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</p:sldMasterIdLst>
  <p:notesMasterIdLst>
    <p:notesMasterId r:id="rId9"/>
  </p:notesMasterIdLst>
  <p:sldIdLst>
    <p:sldId id="288" r:id="rId3"/>
    <p:sldId id="284" r:id="rId4"/>
    <p:sldId id="274" r:id="rId5"/>
    <p:sldId id="287" r:id="rId6"/>
    <p:sldId id="285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7F7F7F"/>
    <a:srgbClr val="002060"/>
    <a:srgbClr val="025A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1" autoAdjust="0"/>
  </p:normalViewPr>
  <p:slideViewPr>
    <p:cSldViewPr>
      <p:cViewPr>
        <p:scale>
          <a:sx n="72" d="100"/>
          <a:sy n="72" d="100"/>
        </p:scale>
        <p:origin x="-124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8E074-F230-49D1-B972-5686B1236F81}" type="datetimeFigureOut">
              <a:rPr lang="en-US" smtClean="0"/>
              <a:t>3/17/2014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535D3-2360-486A-AD12-0C0EC08818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30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FFD-C8E6-4B8A-AD7C-AA077F2C4F95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67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0B023-4E36-4324-A8F9-28FE643CC0A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5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PT_TemplateB.jpg"/>
          <p:cNvPicPr>
            <a:picLocks noChangeAspect="1"/>
          </p:cNvPicPr>
          <p:nvPr userDrawn="1"/>
        </p:nvPicPr>
        <p:blipFill>
          <a:blip r:embed="rId2"/>
          <a:srcRect l="21944" t="60098" r="13750" b="11731"/>
          <a:stretch>
            <a:fillRect/>
          </a:stretch>
        </p:blipFill>
        <p:spPr bwMode="auto">
          <a:xfrm>
            <a:off x="0" y="4762500"/>
            <a:ext cx="91440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339977"/>
            <a:ext cx="70866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EE56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9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EF9BDD-8A80-4128-AF44-ED4A85F438D8}" type="datetimeFigureOut">
              <a:rPr lang="en-US" smtClean="0">
                <a:solidFill>
                  <a:prstClr val="black"/>
                </a:solidFill>
              </a:rPr>
              <a:pPr/>
              <a:t>3/17/2014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AF9B3-C239-4A6A-9BEB-E2922C05E05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00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EF9BDD-8A80-4128-AF44-ED4A85F438D8}" type="datetimeFigureOut">
              <a:rPr lang="en-US" smtClean="0">
                <a:solidFill>
                  <a:prstClr val="black"/>
                </a:solidFill>
              </a:rPr>
              <a:pPr/>
              <a:t>3/17/2014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AF9B3-C239-4A6A-9BEB-E2922C05E05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322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EF9BDD-8A80-4128-AF44-ED4A85F438D8}" type="datetimeFigureOut">
              <a:rPr lang="en-US" smtClean="0">
                <a:solidFill>
                  <a:prstClr val="black"/>
                </a:solidFill>
              </a:rPr>
              <a:pPr/>
              <a:t>3/17/2014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AF9B3-C239-4A6A-9BEB-E2922C05E05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907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EF9BDD-8A80-4128-AF44-ED4A85F438D8}" type="datetimeFigureOut">
              <a:rPr lang="en-US" smtClean="0">
                <a:solidFill>
                  <a:prstClr val="black"/>
                </a:solidFill>
              </a:rPr>
              <a:pPr/>
              <a:t>3/17/2014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AF9B3-C239-4A6A-9BEB-E2922C05E05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24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EF9BDD-8A80-4128-AF44-ED4A85F438D8}" type="datetimeFigureOut">
              <a:rPr lang="en-US" smtClean="0">
                <a:solidFill>
                  <a:prstClr val="black"/>
                </a:solidFill>
              </a:rPr>
              <a:pPr/>
              <a:t>3/17/2014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AF9B3-C239-4A6A-9BEB-E2922C05E05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064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32558"/>
            <a:ext cx="3008313" cy="9284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6682"/>
            <a:ext cx="5111750" cy="56194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9548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EF9BDD-8A80-4128-AF44-ED4A85F438D8}" type="datetimeFigureOut">
              <a:rPr lang="en-US" smtClean="0">
                <a:solidFill>
                  <a:prstClr val="black"/>
                </a:solidFill>
              </a:rPr>
              <a:pPr/>
              <a:t>3/17/2014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AF9B3-C239-4A6A-9BEB-E2922C05E05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702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EF9BDD-8A80-4128-AF44-ED4A85F438D8}" type="datetimeFigureOut">
              <a:rPr lang="en-US" smtClean="0">
                <a:solidFill>
                  <a:prstClr val="black"/>
                </a:solidFill>
              </a:rPr>
              <a:pPr/>
              <a:t>3/17/2014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AF9B3-C239-4A6A-9BEB-E2922C05E05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121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EF9BDD-8A80-4128-AF44-ED4A85F438D8}" type="datetimeFigureOut">
              <a:rPr lang="en-US" smtClean="0">
                <a:solidFill>
                  <a:prstClr val="black"/>
                </a:solidFill>
              </a:rPr>
              <a:pPr/>
              <a:t>3/17/2014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AF9B3-C239-4A6A-9BEB-E2922C05E05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00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52755"/>
            <a:ext cx="2057400" cy="45734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52755"/>
            <a:ext cx="6019800" cy="45734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EF9BDD-8A80-4128-AF44-ED4A85F438D8}" type="datetimeFigureOut">
              <a:rPr lang="en-US" smtClean="0">
                <a:solidFill>
                  <a:prstClr val="black"/>
                </a:solidFill>
              </a:rPr>
              <a:pPr/>
              <a:t>3/17/2014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AF9B3-C239-4A6A-9BEB-E2922C05E05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1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0752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806746"/>
            <a:ext cx="8229600" cy="4143009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457200" indent="-457200">
              <a:defRPr lang="en-US" sz="2000" kern="1200" baseline="0" dirty="0" smtClean="0">
                <a:solidFill>
                  <a:srgbClr val="002060"/>
                </a:solidFill>
                <a:latin typeface="Arial"/>
                <a:ea typeface="ＭＳ Ｐゴシック" charset="0"/>
                <a:cs typeface="Arial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342900" lvl="0" indent="-342900" algn="l" defTabSz="45720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25AA3"/>
              </a:buClr>
              <a:buFont typeface="Arial" pitchFamily="34" charset="0"/>
              <a:buChar char="●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fld id="{0AEF9BDD-8A80-4128-AF44-ED4A85F438D8}" type="datetimeFigureOut">
              <a:rPr lang="en-US" smtClean="0">
                <a:solidFill>
                  <a:prstClr val="black"/>
                </a:solidFill>
              </a:rPr>
              <a:pPr/>
              <a:t>3/17/2014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AF9B3-C239-4A6A-9BEB-E2922C05E05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0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Font typeface="Arial" pitchFamily="34" charset="0"/>
              <a:buChar char="•"/>
              <a:defRPr sz="2000" b="1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B5B7E76-27A3-4445-82F7-BFA6ABDB46F9}" type="datetimeFigureOut">
              <a:rPr lang="en-US">
                <a:solidFill>
                  <a:prstClr val="black"/>
                </a:solidFill>
                <a:latin typeface="Arial" charset="0"/>
                <a:ea typeface="ＭＳ Ｐゴシック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3/17/2014</a:t>
            </a:fld>
            <a:endParaRPr lang="en-US" dirty="0">
              <a:solidFill>
                <a:prstClr val="black"/>
              </a:solidFill>
              <a:latin typeface="Arial" charset="0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E1A5DB0C-5155-4E26-88A0-21629CE60A71}" type="slidenum">
              <a:rPr lang="en-US">
                <a:solidFill>
                  <a:prstClr val="black"/>
                </a:solidFill>
                <a:latin typeface="Arial" charset="0"/>
                <a:ea typeface="ＭＳ Ｐゴシック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  <a:latin typeface="Arial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6932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BC80B669-6598-4860-A3B6-32406B992B1F}" type="datetimeFigureOut">
              <a:rPr lang="en-US">
                <a:solidFill>
                  <a:prstClr val="black"/>
                </a:solidFill>
                <a:latin typeface="Arial" charset="0"/>
                <a:ea typeface="ＭＳ Ｐゴシック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3/17/2014</a:t>
            </a:fld>
            <a:endParaRPr lang="en-US" dirty="0">
              <a:solidFill>
                <a:prstClr val="black"/>
              </a:solidFill>
              <a:latin typeface="Arial" charset="0"/>
              <a:ea typeface="ＭＳ Ｐゴシック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ＭＳ Ｐゴシック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B0945181-D6D7-4636-8D1D-F404F8CB6C54}" type="slidenum">
              <a:rPr lang="en-US" smtClean="0">
                <a:solidFill>
                  <a:prstClr val="black"/>
                </a:solidFill>
                <a:latin typeface="Arial" charset="0"/>
                <a:ea typeface="ＭＳ Ｐゴシック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  <a:latin typeface="Arial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6796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1572C31-04F2-41B4-92EA-F202A42F7C12}" type="datetimeFigureOut">
              <a:rPr lang="en-US">
                <a:solidFill>
                  <a:prstClr val="black"/>
                </a:solidFill>
                <a:latin typeface="Arial" charset="0"/>
                <a:ea typeface="ＭＳ Ｐゴシック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3/17/2014</a:t>
            </a:fld>
            <a:endParaRPr lang="en-US" dirty="0">
              <a:solidFill>
                <a:prstClr val="black"/>
              </a:solidFill>
              <a:latin typeface="Arial" charset="0"/>
              <a:ea typeface="ＭＳ Ｐゴシック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ＭＳ Ｐゴシック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545385C-32B0-4B72-8303-36A42EAB5186}" type="slidenum">
              <a:rPr lang="en-US" smtClean="0">
                <a:solidFill>
                  <a:prstClr val="black"/>
                </a:solidFill>
                <a:latin typeface="Arial" charset="0"/>
                <a:ea typeface="ＭＳ Ｐゴシック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  <a:latin typeface="Arial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569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875B6A2-4648-4A0D-BCF0-91F5A10253E5}" type="datetime1">
              <a:rPr lang="en-US" smtClean="0">
                <a:solidFill>
                  <a:prstClr val="black"/>
                </a:solidFill>
                <a:latin typeface="Arial" charset="0"/>
                <a:ea typeface="ＭＳ Ｐゴシック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3/17/2014</a:t>
            </a:fld>
            <a:endParaRPr lang="en-US" dirty="0">
              <a:solidFill>
                <a:prstClr val="black"/>
              </a:solidFill>
              <a:latin typeface="Arial" charset="0"/>
              <a:ea typeface="ＭＳ Ｐゴシック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ＭＳ Ｐゴシック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47D850A-6597-4ACD-8CDD-DAF2312374DF}" type="slidenum">
              <a:rPr lang="en-US">
                <a:solidFill>
                  <a:prstClr val="black"/>
                </a:solidFill>
                <a:latin typeface="Arial" charset="0"/>
                <a:ea typeface="ＭＳ Ｐゴシック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  <a:latin typeface="Arial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7538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143009"/>
          </a:xfrm>
        </p:spPr>
        <p:txBody>
          <a:bodyPr>
            <a:normAutofit/>
          </a:bodyPr>
          <a:lstStyle>
            <a:lvl1pPr>
              <a:defRPr sz="1800" baseline="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AEF9BDD-8A80-4128-AF44-ED4A85F438D8}" type="datetimeFigureOut">
              <a:rPr lang="en-US" smtClean="0"/>
              <a:t>3/17/2014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3AF9B3-C239-4A6A-9BEB-E2922C05E0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7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PT_TemplateB.jpg"/>
          <p:cNvPicPr>
            <a:picLocks noChangeAspect="1"/>
          </p:cNvPicPr>
          <p:nvPr/>
        </p:nvPicPr>
        <p:blipFill>
          <a:blip r:embed="rId2"/>
          <a:srcRect l="21944" t="60098" r="13750" b="11731"/>
          <a:stretch>
            <a:fillRect/>
          </a:stretch>
        </p:blipFill>
        <p:spPr bwMode="auto">
          <a:xfrm>
            <a:off x="0" y="4762500"/>
            <a:ext cx="91440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Conecting America for Better Health - star identity trademarke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839" y="869952"/>
            <a:ext cx="37179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49045"/>
            <a:ext cx="70866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02647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EE56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9BDD-8A80-4128-AF44-ED4A85F438D8}" type="datetimeFigureOut">
              <a:rPr lang="en-US" smtClean="0">
                <a:solidFill>
                  <a:prstClr val="black"/>
                </a:solidFill>
              </a:rPr>
              <a:pPr/>
              <a:t>3/17/2014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9B3-C239-4A6A-9BEB-E2922C05E05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16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143009"/>
          </a:xfrm>
        </p:spPr>
        <p:txBody>
          <a:bodyPr>
            <a:normAutofit/>
          </a:bodyPr>
          <a:lstStyle>
            <a:lvl1pPr>
              <a:defRPr sz="1800" baseline="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EF9BDD-8A80-4128-AF44-ED4A85F438D8}" type="datetimeFigureOut">
              <a:rPr lang="en-US" smtClean="0">
                <a:solidFill>
                  <a:prstClr val="black"/>
                </a:solidFill>
              </a:rPr>
              <a:pPr/>
              <a:t>3/17/2014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AF9B3-C239-4A6A-9BEB-E2922C05E05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074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41788"/>
          </a:xfrm>
        </p:spPr>
        <p:txBody>
          <a:bodyPr>
            <a:normAutofit/>
          </a:bodyPr>
          <a:lstStyle>
            <a:lvl1pPr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  <a:defRPr sz="1800" baseline="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tx2">
                  <a:lumMod val="75000"/>
                </a:schemeClr>
              </a:buClr>
              <a:defRPr sz="16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>
                  <a:lumMod val="75000"/>
                </a:schemeClr>
              </a:buClr>
              <a:defRPr sz="1400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chemeClr val="tx2">
                  <a:lumMod val="75000"/>
                </a:schemeClr>
              </a:buClr>
              <a:defRPr sz="12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 sz="10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</p:spPr>
        <p:txBody>
          <a:bodyPr/>
          <a:lstStyle/>
          <a:p>
            <a:fld id="{0AEF9BDD-8A80-4128-AF44-ED4A85F438D8}" type="datetimeFigureOut">
              <a:rPr lang="en-US" smtClean="0">
                <a:solidFill>
                  <a:prstClr val="black"/>
                </a:solidFill>
              </a:rPr>
              <a:pPr/>
              <a:t>3/17/2014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973AF9B3-C239-4A6A-9BEB-E2922C05E05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179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_TemplateB.jpg"/>
          <p:cNvPicPr>
            <a:picLocks noChangeAspect="1"/>
          </p:cNvPicPr>
          <p:nvPr/>
        </p:nvPicPr>
        <p:blipFill>
          <a:blip r:embed="rId8"/>
          <a:srcRect l="21944" t="60098" r="13750" b="14635"/>
          <a:stretch>
            <a:fillRect/>
          </a:stretch>
        </p:blipFill>
        <p:spPr bwMode="auto">
          <a:xfrm>
            <a:off x="0" y="4978400"/>
            <a:ext cx="91440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73063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1"/>
            <a:ext cx="8229600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81000" y="1219202"/>
            <a:ext cx="8229600" cy="1587"/>
          </a:xfrm>
          <a:prstGeom prst="line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48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l" defTabSz="457200" rtl="0" fontAlgn="base">
        <a:spcBef>
          <a:spcPct val="0"/>
        </a:spcBef>
        <a:spcAft>
          <a:spcPct val="0"/>
        </a:spcAft>
        <a:defRPr sz="4000" kern="1200">
          <a:solidFill>
            <a:srgbClr val="025AA3"/>
          </a:solidFill>
          <a:latin typeface="Century"/>
          <a:ea typeface="ＭＳ Ｐゴシック" charset="0"/>
          <a:cs typeface="Century"/>
        </a:defRPr>
      </a:lvl1pPr>
      <a:lvl2pPr algn="l" defTabSz="457200" rtl="0" fontAlgn="base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ＭＳ Ｐゴシック" charset="0"/>
          <a:cs typeface="Century" pitchFamily="18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ＭＳ Ｐゴシック" charset="0"/>
          <a:cs typeface="Century" pitchFamily="18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ＭＳ Ｐゴシック" charset="0"/>
          <a:cs typeface="Century" pitchFamily="18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ＭＳ Ｐゴシック" charset="0"/>
          <a:cs typeface="Century" pitchFamily="18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Clr>
          <a:srgbClr val="025AA3"/>
        </a:buClr>
        <a:buFont typeface="Arial" charset="0"/>
        <a:buChar char="•"/>
        <a:defRPr sz="2800" kern="1200">
          <a:solidFill>
            <a:srgbClr val="7F7F7F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Clr>
          <a:srgbClr val="025AA3"/>
        </a:buClr>
        <a:buFont typeface="Arial" charset="0"/>
        <a:buChar char="–"/>
        <a:defRPr sz="2400" kern="1200">
          <a:solidFill>
            <a:srgbClr val="7F7F7F"/>
          </a:solidFill>
          <a:latin typeface="Arial"/>
          <a:ea typeface="Arial" charset="0"/>
          <a:cs typeface="Arial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Clr>
          <a:srgbClr val="025AA3"/>
        </a:buClr>
        <a:buFont typeface="Arial" charset="0"/>
        <a:buChar char="•"/>
        <a:defRPr sz="2000" kern="1200">
          <a:solidFill>
            <a:srgbClr val="7F7F7F"/>
          </a:solidFill>
          <a:latin typeface="Arial"/>
          <a:ea typeface="Arial" charset="0"/>
          <a:cs typeface="Arial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Clr>
          <a:srgbClr val="025AA3"/>
        </a:buClr>
        <a:buFont typeface="Arial" charset="0"/>
        <a:buChar char="–"/>
        <a:defRPr kern="1200">
          <a:solidFill>
            <a:srgbClr val="7F7F7F"/>
          </a:solidFill>
          <a:latin typeface="Arial"/>
          <a:ea typeface="Arial" charset="0"/>
          <a:cs typeface="Arial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Clr>
          <a:srgbClr val="025AA3"/>
        </a:buClr>
        <a:buFont typeface="Arial" charset="0"/>
        <a:buChar char="»"/>
        <a:defRPr kern="1200">
          <a:solidFill>
            <a:srgbClr val="7F7F7F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_TemplateB.jpg"/>
          <p:cNvPicPr>
            <a:picLocks noChangeAspect="1"/>
          </p:cNvPicPr>
          <p:nvPr/>
        </p:nvPicPr>
        <p:blipFill>
          <a:blip r:embed="rId15"/>
          <a:srcRect l="21944" t="60098" r="13750" b="14635"/>
          <a:stretch>
            <a:fillRect/>
          </a:stretch>
        </p:blipFill>
        <p:spPr bwMode="auto">
          <a:xfrm>
            <a:off x="0" y="4978400"/>
            <a:ext cx="91440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14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fld id="{0AEF9BDD-8A80-4128-AF44-ED4A85F438D8}" type="datetimeFigureOut">
              <a:rPr lang="en-US" smtClean="0">
                <a:solidFill>
                  <a:prstClr val="black"/>
                </a:solidFill>
              </a:rPr>
              <a:pPr/>
              <a:t>3/17/2014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fld id="{973AF9B3-C239-4A6A-9BEB-E2922C05E05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4478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1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25AA3"/>
          </a:solidFill>
          <a:latin typeface="Century"/>
          <a:ea typeface="ＭＳ Ｐゴシック" charset="0"/>
          <a:cs typeface="Century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ＭＳ Ｐゴシック" charset="0"/>
          <a:cs typeface="Century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ＭＳ Ｐゴシック" charset="0"/>
          <a:cs typeface="Century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ＭＳ Ｐゴシック" charset="0"/>
          <a:cs typeface="Century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ＭＳ Ｐゴシック" charset="0"/>
          <a:cs typeface="Century" pitchFamily="18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25AA3"/>
        </a:buClr>
        <a:buFont typeface="Arial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25AA3"/>
        </a:buClr>
        <a:buFont typeface="Arial" pitchFamily="34" charset="0"/>
        <a:buChar char="–"/>
        <a:defRPr sz="1600" kern="1200">
          <a:solidFill>
            <a:schemeClr val="tx2">
              <a:lumMod val="75000"/>
            </a:schemeClr>
          </a:solidFill>
          <a:latin typeface="Arial"/>
          <a:ea typeface="Arial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25AA3"/>
        </a:buClr>
        <a:buFont typeface="Arial" pitchFamily="34" charset="0"/>
        <a:buChar char="•"/>
        <a:defRPr sz="1400" kern="1200">
          <a:solidFill>
            <a:schemeClr val="tx2">
              <a:lumMod val="75000"/>
            </a:schemeClr>
          </a:solidFill>
          <a:latin typeface="Arial"/>
          <a:ea typeface="Arial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25AA3"/>
        </a:buClr>
        <a:buFont typeface="Arial" pitchFamily="34" charset="0"/>
        <a:buChar char="–"/>
        <a:defRPr sz="1200" kern="1200">
          <a:solidFill>
            <a:schemeClr val="tx2">
              <a:lumMod val="75000"/>
            </a:schemeClr>
          </a:solidFill>
          <a:latin typeface="Arial"/>
          <a:ea typeface="Arial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25AA3"/>
        </a:buClr>
        <a:buFont typeface="Arial" pitchFamily="34" charset="0"/>
        <a:buChar char="»"/>
        <a:defRPr sz="1000" kern="1200">
          <a:solidFill>
            <a:schemeClr val="tx2">
              <a:lumMod val="75000"/>
            </a:schemeClr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emf"/><Relationship Id="rId10" Type="http://schemas.openxmlformats.org/officeDocument/2006/relationships/image" Target="../media/image8.png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1" y="4114800"/>
            <a:ext cx="6400801" cy="1752600"/>
          </a:xfrm>
        </p:spPr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FHIM Discussion</a:t>
            </a:r>
            <a:endParaRPr lang="en-US" dirty="0" smtClean="0">
              <a:latin typeface="Trebuchet MS" panose="020B0603020202020204" pitchFamily="34" charset="0"/>
            </a:endParaRPr>
          </a:p>
          <a:p>
            <a:r>
              <a:rPr lang="en-US" u="sng" dirty="0" smtClean="0">
                <a:latin typeface="Trebuchet MS" panose="020B0603020202020204" pitchFamily="34" charset="0"/>
              </a:rPr>
              <a:t>March </a:t>
            </a:r>
            <a:r>
              <a:rPr lang="en-US" u="sng" dirty="0" smtClean="0">
                <a:latin typeface="Trebuchet MS" panose="020B0603020202020204" pitchFamily="34" charset="0"/>
              </a:rPr>
              <a:t>17th</a:t>
            </a:r>
            <a:r>
              <a:rPr lang="en-US" u="sng" dirty="0" smtClean="0">
                <a:latin typeface="Trebuchet MS" panose="020B0603020202020204" pitchFamily="34" charset="0"/>
              </a:rPr>
              <a:t>, 2014</a:t>
            </a:r>
            <a:endParaRPr lang="en-US" u="sng" dirty="0">
              <a:latin typeface="Trebuchet MS" panose="020B0603020202020204" pitchFamily="34" charset="0"/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381000" y="2514600"/>
            <a:ext cx="8382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25AA3"/>
                </a:solidFill>
                <a:latin typeface="Century"/>
                <a:ea typeface="ＭＳ Ｐゴシック" charset="0"/>
                <a:cs typeface="Century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25AA3"/>
                </a:solidFill>
                <a:latin typeface="Century" pitchFamily="18" charset="0"/>
                <a:ea typeface="ＭＳ Ｐゴシック" charset="0"/>
                <a:cs typeface="Century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25AA3"/>
                </a:solidFill>
                <a:latin typeface="Century" pitchFamily="18" charset="0"/>
                <a:ea typeface="ＭＳ Ｐゴシック" charset="0"/>
                <a:cs typeface="Century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25AA3"/>
                </a:solidFill>
                <a:latin typeface="Century" pitchFamily="18" charset="0"/>
                <a:ea typeface="ＭＳ Ｐゴシック" charset="0"/>
                <a:cs typeface="Century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25AA3"/>
                </a:solidFill>
                <a:latin typeface="Century" pitchFamily="18" charset="0"/>
                <a:ea typeface="ＭＳ Ｐゴシック" charset="0"/>
                <a:cs typeface="Century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25AA3"/>
                </a:solidFill>
                <a:latin typeface="Century" pitchFamily="18" charset="0"/>
                <a:ea typeface="Century" pitchFamily="18" charset="0"/>
                <a:cs typeface="Century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25AA3"/>
                </a:solidFill>
                <a:latin typeface="Century" pitchFamily="18" charset="0"/>
                <a:ea typeface="Century" pitchFamily="18" charset="0"/>
                <a:cs typeface="Century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25AA3"/>
                </a:solidFill>
                <a:latin typeface="Century" pitchFamily="18" charset="0"/>
                <a:ea typeface="Century" pitchFamily="18" charset="0"/>
                <a:cs typeface="Century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25AA3"/>
                </a:solidFill>
                <a:latin typeface="Century" pitchFamily="18" charset="0"/>
                <a:ea typeface="Century" pitchFamily="18" charset="0"/>
                <a:cs typeface="Century" pitchFamily="18" charset="0"/>
              </a:defRPr>
            </a:lvl9pPr>
          </a:lstStyle>
          <a:p>
            <a:r>
              <a:rPr lang="en-US" sz="3200" dirty="0">
                <a:latin typeface="Trebuchet MS" pitchFamily="34" charset="0"/>
              </a:rPr>
              <a:t>Analysis</a:t>
            </a:r>
            <a:r>
              <a:rPr lang="en-US" sz="2000" dirty="0">
                <a:solidFill>
                  <a:srgbClr val="1F497D"/>
                </a:solidFill>
              </a:rPr>
              <a:t> </a:t>
            </a:r>
            <a:r>
              <a:rPr lang="en-US" sz="3200" dirty="0">
                <a:latin typeface="Trebuchet MS" pitchFamily="34" charset="0"/>
              </a:rPr>
              <a:t>and Support Services for Transport, Content, and Vocabulary Health IT Standards for Meaningful Use</a:t>
            </a:r>
          </a:p>
        </p:txBody>
      </p:sp>
      <p:sp>
        <p:nvSpPr>
          <p:cNvPr id="8" name="Slide Number Placeholder 10"/>
          <p:cNvSpPr txBox="1">
            <a:spLocks/>
          </p:cNvSpPr>
          <p:nvPr/>
        </p:nvSpPr>
        <p:spPr>
          <a:xfrm>
            <a:off x="-1740090" y="15239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3AF9B3-C239-4A6A-9BEB-E2922C05E050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28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 pitchFamily="34" charset="0"/>
              </a:rPr>
              <a:t>Agenda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Brief overview of database/tool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Brief overview of standards </a:t>
            </a:r>
            <a:r>
              <a:rPr lang="en-US" dirty="0"/>
              <a:t>r</a:t>
            </a:r>
            <a:r>
              <a:rPr lang="en-US" dirty="0" smtClean="0"/>
              <a:t>oadmap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FHIM 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Next steps/ Follow up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10"/>
          <p:cNvSpPr txBox="1">
            <a:spLocks/>
          </p:cNvSpPr>
          <p:nvPr/>
        </p:nvSpPr>
        <p:spPr>
          <a:xfrm>
            <a:off x="-1740090" y="15239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3AF9B3-C239-4A6A-9BEB-E2922C05E05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 pitchFamily="34" charset="0"/>
              </a:rPr>
              <a:t>FHIM Discussion/ Questions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73613"/>
          </a:xfrm>
          <a:solidFill>
            <a:schemeClr val="bg1"/>
          </a:solidFill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FHIM milestones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are the milestone for FHIM in the next three years</a:t>
            </a:r>
          </a:p>
          <a:p>
            <a:r>
              <a:rPr lang="en-US" dirty="0" smtClean="0"/>
              <a:t>FHIM adoption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the adoption into the industry</a:t>
            </a:r>
          </a:p>
          <a:p>
            <a:r>
              <a:rPr lang="en-US" dirty="0"/>
              <a:t>FHIM domains </a:t>
            </a:r>
          </a:p>
          <a:p>
            <a:pPr lvl="1"/>
            <a:r>
              <a:rPr lang="en-US" dirty="0"/>
              <a:t>FHIM domain status (</a:t>
            </a:r>
            <a:r>
              <a:rPr lang="en-US" dirty="0" err="1"/>
              <a:t>ie</a:t>
            </a:r>
            <a:r>
              <a:rPr lang="en-US" dirty="0"/>
              <a:t>. consolidated, </a:t>
            </a:r>
            <a:r>
              <a:rPr lang="en-US" dirty="0" smtClean="0"/>
              <a:t>retired) See next slide</a:t>
            </a:r>
          </a:p>
          <a:p>
            <a:pPr lvl="1"/>
            <a:r>
              <a:rPr lang="en-US" dirty="0" smtClean="0"/>
              <a:t>Mapping standards </a:t>
            </a:r>
            <a:r>
              <a:rPr lang="en-US" dirty="0"/>
              <a:t>to FHIM </a:t>
            </a:r>
            <a:r>
              <a:rPr lang="en-US" dirty="0" smtClean="0"/>
              <a:t>domains </a:t>
            </a:r>
          </a:p>
          <a:p>
            <a:pPr lvl="2"/>
            <a:r>
              <a:rPr lang="en-US" dirty="0" smtClean="0"/>
              <a:t>Is there a reference document that a standards mapping exercise has been completed that we can leverage? </a:t>
            </a:r>
          </a:p>
          <a:p>
            <a:pPr lvl="2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10"/>
          <p:cNvSpPr txBox="1">
            <a:spLocks/>
          </p:cNvSpPr>
          <p:nvPr/>
        </p:nvSpPr>
        <p:spPr>
          <a:xfrm>
            <a:off x="-1740090" y="15239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3AF9B3-C239-4A6A-9BEB-E2922C05E050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75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333068"/>
              </p:ext>
            </p:extLst>
          </p:nvPr>
        </p:nvGraphicFramePr>
        <p:xfrm>
          <a:off x="228600" y="1555750"/>
          <a:ext cx="8720137" cy="438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r:id="rId4" imgW="8363038" imgH="4657704" progId="Excel.Sheet.12">
                  <p:embed/>
                </p:oleObj>
              </mc:Choice>
              <mc:Fallback>
                <p:oleObj name="Worksheet" r:id="rId4" imgW="8363038" imgH="465770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1555750"/>
                        <a:ext cx="8720137" cy="43830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/>
          <a:lstStyle/>
          <a:p>
            <a:r>
              <a:rPr lang="en-US" dirty="0">
                <a:latin typeface="Trebuchet MS" pitchFamily="34" charset="0"/>
              </a:rPr>
              <a:t>Draft</a:t>
            </a:r>
            <a:r>
              <a:rPr lang="en-US" dirty="0" smtClean="0"/>
              <a:t> </a:t>
            </a:r>
            <a:r>
              <a:rPr lang="en-US" dirty="0">
                <a:latin typeface="Trebuchet MS" pitchFamily="34" charset="0"/>
              </a:rPr>
              <a:t>of 2014-2017 Data Model Standards Roadmap 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889222" y="2514600"/>
            <a:ext cx="1835178" cy="267018"/>
            <a:chOff x="4575626" y="6751923"/>
            <a:chExt cx="1016531" cy="267018"/>
          </a:xfrm>
        </p:grpSpPr>
        <p:sp>
          <p:nvSpPr>
            <p:cNvPr id="42" name="TextBox 12"/>
            <p:cNvSpPr txBox="1">
              <a:spLocks noChangeArrowheads="1"/>
            </p:cNvSpPr>
            <p:nvPr/>
          </p:nvSpPr>
          <p:spPr bwMode="auto">
            <a:xfrm>
              <a:off x="4724400" y="6769642"/>
              <a:ext cx="867757" cy="249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AU" sz="1000" dirty="0" smtClean="0">
                  <a:cs typeface="Arial" pitchFamily="34" charset="0"/>
                </a:rPr>
                <a:t>SDC REST/OAuth IG</a:t>
              </a:r>
              <a:endParaRPr lang="en-AU" sz="1000" b="0" dirty="0">
                <a:cs typeface="Arial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4575626" y="6751923"/>
              <a:ext cx="91440" cy="100584"/>
            </a:xfrm>
            <a:prstGeom prst="ellipse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pic>
        <p:nvPicPr>
          <p:cNvPr id="45" name="Picture 313" descr="document icon.bmp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67296" y="2168066"/>
            <a:ext cx="202409" cy="141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TextBox 12"/>
          <p:cNvSpPr txBox="1">
            <a:spLocks noChangeArrowheads="1"/>
          </p:cNvSpPr>
          <p:nvPr/>
        </p:nvSpPr>
        <p:spPr bwMode="auto">
          <a:xfrm>
            <a:off x="1930453" y="2168066"/>
            <a:ext cx="50794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AU" sz="1000" dirty="0" smtClean="0">
                <a:cs typeface="Arial" pitchFamily="34" charset="0"/>
              </a:rPr>
              <a:t>DSTU R1</a:t>
            </a:r>
            <a:endParaRPr lang="en-AU" sz="1000" b="0" dirty="0">
              <a:cs typeface="Arial" pitchFamily="34" charset="0"/>
            </a:endParaRPr>
          </a:p>
        </p:txBody>
      </p:sp>
      <p:pic>
        <p:nvPicPr>
          <p:cNvPr id="47" name="Picture 313" descr="document icon.bmp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70179" y="2168067"/>
            <a:ext cx="202409" cy="141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Box 12"/>
          <p:cNvSpPr txBox="1">
            <a:spLocks noChangeArrowheads="1"/>
          </p:cNvSpPr>
          <p:nvPr/>
        </p:nvSpPr>
        <p:spPr bwMode="auto">
          <a:xfrm>
            <a:off x="7543800" y="2096508"/>
            <a:ext cx="9705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AU" sz="1000" b="0" dirty="0" smtClean="0">
                <a:latin typeface="+mn-lt"/>
                <a:cs typeface="Arial" pitchFamily="34" charset="0"/>
              </a:rPr>
              <a:t>Normative FHIR R1 (2016)</a:t>
            </a:r>
            <a:endParaRPr lang="en-AU" sz="1000" b="0" dirty="0">
              <a:latin typeface="+mn-lt"/>
              <a:cs typeface="Arial" pitchFamily="34" charset="0"/>
            </a:endParaRPr>
          </a:p>
        </p:txBody>
      </p:sp>
      <p:pic>
        <p:nvPicPr>
          <p:cNvPr id="49" name="Picture 313" descr="document icon.bmp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8591" y="2168066"/>
            <a:ext cx="202409" cy="141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TextBox 12"/>
          <p:cNvSpPr txBox="1">
            <a:spLocks noChangeArrowheads="1"/>
          </p:cNvSpPr>
          <p:nvPr/>
        </p:nvSpPr>
        <p:spPr bwMode="auto">
          <a:xfrm>
            <a:off x="4191000" y="2168066"/>
            <a:ext cx="61504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AU" sz="1000" dirty="0" smtClean="0">
                <a:cs typeface="Arial" pitchFamily="34" charset="0"/>
              </a:rPr>
              <a:t>DSTU R2</a:t>
            </a:r>
            <a:endParaRPr lang="en-AU" sz="1000" b="0" dirty="0">
              <a:cs typeface="Arial" pitchFamily="34" charset="0"/>
            </a:endParaRPr>
          </a:p>
        </p:txBody>
      </p:sp>
      <p:sp>
        <p:nvSpPr>
          <p:cNvPr id="51" name="Isosceles Triangle 34"/>
          <p:cNvSpPr>
            <a:spLocks noChangeArrowheads="1"/>
          </p:cNvSpPr>
          <p:nvPr/>
        </p:nvSpPr>
        <p:spPr bwMode="auto">
          <a:xfrm>
            <a:off x="2905905" y="2168066"/>
            <a:ext cx="163361" cy="103188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80000"/>
              </a:lnSpc>
            </a:pPr>
            <a:endParaRPr lang="en-AU" sz="1000" dirty="0">
              <a:latin typeface="+mn-lt"/>
              <a:cs typeface="Arial" pitchFamily="34" charset="0"/>
            </a:endParaRPr>
          </a:p>
        </p:txBody>
      </p:sp>
      <p:sp>
        <p:nvSpPr>
          <p:cNvPr id="52" name="Isosceles Triangle 34"/>
          <p:cNvSpPr>
            <a:spLocks noChangeArrowheads="1"/>
          </p:cNvSpPr>
          <p:nvPr/>
        </p:nvSpPr>
        <p:spPr bwMode="auto">
          <a:xfrm>
            <a:off x="5207205" y="2168066"/>
            <a:ext cx="163361" cy="103188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80000"/>
              </a:lnSpc>
            </a:pPr>
            <a:endParaRPr lang="en-AU" sz="1000" dirty="0">
              <a:latin typeface="+mn-lt"/>
              <a:cs typeface="Arial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240336" y="2530502"/>
            <a:ext cx="1835178" cy="263940"/>
            <a:chOff x="4575626" y="6751923"/>
            <a:chExt cx="1016531" cy="263940"/>
          </a:xfrm>
        </p:grpSpPr>
        <p:sp>
          <p:nvSpPr>
            <p:cNvPr id="60" name="TextBox 12"/>
            <p:cNvSpPr txBox="1">
              <a:spLocks noChangeArrowheads="1"/>
            </p:cNvSpPr>
            <p:nvPr/>
          </p:nvSpPr>
          <p:spPr bwMode="auto">
            <a:xfrm>
              <a:off x="4724400" y="6769642"/>
              <a:ext cx="86775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AU" sz="1000" dirty="0" smtClean="0">
                  <a:cs typeface="Arial" pitchFamily="34" charset="0"/>
                </a:rPr>
                <a:t>QDM/ vMR alignment</a:t>
              </a:r>
              <a:endParaRPr lang="en-AU" sz="1000" b="0" dirty="0">
                <a:cs typeface="Arial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75626" y="6751923"/>
              <a:ext cx="91440" cy="1005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214405" y="3810000"/>
            <a:ext cx="1835178" cy="140830"/>
            <a:chOff x="4575626" y="6751923"/>
            <a:chExt cx="1016531" cy="140830"/>
          </a:xfrm>
        </p:grpSpPr>
        <p:sp>
          <p:nvSpPr>
            <p:cNvPr id="63" name="TextBox 12"/>
            <p:cNvSpPr txBox="1">
              <a:spLocks noChangeArrowheads="1"/>
            </p:cNvSpPr>
            <p:nvPr/>
          </p:nvSpPr>
          <p:spPr bwMode="auto">
            <a:xfrm>
              <a:off x="4724400" y="6769642"/>
              <a:ext cx="86775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AU" sz="1000" dirty="0" smtClean="0">
                  <a:cs typeface="Arial" pitchFamily="34" charset="0"/>
                </a:rPr>
                <a:t>FHIR alignment</a:t>
              </a:r>
              <a:endParaRPr lang="en-AU" sz="1000" b="0" dirty="0">
                <a:cs typeface="Arial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575626" y="6751923"/>
              <a:ext cx="91440" cy="1005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616787" y="6383176"/>
            <a:ext cx="3993813" cy="589318"/>
            <a:chOff x="4968046" y="975037"/>
            <a:chExt cx="2997952" cy="520490"/>
          </a:xfrm>
        </p:grpSpPr>
        <p:sp>
          <p:nvSpPr>
            <p:cNvPr id="83" name="Rounded Rectangle 82"/>
            <p:cNvSpPr/>
            <p:nvPr/>
          </p:nvSpPr>
          <p:spPr>
            <a:xfrm>
              <a:off x="4968046" y="1129844"/>
              <a:ext cx="2997952" cy="26872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6680708" y="1210806"/>
              <a:ext cx="754421" cy="164277"/>
              <a:chOff x="5766308" y="6524345"/>
              <a:chExt cx="754421" cy="164277"/>
            </a:xfrm>
          </p:grpSpPr>
          <p:pic>
            <p:nvPicPr>
              <p:cNvPr id="97" name="Picture 313" descr="document icon.bmp"/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6308" y="6524345"/>
                <a:ext cx="119062" cy="147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8" name="TextBox 12"/>
              <p:cNvSpPr txBox="1">
                <a:spLocks noChangeArrowheads="1"/>
              </p:cNvSpPr>
              <p:nvPr/>
            </p:nvSpPr>
            <p:spPr bwMode="auto">
              <a:xfrm>
                <a:off x="5929123" y="6565511"/>
                <a:ext cx="5916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AU" sz="1000" b="0" dirty="0" smtClean="0">
                    <a:latin typeface="+mn-lt"/>
                    <a:cs typeface="Arial" pitchFamily="34" charset="0"/>
                  </a:rPr>
                  <a:t>Deliverable</a:t>
                </a:r>
                <a:endParaRPr lang="en-AU" sz="1000" b="0" dirty="0">
                  <a:latin typeface="+mn-lt"/>
                  <a:cs typeface="Arial" pitchFamily="34" charset="0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548650" y="1231587"/>
              <a:ext cx="417347" cy="140831"/>
              <a:chOff x="6942070" y="6601704"/>
              <a:chExt cx="417347" cy="140831"/>
            </a:xfrm>
          </p:grpSpPr>
          <p:sp>
            <p:nvSpPr>
              <p:cNvPr id="95" name="TextBox 12"/>
              <p:cNvSpPr txBox="1">
                <a:spLocks noChangeArrowheads="1"/>
              </p:cNvSpPr>
              <p:nvPr/>
            </p:nvSpPr>
            <p:spPr bwMode="auto">
              <a:xfrm>
                <a:off x="7046518" y="6619424"/>
                <a:ext cx="312899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AU" sz="1000" dirty="0" smtClean="0">
                    <a:cs typeface="Arial" pitchFamily="34" charset="0"/>
                  </a:rPr>
                  <a:t>Ballot</a:t>
                </a:r>
                <a:endParaRPr lang="en-AU" sz="1000" b="0" dirty="0">
                  <a:cs typeface="Arial" pitchFamily="34" charset="0"/>
                </a:endParaRPr>
              </a:p>
            </p:txBody>
          </p:sp>
          <p:sp>
            <p:nvSpPr>
              <p:cNvPr id="96" name="Isosceles Triangle 34"/>
              <p:cNvSpPr>
                <a:spLocks noChangeArrowheads="1"/>
              </p:cNvSpPr>
              <p:nvPr/>
            </p:nvSpPr>
            <p:spPr bwMode="auto">
              <a:xfrm>
                <a:off x="6942070" y="6601704"/>
                <a:ext cx="90488" cy="103188"/>
              </a:xfrm>
              <a:prstGeom prst="triangle">
                <a:avLst>
                  <a:gd name="adj" fmla="val 50000"/>
                </a:avLst>
              </a:prstGeom>
              <a:solidFill>
                <a:srgbClr val="00B0F0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80000"/>
                  </a:lnSpc>
                </a:pPr>
                <a:endParaRPr lang="en-AU" sz="1000" dirty="0">
                  <a:latin typeface="+mn-lt"/>
                  <a:cs typeface="Arial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5993869" y="1231587"/>
              <a:ext cx="677628" cy="126858"/>
              <a:chOff x="4575626" y="6751923"/>
              <a:chExt cx="677628" cy="126858"/>
            </a:xfrm>
          </p:grpSpPr>
          <p:sp>
            <p:nvSpPr>
              <p:cNvPr id="93" name="TextBox 12"/>
              <p:cNvSpPr txBox="1">
                <a:spLocks noChangeArrowheads="1"/>
              </p:cNvSpPr>
              <p:nvPr/>
            </p:nvSpPr>
            <p:spPr bwMode="auto">
              <a:xfrm>
                <a:off x="4724400" y="6769643"/>
                <a:ext cx="528854" cy="109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AU" sz="1000" dirty="0" smtClean="0">
                    <a:cs typeface="Arial" pitchFamily="34" charset="0"/>
                  </a:rPr>
                  <a:t>S&amp;I Artifact</a:t>
                </a:r>
                <a:endParaRPr lang="en-AU" sz="1000" b="0" dirty="0">
                  <a:cs typeface="Arial" pitchFamily="34" charset="0"/>
                </a:endParaRPr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575626" y="6751923"/>
                <a:ext cx="91440" cy="100584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029200" y="1231587"/>
              <a:ext cx="1016531" cy="263940"/>
              <a:chOff x="4575626" y="6751923"/>
              <a:chExt cx="1016531" cy="263940"/>
            </a:xfrm>
          </p:grpSpPr>
          <p:sp>
            <p:nvSpPr>
              <p:cNvPr id="91" name="TextBox 12"/>
              <p:cNvSpPr txBox="1">
                <a:spLocks noChangeArrowheads="1"/>
              </p:cNvSpPr>
              <p:nvPr/>
            </p:nvSpPr>
            <p:spPr bwMode="auto">
              <a:xfrm>
                <a:off x="4724400" y="6769642"/>
                <a:ext cx="867757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AU" sz="1000" dirty="0" smtClean="0">
                    <a:cs typeface="Arial" pitchFamily="34" charset="0"/>
                  </a:rPr>
                  <a:t>Major Milestones</a:t>
                </a:r>
                <a:endParaRPr lang="en-AU" sz="1000" b="0" dirty="0">
                  <a:cs typeface="Arial" pitchFamily="34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575626" y="6751923"/>
                <a:ext cx="91440" cy="10058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5120640" y="975037"/>
              <a:ext cx="749331" cy="2174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cs typeface="Arial" panose="020B0604020202020204" pitchFamily="34" charset="0"/>
                </a:rPr>
                <a:t>Milestones Key</a:t>
              </a:r>
              <a:endParaRPr lang="en-US" sz="1000" dirty="0">
                <a:cs typeface="Arial" panose="020B0604020202020204" pitchFamily="34" charset="0"/>
              </a:endParaRPr>
            </a:p>
          </p:txBody>
        </p:sp>
      </p:grpSp>
      <p:pic>
        <p:nvPicPr>
          <p:cNvPr id="58" name="Picture 313" descr="document icon.bmp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32624" y="2767053"/>
            <a:ext cx="202409" cy="141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" name="Group 101"/>
          <p:cNvGrpSpPr/>
          <p:nvPr/>
        </p:nvGrpSpPr>
        <p:grpSpPr>
          <a:xfrm>
            <a:off x="2971800" y="4467306"/>
            <a:ext cx="1835178" cy="143907"/>
            <a:chOff x="4575626" y="6751923"/>
            <a:chExt cx="1016531" cy="143907"/>
          </a:xfrm>
        </p:grpSpPr>
        <p:sp>
          <p:nvSpPr>
            <p:cNvPr id="103" name="TextBox 12"/>
            <p:cNvSpPr txBox="1">
              <a:spLocks noChangeArrowheads="1"/>
            </p:cNvSpPr>
            <p:nvPr/>
          </p:nvSpPr>
          <p:spPr bwMode="auto">
            <a:xfrm>
              <a:off x="4724400" y="6769642"/>
              <a:ext cx="867757" cy="126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AU" sz="1000" dirty="0" smtClean="0">
                  <a:cs typeface="Arial" pitchFamily="34" charset="0"/>
                </a:rPr>
                <a:t>MU 2 Support</a:t>
              </a:r>
              <a:endParaRPr lang="en-AU" sz="1000" b="0" dirty="0">
                <a:cs typeface="Arial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575626" y="6751923"/>
              <a:ext cx="91440" cy="1005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36622" y="4440143"/>
            <a:ext cx="1835178" cy="143907"/>
            <a:chOff x="1136622" y="5105400"/>
            <a:chExt cx="1835178" cy="143907"/>
          </a:xfrm>
        </p:grpSpPr>
        <p:sp>
          <p:nvSpPr>
            <p:cNvPr id="106" name="TextBox 12"/>
            <p:cNvSpPr txBox="1">
              <a:spLocks noChangeArrowheads="1"/>
            </p:cNvSpPr>
            <p:nvPr/>
          </p:nvSpPr>
          <p:spPr bwMode="auto">
            <a:xfrm>
              <a:off x="1405209" y="5123119"/>
              <a:ext cx="1566591" cy="126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AU" sz="1000" dirty="0" smtClean="0">
                  <a:cs typeface="Arial" pitchFamily="34" charset="0"/>
                </a:rPr>
                <a:t>Hosted on Healthcare.gov</a:t>
              </a:r>
              <a:endParaRPr lang="en-AU" sz="1000" b="0" dirty="0">
                <a:cs typeface="Arial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36622" y="5105400"/>
              <a:ext cx="165080" cy="1005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89667" y="1979985"/>
            <a:ext cx="28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0" name="Picture 313" descr="document icon.bmp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39479" y="4680004"/>
            <a:ext cx="202409" cy="141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" name="TextBox 12"/>
          <p:cNvSpPr txBox="1">
            <a:spLocks noChangeArrowheads="1"/>
          </p:cNvSpPr>
          <p:nvPr/>
        </p:nvSpPr>
        <p:spPr bwMode="auto">
          <a:xfrm>
            <a:off x="3984823" y="4680004"/>
            <a:ext cx="58717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AU" sz="1000" dirty="0" smtClean="0">
                <a:cs typeface="Arial" pitchFamily="34" charset="0"/>
              </a:rPr>
              <a:t>Lab Model</a:t>
            </a:r>
            <a:endParaRPr lang="en-AU" sz="1000" b="0" dirty="0">
              <a:cs typeface="Arial" pitchFamily="34" charset="0"/>
            </a:endParaRPr>
          </a:p>
        </p:txBody>
      </p:sp>
      <p:pic>
        <p:nvPicPr>
          <p:cNvPr id="132" name="Picture 313" descr="document icon.bmp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6673" y="4680004"/>
            <a:ext cx="202409" cy="141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" name="TextBox 12"/>
          <p:cNvSpPr txBox="1">
            <a:spLocks noChangeArrowheads="1"/>
          </p:cNvSpPr>
          <p:nvPr/>
        </p:nvSpPr>
        <p:spPr bwMode="auto">
          <a:xfrm>
            <a:off x="4871318" y="4619706"/>
            <a:ext cx="61508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AU" sz="1000" dirty="0" smtClean="0">
                <a:cs typeface="Arial" pitchFamily="34" charset="0"/>
              </a:rPr>
              <a:t>Patient MM Model</a:t>
            </a:r>
            <a:endParaRPr lang="en-AU" sz="1000" b="0" dirty="0">
              <a:cs typeface="Arial" pitchFamily="34" charset="0"/>
            </a:endParaRPr>
          </a:p>
        </p:txBody>
      </p:sp>
      <p:pic>
        <p:nvPicPr>
          <p:cNvPr id="136" name="Picture 313" descr="document icon.bmp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1940" y="4680004"/>
            <a:ext cx="202409" cy="141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" name="TextBox 12"/>
          <p:cNvSpPr txBox="1">
            <a:spLocks noChangeArrowheads="1"/>
          </p:cNvSpPr>
          <p:nvPr/>
        </p:nvSpPr>
        <p:spPr bwMode="auto">
          <a:xfrm>
            <a:off x="3048000" y="4611755"/>
            <a:ext cx="5871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AU" sz="1000" dirty="0" smtClean="0">
                <a:cs typeface="Arial" pitchFamily="34" charset="0"/>
              </a:rPr>
              <a:t>Revised Ref Model</a:t>
            </a:r>
            <a:endParaRPr lang="en-AU" sz="1000" b="0" dirty="0">
              <a:cs typeface="Arial" pitchFamily="34" charset="0"/>
            </a:endParaRPr>
          </a:p>
        </p:txBody>
      </p:sp>
      <p:sp>
        <p:nvSpPr>
          <p:cNvPr id="139" name="TextBox 12"/>
          <p:cNvSpPr txBox="1">
            <a:spLocks noChangeArrowheads="1"/>
          </p:cNvSpPr>
          <p:nvPr/>
        </p:nvSpPr>
        <p:spPr bwMode="auto">
          <a:xfrm>
            <a:off x="3159578" y="5100051"/>
            <a:ext cx="1110343" cy="122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AU" sz="1000" dirty="0" smtClean="0">
                <a:cs typeface="Arial" pitchFamily="34" charset="0"/>
              </a:rPr>
              <a:t>UML Rep Approval</a:t>
            </a:r>
            <a:endParaRPr lang="en-AU" sz="1000" b="0" dirty="0">
              <a:cs typeface="Arial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954789" y="5094767"/>
            <a:ext cx="165080" cy="100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42" name="TextBox 12"/>
          <p:cNvSpPr txBox="1">
            <a:spLocks noChangeArrowheads="1"/>
          </p:cNvSpPr>
          <p:nvPr/>
        </p:nvSpPr>
        <p:spPr bwMode="auto">
          <a:xfrm>
            <a:off x="1747274" y="5039738"/>
            <a:ext cx="899127" cy="24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AU" sz="1000" dirty="0" smtClean="0">
                <a:cs typeface="Arial" pitchFamily="34" charset="0"/>
              </a:rPr>
              <a:t>IHTSDO Licensing Agreement</a:t>
            </a:r>
            <a:endParaRPr lang="en-AU" sz="1000" b="0" dirty="0">
              <a:cs typeface="Arial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550573" y="5115953"/>
            <a:ext cx="165080" cy="1005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grpSp>
        <p:nvGrpSpPr>
          <p:cNvPr id="9" name="Group 8"/>
          <p:cNvGrpSpPr/>
          <p:nvPr/>
        </p:nvGrpSpPr>
        <p:grpSpPr>
          <a:xfrm>
            <a:off x="1289021" y="3179701"/>
            <a:ext cx="2511454" cy="126188"/>
            <a:chOff x="1289021" y="3664762"/>
            <a:chExt cx="2511454" cy="126188"/>
          </a:xfrm>
        </p:grpSpPr>
        <p:sp>
          <p:nvSpPr>
            <p:cNvPr id="145" name="TextBox 12"/>
            <p:cNvSpPr txBox="1">
              <a:spLocks noChangeArrowheads="1"/>
            </p:cNvSpPr>
            <p:nvPr/>
          </p:nvSpPr>
          <p:spPr bwMode="auto">
            <a:xfrm>
              <a:off x="1536537" y="3664762"/>
              <a:ext cx="2263938" cy="126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AU" sz="1000" dirty="0" smtClean="0">
                  <a:cs typeface="Arial" pitchFamily="34" charset="0"/>
                </a:rPr>
                <a:t>CDA R2.1 Scope</a:t>
              </a:r>
              <a:endParaRPr lang="en-AU" sz="1000" b="0" dirty="0">
                <a:cs typeface="Arial" pitchFamily="34" charset="0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89021" y="3666093"/>
              <a:ext cx="165080" cy="1005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sp>
        <p:nvSpPr>
          <p:cNvPr id="147" name="Isosceles Triangle 34"/>
          <p:cNvSpPr>
            <a:spLocks noChangeArrowheads="1"/>
          </p:cNvSpPr>
          <p:nvPr/>
        </p:nvSpPr>
        <p:spPr bwMode="auto">
          <a:xfrm>
            <a:off x="2905905" y="2782955"/>
            <a:ext cx="163361" cy="103188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80000"/>
              </a:lnSpc>
            </a:pPr>
            <a:endParaRPr lang="en-AU" sz="1000" dirty="0">
              <a:latin typeface="+mn-lt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7892" y="6383176"/>
            <a:ext cx="3972610" cy="479546"/>
            <a:chOff x="43964" y="6382644"/>
            <a:chExt cx="3980897" cy="484092"/>
          </a:xfrm>
        </p:grpSpPr>
        <p:sp>
          <p:nvSpPr>
            <p:cNvPr id="72" name="Rounded Rectangle 71"/>
            <p:cNvSpPr/>
            <p:nvPr/>
          </p:nvSpPr>
          <p:spPr>
            <a:xfrm>
              <a:off x="43964" y="6538657"/>
              <a:ext cx="3980897" cy="31540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9170" y="6382644"/>
              <a:ext cx="2421887" cy="2485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Progress of Adoption/Maturity/Readiness</a:t>
              </a:r>
              <a:endParaRPr lang="en-US" sz="1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7201" y="6611780"/>
              <a:ext cx="548270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Low</a:t>
              </a:r>
              <a:endParaRPr lang="en-US" sz="1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251832" y="6611780"/>
              <a:ext cx="782581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Low-Med</a:t>
              </a:r>
              <a:endParaRPr lang="en-US" sz="1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86002" y="6611782"/>
              <a:ext cx="901257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Med-High</a:t>
              </a:r>
              <a:endParaRPr lang="en-US" sz="1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347831" y="6611784"/>
              <a:ext cx="470025" cy="254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High</a:t>
              </a:r>
              <a:endParaRPr lang="en-US" sz="1000" dirty="0"/>
            </a:p>
          </p:txBody>
        </p:sp>
      </p:grpSp>
      <p:pic>
        <p:nvPicPr>
          <p:cNvPr id="70" name="Picture 313" descr="document icon.bmp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5604" y="3962400"/>
            <a:ext cx="202409" cy="141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TextBox 12"/>
          <p:cNvSpPr txBox="1">
            <a:spLocks noChangeArrowheads="1"/>
          </p:cNvSpPr>
          <p:nvPr/>
        </p:nvSpPr>
        <p:spPr bwMode="auto">
          <a:xfrm>
            <a:off x="1518557" y="3962400"/>
            <a:ext cx="9376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AU" sz="1000" dirty="0" smtClean="0">
                <a:cs typeface="Arial" pitchFamily="34" charset="0"/>
              </a:rPr>
              <a:t>QDM –based HQMF</a:t>
            </a:r>
            <a:endParaRPr lang="en-AU" sz="1000" b="0" dirty="0">
              <a:cs typeface="Arial" pitchFamily="34" charset="0"/>
            </a:endParaRPr>
          </a:p>
        </p:txBody>
      </p:sp>
      <p:pic>
        <p:nvPicPr>
          <p:cNvPr id="12323" name="Picture 3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7" t="1" r="47577" b="44377"/>
          <a:stretch/>
        </p:blipFill>
        <p:spPr bwMode="auto">
          <a:xfrm>
            <a:off x="708893" y="6678409"/>
            <a:ext cx="301459" cy="11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4" name="Picture 3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678409"/>
            <a:ext cx="287653" cy="11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5" name="Picture 37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23" b="18381"/>
          <a:stretch/>
        </p:blipFill>
        <p:spPr bwMode="auto">
          <a:xfrm>
            <a:off x="2554197" y="6678409"/>
            <a:ext cx="290553" cy="11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6" name="Picture 38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0690" b="-1"/>
          <a:stretch/>
        </p:blipFill>
        <p:spPr bwMode="auto">
          <a:xfrm>
            <a:off x="3610891" y="6678409"/>
            <a:ext cx="298433" cy="11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6400" y="3335179"/>
            <a:ext cx="27562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>
                <a:cs typeface="Arial" pitchFamily="34" charset="0"/>
              </a:rPr>
              <a:t>Health Quality DAM Ballot comment resolution</a:t>
            </a:r>
            <a:endParaRPr lang="en-US" sz="1000" dirty="0">
              <a:cs typeface="Arial" pitchFamily="34" charset="0"/>
            </a:endParaRPr>
          </a:p>
        </p:txBody>
      </p:sp>
      <p:sp>
        <p:nvSpPr>
          <p:cNvPr id="74" name="Isosceles Triangle 34"/>
          <p:cNvSpPr>
            <a:spLocks noChangeArrowheads="1"/>
          </p:cNvSpPr>
          <p:nvPr/>
        </p:nvSpPr>
        <p:spPr bwMode="auto">
          <a:xfrm>
            <a:off x="1524000" y="3402012"/>
            <a:ext cx="163361" cy="103188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80000"/>
              </a:lnSpc>
            </a:pPr>
            <a:endParaRPr lang="en-AU" sz="1000" dirty="0">
              <a:latin typeface="+mn-lt"/>
              <a:cs typeface="Arial" pitchFamily="34" charset="0"/>
            </a:endParaRPr>
          </a:p>
        </p:txBody>
      </p:sp>
      <p:pic>
        <p:nvPicPr>
          <p:cNvPr id="75" name="Picture 313" descr="document icon.bmp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32624" y="2767053"/>
            <a:ext cx="202409" cy="141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TextBox 12"/>
          <p:cNvSpPr txBox="1">
            <a:spLocks noChangeArrowheads="1"/>
          </p:cNvSpPr>
          <p:nvPr/>
        </p:nvSpPr>
        <p:spPr bwMode="auto">
          <a:xfrm>
            <a:off x="3962400" y="2775064"/>
            <a:ext cx="615043" cy="12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AU" sz="1000" dirty="0" smtClean="0">
                <a:cs typeface="Arial" pitchFamily="34" charset="0"/>
              </a:rPr>
              <a:t>DSTU R2.1</a:t>
            </a:r>
            <a:endParaRPr lang="en-AU" sz="1000" b="0" dirty="0">
              <a:cs typeface="Arial" pitchFamily="34" charset="0"/>
            </a:endParaRPr>
          </a:p>
        </p:txBody>
      </p:sp>
      <p:pic>
        <p:nvPicPr>
          <p:cNvPr id="77" name="Picture 313" descr="document icon.bmp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4791" y="2753907"/>
            <a:ext cx="202409" cy="141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TextBox 12"/>
          <p:cNvSpPr txBox="1">
            <a:spLocks noChangeArrowheads="1"/>
          </p:cNvSpPr>
          <p:nvPr/>
        </p:nvSpPr>
        <p:spPr bwMode="auto">
          <a:xfrm>
            <a:off x="7304567" y="2714768"/>
            <a:ext cx="6150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AU" sz="1000" dirty="0" smtClean="0">
                <a:cs typeface="Arial" pitchFamily="34" charset="0"/>
              </a:rPr>
              <a:t>Normative CDA R2.1</a:t>
            </a:r>
            <a:endParaRPr lang="en-AU" sz="1000" b="0" dirty="0">
              <a:cs typeface="Arial" pitchFamily="34" charset="0"/>
            </a:endParaRPr>
          </a:p>
        </p:txBody>
      </p:sp>
      <p:pic>
        <p:nvPicPr>
          <p:cNvPr id="85" name="Picture 313" descr="document icon.bmp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89191" y="2751070"/>
            <a:ext cx="202409" cy="141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TextBox 12"/>
          <p:cNvSpPr txBox="1">
            <a:spLocks noChangeArrowheads="1"/>
          </p:cNvSpPr>
          <p:nvPr/>
        </p:nvSpPr>
        <p:spPr bwMode="auto">
          <a:xfrm>
            <a:off x="8097672" y="2743200"/>
            <a:ext cx="7349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AU" sz="1000" dirty="0" smtClean="0">
                <a:cs typeface="Arial" pitchFamily="34" charset="0"/>
              </a:rPr>
              <a:t>CDA R3 (past 2016)</a:t>
            </a:r>
            <a:endParaRPr lang="en-AU" sz="1000" b="0" dirty="0">
              <a:cs typeface="Arial" pitchFamily="34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2209800" y="3794274"/>
            <a:ext cx="1835178" cy="143907"/>
            <a:chOff x="4575626" y="6751923"/>
            <a:chExt cx="1016531" cy="143907"/>
          </a:xfrm>
        </p:grpSpPr>
        <p:sp>
          <p:nvSpPr>
            <p:cNvPr id="101" name="TextBox 12"/>
            <p:cNvSpPr txBox="1">
              <a:spLocks noChangeArrowheads="1"/>
            </p:cNvSpPr>
            <p:nvPr/>
          </p:nvSpPr>
          <p:spPr bwMode="auto">
            <a:xfrm>
              <a:off x="4724400" y="6769642"/>
              <a:ext cx="867757" cy="126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AU" sz="1000" dirty="0" smtClean="0">
                  <a:cs typeface="Arial" pitchFamily="34" charset="0"/>
                </a:rPr>
                <a:t>Quality Logical Model</a:t>
              </a:r>
              <a:endParaRPr lang="en-AU" sz="1000" b="0" dirty="0">
                <a:cs typeface="Arial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575626" y="6751923"/>
              <a:ext cx="91440" cy="1005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68271" y="220980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FHIR</a:t>
            </a:r>
            <a:endParaRPr 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488597" y="2831068"/>
            <a:ext cx="58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CDA</a:t>
            </a:r>
            <a:endParaRPr 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192586" y="3304499"/>
            <a:ext cx="1178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QI</a:t>
            </a:r>
          </a:p>
          <a:p>
            <a:pPr algn="ctr"/>
            <a:r>
              <a:rPr lang="en-US" b="1" dirty="0" smtClean="0"/>
              <a:t>(TACOMA)</a:t>
            </a:r>
            <a:endParaRPr 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413174" y="41495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QDM</a:t>
            </a:r>
            <a:endParaRPr 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443631" y="4736068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CIMI</a:t>
            </a:r>
            <a:endParaRPr lang="en-US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409166" y="545033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FHIM</a:t>
            </a:r>
            <a:endParaRPr lang="en-US" b="1" dirty="0"/>
          </a:p>
        </p:txBody>
      </p:sp>
      <p:sp>
        <p:nvSpPr>
          <p:cNvPr id="114" name="TextBox 12"/>
          <p:cNvSpPr txBox="1">
            <a:spLocks noChangeArrowheads="1"/>
          </p:cNvSpPr>
          <p:nvPr/>
        </p:nvSpPr>
        <p:spPr bwMode="auto">
          <a:xfrm>
            <a:off x="3200159" y="3172797"/>
            <a:ext cx="205764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AU" sz="1000" dirty="0" smtClean="0">
                <a:cs typeface="Arial" pitchFamily="34" charset="0"/>
              </a:rPr>
              <a:t>US/EU CDA Exchange Template</a:t>
            </a:r>
            <a:endParaRPr lang="en-AU" sz="1000" b="0" dirty="0">
              <a:cs typeface="Arial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2931572" y="3155078"/>
            <a:ext cx="165080" cy="100584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13" name="Slide Number Placeholder 10"/>
          <p:cNvSpPr txBox="1">
            <a:spLocks/>
          </p:cNvSpPr>
          <p:nvPr/>
        </p:nvSpPr>
        <p:spPr>
          <a:xfrm>
            <a:off x="-1740090" y="15239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3AF9B3-C239-4A6A-9BEB-E2922C05E050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0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 pitchFamily="34" charset="0"/>
              </a:rPr>
              <a:t>FHIM Discussion/ Questions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8123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FHIM </a:t>
            </a:r>
            <a:r>
              <a:rPr lang="en-US" dirty="0" smtClean="0"/>
              <a:t>domains (37):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749469"/>
            <a:ext cx="5867400" cy="5003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10"/>
          <p:cNvSpPr txBox="1">
            <a:spLocks/>
          </p:cNvSpPr>
          <p:nvPr/>
        </p:nvSpPr>
        <p:spPr>
          <a:xfrm>
            <a:off x="-1740090" y="15239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3AF9B3-C239-4A6A-9BEB-E2922C05E050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56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 pitchFamily="34" charset="0"/>
              </a:rPr>
              <a:t>FHIM Discussion/ Questions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048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Mapping HIT Standards to FHIM </a:t>
            </a:r>
            <a:r>
              <a:rPr lang="en-US" dirty="0" smtClean="0"/>
              <a:t>domains: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386992"/>
              </p:ext>
            </p:extLst>
          </p:nvPr>
        </p:nvGraphicFramePr>
        <p:xfrm>
          <a:off x="457200" y="1905000"/>
          <a:ext cx="8077200" cy="2400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141605">
                <a:tc>
                  <a:txBody>
                    <a:bodyPr/>
                    <a:lstStyle/>
                    <a:p>
                      <a:pPr marL="0" marR="0"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Standard Abbreviation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Full Standard Name/Title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</a:rPr>
                        <a:t>Classification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</a:rPr>
                        <a:t>FHIM Domain 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SDO Abbreviation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0" marB="0" anchor="b"/>
                </a:tc>
              </a:tr>
              <a:tr h="2019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LOINC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Logical Observation Identifiers Names and Codes Database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Vocabulary/Codeset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marL="0" marR="0"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Orders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Regenstrief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0" marB="0" anchor="b"/>
                </a:tc>
              </a:tr>
              <a:tr h="2019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NCPDP Formulary and Benefit Standard 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NCPDP Formulary and Benefit Standard 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Content/Structure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marL="0" marR="0"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Orders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NCPDP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0" marB="0" anchor="b"/>
                </a:tc>
              </a:tr>
              <a:tr h="2019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DIRECT Messaging Specification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XDR and XDM for Direct Messaging Specification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Transport/Security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marL="0" marR="0"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CDS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ONC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0" marB="0" anchor="b"/>
                </a:tc>
              </a:tr>
              <a:tr h="2019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HITSP C32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HITSP Summary Documents Using HL7 Continuity of Care Document (CCD) Component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Content/Structure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marL="0" marR="0"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CDS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HITSP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0" marB="0" anchor="b"/>
                </a:tc>
              </a:tr>
              <a:tr h="20256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Immunization Messaging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HL7 2.5.1 Implementation Guide for Immunization Messaging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Content/Structure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marL="0" marR="0"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Immunizations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CDC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0" marB="0" anchor="b"/>
                </a:tc>
              </a:tr>
            </a:tbl>
          </a:graphicData>
        </a:graphic>
      </p:graphicFrame>
      <p:sp>
        <p:nvSpPr>
          <p:cNvPr id="7" name="Slide Number Placeholder 10"/>
          <p:cNvSpPr txBox="1">
            <a:spLocks/>
          </p:cNvSpPr>
          <p:nvPr/>
        </p:nvSpPr>
        <p:spPr>
          <a:xfrm>
            <a:off x="-1740090" y="15239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3AF9B3-C239-4A6A-9BEB-E2922C05E050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93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spcFirstLastPara="0" vert="horz" wrap="square" lIns="232692" tIns="232692" rIns="232692" bIns="3318871" numCol="1" spcCol="1270" anchor="t" anchorCtr="0">
        <a:noAutofit/>
      </a:bodyPr>
      <a:lstStyle>
        <a:defPPr algn="l" defTabSz="1511300">
          <a:lnSpc>
            <a:spcPct val="90000"/>
          </a:lnSpc>
          <a:spcBef>
            <a:spcPct val="0"/>
          </a:spcBef>
          <a:spcAft>
            <a:spcPct val="35000"/>
          </a:spcAft>
          <a:defRPr sz="3400" kern="1200" dirty="0" smtClean="0">
            <a:solidFill>
              <a:schemeClr val="tx2">
                <a:lumMod val="75000"/>
              </a:schemeClr>
            </a:solidFill>
          </a:defRPr>
        </a:defPPr>
      </a:lstStyle>
      <a:style>
        <a:lnRef idx="2">
          <a:schemeClr val="accent1">
            <a:shade val="80000"/>
            <a:hueOff val="0"/>
            <a:satOff val="0"/>
            <a:lumOff val="0"/>
            <a:alphaOff val="0"/>
          </a:schemeClr>
        </a:lnRef>
        <a:fillRef idx="1">
          <a:schemeClr val="lt1">
            <a:hueOff val="0"/>
            <a:satOff val="0"/>
            <a:lumOff val="0"/>
            <a:alphaOff val="0"/>
          </a:schemeClr>
        </a:fillRef>
        <a:effectRef idx="0">
          <a:schemeClr val="lt1">
            <a:hueOff val="0"/>
            <a:satOff val="0"/>
            <a:lumOff val="0"/>
            <a:alphaOff val="0"/>
          </a:schemeClr>
        </a:effectRef>
        <a:fontRef idx="minor">
          <a:schemeClr val="dk1">
            <a:hueOff val="0"/>
            <a:satOff val="0"/>
            <a:lumOff val="0"/>
            <a:alphaOff val="0"/>
          </a:schemeClr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310</Words>
  <Application>Microsoft Office PowerPoint</Application>
  <PresentationFormat>On-screen Show (4:3)</PresentationFormat>
  <Paragraphs>109</Paragraphs>
  <Slides>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Default Theme</vt:lpstr>
      <vt:lpstr>1_Default Theme</vt:lpstr>
      <vt:lpstr>Worksheet</vt:lpstr>
      <vt:lpstr>PowerPoint Presentation</vt:lpstr>
      <vt:lpstr>Agenda</vt:lpstr>
      <vt:lpstr>FHIM Discussion/ Questions</vt:lpstr>
      <vt:lpstr>Draft of 2014-2017 Data Model Standards Roadmap </vt:lpstr>
      <vt:lpstr>FHIM Discussion/ Questions</vt:lpstr>
      <vt:lpstr>FHIM Discussion/ Questions</vt:lpstr>
    </vt:vector>
  </TitlesOfParts>
  <Company>Accenture Federal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Directions Overview</dc:title>
  <dc:creator>Dunford, Karen A.</dc:creator>
  <cp:lastModifiedBy>Gomez, Stivaly A.</cp:lastModifiedBy>
  <cp:revision>63</cp:revision>
  <dcterms:created xsi:type="dcterms:W3CDTF">2013-11-05T15:56:37Z</dcterms:created>
  <dcterms:modified xsi:type="dcterms:W3CDTF">2014-03-17T15:56:27Z</dcterms:modified>
</cp:coreProperties>
</file>