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1pPr>
    <a:lvl2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2pPr>
    <a:lvl3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3pPr>
    <a:lvl4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4pPr>
    <a:lvl5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5pPr>
    <a:lvl6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6pPr>
    <a:lvl7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7pPr>
    <a:lvl8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8pPr>
    <a:lvl9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3" name="Shape 63"/>
          <p:cNvSpPr/>
          <p:nvPr>
            <p:ph type="sldImg"/>
          </p:nvPr>
        </p:nvSpPr>
        <p:spPr>
          <a:xfrm>
            <a:off x="1143000" y="685800"/>
            <a:ext cx="4572000" cy="3429000"/>
          </a:xfrm>
          <a:prstGeom prst="rect">
            <a:avLst/>
          </a:prstGeom>
        </p:spPr>
        <p:txBody>
          <a:bodyPr/>
          <a:lstStyle/>
          <a:p>
            <a:pPr/>
          </a:p>
        </p:txBody>
      </p:sp>
      <p:sp>
        <p:nvSpPr>
          <p:cNvPr id="64" name="Shape 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1200">
        <a:latin typeface="+mj-lt"/>
        <a:ea typeface="+mj-ea"/>
        <a:cs typeface="+mj-cs"/>
        <a:sym typeface="Arial Narrow"/>
      </a:defRPr>
    </a:lvl1pPr>
    <a:lvl2pPr indent="228600" defTabSz="584200" latinLnBrk="0">
      <a:defRPr sz="1200">
        <a:latin typeface="+mj-lt"/>
        <a:ea typeface="+mj-ea"/>
        <a:cs typeface="+mj-cs"/>
        <a:sym typeface="Arial Narrow"/>
      </a:defRPr>
    </a:lvl2pPr>
    <a:lvl3pPr indent="457200" defTabSz="584200" latinLnBrk="0">
      <a:defRPr sz="1200">
        <a:latin typeface="+mj-lt"/>
        <a:ea typeface="+mj-ea"/>
        <a:cs typeface="+mj-cs"/>
        <a:sym typeface="Arial Narrow"/>
      </a:defRPr>
    </a:lvl3pPr>
    <a:lvl4pPr indent="685800" defTabSz="584200" latinLnBrk="0">
      <a:defRPr sz="1200">
        <a:latin typeface="+mj-lt"/>
        <a:ea typeface="+mj-ea"/>
        <a:cs typeface="+mj-cs"/>
        <a:sym typeface="Arial Narrow"/>
      </a:defRPr>
    </a:lvl4pPr>
    <a:lvl5pPr indent="914400" defTabSz="584200" latinLnBrk="0">
      <a:defRPr sz="1200">
        <a:latin typeface="+mj-lt"/>
        <a:ea typeface="+mj-ea"/>
        <a:cs typeface="+mj-cs"/>
        <a:sym typeface="Arial Narrow"/>
      </a:defRPr>
    </a:lvl5pPr>
    <a:lvl6pPr indent="1143000" defTabSz="584200" latinLnBrk="0">
      <a:defRPr sz="1200">
        <a:latin typeface="+mj-lt"/>
        <a:ea typeface="+mj-ea"/>
        <a:cs typeface="+mj-cs"/>
        <a:sym typeface="Arial Narrow"/>
      </a:defRPr>
    </a:lvl6pPr>
    <a:lvl7pPr indent="1371600" defTabSz="584200" latinLnBrk="0">
      <a:defRPr sz="1200">
        <a:latin typeface="+mj-lt"/>
        <a:ea typeface="+mj-ea"/>
        <a:cs typeface="+mj-cs"/>
        <a:sym typeface="Arial Narrow"/>
      </a:defRPr>
    </a:lvl7pPr>
    <a:lvl8pPr indent="1600200" defTabSz="584200" latinLnBrk="0">
      <a:defRPr sz="1200">
        <a:latin typeface="+mj-lt"/>
        <a:ea typeface="+mj-ea"/>
        <a:cs typeface="+mj-cs"/>
        <a:sym typeface="Arial Narrow"/>
      </a:defRPr>
    </a:lvl8pPr>
    <a:lvl9pPr indent="1828800" defTabSz="584200" latinLnBrk="0">
      <a:defRPr sz="1200">
        <a:latin typeface="+mj-lt"/>
        <a:ea typeface="+mj-ea"/>
        <a:cs typeface="+mj-cs"/>
        <a:sym typeface="Arial Narrow"/>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a:r>
              <a:t>Add FHIM enablers &amp; partnerships blank title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lgn="ctr">
              <a:defRPr b="1" sz="1100"/>
            </a:pPr>
            <a:r>
              <a:t>This is an investigative 6-12 month pilot study</a:t>
            </a:r>
          </a:p>
          <a:p>
            <a:pPr>
              <a:defRPr b="1" sz="1100"/>
            </a:pPr>
            <a:r>
              <a:t>The </a:t>
            </a:r>
            <a:r>
              <a:rPr u="sng"/>
              <a:t>goal</a:t>
            </a:r>
            <a:r>
              <a:t> is to demonstrate, to the FHA Federal Partners, the practical value of an HIT-CLIM, informed by Common Information Modelling Initiative (CIMI) architype models, HL7 Detailed Clinical Models (DCMs)&amp; Clinical Statement Pattern UML models, and Federal Health Information Model (FHIM) UML models; where, appropriate Software Development Lifecycle (SDLC) traceability is maintained.</a:t>
            </a:r>
          </a:p>
          <a:p>
            <a:pPr>
              <a:defRPr b="1" sz="1100"/>
            </a:pPr>
          </a:p>
          <a:p>
            <a:pPr>
              <a:defRPr b="1" sz="1100"/>
            </a:pPr>
            <a:r>
              <a:t>The </a:t>
            </a:r>
            <a:r>
              <a:rPr u="sng"/>
              <a:t>scope</a:t>
            </a:r>
            <a:r>
              <a:t> is immunization management, defined by the AHIC/HITSP use case, CDC use case(s) and HL7 DAM for immunization management. </a:t>
            </a:r>
          </a:p>
          <a:p>
            <a:pPr>
              <a:defRPr b="1" sz="1100"/>
            </a:pPr>
          </a:p>
          <a:p>
            <a:pPr>
              <a:defRPr b="1" sz="1100"/>
            </a:pPr>
            <a:r>
              <a:t>The </a:t>
            </a:r>
            <a:r>
              <a:rPr u="sng"/>
              <a:t>approach</a:t>
            </a:r>
            <a:r>
              <a:t> is to </a:t>
            </a:r>
          </a:p>
          <a:p>
            <a:pPr lvl="1">
              <a:defRPr b="1" sz="1100"/>
            </a:pPr>
            <a:r>
              <a:t>construct a CIMI conformant UML model (AML profile &amp; CIMI reference Model)</a:t>
            </a:r>
          </a:p>
          <a:p>
            <a:pPr lvl="1">
              <a:defRPr b="1" sz="1100"/>
            </a:pPr>
            <a:r>
              <a:t>use the Open Health Tools (OHT) Model Driven Health Tool (MDHT)/ Model Driven Message Interface (MDMI) to develop consistent V2 &amp; NIEM message(s), CDA/CCDA and FHIR implementation guides (IG) / interoperability specifications (IS).</a:t>
            </a:r>
          </a:p>
          <a:p>
            <a:pPr>
              <a:defRPr b="1" sz="1100"/>
            </a:pPr>
          </a:p>
          <a:p>
            <a:pPr>
              <a:defRPr b="1" sz="1100"/>
            </a:pPr>
            <a:r>
              <a:t>The products of the pilot study include:</a:t>
            </a:r>
          </a:p>
          <a:p>
            <a:pPr lvl="1">
              <a:defRPr b="1" sz="1100"/>
            </a:pPr>
            <a:r>
              <a:t>Immunization Management HIT-CLIM, using AML UML and CIMI Reference Model.</a:t>
            </a:r>
          </a:p>
          <a:p>
            <a:pPr lvl="2">
              <a:defRPr b="1" sz="1100"/>
            </a:pPr>
            <a:r>
              <a:t>MDHT/MDMI generated HL7 V2 &amp; NIEM message, CDA and FHIR IG/IS</a:t>
            </a:r>
          </a:p>
          <a:p>
            <a:pPr lvl="1">
              <a:defRPr b="1" sz="1100"/>
            </a:pPr>
            <a:r>
              <a:t>Traceability to</a:t>
            </a:r>
          </a:p>
          <a:p>
            <a:pPr lvl="2">
              <a:defRPr b="1" sz="1100"/>
            </a:pPr>
            <a:r>
              <a:t>S&amp;I Framework-Simplification Use-Case-Framework events and actions</a:t>
            </a:r>
          </a:p>
          <a:p>
            <a:pPr lvl="2">
              <a:defRPr b="1" sz="1100"/>
            </a:pPr>
            <a:r>
              <a:t>IHE Technical Framework implementation profiles</a:t>
            </a:r>
          </a:p>
          <a:p>
            <a:pPr lvl="2">
              <a:defRPr b="1" sz="1100"/>
            </a:pPr>
            <a:r>
              <a:t>EHR System Functional Model</a:t>
            </a:r>
          </a:p>
          <a:p>
            <a:pPr lvl="2">
              <a:defRPr b="1" sz="1100"/>
            </a:pPr>
            <a:r>
              <a:t>NIST Security and Risk Framework </a:t>
            </a:r>
          </a:p>
          <a:p>
            <a:pPr lvl="1">
              <a:defRPr b="1" sz="1100"/>
            </a:pPr>
          </a:p>
          <a:p>
            <a:pPr lvl="1">
              <a:defRPr b="1" sz="1100"/>
            </a:pPr>
            <a:r>
              <a:t>Assessment of CIMI, FHIM, DCMs and MDHT supporting a comprehensive HIT-CLIM</a:t>
            </a:r>
          </a:p>
          <a:p>
            <a:pPr lvl="1">
              <a:defRPr b="1" sz="1100"/>
            </a:pPr>
            <a:r>
              <a:t>HL7 Project Scope Statement in Jun-Sep timeframe for a Comprehensive HIT-CLIM</a:t>
            </a:r>
          </a:p>
          <a:p>
            <a:pPr lvl="2">
              <a:defRPr b="1" sz="1100"/>
            </a:pPr>
            <a:r>
              <a:t>Remediation recommendations, as required, for CIMI, FHIM, DCMs, MDHT</a:t>
            </a:r>
          </a:p>
          <a:p>
            <a:pPr lvl="2">
              <a:defRPr b="1" sz="1100"/>
            </a:pPr>
            <a:r>
              <a:t>Work Breakdown Structure (WBS) for comprehensive HIT-CLIM</a:t>
            </a:r>
          </a:p>
          <a:p>
            <a:pPr lvl="2">
              <a:defRPr b="1" sz="1100"/>
            </a:pPr>
            <a:r>
              <a:t>Integrated Master Schedule (IMS) for comprehensive HIT-CLIM</a:t>
            </a:r>
          </a:p>
          <a:p>
            <a:pPr lvl="2">
              <a:defRPr b="1" sz="1100"/>
            </a:pPr>
            <a:r>
              <a:t>Risk and Risk mediation factors</a:t>
            </a:r>
          </a:p>
          <a:p>
            <a:pPr lvl="1">
              <a:defRPr b="1" sz="1100"/>
            </a:pPr>
            <a:r>
              <a:t>Users Guide and demonstration for FHA Federal Partners</a:t>
            </a:r>
          </a:p>
          <a:p>
            <a:pPr>
              <a:defRPr b="1" sz="1100"/>
            </a:pPr>
            <a:r>
              <a:t>GO/NOGO Decision Brief for FHA Federal Partners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marL="302066" indent="-302066">
              <a:buSzPct val="100000"/>
              <a:buFont typeface="Arial"/>
              <a:buChar char="•"/>
              <a:defRPr sz="1300"/>
            </a:pPr>
            <a:r>
              <a:t>HL7 Clinical Models and CIMI focus on concepts and the necessary meta-data / provenance (who, what, when, where, how) to support specific use cases.</a:t>
            </a:r>
          </a:p>
          <a:p>
            <a:pPr marL="302066" indent="-302066">
              <a:buSzPct val="100000"/>
              <a:buFont typeface="Arial"/>
              <a:buChar char="•"/>
              <a:defRPr sz="1300"/>
            </a:pPr>
            <a:r>
              <a:t>FHIM focuses on domains and the context in which entities, associations and their attributes and value sets exist, based on the Federal Use Cases and SME input. </a:t>
            </a:r>
          </a:p>
          <a:p>
            <a:pPr marL="302066" indent="-302066">
              <a:buSzPct val="100000"/>
              <a:buFont typeface="Arial"/>
              <a:buChar char="•"/>
              <a:defRPr sz="1300"/>
            </a:pPr>
            <a:r>
              <a:t>DAF can use FHIM as its information model to support federated queries.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marL="302066" indent="-302066">
              <a:buSzPct val="100000"/>
              <a:buFont typeface="Arial"/>
              <a:buChar char="•"/>
              <a:defRPr sz="1300"/>
            </a:pPr>
            <a:r>
              <a:t>HL7 Clinical Models and CIMI focus on concepts and the necessary meta-data / provenance (who, what, when, where, how) to support specific use cases.</a:t>
            </a:r>
          </a:p>
          <a:p>
            <a:pPr marL="302066" indent="-302066">
              <a:buSzPct val="100000"/>
              <a:buFont typeface="Arial"/>
              <a:buChar char="•"/>
              <a:defRPr sz="1300"/>
            </a:pPr>
            <a:r>
              <a:t>FHIM focuses on domains and the context in which entities, associations and their attributes and value sets exist, based on the Federal Use Cases and SME input. </a:t>
            </a:r>
          </a:p>
          <a:p>
            <a:pPr marL="302066" indent="-302066">
              <a:buSzPct val="100000"/>
              <a:buFont typeface="Arial"/>
              <a:buChar char="•"/>
              <a:defRPr sz="1300"/>
            </a:pPr>
            <a:r>
              <a:t>DAF can use FHIM as its information model to support federated queries.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marL="302066" indent="-302066">
              <a:buSzPct val="100000"/>
              <a:buFont typeface="Arial"/>
              <a:buChar char="•"/>
              <a:defRPr sz="1300"/>
            </a:pPr>
            <a:r>
              <a:t>HL7 Clinical Models and CIMI focus on concepts and the necessary meta-data / provenance (who, what, when, where, how) to support specific use cases.</a:t>
            </a:r>
          </a:p>
          <a:p>
            <a:pPr marL="302066" indent="-302066">
              <a:buSzPct val="100000"/>
              <a:buFont typeface="Arial"/>
              <a:buChar char="•"/>
              <a:defRPr sz="1300"/>
            </a:pPr>
            <a:r>
              <a:t>FHIM focuses on domains and the context in which entities, associations and their attributes and value sets exist, based on the Federal Use Cases and SME input. </a:t>
            </a:r>
          </a:p>
          <a:p>
            <a:pPr marL="302066" indent="-302066">
              <a:buSzPct val="100000"/>
              <a:buFont typeface="Arial"/>
              <a:buChar char="•"/>
              <a:defRPr sz="1300"/>
            </a:pPr>
            <a:r>
              <a:t>DAF can use FHIM as its information model to support federated queries.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spcBef>
                <a:spcPts val="1900"/>
              </a:spcBef>
              <a:defRPr b="1" sz="1300"/>
            </a:pPr>
            <a:r>
              <a:t>Given FHIM is a part of Gail’s Target Architecture, we wanted to insert some of those bigger picture elements so the context of FHIM is better understood.</a:t>
            </a:r>
          </a:p>
          <a:p>
            <a:pPr>
              <a:spcBef>
                <a:spcPts val="1900"/>
              </a:spcBef>
              <a:defRPr b="1" sz="1300"/>
            </a:pPr>
          </a:p>
          <a:p>
            <a:pPr>
              <a:spcBef>
                <a:spcPts val="1900"/>
              </a:spcBef>
              <a:defRPr b="1" sz="1300"/>
            </a:pPr>
          </a:p>
          <a:p>
            <a:pPr>
              <a:spcBef>
                <a:spcPts val="1900"/>
              </a:spcBef>
              <a:defRPr b="1" sz="1300"/>
            </a:pPr>
            <a:r>
              <a:t>Current Questions Addressed by Proof of Concept</a:t>
            </a:r>
          </a:p>
          <a:p>
            <a:pPr>
              <a:spcBef>
                <a:spcPts val="1900"/>
              </a:spcBef>
              <a:defRPr sz="1300"/>
            </a:pPr>
            <a:r>
              <a:t>What are the dependencies between Federal Health strategies from multiple organizations? </a:t>
            </a:r>
          </a:p>
          <a:p>
            <a:pPr>
              <a:spcBef>
                <a:spcPts val="1900"/>
              </a:spcBef>
              <a:defRPr sz="1300"/>
            </a:pPr>
            <a:r>
              <a:t>What are the potential gaps and overlaps across the strategies? </a:t>
            </a:r>
          </a:p>
          <a:p>
            <a:pPr>
              <a:spcBef>
                <a:spcPts val="1900"/>
              </a:spcBef>
              <a:defRPr sz="1300"/>
            </a:pPr>
            <a:r>
              <a:t>What are the impacts to current time frames and strategies based on changes to achievements in milestones? </a:t>
            </a:r>
          </a:p>
          <a:p>
            <a:pPr>
              <a:spcBef>
                <a:spcPts val="1900"/>
              </a:spcBef>
              <a:defRPr sz="1300"/>
            </a:pPr>
            <a:r>
              <a:t>What strategies are supported by the Pilot Projects? </a:t>
            </a:r>
          </a:p>
          <a:p>
            <a:pPr>
              <a:spcBef>
                <a:spcPts val="1900"/>
              </a:spcBef>
              <a:defRPr sz="1300"/>
            </a:pPr>
          </a:p>
          <a:p>
            <a:pPr>
              <a:spcBef>
                <a:spcPts val="600"/>
              </a:spcBef>
              <a:defRPr b="1" sz="1300">
                <a:solidFill>
                  <a:srgbClr val="C10A25"/>
                </a:solidFill>
              </a:defRPr>
            </a:pPr>
            <a:r>
              <a:t>Potential Questions Strategic Architecture Could Address:</a:t>
            </a:r>
          </a:p>
          <a:p>
            <a:pPr>
              <a:spcBef>
                <a:spcPts val="600"/>
              </a:spcBef>
              <a:defRPr sz="1300"/>
            </a:pPr>
            <a:r>
              <a:t>What are the key milestone dates that are impacted by other activities? (would require information regarding milestones and activities from each Federal Partner)</a:t>
            </a:r>
          </a:p>
          <a:p>
            <a:pPr>
              <a:spcBef>
                <a:spcPts val="600"/>
              </a:spcBef>
              <a:defRPr sz="1300"/>
            </a:pPr>
            <a:r>
              <a:t>What percentage are we to being able to completing the achievement of a Critical Action, or Learning Health System Requirement (would require detailed milestones and statuses from all of the related partner actions tied to each critical action) </a:t>
            </a:r>
          </a:p>
          <a:p>
            <a:pPr>
              <a:spcBef>
                <a:spcPts val="600"/>
              </a:spcBef>
              <a:defRPr sz="1300"/>
            </a:pPr>
            <a:r>
              <a:t>How do all of the partner activities relate back to each of the Objectives from the Federal Health IT Strategic Plan</a:t>
            </a:r>
          </a:p>
          <a:p>
            <a:pPr>
              <a:spcBef>
                <a:spcPts val="600"/>
              </a:spcBef>
              <a:defRPr sz="1300"/>
            </a:pPr>
            <a:r>
              <a:t>What laws, regulations, and policies affect each of the Roadmap Critical Actions, Learning Health System Requirements, or FHIT Strat Plan Objectives? (requires information and linkages to laws, regulations, and policies)</a:t>
            </a:r>
          </a:p>
          <a:p>
            <a:pPr>
              <a:spcBef>
                <a:spcPts val="600"/>
              </a:spcBef>
              <a:defRPr sz="1300"/>
            </a:pPr>
            <a:r>
              <a:t>What potentially duplicative healthcare functions exist across Federal Agencies (requires information regarding business functions and capabilities from across several Federal Agencies).</a:t>
            </a:r>
          </a:p>
          <a:p>
            <a:pPr>
              <a:spcBef>
                <a:spcPts val="600"/>
              </a:spcBef>
              <a:defRPr sz="1300"/>
            </a:pPr>
            <a:r>
              <a:t>What does the IT spend across the Federal Government to address each Interoperability Roadmap Critical Action look like? (would require budget and investment information linked to all of the activities that support each Roadmap Critical Action)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lvl1pPr defTabSz="966612">
              <a:defRPr sz="1300"/>
            </a:lvl1pPr>
          </a:lstStyle>
          <a:p>
            <a:pPr/>
            <a:r>
              <a:t>The architecture can be used as an analytical engine to support data-driven decision-making through an easy to interpret dashboard.  The example shows how architecture can enable the execution of Strategy Implementation.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Blank Presentation">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Office Theme">
    <p:spTree>
      <p:nvGrpSpPr>
        <p:cNvPr id="1" name=""/>
        <p:cNvGrpSpPr/>
        <p:nvPr/>
      </p:nvGrpSpPr>
      <p:grpSpPr>
        <a:xfrm>
          <a:off x="0" y="0"/>
          <a:ext cx="0" cy="0"/>
          <a:chOff x="0" y="0"/>
          <a:chExt cx="0" cy="0"/>
        </a:xfrm>
      </p:grpSpPr>
      <p:pic>
        <p:nvPicPr>
          <p:cNvPr id="21"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22"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23"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24" name="Body Level One…"/>
          <p:cNvSpPr txBox="1"/>
          <p:nvPr>
            <p:ph type="body" idx="1"/>
          </p:nvPr>
        </p:nvSpPr>
        <p:spPr>
          <a:xfrm>
            <a:off x="300036" y="1344612"/>
            <a:ext cx="8494715" cy="5513388"/>
          </a:xfrm>
          <a:prstGeom prst="rect">
            <a:avLst/>
          </a:prstGeom>
        </p:spPr>
        <p:txBody>
          <a:bodyPr/>
          <a:lstStyle>
            <a:lvl1pPr marL="329565" indent="-288925" defTabSz="457200">
              <a:spcBef>
                <a:spcPts val="400"/>
              </a:spcBef>
              <a:buClr>
                <a:srgbClr val="CB2E3F"/>
              </a:buClr>
              <a:buFont typeface="Lucida Grande"/>
              <a:buChar char="»"/>
              <a:defRPr b="0" sz="2000">
                <a:solidFill>
                  <a:srgbClr val="21315C"/>
                </a:solidFill>
                <a:uFill>
                  <a:solidFill>
                    <a:srgbClr val="21315C"/>
                  </a:solidFill>
                </a:uFill>
              </a:defRPr>
            </a:lvl1pPr>
            <a:lvl2pPr marL="724851" indent="-227012" defTabSz="457200">
              <a:spcBef>
                <a:spcPts val="400"/>
              </a:spcBef>
              <a:buClr>
                <a:srgbClr val="CB2E3F"/>
              </a:buClr>
              <a:buFont typeface="Lucida Grande"/>
              <a:buChar char="•"/>
              <a:defRPr b="0" sz="2000">
                <a:solidFill>
                  <a:srgbClr val="21315C"/>
                </a:solidFill>
                <a:uFill>
                  <a:solidFill>
                    <a:srgbClr val="21315C"/>
                  </a:solidFill>
                </a:uFill>
              </a:defRPr>
            </a:lvl2pPr>
            <a:lvl3pPr marL="1183638" indent="-228600" defTabSz="457200">
              <a:spcBef>
                <a:spcPts val="400"/>
              </a:spcBef>
              <a:buClr>
                <a:srgbClr val="CB2E3F"/>
              </a:buClr>
              <a:buFont typeface="Lucida Grande"/>
              <a:buChar char="–"/>
              <a:defRPr b="0" sz="2000">
                <a:solidFill>
                  <a:srgbClr val="21315C"/>
                </a:solidFill>
                <a:uFill>
                  <a:solidFill>
                    <a:srgbClr val="21315C"/>
                  </a:solidFill>
                </a:uFill>
              </a:defRPr>
            </a:lvl3pPr>
            <a:lvl4pPr marL="1640838" indent="-228600" defTabSz="457200">
              <a:spcBef>
                <a:spcPts val="400"/>
              </a:spcBef>
              <a:buClr>
                <a:srgbClr val="CB2E3F"/>
              </a:buClr>
              <a:buFont typeface="Lucida Grande"/>
              <a:buChar char="•"/>
              <a:defRPr b="0" sz="2000">
                <a:solidFill>
                  <a:srgbClr val="21315C"/>
                </a:solidFill>
                <a:uFill>
                  <a:solidFill>
                    <a:srgbClr val="21315C"/>
                  </a:solidFill>
                </a:uFill>
              </a:defRPr>
            </a:lvl4pPr>
            <a:lvl5pPr marL="2098038" indent="-228600" defTabSz="457200">
              <a:spcBef>
                <a:spcPts val="400"/>
              </a:spcBef>
              <a:buClr>
                <a:srgbClr val="CB2E3F"/>
              </a:buClr>
              <a:buFont typeface="Lucida Grande"/>
              <a:defRPr b="0" sz="2000">
                <a:solidFill>
                  <a:srgbClr val="21315C"/>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xfrm>
            <a:off x="8370267" y="6172200"/>
            <a:ext cx="182217" cy="1728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32"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33"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34"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35" name="Body Level One…"/>
          <p:cNvSpPr txBox="1"/>
          <p:nvPr>
            <p:ph type="body" idx="1"/>
          </p:nvPr>
        </p:nvSpPr>
        <p:spPr>
          <a:xfrm>
            <a:off x="300036" y="1344612"/>
            <a:ext cx="8494715" cy="5513388"/>
          </a:xfrm>
          <a:prstGeom prst="rect">
            <a:avLst/>
          </a:prstGeom>
        </p:spPr>
        <p:txBody>
          <a:bodyPr/>
          <a:lstStyle>
            <a:lvl1pPr marL="329565" indent="-288925" defTabSz="457200">
              <a:spcBef>
                <a:spcPts val="400"/>
              </a:spcBef>
              <a:buClr>
                <a:srgbClr val="CB2E3F"/>
              </a:buClr>
              <a:buFont typeface="Lucida Grande"/>
              <a:buChar char="»"/>
              <a:defRPr b="0" sz="2000">
                <a:solidFill>
                  <a:srgbClr val="21315C"/>
                </a:solidFill>
                <a:uFill>
                  <a:solidFill>
                    <a:srgbClr val="21315C"/>
                  </a:solidFill>
                </a:uFill>
              </a:defRPr>
            </a:lvl1pPr>
            <a:lvl2pPr marL="724851" indent="-227012" defTabSz="457200">
              <a:spcBef>
                <a:spcPts val="400"/>
              </a:spcBef>
              <a:buClr>
                <a:srgbClr val="CB2E3F"/>
              </a:buClr>
              <a:buFont typeface="Lucida Grande"/>
              <a:buChar char="•"/>
              <a:defRPr b="0" sz="2000">
                <a:solidFill>
                  <a:srgbClr val="21315C"/>
                </a:solidFill>
                <a:uFill>
                  <a:solidFill>
                    <a:srgbClr val="21315C"/>
                  </a:solidFill>
                </a:uFill>
              </a:defRPr>
            </a:lvl2pPr>
            <a:lvl3pPr marL="1183638" indent="-228600" defTabSz="457200">
              <a:spcBef>
                <a:spcPts val="400"/>
              </a:spcBef>
              <a:buClr>
                <a:srgbClr val="CB2E3F"/>
              </a:buClr>
              <a:buFont typeface="Lucida Grande"/>
              <a:buChar char="–"/>
              <a:defRPr b="0" sz="2000">
                <a:solidFill>
                  <a:srgbClr val="21315C"/>
                </a:solidFill>
                <a:uFill>
                  <a:solidFill>
                    <a:srgbClr val="21315C"/>
                  </a:solidFill>
                </a:uFill>
              </a:defRPr>
            </a:lvl3pPr>
            <a:lvl4pPr marL="1640838" indent="-228600" defTabSz="457200">
              <a:spcBef>
                <a:spcPts val="400"/>
              </a:spcBef>
              <a:buClr>
                <a:srgbClr val="CB2E3F"/>
              </a:buClr>
              <a:buFont typeface="Lucida Grande"/>
              <a:buChar char="•"/>
              <a:defRPr b="0" sz="2000">
                <a:solidFill>
                  <a:srgbClr val="21315C"/>
                </a:solidFill>
                <a:uFill>
                  <a:solidFill>
                    <a:srgbClr val="21315C"/>
                  </a:solidFill>
                </a:uFill>
              </a:defRPr>
            </a:lvl4pPr>
            <a:lvl5pPr marL="2098038" indent="-228600" defTabSz="457200">
              <a:spcBef>
                <a:spcPts val="400"/>
              </a:spcBef>
              <a:buClr>
                <a:srgbClr val="CB2E3F"/>
              </a:buClr>
              <a:buFont typeface="Lucida Grande"/>
              <a:defRPr b="0" sz="2000">
                <a:solidFill>
                  <a:srgbClr val="21315C"/>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8370267" y="6172200"/>
            <a:ext cx="182217" cy="1728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3"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44"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45"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46" name="Body Level One…"/>
          <p:cNvSpPr txBox="1"/>
          <p:nvPr>
            <p:ph type="body" sz="half" idx="1"/>
          </p:nvPr>
        </p:nvSpPr>
        <p:spPr>
          <a:xfrm>
            <a:off x="825500" y="1752600"/>
            <a:ext cx="3733800" cy="4114800"/>
          </a:xfrm>
          <a:prstGeom prst="rect">
            <a:avLst/>
          </a:prstGeom>
        </p:spPr>
        <p:txBody>
          <a:bodyPr/>
          <a:lstStyle>
            <a:lvl1pPr marL="329565" indent="-288925"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1pPr>
            <a:lvl2pPr marL="762687" indent="-264847"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2pPr>
            <a:lvl3pPr marL="1275078" indent="-320039"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3pPr>
            <a:lvl4pPr marL="1767838" indent="-355600"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4pPr>
            <a:lvl5pPr marL="2225038" indent="-355600" defTabSz="457200">
              <a:spcBef>
                <a:spcPts val="400"/>
              </a:spcBef>
              <a:buClr>
                <a:srgbClr val="CB2E3F"/>
              </a:buClr>
              <a:buFont typeface="Lucida Grande"/>
              <a:defRPr b="0">
                <a:solidFill>
                  <a:schemeClr val="accent1"/>
                </a:solidFill>
                <a:uFill>
                  <a:solidFill>
                    <a:srgbClr val="21315C"/>
                  </a:solidFill>
                </a:u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xfrm>
            <a:off x="8589975" y="6629400"/>
            <a:ext cx="153964" cy="135546"/>
          </a:xfrm>
          <a:prstGeom prst="rect">
            <a:avLst/>
          </a:prstGeom>
        </p:spPr>
        <p:txBody>
          <a:bodyPr/>
          <a:lstStyle>
            <a:lvl1pPr>
              <a:defRPr sz="1000">
                <a:solidFill>
                  <a:srgbClr val="80808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54"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55"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56"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57" name="Slide Number"/>
          <p:cNvSpPr txBox="1"/>
          <p:nvPr>
            <p:ph type="sldNum" sz="quarter" idx="2"/>
          </p:nvPr>
        </p:nvSpPr>
        <p:spPr>
          <a:xfrm>
            <a:off x="8589975" y="6629400"/>
            <a:ext cx="153964" cy="135546"/>
          </a:xfrm>
          <a:prstGeom prst="rect">
            <a:avLst/>
          </a:prstGeom>
        </p:spPr>
        <p:txBody>
          <a:bodyPr/>
          <a:lstStyle>
            <a:lvl1pPr>
              <a:defRPr sz="1000">
                <a:solidFill>
                  <a:srgbClr val="80808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cover.jpg" descr="cover.jpg"/>
          <p:cNvPicPr>
            <a:picLocks noChangeAspect="1"/>
          </p:cNvPicPr>
          <p:nvPr/>
        </p:nvPicPr>
        <p:blipFill>
          <a:blip r:embed="rId2">
            <a:extLst/>
          </a:blip>
          <a:stretch>
            <a:fillRect/>
          </a:stretch>
        </p:blipFill>
        <p:spPr>
          <a:xfrm>
            <a:off x="0" y="0"/>
            <a:ext cx="9148764" cy="6858000"/>
          </a:xfrm>
          <a:prstGeom prst="rect">
            <a:avLst/>
          </a:prstGeom>
          <a:ln w="12700">
            <a:miter lim="400000"/>
          </a:ln>
        </p:spPr>
      </p:pic>
      <p:sp>
        <p:nvSpPr>
          <p:cNvPr id="3" name="Title Text"/>
          <p:cNvSpPr txBox="1"/>
          <p:nvPr>
            <p:ph type="title"/>
          </p:nvPr>
        </p:nvSpPr>
        <p:spPr>
          <a:xfrm>
            <a:off x="1447800" y="0"/>
            <a:ext cx="7696200" cy="1447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Body Level One…"/>
          <p:cNvSpPr txBox="1"/>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5486400" y="6356350"/>
            <a:ext cx="2133600" cy="368300"/>
          </a:xfrm>
          <a:prstGeom prst="rect">
            <a:avLst/>
          </a:prstGeom>
          <a:ln w="12700">
            <a:miter lim="400000"/>
          </a:ln>
        </p:spPr>
        <p:txBody>
          <a:bodyPr wrap="none" lIns="0" tIns="0" rIns="0" bIns="0">
            <a:spAutoFit/>
          </a:bodyPr>
          <a:lstStyle>
            <a:lvl1pPr marR="0" indent="0" algn="ctr" defTabSz="584200">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Lst>
  <p:transition xmlns:p14="http://schemas.microsoft.com/office/powerpoint/2010/main" spd="med" advClick="1"/>
  <p:txStyles>
    <p:titleStyle>
      <a:lvl1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1pPr>
      <a:lvl2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2pPr>
      <a:lvl3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3pPr>
      <a:lvl4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4pPr>
      <a:lvl5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5pPr>
      <a:lvl6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6pPr>
      <a:lvl7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7pPr>
      <a:lvl8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8pPr>
      <a:lvl9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9pPr>
    </p:titleStyle>
    <p:bodyStyle>
      <a:lvl1pPr marL="383540" marR="40639" indent="-34290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1pPr>
      <a:lvl2pPr marL="783590" marR="40639" indent="-28575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2pPr>
      <a:lvl3pPr marL="1221738" marR="40639" indent="-26670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3pPr>
      <a:lvl4pPr marL="17322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4pPr>
      <a:lvl5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5pPr>
      <a:lvl6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6pPr>
      <a:lvl7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7pPr>
      <a:lvl8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8pPr>
      <a:lvl9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1pPr>
      <a:lvl2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2pPr>
      <a:lvl3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3pPr>
      <a:lvl4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4pPr>
      <a:lvl5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5pPr>
      <a:lvl6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6pPr>
      <a:lvl7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7pPr>
      <a:lvl8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8pPr>
      <a:lvl9pPr marL="0" marR="0" indent="40639" algn="ctr" defTabSz="584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Title 1"/>
          <p:cNvSpPr txBox="1"/>
          <p:nvPr>
            <p:ph type="title"/>
          </p:nvPr>
        </p:nvSpPr>
        <p:spPr>
          <a:xfrm>
            <a:off x="-76201" y="0"/>
            <a:ext cx="8229601" cy="1143000"/>
          </a:xfrm>
          <a:prstGeom prst="rect">
            <a:avLst/>
          </a:prstGeom>
        </p:spPr>
        <p:txBody>
          <a:bodyPr/>
          <a:lstStyle/>
          <a:p>
            <a:pPr algn="ctr">
              <a:defRPr b="1"/>
            </a:pPr>
            <a:r>
              <a:t>Proposed S&amp;I Framework / HL7 Pilot Study for </a:t>
            </a:r>
            <a:br/>
            <a:r>
              <a:t>CLIM informed by FHIM  and HL7 CIMI &amp; DCMs</a:t>
            </a:r>
          </a:p>
        </p:txBody>
      </p:sp>
      <p:sp>
        <p:nvSpPr>
          <p:cNvPr id="67" name="Content Placeholder 2"/>
          <p:cNvSpPr txBox="1"/>
          <p:nvPr>
            <p:ph type="body" idx="1"/>
          </p:nvPr>
        </p:nvSpPr>
        <p:spPr>
          <a:xfrm>
            <a:off x="283463" y="1066800"/>
            <a:ext cx="8573459" cy="5638800"/>
          </a:xfrm>
          <a:prstGeom prst="rect">
            <a:avLst/>
          </a:prstGeom>
        </p:spPr>
        <p:txBody>
          <a:bodyPr/>
          <a:lstStyle/>
          <a:p>
            <a:pPr marL="0" indent="40640" algn="ctr">
              <a:buSzTx/>
              <a:buNone/>
              <a:defRPr b="1" i="1" sz="2800">
                <a:latin typeface="+mj-lt"/>
                <a:ea typeface="+mj-ea"/>
                <a:cs typeface="+mj-cs"/>
                <a:sym typeface="Arial Narrow"/>
              </a:defRPr>
            </a:pPr>
            <a:r>
              <a:t>Common Logical Information Model (CLIM) @ HL7</a:t>
            </a:r>
          </a:p>
          <a:p>
            <a:pPr marL="0" indent="40640" algn="ctr">
              <a:buSzTx/>
              <a:buNone/>
              <a:defRPr b="1" i="1" sz="2800">
                <a:latin typeface="+mj-lt"/>
                <a:ea typeface="+mj-ea"/>
                <a:cs typeface="+mj-cs"/>
                <a:sym typeface="Arial Narrow"/>
              </a:defRPr>
            </a:pPr>
            <a:r>
              <a:t>Informed by FHIM and HL7 CIMI and DCMS</a:t>
            </a:r>
          </a:p>
          <a:p>
            <a:pPr marL="0" indent="40640" algn="ctr">
              <a:buSzTx/>
              <a:buNone/>
              <a:defRPr b="1" i="1" sz="2800">
                <a:latin typeface="+mj-lt"/>
                <a:ea typeface="+mj-ea"/>
                <a:cs typeface="+mj-cs"/>
                <a:sym typeface="Arial Narrow"/>
              </a:defRPr>
            </a:pPr>
            <a:r>
              <a:t>Using MDHT-MDMI to create Implementation Guides for</a:t>
            </a:r>
          </a:p>
          <a:p>
            <a:pPr marL="0" indent="40640" algn="ctr">
              <a:buSzTx/>
              <a:buNone/>
              <a:defRPr b="1" i="1" sz="2800">
                <a:latin typeface="+mj-lt"/>
                <a:ea typeface="+mj-ea"/>
                <a:cs typeface="+mj-cs"/>
                <a:sym typeface="Arial Narrow"/>
              </a:defRPr>
            </a:pPr>
            <a:r>
              <a:t>Clear, Complete, Concise, Correct and Consistent</a:t>
            </a:r>
          </a:p>
          <a:p>
            <a:pPr marL="0" indent="40640" algn="ctr">
              <a:buSzTx/>
              <a:buNone/>
              <a:defRPr b="1" i="1" sz="2800">
                <a:latin typeface="+mj-lt"/>
                <a:ea typeface="+mj-ea"/>
                <a:cs typeface="+mj-cs"/>
                <a:sym typeface="Arial Narrow"/>
              </a:defRPr>
            </a:pPr>
            <a:r>
              <a:t>FHIR, CDA, NIEM and XML Messages </a:t>
            </a:r>
          </a:p>
          <a:p>
            <a:pPr marL="0" indent="40640" algn="ctr">
              <a:buSzTx/>
              <a:buNone/>
              <a:defRPr b="1" i="1" sz="2800">
                <a:latin typeface="+mj-lt"/>
                <a:ea typeface="+mj-ea"/>
                <a:cs typeface="+mj-cs"/>
                <a:sym typeface="Arial Narrow"/>
              </a:defRPr>
            </a:pPr>
            <a:r>
              <a:t>among the Federal Partners</a:t>
            </a:r>
          </a:p>
          <a:p>
            <a:pPr marL="0" indent="40640" algn="ctr">
              <a:buSzTx/>
              <a:buNone/>
              <a:defRPr b="1" i="1" sz="2800">
                <a:latin typeface="+mj-lt"/>
                <a:ea typeface="+mj-ea"/>
                <a:cs typeface="+mj-cs"/>
                <a:sym typeface="Arial Narrow"/>
              </a:defRPr>
            </a:pPr>
            <a:r>
              <a:t>Period of Performance: Jan-Sep 2016</a:t>
            </a:r>
          </a:p>
          <a:p>
            <a:pPr marL="0" indent="40640" algn="ctr">
              <a:buSzTx/>
              <a:buNone/>
              <a:defRPr b="1" i="1" sz="2800">
                <a:latin typeface="+mj-lt"/>
                <a:ea typeface="+mj-ea"/>
                <a:cs typeface="+mj-cs"/>
                <a:sym typeface="Arial Narrow"/>
              </a:defRPr>
            </a:pPr>
            <a:r>
              <a:t>Topic Area: Immunization Management or Transfer of Care</a:t>
            </a:r>
          </a:p>
          <a:p>
            <a:pPr marL="0" indent="40640" algn="ctr">
              <a:buSzTx/>
              <a:buNone/>
              <a:defRPr b="1" i="1" sz="2800">
                <a:latin typeface="+mj-lt"/>
                <a:ea typeface="+mj-ea"/>
                <a:cs typeface="+mj-cs"/>
                <a:sym typeface="Arial Narrow"/>
              </a:defRPr>
            </a:pPr>
          </a:p>
          <a:p>
            <a:pPr marL="0" indent="40640" algn="ctr">
              <a:buSzTx/>
              <a:buNone/>
              <a:defRPr b="1" i="1" sz="2800">
                <a:latin typeface="+mj-lt"/>
                <a:ea typeface="+mj-ea"/>
                <a:cs typeface="+mj-cs"/>
                <a:sym typeface="Arial Narrow"/>
              </a:defRPr>
            </a:pPr>
            <a:r>
              <a:t>By</a:t>
            </a:r>
          </a:p>
          <a:p>
            <a:pPr marL="0" indent="40640" algn="ctr">
              <a:buSzTx/>
              <a:buNone/>
              <a:defRPr b="1" i="1" sz="2800">
                <a:latin typeface="+mj-lt"/>
                <a:ea typeface="+mj-ea"/>
                <a:cs typeface="+mj-cs"/>
                <a:sym typeface="Arial Narrow"/>
              </a:defRPr>
            </a:pPr>
            <a:r>
              <a:t>Steve Wagner, FHIM Project Manager</a:t>
            </a:r>
          </a:p>
          <a:p>
            <a:pPr marL="0" indent="40640" algn="ctr">
              <a:buSzTx/>
              <a:buNone/>
              <a:defRPr b="1" i="1" sz="2800">
                <a:latin typeface="+mj-lt"/>
                <a:ea typeface="+mj-ea"/>
                <a:cs typeface="+mj-cs"/>
                <a:sym typeface="Arial Narrow"/>
              </a:defRPr>
            </a:pPr>
            <a:r>
              <a:t>Steve Hufnagel, FHIM HL7 Facilitator</a:t>
            </a:r>
          </a:p>
        </p:txBody>
      </p:sp>
      <p:sp>
        <p:nvSpPr>
          <p:cNvPr id="68" name="Slide Number Placeholder 3"/>
          <p:cNvSpPr txBox="1"/>
          <p:nvPr>
            <p:ph type="sldNum" sz="quarter" idx="2"/>
          </p:nvPr>
        </p:nvSpPr>
        <p:spPr>
          <a:xfrm>
            <a:off x="8603457" y="6629400"/>
            <a:ext cx="127001"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pic>
        <p:nvPicPr>
          <p:cNvPr id="69" name="Picture 13" descr="Picture 13"/>
          <p:cNvPicPr>
            <a:picLocks noChangeAspect="1"/>
          </p:cNvPicPr>
          <p:nvPr/>
        </p:nvPicPr>
        <p:blipFill>
          <a:blip r:embed="rId3">
            <a:extLst/>
          </a:blip>
          <a:stretch>
            <a:fillRect/>
          </a:stretch>
        </p:blipFill>
        <p:spPr>
          <a:xfrm>
            <a:off x="8011789" y="8340"/>
            <a:ext cx="979812" cy="100924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Title 1"/>
          <p:cNvSpPr txBox="1"/>
          <p:nvPr>
            <p:ph type="title"/>
          </p:nvPr>
        </p:nvSpPr>
        <p:spPr>
          <a:xfrm>
            <a:off x="300037" y="0"/>
            <a:ext cx="7540626" cy="1017588"/>
          </a:xfrm>
          <a:prstGeom prst="rect">
            <a:avLst/>
          </a:prstGeom>
        </p:spPr>
        <p:txBody>
          <a:bodyPr/>
          <a:lstStyle>
            <a:lvl1pPr>
              <a:defRPr b="1"/>
            </a:lvl1pPr>
          </a:lstStyle>
          <a:p>
            <a:pPr/>
            <a:r>
              <a:t>Strategic US Health IT Reference Architecture Implementations</a:t>
            </a:r>
          </a:p>
        </p:txBody>
      </p:sp>
      <p:grpSp>
        <p:nvGrpSpPr>
          <p:cNvPr id="275" name="Group 10"/>
          <p:cNvGrpSpPr/>
          <p:nvPr/>
        </p:nvGrpSpPr>
        <p:grpSpPr>
          <a:xfrm>
            <a:off x="516906" y="1895322"/>
            <a:ext cx="8169894" cy="4667425"/>
            <a:chOff x="0" y="0"/>
            <a:chExt cx="8169893" cy="4667424"/>
          </a:xfrm>
        </p:grpSpPr>
        <p:sp>
          <p:nvSpPr>
            <p:cNvPr id="265" name="Rectangle 9"/>
            <p:cNvSpPr/>
            <p:nvPr/>
          </p:nvSpPr>
          <p:spPr>
            <a:xfrm>
              <a:off x="0" y="2083094"/>
              <a:ext cx="8169894" cy="2164624"/>
            </a:xfrm>
            <a:prstGeom prst="rect">
              <a:avLst/>
            </a:prstGeom>
            <a:noFill/>
            <a:ln w="9525" cap="flat">
              <a:solidFill>
                <a:srgbClr val="BFBFBF"/>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266" name="Right Arrow 8"/>
            <p:cNvSpPr/>
            <p:nvPr/>
          </p:nvSpPr>
          <p:spPr>
            <a:xfrm>
              <a:off x="2322750" y="485614"/>
              <a:ext cx="3059716" cy="325953"/>
            </a:xfrm>
            <a:prstGeom prst="rightArrow">
              <a:avLst>
                <a:gd name="adj1" fmla="val 50000"/>
                <a:gd name="adj2" fmla="val 50000"/>
              </a:avLst>
            </a:prstGeom>
            <a:solidFill>
              <a:srgbClr val="E1BF65"/>
            </a:solidFill>
            <a:ln w="12700" cap="flat">
              <a:noFill/>
              <a:miter lim="400000"/>
            </a:ln>
            <a:effectLst/>
          </p:spPr>
          <p:txBody>
            <a:bodyPr wrap="square" lIns="50800" tIns="50800" rIns="50800" bIns="50800" numCol="1" anchor="t">
              <a:noAutofit/>
            </a:bodyPr>
            <a:lstStyle/>
            <a:p>
              <a:pPr/>
            </a:p>
          </p:txBody>
        </p:sp>
        <p:pic>
          <p:nvPicPr>
            <p:cNvPr id="267" name="Content Placeholder 4" descr="Content Placeholder 4"/>
            <p:cNvPicPr>
              <a:picLocks noChangeAspect="1"/>
            </p:cNvPicPr>
            <p:nvPr/>
          </p:nvPicPr>
          <p:blipFill>
            <a:blip r:embed="rId3">
              <a:extLst/>
            </a:blip>
            <a:stretch>
              <a:fillRect/>
            </a:stretch>
          </p:blipFill>
          <p:spPr>
            <a:xfrm>
              <a:off x="245093" y="2217563"/>
              <a:ext cx="7620001" cy="1709616"/>
            </a:xfrm>
            <a:prstGeom prst="rect">
              <a:avLst/>
            </a:prstGeom>
            <a:ln w="12700" cap="flat">
              <a:noFill/>
              <a:miter lim="400000"/>
            </a:ln>
            <a:effectLst/>
          </p:spPr>
        </p:pic>
        <p:pic>
          <p:nvPicPr>
            <p:cNvPr id="268" name="Picture 3" descr="Picture 3"/>
            <p:cNvPicPr>
              <a:picLocks noChangeAspect="1"/>
            </p:cNvPicPr>
            <p:nvPr/>
          </p:nvPicPr>
          <p:blipFill>
            <a:blip r:embed="rId4">
              <a:extLst/>
            </a:blip>
            <a:stretch>
              <a:fillRect/>
            </a:stretch>
          </p:blipFill>
          <p:spPr>
            <a:xfrm>
              <a:off x="0" y="0"/>
              <a:ext cx="2528028" cy="1917239"/>
            </a:xfrm>
            <a:prstGeom prst="rect">
              <a:avLst/>
            </a:prstGeom>
            <a:ln w="12700" cap="flat">
              <a:noFill/>
              <a:miter lim="400000"/>
            </a:ln>
            <a:effectLst/>
          </p:spPr>
        </p:pic>
        <p:grpSp>
          <p:nvGrpSpPr>
            <p:cNvPr id="272" name="Can 4"/>
            <p:cNvGrpSpPr/>
            <p:nvPr/>
          </p:nvGrpSpPr>
          <p:grpSpPr>
            <a:xfrm>
              <a:off x="5533633" y="107354"/>
              <a:ext cx="1915735" cy="1116402"/>
              <a:chOff x="0" y="0"/>
              <a:chExt cx="1915734" cy="1116401"/>
            </a:xfrm>
          </p:grpSpPr>
          <p:sp>
            <p:nvSpPr>
              <p:cNvPr id="269" name="Shape"/>
              <p:cNvSpPr/>
              <p:nvPr/>
            </p:nvSpPr>
            <p:spPr>
              <a:xfrm>
                <a:off x="-1" y="-1"/>
                <a:ext cx="1915736" cy="1116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91C75"/>
              </a:solidFill>
              <a:ln w="12700" cap="flat">
                <a:noFill/>
                <a:miter lim="400000"/>
              </a:ln>
              <a:effectLst/>
            </p:spPr>
            <p:txBody>
              <a:bodyPr wrap="square" lIns="50800" tIns="50800" rIns="50800" bIns="50800" numCol="1" anchor="ctr">
                <a:noAutofit/>
              </a:bodyPr>
              <a:lstStyle/>
              <a:p>
                <a:pPr algn="ctr">
                  <a:defRPr sz="1600">
                    <a:solidFill>
                      <a:srgbClr val="FFFFFF"/>
                    </a:solidFill>
                  </a:defRPr>
                </a:pPr>
              </a:p>
            </p:txBody>
          </p:sp>
          <p:sp>
            <p:nvSpPr>
              <p:cNvPr id="270" name="Oval"/>
              <p:cNvSpPr/>
              <p:nvPr/>
            </p:nvSpPr>
            <p:spPr>
              <a:xfrm>
                <a:off x="-1" y="-1"/>
                <a:ext cx="1915736" cy="279101"/>
              </a:xfrm>
              <a:prstGeom prst="ellipse">
                <a:avLst/>
              </a:prstGeom>
              <a:solidFill>
                <a:srgbClr val="FFFFFF">
                  <a:alpha val="40000"/>
                </a:srgbClr>
              </a:solidFill>
              <a:ln w="12700" cap="flat">
                <a:noFill/>
                <a:miter lim="400000"/>
              </a:ln>
              <a:effectLst/>
            </p:spPr>
            <p:txBody>
              <a:bodyPr wrap="square" lIns="50800" tIns="50800" rIns="50800" bIns="50800" numCol="1" anchor="ctr">
                <a:noAutofit/>
              </a:bodyPr>
              <a:lstStyle/>
              <a:p>
                <a:pPr algn="ctr">
                  <a:defRPr sz="1600">
                    <a:solidFill>
                      <a:srgbClr val="FFFFFF"/>
                    </a:solidFill>
                  </a:defRPr>
                </a:pPr>
              </a:p>
            </p:txBody>
          </p:sp>
          <p:sp>
            <p:nvSpPr>
              <p:cNvPr id="271" name="Architecture…"/>
              <p:cNvSpPr txBox="1"/>
              <p:nvPr/>
            </p:nvSpPr>
            <p:spPr>
              <a:xfrm>
                <a:off x="-1" y="356979"/>
                <a:ext cx="1915736" cy="541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t>Architecture</a:t>
                </a:r>
              </a:p>
              <a:p>
                <a:pPr algn="ctr">
                  <a:defRPr sz="1600">
                    <a:solidFill>
                      <a:srgbClr val="FFFFFF"/>
                    </a:solidFill>
                  </a:defRPr>
                </a:pPr>
                <a:r>
                  <a:t>Tools / Database</a:t>
                </a:r>
              </a:p>
            </p:txBody>
          </p:sp>
        </p:grpSp>
        <p:sp>
          <p:nvSpPr>
            <p:cNvPr id="273" name="Right Arrow 6"/>
            <p:cNvSpPr/>
            <p:nvPr/>
          </p:nvSpPr>
          <p:spPr>
            <a:xfrm rot="5400000">
              <a:off x="6085791" y="1468744"/>
              <a:ext cx="808669" cy="325953"/>
            </a:xfrm>
            <a:prstGeom prst="rightArrow">
              <a:avLst>
                <a:gd name="adj1" fmla="val 50000"/>
                <a:gd name="adj2" fmla="val 50000"/>
              </a:avLst>
            </a:prstGeom>
            <a:solidFill>
              <a:srgbClr val="E1BF65"/>
            </a:solidFill>
            <a:ln w="12700" cap="flat">
              <a:noFill/>
              <a:miter lim="400000"/>
            </a:ln>
            <a:effectLst/>
          </p:spPr>
          <p:txBody>
            <a:bodyPr wrap="square" lIns="50800" tIns="50800" rIns="50800" bIns="50800" numCol="1" anchor="t">
              <a:noAutofit/>
            </a:bodyPr>
            <a:lstStyle/>
            <a:p>
              <a:pPr/>
            </a:p>
          </p:txBody>
        </p:sp>
        <p:sp>
          <p:nvSpPr>
            <p:cNvPr id="274" name="TextBox 7"/>
            <p:cNvSpPr txBox="1"/>
            <p:nvPr/>
          </p:nvSpPr>
          <p:spPr>
            <a:xfrm>
              <a:off x="2904417" y="3874755"/>
              <a:ext cx="2629217" cy="7926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solidFill>
                    <a:srgbClr val="591C75"/>
                  </a:solidFill>
                </a:defRPr>
              </a:lvl1pPr>
            </a:lstStyle>
            <a:p>
              <a:pPr/>
              <a:r>
                <a:t>Data-Driven Dashboard</a:t>
              </a:r>
            </a:p>
          </p:txBody>
        </p:sp>
      </p:grpSp>
      <p:sp>
        <p:nvSpPr>
          <p:cNvPr id="27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277"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
        <p:nvSpPr>
          <p:cNvPr id="27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itle 1"/>
          <p:cNvSpPr txBox="1"/>
          <p:nvPr>
            <p:ph type="title"/>
          </p:nvPr>
        </p:nvSpPr>
        <p:spPr>
          <a:xfrm>
            <a:off x="-1" y="0"/>
            <a:ext cx="7924801" cy="1017588"/>
          </a:xfrm>
          <a:prstGeom prst="rect">
            <a:avLst/>
          </a:prstGeom>
        </p:spPr>
        <p:txBody>
          <a:bodyPr/>
          <a:lstStyle/>
          <a:p>
            <a:pPr algn="ctr">
              <a:defRPr sz="2800">
                <a:latin typeface="Arial Black"/>
                <a:ea typeface="Arial Black"/>
                <a:cs typeface="Arial Black"/>
                <a:sym typeface="Arial Black"/>
              </a:defRPr>
            </a:pPr>
            <a:r>
              <a:t>Proposed HL7 Schedule for </a:t>
            </a:r>
            <a:r>
              <a:rPr b="1" i="1" u="sng">
                <a:latin typeface="Arial"/>
                <a:ea typeface="Arial"/>
                <a:cs typeface="Arial"/>
                <a:sym typeface="Arial"/>
              </a:rPr>
              <a:t>US HIT Common Logical Information Model (CLIM)</a:t>
            </a:r>
          </a:p>
        </p:txBody>
      </p:sp>
      <p:pic>
        <p:nvPicPr>
          <p:cNvPr id="283" name="Picture 13" descr="Picture 13"/>
          <p:cNvPicPr>
            <a:picLocks noChangeAspect="1"/>
          </p:cNvPicPr>
          <p:nvPr/>
        </p:nvPicPr>
        <p:blipFill>
          <a:blip r:embed="rId2">
            <a:extLst/>
          </a:blip>
          <a:stretch>
            <a:fillRect/>
          </a:stretch>
        </p:blipFill>
        <p:spPr>
          <a:xfrm>
            <a:off x="7924800" y="8340"/>
            <a:ext cx="979812" cy="1009248"/>
          </a:xfrm>
          <a:prstGeom prst="rect">
            <a:avLst/>
          </a:prstGeom>
          <a:ln w="12700">
            <a:miter lim="400000"/>
          </a:ln>
        </p:spPr>
      </p:pic>
      <p:sp>
        <p:nvSpPr>
          <p:cNvPr id="284" name="Slide Number Placeholder 3"/>
          <p:cNvSpPr txBox="1"/>
          <p:nvPr>
            <p:ph type="sldNum" sz="quarter" idx="2"/>
          </p:nvPr>
        </p:nvSpPr>
        <p:spPr>
          <a:xfrm>
            <a:off x="8814649" y="6614430"/>
            <a:ext cx="32935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28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28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287" name="Content Placeholder 2"/>
          <p:cNvSpPr txBox="1"/>
          <p:nvPr/>
        </p:nvSpPr>
        <p:spPr>
          <a:xfrm>
            <a:off x="228600" y="1749834"/>
            <a:ext cx="8458200" cy="373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January  2016 – HL7 CLIM Pilot Project Scope Statement</a:t>
            </a:r>
            <a:endParaRPr sz="2000"/>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May/Jun 2016 – HL7 CLIM Pilot Demonstration to FHA Management</a:t>
            </a:r>
            <a:endParaRPr sz="2000"/>
          </a:p>
          <a:p>
            <a:pPr lvl="1" marL="724851" indent="-227012" defTabSz="457200">
              <a:lnSpc>
                <a:spcPct val="150000"/>
              </a:lnSpc>
              <a:spcBef>
                <a:spcPts val="400"/>
              </a:spcBef>
              <a:buClr>
                <a:srgbClr val="CB2E3F"/>
              </a:buClr>
              <a:buSzPct val="100000"/>
              <a:buFont typeface="Arial"/>
              <a:buChar char="•"/>
              <a:defRPr>
                <a:solidFill>
                  <a:srgbClr val="21315C"/>
                </a:solidFill>
                <a:uFill>
                  <a:solidFill>
                    <a:srgbClr val="21315C"/>
                  </a:solidFill>
                </a:uFill>
                <a:latin typeface="+mj-lt"/>
                <a:ea typeface="+mj-ea"/>
                <a:cs typeface="+mj-cs"/>
                <a:sym typeface="Arial Narrow"/>
              </a:defRPr>
            </a:pPr>
            <a:r>
              <a:t>Comprehensive WBS, IMS, GO/NOGO Brief</a:t>
            </a:r>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2016 – HL7 CLIM Comprehensive Project Scope Statement</a:t>
            </a:r>
            <a:endParaRPr sz="2000"/>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2017 – HL7 Draft Standard for Trial Use (DSTU) Ballot 1</a:t>
            </a:r>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2018 – HL7 Draft Standard for Trial Use (DSTU) Ballot 2</a:t>
            </a:r>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2019 – HL7 Normative Ballot </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itle 1"/>
          <p:cNvSpPr txBox="1"/>
          <p:nvPr>
            <p:ph type="title"/>
          </p:nvPr>
        </p:nvSpPr>
        <p:spPr>
          <a:xfrm>
            <a:off x="0" y="0"/>
            <a:ext cx="9144000" cy="1017588"/>
          </a:xfrm>
          <a:prstGeom prst="rect">
            <a:avLst/>
          </a:prstGeom>
        </p:spPr>
        <p:txBody>
          <a:bodyPr/>
          <a:lstStyle>
            <a:lvl1pPr algn="ctr">
              <a:defRPr sz="2800">
                <a:latin typeface="Arial Black"/>
                <a:ea typeface="Arial Black"/>
                <a:cs typeface="Arial Black"/>
                <a:sym typeface="Arial Black"/>
              </a:defRPr>
            </a:lvl1pPr>
          </a:lstStyle>
          <a:p>
            <a:pPr/>
            <a:r>
              <a:t>Acronyms</a:t>
            </a:r>
          </a:p>
        </p:txBody>
      </p:sp>
      <p:graphicFrame>
        <p:nvGraphicFramePr>
          <p:cNvPr id="290" name="Table 2"/>
          <p:cNvGraphicFramePr/>
          <p:nvPr/>
        </p:nvGraphicFramePr>
        <p:xfrm>
          <a:off x="76199" y="1021080"/>
          <a:ext cx="9067801" cy="54498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1"/>
                <a:gridCol w="3505200"/>
                <a:gridCol w="228600"/>
                <a:gridCol w="685800"/>
                <a:gridCol w="3657598"/>
              </a:tblGrid>
              <a:tr h="302768">
                <a:tc>
                  <a:txBody>
                    <a:bodyPr/>
                    <a:lstStyle/>
                    <a:p>
                      <a:pPr>
                        <a:lnSpc>
                          <a:spcPct val="80000"/>
                        </a:lnSpc>
                        <a:defRPr sz="1800">
                          <a:uFillTx/>
                        </a:defRPr>
                      </a:pPr>
                      <a:r>
                        <a:rPr b="1" sz="1400">
                          <a:uFill>
                            <a:solidFill>
                              <a:srgbClr val="000000"/>
                            </a:solidFill>
                          </a:uFill>
                          <a:latin typeface="+mj-lt"/>
                          <a:ea typeface="+mj-ea"/>
                          <a:cs typeface="+mj-cs"/>
                          <a:sym typeface="Arial Narrow"/>
                        </a:rPr>
                        <a:t>CDA</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Clinical Document Architecture</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IHE</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Integrating the Healthcare Enterprise</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CCDA</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Consolidated CDA</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IM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Information Management</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CLIM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Common Logical Information Model</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ISA</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Interoperability Standards Advisory</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CMS</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Centers for Medicare &amp; Medicaid Services</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IT</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Information Technology</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DAF</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Data Access Framework</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JIP</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(DOD-VA) Joint Interoperability Plan</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DBA</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Database Analyst</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MDHT</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Model Driven Health Tool</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DCM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Detailed Clinical Model</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MDMI</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Model Driven Message Interoperability</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CIMI</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Clinical Information Modelling Initiative</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NIEM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National Information Exchange Model</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EHR-S FM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EHR System Functional Model</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NIST</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National Institute of Standards and Technology</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FHIM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Federal Health Information Model</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NLM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National Library of Medicine</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EHR-S FM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EHR System Functional Model</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ONC</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Office of the National Coordinator</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GFI</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Government Furnished Information</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S&amp;I</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Standards and Interoperability</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HIE</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Health Information Exchange</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SDO</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Standards Development Organization</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HIT</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Healthcare Information Technology</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SME</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Subject Matter Expert</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HHS</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Health and Human Services Agency</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800">
                          <a:uFillTx/>
                        </a:defRPr>
                      </a:pPr>
                      <a:r>
                        <a:rPr b="1" sz="1400">
                          <a:uFill>
                            <a:solidFill>
                              <a:srgbClr val="000000"/>
                            </a:solidFill>
                          </a:uFill>
                          <a:latin typeface="+mj-lt"/>
                          <a:ea typeface="+mj-ea"/>
                          <a:cs typeface="+mj-cs"/>
                          <a:sym typeface="Arial Narrow"/>
                        </a:rPr>
                        <a:t>V2</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HL7 Version 2 Messaging</a:t>
                      </a: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IBRM</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Integrated Business Reference Model</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b="1"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r>
              <a:tr h="302768">
                <a:tc>
                  <a:txBody>
                    <a:bodyPr/>
                    <a:lstStyle/>
                    <a:p>
                      <a:pPr>
                        <a:lnSpc>
                          <a:spcPct val="80000"/>
                        </a:lnSpc>
                        <a:defRPr sz="1800">
                          <a:uFillTx/>
                        </a:defRPr>
                      </a:pPr>
                      <a:r>
                        <a:rPr b="1" sz="1400">
                          <a:uFill>
                            <a:solidFill>
                              <a:srgbClr val="000000"/>
                            </a:solidFill>
                          </a:uFill>
                          <a:latin typeface="+mj-lt"/>
                          <a:ea typeface="+mj-ea"/>
                          <a:cs typeface="+mj-cs"/>
                          <a:sym typeface="Arial Narrow"/>
                        </a:rPr>
                        <a:t>ICIB</a:t>
                      </a:r>
                    </a:p>
                  </a:txBody>
                  <a:tcPr marL="45720" marR="45720" marT="45720" marB="45720" anchor="t" anchorCtr="0" horzOverflow="overflow"/>
                </a:tc>
                <a:tc>
                  <a:txBody>
                    <a:bodyPr/>
                    <a:lstStyle/>
                    <a:p>
                      <a:pPr>
                        <a:lnSpc>
                          <a:spcPct val="80000"/>
                        </a:lnSpc>
                        <a:defRPr sz="1800">
                          <a:uFillTx/>
                        </a:defRPr>
                      </a:pPr>
                      <a:r>
                        <a:rPr sz="1400">
                          <a:uFill>
                            <a:solidFill>
                              <a:srgbClr val="000000"/>
                            </a:solidFill>
                          </a:uFill>
                          <a:latin typeface="+mj-lt"/>
                          <a:ea typeface="+mj-ea"/>
                          <a:cs typeface="+mj-cs"/>
                          <a:sym typeface="Arial Narrow"/>
                        </a:rPr>
                        <a:t>Interagency Clinical Informatics Board</a:t>
                      </a: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b="1"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r>
              <a:tr h="302768">
                <a:tc>
                  <a:txBody>
                    <a:bodyPr/>
                    <a:lstStyle/>
                    <a:p>
                      <a:pPr>
                        <a:lnSpc>
                          <a:spcPct val="80000"/>
                        </a:lnSpc>
                        <a:defRPr b="1"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c>
                  <a:txBody>
                    <a:bodyPr/>
                    <a:lstStyle/>
                    <a:p>
                      <a:pPr>
                        <a:lnSpc>
                          <a:spcPct val="80000"/>
                        </a:lnSpc>
                        <a:defRPr b="1" sz="1400">
                          <a:latin typeface="+mj-lt"/>
                          <a:ea typeface="+mj-ea"/>
                          <a:cs typeface="+mj-cs"/>
                          <a:sym typeface="Arial Narrow"/>
                        </a:defRPr>
                      </a:pPr>
                    </a:p>
                  </a:txBody>
                  <a:tcPr marL="45720" marR="45720" marT="45720" marB="45720" anchor="t" anchorCtr="0" horzOverflow="overflow"/>
                </a:tc>
                <a:tc>
                  <a:txBody>
                    <a:bodyPr/>
                    <a:lstStyle/>
                    <a:p>
                      <a:pPr>
                        <a:lnSpc>
                          <a:spcPct val="80000"/>
                        </a:lnSpc>
                        <a:defRPr sz="1400">
                          <a:latin typeface="+mj-lt"/>
                          <a:ea typeface="+mj-ea"/>
                          <a:cs typeface="+mj-cs"/>
                          <a:sym typeface="Arial Narrow"/>
                        </a:defRPr>
                      </a:pPr>
                    </a:p>
                  </a:txBody>
                  <a:tcPr marL="45720" marR="45720" marT="45720" marB="45720" anchor="t" anchorCtr="0" horzOverflow="overflow"/>
                </a:tc>
              </a:tr>
            </a:tbl>
          </a:graphicData>
        </a:graphic>
      </p:graphicFrame>
      <p:sp>
        <p:nvSpPr>
          <p:cNvPr id="291"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29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29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7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76" name="Title 1"/>
          <p:cNvSpPr txBox="1"/>
          <p:nvPr>
            <p:ph type="title"/>
          </p:nvPr>
        </p:nvSpPr>
        <p:spPr>
          <a:xfrm>
            <a:off x="0" y="0"/>
            <a:ext cx="9144000" cy="1017588"/>
          </a:xfrm>
          <a:prstGeom prst="rect">
            <a:avLst/>
          </a:prstGeom>
        </p:spPr>
        <p:txBody>
          <a:bodyPr/>
          <a:lstStyle/>
          <a:p>
            <a:pPr algn="ctr">
              <a:defRPr>
                <a:latin typeface="Arial Black"/>
                <a:ea typeface="Arial Black"/>
                <a:cs typeface="Arial Black"/>
                <a:sym typeface="Arial Black"/>
              </a:defRPr>
            </a:pPr>
            <a:r>
              <a:t>Current S&amp;I Approach to</a:t>
            </a:r>
            <a:br/>
            <a:r>
              <a:rPr b="1" sz="2800">
                <a:latin typeface="Arial"/>
                <a:ea typeface="Arial"/>
                <a:cs typeface="Arial"/>
                <a:sym typeface="Arial"/>
              </a:rPr>
              <a:t>US Health IT Reference Architecture</a:t>
            </a:r>
          </a:p>
        </p:txBody>
      </p:sp>
      <p:grpSp>
        <p:nvGrpSpPr>
          <p:cNvPr id="92" name="Diagram 14"/>
          <p:cNvGrpSpPr/>
          <p:nvPr/>
        </p:nvGrpSpPr>
        <p:grpSpPr>
          <a:xfrm>
            <a:off x="96702" y="2231806"/>
            <a:ext cx="8887260" cy="2280275"/>
            <a:chOff x="0" y="0"/>
            <a:chExt cx="8887258" cy="2280273"/>
          </a:xfrm>
        </p:grpSpPr>
        <p:grpSp>
          <p:nvGrpSpPr>
            <p:cNvPr id="79" name="Group"/>
            <p:cNvGrpSpPr/>
            <p:nvPr/>
          </p:nvGrpSpPr>
          <p:grpSpPr>
            <a:xfrm>
              <a:off x="0" y="0"/>
              <a:ext cx="2215432" cy="2280274"/>
              <a:chOff x="0" y="0"/>
              <a:chExt cx="2215431" cy="2280273"/>
            </a:xfrm>
          </p:grpSpPr>
          <p:sp>
            <p:nvSpPr>
              <p:cNvPr id="77" name="Rounded Rectangle"/>
              <p:cNvSpPr/>
              <p:nvPr/>
            </p:nvSpPr>
            <p:spPr>
              <a:xfrm>
                <a:off x="0" y="0"/>
                <a:ext cx="2215432" cy="2280274"/>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00100">
                  <a:lnSpc>
                    <a:spcPct val="90000"/>
                  </a:lnSpc>
                  <a:spcBef>
                    <a:spcPts val="1000"/>
                  </a:spcBef>
                  <a:defRPr b="1" sz="2000">
                    <a:solidFill>
                      <a:srgbClr val="FFFFFF"/>
                    </a:solidFill>
                  </a:defRPr>
                </a:pPr>
              </a:p>
            </p:txBody>
          </p:sp>
          <p:sp>
            <p:nvSpPr>
              <p:cNvPr id="78" name="Create Problem Statement &amp; Functional Requirements"/>
              <p:cNvSpPr txBox="1"/>
              <p:nvPr/>
            </p:nvSpPr>
            <p:spPr>
              <a:xfrm>
                <a:off x="64887" y="568495"/>
                <a:ext cx="2085657" cy="1143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p>
                <a:pPr algn="ctr" defTabSz="800100">
                  <a:lnSpc>
                    <a:spcPct val="90000"/>
                  </a:lnSpc>
                  <a:spcBef>
                    <a:spcPts val="800"/>
                  </a:spcBef>
                  <a:defRPr b="1" sz="1800">
                    <a:solidFill>
                      <a:srgbClr val="FFFFFF"/>
                    </a:solidFill>
                  </a:defRPr>
                </a:pPr>
                <a:r>
                  <a:t>Create Problem Statement &amp; Functional </a:t>
                </a:r>
                <a:r>
                  <a:rPr sz="2000"/>
                  <a:t>Requirements</a:t>
                </a:r>
              </a:p>
            </p:txBody>
          </p:sp>
        </p:grpSp>
        <p:sp>
          <p:nvSpPr>
            <p:cNvPr id="80" name="Arrow"/>
            <p:cNvSpPr/>
            <p:nvPr/>
          </p:nvSpPr>
          <p:spPr>
            <a:xfrm>
              <a:off x="2353963" y="968358"/>
              <a:ext cx="293688" cy="343560"/>
            </a:xfrm>
            <a:prstGeom prst="rightArrow">
              <a:avLst>
                <a:gd name="adj1" fmla="val 60000"/>
                <a:gd name="adj2" fmla="val 50000"/>
              </a:avLst>
            </a:prstGeom>
            <a:solidFill>
              <a:srgbClr val="003399"/>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00100">
                <a:lnSpc>
                  <a:spcPct val="90000"/>
                </a:lnSpc>
                <a:spcBef>
                  <a:spcPts val="1000"/>
                </a:spcBef>
                <a:defRPr sz="1800">
                  <a:solidFill>
                    <a:srgbClr val="FFFFFF"/>
                  </a:solidFill>
                </a:defRPr>
              </a:pPr>
            </a:p>
          </p:txBody>
        </p:sp>
        <p:grpSp>
          <p:nvGrpSpPr>
            <p:cNvPr id="83" name="Group"/>
            <p:cNvGrpSpPr/>
            <p:nvPr/>
          </p:nvGrpSpPr>
          <p:grpSpPr>
            <a:xfrm>
              <a:off x="2769559" y="20908"/>
              <a:ext cx="1512285" cy="2238458"/>
              <a:chOff x="0" y="0"/>
              <a:chExt cx="1512283" cy="2238456"/>
            </a:xfrm>
          </p:grpSpPr>
          <p:sp>
            <p:nvSpPr>
              <p:cNvPr id="81" name="Rounded Rectangle"/>
              <p:cNvSpPr/>
              <p:nvPr/>
            </p:nvSpPr>
            <p:spPr>
              <a:xfrm>
                <a:off x="0" y="0"/>
                <a:ext cx="1512284" cy="2238457"/>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89000">
                  <a:lnSpc>
                    <a:spcPct val="90000"/>
                  </a:lnSpc>
                  <a:spcBef>
                    <a:spcPts val="1000"/>
                  </a:spcBef>
                  <a:defRPr b="1" sz="2000">
                    <a:solidFill>
                      <a:srgbClr val="FFFFFF"/>
                    </a:solidFill>
                  </a:defRPr>
                </a:pPr>
              </a:p>
            </p:txBody>
          </p:sp>
          <p:sp>
            <p:nvSpPr>
              <p:cNvPr id="82" name="Conduct Pilots"/>
              <p:cNvSpPr txBox="1"/>
              <p:nvPr/>
            </p:nvSpPr>
            <p:spPr>
              <a:xfrm>
                <a:off x="44293" y="769272"/>
                <a:ext cx="1423699" cy="699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lvl1pPr algn="ctr" defTabSz="889000">
                  <a:lnSpc>
                    <a:spcPct val="90000"/>
                  </a:lnSpc>
                  <a:spcBef>
                    <a:spcPts val="800"/>
                  </a:spcBef>
                  <a:defRPr b="1" sz="2000">
                    <a:solidFill>
                      <a:srgbClr val="FFFFFF"/>
                    </a:solidFill>
                  </a:defRPr>
                </a:lvl1pPr>
              </a:lstStyle>
              <a:p>
                <a:pPr/>
                <a:r>
                  <a:t>Conduct Pilots</a:t>
                </a:r>
              </a:p>
            </p:txBody>
          </p:sp>
        </p:grpSp>
        <p:sp>
          <p:nvSpPr>
            <p:cNvPr id="84" name="Arrow"/>
            <p:cNvSpPr/>
            <p:nvPr/>
          </p:nvSpPr>
          <p:spPr>
            <a:xfrm>
              <a:off x="4420375" y="968358"/>
              <a:ext cx="293688" cy="343560"/>
            </a:xfrm>
            <a:prstGeom prst="rightArrow">
              <a:avLst>
                <a:gd name="adj1" fmla="val 60000"/>
                <a:gd name="adj2" fmla="val 50000"/>
              </a:avLst>
            </a:prstGeom>
            <a:solidFill>
              <a:srgbClr val="003399"/>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666750">
                <a:lnSpc>
                  <a:spcPct val="90000"/>
                </a:lnSpc>
                <a:spcBef>
                  <a:spcPts val="1000"/>
                </a:spcBef>
                <a:defRPr sz="1500">
                  <a:solidFill>
                    <a:srgbClr val="FFFFFF"/>
                  </a:solidFill>
                </a:defRPr>
              </a:pPr>
            </a:p>
          </p:txBody>
        </p:sp>
        <p:grpSp>
          <p:nvGrpSpPr>
            <p:cNvPr id="87" name="Group"/>
            <p:cNvGrpSpPr/>
            <p:nvPr/>
          </p:nvGrpSpPr>
          <p:grpSpPr>
            <a:xfrm>
              <a:off x="4835972" y="47336"/>
              <a:ext cx="2021723" cy="2185603"/>
              <a:chOff x="0" y="0"/>
              <a:chExt cx="2021721" cy="2185602"/>
            </a:xfrm>
          </p:grpSpPr>
          <p:sp>
            <p:nvSpPr>
              <p:cNvPr id="85" name="Rounded Rectangle"/>
              <p:cNvSpPr/>
              <p:nvPr/>
            </p:nvSpPr>
            <p:spPr>
              <a:xfrm>
                <a:off x="0" y="0"/>
                <a:ext cx="2021722" cy="2185603"/>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89000">
                  <a:lnSpc>
                    <a:spcPct val="90000"/>
                  </a:lnSpc>
                  <a:spcBef>
                    <a:spcPts val="1000"/>
                  </a:spcBef>
                  <a:defRPr b="1" sz="2000">
                    <a:solidFill>
                      <a:srgbClr val="FFFFFF"/>
                    </a:solidFill>
                  </a:defRPr>
                </a:pPr>
              </a:p>
            </p:txBody>
          </p:sp>
          <p:sp>
            <p:nvSpPr>
              <p:cNvPr id="86" name="Finalize/Select Technical Solution from Pilots sent to SDO(s)"/>
              <p:cNvSpPr txBox="1"/>
              <p:nvPr/>
            </p:nvSpPr>
            <p:spPr>
              <a:xfrm>
                <a:off x="59213" y="215403"/>
                <a:ext cx="1903295" cy="1754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lvl1pPr algn="ctr" defTabSz="889000">
                  <a:lnSpc>
                    <a:spcPct val="90000"/>
                  </a:lnSpc>
                  <a:spcBef>
                    <a:spcPts val="800"/>
                  </a:spcBef>
                  <a:defRPr b="1" sz="2000">
                    <a:solidFill>
                      <a:srgbClr val="FFFFFF"/>
                    </a:solidFill>
                  </a:defRPr>
                </a:lvl1pPr>
              </a:lstStyle>
              <a:p>
                <a:pPr/>
                <a:r>
                  <a:t>Finalize/Select Technical Solution from Pilots sent to SDO(s)</a:t>
                </a:r>
              </a:p>
            </p:txBody>
          </p:sp>
        </p:grpSp>
        <p:sp>
          <p:nvSpPr>
            <p:cNvPr id="88" name="Arrow"/>
            <p:cNvSpPr/>
            <p:nvPr/>
          </p:nvSpPr>
          <p:spPr>
            <a:xfrm>
              <a:off x="6996226" y="968358"/>
              <a:ext cx="293688" cy="343560"/>
            </a:xfrm>
            <a:prstGeom prst="rightArrow">
              <a:avLst>
                <a:gd name="adj1" fmla="val 60000"/>
                <a:gd name="adj2" fmla="val 50000"/>
              </a:avLst>
            </a:prstGeom>
            <a:solidFill>
              <a:srgbClr val="003399"/>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666750">
                <a:lnSpc>
                  <a:spcPct val="90000"/>
                </a:lnSpc>
                <a:spcBef>
                  <a:spcPts val="1000"/>
                </a:spcBef>
                <a:defRPr sz="1500">
                  <a:solidFill>
                    <a:srgbClr val="FFFFFF"/>
                  </a:solidFill>
                </a:defRPr>
              </a:pPr>
            </a:p>
          </p:txBody>
        </p:sp>
        <p:grpSp>
          <p:nvGrpSpPr>
            <p:cNvPr id="91" name="Group"/>
            <p:cNvGrpSpPr/>
            <p:nvPr/>
          </p:nvGrpSpPr>
          <p:grpSpPr>
            <a:xfrm>
              <a:off x="7411823" y="57018"/>
              <a:ext cx="1475436" cy="2166240"/>
              <a:chOff x="0" y="0"/>
              <a:chExt cx="1475435" cy="2166239"/>
            </a:xfrm>
          </p:grpSpPr>
          <p:sp>
            <p:nvSpPr>
              <p:cNvPr id="89" name="Rounded Rectangle"/>
              <p:cNvSpPr/>
              <p:nvPr/>
            </p:nvSpPr>
            <p:spPr>
              <a:xfrm>
                <a:off x="0" y="0"/>
                <a:ext cx="1475436" cy="2166240"/>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711200">
                  <a:lnSpc>
                    <a:spcPct val="90000"/>
                  </a:lnSpc>
                  <a:spcBef>
                    <a:spcPts val="1000"/>
                  </a:spcBef>
                  <a:defRPr b="1" sz="1600">
                    <a:solidFill>
                      <a:srgbClr val="FFFFFF"/>
                    </a:solidFill>
                    <a:latin typeface="+mj-lt"/>
                    <a:ea typeface="+mj-ea"/>
                    <a:cs typeface="+mj-cs"/>
                    <a:sym typeface="Arial Narrow"/>
                  </a:defRPr>
                </a:pPr>
              </a:p>
            </p:txBody>
          </p:sp>
          <p:sp>
            <p:nvSpPr>
              <p:cNvPr id="90" name="Create/Update/ Publish Standards or IG using SDO Processes &amp; Resources (based of finalized pilot solution)"/>
              <p:cNvSpPr txBox="1"/>
              <p:nvPr/>
            </p:nvSpPr>
            <p:spPr>
              <a:xfrm>
                <a:off x="43213" y="84899"/>
                <a:ext cx="1389008"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711200">
                  <a:lnSpc>
                    <a:spcPct val="90000"/>
                  </a:lnSpc>
                  <a:spcBef>
                    <a:spcPts val="600"/>
                  </a:spcBef>
                  <a:defRPr b="1" sz="1600">
                    <a:solidFill>
                      <a:srgbClr val="FFFFFF"/>
                    </a:solidFill>
                    <a:latin typeface="+mj-lt"/>
                    <a:ea typeface="+mj-ea"/>
                    <a:cs typeface="+mj-cs"/>
                    <a:sym typeface="Arial Narrow"/>
                  </a:defRPr>
                </a:lvl1pPr>
              </a:lstStyle>
              <a:p>
                <a:pPr/>
                <a:r>
                  <a:t>Create/Update/ Publish Standards or IG using SDO Processes &amp; Resources (based of finalized pilot solution)</a:t>
                </a:r>
              </a:p>
            </p:txBody>
          </p:sp>
        </p:grpSp>
      </p:grpSp>
      <p:sp>
        <p:nvSpPr>
          <p:cNvPr id="93" name="Left Brace 15"/>
          <p:cNvSpPr/>
          <p:nvPr/>
        </p:nvSpPr>
        <p:spPr>
          <a:xfrm rot="16200000">
            <a:off x="1908174" y="3090861"/>
            <a:ext cx="785815" cy="408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45"/>
                  <a:pt x="10800" y="21254"/>
                </a:cubicBezTo>
                <a:lnTo>
                  <a:pt x="10800" y="11146"/>
                </a:lnTo>
                <a:cubicBezTo>
                  <a:pt x="10800" y="10955"/>
                  <a:pt x="5965" y="10800"/>
                  <a:pt x="0" y="10800"/>
                </a:cubicBezTo>
                <a:cubicBezTo>
                  <a:pt x="5965" y="10800"/>
                  <a:pt x="10800" y="10645"/>
                  <a:pt x="10800" y="10454"/>
                </a:cubicBezTo>
                <a:lnTo>
                  <a:pt x="10800" y="346"/>
                </a:lnTo>
                <a:cubicBezTo>
                  <a:pt x="10800" y="155"/>
                  <a:pt x="15635" y="0"/>
                  <a:pt x="21600" y="0"/>
                </a:cubicBezTo>
              </a:path>
            </a:pathLst>
          </a:custGeom>
          <a:ln w="41275">
            <a:solidFill>
              <a:srgbClr val="0063BF"/>
            </a:solidFill>
          </a:ln>
        </p:spPr>
        <p:txBody>
          <a:bodyPr lIns="50800" tIns="50800" rIns="50800" bIns="50800" anchor="ctr"/>
          <a:lstStyle/>
          <a:p>
            <a:pPr algn="ctr"/>
          </a:p>
        </p:txBody>
      </p:sp>
      <p:sp>
        <p:nvSpPr>
          <p:cNvPr id="94" name="TextBox 16"/>
          <p:cNvSpPr txBox="1"/>
          <p:nvPr/>
        </p:nvSpPr>
        <p:spPr>
          <a:xfrm>
            <a:off x="152398" y="5477469"/>
            <a:ext cx="4343403"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800">
                <a:solidFill>
                  <a:srgbClr val="404040"/>
                </a:solidFill>
              </a:defRPr>
            </a:pPr>
            <a:r>
              <a:t>S&amp;I Support Team + </a:t>
            </a:r>
            <a:br/>
            <a:r>
              <a:t>Pilot Community</a:t>
            </a:r>
          </a:p>
          <a:p>
            <a:pPr algn="ctr">
              <a:defRPr b="1" i="1" sz="1800" u="sng">
                <a:solidFill>
                  <a:srgbClr val="404040"/>
                </a:solidFill>
              </a:defRPr>
            </a:pPr>
            <a:r>
              <a:t>2016 Pilot</a:t>
            </a:r>
          </a:p>
        </p:txBody>
      </p:sp>
      <p:sp>
        <p:nvSpPr>
          <p:cNvPr id="95" name="Left Brace 17"/>
          <p:cNvSpPr/>
          <p:nvPr/>
        </p:nvSpPr>
        <p:spPr>
          <a:xfrm rot="16200000">
            <a:off x="5638005" y="4114006"/>
            <a:ext cx="687389" cy="190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309"/>
                  <a:pt x="10800" y="20951"/>
                </a:cubicBezTo>
                <a:lnTo>
                  <a:pt x="10800" y="11449"/>
                </a:lnTo>
                <a:cubicBezTo>
                  <a:pt x="10800" y="11091"/>
                  <a:pt x="5965" y="10800"/>
                  <a:pt x="0" y="10800"/>
                </a:cubicBezTo>
                <a:cubicBezTo>
                  <a:pt x="5965" y="10800"/>
                  <a:pt x="10800" y="10509"/>
                  <a:pt x="10800" y="10151"/>
                </a:cubicBezTo>
                <a:lnTo>
                  <a:pt x="10800" y="649"/>
                </a:lnTo>
                <a:cubicBezTo>
                  <a:pt x="10800" y="291"/>
                  <a:pt x="15635" y="0"/>
                  <a:pt x="21600" y="0"/>
                </a:cubicBezTo>
              </a:path>
            </a:pathLst>
          </a:custGeom>
          <a:ln w="41275">
            <a:solidFill>
              <a:srgbClr val="0063BF"/>
            </a:solidFill>
          </a:ln>
        </p:spPr>
        <p:txBody>
          <a:bodyPr lIns="50800" tIns="50800" rIns="50800" bIns="50800" anchor="ctr"/>
          <a:lstStyle/>
          <a:p>
            <a:pPr algn="ctr"/>
          </a:p>
        </p:txBody>
      </p:sp>
      <p:sp>
        <p:nvSpPr>
          <p:cNvPr id="96" name="TextBox 18"/>
          <p:cNvSpPr txBox="1"/>
          <p:nvPr/>
        </p:nvSpPr>
        <p:spPr>
          <a:xfrm>
            <a:off x="4449762" y="5410200"/>
            <a:ext cx="3017838"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800">
                <a:solidFill>
                  <a:srgbClr val="404040"/>
                </a:solidFill>
              </a:defRPr>
            </a:pPr>
            <a:r>
              <a:t>S&amp;I Support Team + </a:t>
            </a:r>
            <a:br/>
            <a:r>
              <a:t>Pilot Community + HL7</a:t>
            </a:r>
          </a:p>
          <a:p>
            <a:pPr algn="ctr">
              <a:defRPr b="1" i="1" sz="1800" u="sng">
                <a:solidFill>
                  <a:srgbClr val="404040"/>
                </a:solidFill>
              </a:defRPr>
            </a:pPr>
            <a:r>
              <a:t>2017-2018 Draft Standard </a:t>
            </a:r>
          </a:p>
          <a:p>
            <a:pPr algn="ctr">
              <a:defRPr b="1" i="1" sz="1800" u="sng">
                <a:solidFill>
                  <a:srgbClr val="404040"/>
                </a:solidFill>
              </a:defRPr>
            </a:pPr>
            <a:r>
              <a:t>for Trial Use (DSTU)</a:t>
            </a:r>
          </a:p>
        </p:txBody>
      </p:sp>
      <p:sp>
        <p:nvSpPr>
          <p:cNvPr id="97" name="Left Brace 19"/>
          <p:cNvSpPr/>
          <p:nvPr/>
        </p:nvSpPr>
        <p:spPr>
          <a:xfrm rot="16200000">
            <a:off x="7954963" y="4494212"/>
            <a:ext cx="687389" cy="1147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567"/>
                  <a:pt x="10800" y="19292"/>
                </a:cubicBezTo>
                <a:lnTo>
                  <a:pt x="10800" y="13108"/>
                </a:lnTo>
                <a:cubicBezTo>
                  <a:pt x="10800" y="11833"/>
                  <a:pt x="5965" y="10800"/>
                  <a:pt x="0" y="10800"/>
                </a:cubicBezTo>
                <a:cubicBezTo>
                  <a:pt x="5965" y="10800"/>
                  <a:pt x="10800" y="9767"/>
                  <a:pt x="10800" y="8492"/>
                </a:cubicBezTo>
                <a:lnTo>
                  <a:pt x="10800" y="2308"/>
                </a:lnTo>
                <a:cubicBezTo>
                  <a:pt x="10800" y="1033"/>
                  <a:pt x="15635" y="0"/>
                  <a:pt x="21600" y="0"/>
                </a:cubicBezTo>
              </a:path>
            </a:pathLst>
          </a:custGeom>
          <a:ln w="41275">
            <a:solidFill>
              <a:srgbClr val="0063BF"/>
            </a:solidFill>
          </a:ln>
        </p:spPr>
        <p:txBody>
          <a:bodyPr lIns="50800" tIns="50800" rIns="50800" bIns="50800" anchor="ctr"/>
          <a:lstStyle/>
          <a:p>
            <a:pPr algn="ctr"/>
          </a:p>
        </p:txBody>
      </p:sp>
      <p:sp>
        <p:nvSpPr>
          <p:cNvPr id="98" name="TextBox 20"/>
          <p:cNvSpPr txBox="1"/>
          <p:nvPr/>
        </p:nvSpPr>
        <p:spPr>
          <a:xfrm>
            <a:off x="7315200" y="5410200"/>
            <a:ext cx="1981200" cy="8840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i="1" sz="1800" u="sng">
                <a:solidFill>
                  <a:srgbClr val="404040"/>
                </a:solidFill>
              </a:defRPr>
            </a:pPr>
            <a:r>
              <a:t>2019 HL7</a:t>
            </a:r>
          </a:p>
          <a:p>
            <a:pPr algn="ctr">
              <a:defRPr b="1" i="1" sz="1800" u="sng">
                <a:solidFill>
                  <a:srgbClr val="404040"/>
                </a:solidFill>
              </a:defRPr>
            </a:pPr>
            <a:r>
              <a:t> Normative Ballot</a:t>
            </a:r>
          </a:p>
        </p:txBody>
      </p:sp>
      <p:grpSp>
        <p:nvGrpSpPr>
          <p:cNvPr id="101" name="Flowchart: Process 21"/>
          <p:cNvGrpSpPr/>
          <p:nvPr/>
        </p:nvGrpSpPr>
        <p:grpSpPr>
          <a:xfrm>
            <a:off x="88899" y="1371347"/>
            <a:ext cx="8748715" cy="437069"/>
            <a:chOff x="0" y="0"/>
            <a:chExt cx="8748713" cy="437068"/>
          </a:xfrm>
        </p:grpSpPr>
        <p:sp>
          <p:nvSpPr>
            <p:cNvPr id="99" name="Rectangle"/>
            <p:cNvSpPr/>
            <p:nvPr/>
          </p:nvSpPr>
          <p:spPr>
            <a:xfrm>
              <a:off x="0" y="252"/>
              <a:ext cx="8748714" cy="436564"/>
            </a:xfrm>
            <a:prstGeom prst="rect">
              <a:avLst/>
            </a:prstGeom>
            <a:gradFill flip="none" rotWithShape="1">
              <a:gsLst>
                <a:gs pos="7000">
                  <a:srgbClr val="012A51"/>
                </a:gs>
                <a:gs pos="87000">
                  <a:srgbClr val="73BBFD"/>
                </a:gs>
                <a:gs pos="100000">
                  <a:srgbClr val="A2D1FE"/>
                </a:gs>
              </a:gsLst>
              <a:lin ang="0" scaled="0"/>
            </a:gra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100" name="Engage with SDOs"/>
            <p:cNvSpPr txBox="1"/>
            <p:nvPr/>
          </p:nvSpPr>
          <p:spPr>
            <a:xfrm>
              <a:off x="0" y="0"/>
              <a:ext cx="8748714"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pPr/>
              <a:r>
                <a:t>Engage with SDOs</a:t>
              </a:r>
            </a:p>
          </p:txBody>
        </p:sp>
      </p:grpSp>
      <p:pic>
        <p:nvPicPr>
          <p:cNvPr id="102" name="Picture 13" descr="Picture 13"/>
          <p:cNvPicPr>
            <a:picLocks noChangeAspect="1"/>
          </p:cNvPicPr>
          <p:nvPr/>
        </p:nvPicPr>
        <p:blipFill>
          <a:blip r:embed="rId2">
            <a:extLst/>
          </a:blip>
          <a:stretch>
            <a:fillRect/>
          </a:stretch>
        </p:blipFill>
        <p:spPr>
          <a:xfrm>
            <a:off x="8011789" y="8340"/>
            <a:ext cx="979812" cy="10092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Title 1"/>
          <p:cNvSpPr txBox="1"/>
          <p:nvPr>
            <p:ph type="title"/>
          </p:nvPr>
        </p:nvSpPr>
        <p:spPr>
          <a:xfrm>
            <a:off x="0" y="0"/>
            <a:ext cx="7924800" cy="1295400"/>
          </a:xfrm>
          <a:prstGeom prst="rect">
            <a:avLst/>
          </a:prstGeom>
        </p:spPr>
        <p:txBody>
          <a:bodyPr/>
          <a:lstStyle/>
          <a:p>
            <a:pPr algn="ctr">
              <a:defRPr b="1" sz="2800"/>
            </a:pPr>
            <a:r>
              <a:t>Common Logical Information Model (CLIM) </a:t>
            </a:r>
            <a:br/>
            <a:r>
              <a:t>aka US Health IT Reference </a:t>
            </a:r>
            <a:r>
              <a:rPr>
                <a:latin typeface="+mj-lt"/>
                <a:ea typeface="+mj-ea"/>
                <a:cs typeface="+mj-cs"/>
                <a:sym typeface="Arial Narrow"/>
              </a:rPr>
              <a:t>Architecture @ HL7</a:t>
            </a:r>
            <a:br>
              <a:rPr>
                <a:latin typeface="+mj-lt"/>
                <a:ea typeface="+mj-ea"/>
                <a:cs typeface="+mj-cs"/>
                <a:sym typeface="Arial Narrow"/>
              </a:rPr>
            </a:br>
          </a:p>
        </p:txBody>
      </p:sp>
      <p:grpSp>
        <p:nvGrpSpPr>
          <p:cNvPr id="148" name="Diagram 31"/>
          <p:cNvGrpSpPr/>
          <p:nvPr/>
        </p:nvGrpSpPr>
        <p:grpSpPr>
          <a:xfrm>
            <a:off x="4247" y="1147678"/>
            <a:ext cx="7154304" cy="5176920"/>
            <a:chOff x="0" y="0"/>
            <a:chExt cx="7154302" cy="5176918"/>
          </a:xfrm>
        </p:grpSpPr>
        <p:sp>
          <p:nvSpPr>
            <p:cNvPr id="105" name="Line"/>
            <p:cNvSpPr/>
            <p:nvPr/>
          </p:nvSpPr>
          <p:spPr>
            <a:xfrm>
              <a:off x="3577152" y="460134"/>
              <a:ext cx="472761" cy="31141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06" name="Line"/>
            <p:cNvSpPr/>
            <p:nvPr/>
          </p:nvSpPr>
          <p:spPr>
            <a:xfrm>
              <a:off x="3105992" y="460135"/>
              <a:ext cx="471159" cy="3109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07" name="Line"/>
            <p:cNvSpPr/>
            <p:nvPr/>
          </p:nvSpPr>
          <p:spPr>
            <a:xfrm>
              <a:off x="3577152" y="460135"/>
              <a:ext cx="472761" cy="1852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08" name="Line"/>
            <p:cNvSpPr/>
            <p:nvPr/>
          </p:nvSpPr>
          <p:spPr>
            <a:xfrm>
              <a:off x="3153478" y="460134"/>
              <a:ext cx="423674" cy="1851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09" name="Line"/>
            <p:cNvSpPr/>
            <p:nvPr/>
          </p:nvSpPr>
          <p:spPr>
            <a:xfrm>
              <a:off x="3577152" y="460135"/>
              <a:ext cx="472761" cy="618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10" name="Line"/>
            <p:cNvSpPr/>
            <p:nvPr/>
          </p:nvSpPr>
          <p:spPr>
            <a:xfrm>
              <a:off x="3196601" y="460135"/>
              <a:ext cx="380550" cy="62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11" name="Line"/>
            <p:cNvSpPr/>
            <p:nvPr/>
          </p:nvSpPr>
          <p:spPr>
            <a:xfrm>
              <a:off x="3577152" y="460134"/>
              <a:ext cx="2640511" cy="4256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110"/>
                  </a:lnTo>
                  <a:lnTo>
                    <a:pt x="21600" y="2111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12" name="Line"/>
            <p:cNvSpPr/>
            <p:nvPr/>
          </p:nvSpPr>
          <p:spPr>
            <a:xfrm>
              <a:off x="3577152" y="460134"/>
              <a:ext cx="730556" cy="4256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110"/>
                  </a:lnTo>
                  <a:lnTo>
                    <a:pt x="21600" y="2111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13" name="Line"/>
            <p:cNvSpPr/>
            <p:nvPr/>
          </p:nvSpPr>
          <p:spPr>
            <a:xfrm>
              <a:off x="2544590" y="460134"/>
              <a:ext cx="1032562" cy="4256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110"/>
                  </a:lnTo>
                  <a:lnTo>
                    <a:pt x="0" y="2111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114" name="Line"/>
            <p:cNvSpPr/>
            <p:nvPr/>
          </p:nvSpPr>
          <p:spPr>
            <a:xfrm>
              <a:off x="780765" y="460134"/>
              <a:ext cx="2796387" cy="4256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110"/>
                  </a:lnTo>
                  <a:lnTo>
                    <a:pt x="0" y="2111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117" name="Group"/>
            <p:cNvGrpSpPr/>
            <p:nvPr/>
          </p:nvGrpSpPr>
          <p:grpSpPr>
            <a:xfrm>
              <a:off x="114992" y="0"/>
              <a:ext cx="6924318" cy="460134"/>
              <a:chOff x="0" y="0"/>
              <a:chExt cx="6924317" cy="460133"/>
            </a:xfrm>
          </p:grpSpPr>
          <p:sp>
            <p:nvSpPr>
              <p:cNvPr id="115" name="Rectangle"/>
              <p:cNvSpPr/>
              <p:nvPr/>
            </p:nvSpPr>
            <p:spPr>
              <a:xfrm>
                <a:off x="0" y="-1"/>
                <a:ext cx="6924317" cy="460135"/>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1066800">
                  <a:lnSpc>
                    <a:spcPct val="90000"/>
                  </a:lnSpc>
                  <a:spcBef>
                    <a:spcPts val="1000"/>
                  </a:spcBef>
                  <a:defRPr>
                    <a:solidFill>
                      <a:srgbClr val="FFFFFF"/>
                    </a:solidFill>
                  </a:defRPr>
                </a:pPr>
              </a:p>
            </p:txBody>
          </p:sp>
          <p:sp>
            <p:nvSpPr>
              <p:cNvPr id="116" name="Common Logical Information Model (CLIM)"/>
              <p:cNvSpPr txBox="1"/>
              <p:nvPr/>
            </p:nvSpPr>
            <p:spPr>
              <a:xfrm>
                <a:off x="0" y="42012"/>
                <a:ext cx="6924318" cy="3761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 tIns="15240" rIns="15240" bIns="15240" numCol="1" anchor="ctr">
                <a:spAutoFit/>
              </a:bodyPr>
              <a:lstStyle>
                <a:lvl1pPr algn="ctr" defTabSz="1066800">
                  <a:lnSpc>
                    <a:spcPct val="90000"/>
                  </a:lnSpc>
                  <a:spcBef>
                    <a:spcPts val="1000"/>
                  </a:spcBef>
                  <a:defRPr>
                    <a:solidFill>
                      <a:srgbClr val="FFFFFF"/>
                    </a:solidFill>
                  </a:defRPr>
                </a:lvl1pPr>
              </a:lstStyle>
              <a:p>
                <a:pPr/>
                <a:r>
                  <a:t>Common Logical Information Model (CLIM)</a:t>
                </a:r>
              </a:p>
            </p:txBody>
          </p:sp>
        </p:grpSp>
        <p:grpSp>
          <p:nvGrpSpPr>
            <p:cNvPr id="120" name="Group"/>
            <p:cNvGrpSpPr/>
            <p:nvPr/>
          </p:nvGrpSpPr>
          <p:grpSpPr>
            <a:xfrm>
              <a:off x="0" y="4716785"/>
              <a:ext cx="1561532" cy="460134"/>
              <a:chOff x="0" y="0"/>
              <a:chExt cx="1561531" cy="460133"/>
            </a:xfrm>
          </p:grpSpPr>
          <p:sp>
            <p:nvSpPr>
              <p:cNvPr id="118" name="Rectangle"/>
              <p:cNvSpPr/>
              <p:nvPr/>
            </p:nvSpPr>
            <p:spPr>
              <a:xfrm>
                <a:off x="-1" y="-1"/>
                <a:ext cx="1561533" cy="460135"/>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119" name="NIEM"/>
              <p:cNvSpPr txBox="1"/>
              <p:nvPr/>
            </p:nvSpPr>
            <p:spPr>
              <a:xfrm>
                <a:off x="0" y="75471"/>
                <a:ext cx="1561532" cy="309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NIEM</a:t>
                </a:r>
              </a:p>
            </p:txBody>
          </p:sp>
        </p:grpSp>
        <p:grpSp>
          <p:nvGrpSpPr>
            <p:cNvPr id="123" name="Group"/>
            <p:cNvGrpSpPr/>
            <p:nvPr/>
          </p:nvGrpSpPr>
          <p:grpSpPr>
            <a:xfrm>
              <a:off x="1754788" y="4716785"/>
              <a:ext cx="1579606" cy="460134"/>
              <a:chOff x="0" y="0"/>
              <a:chExt cx="1579605" cy="460133"/>
            </a:xfrm>
          </p:grpSpPr>
          <p:sp>
            <p:nvSpPr>
              <p:cNvPr id="121" name="Rectangle"/>
              <p:cNvSpPr/>
              <p:nvPr/>
            </p:nvSpPr>
            <p:spPr>
              <a:xfrm>
                <a:off x="-1" y="-1"/>
                <a:ext cx="1579607" cy="460135"/>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122" name="FHIR"/>
              <p:cNvSpPr txBox="1"/>
              <p:nvPr/>
            </p:nvSpPr>
            <p:spPr>
              <a:xfrm>
                <a:off x="0" y="75471"/>
                <a:ext cx="1579606" cy="309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FHIR</a:t>
                </a:r>
              </a:p>
            </p:txBody>
          </p:sp>
        </p:grpSp>
        <p:grpSp>
          <p:nvGrpSpPr>
            <p:cNvPr id="126" name="Group"/>
            <p:cNvGrpSpPr/>
            <p:nvPr/>
          </p:nvGrpSpPr>
          <p:grpSpPr>
            <a:xfrm>
              <a:off x="3527650" y="4716785"/>
              <a:ext cx="1560114" cy="460134"/>
              <a:chOff x="0" y="0"/>
              <a:chExt cx="1560113" cy="460133"/>
            </a:xfrm>
          </p:grpSpPr>
          <p:sp>
            <p:nvSpPr>
              <p:cNvPr id="124" name="Rectangle"/>
              <p:cNvSpPr/>
              <p:nvPr/>
            </p:nvSpPr>
            <p:spPr>
              <a:xfrm>
                <a:off x="0" y="-1"/>
                <a:ext cx="1560114" cy="460135"/>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125" name="CDA/CCDA"/>
              <p:cNvSpPr txBox="1"/>
              <p:nvPr/>
            </p:nvSpPr>
            <p:spPr>
              <a:xfrm>
                <a:off x="0" y="75471"/>
                <a:ext cx="1560114" cy="309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CDA/CCDA</a:t>
                </a:r>
              </a:p>
            </p:txBody>
          </p:sp>
        </p:grpSp>
        <p:grpSp>
          <p:nvGrpSpPr>
            <p:cNvPr id="129" name="Group"/>
            <p:cNvGrpSpPr/>
            <p:nvPr/>
          </p:nvGrpSpPr>
          <p:grpSpPr>
            <a:xfrm>
              <a:off x="5281020" y="4716785"/>
              <a:ext cx="1873283" cy="449695"/>
              <a:chOff x="0" y="0"/>
              <a:chExt cx="1873281" cy="449694"/>
            </a:xfrm>
          </p:grpSpPr>
          <p:sp>
            <p:nvSpPr>
              <p:cNvPr id="127" name="Rectangle"/>
              <p:cNvSpPr/>
              <p:nvPr/>
            </p:nvSpPr>
            <p:spPr>
              <a:xfrm>
                <a:off x="0" y="-1"/>
                <a:ext cx="1873282" cy="449696"/>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128" name="XML Msg./API"/>
              <p:cNvSpPr txBox="1"/>
              <p:nvPr/>
            </p:nvSpPr>
            <p:spPr>
              <a:xfrm>
                <a:off x="0" y="70251"/>
                <a:ext cx="1873282" cy="309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XML Msg./API</a:t>
                </a:r>
              </a:p>
            </p:txBody>
          </p:sp>
        </p:grpSp>
        <p:grpSp>
          <p:nvGrpSpPr>
            <p:cNvPr id="132" name="Group"/>
            <p:cNvGrpSpPr/>
            <p:nvPr/>
          </p:nvGrpSpPr>
          <p:grpSpPr>
            <a:xfrm>
              <a:off x="836184" y="597332"/>
              <a:ext cx="2360418" cy="966168"/>
              <a:chOff x="0" y="0"/>
              <a:chExt cx="2360416" cy="966166"/>
            </a:xfrm>
          </p:grpSpPr>
          <p:sp>
            <p:nvSpPr>
              <p:cNvPr id="130" name="Rectangle"/>
              <p:cNvSpPr/>
              <p:nvPr/>
            </p:nvSpPr>
            <p:spPr>
              <a:xfrm>
                <a:off x="0" y="0"/>
                <a:ext cx="2360417" cy="966167"/>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1800">
                    <a:solidFill>
                      <a:srgbClr val="FFFFFF"/>
                    </a:solidFill>
                  </a:defRPr>
                </a:pPr>
              </a:p>
            </p:txBody>
          </p:sp>
          <p:sp>
            <p:nvSpPr>
              <p:cNvPr id="131" name="Informed by FHIM  CIMI &amp; DCMs"/>
              <p:cNvSpPr txBox="1"/>
              <p:nvPr/>
            </p:nvSpPr>
            <p:spPr>
              <a:xfrm>
                <a:off x="0" y="196627"/>
                <a:ext cx="2360417" cy="572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Informed by FHIM  CIMI &amp; DCMs</a:t>
                </a:r>
              </a:p>
            </p:txBody>
          </p:sp>
        </p:grpSp>
        <p:grpSp>
          <p:nvGrpSpPr>
            <p:cNvPr id="135" name="Group"/>
            <p:cNvGrpSpPr/>
            <p:nvPr/>
          </p:nvGrpSpPr>
          <p:grpSpPr>
            <a:xfrm>
              <a:off x="4049911" y="597793"/>
              <a:ext cx="2267186" cy="961618"/>
              <a:chOff x="0" y="0"/>
              <a:chExt cx="2267184" cy="961616"/>
            </a:xfrm>
          </p:grpSpPr>
          <p:sp>
            <p:nvSpPr>
              <p:cNvPr id="133" name="Rectangle"/>
              <p:cNvSpPr/>
              <p:nvPr/>
            </p:nvSpPr>
            <p:spPr>
              <a:xfrm>
                <a:off x="-1" y="0"/>
                <a:ext cx="2267186" cy="961617"/>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00100">
                  <a:lnSpc>
                    <a:spcPct val="90000"/>
                  </a:lnSpc>
                  <a:spcBef>
                    <a:spcPts val="1000"/>
                  </a:spcBef>
                  <a:defRPr sz="1800">
                    <a:solidFill>
                      <a:srgbClr val="FFFFFF"/>
                    </a:solidFill>
                  </a:defRPr>
                </a:pPr>
              </a:p>
            </p:txBody>
          </p:sp>
          <p:sp>
            <p:nvSpPr>
              <p:cNvPr id="134" name="Linked to S&amp;I Framework    Use-Case Simplification"/>
              <p:cNvSpPr txBox="1"/>
              <p:nvPr/>
            </p:nvSpPr>
            <p:spPr>
              <a:xfrm>
                <a:off x="0" y="75233"/>
                <a:ext cx="2267185" cy="811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429" tIns="11429" rIns="11429" bIns="11429" numCol="1" anchor="ctr">
                <a:spAutoFit/>
              </a:bodyPr>
              <a:lstStyle/>
              <a:p>
                <a:pPr algn="ctr" defTabSz="800100">
                  <a:lnSpc>
                    <a:spcPct val="90000"/>
                  </a:lnSpc>
                  <a:spcBef>
                    <a:spcPts val="800"/>
                  </a:spcBef>
                  <a:defRPr sz="1800">
                    <a:solidFill>
                      <a:srgbClr val="FFFFFF"/>
                    </a:solidFill>
                  </a:defRPr>
                </a:pPr>
                <a:r>
                  <a:t>Linked to S&amp;I Framework    </a:t>
                </a:r>
                <a:r>
                  <a:rPr sz="2000"/>
                  <a:t>Use-Case</a:t>
                </a:r>
                <a:r>
                  <a:t> Simplification</a:t>
                </a:r>
              </a:p>
            </p:txBody>
          </p:sp>
        </p:grpSp>
        <p:grpSp>
          <p:nvGrpSpPr>
            <p:cNvPr id="138" name="Group"/>
            <p:cNvGrpSpPr/>
            <p:nvPr/>
          </p:nvGrpSpPr>
          <p:grpSpPr>
            <a:xfrm>
              <a:off x="844861" y="1824544"/>
              <a:ext cx="2308617" cy="973613"/>
              <a:chOff x="0" y="0"/>
              <a:chExt cx="2308615" cy="973611"/>
            </a:xfrm>
          </p:grpSpPr>
          <p:sp>
            <p:nvSpPr>
              <p:cNvPr id="136" name="Rectangle"/>
              <p:cNvSpPr/>
              <p:nvPr/>
            </p:nvSpPr>
            <p:spPr>
              <a:xfrm>
                <a:off x="-1" y="0"/>
                <a:ext cx="2308617" cy="973612"/>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137" name="Linked to IBRM &amp; EHR System Functional Model"/>
              <p:cNvSpPr txBox="1"/>
              <p:nvPr/>
            </p:nvSpPr>
            <p:spPr>
              <a:xfrm>
                <a:off x="0" y="68489"/>
                <a:ext cx="2308616" cy="8366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Linked to IBRM &amp; EHR System Functional Model</a:t>
                </a:r>
              </a:p>
            </p:txBody>
          </p:sp>
        </p:grpSp>
        <p:grpSp>
          <p:nvGrpSpPr>
            <p:cNvPr id="141" name="Group"/>
            <p:cNvGrpSpPr/>
            <p:nvPr/>
          </p:nvGrpSpPr>
          <p:grpSpPr>
            <a:xfrm>
              <a:off x="4049911" y="1762625"/>
              <a:ext cx="2241768" cy="1100355"/>
              <a:chOff x="0" y="0"/>
              <a:chExt cx="2241767" cy="1100353"/>
            </a:xfrm>
          </p:grpSpPr>
          <p:sp>
            <p:nvSpPr>
              <p:cNvPr id="139" name="Rectangle"/>
              <p:cNvSpPr/>
              <p:nvPr/>
            </p:nvSpPr>
            <p:spPr>
              <a:xfrm>
                <a:off x="0" y="15606"/>
                <a:ext cx="2241768" cy="1069142"/>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defRPr sz="2000">
                    <a:solidFill>
                      <a:srgbClr val="FFFFFF"/>
                    </a:solidFill>
                  </a:defRPr>
                </a:pPr>
              </a:p>
            </p:txBody>
          </p:sp>
          <p:sp>
            <p:nvSpPr>
              <p:cNvPr id="140" name="Linked to…"/>
              <p:cNvSpPr txBox="1"/>
              <p:nvPr/>
            </p:nvSpPr>
            <p:spPr>
              <a:xfrm>
                <a:off x="0" y="0"/>
                <a:ext cx="2241768" cy="11003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p>
                <a:pPr algn="ctr" defTabSz="889000">
                  <a:lnSpc>
                    <a:spcPct val="90000"/>
                  </a:lnSpc>
                  <a:defRPr sz="2000">
                    <a:solidFill>
                      <a:srgbClr val="FFFFFF"/>
                    </a:solidFill>
                  </a:defRPr>
                </a:pPr>
                <a:r>
                  <a:t>Linked to </a:t>
                </a:r>
              </a:p>
              <a:p>
                <a:pPr algn="ctr" defTabSz="889000">
                  <a:lnSpc>
                    <a:spcPct val="90000"/>
                  </a:lnSpc>
                  <a:defRPr sz="2000">
                    <a:solidFill>
                      <a:srgbClr val="FFFFFF"/>
                    </a:solidFill>
                  </a:defRPr>
                </a:pPr>
                <a:r>
                  <a:t>NIST Risk </a:t>
                </a:r>
              </a:p>
              <a:p>
                <a:pPr algn="ctr" defTabSz="889000">
                  <a:lnSpc>
                    <a:spcPct val="90000"/>
                  </a:lnSpc>
                  <a:defRPr sz="2000">
                    <a:solidFill>
                      <a:srgbClr val="FFFFFF"/>
                    </a:solidFill>
                  </a:defRPr>
                </a:pPr>
                <a:r>
                  <a:t>and Security Framework</a:t>
                </a:r>
              </a:p>
            </p:txBody>
          </p:sp>
        </p:grpSp>
        <p:grpSp>
          <p:nvGrpSpPr>
            <p:cNvPr id="144" name="Group"/>
            <p:cNvGrpSpPr/>
            <p:nvPr/>
          </p:nvGrpSpPr>
          <p:grpSpPr>
            <a:xfrm>
              <a:off x="867124" y="2999199"/>
              <a:ext cx="2238869" cy="1141714"/>
              <a:chOff x="0" y="0"/>
              <a:chExt cx="2238867" cy="1141713"/>
            </a:xfrm>
          </p:grpSpPr>
          <p:sp>
            <p:nvSpPr>
              <p:cNvPr id="142" name="Rectangle"/>
              <p:cNvSpPr/>
              <p:nvPr/>
            </p:nvSpPr>
            <p:spPr>
              <a:xfrm>
                <a:off x="0" y="-1"/>
                <a:ext cx="2238868" cy="1141715"/>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143" name="Linked to IHE        Technical Framework"/>
              <p:cNvSpPr txBox="1"/>
              <p:nvPr/>
            </p:nvSpPr>
            <p:spPr>
              <a:xfrm>
                <a:off x="0" y="152540"/>
                <a:ext cx="2238868" cy="836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 Linked to IHE        Technical Framework</a:t>
                </a:r>
              </a:p>
            </p:txBody>
          </p:sp>
        </p:grpSp>
        <p:grpSp>
          <p:nvGrpSpPr>
            <p:cNvPr id="147" name="Group"/>
            <p:cNvGrpSpPr/>
            <p:nvPr/>
          </p:nvGrpSpPr>
          <p:grpSpPr>
            <a:xfrm>
              <a:off x="4049911" y="2966796"/>
              <a:ext cx="2255470" cy="1215037"/>
              <a:chOff x="0" y="0"/>
              <a:chExt cx="2255468" cy="1215036"/>
            </a:xfrm>
          </p:grpSpPr>
          <p:sp>
            <p:nvSpPr>
              <p:cNvPr id="145" name="Rectangle"/>
              <p:cNvSpPr/>
              <p:nvPr/>
            </p:nvSpPr>
            <p:spPr>
              <a:xfrm>
                <a:off x="0" y="-1"/>
                <a:ext cx="2255469" cy="1215038"/>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146" name="Linked to NIST                    HIT Standards   and Testing"/>
              <p:cNvSpPr txBox="1"/>
              <p:nvPr/>
            </p:nvSpPr>
            <p:spPr>
              <a:xfrm>
                <a:off x="0" y="189201"/>
                <a:ext cx="2255469" cy="8366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Linked to NIST                    HIT Standards   and Testing</a:t>
                </a:r>
              </a:p>
            </p:txBody>
          </p:sp>
        </p:grpSp>
      </p:grpSp>
      <p:sp>
        <p:nvSpPr>
          <p:cNvPr id="149" name="TextBox 2"/>
          <p:cNvSpPr txBox="1"/>
          <p:nvPr/>
        </p:nvSpPr>
        <p:spPr>
          <a:xfrm>
            <a:off x="6400798" y="2004496"/>
            <a:ext cx="2763984" cy="327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003399"/>
                </a:solidFill>
                <a:latin typeface="Arial Black"/>
                <a:ea typeface="Arial Black"/>
                <a:cs typeface="Arial Black"/>
                <a:sym typeface="Arial Black"/>
              </a:defRPr>
            </a:pPr>
            <a:r>
              <a:t>Tool based</a:t>
            </a:r>
          </a:p>
          <a:p>
            <a:pPr algn="ctr">
              <a:defRPr>
                <a:solidFill>
                  <a:srgbClr val="003399"/>
                </a:solidFill>
                <a:latin typeface="Arial Black"/>
                <a:ea typeface="Arial Black"/>
                <a:cs typeface="Arial Black"/>
                <a:sym typeface="Arial Black"/>
              </a:defRPr>
            </a:pPr>
            <a:r>
              <a:t>Traceability to</a:t>
            </a:r>
          </a:p>
          <a:p>
            <a:pPr marL="230188" indent="-190500">
              <a:buSzPct val="100000"/>
              <a:buFont typeface="Arial"/>
              <a:buChar char="•"/>
              <a:defRPr sz="2000">
                <a:latin typeface="+mj-lt"/>
                <a:ea typeface="+mj-ea"/>
                <a:cs typeface="+mj-cs"/>
                <a:sym typeface="Arial Narrow"/>
              </a:defRPr>
            </a:pPr>
            <a:r>
              <a:t>Laws and Regulations</a:t>
            </a:r>
          </a:p>
          <a:p>
            <a:pPr marL="230188" indent="-190500">
              <a:buSzPct val="100000"/>
              <a:buFont typeface="Arial"/>
              <a:buChar char="•"/>
              <a:defRPr sz="2000">
                <a:latin typeface="+mj-lt"/>
                <a:ea typeface="+mj-ea"/>
                <a:cs typeface="+mj-cs"/>
                <a:sym typeface="Arial Narrow"/>
              </a:defRPr>
            </a:pPr>
            <a:r>
              <a:t>Jurisdictional Policies</a:t>
            </a:r>
          </a:p>
          <a:p>
            <a:pPr marL="230188" indent="-190500">
              <a:buSzPct val="100000"/>
              <a:buFont typeface="Arial"/>
              <a:buChar char="•"/>
              <a:defRPr sz="2000">
                <a:latin typeface="+mj-lt"/>
                <a:ea typeface="+mj-ea"/>
                <a:cs typeface="+mj-cs"/>
                <a:sym typeface="Arial Narrow"/>
              </a:defRPr>
            </a:pPr>
            <a:r>
              <a:t>DOD-VA IBRM, ISA, JIP</a:t>
            </a:r>
          </a:p>
          <a:p>
            <a:pPr marL="230188" indent="-190500">
              <a:buSzPct val="100000"/>
              <a:buFont typeface="Arial"/>
              <a:buChar char="•"/>
              <a:defRPr sz="2000">
                <a:latin typeface="+mj-lt"/>
                <a:ea typeface="+mj-ea"/>
                <a:cs typeface="+mj-cs"/>
                <a:sym typeface="Arial Narrow"/>
              </a:defRPr>
            </a:pPr>
            <a:r>
              <a:t>Clinical Guidelines </a:t>
            </a:r>
          </a:p>
          <a:p>
            <a:pPr marL="230188" indent="-190500">
              <a:buSzPct val="100000"/>
              <a:buFont typeface="Arial"/>
              <a:buChar char="•"/>
              <a:defRPr sz="2000">
                <a:latin typeface="+mj-lt"/>
                <a:ea typeface="+mj-ea"/>
                <a:cs typeface="+mj-cs"/>
                <a:sym typeface="Arial Narrow"/>
              </a:defRPr>
            </a:pPr>
            <a:r>
              <a:t>Clinical Pathways </a:t>
            </a:r>
          </a:p>
          <a:p>
            <a:pPr marL="230188" indent="-190500">
              <a:buSzPct val="100000"/>
              <a:buFont typeface="Arial"/>
              <a:buChar char="•"/>
              <a:defRPr sz="2000">
                <a:latin typeface="+mj-lt"/>
                <a:ea typeface="+mj-ea"/>
                <a:cs typeface="+mj-cs"/>
                <a:sym typeface="Arial Narrow"/>
              </a:defRPr>
            </a:pPr>
            <a:r>
              <a:t>Quality Measures</a:t>
            </a:r>
          </a:p>
          <a:p>
            <a:pPr marL="230188" indent="-190500">
              <a:buSzPct val="100000"/>
              <a:buFont typeface="Arial"/>
              <a:buChar char="•"/>
              <a:defRPr sz="2000">
                <a:latin typeface="+mj-lt"/>
                <a:ea typeface="+mj-ea"/>
                <a:cs typeface="+mj-cs"/>
                <a:sym typeface="Arial Narrow"/>
              </a:defRPr>
            </a:pPr>
            <a:r>
              <a:t>Implementations</a:t>
            </a:r>
          </a:p>
          <a:p>
            <a:pPr marL="230188" indent="-190500">
              <a:buSzPct val="100000"/>
              <a:buFont typeface="Arial"/>
              <a:buChar char="•"/>
              <a:defRPr sz="2000">
                <a:latin typeface="+mj-lt"/>
                <a:ea typeface="+mj-ea"/>
                <a:cs typeface="+mj-cs"/>
                <a:sym typeface="Arial Narrow"/>
              </a:defRPr>
            </a:pPr>
            <a:r>
              <a:t>Tests and Certifications</a:t>
            </a:r>
          </a:p>
        </p:txBody>
      </p:sp>
      <p:sp>
        <p:nvSpPr>
          <p:cNvPr id="150"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5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5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153" name="TextBox 3"/>
          <p:cNvSpPr txBox="1"/>
          <p:nvPr/>
        </p:nvSpPr>
        <p:spPr>
          <a:xfrm>
            <a:off x="-2" y="6340360"/>
            <a:ext cx="8591351" cy="30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400">
                <a:solidFill>
                  <a:srgbClr val="FF0000"/>
                </a:solidFill>
                <a:latin typeface="+mj-lt"/>
                <a:ea typeface="+mj-ea"/>
                <a:cs typeface="+mj-cs"/>
                <a:sym typeface="Arial Narrow"/>
              </a:defRPr>
            </a:lvl1pPr>
          </a:lstStyle>
          <a:p>
            <a:pPr/>
            <a:r>
              <a:t>Goal is consistent data formats and semantics across implementation paradigms IAW FHA 2015 Interoperability  Roadmap</a:t>
            </a:r>
          </a:p>
        </p:txBody>
      </p:sp>
      <p:pic>
        <p:nvPicPr>
          <p:cNvPr id="154" name="Picture 13" descr="Picture 13"/>
          <p:cNvPicPr>
            <a:picLocks noChangeAspect="1"/>
          </p:cNvPicPr>
          <p:nvPr/>
        </p:nvPicPr>
        <p:blipFill>
          <a:blip r:embed="rId3">
            <a:extLst/>
          </a:blip>
          <a:stretch>
            <a:fillRect/>
          </a:stretch>
        </p:blipFill>
        <p:spPr>
          <a:xfrm>
            <a:off x="8011789" y="8340"/>
            <a:ext cx="979812" cy="1009248"/>
          </a:xfrm>
          <a:prstGeom prst="rect">
            <a:avLst/>
          </a:prstGeom>
          <a:ln w="12700">
            <a:miter lim="400000"/>
          </a:ln>
        </p:spPr>
      </p:pic>
      <p:sp>
        <p:nvSpPr>
          <p:cNvPr id="155" name="TextBox 4"/>
          <p:cNvSpPr txBox="1"/>
          <p:nvPr/>
        </p:nvSpPr>
        <p:spPr>
          <a:xfrm>
            <a:off x="2590800" y="5368557"/>
            <a:ext cx="22860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lvl1pPr>
          </a:lstStyle>
          <a:p>
            <a:pPr/>
            <a:r>
              <a:t>MDHT-MDMI</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xfrm>
            <a:off x="381000" y="-15087"/>
            <a:ext cx="7924800" cy="1017588"/>
          </a:xfrm>
          <a:prstGeom prst="rect">
            <a:avLst/>
          </a:prstGeom>
        </p:spPr>
        <p:txBody>
          <a:bodyPr/>
          <a:lstStyle>
            <a:lvl1pPr algn="ctr">
              <a:defRPr b="1" sz="2800"/>
            </a:lvl1pPr>
          </a:lstStyle>
          <a:p>
            <a:pPr/>
            <a:r>
              <a:t>CLIM Talking Points</a:t>
            </a:r>
          </a:p>
        </p:txBody>
      </p:sp>
      <p:sp>
        <p:nvSpPr>
          <p:cNvPr id="160" name="TextBox 2"/>
          <p:cNvSpPr txBox="1"/>
          <p:nvPr/>
        </p:nvSpPr>
        <p:spPr>
          <a:xfrm>
            <a:off x="152400" y="1119148"/>
            <a:ext cx="8991600" cy="525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sz="1200">
                <a:latin typeface="+mj-lt"/>
                <a:ea typeface="+mj-ea"/>
                <a:cs typeface="+mj-cs"/>
                <a:sym typeface="Arial Narrow"/>
              </a:defRPr>
            </a:pPr>
            <a:r>
              <a:t>This is an investigative 6-12 month pilot study</a:t>
            </a:r>
          </a:p>
          <a:p>
            <a:pPr>
              <a:defRPr b="1" sz="1200">
                <a:latin typeface="+mj-lt"/>
                <a:ea typeface="+mj-ea"/>
                <a:cs typeface="+mj-cs"/>
                <a:sym typeface="Arial Narrow"/>
              </a:defRPr>
            </a:pPr>
            <a:r>
              <a:t>The </a:t>
            </a:r>
            <a:r>
              <a:rPr u="sng"/>
              <a:t>goal</a:t>
            </a:r>
            <a:r>
              <a:t> is to demonstrate, to the FHA Federal Partners, the practical value of an HIT-CLIM, informed by Common Information Modelling Initiative (CIMI) architype models, HL7 Detailed Clinical Models (DCMs)&amp; Clinical Statement Pattern UML models, and Federal Health Information Model (FHIM) UML models; where, appropriate Software Development Lifecycle (SDLC) traceability is maintained.</a:t>
            </a:r>
          </a:p>
          <a:p>
            <a:pPr>
              <a:defRPr b="1" sz="1200">
                <a:latin typeface="+mj-lt"/>
                <a:ea typeface="+mj-ea"/>
                <a:cs typeface="+mj-cs"/>
                <a:sym typeface="Arial Narrow"/>
              </a:defRPr>
            </a:pPr>
          </a:p>
          <a:p>
            <a:pPr>
              <a:defRPr b="1" sz="1200">
                <a:latin typeface="+mj-lt"/>
                <a:ea typeface="+mj-ea"/>
                <a:cs typeface="+mj-cs"/>
                <a:sym typeface="Arial Narrow"/>
              </a:defRPr>
            </a:pPr>
            <a:r>
              <a:t>The </a:t>
            </a:r>
            <a:r>
              <a:rPr u="sng"/>
              <a:t>scope</a:t>
            </a:r>
            <a:r>
              <a:t> is immunization management, defined by the AHIC/HITSP use case, CDC use case(s) and HL7 DAM for immunization management. </a:t>
            </a:r>
          </a:p>
          <a:p>
            <a:pPr>
              <a:defRPr b="1" sz="1200">
                <a:latin typeface="+mj-lt"/>
                <a:ea typeface="+mj-ea"/>
                <a:cs typeface="+mj-cs"/>
                <a:sym typeface="Arial Narrow"/>
              </a:defRPr>
            </a:pPr>
          </a:p>
          <a:p>
            <a:pPr>
              <a:defRPr b="1" sz="1200">
                <a:latin typeface="+mj-lt"/>
                <a:ea typeface="+mj-ea"/>
                <a:cs typeface="+mj-cs"/>
                <a:sym typeface="Arial Narrow"/>
              </a:defRPr>
            </a:pPr>
            <a:r>
              <a:t>The </a:t>
            </a:r>
            <a:r>
              <a:rPr u="sng"/>
              <a:t>approach</a:t>
            </a:r>
            <a:r>
              <a:t> is to </a:t>
            </a:r>
          </a:p>
          <a:p>
            <a:pPr lvl="1" indent="383538">
              <a:defRPr b="1" sz="1200">
                <a:latin typeface="+mj-lt"/>
                <a:ea typeface="+mj-ea"/>
                <a:cs typeface="+mj-cs"/>
                <a:sym typeface="Arial Narrow"/>
              </a:defRPr>
            </a:pPr>
            <a:r>
              <a:t>construct a CIMI conformant UML model (AML profile &amp; CIMI reference Model)</a:t>
            </a:r>
          </a:p>
          <a:p>
            <a:pPr lvl="1" indent="383538">
              <a:defRPr b="1" sz="1200">
                <a:latin typeface="+mj-lt"/>
                <a:ea typeface="+mj-ea"/>
                <a:cs typeface="+mj-cs"/>
                <a:sym typeface="Arial Narrow"/>
              </a:defRPr>
            </a:pPr>
            <a:r>
              <a:t>use the Open Health Tools (OHT) Model Driven Health Tool (MDHT)/ Model Driven Message Interface (MDMI) to develop consistent V2 &amp; NIEM message(s), CDA/CCDA and FHIR implementation guides (IG) / interoperability specifications (IS).</a:t>
            </a:r>
          </a:p>
          <a:p>
            <a:pPr>
              <a:defRPr b="1" sz="1200">
                <a:latin typeface="+mj-lt"/>
                <a:ea typeface="+mj-ea"/>
                <a:cs typeface="+mj-cs"/>
                <a:sym typeface="Arial Narrow"/>
              </a:defRPr>
            </a:pPr>
          </a:p>
          <a:p>
            <a:pPr>
              <a:defRPr b="1" sz="1200">
                <a:latin typeface="+mj-lt"/>
                <a:ea typeface="+mj-ea"/>
                <a:cs typeface="+mj-cs"/>
                <a:sym typeface="Arial Narrow"/>
              </a:defRPr>
            </a:pPr>
            <a:r>
              <a:t>The products of the pilot study include:</a:t>
            </a:r>
          </a:p>
          <a:p>
            <a:pPr lvl="1" indent="383538">
              <a:defRPr b="1" sz="1200">
                <a:latin typeface="+mj-lt"/>
                <a:ea typeface="+mj-ea"/>
                <a:cs typeface="+mj-cs"/>
                <a:sym typeface="Arial Narrow"/>
              </a:defRPr>
            </a:pPr>
            <a:r>
              <a:t>Immunization Management HIT-CLIM, using AML UML and CIMI Reference Model.</a:t>
            </a:r>
          </a:p>
          <a:p>
            <a:pPr lvl="2" indent="726438">
              <a:defRPr b="1" sz="1200">
                <a:latin typeface="+mj-lt"/>
                <a:ea typeface="+mj-ea"/>
                <a:cs typeface="+mj-cs"/>
                <a:sym typeface="Arial Narrow"/>
              </a:defRPr>
            </a:pPr>
            <a:r>
              <a:t>MDHT/MDMI generated HL7 V2 &amp; NIEM message, CDA and FHIR IG/IS</a:t>
            </a:r>
          </a:p>
          <a:p>
            <a:pPr lvl="1" indent="383538">
              <a:defRPr b="1" sz="1200">
                <a:latin typeface="+mj-lt"/>
                <a:ea typeface="+mj-ea"/>
                <a:cs typeface="+mj-cs"/>
                <a:sym typeface="Arial Narrow"/>
              </a:defRPr>
            </a:pPr>
            <a:r>
              <a:t>Traceability to</a:t>
            </a:r>
          </a:p>
          <a:p>
            <a:pPr lvl="2" indent="726438">
              <a:defRPr b="1" sz="1200">
                <a:latin typeface="+mj-lt"/>
                <a:ea typeface="+mj-ea"/>
                <a:cs typeface="+mj-cs"/>
                <a:sym typeface="Arial Narrow"/>
              </a:defRPr>
            </a:pPr>
            <a:r>
              <a:t>S&amp;I Framework-Simplification Use-Case-Framework events and actions</a:t>
            </a:r>
          </a:p>
          <a:p>
            <a:pPr lvl="2" indent="726438">
              <a:defRPr b="1" sz="1200">
                <a:latin typeface="+mj-lt"/>
                <a:ea typeface="+mj-ea"/>
                <a:cs typeface="+mj-cs"/>
                <a:sym typeface="Arial Narrow"/>
              </a:defRPr>
            </a:pPr>
            <a:r>
              <a:t>IHE Technical Framework implementation profiles</a:t>
            </a:r>
          </a:p>
          <a:p>
            <a:pPr lvl="2" indent="726438">
              <a:defRPr b="1" sz="1200">
                <a:latin typeface="+mj-lt"/>
                <a:ea typeface="+mj-ea"/>
                <a:cs typeface="+mj-cs"/>
                <a:sym typeface="Arial Narrow"/>
              </a:defRPr>
            </a:pPr>
            <a:r>
              <a:t>IBRM and EHR System Functional Model</a:t>
            </a:r>
          </a:p>
          <a:p>
            <a:pPr lvl="2" indent="726438">
              <a:defRPr b="1" sz="1200">
                <a:latin typeface="+mj-lt"/>
                <a:ea typeface="+mj-ea"/>
                <a:cs typeface="+mj-cs"/>
                <a:sym typeface="Arial Narrow"/>
              </a:defRPr>
            </a:pPr>
            <a:r>
              <a:t>NIST Security and Risk Framework </a:t>
            </a:r>
          </a:p>
          <a:p>
            <a:pPr lvl="1" indent="383538">
              <a:defRPr b="1" sz="1200">
                <a:latin typeface="+mj-lt"/>
                <a:ea typeface="+mj-ea"/>
                <a:cs typeface="+mj-cs"/>
                <a:sym typeface="Arial Narrow"/>
              </a:defRPr>
            </a:pPr>
          </a:p>
          <a:p>
            <a:pPr lvl="1" indent="383538">
              <a:defRPr b="1" sz="1200">
                <a:latin typeface="+mj-lt"/>
                <a:ea typeface="+mj-ea"/>
                <a:cs typeface="+mj-cs"/>
                <a:sym typeface="Arial Narrow"/>
              </a:defRPr>
            </a:pPr>
            <a:r>
              <a:t>Assessment of CIMI, FHIM, DCMs and MDHT supporting a comprehensive HIT-CLIM</a:t>
            </a:r>
          </a:p>
          <a:p>
            <a:pPr lvl="1" indent="383538">
              <a:defRPr b="1" sz="1200">
                <a:latin typeface="+mj-lt"/>
                <a:ea typeface="+mj-ea"/>
                <a:cs typeface="+mj-cs"/>
                <a:sym typeface="Arial Narrow"/>
              </a:defRPr>
            </a:pPr>
            <a:r>
              <a:t>HL7 Project Scope Statement in Jun-Sep timeframe for a Comprehensive HIT-CLIM</a:t>
            </a:r>
          </a:p>
          <a:p>
            <a:pPr lvl="2" indent="726438">
              <a:defRPr b="1" sz="1200">
                <a:latin typeface="+mj-lt"/>
                <a:ea typeface="+mj-ea"/>
                <a:cs typeface="+mj-cs"/>
                <a:sym typeface="Arial Narrow"/>
              </a:defRPr>
            </a:pPr>
            <a:r>
              <a:t>Remediation recommendations, as required, for CIMI, FHIM, DCMs, MDHT</a:t>
            </a:r>
          </a:p>
          <a:p>
            <a:pPr lvl="2" indent="726438">
              <a:defRPr b="1" sz="1200">
                <a:latin typeface="+mj-lt"/>
                <a:ea typeface="+mj-ea"/>
                <a:cs typeface="+mj-cs"/>
                <a:sym typeface="Arial Narrow"/>
              </a:defRPr>
            </a:pPr>
            <a:r>
              <a:t>Work Breakdown Structure (WBS) for comprehensive HIT-CLIM</a:t>
            </a:r>
          </a:p>
          <a:p>
            <a:pPr lvl="2" indent="726438">
              <a:defRPr b="1" sz="1200">
                <a:latin typeface="+mj-lt"/>
                <a:ea typeface="+mj-ea"/>
                <a:cs typeface="+mj-cs"/>
                <a:sym typeface="Arial Narrow"/>
              </a:defRPr>
            </a:pPr>
            <a:r>
              <a:t>Integrated Master Schedule (IMS) for comprehensive HIT-CLIM</a:t>
            </a:r>
          </a:p>
          <a:p>
            <a:pPr lvl="2" indent="726438">
              <a:defRPr b="1" sz="1200">
                <a:latin typeface="+mj-lt"/>
                <a:ea typeface="+mj-ea"/>
                <a:cs typeface="+mj-cs"/>
                <a:sym typeface="Arial Narrow"/>
              </a:defRPr>
            </a:pPr>
            <a:r>
              <a:t>Risk and Risk mediation factors</a:t>
            </a:r>
          </a:p>
          <a:p>
            <a:pPr lvl="1" indent="383538">
              <a:defRPr b="1" sz="1200">
                <a:latin typeface="+mj-lt"/>
                <a:ea typeface="+mj-ea"/>
                <a:cs typeface="+mj-cs"/>
                <a:sym typeface="Arial Narrow"/>
              </a:defRPr>
            </a:pPr>
            <a:r>
              <a:t>Users Guide and demonstration for FHA Federal Partners</a:t>
            </a:r>
          </a:p>
          <a:p>
            <a:pPr>
              <a:defRPr b="1" sz="1200">
                <a:latin typeface="+mj-lt"/>
                <a:ea typeface="+mj-ea"/>
                <a:cs typeface="+mj-cs"/>
                <a:sym typeface="Arial Narrow"/>
              </a:defRPr>
            </a:pPr>
            <a:r>
              <a:t>GO/NOGO Decision Brief for FHA Federal Partners</a:t>
            </a:r>
          </a:p>
        </p:txBody>
      </p:sp>
      <p:sp>
        <p:nvSpPr>
          <p:cNvPr id="161"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6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163"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pic>
        <p:nvPicPr>
          <p:cNvPr id="164" name="Picture 13" descr="Picture 13"/>
          <p:cNvPicPr>
            <a:picLocks noChangeAspect="1"/>
          </p:cNvPicPr>
          <p:nvPr/>
        </p:nvPicPr>
        <p:blipFill>
          <a:blip r:embed="rId3">
            <a:extLst/>
          </a:blip>
          <a:stretch>
            <a:fillRect/>
          </a:stretch>
        </p:blipFill>
        <p:spPr>
          <a:xfrm>
            <a:off x="8011789" y="8340"/>
            <a:ext cx="979812" cy="10092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xfrm>
            <a:off x="0" y="-15087"/>
            <a:ext cx="8077200" cy="1017588"/>
          </a:xfrm>
          <a:prstGeom prst="rect">
            <a:avLst/>
          </a:prstGeom>
        </p:spPr>
        <p:txBody>
          <a:bodyPr/>
          <a:lstStyle/>
          <a:p>
            <a:pPr algn="ctr">
              <a:defRPr b="1" sz="2800"/>
            </a:pPr>
            <a:r>
              <a:t>Common Logical Information Model (CLIM) </a:t>
            </a:r>
            <a:br/>
            <a:r>
              <a:t>US HIT Ref. Arch. User-Story / Use Case</a:t>
            </a:r>
          </a:p>
        </p:txBody>
      </p:sp>
      <p:sp>
        <p:nvSpPr>
          <p:cNvPr id="169" name="TextBox 2"/>
          <p:cNvSpPr txBox="1"/>
          <p:nvPr/>
        </p:nvSpPr>
        <p:spPr>
          <a:xfrm>
            <a:off x="152400" y="1036885"/>
            <a:ext cx="8991600" cy="509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7838" indent="-457200">
              <a:buSzPct val="100000"/>
              <a:buAutoNum type="arabicPeriod" startAt="1"/>
              <a:defRPr sz="2000" u="sng">
                <a:latin typeface="+mj-lt"/>
                <a:ea typeface="+mj-ea"/>
                <a:cs typeface="+mj-cs"/>
                <a:sym typeface="Arial Narrow"/>
              </a:defRPr>
            </a:pPr>
            <a:r>
              <a:t>Clinician Lists</a:t>
            </a:r>
            <a:r>
              <a:rPr u="none"/>
              <a:t> prioritize Health Data Sharing (HDS) initiatives; where, the lists inform</a:t>
            </a:r>
          </a:p>
          <a:p>
            <a:pPr marL="497838" indent="-457200">
              <a:spcBef>
                <a:spcPts val="1200"/>
              </a:spcBef>
              <a:buSzPct val="100000"/>
              <a:buAutoNum type="arabicPeriod" startAt="1"/>
              <a:defRPr sz="2000" u="sng">
                <a:latin typeface="+mj-lt"/>
                <a:ea typeface="+mj-ea"/>
                <a:cs typeface="+mj-cs"/>
                <a:sym typeface="Arial Narrow"/>
              </a:defRPr>
            </a:pPr>
            <a:r>
              <a:t>Business Use Cases </a:t>
            </a:r>
            <a:r>
              <a:rPr u="none"/>
              <a:t>(UCs) developed by Analysts; and, the UCs inform / constrain </a:t>
            </a:r>
            <a:endParaRPr u="none"/>
          </a:p>
          <a:p>
            <a:pPr marL="497838" indent="-457200">
              <a:spcBef>
                <a:spcPts val="1200"/>
              </a:spcBef>
              <a:buSzPct val="100000"/>
              <a:buAutoNum type="arabicPeriod" startAt="1"/>
              <a:defRPr sz="2000" u="sng">
                <a:latin typeface="+mj-lt"/>
                <a:ea typeface="+mj-ea"/>
                <a:cs typeface="+mj-cs"/>
                <a:sym typeface="Arial Narrow"/>
              </a:defRPr>
            </a:pPr>
            <a:r>
              <a:t>System Objects, Capabilities, Services, and Information Exchange Requirements (IERs)   </a:t>
            </a:r>
            <a:r>
              <a:rPr u="none"/>
              <a:t>described by Analysts and Architects, who are informed by</a:t>
            </a:r>
            <a:endParaRPr u="none"/>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IBRM and/or EHR-S System Functional Model</a:t>
            </a:r>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CLIM informed by FHIM, HL7 Detailed Clinical Models (DCMs) and CIMI models</a:t>
            </a:r>
          </a:p>
          <a:p>
            <a:pPr marL="497838" indent="-457200">
              <a:spcBef>
                <a:spcPts val="1200"/>
              </a:spcBef>
              <a:buSzPct val="100000"/>
              <a:buAutoNum type="arabicPeriod" startAt="1"/>
              <a:defRPr sz="2000" u="sng">
                <a:latin typeface="+mj-lt"/>
                <a:ea typeface="+mj-ea"/>
                <a:cs typeface="+mj-cs"/>
                <a:sym typeface="Arial Narrow"/>
              </a:defRPr>
            </a:pPr>
            <a:r>
              <a:t>System Physical Repositories</a:t>
            </a:r>
            <a:r>
              <a:rPr u="none"/>
              <a:t> are specified by Architects and Designers, based on</a:t>
            </a:r>
            <a:endParaRPr u="none"/>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System Objects, Capabilities, and Services specified as EHR-S FM &amp; FHIM subsets.</a:t>
            </a:r>
          </a:p>
          <a:p>
            <a:pPr marL="497838" indent="-457200">
              <a:spcBef>
                <a:spcPts val="1200"/>
              </a:spcBef>
              <a:buSzPct val="100000"/>
              <a:buAutoNum type="arabicPeriod" startAt="1"/>
              <a:defRPr sz="2000" u="sng">
                <a:latin typeface="+mj-lt"/>
                <a:ea typeface="+mj-ea"/>
                <a:cs typeface="+mj-cs"/>
                <a:sym typeface="Arial Narrow"/>
              </a:defRPr>
            </a:pPr>
            <a:r>
              <a:t>System Information Exchanges</a:t>
            </a:r>
            <a:r>
              <a:rPr u="none"/>
              <a:t> are specified by Architects &amp; Designers, based on</a:t>
            </a:r>
            <a:endParaRPr u="none"/>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MDHT-MDMI (FHIM) generated Implementation Guides (IGs) </a:t>
            </a:r>
          </a:p>
          <a:p>
            <a:pPr lvl="5" marL="74295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for NIEM, FHIR, CDA/CCDA or HL7 V2, NCPDP, X12, etc.</a:t>
            </a:r>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FHIM-based queries/APIs to obtain required data from Physical Repositories.</a:t>
            </a:r>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NIST Security Framework and IHE Technical Framework to manage the exchanges.</a:t>
            </a:r>
          </a:p>
          <a:p>
            <a:pPr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NIST SP-800 Risk Assessment/Management Framework to manage network risk.</a:t>
            </a:r>
          </a:p>
          <a:p>
            <a:pPr marL="497838" indent="-457200">
              <a:buSzPct val="100000"/>
              <a:buAutoNum type="arabicPeriod" startAt="6"/>
              <a:defRPr sz="2000" u="sng">
                <a:latin typeface="+mj-lt"/>
                <a:ea typeface="+mj-ea"/>
                <a:cs typeface="+mj-cs"/>
                <a:sym typeface="Arial Narrow"/>
              </a:defRPr>
            </a:pPr>
            <a:r>
              <a:t>Implementation Guides</a:t>
            </a:r>
            <a:r>
              <a:rPr u="none"/>
              <a:t> are specified by Federal Partners using  MDHT-MDMI </a:t>
            </a:r>
          </a:p>
        </p:txBody>
      </p:sp>
      <p:sp>
        <p:nvSpPr>
          <p:cNvPr id="170"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7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17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xfrm>
            <a:off x="0" y="0"/>
            <a:ext cx="7924800" cy="1017588"/>
          </a:xfrm>
          <a:prstGeom prst="rect">
            <a:avLst/>
          </a:prstGeom>
        </p:spPr>
        <p:txBody>
          <a:bodyPr/>
          <a:lstStyle/>
          <a:p>
            <a:pPr algn="ctr">
              <a:defRPr b="1" sz="2800"/>
            </a:pPr>
            <a:r>
              <a:t>Notional FHA Target Health IT </a:t>
            </a:r>
            <a:br/>
            <a:r>
              <a:t>Model-Driven Architecture (MDA)</a:t>
            </a:r>
          </a:p>
        </p:txBody>
      </p:sp>
      <p:sp>
        <p:nvSpPr>
          <p:cNvPr id="177" name="Shape 58"/>
          <p:cNvSpPr/>
          <p:nvPr/>
        </p:nvSpPr>
        <p:spPr>
          <a:xfrm>
            <a:off x="-1" y="2708758"/>
            <a:ext cx="2667594"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IBRM &amp; EHR System</a:t>
            </a:r>
          </a:p>
          <a:p>
            <a:pPr algn="ctr">
              <a:defRPr>
                <a:solidFill>
                  <a:srgbClr val="FFFFFF"/>
                </a:solidFill>
                <a:latin typeface="+mj-lt"/>
                <a:ea typeface="+mj-ea"/>
                <a:cs typeface="+mj-cs"/>
                <a:sym typeface="Arial Narrow"/>
              </a:defRPr>
            </a:pPr>
            <a:r>
              <a:t>Functions Model</a:t>
            </a:r>
          </a:p>
        </p:txBody>
      </p:sp>
      <p:sp>
        <p:nvSpPr>
          <p:cNvPr id="178" name="Shape 61"/>
          <p:cNvSpPr/>
          <p:nvPr/>
        </p:nvSpPr>
        <p:spPr>
          <a:xfrm>
            <a:off x="6732812" y="2708758"/>
            <a:ext cx="2431971"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Common Logical </a:t>
            </a:r>
          </a:p>
          <a:p>
            <a:pPr algn="ctr">
              <a:defRPr>
                <a:solidFill>
                  <a:srgbClr val="FFFFFF"/>
                </a:solidFill>
                <a:latin typeface="+mj-lt"/>
                <a:ea typeface="+mj-ea"/>
                <a:cs typeface="+mj-cs"/>
                <a:sym typeface="Arial Narrow"/>
              </a:defRPr>
            </a:pPr>
            <a:r>
              <a:t>Information Model </a:t>
            </a:r>
          </a:p>
        </p:txBody>
      </p:sp>
      <p:sp>
        <p:nvSpPr>
          <p:cNvPr id="179" name="Shape 64"/>
          <p:cNvSpPr/>
          <p:nvPr/>
        </p:nvSpPr>
        <p:spPr>
          <a:xfrm>
            <a:off x="0" y="4127440"/>
            <a:ext cx="2738528"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Information </a:t>
            </a:r>
          </a:p>
          <a:p>
            <a:pPr algn="ctr">
              <a:defRPr>
                <a:solidFill>
                  <a:srgbClr val="FFFFFF"/>
                </a:solidFill>
                <a:latin typeface="+mj-lt"/>
                <a:ea typeface="+mj-ea"/>
                <a:cs typeface="+mj-cs"/>
                <a:sym typeface="Arial Narrow"/>
              </a:defRPr>
            </a:pPr>
            <a:r>
              <a:t>Exchange</a:t>
            </a:r>
            <a:r>
              <a:t> Model</a:t>
            </a:r>
          </a:p>
        </p:txBody>
      </p:sp>
      <p:sp>
        <p:nvSpPr>
          <p:cNvPr id="180" name="Shape 67"/>
          <p:cNvSpPr/>
          <p:nvPr/>
        </p:nvSpPr>
        <p:spPr>
          <a:xfrm>
            <a:off x="6732812" y="412744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Physical </a:t>
            </a:r>
          </a:p>
          <a:p>
            <a:pPr algn="ctr">
              <a:defRPr>
                <a:solidFill>
                  <a:srgbClr val="FFFFFF"/>
                </a:solidFill>
                <a:latin typeface="+mj-lt"/>
                <a:ea typeface="+mj-ea"/>
                <a:cs typeface="+mj-cs"/>
                <a:sym typeface="Arial Narrow"/>
              </a:defRPr>
            </a:pPr>
            <a:r>
              <a:t>Repository Model</a:t>
            </a:r>
          </a:p>
        </p:txBody>
      </p:sp>
      <p:sp>
        <p:nvSpPr>
          <p:cNvPr id="181" name="Shape 77"/>
          <p:cNvSpPr/>
          <p:nvPr/>
        </p:nvSpPr>
        <p:spPr>
          <a:xfrm>
            <a:off x="1" y="5626557"/>
            <a:ext cx="2743200" cy="9302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1800">
                <a:solidFill>
                  <a:srgbClr val="FFFFFF"/>
                </a:solidFill>
                <a:latin typeface="+mj-lt"/>
                <a:ea typeface="+mj-ea"/>
                <a:cs typeface="+mj-cs"/>
                <a:sym typeface="Arial Narrow"/>
              </a:defRPr>
            </a:lvl1pPr>
          </a:lstStyle>
          <a:p>
            <a:pPr/>
            <a:r>
              <a:t>HL7 (FHIR, CDA, CCDA,  V2)  and ASTM, DICOM, NCPDP, X-12, NIEM, etc..</a:t>
            </a:r>
          </a:p>
        </p:txBody>
      </p:sp>
      <p:sp>
        <p:nvSpPr>
          <p:cNvPr id="182" name="Shape 77"/>
          <p:cNvSpPr/>
          <p:nvPr/>
        </p:nvSpPr>
        <p:spPr>
          <a:xfrm>
            <a:off x="6732809" y="5201622"/>
            <a:ext cx="2411190" cy="4730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latin typeface="+mj-lt"/>
                <a:ea typeface="+mj-ea"/>
                <a:cs typeface="+mj-cs"/>
                <a:sym typeface="Arial Narrow"/>
              </a:defRPr>
            </a:lvl1pPr>
          </a:lstStyle>
          <a:p>
            <a:pPr/>
            <a:r>
              <a:t>IHE Framework</a:t>
            </a:r>
          </a:p>
        </p:txBody>
      </p:sp>
      <p:sp>
        <p:nvSpPr>
          <p:cNvPr id="183" name="TextBox 25"/>
          <p:cNvSpPr txBox="1"/>
          <p:nvPr/>
        </p:nvSpPr>
        <p:spPr>
          <a:xfrm>
            <a:off x="3744074" y="1217770"/>
            <a:ext cx="173117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Business </a:t>
            </a:r>
          </a:p>
          <a:p>
            <a:pPr algn="ctr">
              <a:defRPr>
                <a:solidFill>
                  <a:srgbClr val="FFFFFF"/>
                </a:solidFill>
                <a:latin typeface="+mj-lt"/>
                <a:ea typeface="+mj-ea"/>
                <a:cs typeface="+mj-cs"/>
                <a:sym typeface="Arial Narrow"/>
              </a:defRPr>
            </a:pPr>
            <a:r>
              <a:t>Use Cases</a:t>
            </a:r>
          </a:p>
        </p:txBody>
      </p:sp>
      <p:sp>
        <p:nvSpPr>
          <p:cNvPr id="184" name="TextBox 26"/>
          <p:cNvSpPr txBox="1"/>
          <p:nvPr/>
        </p:nvSpPr>
        <p:spPr>
          <a:xfrm>
            <a:off x="6743203" y="121777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FHIM, HL7 DCMs,</a:t>
            </a:r>
          </a:p>
          <a:p>
            <a:pPr algn="ctr">
              <a:defRPr>
                <a:solidFill>
                  <a:srgbClr val="FFFFFF"/>
                </a:solidFill>
                <a:latin typeface="+mj-lt"/>
                <a:ea typeface="+mj-ea"/>
                <a:cs typeface="+mj-cs"/>
                <a:sym typeface="Arial Narrow"/>
              </a:defRPr>
            </a:pPr>
            <a:r>
              <a:t>CIMI Architypes</a:t>
            </a:r>
          </a:p>
        </p:txBody>
      </p:sp>
      <p:sp>
        <p:nvSpPr>
          <p:cNvPr id="185" name="Shape 61"/>
          <p:cNvSpPr/>
          <p:nvPr/>
        </p:nvSpPr>
        <p:spPr>
          <a:xfrm>
            <a:off x="6732812" y="5686762"/>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NIST Risk-Security</a:t>
            </a:r>
          </a:p>
          <a:p>
            <a:pPr algn="ctr">
              <a:defRPr>
                <a:solidFill>
                  <a:srgbClr val="FFFFFF"/>
                </a:solidFill>
                <a:latin typeface="+mj-lt"/>
                <a:ea typeface="+mj-ea"/>
                <a:cs typeface="+mj-cs"/>
                <a:sym typeface="Arial Narrow"/>
              </a:defRPr>
            </a:pPr>
            <a:r>
              <a:t>Framework</a:t>
            </a:r>
          </a:p>
        </p:txBody>
      </p:sp>
      <p:sp>
        <p:nvSpPr>
          <p:cNvPr id="186" name="TextBox 32"/>
          <p:cNvSpPr txBox="1"/>
          <p:nvPr/>
        </p:nvSpPr>
        <p:spPr>
          <a:xfrm>
            <a:off x="-1" y="1217770"/>
            <a:ext cx="2667594"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Prioritized Lists</a:t>
            </a:r>
          </a:p>
          <a:p>
            <a:pPr algn="ctr">
              <a:defRPr>
                <a:solidFill>
                  <a:srgbClr val="FFFFFF"/>
                </a:solidFill>
                <a:latin typeface="+mj-lt"/>
                <a:ea typeface="+mj-ea"/>
                <a:cs typeface="+mj-cs"/>
                <a:sym typeface="Arial Narrow"/>
              </a:defRPr>
            </a:pPr>
            <a:r>
              <a:t>ISA</a:t>
            </a:r>
          </a:p>
        </p:txBody>
      </p:sp>
      <p:sp>
        <p:nvSpPr>
          <p:cNvPr id="187" name="Right Arrow 2"/>
          <p:cNvSpPr/>
          <p:nvPr/>
        </p:nvSpPr>
        <p:spPr>
          <a:xfrm>
            <a:off x="4406291" y="3376047"/>
            <a:ext cx="2209801"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188" name="Right Arrow 38"/>
          <p:cNvSpPr/>
          <p:nvPr/>
        </p:nvSpPr>
        <p:spPr>
          <a:xfrm flipH="1">
            <a:off x="2743200" y="3376047"/>
            <a:ext cx="1967891"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189" name="Right Arrow 39"/>
          <p:cNvSpPr/>
          <p:nvPr/>
        </p:nvSpPr>
        <p:spPr>
          <a:xfrm rot="5400000">
            <a:off x="3470969" y="4812110"/>
            <a:ext cx="2202654"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190" name="Right Arrow 40"/>
          <p:cNvSpPr/>
          <p:nvPr/>
        </p:nvSpPr>
        <p:spPr>
          <a:xfrm flipV="1" rot="16200000">
            <a:off x="3478905" y="2617391"/>
            <a:ext cx="2186783"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191" name="TextBox 41"/>
          <p:cNvSpPr txBox="1"/>
          <p:nvPr/>
        </p:nvSpPr>
        <p:spPr>
          <a:xfrm>
            <a:off x="4813908" y="3877697"/>
            <a:ext cx="1663091" cy="36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b="1" sz="1800">
                <a:latin typeface="+mj-lt"/>
                <a:ea typeface="+mj-ea"/>
                <a:cs typeface="+mj-cs"/>
                <a:sym typeface="Arial Narrow"/>
              </a:defRPr>
            </a:lvl1pPr>
          </a:lstStyle>
          <a:p>
            <a:pPr/>
            <a:r>
              <a:t>Information</a:t>
            </a:r>
          </a:p>
        </p:txBody>
      </p:sp>
      <p:sp>
        <p:nvSpPr>
          <p:cNvPr id="192" name="TextBox 42"/>
          <p:cNvSpPr txBox="1"/>
          <p:nvPr/>
        </p:nvSpPr>
        <p:spPr>
          <a:xfrm>
            <a:off x="3075042" y="3877697"/>
            <a:ext cx="1801758" cy="36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latin typeface="+mj-lt"/>
                <a:ea typeface="+mj-ea"/>
                <a:cs typeface="+mj-cs"/>
                <a:sym typeface="Arial Narrow"/>
              </a:defRPr>
            </a:lvl1pPr>
          </a:lstStyle>
          <a:p>
            <a:pPr/>
            <a:r>
              <a:t>Behavior</a:t>
            </a:r>
          </a:p>
        </p:txBody>
      </p:sp>
      <p:sp>
        <p:nvSpPr>
          <p:cNvPr id="193" name="TextBox 45"/>
          <p:cNvSpPr txBox="1"/>
          <p:nvPr/>
        </p:nvSpPr>
        <p:spPr>
          <a:xfrm>
            <a:off x="4428828" y="2898780"/>
            <a:ext cx="286935" cy="2981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defRPr b="1" sz="1800">
                <a:latin typeface="+mj-lt"/>
                <a:ea typeface="+mj-ea"/>
                <a:cs typeface="+mj-cs"/>
                <a:sym typeface="Arial Narrow"/>
              </a:defRPr>
            </a:pPr>
            <a:r>
              <a:t>Bus iness </a:t>
            </a:r>
            <a:r>
              <a:rPr>
                <a:solidFill>
                  <a:srgbClr val="F8F2D3"/>
                </a:solidFill>
              </a:rPr>
              <a:t>|||</a:t>
            </a:r>
            <a:r>
              <a:t>                                Technical</a:t>
            </a:r>
          </a:p>
        </p:txBody>
      </p:sp>
      <p:sp>
        <p:nvSpPr>
          <p:cNvPr id="194"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9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9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14472" y="49369"/>
            <a:ext cx="7924801" cy="1017588"/>
          </a:xfrm>
          <a:prstGeom prst="rect">
            <a:avLst/>
          </a:prstGeom>
        </p:spPr>
        <p:txBody>
          <a:bodyPr/>
          <a:lstStyle/>
          <a:p>
            <a:pPr algn="ctr">
              <a:defRPr b="1" sz="2800"/>
            </a:pPr>
            <a:r>
              <a:t>Notional Software Development Lifecycle </a:t>
            </a:r>
            <a:br/>
            <a:r>
              <a:t>FHA Target MDA Users and Uses</a:t>
            </a:r>
          </a:p>
        </p:txBody>
      </p:sp>
      <p:sp>
        <p:nvSpPr>
          <p:cNvPr id="199" name="Shape 58"/>
          <p:cNvSpPr/>
          <p:nvPr/>
        </p:nvSpPr>
        <p:spPr>
          <a:xfrm>
            <a:off x="0" y="2708758"/>
            <a:ext cx="274320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IBRM &amp; EHR System</a:t>
            </a:r>
          </a:p>
          <a:p>
            <a:pPr algn="ctr">
              <a:defRPr>
                <a:solidFill>
                  <a:srgbClr val="FFFFFF"/>
                </a:solidFill>
                <a:latin typeface="+mj-lt"/>
                <a:ea typeface="+mj-ea"/>
                <a:cs typeface="+mj-cs"/>
                <a:sym typeface="Arial Narrow"/>
              </a:defRPr>
            </a:pPr>
            <a:r>
              <a:t>Functions Model</a:t>
            </a:r>
          </a:p>
        </p:txBody>
      </p:sp>
      <p:sp>
        <p:nvSpPr>
          <p:cNvPr id="200" name="Shape 64"/>
          <p:cNvSpPr/>
          <p:nvPr/>
        </p:nvSpPr>
        <p:spPr>
          <a:xfrm>
            <a:off x="0" y="4127440"/>
            <a:ext cx="274320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Information </a:t>
            </a:r>
          </a:p>
          <a:p>
            <a:pPr algn="ctr">
              <a:defRPr>
                <a:solidFill>
                  <a:srgbClr val="FFFFFF"/>
                </a:solidFill>
                <a:latin typeface="+mj-lt"/>
                <a:ea typeface="+mj-ea"/>
                <a:cs typeface="+mj-cs"/>
                <a:sym typeface="Arial Narrow"/>
              </a:defRPr>
            </a:pPr>
            <a:r>
              <a:t>Exchange</a:t>
            </a:r>
            <a:r>
              <a:t> Model</a:t>
            </a:r>
          </a:p>
        </p:txBody>
      </p:sp>
      <p:sp>
        <p:nvSpPr>
          <p:cNvPr id="201" name="Shape 67"/>
          <p:cNvSpPr/>
          <p:nvPr/>
        </p:nvSpPr>
        <p:spPr>
          <a:xfrm>
            <a:off x="6732812" y="412744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Physical </a:t>
            </a:r>
          </a:p>
          <a:p>
            <a:pPr algn="ctr">
              <a:defRPr>
                <a:solidFill>
                  <a:srgbClr val="FFFFFF"/>
                </a:solidFill>
                <a:latin typeface="+mj-lt"/>
                <a:ea typeface="+mj-ea"/>
                <a:cs typeface="+mj-cs"/>
                <a:sym typeface="Arial Narrow"/>
              </a:defRPr>
            </a:pPr>
            <a:r>
              <a:t>Repository Models</a:t>
            </a:r>
          </a:p>
        </p:txBody>
      </p:sp>
      <p:sp>
        <p:nvSpPr>
          <p:cNvPr id="202" name="Shape 69"/>
          <p:cNvSpPr/>
          <p:nvPr/>
        </p:nvSpPr>
        <p:spPr>
          <a:xfrm flipH="1" flipV="1">
            <a:off x="5464373" y="2012501"/>
            <a:ext cx="1268439" cy="678524"/>
          </a:xfrm>
          <a:prstGeom prst="line">
            <a:avLst/>
          </a:prstGeom>
          <a:ln w="38100">
            <a:solidFill>
              <a:srgbClr val="000000"/>
            </a:solidFill>
            <a:miter/>
            <a:headEnd type="stealth"/>
          </a:ln>
        </p:spPr>
        <p:txBody>
          <a:bodyPr lIns="45718" tIns="45718" rIns="45718" bIns="45718"/>
          <a:lstStyle/>
          <a:p>
            <a:pPr/>
          </a:p>
        </p:txBody>
      </p:sp>
      <p:sp>
        <p:nvSpPr>
          <p:cNvPr id="203" name="Shape 70"/>
          <p:cNvSpPr/>
          <p:nvPr/>
        </p:nvSpPr>
        <p:spPr>
          <a:xfrm flipV="1">
            <a:off x="2743200" y="1999407"/>
            <a:ext cx="990006" cy="708340"/>
          </a:xfrm>
          <a:prstGeom prst="line">
            <a:avLst/>
          </a:prstGeom>
          <a:ln w="38100">
            <a:solidFill>
              <a:srgbClr val="000000"/>
            </a:solidFill>
            <a:miter/>
            <a:headEnd type="stealth"/>
          </a:ln>
        </p:spPr>
        <p:txBody>
          <a:bodyPr lIns="45718" tIns="45718" rIns="45718" bIns="45718"/>
          <a:lstStyle/>
          <a:p>
            <a:pPr/>
          </a:p>
        </p:txBody>
      </p:sp>
      <p:sp>
        <p:nvSpPr>
          <p:cNvPr id="204" name="Shape 71"/>
          <p:cNvSpPr/>
          <p:nvPr/>
        </p:nvSpPr>
        <p:spPr>
          <a:xfrm flipV="1">
            <a:off x="7917140" y="3537373"/>
            <a:ext cx="1" cy="577427"/>
          </a:xfrm>
          <a:prstGeom prst="line">
            <a:avLst/>
          </a:prstGeom>
          <a:ln w="38100">
            <a:solidFill>
              <a:srgbClr val="000000"/>
            </a:solidFill>
            <a:miter/>
            <a:headEnd type="stealth"/>
          </a:ln>
        </p:spPr>
        <p:txBody>
          <a:bodyPr lIns="45718" tIns="45718" rIns="45718" bIns="45718"/>
          <a:lstStyle/>
          <a:p>
            <a:pPr/>
          </a:p>
        </p:txBody>
      </p:sp>
      <p:sp>
        <p:nvSpPr>
          <p:cNvPr id="205" name="Shape 72"/>
          <p:cNvSpPr/>
          <p:nvPr/>
        </p:nvSpPr>
        <p:spPr>
          <a:xfrm flipV="1">
            <a:off x="1371600" y="3537373"/>
            <a:ext cx="0" cy="577427"/>
          </a:xfrm>
          <a:prstGeom prst="line">
            <a:avLst/>
          </a:prstGeom>
          <a:ln w="38100">
            <a:solidFill>
              <a:srgbClr val="000000"/>
            </a:solidFill>
            <a:miter/>
            <a:headEnd type="stealth"/>
          </a:ln>
        </p:spPr>
        <p:txBody>
          <a:bodyPr lIns="45718" tIns="45718" rIns="45718" bIns="45718"/>
          <a:lstStyle/>
          <a:p>
            <a:pPr/>
          </a:p>
        </p:txBody>
      </p:sp>
      <p:sp>
        <p:nvSpPr>
          <p:cNvPr id="206" name="Shape 73"/>
          <p:cNvSpPr/>
          <p:nvPr/>
        </p:nvSpPr>
        <p:spPr>
          <a:xfrm flipV="1">
            <a:off x="2743201" y="3106302"/>
            <a:ext cx="3989613" cy="20889"/>
          </a:xfrm>
          <a:prstGeom prst="line">
            <a:avLst/>
          </a:prstGeom>
          <a:ln w="38100">
            <a:solidFill>
              <a:srgbClr val="000000"/>
            </a:solidFill>
            <a:miter/>
            <a:headEnd type="triangle"/>
            <a:tailEnd type="triangle"/>
          </a:ln>
        </p:spPr>
        <p:txBody>
          <a:bodyPr lIns="45718" tIns="45718" rIns="45718" bIns="45718"/>
          <a:lstStyle/>
          <a:p>
            <a:pPr/>
          </a:p>
        </p:txBody>
      </p:sp>
      <p:sp>
        <p:nvSpPr>
          <p:cNvPr id="207" name="Shape 77"/>
          <p:cNvSpPr/>
          <p:nvPr/>
        </p:nvSpPr>
        <p:spPr>
          <a:xfrm>
            <a:off x="0" y="5626555"/>
            <a:ext cx="2743201" cy="9302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1800">
                <a:solidFill>
                  <a:srgbClr val="FFFFFF"/>
                </a:solidFill>
                <a:latin typeface="+mj-lt"/>
                <a:ea typeface="+mj-ea"/>
                <a:cs typeface="+mj-cs"/>
                <a:sym typeface="Arial Narrow"/>
              </a:defRPr>
            </a:lvl1pPr>
          </a:lstStyle>
          <a:p>
            <a:pPr/>
            <a:r>
              <a:t>HL7 (FHIR, CDA, CCDA,  V2)  and ASTM, DICOM, NCPDP, X-12, NIEM, etc..</a:t>
            </a:r>
          </a:p>
        </p:txBody>
      </p:sp>
      <p:sp>
        <p:nvSpPr>
          <p:cNvPr id="208" name="Shape 78"/>
          <p:cNvSpPr/>
          <p:nvPr/>
        </p:nvSpPr>
        <p:spPr>
          <a:xfrm flipV="1">
            <a:off x="2743199" y="4531121"/>
            <a:ext cx="3989612" cy="35341"/>
          </a:xfrm>
          <a:prstGeom prst="line">
            <a:avLst/>
          </a:prstGeom>
          <a:ln w="38100">
            <a:solidFill>
              <a:srgbClr val="000000"/>
            </a:solidFill>
            <a:miter/>
            <a:headEnd type="triangle"/>
            <a:tailEnd type="triangle"/>
          </a:ln>
        </p:spPr>
        <p:txBody>
          <a:bodyPr lIns="45718" tIns="45718" rIns="45718" bIns="45718"/>
          <a:lstStyle/>
          <a:p>
            <a:pPr/>
          </a:p>
        </p:txBody>
      </p:sp>
      <p:sp>
        <p:nvSpPr>
          <p:cNvPr id="209" name="Shape 79"/>
          <p:cNvSpPr/>
          <p:nvPr/>
        </p:nvSpPr>
        <p:spPr>
          <a:xfrm>
            <a:off x="5290319" y="2173962"/>
            <a:ext cx="1519520"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a:t>
            </a:r>
            <a:endParaRPr sz="1800">
              <a:latin typeface="Gill Sans"/>
              <a:ea typeface="Gill Sans"/>
              <a:cs typeface="Gill Sans"/>
              <a:sym typeface="Gill Sans"/>
            </a:endParaRPr>
          </a:p>
          <a:p>
            <a:pPr algn="ctr">
              <a:defRPr sz="1200">
                <a:latin typeface="+mj-lt"/>
                <a:ea typeface="+mj-ea"/>
                <a:cs typeface="+mj-cs"/>
                <a:sym typeface="Arial Narrow"/>
              </a:defRPr>
            </a:pPr>
            <a:r>
              <a:t> create/use to identify data</a:t>
            </a:r>
          </a:p>
        </p:txBody>
      </p:sp>
      <p:sp>
        <p:nvSpPr>
          <p:cNvPr id="210" name="Shape 80"/>
          <p:cNvSpPr/>
          <p:nvPr/>
        </p:nvSpPr>
        <p:spPr>
          <a:xfrm>
            <a:off x="2203539" y="2173962"/>
            <a:ext cx="1811297"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a:t>
            </a:r>
            <a:endParaRPr sz="1800">
              <a:latin typeface="Gill Sans"/>
              <a:ea typeface="Gill Sans"/>
              <a:cs typeface="Gill Sans"/>
              <a:sym typeface="Gill Sans"/>
            </a:endParaRPr>
          </a:p>
          <a:p>
            <a:pPr algn="ctr">
              <a:defRPr sz="1200">
                <a:latin typeface="+mj-lt"/>
                <a:ea typeface="+mj-ea"/>
                <a:cs typeface="+mj-cs"/>
                <a:sym typeface="Arial Narrow"/>
              </a:defRPr>
            </a:pPr>
            <a:r>
              <a:t> create/use to identify functions </a:t>
            </a:r>
          </a:p>
        </p:txBody>
      </p:sp>
      <p:sp>
        <p:nvSpPr>
          <p:cNvPr id="211" name="Shape 82"/>
          <p:cNvSpPr/>
          <p:nvPr/>
        </p:nvSpPr>
        <p:spPr>
          <a:xfrm>
            <a:off x="6815522" y="3598397"/>
            <a:ext cx="2179424"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 and Designers</a:t>
            </a:r>
            <a:endParaRPr sz="1800">
              <a:latin typeface="Gill Sans"/>
              <a:ea typeface="Gill Sans"/>
              <a:cs typeface="Gill Sans"/>
              <a:sym typeface="Gill Sans"/>
            </a:endParaRPr>
          </a:p>
          <a:p>
            <a:pPr algn="ctr">
              <a:defRPr sz="1200">
                <a:latin typeface="+mj-lt"/>
                <a:ea typeface="+mj-ea"/>
                <a:cs typeface="+mj-cs"/>
                <a:sym typeface="Arial Narrow"/>
              </a:defRPr>
            </a:pPr>
            <a:r>
              <a:t>constrain to specify data/value sets for</a:t>
            </a:r>
          </a:p>
        </p:txBody>
      </p:sp>
      <p:sp>
        <p:nvSpPr>
          <p:cNvPr id="212" name="Shape 83"/>
          <p:cNvSpPr/>
          <p:nvPr/>
        </p:nvSpPr>
        <p:spPr>
          <a:xfrm>
            <a:off x="3839482" y="2850046"/>
            <a:ext cx="1540356" cy="533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 and Architects</a:t>
            </a:r>
            <a:endParaRPr sz="1800">
              <a:latin typeface="Gill Sans"/>
              <a:ea typeface="Gill Sans"/>
              <a:cs typeface="Gill Sans"/>
              <a:sym typeface="Gill Sans"/>
            </a:endParaRPr>
          </a:p>
          <a:p>
            <a:pPr algn="ctr">
              <a:defRPr sz="1200">
                <a:latin typeface="+mj-lt"/>
                <a:ea typeface="+mj-ea"/>
                <a:cs typeface="+mj-cs"/>
                <a:sym typeface="Arial Narrow"/>
              </a:defRPr>
            </a:pPr>
            <a:r>
              <a:t>define system objects</a:t>
            </a:r>
            <a:endParaRPr sz="1800">
              <a:latin typeface="Gill Sans"/>
              <a:ea typeface="Gill Sans"/>
              <a:cs typeface="Gill Sans"/>
              <a:sym typeface="Gill Sans"/>
            </a:endParaRPr>
          </a:p>
          <a:p>
            <a:pPr algn="ctr">
              <a:defRPr sz="1200">
                <a:latin typeface="+mj-lt"/>
                <a:ea typeface="+mj-ea"/>
                <a:cs typeface="+mj-cs"/>
                <a:sym typeface="Arial Narrow"/>
              </a:defRPr>
            </a:pPr>
            <a:r>
              <a:t>and capabilities*</a:t>
            </a:r>
          </a:p>
        </p:txBody>
      </p:sp>
      <p:sp>
        <p:nvSpPr>
          <p:cNvPr id="213" name="Shape 84"/>
          <p:cNvSpPr/>
          <p:nvPr/>
        </p:nvSpPr>
        <p:spPr>
          <a:xfrm>
            <a:off x="3844170" y="4268729"/>
            <a:ext cx="1530980" cy="533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Architects &amp; Designers</a:t>
            </a:r>
            <a:r>
              <a:rPr b="0"/>
              <a:t> </a:t>
            </a:r>
            <a:endParaRPr sz="1800">
              <a:latin typeface="Gill Sans"/>
              <a:ea typeface="Gill Sans"/>
              <a:cs typeface="Gill Sans"/>
              <a:sym typeface="Gill Sans"/>
            </a:endParaRPr>
          </a:p>
          <a:p>
            <a:pPr algn="ctr">
              <a:defRPr sz="1200">
                <a:latin typeface="+mj-lt"/>
                <a:ea typeface="+mj-ea"/>
                <a:cs typeface="+mj-cs"/>
                <a:sym typeface="Arial Narrow"/>
              </a:defRPr>
            </a:pPr>
            <a:r>
              <a:t>specify standard queries,</a:t>
            </a:r>
            <a:endParaRPr sz="1800">
              <a:latin typeface="Gill Sans"/>
              <a:ea typeface="Gill Sans"/>
              <a:cs typeface="Gill Sans"/>
              <a:sym typeface="Gill Sans"/>
            </a:endParaRPr>
          </a:p>
          <a:p>
            <a:pPr algn="ctr">
              <a:defRPr sz="1200">
                <a:latin typeface="+mj-lt"/>
                <a:ea typeface="+mj-ea"/>
                <a:cs typeface="+mj-cs"/>
                <a:sym typeface="Arial Narrow"/>
              </a:defRPr>
            </a:pPr>
            <a:r>
              <a:t>IHE &amp; NIST Frameworks</a:t>
            </a:r>
          </a:p>
        </p:txBody>
      </p:sp>
      <p:sp>
        <p:nvSpPr>
          <p:cNvPr id="214" name="Shape 77"/>
          <p:cNvSpPr/>
          <p:nvPr/>
        </p:nvSpPr>
        <p:spPr>
          <a:xfrm>
            <a:off x="6732809" y="5201622"/>
            <a:ext cx="2411190" cy="4730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latin typeface="+mj-lt"/>
                <a:ea typeface="+mj-ea"/>
                <a:cs typeface="+mj-cs"/>
                <a:sym typeface="Arial Narrow"/>
              </a:defRPr>
            </a:lvl1pPr>
          </a:lstStyle>
          <a:p>
            <a:pPr/>
            <a:r>
              <a:t>IHE Framework</a:t>
            </a:r>
          </a:p>
        </p:txBody>
      </p:sp>
      <p:sp>
        <p:nvSpPr>
          <p:cNvPr id="215" name="TextBox 25"/>
          <p:cNvSpPr txBox="1"/>
          <p:nvPr/>
        </p:nvSpPr>
        <p:spPr>
          <a:xfrm>
            <a:off x="3744074" y="1217770"/>
            <a:ext cx="173117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Business </a:t>
            </a:r>
          </a:p>
          <a:p>
            <a:pPr algn="ctr">
              <a:defRPr>
                <a:solidFill>
                  <a:srgbClr val="FFFFFF"/>
                </a:solidFill>
                <a:latin typeface="+mj-lt"/>
                <a:ea typeface="+mj-ea"/>
                <a:cs typeface="+mj-cs"/>
                <a:sym typeface="Arial Narrow"/>
              </a:defRPr>
            </a:pPr>
            <a:r>
              <a:t>Use Cases</a:t>
            </a:r>
          </a:p>
        </p:txBody>
      </p:sp>
      <p:sp>
        <p:nvSpPr>
          <p:cNvPr id="216" name="Shape 61"/>
          <p:cNvSpPr/>
          <p:nvPr/>
        </p:nvSpPr>
        <p:spPr>
          <a:xfrm>
            <a:off x="6732812" y="5686762"/>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NIST Risk-Security</a:t>
            </a:r>
          </a:p>
          <a:p>
            <a:pPr algn="ctr">
              <a:defRPr>
                <a:solidFill>
                  <a:srgbClr val="FFFFFF"/>
                </a:solidFill>
                <a:latin typeface="+mj-lt"/>
                <a:ea typeface="+mj-ea"/>
                <a:cs typeface="+mj-cs"/>
                <a:sym typeface="Arial Narrow"/>
              </a:defRPr>
            </a:pPr>
            <a:r>
              <a:t>Framework</a:t>
            </a:r>
          </a:p>
        </p:txBody>
      </p:sp>
      <p:sp>
        <p:nvSpPr>
          <p:cNvPr id="217" name="Shape 72"/>
          <p:cNvSpPr/>
          <p:nvPr/>
        </p:nvSpPr>
        <p:spPr>
          <a:xfrm flipV="1">
            <a:off x="1371600" y="4988321"/>
            <a:ext cx="0" cy="672229"/>
          </a:xfrm>
          <a:prstGeom prst="line">
            <a:avLst/>
          </a:prstGeom>
          <a:ln w="38100">
            <a:solidFill>
              <a:srgbClr val="000000"/>
            </a:solidFill>
            <a:miter/>
            <a:headEnd type="stealth"/>
          </a:ln>
        </p:spPr>
        <p:txBody>
          <a:bodyPr lIns="45718" tIns="45718" rIns="45718" bIns="45718"/>
          <a:lstStyle/>
          <a:p>
            <a:pPr/>
          </a:p>
        </p:txBody>
      </p:sp>
      <p:sp>
        <p:nvSpPr>
          <p:cNvPr id="218" name="Shape 86"/>
          <p:cNvSpPr/>
          <p:nvPr/>
        </p:nvSpPr>
        <p:spPr>
          <a:xfrm>
            <a:off x="368732" y="5094123"/>
            <a:ext cx="2005741"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Designers</a:t>
            </a:r>
            <a:r>
              <a:rPr b="0"/>
              <a:t> use MDHT - MDMI</a:t>
            </a:r>
          </a:p>
          <a:p>
            <a:pPr algn="ctr">
              <a:defRPr sz="1200">
                <a:latin typeface="+mj-lt"/>
                <a:ea typeface="+mj-ea"/>
                <a:cs typeface="+mj-cs"/>
                <a:sym typeface="Arial Narrow"/>
              </a:defRPr>
            </a:pPr>
            <a:r>
              <a:t>to generate Implementation Guides</a:t>
            </a:r>
          </a:p>
        </p:txBody>
      </p:sp>
      <p:sp>
        <p:nvSpPr>
          <p:cNvPr id="219" name="Shape 72"/>
          <p:cNvSpPr/>
          <p:nvPr/>
        </p:nvSpPr>
        <p:spPr>
          <a:xfrm flipH="1" flipV="1">
            <a:off x="7905229" y="1999406"/>
            <a:ext cx="19571" cy="734646"/>
          </a:xfrm>
          <a:prstGeom prst="line">
            <a:avLst/>
          </a:prstGeom>
          <a:ln w="38100">
            <a:solidFill>
              <a:srgbClr val="000000"/>
            </a:solidFill>
            <a:miter/>
            <a:headEnd type="stealth"/>
          </a:ln>
        </p:spPr>
        <p:txBody>
          <a:bodyPr lIns="45718" tIns="45718" rIns="45718" bIns="45718"/>
          <a:lstStyle/>
          <a:p>
            <a:pPr/>
          </a:p>
        </p:txBody>
      </p:sp>
      <p:sp>
        <p:nvSpPr>
          <p:cNvPr id="220" name="Shape 79"/>
          <p:cNvSpPr/>
          <p:nvPr/>
        </p:nvSpPr>
        <p:spPr>
          <a:xfrm>
            <a:off x="7289943" y="2173962"/>
            <a:ext cx="1317710"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Clinical SMEs</a:t>
            </a:r>
            <a:endParaRPr sz="1800">
              <a:latin typeface="Gill Sans"/>
              <a:ea typeface="Gill Sans"/>
              <a:cs typeface="Gill Sans"/>
              <a:sym typeface="Gill Sans"/>
            </a:endParaRPr>
          </a:p>
          <a:p>
            <a:pPr algn="ctr">
              <a:defRPr sz="1200">
                <a:latin typeface="+mj-lt"/>
                <a:ea typeface="+mj-ea"/>
                <a:cs typeface="+mj-cs"/>
                <a:sym typeface="Arial Narrow"/>
              </a:defRPr>
            </a:pPr>
            <a:r>
              <a:t>use to inform/constrain</a:t>
            </a:r>
          </a:p>
        </p:txBody>
      </p:sp>
      <p:sp>
        <p:nvSpPr>
          <p:cNvPr id="221" name="TextBox 32"/>
          <p:cNvSpPr txBox="1"/>
          <p:nvPr/>
        </p:nvSpPr>
        <p:spPr>
          <a:xfrm>
            <a:off x="0" y="1217770"/>
            <a:ext cx="274320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Prioritized Lists</a:t>
            </a:r>
          </a:p>
          <a:p>
            <a:pPr algn="ctr">
              <a:defRPr>
                <a:solidFill>
                  <a:srgbClr val="FFFFFF"/>
                </a:solidFill>
                <a:latin typeface="+mj-lt"/>
                <a:ea typeface="+mj-ea"/>
                <a:cs typeface="+mj-cs"/>
                <a:sym typeface="Arial Narrow"/>
              </a:defRPr>
            </a:pPr>
            <a:r>
              <a:t>ISA</a:t>
            </a:r>
          </a:p>
        </p:txBody>
      </p:sp>
      <p:sp>
        <p:nvSpPr>
          <p:cNvPr id="222" name="Shape 78"/>
          <p:cNvSpPr/>
          <p:nvPr/>
        </p:nvSpPr>
        <p:spPr>
          <a:xfrm>
            <a:off x="2795748" y="1665751"/>
            <a:ext cx="948325" cy="12066"/>
          </a:xfrm>
          <a:prstGeom prst="line">
            <a:avLst/>
          </a:prstGeom>
          <a:ln w="38100">
            <a:solidFill>
              <a:srgbClr val="000000"/>
            </a:solidFill>
            <a:miter/>
            <a:tailEnd type="triangle"/>
          </a:ln>
        </p:spPr>
        <p:txBody>
          <a:bodyPr lIns="45718" tIns="45718" rIns="45718" bIns="45718"/>
          <a:lstStyle/>
          <a:p>
            <a:pPr/>
          </a:p>
        </p:txBody>
      </p:sp>
      <p:sp>
        <p:nvSpPr>
          <p:cNvPr id="223" name="Shape 80"/>
          <p:cNvSpPr/>
          <p:nvPr/>
        </p:nvSpPr>
        <p:spPr>
          <a:xfrm>
            <a:off x="2777822" y="1359058"/>
            <a:ext cx="906051" cy="533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Stakeholders</a:t>
            </a:r>
            <a:endParaRPr sz="1800">
              <a:latin typeface="Gill Sans"/>
              <a:ea typeface="Gill Sans"/>
              <a:cs typeface="Gill Sans"/>
              <a:sym typeface="Gill Sans"/>
            </a:endParaRPr>
          </a:p>
          <a:p>
            <a:pPr algn="ctr">
              <a:defRPr sz="1200">
                <a:latin typeface="+mj-lt"/>
                <a:ea typeface="+mj-ea"/>
                <a:cs typeface="+mj-cs"/>
                <a:sym typeface="Arial Narrow"/>
              </a:defRPr>
            </a:pPr>
            <a:r>
              <a:t>use to </a:t>
            </a:r>
          </a:p>
          <a:p>
            <a:pPr algn="ctr">
              <a:defRPr sz="1200">
                <a:latin typeface="+mj-lt"/>
                <a:ea typeface="+mj-ea"/>
                <a:cs typeface="+mj-cs"/>
                <a:sym typeface="Arial Narrow"/>
              </a:defRPr>
            </a:pPr>
            <a:r>
              <a:t>inform </a:t>
            </a:r>
          </a:p>
        </p:txBody>
      </p:sp>
      <p:sp>
        <p:nvSpPr>
          <p:cNvPr id="224" name="Shape 78"/>
          <p:cNvSpPr/>
          <p:nvPr/>
        </p:nvSpPr>
        <p:spPr>
          <a:xfrm flipV="1">
            <a:off x="2743199" y="6084618"/>
            <a:ext cx="3989612" cy="35341"/>
          </a:xfrm>
          <a:prstGeom prst="line">
            <a:avLst/>
          </a:prstGeom>
          <a:ln w="38100">
            <a:solidFill>
              <a:srgbClr val="000000"/>
            </a:solidFill>
            <a:miter/>
            <a:headEnd type="triangle"/>
            <a:tailEnd type="triangle"/>
          </a:ln>
        </p:spPr>
        <p:txBody>
          <a:bodyPr lIns="45718" tIns="45718" rIns="45718" bIns="45718"/>
          <a:lstStyle/>
          <a:p>
            <a:pPr/>
          </a:p>
        </p:txBody>
      </p:sp>
      <p:sp>
        <p:nvSpPr>
          <p:cNvPr id="225" name="Shape 84"/>
          <p:cNvSpPr/>
          <p:nvPr/>
        </p:nvSpPr>
        <p:spPr>
          <a:xfrm>
            <a:off x="3561229" y="5733325"/>
            <a:ext cx="2096862" cy="7112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Developers </a:t>
            </a:r>
          </a:p>
          <a:p>
            <a:pPr algn="ctr">
              <a:defRPr sz="1200">
                <a:latin typeface="+mj-lt"/>
                <a:ea typeface="+mj-ea"/>
                <a:cs typeface="+mj-cs"/>
                <a:sym typeface="Arial Narrow"/>
              </a:defRPr>
            </a:pPr>
            <a:r>
              <a:t>implement interoperable exchanges</a:t>
            </a:r>
            <a:endParaRPr sz="1800">
              <a:latin typeface="Gill Sans"/>
              <a:ea typeface="Gill Sans"/>
              <a:cs typeface="Gill Sans"/>
              <a:sym typeface="Gill Sans"/>
            </a:endParaRPr>
          </a:p>
          <a:p>
            <a:pPr algn="ctr">
              <a:defRPr b="1" sz="1200">
                <a:latin typeface="+mj-lt"/>
                <a:ea typeface="+mj-ea"/>
                <a:cs typeface="+mj-cs"/>
                <a:sym typeface="Arial Narrow"/>
              </a:defRPr>
            </a:pPr>
            <a:r>
              <a:t>Testers</a:t>
            </a:r>
            <a:endParaRPr sz="1800">
              <a:latin typeface="Gill Sans"/>
              <a:ea typeface="Gill Sans"/>
              <a:cs typeface="Gill Sans"/>
              <a:sym typeface="Gill Sans"/>
            </a:endParaRPr>
          </a:p>
          <a:p>
            <a:pPr algn="ctr">
              <a:defRPr sz="1200">
                <a:latin typeface="+mj-lt"/>
                <a:ea typeface="+mj-ea"/>
                <a:cs typeface="+mj-cs"/>
                <a:sym typeface="Arial Narrow"/>
              </a:defRPr>
            </a:pPr>
            <a:r>
              <a:t>certify interoperable exchanges</a:t>
            </a:r>
          </a:p>
        </p:txBody>
      </p:sp>
      <p:sp>
        <p:nvSpPr>
          <p:cNvPr id="226" name="Shape 82"/>
          <p:cNvSpPr/>
          <p:nvPr/>
        </p:nvSpPr>
        <p:spPr>
          <a:xfrm>
            <a:off x="151909" y="3589802"/>
            <a:ext cx="2436152"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 and Architects</a:t>
            </a:r>
            <a:endParaRPr sz="1800">
              <a:latin typeface="Gill Sans"/>
              <a:ea typeface="Gill Sans"/>
              <a:cs typeface="Gill Sans"/>
              <a:sym typeface="Gill Sans"/>
            </a:endParaRPr>
          </a:p>
          <a:p>
            <a:pPr algn="ctr">
              <a:defRPr sz="1200">
                <a:latin typeface="+mj-lt"/>
                <a:ea typeface="+mj-ea"/>
                <a:cs typeface="+mj-cs"/>
                <a:sym typeface="Arial Narrow"/>
              </a:defRPr>
            </a:pPr>
            <a:r>
              <a:t> constrain to specify workflow supported by</a:t>
            </a:r>
          </a:p>
        </p:txBody>
      </p:sp>
      <p:sp>
        <p:nvSpPr>
          <p:cNvPr id="227" name="Shape 70"/>
          <p:cNvSpPr/>
          <p:nvPr/>
        </p:nvSpPr>
        <p:spPr>
          <a:xfrm>
            <a:off x="4604915" y="3450316"/>
            <a:ext cx="9492" cy="792916"/>
          </a:xfrm>
          <a:prstGeom prst="line">
            <a:avLst/>
          </a:prstGeom>
          <a:ln w="38100">
            <a:solidFill>
              <a:srgbClr val="000000"/>
            </a:solidFill>
            <a:miter/>
            <a:tailEnd type="triangle"/>
          </a:ln>
        </p:spPr>
        <p:txBody>
          <a:bodyPr lIns="45718" tIns="45718" rIns="45718" bIns="45718"/>
          <a:lstStyle/>
          <a:p>
            <a:pPr/>
          </a:p>
        </p:txBody>
      </p:sp>
      <p:sp>
        <p:nvSpPr>
          <p:cNvPr id="228" name="Shape 79"/>
          <p:cNvSpPr/>
          <p:nvPr/>
        </p:nvSpPr>
        <p:spPr>
          <a:xfrm>
            <a:off x="4409382" y="3745555"/>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229" name="Shape 70"/>
          <p:cNvSpPr/>
          <p:nvPr/>
        </p:nvSpPr>
        <p:spPr>
          <a:xfrm>
            <a:off x="4604463" y="4854349"/>
            <a:ext cx="10395" cy="844982"/>
          </a:xfrm>
          <a:prstGeom prst="line">
            <a:avLst/>
          </a:prstGeom>
          <a:ln w="38100">
            <a:solidFill>
              <a:srgbClr val="000000"/>
            </a:solidFill>
            <a:miter/>
            <a:tailEnd type="triangle"/>
          </a:ln>
        </p:spPr>
        <p:txBody>
          <a:bodyPr lIns="45718" tIns="45718" rIns="45718" bIns="45718"/>
          <a:lstStyle/>
          <a:p>
            <a:pPr/>
          </a:p>
        </p:txBody>
      </p:sp>
      <p:sp>
        <p:nvSpPr>
          <p:cNvPr id="230" name="Shape 79"/>
          <p:cNvSpPr/>
          <p:nvPr/>
        </p:nvSpPr>
        <p:spPr>
          <a:xfrm>
            <a:off x="4409382" y="5172977"/>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231" name="Shape 70"/>
          <p:cNvSpPr/>
          <p:nvPr/>
        </p:nvSpPr>
        <p:spPr>
          <a:xfrm>
            <a:off x="4604337" y="2057400"/>
            <a:ext cx="10645" cy="783565"/>
          </a:xfrm>
          <a:prstGeom prst="line">
            <a:avLst/>
          </a:prstGeom>
          <a:ln w="38100">
            <a:solidFill>
              <a:srgbClr val="000000"/>
            </a:solidFill>
            <a:miter/>
            <a:tailEnd type="triangle"/>
          </a:ln>
        </p:spPr>
        <p:txBody>
          <a:bodyPr lIns="45718" tIns="45718" rIns="45718" bIns="45718"/>
          <a:lstStyle/>
          <a:p>
            <a:pPr/>
          </a:p>
        </p:txBody>
      </p:sp>
      <p:sp>
        <p:nvSpPr>
          <p:cNvPr id="232" name="Shape 79"/>
          <p:cNvSpPr/>
          <p:nvPr/>
        </p:nvSpPr>
        <p:spPr>
          <a:xfrm>
            <a:off x="4409382" y="2294498"/>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233" name="Shape 70"/>
          <p:cNvSpPr/>
          <p:nvPr/>
        </p:nvSpPr>
        <p:spPr>
          <a:xfrm>
            <a:off x="5400902" y="4830086"/>
            <a:ext cx="1342302" cy="839083"/>
          </a:xfrm>
          <a:prstGeom prst="line">
            <a:avLst/>
          </a:prstGeom>
          <a:ln w="38100">
            <a:solidFill>
              <a:srgbClr val="000000"/>
            </a:solidFill>
            <a:miter/>
            <a:headEnd type="stealth"/>
          </a:ln>
        </p:spPr>
        <p:txBody>
          <a:bodyPr lIns="45718" tIns="45718" rIns="45718" bIns="45718"/>
          <a:lstStyle/>
          <a:p>
            <a:pPr/>
          </a:p>
        </p:txBody>
      </p:sp>
      <p:sp>
        <p:nvSpPr>
          <p:cNvPr id="234" name="Shape 79"/>
          <p:cNvSpPr/>
          <p:nvPr/>
        </p:nvSpPr>
        <p:spPr>
          <a:xfrm>
            <a:off x="6044904" y="5159495"/>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235" name="Shape 70"/>
          <p:cNvSpPr/>
          <p:nvPr/>
        </p:nvSpPr>
        <p:spPr>
          <a:xfrm flipV="1">
            <a:off x="5400902" y="3482659"/>
            <a:ext cx="1304699" cy="773093"/>
          </a:xfrm>
          <a:prstGeom prst="line">
            <a:avLst/>
          </a:prstGeom>
          <a:ln w="38100">
            <a:solidFill>
              <a:srgbClr val="000000"/>
            </a:solidFill>
            <a:miter/>
            <a:headEnd type="stealth"/>
          </a:ln>
        </p:spPr>
        <p:txBody>
          <a:bodyPr lIns="45718" tIns="45718" rIns="45718" bIns="45718"/>
          <a:lstStyle/>
          <a:p>
            <a:pPr/>
          </a:p>
        </p:txBody>
      </p:sp>
      <p:sp>
        <p:nvSpPr>
          <p:cNvPr id="236" name="Shape 79"/>
          <p:cNvSpPr/>
          <p:nvPr/>
        </p:nvSpPr>
        <p:spPr>
          <a:xfrm>
            <a:off x="5948860" y="3764192"/>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237"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238"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23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
        <p:nvSpPr>
          <p:cNvPr id="240" name="Shape 61"/>
          <p:cNvSpPr/>
          <p:nvPr/>
        </p:nvSpPr>
        <p:spPr>
          <a:xfrm>
            <a:off x="6732812" y="2708758"/>
            <a:ext cx="2431971"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Common Logical </a:t>
            </a:r>
          </a:p>
          <a:p>
            <a:pPr algn="ctr">
              <a:defRPr>
                <a:solidFill>
                  <a:srgbClr val="FFFFFF"/>
                </a:solidFill>
                <a:latin typeface="+mj-lt"/>
                <a:ea typeface="+mj-ea"/>
                <a:cs typeface="+mj-cs"/>
                <a:sym typeface="Arial Narrow"/>
              </a:defRPr>
            </a:pPr>
            <a:r>
              <a:t>Information Model </a:t>
            </a:r>
          </a:p>
        </p:txBody>
      </p:sp>
      <p:sp>
        <p:nvSpPr>
          <p:cNvPr id="241" name="TextBox 54"/>
          <p:cNvSpPr txBox="1"/>
          <p:nvPr/>
        </p:nvSpPr>
        <p:spPr>
          <a:xfrm>
            <a:off x="6743203" y="121777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FHIM, HL7 DCMs,</a:t>
            </a:r>
          </a:p>
          <a:p>
            <a:pPr algn="ctr">
              <a:defRPr>
                <a:solidFill>
                  <a:srgbClr val="FFFFFF"/>
                </a:solidFill>
                <a:latin typeface="+mj-lt"/>
                <a:ea typeface="+mj-ea"/>
                <a:cs typeface="+mj-cs"/>
                <a:sym typeface="Arial Narrow"/>
              </a:defRPr>
            </a:pPr>
            <a:r>
              <a:t>CIMI Architypes</a:t>
            </a:r>
          </a:p>
        </p:txBody>
      </p:sp>
      <p:sp>
        <p:nvSpPr>
          <p:cNvPr id="242" name="Shape 72"/>
          <p:cNvSpPr/>
          <p:nvPr/>
        </p:nvSpPr>
        <p:spPr>
          <a:xfrm flipH="1" flipV="1">
            <a:off x="1300334" y="1981199"/>
            <a:ext cx="19571" cy="734646"/>
          </a:xfrm>
          <a:prstGeom prst="line">
            <a:avLst/>
          </a:prstGeom>
          <a:ln w="38100">
            <a:solidFill>
              <a:srgbClr val="000000"/>
            </a:solidFill>
            <a:miter/>
            <a:headEnd type="stealth"/>
          </a:ln>
        </p:spPr>
        <p:txBody>
          <a:bodyPr lIns="45718" tIns="45718" rIns="45718" bIns="45718"/>
          <a:lstStyle/>
          <a:p>
            <a:pPr/>
          </a:p>
        </p:txBody>
      </p:sp>
      <p:sp>
        <p:nvSpPr>
          <p:cNvPr id="243" name="Shape 79"/>
          <p:cNvSpPr/>
          <p:nvPr/>
        </p:nvSpPr>
        <p:spPr>
          <a:xfrm>
            <a:off x="685048" y="2155755"/>
            <a:ext cx="1317710"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Clinical SMEs</a:t>
            </a:r>
            <a:endParaRPr sz="1800">
              <a:latin typeface="Gill Sans"/>
              <a:ea typeface="Gill Sans"/>
              <a:cs typeface="Gill Sans"/>
              <a:sym typeface="Gill Sans"/>
            </a:endParaRPr>
          </a:p>
          <a:p>
            <a:pPr algn="ctr">
              <a:defRPr sz="1200">
                <a:latin typeface="+mj-lt"/>
                <a:ea typeface="+mj-ea"/>
                <a:cs typeface="+mj-cs"/>
                <a:sym typeface="Arial Narrow"/>
              </a:defRPr>
            </a:pPr>
            <a:r>
              <a:t>use to inform/constrain</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xfrm>
            <a:off x="0" y="0"/>
            <a:ext cx="7924800" cy="1017588"/>
          </a:xfrm>
          <a:prstGeom prst="rect">
            <a:avLst/>
          </a:prstGeom>
        </p:spPr>
        <p:txBody>
          <a:bodyPr/>
          <a:lstStyle/>
          <a:p>
            <a:pPr algn="ctr">
              <a:defRPr b="1" sz="2800"/>
            </a:pPr>
            <a:r>
              <a:t>Common Logical Information Model (CLIM) </a:t>
            </a:r>
            <a:br/>
            <a:r>
              <a:t>US HIT MDA Informatics</a:t>
            </a:r>
            <a:r>
              <a:rPr b="0">
                <a:latin typeface="Arial Black"/>
                <a:ea typeface="Arial Black"/>
                <a:cs typeface="Arial Black"/>
                <a:sym typeface="Arial Black"/>
              </a:rPr>
              <a:t> View</a:t>
            </a:r>
          </a:p>
        </p:txBody>
      </p:sp>
      <p:sp>
        <p:nvSpPr>
          <p:cNvPr id="248"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24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250"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pic>
        <p:nvPicPr>
          <p:cNvPr id="251" name="Picture 4" descr="Picture 4"/>
          <p:cNvPicPr>
            <a:picLocks noChangeAspect="1"/>
          </p:cNvPicPr>
          <p:nvPr/>
        </p:nvPicPr>
        <p:blipFill>
          <a:blip r:embed="rId2">
            <a:extLst/>
          </a:blip>
          <a:stretch>
            <a:fillRect/>
          </a:stretch>
        </p:blipFill>
        <p:spPr>
          <a:xfrm>
            <a:off x="911082" y="990600"/>
            <a:ext cx="7458076" cy="570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300037" y="0"/>
            <a:ext cx="7540626" cy="1017588"/>
          </a:xfrm>
          <a:prstGeom prst="rect">
            <a:avLst/>
          </a:prstGeom>
        </p:spPr>
        <p:txBody>
          <a:bodyPr/>
          <a:lstStyle>
            <a:lvl1pPr algn="ctr">
              <a:defRPr b="1"/>
            </a:lvl1pPr>
          </a:lstStyle>
          <a:p>
            <a:pPr/>
            <a:r>
              <a:t>FHA 2025 Target Architecture</a:t>
            </a:r>
          </a:p>
        </p:txBody>
      </p:sp>
      <p:sp>
        <p:nvSpPr>
          <p:cNvPr id="254" name="Content Placeholder 2"/>
          <p:cNvSpPr txBox="1"/>
          <p:nvPr>
            <p:ph type="body" sz="quarter" idx="1"/>
          </p:nvPr>
        </p:nvSpPr>
        <p:spPr>
          <a:xfrm>
            <a:off x="76200" y="4598325"/>
            <a:ext cx="4038600" cy="1421476"/>
          </a:xfrm>
          <a:prstGeom prst="rect">
            <a:avLst/>
          </a:prstGeom>
        </p:spPr>
        <p:txBody>
          <a:bodyPr/>
          <a:lstStyle/>
          <a:p>
            <a:pPr marL="0" indent="0" algn="ctr">
              <a:buSzTx/>
              <a:buNone/>
              <a:defRPr sz="2000">
                <a:solidFill>
                  <a:srgbClr val="013F80"/>
                </a:solidFill>
              </a:defRPr>
            </a:pPr>
            <a:r>
              <a:t>Laws, Policies</a:t>
            </a:r>
          </a:p>
          <a:p>
            <a:pPr marL="0" indent="0" algn="ctr">
              <a:buSzTx/>
              <a:buNone/>
              <a:defRPr sz="2000">
                <a:solidFill>
                  <a:srgbClr val="013F80"/>
                </a:solidFill>
              </a:defRPr>
            </a:pPr>
            <a:r>
              <a:t>Health IT Strategy</a:t>
            </a:r>
          </a:p>
          <a:p>
            <a:pPr marL="0" indent="0" algn="ctr">
              <a:buSzTx/>
              <a:buNone/>
              <a:defRPr sz="2000">
                <a:solidFill>
                  <a:srgbClr val="013F80"/>
                </a:solidFill>
              </a:defRPr>
            </a:pPr>
            <a:r>
              <a:t>Health IT Roadmap</a:t>
            </a:r>
          </a:p>
          <a:p>
            <a:pPr marL="0" indent="0" algn="ctr">
              <a:buSzTx/>
              <a:buNone/>
              <a:defRPr sz="2000">
                <a:solidFill>
                  <a:srgbClr val="013F80"/>
                </a:solidFill>
              </a:defRPr>
            </a:pPr>
            <a:r>
              <a:t>Many models, many artifacts</a:t>
            </a:r>
          </a:p>
        </p:txBody>
      </p:sp>
      <p:sp>
        <p:nvSpPr>
          <p:cNvPr id="255" name="Content Placeholder 3"/>
          <p:cNvSpPr txBox="1"/>
          <p:nvPr/>
        </p:nvSpPr>
        <p:spPr>
          <a:xfrm>
            <a:off x="4648200" y="1143000"/>
            <a:ext cx="4495800" cy="5410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US Health IT </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Reference Architecture</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Calibri"/>
                <a:ea typeface="Calibri"/>
                <a:cs typeface="Calibri"/>
                <a:sym typeface="Calibri"/>
              </a:defRPr>
            </a:pPr>
            <a:r>
              <a:t>… fully integrated tool-based</a:t>
            </a:r>
            <a:endParaRPr sz="2688">
              <a:solidFill>
                <a:schemeClr val="accent1"/>
              </a:solidFill>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Data Models</a:t>
            </a: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Business Models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Standards Profiles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Infrastructure Platforms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Technology Alternatives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Component / Service APIs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Calibri"/>
                <a:ea typeface="Calibri"/>
                <a:cs typeface="Calibri"/>
                <a:sym typeface="Calibri"/>
              </a:defRPr>
            </a:pPr>
            <a:r>
              <a:t>… faster, better, cheaper </a:t>
            </a:r>
            <a:endParaRPr sz="2688">
              <a:solidFill>
                <a:schemeClr val="accent1"/>
              </a:solidFill>
            </a:endParaRPr>
          </a:p>
          <a:p>
            <a:pPr marR="39013" indent="0" algn="ctr" defTabSz="438911">
              <a:spcBef>
                <a:spcPts val="300"/>
              </a:spcBef>
              <a:defRPr sz="1919">
                <a:solidFill>
                  <a:srgbClr val="013F80"/>
                </a:solidFill>
                <a:uFill>
                  <a:solidFill>
                    <a:srgbClr val="21315C"/>
                  </a:solidFill>
                </a:uFill>
                <a:latin typeface="Calibri"/>
                <a:ea typeface="Calibri"/>
                <a:cs typeface="Calibri"/>
                <a:sym typeface="Calibri"/>
              </a:defRPr>
            </a:pPr>
            <a:r>
              <a:t>Health Information Exchange</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Strategic, Standards Based, Simple</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Knowledge Driven, Reliable, Reusable </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Accessible, Secure, Sustainable</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Risk Management Framework Guided</a:t>
            </a:r>
          </a:p>
        </p:txBody>
      </p:sp>
      <p:pic>
        <p:nvPicPr>
          <p:cNvPr id="256" name="Content Placeholder 6" descr="Content Placeholder 6"/>
          <p:cNvPicPr>
            <a:picLocks noChangeAspect="1"/>
          </p:cNvPicPr>
          <p:nvPr/>
        </p:nvPicPr>
        <p:blipFill>
          <a:blip r:embed="rId3">
            <a:extLst/>
          </a:blip>
          <a:stretch>
            <a:fillRect/>
          </a:stretch>
        </p:blipFill>
        <p:spPr>
          <a:xfrm>
            <a:off x="292100" y="1708355"/>
            <a:ext cx="3733800" cy="2831690"/>
          </a:xfrm>
          <a:prstGeom prst="rect">
            <a:avLst/>
          </a:prstGeom>
          <a:ln w="12700">
            <a:miter lim="400000"/>
          </a:ln>
        </p:spPr>
      </p:pic>
      <p:sp>
        <p:nvSpPr>
          <p:cNvPr id="25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12/20/2015</a:t>
            </a:r>
          </a:p>
        </p:txBody>
      </p:sp>
      <p:sp>
        <p:nvSpPr>
          <p:cNvPr id="258"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
        <p:nvSpPr>
          <p:cNvPr id="259" name="Striped Right Arrow 9"/>
          <p:cNvSpPr/>
          <p:nvPr/>
        </p:nvSpPr>
        <p:spPr>
          <a:xfrm>
            <a:off x="4025900" y="2470355"/>
            <a:ext cx="1079501" cy="609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381" y="5400"/>
                </a:lnTo>
                <a:lnTo>
                  <a:pt x="381" y="16200"/>
                </a:lnTo>
                <a:lnTo>
                  <a:pt x="0" y="16200"/>
                </a:lnTo>
                <a:close/>
                <a:moveTo>
                  <a:pt x="762" y="5400"/>
                </a:moveTo>
                <a:lnTo>
                  <a:pt x="1525" y="5400"/>
                </a:lnTo>
                <a:lnTo>
                  <a:pt x="1525" y="16200"/>
                </a:lnTo>
                <a:lnTo>
                  <a:pt x="762" y="16200"/>
                </a:lnTo>
                <a:close/>
                <a:moveTo>
                  <a:pt x="1906" y="5400"/>
                </a:moveTo>
                <a:lnTo>
                  <a:pt x="15501" y="5400"/>
                </a:lnTo>
                <a:lnTo>
                  <a:pt x="15501" y="0"/>
                </a:lnTo>
                <a:lnTo>
                  <a:pt x="21600" y="10800"/>
                </a:lnTo>
                <a:lnTo>
                  <a:pt x="15501" y="21600"/>
                </a:lnTo>
                <a:lnTo>
                  <a:pt x="15501" y="16200"/>
                </a:lnTo>
                <a:lnTo>
                  <a:pt x="1906" y="16200"/>
                </a:lnTo>
                <a:close/>
              </a:path>
            </a:pathLst>
          </a:custGeom>
          <a:solidFill>
            <a:srgbClr val="024C90"/>
          </a:solidFill>
          <a:ln>
            <a:solidFill>
              <a:srgbClr val="000000"/>
            </a:solidFill>
          </a:ln>
        </p:spPr>
        <p:txBody>
          <a:bodyPr lIns="50800" tIns="50800" rIns="50800" bIns="50800" anchor="ctr"/>
          <a:lstStyle/>
          <a:p>
            <a:pPr/>
          </a:p>
        </p:txBody>
      </p:sp>
      <p:sp>
        <p:nvSpPr>
          <p:cNvPr id="26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Narrow"/>
        <a:ea typeface="Arial Narrow"/>
        <a:cs typeface="Arial Narro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Narrow"/>
        <a:ea typeface="Arial Narrow"/>
        <a:cs typeface="Arial Narro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