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323" r:id="rId2"/>
    <p:sldId id="341" r:id="rId3"/>
    <p:sldId id="327" r:id="rId4"/>
    <p:sldId id="342" r:id="rId5"/>
    <p:sldId id="340" r:id="rId6"/>
    <p:sldId id="350" r:id="rId7"/>
    <p:sldId id="338" r:id="rId8"/>
    <p:sldId id="351" r:id="rId9"/>
    <p:sldId id="322" r:id="rId10"/>
    <p:sldId id="345" r:id="rId11"/>
    <p:sldId id="313" r:id="rId12"/>
    <p:sldId id="284" r:id="rId13"/>
    <p:sldId id="336" r:id="rId14"/>
    <p:sldId id="343" r:id="rId15"/>
    <p:sldId id="337" r:id="rId16"/>
    <p:sldId id="346" r:id="rId17"/>
    <p:sldId id="344" r:id="rId18"/>
    <p:sldId id="349" r:id="rId19"/>
    <p:sldId id="348" r:id="rId20"/>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0639" marR="40639"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1pPr>
    <a:lvl2pPr marL="40639" marR="40639" indent="3429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2pPr>
    <a:lvl3pPr marL="40639" marR="40639" indent="685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3pPr>
    <a:lvl4pPr marL="40639" marR="40639" indent="10287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4pPr>
    <a:lvl5pPr marL="40639" marR="40639"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5pPr>
    <a:lvl6pPr marL="40639" marR="40639" indent="17145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6pPr>
    <a:lvl7pPr marL="40639" marR="40639" indent="2057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7pPr>
    <a:lvl8pPr marL="40639" marR="40639" indent="24003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8pPr>
    <a:lvl9pPr marL="40639" marR="40639"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3366FF"/>
    <a:srgbClr val="0066FF"/>
    <a:srgbClr val="3399FF"/>
    <a:srgbClr val="FF99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n" i="off">
        <a:fontRef idx="minor">
          <a:srgbClr val="4F538B"/>
        </a:fontRef>
        <a:srgbClr val="4F538B"/>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605" autoAdjust="0"/>
    <p:restoredTop sz="91619" autoAdjust="0"/>
  </p:normalViewPr>
  <p:slideViewPr>
    <p:cSldViewPr snapToGrid="0">
      <p:cViewPr>
        <p:scale>
          <a:sx n="85" d="100"/>
          <a:sy n="85" d="100"/>
        </p:scale>
        <p:origin x="-1572" y="44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7" name="Shape 47"/>
          <p:cNvSpPr>
            <a:spLocks noGrp="1" noRot="1" noChangeAspect="1"/>
          </p:cNvSpPr>
          <p:nvPr>
            <p:ph type="sldImg"/>
          </p:nvPr>
        </p:nvSpPr>
        <p:spPr>
          <a:xfrm>
            <a:off x="1143000" y="685800"/>
            <a:ext cx="4572000" cy="3429000"/>
          </a:xfrm>
          <a:prstGeom prst="rect">
            <a:avLst/>
          </a:prstGeom>
        </p:spPr>
        <p:txBody>
          <a:bodyPr/>
          <a:lstStyle/>
          <a:p>
            <a:endParaRPr/>
          </a:p>
        </p:txBody>
      </p:sp>
      <p:sp>
        <p:nvSpPr>
          <p:cNvPr id="48" name="Shape 4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094056780"/>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wiki.hl7.org/index.php?title=Clinical_Information_Modeling_Initiative_Work_Group" TargetMode="External"/><Relationship Id="rId13" Type="http://schemas.openxmlformats.org/officeDocument/2006/relationships/hyperlink" Target="http://wiki.hl7.org/index.php?title=FHIR" TargetMode="External"/><Relationship Id="rId18" Type="http://schemas.openxmlformats.org/officeDocument/2006/relationships/hyperlink" Target="https://github.com/MDMI/ReferentIndexContent" TargetMode="External"/><Relationship Id="rId3" Type="http://schemas.openxmlformats.org/officeDocument/2006/relationships/hyperlink" Target="http://wiki.hl7.org/index.php?title=CIMI_Practitioners'_Guide" TargetMode="External"/><Relationship Id="rId21" Type="http://schemas.openxmlformats.org/officeDocument/2006/relationships/hyperlink" Target="https://www.hl7.org/documentcenter/public_temp_315E0F18-1C23-BA17-0C73398BA144AB5D/wg/cqi/Defining_eCQMs_Using_CQL.pdf" TargetMode="External"/><Relationship Id="rId7" Type="http://schemas.openxmlformats.org/officeDocument/2006/relationships/hyperlink" Target="http://wiki.hl7.org/index.php?title=Clinical_Decision_Support" TargetMode="External"/><Relationship Id="rId12" Type="http://schemas.openxmlformats.org/officeDocument/2006/relationships/hyperlink" Target="http://fhims.org/" TargetMode="External"/><Relationship Id="rId17" Type="http://schemas.openxmlformats.org/officeDocument/2006/relationships/hyperlink" Target="http://www.omg.org/spec/MDMI/" TargetMode="External"/><Relationship Id="rId2" Type="http://schemas.openxmlformats.org/officeDocument/2006/relationships/slide" Target="../slides/slide19.xml"/><Relationship Id="rId16" Type="http://schemas.openxmlformats.org/officeDocument/2006/relationships/hyperlink" Target="https://projects.eclipse.org/proposals/model-driven-health-tools" TargetMode="External"/><Relationship Id="rId20" Type="http://schemas.openxmlformats.org/officeDocument/2006/relationships/hyperlink" Target="https://www.hl7.org/fhir/qicore/qicore.html" TargetMode="External"/><Relationship Id="rId1" Type="http://schemas.openxmlformats.org/officeDocument/2006/relationships/notesMaster" Target="../notesMasters/notesMaster1.xml"/><Relationship Id="rId6" Type="http://schemas.openxmlformats.org/officeDocument/2006/relationships/hyperlink" Target="http://www.opencem.org/#/" TargetMode="External"/><Relationship Id="rId11" Type="http://schemas.openxmlformats.org/officeDocument/2006/relationships/hyperlink" Target="http://www.opencimi.org/model-browser" TargetMode="External"/><Relationship Id="rId5" Type="http://schemas.openxmlformats.org/officeDocument/2006/relationships/hyperlink" Target="http://www.hl7.org/implement/standards/product_brief.cfm?product_id=379" TargetMode="External"/><Relationship Id="rId15" Type="http://schemas.openxmlformats.org/officeDocument/2006/relationships/hyperlink" Target="http://www.hl7.org/implement/standards/product_brief.cfm?product_id=337" TargetMode="External"/><Relationship Id="rId10" Type="http://schemas.openxmlformats.org/officeDocument/2006/relationships/hyperlink" Target="http://wiki.siframework.org/Data+Access+Framework+Homepage" TargetMode="External"/><Relationship Id="rId19" Type="http://schemas.openxmlformats.org/officeDocument/2006/relationships/hyperlink" Target="https://www.niem.gov/" TargetMode="External"/><Relationship Id="rId4" Type="http://schemas.openxmlformats.org/officeDocument/2006/relationships/hyperlink" Target="http://www.hl7.org/implement/standards/product_brief.cfm?product_id=258" TargetMode="External"/><Relationship Id="rId9" Type="http://schemas.openxmlformats.org/officeDocument/2006/relationships/hyperlink" Target="http://wiki.hl7.org/index.php?title=Clinical_Quality_Information" TargetMode="External"/><Relationship Id="rId14" Type="http://schemas.openxmlformats.org/officeDocument/2006/relationships/hyperlink" Target="http://wiki.siframework.org/Provider+Directories" TargetMode="External"/><Relationship Id="rId22" Type="http://schemas.openxmlformats.org/officeDocument/2006/relationships/hyperlink" Target="https://vsac.nlm.nih.gov/"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979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Stakeholders:</a:t>
            </a:r>
          </a:p>
          <a:p>
            <a:endParaRPr lang="en-US" dirty="0" smtClean="0"/>
          </a:p>
          <a:p>
            <a:r>
              <a:rPr lang="en-US" dirty="0" smtClean="0"/>
              <a:t>Nancy</a:t>
            </a:r>
          </a:p>
          <a:p>
            <a:r>
              <a:rPr lang="en-US" dirty="0" smtClean="0"/>
              <a:t>Bart</a:t>
            </a:r>
          </a:p>
          <a:p>
            <a:r>
              <a:rPr lang="en-US" dirty="0" smtClean="0"/>
              <a:t>Jan Edwards</a:t>
            </a:r>
          </a:p>
          <a:p>
            <a:r>
              <a:rPr lang="en-US" dirty="0" smtClean="0"/>
              <a:t>Tom Hokel</a:t>
            </a:r>
          </a:p>
          <a:p>
            <a:endParaRPr lang="en-US" dirty="0" smtClean="0"/>
          </a:p>
          <a:p>
            <a:r>
              <a:rPr lang="en-US" baseline="0" dirty="0" smtClean="0"/>
              <a:t>Keith Campbell</a:t>
            </a:r>
          </a:p>
          <a:p>
            <a:r>
              <a:rPr lang="en-US" baseline="0" dirty="0" smtClean="0"/>
              <a:t>Ken Rubin</a:t>
            </a:r>
          </a:p>
          <a:p>
            <a:r>
              <a:rPr lang="en-US" baseline="0" dirty="0" smtClean="0"/>
              <a:t>Bob Bishop</a:t>
            </a:r>
          </a:p>
          <a:p>
            <a:r>
              <a:rPr lang="en-US" baseline="0" dirty="0" smtClean="0"/>
              <a:t>Gail </a:t>
            </a:r>
            <a:r>
              <a:rPr lang="en-US" baseline="0" dirty="0" err="1" smtClean="0"/>
              <a:t>Masik</a:t>
            </a:r>
            <a:endParaRPr lang="en-US" baseline="0" dirty="0" smtClean="0"/>
          </a:p>
          <a:p>
            <a:r>
              <a:rPr lang="en-US" baseline="0" dirty="0" smtClean="0"/>
              <a:t>Rene Kinsey</a:t>
            </a:r>
          </a:p>
          <a:p>
            <a:endParaRPr lang="en-US" baseline="0" dirty="0" smtClean="0"/>
          </a:p>
          <a:p>
            <a:endParaRPr lang="en-US" baseline="0" dirty="0" smtClean="0"/>
          </a:p>
        </p:txBody>
      </p:sp>
    </p:spTree>
    <p:extLst>
      <p:ext uri="{BB962C8B-B14F-4D97-AF65-F5344CB8AC3E}">
        <p14:creationId xmlns:p14="http://schemas.microsoft.com/office/powerpoint/2010/main" val="349170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493" tIns="43247" rIns="86493" bIns="43247"/>
          <a:lstStyle/>
          <a:p>
            <a:pPr algn="ctr"/>
            <a:r>
              <a:rPr lang="en-US" sz="1100" b="1" kern="1200" dirty="0">
                <a:solidFill>
                  <a:schemeClr val="tx1"/>
                </a:solidFill>
                <a:latin typeface="Arial Narrow" panose="020B0606020202030204" pitchFamily="34" charset="0"/>
                <a:ea typeface="+mn-ea"/>
                <a:cs typeface="+mn-cs"/>
              </a:rPr>
              <a:t>BLUF</a:t>
            </a:r>
            <a:r>
              <a:rPr lang="en-US" sz="1100" kern="1200" dirty="0">
                <a:solidFill>
                  <a:schemeClr val="tx1"/>
                </a:solidFill>
                <a:latin typeface="Arial Narrow" panose="020B0606020202030204" pitchFamily="34" charset="0"/>
                <a:ea typeface="+mn-ea"/>
                <a:cs typeface="+mn-cs"/>
              </a:rPr>
              <a:t> (Bottom Line Up Front)</a:t>
            </a:r>
          </a:p>
          <a:p>
            <a:r>
              <a:rPr lang="en-US" sz="1100" b="1" kern="1200" dirty="0">
                <a:solidFill>
                  <a:schemeClr val="tx1"/>
                </a:solidFill>
                <a:latin typeface="Arial Narrow" panose="020B0606020202030204" pitchFamily="34" charset="0"/>
                <a:ea typeface="+mn-ea"/>
                <a:cs typeface="+mn-cs"/>
              </a:rPr>
              <a:t>As is</a:t>
            </a:r>
            <a:r>
              <a:rPr lang="en-US" sz="1100" kern="1200" dirty="0">
                <a:solidFill>
                  <a:schemeClr val="tx1"/>
                </a:solidFill>
                <a:latin typeface="Arial Narrow" panose="020B0606020202030204" pitchFamily="34" charset="0"/>
                <a:ea typeface="+mn-ea"/>
                <a:cs typeface="+mn-cs"/>
              </a:rPr>
              <a:t>: no shared terminology content (floor 1), no shared information models (floor 2), then they are building from the 3rd floor up. No shared value from the 3rd floor up. </a:t>
            </a:r>
          </a:p>
          <a:p>
            <a:pPr algn="l" defTabSz="864931" rtl="0">
              <a:defRPr/>
            </a:pPr>
            <a:endParaRPr lang="en-US" sz="1100" b="1" kern="1200" dirty="0">
              <a:solidFill>
                <a:schemeClr val="tx1"/>
              </a:solidFill>
              <a:latin typeface="Arial Narrow" panose="020B0606020202030204" pitchFamily="34" charset="0"/>
              <a:ea typeface="+mn-ea"/>
              <a:cs typeface="+mn-cs"/>
            </a:endParaRPr>
          </a:p>
          <a:p>
            <a:pPr algn="l" defTabSz="864931" rtl="0">
              <a:defRPr/>
            </a:pPr>
            <a:r>
              <a:rPr lang="en-US" sz="1100" b="1" kern="1200" dirty="0">
                <a:solidFill>
                  <a:schemeClr val="tx1"/>
                </a:solidFill>
                <a:latin typeface="Arial Narrow" panose="020B0606020202030204" pitchFamily="34" charset="0"/>
                <a:ea typeface="+mn-ea"/>
                <a:cs typeface="+mn-cs"/>
              </a:rPr>
              <a:t>Future State</a:t>
            </a:r>
            <a:r>
              <a:rPr lang="en-US" sz="1100" kern="1200" dirty="0">
                <a:solidFill>
                  <a:schemeClr val="tx1"/>
                </a:solidFill>
                <a:latin typeface="Arial Narrow" panose="020B0606020202030204" pitchFamily="34" charset="0"/>
                <a:ea typeface="+mn-ea"/>
                <a:cs typeface="+mn-cs"/>
              </a:rPr>
              <a:t>: shared terminology content (floor 1), shared information models (floor 2), sharable value built on floors above. </a:t>
            </a:r>
          </a:p>
          <a:p>
            <a:endParaRPr lang="en-US" sz="1100" kern="1200" dirty="0">
              <a:solidFill>
                <a:schemeClr val="tx1"/>
              </a:solidFill>
              <a:latin typeface="Arial Narrow" panose="020B0606020202030204" pitchFamily="34" charset="0"/>
              <a:ea typeface="+mn-ea"/>
              <a:cs typeface="+mn-cs"/>
            </a:endParaRPr>
          </a:p>
          <a:p>
            <a:r>
              <a:rPr lang="en-US" sz="1100" b="1" kern="1200" dirty="0">
                <a:solidFill>
                  <a:schemeClr val="tx1"/>
                </a:solidFill>
                <a:latin typeface="Arial Narrow" panose="020B0606020202030204" pitchFamily="34" charset="0"/>
                <a:ea typeface="+mn-ea"/>
                <a:cs typeface="+mn-cs"/>
              </a:rPr>
              <a:t>In a perfect world</a:t>
            </a:r>
            <a:r>
              <a:rPr lang="en-US" sz="1100" kern="1200" dirty="0">
                <a:solidFill>
                  <a:schemeClr val="tx1"/>
                </a:solidFill>
                <a:latin typeface="Arial Narrow" panose="020B0606020202030204" pitchFamily="34" charset="0"/>
                <a:ea typeface="+mn-ea"/>
                <a:cs typeface="+mn-cs"/>
              </a:rPr>
              <a:t> the following would be done concurrently and with close collaboration</a:t>
            </a:r>
          </a:p>
          <a:p>
            <a:pPr marL="162175" indent="-162175">
              <a:buFont typeface="Arial" panose="020B0604020202020204" pitchFamily="34" charset="0"/>
              <a:buChar char="•"/>
            </a:pPr>
            <a:r>
              <a:rPr lang="en-US" sz="1100" u="sng" kern="1200" dirty="0">
                <a:solidFill>
                  <a:schemeClr val="tx1"/>
                </a:solidFill>
                <a:latin typeface="Arial Narrow" panose="020B0606020202030204" pitchFamily="34" charset="0"/>
                <a:ea typeface="+mn-ea"/>
                <a:cs typeface="+mn-cs"/>
              </a:rPr>
              <a:t>Recommended Solution Part 1</a:t>
            </a:r>
            <a:r>
              <a:rPr lang="en-US" sz="1100" kern="1200" dirty="0">
                <a:solidFill>
                  <a:schemeClr val="tx1"/>
                </a:solidFill>
                <a:latin typeface="Arial Narrow" panose="020B0606020202030204" pitchFamily="34" charset="0"/>
                <a:ea typeface="+mn-ea"/>
                <a:cs typeface="+mn-cs"/>
              </a:rPr>
              <a:t>: We integrate SOLOR into FHIM</a:t>
            </a:r>
          </a:p>
          <a:p>
            <a:pPr marL="648698" lvl="1" indent="-216233">
              <a:buFont typeface="Arial" panose="020B0604020202020204" pitchFamily="34" charset="0"/>
              <a:buChar char="•"/>
            </a:pPr>
            <a:r>
              <a:rPr lang="en-US" sz="1100" kern="1200" dirty="0">
                <a:solidFill>
                  <a:schemeClr val="tx1"/>
                </a:solidFill>
                <a:latin typeface="Arial Narrow" panose="020B0606020202030204" pitchFamily="34" charset="0"/>
                <a:ea typeface="+mn-ea"/>
                <a:cs typeface="+mn-cs"/>
              </a:rPr>
              <a:t>Concurrently, resolving SOLAR gaps</a:t>
            </a:r>
          </a:p>
          <a:p>
            <a:pPr marL="162175" indent="-162175">
              <a:buFont typeface="Arial" panose="020B0604020202020204" pitchFamily="34" charset="0"/>
              <a:buChar char="•"/>
            </a:pPr>
            <a:r>
              <a:rPr lang="en-US" sz="1100" u="sng" kern="1200" dirty="0">
                <a:solidFill>
                  <a:schemeClr val="tx1"/>
                </a:solidFill>
                <a:latin typeface="Arial Narrow" panose="020B0606020202030204" pitchFamily="34" charset="0"/>
                <a:ea typeface="+mn-ea"/>
                <a:cs typeface="+mn-cs"/>
              </a:rPr>
              <a:t>Recommended Solution Part 2</a:t>
            </a:r>
            <a:r>
              <a:rPr lang="en-US" sz="1100" kern="1200" dirty="0">
                <a:solidFill>
                  <a:schemeClr val="tx1"/>
                </a:solidFill>
                <a:latin typeface="Arial Narrow" panose="020B0606020202030204" pitchFamily="34" charset="0"/>
                <a:ea typeface="+mn-ea"/>
                <a:cs typeface="+mn-cs"/>
              </a:rPr>
              <a:t>: We integrate CIMI, FHIM and CQF </a:t>
            </a:r>
          </a:p>
          <a:p>
            <a:pPr marL="162175" indent="-162175">
              <a:buFont typeface="Arial" panose="020B0604020202020204" pitchFamily="34" charset="0"/>
              <a:buChar char="•"/>
            </a:pPr>
            <a:r>
              <a:rPr lang="en-US" sz="1100" u="sng" kern="1200" dirty="0">
                <a:solidFill>
                  <a:schemeClr val="tx1"/>
                </a:solidFill>
                <a:latin typeface="Arial Narrow" panose="020B0606020202030204" pitchFamily="34" charset="0"/>
                <a:ea typeface="+mn-ea"/>
                <a:cs typeface="+mn-cs"/>
              </a:rPr>
              <a:t>Recommended Solution Part 3</a:t>
            </a:r>
            <a:r>
              <a:rPr lang="en-US" sz="1100" kern="1200" dirty="0">
                <a:solidFill>
                  <a:schemeClr val="tx1"/>
                </a:solidFill>
                <a:latin typeface="Arial Narrow" panose="020B0606020202030204" pitchFamily="34" charset="0"/>
                <a:ea typeface="+mn-ea"/>
                <a:cs typeface="+mn-cs"/>
              </a:rPr>
              <a:t>: We follow Agile refinement cycles through pilots and implementations</a:t>
            </a:r>
          </a:p>
          <a:p>
            <a:pPr marL="162175" indent="-162175">
              <a:buFont typeface="Arial" panose="020B0604020202020204" pitchFamily="34" charset="0"/>
              <a:buChar char="•"/>
            </a:pPr>
            <a:r>
              <a:rPr lang="en-US" sz="1100" u="sng" kern="1200" dirty="0">
                <a:solidFill>
                  <a:schemeClr val="tx1"/>
                </a:solidFill>
                <a:latin typeface="Arial Narrow" panose="020B0606020202030204" pitchFamily="34" charset="0"/>
                <a:ea typeface="+mn-ea"/>
                <a:cs typeface="+mn-cs"/>
              </a:rPr>
              <a:t>Recommended Solution </a:t>
            </a:r>
            <a:r>
              <a:rPr lang="en-US" sz="1100" u="sng" kern="1200">
                <a:solidFill>
                  <a:schemeClr val="tx1"/>
                </a:solidFill>
                <a:latin typeface="Arial Narrow" panose="020B0606020202030204" pitchFamily="34" charset="0"/>
                <a:ea typeface="+mn-ea"/>
                <a:cs typeface="+mn-cs"/>
              </a:rPr>
              <a:t>Part </a:t>
            </a:r>
            <a:r>
              <a:rPr lang="en-US" sz="1100" kern="1200">
                <a:solidFill>
                  <a:schemeClr val="tx1"/>
                </a:solidFill>
                <a:latin typeface="Arial Narrow" panose="020B0606020202030204" pitchFamily="34" charset="0"/>
                <a:ea typeface="+mn-ea"/>
                <a:cs typeface="+mn-cs"/>
              </a:rPr>
              <a:t>: </a:t>
            </a:r>
            <a:r>
              <a:rPr lang="en-US" sz="1100" kern="1200" dirty="0">
                <a:solidFill>
                  <a:schemeClr val="tx1"/>
                </a:solidFill>
                <a:latin typeface="Arial Narrow" panose="020B0606020202030204" pitchFamily="34" charset="0"/>
                <a:ea typeface="+mn-ea"/>
                <a:cs typeface="+mn-cs"/>
              </a:rPr>
              <a:t>We develop adequate documentation, test cases, fixtures and supporting resources</a:t>
            </a:r>
          </a:p>
          <a:p>
            <a:endParaRPr lang="en-US" sz="1100" b="1" kern="1200" dirty="0">
              <a:solidFill>
                <a:schemeClr val="tx1"/>
              </a:solidFill>
              <a:latin typeface="Arial Narrow" panose="020B0606020202030204" pitchFamily="34" charset="0"/>
              <a:ea typeface="+mn-ea"/>
              <a:cs typeface="+mn-cs"/>
            </a:endParaRPr>
          </a:p>
          <a:p>
            <a:r>
              <a:rPr lang="en-US" sz="1100" b="1" kern="1200" dirty="0">
                <a:solidFill>
                  <a:schemeClr val="tx1"/>
                </a:solidFill>
                <a:latin typeface="Arial Narrow" panose="020B0606020202030204" pitchFamily="34" charset="0"/>
                <a:ea typeface="+mn-ea"/>
                <a:cs typeface="+mn-cs"/>
              </a:rPr>
              <a:t>In the real world</a:t>
            </a:r>
            <a:r>
              <a:rPr lang="en-US" sz="1100" kern="1200" dirty="0">
                <a:solidFill>
                  <a:schemeClr val="tx1"/>
                </a:solidFill>
                <a:latin typeface="Arial Narrow" panose="020B0606020202030204" pitchFamily="34" charset="0"/>
                <a:ea typeface="+mn-ea"/>
                <a:cs typeface="+mn-cs"/>
              </a:rPr>
              <a:t>, we are asking:</a:t>
            </a:r>
          </a:p>
          <a:p>
            <a:pPr marL="162175" indent="-162175">
              <a:buFont typeface="Arial" panose="020B0604020202020204" pitchFamily="34" charset="0"/>
              <a:buChar char="•"/>
            </a:pPr>
            <a:r>
              <a:rPr lang="en-US" sz="1100" kern="1200" dirty="0">
                <a:solidFill>
                  <a:schemeClr val="tx1"/>
                </a:solidFill>
                <a:latin typeface="Arial Narrow" panose="020B0606020202030204" pitchFamily="34" charset="0"/>
                <a:ea typeface="+mn-ea"/>
                <a:cs typeface="+mn-cs"/>
              </a:rPr>
              <a:t>the Federal Partners to provide resources to make efficient and effective progress in the near, mid and long term.</a:t>
            </a:r>
          </a:p>
          <a:p>
            <a:pPr marL="162175" indent="-162175">
              <a:buFont typeface="Arial" panose="020B0604020202020204" pitchFamily="34" charset="0"/>
              <a:buChar char="•"/>
            </a:pPr>
            <a:r>
              <a:rPr lang="en-US" sz="1100" kern="1200" dirty="0">
                <a:solidFill>
                  <a:schemeClr val="tx1"/>
                </a:solidFill>
                <a:latin typeface="Arial Narrow" panose="020B0606020202030204" pitchFamily="34" charset="0"/>
                <a:ea typeface="+mn-ea"/>
                <a:cs typeface="+mn-cs"/>
              </a:rPr>
              <a:t>the Federal Partners to work together to deliver—in an ongoing way—a single integrated terminology system (SOLOR), that meets all US regulatory requirements, while simplifying implementation for developers. </a:t>
            </a:r>
          </a:p>
          <a:p>
            <a:pPr marL="162175" indent="-162175">
              <a:buFont typeface="Arial" panose="020B0604020202020204" pitchFamily="34" charset="0"/>
              <a:buChar char="•"/>
            </a:pPr>
            <a:r>
              <a:rPr lang="en-US" sz="1100" kern="1200" dirty="0">
                <a:solidFill>
                  <a:schemeClr val="tx1"/>
                </a:solidFill>
                <a:latin typeface="Arial Narrow" panose="020B0606020202030204" pitchFamily="34" charset="0"/>
                <a:ea typeface="+mn-ea"/>
                <a:cs typeface="+mn-cs"/>
              </a:rPr>
              <a:t>the FHA to facilitate Federal Partner governance and configuration management of this work</a:t>
            </a:r>
          </a:p>
          <a:p>
            <a:pPr marL="162175" indent="-162175">
              <a:buFont typeface="Arial" panose="020B0604020202020204" pitchFamily="34" charset="0"/>
              <a:buChar char="•"/>
            </a:pPr>
            <a:r>
              <a:rPr lang="en-US" sz="1100" kern="1200" dirty="0">
                <a:solidFill>
                  <a:schemeClr val="tx1"/>
                </a:solidFill>
                <a:latin typeface="Arial Narrow" panose="020B0606020202030204" pitchFamily="34" charset="0"/>
                <a:ea typeface="+mn-ea"/>
                <a:cs typeface="+mn-cs"/>
              </a:rPr>
              <a:t>This ONC OTS to endorse this initiative and facility resources  </a:t>
            </a:r>
          </a:p>
          <a:p>
            <a:pPr marL="162175" indent="-162175">
              <a:buFont typeface="Arial" panose="020B0604020202020204" pitchFamily="34" charset="0"/>
              <a:buChar char="•"/>
            </a:pPr>
            <a:r>
              <a:rPr lang="en-US" sz="1100" kern="1200" dirty="0">
                <a:solidFill>
                  <a:schemeClr val="tx1"/>
                </a:solidFill>
                <a:latin typeface="Arial Narrow" panose="020B0606020202030204" pitchFamily="34" charset="0"/>
                <a:ea typeface="+mn-ea"/>
                <a:cs typeface="+mn-cs"/>
              </a:rPr>
              <a:t>We are asking the IPO to provide coordination and facilitation</a:t>
            </a:r>
          </a:p>
          <a:p>
            <a:pPr marL="162175" indent="-162175">
              <a:buFont typeface="Arial" panose="020B0604020202020204" pitchFamily="34" charset="0"/>
              <a:buChar char="•"/>
            </a:pPr>
            <a:r>
              <a:rPr lang="en-US" sz="1100" kern="1200" dirty="0">
                <a:solidFill>
                  <a:schemeClr val="tx1"/>
                </a:solidFill>
                <a:latin typeface="Arial Narrow" panose="020B0606020202030204" pitchFamily="34" charset="0"/>
                <a:ea typeface="+mn-ea"/>
                <a:cs typeface="+mn-cs"/>
              </a:rPr>
              <a:t>We are asking HL7 to facilitate </a:t>
            </a:r>
          </a:p>
          <a:p>
            <a:pPr marL="594640" lvl="1" indent="-162175">
              <a:buFont typeface="Arial" panose="020B0604020202020204" pitchFamily="34" charset="0"/>
              <a:buChar char="•"/>
            </a:pPr>
            <a:r>
              <a:rPr lang="en-US" sz="1100" kern="1200" dirty="0">
                <a:solidFill>
                  <a:schemeClr val="tx1"/>
                </a:solidFill>
                <a:latin typeface="Arial Narrow" panose="020B0606020202030204" pitchFamily="34" charset="0"/>
                <a:ea typeface="+mn-ea"/>
                <a:cs typeface="+mn-cs"/>
              </a:rPr>
              <a:t>international, commercial and academic peer review and </a:t>
            </a:r>
          </a:p>
          <a:p>
            <a:pPr marL="594640" lvl="1" indent="-162175">
              <a:buFont typeface="Arial" panose="020B0604020202020204" pitchFamily="34" charset="0"/>
              <a:buChar char="•"/>
            </a:pPr>
            <a:r>
              <a:rPr lang="en-US" sz="1100" kern="1200" dirty="0">
                <a:solidFill>
                  <a:schemeClr val="tx1"/>
                </a:solidFill>
                <a:latin typeface="Arial Narrow" panose="020B0606020202030204" pitchFamily="34" charset="0"/>
                <a:ea typeface="+mn-ea"/>
                <a:cs typeface="+mn-cs"/>
              </a:rPr>
              <a:t>ballot governance and configuration management. </a:t>
            </a:r>
          </a:p>
          <a:p>
            <a:pPr marL="594640" lvl="1" indent="-162175">
              <a:buFont typeface="Arial" panose="020B0604020202020204" pitchFamily="34" charset="0"/>
              <a:buChar char="•"/>
            </a:pPr>
            <a:r>
              <a:rPr lang="en-US" sz="1100" kern="1200" dirty="0">
                <a:solidFill>
                  <a:schemeClr val="tx1"/>
                </a:solidFill>
                <a:latin typeface="Arial Narrow" panose="020B0606020202030204" pitchFamily="34" charset="0"/>
                <a:ea typeface="+mn-ea"/>
                <a:cs typeface="+mn-cs"/>
              </a:rPr>
              <a:t>Coordination of an ISO ballot (this will be several years from now)</a:t>
            </a:r>
          </a:p>
          <a:p>
            <a:pPr lvl="0"/>
            <a:endParaRPr lang="en-US" sz="1100" dirty="0">
              <a:latin typeface="Arial Narrow" panose="020B0606020202030204" pitchFamily="34" charset="0"/>
            </a:endParaRPr>
          </a:p>
          <a:p>
            <a:pPr lvl="0"/>
            <a:endParaRPr lang="en-US" sz="1100" dirty="0">
              <a:latin typeface="Arial Narrow" panose="020B0606020202030204" pitchFamily="34" charset="0"/>
            </a:endParaRPr>
          </a:p>
          <a:p>
            <a:pPr lvl="1"/>
            <a:endParaRPr lang="en-US" sz="1100" dirty="0">
              <a:latin typeface="Arial Narrow" panose="020B0606020202030204" pitchFamily="34" charset="0"/>
            </a:endParaRPr>
          </a:p>
          <a:p>
            <a:pPr marL="162175" indent="-162175">
              <a:buFont typeface="Arial" panose="020B0604020202020204" pitchFamily="34" charset="0"/>
              <a:buChar char="•"/>
            </a:pPr>
            <a:r>
              <a:rPr lang="en-US" sz="1100" dirty="0">
                <a:latin typeface="Arial Narrow" panose="020B0606020202030204" pitchFamily="34" charset="0"/>
              </a:rPr>
              <a:t>Analogy of the Challenge:  Today’s efforts occur as if we’re always trying to build the ultimate skyscraper, starting on the 3</a:t>
            </a:r>
            <a:r>
              <a:rPr lang="en-US" sz="1100" baseline="30000" dirty="0">
                <a:latin typeface="Arial Narrow" panose="020B0606020202030204" pitchFamily="34" charset="0"/>
              </a:rPr>
              <a:t>rd</a:t>
            </a:r>
            <a:r>
              <a:rPr lang="en-US" sz="1100" dirty="0">
                <a:latin typeface="Arial Narrow" panose="020B0606020202030204" pitchFamily="34" charset="0"/>
              </a:rPr>
              <a:t> Floor. </a:t>
            </a:r>
          </a:p>
          <a:p>
            <a:pPr marL="162175" indent="-162175">
              <a:buFont typeface="Arial" panose="020B0604020202020204" pitchFamily="34" charset="0"/>
              <a:buChar char="•"/>
            </a:pPr>
            <a:r>
              <a:rPr lang="en-US" sz="1100" dirty="0">
                <a:latin typeface="Arial Narrow" panose="020B0606020202030204" pitchFamily="34" charset="0"/>
              </a:rPr>
              <a:t>Inconsistencies exist/become extended producing transformational (mapping) efforts = models, models everywhere</a:t>
            </a:r>
          </a:p>
          <a:p>
            <a:pPr marL="162175" indent="-162175">
              <a:buFont typeface="Arial" panose="020B0604020202020204" pitchFamily="34" charset="0"/>
              <a:buChar char="•"/>
            </a:pPr>
            <a:r>
              <a:rPr lang="en-US" sz="1100" dirty="0">
                <a:latin typeface="Arial Narrow" panose="020B0606020202030204" pitchFamily="34" charset="0"/>
              </a:rPr>
              <a:t>The problem is that today’s healthcare systems do not capture information and its context consistently, and consequently, they cannot easily share-or-merge information from different sources to create a computable operational-picture (aka longitudinal patient-records, care plans, clinical knowledge and other shared healthcare information across time, multiple care locations and differing contexts). </a:t>
            </a:r>
          </a:p>
          <a:p>
            <a:pPr marL="162175" indent="-162175">
              <a:buFont typeface="Arial" panose="020B0604020202020204" pitchFamily="34" charset="0"/>
              <a:buChar char="•"/>
            </a:pPr>
            <a:r>
              <a:rPr lang="en-US" sz="1100" dirty="0">
                <a:latin typeface="Arial Narrow" panose="020B0606020202030204" pitchFamily="34" charset="0"/>
              </a:rPr>
              <a:t>If continued and unchecked, even the best of implementation accelerators, like FHIR  with its extensions and profiles, allow far too much implementation variation; where, each project often creates, from scratch, yet, another information model, e.g. through a mapping exercise.  </a:t>
            </a:r>
          </a:p>
          <a:p>
            <a:pPr marL="162175" indent="-162175">
              <a:buFont typeface="Arial" panose="020B0604020202020204" pitchFamily="34" charset="0"/>
              <a:buChar char="•"/>
            </a:pPr>
            <a:r>
              <a:rPr lang="en-US" sz="1100" dirty="0">
                <a:latin typeface="Arial Narrow" panose="020B0606020202030204" pitchFamily="34" charset="0"/>
              </a:rPr>
              <a:t>The missed opportunity is to leverage a shared logical Reference Information Model minimizing the duplicative-work, avoiding inconsistencies and avoiding the necessity to engage these SMEs, these resources and our larger community. This is the “models, models everywhere phenomenon ”. As an example,</a:t>
            </a:r>
          </a:p>
          <a:p>
            <a:pPr marL="594640" lvl="1" indent="-162175">
              <a:buFont typeface="Wingdings" panose="05000000000000000000" pitchFamily="2" charset="2"/>
              <a:buChar char="Ø"/>
            </a:pPr>
            <a:r>
              <a:rPr lang="en-US" sz="1100" dirty="0">
                <a:latin typeface="Arial Narrow" panose="020B0606020202030204" pitchFamily="34" charset="0"/>
              </a:rPr>
              <a:t>Standards, in general, use different formats and rules for ‘simple’ things like: name, address, dates. Resulting in EHR-systems that after decades cannot uniformly exchange this ‘simple’ ubiquitous data; let alone ‘complex’ clinical health data.</a:t>
            </a:r>
          </a:p>
          <a:p>
            <a:pPr marL="594640" lvl="1" indent="-162175">
              <a:buFont typeface="Wingdings" panose="05000000000000000000" pitchFamily="2" charset="2"/>
              <a:buChar char="Ø"/>
            </a:pPr>
            <a:r>
              <a:rPr lang="en-US" sz="1100" dirty="0">
                <a:latin typeface="Arial Narrow" panose="020B0606020202030204" pitchFamily="34" charset="0"/>
              </a:rPr>
              <a:t>the HL7 EHR Interoperability workgroup, in its analysis “Record Entry Lifecycle Event Metadata using FHIR,” found substantial provenance (who, what, when, where and how) inconsistencies among FHIR resources .</a:t>
            </a:r>
          </a:p>
          <a:p>
            <a:pPr marL="1027106" lvl="2" indent="-162175">
              <a:buFont typeface="Wingdings" panose="05000000000000000000" pitchFamily="2" charset="2"/>
              <a:buChar char="§"/>
            </a:pPr>
            <a:r>
              <a:rPr lang="en-US" sz="1100" dirty="0">
                <a:latin typeface="Arial Narrow" panose="020B0606020202030204" pitchFamily="34" charset="0"/>
              </a:rPr>
              <a:t>http://wiki.hl7.org/index.php?title=EHR_Interoperability_WG  </a:t>
            </a:r>
          </a:p>
          <a:p>
            <a:pPr marL="594640" lvl="1" indent="-162175">
              <a:buFont typeface="Wingdings" panose="05000000000000000000" pitchFamily="2" charset="2"/>
              <a:buChar char="Ø"/>
            </a:pPr>
            <a:r>
              <a:rPr lang="en-US" sz="1100" dirty="0">
                <a:latin typeface="Arial Narrow" panose="020B0606020202030204" pitchFamily="34" charset="0"/>
              </a:rPr>
              <a:t>The SOLOR/LEGO team found FHIR tries to define things such as attributes for anatomy, that are not based on a particular model of anatomy, and thus you get semantic overlap, with the burden of reconciliation, which may not even be possible, if left to the end user.</a:t>
            </a:r>
          </a:p>
        </p:txBody>
      </p:sp>
      <p:sp>
        <p:nvSpPr>
          <p:cNvPr id="4" name="Slide Number Placeholder 3"/>
          <p:cNvSpPr>
            <a:spLocks noGrp="1"/>
          </p:cNvSpPr>
          <p:nvPr>
            <p:ph type="sldNum" sz="quarter" idx="10"/>
          </p:nvPr>
        </p:nvSpPr>
        <p:spPr>
          <a:xfrm>
            <a:off x="3884414" y="8685894"/>
            <a:ext cx="2972098" cy="456595"/>
          </a:xfrm>
          <a:prstGeom prst="rect">
            <a:avLst/>
          </a:prstGeom>
        </p:spPr>
        <p:txBody>
          <a:bodyPr lIns="86493" tIns="43247" rIns="86493" bIns="43247"/>
          <a:lstStyle/>
          <a:p>
            <a:fld id="{C4C54939-C608-486A-BE30-E8A8CF819837}" type="slidenum">
              <a:rPr lang="en-US" smtClean="0"/>
              <a:t>10</a:t>
            </a:fld>
            <a:endParaRPr lang="en-US" dirty="0"/>
          </a:p>
        </p:txBody>
      </p:sp>
    </p:spTree>
    <p:extLst>
      <p:ext uri="{BB962C8B-B14F-4D97-AF65-F5344CB8AC3E}">
        <p14:creationId xmlns:p14="http://schemas.microsoft.com/office/powerpoint/2010/main" val="3539522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12</a:t>
            </a:fld>
            <a:endParaRPr lang="en-US" dirty="0"/>
          </a:p>
        </p:txBody>
      </p:sp>
    </p:spTree>
    <p:extLst>
      <p:ext uri="{BB962C8B-B14F-4D97-AF65-F5344CB8AC3E}">
        <p14:creationId xmlns:p14="http://schemas.microsoft.com/office/powerpoint/2010/main" val="2476641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073150" y="663575"/>
            <a:ext cx="4425950" cy="33210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57225" y="4205515"/>
            <a:ext cx="5257800" cy="3984171"/>
          </a:xfrm>
          <a:prstGeom prst="rect">
            <a:avLst/>
          </a:prstGeom>
        </p:spPr>
        <p:txBody>
          <a:bodyPr lIns="88122" tIns="88122" rIns="88122" bIns="88122" anchor="t" anchorCtr="0">
            <a:noAutofit/>
          </a:bodyPr>
          <a:lstStyle/>
          <a:p>
            <a:r>
              <a:rPr lang="en-US" sz="1100" kern="1200" dirty="0">
                <a:solidFill>
                  <a:schemeClr val="tx1"/>
                </a:solidFill>
                <a:latin typeface="+mn-lt"/>
                <a:ea typeface="+mn-ea"/>
                <a:cs typeface="+mn-cs"/>
              </a:rPr>
              <a:t>The CIMI </a:t>
            </a:r>
            <a:r>
              <a:rPr lang="en-US" sz="1100" kern="1200" dirty="0" smtClean="0">
                <a:solidFill>
                  <a:schemeClr val="tx1"/>
                </a:solidFill>
                <a:latin typeface="+mn-lt"/>
                <a:ea typeface="+mn-ea"/>
                <a:cs typeface="+mn-cs"/>
              </a:rPr>
              <a:t>Architectural</a:t>
            </a:r>
            <a:r>
              <a:rPr lang="en-US" sz="1100" kern="1200" baseline="0" dirty="0" smtClean="0">
                <a:solidFill>
                  <a:schemeClr val="tx1"/>
                </a:solidFill>
                <a:latin typeface="+mn-lt"/>
                <a:ea typeface="+mn-ea"/>
                <a:cs typeface="+mn-cs"/>
              </a:rPr>
              <a:t> Framework</a:t>
            </a:r>
            <a:r>
              <a:rPr lang="en-US" sz="1100" kern="1200" dirty="0" smtClean="0">
                <a:solidFill>
                  <a:schemeClr val="tx1"/>
                </a:solidFill>
                <a:latin typeface="+mn-lt"/>
                <a:ea typeface="+mn-ea"/>
                <a:cs typeface="+mn-cs"/>
              </a:rPr>
              <a:t> (AF) is </a:t>
            </a:r>
            <a:r>
              <a:rPr lang="en-US" sz="1100" kern="1200" dirty="0">
                <a:solidFill>
                  <a:schemeClr val="tx1"/>
                </a:solidFill>
                <a:latin typeface="+mn-lt"/>
                <a:ea typeface="+mn-ea"/>
                <a:cs typeface="+mn-cs"/>
              </a:rPr>
              <a:t>expressed using the </a:t>
            </a:r>
            <a:r>
              <a:rPr lang="en-US" sz="1100" kern="1200" dirty="0" err="1">
                <a:solidFill>
                  <a:schemeClr val="tx1"/>
                </a:solidFill>
                <a:latin typeface="+mn-lt"/>
                <a:ea typeface="+mn-ea"/>
                <a:cs typeface="+mn-cs"/>
              </a:rPr>
              <a:t>OpenEHR</a:t>
            </a:r>
            <a:r>
              <a:rPr lang="en-US" sz="1100" kern="1200" dirty="0">
                <a:solidFill>
                  <a:schemeClr val="tx1"/>
                </a:solidFill>
                <a:latin typeface="+mn-lt"/>
                <a:ea typeface="+mn-ea"/>
                <a:cs typeface="+mn-cs"/>
              </a:rPr>
              <a:t> Basic Metamodel (</a:t>
            </a:r>
            <a:r>
              <a:rPr lang="en-US" sz="1100" b="1" kern="1200" dirty="0">
                <a:solidFill>
                  <a:schemeClr val="tx1"/>
                </a:solidFill>
                <a:latin typeface="+mn-lt"/>
                <a:ea typeface="+mn-ea"/>
                <a:cs typeface="+mn-cs"/>
              </a:rPr>
              <a:t>BMM</a:t>
            </a:r>
            <a:r>
              <a:rPr lang="en-US" sz="1100" kern="1200" dirty="0">
                <a:solidFill>
                  <a:schemeClr val="tx1"/>
                </a:solidFill>
                <a:latin typeface="+mn-lt"/>
                <a:ea typeface="+mn-ea"/>
                <a:cs typeface="+mn-cs"/>
              </a:rPr>
              <a:t>) </a:t>
            </a:r>
            <a:r>
              <a:rPr lang="en-US" sz="1100" kern="1200" dirty="0" smtClean="0">
                <a:solidFill>
                  <a:schemeClr val="tx1"/>
                </a:solidFill>
                <a:latin typeface="+mn-lt"/>
                <a:ea typeface="+mn-ea"/>
                <a:cs typeface="+mn-cs"/>
              </a:rPr>
              <a:t>UML. </a:t>
            </a:r>
            <a:r>
              <a:rPr lang="en-US" sz="1100" kern="1200" dirty="0">
                <a:solidFill>
                  <a:schemeClr val="tx1"/>
                </a:solidFill>
                <a:latin typeface="+mn-lt"/>
                <a:ea typeface="+mn-ea"/>
                <a:cs typeface="+mn-cs"/>
              </a:rPr>
              <a:t>The archetype layers are expressed using the </a:t>
            </a:r>
            <a:r>
              <a:rPr lang="en-US" sz="1100" kern="1200" dirty="0" err="1">
                <a:solidFill>
                  <a:schemeClr val="tx1"/>
                </a:solidFill>
                <a:latin typeface="+mn-lt"/>
                <a:ea typeface="+mn-ea"/>
                <a:cs typeface="+mn-cs"/>
              </a:rPr>
              <a:t>OpenEHR</a:t>
            </a:r>
            <a:r>
              <a:rPr lang="en-US" sz="1100" kern="1200" dirty="0">
                <a:solidFill>
                  <a:schemeClr val="tx1"/>
                </a:solidFill>
                <a:latin typeface="+mn-lt"/>
                <a:ea typeface="+mn-ea"/>
                <a:cs typeface="+mn-cs"/>
              </a:rPr>
              <a:t> Archetype Definition Language (</a:t>
            </a:r>
            <a:r>
              <a:rPr lang="en-US" sz="1100" b="1" kern="1200" dirty="0">
                <a:solidFill>
                  <a:schemeClr val="tx1"/>
                </a:solidFill>
                <a:latin typeface="+mn-lt"/>
                <a:ea typeface="+mn-ea"/>
                <a:cs typeface="+mn-cs"/>
              </a:rPr>
              <a:t>ADL</a:t>
            </a:r>
            <a:r>
              <a:rPr lang="en-US" sz="1100" kern="1200" dirty="0">
                <a:solidFill>
                  <a:schemeClr val="tx1"/>
                </a:solidFill>
                <a:latin typeface="+mn-lt"/>
                <a:ea typeface="+mn-ea"/>
                <a:cs typeface="+mn-cs"/>
              </a:rPr>
              <a:t>).  While reference model modules define classes, attributes, and class hierarchies, the archetype layers only specify progressive constraints on the reference model but do not introduce new classes, attributes, and class-class relationships.</a:t>
            </a:r>
          </a:p>
          <a:p>
            <a:pPr marL="216233" indent="-216233">
              <a:buFont typeface="+mj-lt"/>
              <a:buAutoNum type="arabicPeriod"/>
            </a:pPr>
            <a:r>
              <a:rPr lang="en-US" sz="1100" kern="1200" dirty="0">
                <a:solidFill>
                  <a:schemeClr val="tx1"/>
                </a:solidFill>
                <a:latin typeface="+mn-lt"/>
                <a:ea typeface="+mn-ea"/>
                <a:cs typeface="+mn-cs"/>
              </a:rPr>
              <a:t> The CIMI </a:t>
            </a:r>
            <a:r>
              <a:rPr lang="en-US" sz="1100" b="1" kern="1200" dirty="0">
                <a:solidFill>
                  <a:schemeClr val="tx1"/>
                </a:solidFill>
                <a:latin typeface="+mn-lt"/>
                <a:ea typeface="+mn-ea"/>
                <a:cs typeface="+mn-cs"/>
              </a:rPr>
              <a:t>Core Reference Model</a:t>
            </a:r>
            <a:r>
              <a:rPr lang="en-US" sz="1100" kern="1200" dirty="0">
                <a:solidFill>
                  <a:schemeClr val="tx1"/>
                </a:solidFill>
                <a:latin typeface="+mn-lt"/>
                <a:ea typeface="+mn-ea"/>
                <a:cs typeface="+mn-cs"/>
              </a:rPr>
              <a:t> provides the core granularity of the CIMI model and introduces its top-level classes such as the DATA_VALUE class and the LOCATABLE class. This reference layer module defines the CIMI primitive types and core data types.</a:t>
            </a:r>
          </a:p>
          <a:p>
            <a:pPr marL="216233" indent="-216233">
              <a:buFont typeface="+mj-lt"/>
              <a:buAutoNum type="arabicPeriod"/>
            </a:pPr>
            <a:r>
              <a:rPr lang="en-US" sz="1100" kern="1200" dirty="0">
                <a:solidFill>
                  <a:schemeClr val="tx1"/>
                </a:solidFill>
                <a:latin typeface="+mn-lt"/>
                <a:ea typeface="+mn-ea"/>
                <a:cs typeface="+mn-cs"/>
              </a:rPr>
              <a:t>The CIMI </a:t>
            </a:r>
            <a:r>
              <a:rPr lang="en-US" sz="1100" b="1" kern="1200" dirty="0">
                <a:solidFill>
                  <a:schemeClr val="tx1"/>
                </a:solidFill>
                <a:latin typeface="+mn-lt"/>
                <a:ea typeface="+mn-ea"/>
                <a:cs typeface="+mn-cs"/>
              </a:rPr>
              <a:t>Foundational Reference Model</a:t>
            </a:r>
            <a:r>
              <a:rPr lang="en-US" sz="1100" kern="1200" dirty="0">
                <a:solidFill>
                  <a:schemeClr val="tx1"/>
                </a:solidFill>
                <a:latin typeface="+mn-lt"/>
                <a:ea typeface="+mn-ea"/>
                <a:cs typeface="+mn-cs"/>
              </a:rPr>
              <a:t> is closely aligned to ISO13606 and the </a:t>
            </a:r>
            <a:r>
              <a:rPr lang="en-US" sz="1100" kern="1200" dirty="0" err="1">
                <a:solidFill>
                  <a:schemeClr val="tx1"/>
                </a:solidFill>
                <a:latin typeface="+mn-lt"/>
                <a:ea typeface="+mn-ea"/>
                <a:cs typeface="+mn-cs"/>
              </a:rPr>
              <a:t>OpenEHR</a:t>
            </a:r>
            <a:r>
              <a:rPr lang="en-US" sz="1100" kern="1200" dirty="0">
                <a:solidFill>
                  <a:schemeClr val="tx1"/>
                </a:solidFill>
                <a:latin typeface="+mn-lt"/>
                <a:ea typeface="+mn-ea"/>
                <a:cs typeface="+mn-cs"/>
              </a:rPr>
              <a:t> Core Reference Model. It defines foundational CIMI clinical documents and clinical record patterns. It also introduces the PARTY, ROLE, and PARTY_RELATIONSHIP patterns and defines the top-level CLUSTER class for complex CIMI type hierarchies. CQI Knowledge Artifacts may also leverage this layer.</a:t>
            </a:r>
          </a:p>
          <a:p>
            <a:pPr marL="216233" indent="-216233">
              <a:buFont typeface="+mj-lt"/>
              <a:buAutoNum type="arabicPeriod"/>
            </a:pPr>
            <a:r>
              <a:rPr lang="en-US" sz="1100" kern="1200" dirty="0">
                <a:solidFill>
                  <a:schemeClr val="tx1"/>
                </a:solidFill>
                <a:latin typeface="+mn-lt"/>
                <a:ea typeface="+mn-ea"/>
                <a:cs typeface="+mn-cs"/>
              </a:rPr>
              <a:t>The </a:t>
            </a:r>
            <a:r>
              <a:rPr lang="en-US" sz="1100" b="1" kern="1200" dirty="0">
                <a:solidFill>
                  <a:schemeClr val="tx1"/>
                </a:solidFill>
                <a:latin typeface="+mn-lt"/>
                <a:ea typeface="+mn-ea"/>
                <a:cs typeface="+mn-cs"/>
              </a:rPr>
              <a:t>CIMI Clinical Reference Model </a:t>
            </a:r>
            <a:r>
              <a:rPr lang="en-US" sz="1100" kern="1200" dirty="0">
                <a:solidFill>
                  <a:schemeClr val="tx1"/>
                </a:solidFill>
                <a:latin typeface="+mn-lt"/>
                <a:ea typeface="+mn-ea"/>
                <a:cs typeface="+mn-cs"/>
              </a:rPr>
              <a:t>consists of the classes derived from existing CIMI archetypes, the FHIM, QUICK, </a:t>
            </a:r>
            <a:r>
              <a:rPr lang="en-US" sz="1100" kern="1200" dirty="0" err="1">
                <a:solidFill>
                  <a:schemeClr val="tx1"/>
                </a:solidFill>
                <a:latin typeface="+mn-lt"/>
                <a:ea typeface="+mn-ea"/>
                <a:cs typeface="+mn-cs"/>
              </a:rPr>
              <a:t>vMR</a:t>
            </a:r>
            <a:r>
              <a:rPr lang="en-US" sz="1100" kern="1200" dirty="0">
                <a:solidFill>
                  <a:schemeClr val="tx1"/>
                </a:solidFill>
                <a:latin typeface="+mn-lt"/>
                <a:ea typeface="+mn-ea"/>
                <a:cs typeface="+mn-cs"/>
              </a:rPr>
              <a:t>, and QDM. This layer defines the set of </a:t>
            </a:r>
            <a:r>
              <a:rPr lang="en-US" sz="1100" i="1" kern="1200" dirty="0">
                <a:solidFill>
                  <a:schemeClr val="tx1"/>
                </a:solidFill>
                <a:latin typeface="+mn-lt"/>
                <a:ea typeface="+mn-ea"/>
                <a:cs typeface="+mn-cs"/>
              </a:rPr>
              <a:t>'schematic anchors'</a:t>
            </a:r>
            <a:r>
              <a:rPr lang="en-US" sz="1100" kern="1200" dirty="0">
                <a:solidFill>
                  <a:schemeClr val="tx1"/>
                </a:solidFill>
                <a:latin typeface="+mn-lt"/>
                <a:ea typeface="+mn-ea"/>
                <a:cs typeface="+mn-cs"/>
              </a:rPr>
              <a:t> (to borrow Richard Esmond's term) or core reference model patterns from which all CIMI archetype hierarchies and ultimately Detailed Clinical Models (DCMs) derive. Requirements for this layer come from FHIM, </a:t>
            </a:r>
            <a:r>
              <a:rPr lang="en-US" sz="1100" kern="1200" dirty="0" err="1">
                <a:solidFill>
                  <a:schemeClr val="tx1"/>
                </a:solidFill>
                <a:latin typeface="+mn-lt"/>
                <a:ea typeface="+mn-ea"/>
                <a:cs typeface="+mn-cs"/>
              </a:rPr>
              <a:t>vMR</a:t>
            </a:r>
            <a:r>
              <a:rPr lang="en-US" sz="1100" kern="1200" dirty="0">
                <a:solidFill>
                  <a:schemeClr val="tx1"/>
                </a:solidFill>
                <a:latin typeface="+mn-lt"/>
                <a:ea typeface="+mn-ea"/>
                <a:cs typeface="+mn-cs"/>
              </a:rPr>
              <a:t>, QDM, QUICK, FHIR US Core, SDC, etc... </a:t>
            </a:r>
          </a:p>
          <a:p>
            <a:pPr marL="648698" lvl="1" indent="-216233">
              <a:buFont typeface="+mj-lt"/>
              <a:buAutoNum type="arabicPeriod"/>
            </a:pPr>
            <a:r>
              <a:rPr lang="en-US" sz="1100" kern="1200" dirty="0">
                <a:solidFill>
                  <a:schemeClr val="tx1"/>
                </a:solidFill>
                <a:latin typeface="+mn-lt"/>
                <a:ea typeface="+mn-ea"/>
                <a:cs typeface="+mn-cs"/>
              </a:rPr>
              <a:t>The goal is to define the reference models with low FHIR transformation costs where feasible noting that we will inherently have some divergence due to the different requirements underlying both models. </a:t>
            </a:r>
          </a:p>
          <a:p>
            <a:pPr marL="648698" lvl="1" indent="-216233">
              <a:buFont typeface="+mj-lt"/>
              <a:buAutoNum type="arabicPeriod"/>
            </a:pPr>
            <a:r>
              <a:rPr lang="en-US" sz="1100" kern="1200" dirty="0">
                <a:solidFill>
                  <a:schemeClr val="tx1"/>
                </a:solidFill>
                <a:latin typeface="+mn-lt"/>
                <a:ea typeface="+mn-ea"/>
                <a:cs typeface="+mn-cs"/>
              </a:rPr>
              <a:t>Galen points out that, FHIM’s expressivity will not carry over to CIMI DCMs given the models' different requirements (e.g., FHIM includes finance and accounting).  </a:t>
            </a:r>
          </a:p>
          <a:p>
            <a:pPr marL="216233" indent="-216233">
              <a:buFont typeface="+mj-lt"/>
              <a:buAutoNum type="arabicPeriod"/>
            </a:pPr>
            <a:r>
              <a:rPr lang="en-US" sz="1100" b="1" kern="1200" dirty="0">
                <a:solidFill>
                  <a:schemeClr val="tx1"/>
                </a:solidFill>
                <a:latin typeface="+mn-lt"/>
                <a:ea typeface="+mn-ea"/>
                <a:cs typeface="+mn-cs"/>
              </a:rPr>
              <a:t>The CIMI Foundational Archetypes</a:t>
            </a:r>
            <a:r>
              <a:rPr lang="en-US" sz="1100" kern="1200" dirty="0">
                <a:solidFill>
                  <a:schemeClr val="tx1"/>
                </a:solidFill>
                <a:latin typeface="+mn-lt"/>
                <a:ea typeface="+mn-ea"/>
                <a:cs typeface="+mn-cs"/>
              </a:rPr>
              <a:t> define the top-level constraints on the CIMI Reference Model. These typically consist of attribute formal documentation and high level attribute semantic and value set bindings. Archetypes at this layer will provide the foundational requirements for future US Core and QI Core profiles. Future pilots will explore the generation of US Core and QI Core archetypes from these CIMI archetypes.</a:t>
            </a:r>
          </a:p>
          <a:p>
            <a:pPr marL="216233" indent="-216233">
              <a:buFont typeface="+mj-lt"/>
              <a:buAutoNum type="arabicPeriod"/>
            </a:pPr>
            <a:r>
              <a:rPr lang="en-US" sz="1100" kern="1200" dirty="0">
                <a:solidFill>
                  <a:schemeClr val="tx1"/>
                </a:solidFill>
                <a:latin typeface="+mn-lt"/>
                <a:ea typeface="+mn-ea"/>
                <a:cs typeface="+mn-cs"/>
              </a:rPr>
              <a:t>The </a:t>
            </a:r>
            <a:r>
              <a:rPr lang="en-US" sz="1100" b="1" kern="1200" dirty="0">
                <a:solidFill>
                  <a:schemeClr val="tx1"/>
                </a:solidFill>
                <a:latin typeface="+mn-lt"/>
                <a:ea typeface="+mn-ea"/>
                <a:cs typeface="+mn-cs"/>
              </a:rPr>
              <a:t>CIMI Detailed Clinical Model Layer </a:t>
            </a:r>
            <a:r>
              <a:rPr lang="en-US" sz="1100" kern="1200" dirty="0">
                <a:solidFill>
                  <a:schemeClr val="tx1"/>
                </a:solidFill>
                <a:latin typeface="+mn-lt"/>
                <a:ea typeface="+mn-ea"/>
                <a:cs typeface="+mn-cs"/>
              </a:rPr>
              <a:t>represents the set of leaf-level constraining profiles on the foundational archetypes to create families of archetypes that only vary in their finest terminology bindings and cardinality constraints. This layer is intended to support clinical interoperability through an unambiguous specification of model constraints for information exchange, information retrieval, and data processing.</a:t>
            </a:r>
          </a:p>
          <a:p>
            <a:r>
              <a:rPr lang="en-US" sz="1100" kern="1200" dirty="0">
                <a:solidFill>
                  <a:schemeClr val="tx1"/>
                </a:solidFill>
                <a:latin typeface="+mn-lt"/>
                <a:ea typeface="+mn-ea"/>
                <a:cs typeface="+mn-cs"/>
              </a:rPr>
              <a:t> </a:t>
            </a:r>
          </a:p>
          <a:p>
            <a:r>
              <a:rPr lang="en-US" sz="1100" kern="1200" dirty="0">
                <a:solidFill>
                  <a:schemeClr val="tx1"/>
                </a:solidFill>
                <a:latin typeface="+mn-lt"/>
                <a:ea typeface="+mn-ea"/>
                <a:cs typeface="+mn-cs"/>
              </a:rPr>
              <a:t>From layers 1-5, we define the set of transformations (e.g., SIGG (MDHT, MDMI)) to generate the corresponding FHIR profiles including the US Core and QI Core profile sets. Note that FHIR profiles can be generated from the various levels of the archetype hierarchy depending on requirements. The lower down in the hierarchy, the more prescriptive the profile is in terms of constraints. Much </a:t>
            </a:r>
            <a:r>
              <a:rPr lang="en-US" sz="1100" kern="1200" dirty="0" smtClean="0">
                <a:solidFill>
                  <a:schemeClr val="tx1"/>
                </a:solidFill>
                <a:latin typeface="+mn-lt"/>
                <a:ea typeface="+mn-ea"/>
                <a:cs typeface="+mn-cs"/>
              </a:rPr>
              <a:t>the CIMI</a:t>
            </a:r>
            <a:r>
              <a:rPr lang="en-US" sz="1100" kern="1200" baseline="0" dirty="0" smtClean="0">
                <a:solidFill>
                  <a:schemeClr val="tx1"/>
                </a:solidFill>
                <a:latin typeface="+mn-lt"/>
                <a:ea typeface="+mn-ea"/>
                <a:cs typeface="+mn-cs"/>
              </a:rPr>
              <a:t> AF</a:t>
            </a:r>
            <a:r>
              <a:rPr lang="en-US" sz="1100" kern="1200" dirty="0" smtClean="0">
                <a:solidFill>
                  <a:schemeClr val="tx1"/>
                </a:solidFill>
                <a:latin typeface="+mn-lt"/>
                <a:ea typeface="+mn-ea"/>
                <a:cs typeface="+mn-cs"/>
              </a:rPr>
              <a:t>, </a:t>
            </a:r>
            <a:r>
              <a:rPr lang="en-US" sz="1100" kern="1200" dirty="0">
                <a:solidFill>
                  <a:schemeClr val="tx1"/>
                </a:solidFill>
                <a:latin typeface="+mn-lt"/>
                <a:ea typeface="+mn-ea"/>
                <a:cs typeface="+mn-cs"/>
              </a:rPr>
              <a:t>FHIR profiles can be layered. </a:t>
            </a:r>
          </a:p>
          <a:p>
            <a:endParaRPr lang="en" sz="1000" dirty="0">
              <a:latin typeface="Arial Narrow" panose="020B0606020202030204" pitchFamily="34" charset="0"/>
            </a:endParaRPr>
          </a:p>
        </p:txBody>
      </p:sp>
    </p:spTree>
    <p:extLst>
      <p:ext uri="{BB962C8B-B14F-4D97-AF65-F5344CB8AC3E}">
        <p14:creationId xmlns:p14="http://schemas.microsoft.com/office/powerpoint/2010/main" val="1958278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ctr" defTabSz="58420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baseline="0" dirty="0" smtClean="0">
                <a:latin typeface="Arial Narrow" panose="020B0606020202030204" pitchFamily="34" charset="0"/>
              </a:rPr>
              <a:t>Integration and interoperability tool-strategy supporting CLIM maintenance at HL7 and use by vendors, developers and implementers</a:t>
            </a:r>
          </a:p>
          <a:p>
            <a:pPr marL="285750" marR="0" indent="-285750" defTabSz="584200" hangingPunct="1">
              <a:spcBef>
                <a:spcPts val="600"/>
              </a:spcBef>
              <a:buFont typeface="Arial" panose="020B0604020202020204" pitchFamily="34" charset="0"/>
              <a:buChar char="•"/>
              <a:defRPr/>
            </a:pPr>
            <a:r>
              <a:rPr lang="en-US" sz="1400" dirty="0" smtClean="0">
                <a:solidFill>
                  <a:schemeClr val="tx1"/>
                </a:solidFill>
                <a:latin typeface="Arial Narrow" panose="020B0606020202030204" pitchFamily="34" charset="0"/>
              </a:rPr>
              <a:t>Non-integrated tools and ultimately SIGG have the potential to go directly from FHIM, QI Quick and other domain models (financial, logistics, etc.) to FHIR Structure Definitions and is under consideration and evaluation; where, </a:t>
            </a:r>
          </a:p>
          <a:p>
            <a:pPr marL="285750" marR="0" indent="-285750" defTabSz="584200" hangingPunct="1">
              <a:spcBef>
                <a:spcPts val="600"/>
              </a:spcBef>
              <a:buFont typeface="Arial" panose="020B0604020202020204" pitchFamily="34" charset="0"/>
              <a:buChar char="•"/>
              <a:defRPr/>
            </a:pPr>
            <a:r>
              <a:rPr lang="en-US" sz="1400" u="sng" dirty="0" smtClean="0">
                <a:solidFill>
                  <a:schemeClr val="tx1"/>
                </a:solidFill>
                <a:latin typeface="Arial Narrow" panose="020B0606020202030204" pitchFamily="34" charset="0"/>
                <a:ea typeface="Lucida Grande"/>
                <a:cs typeface="Lucida Grande"/>
                <a:sym typeface="Lucida Grande"/>
              </a:rPr>
              <a:t>FHIR Structure Definitions</a:t>
            </a:r>
            <a:r>
              <a:rPr lang="en-US" sz="1400" dirty="0" smtClean="0">
                <a:solidFill>
                  <a:schemeClr val="tx1"/>
                </a:solidFill>
                <a:latin typeface="Arial Narrow" panose="020B0606020202030204" pitchFamily="34" charset="0"/>
                <a:ea typeface="Lucida Grande"/>
                <a:cs typeface="Lucida Grande"/>
                <a:sym typeface="Lucida Grande"/>
              </a:rPr>
              <a:t> can be used to describe the underlying resources, data types, terminology bindings and value sets used to specify FHIR and its extensions and profiles. </a:t>
            </a:r>
          </a:p>
          <a:p>
            <a:pPr marL="285750" marR="0" lvl="0" indent="-285750" defTabSz="584200" hangingPunct="1">
              <a:spcBef>
                <a:spcPts val="600"/>
              </a:spcBef>
              <a:buFont typeface="Arial" panose="020B0604020202020204" pitchFamily="34" charset="0"/>
              <a:buChar char="•"/>
              <a:defRPr/>
            </a:pPr>
            <a:r>
              <a:rPr lang="en-US" sz="1400" dirty="0" smtClean="0">
                <a:solidFill>
                  <a:schemeClr val="tx1"/>
                </a:solidFill>
                <a:latin typeface="Arial Narrow" panose="020B0606020202030204" pitchFamily="34" charset="0"/>
              </a:rPr>
              <a:t>This </a:t>
            </a:r>
            <a:r>
              <a:rPr lang="en-US" sz="1400" u="sng" dirty="0" smtClean="0">
                <a:solidFill>
                  <a:schemeClr val="tx1"/>
                </a:solidFill>
                <a:latin typeface="Arial Narrow" panose="020B0606020202030204" pitchFamily="34" charset="0"/>
              </a:rPr>
              <a:t>approach</a:t>
            </a:r>
            <a:r>
              <a:rPr lang="en-US" sz="1400" dirty="0" smtClean="0">
                <a:solidFill>
                  <a:schemeClr val="tx1"/>
                </a:solidFill>
                <a:latin typeface="Arial Narrow" panose="020B0606020202030204" pitchFamily="34" charset="0"/>
              </a:rPr>
              <a:t> does not require ADL Architypes constraint specifications; this can help because, ADL is not taught and is not commonly used in the US Realm. </a:t>
            </a:r>
          </a:p>
          <a:p>
            <a:pPr marL="285750" marR="0" indent="-285750" defTabSz="584200" hangingPunct="1">
              <a:spcBef>
                <a:spcPts val="600"/>
              </a:spcBef>
              <a:buFont typeface="Arial" panose="020B0604020202020204" pitchFamily="34" charset="0"/>
              <a:buChar char="•"/>
              <a:defRPr/>
            </a:pPr>
            <a:r>
              <a:rPr lang="en-US" sz="1400" dirty="0" smtClean="0">
                <a:solidFill>
                  <a:schemeClr val="tx1"/>
                </a:solidFill>
                <a:latin typeface="Arial Narrow" panose="020B0606020202030204" pitchFamily="34" charset="0"/>
              </a:rPr>
              <a:t>Additional resources are needed to develop (clinical analysts’ user interfaces, MDMI, MDHT upgrades), test and properly document for ease-of-use by non-modelers, non-</a:t>
            </a:r>
            <a:r>
              <a:rPr lang="en-US" sz="1400" dirty="0" err="1" smtClean="0">
                <a:solidFill>
                  <a:schemeClr val="tx1"/>
                </a:solidFill>
                <a:latin typeface="Arial Narrow" panose="020B0606020202030204" pitchFamily="34" charset="0"/>
              </a:rPr>
              <a:t>informaticists</a:t>
            </a:r>
            <a:r>
              <a:rPr lang="en-US" sz="1400" dirty="0" smtClean="0">
                <a:solidFill>
                  <a:schemeClr val="tx1"/>
                </a:solidFill>
                <a:latin typeface="Arial Narrow" panose="020B0606020202030204" pitchFamily="34" charset="0"/>
              </a:rPr>
              <a:t> and non-engineers. </a:t>
            </a:r>
          </a:p>
          <a:p>
            <a:pPr marL="285750" marR="0" indent="-285750" defTabSz="584200" hangingPunct="1">
              <a:spcBef>
                <a:spcPts val="600"/>
              </a:spcBef>
              <a:buFont typeface="Arial" panose="020B0604020202020204" pitchFamily="34" charset="0"/>
              <a:buChar char="•"/>
              <a:defRPr/>
            </a:pPr>
            <a:r>
              <a:rPr lang="en-US" sz="1400" dirty="0" smtClean="0">
                <a:solidFill>
                  <a:schemeClr val="tx1"/>
                </a:solidFill>
                <a:latin typeface="Arial Narrow" panose="020B0606020202030204" pitchFamily="34" charset="0"/>
              </a:rPr>
              <a:t>The </a:t>
            </a:r>
            <a:r>
              <a:rPr lang="en-US" sz="1400" u="sng" dirty="0" smtClean="0">
                <a:solidFill>
                  <a:schemeClr val="tx1"/>
                </a:solidFill>
                <a:latin typeface="Arial Narrow" panose="020B0606020202030204" pitchFamily="34" charset="0"/>
              </a:rPr>
              <a:t>benefit</a:t>
            </a:r>
            <a:r>
              <a:rPr lang="en-US" sz="1400" dirty="0" smtClean="0">
                <a:solidFill>
                  <a:schemeClr val="tx1"/>
                </a:solidFill>
                <a:latin typeface="Arial Narrow" panose="020B0606020202030204" pitchFamily="34" charset="0"/>
              </a:rPr>
              <a:t> of having the FHIR extension and prototype process contained in one easy-to-use model-driven-development tool, such as SIGG, is the ability for clinical analysts to maintain clear, complete, concise, correct, consistent and traceable standards &amp; implementation artifacts, which are easy-to-use by Federal Agencies and their partners, venders and integrators.</a:t>
            </a:r>
          </a:p>
          <a:p>
            <a:endParaRPr lang="en-US" dirty="0"/>
          </a:p>
        </p:txBody>
      </p:sp>
    </p:spTree>
    <p:extLst>
      <p:ext uri="{BB962C8B-B14F-4D97-AF65-F5344CB8AC3E}">
        <p14:creationId xmlns:p14="http://schemas.microsoft.com/office/powerpoint/2010/main" val="1664728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4728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smtClean="0">
                <a:latin typeface="Arial Narrow" panose="020B0606020202030204" pitchFamily="34" charset="0"/>
              </a:rPr>
              <a:t>BMM</a:t>
            </a:r>
            <a:r>
              <a:rPr lang="en-US" sz="1000" dirty="0" smtClean="0">
                <a:latin typeface="Arial Narrow" panose="020B0606020202030204" pitchFamily="34" charset="0"/>
              </a:rPr>
              <a:t> is CIMI Basic Meta Model components See </a:t>
            </a:r>
            <a:r>
              <a:rPr lang="en-US" sz="1000" u="sng" dirty="0" smtClean="0">
                <a:latin typeface="Arial Narrow" panose="020B0606020202030204" pitchFamily="34" charset="0"/>
                <a:hlinkClick r:id="rId3"/>
              </a:rPr>
              <a:t>http://wiki.hl7.org/index.php?title=CIMI_Practitioners%27_Guide</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r>
              <a:rPr lang="en-US" sz="1000" dirty="0" smtClean="0">
                <a:latin typeface="Arial Narrow" panose="020B0606020202030204" pitchFamily="34" charset="0"/>
              </a:rPr>
              <a:t>  </a:t>
            </a:r>
          </a:p>
          <a:p>
            <a:r>
              <a:rPr lang="en-US" sz="1000" b="1" dirty="0" smtClean="0">
                <a:latin typeface="Arial Narrow" panose="020B0606020202030204" pitchFamily="34" charset="0"/>
              </a:rPr>
              <a:t>CDA</a:t>
            </a:r>
            <a:r>
              <a:rPr lang="en-US" sz="1000" dirty="0" smtClean="0">
                <a:latin typeface="Arial Narrow" panose="020B0606020202030204" pitchFamily="34" charset="0"/>
              </a:rPr>
              <a:t> is HL7 Clinical Data Architecture. See </a:t>
            </a:r>
            <a:r>
              <a:rPr lang="en-US" sz="1000" u="sng" dirty="0" smtClean="0">
                <a:latin typeface="Arial Narrow" panose="020B0606020202030204" pitchFamily="34" charset="0"/>
                <a:hlinkClick r:id="rId4"/>
              </a:rPr>
              <a:t>http://www.hl7.org/implement/standards/product_brief.cfm?product_id=258</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r>
              <a:rPr lang="en-US" sz="1000" dirty="0" smtClean="0">
                <a:latin typeface="Arial Narrow" panose="020B0606020202030204" pitchFamily="34" charset="0"/>
              </a:rPr>
              <a:t> </a:t>
            </a:r>
          </a:p>
          <a:p>
            <a:r>
              <a:rPr lang="en-US" sz="1000" b="1" dirty="0" smtClean="0">
                <a:latin typeface="Arial Narrow" panose="020B0606020202030204" pitchFamily="34" charset="0"/>
              </a:rPr>
              <a:t>C-CDA</a:t>
            </a:r>
            <a:r>
              <a:rPr lang="en-US" sz="1000" dirty="0" smtClean="0">
                <a:latin typeface="Arial Narrow" panose="020B0606020202030204" pitchFamily="34" charset="0"/>
              </a:rPr>
              <a:t> is HL7 Consolidated CDA. See </a:t>
            </a:r>
            <a:r>
              <a:rPr lang="en-US" sz="1000" u="sng" dirty="0" smtClean="0">
                <a:latin typeface="Arial Narrow" panose="020B0606020202030204" pitchFamily="34" charset="0"/>
                <a:hlinkClick r:id="rId5"/>
              </a:rPr>
              <a:t>http://www.hl7.org/implement/standards/product_brief.cfm?product_id=379</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endParaRPr lang="en-US" sz="1000" dirty="0" smtClean="0">
              <a:latin typeface="Arial Narrow" panose="020B0606020202030204" pitchFamily="34" charset="0"/>
            </a:endParaRPr>
          </a:p>
          <a:p>
            <a:r>
              <a:rPr lang="en-US" sz="1000" b="1" dirty="0" smtClean="0">
                <a:latin typeface="Arial Narrow" panose="020B0606020202030204" pitchFamily="34" charset="0"/>
              </a:rPr>
              <a:t>CEM</a:t>
            </a:r>
            <a:r>
              <a:rPr lang="en-US" sz="1000" dirty="0" smtClean="0">
                <a:latin typeface="Arial Narrow" panose="020B0606020202030204" pitchFamily="34" charset="0"/>
              </a:rPr>
              <a:t> is Intermountain Clinical Element Models e </a:t>
            </a:r>
            <a:r>
              <a:rPr lang="en-US" sz="1000" u="sng" dirty="0" smtClean="0">
                <a:latin typeface="Arial Narrow" panose="020B0606020202030204" pitchFamily="34" charset="0"/>
                <a:hlinkClick r:id="rId6"/>
              </a:rPr>
              <a:t>http://www.opencem.org/#/</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endParaRPr lang="en-US" sz="1000" dirty="0" smtClean="0">
              <a:latin typeface="Arial Narrow" panose="020B0606020202030204" pitchFamily="34" charset="0"/>
            </a:endParaRPr>
          </a:p>
          <a:p>
            <a:r>
              <a:rPr lang="en-US" sz="1000" b="1" dirty="0" smtClean="0">
                <a:latin typeface="Arial Narrow" panose="020B0606020202030204" pitchFamily="34" charset="0"/>
              </a:rPr>
              <a:t>CDS</a:t>
            </a:r>
            <a:r>
              <a:rPr lang="en-US" sz="1000" dirty="0" smtClean="0">
                <a:latin typeface="Arial Narrow" panose="020B0606020202030204" pitchFamily="34" charset="0"/>
              </a:rPr>
              <a:t> is HL7 Clinical Decision Support workgroup. See</a:t>
            </a:r>
            <a:r>
              <a:rPr lang="en-US" sz="1000" b="1" dirty="0" smtClean="0">
                <a:latin typeface="Arial Narrow" panose="020B0606020202030204" pitchFamily="34" charset="0"/>
              </a:rPr>
              <a:t> </a:t>
            </a:r>
            <a:r>
              <a:rPr lang="en-US" sz="1000" u="sng" dirty="0" smtClean="0">
                <a:latin typeface="Arial Narrow" panose="020B0606020202030204" pitchFamily="34" charset="0"/>
                <a:hlinkClick r:id="rId7"/>
              </a:rPr>
              <a:t>http://wiki.hl7.org/index.php?title=Clinical_Decision_Support</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endParaRPr lang="en-US" sz="1000" dirty="0" smtClean="0">
              <a:latin typeface="Arial Narrow" panose="020B0606020202030204" pitchFamily="34" charset="0"/>
            </a:endParaRPr>
          </a:p>
          <a:p>
            <a:r>
              <a:rPr lang="en-US" sz="1000" b="1" dirty="0" smtClean="0">
                <a:latin typeface="Arial Narrow" panose="020B0606020202030204" pitchFamily="34" charset="0"/>
              </a:rPr>
              <a:t>CIMI</a:t>
            </a:r>
            <a:r>
              <a:rPr lang="en-US" sz="1000" dirty="0" smtClean="0">
                <a:latin typeface="Arial Narrow" panose="020B0606020202030204" pitchFamily="34" charset="0"/>
              </a:rPr>
              <a:t> is HL7 Clinical Information Model Initiative. See </a:t>
            </a:r>
            <a:r>
              <a:rPr lang="en-US" sz="1000" u="sng" dirty="0" smtClean="0">
                <a:latin typeface="Arial Narrow" panose="020B0606020202030204" pitchFamily="34" charset="0"/>
                <a:hlinkClick r:id="rId8"/>
              </a:rPr>
              <a:t>http://wiki.hl7.org/index.php?title=Clinical_Information_Modeling_Initiative_Work_Group</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r>
              <a:rPr lang="en-US" sz="1000" dirty="0" smtClean="0">
                <a:latin typeface="Arial Narrow" panose="020B0606020202030204" pitchFamily="34" charset="0"/>
              </a:rPr>
              <a:t> </a:t>
            </a:r>
          </a:p>
          <a:p>
            <a:r>
              <a:rPr lang="en-US" sz="1000" b="1" dirty="0" smtClean="0">
                <a:latin typeface="Arial Narrow" panose="020B0606020202030204" pitchFamily="34" charset="0"/>
              </a:rPr>
              <a:t>CIMI Principles</a:t>
            </a:r>
            <a:r>
              <a:rPr lang="en-US" sz="1000" dirty="0" smtClean="0">
                <a:latin typeface="Arial Narrow" panose="020B0606020202030204" pitchFamily="34" charset="0"/>
              </a:rPr>
              <a:t> See </a:t>
            </a:r>
            <a:r>
              <a:rPr lang="en-US" sz="1000" u="sng" dirty="0" smtClean="0">
                <a:latin typeface="Arial Narrow" panose="020B0606020202030204" pitchFamily="34" charset="0"/>
                <a:hlinkClick r:id="rId3"/>
              </a:rPr>
              <a:t>http://wiki.hl7.org/index.php?title=CIMI_Practitioners%27_Guide</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r>
              <a:rPr lang="en-US" sz="1000" dirty="0" smtClean="0">
                <a:latin typeface="Arial Narrow" panose="020B0606020202030204" pitchFamily="34" charset="0"/>
              </a:rPr>
              <a:t> </a:t>
            </a:r>
          </a:p>
          <a:p>
            <a:r>
              <a:rPr lang="en-US" sz="1000" b="1" dirty="0" smtClean="0">
                <a:latin typeface="Arial Narrow" panose="020B0606020202030204" pitchFamily="34" charset="0"/>
              </a:rPr>
              <a:t>CIMI Reference Models (aka Information Architecture)</a:t>
            </a:r>
            <a:r>
              <a:rPr lang="en-US" sz="1000" dirty="0" smtClean="0">
                <a:latin typeface="Arial Narrow" panose="020B0606020202030204" pitchFamily="34" charset="0"/>
              </a:rPr>
              <a:t> See </a:t>
            </a:r>
            <a:r>
              <a:rPr lang="en-US" sz="1000" u="sng" dirty="0" smtClean="0">
                <a:latin typeface="Arial Narrow" panose="020B0606020202030204" pitchFamily="34" charset="0"/>
                <a:hlinkClick r:id="rId3"/>
              </a:rPr>
              <a:t>http://wiki.hl7.org/index.php?title=CIMI_Practitioners%27_Guide</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r>
              <a:rPr lang="en-US" sz="1000" dirty="0" smtClean="0">
                <a:latin typeface="Arial Narrow" panose="020B0606020202030204" pitchFamily="34" charset="0"/>
              </a:rPr>
              <a:t>  </a:t>
            </a:r>
          </a:p>
          <a:p>
            <a:r>
              <a:rPr lang="en-US" sz="1000" b="1" dirty="0" smtClean="0">
                <a:latin typeface="Arial Narrow" panose="020B0606020202030204" pitchFamily="34" charset="0"/>
              </a:rPr>
              <a:t>CLIM</a:t>
            </a:r>
            <a:r>
              <a:rPr lang="en-US" sz="1000" dirty="0" smtClean="0">
                <a:latin typeface="Arial Narrow" panose="020B0606020202030204" pitchFamily="34" charset="0"/>
              </a:rPr>
              <a:t> is HL7 Clinical Logical Information Model Package of CIMI-Harmonized SOLOR, FHIM, CQF, CIMI DCMs and CQI KNARTs  </a:t>
            </a:r>
          </a:p>
          <a:p>
            <a:pPr lvl="1"/>
            <a:r>
              <a:rPr lang="en-US" sz="1000" dirty="0" smtClean="0">
                <a:latin typeface="Arial Narrow" panose="020B0606020202030204" pitchFamily="34" charset="0"/>
              </a:rPr>
              <a:t>where, independent organizations maintain the component models and HL7 periodically configuration manages, ballots and standardizes them. </a:t>
            </a:r>
          </a:p>
          <a:p>
            <a:r>
              <a:rPr lang="en-US" sz="1000" b="1" dirty="0" smtClean="0">
                <a:latin typeface="Arial Narrow" panose="020B0606020202030204" pitchFamily="34" charset="0"/>
              </a:rPr>
              <a:t>CQF</a:t>
            </a:r>
            <a:r>
              <a:rPr lang="en-US" sz="1000" dirty="0" smtClean="0">
                <a:latin typeface="Arial Narrow" panose="020B0606020202030204" pitchFamily="34" charset="0"/>
              </a:rPr>
              <a:t> is ONC Clinical Quality Framework. See </a:t>
            </a:r>
            <a:r>
              <a:rPr lang="en-US" sz="1000" u="sng" dirty="0" smtClean="0">
                <a:latin typeface="Arial Narrow" panose="020B0606020202030204" pitchFamily="34" charset="0"/>
                <a:hlinkClick r:id="rId7"/>
              </a:rPr>
              <a:t>http://wiki.hl7.org/index.php?title=Clinical_Decision_Support</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p>
          <a:p>
            <a:r>
              <a:rPr lang="en-US" sz="1000" b="1" dirty="0" smtClean="0">
                <a:latin typeface="Arial Narrow" panose="020B0606020202030204" pitchFamily="34" charset="0"/>
              </a:rPr>
              <a:t>CQI</a:t>
            </a:r>
            <a:r>
              <a:rPr lang="en-US" sz="1000" dirty="0" smtClean="0">
                <a:latin typeface="Arial Narrow" panose="020B0606020202030204" pitchFamily="34" charset="0"/>
              </a:rPr>
              <a:t> is HL7 Clinical Quality Information workgroup. See </a:t>
            </a:r>
            <a:r>
              <a:rPr lang="en-US" sz="1000" u="sng" dirty="0" smtClean="0">
                <a:latin typeface="Arial Narrow" panose="020B0606020202030204" pitchFamily="34" charset="0"/>
                <a:hlinkClick r:id="rId9"/>
              </a:rPr>
              <a:t>http://wiki.hl7.org/index.php?title=Clinical_Quality_Information</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endParaRPr lang="en-US" sz="1000" dirty="0" smtClean="0">
              <a:latin typeface="Arial Narrow" panose="020B0606020202030204" pitchFamily="34" charset="0"/>
            </a:endParaRPr>
          </a:p>
          <a:p>
            <a:r>
              <a:rPr lang="en-US" sz="1000" b="1" dirty="0" smtClean="0">
                <a:latin typeface="Arial Narrow" panose="020B0606020202030204" pitchFamily="34" charset="0"/>
              </a:rPr>
              <a:t>DAF</a:t>
            </a:r>
            <a:r>
              <a:rPr lang="en-US" sz="1000" dirty="0" smtClean="0">
                <a:latin typeface="Arial Narrow" panose="020B0606020202030204" pitchFamily="34" charset="0"/>
              </a:rPr>
              <a:t> is ONC Data Access Framework (US Core). See </a:t>
            </a:r>
            <a:r>
              <a:rPr lang="en-US" sz="1000" u="sng" dirty="0" smtClean="0">
                <a:latin typeface="Arial Narrow" panose="020B0606020202030204" pitchFamily="34" charset="0"/>
                <a:hlinkClick r:id="rId10"/>
              </a:rPr>
              <a:t>http://wiki.siframework.org/Data+Access+Framework+Homepage</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endParaRPr lang="en-US" sz="1000" dirty="0" smtClean="0">
              <a:latin typeface="Arial Narrow" panose="020B0606020202030204" pitchFamily="34" charset="0"/>
            </a:endParaRPr>
          </a:p>
          <a:p>
            <a:r>
              <a:rPr lang="en-US" sz="1000" b="1" dirty="0" smtClean="0">
                <a:latin typeface="Arial Narrow" panose="020B0606020202030204" pitchFamily="34" charset="0"/>
              </a:rPr>
              <a:t>DCM </a:t>
            </a:r>
            <a:r>
              <a:rPr lang="en-US" sz="1000" dirty="0" smtClean="0">
                <a:latin typeface="Arial Narrow" panose="020B0606020202030204" pitchFamily="34" charset="0"/>
              </a:rPr>
              <a:t>is CIMI Detailed Clinical Models. See </a:t>
            </a:r>
            <a:r>
              <a:rPr lang="en-US" sz="1000" u="sng" dirty="0" smtClean="0">
                <a:latin typeface="Arial Narrow" panose="020B0606020202030204" pitchFamily="34" charset="0"/>
                <a:hlinkClick r:id="rId11"/>
              </a:rPr>
              <a:t>http://www.opencimi.org/model-browser</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p>
          <a:p>
            <a:r>
              <a:rPr lang="en-US" sz="1000" b="1" dirty="0" err="1" smtClean="0">
                <a:latin typeface="Arial Narrow" panose="020B0606020202030204" pitchFamily="34" charset="0"/>
              </a:rPr>
              <a:t>eCQM</a:t>
            </a:r>
            <a:r>
              <a:rPr lang="en-US" sz="1000" dirty="0" smtClean="0">
                <a:latin typeface="Arial Narrow" panose="020B0606020202030204" pitchFamily="34" charset="0"/>
              </a:rPr>
              <a:t> is Electronic Clinical Quality Measure</a:t>
            </a:r>
          </a:p>
          <a:p>
            <a:r>
              <a:rPr lang="en-US" sz="1000" b="1" dirty="0" smtClean="0">
                <a:latin typeface="Arial Narrow" panose="020B0606020202030204" pitchFamily="34" charset="0"/>
              </a:rPr>
              <a:t>FHIM</a:t>
            </a:r>
            <a:r>
              <a:rPr lang="en-US" sz="1000" dirty="0" smtClean="0">
                <a:latin typeface="Arial Narrow" panose="020B0606020202030204" pitchFamily="34" charset="0"/>
              </a:rPr>
              <a:t> is Federal Health Information Model; where, FHIM specifies healthcare domains and their data modules and their data elements.  </a:t>
            </a:r>
            <a:r>
              <a:rPr lang="en-US" sz="1000" u="sng" dirty="0" smtClean="0">
                <a:latin typeface="Arial Narrow" panose="020B0606020202030204" pitchFamily="34" charset="0"/>
                <a:hlinkClick r:id="rId12"/>
              </a:rPr>
              <a:t>http://FHIMS.org</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r>
              <a:rPr lang="en-US" sz="1000" dirty="0" smtClean="0">
                <a:latin typeface="Arial Narrow" panose="020B0606020202030204" pitchFamily="34" charset="0"/>
              </a:rPr>
              <a:t> </a:t>
            </a:r>
          </a:p>
          <a:p>
            <a:r>
              <a:rPr lang="en-US" sz="1000" b="1" dirty="0" smtClean="0">
                <a:latin typeface="Arial Narrow" panose="020B0606020202030204" pitchFamily="34" charset="0"/>
              </a:rPr>
              <a:t>FHIR</a:t>
            </a:r>
            <a:r>
              <a:rPr lang="en-US" sz="1000" dirty="0" smtClean="0">
                <a:latin typeface="Arial Narrow" panose="020B0606020202030204" pitchFamily="34" charset="0"/>
              </a:rPr>
              <a:t> is HL7 Fast Healthcare Information Resource standard and workgroup. See</a:t>
            </a:r>
            <a:r>
              <a:rPr lang="en-US" sz="1000" b="1" dirty="0" smtClean="0">
                <a:latin typeface="Arial Narrow" panose="020B0606020202030204" pitchFamily="34" charset="0"/>
              </a:rPr>
              <a:t> </a:t>
            </a:r>
            <a:r>
              <a:rPr lang="en-US" sz="1000" u="sng" dirty="0" smtClean="0">
                <a:latin typeface="Arial Narrow" panose="020B0606020202030204" pitchFamily="34" charset="0"/>
                <a:hlinkClick r:id="rId13"/>
              </a:rPr>
              <a:t>http://wiki.hl7.org/index.php?title=FHIR</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endParaRPr lang="en-US" sz="1000" dirty="0" smtClean="0">
              <a:latin typeface="Arial Narrow" panose="020B0606020202030204" pitchFamily="34" charset="0"/>
            </a:endParaRPr>
          </a:p>
          <a:p>
            <a:r>
              <a:rPr lang="en-US" sz="1000" b="1" dirty="0" err="1" smtClean="0">
                <a:latin typeface="Arial Narrow" panose="020B0606020202030204" pitchFamily="34" charset="0"/>
              </a:rPr>
              <a:t>HcDir</a:t>
            </a:r>
            <a:r>
              <a:rPr lang="en-US" sz="1000" b="1" dirty="0" smtClean="0">
                <a:latin typeface="Arial Narrow" panose="020B0606020202030204" pitchFamily="34" charset="0"/>
              </a:rPr>
              <a:t> </a:t>
            </a:r>
            <a:r>
              <a:rPr lang="en-US" sz="1000" dirty="0" smtClean="0">
                <a:latin typeface="Arial Narrow" panose="020B0606020202030204" pitchFamily="34" charset="0"/>
              </a:rPr>
              <a:t>is ONC-FHA Provider Healthcare Directory. See</a:t>
            </a:r>
            <a:r>
              <a:rPr lang="en-US" sz="1000" b="1" dirty="0" smtClean="0">
                <a:latin typeface="Arial Narrow" panose="020B0606020202030204" pitchFamily="34" charset="0"/>
              </a:rPr>
              <a:t> </a:t>
            </a:r>
            <a:r>
              <a:rPr lang="en-US" sz="1000" u="sng" dirty="0" smtClean="0">
                <a:latin typeface="Arial Narrow" panose="020B0606020202030204" pitchFamily="34" charset="0"/>
                <a:hlinkClick r:id="rId14"/>
              </a:rPr>
              <a:t>http://wiki.siframework.org/Provider+Directories</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endParaRPr lang="en-US" sz="1000" dirty="0" smtClean="0">
              <a:latin typeface="Arial Narrow" panose="020B0606020202030204" pitchFamily="34" charset="0"/>
            </a:endParaRPr>
          </a:p>
          <a:p>
            <a:r>
              <a:rPr lang="en-US" sz="1000" b="1" dirty="0" smtClean="0">
                <a:latin typeface="Arial Narrow" panose="020B0606020202030204" pitchFamily="34" charset="0"/>
              </a:rPr>
              <a:t>IIM&amp;T</a:t>
            </a:r>
            <a:r>
              <a:rPr lang="en-US" sz="1000" dirty="0" smtClean="0">
                <a:latin typeface="Arial Narrow" panose="020B0606020202030204" pitchFamily="34" charset="0"/>
              </a:rPr>
              <a:t> Is CIMI-sponsored HL7 Integration of Information Models &amp; Tools Project. </a:t>
            </a:r>
            <a:r>
              <a:rPr lang="en-US" sz="1000" u="sng" dirty="0" smtClean="0">
                <a:latin typeface="Arial Narrow" panose="020B0606020202030204" pitchFamily="34" charset="0"/>
                <a:hlinkClick r:id="rId3"/>
              </a:rPr>
              <a:t>http://wiki.hl7.org/index.php?title=CIMI_Practitioners%27_Guide</a:t>
            </a:r>
            <a:r>
              <a:rPr lang="en-US" sz="1000" b="1" dirty="0" smtClean="0">
                <a:latin typeface="Arial Narrow" panose="020B0606020202030204" pitchFamily="34" charset="0"/>
              </a:rPr>
              <a:t> </a:t>
            </a:r>
            <a:r>
              <a:rPr lang="en-US" sz="1000" dirty="0" smtClean="0">
                <a:latin typeface="Arial Narrow" panose="020B0606020202030204" pitchFamily="34" charset="0"/>
              </a:rPr>
              <a:t> </a:t>
            </a:r>
          </a:p>
          <a:p>
            <a:r>
              <a:rPr lang="en-US" sz="1000" b="1" dirty="0" smtClean="0">
                <a:latin typeface="Arial Narrow" panose="020B0606020202030204" pitchFamily="34" charset="0"/>
              </a:rPr>
              <a:t>JET</a:t>
            </a:r>
            <a:r>
              <a:rPr lang="en-US" sz="1000" dirty="0" smtClean="0">
                <a:latin typeface="Arial Narrow" panose="020B0606020202030204" pitchFamily="34" charset="0"/>
              </a:rPr>
              <a:t> is DoD-VA Joint Exploratory Team. </a:t>
            </a:r>
          </a:p>
          <a:p>
            <a:r>
              <a:rPr lang="en-US" sz="1000" b="1" dirty="0" smtClean="0">
                <a:latin typeface="Arial Narrow" panose="020B0606020202030204" pitchFamily="34" charset="0"/>
              </a:rPr>
              <a:t>KNART </a:t>
            </a:r>
            <a:r>
              <a:rPr lang="en-US" sz="1000" dirty="0" smtClean="0">
                <a:latin typeface="Arial Narrow" panose="020B0606020202030204" pitchFamily="34" charset="0"/>
              </a:rPr>
              <a:t>is CDS Knowledge Artifact. See </a:t>
            </a:r>
            <a:r>
              <a:rPr lang="en-US" sz="1000" u="sng" dirty="0" smtClean="0">
                <a:latin typeface="Arial Narrow" panose="020B0606020202030204" pitchFamily="34" charset="0"/>
                <a:hlinkClick r:id="rId15"/>
              </a:rPr>
              <a:t>http://www.hl7.org/implement/standards/product_brief.cfm?product_id=337</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endParaRPr lang="en-US" sz="1000" dirty="0" smtClean="0">
              <a:latin typeface="Arial Narrow" panose="020B0606020202030204" pitchFamily="34" charset="0"/>
            </a:endParaRPr>
          </a:p>
          <a:p>
            <a:r>
              <a:rPr lang="en-US" sz="1000" b="1" dirty="0" smtClean="0">
                <a:latin typeface="Arial Narrow" panose="020B0606020202030204" pitchFamily="34" charset="0"/>
              </a:rPr>
              <a:t>MDHT</a:t>
            </a:r>
            <a:r>
              <a:rPr lang="en-US" sz="1000" dirty="0" smtClean="0">
                <a:latin typeface="Arial Narrow" panose="020B0606020202030204" pitchFamily="34" charset="0"/>
              </a:rPr>
              <a:t> is SIGG Model Driven Health Tool. See </a:t>
            </a:r>
            <a:r>
              <a:rPr lang="en-US" sz="1000" u="sng" dirty="0" smtClean="0">
                <a:latin typeface="Arial Narrow" panose="020B0606020202030204" pitchFamily="34" charset="0"/>
                <a:hlinkClick r:id="rId16"/>
              </a:rPr>
              <a:t>https://projects.eclipse.org/proposals/model-driven-health-tools</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endParaRPr lang="en-US" sz="1000" dirty="0" smtClean="0">
              <a:latin typeface="Arial Narrow" panose="020B0606020202030204" pitchFamily="34" charset="0"/>
            </a:endParaRPr>
          </a:p>
          <a:p>
            <a:r>
              <a:rPr lang="en-US" sz="1000" b="1" dirty="0" smtClean="0">
                <a:latin typeface="Arial Narrow" panose="020B0606020202030204" pitchFamily="34" charset="0"/>
              </a:rPr>
              <a:t>MDMI</a:t>
            </a:r>
            <a:r>
              <a:rPr lang="en-US" sz="1000" dirty="0" smtClean="0">
                <a:latin typeface="Arial Narrow" panose="020B0606020202030204" pitchFamily="34" charset="0"/>
              </a:rPr>
              <a:t> is SIGG Model Driven Message Interoperability. </a:t>
            </a:r>
          </a:p>
          <a:p>
            <a:pPr lvl="1"/>
            <a:r>
              <a:rPr lang="en-US" sz="1000" dirty="0" smtClean="0">
                <a:latin typeface="Arial Narrow" panose="020B0606020202030204" pitchFamily="34" charset="0"/>
              </a:rPr>
              <a:t>The present MDMI Referent Index (RI) scope is the US Core; where, FHIM is used for data-element value-sets. </a:t>
            </a:r>
          </a:p>
          <a:p>
            <a:pPr lvl="1"/>
            <a:r>
              <a:rPr lang="en-US" sz="1000" dirty="0" smtClean="0">
                <a:latin typeface="Arial Narrow" panose="020B0606020202030204" pitchFamily="34" charset="0"/>
              </a:rPr>
              <a:t>FHA’s MDMI RI supports all MU2 data elements and &gt;90% of the C-CDA model.</a:t>
            </a:r>
          </a:p>
          <a:p>
            <a:pPr lvl="1"/>
            <a:r>
              <a:rPr lang="en-US" sz="1000" dirty="0" smtClean="0">
                <a:latin typeface="Arial Narrow" panose="020B0606020202030204" pitchFamily="34" charset="0"/>
              </a:rPr>
              <a:t>See </a:t>
            </a:r>
            <a:r>
              <a:rPr lang="en-US" sz="1000" u="sng" dirty="0" smtClean="0">
                <a:latin typeface="Arial Narrow" panose="020B0606020202030204" pitchFamily="34" charset="0"/>
              </a:rPr>
              <a:t>http://www.omg.org/mdmi/</a:t>
            </a:r>
            <a:r>
              <a:rPr lang="en-US" sz="1000" b="1" dirty="0" smtClean="0">
                <a:latin typeface="Arial Narrow" panose="020B0606020202030204" pitchFamily="34" charset="0"/>
              </a:rPr>
              <a:t> </a:t>
            </a:r>
            <a:r>
              <a:rPr lang="en-US" sz="1000" dirty="0" smtClean="0">
                <a:latin typeface="Arial Narrow" panose="020B0606020202030204" pitchFamily="34" charset="0"/>
              </a:rPr>
              <a:t>and </a:t>
            </a:r>
            <a:r>
              <a:rPr lang="en-US" sz="1000" u="sng" dirty="0" smtClean="0">
                <a:latin typeface="Arial Narrow" panose="020B0606020202030204" pitchFamily="34" charset="0"/>
                <a:hlinkClick r:id="rId17"/>
              </a:rPr>
              <a:t>http://www.omg.org/spec/MDMI/</a:t>
            </a:r>
            <a:r>
              <a:rPr lang="en-US" sz="1000" dirty="0" smtClean="0">
                <a:latin typeface="Arial Narrow" panose="020B0606020202030204" pitchFamily="34" charset="0"/>
              </a:rPr>
              <a:t> and</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r>
              <a:rPr lang="en-US" sz="1000" u="sng" dirty="0" smtClean="0">
                <a:latin typeface="Arial Narrow" panose="020B0606020202030204" pitchFamily="34" charset="0"/>
                <a:hlinkClick r:id="rId18"/>
              </a:rPr>
              <a:t>https://github.com/MDMI/ReferentIndexContent</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p>
          <a:p>
            <a:r>
              <a:rPr lang="en-US" sz="1000" b="1" dirty="0" smtClean="0">
                <a:latin typeface="Arial Narrow" panose="020B0606020202030204" pitchFamily="34" charset="0"/>
              </a:rPr>
              <a:t>NIEM</a:t>
            </a:r>
            <a:r>
              <a:rPr lang="en-US" sz="1000" dirty="0" smtClean="0">
                <a:latin typeface="Arial Narrow" panose="020B0606020202030204" pitchFamily="34" charset="0"/>
              </a:rPr>
              <a:t> is National Information Exchange Package. It provides browser-cased “interoperability” among Federal agencies. See </a:t>
            </a:r>
            <a:r>
              <a:rPr lang="en-US" sz="1000" u="sng" dirty="0" smtClean="0">
                <a:latin typeface="Arial Narrow" panose="020B0606020202030204" pitchFamily="34" charset="0"/>
                <a:hlinkClick r:id="rId19"/>
              </a:rPr>
              <a:t>https://www.niem.gov/</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p>
          <a:p>
            <a:r>
              <a:rPr lang="en-US" sz="1000" b="1" dirty="0" smtClean="0">
                <a:latin typeface="Arial Narrow" panose="020B0606020202030204" pitchFamily="34" charset="0"/>
              </a:rPr>
              <a:t>QI Core</a:t>
            </a:r>
            <a:r>
              <a:rPr lang="en-US" sz="1000" dirty="0" smtClean="0">
                <a:latin typeface="Arial Narrow" panose="020B0606020202030204" pitchFamily="34" charset="0"/>
              </a:rPr>
              <a:t> is FHIR Quality Improvement Core Implementation Guide . See </a:t>
            </a:r>
            <a:r>
              <a:rPr lang="en-US" sz="1000" u="sng" dirty="0" smtClean="0">
                <a:latin typeface="Arial Narrow" panose="020B0606020202030204" pitchFamily="34" charset="0"/>
                <a:hlinkClick r:id="rId20"/>
              </a:rPr>
              <a:t>https://www.hl7.org/fhir/qicore/qicore.html</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endParaRPr lang="en-US" sz="1000" dirty="0" smtClean="0">
              <a:latin typeface="Arial Narrow" panose="020B0606020202030204" pitchFamily="34" charset="0"/>
            </a:endParaRPr>
          </a:p>
          <a:p>
            <a:r>
              <a:rPr lang="en-US" sz="1000" b="1" dirty="0" smtClean="0">
                <a:latin typeface="Arial Narrow" panose="020B0606020202030204" pitchFamily="34" charset="0"/>
              </a:rPr>
              <a:t>QUICK </a:t>
            </a:r>
            <a:r>
              <a:rPr lang="en-US" sz="1000" dirty="0" smtClean="0">
                <a:latin typeface="Arial Narrow" panose="020B0606020202030204" pitchFamily="34" charset="0"/>
              </a:rPr>
              <a:t>is CQI Quality Information and Clinical Knowledge logical model. </a:t>
            </a:r>
          </a:p>
          <a:p>
            <a:pPr lvl="1"/>
            <a:r>
              <a:rPr lang="en-US" sz="1000" dirty="0" smtClean="0">
                <a:latin typeface="Arial Narrow" panose="020B0606020202030204" pitchFamily="34" charset="0"/>
              </a:rPr>
              <a:t>See </a:t>
            </a:r>
            <a:r>
              <a:rPr lang="en-US" sz="1000" u="sng" dirty="0" smtClean="0">
                <a:latin typeface="Arial Narrow" panose="020B0606020202030204" pitchFamily="34" charset="0"/>
                <a:hlinkClick r:id="rId21"/>
              </a:rPr>
              <a:t>https://www.hl7.org/documentcenter/public_temp_315E0F18-1C23-BA17-0C73398BA144AB5D/wg/cqi/Defining_eCQMs_Using_CQL.pdf</a:t>
            </a:r>
            <a:r>
              <a:rPr lang="en-US" sz="1000" u="sng" dirty="0" smtClean="0">
                <a:latin typeface="Arial Narrow" panose="020B0606020202030204" pitchFamily="34" charset="0"/>
              </a:rPr>
              <a:t> </a:t>
            </a:r>
            <a:r>
              <a:rPr lang="en-US" sz="1000" b="1" dirty="0" smtClean="0">
                <a:latin typeface="Arial Narrow" panose="020B0606020202030204" pitchFamily="34" charset="0"/>
              </a:rPr>
              <a:t> </a:t>
            </a:r>
            <a:endParaRPr lang="en-US" sz="1000" dirty="0" smtClean="0">
              <a:latin typeface="Arial Narrow" panose="020B0606020202030204" pitchFamily="34" charset="0"/>
            </a:endParaRPr>
          </a:p>
          <a:p>
            <a:r>
              <a:rPr lang="en-US" sz="1000" b="1" dirty="0" smtClean="0">
                <a:latin typeface="Arial Narrow" panose="020B0606020202030204" pitchFamily="34" charset="0"/>
              </a:rPr>
              <a:t>RI  </a:t>
            </a:r>
            <a:r>
              <a:rPr lang="en-US" sz="1000" dirty="0" smtClean="0">
                <a:latin typeface="Arial Narrow" panose="020B0606020202030204" pitchFamily="34" charset="0"/>
              </a:rPr>
              <a:t>is SIGG-MDMI Referent Index. See </a:t>
            </a:r>
            <a:r>
              <a:rPr lang="en-US" sz="1000" u="sng" dirty="0" smtClean="0">
                <a:latin typeface="Arial Narrow" panose="020B0606020202030204" pitchFamily="34" charset="0"/>
                <a:hlinkClick r:id="rId18"/>
              </a:rPr>
              <a:t>https://github.com/MDMI/ReferentIndexContent</a:t>
            </a:r>
            <a:r>
              <a:rPr lang="en-US" sz="1000" b="1" u="sng" dirty="0" smtClean="0">
                <a:latin typeface="Arial Narrow" panose="020B0606020202030204" pitchFamily="34" charset="0"/>
              </a:rPr>
              <a:t> </a:t>
            </a:r>
            <a:r>
              <a:rPr lang="en-US" sz="1000" b="1" dirty="0" smtClean="0">
                <a:latin typeface="Arial Narrow" panose="020B0606020202030204" pitchFamily="34" charset="0"/>
              </a:rPr>
              <a:t> </a:t>
            </a:r>
            <a:endParaRPr lang="en-US" sz="1000" dirty="0" smtClean="0">
              <a:latin typeface="Arial Narrow" panose="020B0606020202030204" pitchFamily="34" charset="0"/>
            </a:endParaRPr>
          </a:p>
          <a:p>
            <a:r>
              <a:rPr lang="en-US" sz="1000" b="1" dirty="0" smtClean="0">
                <a:latin typeface="Arial Narrow" panose="020B0606020202030204" pitchFamily="34" charset="0"/>
              </a:rPr>
              <a:t>SIGG</a:t>
            </a:r>
            <a:r>
              <a:rPr lang="en-US" sz="1000" dirty="0" smtClean="0">
                <a:latin typeface="Arial Narrow" panose="020B0606020202030204" pitchFamily="34" charset="0"/>
              </a:rPr>
              <a:t> is FHA Standards Implementation Guide Generator</a:t>
            </a:r>
          </a:p>
          <a:p>
            <a:r>
              <a:rPr lang="en-US" sz="1000" b="1" dirty="0" smtClean="0">
                <a:latin typeface="Arial Narrow" panose="020B0606020202030204" pitchFamily="34" charset="0"/>
              </a:rPr>
              <a:t>SOLOR </a:t>
            </a:r>
            <a:r>
              <a:rPr lang="en-US" sz="1000" dirty="0" smtClean="0">
                <a:latin typeface="Arial Narrow" panose="020B0606020202030204" pitchFamily="34" charset="0"/>
              </a:rPr>
              <a:t>is VA’s </a:t>
            </a:r>
            <a:r>
              <a:rPr lang="en-US" sz="1000" dirty="0" err="1" smtClean="0">
                <a:latin typeface="Arial Narrow" panose="020B0606020202030204" pitchFamily="34" charset="0"/>
              </a:rPr>
              <a:t>SnOmed</a:t>
            </a:r>
            <a:r>
              <a:rPr lang="en-US" sz="1000" dirty="0" smtClean="0">
                <a:latin typeface="Arial Narrow" panose="020B0606020202030204" pitchFamily="34" charset="0"/>
              </a:rPr>
              <a:t> </a:t>
            </a:r>
            <a:r>
              <a:rPr lang="en-US" sz="1000" dirty="0" err="1" smtClean="0">
                <a:latin typeface="Arial Narrow" panose="020B0606020202030204" pitchFamily="34" charset="0"/>
              </a:rPr>
              <a:t>LOinc</a:t>
            </a:r>
            <a:r>
              <a:rPr lang="en-US" sz="1000" dirty="0" smtClean="0">
                <a:latin typeface="Arial Narrow" panose="020B0606020202030204" pitchFamily="34" charset="0"/>
              </a:rPr>
              <a:t>, </a:t>
            </a:r>
            <a:r>
              <a:rPr lang="en-US" sz="1000" dirty="0" err="1" smtClean="0">
                <a:latin typeface="Arial Narrow" panose="020B0606020202030204" pitchFamily="34" charset="0"/>
              </a:rPr>
              <a:t>Rxnorm</a:t>
            </a:r>
            <a:r>
              <a:rPr lang="en-US" sz="1000" dirty="0" smtClean="0">
                <a:latin typeface="Arial Narrow" panose="020B0606020202030204" pitchFamily="34" charset="0"/>
              </a:rPr>
              <a:t>; where, HSPC hosts the SOLOR project to provide the terminology foundation for model development.</a:t>
            </a:r>
          </a:p>
          <a:p>
            <a:r>
              <a:rPr lang="en-US" sz="1000" b="1" dirty="0" smtClean="0">
                <a:latin typeface="Arial Narrow" panose="020B0606020202030204" pitchFamily="34" charset="0"/>
              </a:rPr>
              <a:t>VSAC</a:t>
            </a:r>
            <a:r>
              <a:rPr lang="en-US" sz="1000" dirty="0" smtClean="0">
                <a:latin typeface="Arial Narrow" panose="020B0606020202030204" pitchFamily="34" charset="0"/>
              </a:rPr>
              <a:t> is NLM Value Set Authority Center. </a:t>
            </a:r>
            <a:r>
              <a:rPr lang="en-US" sz="1000" u="sng" dirty="0" smtClean="0">
                <a:latin typeface="Arial Narrow" panose="020B0606020202030204" pitchFamily="34" charset="0"/>
                <a:hlinkClick r:id="rId22"/>
              </a:rPr>
              <a:t>https://vsac.nlm.nih.gov/</a:t>
            </a:r>
            <a:r>
              <a:rPr lang="en-US" sz="1000" u="sng" dirty="0" smtClean="0">
                <a:latin typeface="Arial Narrow" panose="020B0606020202030204" pitchFamily="34" charset="0"/>
              </a:rPr>
              <a:t> </a:t>
            </a:r>
            <a:endParaRPr lang="en-US" sz="1050" dirty="0" smtClean="0">
              <a:latin typeface="Arial Narrow" panose="020B0606020202030204" pitchFamily="34" charset="0"/>
            </a:endParaRPr>
          </a:p>
          <a:p>
            <a:endParaRPr lang="en-US" dirty="0"/>
          </a:p>
        </p:txBody>
      </p:sp>
    </p:spTree>
    <p:extLst>
      <p:ext uri="{BB962C8B-B14F-4D97-AF65-F5344CB8AC3E}">
        <p14:creationId xmlns:p14="http://schemas.microsoft.com/office/powerpoint/2010/main" val="10060450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 name="Shape 36"/>
          <p:cNvSpPr>
            <a:spLocks noGrp="1"/>
          </p:cNvSpPr>
          <p:nvPr>
            <p:ph type="body" idx="1"/>
          </p:nvPr>
        </p:nvSpPr>
        <p:spPr>
          <a:xfrm>
            <a:off x="457200" y="1475495"/>
            <a:ext cx="8229600" cy="4566620"/>
          </a:xfrm>
          <a:prstGeom prst="rect">
            <a:avLst/>
          </a:prstGeom>
        </p:spPr>
        <p:txBody>
          <a:bodyPr lIns="45719" tIns="45719" rIns="45719" bIns="45719">
            <a:normAutofit/>
          </a:bodyPr>
          <a:lstStyle>
            <a:lvl1pPr marL="0" marR="0" indent="0" defTabSz="457200">
              <a:spcBef>
                <a:spcPts val="500"/>
              </a:spcBef>
              <a:buSzTx/>
              <a:buNone/>
              <a:defRPr sz="2400" b="0">
                <a:solidFill>
                  <a:srgbClr val="000000"/>
                </a:solidFill>
                <a:uFillTx/>
              </a:defRPr>
            </a:lvl1pPr>
            <a:lvl2pPr marL="0" marR="0" indent="457200" defTabSz="457200">
              <a:spcBef>
                <a:spcPts val="500"/>
              </a:spcBef>
              <a:buSzTx/>
              <a:buNone/>
              <a:defRPr sz="2400">
                <a:solidFill>
                  <a:srgbClr val="000000"/>
                </a:solidFill>
                <a:uFillTx/>
              </a:defRPr>
            </a:lvl2pPr>
            <a:lvl3pPr marL="0" marR="0" indent="914400" defTabSz="457200">
              <a:buSzTx/>
              <a:buNone/>
              <a:defRPr>
                <a:solidFill>
                  <a:srgbClr val="000000"/>
                </a:solidFill>
                <a:uFillTx/>
              </a:defRPr>
            </a:lvl3pPr>
            <a:lvl4pPr marL="0" marR="0" indent="1371600" defTabSz="457200">
              <a:spcBef>
                <a:spcPts val="500"/>
              </a:spcBef>
              <a:buSzTx/>
              <a:buNone/>
              <a:defRPr sz="2400">
                <a:solidFill>
                  <a:srgbClr val="000000"/>
                </a:solidFill>
                <a:uFillTx/>
              </a:defRPr>
            </a:lvl4pPr>
            <a:lvl5pPr marL="0" marR="0" indent="1828800" defTabSz="457200">
              <a:spcBef>
                <a:spcPts val="500"/>
              </a:spcBef>
              <a:buSzTx/>
              <a:buNone/>
              <a:defRPr sz="2400">
                <a:solidFill>
                  <a:srgbClr val="000000"/>
                </a:solidFill>
                <a:uFillTx/>
              </a:defRPr>
            </a:lvl5pPr>
          </a:lstStyle>
          <a:p>
            <a:r>
              <a:t>Body Level One</a:t>
            </a:r>
          </a:p>
          <a:p>
            <a:pPr lvl="1"/>
            <a:r>
              <a:t>Body Level Two</a:t>
            </a:r>
          </a:p>
          <a:p>
            <a:pPr lvl="2"/>
            <a:r>
              <a:t>Body Level Three</a:t>
            </a:r>
          </a:p>
          <a:p>
            <a:pPr lvl="3"/>
            <a:r>
              <a:t>Body Level Four</a:t>
            </a:r>
          </a:p>
          <a:p>
            <a:pPr lvl="4"/>
            <a:r>
              <a:t>Body Level Five</a:t>
            </a:r>
          </a:p>
        </p:txBody>
      </p:sp>
      <p:sp>
        <p:nvSpPr>
          <p:cNvPr id="38" name="Shape 38"/>
          <p:cNvSpPr>
            <a:spLocks noGrp="1"/>
          </p:cNvSpPr>
          <p:nvPr>
            <p:ph type="title"/>
          </p:nvPr>
        </p:nvSpPr>
        <p:spPr>
          <a:xfrm>
            <a:off x="457200" y="274638"/>
            <a:ext cx="6396715" cy="677894"/>
          </a:xfrm>
          <a:prstGeom prst="rect">
            <a:avLst/>
          </a:prstGeom>
        </p:spPr>
        <p:txBody>
          <a:bodyPr lIns="45719" tIns="45719" rIns="45719" bIns="45719">
            <a:normAutofit/>
          </a:bodyPr>
          <a:lstStyle>
            <a:lvl1pPr marL="0" marR="0" algn="r" defTabSz="457200">
              <a:defRPr sz="3200" b="1">
                <a:solidFill>
                  <a:srgbClr val="1D427C"/>
                </a:solidFill>
                <a:uFillTx/>
                <a:latin typeface="Times New Roman"/>
                <a:ea typeface="Times New Roman"/>
                <a:cs typeface="Times New Roman"/>
                <a:sym typeface="Times New Roman"/>
              </a:defRPr>
            </a:lvl1pPr>
          </a:lstStyle>
          <a:p>
            <a:r>
              <a:t>Title Text</a:t>
            </a:r>
          </a:p>
        </p:txBody>
      </p:sp>
      <p:sp>
        <p:nvSpPr>
          <p:cNvPr id="40" name="Shape 40"/>
          <p:cNvSpPr/>
          <p:nvPr/>
        </p:nvSpPr>
        <p:spPr>
          <a:xfrm>
            <a:off x="0" y="952531"/>
            <a:ext cx="6853915" cy="121403"/>
          </a:xfrm>
          <a:prstGeom prst="rect">
            <a:avLst/>
          </a:prstGeom>
          <a:solidFill>
            <a:srgbClr val="1D427C"/>
          </a:solidFill>
          <a:ln w="12700">
            <a:miter lim="400000"/>
          </a:ln>
        </p:spPr>
        <p:txBody>
          <a:bodyPr lIns="45719" rIns="45719" anchor="ctr"/>
          <a:lstStyle/>
          <a:p>
            <a:pPr marL="0" marR="0" algn="ctr" defTabSz="457200">
              <a:defRPr sz="1800">
                <a:solidFill>
                  <a:srgbClr val="FFFFFF"/>
                </a:solidFill>
                <a:uFillTx/>
              </a:defRPr>
            </a:pPr>
            <a:endParaRPr/>
          </a:p>
        </p:txBody>
      </p:sp>
      <p:sp>
        <p:nvSpPr>
          <p:cNvPr id="41" name="Shape 41"/>
          <p:cNvSpPr/>
          <p:nvPr/>
        </p:nvSpPr>
        <p:spPr>
          <a:xfrm>
            <a:off x="0" y="952531"/>
            <a:ext cx="6853915" cy="121403"/>
          </a:xfrm>
          <a:prstGeom prst="rect">
            <a:avLst/>
          </a:prstGeom>
          <a:solidFill>
            <a:srgbClr val="1D427C"/>
          </a:solidFill>
          <a:ln w="12700">
            <a:miter lim="400000"/>
          </a:ln>
        </p:spPr>
        <p:txBody>
          <a:bodyPr lIns="45719" rIns="45719" anchor="ctr"/>
          <a:lstStyle/>
          <a:p>
            <a:pPr marL="0" marR="0" algn="ctr" defTabSz="457200">
              <a:defRPr sz="1800">
                <a:solidFill>
                  <a:srgbClr val="FFFFFF"/>
                </a:solidFill>
                <a:uFillTx/>
              </a:defRPr>
            </a:pPr>
            <a:endParaRPr/>
          </a:p>
        </p:txBody>
      </p:sp>
      <p:pic>
        <p:nvPicPr>
          <p:cNvPr id="8" name="Picture 7"/>
          <p:cNvPicPr>
            <a:picLocks noChangeAspect="1"/>
          </p:cNvPicPr>
          <p:nvPr userDrawn="1"/>
        </p:nvPicPr>
        <p:blipFill>
          <a:blip r:embed="rId3"/>
          <a:stretch>
            <a:fillRect/>
          </a:stretch>
        </p:blipFill>
        <p:spPr>
          <a:xfrm>
            <a:off x="7193211" y="-24966"/>
            <a:ext cx="984977" cy="1098900"/>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1460500" y="0"/>
            <a:ext cx="7696200" cy="381000"/>
          </a:xfrm>
          <a:prstGeom prst="rect">
            <a:avLst/>
          </a:prstGeom>
          <a:solidFill>
            <a:srgbClr val="005393"/>
          </a:solidFill>
          <a:ln>
            <a:miter lim="400000"/>
          </a:ln>
        </p:spPr>
        <p:txBody>
          <a:bodyPr lIns="50800" tIns="50800" rIns="50800" bIns="50800" anchor="ctr"/>
          <a:lstStyle/>
          <a:p>
            <a:endParaRPr/>
          </a:p>
        </p:txBody>
      </p:sp>
      <p:sp>
        <p:nvSpPr>
          <p:cNvPr id="3" name="Shape 3"/>
          <p:cNvSpPr/>
          <p:nvPr/>
        </p:nvSpPr>
        <p:spPr>
          <a:xfrm rot="5400000">
            <a:off x="-279401" y="254000"/>
            <a:ext cx="2362201" cy="18288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FFFFFF"/>
              </a:gs>
              <a:gs pos="100000">
                <a:srgbClr val="B8B9BB"/>
              </a:gs>
            </a:gsLst>
            <a:lin ang="16200000"/>
          </a:gradFill>
          <a:ln>
            <a:miter lim="400000"/>
          </a:ln>
        </p:spPr>
        <p:txBody>
          <a:bodyPr lIns="50800" tIns="50800" rIns="50800" bIns="50800" anchor="ctr"/>
          <a:lstStyle/>
          <a:p>
            <a:endParaRPr/>
          </a:p>
        </p:txBody>
      </p:sp>
      <p:sp>
        <p:nvSpPr>
          <p:cNvPr id="4" name="Shape 4"/>
          <p:cNvSpPr/>
          <p:nvPr/>
        </p:nvSpPr>
        <p:spPr>
          <a:xfrm>
            <a:off x="0" y="279400"/>
            <a:ext cx="152400" cy="711200"/>
          </a:xfrm>
          <a:prstGeom prst="rect">
            <a:avLst/>
          </a:prstGeom>
          <a:solidFill>
            <a:srgbClr val="005393"/>
          </a:solidFill>
          <a:ln>
            <a:miter lim="400000"/>
          </a:ln>
        </p:spPr>
        <p:txBody>
          <a:bodyPr lIns="50800" tIns="50800" rIns="50800" bIns="50800" anchor="ctr"/>
          <a:lstStyle/>
          <a:p>
            <a:endParaRPr/>
          </a:p>
        </p:txBody>
      </p:sp>
      <p:sp>
        <p:nvSpPr>
          <p:cNvPr id="5" name="Shape 5"/>
          <p:cNvSpPr/>
          <p:nvPr/>
        </p:nvSpPr>
        <p:spPr>
          <a:xfrm>
            <a:off x="127000" y="139700"/>
            <a:ext cx="9029700" cy="1155700"/>
          </a:xfrm>
          <a:prstGeom prst="roundRect">
            <a:avLst>
              <a:gd name="adj" fmla="val 5556"/>
            </a:avLst>
          </a:prstGeom>
          <a:solidFill>
            <a:srgbClr val="FFFFFF"/>
          </a:solidFill>
        </p:spPr>
        <p:txBody>
          <a:bodyPr lIns="50800" tIns="50800" rIns="50800" bIns="50800" anchor="ctr"/>
          <a:lstStyle/>
          <a:p>
            <a:endParaRPr/>
          </a:p>
        </p:txBody>
      </p:sp>
      <p:sp>
        <p:nvSpPr>
          <p:cNvPr id="6" name="Shape 6"/>
          <p:cNvSpPr/>
          <p:nvPr/>
        </p:nvSpPr>
        <p:spPr>
          <a:xfrm>
            <a:off x="0" y="6337300"/>
            <a:ext cx="9144000" cy="533400"/>
          </a:xfrm>
          <a:prstGeom prst="rect">
            <a:avLst/>
          </a:prstGeom>
          <a:gradFill>
            <a:gsLst>
              <a:gs pos="0">
                <a:srgbClr val="B8B9BB">
                  <a:alpha val="57000"/>
                </a:srgbClr>
              </a:gs>
              <a:gs pos="100000">
                <a:srgbClr val="FFFFFF"/>
              </a:gs>
            </a:gsLst>
            <a:lin ang="16200000"/>
          </a:gradFill>
          <a:ln>
            <a:miter lim="400000"/>
          </a:ln>
        </p:spPr>
        <p:txBody>
          <a:bodyPr lIns="50800" tIns="50800" rIns="50800" bIns="50800" anchor="ctr"/>
          <a:lstStyle/>
          <a:p>
            <a:endParaRPr/>
          </a:p>
        </p:txBody>
      </p:sp>
      <p:sp>
        <p:nvSpPr>
          <p:cNvPr id="8" name="Shape 8"/>
          <p:cNvSpPr>
            <a:spLocks noGrp="1"/>
          </p:cNvSpPr>
          <p:nvPr>
            <p:ph type="title"/>
          </p:nvPr>
        </p:nvSpPr>
        <p:spPr>
          <a:xfrm>
            <a:off x="1447800" y="0"/>
            <a:ext cx="7696200" cy="14478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p>
            <a:r>
              <a:t>Title Text</a:t>
            </a:r>
          </a:p>
        </p:txBody>
      </p:sp>
      <p:sp>
        <p:nvSpPr>
          <p:cNvPr id="9" name="Shape 9"/>
          <p:cNvSpPr>
            <a:spLocks noGrp="1"/>
          </p:cNvSpPr>
          <p:nvPr>
            <p:ph type="body" idx="1"/>
          </p:nvPr>
        </p:nvSpPr>
        <p:spPr>
          <a:xfrm>
            <a:off x="825500" y="1752600"/>
            <a:ext cx="7620000" cy="5105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lvl2pPr>
              <a:buChar char="–"/>
              <a:defRPr b="0">
                <a:solidFill>
                  <a:srgbClr val="4D4F4E"/>
                </a:solidFill>
                <a:uFill>
                  <a:solidFill>
                    <a:srgbClr val="4D4F4E"/>
                  </a:solidFill>
                </a:uFill>
              </a:defRPr>
            </a:lvl2pPr>
            <a:lvl3pPr marL="1183639" indent="-228600">
              <a:spcBef>
                <a:spcPts val="500"/>
              </a:spcBef>
              <a:defRPr sz="2400" b="0">
                <a:solidFill>
                  <a:srgbClr val="4D4F4E"/>
                </a:solidFill>
                <a:uFill>
                  <a:solidFill>
                    <a:srgbClr val="4D4F4E"/>
                  </a:solidFill>
                </a:uFill>
              </a:defRPr>
            </a:lvl3pPr>
            <a:lvl4pPr marL="1640839" indent="-228600">
              <a:spcBef>
                <a:spcPts val="400"/>
              </a:spcBef>
              <a:buChar char="–"/>
              <a:defRPr sz="2000" b="0">
                <a:solidFill>
                  <a:srgbClr val="4D4F4E"/>
                </a:solidFill>
                <a:uFill>
                  <a:solidFill>
                    <a:srgbClr val="4D4F4E"/>
                  </a:solidFill>
                </a:uFill>
              </a:defRPr>
            </a:lvl4pPr>
            <a:lvl5pPr marL="2098039" indent="-228600">
              <a:spcBef>
                <a:spcPts val="400"/>
              </a:spcBef>
              <a:buChar char="»"/>
              <a:defRPr sz="2000" b="0">
                <a:solidFill>
                  <a:srgbClr val="4D4F4E"/>
                </a:solidFill>
                <a:uFill>
                  <a:solidFill>
                    <a:srgbClr val="4D4F4E"/>
                  </a:solidFill>
                </a:uFill>
              </a:defRPr>
            </a:lvl5pPr>
          </a:lstStyle>
          <a:p>
            <a:r>
              <a:t>Body Level One</a:t>
            </a:r>
          </a:p>
          <a:p>
            <a:pPr lvl="1"/>
            <a:r>
              <a:t>Body Level Two</a:t>
            </a:r>
          </a:p>
          <a:p>
            <a:pPr lvl="2"/>
            <a:r>
              <a:t>Body Level Three</a:t>
            </a:r>
          </a:p>
          <a:p>
            <a:pPr lvl="3"/>
            <a:r>
              <a:t>Body Level Four</a:t>
            </a:r>
          </a:p>
          <a:p>
            <a:pPr lvl="4"/>
            <a:r>
              <a:t>Body Level Five</a:t>
            </a:r>
          </a:p>
        </p:txBody>
      </p:sp>
      <p:sp>
        <p:nvSpPr>
          <p:cNvPr id="10" name="Shape 10"/>
          <p:cNvSpPr>
            <a:spLocks noGrp="1"/>
          </p:cNvSpPr>
          <p:nvPr>
            <p:ph type="sldNum" sz="quarter" idx="2"/>
          </p:nvPr>
        </p:nvSpPr>
        <p:spPr>
          <a:xfrm>
            <a:off x="7806866" y="6400800"/>
            <a:ext cx="312068" cy="298984"/>
          </a:xfrm>
          <a:prstGeom prst="rect">
            <a:avLst/>
          </a:prstGeom>
          <a:ln w="12700">
            <a:miter lim="400000"/>
          </a:ln>
        </p:spPr>
        <p:txBody>
          <a:bodyPr wrap="none" lIns="50800" tIns="50800" rIns="50800" bIns="50800">
            <a:spAutoFit/>
          </a:bodyPr>
          <a:lstStyle>
            <a:lvl1pPr marL="0" marR="0" algn="ctr" defTabSz="584200">
              <a:defRPr sz="1400">
                <a:solidFill>
                  <a:srgbClr val="4F538B"/>
                </a:solidFill>
                <a:uFill>
                  <a:solidFill>
                    <a:srgbClr val="4F538B"/>
                  </a:solidFill>
                </a:u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1" r:id="rId1"/>
  </p:sldLayoutIdLst>
  <p:transition spd="med"/>
  <p:txStyles>
    <p:titleStyle>
      <a:lvl1pPr marL="40639" marR="40639"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5393"/>
          </a:solidFill>
          <a:uFill>
            <a:solidFill>
              <a:srgbClr val="005393"/>
            </a:solidFill>
          </a:uFill>
          <a:latin typeface="+mn-lt"/>
          <a:ea typeface="+mn-ea"/>
          <a:cs typeface="+mn-cs"/>
          <a:sym typeface="Arial"/>
        </a:defRPr>
      </a:lvl1pPr>
      <a:lvl2pPr marL="40639" marR="40639" indent="228600" algn="l" defTabSz="914400" rtl="0" latinLnBrk="0">
        <a:lnSpc>
          <a:spcPct val="100000"/>
        </a:lnSpc>
        <a:spcBef>
          <a:spcPts val="0"/>
        </a:spcBef>
        <a:spcAft>
          <a:spcPts val="0"/>
        </a:spcAft>
        <a:buClrTx/>
        <a:buSzTx/>
        <a:buFontTx/>
        <a:buNone/>
        <a:tabLst/>
        <a:defRPr sz="2800" b="0" i="0" u="none" strike="noStrike" cap="none" spc="0" baseline="0">
          <a:ln>
            <a:noFill/>
          </a:ln>
          <a:solidFill>
            <a:srgbClr val="005393"/>
          </a:solidFill>
          <a:uFill>
            <a:solidFill>
              <a:srgbClr val="005393"/>
            </a:solidFill>
          </a:uFill>
          <a:latin typeface="+mn-lt"/>
          <a:ea typeface="+mn-ea"/>
          <a:cs typeface="+mn-cs"/>
          <a:sym typeface="Arial"/>
        </a:defRPr>
      </a:lvl2pPr>
      <a:lvl3pPr marL="40639" marR="40639" indent="457200" algn="l" defTabSz="914400" rtl="0" latinLnBrk="0">
        <a:lnSpc>
          <a:spcPct val="100000"/>
        </a:lnSpc>
        <a:spcBef>
          <a:spcPts val="0"/>
        </a:spcBef>
        <a:spcAft>
          <a:spcPts val="0"/>
        </a:spcAft>
        <a:buClrTx/>
        <a:buSzTx/>
        <a:buFontTx/>
        <a:buNone/>
        <a:tabLst/>
        <a:defRPr sz="2800" b="0" i="0" u="none" strike="noStrike" cap="none" spc="0" baseline="0">
          <a:ln>
            <a:noFill/>
          </a:ln>
          <a:solidFill>
            <a:srgbClr val="005393"/>
          </a:solidFill>
          <a:uFill>
            <a:solidFill>
              <a:srgbClr val="005393"/>
            </a:solidFill>
          </a:uFill>
          <a:latin typeface="+mn-lt"/>
          <a:ea typeface="+mn-ea"/>
          <a:cs typeface="+mn-cs"/>
          <a:sym typeface="Arial"/>
        </a:defRPr>
      </a:lvl3pPr>
      <a:lvl4pPr marL="40639" marR="40639" indent="685800" algn="l" defTabSz="914400" rtl="0" latinLnBrk="0">
        <a:lnSpc>
          <a:spcPct val="100000"/>
        </a:lnSpc>
        <a:spcBef>
          <a:spcPts val="0"/>
        </a:spcBef>
        <a:spcAft>
          <a:spcPts val="0"/>
        </a:spcAft>
        <a:buClrTx/>
        <a:buSzTx/>
        <a:buFontTx/>
        <a:buNone/>
        <a:tabLst/>
        <a:defRPr sz="2800" b="0" i="0" u="none" strike="noStrike" cap="none" spc="0" baseline="0">
          <a:ln>
            <a:noFill/>
          </a:ln>
          <a:solidFill>
            <a:srgbClr val="005393"/>
          </a:solidFill>
          <a:uFill>
            <a:solidFill>
              <a:srgbClr val="005393"/>
            </a:solidFill>
          </a:uFill>
          <a:latin typeface="+mn-lt"/>
          <a:ea typeface="+mn-ea"/>
          <a:cs typeface="+mn-cs"/>
          <a:sym typeface="Arial"/>
        </a:defRPr>
      </a:lvl4pPr>
      <a:lvl5pPr marL="40639" marR="40639" indent="914400" algn="l" defTabSz="914400" rtl="0" latinLnBrk="0">
        <a:lnSpc>
          <a:spcPct val="100000"/>
        </a:lnSpc>
        <a:spcBef>
          <a:spcPts val="0"/>
        </a:spcBef>
        <a:spcAft>
          <a:spcPts val="0"/>
        </a:spcAft>
        <a:buClrTx/>
        <a:buSzTx/>
        <a:buFontTx/>
        <a:buNone/>
        <a:tabLst/>
        <a:defRPr sz="2800" b="0" i="0" u="none" strike="noStrike" cap="none" spc="0" baseline="0">
          <a:ln>
            <a:noFill/>
          </a:ln>
          <a:solidFill>
            <a:srgbClr val="005393"/>
          </a:solidFill>
          <a:uFill>
            <a:solidFill>
              <a:srgbClr val="005393"/>
            </a:solidFill>
          </a:uFill>
          <a:latin typeface="+mn-lt"/>
          <a:ea typeface="+mn-ea"/>
          <a:cs typeface="+mn-cs"/>
          <a:sym typeface="Arial"/>
        </a:defRPr>
      </a:lvl5pPr>
      <a:lvl6pPr marL="40639" marR="40639" indent="1143000" algn="l" defTabSz="914400" rtl="0" latinLnBrk="0">
        <a:lnSpc>
          <a:spcPct val="100000"/>
        </a:lnSpc>
        <a:spcBef>
          <a:spcPts val="0"/>
        </a:spcBef>
        <a:spcAft>
          <a:spcPts val="0"/>
        </a:spcAft>
        <a:buClrTx/>
        <a:buSzTx/>
        <a:buFontTx/>
        <a:buNone/>
        <a:tabLst/>
        <a:defRPr sz="2800" b="0" i="0" u="none" strike="noStrike" cap="none" spc="0" baseline="0">
          <a:ln>
            <a:noFill/>
          </a:ln>
          <a:solidFill>
            <a:srgbClr val="005393"/>
          </a:solidFill>
          <a:uFill>
            <a:solidFill>
              <a:srgbClr val="005393"/>
            </a:solidFill>
          </a:uFill>
          <a:latin typeface="+mn-lt"/>
          <a:ea typeface="+mn-ea"/>
          <a:cs typeface="+mn-cs"/>
          <a:sym typeface="Arial"/>
        </a:defRPr>
      </a:lvl6pPr>
      <a:lvl7pPr marL="40639" marR="40639" indent="1371600" algn="l" defTabSz="914400" rtl="0" latinLnBrk="0">
        <a:lnSpc>
          <a:spcPct val="100000"/>
        </a:lnSpc>
        <a:spcBef>
          <a:spcPts val="0"/>
        </a:spcBef>
        <a:spcAft>
          <a:spcPts val="0"/>
        </a:spcAft>
        <a:buClrTx/>
        <a:buSzTx/>
        <a:buFontTx/>
        <a:buNone/>
        <a:tabLst/>
        <a:defRPr sz="2800" b="0" i="0" u="none" strike="noStrike" cap="none" spc="0" baseline="0">
          <a:ln>
            <a:noFill/>
          </a:ln>
          <a:solidFill>
            <a:srgbClr val="005393"/>
          </a:solidFill>
          <a:uFill>
            <a:solidFill>
              <a:srgbClr val="005393"/>
            </a:solidFill>
          </a:uFill>
          <a:latin typeface="+mn-lt"/>
          <a:ea typeface="+mn-ea"/>
          <a:cs typeface="+mn-cs"/>
          <a:sym typeface="Arial"/>
        </a:defRPr>
      </a:lvl7pPr>
      <a:lvl8pPr marL="40639" marR="40639" indent="1600200" algn="l" defTabSz="914400" rtl="0" latinLnBrk="0">
        <a:lnSpc>
          <a:spcPct val="100000"/>
        </a:lnSpc>
        <a:spcBef>
          <a:spcPts val="0"/>
        </a:spcBef>
        <a:spcAft>
          <a:spcPts val="0"/>
        </a:spcAft>
        <a:buClrTx/>
        <a:buSzTx/>
        <a:buFontTx/>
        <a:buNone/>
        <a:tabLst/>
        <a:defRPr sz="2800" b="0" i="0" u="none" strike="noStrike" cap="none" spc="0" baseline="0">
          <a:ln>
            <a:noFill/>
          </a:ln>
          <a:solidFill>
            <a:srgbClr val="005393"/>
          </a:solidFill>
          <a:uFill>
            <a:solidFill>
              <a:srgbClr val="005393"/>
            </a:solidFill>
          </a:uFill>
          <a:latin typeface="+mn-lt"/>
          <a:ea typeface="+mn-ea"/>
          <a:cs typeface="+mn-cs"/>
          <a:sym typeface="Arial"/>
        </a:defRPr>
      </a:lvl8pPr>
      <a:lvl9pPr marL="40639" marR="40639" indent="1828800" algn="l" defTabSz="914400" rtl="0" latinLnBrk="0">
        <a:lnSpc>
          <a:spcPct val="100000"/>
        </a:lnSpc>
        <a:spcBef>
          <a:spcPts val="0"/>
        </a:spcBef>
        <a:spcAft>
          <a:spcPts val="0"/>
        </a:spcAft>
        <a:buClrTx/>
        <a:buSzTx/>
        <a:buFontTx/>
        <a:buNone/>
        <a:tabLst/>
        <a:defRPr sz="2800" b="0" i="0" u="none" strike="noStrike" cap="none" spc="0" baseline="0">
          <a:ln>
            <a:noFill/>
          </a:ln>
          <a:solidFill>
            <a:srgbClr val="005393"/>
          </a:solidFill>
          <a:uFill>
            <a:solidFill>
              <a:srgbClr val="005393"/>
            </a:solidFill>
          </a:uFill>
          <a:latin typeface="+mn-lt"/>
          <a:ea typeface="+mn-ea"/>
          <a:cs typeface="+mn-cs"/>
          <a:sym typeface="Arial"/>
        </a:defRPr>
      </a:lvl9pPr>
    </p:titleStyle>
    <p:bodyStyle>
      <a:lvl1pPr marL="383540" marR="40639" indent="-342900" algn="l" defTabSz="914400" rtl="0" latinLnBrk="0">
        <a:lnSpc>
          <a:spcPct val="100000"/>
        </a:lnSpc>
        <a:spcBef>
          <a:spcPts val="600"/>
        </a:spcBef>
        <a:spcAft>
          <a:spcPts val="0"/>
        </a:spcAft>
        <a:buClrTx/>
        <a:buSzPct val="100000"/>
        <a:buFontTx/>
        <a:buChar char="•"/>
        <a:tabLst/>
        <a:defRPr sz="2800" b="1" i="0" u="none" strike="noStrike" cap="none" spc="0" baseline="0">
          <a:ln>
            <a:noFill/>
          </a:ln>
          <a:solidFill>
            <a:srgbClr val="4F538B"/>
          </a:solidFill>
          <a:uFill>
            <a:solidFill>
              <a:srgbClr val="4F538B"/>
            </a:solidFill>
          </a:uFill>
          <a:latin typeface="+mn-lt"/>
          <a:ea typeface="+mn-ea"/>
          <a:cs typeface="+mn-cs"/>
          <a:sym typeface="Arial"/>
        </a:defRPr>
      </a:lvl1pPr>
      <a:lvl2pPr marL="783590" marR="40639" indent="-285750" algn="l" defTabSz="914400" rtl="0" latinLnBrk="0">
        <a:lnSpc>
          <a:spcPct val="100000"/>
        </a:lnSpc>
        <a:spcBef>
          <a:spcPts val="600"/>
        </a:spcBef>
        <a:spcAft>
          <a:spcPts val="0"/>
        </a:spcAft>
        <a:buClrTx/>
        <a:buSzPct val="100000"/>
        <a:buFontTx/>
        <a:buChar char="•"/>
        <a:tabLst/>
        <a:defRPr sz="2800" b="1" i="0" u="none" strike="noStrike" cap="none" spc="0" baseline="0">
          <a:ln>
            <a:noFill/>
          </a:ln>
          <a:solidFill>
            <a:srgbClr val="4F538B"/>
          </a:solidFill>
          <a:uFill>
            <a:solidFill>
              <a:srgbClr val="4F538B"/>
            </a:solidFill>
          </a:uFill>
          <a:latin typeface="+mn-lt"/>
          <a:ea typeface="+mn-ea"/>
          <a:cs typeface="+mn-cs"/>
          <a:sym typeface="Arial"/>
        </a:defRPr>
      </a:lvl2pPr>
      <a:lvl3pPr marL="1221739" marR="40639" indent="-266700" algn="l" defTabSz="914400" rtl="0" latinLnBrk="0">
        <a:lnSpc>
          <a:spcPct val="100000"/>
        </a:lnSpc>
        <a:spcBef>
          <a:spcPts val="600"/>
        </a:spcBef>
        <a:spcAft>
          <a:spcPts val="0"/>
        </a:spcAft>
        <a:buClrTx/>
        <a:buSzPct val="100000"/>
        <a:buFontTx/>
        <a:buChar char="•"/>
        <a:tabLst/>
        <a:defRPr sz="2800" b="1" i="0" u="none" strike="noStrike" cap="none" spc="0" baseline="0">
          <a:ln>
            <a:noFill/>
          </a:ln>
          <a:solidFill>
            <a:srgbClr val="4F538B"/>
          </a:solidFill>
          <a:uFill>
            <a:solidFill>
              <a:srgbClr val="4F538B"/>
            </a:solidFill>
          </a:uFill>
          <a:latin typeface="+mn-lt"/>
          <a:ea typeface="+mn-ea"/>
          <a:cs typeface="+mn-cs"/>
          <a:sym typeface="Arial"/>
        </a:defRPr>
      </a:lvl3pPr>
      <a:lvl4pPr marL="1732279" marR="40639" indent="-320039" algn="l" defTabSz="914400" rtl="0" latinLnBrk="0">
        <a:lnSpc>
          <a:spcPct val="100000"/>
        </a:lnSpc>
        <a:spcBef>
          <a:spcPts val="600"/>
        </a:spcBef>
        <a:spcAft>
          <a:spcPts val="0"/>
        </a:spcAft>
        <a:buClrTx/>
        <a:buSzPct val="100000"/>
        <a:buFontTx/>
        <a:buChar char="•"/>
        <a:tabLst/>
        <a:defRPr sz="2800" b="1" i="0" u="none" strike="noStrike" cap="none" spc="0" baseline="0">
          <a:ln>
            <a:noFill/>
          </a:ln>
          <a:solidFill>
            <a:srgbClr val="4F538B"/>
          </a:solidFill>
          <a:uFill>
            <a:solidFill>
              <a:srgbClr val="4F538B"/>
            </a:solidFill>
          </a:uFill>
          <a:latin typeface="+mn-lt"/>
          <a:ea typeface="+mn-ea"/>
          <a:cs typeface="+mn-cs"/>
          <a:sym typeface="Arial"/>
        </a:defRPr>
      </a:lvl4pPr>
      <a:lvl5pPr marL="2189479" marR="40639" indent="-320039" algn="l" defTabSz="914400" rtl="0" latinLnBrk="0">
        <a:lnSpc>
          <a:spcPct val="100000"/>
        </a:lnSpc>
        <a:spcBef>
          <a:spcPts val="600"/>
        </a:spcBef>
        <a:spcAft>
          <a:spcPts val="0"/>
        </a:spcAft>
        <a:buClrTx/>
        <a:buSzPct val="100000"/>
        <a:buFontTx/>
        <a:buChar char="•"/>
        <a:tabLst/>
        <a:defRPr sz="2800" b="1" i="0" u="none" strike="noStrike" cap="none" spc="0" baseline="0">
          <a:ln>
            <a:noFill/>
          </a:ln>
          <a:solidFill>
            <a:srgbClr val="4F538B"/>
          </a:solidFill>
          <a:uFill>
            <a:solidFill>
              <a:srgbClr val="4F538B"/>
            </a:solidFill>
          </a:uFill>
          <a:latin typeface="+mn-lt"/>
          <a:ea typeface="+mn-ea"/>
          <a:cs typeface="+mn-cs"/>
          <a:sym typeface="Arial"/>
        </a:defRPr>
      </a:lvl5pPr>
      <a:lvl6pPr marL="2189479" marR="40639" indent="-320039" algn="l" defTabSz="914400" rtl="0" latinLnBrk="0">
        <a:lnSpc>
          <a:spcPct val="100000"/>
        </a:lnSpc>
        <a:spcBef>
          <a:spcPts val="600"/>
        </a:spcBef>
        <a:spcAft>
          <a:spcPts val="0"/>
        </a:spcAft>
        <a:buClrTx/>
        <a:buSzPct val="100000"/>
        <a:buFontTx/>
        <a:buChar char="•"/>
        <a:tabLst/>
        <a:defRPr sz="2800" b="1" i="0" u="none" strike="noStrike" cap="none" spc="0" baseline="0">
          <a:ln>
            <a:noFill/>
          </a:ln>
          <a:solidFill>
            <a:srgbClr val="4F538B"/>
          </a:solidFill>
          <a:uFill>
            <a:solidFill>
              <a:srgbClr val="4F538B"/>
            </a:solidFill>
          </a:uFill>
          <a:latin typeface="+mn-lt"/>
          <a:ea typeface="+mn-ea"/>
          <a:cs typeface="+mn-cs"/>
          <a:sym typeface="Arial"/>
        </a:defRPr>
      </a:lvl6pPr>
      <a:lvl7pPr marL="2189479" marR="40639" indent="-320039" algn="l" defTabSz="914400" rtl="0" latinLnBrk="0">
        <a:lnSpc>
          <a:spcPct val="100000"/>
        </a:lnSpc>
        <a:spcBef>
          <a:spcPts val="600"/>
        </a:spcBef>
        <a:spcAft>
          <a:spcPts val="0"/>
        </a:spcAft>
        <a:buClrTx/>
        <a:buSzPct val="100000"/>
        <a:buFontTx/>
        <a:buChar char="•"/>
        <a:tabLst/>
        <a:defRPr sz="2800" b="1" i="0" u="none" strike="noStrike" cap="none" spc="0" baseline="0">
          <a:ln>
            <a:noFill/>
          </a:ln>
          <a:solidFill>
            <a:srgbClr val="4F538B"/>
          </a:solidFill>
          <a:uFill>
            <a:solidFill>
              <a:srgbClr val="4F538B"/>
            </a:solidFill>
          </a:uFill>
          <a:latin typeface="+mn-lt"/>
          <a:ea typeface="+mn-ea"/>
          <a:cs typeface="+mn-cs"/>
          <a:sym typeface="Arial"/>
        </a:defRPr>
      </a:lvl7pPr>
      <a:lvl8pPr marL="2189479" marR="40639" indent="-320039" algn="l" defTabSz="914400" rtl="0" latinLnBrk="0">
        <a:lnSpc>
          <a:spcPct val="100000"/>
        </a:lnSpc>
        <a:spcBef>
          <a:spcPts val="600"/>
        </a:spcBef>
        <a:spcAft>
          <a:spcPts val="0"/>
        </a:spcAft>
        <a:buClrTx/>
        <a:buSzPct val="100000"/>
        <a:buFontTx/>
        <a:buChar char="•"/>
        <a:tabLst/>
        <a:defRPr sz="2800" b="1" i="0" u="none" strike="noStrike" cap="none" spc="0" baseline="0">
          <a:ln>
            <a:noFill/>
          </a:ln>
          <a:solidFill>
            <a:srgbClr val="4F538B"/>
          </a:solidFill>
          <a:uFill>
            <a:solidFill>
              <a:srgbClr val="4F538B"/>
            </a:solidFill>
          </a:uFill>
          <a:latin typeface="+mn-lt"/>
          <a:ea typeface="+mn-ea"/>
          <a:cs typeface="+mn-cs"/>
          <a:sym typeface="Arial"/>
        </a:defRPr>
      </a:lvl8pPr>
      <a:lvl9pPr marL="2189479" marR="40639" indent="-320039" algn="l" defTabSz="914400" rtl="0" latinLnBrk="0">
        <a:lnSpc>
          <a:spcPct val="100000"/>
        </a:lnSpc>
        <a:spcBef>
          <a:spcPts val="600"/>
        </a:spcBef>
        <a:spcAft>
          <a:spcPts val="0"/>
        </a:spcAft>
        <a:buClrTx/>
        <a:buSzPct val="100000"/>
        <a:buFontTx/>
        <a:buChar char="•"/>
        <a:tabLst/>
        <a:defRPr sz="2800" b="1" i="0" u="none" strike="noStrike" cap="none" spc="0" baseline="0">
          <a:ln>
            <a:noFill/>
          </a:ln>
          <a:solidFill>
            <a:srgbClr val="4F538B"/>
          </a:solidFill>
          <a:uFill>
            <a:solidFill>
              <a:srgbClr val="4F538B"/>
            </a:solidFill>
          </a:uFill>
          <a:latin typeface="+mn-lt"/>
          <a:ea typeface="+mn-ea"/>
          <a:cs typeface="+mn-cs"/>
          <a:sym typeface="Arial"/>
        </a:defRPr>
      </a:lvl9pPr>
    </p:bodyStyle>
    <p:otherStyle>
      <a:lvl1pPr marL="0" marR="0" indent="0" algn="ct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
            <a:solidFill>
              <a:srgbClr val="4F538B"/>
            </a:solidFill>
          </a:uFill>
          <a:latin typeface="+mn-lt"/>
          <a:ea typeface="+mn-ea"/>
          <a:cs typeface="+mn-cs"/>
          <a:sym typeface="Arial"/>
        </a:defRPr>
      </a:lvl1pPr>
      <a:lvl2pPr marL="0" marR="0" indent="228600" algn="ct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
            <a:solidFill>
              <a:srgbClr val="4F538B"/>
            </a:solidFill>
          </a:uFill>
          <a:latin typeface="+mn-lt"/>
          <a:ea typeface="+mn-ea"/>
          <a:cs typeface="+mn-cs"/>
          <a:sym typeface="Arial"/>
        </a:defRPr>
      </a:lvl2pPr>
      <a:lvl3pPr marL="0" marR="0" indent="457200" algn="ct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
            <a:solidFill>
              <a:srgbClr val="4F538B"/>
            </a:solidFill>
          </a:uFill>
          <a:latin typeface="+mn-lt"/>
          <a:ea typeface="+mn-ea"/>
          <a:cs typeface="+mn-cs"/>
          <a:sym typeface="Arial"/>
        </a:defRPr>
      </a:lvl3pPr>
      <a:lvl4pPr marL="0" marR="0" indent="685800" algn="ct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
            <a:solidFill>
              <a:srgbClr val="4F538B"/>
            </a:solidFill>
          </a:uFill>
          <a:latin typeface="+mn-lt"/>
          <a:ea typeface="+mn-ea"/>
          <a:cs typeface="+mn-cs"/>
          <a:sym typeface="Arial"/>
        </a:defRPr>
      </a:lvl4pPr>
      <a:lvl5pPr marL="0" marR="0" indent="914400" algn="ct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
            <a:solidFill>
              <a:srgbClr val="4F538B"/>
            </a:solidFill>
          </a:uFill>
          <a:latin typeface="+mn-lt"/>
          <a:ea typeface="+mn-ea"/>
          <a:cs typeface="+mn-cs"/>
          <a:sym typeface="Arial"/>
        </a:defRPr>
      </a:lvl5pPr>
      <a:lvl6pPr marL="0" marR="0" indent="1143000" algn="ct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
            <a:solidFill>
              <a:srgbClr val="4F538B"/>
            </a:solidFill>
          </a:uFill>
          <a:latin typeface="+mn-lt"/>
          <a:ea typeface="+mn-ea"/>
          <a:cs typeface="+mn-cs"/>
          <a:sym typeface="Arial"/>
        </a:defRPr>
      </a:lvl6pPr>
      <a:lvl7pPr marL="0" marR="0" indent="1371600" algn="ct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
            <a:solidFill>
              <a:srgbClr val="4F538B"/>
            </a:solidFill>
          </a:uFill>
          <a:latin typeface="+mn-lt"/>
          <a:ea typeface="+mn-ea"/>
          <a:cs typeface="+mn-cs"/>
          <a:sym typeface="Arial"/>
        </a:defRPr>
      </a:lvl7pPr>
      <a:lvl8pPr marL="0" marR="0" indent="1600200" algn="ct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
            <a:solidFill>
              <a:srgbClr val="4F538B"/>
            </a:solidFill>
          </a:uFill>
          <a:latin typeface="+mn-lt"/>
          <a:ea typeface="+mn-ea"/>
          <a:cs typeface="+mn-cs"/>
          <a:sym typeface="Arial"/>
        </a:defRPr>
      </a:lvl8pPr>
      <a:lvl9pPr marL="0" marR="0" indent="1828800" algn="ct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
            <a:solidFill>
              <a:srgbClr val="4F538B"/>
            </a:solidFill>
          </a:u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www.opengroup.org/bookstore/catalog/w16a.ht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1drv.ms/f/s!AlkpZJej6nh_lIQSMLOHY-XGGUOSxg" TargetMode="External"/><Relationship Id="rId13" Type="http://schemas.openxmlformats.org/officeDocument/2006/relationships/hyperlink" Target="mailto:Nona.G.Hall.civ@mail.mil" TargetMode="External"/><Relationship Id="rId3" Type="http://schemas.openxmlformats.org/officeDocument/2006/relationships/hyperlink" Target="https://1drv.ms/w/s!AlkpZJej6nh_k9gyRVADgOvM5SlJkQ" TargetMode="External"/><Relationship Id="rId7" Type="http://schemas.openxmlformats.org/officeDocument/2006/relationships/hyperlink" Target="https://1drv.ms/f/s!AlkpZJej6nh_k-RIHMWezhAd7fONHg" TargetMode="External"/><Relationship Id="rId12" Type="http://schemas.openxmlformats.org/officeDocument/2006/relationships/hyperlink" Target="http://wiki.hl7.org/index.php?title=CIMI_Modeling,_Architecture,_Methodology_and_Style_Guides" TargetMode="External"/><Relationship Id="rId2" Type="http://schemas.openxmlformats.org/officeDocument/2006/relationships/hyperlink" Target="https://1drv.ms/f/s!AlkpZJej6nh_lIQOuPJcL2rf5BVoXQ" TargetMode="External"/><Relationship Id="rId1" Type="http://schemas.openxmlformats.org/officeDocument/2006/relationships/slideLayout" Target="../slideLayouts/slideLayout1.xml"/><Relationship Id="rId6" Type="http://schemas.openxmlformats.org/officeDocument/2006/relationships/hyperlink" Target="https://1drv.ms/f/s!AlkpZJej6nh_lIQQVk9-KW1PFVOXdQ" TargetMode="External"/><Relationship Id="rId11" Type="http://schemas.openxmlformats.org/officeDocument/2006/relationships/hyperlink" Target="http://wiki.hl7.org/index.php?title=Clinical_Information_Modeling_Initiative_Work_Group" TargetMode="External"/><Relationship Id="rId5" Type="http://schemas.openxmlformats.org/officeDocument/2006/relationships/hyperlink" Target="http://wiki.hl7.org/index.php?title=CIMI_Practitioners'_Guide" TargetMode="External"/><Relationship Id="rId10" Type="http://schemas.openxmlformats.org/officeDocument/2006/relationships/hyperlink" Target="http://wiki.hl7.org/index.php?title=CIMI_Minutes" TargetMode="External"/><Relationship Id="rId4" Type="http://schemas.openxmlformats.org/officeDocument/2006/relationships/hyperlink" Target="https://1drv.ms/f/s!AlkpZJej6nh_lKc00J3Kh2BTkopPnA" TargetMode="External"/><Relationship Id="rId9" Type="http://schemas.openxmlformats.org/officeDocument/2006/relationships/hyperlink" Target="http://fhims.org/" TargetMode="External"/><Relationship Id="rId14" Type="http://schemas.openxmlformats.org/officeDocument/2006/relationships/hyperlink" Target="mailto:Stephen.Hufnagel@ApprioInc.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64294"/>
            <a:ext cx="7225393" cy="888238"/>
          </a:xfrm>
        </p:spPr>
        <p:txBody>
          <a:bodyPr>
            <a:noAutofit/>
          </a:bodyPr>
          <a:lstStyle/>
          <a:p>
            <a:pPr lvl="0" algn="ctr"/>
            <a:r>
              <a:rPr lang="en-US" altLang="en-US" sz="2800" dirty="0">
                <a:latin typeface="Arial" pitchFamily="34" charset="0"/>
                <a:ea typeface="ＭＳ Ｐゴシック" pitchFamily="34" charset="-128"/>
                <a:cs typeface="Arial" pitchFamily="34" charset="0"/>
              </a:rPr>
              <a:t>Integration of </a:t>
            </a:r>
            <a:br>
              <a:rPr lang="en-US" altLang="en-US" sz="2800" dirty="0">
                <a:latin typeface="Arial" pitchFamily="34" charset="0"/>
                <a:ea typeface="ＭＳ Ｐゴシック" pitchFamily="34" charset="-128"/>
                <a:cs typeface="Arial" pitchFamily="34" charset="0"/>
              </a:rPr>
            </a:br>
            <a:r>
              <a:rPr lang="en-US" altLang="en-US" sz="2800" dirty="0">
                <a:latin typeface="Arial" pitchFamily="34" charset="0"/>
                <a:ea typeface="ＭＳ Ｐゴシック" pitchFamily="34" charset="-128"/>
                <a:cs typeface="Arial" pitchFamily="34" charset="0"/>
              </a:rPr>
              <a:t>Information Models and </a:t>
            </a:r>
            <a:r>
              <a:rPr lang="en-US" altLang="en-US" sz="2800" dirty="0" smtClean="0">
                <a:latin typeface="Arial" pitchFamily="34" charset="0"/>
                <a:ea typeface="ＭＳ Ｐゴシック" pitchFamily="34" charset="-128"/>
                <a:cs typeface="Arial" pitchFamily="34" charset="0"/>
              </a:rPr>
              <a:t>Tools Project</a:t>
            </a:r>
            <a:endParaRPr lang="en-US" altLang="en-US" sz="2800" dirty="0">
              <a:latin typeface="Arial" pitchFamily="34" charset="0"/>
              <a:ea typeface="ＭＳ Ｐゴシック" pitchFamily="34" charset="-128"/>
              <a:cs typeface="Arial" pitchFamily="34" charset="0"/>
            </a:endParaRPr>
          </a:p>
        </p:txBody>
      </p:sp>
      <p:sp>
        <p:nvSpPr>
          <p:cNvPr id="5" name="TextBox 4"/>
          <p:cNvSpPr txBox="1"/>
          <p:nvPr/>
        </p:nvSpPr>
        <p:spPr>
          <a:xfrm>
            <a:off x="64294" y="1204963"/>
            <a:ext cx="9079706" cy="4962577"/>
          </a:xfrm>
          <a:prstGeom prst="rect">
            <a:avLst/>
          </a:prstGeom>
          <a:noFill/>
        </p:spPr>
        <p:txBody>
          <a:bodyPr wrap="square" rtlCol="0">
            <a:spAutoFit/>
          </a:bodyPr>
          <a:lstStyle/>
          <a:p>
            <a:pPr algn="ctr"/>
            <a:r>
              <a:rPr lang="en-US" altLang="en-US" sz="2800" b="1" dirty="0" smtClean="0">
                <a:latin typeface="Arial" pitchFamily="34" charset="0"/>
                <a:ea typeface="ＭＳ Ｐゴシック" pitchFamily="34" charset="-128"/>
                <a:cs typeface="Arial" pitchFamily="34" charset="0"/>
              </a:rPr>
              <a:t>2017Q1 Status </a:t>
            </a:r>
          </a:p>
          <a:p>
            <a:pPr algn="ctr"/>
            <a:r>
              <a:rPr lang="en-US" altLang="en-US" sz="2800" b="1" dirty="0" smtClean="0">
                <a:latin typeface="Arial" pitchFamily="34" charset="0"/>
                <a:ea typeface="ＭＳ Ｐゴシック" pitchFamily="34" charset="-128"/>
                <a:cs typeface="Arial" pitchFamily="34" charset="0"/>
              </a:rPr>
              <a:t>Informational Brief </a:t>
            </a:r>
          </a:p>
          <a:p>
            <a:pPr lvl="0" algn="ctr"/>
            <a:r>
              <a:rPr lang="en-US" sz="2400" dirty="0" smtClean="0">
                <a:latin typeface="Arial Narrow" panose="020B0606020202030204" pitchFamily="34" charset="0"/>
                <a:ea typeface="ＭＳ Ｐゴシック" pitchFamily="34" charset="-128"/>
                <a:cs typeface="Arial" pitchFamily="34" charset="0"/>
              </a:rPr>
              <a:t>HL7 Project Scope Statement (PSS)</a:t>
            </a:r>
          </a:p>
          <a:p>
            <a:pPr lvl="0" algn="ctr"/>
            <a:r>
              <a:rPr lang="en-US" sz="2400" dirty="0" smtClean="0">
                <a:latin typeface="Arial Narrow" panose="020B0606020202030204" pitchFamily="34" charset="0"/>
                <a:ea typeface="ＭＳ Ｐゴシック" pitchFamily="34" charset="-128"/>
                <a:cs typeface="Arial" pitchFamily="34" charset="0"/>
              </a:rPr>
              <a:t>For Achieving Computable Interoperability with an </a:t>
            </a:r>
          </a:p>
          <a:p>
            <a:pPr algn="ctr"/>
            <a:r>
              <a:rPr lang="en-US" sz="2400" dirty="0" smtClean="0">
                <a:latin typeface="Arial Narrow" panose="020B0606020202030204" pitchFamily="34" charset="0"/>
                <a:ea typeface="ＭＳ Ｐゴシック" pitchFamily="34" charset="-128"/>
                <a:cs typeface="Arial" pitchFamily="34" charset="0"/>
              </a:rPr>
              <a:t>HL7/ISO “Common Logical Information Model (CLIM)”</a:t>
            </a:r>
          </a:p>
          <a:p>
            <a:pPr lvl="0" algn="ctr"/>
            <a:endParaRPr lang="en-US" altLang="en-US" sz="1200" b="1" dirty="0" smtClean="0">
              <a:solidFill>
                <a:srgbClr val="FF0000"/>
              </a:solidFill>
              <a:latin typeface="Arial" pitchFamily="34" charset="0"/>
              <a:ea typeface="ＭＳ Ｐゴシック" pitchFamily="34" charset="-128"/>
              <a:cs typeface="Arial" pitchFamily="34" charset="0"/>
            </a:endParaRPr>
          </a:p>
          <a:p>
            <a:pPr algn="ctr"/>
            <a:r>
              <a:rPr lang="en-US" altLang="en-US" sz="2000" b="1" dirty="0" smtClean="0">
                <a:latin typeface="Arial" pitchFamily="34" charset="0"/>
                <a:ea typeface="ＭＳ Ｐゴシック" pitchFamily="34" charset="-128"/>
                <a:cs typeface="Arial" pitchFamily="34" charset="0"/>
              </a:rPr>
              <a:t>Prepared for</a:t>
            </a:r>
          </a:p>
          <a:p>
            <a:pPr algn="ctr"/>
            <a:r>
              <a:rPr lang="en-US" altLang="en-US" sz="2000" dirty="0" smtClean="0">
                <a:latin typeface="Arial" pitchFamily="34" charset="0"/>
                <a:ea typeface="ＭＳ Ｐゴシック" pitchFamily="34" charset="-128"/>
                <a:cs typeface="Arial" pitchFamily="34" charset="0"/>
              </a:rPr>
              <a:t>Stakeholders and Proponents</a:t>
            </a:r>
          </a:p>
          <a:p>
            <a:pPr algn="ctr"/>
            <a:r>
              <a:rPr lang="en-US" altLang="en-US" sz="2000" dirty="0">
                <a:latin typeface="Arial" pitchFamily="34" charset="0"/>
                <a:ea typeface="ＭＳ Ｐゴシック" pitchFamily="34" charset="-128"/>
                <a:cs typeface="Arial" pitchFamily="34" charset="0"/>
              </a:rPr>
              <a:t>ONC, FHA, IPO, DoD, VA, FDA, SAMHSA, CDC &amp; External Partner SMEs</a:t>
            </a:r>
          </a:p>
          <a:p>
            <a:pPr algn="ctr"/>
            <a:endParaRPr lang="en-US" altLang="en-US" sz="2000" dirty="0" smtClean="0">
              <a:latin typeface="Arial" pitchFamily="34" charset="0"/>
              <a:ea typeface="ＭＳ Ｐゴシック" pitchFamily="34" charset="-128"/>
              <a:cs typeface="Arial" pitchFamily="34" charset="0"/>
            </a:endParaRPr>
          </a:p>
          <a:p>
            <a:pPr algn="ctr"/>
            <a:r>
              <a:rPr lang="en-US" altLang="en-US" sz="2000" b="1" dirty="0" smtClean="0">
                <a:latin typeface="Arial" pitchFamily="34" charset="0"/>
                <a:ea typeface="ＭＳ Ｐゴシック" pitchFamily="34" charset="-128"/>
                <a:cs typeface="Arial" pitchFamily="34" charset="0"/>
              </a:rPr>
              <a:t>Prepared by</a:t>
            </a:r>
          </a:p>
          <a:p>
            <a:pPr algn="ctr"/>
            <a:r>
              <a:rPr lang="en-US" altLang="en-US" sz="2000" dirty="0" smtClean="0">
                <a:latin typeface="Arial" pitchFamily="34" charset="0"/>
                <a:ea typeface="ＭＳ Ｐゴシック" pitchFamily="34" charset="-128"/>
                <a:cs typeface="Arial" pitchFamily="34" charset="0"/>
              </a:rPr>
              <a:t>Steve Wagner (FHIM), Julia </a:t>
            </a:r>
            <a:r>
              <a:rPr lang="en-US" altLang="en-US" sz="2000" dirty="0" err="1" smtClean="0">
                <a:latin typeface="Arial" pitchFamily="34" charset="0"/>
                <a:ea typeface="ＭＳ Ｐゴシック" pitchFamily="34" charset="-128"/>
                <a:cs typeface="Arial" pitchFamily="34" charset="0"/>
              </a:rPr>
              <a:t>Skapik</a:t>
            </a:r>
            <a:r>
              <a:rPr lang="en-US" altLang="en-US" sz="2000" dirty="0" smtClean="0">
                <a:latin typeface="Arial" pitchFamily="34" charset="0"/>
                <a:ea typeface="ＭＳ Ｐゴシック" pitchFamily="34" charset="-128"/>
                <a:cs typeface="Arial" pitchFamily="34" charset="0"/>
              </a:rPr>
              <a:t> (CQI), Keith Campbell (SOLOR), </a:t>
            </a:r>
          </a:p>
          <a:p>
            <a:pPr algn="ctr"/>
            <a:r>
              <a:rPr lang="en-US" altLang="en-US" sz="2000" dirty="0" smtClean="0">
                <a:latin typeface="Arial" pitchFamily="34" charset="0"/>
                <a:ea typeface="ＭＳ Ｐゴシック" pitchFamily="34" charset="-128"/>
                <a:cs typeface="Arial" pitchFamily="34" charset="0"/>
              </a:rPr>
              <a:t>Stan Huff (CIMI), Nona Hall and Steve </a:t>
            </a:r>
            <a:r>
              <a:rPr lang="en-US" altLang="en-US" sz="2000" dirty="0" err="1" smtClean="0">
                <a:latin typeface="Arial" pitchFamily="34" charset="0"/>
                <a:ea typeface="ＭＳ Ｐゴシック" pitchFamily="34" charset="-128"/>
                <a:cs typeface="Arial" pitchFamily="34" charset="0"/>
              </a:rPr>
              <a:t>Hufnagel</a:t>
            </a:r>
            <a:r>
              <a:rPr lang="en-US" altLang="en-US" sz="2000" dirty="0" smtClean="0">
                <a:latin typeface="Arial" pitchFamily="34" charset="0"/>
                <a:ea typeface="ＭＳ Ｐゴシック" pitchFamily="34" charset="-128"/>
                <a:cs typeface="Arial" pitchFamily="34" charset="0"/>
              </a:rPr>
              <a:t> (IIM&amp;T Facilitators)</a:t>
            </a:r>
          </a:p>
          <a:p>
            <a:pPr indent="-57150" algn="ctr" fontAlgn="base">
              <a:lnSpc>
                <a:spcPct val="114000"/>
              </a:lnSpc>
              <a:spcBef>
                <a:spcPct val="0"/>
              </a:spcBef>
              <a:spcAft>
                <a:spcPct val="0"/>
              </a:spcAft>
              <a:defRPr/>
            </a:pPr>
            <a:endParaRPr lang="en-US" sz="1200" b="1" dirty="0">
              <a:latin typeface="Arial" panose="020B0604020202020204" pitchFamily="34" charset="0"/>
              <a:cs typeface="Arial" panose="020B0604020202020204" pitchFamily="34" charset="0"/>
            </a:endParaRPr>
          </a:p>
          <a:p>
            <a:pPr indent="-57150" algn="ctr" fontAlgn="base">
              <a:lnSpc>
                <a:spcPct val="114000"/>
              </a:lnSpc>
              <a:spcBef>
                <a:spcPct val="0"/>
              </a:spcBef>
              <a:spcAft>
                <a:spcPct val="0"/>
              </a:spcAft>
              <a:defRPr/>
            </a:pPr>
            <a:r>
              <a:rPr lang="en-US" altLang="en-US" sz="2000" dirty="0" smtClean="0">
                <a:latin typeface="Arial" panose="020B0604020202020204" pitchFamily="34" charset="0"/>
                <a:ea typeface="ＭＳ Ｐゴシック" pitchFamily="34" charset="-128"/>
                <a:cs typeface="Arial" panose="020B0604020202020204" pitchFamily="34" charset="0"/>
              </a:rPr>
              <a:t>March 7, 2017 </a:t>
            </a:r>
            <a:r>
              <a:rPr lang="en-US" altLang="en-US" sz="2000" dirty="0" smtClean="0">
                <a:latin typeface="Arial" panose="020B0604020202020204" pitchFamily="34" charset="0"/>
                <a:ea typeface="ＭＳ Ｐゴシック" pitchFamily="34" charset="-128"/>
                <a:cs typeface="Arial" panose="020B0604020202020204" pitchFamily="34" charset="0"/>
              </a:rPr>
              <a:t>DRAFT</a:t>
            </a:r>
            <a:endParaRPr lang="en-US" altLang="en-US" sz="2000" dirty="0">
              <a:latin typeface="Arial" panose="020B0604020202020204" pitchFamily="34" charset="0"/>
              <a:ea typeface="ＭＳ Ｐゴシック" pitchFamily="34" charset="-128"/>
              <a:cs typeface="Arial" panose="020B0604020202020204" pitchFamily="34" charset="0"/>
            </a:endParaRPr>
          </a:p>
        </p:txBody>
      </p:sp>
      <p:sp>
        <p:nvSpPr>
          <p:cNvPr id="4" name="Shape 10"/>
          <p:cNvSpPr txBox="1">
            <a:spLocks/>
          </p:cNvSpPr>
          <p:nvPr/>
        </p:nvSpPr>
        <p:spPr>
          <a:xfrm>
            <a:off x="8417734" y="54162"/>
            <a:ext cx="320601" cy="318036"/>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bg1"/>
                </a:solidFill>
                <a:effectLst/>
                <a:uFill>
                  <a:solidFill>
                    <a:srgbClr val="4F538B"/>
                  </a:solidFill>
                </a:uFill>
                <a:latin typeface="+mn-lt"/>
                <a:ea typeface="+mn-ea"/>
                <a:cs typeface="+mn-cs"/>
                <a:sym typeface="Arial"/>
              </a:defRPr>
            </a:lvl1pPr>
            <a:lvl2pPr marL="40639" marR="40639" indent="3429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2pPr>
            <a:lvl3pPr marL="40639" marR="40639" indent="685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3pPr>
            <a:lvl4pPr marL="40639" marR="40639" indent="10287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4pPr>
            <a:lvl5pPr marL="40639" marR="40639"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5pPr>
            <a:lvl6pPr marL="40639" marR="40639" indent="17145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6pPr>
            <a:lvl7pPr marL="40639" marR="40639" indent="2057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7pPr>
            <a:lvl8pPr marL="40639" marR="40639" indent="24003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8pPr>
            <a:lvl9pPr marL="40639" marR="40639"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9pPr>
          </a:lstStyle>
          <a:p>
            <a:fld id="{86CB4B4D-7CA3-9044-876B-883B54F8677D}" type="slidenum">
              <a:rPr lang="en-US" smtClean="0"/>
              <a:pPr/>
              <a:t>1</a:t>
            </a:fld>
            <a:endParaRPr lang="en-US"/>
          </a:p>
        </p:txBody>
      </p:sp>
      <p:sp>
        <p:nvSpPr>
          <p:cNvPr id="7" name="TextBox 6"/>
          <p:cNvSpPr txBox="1"/>
          <p:nvPr/>
        </p:nvSpPr>
        <p:spPr>
          <a:xfrm>
            <a:off x="0" y="6284980"/>
            <a:ext cx="91440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1400" dirty="0" smtClean="0">
                <a:solidFill>
                  <a:schemeClr val="bg1"/>
                </a:solidFill>
                <a:latin typeface="Arial Narrow" panose="020B0606020202030204" pitchFamily="34" charset="0"/>
              </a:rPr>
              <a:t>HL7 IIM&amp;T Project intends to result </a:t>
            </a:r>
            <a:r>
              <a:rPr lang="en-US" sz="1400" dirty="0">
                <a:solidFill>
                  <a:schemeClr val="bg1"/>
                </a:solidFill>
                <a:latin typeface="Arial Narrow" panose="020B0606020202030204" pitchFamily="34" charset="0"/>
              </a:rPr>
              <a:t>in clear, complete, concise, correct, consistent and traceable standards </a:t>
            </a:r>
            <a:r>
              <a:rPr lang="en-US" sz="1400" dirty="0" smtClean="0">
                <a:solidFill>
                  <a:schemeClr val="bg1"/>
                </a:solidFill>
                <a:latin typeface="Arial Narrow" panose="020B0606020202030204" pitchFamily="34" charset="0"/>
              </a:rPr>
              <a:t>and </a:t>
            </a:r>
          </a:p>
          <a:p>
            <a:pPr algn="ctr"/>
            <a:r>
              <a:rPr lang="en-US" sz="1400" dirty="0" smtClean="0">
                <a:solidFill>
                  <a:schemeClr val="bg1"/>
                </a:solidFill>
                <a:latin typeface="Arial Narrow" panose="020B0606020202030204" pitchFamily="34" charset="0"/>
              </a:rPr>
              <a:t>Easy-to-use FHIR-CDA-NIEM implementation artifacts for </a:t>
            </a:r>
            <a:r>
              <a:rPr lang="en-US" sz="1400" dirty="0">
                <a:solidFill>
                  <a:schemeClr val="bg1"/>
                </a:solidFill>
                <a:latin typeface="Arial Narrow" panose="020B0606020202030204" pitchFamily="34" charset="0"/>
              </a:rPr>
              <a:t>Federal Agencies and their partners, venders and </a:t>
            </a:r>
            <a:r>
              <a:rPr lang="en-US" sz="1400" dirty="0" smtClean="0">
                <a:solidFill>
                  <a:schemeClr val="bg1"/>
                </a:solidFill>
                <a:latin typeface="Arial Narrow" panose="020B0606020202030204" pitchFamily="34" charset="0"/>
              </a:rPr>
              <a:t>integrators</a:t>
            </a:r>
            <a:endParaRPr lang="en-US" sz="14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740329140"/>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p:cNvGrpSpPr/>
          <p:nvPr/>
        </p:nvGrpSpPr>
        <p:grpSpPr>
          <a:xfrm>
            <a:off x="5949937" y="2278796"/>
            <a:ext cx="2865284" cy="1302348"/>
            <a:chOff x="423958" y="1186003"/>
            <a:chExt cx="3820379" cy="1432583"/>
          </a:xfrm>
        </p:grpSpPr>
        <p:sp>
          <p:nvSpPr>
            <p:cNvPr id="65" name="Freeform 73"/>
            <p:cNvSpPr>
              <a:spLocks noChangeAspect="1" noEditPoints="1"/>
            </p:cNvSpPr>
            <p:nvPr/>
          </p:nvSpPr>
          <p:spPr bwMode="auto">
            <a:xfrm flipH="1">
              <a:off x="423958" y="1537944"/>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66" name="Freeform 74"/>
            <p:cNvSpPr>
              <a:spLocks noChangeAspect="1" noEditPoints="1"/>
            </p:cNvSpPr>
            <p:nvPr/>
          </p:nvSpPr>
          <p:spPr bwMode="auto">
            <a:xfrm flipH="1">
              <a:off x="1672320" y="1186003"/>
              <a:ext cx="429378" cy="1432583"/>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67" name="Freeform 75"/>
            <p:cNvSpPr>
              <a:spLocks noChangeAspect="1" noEditPoints="1"/>
            </p:cNvSpPr>
            <p:nvPr/>
          </p:nvSpPr>
          <p:spPr bwMode="auto">
            <a:xfrm flipH="1">
              <a:off x="2101698" y="1537944"/>
              <a:ext cx="1378617" cy="1080641"/>
            </a:xfrm>
            <a:custGeom>
              <a:avLst/>
              <a:gdLst>
                <a:gd name="T0" fmla="*/ 334 w 347"/>
                <a:gd name="T1" fmla="*/ 245 h 272"/>
                <a:gd name="T2" fmla="*/ 334 w 347"/>
                <a:gd name="T3" fmla="*/ 40 h 272"/>
                <a:gd name="T4" fmla="*/ 341 w 347"/>
                <a:gd name="T5" fmla="*/ 40 h 272"/>
                <a:gd name="T6" fmla="*/ 341 w 347"/>
                <a:gd name="T7" fmla="*/ 28 h 272"/>
                <a:gd name="T8" fmla="*/ 276 w 347"/>
                <a:gd name="T9" fmla="*/ 28 h 272"/>
                <a:gd name="T10" fmla="*/ 276 w 347"/>
                <a:gd name="T11" fmla="*/ 0 h 272"/>
                <a:gd name="T12" fmla="*/ 74 w 347"/>
                <a:gd name="T13" fmla="*/ 0 h 272"/>
                <a:gd name="T14" fmla="*/ 74 w 347"/>
                <a:gd name="T15" fmla="*/ 28 h 272"/>
                <a:gd name="T16" fmla="*/ 7 w 347"/>
                <a:gd name="T17" fmla="*/ 28 h 272"/>
                <a:gd name="T18" fmla="*/ 7 w 347"/>
                <a:gd name="T19" fmla="*/ 40 h 272"/>
                <a:gd name="T20" fmla="*/ 13 w 347"/>
                <a:gd name="T21" fmla="*/ 40 h 272"/>
                <a:gd name="T22" fmla="*/ 13 w 347"/>
                <a:gd name="T23" fmla="*/ 245 h 272"/>
                <a:gd name="T24" fmla="*/ 0 w 347"/>
                <a:gd name="T25" fmla="*/ 245 h 272"/>
                <a:gd name="T26" fmla="*/ 0 w 347"/>
                <a:gd name="T27" fmla="*/ 272 h 272"/>
                <a:gd name="T28" fmla="*/ 347 w 347"/>
                <a:gd name="T29" fmla="*/ 272 h 272"/>
                <a:gd name="T30" fmla="*/ 347 w 347"/>
                <a:gd name="T31" fmla="*/ 245 h 272"/>
                <a:gd name="T32" fmla="*/ 334 w 347"/>
                <a:gd name="T33" fmla="*/ 245 h 272"/>
                <a:gd name="T34" fmla="*/ 129 w 347"/>
                <a:gd name="T35" fmla="*/ 232 h 272"/>
                <a:gd name="T36" fmla="*/ 36 w 347"/>
                <a:gd name="T37" fmla="*/ 232 h 272"/>
                <a:gd name="T38" fmla="*/ 36 w 347"/>
                <a:gd name="T39" fmla="*/ 190 h 272"/>
                <a:gd name="T40" fmla="*/ 129 w 347"/>
                <a:gd name="T41" fmla="*/ 190 h 272"/>
                <a:gd name="T42" fmla="*/ 129 w 347"/>
                <a:gd name="T43" fmla="*/ 232 h 272"/>
                <a:gd name="T44" fmla="*/ 129 w 347"/>
                <a:gd name="T45" fmla="*/ 165 h 272"/>
                <a:gd name="T46" fmla="*/ 36 w 347"/>
                <a:gd name="T47" fmla="*/ 165 h 272"/>
                <a:gd name="T48" fmla="*/ 36 w 347"/>
                <a:gd name="T49" fmla="*/ 123 h 272"/>
                <a:gd name="T50" fmla="*/ 129 w 347"/>
                <a:gd name="T51" fmla="*/ 123 h 272"/>
                <a:gd name="T52" fmla="*/ 129 w 347"/>
                <a:gd name="T53" fmla="*/ 165 h 272"/>
                <a:gd name="T54" fmla="*/ 129 w 347"/>
                <a:gd name="T55" fmla="*/ 99 h 272"/>
                <a:gd name="T56" fmla="*/ 36 w 347"/>
                <a:gd name="T57" fmla="*/ 99 h 272"/>
                <a:gd name="T58" fmla="*/ 36 w 347"/>
                <a:gd name="T59" fmla="*/ 55 h 272"/>
                <a:gd name="T60" fmla="*/ 129 w 347"/>
                <a:gd name="T61" fmla="*/ 55 h 272"/>
                <a:gd name="T62" fmla="*/ 129 w 347"/>
                <a:gd name="T63" fmla="*/ 99 h 272"/>
                <a:gd name="T64" fmla="*/ 196 w 347"/>
                <a:gd name="T65" fmla="*/ 245 h 272"/>
                <a:gd name="T66" fmla="*/ 154 w 347"/>
                <a:gd name="T67" fmla="*/ 245 h 272"/>
                <a:gd name="T68" fmla="*/ 154 w 347"/>
                <a:gd name="T69" fmla="*/ 190 h 272"/>
                <a:gd name="T70" fmla="*/ 196 w 347"/>
                <a:gd name="T71" fmla="*/ 190 h 272"/>
                <a:gd name="T72" fmla="*/ 196 w 347"/>
                <a:gd name="T73" fmla="*/ 245 h 272"/>
                <a:gd name="T74" fmla="*/ 196 w 347"/>
                <a:gd name="T75" fmla="*/ 165 h 272"/>
                <a:gd name="T76" fmla="*/ 154 w 347"/>
                <a:gd name="T77" fmla="*/ 165 h 272"/>
                <a:gd name="T78" fmla="*/ 154 w 347"/>
                <a:gd name="T79" fmla="*/ 123 h 272"/>
                <a:gd name="T80" fmla="*/ 196 w 347"/>
                <a:gd name="T81" fmla="*/ 123 h 272"/>
                <a:gd name="T82" fmla="*/ 196 w 347"/>
                <a:gd name="T83" fmla="*/ 165 h 272"/>
                <a:gd name="T84" fmla="*/ 196 w 347"/>
                <a:gd name="T85" fmla="*/ 99 h 272"/>
                <a:gd name="T86" fmla="*/ 154 w 347"/>
                <a:gd name="T87" fmla="*/ 99 h 272"/>
                <a:gd name="T88" fmla="*/ 154 w 347"/>
                <a:gd name="T89" fmla="*/ 55 h 272"/>
                <a:gd name="T90" fmla="*/ 196 w 347"/>
                <a:gd name="T91" fmla="*/ 55 h 272"/>
                <a:gd name="T92" fmla="*/ 196 w 347"/>
                <a:gd name="T93" fmla="*/ 99 h 272"/>
                <a:gd name="T94" fmla="*/ 313 w 347"/>
                <a:gd name="T95" fmla="*/ 232 h 272"/>
                <a:gd name="T96" fmla="*/ 219 w 347"/>
                <a:gd name="T97" fmla="*/ 232 h 272"/>
                <a:gd name="T98" fmla="*/ 219 w 347"/>
                <a:gd name="T99" fmla="*/ 190 h 272"/>
                <a:gd name="T100" fmla="*/ 313 w 347"/>
                <a:gd name="T101" fmla="*/ 190 h 272"/>
                <a:gd name="T102" fmla="*/ 313 w 347"/>
                <a:gd name="T103" fmla="*/ 232 h 272"/>
                <a:gd name="T104" fmla="*/ 313 w 347"/>
                <a:gd name="T105" fmla="*/ 165 h 272"/>
                <a:gd name="T106" fmla="*/ 219 w 347"/>
                <a:gd name="T107" fmla="*/ 165 h 272"/>
                <a:gd name="T108" fmla="*/ 219 w 347"/>
                <a:gd name="T109" fmla="*/ 123 h 272"/>
                <a:gd name="T110" fmla="*/ 313 w 347"/>
                <a:gd name="T111" fmla="*/ 123 h 272"/>
                <a:gd name="T112" fmla="*/ 313 w 347"/>
                <a:gd name="T113" fmla="*/ 165 h 272"/>
                <a:gd name="T114" fmla="*/ 313 w 347"/>
                <a:gd name="T115" fmla="*/ 99 h 272"/>
                <a:gd name="T116" fmla="*/ 219 w 347"/>
                <a:gd name="T117" fmla="*/ 99 h 272"/>
                <a:gd name="T118" fmla="*/ 219 w 347"/>
                <a:gd name="T119" fmla="*/ 55 h 272"/>
                <a:gd name="T120" fmla="*/ 313 w 347"/>
                <a:gd name="T121" fmla="*/ 55 h 272"/>
                <a:gd name="T122" fmla="*/ 313 w 347"/>
                <a:gd name="T123" fmla="*/ 9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7" h="272">
                  <a:moveTo>
                    <a:pt x="334" y="245"/>
                  </a:moveTo>
                  <a:lnTo>
                    <a:pt x="334" y="40"/>
                  </a:lnTo>
                  <a:lnTo>
                    <a:pt x="341" y="40"/>
                  </a:lnTo>
                  <a:lnTo>
                    <a:pt x="341" y="28"/>
                  </a:lnTo>
                  <a:lnTo>
                    <a:pt x="276" y="28"/>
                  </a:lnTo>
                  <a:lnTo>
                    <a:pt x="276" y="0"/>
                  </a:lnTo>
                  <a:lnTo>
                    <a:pt x="74" y="0"/>
                  </a:lnTo>
                  <a:lnTo>
                    <a:pt x="74" y="28"/>
                  </a:lnTo>
                  <a:lnTo>
                    <a:pt x="7" y="28"/>
                  </a:lnTo>
                  <a:lnTo>
                    <a:pt x="7" y="40"/>
                  </a:lnTo>
                  <a:lnTo>
                    <a:pt x="13" y="40"/>
                  </a:lnTo>
                  <a:lnTo>
                    <a:pt x="13" y="245"/>
                  </a:lnTo>
                  <a:lnTo>
                    <a:pt x="0" y="245"/>
                  </a:lnTo>
                  <a:lnTo>
                    <a:pt x="0" y="272"/>
                  </a:lnTo>
                  <a:lnTo>
                    <a:pt x="347" y="272"/>
                  </a:lnTo>
                  <a:lnTo>
                    <a:pt x="347" y="245"/>
                  </a:lnTo>
                  <a:lnTo>
                    <a:pt x="334" y="245"/>
                  </a:lnTo>
                  <a:close/>
                  <a:moveTo>
                    <a:pt x="129" y="232"/>
                  </a:moveTo>
                  <a:lnTo>
                    <a:pt x="36" y="232"/>
                  </a:lnTo>
                  <a:lnTo>
                    <a:pt x="36" y="190"/>
                  </a:lnTo>
                  <a:lnTo>
                    <a:pt x="129" y="190"/>
                  </a:lnTo>
                  <a:lnTo>
                    <a:pt x="129" y="232"/>
                  </a:lnTo>
                  <a:close/>
                  <a:moveTo>
                    <a:pt x="129" y="165"/>
                  </a:moveTo>
                  <a:lnTo>
                    <a:pt x="36" y="165"/>
                  </a:lnTo>
                  <a:lnTo>
                    <a:pt x="36" y="123"/>
                  </a:lnTo>
                  <a:lnTo>
                    <a:pt x="129" y="123"/>
                  </a:lnTo>
                  <a:lnTo>
                    <a:pt x="129" y="165"/>
                  </a:lnTo>
                  <a:close/>
                  <a:moveTo>
                    <a:pt x="129" y="99"/>
                  </a:moveTo>
                  <a:lnTo>
                    <a:pt x="36" y="99"/>
                  </a:lnTo>
                  <a:lnTo>
                    <a:pt x="36" y="55"/>
                  </a:lnTo>
                  <a:lnTo>
                    <a:pt x="129" y="55"/>
                  </a:lnTo>
                  <a:lnTo>
                    <a:pt x="129" y="99"/>
                  </a:lnTo>
                  <a:close/>
                  <a:moveTo>
                    <a:pt x="196" y="245"/>
                  </a:moveTo>
                  <a:lnTo>
                    <a:pt x="154" y="245"/>
                  </a:lnTo>
                  <a:lnTo>
                    <a:pt x="154" y="190"/>
                  </a:lnTo>
                  <a:lnTo>
                    <a:pt x="196" y="190"/>
                  </a:lnTo>
                  <a:lnTo>
                    <a:pt x="196" y="245"/>
                  </a:lnTo>
                  <a:close/>
                  <a:moveTo>
                    <a:pt x="196" y="165"/>
                  </a:moveTo>
                  <a:lnTo>
                    <a:pt x="154" y="165"/>
                  </a:lnTo>
                  <a:lnTo>
                    <a:pt x="154" y="123"/>
                  </a:lnTo>
                  <a:lnTo>
                    <a:pt x="196" y="123"/>
                  </a:lnTo>
                  <a:lnTo>
                    <a:pt x="196" y="165"/>
                  </a:lnTo>
                  <a:close/>
                  <a:moveTo>
                    <a:pt x="196" y="99"/>
                  </a:moveTo>
                  <a:lnTo>
                    <a:pt x="154" y="99"/>
                  </a:lnTo>
                  <a:lnTo>
                    <a:pt x="154" y="55"/>
                  </a:lnTo>
                  <a:lnTo>
                    <a:pt x="196" y="55"/>
                  </a:lnTo>
                  <a:lnTo>
                    <a:pt x="196" y="99"/>
                  </a:lnTo>
                  <a:close/>
                  <a:moveTo>
                    <a:pt x="313" y="232"/>
                  </a:moveTo>
                  <a:lnTo>
                    <a:pt x="219" y="232"/>
                  </a:lnTo>
                  <a:lnTo>
                    <a:pt x="219" y="190"/>
                  </a:lnTo>
                  <a:lnTo>
                    <a:pt x="313" y="190"/>
                  </a:lnTo>
                  <a:lnTo>
                    <a:pt x="313" y="232"/>
                  </a:lnTo>
                  <a:close/>
                  <a:moveTo>
                    <a:pt x="313" y="165"/>
                  </a:moveTo>
                  <a:lnTo>
                    <a:pt x="219" y="165"/>
                  </a:lnTo>
                  <a:lnTo>
                    <a:pt x="219" y="123"/>
                  </a:lnTo>
                  <a:lnTo>
                    <a:pt x="313" y="123"/>
                  </a:lnTo>
                  <a:lnTo>
                    <a:pt x="313" y="165"/>
                  </a:lnTo>
                  <a:close/>
                  <a:moveTo>
                    <a:pt x="313" y="99"/>
                  </a:moveTo>
                  <a:lnTo>
                    <a:pt x="219" y="99"/>
                  </a:lnTo>
                  <a:lnTo>
                    <a:pt x="219" y="55"/>
                  </a:lnTo>
                  <a:lnTo>
                    <a:pt x="313" y="55"/>
                  </a:lnTo>
                  <a:lnTo>
                    <a:pt x="313" y="9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68" name="Freeform 73"/>
            <p:cNvSpPr>
              <a:spLocks noChangeAspect="1" noEditPoints="1"/>
            </p:cNvSpPr>
            <p:nvPr/>
          </p:nvSpPr>
          <p:spPr bwMode="auto">
            <a:xfrm>
              <a:off x="3480315" y="1537943"/>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69" name="Freeform 74"/>
            <p:cNvSpPr>
              <a:spLocks noChangeAspect="1" noEditPoints="1"/>
            </p:cNvSpPr>
            <p:nvPr/>
          </p:nvSpPr>
          <p:spPr bwMode="auto">
            <a:xfrm flipH="1">
              <a:off x="1168836" y="1339912"/>
              <a:ext cx="519518" cy="1278674"/>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000" dirty="0"/>
            </a:p>
          </p:txBody>
        </p:sp>
      </p:grpSp>
      <p:sp>
        <p:nvSpPr>
          <p:cNvPr id="71" name="Rectangle 70"/>
          <p:cNvSpPr/>
          <p:nvPr/>
        </p:nvSpPr>
        <p:spPr>
          <a:xfrm>
            <a:off x="5949937" y="3135710"/>
            <a:ext cx="2865284" cy="4454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Rectangle 71"/>
          <p:cNvSpPr/>
          <p:nvPr/>
        </p:nvSpPr>
        <p:spPr bwMode="gray">
          <a:xfrm>
            <a:off x="414011" y="1307246"/>
            <a:ext cx="5159620" cy="337457"/>
          </a:xfrm>
          <a:prstGeom prst="rect">
            <a:avLst/>
          </a:prstGeom>
          <a:solidFill>
            <a:srgbClr val="002C69"/>
          </a:solidFill>
          <a:ln w="19050" algn="ctr">
            <a:solidFill>
              <a:srgbClr val="002776"/>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b="1" dirty="0">
                <a:solidFill>
                  <a:sysClr val="window" lastClr="FFFFFF"/>
                </a:solidFill>
                <a:latin typeface="Arial"/>
              </a:rPr>
              <a:t>As-Is</a:t>
            </a:r>
            <a:endParaRPr kumimoji="0" lang="en-US" b="1" i="0" u="none" strike="noStrike" kern="1200" cap="none" spc="0" normalizeH="0" baseline="0" noProof="0" dirty="0">
              <a:ln>
                <a:noFill/>
              </a:ln>
              <a:solidFill>
                <a:sysClr val="window" lastClr="FFFFFF"/>
              </a:solidFill>
              <a:effectLst/>
              <a:uLnTx/>
              <a:uFillTx/>
              <a:latin typeface="Arial"/>
            </a:endParaRPr>
          </a:p>
        </p:txBody>
      </p:sp>
      <p:sp>
        <p:nvSpPr>
          <p:cNvPr id="74" name="TextBox 73"/>
          <p:cNvSpPr txBox="1"/>
          <p:nvPr/>
        </p:nvSpPr>
        <p:spPr>
          <a:xfrm>
            <a:off x="6553200" y="3211812"/>
            <a:ext cx="1781769" cy="307777"/>
          </a:xfrm>
          <a:prstGeom prst="rect">
            <a:avLst/>
          </a:prstGeom>
          <a:noFill/>
        </p:spPr>
        <p:txBody>
          <a:bodyPr wrap="square" rtlCol="0">
            <a:spAutoFit/>
          </a:bodyPr>
          <a:lstStyle/>
          <a:p>
            <a:r>
              <a:rPr lang="en-US" sz="1400" b="1" dirty="0">
                <a:solidFill>
                  <a:schemeClr val="bg1"/>
                </a:solidFill>
              </a:rPr>
              <a:t>Shared Meaning</a:t>
            </a:r>
          </a:p>
        </p:txBody>
      </p:sp>
      <p:grpSp>
        <p:nvGrpSpPr>
          <p:cNvPr id="79" name="Group 78"/>
          <p:cNvGrpSpPr/>
          <p:nvPr/>
        </p:nvGrpSpPr>
        <p:grpSpPr>
          <a:xfrm>
            <a:off x="5949937" y="1252928"/>
            <a:ext cx="2865284" cy="444843"/>
            <a:chOff x="8771887" y="361595"/>
            <a:chExt cx="2734498" cy="444843"/>
          </a:xfrm>
        </p:grpSpPr>
        <p:sp>
          <p:nvSpPr>
            <p:cNvPr id="75" name="Rectangle 74"/>
            <p:cNvSpPr/>
            <p:nvPr/>
          </p:nvSpPr>
          <p:spPr bwMode="gray">
            <a:xfrm>
              <a:off x="8771887" y="417229"/>
              <a:ext cx="2734498" cy="337457"/>
            </a:xfrm>
            <a:prstGeom prst="rect">
              <a:avLst/>
            </a:prstGeom>
            <a:solidFill>
              <a:srgbClr val="B0BB1C"/>
            </a:solidFill>
            <a:ln w="19050" algn="ctr">
              <a:solidFill>
                <a:srgbClr val="81BC00"/>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b="1" dirty="0">
                  <a:solidFill>
                    <a:sysClr val="window" lastClr="FFFFFF"/>
                  </a:solidFill>
                  <a:latin typeface="Arial"/>
                </a:rPr>
                <a:t>To-Be</a:t>
              </a:r>
              <a:endParaRPr kumimoji="0" lang="en-US" b="1" i="0" u="none" strike="noStrike" kern="1200" cap="none" spc="0" normalizeH="0" baseline="0" noProof="0" dirty="0">
                <a:ln>
                  <a:noFill/>
                </a:ln>
                <a:solidFill>
                  <a:sysClr val="window" lastClr="FFFFFF"/>
                </a:solidFill>
                <a:effectLst/>
                <a:uLnTx/>
                <a:uFillTx/>
                <a:latin typeface="Arial"/>
              </a:endParaRPr>
            </a:p>
          </p:txBody>
        </p:sp>
        <p:cxnSp>
          <p:nvCxnSpPr>
            <p:cNvPr id="76" name="Straight Connector 75"/>
            <p:cNvCxnSpPr/>
            <p:nvPr/>
          </p:nvCxnSpPr>
          <p:spPr>
            <a:xfrm flipH="1">
              <a:off x="11447598" y="361595"/>
              <a:ext cx="0" cy="444843"/>
            </a:xfrm>
            <a:prstGeom prst="line">
              <a:avLst/>
            </a:prstGeom>
            <a:noFill/>
            <a:ln w="38100" cap="flat" cmpd="sng" algn="ctr">
              <a:solidFill>
                <a:sysClr val="window" lastClr="FFFFFF"/>
              </a:solidFill>
              <a:prstDash val="solid"/>
            </a:ln>
            <a:effectLst/>
          </p:spPr>
        </p:cxnSp>
        <p:cxnSp>
          <p:nvCxnSpPr>
            <p:cNvPr id="77" name="Straight Connector 76"/>
            <p:cNvCxnSpPr/>
            <p:nvPr/>
          </p:nvCxnSpPr>
          <p:spPr>
            <a:xfrm flipH="1">
              <a:off x="11352864" y="361595"/>
              <a:ext cx="0" cy="444843"/>
            </a:xfrm>
            <a:prstGeom prst="line">
              <a:avLst/>
            </a:prstGeom>
            <a:noFill/>
            <a:ln w="38100" cap="flat" cmpd="sng" algn="ctr">
              <a:solidFill>
                <a:sysClr val="window" lastClr="FFFFFF"/>
              </a:solidFill>
              <a:prstDash val="solid"/>
            </a:ln>
            <a:effectLst/>
          </p:spPr>
        </p:cxnSp>
        <p:cxnSp>
          <p:nvCxnSpPr>
            <p:cNvPr id="78" name="Straight Connector 77"/>
            <p:cNvCxnSpPr/>
            <p:nvPr/>
          </p:nvCxnSpPr>
          <p:spPr>
            <a:xfrm flipH="1">
              <a:off x="11221059" y="361595"/>
              <a:ext cx="0" cy="444843"/>
            </a:xfrm>
            <a:prstGeom prst="line">
              <a:avLst/>
            </a:prstGeom>
            <a:noFill/>
            <a:ln w="38100" cap="flat" cmpd="sng" algn="ctr">
              <a:solidFill>
                <a:sysClr val="window" lastClr="FFFFFF"/>
              </a:solidFill>
              <a:prstDash val="solid"/>
            </a:ln>
            <a:effectLst/>
          </p:spPr>
        </p:cxnSp>
      </p:grpSp>
      <p:sp>
        <p:nvSpPr>
          <p:cNvPr id="84" name="Chevron 83"/>
          <p:cNvSpPr/>
          <p:nvPr/>
        </p:nvSpPr>
        <p:spPr bwMode="gray">
          <a:xfrm>
            <a:off x="6115557" y="1723625"/>
            <a:ext cx="2621533" cy="478971"/>
          </a:xfrm>
          <a:prstGeom prst="chevron">
            <a:avLst/>
          </a:prstGeom>
          <a:solidFill>
            <a:srgbClr val="B0BB1C">
              <a:alpha val="40000"/>
            </a:srgbClr>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400" b="1" i="0" u="none" strike="noStrike" kern="1200" cap="none" spc="0" normalizeH="0" baseline="0" noProof="0" dirty="0">
              <a:ln>
                <a:noFill/>
              </a:ln>
              <a:solidFill>
                <a:sysClr val="window" lastClr="FFFFFF"/>
              </a:solidFill>
              <a:effectLst/>
              <a:uLnTx/>
              <a:uFillTx/>
              <a:latin typeface="Arial"/>
              <a:ea typeface="+mn-ea"/>
              <a:cs typeface="+mn-cs"/>
            </a:endParaRPr>
          </a:p>
        </p:txBody>
      </p:sp>
      <p:sp>
        <p:nvSpPr>
          <p:cNvPr id="85" name="Chevron 84"/>
          <p:cNvSpPr/>
          <p:nvPr/>
        </p:nvSpPr>
        <p:spPr bwMode="gray">
          <a:xfrm>
            <a:off x="6071467" y="1723625"/>
            <a:ext cx="2621533" cy="478971"/>
          </a:xfrm>
          <a:prstGeom prst="chevron">
            <a:avLst/>
          </a:prstGeom>
          <a:solidFill>
            <a:srgbClr val="B0BB1C">
              <a:alpha val="56000"/>
            </a:srgbClr>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400" b="1" i="0" u="none" strike="noStrike" kern="1200" cap="none" spc="0" normalizeH="0" baseline="0" noProof="0" dirty="0">
              <a:ln>
                <a:noFill/>
              </a:ln>
              <a:solidFill>
                <a:sysClr val="window" lastClr="FFFFFF"/>
              </a:solidFill>
              <a:effectLst/>
              <a:uLnTx/>
              <a:uFillTx/>
              <a:latin typeface="Arial"/>
              <a:ea typeface="+mn-ea"/>
              <a:cs typeface="+mn-cs"/>
            </a:endParaRPr>
          </a:p>
        </p:txBody>
      </p:sp>
      <p:sp>
        <p:nvSpPr>
          <p:cNvPr id="86" name="Chevron 85"/>
          <p:cNvSpPr/>
          <p:nvPr/>
        </p:nvSpPr>
        <p:spPr bwMode="gray">
          <a:xfrm>
            <a:off x="6072572" y="1720215"/>
            <a:ext cx="2621533" cy="478971"/>
          </a:xfrm>
          <a:prstGeom prst="chevron">
            <a:avLst/>
          </a:prstGeom>
          <a:solidFill>
            <a:srgbClr val="B0BB1C"/>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3550" algn="ctr">
              <a:lnSpc>
                <a:spcPct val="106000"/>
              </a:lnSpc>
              <a:buFont typeface="Wingdings 2" pitchFamily="18" charset="2"/>
              <a:buNone/>
              <a:defRPr/>
            </a:pPr>
            <a:r>
              <a:rPr lang="en-US" sz="1400" b="1" dirty="0">
                <a:solidFill>
                  <a:sysClr val="window" lastClr="FFFFFF"/>
                </a:solidFill>
                <a:latin typeface="Arial"/>
              </a:rPr>
              <a:t>Harmonized</a:t>
            </a:r>
          </a:p>
        </p:txBody>
      </p:sp>
      <p:grpSp>
        <p:nvGrpSpPr>
          <p:cNvPr id="100" name="Group 99"/>
          <p:cNvGrpSpPr/>
          <p:nvPr/>
        </p:nvGrpSpPr>
        <p:grpSpPr>
          <a:xfrm>
            <a:off x="2462543" y="2278796"/>
            <a:ext cx="3103824" cy="1302348"/>
            <a:chOff x="3283390" y="1547948"/>
            <a:chExt cx="4138432" cy="1432583"/>
          </a:xfrm>
        </p:grpSpPr>
        <p:sp>
          <p:nvSpPr>
            <p:cNvPr id="89" name="Freeform 73"/>
            <p:cNvSpPr>
              <a:spLocks noChangeAspect="1" noEditPoints="1"/>
            </p:cNvSpPr>
            <p:nvPr/>
          </p:nvSpPr>
          <p:spPr bwMode="auto">
            <a:xfrm flipH="1">
              <a:off x="3283390" y="1899889"/>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90" name="Freeform 74"/>
            <p:cNvSpPr>
              <a:spLocks noChangeAspect="1" noEditPoints="1"/>
            </p:cNvSpPr>
            <p:nvPr/>
          </p:nvSpPr>
          <p:spPr bwMode="auto">
            <a:xfrm flipH="1">
              <a:off x="4708368" y="1547948"/>
              <a:ext cx="429378" cy="1432583"/>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91" name="Freeform 75"/>
            <p:cNvSpPr>
              <a:spLocks noChangeAspect="1" noEditPoints="1"/>
            </p:cNvSpPr>
            <p:nvPr/>
          </p:nvSpPr>
          <p:spPr bwMode="auto">
            <a:xfrm flipH="1">
              <a:off x="5208465" y="1899889"/>
              <a:ext cx="1378617" cy="1080641"/>
            </a:xfrm>
            <a:custGeom>
              <a:avLst/>
              <a:gdLst>
                <a:gd name="T0" fmla="*/ 334 w 347"/>
                <a:gd name="T1" fmla="*/ 245 h 272"/>
                <a:gd name="T2" fmla="*/ 334 w 347"/>
                <a:gd name="T3" fmla="*/ 40 h 272"/>
                <a:gd name="T4" fmla="*/ 341 w 347"/>
                <a:gd name="T5" fmla="*/ 40 h 272"/>
                <a:gd name="T6" fmla="*/ 341 w 347"/>
                <a:gd name="T7" fmla="*/ 28 h 272"/>
                <a:gd name="T8" fmla="*/ 276 w 347"/>
                <a:gd name="T9" fmla="*/ 28 h 272"/>
                <a:gd name="T10" fmla="*/ 276 w 347"/>
                <a:gd name="T11" fmla="*/ 0 h 272"/>
                <a:gd name="T12" fmla="*/ 74 w 347"/>
                <a:gd name="T13" fmla="*/ 0 h 272"/>
                <a:gd name="T14" fmla="*/ 74 w 347"/>
                <a:gd name="T15" fmla="*/ 28 h 272"/>
                <a:gd name="T16" fmla="*/ 7 w 347"/>
                <a:gd name="T17" fmla="*/ 28 h 272"/>
                <a:gd name="T18" fmla="*/ 7 w 347"/>
                <a:gd name="T19" fmla="*/ 40 h 272"/>
                <a:gd name="T20" fmla="*/ 13 w 347"/>
                <a:gd name="T21" fmla="*/ 40 h 272"/>
                <a:gd name="T22" fmla="*/ 13 w 347"/>
                <a:gd name="T23" fmla="*/ 245 h 272"/>
                <a:gd name="T24" fmla="*/ 0 w 347"/>
                <a:gd name="T25" fmla="*/ 245 h 272"/>
                <a:gd name="T26" fmla="*/ 0 w 347"/>
                <a:gd name="T27" fmla="*/ 272 h 272"/>
                <a:gd name="T28" fmla="*/ 347 w 347"/>
                <a:gd name="T29" fmla="*/ 272 h 272"/>
                <a:gd name="T30" fmla="*/ 347 w 347"/>
                <a:gd name="T31" fmla="*/ 245 h 272"/>
                <a:gd name="T32" fmla="*/ 334 w 347"/>
                <a:gd name="T33" fmla="*/ 245 h 272"/>
                <a:gd name="T34" fmla="*/ 129 w 347"/>
                <a:gd name="T35" fmla="*/ 232 h 272"/>
                <a:gd name="T36" fmla="*/ 36 w 347"/>
                <a:gd name="T37" fmla="*/ 232 h 272"/>
                <a:gd name="T38" fmla="*/ 36 w 347"/>
                <a:gd name="T39" fmla="*/ 190 h 272"/>
                <a:gd name="T40" fmla="*/ 129 w 347"/>
                <a:gd name="T41" fmla="*/ 190 h 272"/>
                <a:gd name="T42" fmla="*/ 129 w 347"/>
                <a:gd name="T43" fmla="*/ 232 h 272"/>
                <a:gd name="T44" fmla="*/ 129 w 347"/>
                <a:gd name="T45" fmla="*/ 165 h 272"/>
                <a:gd name="T46" fmla="*/ 36 w 347"/>
                <a:gd name="T47" fmla="*/ 165 h 272"/>
                <a:gd name="T48" fmla="*/ 36 w 347"/>
                <a:gd name="T49" fmla="*/ 123 h 272"/>
                <a:gd name="T50" fmla="*/ 129 w 347"/>
                <a:gd name="T51" fmla="*/ 123 h 272"/>
                <a:gd name="T52" fmla="*/ 129 w 347"/>
                <a:gd name="T53" fmla="*/ 165 h 272"/>
                <a:gd name="T54" fmla="*/ 129 w 347"/>
                <a:gd name="T55" fmla="*/ 99 h 272"/>
                <a:gd name="T56" fmla="*/ 36 w 347"/>
                <a:gd name="T57" fmla="*/ 99 h 272"/>
                <a:gd name="T58" fmla="*/ 36 w 347"/>
                <a:gd name="T59" fmla="*/ 55 h 272"/>
                <a:gd name="T60" fmla="*/ 129 w 347"/>
                <a:gd name="T61" fmla="*/ 55 h 272"/>
                <a:gd name="T62" fmla="*/ 129 w 347"/>
                <a:gd name="T63" fmla="*/ 99 h 272"/>
                <a:gd name="T64" fmla="*/ 196 w 347"/>
                <a:gd name="T65" fmla="*/ 245 h 272"/>
                <a:gd name="T66" fmla="*/ 154 w 347"/>
                <a:gd name="T67" fmla="*/ 245 h 272"/>
                <a:gd name="T68" fmla="*/ 154 w 347"/>
                <a:gd name="T69" fmla="*/ 190 h 272"/>
                <a:gd name="T70" fmla="*/ 196 w 347"/>
                <a:gd name="T71" fmla="*/ 190 h 272"/>
                <a:gd name="T72" fmla="*/ 196 w 347"/>
                <a:gd name="T73" fmla="*/ 245 h 272"/>
                <a:gd name="T74" fmla="*/ 196 w 347"/>
                <a:gd name="T75" fmla="*/ 165 h 272"/>
                <a:gd name="T76" fmla="*/ 154 w 347"/>
                <a:gd name="T77" fmla="*/ 165 h 272"/>
                <a:gd name="T78" fmla="*/ 154 w 347"/>
                <a:gd name="T79" fmla="*/ 123 h 272"/>
                <a:gd name="T80" fmla="*/ 196 w 347"/>
                <a:gd name="T81" fmla="*/ 123 h 272"/>
                <a:gd name="T82" fmla="*/ 196 w 347"/>
                <a:gd name="T83" fmla="*/ 165 h 272"/>
                <a:gd name="T84" fmla="*/ 196 w 347"/>
                <a:gd name="T85" fmla="*/ 99 h 272"/>
                <a:gd name="T86" fmla="*/ 154 w 347"/>
                <a:gd name="T87" fmla="*/ 99 h 272"/>
                <a:gd name="T88" fmla="*/ 154 w 347"/>
                <a:gd name="T89" fmla="*/ 55 h 272"/>
                <a:gd name="T90" fmla="*/ 196 w 347"/>
                <a:gd name="T91" fmla="*/ 55 h 272"/>
                <a:gd name="T92" fmla="*/ 196 w 347"/>
                <a:gd name="T93" fmla="*/ 99 h 272"/>
                <a:gd name="T94" fmla="*/ 313 w 347"/>
                <a:gd name="T95" fmla="*/ 232 h 272"/>
                <a:gd name="T96" fmla="*/ 219 w 347"/>
                <a:gd name="T97" fmla="*/ 232 h 272"/>
                <a:gd name="T98" fmla="*/ 219 w 347"/>
                <a:gd name="T99" fmla="*/ 190 h 272"/>
                <a:gd name="T100" fmla="*/ 313 w 347"/>
                <a:gd name="T101" fmla="*/ 190 h 272"/>
                <a:gd name="T102" fmla="*/ 313 w 347"/>
                <a:gd name="T103" fmla="*/ 232 h 272"/>
                <a:gd name="T104" fmla="*/ 313 w 347"/>
                <a:gd name="T105" fmla="*/ 165 h 272"/>
                <a:gd name="T106" fmla="*/ 219 w 347"/>
                <a:gd name="T107" fmla="*/ 165 h 272"/>
                <a:gd name="T108" fmla="*/ 219 w 347"/>
                <a:gd name="T109" fmla="*/ 123 h 272"/>
                <a:gd name="T110" fmla="*/ 313 w 347"/>
                <a:gd name="T111" fmla="*/ 123 h 272"/>
                <a:gd name="T112" fmla="*/ 313 w 347"/>
                <a:gd name="T113" fmla="*/ 165 h 272"/>
                <a:gd name="T114" fmla="*/ 313 w 347"/>
                <a:gd name="T115" fmla="*/ 99 h 272"/>
                <a:gd name="T116" fmla="*/ 219 w 347"/>
                <a:gd name="T117" fmla="*/ 99 h 272"/>
                <a:gd name="T118" fmla="*/ 219 w 347"/>
                <a:gd name="T119" fmla="*/ 55 h 272"/>
                <a:gd name="T120" fmla="*/ 313 w 347"/>
                <a:gd name="T121" fmla="*/ 55 h 272"/>
                <a:gd name="T122" fmla="*/ 313 w 347"/>
                <a:gd name="T123" fmla="*/ 9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7" h="272">
                  <a:moveTo>
                    <a:pt x="334" y="245"/>
                  </a:moveTo>
                  <a:lnTo>
                    <a:pt x="334" y="40"/>
                  </a:lnTo>
                  <a:lnTo>
                    <a:pt x="341" y="40"/>
                  </a:lnTo>
                  <a:lnTo>
                    <a:pt x="341" y="28"/>
                  </a:lnTo>
                  <a:lnTo>
                    <a:pt x="276" y="28"/>
                  </a:lnTo>
                  <a:lnTo>
                    <a:pt x="276" y="0"/>
                  </a:lnTo>
                  <a:lnTo>
                    <a:pt x="74" y="0"/>
                  </a:lnTo>
                  <a:lnTo>
                    <a:pt x="74" y="28"/>
                  </a:lnTo>
                  <a:lnTo>
                    <a:pt x="7" y="28"/>
                  </a:lnTo>
                  <a:lnTo>
                    <a:pt x="7" y="40"/>
                  </a:lnTo>
                  <a:lnTo>
                    <a:pt x="13" y="40"/>
                  </a:lnTo>
                  <a:lnTo>
                    <a:pt x="13" y="245"/>
                  </a:lnTo>
                  <a:lnTo>
                    <a:pt x="0" y="245"/>
                  </a:lnTo>
                  <a:lnTo>
                    <a:pt x="0" y="272"/>
                  </a:lnTo>
                  <a:lnTo>
                    <a:pt x="347" y="272"/>
                  </a:lnTo>
                  <a:lnTo>
                    <a:pt x="347" y="245"/>
                  </a:lnTo>
                  <a:lnTo>
                    <a:pt x="334" y="245"/>
                  </a:lnTo>
                  <a:close/>
                  <a:moveTo>
                    <a:pt x="129" y="232"/>
                  </a:moveTo>
                  <a:lnTo>
                    <a:pt x="36" y="232"/>
                  </a:lnTo>
                  <a:lnTo>
                    <a:pt x="36" y="190"/>
                  </a:lnTo>
                  <a:lnTo>
                    <a:pt x="129" y="190"/>
                  </a:lnTo>
                  <a:lnTo>
                    <a:pt x="129" y="232"/>
                  </a:lnTo>
                  <a:close/>
                  <a:moveTo>
                    <a:pt x="129" y="165"/>
                  </a:moveTo>
                  <a:lnTo>
                    <a:pt x="36" y="165"/>
                  </a:lnTo>
                  <a:lnTo>
                    <a:pt x="36" y="123"/>
                  </a:lnTo>
                  <a:lnTo>
                    <a:pt x="129" y="123"/>
                  </a:lnTo>
                  <a:lnTo>
                    <a:pt x="129" y="165"/>
                  </a:lnTo>
                  <a:close/>
                  <a:moveTo>
                    <a:pt x="129" y="99"/>
                  </a:moveTo>
                  <a:lnTo>
                    <a:pt x="36" y="99"/>
                  </a:lnTo>
                  <a:lnTo>
                    <a:pt x="36" y="55"/>
                  </a:lnTo>
                  <a:lnTo>
                    <a:pt x="129" y="55"/>
                  </a:lnTo>
                  <a:lnTo>
                    <a:pt x="129" y="99"/>
                  </a:lnTo>
                  <a:close/>
                  <a:moveTo>
                    <a:pt x="196" y="245"/>
                  </a:moveTo>
                  <a:lnTo>
                    <a:pt x="154" y="245"/>
                  </a:lnTo>
                  <a:lnTo>
                    <a:pt x="154" y="190"/>
                  </a:lnTo>
                  <a:lnTo>
                    <a:pt x="196" y="190"/>
                  </a:lnTo>
                  <a:lnTo>
                    <a:pt x="196" y="245"/>
                  </a:lnTo>
                  <a:close/>
                  <a:moveTo>
                    <a:pt x="196" y="165"/>
                  </a:moveTo>
                  <a:lnTo>
                    <a:pt x="154" y="165"/>
                  </a:lnTo>
                  <a:lnTo>
                    <a:pt x="154" y="123"/>
                  </a:lnTo>
                  <a:lnTo>
                    <a:pt x="196" y="123"/>
                  </a:lnTo>
                  <a:lnTo>
                    <a:pt x="196" y="165"/>
                  </a:lnTo>
                  <a:close/>
                  <a:moveTo>
                    <a:pt x="196" y="99"/>
                  </a:moveTo>
                  <a:lnTo>
                    <a:pt x="154" y="99"/>
                  </a:lnTo>
                  <a:lnTo>
                    <a:pt x="154" y="55"/>
                  </a:lnTo>
                  <a:lnTo>
                    <a:pt x="196" y="55"/>
                  </a:lnTo>
                  <a:lnTo>
                    <a:pt x="196" y="99"/>
                  </a:lnTo>
                  <a:close/>
                  <a:moveTo>
                    <a:pt x="313" y="232"/>
                  </a:moveTo>
                  <a:lnTo>
                    <a:pt x="219" y="232"/>
                  </a:lnTo>
                  <a:lnTo>
                    <a:pt x="219" y="190"/>
                  </a:lnTo>
                  <a:lnTo>
                    <a:pt x="313" y="190"/>
                  </a:lnTo>
                  <a:lnTo>
                    <a:pt x="313" y="232"/>
                  </a:lnTo>
                  <a:close/>
                  <a:moveTo>
                    <a:pt x="313" y="165"/>
                  </a:moveTo>
                  <a:lnTo>
                    <a:pt x="219" y="165"/>
                  </a:lnTo>
                  <a:lnTo>
                    <a:pt x="219" y="123"/>
                  </a:lnTo>
                  <a:lnTo>
                    <a:pt x="313" y="123"/>
                  </a:lnTo>
                  <a:lnTo>
                    <a:pt x="313" y="165"/>
                  </a:lnTo>
                  <a:close/>
                  <a:moveTo>
                    <a:pt x="313" y="99"/>
                  </a:moveTo>
                  <a:lnTo>
                    <a:pt x="219" y="99"/>
                  </a:lnTo>
                  <a:lnTo>
                    <a:pt x="219" y="55"/>
                  </a:lnTo>
                  <a:lnTo>
                    <a:pt x="313" y="55"/>
                  </a:lnTo>
                  <a:lnTo>
                    <a:pt x="313" y="9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92" name="Freeform 73"/>
            <p:cNvSpPr>
              <a:spLocks noChangeAspect="1" noEditPoints="1"/>
            </p:cNvSpPr>
            <p:nvPr/>
          </p:nvSpPr>
          <p:spPr bwMode="auto">
            <a:xfrm>
              <a:off x="6657800" y="1899888"/>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93" name="Freeform 74"/>
            <p:cNvSpPr>
              <a:spLocks noChangeAspect="1" noEditPoints="1"/>
            </p:cNvSpPr>
            <p:nvPr/>
          </p:nvSpPr>
          <p:spPr bwMode="auto">
            <a:xfrm flipH="1">
              <a:off x="4118131" y="1701857"/>
              <a:ext cx="519518" cy="1278674"/>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000" dirty="0"/>
            </a:p>
          </p:txBody>
        </p:sp>
      </p:grpSp>
      <p:sp>
        <p:nvSpPr>
          <p:cNvPr id="94" name="TextBox 93"/>
          <p:cNvSpPr txBox="1"/>
          <p:nvPr/>
        </p:nvSpPr>
        <p:spPr>
          <a:xfrm>
            <a:off x="6102338" y="3877270"/>
            <a:ext cx="3041662" cy="1323439"/>
          </a:xfrm>
          <a:prstGeom prst="rect">
            <a:avLst/>
          </a:prstGeom>
          <a:noFill/>
        </p:spPr>
        <p:txBody>
          <a:bodyPr wrap="square" rtlCol="0">
            <a:spAutoFit/>
          </a:bodyPr>
          <a:lstStyle/>
          <a:p>
            <a:pPr algn="ctr"/>
            <a:r>
              <a:rPr lang="en-US" sz="2000" dirty="0"/>
              <a:t>Shared terminology model and information model - interoperable future state</a:t>
            </a:r>
          </a:p>
        </p:txBody>
      </p:sp>
      <p:sp>
        <p:nvSpPr>
          <p:cNvPr id="95" name="TextBox 94"/>
          <p:cNvSpPr txBox="1"/>
          <p:nvPr/>
        </p:nvSpPr>
        <p:spPr>
          <a:xfrm>
            <a:off x="2647605" y="3877270"/>
            <a:ext cx="2926026" cy="1323439"/>
          </a:xfrm>
          <a:prstGeom prst="rect">
            <a:avLst/>
          </a:prstGeom>
          <a:noFill/>
        </p:spPr>
        <p:txBody>
          <a:bodyPr wrap="square" rtlCol="0">
            <a:spAutoFit/>
          </a:bodyPr>
          <a:lstStyle/>
          <a:p>
            <a:pPr algn="ctr"/>
            <a:r>
              <a:rPr lang="en-US" sz="2000" dirty="0"/>
              <a:t>No shared terminology model, shared information model - not interoperable</a:t>
            </a:r>
          </a:p>
        </p:txBody>
      </p:sp>
      <p:sp>
        <p:nvSpPr>
          <p:cNvPr id="96" name="Pentagon 95"/>
          <p:cNvSpPr/>
          <p:nvPr/>
        </p:nvSpPr>
        <p:spPr bwMode="gray">
          <a:xfrm>
            <a:off x="406746" y="1704575"/>
            <a:ext cx="2055796" cy="478971"/>
          </a:xfrm>
          <a:prstGeom prst="homePlate">
            <a:avLst/>
          </a:prstGeom>
          <a:solidFill>
            <a:srgbClr val="002776"/>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341313"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1" i="0" u="none" strike="noStrike" kern="1200" cap="none" spc="0" normalizeH="0" baseline="0" noProof="0" dirty="0">
              <a:ln>
                <a:noFill/>
              </a:ln>
              <a:solidFill>
                <a:sysClr val="window" lastClr="FFFFFF"/>
              </a:solidFill>
              <a:effectLst/>
              <a:uLnTx/>
              <a:uFillTx/>
              <a:latin typeface="Arial"/>
              <a:ea typeface="+mn-ea"/>
              <a:cs typeface="+mn-cs"/>
            </a:endParaRPr>
          </a:p>
        </p:txBody>
      </p:sp>
      <p:sp>
        <p:nvSpPr>
          <p:cNvPr id="97" name="Chevron 96"/>
          <p:cNvSpPr/>
          <p:nvPr/>
        </p:nvSpPr>
        <p:spPr bwMode="gray">
          <a:xfrm>
            <a:off x="2458726" y="1720214"/>
            <a:ext cx="3214501" cy="478971"/>
          </a:xfrm>
          <a:prstGeom prst="chevron">
            <a:avLst/>
          </a:prstGeom>
          <a:solidFill>
            <a:srgbClr val="002776"/>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95288"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1" i="0" u="none" strike="noStrike" kern="1200" cap="none" spc="0" normalizeH="0" baseline="0" noProof="0" dirty="0">
              <a:ln>
                <a:noFill/>
              </a:ln>
              <a:solidFill>
                <a:sysClr val="window" lastClr="FFFFFF"/>
              </a:solidFill>
              <a:effectLst/>
              <a:uLnTx/>
              <a:uFillTx/>
              <a:latin typeface="Arial"/>
              <a:ea typeface="+mn-ea"/>
              <a:cs typeface="+mn-cs"/>
            </a:endParaRPr>
          </a:p>
        </p:txBody>
      </p:sp>
      <p:sp>
        <p:nvSpPr>
          <p:cNvPr id="99" name="Freeform 74"/>
          <p:cNvSpPr>
            <a:spLocks noChangeAspect="1" noEditPoints="1"/>
          </p:cNvSpPr>
          <p:nvPr/>
        </p:nvSpPr>
        <p:spPr bwMode="auto">
          <a:xfrm flipH="1">
            <a:off x="1150332" y="2278797"/>
            <a:ext cx="366917" cy="1302347"/>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101" name="TextBox 100"/>
          <p:cNvSpPr txBox="1"/>
          <p:nvPr/>
        </p:nvSpPr>
        <p:spPr>
          <a:xfrm>
            <a:off x="958033" y="1669196"/>
            <a:ext cx="1520687" cy="523220"/>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Not Harmonized</a:t>
            </a:r>
          </a:p>
        </p:txBody>
      </p:sp>
      <p:sp>
        <p:nvSpPr>
          <p:cNvPr id="102" name="TextBox 101"/>
          <p:cNvSpPr txBox="1"/>
          <p:nvPr/>
        </p:nvSpPr>
        <p:spPr>
          <a:xfrm>
            <a:off x="3491993" y="1678721"/>
            <a:ext cx="1520687" cy="523220"/>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Not Harmonized</a:t>
            </a:r>
          </a:p>
        </p:txBody>
      </p:sp>
      <p:sp>
        <p:nvSpPr>
          <p:cNvPr id="103" name="Freeform 224"/>
          <p:cNvSpPr>
            <a:spLocks noChangeAspect="1" noEditPoints="1"/>
          </p:cNvSpPr>
          <p:nvPr/>
        </p:nvSpPr>
        <p:spPr bwMode="auto">
          <a:xfrm>
            <a:off x="6424372" y="1808822"/>
            <a:ext cx="258836" cy="301752"/>
          </a:xfrm>
          <a:custGeom>
            <a:avLst/>
            <a:gdLst>
              <a:gd name="T0" fmla="*/ 170 w 6176"/>
              <a:gd name="T1" fmla="*/ 3201 h 5401"/>
              <a:gd name="T2" fmla="*/ 208 w 6176"/>
              <a:gd name="T3" fmla="*/ 3829 h 5401"/>
              <a:gd name="T4" fmla="*/ 707 w 6176"/>
              <a:gd name="T5" fmla="*/ 3829 h 5401"/>
              <a:gd name="T6" fmla="*/ 745 w 6176"/>
              <a:gd name="T7" fmla="*/ 3201 h 5401"/>
              <a:gd name="T8" fmla="*/ 269 w 6176"/>
              <a:gd name="T9" fmla="*/ 3128 h 5401"/>
              <a:gd name="T10" fmla="*/ 4115 w 6176"/>
              <a:gd name="T11" fmla="*/ 2894 h 5401"/>
              <a:gd name="T12" fmla="*/ 4153 w 6176"/>
              <a:gd name="T13" fmla="*/ 3523 h 5401"/>
              <a:gd name="T14" fmla="*/ 4653 w 6176"/>
              <a:gd name="T15" fmla="*/ 3523 h 5401"/>
              <a:gd name="T16" fmla="*/ 4690 w 6176"/>
              <a:gd name="T17" fmla="*/ 2894 h 5401"/>
              <a:gd name="T18" fmla="*/ 4215 w 6176"/>
              <a:gd name="T19" fmla="*/ 2823 h 5401"/>
              <a:gd name="T20" fmla="*/ 1486 w 6176"/>
              <a:gd name="T21" fmla="*/ 2234 h 5401"/>
              <a:gd name="T22" fmla="*/ 1522 w 6176"/>
              <a:gd name="T23" fmla="*/ 2863 h 5401"/>
              <a:gd name="T24" fmla="*/ 2023 w 6176"/>
              <a:gd name="T25" fmla="*/ 2863 h 5401"/>
              <a:gd name="T26" fmla="*/ 2061 w 6176"/>
              <a:gd name="T27" fmla="*/ 2234 h 5401"/>
              <a:gd name="T28" fmla="*/ 1583 w 6176"/>
              <a:gd name="T29" fmla="*/ 2163 h 5401"/>
              <a:gd name="T30" fmla="*/ 5431 w 6176"/>
              <a:gd name="T31" fmla="*/ 1369 h 5401"/>
              <a:gd name="T32" fmla="*/ 5469 w 6176"/>
              <a:gd name="T33" fmla="*/ 1998 h 5401"/>
              <a:gd name="T34" fmla="*/ 5968 w 6176"/>
              <a:gd name="T35" fmla="*/ 1998 h 5401"/>
              <a:gd name="T36" fmla="*/ 6006 w 6176"/>
              <a:gd name="T37" fmla="*/ 1369 h 5401"/>
              <a:gd name="T38" fmla="*/ 5530 w 6176"/>
              <a:gd name="T39" fmla="*/ 1298 h 5401"/>
              <a:gd name="T40" fmla="*/ 2800 w 6176"/>
              <a:gd name="T41" fmla="*/ 1165 h 5401"/>
              <a:gd name="T42" fmla="*/ 2837 w 6176"/>
              <a:gd name="T43" fmla="*/ 1794 h 5401"/>
              <a:gd name="T44" fmla="*/ 3337 w 6176"/>
              <a:gd name="T45" fmla="*/ 1794 h 5401"/>
              <a:gd name="T46" fmla="*/ 3374 w 6176"/>
              <a:gd name="T47" fmla="*/ 1165 h 5401"/>
              <a:gd name="T48" fmla="*/ 2899 w 6176"/>
              <a:gd name="T49" fmla="*/ 1094 h 5401"/>
              <a:gd name="T50" fmla="*/ 6114 w 6176"/>
              <a:gd name="T51" fmla="*/ 36 h 5401"/>
              <a:gd name="T52" fmla="*/ 6176 w 6176"/>
              <a:gd name="T53" fmla="*/ 5238 h 5401"/>
              <a:gd name="T54" fmla="*/ 6084 w 6176"/>
              <a:gd name="T55" fmla="*/ 5384 h 5401"/>
              <a:gd name="T56" fmla="*/ 5353 w 6176"/>
              <a:gd name="T57" fmla="*/ 5384 h 5401"/>
              <a:gd name="T58" fmla="*/ 5261 w 6176"/>
              <a:gd name="T59" fmla="*/ 5238 h 5401"/>
              <a:gd name="T60" fmla="*/ 5321 w 6176"/>
              <a:gd name="T61" fmla="*/ 36 h 5401"/>
              <a:gd name="T62" fmla="*/ 4698 w 6176"/>
              <a:gd name="T63" fmla="*/ 0 h 5401"/>
              <a:gd name="T64" fmla="*/ 4843 w 6176"/>
              <a:gd name="T65" fmla="*/ 92 h 5401"/>
              <a:gd name="T66" fmla="*/ 4843 w 6176"/>
              <a:gd name="T67" fmla="*/ 5309 h 5401"/>
              <a:gd name="T68" fmla="*/ 4698 w 6176"/>
              <a:gd name="T69" fmla="*/ 5401 h 5401"/>
              <a:gd name="T70" fmla="*/ 3981 w 6176"/>
              <a:gd name="T71" fmla="*/ 5339 h 5401"/>
              <a:gd name="T72" fmla="*/ 3949 w 6176"/>
              <a:gd name="T73" fmla="*/ 126 h 5401"/>
              <a:gd name="T74" fmla="*/ 4071 w 6176"/>
              <a:gd name="T75" fmla="*/ 6 h 5401"/>
              <a:gd name="T76" fmla="*/ 3453 w 6176"/>
              <a:gd name="T77" fmla="*/ 17 h 5401"/>
              <a:gd name="T78" fmla="*/ 3545 w 6176"/>
              <a:gd name="T79" fmla="*/ 163 h 5401"/>
              <a:gd name="T80" fmla="*/ 3485 w 6176"/>
              <a:gd name="T81" fmla="*/ 5365 h 5401"/>
              <a:gd name="T82" fmla="*/ 2757 w 6176"/>
              <a:gd name="T83" fmla="*/ 5397 h 5401"/>
              <a:gd name="T84" fmla="*/ 2635 w 6176"/>
              <a:gd name="T85" fmla="*/ 5276 h 5401"/>
              <a:gd name="T86" fmla="*/ 2667 w 6176"/>
              <a:gd name="T87" fmla="*/ 62 h 5401"/>
              <a:gd name="T88" fmla="*/ 1478 w 6176"/>
              <a:gd name="T89" fmla="*/ 0 h 5401"/>
              <a:gd name="T90" fmla="*/ 2193 w 6176"/>
              <a:gd name="T91" fmla="*/ 62 h 5401"/>
              <a:gd name="T92" fmla="*/ 2225 w 6176"/>
              <a:gd name="T93" fmla="*/ 5276 h 5401"/>
              <a:gd name="T94" fmla="*/ 2104 w 6176"/>
              <a:gd name="T95" fmla="*/ 5397 h 5401"/>
              <a:gd name="T96" fmla="*/ 1376 w 6176"/>
              <a:gd name="T97" fmla="*/ 5365 h 5401"/>
              <a:gd name="T98" fmla="*/ 1316 w 6176"/>
              <a:gd name="T99" fmla="*/ 163 h 5401"/>
              <a:gd name="T100" fmla="*/ 1406 w 6176"/>
              <a:gd name="T101" fmla="*/ 17 h 5401"/>
              <a:gd name="T102" fmla="*/ 790 w 6176"/>
              <a:gd name="T103" fmla="*/ 6 h 5401"/>
              <a:gd name="T104" fmla="*/ 910 w 6176"/>
              <a:gd name="T105" fmla="*/ 126 h 5401"/>
              <a:gd name="T106" fmla="*/ 880 w 6176"/>
              <a:gd name="T107" fmla="*/ 5339 h 5401"/>
              <a:gd name="T108" fmla="*/ 163 w 6176"/>
              <a:gd name="T109" fmla="*/ 5401 h 5401"/>
              <a:gd name="T110" fmla="*/ 17 w 6176"/>
              <a:gd name="T111" fmla="*/ 5309 h 5401"/>
              <a:gd name="T112" fmla="*/ 17 w 6176"/>
              <a:gd name="T113" fmla="*/ 92 h 5401"/>
              <a:gd name="T114" fmla="*/ 163 w 6176"/>
              <a:gd name="T115" fmla="*/ 0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176" h="5401">
                <a:moveTo>
                  <a:pt x="269" y="3128"/>
                </a:moveTo>
                <a:lnTo>
                  <a:pt x="236" y="3134"/>
                </a:lnTo>
                <a:lnTo>
                  <a:pt x="208" y="3149"/>
                </a:lnTo>
                <a:lnTo>
                  <a:pt x="185" y="3172"/>
                </a:lnTo>
                <a:lnTo>
                  <a:pt x="170" y="3201"/>
                </a:lnTo>
                <a:lnTo>
                  <a:pt x="165" y="3233"/>
                </a:lnTo>
                <a:lnTo>
                  <a:pt x="165" y="3746"/>
                </a:lnTo>
                <a:lnTo>
                  <a:pt x="170" y="3778"/>
                </a:lnTo>
                <a:lnTo>
                  <a:pt x="185" y="3806"/>
                </a:lnTo>
                <a:lnTo>
                  <a:pt x="208" y="3829"/>
                </a:lnTo>
                <a:lnTo>
                  <a:pt x="236" y="3844"/>
                </a:lnTo>
                <a:lnTo>
                  <a:pt x="269" y="3849"/>
                </a:lnTo>
                <a:lnTo>
                  <a:pt x="646" y="3849"/>
                </a:lnTo>
                <a:lnTo>
                  <a:pt x="679" y="3844"/>
                </a:lnTo>
                <a:lnTo>
                  <a:pt x="707" y="3829"/>
                </a:lnTo>
                <a:lnTo>
                  <a:pt x="730" y="3806"/>
                </a:lnTo>
                <a:lnTo>
                  <a:pt x="745" y="3778"/>
                </a:lnTo>
                <a:lnTo>
                  <a:pt x="750" y="3746"/>
                </a:lnTo>
                <a:lnTo>
                  <a:pt x="750" y="3233"/>
                </a:lnTo>
                <a:lnTo>
                  <a:pt x="745" y="3201"/>
                </a:lnTo>
                <a:lnTo>
                  <a:pt x="730" y="3172"/>
                </a:lnTo>
                <a:lnTo>
                  <a:pt x="707" y="3149"/>
                </a:lnTo>
                <a:lnTo>
                  <a:pt x="679" y="3134"/>
                </a:lnTo>
                <a:lnTo>
                  <a:pt x="646" y="3128"/>
                </a:lnTo>
                <a:lnTo>
                  <a:pt x="269" y="3128"/>
                </a:lnTo>
                <a:close/>
                <a:moveTo>
                  <a:pt x="4215" y="2823"/>
                </a:moveTo>
                <a:lnTo>
                  <a:pt x="4181" y="2829"/>
                </a:lnTo>
                <a:lnTo>
                  <a:pt x="4153" y="2844"/>
                </a:lnTo>
                <a:lnTo>
                  <a:pt x="4130" y="2866"/>
                </a:lnTo>
                <a:lnTo>
                  <a:pt x="4115" y="2894"/>
                </a:lnTo>
                <a:lnTo>
                  <a:pt x="4110" y="2928"/>
                </a:lnTo>
                <a:lnTo>
                  <a:pt x="4110" y="3441"/>
                </a:lnTo>
                <a:lnTo>
                  <a:pt x="4115" y="3473"/>
                </a:lnTo>
                <a:lnTo>
                  <a:pt x="4130" y="3501"/>
                </a:lnTo>
                <a:lnTo>
                  <a:pt x="4153" y="3523"/>
                </a:lnTo>
                <a:lnTo>
                  <a:pt x="4181" y="3538"/>
                </a:lnTo>
                <a:lnTo>
                  <a:pt x="4215" y="3544"/>
                </a:lnTo>
                <a:lnTo>
                  <a:pt x="4591" y="3544"/>
                </a:lnTo>
                <a:lnTo>
                  <a:pt x="4625" y="3538"/>
                </a:lnTo>
                <a:lnTo>
                  <a:pt x="4653" y="3523"/>
                </a:lnTo>
                <a:lnTo>
                  <a:pt x="4675" y="3501"/>
                </a:lnTo>
                <a:lnTo>
                  <a:pt x="4690" y="3473"/>
                </a:lnTo>
                <a:lnTo>
                  <a:pt x="4696" y="3441"/>
                </a:lnTo>
                <a:lnTo>
                  <a:pt x="4696" y="2928"/>
                </a:lnTo>
                <a:lnTo>
                  <a:pt x="4690" y="2894"/>
                </a:lnTo>
                <a:lnTo>
                  <a:pt x="4675" y="2866"/>
                </a:lnTo>
                <a:lnTo>
                  <a:pt x="4653" y="2844"/>
                </a:lnTo>
                <a:lnTo>
                  <a:pt x="4625" y="2829"/>
                </a:lnTo>
                <a:lnTo>
                  <a:pt x="4591" y="2823"/>
                </a:lnTo>
                <a:lnTo>
                  <a:pt x="4215" y="2823"/>
                </a:lnTo>
                <a:close/>
                <a:moveTo>
                  <a:pt x="1583" y="2163"/>
                </a:moveTo>
                <a:lnTo>
                  <a:pt x="1551" y="2168"/>
                </a:lnTo>
                <a:lnTo>
                  <a:pt x="1522" y="2183"/>
                </a:lnTo>
                <a:lnTo>
                  <a:pt x="1499" y="2206"/>
                </a:lnTo>
                <a:lnTo>
                  <a:pt x="1486" y="2234"/>
                </a:lnTo>
                <a:lnTo>
                  <a:pt x="1480" y="2267"/>
                </a:lnTo>
                <a:lnTo>
                  <a:pt x="1480" y="2778"/>
                </a:lnTo>
                <a:lnTo>
                  <a:pt x="1486" y="2812"/>
                </a:lnTo>
                <a:lnTo>
                  <a:pt x="1499" y="2840"/>
                </a:lnTo>
                <a:lnTo>
                  <a:pt x="1522" y="2863"/>
                </a:lnTo>
                <a:lnTo>
                  <a:pt x="1551" y="2878"/>
                </a:lnTo>
                <a:lnTo>
                  <a:pt x="1583" y="2883"/>
                </a:lnTo>
                <a:lnTo>
                  <a:pt x="1961" y="2883"/>
                </a:lnTo>
                <a:lnTo>
                  <a:pt x="1993" y="2878"/>
                </a:lnTo>
                <a:lnTo>
                  <a:pt x="2023" y="2863"/>
                </a:lnTo>
                <a:lnTo>
                  <a:pt x="2046" y="2840"/>
                </a:lnTo>
                <a:lnTo>
                  <a:pt x="2061" y="2812"/>
                </a:lnTo>
                <a:lnTo>
                  <a:pt x="2064" y="2778"/>
                </a:lnTo>
                <a:lnTo>
                  <a:pt x="2064" y="2267"/>
                </a:lnTo>
                <a:lnTo>
                  <a:pt x="2061" y="2234"/>
                </a:lnTo>
                <a:lnTo>
                  <a:pt x="2046" y="2206"/>
                </a:lnTo>
                <a:lnTo>
                  <a:pt x="2023" y="2183"/>
                </a:lnTo>
                <a:lnTo>
                  <a:pt x="1993" y="2168"/>
                </a:lnTo>
                <a:lnTo>
                  <a:pt x="1961" y="2163"/>
                </a:lnTo>
                <a:lnTo>
                  <a:pt x="1583" y="2163"/>
                </a:lnTo>
                <a:close/>
                <a:moveTo>
                  <a:pt x="5530" y="1298"/>
                </a:moveTo>
                <a:lnTo>
                  <a:pt x="5497" y="1303"/>
                </a:lnTo>
                <a:lnTo>
                  <a:pt x="5469" y="1318"/>
                </a:lnTo>
                <a:lnTo>
                  <a:pt x="5446" y="1341"/>
                </a:lnTo>
                <a:lnTo>
                  <a:pt x="5431" y="1369"/>
                </a:lnTo>
                <a:lnTo>
                  <a:pt x="5426" y="1403"/>
                </a:lnTo>
                <a:lnTo>
                  <a:pt x="5426" y="1914"/>
                </a:lnTo>
                <a:lnTo>
                  <a:pt x="5431" y="1947"/>
                </a:lnTo>
                <a:lnTo>
                  <a:pt x="5446" y="1975"/>
                </a:lnTo>
                <a:lnTo>
                  <a:pt x="5469" y="1998"/>
                </a:lnTo>
                <a:lnTo>
                  <a:pt x="5497" y="2013"/>
                </a:lnTo>
                <a:lnTo>
                  <a:pt x="5530" y="2018"/>
                </a:lnTo>
                <a:lnTo>
                  <a:pt x="5907" y="2018"/>
                </a:lnTo>
                <a:lnTo>
                  <a:pt x="5938" y="2013"/>
                </a:lnTo>
                <a:lnTo>
                  <a:pt x="5968" y="1998"/>
                </a:lnTo>
                <a:lnTo>
                  <a:pt x="5991" y="1975"/>
                </a:lnTo>
                <a:lnTo>
                  <a:pt x="6006" y="1947"/>
                </a:lnTo>
                <a:lnTo>
                  <a:pt x="6011" y="1914"/>
                </a:lnTo>
                <a:lnTo>
                  <a:pt x="6011" y="1403"/>
                </a:lnTo>
                <a:lnTo>
                  <a:pt x="6006" y="1369"/>
                </a:lnTo>
                <a:lnTo>
                  <a:pt x="5991" y="1341"/>
                </a:lnTo>
                <a:lnTo>
                  <a:pt x="5968" y="1318"/>
                </a:lnTo>
                <a:lnTo>
                  <a:pt x="5938" y="1303"/>
                </a:lnTo>
                <a:lnTo>
                  <a:pt x="5907" y="1298"/>
                </a:lnTo>
                <a:lnTo>
                  <a:pt x="5530" y="1298"/>
                </a:lnTo>
                <a:close/>
                <a:moveTo>
                  <a:pt x="2899" y="1094"/>
                </a:moveTo>
                <a:lnTo>
                  <a:pt x="2865" y="1099"/>
                </a:lnTo>
                <a:lnTo>
                  <a:pt x="2837" y="1114"/>
                </a:lnTo>
                <a:lnTo>
                  <a:pt x="2815" y="1137"/>
                </a:lnTo>
                <a:lnTo>
                  <a:pt x="2800" y="1165"/>
                </a:lnTo>
                <a:lnTo>
                  <a:pt x="2794" y="1199"/>
                </a:lnTo>
                <a:lnTo>
                  <a:pt x="2794" y="1710"/>
                </a:lnTo>
                <a:lnTo>
                  <a:pt x="2800" y="1743"/>
                </a:lnTo>
                <a:lnTo>
                  <a:pt x="2815" y="1771"/>
                </a:lnTo>
                <a:lnTo>
                  <a:pt x="2837" y="1794"/>
                </a:lnTo>
                <a:lnTo>
                  <a:pt x="2865" y="1809"/>
                </a:lnTo>
                <a:lnTo>
                  <a:pt x="2899" y="1814"/>
                </a:lnTo>
                <a:lnTo>
                  <a:pt x="3275" y="1814"/>
                </a:lnTo>
                <a:lnTo>
                  <a:pt x="3309" y="1809"/>
                </a:lnTo>
                <a:lnTo>
                  <a:pt x="3337" y="1794"/>
                </a:lnTo>
                <a:lnTo>
                  <a:pt x="3359" y="1771"/>
                </a:lnTo>
                <a:lnTo>
                  <a:pt x="3374" y="1743"/>
                </a:lnTo>
                <a:lnTo>
                  <a:pt x="3380" y="1710"/>
                </a:lnTo>
                <a:lnTo>
                  <a:pt x="3380" y="1199"/>
                </a:lnTo>
                <a:lnTo>
                  <a:pt x="3374" y="1165"/>
                </a:lnTo>
                <a:lnTo>
                  <a:pt x="3359" y="1137"/>
                </a:lnTo>
                <a:lnTo>
                  <a:pt x="3337" y="1114"/>
                </a:lnTo>
                <a:lnTo>
                  <a:pt x="3309" y="1099"/>
                </a:lnTo>
                <a:lnTo>
                  <a:pt x="3275" y="1094"/>
                </a:lnTo>
                <a:lnTo>
                  <a:pt x="2899" y="1094"/>
                </a:lnTo>
                <a:close/>
                <a:moveTo>
                  <a:pt x="5424" y="0"/>
                </a:moveTo>
                <a:lnTo>
                  <a:pt x="6013" y="0"/>
                </a:lnTo>
                <a:lnTo>
                  <a:pt x="6049" y="6"/>
                </a:lnTo>
                <a:lnTo>
                  <a:pt x="6084" y="17"/>
                </a:lnTo>
                <a:lnTo>
                  <a:pt x="6114" y="36"/>
                </a:lnTo>
                <a:lnTo>
                  <a:pt x="6139" y="62"/>
                </a:lnTo>
                <a:lnTo>
                  <a:pt x="6159" y="92"/>
                </a:lnTo>
                <a:lnTo>
                  <a:pt x="6170" y="126"/>
                </a:lnTo>
                <a:lnTo>
                  <a:pt x="6176" y="163"/>
                </a:lnTo>
                <a:lnTo>
                  <a:pt x="6176" y="5238"/>
                </a:lnTo>
                <a:lnTo>
                  <a:pt x="6170" y="5276"/>
                </a:lnTo>
                <a:lnTo>
                  <a:pt x="6159" y="5309"/>
                </a:lnTo>
                <a:lnTo>
                  <a:pt x="6139" y="5339"/>
                </a:lnTo>
                <a:lnTo>
                  <a:pt x="6114" y="5365"/>
                </a:lnTo>
                <a:lnTo>
                  <a:pt x="6084" y="5384"/>
                </a:lnTo>
                <a:lnTo>
                  <a:pt x="6049" y="5397"/>
                </a:lnTo>
                <a:lnTo>
                  <a:pt x="6013" y="5401"/>
                </a:lnTo>
                <a:lnTo>
                  <a:pt x="5424" y="5401"/>
                </a:lnTo>
                <a:lnTo>
                  <a:pt x="5386" y="5397"/>
                </a:lnTo>
                <a:lnTo>
                  <a:pt x="5353" y="5384"/>
                </a:lnTo>
                <a:lnTo>
                  <a:pt x="5321" y="5365"/>
                </a:lnTo>
                <a:lnTo>
                  <a:pt x="5296" y="5339"/>
                </a:lnTo>
                <a:lnTo>
                  <a:pt x="5278" y="5309"/>
                </a:lnTo>
                <a:lnTo>
                  <a:pt x="5265" y="5276"/>
                </a:lnTo>
                <a:lnTo>
                  <a:pt x="5261" y="5238"/>
                </a:lnTo>
                <a:lnTo>
                  <a:pt x="5261" y="163"/>
                </a:lnTo>
                <a:lnTo>
                  <a:pt x="5265" y="126"/>
                </a:lnTo>
                <a:lnTo>
                  <a:pt x="5278" y="92"/>
                </a:lnTo>
                <a:lnTo>
                  <a:pt x="5296" y="62"/>
                </a:lnTo>
                <a:lnTo>
                  <a:pt x="5321" y="36"/>
                </a:lnTo>
                <a:lnTo>
                  <a:pt x="5353" y="17"/>
                </a:lnTo>
                <a:lnTo>
                  <a:pt x="5386" y="6"/>
                </a:lnTo>
                <a:lnTo>
                  <a:pt x="5424" y="0"/>
                </a:lnTo>
                <a:close/>
                <a:moveTo>
                  <a:pt x="4108" y="0"/>
                </a:moveTo>
                <a:lnTo>
                  <a:pt x="4698" y="0"/>
                </a:lnTo>
                <a:lnTo>
                  <a:pt x="4735" y="6"/>
                </a:lnTo>
                <a:lnTo>
                  <a:pt x="4769" y="17"/>
                </a:lnTo>
                <a:lnTo>
                  <a:pt x="4799" y="36"/>
                </a:lnTo>
                <a:lnTo>
                  <a:pt x="4825" y="62"/>
                </a:lnTo>
                <a:lnTo>
                  <a:pt x="4843" y="92"/>
                </a:lnTo>
                <a:lnTo>
                  <a:pt x="4857" y="126"/>
                </a:lnTo>
                <a:lnTo>
                  <a:pt x="4860" y="163"/>
                </a:lnTo>
                <a:lnTo>
                  <a:pt x="4860" y="5238"/>
                </a:lnTo>
                <a:lnTo>
                  <a:pt x="4857" y="5276"/>
                </a:lnTo>
                <a:lnTo>
                  <a:pt x="4843" y="5309"/>
                </a:lnTo>
                <a:lnTo>
                  <a:pt x="4825" y="5339"/>
                </a:lnTo>
                <a:lnTo>
                  <a:pt x="4799" y="5365"/>
                </a:lnTo>
                <a:lnTo>
                  <a:pt x="4769" y="5384"/>
                </a:lnTo>
                <a:lnTo>
                  <a:pt x="4735" y="5397"/>
                </a:lnTo>
                <a:lnTo>
                  <a:pt x="4698" y="5401"/>
                </a:lnTo>
                <a:lnTo>
                  <a:pt x="4108" y="5401"/>
                </a:lnTo>
                <a:lnTo>
                  <a:pt x="4071" y="5397"/>
                </a:lnTo>
                <a:lnTo>
                  <a:pt x="4037" y="5384"/>
                </a:lnTo>
                <a:lnTo>
                  <a:pt x="4007" y="5365"/>
                </a:lnTo>
                <a:lnTo>
                  <a:pt x="3981" y="5339"/>
                </a:lnTo>
                <a:lnTo>
                  <a:pt x="3962" y="5309"/>
                </a:lnTo>
                <a:lnTo>
                  <a:pt x="3949" y="5276"/>
                </a:lnTo>
                <a:lnTo>
                  <a:pt x="3945" y="5238"/>
                </a:lnTo>
                <a:lnTo>
                  <a:pt x="3945" y="163"/>
                </a:lnTo>
                <a:lnTo>
                  <a:pt x="3949" y="126"/>
                </a:lnTo>
                <a:lnTo>
                  <a:pt x="3962" y="92"/>
                </a:lnTo>
                <a:lnTo>
                  <a:pt x="3981" y="62"/>
                </a:lnTo>
                <a:lnTo>
                  <a:pt x="4007" y="36"/>
                </a:lnTo>
                <a:lnTo>
                  <a:pt x="4037" y="17"/>
                </a:lnTo>
                <a:lnTo>
                  <a:pt x="4071" y="6"/>
                </a:lnTo>
                <a:lnTo>
                  <a:pt x="4108" y="0"/>
                </a:lnTo>
                <a:close/>
                <a:moveTo>
                  <a:pt x="2794" y="0"/>
                </a:moveTo>
                <a:lnTo>
                  <a:pt x="3382" y="0"/>
                </a:lnTo>
                <a:lnTo>
                  <a:pt x="3419" y="6"/>
                </a:lnTo>
                <a:lnTo>
                  <a:pt x="3453" y="17"/>
                </a:lnTo>
                <a:lnTo>
                  <a:pt x="3485" y="36"/>
                </a:lnTo>
                <a:lnTo>
                  <a:pt x="3509" y="62"/>
                </a:lnTo>
                <a:lnTo>
                  <a:pt x="3528" y="92"/>
                </a:lnTo>
                <a:lnTo>
                  <a:pt x="3541" y="126"/>
                </a:lnTo>
                <a:lnTo>
                  <a:pt x="3545" y="163"/>
                </a:lnTo>
                <a:lnTo>
                  <a:pt x="3545" y="5238"/>
                </a:lnTo>
                <a:lnTo>
                  <a:pt x="3541" y="5276"/>
                </a:lnTo>
                <a:lnTo>
                  <a:pt x="3528" y="5309"/>
                </a:lnTo>
                <a:lnTo>
                  <a:pt x="3509" y="5339"/>
                </a:lnTo>
                <a:lnTo>
                  <a:pt x="3485" y="5365"/>
                </a:lnTo>
                <a:lnTo>
                  <a:pt x="3453" y="5384"/>
                </a:lnTo>
                <a:lnTo>
                  <a:pt x="3419" y="5397"/>
                </a:lnTo>
                <a:lnTo>
                  <a:pt x="3382" y="5401"/>
                </a:lnTo>
                <a:lnTo>
                  <a:pt x="2794" y="5401"/>
                </a:lnTo>
                <a:lnTo>
                  <a:pt x="2757" y="5397"/>
                </a:lnTo>
                <a:lnTo>
                  <a:pt x="2721" y="5384"/>
                </a:lnTo>
                <a:lnTo>
                  <a:pt x="2691" y="5365"/>
                </a:lnTo>
                <a:lnTo>
                  <a:pt x="2667" y="5339"/>
                </a:lnTo>
                <a:lnTo>
                  <a:pt x="2646" y="5309"/>
                </a:lnTo>
                <a:lnTo>
                  <a:pt x="2635" y="5276"/>
                </a:lnTo>
                <a:lnTo>
                  <a:pt x="2629" y="5238"/>
                </a:lnTo>
                <a:lnTo>
                  <a:pt x="2629" y="163"/>
                </a:lnTo>
                <a:lnTo>
                  <a:pt x="2635" y="126"/>
                </a:lnTo>
                <a:lnTo>
                  <a:pt x="2646" y="92"/>
                </a:lnTo>
                <a:lnTo>
                  <a:pt x="2667" y="62"/>
                </a:lnTo>
                <a:lnTo>
                  <a:pt x="2691" y="36"/>
                </a:lnTo>
                <a:lnTo>
                  <a:pt x="2721" y="17"/>
                </a:lnTo>
                <a:lnTo>
                  <a:pt x="2757" y="6"/>
                </a:lnTo>
                <a:lnTo>
                  <a:pt x="2794" y="0"/>
                </a:lnTo>
                <a:close/>
                <a:moveTo>
                  <a:pt x="1478" y="0"/>
                </a:moveTo>
                <a:lnTo>
                  <a:pt x="2066" y="0"/>
                </a:lnTo>
                <a:lnTo>
                  <a:pt x="2104" y="6"/>
                </a:lnTo>
                <a:lnTo>
                  <a:pt x="2139" y="17"/>
                </a:lnTo>
                <a:lnTo>
                  <a:pt x="2169" y="36"/>
                </a:lnTo>
                <a:lnTo>
                  <a:pt x="2193" y="62"/>
                </a:lnTo>
                <a:lnTo>
                  <a:pt x="2214" y="92"/>
                </a:lnTo>
                <a:lnTo>
                  <a:pt x="2225" y="126"/>
                </a:lnTo>
                <a:lnTo>
                  <a:pt x="2229" y="163"/>
                </a:lnTo>
                <a:lnTo>
                  <a:pt x="2229" y="5238"/>
                </a:lnTo>
                <a:lnTo>
                  <a:pt x="2225" y="5276"/>
                </a:lnTo>
                <a:lnTo>
                  <a:pt x="2214" y="5309"/>
                </a:lnTo>
                <a:lnTo>
                  <a:pt x="2193" y="5339"/>
                </a:lnTo>
                <a:lnTo>
                  <a:pt x="2169" y="5365"/>
                </a:lnTo>
                <a:lnTo>
                  <a:pt x="2139" y="5384"/>
                </a:lnTo>
                <a:lnTo>
                  <a:pt x="2104" y="5397"/>
                </a:lnTo>
                <a:lnTo>
                  <a:pt x="2066" y="5401"/>
                </a:lnTo>
                <a:lnTo>
                  <a:pt x="1478" y="5401"/>
                </a:lnTo>
                <a:lnTo>
                  <a:pt x="1441" y="5397"/>
                </a:lnTo>
                <a:lnTo>
                  <a:pt x="1406" y="5384"/>
                </a:lnTo>
                <a:lnTo>
                  <a:pt x="1376" y="5365"/>
                </a:lnTo>
                <a:lnTo>
                  <a:pt x="1351" y="5339"/>
                </a:lnTo>
                <a:lnTo>
                  <a:pt x="1333" y="5309"/>
                </a:lnTo>
                <a:lnTo>
                  <a:pt x="1319" y="5276"/>
                </a:lnTo>
                <a:lnTo>
                  <a:pt x="1316" y="5238"/>
                </a:lnTo>
                <a:lnTo>
                  <a:pt x="1316" y="163"/>
                </a:lnTo>
                <a:lnTo>
                  <a:pt x="1319" y="126"/>
                </a:lnTo>
                <a:lnTo>
                  <a:pt x="1333" y="92"/>
                </a:lnTo>
                <a:lnTo>
                  <a:pt x="1351" y="62"/>
                </a:lnTo>
                <a:lnTo>
                  <a:pt x="1376" y="36"/>
                </a:lnTo>
                <a:lnTo>
                  <a:pt x="1406" y="17"/>
                </a:lnTo>
                <a:lnTo>
                  <a:pt x="1441" y="6"/>
                </a:lnTo>
                <a:lnTo>
                  <a:pt x="1478" y="0"/>
                </a:lnTo>
                <a:close/>
                <a:moveTo>
                  <a:pt x="163" y="0"/>
                </a:moveTo>
                <a:lnTo>
                  <a:pt x="752" y="0"/>
                </a:lnTo>
                <a:lnTo>
                  <a:pt x="790" y="6"/>
                </a:lnTo>
                <a:lnTo>
                  <a:pt x="823" y="17"/>
                </a:lnTo>
                <a:lnTo>
                  <a:pt x="853" y="36"/>
                </a:lnTo>
                <a:lnTo>
                  <a:pt x="880" y="62"/>
                </a:lnTo>
                <a:lnTo>
                  <a:pt x="898" y="92"/>
                </a:lnTo>
                <a:lnTo>
                  <a:pt x="910" y="126"/>
                </a:lnTo>
                <a:lnTo>
                  <a:pt x="915" y="163"/>
                </a:lnTo>
                <a:lnTo>
                  <a:pt x="915" y="5238"/>
                </a:lnTo>
                <a:lnTo>
                  <a:pt x="910" y="5276"/>
                </a:lnTo>
                <a:lnTo>
                  <a:pt x="898" y="5309"/>
                </a:lnTo>
                <a:lnTo>
                  <a:pt x="880" y="5339"/>
                </a:lnTo>
                <a:lnTo>
                  <a:pt x="853" y="5365"/>
                </a:lnTo>
                <a:lnTo>
                  <a:pt x="823" y="5384"/>
                </a:lnTo>
                <a:lnTo>
                  <a:pt x="790" y="5397"/>
                </a:lnTo>
                <a:lnTo>
                  <a:pt x="752" y="5401"/>
                </a:lnTo>
                <a:lnTo>
                  <a:pt x="163" y="5401"/>
                </a:lnTo>
                <a:lnTo>
                  <a:pt x="125" y="5397"/>
                </a:lnTo>
                <a:lnTo>
                  <a:pt x="92" y="5384"/>
                </a:lnTo>
                <a:lnTo>
                  <a:pt x="62" y="5365"/>
                </a:lnTo>
                <a:lnTo>
                  <a:pt x="36" y="5339"/>
                </a:lnTo>
                <a:lnTo>
                  <a:pt x="17" y="5309"/>
                </a:lnTo>
                <a:lnTo>
                  <a:pt x="4" y="5276"/>
                </a:lnTo>
                <a:lnTo>
                  <a:pt x="0" y="5238"/>
                </a:lnTo>
                <a:lnTo>
                  <a:pt x="0" y="163"/>
                </a:lnTo>
                <a:lnTo>
                  <a:pt x="4" y="126"/>
                </a:lnTo>
                <a:lnTo>
                  <a:pt x="17" y="92"/>
                </a:lnTo>
                <a:lnTo>
                  <a:pt x="36" y="62"/>
                </a:lnTo>
                <a:lnTo>
                  <a:pt x="62" y="36"/>
                </a:lnTo>
                <a:lnTo>
                  <a:pt x="92" y="17"/>
                </a:lnTo>
                <a:lnTo>
                  <a:pt x="125" y="6"/>
                </a:lnTo>
                <a:lnTo>
                  <a:pt x="16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dirty="0">
              <a:solidFill>
                <a:srgbClr val="000000"/>
              </a:solidFill>
            </a:endParaRPr>
          </a:p>
        </p:txBody>
      </p:sp>
      <p:grpSp>
        <p:nvGrpSpPr>
          <p:cNvPr id="33" name="Group 4"/>
          <p:cNvGrpSpPr>
            <a:grpSpLocks noChangeAspect="1"/>
          </p:cNvGrpSpPr>
          <p:nvPr/>
        </p:nvGrpSpPr>
        <p:grpSpPr bwMode="auto">
          <a:xfrm>
            <a:off x="570916" y="1797024"/>
            <a:ext cx="320828" cy="301752"/>
            <a:chOff x="369" y="1008"/>
            <a:chExt cx="370" cy="261"/>
          </a:xfrm>
          <a:solidFill>
            <a:schemeClr val="bg1"/>
          </a:solidFill>
        </p:grpSpPr>
        <p:sp>
          <p:nvSpPr>
            <p:cNvPr id="34" name="Freeform 5"/>
            <p:cNvSpPr>
              <a:spLocks noEditPoints="1"/>
            </p:cNvSpPr>
            <p:nvPr/>
          </p:nvSpPr>
          <p:spPr bwMode="auto">
            <a:xfrm>
              <a:off x="369" y="1008"/>
              <a:ext cx="370" cy="261"/>
            </a:xfrm>
            <a:custGeom>
              <a:avLst/>
              <a:gdLst>
                <a:gd name="T0" fmla="*/ 120 w 601"/>
                <a:gd name="T1" fmla="*/ 410 h 420"/>
                <a:gd name="T2" fmla="*/ 120 w 601"/>
                <a:gd name="T3" fmla="*/ 410 h 420"/>
                <a:gd name="T4" fmla="*/ 10 w 601"/>
                <a:gd name="T5" fmla="*/ 300 h 420"/>
                <a:gd name="T6" fmla="*/ 15 w 601"/>
                <a:gd name="T7" fmla="*/ 269 h 420"/>
                <a:gd name="T8" fmla="*/ 120 w 601"/>
                <a:gd name="T9" fmla="*/ 190 h 420"/>
                <a:gd name="T10" fmla="*/ 222 w 601"/>
                <a:gd name="T11" fmla="*/ 260 h 420"/>
                <a:gd name="T12" fmla="*/ 230 w 601"/>
                <a:gd name="T13" fmla="*/ 300 h 420"/>
                <a:gd name="T14" fmla="*/ 120 w 601"/>
                <a:gd name="T15" fmla="*/ 410 h 420"/>
                <a:gd name="T16" fmla="*/ 343 w 601"/>
                <a:gd name="T17" fmla="*/ 255 h 420"/>
                <a:gd name="T18" fmla="*/ 343 w 601"/>
                <a:gd name="T19" fmla="*/ 255 h 420"/>
                <a:gd name="T20" fmla="*/ 302 w 601"/>
                <a:gd name="T21" fmla="*/ 285 h 420"/>
                <a:gd name="T22" fmla="*/ 262 w 601"/>
                <a:gd name="T23" fmla="*/ 259 h 420"/>
                <a:gd name="T24" fmla="*/ 258 w 601"/>
                <a:gd name="T25" fmla="*/ 241 h 420"/>
                <a:gd name="T26" fmla="*/ 302 w 601"/>
                <a:gd name="T27" fmla="*/ 197 h 420"/>
                <a:gd name="T28" fmla="*/ 345 w 601"/>
                <a:gd name="T29" fmla="*/ 241 h 420"/>
                <a:gd name="T30" fmla="*/ 343 w 601"/>
                <a:gd name="T31" fmla="*/ 255 h 420"/>
                <a:gd name="T32" fmla="*/ 480 w 601"/>
                <a:gd name="T33" fmla="*/ 410 h 420"/>
                <a:gd name="T34" fmla="*/ 480 w 601"/>
                <a:gd name="T35" fmla="*/ 410 h 420"/>
                <a:gd name="T36" fmla="*/ 370 w 601"/>
                <a:gd name="T37" fmla="*/ 300 h 420"/>
                <a:gd name="T38" fmla="*/ 381 w 601"/>
                <a:gd name="T39" fmla="*/ 254 h 420"/>
                <a:gd name="T40" fmla="*/ 480 w 601"/>
                <a:gd name="T41" fmla="*/ 190 h 420"/>
                <a:gd name="T42" fmla="*/ 576 w 601"/>
                <a:gd name="T43" fmla="*/ 246 h 420"/>
                <a:gd name="T44" fmla="*/ 590 w 601"/>
                <a:gd name="T45" fmla="*/ 300 h 420"/>
                <a:gd name="T46" fmla="*/ 480 w 601"/>
                <a:gd name="T47" fmla="*/ 410 h 420"/>
                <a:gd name="T48" fmla="*/ 578 w 601"/>
                <a:gd name="T49" fmla="*/ 230 h 420"/>
                <a:gd name="T50" fmla="*/ 578 w 601"/>
                <a:gd name="T51" fmla="*/ 230 h 420"/>
                <a:gd name="T52" fmla="*/ 450 w 601"/>
                <a:gd name="T53" fmla="*/ 71 h 420"/>
                <a:gd name="T54" fmla="*/ 452 w 601"/>
                <a:gd name="T55" fmla="*/ 60 h 420"/>
                <a:gd name="T56" fmla="*/ 382 w 601"/>
                <a:gd name="T57" fmla="*/ 0 h 420"/>
                <a:gd name="T58" fmla="*/ 313 w 601"/>
                <a:gd name="T59" fmla="*/ 60 h 420"/>
                <a:gd name="T60" fmla="*/ 293 w 601"/>
                <a:gd name="T61" fmla="*/ 60 h 420"/>
                <a:gd name="T62" fmla="*/ 223 w 601"/>
                <a:gd name="T63" fmla="*/ 0 h 420"/>
                <a:gd name="T64" fmla="*/ 154 w 601"/>
                <a:gd name="T65" fmla="*/ 60 h 420"/>
                <a:gd name="T66" fmla="*/ 155 w 601"/>
                <a:gd name="T67" fmla="*/ 70 h 420"/>
                <a:gd name="T68" fmla="*/ 17 w 601"/>
                <a:gd name="T69" fmla="*/ 238 h 420"/>
                <a:gd name="T70" fmla="*/ 0 w 601"/>
                <a:gd name="T71" fmla="*/ 300 h 420"/>
                <a:gd name="T72" fmla="*/ 120 w 601"/>
                <a:gd name="T73" fmla="*/ 420 h 420"/>
                <a:gd name="T74" fmla="*/ 241 w 601"/>
                <a:gd name="T75" fmla="*/ 300 h 420"/>
                <a:gd name="T76" fmla="*/ 238 w 601"/>
                <a:gd name="T77" fmla="*/ 276 h 420"/>
                <a:gd name="T78" fmla="*/ 302 w 601"/>
                <a:gd name="T79" fmla="*/ 313 h 420"/>
                <a:gd name="T80" fmla="*/ 361 w 601"/>
                <a:gd name="T81" fmla="*/ 282 h 420"/>
                <a:gd name="T82" fmla="*/ 360 w 601"/>
                <a:gd name="T83" fmla="*/ 300 h 420"/>
                <a:gd name="T84" fmla="*/ 480 w 601"/>
                <a:gd name="T85" fmla="*/ 420 h 420"/>
                <a:gd name="T86" fmla="*/ 601 w 601"/>
                <a:gd name="T87" fmla="*/ 300 h 420"/>
                <a:gd name="T88" fmla="*/ 578 w 601"/>
                <a:gd name="T89" fmla="*/ 23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1" h="420">
                  <a:moveTo>
                    <a:pt x="120" y="410"/>
                  </a:moveTo>
                  <a:lnTo>
                    <a:pt x="120" y="410"/>
                  </a:lnTo>
                  <a:cubicBezTo>
                    <a:pt x="60" y="410"/>
                    <a:pt x="10" y="360"/>
                    <a:pt x="10" y="300"/>
                  </a:cubicBezTo>
                  <a:cubicBezTo>
                    <a:pt x="10" y="289"/>
                    <a:pt x="12" y="279"/>
                    <a:pt x="15" y="269"/>
                  </a:cubicBezTo>
                  <a:cubicBezTo>
                    <a:pt x="28" y="223"/>
                    <a:pt x="70" y="190"/>
                    <a:pt x="120" y="190"/>
                  </a:cubicBezTo>
                  <a:cubicBezTo>
                    <a:pt x="167" y="190"/>
                    <a:pt x="207" y="219"/>
                    <a:pt x="222" y="260"/>
                  </a:cubicBezTo>
                  <a:cubicBezTo>
                    <a:pt x="227" y="273"/>
                    <a:pt x="230" y="286"/>
                    <a:pt x="230" y="300"/>
                  </a:cubicBezTo>
                  <a:cubicBezTo>
                    <a:pt x="230" y="360"/>
                    <a:pt x="181" y="410"/>
                    <a:pt x="120" y="410"/>
                  </a:cubicBezTo>
                  <a:close/>
                  <a:moveTo>
                    <a:pt x="343" y="255"/>
                  </a:moveTo>
                  <a:lnTo>
                    <a:pt x="343" y="255"/>
                  </a:lnTo>
                  <a:cubicBezTo>
                    <a:pt x="337" y="273"/>
                    <a:pt x="321" y="285"/>
                    <a:pt x="302" y="285"/>
                  </a:cubicBezTo>
                  <a:cubicBezTo>
                    <a:pt x="284" y="285"/>
                    <a:pt x="268" y="274"/>
                    <a:pt x="262" y="259"/>
                  </a:cubicBezTo>
                  <a:cubicBezTo>
                    <a:pt x="259" y="253"/>
                    <a:pt x="258" y="247"/>
                    <a:pt x="258" y="241"/>
                  </a:cubicBezTo>
                  <a:cubicBezTo>
                    <a:pt x="258" y="217"/>
                    <a:pt x="278" y="197"/>
                    <a:pt x="302" y="197"/>
                  </a:cubicBezTo>
                  <a:cubicBezTo>
                    <a:pt x="326" y="197"/>
                    <a:pt x="345" y="217"/>
                    <a:pt x="345" y="241"/>
                  </a:cubicBezTo>
                  <a:cubicBezTo>
                    <a:pt x="345" y="246"/>
                    <a:pt x="344" y="251"/>
                    <a:pt x="343" y="255"/>
                  </a:cubicBezTo>
                  <a:close/>
                  <a:moveTo>
                    <a:pt x="480" y="410"/>
                  </a:moveTo>
                  <a:lnTo>
                    <a:pt x="480" y="410"/>
                  </a:lnTo>
                  <a:cubicBezTo>
                    <a:pt x="420" y="410"/>
                    <a:pt x="370" y="360"/>
                    <a:pt x="370" y="300"/>
                  </a:cubicBezTo>
                  <a:cubicBezTo>
                    <a:pt x="370" y="283"/>
                    <a:pt x="374" y="268"/>
                    <a:pt x="381" y="254"/>
                  </a:cubicBezTo>
                  <a:cubicBezTo>
                    <a:pt x="398" y="216"/>
                    <a:pt x="436" y="190"/>
                    <a:pt x="480" y="190"/>
                  </a:cubicBezTo>
                  <a:cubicBezTo>
                    <a:pt x="521" y="190"/>
                    <a:pt x="557" y="213"/>
                    <a:pt x="576" y="246"/>
                  </a:cubicBezTo>
                  <a:cubicBezTo>
                    <a:pt x="585" y="262"/>
                    <a:pt x="590" y="280"/>
                    <a:pt x="590" y="300"/>
                  </a:cubicBezTo>
                  <a:cubicBezTo>
                    <a:pt x="590" y="360"/>
                    <a:pt x="541" y="410"/>
                    <a:pt x="480" y="410"/>
                  </a:cubicBezTo>
                  <a:close/>
                  <a:moveTo>
                    <a:pt x="578" y="230"/>
                  </a:moveTo>
                  <a:lnTo>
                    <a:pt x="578" y="230"/>
                  </a:lnTo>
                  <a:cubicBezTo>
                    <a:pt x="543" y="161"/>
                    <a:pt x="478" y="97"/>
                    <a:pt x="450" y="71"/>
                  </a:cubicBezTo>
                  <a:cubicBezTo>
                    <a:pt x="451" y="68"/>
                    <a:pt x="452" y="64"/>
                    <a:pt x="452" y="60"/>
                  </a:cubicBezTo>
                  <a:cubicBezTo>
                    <a:pt x="452" y="27"/>
                    <a:pt x="421" y="0"/>
                    <a:pt x="382" y="0"/>
                  </a:cubicBezTo>
                  <a:cubicBezTo>
                    <a:pt x="344" y="0"/>
                    <a:pt x="313" y="26"/>
                    <a:pt x="313" y="60"/>
                  </a:cubicBezTo>
                  <a:lnTo>
                    <a:pt x="293" y="60"/>
                  </a:lnTo>
                  <a:cubicBezTo>
                    <a:pt x="292" y="26"/>
                    <a:pt x="261" y="0"/>
                    <a:pt x="223" y="0"/>
                  </a:cubicBezTo>
                  <a:cubicBezTo>
                    <a:pt x="185" y="0"/>
                    <a:pt x="154" y="27"/>
                    <a:pt x="154" y="60"/>
                  </a:cubicBezTo>
                  <a:cubicBezTo>
                    <a:pt x="154" y="64"/>
                    <a:pt x="154" y="67"/>
                    <a:pt x="155" y="70"/>
                  </a:cubicBezTo>
                  <a:cubicBezTo>
                    <a:pt x="69" y="147"/>
                    <a:pt x="33" y="205"/>
                    <a:pt x="17" y="238"/>
                  </a:cubicBezTo>
                  <a:cubicBezTo>
                    <a:pt x="6" y="256"/>
                    <a:pt x="0" y="277"/>
                    <a:pt x="0" y="300"/>
                  </a:cubicBezTo>
                  <a:cubicBezTo>
                    <a:pt x="0" y="366"/>
                    <a:pt x="54" y="420"/>
                    <a:pt x="120" y="420"/>
                  </a:cubicBezTo>
                  <a:cubicBezTo>
                    <a:pt x="187" y="420"/>
                    <a:pt x="241" y="366"/>
                    <a:pt x="241" y="300"/>
                  </a:cubicBezTo>
                  <a:cubicBezTo>
                    <a:pt x="241" y="292"/>
                    <a:pt x="240" y="283"/>
                    <a:pt x="238" y="276"/>
                  </a:cubicBezTo>
                  <a:cubicBezTo>
                    <a:pt x="251" y="298"/>
                    <a:pt x="274" y="313"/>
                    <a:pt x="302" y="313"/>
                  </a:cubicBezTo>
                  <a:cubicBezTo>
                    <a:pt x="326" y="313"/>
                    <a:pt x="348" y="301"/>
                    <a:pt x="361" y="282"/>
                  </a:cubicBezTo>
                  <a:cubicBezTo>
                    <a:pt x="360" y="288"/>
                    <a:pt x="360" y="294"/>
                    <a:pt x="360" y="300"/>
                  </a:cubicBezTo>
                  <a:cubicBezTo>
                    <a:pt x="360" y="366"/>
                    <a:pt x="414" y="420"/>
                    <a:pt x="480" y="420"/>
                  </a:cubicBezTo>
                  <a:cubicBezTo>
                    <a:pt x="547" y="420"/>
                    <a:pt x="601" y="366"/>
                    <a:pt x="601" y="300"/>
                  </a:cubicBezTo>
                  <a:cubicBezTo>
                    <a:pt x="601" y="274"/>
                    <a:pt x="592" y="250"/>
                    <a:pt x="578" y="2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35" name="Freeform 6"/>
            <p:cNvSpPr>
              <a:spLocks/>
            </p:cNvSpPr>
            <p:nvPr/>
          </p:nvSpPr>
          <p:spPr bwMode="auto">
            <a:xfrm>
              <a:off x="384" y="1183"/>
              <a:ext cx="70" cy="68"/>
            </a:xfrm>
            <a:custGeom>
              <a:avLst/>
              <a:gdLst>
                <a:gd name="T0" fmla="*/ 27 w 114"/>
                <a:gd name="T1" fmla="*/ 0 h 109"/>
                <a:gd name="T2" fmla="*/ 27 w 114"/>
                <a:gd name="T3" fmla="*/ 0 h 109"/>
                <a:gd name="T4" fmla="*/ 114 w 114"/>
                <a:gd name="T5" fmla="*/ 89 h 109"/>
                <a:gd name="T6" fmla="*/ 27 w 114"/>
                <a:gd name="T7" fmla="*/ 0 h 109"/>
              </a:gdLst>
              <a:ahLst/>
              <a:cxnLst>
                <a:cxn ang="0">
                  <a:pos x="T0" y="T1"/>
                </a:cxn>
                <a:cxn ang="0">
                  <a:pos x="T2" y="T3"/>
                </a:cxn>
                <a:cxn ang="0">
                  <a:pos x="T4" y="T5"/>
                </a:cxn>
                <a:cxn ang="0">
                  <a:pos x="T6" y="T7"/>
                </a:cxn>
              </a:cxnLst>
              <a:rect l="0" t="0" r="r" b="b"/>
              <a:pathLst>
                <a:path w="114" h="109">
                  <a:moveTo>
                    <a:pt x="27" y="0"/>
                  </a:moveTo>
                  <a:lnTo>
                    <a:pt x="27" y="0"/>
                  </a:lnTo>
                  <a:cubicBezTo>
                    <a:pt x="27" y="0"/>
                    <a:pt x="0" y="109"/>
                    <a:pt x="114" y="89"/>
                  </a:cubicBezTo>
                  <a:cubicBezTo>
                    <a:pt x="114" y="89"/>
                    <a:pt x="35" y="73"/>
                    <a:pt x="2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36" name="Freeform 7"/>
            <p:cNvSpPr>
              <a:spLocks/>
            </p:cNvSpPr>
            <p:nvPr/>
          </p:nvSpPr>
          <p:spPr bwMode="auto">
            <a:xfrm>
              <a:off x="605" y="1183"/>
              <a:ext cx="69" cy="68"/>
            </a:xfrm>
            <a:custGeom>
              <a:avLst/>
              <a:gdLst>
                <a:gd name="T0" fmla="*/ 26 w 113"/>
                <a:gd name="T1" fmla="*/ 0 h 109"/>
                <a:gd name="T2" fmla="*/ 26 w 113"/>
                <a:gd name="T3" fmla="*/ 0 h 109"/>
                <a:gd name="T4" fmla="*/ 113 w 113"/>
                <a:gd name="T5" fmla="*/ 89 h 109"/>
                <a:gd name="T6" fmla="*/ 26 w 113"/>
                <a:gd name="T7" fmla="*/ 0 h 109"/>
              </a:gdLst>
              <a:ahLst/>
              <a:cxnLst>
                <a:cxn ang="0">
                  <a:pos x="T0" y="T1"/>
                </a:cxn>
                <a:cxn ang="0">
                  <a:pos x="T2" y="T3"/>
                </a:cxn>
                <a:cxn ang="0">
                  <a:pos x="T4" y="T5"/>
                </a:cxn>
                <a:cxn ang="0">
                  <a:pos x="T6" y="T7"/>
                </a:cxn>
              </a:cxnLst>
              <a:rect l="0" t="0" r="r" b="b"/>
              <a:pathLst>
                <a:path w="113" h="109">
                  <a:moveTo>
                    <a:pt x="26" y="0"/>
                  </a:moveTo>
                  <a:lnTo>
                    <a:pt x="26" y="0"/>
                  </a:lnTo>
                  <a:cubicBezTo>
                    <a:pt x="26" y="0"/>
                    <a:pt x="0" y="109"/>
                    <a:pt x="113" y="89"/>
                  </a:cubicBezTo>
                  <a:cubicBezTo>
                    <a:pt x="113" y="89"/>
                    <a:pt x="35" y="73"/>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dirty="0"/>
            </a:p>
          </p:txBody>
        </p:sp>
      </p:grpSp>
      <p:pic>
        <p:nvPicPr>
          <p:cNvPr id="37" name="Picture 3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802805" y="1800566"/>
            <a:ext cx="238700" cy="318267"/>
          </a:xfrm>
          <a:prstGeom prst="rect">
            <a:avLst/>
          </a:prstGeom>
        </p:spPr>
      </p:pic>
      <p:sp>
        <p:nvSpPr>
          <p:cNvPr id="38" name="TextBox 37"/>
          <p:cNvSpPr txBox="1"/>
          <p:nvPr/>
        </p:nvSpPr>
        <p:spPr>
          <a:xfrm>
            <a:off x="0" y="3886200"/>
            <a:ext cx="2696267" cy="1323439"/>
          </a:xfrm>
          <a:prstGeom prst="rect">
            <a:avLst/>
          </a:prstGeom>
          <a:noFill/>
        </p:spPr>
        <p:txBody>
          <a:bodyPr wrap="square" rtlCol="0">
            <a:spAutoFit/>
          </a:bodyPr>
          <a:lstStyle/>
          <a:p>
            <a:pPr algn="ctr"/>
            <a:r>
              <a:rPr lang="en-US" sz="2000" dirty="0"/>
              <a:t>No shared terminology model or information model - not interoperable</a:t>
            </a:r>
          </a:p>
        </p:txBody>
      </p:sp>
      <p:sp>
        <p:nvSpPr>
          <p:cNvPr id="2" name="TextBox 1"/>
          <p:cNvSpPr txBox="1"/>
          <p:nvPr/>
        </p:nvSpPr>
        <p:spPr>
          <a:xfrm>
            <a:off x="1209675" y="3211812"/>
            <a:ext cx="240195" cy="400110"/>
          </a:xfrm>
          <a:prstGeom prst="rect">
            <a:avLst/>
          </a:prstGeom>
          <a:solidFill>
            <a:schemeClr val="bg1"/>
          </a:solidFill>
        </p:spPr>
        <p:txBody>
          <a:bodyPr wrap="square" rtlCol="0">
            <a:spAutoFit/>
          </a:bodyPr>
          <a:lstStyle/>
          <a:p>
            <a:endParaRPr lang="en-US" sz="2000" dirty="0"/>
          </a:p>
        </p:txBody>
      </p:sp>
      <p:sp>
        <p:nvSpPr>
          <p:cNvPr id="3" name="Rectangle 2"/>
          <p:cNvSpPr/>
          <p:nvPr/>
        </p:nvSpPr>
        <p:spPr>
          <a:xfrm>
            <a:off x="1" y="238780"/>
            <a:ext cx="7208241" cy="523220"/>
          </a:xfrm>
          <a:prstGeom prst="rect">
            <a:avLst/>
          </a:prstGeom>
        </p:spPr>
        <p:txBody>
          <a:bodyPr wrap="square">
            <a:spAutoFit/>
          </a:bodyPr>
          <a:lstStyle/>
          <a:p>
            <a:pPr algn="ctr"/>
            <a:r>
              <a:rPr lang="en-US" sz="2800" b="1" dirty="0"/>
              <a:t>Problem: Skyscraper Analogy</a:t>
            </a:r>
          </a:p>
        </p:txBody>
      </p:sp>
      <p:sp>
        <p:nvSpPr>
          <p:cNvPr id="4" name="TextBox 3"/>
          <p:cNvSpPr txBox="1"/>
          <p:nvPr/>
        </p:nvSpPr>
        <p:spPr>
          <a:xfrm>
            <a:off x="0" y="5391150"/>
            <a:ext cx="9144000" cy="523220"/>
          </a:xfrm>
          <a:prstGeom prst="rect">
            <a:avLst/>
          </a:prstGeom>
          <a:noFill/>
        </p:spPr>
        <p:txBody>
          <a:bodyPr wrap="square" rtlCol="0">
            <a:spAutoFit/>
          </a:bodyPr>
          <a:lstStyle/>
          <a:p>
            <a:r>
              <a:rPr lang="en-US" sz="1400" dirty="0"/>
              <a:t>*Drawn from Dr. Keith Campbell’s analogy used within The Open Group Healthcare Forum (HCF) article:  </a:t>
            </a:r>
          </a:p>
          <a:p>
            <a:r>
              <a:rPr lang="en-US" sz="1400" b="1" dirty="0"/>
              <a:t>Advancing Healthcare Interoperability  </a:t>
            </a:r>
            <a:r>
              <a:rPr lang="en-US" sz="1200" u="sng" dirty="0">
                <a:hlinkClick r:id="rId4"/>
              </a:rPr>
              <a:t>www.opengroup.org/bookstore/catalog/w16a.htm</a:t>
            </a:r>
            <a:endParaRPr lang="en-US" sz="1200" dirty="0"/>
          </a:p>
        </p:txBody>
      </p:sp>
      <p:sp>
        <p:nvSpPr>
          <p:cNvPr id="43" name="TextBox 42"/>
          <p:cNvSpPr txBox="1"/>
          <p:nvPr/>
        </p:nvSpPr>
        <p:spPr>
          <a:xfrm>
            <a:off x="28303" y="5953939"/>
            <a:ext cx="1267097" cy="261610"/>
          </a:xfrm>
          <a:prstGeom prst="rect">
            <a:avLst/>
          </a:prstGeom>
          <a:noFill/>
        </p:spPr>
        <p:txBody>
          <a:bodyPr wrap="square" rtlCol="0">
            <a:spAutoFit/>
          </a:bodyPr>
          <a:lstStyle/>
          <a:p>
            <a:r>
              <a:rPr lang="en-US" sz="1100" dirty="0">
                <a:latin typeface="Arial Narrow" panose="020B0606020202030204" pitchFamily="34" charset="0"/>
              </a:rPr>
              <a:t>See Notes Page</a:t>
            </a:r>
            <a:endParaRPr lang="en-US" altLang="en-US" sz="1100" dirty="0">
              <a:latin typeface="Arial Narrow" panose="020B0606020202030204" pitchFamily="34" charset="0"/>
              <a:ea typeface="MS PGothic" pitchFamily="34" charset="-128"/>
            </a:endParaRPr>
          </a:p>
        </p:txBody>
      </p:sp>
      <p:sp>
        <p:nvSpPr>
          <p:cNvPr id="45" name="Shape 10"/>
          <p:cNvSpPr txBox="1">
            <a:spLocks/>
          </p:cNvSpPr>
          <p:nvPr/>
        </p:nvSpPr>
        <p:spPr>
          <a:xfrm>
            <a:off x="8417734" y="54162"/>
            <a:ext cx="320601" cy="318036"/>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bg1"/>
                </a:solidFill>
                <a:effectLst/>
                <a:uFill>
                  <a:solidFill>
                    <a:srgbClr val="4F538B"/>
                  </a:solidFill>
                </a:uFill>
                <a:latin typeface="+mn-lt"/>
                <a:ea typeface="+mn-ea"/>
                <a:cs typeface="+mn-cs"/>
                <a:sym typeface="Arial"/>
              </a:defRPr>
            </a:lvl1pPr>
            <a:lvl2pPr marL="40639" marR="40639" indent="3429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2pPr>
            <a:lvl3pPr marL="40639" marR="40639" indent="685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3pPr>
            <a:lvl4pPr marL="40639" marR="40639" indent="10287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4pPr>
            <a:lvl5pPr marL="40639" marR="40639"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5pPr>
            <a:lvl6pPr marL="40639" marR="40639" indent="17145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6pPr>
            <a:lvl7pPr marL="40639" marR="40639" indent="2057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7pPr>
            <a:lvl8pPr marL="40639" marR="40639" indent="24003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8pPr>
            <a:lvl9pPr marL="40639" marR="40639"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9pPr>
          </a:lstStyle>
          <a:p>
            <a:fld id="{86CB4B4D-7CA3-9044-876B-883B54F8677D}" type="slidenum">
              <a:rPr lang="en-US" smtClean="0"/>
              <a:pPr/>
              <a:t>10</a:t>
            </a:fld>
            <a:endParaRPr lang="en-US"/>
          </a:p>
        </p:txBody>
      </p:sp>
      <p:sp>
        <p:nvSpPr>
          <p:cNvPr id="47" name="TextBox 46"/>
          <p:cNvSpPr txBox="1"/>
          <p:nvPr/>
        </p:nvSpPr>
        <p:spPr>
          <a:xfrm>
            <a:off x="0" y="6284980"/>
            <a:ext cx="91440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1400" dirty="0" smtClean="0">
                <a:solidFill>
                  <a:schemeClr val="bg1"/>
                </a:solidFill>
                <a:latin typeface="Arial Narrow" panose="020B0606020202030204" pitchFamily="34" charset="0"/>
              </a:rPr>
              <a:t>HL7 IIM&amp;T Project intends to result </a:t>
            </a:r>
            <a:r>
              <a:rPr lang="en-US" sz="1400" dirty="0">
                <a:solidFill>
                  <a:schemeClr val="bg1"/>
                </a:solidFill>
                <a:latin typeface="Arial Narrow" panose="020B0606020202030204" pitchFamily="34" charset="0"/>
              </a:rPr>
              <a:t>in clear, complete, concise, correct, consistent and traceable standards </a:t>
            </a:r>
            <a:r>
              <a:rPr lang="en-US" sz="1400" dirty="0" smtClean="0">
                <a:solidFill>
                  <a:schemeClr val="bg1"/>
                </a:solidFill>
                <a:latin typeface="Arial Narrow" panose="020B0606020202030204" pitchFamily="34" charset="0"/>
              </a:rPr>
              <a:t>and </a:t>
            </a:r>
          </a:p>
          <a:p>
            <a:pPr algn="ctr"/>
            <a:r>
              <a:rPr lang="en-US" sz="1400" dirty="0" smtClean="0">
                <a:solidFill>
                  <a:schemeClr val="bg1"/>
                </a:solidFill>
                <a:latin typeface="Arial Narrow" panose="020B0606020202030204" pitchFamily="34" charset="0"/>
              </a:rPr>
              <a:t>Easy-to-use FHIR-CDA-NIEM implementation artifacts for </a:t>
            </a:r>
            <a:r>
              <a:rPr lang="en-US" sz="1400" dirty="0">
                <a:solidFill>
                  <a:schemeClr val="bg1"/>
                </a:solidFill>
                <a:latin typeface="Arial Narrow" panose="020B0606020202030204" pitchFamily="34" charset="0"/>
              </a:rPr>
              <a:t>Federal Agencies and their partners, venders and </a:t>
            </a:r>
            <a:r>
              <a:rPr lang="en-US" sz="1400" dirty="0" smtClean="0">
                <a:solidFill>
                  <a:schemeClr val="bg1"/>
                </a:solidFill>
                <a:latin typeface="Arial Narrow" panose="020B0606020202030204" pitchFamily="34" charset="0"/>
              </a:rPr>
              <a:t>integrators</a:t>
            </a:r>
            <a:endParaRPr lang="en-US" sz="14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36245719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8334" y="5335398"/>
            <a:ext cx="3962400" cy="830997"/>
          </a:xfrm>
          <a:prstGeom prst="rect">
            <a:avLst/>
          </a:prstGeom>
          <a:solidFill>
            <a:schemeClr val="bg1"/>
          </a:solidFill>
        </p:spPr>
        <p:txBody>
          <a:bodyPr wrap="square" rtlCol="0">
            <a:spAutoFit/>
          </a:bodyPr>
          <a:lstStyle/>
          <a:p>
            <a:r>
              <a:rPr lang="en-US" sz="1200" b="1" dirty="0">
                <a:latin typeface="Arial Narrow" panose="020B0606020202030204" pitchFamily="34" charset="0"/>
              </a:rPr>
              <a:t>DCM</a:t>
            </a:r>
            <a:r>
              <a:rPr lang="en-US" sz="1200" dirty="0">
                <a:latin typeface="Arial Narrow" panose="020B0606020202030204" pitchFamily="34" charset="0"/>
              </a:rPr>
              <a:t> - Detailed Clinical Models</a:t>
            </a:r>
          </a:p>
          <a:p>
            <a:r>
              <a:rPr lang="en-US" sz="1200" b="1" dirty="0">
                <a:latin typeface="Arial Narrow" panose="020B0606020202030204" pitchFamily="34" charset="0"/>
              </a:rPr>
              <a:t>FHIM</a:t>
            </a:r>
            <a:r>
              <a:rPr lang="en-US" sz="1200" dirty="0">
                <a:latin typeface="Arial Narrow" panose="020B0606020202030204" pitchFamily="34" charset="0"/>
              </a:rPr>
              <a:t> – Federal Health Information Model</a:t>
            </a:r>
          </a:p>
          <a:p>
            <a:r>
              <a:rPr lang="en-US" sz="1200" b="1" dirty="0">
                <a:latin typeface="Arial Narrow" panose="020B0606020202030204" pitchFamily="34" charset="0"/>
              </a:rPr>
              <a:t>KNARTS</a:t>
            </a:r>
            <a:r>
              <a:rPr lang="en-US" sz="1200" dirty="0">
                <a:latin typeface="Arial Narrow" panose="020B0606020202030204" pitchFamily="34" charset="0"/>
              </a:rPr>
              <a:t> – Knowledge Artifact</a:t>
            </a:r>
          </a:p>
          <a:p>
            <a:r>
              <a:rPr lang="en-US" sz="1200" b="1" dirty="0">
                <a:latin typeface="Arial Narrow" panose="020B0606020202030204" pitchFamily="34" charset="0"/>
              </a:rPr>
              <a:t>SOLOR</a:t>
            </a:r>
            <a:r>
              <a:rPr lang="en-US" sz="1200" dirty="0">
                <a:latin typeface="Arial Narrow" panose="020B0606020202030204" pitchFamily="34" charset="0"/>
              </a:rPr>
              <a:t> – SNOMED, LOINC, </a:t>
            </a:r>
            <a:r>
              <a:rPr lang="en-US" sz="1200" dirty="0" err="1">
                <a:latin typeface="Arial Narrow" panose="020B0606020202030204" pitchFamily="34" charset="0"/>
              </a:rPr>
              <a:t>RxNorm</a:t>
            </a:r>
            <a:endParaRPr lang="en-US" sz="1200" dirty="0">
              <a:latin typeface="Arial Narrow" panose="020B0606020202030204" pitchFamily="34" charset="0"/>
            </a:endParaRPr>
          </a:p>
        </p:txBody>
      </p:sp>
      <p:sp>
        <p:nvSpPr>
          <p:cNvPr id="3" name="Title 2"/>
          <p:cNvSpPr>
            <a:spLocks noGrp="1"/>
          </p:cNvSpPr>
          <p:nvPr>
            <p:ph type="title"/>
          </p:nvPr>
        </p:nvSpPr>
        <p:spPr>
          <a:xfrm>
            <a:off x="587229" y="0"/>
            <a:ext cx="6266686" cy="952532"/>
          </a:xfrm>
        </p:spPr>
        <p:txBody>
          <a:bodyPr>
            <a:normAutofit/>
          </a:bodyPr>
          <a:lstStyle/>
          <a:p>
            <a:pPr algn="ctr"/>
            <a:r>
              <a:rPr lang="en-US" sz="2800" dirty="0">
                <a:latin typeface="Arial Narrow" panose="020B0606020202030204" pitchFamily="34" charset="0"/>
              </a:rPr>
              <a:t>Proposed Solution: Integration of Information Models Enabled by Tools</a:t>
            </a:r>
            <a:endParaRPr lang="en-US" sz="2800" dirty="0"/>
          </a:p>
        </p:txBody>
      </p:sp>
      <p:pic>
        <p:nvPicPr>
          <p:cNvPr id="4" name="Picture 3" descr="Whispy Tree by dear_theophilus - Tree with thin branches and leav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765" y="1150937"/>
            <a:ext cx="5078470" cy="4818198"/>
          </a:xfrm>
          <a:prstGeom prst="rect">
            <a:avLst/>
          </a:prstGeom>
        </p:spPr>
      </p:pic>
      <p:sp>
        <p:nvSpPr>
          <p:cNvPr id="5" name="TextBox 4"/>
          <p:cNvSpPr txBox="1"/>
          <p:nvPr/>
        </p:nvSpPr>
        <p:spPr>
          <a:xfrm>
            <a:off x="3952872" y="4191000"/>
            <a:ext cx="1219200" cy="400110"/>
          </a:xfrm>
          <a:prstGeom prst="rect">
            <a:avLst/>
          </a:prstGeom>
          <a:solidFill>
            <a:schemeClr val="bg1"/>
          </a:solidFill>
        </p:spPr>
        <p:txBody>
          <a:bodyPr wrap="square" rtlCol="0">
            <a:spAutoFit/>
          </a:bodyPr>
          <a:lstStyle/>
          <a:p>
            <a:pPr algn="ctr"/>
            <a:r>
              <a:rPr lang="en-US" sz="2000" dirty="0">
                <a:latin typeface="Arial Black" panose="020B0A04020102020204" pitchFamily="34" charset="0"/>
              </a:rPr>
              <a:t>FHIM</a:t>
            </a:r>
          </a:p>
        </p:txBody>
      </p:sp>
      <p:sp>
        <p:nvSpPr>
          <p:cNvPr id="6" name="TextBox 5"/>
          <p:cNvSpPr txBox="1"/>
          <p:nvPr/>
        </p:nvSpPr>
        <p:spPr>
          <a:xfrm>
            <a:off x="4876800" y="3665537"/>
            <a:ext cx="754053" cy="369332"/>
          </a:xfrm>
          <a:prstGeom prst="rect">
            <a:avLst/>
          </a:prstGeom>
          <a:solidFill>
            <a:schemeClr val="bg1"/>
          </a:solidFill>
        </p:spPr>
        <p:txBody>
          <a:bodyPr wrap="none" rtlCol="0">
            <a:spAutoFit/>
          </a:bodyPr>
          <a:lstStyle/>
          <a:p>
            <a:r>
              <a:rPr lang="en-US" sz="1800" b="1" dirty="0"/>
              <a:t>CIMI</a:t>
            </a:r>
          </a:p>
        </p:txBody>
      </p:sp>
      <p:sp>
        <p:nvSpPr>
          <p:cNvPr id="7" name="TextBox 6"/>
          <p:cNvSpPr txBox="1"/>
          <p:nvPr/>
        </p:nvSpPr>
        <p:spPr>
          <a:xfrm>
            <a:off x="4100270" y="2590800"/>
            <a:ext cx="754054" cy="674031"/>
          </a:xfrm>
          <a:prstGeom prst="rect">
            <a:avLst/>
          </a:prstGeom>
          <a:solidFill>
            <a:schemeClr val="bg1"/>
          </a:solidFill>
        </p:spPr>
        <p:txBody>
          <a:bodyPr wrap="none" rtlCol="0">
            <a:spAutoFit/>
          </a:bodyPr>
          <a:lstStyle/>
          <a:p>
            <a:pPr algn="ctr">
              <a:lnSpc>
                <a:spcPct val="70000"/>
              </a:lnSpc>
            </a:pPr>
            <a:r>
              <a:rPr lang="en-US" sz="1800" b="1" dirty="0"/>
              <a:t>CQI</a:t>
            </a:r>
          </a:p>
          <a:p>
            <a:pPr algn="ctr">
              <a:lnSpc>
                <a:spcPct val="70000"/>
              </a:lnSpc>
            </a:pPr>
            <a:r>
              <a:rPr lang="en-US" sz="1800" b="1" dirty="0"/>
              <a:t>C	QF</a:t>
            </a:r>
          </a:p>
          <a:p>
            <a:pPr algn="ctr">
              <a:lnSpc>
                <a:spcPct val="70000"/>
              </a:lnSpc>
            </a:pPr>
            <a:r>
              <a:rPr lang="en-US" sz="1800" b="1" dirty="0"/>
              <a:t>CDS</a:t>
            </a:r>
          </a:p>
        </p:txBody>
      </p:sp>
      <p:sp>
        <p:nvSpPr>
          <p:cNvPr id="8" name="TextBox 7"/>
          <p:cNvSpPr txBox="1"/>
          <p:nvPr/>
        </p:nvSpPr>
        <p:spPr>
          <a:xfrm>
            <a:off x="6553200" y="1543605"/>
            <a:ext cx="792525" cy="369332"/>
          </a:xfrm>
          <a:prstGeom prst="rect">
            <a:avLst/>
          </a:prstGeom>
          <a:solidFill>
            <a:schemeClr val="bg1"/>
          </a:solidFill>
        </p:spPr>
        <p:txBody>
          <a:bodyPr wrap="none" rtlCol="0">
            <a:spAutoFit/>
          </a:bodyPr>
          <a:lstStyle/>
          <a:p>
            <a:r>
              <a:rPr lang="en-US" sz="1800" dirty="0"/>
              <a:t>DCM</a:t>
            </a:r>
          </a:p>
        </p:txBody>
      </p:sp>
      <p:sp>
        <p:nvSpPr>
          <p:cNvPr id="9" name="TextBox 8"/>
          <p:cNvSpPr txBox="1"/>
          <p:nvPr/>
        </p:nvSpPr>
        <p:spPr>
          <a:xfrm>
            <a:off x="7086600" y="2598737"/>
            <a:ext cx="792525" cy="369332"/>
          </a:xfrm>
          <a:prstGeom prst="rect">
            <a:avLst/>
          </a:prstGeom>
          <a:solidFill>
            <a:schemeClr val="bg1"/>
          </a:solidFill>
        </p:spPr>
        <p:txBody>
          <a:bodyPr wrap="none" rtlCol="0">
            <a:spAutoFit/>
          </a:bodyPr>
          <a:lstStyle/>
          <a:p>
            <a:r>
              <a:rPr lang="en-US" sz="1800" dirty="0"/>
              <a:t>DCM</a:t>
            </a:r>
          </a:p>
        </p:txBody>
      </p:sp>
      <p:sp>
        <p:nvSpPr>
          <p:cNvPr id="10" name="TextBox 9"/>
          <p:cNvSpPr txBox="1"/>
          <p:nvPr/>
        </p:nvSpPr>
        <p:spPr>
          <a:xfrm>
            <a:off x="5981466" y="2186543"/>
            <a:ext cx="792525" cy="369332"/>
          </a:xfrm>
          <a:prstGeom prst="rect">
            <a:avLst/>
          </a:prstGeom>
          <a:solidFill>
            <a:schemeClr val="bg1"/>
          </a:solidFill>
        </p:spPr>
        <p:txBody>
          <a:bodyPr wrap="none" rtlCol="0">
            <a:spAutoFit/>
          </a:bodyPr>
          <a:lstStyle/>
          <a:p>
            <a:r>
              <a:rPr lang="en-US" sz="1800" dirty="0"/>
              <a:t>DCM</a:t>
            </a:r>
          </a:p>
        </p:txBody>
      </p:sp>
      <p:sp>
        <p:nvSpPr>
          <p:cNvPr id="11" name="TextBox 10"/>
          <p:cNvSpPr txBox="1"/>
          <p:nvPr/>
        </p:nvSpPr>
        <p:spPr>
          <a:xfrm>
            <a:off x="6858000" y="3322240"/>
            <a:ext cx="792525" cy="369332"/>
          </a:xfrm>
          <a:prstGeom prst="rect">
            <a:avLst/>
          </a:prstGeom>
          <a:solidFill>
            <a:schemeClr val="bg1"/>
          </a:solidFill>
        </p:spPr>
        <p:txBody>
          <a:bodyPr wrap="none" rtlCol="0">
            <a:spAutoFit/>
          </a:bodyPr>
          <a:lstStyle/>
          <a:p>
            <a:r>
              <a:rPr lang="en-US" sz="1800" dirty="0"/>
              <a:t>DCM</a:t>
            </a:r>
          </a:p>
        </p:txBody>
      </p:sp>
      <p:sp>
        <p:nvSpPr>
          <p:cNvPr id="12" name="TextBox 11"/>
          <p:cNvSpPr txBox="1"/>
          <p:nvPr/>
        </p:nvSpPr>
        <p:spPr>
          <a:xfrm>
            <a:off x="5371866" y="1467405"/>
            <a:ext cx="792525" cy="369332"/>
          </a:xfrm>
          <a:prstGeom prst="rect">
            <a:avLst/>
          </a:prstGeom>
          <a:solidFill>
            <a:schemeClr val="bg1"/>
          </a:solidFill>
        </p:spPr>
        <p:txBody>
          <a:bodyPr wrap="none" rtlCol="0">
            <a:spAutoFit/>
          </a:bodyPr>
          <a:lstStyle/>
          <a:p>
            <a:r>
              <a:rPr lang="en-US" sz="1800" dirty="0"/>
              <a:t>DCM</a:t>
            </a:r>
          </a:p>
        </p:txBody>
      </p:sp>
      <p:sp>
        <p:nvSpPr>
          <p:cNvPr id="13" name="TextBox 12"/>
          <p:cNvSpPr txBox="1"/>
          <p:nvPr/>
        </p:nvSpPr>
        <p:spPr>
          <a:xfrm>
            <a:off x="6477000" y="4431585"/>
            <a:ext cx="792525" cy="369332"/>
          </a:xfrm>
          <a:prstGeom prst="rect">
            <a:avLst/>
          </a:prstGeom>
          <a:solidFill>
            <a:schemeClr val="bg1"/>
          </a:solidFill>
        </p:spPr>
        <p:txBody>
          <a:bodyPr wrap="none" rtlCol="0">
            <a:spAutoFit/>
          </a:bodyPr>
          <a:lstStyle/>
          <a:p>
            <a:r>
              <a:rPr lang="en-US" sz="1800" dirty="0"/>
              <a:t>DCM</a:t>
            </a:r>
          </a:p>
        </p:txBody>
      </p:sp>
      <p:sp>
        <p:nvSpPr>
          <p:cNvPr id="14" name="TextBox 13"/>
          <p:cNvSpPr txBox="1"/>
          <p:nvPr/>
        </p:nvSpPr>
        <p:spPr>
          <a:xfrm>
            <a:off x="3791656" y="934005"/>
            <a:ext cx="1923344" cy="369332"/>
          </a:xfrm>
          <a:prstGeom prst="rect">
            <a:avLst/>
          </a:prstGeom>
          <a:solidFill>
            <a:schemeClr val="bg1"/>
          </a:solidFill>
        </p:spPr>
        <p:txBody>
          <a:bodyPr wrap="square" rtlCol="0">
            <a:spAutoFit/>
          </a:bodyPr>
          <a:lstStyle/>
          <a:p>
            <a:r>
              <a:rPr lang="en-US" sz="1800" dirty="0"/>
              <a:t>KNART</a:t>
            </a:r>
          </a:p>
        </p:txBody>
      </p:sp>
      <p:sp>
        <p:nvSpPr>
          <p:cNvPr id="15" name="TextBox 14"/>
          <p:cNvSpPr txBox="1"/>
          <p:nvPr/>
        </p:nvSpPr>
        <p:spPr>
          <a:xfrm>
            <a:off x="1660624" y="4427537"/>
            <a:ext cx="792525" cy="369332"/>
          </a:xfrm>
          <a:prstGeom prst="rect">
            <a:avLst/>
          </a:prstGeom>
          <a:solidFill>
            <a:schemeClr val="bg1"/>
          </a:solidFill>
        </p:spPr>
        <p:txBody>
          <a:bodyPr wrap="none" rtlCol="0">
            <a:spAutoFit/>
          </a:bodyPr>
          <a:lstStyle/>
          <a:p>
            <a:r>
              <a:rPr lang="en-US" sz="1800" dirty="0"/>
              <a:t>DCM</a:t>
            </a:r>
          </a:p>
        </p:txBody>
      </p:sp>
      <p:sp>
        <p:nvSpPr>
          <p:cNvPr id="16" name="TextBox 15"/>
          <p:cNvSpPr txBox="1"/>
          <p:nvPr/>
        </p:nvSpPr>
        <p:spPr>
          <a:xfrm>
            <a:off x="1351663" y="2540992"/>
            <a:ext cx="792525" cy="369332"/>
          </a:xfrm>
          <a:prstGeom prst="rect">
            <a:avLst/>
          </a:prstGeom>
          <a:solidFill>
            <a:schemeClr val="bg1"/>
          </a:solidFill>
        </p:spPr>
        <p:txBody>
          <a:bodyPr wrap="none" rtlCol="0">
            <a:spAutoFit/>
          </a:bodyPr>
          <a:lstStyle/>
          <a:p>
            <a:r>
              <a:rPr lang="en-US" sz="1800" dirty="0"/>
              <a:t>DCM</a:t>
            </a:r>
          </a:p>
        </p:txBody>
      </p:sp>
      <p:sp>
        <p:nvSpPr>
          <p:cNvPr id="17" name="TextBox 16"/>
          <p:cNvSpPr txBox="1"/>
          <p:nvPr/>
        </p:nvSpPr>
        <p:spPr>
          <a:xfrm>
            <a:off x="3055854" y="3443289"/>
            <a:ext cx="1329156" cy="563231"/>
          </a:xfrm>
          <a:prstGeom prst="rect">
            <a:avLst/>
          </a:prstGeom>
          <a:solidFill>
            <a:schemeClr val="bg1"/>
          </a:solidFill>
        </p:spPr>
        <p:txBody>
          <a:bodyPr wrap="square" rtlCol="0">
            <a:spAutoFit/>
          </a:bodyPr>
          <a:lstStyle/>
          <a:p>
            <a:pPr algn="ctr"/>
            <a:r>
              <a:rPr lang="en-US" sz="1800" b="1" dirty="0"/>
              <a:t>Other</a:t>
            </a:r>
          </a:p>
          <a:p>
            <a:pPr algn="ctr">
              <a:lnSpc>
                <a:spcPct val="70000"/>
              </a:lnSpc>
            </a:pPr>
            <a:r>
              <a:rPr lang="en-US" sz="1800" b="1" dirty="0"/>
              <a:t>Initiatives</a:t>
            </a:r>
          </a:p>
        </p:txBody>
      </p:sp>
      <p:sp>
        <p:nvSpPr>
          <p:cNvPr id="18" name="TextBox 17"/>
          <p:cNvSpPr txBox="1"/>
          <p:nvPr/>
        </p:nvSpPr>
        <p:spPr>
          <a:xfrm>
            <a:off x="1485666" y="3360737"/>
            <a:ext cx="792525" cy="369332"/>
          </a:xfrm>
          <a:prstGeom prst="rect">
            <a:avLst/>
          </a:prstGeom>
          <a:solidFill>
            <a:schemeClr val="bg1"/>
          </a:solidFill>
        </p:spPr>
        <p:txBody>
          <a:bodyPr wrap="none" rtlCol="0">
            <a:spAutoFit/>
          </a:bodyPr>
          <a:lstStyle/>
          <a:p>
            <a:r>
              <a:rPr lang="en-US" sz="1800" dirty="0"/>
              <a:t>DCM</a:t>
            </a:r>
          </a:p>
        </p:txBody>
      </p:sp>
      <p:sp>
        <p:nvSpPr>
          <p:cNvPr id="19" name="TextBox 18"/>
          <p:cNvSpPr txBox="1"/>
          <p:nvPr/>
        </p:nvSpPr>
        <p:spPr>
          <a:xfrm>
            <a:off x="2552466" y="2229405"/>
            <a:ext cx="792525" cy="369332"/>
          </a:xfrm>
          <a:prstGeom prst="rect">
            <a:avLst/>
          </a:prstGeom>
          <a:solidFill>
            <a:schemeClr val="bg1"/>
          </a:solidFill>
        </p:spPr>
        <p:txBody>
          <a:bodyPr wrap="none" rtlCol="0">
            <a:spAutoFit/>
          </a:bodyPr>
          <a:lstStyle/>
          <a:p>
            <a:r>
              <a:rPr lang="en-US" sz="1800" dirty="0"/>
              <a:t>DCM</a:t>
            </a:r>
          </a:p>
        </p:txBody>
      </p:sp>
      <p:sp>
        <p:nvSpPr>
          <p:cNvPr id="20" name="TextBox 19"/>
          <p:cNvSpPr txBox="1"/>
          <p:nvPr/>
        </p:nvSpPr>
        <p:spPr>
          <a:xfrm>
            <a:off x="2149780" y="1250709"/>
            <a:ext cx="1049005" cy="369332"/>
          </a:xfrm>
          <a:prstGeom prst="rect">
            <a:avLst/>
          </a:prstGeom>
          <a:solidFill>
            <a:schemeClr val="bg1"/>
          </a:solidFill>
        </p:spPr>
        <p:txBody>
          <a:bodyPr wrap="none" rtlCol="0">
            <a:spAutoFit/>
          </a:bodyPr>
          <a:lstStyle/>
          <a:p>
            <a:r>
              <a:rPr lang="en-US" sz="1800" dirty="0"/>
              <a:t>KNART</a:t>
            </a:r>
          </a:p>
        </p:txBody>
      </p:sp>
      <p:pic>
        <p:nvPicPr>
          <p:cNvPr id="21" name="Picture 20"/>
          <p:cNvPicPr>
            <a:picLocks noChangeAspect="1"/>
          </p:cNvPicPr>
          <p:nvPr/>
        </p:nvPicPr>
        <p:blipFill>
          <a:blip r:embed="rId3"/>
          <a:stretch>
            <a:fillRect/>
          </a:stretch>
        </p:blipFill>
        <p:spPr>
          <a:xfrm>
            <a:off x="3517634" y="5878317"/>
            <a:ext cx="2019066" cy="979683"/>
          </a:xfrm>
          <a:prstGeom prst="rect">
            <a:avLst/>
          </a:prstGeom>
        </p:spPr>
      </p:pic>
      <p:sp>
        <p:nvSpPr>
          <p:cNvPr id="22" name="TextBox 21"/>
          <p:cNvSpPr txBox="1"/>
          <p:nvPr/>
        </p:nvSpPr>
        <p:spPr>
          <a:xfrm>
            <a:off x="3962400" y="5876925"/>
            <a:ext cx="1162947" cy="400110"/>
          </a:xfrm>
          <a:prstGeom prst="rect">
            <a:avLst/>
          </a:prstGeom>
          <a:solidFill>
            <a:schemeClr val="bg1"/>
          </a:solidFill>
        </p:spPr>
        <p:txBody>
          <a:bodyPr wrap="none" rtlCol="0">
            <a:spAutoFit/>
          </a:bodyPr>
          <a:lstStyle/>
          <a:p>
            <a:r>
              <a:rPr lang="en-US" sz="2000" dirty="0">
                <a:latin typeface="Arial Black" panose="020B0A04020102020204" pitchFamily="34" charset="0"/>
              </a:rPr>
              <a:t>SOLOR</a:t>
            </a:r>
          </a:p>
        </p:txBody>
      </p:sp>
      <p:sp>
        <p:nvSpPr>
          <p:cNvPr id="24" name="TextBox 23"/>
          <p:cNvSpPr txBox="1"/>
          <p:nvPr/>
        </p:nvSpPr>
        <p:spPr>
          <a:xfrm>
            <a:off x="3095132" y="1371600"/>
            <a:ext cx="1049005" cy="369332"/>
          </a:xfrm>
          <a:prstGeom prst="rect">
            <a:avLst/>
          </a:prstGeom>
          <a:solidFill>
            <a:schemeClr val="bg1"/>
          </a:solidFill>
        </p:spPr>
        <p:txBody>
          <a:bodyPr wrap="none" rtlCol="0">
            <a:spAutoFit/>
          </a:bodyPr>
          <a:lstStyle/>
          <a:p>
            <a:r>
              <a:rPr lang="en-US" sz="1800" dirty="0"/>
              <a:t>KNART</a:t>
            </a:r>
          </a:p>
        </p:txBody>
      </p:sp>
      <p:sp>
        <p:nvSpPr>
          <p:cNvPr id="25" name="TextBox 24"/>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27" name="Shape 10"/>
          <p:cNvSpPr txBox="1">
            <a:spLocks/>
          </p:cNvSpPr>
          <p:nvPr/>
        </p:nvSpPr>
        <p:spPr>
          <a:xfrm>
            <a:off x="8417734" y="54169"/>
            <a:ext cx="320601" cy="318036"/>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bg1"/>
                </a:solidFill>
                <a:effectLst/>
                <a:uFill>
                  <a:solidFill>
                    <a:srgbClr val="4F538B"/>
                  </a:solidFill>
                </a:uFill>
                <a:latin typeface="+mn-lt"/>
                <a:ea typeface="+mn-ea"/>
                <a:cs typeface="+mn-cs"/>
                <a:sym typeface="Arial"/>
              </a:defRPr>
            </a:lvl1pPr>
            <a:lvl2pPr marL="40639" marR="40639" indent="3429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2pPr>
            <a:lvl3pPr marL="40639" marR="40639" indent="685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3pPr>
            <a:lvl4pPr marL="40639" marR="40639" indent="10287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4pPr>
            <a:lvl5pPr marL="40639" marR="40639"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5pPr>
            <a:lvl6pPr marL="40639" marR="40639" indent="17145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6pPr>
            <a:lvl7pPr marL="40639" marR="40639" indent="2057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7pPr>
            <a:lvl8pPr marL="40639" marR="40639" indent="24003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8pPr>
            <a:lvl9pPr marL="40639" marR="40639"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9pPr>
          </a:lstStyle>
          <a:p>
            <a:fld id="{86CB4B4D-7CA3-9044-876B-883B54F8677D}" type="slidenum">
              <a:rPr lang="en-US" smtClean="0"/>
              <a:pPr/>
              <a:t>11</a:t>
            </a:fld>
            <a:endParaRPr lang="en-US"/>
          </a:p>
        </p:txBody>
      </p:sp>
    </p:spTree>
    <p:extLst>
      <p:ext uri="{BB962C8B-B14F-4D97-AF65-F5344CB8AC3E}">
        <p14:creationId xmlns:p14="http://schemas.microsoft.com/office/powerpoint/2010/main" val="24952557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stretch>
            <a:fillRect/>
          </a:stretch>
        </p:blipFill>
        <p:spPr>
          <a:xfrm>
            <a:off x="26830" y="1295400"/>
            <a:ext cx="9083614" cy="4904064"/>
          </a:xfrm>
          <a:prstGeom prst="rect">
            <a:avLst/>
          </a:prstGeom>
        </p:spPr>
      </p:pic>
      <p:sp>
        <p:nvSpPr>
          <p:cNvPr id="2" name="Title 1"/>
          <p:cNvSpPr>
            <a:spLocks noGrp="1"/>
          </p:cNvSpPr>
          <p:nvPr>
            <p:ph type="title"/>
          </p:nvPr>
        </p:nvSpPr>
        <p:spPr>
          <a:xfrm>
            <a:off x="42864" y="181766"/>
            <a:ext cx="6853915" cy="677894"/>
          </a:xfrm>
        </p:spPr>
        <p:txBody>
          <a:bodyPr>
            <a:noAutofit/>
          </a:bodyPr>
          <a:lstStyle/>
          <a:p>
            <a:pPr algn="ctr"/>
            <a:r>
              <a:rPr lang="en-US" sz="2800" dirty="0">
                <a:latin typeface="Arial Narrow" panose="020B0606020202030204" pitchFamily="34" charset="0"/>
                <a:ea typeface="+mj-ea"/>
              </a:rPr>
              <a:t>Better Implementation Products:</a:t>
            </a:r>
            <a:br>
              <a:rPr lang="en-US" sz="2800" dirty="0">
                <a:latin typeface="Arial Narrow" panose="020B0606020202030204" pitchFamily="34" charset="0"/>
                <a:ea typeface="+mj-ea"/>
              </a:rPr>
            </a:br>
            <a:r>
              <a:rPr lang="en-US" sz="2800" dirty="0">
                <a:latin typeface="Arial Narrow" panose="020B0606020202030204" pitchFamily="34" charset="0"/>
                <a:ea typeface="+mj-ea"/>
              </a:rPr>
              <a:t>Apps Based on Integrated/Reusable Models</a:t>
            </a:r>
          </a:p>
        </p:txBody>
      </p:sp>
      <p:sp>
        <p:nvSpPr>
          <p:cNvPr id="7" name="Oval 6"/>
          <p:cNvSpPr/>
          <p:nvPr/>
        </p:nvSpPr>
        <p:spPr>
          <a:xfrm>
            <a:off x="7370424" y="3303164"/>
            <a:ext cx="1656129" cy="12772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5534" y="3498210"/>
            <a:ext cx="1338186" cy="852176"/>
          </a:xfrm>
          <a:prstGeom prst="rect">
            <a:avLst/>
          </a:prstGeom>
        </p:spPr>
      </p:pic>
      <p:sp>
        <p:nvSpPr>
          <p:cNvPr id="8" name="Oval 7"/>
          <p:cNvSpPr/>
          <p:nvPr/>
        </p:nvSpPr>
        <p:spPr>
          <a:xfrm>
            <a:off x="3200399" y="1598103"/>
            <a:ext cx="1665215" cy="129749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TextBox 8"/>
          <p:cNvSpPr txBox="1"/>
          <p:nvPr/>
        </p:nvSpPr>
        <p:spPr>
          <a:xfrm>
            <a:off x="3276600" y="1622558"/>
            <a:ext cx="1524000" cy="1200329"/>
          </a:xfrm>
          <a:prstGeom prst="rect">
            <a:avLst/>
          </a:prstGeom>
          <a:noFill/>
        </p:spPr>
        <p:txBody>
          <a:bodyPr wrap="square" rtlCol="0">
            <a:spAutoFit/>
          </a:bodyPr>
          <a:lstStyle/>
          <a:p>
            <a:pPr algn="ctr"/>
            <a:r>
              <a:rPr lang="en-US" sz="1800" dirty="0"/>
              <a:t>CLIM </a:t>
            </a:r>
          </a:p>
          <a:p>
            <a:pPr algn="ctr"/>
            <a:r>
              <a:rPr lang="en-US" sz="1800" dirty="0"/>
              <a:t>{SOLOR, FHIM, CIMI, CQF, …} </a:t>
            </a:r>
          </a:p>
        </p:txBody>
      </p:sp>
      <p:sp>
        <p:nvSpPr>
          <p:cNvPr id="10" name="Oval 9"/>
          <p:cNvSpPr/>
          <p:nvPr/>
        </p:nvSpPr>
        <p:spPr>
          <a:xfrm>
            <a:off x="5257800" y="1640048"/>
            <a:ext cx="1676400" cy="1300293"/>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TextBox 10"/>
          <p:cNvSpPr txBox="1"/>
          <p:nvPr/>
        </p:nvSpPr>
        <p:spPr>
          <a:xfrm>
            <a:off x="5313030" y="1647760"/>
            <a:ext cx="1524000" cy="1200329"/>
          </a:xfrm>
          <a:prstGeom prst="rect">
            <a:avLst/>
          </a:prstGeom>
          <a:noFill/>
        </p:spPr>
        <p:txBody>
          <a:bodyPr wrap="square" rtlCol="0">
            <a:spAutoFit/>
          </a:bodyPr>
          <a:lstStyle/>
          <a:p>
            <a:pPr algn="ctr"/>
            <a:r>
              <a:rPr lang="en-US" sz="1800" dirty="0"/>
              <a:t>CLIM</a:t>
            </a:r>
          </a:p>
          <a:p>
            <a:pPr algn="ctr"/>
            <a:r>
              <a:rPr lang="en-US" sz="1800" dirty="0"/>
              <a:t>(HL7/ISO</a:t>
            </a:r>
          </a:p>
          <a:p>
            <a:pPr algn="ctr"/>
            <a:r>
              <a:rPr lang="en-US" sz="1800" dirty="0"/>
              <a:t>Balloted</a:t>
            </a:r>
          </a:p>
          <a:p>
            <a:pPr algn="ctr"/>
            <a:r>
              <a:rPr lang="en-US" sz="1800" dirty="0"/>
              <a:t>Version)</a:t>
            </a:r>
          </a:p>
        </p:txBody>
      </p:sp>
      <p:cxnSp>
        <p:nvCxnSpPr>
          <p:cNvPr id="12" name="Straight Arrow Connector 11"/>
          <p:cNvCxnSpPr/>
          <p:nvPr/>
        </p:nvCxnSpPr>
        <p:spPr>
          <a:xfrm flipH="1">
            <a:off x="6274965" y="2786946"/>
            <a:ext cx="1459335" cy="2187479"/>
          </a:xfrm>
          <a:prstGeom prst="straightConnector1">
            <a:avLst/>
          </a:prstGeom>
          <a:ln w="76200">
            <a:solidFill>
              <a:schemeClr val="bg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2636" y="6268291"/>
            <a:ext cx="545957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1400" dirty="0">
                <a:solidFill>
                  <a:schemeClr val="bg1"/>
                </a:solidFill>
                <a:latin typeface="Arial Narrow" panose="020B0606020202030204" pitchFamily="34" charset="0"/>
              </a:rPr>
              <a:t>ACC is American College of Cardiologists, COMM </a:t>
            </a:r>
            <a:r>
              <a:rPr lang="en-US" sz="1400" dirty="0" err="1">
                <a:solidFill>
                  <a:schemeClr val="bg1"/>
                </a:solidFill>
                <a:latin typeface="Arial Narrow" panose="020B0606020202030204" pitchFamily="34" charset="0"/>
              </a:rPr>
              <a:t>Acq</a:t>
            </a:r>
            <a:r>
              <a:rPr lang="en-US" sz="1400" dirty="0">
                <a:solidFill>
                  <a:schemeClr val="bg1"/>
                </a:solidFill>
                <a:latin typeface="Arial Narrow" panose="020B0606020202030204" pitchFamily="34" charset="0"/>
              </a:rPr>
              <a:t> is Community-acquired,</a:t>
            </a:r>
          </a:p>
          <a:p>
            <a:r>
              <a:rPr lang="en-US" sz="1400" dirty="0">
                <a:solidFill>
                  <a:schemeClr val="bg1"/>
                </a:solidFill>
                <a:latin typeface="Arial Narrow" panose="020B0606020202030204" pitchFamily="34" charset="0"/>
              </a:rPr>
              <a:t>MQIP is Medicare Quality Improvement Program, OPA is Oropharyngeal Airway</a:t>
            </a:r>
          </a:p>
        </p:txBody>
      </p:sp>
      <p:sp>
        <p:nvSpPr>
          <p:cNvPr id="14" name="Shape 10"/>
          <p:cNvSpPr txBox="1">
            <a:spLocks/>
          </p:cNvSpPr>
          <p:nvPr/>
        </p:nvSpPr>
        <p:spPr>
          <a:xfrm>
            <a:off x="8417734" y="54169"/>
            <a:ext cx="320601" cy="318036"/>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bg1"/>
                </a:solidFill>
                <a:effectLst/>
                <a:uFill>
                  <a:solidFill>
                    <a:srgbClr val="4F538B"/>
                  </a:solidFill>
                </a:uFill>
                <a:latin typeface="+mn-lt"/>
                <a:ea typeface="+mn-ea"/>
                <a:cs typeface="+mn-cs"/>
                <a:sym typeface="Arial"/>
              </a:defRPr>
            </a:lvl1pPr>
            <a:lvl2pPr marL="40639" marR="40639" indent="3429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2pPr>
            <a:lvl3pPr marL="40639" marR="40639" indent="685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3pPr>
            <a:lvl4pPr marL="40639" marR="40639" indent="10287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4pPr>
            <a:lvl5pPr marL="40639" marR="40639"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5pPr>
            <a:lvl6pPr marL="40639" marR="40639" indent="17145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6pPr>
            <a:lvl7pPr marL="40639" marR="40639" indent="2057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7pPr>
            <a:lvl8pPr marL="40639" marR="40639" indent="24003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8pPr>
            <a:lvl9pPr marL="40639" marR="40639"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9pPr>
          </a:lstStyle>
          <a:p>
            <a:fld id="{86CB4B4D-7CA3-9044-876B-883B54F8677D}" type="slidenum">
              <a:rPr lang="en-US" smtClean="0"/>
              <a:pPr/>
              <a:t>12</a:t>
            </a:fld>
            <a:endParaRPr lang="en-US"/>
          </a:p>
        </p:txBody>
      </p:sp>
    </p:spTree>
    <p:extLst>
      <p:ext uri="{BB962C8B-B14F-4D97-AF65-F5344CB8AC3E}">
        <p14:creationId xmlns:p14="http://schemas.microsoft.com/office/powerpoint/2010/main" val="85386997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7226903" cy="952532"/>
          </a:xfrm>
        </p:spPr>
        <p:txBody>
          <a:bodyPr>
            <a:noAutofit/>
          </a:bodyPr>
          <a:lstStyle/>
          <a:p>
            <a:pPr algn="ctr"/>
            <a:r>
              <a:rPr lang="en-US" sz="2800" dirty="0">
                <a:latin typeface="+mj-ea"/>
                <a:ea typeface="+mj-ea"/>
              </a:rPr>
              <a:t>Health IT </a:t>
            </a:r>
            <a:r>
              <a:rPr lang="en-US" sz="2800" dirty="0" smtClean="0">
                <a:latin typeface="+mj-ea"/>
                <a:ea typeface="+mj-ea"/>
              </a:rPr>
              <a:t>Goal and Methodology </a:t>
            </a:r>
            <a:r>
              <a:rPr lang="en-US" sz="2800" dirty="0">
                <a:latin typeface="Arial Narrow" panose="020B0606020202030204" pitchFamily="34" charset="0"/>
              </a:rPr>
              <a:t/>
            </a:r>
            <a:br>
              <a:rPr lang="en-US" sz="2800" dirty="0">
                <a:latin typeface="Arial Narrow" panose="020B0606020202030204" pitchFamily="34" charset="0"/>
              </a:rPr>
            </a:br>
            <a:r>
              <a:rPr lang="en-US" sz="2400" b="0" i="1" dirty="0">
                <a:latin typeface="Arial Narrow" panose="020B0606020202030204" pitchFamily="34" charset="0"/>
              </a:rPr>
              <a:t>Computable Semantic-Interoperability</a:t>
            </a:r>
            <a:endParaRPr lang="en-US" sz="1200" i="1" dirty="0"/>
          </a:p>
        </p:txBody>
      </p:sp>
      <p:sp>
        <p:nvSpPr>
          <p:cNvPr id="4" name="Rectangle 3"/>
          <p:cNvSpPr/>
          <p:nvPr/>
        </p:nvSpPr>
        <p:spPr>
          <a:xfrm>
            <a:off x="1621660" y="3034246"/>
            <a:ext cx="5938673" cy="2154448"/>
          </a:xfrm>
          <a:prstGeom prst="rect">
            <a:avLst/>
          </a:prstGeom>
          <a:solidFill>
            <a:schemeClr val="accent4">
              <a:lumMod val="20000"/>
              <a:lumOff val="8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dirty="0">
              <a:solidFill>
                <a:schemeClr val="tx1"/>
              </a:solidFill>
            </a:endParaRPr>
          </a:p>
        </p:txBody>
      </p:sp>
      <p:sp>
        <p:nvSpPr>
          <p:cNvPr id="5" name="Rectangle 4"/>
          <p:cNvSpPr/>
          <p:nvPr/>
        </p:nvSpPr>
        <p:spPr>
          <a:xfrm rot="16200000">
            <a:off x="7008243" y="3586337"/>
            <a:ext cx="2154447" cy="1050267"/>
          </a:xfrm>
          <a:prstGeom prst="rect">
            <a:avLst/>
          </a:prstGeom>
          <a:solidFill>
            <a:schemeClr val="accent4">
              <a:lumMod val="20000"/>
              <a:lumOff val="8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25000"/>
              </a:lnSpc>
            </a:pPr>
            <a:r>
              <a:rPr lang="en-US" sz="1200" b="1" dirty="0">
                <a:solidFill>
                  <a:schemeClr val="tx1"/>
                </a:solidFill>
                <a:latin typeface="Arial Narrow" panose="020B0606020202030204" pitchFamily="34" charset="0"/>
              </a:rPr>
              <a:t>SOLOR</a:t>
            </a:r>
            <a:r>
              <a:rPr lang="en-US" sz="1200" dirty="0">
                <a:solidFill>
                  <a:schemeClr val="tx1"/>
                </a:solidFill>
                <a:latin typeface="Arial Narrow" panose="020B0606020202030204" pitchFamily="34" charset="0"/>
              </a:rPr>
              <a:t> Terminology Editor</a:t>
            </a:r>
          </a:p>
          <a:p>
            <a:pPr algn="ctr">
              <a:lnSpc>
                <a:spcPct val="125000"/>
              </a:lnSpc>
            </a:pPr>
            <a:r>
              <a:rPr lang="en-US" sz="800" dirty="0">
                <a:solidFill>
                  <a:schemeClr val="tx1"/>
                </a:solidFill>
                <a:latin typeface="Arial Narrow" panose="020B0606020202030204" pitchFamily="34" charset="0"/>
              </a:rPr>
              <a:t>SNOMED CT, LOINC and </a:t>
            </a:r>
            <a:r>
              <a:rPr lang="en-US" sz="800" dirty="0" err="1">
                <a:solidFill>
                  <a:schemeClr val="tx1"/>
                </a:solidFill>
                <a:latin typeface="Arial Narrow" panose="020B0606020202030204" pitchFamily="34" charset="0"/>
              </a:rPr>
              <a:t>RxNorm</a:t>
            </a:r>
            <a:r>
              <a:rPr lang="en-US" sz="800" dirty="0">
                <a:solidFill>
                  <a:schemeClr val="tx1"/>
                </a:solidFill>
                <a:latin typeface="Arial Narrow" panose="020B0606020202030204" pitchFamily="34" charset="0"/>
              </a:rPr>
              <a:t>  Semantics</a:t>
            </a:r>
          </a:p>
          <a:p>
            <a:pPr algn="ctr">
              <a:lnSpc>
                <a:spcPct val="150000"/>
              </a:lnSpc>
            </a:pPr>
            <a:r>
              <a:rPr lang="en-US" sz="1200" b="1" dirty="0">
                <a:solidFill>
                  <a:schemeClr val="tx1"/>
                </a:solidFill>
                <a:latin typeface="Arial Narrow" panose="020B0606020202030204" pitchFamily="34" charset="0"/>
              </a:rPr>
              <a:t>VSAC</a:t>
            </a:r>
            <a:r>
              <a:rPr lang="en-US" sz="1200" dirty="0">
                <a:solidFill>
                  <a:schemeClr val="tx1"/>
                </a:solidFill>
                <a:latin typeface="Arial Narrow" panose="020B0606020202030204" pitchFamily="34" charset="0"/>
              </a:rPr>
              <a:t> Terminology Server</a:t>
            </a:r>
          </a:p>
        </p:txBody>
      </p:sp>
      <p:sp>
        <p:nvSpPr>
          <p:cNvPr id="6" name="Rectangle 5"/>
          <p:cNvSpPr/>
          <p:nvPr/>
        </p:nvSpPr>
        <p:spPr>
          <a:xfrm>
            <a:off x="1950091" y="1914967"/>
            <a:ext cx="1617453" cy="8346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00" b="1" dirty="0">
                <a:solidFill>
                  <a:schemeClr val="tx1"/>
                </a:solidFill>
                <a:latin typeface="Arial Narrow" panose="020B0606020202030204" pitchFamily="34" charset="0"/>
              </a:rPr>
              <a:t>FHIM</a:t>
            </a:r>
            <a:r>
              <a:rPr lang="en-US" sz="1200" dirty="0">
                <a:solidFill>
                  <a:schemeClr val="tx1"/>
                </a:solidFill>
                <a:latin typeface="Arial Narrow" panose="020B0606020202030204" pitchFamily="34" charset="0"/>
              </a:rPr>
              <a:t>, using SMEs,</a:t>
            </a:r>
          </a:p>
          <a:p>
            <a:pPr algn="ctr">
              <a:lnSpc>
                <a:spcPct val="90000"/>
              </a:lnSpc>
            </a:pPr>
            <a:r>
              <a:rPr lang="en-US" sz="1200" dirty="0">
                <a:solidFill>
                  <a:schemeClr val="tx1"/>
                </a:solidFill>
                <a:latin typeface="Arial Narrow" panose="020B0606020202030204" pitchFamily="34" charset="0"/>
              </a:rPr>
              <a:t>Standards, </a:t>
            </a:r>
          </a:p>
          <a:p>
            <a:pPr algn="ctr">
              <a:lnSpc>
                <a:spcPct val="90000"/>
              </a:lnSpc>
            </a:pPr>
            <a:r>
              <a:rPr lang="en-US" sz="1200" dirty="0">
                <a:solidFill>
                  <a:schemeClr val="tx1"/>
                </a:solidFill>
                <a:latin typeface="Arial Narrow" panose="020B0606020202030204" pitchFamily="34" charset="0"/>
              </a:rPr>
              <a:t>US Regulatory Requirements</a:t>
            </a:r>
          </a:p>
        </p:txBody>
      </p:sp>
      <p:sp>
        <p:nvSpPr>
          <p:cNvPr id="7" name="Rectangle 6"/>
          <p:cNvSpPr/>
          <p:nvPr/>
        </p:nvSpPr>
        <p:spPr>
          <a:xfrm>
            <a:off x="1950091" y="3239122"/>
            <a:ext cx="1617453" cy="8346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Narrow" panose="020B0606020202030204" pitchFamily="34" charset="0"/>
              </a:rPr>
              <a:t>FHIM </a:t>
            </a:r>
          </a:p>
          <a:p>
            <a:pPr algn="ctr"/>
            <a:r>
              <a:rPr lang="en-US" sz="1200" dirty="0">
                <a:solidFill>
                  <a:schemeClr val="tx1"/>
                </a:solidFill>
                <a:latin typeface="Arial Narrow" panose="020B0606020202030204" pitchFamily="34" charset="0"/>
              </a:rPr>
              <a:t>Domain Models</a:t>
            </a:r>
          </a:p>
        </p:txBody>
      </p:sp>
      <p:sp>
        <p:nvSpPr>
          <p:cNvPr id="8" name="Rectangle 7"/>
          <p:cNvSpPr/>
          <p:nvPr/>
        </p:nvSpPr>
        <p:spPr>
          <a:xfrm>
            <a:off x="1950090" y="4563277"/>
            <a:ext cx="5276813" cy="834605"/>
          </a:xfrm>
          <a:prstGeom prst="rect">
            <a:avLst/>
          </a:prstGeom>
          <a:gradFill flip="none" rotWithShape="1">
            <a:gsLst>
              <a:gs pos="76000">
                <a:schemeClr val="bg1">
                  <a:lumMod val="65000"/>
                </a:schemeClr>
              </a:gs>
              <a:gs pos="5000">
                <a:schemeClr val="accent3">
                  <a:lumMod val="20000"/>
                  <a:lumOff val="80000"/>
                </a:schemeClr>
              </a:gs>
              <a:gs pos="18000">
                <a:schemeClr val="accent3">
                  <a:lumMod val="20000"/>
                  <a:lumOff val="80000"/>
                </a:schemeClr>
              </a:gs>
              <a:gs pos="98000">
                <a:schemeClr val="accent4">
                  <a:lumMod val="20000"/>
                  <a:lumOff val="80000"/>
                </a:schemeClr>
              </a:gs>
              <a:gs pos="0">
                <a:schemeClr val="accent4">
                  <a:lumMod val="20000"/>
                  <a:lumOff val="80000"/>
                </a:schemeClr>
              </a:gs>
              <a:gs pos="57000">
                <a:schemeClr val="accent1">
                  <a:lumMod val="20000"/>
                  <a:lumOff val="80000"/>
                </a:schemeClr>
              </a:gs>
              <a:gs pos="93000">
                <a:schemeClr val="bg1">
                  <a:lumMod val="65000"/>
                </a:schemeClr>
              </a:gs>
            </a:gsLst>
            <a:lin ang="108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Narrow" panose="020B0606020202030204" pitchFamily="34" charset="0"/>
              </a:rPr>
              <a:t>Interoperability Specifications and Implementation Artifacts </a:t>
            </a:r>
          </a:p>
          <a:p>
            <a:pPr algn="ctr"/>
            <a:r>
              <a:rPr lang="en-US" sz="1600" b="1" dirty="0">
                <a:solidFill>
                  <a:schemeClr val="tx1"/>
                </a:solidFill>
                <a:latin typeface="Arial Narrow" panose="020B0606020202030204" pitchFamily="34" charset="0"/>
              </a:rPr>
              <a:t>CDA, NIEM, FHIR </a:t>
            </a:r>
            <a:r>
              <a:rPr lang="en-US" sz="1600" dirty="0">
                <a:solidFill>
                  <a:schemeClr val="tx1"/>
                </a:solidFill>
                <a:latin typeface="Arial Narrow" panose="020B0606020202030204" pitchFamily="34" charset="0"/>
              </a:rPr>
              <a:t>(US Core, QI Core, Profiles, Extensions)</a:t>
            </a:r>
          </a:p>
        </p:txBody>
      </p:sp>
      <p:sp>
        <p:nvSpPr>
          <p:cNvPr id="9" name="Rectangle 8"/>
          <p:cNvSpPr/>
          <p:nvPr/>
        </p:nvSpPr>
        <p:spPr>
          <a:xfrm>
            <a:off x="3779770" y="3239122"/>
            <a:ext cx="1617453" cy="834605"/>
          </a:xfrm>
          <a:prstGeom prst="rect">
            <a:avLst/>
          </a:prstGeom>
          <a:solidFill>
            <a:schemeClr val="accent1">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latin typeface="Arial Narrow" panose="020B0606020202030204" pitchFamily="34" charset="0"/>
              </a:rPr>
              <a:t>QI Quick &amp; DAF</a:t>
            </a:r>
          </a:p>
          <a:p>
            <a:pPr algn="ctr"/>
            <a:r>
              <a:rPr lang="en-US" sz="1200" dirty="0">
                <a:solidFill>
                  <a:schemeClr val="tx1"/>
                </a:solidFill>
                <a:latin typeface="Arial Narrow" panose="020B0606020202030204" pitchFamily="34" charset="0"/>
              </a:rPr>
              <a:t>Domain Models</a:t>
            </a:r>
          </a:p>
        </p:txBody>
      </p:sp>
      <p:sp>
        <p:nvSpPr>
          <p:cNvPr id="10" name="Rectangle 9"/>
          <p:cNvSpPr/>
          <p:nvPr/>
        </p:nvSpPr>
        <p:spPr>
          <a:xfrm>
            <a:off x="5609450" y="3239122"/>
            <a:ext cx="1617453" cy="834605"/>
          </a:xfrm>
          <a:prstGeom prst="rect">
            <a:avLst/>
          </a:prstGeom>
          <a:solidFill>
            <a:schemeClr val="accent3">
              <a:lumMod val="20000"/>
              <a:lumOff val="8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Arial Narrow" panose="020B0606020202030204" pitchFamily="34" charset="0"/>
              </a:rPr>
              <a:t>CIMI DCMs</a:t>
            </a:r>
          </a:p>
          <a:p>
            <a:pPr algn="ctr"/>
            <a:r>
              <a:rPr lang="en-US" sz="1200" dirty="0">
                <a:solidFill>
                  <a:schemeClr val="tx1"/>
                </a:solidFill>
                <a:latin typeface="Arial Narrow" panose="020B0606020202030204" pitchFamily="34" charset="0"/>
              </a:rPr>
              <a:t>CQI </a:t>
            </a:r>
            <a:r>
              <a:rPr lang="en-US" sz="1200" dirty="0" err="1">
                <a:solidFill>
                  <a:schemeClr val="tx1"/>
                </a:solidFill>
                <a:latin typeface="Arial Narrow" panose="020B0606020202030204" pitchFamily="34" charset="0"/>
              </a:rPr>
              <a:t>eCQMs</a:t>
            </a:r>
            <a:endParaRPr lang="en-US" sz="1200" dirty="0">
              <a:solidFill>
                <a:schemeClr val="tx1"/>
              </a:solidFill>
              <a:latin typeface="Arial Narrow" panose="020B0606020202030204" pitchFamily="34" charset="0"/>
            </a:endParaRPr>
          </a:p>
          <a:p>
            <a:pPr algn="ctr"/>
            <a:r>
              <a:rPr lang="en-US" sz="1200" dirty="0">
                <a:solidFill>
                  <a:schemeClr val="tx1"/>
                </a:solidFill>
                <a:latin typeface="Arial Narrow" panose="020B0606020202030204" pitchFamily="34" charset="0"/>
              </a:rPr>
              <a:t> CDS KNARTs</a:t>
            </a:r>
          </a:p>
        </p:txBody>
      </p:sp>
      <p:sp>
        <p:nvSpPr>
          <p:cNvPr id="11" name="Arrow: Down 10"/>
          <p:cNvSpPr/>
          <p:nvPr/>
        </p:nvSpPr>
        <p:spPr>
          <a:xfrm>
            <a:off x="1950091" y="4073727"/>
            <a:ext cx="1617453" cy="489550"/>
          </a:xfrm>
          <a:prstGeom prst="down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latin typeface="Arial Narrow" panose="020B0606020202030204" pitchFamily="34" charset="0"/>
            </a:endParaRPr>
          </a:p>
        </p:txBody>
      </p:sp>
      <p:sp>
        <p:nvSpPr>
          <p:cNvPr id="12" name="Arrow: Down 11"/>
          <p:cNvSpPr/>
          <p:nvPr/>
        </p:nvSpPr>
        <p:spPr>
          <a:xfrm>
            <a:off x="1950091" y="2749572"/>
            <a:ext cx="1617453" cy="489550"/>
          </a:xfrm>
          <a:prstGeom prst="down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latin typeface="Arial Narrow" panose="020B0606020202030204" pitchFamily="34" charset="0"/>
            </a:endParaRPr>
          </a:p>
        </p:txBody>
      </p:sp>
      <p:sp>
        <p:nvSpPr>
          <p:cNvPr id="13" name="Arrow: Down 12"/>
          <p:cNvSpPr/>
          <p:nvPr/>
        </p:nvSpPr>
        <p:spPr>
          <a:xfrm>
            <a:off x="3779770" y="4073727"/>
            <a:ext cx="1617453" cy="489550"/>
          </a:xfrm>
          <a:prstGeom prst="downArrow">
            <a:avLst/>
          </a:prstGeom>
          <a:solidFill>
            <a:schemeClr val="accent1">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800">
              <a:solidFill>
                <a:schemeClr val="tx1"/>
              </a:solidFill>
              <a:latin typeface="Arial Narrow" panose="020B0606020202030204" pitchFamily="34" charset="0"/>
            </a:endParaRPr>
          </a:p>
        </p:txBody>
      </p:sp>
      <p:sp>
        <p:nvSpPr>
          <p:cNvPr id="14" name="Arrow: Down 13"/>
          <p:cNvSpPr/>
          <p:nvPr/>
        </p:nvSpPr>
        <p:spPr>
          <a:xfrm>
            <a:off x="5609450" y="4073727"/>
            <a:ext cx="1617453" cy="489550"/>
          </a:xfrm>
          <a:prstGeom prst="downArrow">
            <a:avLst/>
          </a:prstGeom>
          <a:solidFill>
            <a:schemeClr val="accent3">
              <a:lumMod val="20000"/>
              <a:lumOff val="8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800">
              <a:solidFill>
                <a:schemeClr val="tx1"/>
              </a:solidFill>
              <a:latin typeface="Arial Narrow" panose="020B0606020202030204" pitchFamily="34" charset="0"/>
            </a:endParaRPr>
          </a:p>
        </p:txBody>
      </p:sp>
      <p:sp>
        <p:nvSpPr>
          <p:cNvPr id="15" name="Rectangle 14"/>
          <p:cNvSpPr/>
          <p:nvPr/>
        </p:nvSpPr>
        <p:spPr>
          <a:xfrm>
            <a:off x="5609450" y="1914967"/>
            <a:ext cx="1617453" cy="834605"/>
          </a:xfrm>
          <a:prstGeom prst="rect">
            <a:avLst/>
          </a:prstGeom>
          <a:solidFill>
            <a:schemeClr val="accent3">
              <a:lumMod val="20000"/>
              <a:lumOff val="8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a:solidFill>
                  <a:schemeClr val="tx1"/>
                </a:solidFill>
                <a:latin typeface="Arial Narrow" panose="020B0606020202030204" pitchFamily="34" charset="0"/>
              </a:rPr>
              <a:t>CIMI</a:t>
            </a:r>
            <a:r>
              <a:rPr lang="en-US" sz="1200" dirty="0">
                <a:solidFill>
                  <a:schemeClr val="tx1"/>
                </a:solidFill>
                <a:latin typeface="Arial Narrow" panose="020B0606020202030204" pitchFamily="34" charset="0"/>
              </a:rPr>
              <a:t>, using SMEs,</a:t>
            </a:r>
          </a:p>
          <a:p>
            <a:pPr algn="ctr"/>
            <a:r>
              <a:rPr lang="en-US" sz="1200" dirty="0">
                <a:solidFill>
                  <a:schemeClr val="tx1"/>
                </a:solidFill>
                <a:latin typeface="Arial Narrow" panose="020B0606020202030204" pitchFamily="34" charset="0"/>
              </a:rPr>
              <a:t>FHIM &amp; CQI </a:t>
            </a:r>
          </a:p>
          <a:p>
            <a:pPr algn="ctr"/>
            <a:r>
              <a:rPr lang="en-US" sz="1200" dirty="0">
                <a:solidFill>
                  <a:schemeClr val="tx1"/>
                </a:solidFill>
                <a:latin typeface="Arial Narrow" panose="020B0606020202030204" pitchFamily="34" charset="0"/>
              </a:rPr>
              <a:t>Domain Models </a:t>
            </a:r>
          </a:p>
        </p:txBody>
      </p:sp>
      <p:sp>
        <p:nvSpPr>
          <p:cNvPr id="16" name="Arrow: Down 15"/>
          <p:cNvSpPr/>
          <p:nvPr/>
        </p:nvSpPr>
        <p:spPr>
          <a:xfrm>
            <a:off x="5609450" y="2749572"/>
            <a:ext cx="1617453" cy="489550"/>
          </a:xfrm>
          <a:prstGeom prst="downArrow">
            <a:avLst/>
          </a:prstGeom>
          <a:solidFill>
            <a:schemeClr val="accent3">
              <a:lumMod val="20000"/>
              <a:lumOff val="8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800">
              <a:solidFill>
                <a:schemeClr val="tx1"/>
              </a:solidFill>
              <a:latin typeface="Arial Narrow" panose="020B0606020202030204" pitchFamily="34" charset="0"/>
            </a:endParaRPr>
          </a:p>
        </p:txBody>
      </p:sp>
      <p:sp>
        <p:nvSpPr>
          <p:cNvPr id="17" name="Rectangle 16"/>
          <p:cNvSpPr/>
          <p:nvPr/>
        </p:nvSpPr>
        <p:spPr>
          <a:xfrm>
            <a:off x="3779770" y="1914967"/>
            <a:ext cx="1617453" cy="834605"/>
          </a:xfrm>
          <a:prstGeom prst="rect">
            <a:avLst/>
          </a:prstGeom>
          <a:solidFill>
            <a:schemeClr val="accent1">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dirty="0">
                <a:solidFill>
                  <a:schemeClr val="tx1"/>
                </a:solidFill>
                <a:latin typeface="Arial Narrow" panose="020B0606020202030204" pitchFamily="34" charset="0"/>
              </a:rPr>
              <a:t>CQI</a:t>
            </a:r>
            <a:r>
              <a:rPr lang="en-US" sz="1200" dirty="0">
                <a:solidFill>
                  <a:schemeClr val="tx1"/>
                </a:solidFill>
                <a:latin typeface="Arial Narrow" panose="020B0606020202030204" pitchFamily="34" charset="0"/>
              </a:rPr>
              <a:t>, using SMEs,</a:t>
            </a:r>
          </a:p>
          <a:p>
            <a:pPr algn="ctr"/>
            <a:r>
              <a:rPr lang="en-US" sz="1200" dirty="0">
                <a:solidFill>
                  <a:schemeClr val="tx1"/>
                </a:solidFill>
                <a:latin typeface="Arial Narrow" panose="020B0606020202030204" pitchFamily="34" charset="0"/>
              </a:rPr>
              <a:t>CQF, </a:t>
            </a:r>
            <a:r>
              <a:rPr lang="en-US" sz="1200" dirty="0" err="1">
                <a:solidFill>
                  <a:schemeClr val="tx1"/>
                </a:solidFill>
                <a:latin typeface="Arial Narrow" panose="020B0606020202030204" pitchFamily="34" charset="0"/>
              </a:rPr>
              <a:t>vMR</a:t>
            </a:r>
            <a:r>
              <a:rPr lang="en-US" sz="1200" dirty="0">
                <a:solidFill>
                  <a:schemeClr val="tx1"/>
                </a:solidFill>
                <a:latin typeface="Arial Narrow" panose="020B0606020202030204" pitchFamily="34" charset="0"/>
              </a:rPr>
              <a:t> &amp; QDM</a:t>
            </a:r>
          </a:p>
          <a:p>
            <a:pPr algn="ctr"/>
            <a:r>
              <a:rPr lang="en-US" sz="1200" dirty="0">
                <a:solidFill>
                  <a:schemeClr val="tx1"/>
                </a:solidFill>
                <a:latin typeface="Arial Narrow" panose="020B0606020202030204" pitchFamily="34" charset="0"/>
              </a:rPr>
              <a:t>Requirements</a:t>
            </a:r>
          </a:p>
        </p:txBody>
      </p:sp>
      <p:sp>
        <p:nvSpPr>
          <p:cNvPr id="18" name="Arrow: Down 17"/>
          <p:cNvSpPr/>
          <p:nvPr/>
        </p:nvSpPr>
        <p:spPr>
          <a:xfrm>
            <a:off x="3779770" y="2749572"/>
            <a:ext cx="1617453" cy="489550"/>
          </a:xfrm>
          <a:prstGeom prst="downArrow">
            <a:avLst/>
          </a:prstGeom>
          <a:solidFill>
            <a:schemeClr val="accent1">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800">
              <a:solidFill>
                <a:schemeClr val="tx1"/>
              </a:solidFill>
              <a:latin typeface="Arial Narrow" panose="020B0606020202030204" pitchFamily="34" charset="0"/>
            </a:endParaRPr>
          </a:p>
        </p:txBody>
      </p:sp>
      <p:sp>
        <p:nvSpPr>
          <p:cNvPr id="19" name="Rectangle 18"/>
          <p:cNvSpPr/>
          <p:nvPr/>
        </p:nvSpPr>
        <p:spPr>
          <a:xfrm rot="5400000">
            <a:off x="19303" y="3586336"/>
            <a:ext cx="2154447" cy="1050267"/>
          </a:xfrm>
          <a:prstGeom prst="rect">
            <a:avLst/>
          </a:prstGeom>
          <a:solidFill>
            <a:schemeClr val="accent4">
              <a:lumMod val="20000"/>
              <a:lumOff val="8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a:solidFill>
                  <a:schemeClr val="tx1"/>
                </a:solidFill>
              </a:rPr>
              <a:t>Common </a:t>
            </a:r>
            <a:r>
              <a:rPr lang="en-US" sz="1200" dirty="0" smtClean="0">
                <a:solidFill>
                  <a:schemeClr val="tx1"/>
                </a:solidFill>
              </a:rPr>
              <a:t>Stakeholders</a:t>
            </a:r>
            <a:endParaRPr lang="en-US" sz="1200" dirty="0">
              <a:solidFill>
                <a:schemeClr val="tx1"/>
              </a:solidFill>
            </a:endParaRPr>
          </a:p>
        </p:txBody>
      </p:sp>
      <p:sp>
        <p:nvSpPr>
          <p:cNvPr id="20" name="TextBox 19"/>
          <p:cNvSpPr txBox="1"/>
          <p:nvPr/>
        </p:nvSpPr>
        <p:spPr>
          <a:xfrm>
            <a:off x="2324783" y="2727339"/>
            <a:ext cx="838200" cy="461665"/>
          </a:xfrm>
          <a:prstGeom prst="rect">
            <a:avLst/>
          </a:prstGeom>
          <a:noFill/>
          <a:ln>
            <a:noFill/>
          </a:ln>
        </p:spPr>
        <p:txBody>
          <a:bodyPr wrap="square" rtlCol="0">
            <a:spAutoFit/>
          </a:bodyPr>
          <a:lstStyle/>
          <a:p>
            <a:pPr algn="ctr"/>
            <a:r>
              <a:rPr lang="en-US" sz="800" dirty="0">
                <a:solidFill>
                  <a:schemeClr val="tx1"/>
                </a:solidFill>
                <a:latin typeface="Arial Narrow" panose="020B0606020202030204" pitchFamily="34" charset="0"/>
              </a:rPr>
              <a:t>CIMI Principles &amp; Reference Models</a:t>
            </a:r>
          </a:p>
        </p:txBody>
      </p:sp>
      <p:sp>
        <p:nvSpPr>
          <p:cNvPr id="21" name="TextBox 20"/>
          <p:cNvSpPr txBox="1"/>
          <p:nvPr/>
        </p:nvSpPr>
        <p:spPr>
          <a:xfrm>
            <a:off x="4153583" y="2727339"/>
            <a:ext cx="838200" cy="461665"/>
          </a:xfrm>
          <a:prstGeom prst="rect">
            <a:avLst/>
          </a:prstGeom>
          <a:noFill/>
          <a:ln>
            <a:noFill/>
          </a:ln>
        </p:spPr>
        <p:txBody>
          <a:bodyPr wrap="square" rtlCol="0">
            <a:spAutoFit/>
          </a:bodyPr>
          <a:lstStyle/>
          <a:p>
            <a:pPr algn="ctr"/>
            <a:r>
              <a:rPr lang="en-US" sz="800" dirty="0">
                <a:solidFill>
                  <a:schemeClr val="tx1"/>
                </a:solidFill>
                <a:latin typeface="Arial Narrow" panose="020B0606020202030204" pitchFamily="34" charset="0"/>
              </a:rPr>
              <a:t>CIMI Principles &amp; Reference Models</a:t>
            </a:r>
          </a:p>
        </p:txBody>
      </p:sp>
      <p:sp>
        <p:nvSpPr>
          <p:cNvPr id="22" name="TextBox 21"/>
          <p:cNvSpPr txBox="1"/>
          <p:nvPr/>
        </p:nvSpPr>
        <p:spPr>
          <a:xfrm>
            <a:off x="5982383" y="2727339"/>
            <a:ext cx="838200" cy="461665"/>
          </a:xfrm>
          <a:prstGeom prst="rect">
            <a:avLst/>
          </a:prstGeom>
          <a:noFill/>
          <a:ln>
            <a:noFill/>
          </a:ln>
        </p:spPr>
        <p:txBody>
          <a:bodyPr wrap="square" rtlCol="0">
            <a:spAutoFit/>
          </a:bodyPr>
          <a:lstStyle/>
          <a:p>
            <a:pPr algn="ctr"/>
            <a:r>
              <a:rPr lang="en-US" sz="800" dirty="0">
                <a:solidFill>
                  <a:schemeClr val="tx1"/>
                </a:solidFill>
                <a:latin typeface="Arial Narrow" panose="020B0606020202030204" pitchFamily="34" charset="0"/>
              </a:rPr>
              <a:t>CIMI Principles &amp; Reference Models</a:t>
            </a:r>
          </a:p>
        </p:txBody>
      </p:sp>
      <p:sp>
        <p:nvSpPr>
          <p:cNvPr id="23" name="TextBox 22"/>
          <p:cNvSpPr txBox="1"/>
          <p:nvPr/>
        </p:nvSpPr>
        <p:spPr>
          <a:xfrm>
            <a:off x="4153583" y="4073370"/>
            <a:ext cx="914400" cy="338554"/>
          </a:xfrm>
          <a:prstGeom prst="rect">
            <a:avLst/>
          </a:prstGeom>
          <a:noFill/>
          <a:ln>
            <a:noFill/>
          </a:ln>
        </p:spPr>
        <p:txBody>
          <a:bodyPr wrap="square" rtlCol="0">
            <a:spAutoFit/>
          </a:bodyPr>
          <a:lstStyle/>
          <a:p>
            <a:pPr algn="ctr"/>
            <a:r>
              <a:rPr lang="en-US" sz="800" dirty="0">
                <a:solidFill>
                  <a:schemeClr val="tx1"/>
                </a:solidFill>
                <a:latin typeface="Arial Narrow" panose="020B0606020202030204" pitchFamily="34" charset="0"/>
              </a:rPr>
              <a:t>Manual or using Tools</a:t>
            </a:r>
          </a:p>
        </p:txBody>
      </p:sp>
      <p:sp>
        <p:nvSpPr>
          <p:cNvPr id="24" name="TextBox 23"/>
          <p:cNvSpPr txBox="1"/>
          <p:nvPr/>
        </p:nvSpPr>
        <p:spPr>
          <a:xfrm>
            <a:off x="5982383" y="4073370"/>
            <a:ext cx="914400" cy="338554"/>
          </a:xfrm>
          <a:prstGeom prst="rect">
            <a:avLst/>
          </a:prstGeom>
          <a:noFill/>
          <a:ln>
            <a:noFill/>
          </a:ln>
        </p:spPr>
        <p:txBody>
          <a:bodyPr wrap="square" rtlCol="0">
            <a:spAutoFit/>
          </a:bodyPr>
          <a:lstStyle/>
          <a:p>
            <a:pPr algn="ctr"/>
            <a:r>
              <a:rPr lang="en-US" sz="800" dirty="0">
                <a:solidFill>
                  <a:schemeClr val="tx1"/>
                </a:solidFill>
                <a:latin typeface="Arial Narrow" panose="020B0606020202030204" pitchFamily="34" charset="0"/>
              </a:rPr>
              <a:t>Manual or using Tools</a:t>
            </a:r>
          </a:p>
        </p:txBody>
      </p:sp>
      <p:sp>
        <p:nvSpPr>
          <p:cNvPr id="25" name="TextBox 24"/>
          <p:cNvSpPr txBox="1"/>
          <p:nvPr/>
        </p:nvSpPr>
        <p:spPr>
          <a:xfrm>
            <a:off x="2324783" y="4089698"/>
            <a:ext cx="914400" cy="338554"/>
          </a:xfrm>
          <a:prstGeom prst="rect">
            <a:avLst/>
          </a:prstGeom>
          <a:noFill/>
          <a:ln>
            <a:noFill/>
          </a:ln>
        </p:spPr>
        <p:txBody>
          <a:bodyPr wrap="square" rtlCol="0">
            <a:spAutoFit/>
          </a:bodyPr>
          <a:lstStyle/>
          <a:p>
            <a:pPr algn="ctr"/>
            <a:r>
              <a:rPr lang="en-US" sz="800" dirty="0">
                <a:solidFill>
                  <a:schemeClr val="tx1"/>
                </a:solidFill>
                <a:latin typeface="Arial Narrow" panose="020B0606020202030204" pitchFamily="34" charset="0"/>
              </a:rPr>
              <a:t>Manual or using Tools</a:t>
            </a:r>
          </a:p>
        </p:txBody>
      </p:sp>
      <p:sp>
        <p:nvSpPr>
          <p:cNvPr id="26" name="Shape 10"/>
          <p:cNvSpPr txBox="1">
            <a:spLocks/>
          </p:cNvSpPr>
          <p:nvPr/>
        </p:nvSpPr>
        <p:spPr>
          <a:xfrm>
            <a:off x="8417734" y="54162"/>
            <a:ext cx="320601" cy="318036"/>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bg1"/>
                </a:solidFill>
                <a:effectLst/>
                <a:uFill>
                  <a:solidFill>
                    <a:srgbClr val="4F538B"/>
                  </a:solidFill>
                </a:uFill>
                <a:latin typeface="+mn-lt"/>
                <a:ea typeface="+mn-ea"/>
                <a:cs typeface="+mn-cs"/>
                <a:sym typeface="Arial"/>
              </a:defRPr>
            </a:lvl1pPr>
            <a:lvl2pPr marL="40639" marR="40639" indent="3429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2pPr>
            <a:lvl3pPr marL="40639" marR="40639" indent="685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3pPr>
            <a:lvl4pPr marL="40639" marR="40639" indent="10287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4pPr>
            <a:lvl5pPr marL="40639" marR="40639"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5pPr>
            <a:lvl6pPr marL="40639" marR="40639" indent="17145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6pPr>
            <a:lvl7pPr marL="40639" marR="40639" indent="2057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7pPr>
            <a:lvl8pPr marL="40639" marR="40639" indent="24003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8pPr>
            <a:lvl9pPr marL="40639" marR="40639"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9pPr>
          </a:lstStyle>
          <a:p>
            <a:fld id="{86CB4B4D-7CA3-9044-876B-883B54F8677D}" type="slidenum">
              <a:rPr lang="en-US" smtClean="0"/>
              <a:pPr/>
              <a:t>13</a:t>
            </a:fld>
            <a:endParaRPr lang="en-US"/>
          </a:p>
        </p:txBody>
      </p:sp>
      <p:sp>
        <p:nvSpPr>
          <p:cNvPr id="28" name="TextBox 27"/>
          <p:cNvSpPr txBox="1"/>
          <p:nvPr/>
        </p:nvSpPr>
        <p:spPr>
          <a:xfrm>
            <a:off x="0" y="6284980"/>
            <a:ext cx="91440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1400" dirty="0" smtClean="0">
                <a:solidFill>
                  <a:schemeClr val="bg1"/>
                </a:solidFill>
                <a:latin typeface="Arial Narrow" panose="020B0606020202030204" pitchFamily="34" charset="0"/>
              </a:rPr>
              <a:t>HL7 IIM&amp;T Project intends to result </a:t>
            </a:r>
            <a:r>
              <a:rPr lang="en-US" sz="1400" dirty="0">
                <a:solidFill>
                  <a:schemeClr val="bg1"/>
                </a:solidFill>
                <a:latin typeface="Arial Narrow" panose="020B0606020202030204" pitchFamily="34" charset="0"/>
              </a:rPr>
              <a:t>in clear, complete, concise, correct, consistent and traceable standards </a:t>
            </a:r>
            <a:r>
              <a:rPr lang="en-US" sz="1400" dirty="0" smtClean="0">
                <a:solidFill>
                  <a:schemeClr val="bg1"/>
                </a:solidFill>
                <a:latin typeface="Arial Narrow" panose="020B0606020202030204" pitchFamily="34" charset="0"/>
              </a:rPr>
              <a:t>and </a:t>
            </a:r>
          </a:p>
          <a:p>
            <a:pPr algn="ctr"/>
            <a:r>
              <a:rPr lang="en-US" sz="1400" dirty="0" smtClean="0">
                <a:solidFill>
                  <a:schemeClr val="bg1"/>
                </a:solidFill>
                <a:latin typeface="Arial Narrow" panose="020B0606020202030204" pitchFamily="34" charset="0"/>
              </a:rPr>
              <a:t>Easy-to-use FHIR-CDA-NIEM implementation artifacts for </a:t>
            </a:r>
            <a:r>
              <a:rPr lang="en-US" sz="1400" dirty="0">
                <a:solidFill>
                  <a:schemeClr val="bg1"/>
                </a:solidFill>
                <a:latin typeface="Arial Narrow" panose="020B0606020202030204" pitchFamily="34" charset="0"/>
              </a:rPr>
              <a:t>Federal Agencies and their partners, venders and </a:t>
            </a:r>
            <a:r>
              <a:rPr lang="en-US" sz="1400" dirty="0" smtClean="0">
                <a:solidFill>
                  <a:schemeClr val="bg1"/>
                </a:solidFill>
                <a:latin typeface="Arial Narrow" panose="020B0606020202030204" pitchFamily="34" charset="0"/>
              </a:rPr>
              <a:t>integrators</a:t>
            </a:r>
            <a:endParaRPr lang="en-US" sz="14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22288383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Shape 169"/>
          <p:cNvSpPr txBox="1">
            <a:spLocks noGrp="1"/>
          </p:cNvSpPr>
          <p:nvPr>
            <p:ph type="title"/>
          </p:nvPr>
        </p:nvSpPr>
        <p:spPr>
          <a:xfrm>
            <a:off x="0" y="51268"/>
            <a:ext cx="7246189" cy="710732"/>
          </a:xfrm>
          <a:prstGeom prst="rect">
            <a:avLst/>
          </a:prstGeom>
        </p:spPr>
        <p:txBody>
          <a:bodyPr lIns="91425" tIns="91425" rIns="91425" bIns="91425" anchor="b" anchorCtr="0">
            <a:noAutofit/>
          </a:bodyPr>
          <a:lstStyle/>
          <a:p>
            <a:pPr algn="ctr"/>
            <a:r>
              <a:rPr lang="en-US" sz="2800" dirty="0">
                <a:latin typeface="+mj-ea"/>
                <a:ea typeface="+mj-ea"/>
              </a:rPr>
              <a:t>CIMI Architectural Framework </a:t>
            </a:r>
            <a:r>
              <a:rPr lang="en-US" dirty="0"/>
              <a:t>  </a:t>
            </a:r>
          </a:p>
        </p:txBody>
      </p:sp>
      <p:sp>
        <p:nvSpPr>
          <p:cNvPr id="4" name="TextBox 3"/>
          <p:cNvSpPr txBox="1"/>
          <p:nvPr/>
        </p:nvSpPr>
        <p:spPr>
          <a:xfrm>
            <a:off x="28303" y="6504801"/>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5" name="Slide Number Placeholder 2"/>
          <p:cNvSpPr>
            <a:spLocks noGrp="1"/>
          </p:cNvSpPr>
          <p:nvPr>
            <p:ph type="sldNum" sz="quarter" idx="4294967295"/>
          </p:nvPr>
        </p:nvSpPr>
        <p:spPr>
          <a:xfrm>
            <a:off x="7010400" y="6460738"/>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14</a:t>
            </a:fld>
            <a:endParaRPr lang="en-US" altLang="en-US" dirty="0">
              <a:latin typeface="Arial Narrow" panose="020B0606020202030204" pitchFamily="34" charset="0"/>
              <a:ea typeface="MS PGothic" pitchFamily="34" charset="-128"/>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272390" y="1061049"/>
            <a:ext cx="6379234" cy="5149971"/>
          </a:xfrm>
          <a:prstGeom prst="rect">
            <a:avLst/>
          </a:prstGeom>
        </p:spPr>
      </p:pic>
      <p:sp>
        <p:nvSpPr>
          <p:cNvPr id="7" name="TextBox 6"/>
          <p:cNvSpPr txBox="1"/>
          <p:nvPr/>
        </p:nvSpPr>
        <p:spPr>
          <a:xfrm>
            <a:off x="-443" y="5941243"/>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8" name="Shape 10"/>
          <p:cNvSpPr txBox="1">
            <a:spLocks/>
          </p:cNvSpPr>
          <p:nvPr/>
        </p:nvSpPr>
        <p:spPr>
          <a:xfrm>
            <a:off x="8417734" y="54162"/>
            <a:ext cx="320601" cy="318036"/>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bg1"/>
                </a:solidFill>
                <a:effectLst/>
                <a:uFill>
                  <a:solidFill>
                    <a:srgbClr val="4F538B"/>
                  </a:solidFill>
                </a:uFill>
                <a:latin typeface="+mn-lt"/>
                <a:ea typeface="+mn-ea"/>
                <a:cs typeface="+mn-cs"/>
                <a:sym typeface="Arial"/>
              </a:defRPr>
            </a:lvl1pPr>
            <a:lvl2pPr marL="40639" marR="40639" indent="3429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2pPr>
            <a:lvl3pPr marL="40639" marR="40639" indent="685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3pPr>
            <a:lvl4pPr marL="40639" marR="40639" indent="10287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4pPr>
            <a:lvl5pPr marL="40639" marR="40639"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5pPr>
            <a:lvl6pPr marL="40639" marR="40639" indent="17145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6pPr>
            <a:lvl7pPr marL="40639" marR="40639" indent="2057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7pPr>
            <a:lvl8pPr marL="40639" marR="40639" indent="24003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8pPr>
            <a:lvl9pPr marL="40639" marR="40639"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9pPr>
          </a:lstStyle>
          <a:p>
            <a:fld id="{86CB4B4D-7CA3-9044-876B-883B54F8677D}" type="slidenum">
              <a:rPr lang="en-US" smtClean="0"/>
              <a:pPr/>
              <a:t>14</a:t>
            </a:fld>
            <a:endParaRPr lang="en-US"/>
          </a:p>
        </p:txBody>
      </p:sp>
      <p:sp>
        <p:nvSpPr>
          <p:cNvPr id="10" name="TextBox 9"/>
          <p:cNvSpPr txBox="1"/>
          <p:nvPr/>
        </p:nvSpPr>
        <p:spPr>
          <a:xfrm>
            <a:off x="0" y="6284980"/>
            <a:ext cx="91440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1400" dirty="0" smtClean="0">
                <a:solidFill>
                  <a:schemeClr val="bg1"/>
                </a:solidFill>
                <a:latin typeface="Arial Narrow" panose="020B0606020202030204" pitchFamily="34" charset="0"/>
              </a:rPr>
              <a:t>HL7 IIM&amp;T Project intends to result </a:t>
            </a:r>
            <a:r>
              <a:rPr lang="en-US" sz="1400" dirty="0">
                <a:solidFill>
                  <a:schemeClr val="bg1"/>
                </a:solidFill>
                <a:latin typeface="Arial Narrow" panose="020B0606020202030204" pitchFamily="34" charset="0"/>
              </a:rPr>
              <a:t>in clear, complete, concise, correct, consistent and traceable standards </a:t>
            </a:r>
            <a:r>
              <a:rPr lang="en-US" sz="1400" dirty="0" smtClean="0">
                <a:solidFill>
                  <a:schemeClr val="bg1"/>
                </a:solidFill>
                <a:latin typeface="Arial Narrow" panose="020B0606020202030204" pitchFamily="34" charset="0"/>
              </a:rPr>
              <a:t>and </a:t>
            </a:r>
          </a:p>
          <a:p>
            <a:pPr algn="ctr"/>
            <a:r>
              <a:rPr lang="en-US" sz="1400" dirty="0" smtClean="0">
                <a:solidFill>
                  <a:schemeClr val="bg1"/>
                </a:solidFill>
                <a:latin typeface="Arial Narrow" panose="020B0606020202030204" pitchFamily="34" charset="0"/>
              </a:rPr>
              <a:t>Easy-to-use FHIR-CDA-NIEM implementation artifacts for </a:t>
            </a:r>
            <a:r>
              <a:rPr lang="en-US" sz="1400" dirty="0">
                <a:solidFill>
                  <a:schemeClr val="bg1"/>
                </a:solidFill>
                <a:latin typeface="Arial Narrow" panose="020B0606020202030204" pitchFamily="34" charset="0"/>
              </a:rPr>
              <a:t>Federal Agencies and their partners, venders and </a:t>
            </a:r>
            <a:r>
              <a:rPr lang="en-US" sz="1400" dirty="0" smtClean="0">
                <a:solidFill>
                  <a:schemeClr val="bg1"/>
                </a:solidFill>
                <a:latin typeface="Arial Narrow" panose="020B0606020202030204" pitchFamily="34" charset="0"/>
              </a:rPr>
              <a:t>integrators</a:t>
            </a:r>
            <a:endParaRPr lang="en-US" sz="14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63151562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7199790" cy="914400"/>
          </a:xfrm>
        </p:spPr>
        <p:txBody>
          <a:bodyPr>
            <a:noAutofit/>
          </a:bodyPr>
          <a:lstStyle/>
          <a:p>
            <a:pPr algn="ctr"/>
            <a:r>
              <a:rPr lang="en-US" sz="2800" dirty="0">
                <a:latin typeface="+mj-ea"/>
                <a:ea typeface="+mj-ea"/>
              </a:rPr>
              <a:t>Strategy</a:t>
            </a:r>
            <a:r>
              <a:rPr lang="en-US" sz="2000" dirty="0">
                <a:latin typeface="Arial Narrow" panose="020B0606020202030204" pitchFamily="34" charset="0"/>
              </a:rPr>
              <a:t/>
            </a:r>
            <a:br>
              <a:rPr lang="en-US" sz="2000" dirty="0">
                <a:latin typeface="Arial Narrow" panose="020B0606020202030204" pitchFamily="34" charset="0"/>
              </a:rPr>
            </a:br>
            <a:r>
              <a:rPr lang="en-US" sz="1600" b="0" i="1" dirty="0"/>
              <a:t>Collaboration of government, industry and academic SMEs </a:t>
            </a:r>
            <a:br>
              <a:rPr lang="en-US" sz="1600" b="0" i="1" dirty="0"/>
            </a:br>
            <a:r>
              <a:rPr lang="en-US" sz="1600" b="0" i="1" dirty="0"/>
              <a:t>where, hope is not a strategy, luck is not a factor and ignorance is not bliss</a:t>
            </a:r>
          </a:p>
        </p:txBody>
      </p:sp>
      <p:sp>
        <p:nvSpPr>
          <p:cNvPr id="5" name="Shape 10"/>
          <p:cNvSpPr txBox="1">
            <a:spLocks/>
          </p:cNvSpPr>
          <p:nvPr/>
        </p:nvSpPr>
        <p:spPr>
          <a:xfrm>
            <a:off x="8417734" y="54162"/>
            <a:ext cx="320601" cy="318036"/>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bg1"/>
                </a:solidFill>
                <a:effectLst/>
                <a:uFill>
                  <a:solidFill>
                    <a:srgbClr val="4F538B"/>
                  </a:solidFill>
                </a:uFill>
                <a:latin typeface="+mn-lt"/>
                <a:ea typeface="+mn-ea"/>
                <a:cs typeface="+mn-cs"/>
                <a:sym typeface="Arial"/>
              </a:defRPr>
            </a:lvl1pPr>
            <a:lvl2pPr marL="40639" marR="40639" indent="3429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2pPr>
            <a:lvl3pPr marL="40639" marR="40639" indent="685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3pPr>
            <a:lvl4pPr marL="40639" marR="40639" indent="10287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4pPr>
            <a:lvl5pPr marL="40639" marR="40639"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5pPr>
            <a:lvl6pPr marL="40639" marR="40639" indent="17145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6pPr>
            <a:lvl7pPr marL="40639" marR="40639" indent="2057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7pPr>
            <a:lvl8pPr marL="40639" marR="40639" indent="24003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8pPr>
            <a:lvl9pPr marL="40639" marR="40639"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9pPr>
          </a:lstStyle>
          <a:p>
            <a:fld id="{86CB4B4D-7CA3-9044-876B-883B54F8677D}" type="slidenum">
              <a:rPr lang="en-US" smtClean="0"/>
              <a:pPr/>
              <a:t>15</a:t>
            </a:fld>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4528" y="1086981"/>
            <a:ext cx="7746520" cy="5133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43" y="5941243"/>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9" name="TextBox 8"/>
          <p:cNvSpPr txBox="1"/>
          <p:nvPr/>
        </p:nvSpPr>
        <p:spPr>
          <a:xfrm>
            <a:off x="0" y="6284980"/>
            <a:ext cx="91440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1400" dirty="0" smtClean="0">
                <a:solidFill>
                  <a:schemeClr val="bg1"/>
                </a:solidFill>
                <a:latin typeface="Arial Narrow" panose="020B0606020202030204" pitchFamily="34" charset="0"/>
              </a:rPr>
              <a:t>HL7 IIM&amp;T Project intends to result </a:t>
            </a:r>
            <a:r>
              <a:rPr lang="en-US" sz="1400" dirty="0">
                <a:solidFill>
                  <a:schemeClr val="bg1"/>
                </a:solidFill>
                <a:latin typeface="Arial Narrow" panose="020B0606020202030204" pitchFamily="34" charset="0"/>
              </a:rPr>
              <a:t>in clear, complete, concise, correct, consistent and traceable standards </a:t>
            </a:r>
            <a:r>
              <a:rPr lang="en-US" sz="1400" dirty="0" smtClean="0">
                <a:solidFill>
                  <a:schemeClr val="bg1"/>
                </a:solidFill>
                <a:latin typeface="Arial Narrow" panose="020B0606020202030204" pitchFamily="34" charset="0"/>
              </a:rPr>
              <a:t>and </a:t>
            </a:r>
          </a:p>
          <a:p>
            <a:pPr algn="ctr"/>
            <a:r>
              <a:rPr lang="en-US" sz="1400" dirty="0" smtClean="0">
                <a:solidFill>
                  <a:schemeClr val="bg1"/>
                </a:solidFill>
                <a:latin typeface="Arial Narrow" panose="020B0606020202030204" pitchFamily="34" charset="0"/>
              </a:rPr>
              <a:t>Easy-to-use FHIR-CDA-NIEM implementation artifacts for </a:t>
            </a:r>
            <a:r>
              <a:rPr lang="en-US" sz="1400" dirty="0">
                <a:solidFill>
                  <a:schemeClr val="bg1"/>
                </a:solidFill>
                <a:latin typeface="Arial Narrow" panose="020B0606020202030204" pitchFamily="34" charset="0"/>
              </a:rPr>
              <a:t>Federal Agencies and their partners, venders and </a:t>
            </a:r>
            <a:r>
              <a:rPr lang="en-US" sz="1400" dirty="0" smtClean="0">
                <a:solidFill>
                  <a:schemeClr val="bg1"/>
                </a:solidFill>
                <a:latin typeface="Arial Narrow" panose="020B0606020202030204" pitchFamily="34" charset="0"/>
              </a:rPr>
              <a:t>integrators</a:t>
            </a:r>
            <a:endParaRPr lang="en-US" sz="14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821566652"/>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1099470"/>
            <a:ext cx="9144000" cy="5130413"/>
          </a:xfrm>
        </p:spPr>
        <p:txBody>
          <a:bodyPr/>
          <a:lstStyle/>
          <a:p>
            <a:r>
              <a:rPr lang="en-US" b="1" dirty="0" smtClean="0"/>
              <a:t>Class Modeling</a:t>
            </a:r>
          </a:p>
          <a:p>
            <a:pPr marL="342900" lvl="4" indent="-342900">
              <a:buFont typeface="Arial" panose="020B0604020202020204" pitchFamily="34" charset="0"/>
              <a:buChar char="•"/>
            </a:pPr>
            <a:r>
              <a:rPr lang="en-US" sz="1800" dirty="0" smtClean="0">
                <a:latin typeface="Arial Narrow" panose="020B0606020202030204" pitchFamily="34" charset="0"/>
              </a:rPr>
              <a:t>Domains-completed</a:t>
            </a:r>
            <a:r>
              <a:rPr lang="en-US" sz="1800" dirty="0">
                <a:latin typeface="Arial Narrow" panose="020B0606020202030204" pitchFamily="34" charset="0"/>
              </a:rPr>
              <a:t>, being-updated and in-progress</a:t>
            </a:r>
          </a:p>
          <a:p>
            <a:pPr lvl="4" indent="0"/>
            <a:r>
              <a:rPr lang="en-US" b="1" dirty="0"/>
              <a:t>Terminology Modeling</a:t>
            </a:r>
          </a:p>
          <a:p>
            <a:pPr marL="342900" lvl="4" indent="-342900">
              <a:buFont typeface="Arial" panose="020B0604020202020204" pitchFamily="34" charset="0"/>
              <a:buChar char="•"/>
            </a:pPr>
            <a:r>
              <a:rPr lang="en-US" sz="1800" dirty="0">
                <a:latin typeface="Arial Narrow" panose="020B0606020202030204" pitchFamily="34" charset="0"/>
              </a:rPr>
              <a:t> </a:t>
            </a:r>
            <a:r>
              <a:rPr lang="en-US" sz="1800" dirty="0" smtClean="0">
                <a:latin typeface="Arial Narrow" panose="020B0606020202030204" pitchFamily="34" charset="0"/>
              </a:rPr>
              <a:t>Domains-completed</a:t>
            </a:r>
            <a:r>
              <a:rPr lang="en-US" sz="1800" dirty="0">
                <a:latin typeface="Arial Narrow" panose="020B0606020202030204" pitchFamily="34" charset="0"/>
              </a:rPr>
              <a:t>, being-updated and in-progress</a:t>
            </a:r>
          </a:p>
          <a:p>
            <a:r>
              <a:rPr lang="en-US" b="1" dirty="0" smtClean="0"/>
              <a:t>CIMI-FHIM Harmonization </a:t>
            </a:r>
            <a:r>
              <a:rPr lang="en-US" dirty="0" smtClean="0"/>
              <a:t> </a:t>
            </a:r>
          </a:p>
          <a:p>
            <a:pPr marL="342900" lvl="4" indent="-342900">
              <a:buFont typeface="Arial" panose="020B0604020202020204" pitchFamily="34" charset="0"/>
              <a:buChar char="•"/>
            </a:pPr>
            <a:r>
              <a:rPr lang="en-US" sz="1800" dirty="0" smtClean="0">
                <a:latin typeface="Arial Narrow" panose="020B0606020202030204" pitchFamily="34" charset="0"/>
              </a:rPr>
              <a:t>2-of-3 refactoring (s) done (</a:t>
            </a:r>
            <a:r>
              <a:rPr lang="en-US" sz="1400" dirty="0" smtClean="0">
                <a:latin typeface="Arial Narrow" panose="020B0606020202030204" pitchFamily="34" charset="0"/>
              </a:rPr>
              <a:t>Provenance, Patient, topic-context </a:t>
            </a:r>
            <a:r>
              <a:rPr lang="en-US" sz="1400" dirty="0" smtClean="0">
                <a:latin typeface="Arial Narrow" panose="020B0606020202030204" pitchFamily="34" charset="0"/>
                <a:sym typeface="Wingdings" panose="05000000000000000000" pitchFamily="2" charset="2"/>
              </a:rPr>
              <a:t> 9 mo-70% on “infrastructure” ) 26 Mar HL7 deadline</a:t>
            </a:r>
            <a:endParaRPr lang="en-US" sz="1800" dirty="0" smtClean="0">
              <a:latin typeface="Arial Narrow" panose="020B0606020202030204" pitchFamily="34" charset="0"/>
              <a:sym typeface="Wingdings" panose="05000000000000000000" pitchFamily="2" charset="2"/>
            </a:endParaRPr>
          </a:p>
          <a:p>
            <a:pPr marL="342900" lvl="4" indent="-342900">
              <a:buFont typeface="Arial" panose="020B0604020202020204" pitchFamily="34" charset="0"/>
              <a:buChar char="•"/>
            </a:pPr>
            <a:r>
              <a:rPr lang="en-US" sz="1800" dirty="0" smtClean="0">
                <a:latin typeface="Arial Narrow" panose="020B0606020202030204" pitchFamily="34" charset="0"/>
                <a:sym typeface="Wingdings" panose="05000000000000000000" pitchFamily="2" charset="2"/>
              </a:rPr>
              <a:t>Clinical domains refactoring</a:t>
            </a:r>
            <a:endParaRPr lang="en-US" sz="1800" dirty="0" smtClean="0">
              <a:latin typeface="Arial Narrow" panose="020B0606020202030204" pitchFamily="34" charset="0"/>
            </a:endParaRPr>
          </a:p>
          <a:p>
            <a:pPr marL="285750" lvl="4" indent="-285750">
              <a:buFont typeface="Arial" panose="020B0604020202020204" pitchFamily="34" charset="0"/>
              <a:buChar char="•"/>
            </a:pPr>
            <a:r>
              <a:rPr lang="en-US" sz="1800" dirty="0" smtClean="0">
                <a:latin typeface="Arial Narrow" panose="020B0606020202030204" pitchFamily="34" charset="0"/>
              </a:rPr>
              <a:t>     Clinical Statements, Observations, Encounters, lab, pharmacy patterns in-progress</a:t>
            </a:r>
          </a:p>
          <a:p>
            <a:pPr marL="342900" lvl="4" indent="-342900">
              <a:buFont typeface="Arial" panose="020B0604020202020204" pitchFamily="34" charset="0"/>
              <a:buChar char="•"/>
            </a:pPr>
            <a:r>
              <a:rPr lang="en-US" sz="1800" dirty="0">
                <a:latin typeface="Arial Narrow" panose="020B0606020202030204" pitchFamily="34" charset="0"/>
              </a:rPr>
              <a:t> </a:t>
            </a:r>
            <a:r>
              <a:rPr lang="en-US" sz="1800" dirty="0" smtClean="0">
                <a:latin typeface="Arial Narrow" panose="020B0606020202030204" pitchFamily="34" charset="0"/>
              </a:rPr>
              <a:t>   Actions-Procedures TBD (with Claude Nanjo)</a:t>
            </a:r>
          </a:p>
          <a:p>
            <a:pPr marL="342900" lvl="4" indent="-342900">
              <a:buFont typeface="Arial" panose="020B0604020202020204" pitchFamily="34" charset="0"/>
              <a:buChar char="•"/>
            </a:pPr>
            <a:r>
              <a:rPr lang="en-US" sz="1800" dirty="0">
                <a:latin typeface="Arial Narrow" panose="020B0606020202030204" pitchFamily="34" charset="0"/>
              </a:rPr>
              <a:t> </a:t>
            </a:r>
            <a:r>
              <a:rPr lang="en-US" sz="1800" dirty="0" smtClean="0">
                <a:latin typeface="Arial Narrow" panose="020B0606020202030204" pitchFamily="34" charset="0"/>
              </a:rPr>
              <a:t>   FHIR’s STU3 re-harmonization TBD</a:t>
            </a:r>
          </a:p>
          <a:p>
            <a:pPr marL="342900" lvl="4" indent="-342900">
              <a:buFont typeface="Arial" panose="020B0604020202020204" pitchFamily="34" charset="0"/>
              <a:buChar char="•"/>
            </a:pPr>
            <a:r>
              <a:rPr lang="en-US" sz="1800" dirty="0">
                <a:latin typeface="Arial Narrow" panose="020B0606020202030204" pitchFamily="34" charset="0"/>
              </a:rPr>
              <a:t> </a:t>
            </a:r>
            <a:r>
              <a:rPr lang="en-US" sz="1800" dirty="0" smtClean="0">
                <a:latin typeface="Arial Narrow" panose="020B0606020202030204" pitchFamily="34" charset="0"/>
              </a:rPr>
              <a:t>   Security-Privacy FHIM re-harmonization TBD (with Robert Crawford)</a:t>
            </a:r>
          </a:p>
          <a:p>
            <a:pPr lvl="4" indent="0"/>
            <a:r>
              <a:rPr lang="en-US" b="1" dirty="0"/>
              <a:t>End State</a:t>
            </a:r>
          </a:p>
          <a:p>
            <a:pPr marL="342900" lvl="4" indent="-342900">
              <a:buFont typeface="Arial" panose="020B0604020202020204" pitchFamily="34" charset="0"/>
              <a:buChar char="•"/>
            </a:pPr>
            <a:r>
              <a:rPr lang="en-US" sz="1800" dirty="0" smtClean="0">
                <a:latin typeface="Arial Narrow" panose="020B0606020202030204" pitchFamily="34" charset="0"/>
              </a:rPr>
              <a:t>Model Driven Development of Enhanced FHIR Resources (Extensions and Profiles)</a:t>
            </a:r>
          </a:p>
        </p:txBody>
      </p:sp>
      <p:sp>
        <p:nvSpPr>
          <p:cNvPr id="3" name="Title 2"/>
          <p:cNvSpPr>
            <a:spLocks noGrp="1"/>
          </p:cNvSpPr>
          <p:nvPr>
            <p:ph type="title"/>
          </p:nvPr>
        </p:nvSpPr>
        <p:spPr>
          <a:xfrm>
            <a:off x="457200" y="0"/>
            <a:ext cx="6396715" cy="952532"/>
          </a:xfrm>
        </p:spPr>
        <p:txBody>
          <a:bodyPr>
            <a:normAutofit fontScale="90000"/>
          </a:bodyPr>
          <a:lstStyle/>
          <a:p>
            <a:pPr algn="ctr"/>
            <a:r>
              <a:rPr lang="en-US" sz="3100" dirty="0" smtClean="0">
                <a:latin typeface="+mj-ea"/>
                <a:ea typeface="+mj-ea"/>
              </a:rPr>
              <a:t>FHIM Status</a:t>
            </a:r>
            <a:r>
              <a:rPr lang="en-US" dirty="0" smtClean="0"/>
              <a:t/>
            </a:r>
            <a:br>
              <a:rPr lang="en-US" dirty="0" smtClean="0"/>
            </a:br>
            <a:r>
              <a:rPr lang="en-US" sz="2700" dirty="0" smtClean="0">
                <a:solidFill>
                  <a:srgbClr val="FF0000"/>
                </a:solidFill>
              </a:rPr>
              <a:t>To be updated by Galen &amp; Jay</a:t>
            </a:r>
            <a:endParaRPr lang="en-US" sz="2700" dirty="0">
              <a:solidFill>
                <a:srgbClr val="FF0000"/>
              </a:solidFill>
            </a:endParaRPr>
          </a:p>
        </p:txBody>
      </p:sp>
      <p:sp>
        <p:nvSpPr>
          <p:cNvPr id="4" name="TextBox 3"/>
          <p:cNvSpPr txBox="1"/>
          <p:nvPr/>
        </p:nvSpPr>
        <p:spPr>
          <a:xfrm>
            <a:off x="0" y="6284980"/>
            <a:ext cx="91440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1400" dirty="0" smtClean="0">
                <a:solidFill>
                  <a:schemeClr val="bg1"/>
                </a:solidFill>
                <a:latin typeface="Arial Narrow" panose="020B0606020202030204" pitchFamily="34" charset="0"/>
              </a:rPr>
              <a:t>HL7 IIM&amp;T Project intends to result </a:t>
            </a:r>
            <a:r>
              <a:rPr lang="en-US" sz="1400" dirty="0">
                <a:solidFill>
                  <a:schemeClr val="bg1"/>
                </a:solidFill>
                <a:latin typeface="Arial Narrow" panose="020B0606020202030204" pitchFamily="34" charset="0"/>
              </a:rPr>
              <a:t>in clear, complete, concise, correct, consistent and traceable standards </a:t>
            </a:r>
            <a:r>
              <a:rPr lang="en-US" sz="1400" dirty="0" smtClean="0">
                <a:solidFill>
                  <a:schemeClr val="bg1"/>
                </a:solidFill>
                <a:latin typeface="Arial Narrow" panose="020B0606020202030204" pitchFamily="34" charset="0"/>
              </a:rPr>
              <a:t>and </a:t>
            </a:r>
          </a:p>
          <a:p>
            <a:pPr algn="ctr"/>
            <a:r>
              <a:rPr lang="en-US" sz="1400" dirty="0" smtClean="0">
                <a:solidFill>
                  <a:schemeClr val="bg1"/>
                </a:solidFill>
                <a:latin typeface="Arial Narrow" panose="020B0606020202030204" pitchFamily="34" charset="0"/>
              </a:rPr>
              <a:t>Easy-to-use FHIR-CDA-NIEM implementation artifacts for </a:t>
            </a:r>
            <a:r>
              <a:rPr lang="en-US" sz="1400" dirty="0">
                <a:solidFill>
                  <a:schemeClr val="bg1"/>
                </a:solidFill>
                <a:latin typeface="Arial Narrow" panose="020B0606020202030204" pitchFamily="34" charset="0"/>
              </a:rPr>
              <a:t>Federal Agencies and their partners, venders and </a:t>
            </a:r>
            <a:r>
              <a:rPr lang="en-US" sz="1400" dirty="0" smtClean="0">
                <a:solidFill>
                  <a:schemeClr val="bg1"/>
                </a:solidFill>
                <a:latin typeface="Arial Narrow" panose="020B0606020202030204" pitchFamily="34" charset="0"/>
              </a:rPr>
              <a:t>integrators</a:t>
            </a:r>
            <a:endParaRPr lang="en-US" sz="14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7652733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130"/>
            <a:ext cx="6965830" cy="881270"/>
          </a:xfrm>
        </p:spPr>
        <p:txBody>
          <a:bodyPr>
            <a:normAutofit fontScale="90000"/>
          </a:bodyPr>
          <a:lstStyle/>
          <a:p>
            <a:pPr algn="ctr"/>
            <a:r>
              <a:rPr lang="en-US" sz="3100" dirty="0" smtClean="0">
                <a:latin typeface="+mj-ea"/>
                <a:ea typeface="+mj-ea"/>
              </a:rPr>
              <a:t>CIMI </a:t>
            </a:r>
            <a:r>
              <a:rPr lang="en-US" sz="3100" dirty="0">
                <a:latin typeface="+mj-ea"/>
                <a:ea typeface="+mj-ea"/>
              </a:rPr>
              <a:t>Architectural </a:t>
            </a:r>
            <a:r>
              <a:rPr lang="en-US" sz="3100" dirty="0" smtClean="0">
                <a:latin typeface="+mj-ea"/>
                <a:ea typeface="+mj-ea"/>
              </a:rPr>
              <a:t>Framework</a:t>
            </a:r>
            <a:r>
              <a:rPr lang="en-US" dirty="0" smtClean="0"/>
              <a:t/>
            </a:r>
            <a:br>
              <a:rPr lang="en-US" dirty="0" smtClean="0"/>
            </a:br>
            <a:r>
              <a:rPr lang="en-US" sz="2700" dirty="0">
                <a:latin typeface="+mj-ea"/>
              </a:rPr>
              <a:t>Talking Points</a:t>
            </a:r>
            <a:endParaRPr lang="en-US" sz="2700" dirty="0"/>
          </a:p>
        </p:txBody>
      </p:sp>
      <p:sp>
        <p:nvSpPr>
          <p:cNvPr id="3" name="Text Placeholder 2"/>
          <p:cNvSpPr>
            <a:spLocks noGrp="1"/>
          </p:cNvSpPr>
          <p:nvPr>
            <p:ph type="body" idx="1"/>
          </p:nvPr>
        </p:nvSpPr>
        <p:spPr>
          <a:xfrm>
            <a:off x="76200" y="1042356"/>
            <a:ext cx="9067800" cy="5714999"/>
          </a:xfrm>
        </p:spPr>
        <p:txBody>
          <a:bodyPr/>
          <a:lstStyle/>
          <a:p>
            <a:pPr marL="0" indent="0">
              <a:lnSpc>
                <a:spcPct val="110000"/>
              </a:lnSpc>
              <a:spcBef>
                <a:spcPts val="300"/>
              </a:spcBef>
              <a:buFont typeface="+mj-lt"/>
              <a:buNone/>
            </a:pPr>
            <a:r>
              <a:rPr lang="en-US" sz="1200" dirty="0">
                <a:latin typeface="Arial Narrow" panose="020B0606020202030204" pitchFamily="34" charset="0"/>
              </a:rPr>
              <a:t>The CIMI </a:t>
            </a:r>
            <a:r>
              <a:rPr lang="en-US" sz="1200" dirty="0" smtClean="0">
                <a:latin typeface="Arial Narrow" panose="020B0606020202030204" pitchFamily="34" charset="0"/>
              </a:rPr>
              <a:t>Architectural Framework (AF) is </a:t>
            </a:r>
            <a:r>
              <a:rPr lang="en-US" sz="1200" dirty="0">
                <a:latin typeface="Arial Narrow" panose="020B0606020202030204" pitchFamily="34" charset="0"/>
              </a:rPr>
              <a:t>expressed using the </a:t>
            </a:r>
            <a:r>
              <a:rPr lang="en-US" sz="1200" dirty="0" err="1">
                <a:latin typeface="Arial Narrow" panose="020B0606020202030204" pitchFamily="34" charset="0"/>
              </a:rPr>
              <a:t>OpenEHR</a:t>
            </a:r>
            <a:r>
              <a:rPr lang="en-US" sz="1200" dirty="0">
                <a:latin typeface="Arial Narrow" panose="020B0606020202030204" pitchFamily="34" charset="0"/>
              </a:rPr>
              <a:t> Basic </a:t>
            </a:r>
            <a:r>
              <a:rPr lang="en-US" sz="1200" dirty="0" err="1">
                <a:latin typeface="Arial Narrow" panose="020B0606020202030204" pitchFamily="34" charset="0"/>
              </a:rPr>
              <a:t>Metamodel</a:t>
            </a:r>
            <a:r>
              <a:rPr lang="en-US" sz="1200" dirty="0">
                <a:latin typeface="Arial Narrow" panose="020B0606020202030204" pitchFamily="34" charset="0"/>
              </a:rPr>
              <a:t> (</a:t>
            </a:r>
            <a:r>
              <a:rPr lang="en-US" sz="1200" b="1" dirty="0">
                <a:latin typeface="Arial Narrow" panose="020B0606020202030204" pitchFamily="34" charset="0"/>
              </a:rPr>
              <a:t>BMM</a:t>
            </a:r>
            <a:r>
              <a:rPr lang="en-US" sz="1200" dirty="0">
                <a:latin typeface="Arial Narrow" panose="020B0606020202030204" pitchFamily="34" charset="0"/>
              </a:rPr>
              <a:t>) </a:t>
            </a:r>
            <a:r>
              <a:rPr lang="en-US" sz="1200" dirty="0" smtClean="0">
                <a:latin typeface="Arial Narrow" panose="020B0606020202030204" pitchFamily="34" charset="0"/>
              </a:rPr>
              <a:t>UML. </a:t>
            </a:r>
            <a:r>
              <a:rPr lang="en-US" sz="1200" dirty="0">
                <a:latin typeface="Arial Narrow" panose="020B0606020202030204" pitchFamily="34" charset="0"/>
              </a:rPr>
              <a:t>The archetype layers are expressed using the </a:t>
            </a:r>
            <a:r>
              <a:rPr lang="en-US" sz="1200" dirty="0" err="1">
                <a:latin typeface="Arial Narrow" panose="020B0606020202030204" pitchFamily="34" charset="0"/>
              </a:rPr>
              <a:t>OpenEHR</a:t>
            </a:r>
            <a:r>
              <a:rPr lang="en-US" sz="1200" dirty="0">
                <a:latin typeface="Arial Narrow" panose="020B0606020202030204" pitchFamily="34" charset="0"/>
              </a:rPr>
              <a:t> Archetype Definition Language (</a:t>
            </a:r>
            <a:r>
              <a:rPr lang="en-US" sz="1200" b="1" dirty="0">
                <a:latin typeface="Arial Narrow" panose="020B0606020202030204" pitchFamily="34" charset="0"/>
              </a:rPr>
              <a:t>ADL</a:t>
            </a:r>
            <a:r>
              <a:rPr lang="en-US" sz="1200" dirty="0">
                <a:latin typeface="Arial Narrow" panose="020B0606020202030204" pitchFamily="34" charset="0"/>
              </a:rPr>
              <a:t>).  While reference model modules define classes, attributes, and class hierarchies, the archetype layers only specify progressive constraints on the reference model but do not introduce new classes, attributes, and class-class relationships.</a:t>
            </a:r>
          </a:p>
          <a:p>
            <a:pPr marL="228600" indent="-228600">
              <a:lnSpc>
                <a:spcPct val="110000"/>
              </a:lnSpc>
              <a:spcBef>
                <a:spcPts val="300"/>
              </a:spcBef>
              <a:buFont typeface="+mj-lt"/>
              <a:buAutoNum type="arabicPeriod"/>
            </a:pPr>
            <a:r>
              <a:rPr lang="en-US" sz="1200" dirty="0">
                <a:latin typeface="Arial Narrow" panose="020B0606020202030204" pitchFamily="34" charset="0"/>
              </a:rPr>
              <a:t> The CIMI </a:t>
            </a:r>
            <a:r>
              <a:rPr lang="en-US" sz="1200" b="1" dirty="0">
                <a:latin typeface="Arial Narrow" panose="020B0606020202030204" pitchFamily="34" charset="0"/>
              </a:rPr>
              <a:t>Core Reference Model</a:t>
            </a:r>
            <a:r>
              <a:rPr lang="en-US" sz="1200" dirty="0">
                <a:latin typeface="Arial Narrow" panose="020B0606020202030204" pitchFamily="34" charset="0"/>
              </a:rPr>
              <a:t> provides the core granularity of the CIMI model and introduces its top-level classes such as the DATA_VALUE class and the LOCATABLE class. This reference layer module defines the CIMI primitive types and core data types.</a:t>
            </a:r>
          </a:p>
          <a:p>
            <a:pPr marL="228600" lvl="0" indent="-228600">
              <a:lnSpc>
                <a:spcPct val="110000"/>
              </a:lnSpc>
              <a:spcBef>
                <a:spcPts val="300"/>
              </a:spcBef>
              <a:buFont typeface="+mj-lt"/>
              <a:buAutoNum type="arabicPeriod"/>
            </a:pPr>
            <a:r>
              <a:rPr lang="en-US" sz="1200" dirty="0">
                <a:latin typeface="Arial Narrow" panose="020B0606020202030204" pitchFamily="34" charset="0"/>
              </a:rPr>
              <a:t>The CIMI </a:t>
            </a:r>
            <a:r>
              <a:rPr lang="en-US" sz="1200" b="1" dirty="0">
                <a:latin typeface="Arial Narrow" panose="020B0606020202030204" pitchFamily="34" charset="0"/>
              </a:rPr>
              <a:t>Foundational Reference Model</a:t>
            </a:r>
            <a:r>
              <a:rPr lang="en-US" sz="1200" dirty="0">
                <a:latin typeface="Arial Narrow" panose="020B0606020202030204" pitchFamily="34" charset="0"/>
              </a:rPr>
              <a:t> is closely aligned to ISO13606 and the </a:t>
            </a:r>
            <a:r>
              <a:rPr lang="en-US" sz="1200" dirty="0" err="1">
                <a:latin typeface="Arial Narrow" panose="020B0606020202030204" pitchFamily="34" charset="0"/>
              </a:rPr>
              <a:t>OpenEHR</a:t>
            </a:r>
            <a:r>
              <a:rPr lang="en-US" sz="1200" dirty="0">
                <a:latin typeface="Arial Narrow" panose="020B0606020202030204" pitchFamily="34" charset="0"/>
              </a:rPr>
              <a:t> Core Reference Model. It defines foundational CIMI clinical documents and clinical record patterns. It also introduces the PARTY, ROLE, and PARTY_RELATIONSHIP patterns and defines the top-level CLUSTER class for complex CIMI type hierarchies. CQI Knowledge Artifacts may also leverage this layer.</a:t>
            </a:r>
          </a:p>
          <a:p>
            <a:pPr marL="228600" lvl="0" indent="-228600">
              <a:lnSpc>
                <a:spcPct val="110000"/>
              </a:lnSpc>
              <a:spcBef>
                <a:spcPts val="300"/>
              </a:spcBef>
              <a:buFont typeface="+mj-lt"/>
              <a:buAutoNum type="arabicPeriod"/>
            </a:pPr>
            <a:r>
              <a:rPr lang="en-US" sz="1200" dirty="0">
                <a:latin typeface="Arial Narrow" panose="020B0606020202030204" pitchFamily="34" charset="0"/>
              </a:rPr>
              <a:t>The </a:t>
            </a:r>
            <a:r>
              <a:rPr lang="en-US" sz="1200" b="1" dirty="0">
                <a:latin typeface="Arial Narrow" panose="020B0606020202030204" pitchFamily="34" charset="0"/>
              </a:rPr>
              <a:t>CIMI Clinical Reference Model </a:t>
            </a:r>
            <a:r>
              <a:rPr lang="en-US" sz="1200" dirty="0">
                <a:latin typeface="Arial Narrow" panose="020B0606020202030204" pitchFamily="34" charset="0"/>
              </a:rPr>
              <a:t>consists of the classes derived from existing CIMI archetypes, the FHIM, QUICK, </a:t>
            </a:r>
            <a:r>
              <a:rPr lang="en-US" sz="1200" dirty="0" err="1">
                <a:latin typeface="Arial Narrow" panose="020B0606020202030204" pitchFamily="34" charset="0"/>
              </a:rPr>
              <a:t>vMR</a:t>
            </a:r>
            <a:r>
              <a:rPr lang="en-US" sz="1200" dirty="0">
                <a:latin typeface="Arial Narrow" panose="020B0606020202030204" pitchFamily="34" charset="0"/>
              </a:rPr>
              <a:t>, and QDM. This layer defines the set of </a:t>
            </a:r>
            <a:r>
              <a:rPr lang="en-US" sz="1200" i="1" dirty="0">
                <a:latin typeface="Arial Narrow" panose="020B0606020202030204" pitchFamily="34" charset="0"/>
              </a:rPr>
              <a:t>'schematic anchors'</a:t>
            </a:r>
            <a:r>
              <a:rPr lang="en-US" sz="1200" dirty="0">
                <a:latin typeface="Arial Narrow" panose="020B0606020202030204" pitchFamily="34" charset="0"/>
              </a:rPr>
              <a:t> (to borrow Richard Esmond's term) or core reference model patterns from which all CIMI archetype hierarchies and ultimately Detailed Clinical Models (DCMs) derive. Requirements for this layer come from FHIM, </a:t>
            </a:r>
            <a:r>
              <a:rPr lang="en-US" sz="1200" dirty="0" err="1">
                <a:latin typeface="Arial Narrow" panose="020B0606020202030204" pitchFamily="34" charset="0"/>
              </a:rPr>
              <a:t>vMR</a:t>
            </a:r>
            <a:r>
              <a:rPr lang="en-US" sz="1200" dirty="0">
                <a:latin typeface="Arial Narrow" panose="020B0606020202030204" pitchFamily="34" charset="0"/>
              </a:rPr>
              <a:t>, QDM, QUICK, FHIR US Core, SDC, etc... </a:t>
            </a:r>
          </a:p>
          <a:p>
            <a:pPr marL="685800" lvl="1" indent="-228600">
              <a:lnSpc>
                <a:spcPct val="110000"/>
              </a:lnSpc>
              <a:spcBef>
                <a:spcPts val="300"/>
              </a:spcBef>
              <a:buFont typeface="+mj-lt"/>
              <a:buAutoNum type="arabicPeriod"/>
            </a:pPr>
            <a:r>
              <a:rPr lang="en-US" sz="1200" dirty="0">
                <a:latin typeface="Arial Narrow" panose="020B0606020202030204" pitchFamily="34" charset="0"/>
              </a:rPr>
              <a:t>The goal is to define the reference models with low FHIR transformation costs where feasible noting that we will inherently have some divergence due to the different requirements underlying both models. </a:t>
            </a:r>
          </a:p>
          <a:p>
            <a:pPr marL="685800" lvl="1" indent="-228600">
              <a:lnSpc>
                <a:spcPct val="110000"/>
              </a:lnSpc>
              <a:spcBef>
                <a:spcPts val="300"/>
              </a:spcBef>
              <a:buFont typeface="+mj-lt"/>
              <a:buAutoNum type="arabicPeriod"/>
            </a:pPr>
            <a:r>
              <a:rPr lang="en-US" sz="1200" dirty="0" smtClean="0">
                <a:latin typeface="Arial Narrow" panose="020B0606020202030204" pitchFamily="34" charset="0"/>
              </a:rPr>
              <a:t>FHIM’s </a:t>
            </a:r>
            <a:r>
              <a:rPr lang="en-US" sz="1200" dirty="0">
                <a:latin typeface="Arial Narrow" panose="020B0606020202030204" pitchFamily="34" charset="0"/>
              </a:rPr>
              <a:t>expressivity will not carry over to CIMI DCMs given the models' different requirements (e.g., FHIM includes finance and accounting).  </a:t>
            </a:r>
          </a:p>
          <a:p>
            <a:pPr marL="228600" lvl="0" indent="-228600">
              <a:lnSpc>
                <a:spcPct val="110000"/>
              </a:lnSpc>
              <a:spcBef>
                <a:spcPts val="300"/>
              </a:spcBef>
              <a:buFont typeface="+mj-lt"/>
              <a:buAutoNum type="arabicPeriod"/>
            </a:pPr>
            <a:r>
              <a:rPr lang="en-US" sz="1200" b="1" dirty="0">
                <a:latin typeface="Arial Narrow" panose="020B0606020202030204" pitchFamily="34" charset="0"/>
              </a:rPr>
              <a:t>The CIMI Foundational Archetypes</a:t>
            </a:r>
            <a:r>
              <a:rPr lang="en-US" sz="1200" dirty="0">
                <a:latin typeface="Arial Narrow" panose="020B0606020202030204" pitchFamily="34" charset="0"/>
              </a:rPr>
              <a:t> define the top-level constraints on the CIMI Reference Model. These typically consist of attribute formal documentation and high level attribute semantic and value set bindings. Archetypes at this layer will provide the foundational requirements for future US Core and QI Core profiles. Future pilots will explore the generation of US Core and QI Core archetypes from these CIMI archetypes.</a:t>
            </a:r>
          </a:p>
          <a:p>
            <a:pPr marL="228600" lvl="0" indent="-228600">
              <a:lnSpc>
                <a:spcPct val="110000"/>
              </a:lnSpc>
              <a:spcBef>
                <a:spcPts val="300"/>
              </a:spcBef>
              <a:buFont typeface="+mj-lt"/>
              <a:buAutoNum type="arabicPeriod"/>
            </a:pPr>
            <a:r>
              <a:rPr lang="en-US" sz="1200" dirty="0">
                <a:latin typeface="Arial Narrow" panose="020B0606020202030204" pitchFamily="34" charset="0"/>
              </a:rPr>
              <a:t>The </a:t>
            </a:r>
            <a:r>
              <a:rPr lang="en-US" sz="1200" b="1" dirty="0">
                <a:latin typeface="Arial Narrow" panose="020B0606020202030204" pitchFamily="34" charset="0"/>
              </a:rPr>
              <a:t>CIMI Detailed Clinical Model Layer </a:t>
            </a:r>
            <a:r>
              <a:rPr lang="en-US" sz="1200" dirty="0">
                <a:latin typeface="Arial Narrow" panose="020B0606020202030204" pitchFamily="34" charset="0"/>
              </a:rPr>
              <a:t>represents the set of leaf-level constraining profiles on the foundational archetypes to create families of archetypes that only vary in their finest terminology bindings and cardinality constraints. This layer is intended to support clinical interoperability through an unambiguous specification of model constraints for information exchange, information retrieval, and data processing.</a:t>
            </a:r>
          </a:p>
          <a:p>
            <a:pPr marL="0" indent="0">
              <a:lnSpc>
                <a:spcPct val="110000"/>
              </a:lnSpc>
              <a:spcBef>
                <a:spcPts val="300"/>
              </a:spcBef>
              <a:buNone/>
            </a:pPr>
            <a:r>
              <a:rPr lang="en-US" sz="1200" dirty="0">
                <a:latin typeface="Arial Narrow" panose="020B0606020202030204" pitchFamily="34" charset="0"/>
              </a:rPr>
              <a:t> </a:t>
            </a:r>
            <a:r>
              <a:rPr lang="en-US" sz="1200" dirty="0" smtClean="0">
                <a:latin typeface="Arial Narrow" panose="020B0606020202030204" pitchFamily="34" charset="0"/>
              </a:rPr>
              <a:t>From </a:t>
            </a:r>
            <a:r>
              <a:rPr lang="en-US" sz="1200" dirty="0">
                <a:latin typeface="Arial Narrow" panose="020B0606020202030204" pitchFamily="34" charset="0"/>
              </a:rPr>
              <a:t>layers 1-5, we define the set of transformations (e.g., SIGG (MDHT, MDMI)) to generate the corresponding FHIR profiles including the US Core and QI Core profile sets. Note that FHIR profiles can be generated from the various levels of the archetype hierarchy depending on requirements. The lower down in the hierarchy, the more prescriptive the profile is in terms of constraints. Much like </a:t>
            </a:r>
            <a:r>
              <a:rPr lang="en-US" sz="1200" dirty="0" smtClean="0">
                <a:latin typeface="Arial Narrow" panose="020B0606020202030204" pitchFamily="34" charset="0"/>
              </a:rPr>
              <a:t>the CIMI AF, </a:t>
            </a:r>
            <a:r>
              <a:rPr lang="en-US" sz="1200" dirty="0">
                <a:latin typeface="Arial Narrow" panose="020B0606020202030204" pitchFamily="34" charset="0"/>
              </a:rPr>
              <a:t>FHIR profiles can be layered. </a:t>
            </a:r>
          </a:p>
          <a:p>
            <a:pPr>
              <a:lnSpc>
                <a:spcPct val="110000"/>
              </a:lnSpc>
              <a:spcBef>
                <a:spcPts val="300"/>
              </a:spcBef>
            </a:pPr>
            <a:endParaRPr lang="en" sz="1200" dirty="0">
              <a:latin typeface="Arial Narrow" panose="020B0606020202030204" pitchFamily="34" charset="0"/>
            </a:endParaRPr>
          </a:p>
          <a:p>
            <a:pPr marL="0" indent="0">
              <a:lnSpc>
                <a:spcPct val="110000"/>
              </a:lnSpc>
              <a:spcBef>
                <a:spcPts val="300"/>
              </a:spcBef>
              <a:buNone/>
            </a:pPr>
            <a:endParaRPr lang="en-US" sz="1200" dirty="0">
              <a:latin typeface="Arial Narrow" panose="020B0606020202030204" pitchFamily="34" charset="0"/>
            </a:endParaRPr>
          </a:p>
        </p:txBody>
      </p:sp>
      <p:sp>
        <p:nvSpPr>
          <p:cNvPr id="6" name="Shape 10"/>
          <p:cNvSpPr txBox="1">
            <a:spLocks/>
          </p:cNvSpPr>
          <p:nvPr/>
        </p:nvSpPr>
        <p:spPr>
          <a:xfrm>
            <a:off x="8417734" y="54162"/>
            <a:ext cx="320601" cy="318036"/>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bg1"/>
                </a:solidFill>
                <a:effectLst/>
                <a:uFill>
                  <a:solidFill>
                    <a:srgbClr val="4F538B"/>
                  </a:solidFill>
                </a:uFill>
                <a:latin typeface="+mn-lt"/>
                <a:ea typeface="+mn-ea"/>
                <a:cs typeface="+mn-cs"/>
                <a:sym typeface="Arial"/>
              </a:defRPr>
            </a:lvl1pPr>
            <a:lvl2pPr marL="40639" marR="40639" indent="3429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2pPr>
            <a:lvl3pPr marL="40639" marR="40639" indent="685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3pPr>
            <a:lvl4pPr marL="40639" marR="40639" indent="10287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4pPr>
            <a:lvl5pPr marL="40639" marR="40639"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5pPr>
            <a:lvl6pPr marL="40639" marR="40639" indent="17145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6pPr>
            <a:lvl7pPr marL="40639" marR="40639" indent="2057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7pPr>
            <a:lvl8pPr marL="40639" marR="40639" indent="24003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8pPr>
            <a:lvl9pPr marL="40639" marR="40639"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9pPr>
          </a:lstStyle>
          <a:p>
            <a:fld id="{86CB4B4D-7CA3-9044-876B-883B54F8677D}" type="slidenum">
              <a:rPr lang="en-US" smtClean="0"/>
              <a:pPr/>
              <a:t>17</a:t>
            </a:fld>
            <a:endParaRPr lang="en-US"/>
          </a:p>
        </p:txBody>
      </p:sp>
      <p:sp>
        <p:nvSpPr>
          <p:cNvPr id="8" name="TextBox 7"/>
          <p:cNvSpPr txBox="1"/>
          <p:nvPr/>
        </p:nvSpPr>
        <p:spPr>
          <a:xfrm>
            <a:off x="0" y="6284980"/>
            <a:ext cx="91440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1400" dirty="0" smtClean="0">
                <a:solidFill>
                  <a:schemeClr val="bg1"/>
                </a:solidFill>
                <a:latin typeface="Arial Narrow" panose="020B0606020202030204" pitchFamily="34" charset="0"/>
              </a:rPr>
              <a:t>HL7 IIM&amp;T Project intends to result </a:t>
            </a:r>
            <a:r>
              <a:rPr lang="en-US" sz="1400" dirty="0">
                <a:solidFill>
                  <a:schemeClr val="bg1"/>
                </a:solidFill>
                <a:latin typeface="Arial Narrow" panose="020B0606020202030204" pitchFamily="34" charset="0"/>
              </a:rPr>
              <a:t>in clear, complete, concise, correct, consistent and traceable standards </a:t>
            </a:r>
            <a:r>
              <a:rPr lang="en-US" sz="1400" dirty="0" smtClean="0">
                <a:solidFill>
                  <a:schemeClr val="bg1"/>
                </a:solidFill>
                <a:latin typeface="Arial Narrow" panose="020B0606020202030204" pitchFamily="34" charset="0"/>
              </a:rPr>
              <a:t>and </a:t>
            </a:r>
          </a:p>
          <a:p>
            <a:pPr algn="ctr"/>
            <a:r>
              <a:rPr lang="en-US" sz="1400" dirty="0" smtClean="0">
                <a:solidFill>
                  <a:schemeClr val="bg1"/>
                </a:solidFill>
                <a:latin typeface="Arial Narrow" panose="020B0606020202030204" pitchFamily="34" charset="0"/>
              </a:rPr>
              <a:t>Easy-to-use FHIR-CDA-NIEM implementation artifacts for </a:t>
            </a:r>
            <a:r>
              <a:rPr lang="en-US" sz="1400" dirty="0">
                <a:solidFill>
                  <a:schemeClr val="bg1"/>
                </a:solidFill>
                <a:latin typeface="Arial Narrow" panose="020B0606020202030204" pitchFamily="34" charset="0"/>
              </a:rPr>
              <a:t>Federal Agencies and their partners, venders and </a:t>
            </a:r>
            <a:r>
              <a:rPr lang="en-US" sz="1400" dirty="0" smtClean="0">
                <a:solidFill>
                  <a:schemeClr val="bg1"/>
                </a:solidFill>
                <a:latin typeface="Arial Narrow" panose="020B0606020202030204" pitchFamily="34" charset="0"/>
              </a:rPr>
              <a:t>integrators</a:t>
            </a:r>
            <a:endParaRPr lang="en-US" sz="14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07914156"/>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7199790" cy="914400"/>
          </a:xfrm>
        </p:spPr>
        <p:txBody>
          <a:bodyPr>
            <a:noAutofit/>
          </a:bodyPr>
          <a:lstStyle/>
          <a:p>
            <a:pPr algn="ctr"/>
            <a:r>
              <a:rPr lang="en-US" sz="2800" dirty="0" smtClean="0">
                <a:latin typeface="+mj-ea"/>
                <a:ea typeface="+mj-ea"/>
              </a:rPr>
              <a:t>Tool-Strategy</a:t>
            </a:r>
            <a:r>
              <a:rPr lang="en-US" sz="2000" dirty="0">
                <a:latin typeface="Arial Narrow" panose="020B0606020202030204" pitchFamily="34" charset="0"/>
              </a:rPr>
              <a:t/>
            </a:r>
            <a:br>
              <a:rPr lang="en-US" sz="2000" dirty="0">
                <a:latin typeface="Arial Narrow" panose="020B0606020202030204" pitchFamily="34" charset="0"/>
              </a:rPr>
            </a:br>
            <a:r>
              <a:rPr lang="en-US" sz="2400" dirty="0">
                <a:latin typeface="+mj-ea"/>
                <a:ea typeface="+mj-ea"/>
              </a:rPr>
              <a:t>Talking Points</a:t>
            </a:r>
          </a:p>
        </p:txBody>
      </p:sp>
      <p:sp>
        <p:nvSpPr>
          <p:cNvPr id="5" name="Shape 10"/>
          <p:cNvSpPr txBox="1">
            <a:spLocks/>
          </p:cNvSpPr>
          <p:nvPr/>
        </p:nvSpPr>
        <p:spPr>
          <a:xfrm>
            <a:off x="8417734" y="54162"/>
            <a:ext cx="320601" cy="318036"/>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bg1"/>
                </a:solidFill>
                <a:effectLst/>
                <a:uFill>
                  <a:solidFill>
                    <a:srgbClr val="4F538B"/>
                  </a:solidFill>
                </a:uFill>
                <a:latin typeface="+mn-lt"/>
                <a:ea typeface="+mn-ea"/>
                <a:cs typeface="+mn-cs"/>
                <a:sym typeface="Arial"/>
              </a:defRPr>
            </a:lvl1pPr>
            <a:lvl2pPr marL="40639" marR="40639" indent="3429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2pPr>
            <a:lvl3pPr marL="40639" marR="40639" indent="685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3pPr>
            <a:lvl4pPr marL="40639" marR="40639" indent="10287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4pPr>
            <a:lvl5pPr marL="40639" marR="40639"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5pPr>
            <a:lvl6pPr marL="40639" marR="40639" indent="17145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6pPr>
            <a:lvl7pPr marL="40639" marR="40639" indent="2057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7pPr>
            <a:lvl8pPr marL="40639" marR="40639" indent="24003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8pPr>
            <a:lvl9pPr marL="40639" marR="40639"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9pPr>
          </a:lstStyle>
          <a:p>
            <a:fld id="{86CB4B4D-7CA3-9044-876B-883B54F8677D}" type="slidenum">
              <a:rPr lang="en-US" smtClean="0"/>
              <a:pPr/>
              <a:t>18</a:t>
            </a:fld>
            <a:endParaRPr lang="en-US"/>
          </a:p>
        </p:txBody>
      </p:sp>
      <p:sp>
        <p:nvSpPr>
          <p:cNvPr id="9" name="TextBox 8"/>
          <p:cNvSpPr txBox="1"/>
          <p:nvPr/>
        </p:nvSpPr>
        <p:spPr>
          <a:xfrm>
            <a:off x="0" y="6284980"/>
            <a:ext cx="91440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1400" dirty="0" smtClean="0">
                <a:solidFill>
                  <a:schemeClr val="bg1"/>
                </a:solidFill>
                <a:latin typeface="Arial Narrow" panose="020B0606020202030204" pitchFamily="34" charset="0"/>
              </a:rPr>
              <a:t>HL7 IIM&amp;T Project intends to result </a:t>
            </a:r>
            <a:r>
              <a:rPr lang="en-US" sz="1400" dirty="0">
                <a:solidFill>
                  <a:schemeClr val="bg1"/>
                </a:solidFill>
                <a:latin typeface="Arial Narrow" panose="020B0606020202030204" pitchFamily="34" charset="0"/>
              </a:rPr>
              <a:t>in clear, complete, concise, correct, consistent and traceable standards </a:t>
            </a:r>
            <a:r>
              <a:rPr lang="en-US" sz="1400" dirty="0" smtClean="0">
                <a:solidFill>
                  <a:schemeClr val="bg1"/>
                </a:solidFill>
                <a:latin typeface="Arial Narrow" panose="020B0606020202030204" pitchFamily="34" charset="0"/>
              </a:rPr>
              <a:t>and </a:t>
            </a:r>
          </a:p>
          <a:p>
            <a:pPr algn="ctr"/>
            <a:r>
              <a:rPr lang="en-US" sz="1400" dirty="0" smtClean="0">
                <a:solidFill>
                  <a:schemeClr val="bg1"/>
                </a:solidFill>
                <a:latin typeface="Arial Narrow" panose="020B0606020202030204" pitchFamily="34" charset="0"/>
              </a:rPr>
              <a:t>Easy-to-use FHIR-CDA-NIEM implementation artifacts for </a:t>
            </a:r>
            <a:r>
              <a:rPr lang="en-US" sz="1400" dirty="0">
                <a:solidFill>
                  <a:schemeClr val="bg1"/>
                </a:solidFill>
                <a:latin typeface="Arial Narrow" panose="020B0606020202030204" pitchFamily="34" charset="0"/>
              </a:rPr>
              <a:t>Federal Agencies and their partners, venders and </a:t>
            </a:r>
            <a:r>
              <a:rPr lang="en-US" sz="1400" dirty="0" smtClean="0">
                <a:solidFill>
                  <a:schemeClr val="bg1"/>
                </a:solidFill>
                <a:latin typeface="Arial Narrow" panose="020B0606020202030204" pitchFamily="34" charset="0"/>
              </a:rPr>
              <a:t>integrators</a:t>
            </a:r>
            <a:endParaRPr lang="en-US" sz="1400" dirty="0">
              <a:solidFill>
                <a:schemeClr val="bg1"/>
              </a:solidFill>
              <a:latin typeface="Arial Narrow" panose="020B0606020202030204" pitchFamily="34" charset="0"/>
            </a:endParaRPr>
          </a:p>
        </p:txBody>
      </p:sp>
      <p:sp>
        <p:nvSpPr>
          <p:cNvPr id="2" name="TextBox 1"/>
          <p:cNvSpPr txBox="1"/>
          <p:nvPr/>
        </p:nvSpPr>
        <p:spPr>
          <a:xfrm>
            <a:off x="0" y="1067584"/>
            <a:ext cx="9144000" cy="58734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85750" marR="0" indent="-285750" defTabSz="584200" hangingPunct="1">
              <a:spcBef>
                <a:spcPts val="600"/>
              </a:spcBef>
              <a:buFont typeface="Arial" panose="020B0604020202020204" pitchFamily="34" charset="0"/>
              <a:buChar char="•"/>
              <a:defRPr/>
            </a:pPr>
            <a:r>
              <a:rPr lang="en-US" sz="2000" dirty="0" smtClean="0">
                <a:solidFill>
                  <a:schemeClr val="tx1"/>
                </a:solidFill>
                <a:latin typeface="Arial Narrow" panose="020B0606020202030204" pitchFamily="34" charset="0"/>
              </a:rPr>
              <a:t>Non-integrated </a:t>
            </a:r>
            <a:r>
              <a:rPr lang="en-US" sz="2000" dirty="0">
                <a:solidFill>
                  <a:schemeClr val="tx1"/>
                </a:solidFill>
                <a:latin typeface="Arial Narrow" panose="020B0606020202030204" pitchFamily="34" charset="0"/>
              </a:rPr>
              <a:t>tools and ultimately SIGG have the potential to go directly from FHIM, QI Quick and other domain models (financial, logistics, etc.) to FHIR Structure Definitions and is under consideration and evaluation; where, </a:t>
            </a:r>
          </a:p>
          <a:p>
            <a:pPr marL="285750" marR="0" indent="-285750" defTabSz="584200" hangingPunct="1">
              <a:spcBef>
                <a:spcPts val="600"/>
              </a:spcBef>
              <a:buFont typeface="Arial" panose="020B0604020202020204" pitchFamily="34" charset="0"/>
              <a:buChar char="•"/>
              <a:defRPr/>
            </a:pPr>
            <a:r>
              <a:rPr lang="en-US" sz="2000" u="sng" dirty="0">
                <a:solidFill>
                  <a:schemeClr val="tx1"/>
                </a:solidFill>
                <a:latin typeface="Arial Narrow" panose="020B0606020202030204" pitchFamily="34" charset="0"/>
                <a:ea typeface="Lucida Grande"/>
                <a:cs typeface="Lucida Grande"/>
                <a:sym typeface="Lucida Grande"/>
              </a:rPr>
              <a:t>FHIR Structure Definitions</a:t>
            </a:r>
            <a:r>
              <a:rPr lang="en-US" sz="2000" dirty="0">
                <a:solidFill>
                  <a:schemeClr val="tx1"/>
                </a:solidFill>
                <a:latin typeface="Arial Narrow" panose="020B0606020202030204" pitchFamily="34" charset="0"/>
                <a:ea typeface="Lucida Grande"/>
                <a:cs typeface="Lucida Grande"/>
                <a:sym typeface="Lucida Grande"/>
              </a:rPr>
              <a:t> can be used to describe the underlying resources, data types, terminology bindings and value sets used to specify FHIR and its </a:t>
            </a:r>
            <a:r>
              <a:rPr lang="en-US" sz="2000" dirty="0" smtClean="0">
                <a:solidFill>
                  <a:schemeClr val="tx1"/>
                </a:solidFill>
                <a:latin typeface="Arial Narrow" panose="020B0606020202030204" pitchFamily="34" charset="0"/>
                <a:ea typeface="Lucida Grande"/>
                <a:cs typeface="Lucida Grande"/>
                <a:sym typeface="Lucida Grande"/>
              </a:rPr>
              <a:t>extensions and profiles. </a:t>
            </a:r>
            <a:endParaRPr lang="en-US" sz="2000" dirty="0">
              <a:solidFill>
                <a:schemeClr val="tx1"/>
              </a:solidFill>
              <a:latin typeface="Arial Narrow" panose="020B0606020202030204" pitchFamily="34" charset="0"/>
              <a:ea typeface="Lucida Grande"/>
              <a:cs typeface="Lucida Grande"/>
              <a:sym typeface="Lucida Grande"/>
            </a:endParaRPr>
          </a:p>
          <a:p>
            <a:pPr marL="285750" marR="0" lvl="0" indent="-285750" defTabSz="584200" hangingPunct="1">
              <a:spcBef>
                <a:spcPts val="600"/>
              </a:spcBef>
              <a:buFont typeface="Arial" panose="020B0604020202020204" pitchFamily="34" charset="0"/>
              <a:buChar char="•"/>
              <a:defRPr/>
            </a:pPr>
            <a:r>
              <a:rPr lang="en-US" sz="2000" dirty="0">
                <a:solidFill>
                  <a:schemeClr val="tx1"/>
                </a:solidFill>
                <a:latin typeface="Arial Narrow" panose="020B0606020202030204" pitchFamily="34" charset="0"/>
              </a:rPr>
              <a:t>This </a:t>
            </a:r>
            <a:r>
              <a:rPr lang="en-US" sz="2000" u="sng" dirty="0">
                <a:solidFill>
                  <a:schemeClr val="tx1"/>
                </a:solidFill>
                <a:latin typeface="Arial Narrow" panose="020B0606020202030204" pitchFamily="34" charset="0"/>
              </a:rPr>
              <a:t>approach</a:t>
            </a:r>
            <a:r>
              <a:rPr lang="en-US" sz="2000" dirty="0">
                <a:solidFill>
                  <a:schemeClr val="tx1"/>
                </a:solidFill>
                <a:latin typeface="Arial Narrow" panose="020B0606020202030204" pitchFamily="34" charset="0"/>
              </a:rPr>
              <a:t> does not require ADL Architypes </a:t>
            </a:r>
            <a:r>
              <a:rPr lang="en-US" sz="2000" dirty="0" smtClean="0">
                <a:solidFill>
                  <a:schemeClr val="tx1"/>
                </a:solidFill>
                <a:latin typeface="Arial Narrow" panose="020B0606020202030204" pitchFamily="34" charset="0"/>
              </a:rPr>
              <a:t>constraint </a:t>
            </a:r>
            <a:r>
              <a:rPr lang="en-US" sz="2000" dirty="0">
                <a:solidFill>
                  <a:schemeClr val="tx1"/>
                </a:solidFill>
                <a:latin typeface="Arial Narrow" panose="020B0606020202030204" pitchFamily="34" charset="0"/>
              </a:rPr>
              <a:t>specifications; </a:t>
            </a:r>
            <a:r>
              <a:rPr lang="en-US" sz="2000" dirty="0" smtClean="0">
                <a:solidFill>
                  <a:schemeClr val="tx1"/>
                </a:solidFill>
                <a:latin typeface="Arial Narrow" panose="020B0606020202030204" pitchFamily="34" charset="0"/>
              </a:rPr>
              <a:t>this can help because</a:t>
            </a:r>
            <a:r>
              <a:rPr lang="en-US" sz="2000" dirty="0">
                <a:solidFill>
                  <a:schemeClr val="tx1"/>
                </a:solidFill>
                <a:latin typeface="Arial Narrow" panose="020B0606020202030204" pitchFamily="34" charset="0"/>
              </a:rPr>
              <a:t>, ADL is not taught and is not commonly used in the US Realm. </a:t>
            </a:r>
          </a:p>
          <a:p>
            <a:pPr marL="285750" marR="0" indent="-285750" defTabSz="584200" hangingPunct="1">
              <a:spcBef>
                <a:spcPts val="600"/>
              </a:spcBef>
              <a:buFont typeface="Arial" panose="020B0604020202020204" pitchFamily="34" charset="0"/>
              <a:buChar char="•"/>
              <a:defRPr/>
            </a:pPr>
            <a:r>
              <a:rPr lang="en-US" sz="2000" dirty="0">
                <a:solidFill>
                  <a:schemeClr val="tx1"/>
                </a:solidFill>
                <a:latin typeface="Arial Narrow" panose="020B0606020202030204" pitchFamily="34" charset="0"/>
              </a:rPr>
              <a:t>Additional resources are needed to develop (clinical analysts’ user interfaces, MDMI, MDHT upgrades), test and properly document for ease-of-use by non-modelers, non-</a:t>
            </a:r>
            <a:r>
              <a:rPr lang="en-US" sz="2000" dirty="0" err="1">
                <a:solidFill>
                  <a:schemeClr val="tx1"/>
                </a:solidFill>
                <a:latin typeface="Arial Narrow" panose="020B0606020202030204" pitchFamily="34" charset="0"/>
              </a:rPr>
              <a:t>informaticists</a:t>
            </a:r>
            <a:r>
              <a:rPr lang="en-US" sz="2000" dirty="0">
                <a:solidFill>
                  <a:schemeClr val="tx1"/>
                </a:solidFill>
                <a:latin typeface="Arial Narrow" panose="020B0606020202030204" pitchFamily="34" charset="0"/>
              </a:rPr>
              <a:t> and non-engineers. </a:t>
            </a:r>
          </a:p>
          <a:p>
            <a:pPr marL="285750" marR="0" indent="-285750" defTabSz="584200" hangingPunct="1">
              <a:spcBef>
                <a:spcPts val="600"/>
              </a:spcBef>
              <a:buFont typeface="Arial" panose="020B0604020202020204" pitchFamily="34" charset="0"/>
              <a:buChar char="•"/>
              <a:defRPr/>
            </a:pPr>
            <a:r>
              <a:rPr lang="en-US" sz="2000" dirty="0">
                <a:solidFill>
                  <a:schemeClr val="tx1"/>
                </a:solidFill>
                <a:latin typeface="Arial Narrow" panose="020B0606020202030204" pitchFamily="34" charset="0"/>
              </a:rPr>
              <a:t>The </a:t>
            </a:r>
            <a:r>
              <a:rPr lang="en-US" sz="2000" u="sng" dirty="0">
                <a:solidFill>
                  <a:schemeClr val="tx1"/>
                </a:solidFill>
                <a:latin typeface="Arial Narrow" panose="020B0606020202030204" pitchFamily="34" charset="0"/>
              </a:rPr>
              <a:t>benefit</a:t>
            </a:r>
            <a:r>
              <a:rPr lang="en-US" sz="2000" dirty="0">
                <a:solidFill>
                  <a:schemeClr val="tx1"/>
                </a:solidFill>
                <a:latin typeface="Arial Narrow" panose="020B0606020202030204" pitchFamily="34" charset="0"/>
              </a:rPr>
              <a:t> of having the FHIR extension and prototype process contained in one easy-to-use model-driven-development tool, such as SIGG, is the ability for clinical analysts to maintain clear, complete, concise, correct, consistent and traceable standards &amp; implementation artifacts, which are easy-to-use by Federal Agencies and their partners, venders and integrators.</a:t>
            </a:r>
          </a:p>
          <a:p>
            <a:pPr>
              <a:spcBef>
                <a:spcPts val="600"/>
              </a:spcBef>
            </a:pPr>
            <a:endParaRPr lang="en-US" sz="2000" dirty="0">
              <a:solidFill>
                <a:schemeClr val="tx1"/>
              </a:solidFill>
              <a:latin typeface="Arial Narrow" panose="020B0606020202030204" pitchFamily="34" charset="0"/>
            </a:endParaRPr>
          </a:p>
          <a:p>
            <a:pPr marL="40639" marR="40639" indent="0" algn="l" defTabSz="914400" rtl="0" fontAlgn="auto" latinLnBrk="0" hangingPunct="0">
              <a:spcBef>
                <a:spcPts val="600"/>
              </a:spcBef>
              <a:spcAft>
                <a:spcPts val="0"/>
              </a:spcAft>
              <a:buClrTx/>
              <a:buSzTx/>
              <a:buFontTx/>
              <a:buNone/>
              <a:tabLst/>
            </a:pPr>
            <a:endParaRPr kumimoji="0" lang="en-US" sz="2000" b="0" i="0" u="none" strike="noStrike" cap="none" spc="0" normalizeH="0" baseline="0" dirty="0">
              <a:ln>
                <a:noFill/>
              </a:ln>
              <a:solidFill>
                <a:schemeClr val="tx1"/>
              </a:solidFill>
              <a:effectLst/>
              <a:uFill>
                <a:solidFill>
                  <a:srgbClr val="000000"/>
                </a:solidFill>
              </a:uFill>
              <a:latin typeface="Arial Narrow" panose="020B0606020202030204" pitchFamily="34" charset="0"/>
              <a:sym typeface="Arial"/>
            </a:endParaRPr>
          </a:p>
        </p:txBody>
      </p:sp>
    </p:spTree>
    <p:extLst>
      <p:ext uri="{BB962C8B-B14F-4D97-AF65-F5344CB8AC3E}">
        <p14:creationId xmlns:p14="http://schemas.microsoft.com/office/powerpoint/2010/main" val="2952010220"/>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2800" dirty="0">
                <a:latin typeface="Arial" panose="020B0604020202020204" pitchFamily="34" charset="0"/>
                <a:cs typeface="Arial" panose="020B0604020202020204" pitchFamily="34" charset="0"/>
              </a:rPr>
              <a:t>Acronyms</a:t>
            </a:r>
          </a:p>
        </p:txBody>
      </p:sp>
      <p:graphicFrame>
        <p:nvGraphicFramePr>
          <p:cNvPr id="5" name="Table 4"/>
          <p:cNvGraphicFramePr>
            <a:graphicFrameLocks noGrp="1"/>
          </p:cNvGraphicFramePr>
          <p:nvPr>
            <p:extLst>
              <p:ext uri="{D42A27DB-BD31-4B8C-83A1-F6EECF244321}">
                <p14:modId xmlns:p14="http://schemas.microsoft.com/office/powerpoint/2010/main" val="2178002195"/>
              </p:ext>
            </p:extLst>
          </p:nvPr>
        </p:nvGraphicFramePr>
        <p:xfrm>
          <a:off x="0" y="1189692"/>
          <a:ext cx="9144000" cy="5029200"/>
        </p:xfrm>
        <a:graphic>
          <a:graphicData uri="http://schemas.openxmlformats.org/drawingml/2006/table">
            <a:tbl>
              <a:tblPr firstRow="1" bandRow="1">
                <a:tableStyleId>{5940675A-B579-460E-94D1-54222C63F5DA}</a:tableStyleId>
              </a:tblPr>
              <a:tblGrid>
                <a:gridCol w="964406">
                  <a:extLst>
                    <a:ext uri="{9D8B030D-6E8A-4147-A177-3AD203B41FA5}">
                      <a16:colId xmlns="" xmlns:a16="http://schemas.microsoft.com/office/drawing/2014/main" val="3979401530"/>
                    </a:ext>
                  </a:extLst>
                </a:gridCol>
                <a:gridCol w="3607594">
                  <a:extLst>
                    <a:ext uri="{9D8B030D-6E8A-4147-A177-3AD203B41FA5}">
                      <a16:colId xmlns="" xmlns:a16="http://schemas.microsoft.com/office/drawing/2014/main" val="411538599"/>
                    </a:ext>
                  </a:extLst>
                </a:gridCol>
                <a:gridCol w="835819">
                  <a:extLst>
                    <a:ext uri="{9D8B030D-6E8A-4147-A177-3AD203B41FA5}">
                      <a16:colId xmlns="" xmlns:a16="http://schemas.microsoft.com/office/drawing/2014/main" val="319179669"/>
                    </a:ext>
                  </a:extLst>
                </a:gridCol>
                <a:gridCol w="3736181">
                  <a:extLst>
                    <a:ext uri="{9D8B030D-6E8A-4147-A177-3AD203B41FA5}">
                      <a16:colId xmlns="" xmlns:a16="http://schemas.microsoft.com/office/drawing/2014/main" val="209764921"/>
                    </a:ext>
                  </a:extLst>
                </a:gridCol>
              </a:tblGrid>
              <a:tr h="279400">
                <a:tc>
                  <a:txBody>
                    <a:bodyPr/>
                    <a:lstStyle/>
                    <a:p>
                      <a:r>
                        <a:rPr lang="en-US" sz="1200" dirty="0" smtClean="0">
                          <a:latin typeface="Arial Narrow" panose="020B0606020202030204" pitchFamily="34" charset="0"/>
                        </a:rPr>
                        <a:t>BMM</a:t>
                      </a:r>
                      <a:endParaRPr lang="en-US" sz="1200" dirty="0">
                        <a:latin typeface="Arial Narrow" panose="020B0606020202030204" pitchFamily="34" charset="0"/>
                      </a:endParaRPr>
                    </a:p>
                  </a:txBody>
                  <a:tcPr/>
                </a:tc>
                <a:tc>
                  <a:txBody>
                    <a:bodyPr/>
                    <a:lstStyle/>
                    <a:p>
                      <a:pPr algn="l"/>
                      <a:r>
                        <a:rPr lang="en-US" sz="1200" dirty="0" smtClean="0">
                          <a:latin typeface="Arial Narrow" panose="020B0606020202030204" pitchFamily="34" charset="0"/>
                        </a:rPr>
                        <a:t>CIMI Basic Meta Model components</a:t>
                      </a:r>
                      <a:endParaRPr lang="en-US" sz="1200" dirty="0">
                        <a:latin typeface="Arial Narrow" panose="020B0606020202030204" pitchFamily="34" charset="0"/>
                      </a:endParaRPr>
                    </a:p>
                  </a:txBody>
                  <a:tcPr/>
                </a:tc>
                <a:tc>
                  <a:txBody>
                    <a:bodyPr/>
                    <a:lstStyle/>
                    <a:p>
                      <a:r>
                        <a:rPr lang="en-US" sz="1200" dirty="0">
                          <a:latin typeface="Arial Narrow" panose="020B0606020202030204" pitchFamily="34" charset="0"/>
                        </a:rPr>
                        <a:t>ISAAC</a:t>
                      </a:r>
                    </a:p>
                  </a:txBody>
                  <a:tcPr/>
                </a:tc>
                <a:tc>
                  <a:txBody>
                    <a:bodyPr/>
                    <a:lstStyle/>
                    <a:p>
                      <a:pPr algn="l"/>
                      <a:r>
                        <a:rPr lang="en-US" sz="1200" dirty="0">
                          <a:latin typeface="Arial Narrow" panose="020B0606020202030204" pitchFamily="34" charset="0"/>
                        </a:rPr>
                        <a:t>VA tool for SOLOR</a:t>
                      </a:r>
                    </a:p>
                  </a:txBody>
                  <a:tcPr/>
                </a:tc>
                <a:extLst>
                  <a:ext uri="{0D108BD9-81ED-4DB2-BD59-A6C34878D82A}">
                    <a16:rowId xmlns="" xmlns:a16="http://schemas.microsoft.com/office/drawing/2014/main" val="1344699320"/>
                  </a:ext>
                </a:extLst>
              </a:tr>
              <a:tr h="279400">
                <a:tc>
                  <a:txBody>
                    <a:bodyPr/>
                    <a:lstStyle/>
                    <a:p>
                      <a:r>
                        <a:rPr lang="en-US" sz="1200" dirty="0" smtClean="0">
                          <a:latin typeface="Arial Narrow" panose="020B0606020202030204" pitchFamily="34" charset="0"/>
                        </a:rPr>
                        <a:t>CEM</a:t>
                      </a:r>
                      <a:endParaRPr lang="en-US" sz="1200" dirty="0">
                        <a:latin typeface="Arial Narrow" panose="020B0606020202030204" pitchFamily="34" charset="0"/>
                      </a:endParaRPr>
                    </a:p>
                  </a:txBody>
                  <a:tcPr/>
                </a:tc>
                <a:tc>
                  <a:txBody>
                    <a:bodyPr/>
                    <a:lstStyle/>
                    <a:p>
                      <a:pPr algn="l"/>
                      <a:r>
                        <a:rPr lang="en-US" sz="1200" dirty="0" smtClean="0">
                          <a:latin typeface="Arial Narrow" panose="020B0606020202030204" pitchFamily="34" charset="0"/>
                        </a:rPr>
                        <a:t>Intermountain Clinical Element Models </a:t>
                      </a:r>
                      <a:endParaRPr lang="en-US" sz="1200" dirty="0">
                        <a:latin typeface="Arial Narrow" panose="020B0606020202030204" pitchFamily="34" charset="0"/>
                      </a:endParaRPr>
                    </a:p>
                  </a:txBody>
                  <a:tcPr/>
                </a:tc>
                <a:tc>
                  <a:txBody>
                    <a:bodyPr/>
                    <a:lstStyle/>
                    <a:p>
                      <a:r>
                        <a:rPr lang="en-US" sz="1200" dirty="0">
                          <a:latin typeface="Arial Narrow" panose="020B0606020202030204" pitchFamily="34" charset="0"/>
                        </a:rPr>
                        <a:t>ISO</a:t>
                      </a:r>
                    </a:p>
                  </a:txBody>
                  <a:tcPr/>
                </a:tc>
                <a:tc>
                  <a:txBody>
                    <a:bodyPr/>
                    <a:lstStyle/>
                    <a:p>
                      <a:pPr algn="l"/>
                      <a:r>
                        <a:rPr lang="en-US" sz="1200" dirty="0">
                          <a:latin typeface="Arial Narrow" panose="020B0606020202030204" pitchFamily="34" charset="0"/>
                        </a:rPr>
                        <a:t>International Standards Organization</a:t>
                      </a:r>
                    </a:p>
                  </a:txBody>
                  <a:tcPr/>
                </a:tc>
                <a:extLst>
                  <a:ext uri="{0D108BD9-81ED-4DB2-BD59-A6C34878D82A}">
                    <a16:rowId xmlns="" xmlns:a16="http://schemas.microsoft.com/office/drawing/2014/main" val="3576223464"/>
                  </a:ext>
                </a:extLst>
              </a:tr>
              <a:tr h="279400">
                <a:tc>
                  <a:txBody>
                    <a:bodyPr/>
                    <a:lstStyle/>
                    <a:p>
                      <a:r>
                        <a:rPr lang="en-US" sz="1200" dirty="0">
                          <a:latin typeface="Arial Narrow" panose="020B0606020202030204" pitchFamily="34" charset="0"/>
                        </a:rPr>
                        <a:t>CIMI</a:t>
                      </a:r>
                    </a:p>
                  </a:txBody>
                  <a:tcPr/>
                </a:tc>
                <a:tc>
                  <a:txBody>
                    <a:bodyPr/>
                    <a:lstStyle/>
                    <a:p>
                      <a:pPr algn="l"/>
                      <a:r>
                        <a:rPr lang="en-US" sz="1200" dirty="0" smtClean="0">
                          <a:latin typeface="Arial Narrow" panose="020B0606020202030204" pitchFamily="34" charset="0"/>
                        </a:rPr>
                        <a:t>HL7 Clinical </a:t>
                      </a:r>
                      <a:r>
                        <a:rPr lang="en-US" sz="1200" dirty="0">
                          <a:latin typeface="Arial Narrow" panose="020B0606020202030204" pitchFamily="34" charset="0"/>
                        </a:rPr>
                        <a:t>Information Model Initiative</a:t>
                      </a:r>
                    </a:p>
                  </a:txBody>
                  <a:tcPr/>
                </a:tc>
                <a:tc>
                  <a:txBody>
                    <a:bodyPr/>
                    <a:lstStyle/>
                    <a:p>
                      <a:r>
                        <a:rPr lang="en-US" sz="1200" dirty="0">
                          <a:latin typeface="Arial Narrow" panose="020B0606020202030204" pitchFamily="34" charset="0"/>
                        </a:rPr>
                        <a:t>JIF</a:t>
                      </a:r>
                    </a:p>
                  </a:txBody>
                  <a:tcPr/>
                </a:tc>
                <a:tc>
                  <a:txBody>
                    <a:bodyPr/>
                    <a:lstStyle/>
                    <a:p>
                      <a:pPr algn="l"/>
                      <a:r>
                        <a:rPr lang="en-US" sz="1200" dirty="0">
                          <a:latin typeface="Arial Narrow" panose="020B0606020202030204" pitchFamily="34" charset="0"/>
                        </a:rPr>
                        <a:t>VA/DOD Joint Incentive Fund</a:t>
                      </a:r>
                    </a:p>
                  </a:txBody>
                  <a:tcPr/>
                </a:tc>
                <a:extLst>
                  <a:ext uri="{0D108BD9-81ED-4DB2-BD59-A6C34878D82A}">
                    <a16:rowId xmlns="" xmlns:a16="http://schemas.microsoft.com/office/drawing/2014/main" val="622984688"/>
                  </a:ext>
                </a:extLst>
              </a:tr>
              <a:tr h="279400">
                <a:tc>
                  <a:txBody>
                    <a:bodyPr/>
                    <a:lstStyle/>
                    <a:p>
                      <a:r>
                        <a:rPr lang="en-US" sz="1200" dirty="0">
                          <a:latin typeface="Arial Narrow" panose="020B0606020202030204" pitchFamily="34" charset="0"/>
                        </a:rPr>
                        <a:t>CQI</a:t>
                      </a:r>
                    </a:p>
                  </a:txBody>
                  <a:tcPr/>
                </a:tc>
                <a:tc>
                  <a:txBody>
                    <a:bodyPr/>
                    <a:lstStyle/>
                    <a:p>
                      <a:pPr algn="l"/>
                      <a:r>
                        <a:rPr lang="en-US" sz="1200" dirty="0" smtClean="0">
                          <a:latin typeface="Arial Narrow" panose="020B0606020202030204" pitchFamily="34" charset="0"/>
                        </a:rPr>
                        <a:t>HL7 Clinical </a:t>
                      </a:r>
                      <a:r>
                        <a:rPr lang="en-US" sz="1200" dirty="0">
                          <a:latin typeface="Arial Narrow" panose="020B0606020202030204" pitchFamily="34" charset="0"/>
                        </a:rPr>
                        <a:t>Quality Information</a:t>
                      </a:r>
                    </a:p>
                  </a:txBody>
                  <a:tcPr/>
                </a:tc>
                <a:tc>
                  <a:txBody>
                    <a:bodyPr/>
                    <a:lstStyle/>
                    <a:p>
                      <a:r>
                        <a:rPr lang="en-US" sz="1200" dirty="0">
                          <a:latin typeface="Arial Narrow" panose="020B0606020202030204" pitchFamily="34" charset="0"/>
                        </a:rPr>
                        <a:t>KNART</a:t>
                      </a:r>
                    </a:p>
                  </a:txBody>
                  <a:tcPr/>
                </a:tc>
                <a:tc>
                  <a:txBody>
                    <a:bodyPr/>
                    <a:lstStyle/>
                    <a:p>
                      <a:pPr algn="l"/>
                      <a:r>
                        <a:rPr lang="en-US" sz="1200" dirty="0" smtClean="0">
                          <a:latin typeface="Arial Narrow" panose="020B0606020202030204" pitchFamily="34" charset="0"/>
                        </a:rPr>
                        <a:t>CDS Knowledge </a:t>
                      </a:r>
                      <a:r>
                        <a:rPr lang="en-US" sz="1200" dirty="0">
                          <a:latin typeface="Arial Narrow" panose="020B0606020202030204" pitchFamily="34" charset="0"/>
                        </a:rPr>
                        <a:t>Artifact</a:t>
                      </a:r>
                    </a:p>
                  </a:txBody>
                  <a:tcPr/>
                </a:tc>
                <a:extLst>
                  <a:ext uri="{0D108BD9-81ED-4DB2-BD59-A6C34878D82A}">
                    <a16:rowId xmlns="" xmlns:a16="http://schemas.microsoft.com/office/drawing/2014/main" val="788987900"/>
                  </a:ext>
                </a:extLst>
              </a:tr>
              <a:tr h="279400">
                <a:tc>
                  <a:txBody>
                    <a:bodyPr/>
                    <a:lstStyle/>
                    <a:p>
                      <a:r>
                        <a:rPr lang="en-US" sz="1200" dirty="0">
                          <a:latin typeface="Arial Narrow" panose="020B0606020202030204" pitchFamily="34" charset="0"/>
                        </a:rPr>
                        <a:t>CQF</a:t>
                      </a:r>
                    </a:p>
                  </a:txBody>
                  <a:tcPr/>
                </a:tc>
                <a:tc>
                  <a:txBody>
                    <a:bodyPr/>
                    <a:lstStyle/>
                    <a:p>
                      <a:pPr algn="l"/>
                      <a:r>
                        <a:rPr lang="en-US" sz="1200" dirty="0" smtClean="0">
                          <a:latin typeface="Arial Narrow" panose="020B0606020202030204" pitchFamily="34" charset="0"/>
                        </a:rPr>
                        <a:t>HL7 Clinical </a:t>
                      </a:r>
                      <a:r>
                        <a:rPr lang="en-US" sz="1200" dirty="0">
                          <a:latin typeface="Arial Narrow" panose="020B0606020202030204" pitchFamily="34" charset="0"/>
                        </a:rPr>
                        <a:t>Quality Framework</a:t>
                      </a:r>
                    </a:p>
                  </a:txBody>
                  <a:tcPr/>
                </a:tc>
                <a:tc>
                  <a:txBody>
                    <a:bodyPr/>
                    <a:lstStyle/>
                    <a:p>
                      <a:r>
                        <a:rPr lang="en-US" sz="1200" dirty="0">
                          <a:latin typeface="Arial Narrow" panose="020B0606020202030204" pitchFamily="34" charset="0"/>
                        </a:rPr>
                        <a:t>LOINC</a:t>
                      </a:r>
                    </a:p>
                  </a:txBody>
                  <a:tcPr/>
                </a:tc>
                <a:tc>
                  <a:txBody>
                    <a:bodyPr/>
                    <a:lstStyle/>
                    <a:p>
                      <a:pPr algn="l"/>
                      <a:r>
                        <a:rPr lang="en-US" sz="1200" dirty="0">
                          <a:latin typeface="Arial Narrow" panose="020B0606020202030204" pitchFamily="34" charset="0"/>
                        </a:rPr>
                        <a:t>Logical Observation Identifiers Names and Codes</a:t>
                      </a:r>
                    </a:p>
                  </a:txBody>
                  <a:tcPr/>
                </a:tc>
                <a:extLst>
                  <a:ext uri="{0D108BD9-81ED-4DB2-BD59-A6C34878D82A}">
                    <a16:rowId xmlns="" xmlns:a16="http://schemas.microsoft.com/office/drawing/2014/main" val="1577992413"/>
                  </a:ext>
                </a:extLst>
              </a:tr>
              <a:tr h="279400">
                <a:tc>
                  <a:txBody>
                    <a:bodyPr/>
                    <a:lstStyle/>
                    <a:p>
                      <a:r>
                        <a:rPr lang="en-US" sz="1200" dirty="0">
                          <a:latin typeface="Arial Narrow" panose="020B0606020202030204" pitchFamily="34" charset="0"/>
                        </a:rPr>
                        <a:t>CLIM</a:t>
                      </a:r>
                    </a:p>
                  </a:txBody>
                  <a:tcPr/>
                </a:tc>
                <a:tc>
                  <a:txBody>
                    <a:bodyPr/>
                    <a:lstStyle/>
                    <a:p>
                      <a:pPr algn="l"/>
                      <a:r>
                        <a:rPr lang="en-US" sz="1200" dirty="0" smtClean="0">
                          <a:latin typeface="Arial Narrow" panose="020B0606020202030204" pitchFamily="34" charset="0"/>
                        </a:rPr>
                        <a:t>HL7 Clinical </a:t>
                      </a:r>
                      <a:r>
                        <a:rPr lang="en-US" sz="1200" dirty="0">
                          <a:latin typeface="Arial Narrow" panose="020B0606020202030204" pitchFamily="34" charset="0"/>
                        </a:rPr>
                        <a:t>Logical Information Model</a:t>
                      </a:r>
                    </a:p>
                  </a:txBody>
                  <a:tcPr/>
                </a:tc>
                <a:tc>
                  <a:txBody>
                    <a:bodyPr/>
                    <a:lstStyle/>
                    <a:p>
                      <a:r>
                        <a:rPr lang="en-US" sz="1200" dirty="0">
                          <a:latin typeface="Arial Narrow" panose="020B0606020202030204" pitchFamily="34" charset="0"/>
                        </a:rPr>
                        <a:t>MDHT</a:t>
                      </a:r>
                    </a:p>
                  </a:txBody>
                  <a:tcPr/>
                </a:tc>
                <a:tc>
                  <a:txBody>
                    <a:bodyPr/>
                    <a:lstStyle/>
                    <a:p>
                      <a:pPr algn="l"/>
                      <a:r>
                        <a:rPr lang="en-US" sz="1200" dirty="0">
                          <a:latin typeface="Arial Narrow" panose="020B0606020202030204" pitchFamily="34" charset="0"/>
                        </a:rPr>
                        <a:t>Model Driven Health Tools</a:t>
                      </a:r>
                    </a:p>
                  </a:txBody>
                  <a:tcPr/>
                </a:tc>
                <a:extLst>
                  <a:ext uri="{0D108BD9-81ED-4DB2-BD59-A6C34878D82A}">
                    <a16:rowId xmlns="" xmlns:a16="http://schemas.microsoft.com/office/drawing/2014/main" val="3322318284"/>
                  </a:ext>
                </a:extLst>
              </a:tr>
              <a:tr h="279400">
                <a:tc>
                  <a:txBody>
                    <a:bodyPr/>
                    <a:lstStyle/>
                    <a:p>
                      <a:r>
                        <a:rPr lang="en-US" sz="1200" dirty="0" smtClean="0">
                          <a:latin typeface="Arial Narrow" panose="020B0606020202030204" pitchFamily="34" charset="0"/>
                        </a:rPr>
                        <a:t>DAF</a:t>
                      </a:r>
                      <a:endParaRPr lang="en-US" sz="1200" dirty="0">
                        <a:latin typeface="Arial Narrow" panose="020B0606020202030204" pitchFamily="34" charset="0"/>
                      </a:endParaRPr>
                    </a:p>
                  </a:txBody>
                  <a:tcPr/>
                </a:tc>
                <a:tc>
                  <a:txBody>
                    <a:bodyPr/>
                    <a:lstStyle/>
                    <a:p>
                      <a:pPr algn="l"/>
                      <a:r>
                        <a:rPr lang="en-US" sz="1200" dirty="0" smtClean="0">
                          <a:latin typeface="Arial Narrow" panose="020B0606020202030204" pitchFamily="34" charset="0"/>
                        </a:rPr>
                        <a:t>ONC Data </a:t>
                      </a:r>
                      <a:r>
                        <a:rPr lang="en-US" sz="1200" dirty="0">
                          <a:latin typeface="Arial Narrow" panose="020B0606020202030204" pitchFamily="34" charset="0"/>
                        </a:rPr>
                        <a:t>Access Framework </a:t>
                      </a:r>
                    </a:p>
                  </a:txBody>
                  <a:tcPr/>
                </a:tc>
                <a:tc>
                  <a:txBody>
                    <a:bodyPr/>
                    <a:lstStyle/>
                    <a:p>
                      <a:r>
                        <a:rPr lang="en-US" sz="1200" dirty="0">
                          <a:latin typeface="Arial Narrow" panose="020B0606020202030204" pitchFamily="34" charset="0"/>
                        </a:rPr>
                        <a:t>MDMI</a:t>
                      </a:r>
                    </a:p>
                  </a:txBody>
                  <a:tcPr/>
                </a:tc>
                <a:tc>
                  <a:txBody>
                    <a:bodyPr/>
                    <a:lstStyle/>
                    <a:p>
                      <a:pPr algn="l"/>
                      <a:r>
                        <a:rPr lang="en-US" sz="1200" dirty="0">
                          <a:latin typeface="Arial Narrow" panose="020B0606020202030204" pitchFamily="34" charset="0"/>
                        </a:rPr>
                        <a:t>Model Driven Message Interoperability</a:t>
                      </a:r>
                    </a:p>
                  </a:txBody>
                  <a:tcPr/>
                </a:tc>
                <a:extLst>
                  <a:ext uri="{0D108BD9-81ED-4DB2-BD59-A6C34878D82A}">
                    <a16:rowId xmlns="" xmlns:a16="http://schemas.microsoft.com/office/drawing/2014/main" val="1790853879"/>
                  </a:ext>
                </a:extLst>
              </a:tr>
              <a:tr h="279400">
                <a:tc>
                  <a:txBody>
                    <a:bodyPr/>
                    <a:lstStyle/>
                    <a:p>
                      <a:r>
                        <a:rPr lang="en-US" sz="1200" dirty="0">
                          <a:latin typeface="Arial Narrow" panose="020B0606020202030204" pitchFamily="34" charset="0"/>
                        </a:rPr>
                        <a:t>DCM</a:t>
                      </a:r>
                    </a:p>
                  </a:txBody>
                  <a:tcPr/>
                </a:tc>
                <a:tc>
                  <a:txBody>
                    <a:bodyPr/>
                    <a:lstStyle/>
                    <a:p>
                      <a:pPr algn="l"/>
                      <a:r>
                        <a:rPr lang="en-US" sz="1200" dirty="0">
                          <a:latin typeface="Arial Narrow" panose="020B0606020202030204" pitchFamily="34" charset="0"/>
                        </a:rPr>
                        <a:t>Detailed Clinical Model</a:t>
                      </a:r>
                    </a:p>
                  </a:txBody>
                  <a:tcPr/>
                </a:tc>
                <a:tc>
                  <a:txBody>
                    <a:bodyPr/>
                    <a:lstStyle/>
                    <a:p>
                      <a:r>
                        <a:rPr lang="en-US" sz="1200" dirty="0">
                          <a:latin typeface="Arial Narrow" panose="020B0606020202030204" pitchFamily="34" charset="0"/>
                        </a:rPr>
                        <a:t>ONC/OST</a:t>
                      </a:r>
                    </a:p>
                  </a:txBody>
                  <a:tcPr/>
                </a:tc>
                <a:tc>
                  <a:txBody>
                    <a:bodyPr/>
                    <a:lstStyle/>
                    <a:p>
                      <a:pPr algn="l"/>
                      <a:r>
                        <a:rPr lang="en-US" sz="1200" dirty="0">
                          <a:latin typeface="Arial Narrow" panose="020B0606020202030204" pitchFamily="34" charset="0"/>
                        </a:rPr>
                        <a:t>US Office of the Natl. Coordinator / Office of Science and Tech.</a:t>
                      </a:r>
                    </a:p>
                  </a:txBody>
                  <a:tcPr/>
                </a:tc>
                <a:extLst>
                  <a:ext uri="{0D108BD9-81ED-4DB2-BD59-A6C34878D82A}">
                    <a16:rowId xmlns="" xmlns:a16="http://schemas.microsoft.com/office/drawing/2014/main" val="142690194"/>
                  </a:ext>
                </a:extLst>
              </a:tr>
              <a:tr h="279400">
                <a:tc>
                  <a:txBody>
                    <a:bodyPr/>
                    <a:lstStyle/>
                    <a:p>
                      <a:r>
                        <a:rPr lang="en-US" sz="1200" dirty="0" err="1" smtClean="0">
                          <a:latin typeface="Arial Narrow" panose="020B0606020202030204" pitchFamily="34" charset="0"/>
                        </a:rPr>
                        <a:t>eCQM</a:t>
                      </a:r>
                      <a:endParaRPr lang="en-US" sz="1200" dirty="0">
                        <a:latin typeface="Arial Narrow" panose="020B0606020202030204" pitchFamily="34" charset="0"/>
                      </a:endParaRPr>
                    </a:p>
                  </a:txBody>
                  <a:tcPr/>
                </a:tc>
                <a:tc>
                  <a:txBody>
                    <a:bodyPr/>
                    <a:lstStyle/>
                    <a:p>
                      <a:pPr marL="0" marR="0" indent="0" algn="l" defTabSz="58420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CQI Electronic Clinical Quality Measure</a:t>
                      </a:r>
                    </a:p>
                  </a:txBody>
                  <a:tcPr/>
                </a:tc>
                <a:tc>
                  <a:txBody>
                    <a:bodyPr/>
                    <a:lstStyle/>
                    <a:p>
                      <a:r>
                        <a:rPr lang="en-US" sz="1200" dirty="0">
                          <a:latin typeface="Arial Narrow" panose="020B0606020202030204" pitchFamily="34" charset="0"/>
                        </a:rPr>
                        <a:t>PMP</a:t>
                      </a:r>
                    </a:p>
                  </a:txBody>
                  <a:tcPr/>
                </a:tc>
                <a:tc>
                  <a:txBody>
                    <a:bodyPr/>
                    <a:lstStyle/>
                    <a:p>
                      <a:pPr algn="l"/>
                      <a:r>
                        <a:rPr lang="en-US" sz="1200" dirty="0">
                          <a:latin typeface="Arial Narrow" panose="020B0606020202030204" pitchFamily="34" charset="0"/>
                        </a:rPr>
                        <a:t>Program Management Plan</a:t>
                      </a:r>
                    </a:p>
                  </a:txBody>
                  <a:tcPr/>
                </a:tc>
                <a:extLst>
                  <a:ext uri="{0D108BD9-81ED-4DB2-BD59-A6C34878D82A}">
                    <a16:rowId xmlns="" xmlns:a16="http://schemas.microsoft.com/office/drawing/2014/main" val="742339402"/>
                  </a:ext>
                </a:extLst>
              </a:tr>
              <a:tr h="279400">
                <a:tc>
                  <a:txBody>
                    <a:bodyPr/>
                    <a:lstStyle/>
                    <a:p>
                      <a:r>
                        <a:rPr lang="en-US" sz="1200" dirty="0" smtClean="0">
                          <a:latin typeface="Arial Narrow" panose="020B0606020202030204" pitchFamily="34" charset="0"/>
                        </a:rPr>
                        <a:t>STU</a:t>
                      </a:r>
                      <a:endParaRPr lang="en-US" sz="1200" dirty="0">
                        <a:latin typeface="Arial Narrow" panose="020B0606020202030204" pitchFamily="34" charset="0"/>
                      </a:endParaRPr>
                    </a:p>
                  </a:txBody>
                  <a:tcPr/>
                </a:tc>
                <a:tc>
                  <a:txBody>
                    <a:bodyPr/>
                    <a:lstStyle/>
                    <a:p>
                      <a:pPr algn="l"/>
                      <a:r>
                        <a:rPr lang="en-US" sz="1200" baseline="0" dirty="0" smtClean="0">
                          <a:latin typeface="Arial Narrow" panose="020B0606020202030204" pitchFamily="34" charset="0"/>
                        </a:rPr>
                        <a:t>HL7 Standard </a:t>
                      </a:r>
                      <a:r>
                        <a:rPr lang="en-US" sz="1200" baseline="0" dirty="0">
                          <a:latin typeface="Arial Narrow" panose="020B0606020202030204" pitchFamily="34" charset="0"/>
                        </a:rPr>
                        <a:t>for Trial Use</a:t>
                      </a:r>
                      <a:endParaRPr lang="en-US" sz="1200" dirty="0">
                        <a:latin typeface="Arial Narrow" panose="020B0606020202030204" pitchFamily="34" charset="0"/>
                      </a:endParaRPr>
                    </a:p>
                  </a:txBody>
                  <a:tcPr/>
                </a:tc>
                <a:tc>
                  <a:txBody>
                    <a:bodyPr/>
                    <a:lstStyle/>
                    <a:p>
                      <a:r>
                        <a:rPr lang="en-US" sz="1200" dirty="0">
                          <a:latin typeface="Arial Narrow" panose="020B0606020202030204" pitchFamily="34" charset="0"/>
                        </a:rPr>
                        <a:t>PSS</a:t>
                      </a:r>
                    </a:p>
                  </a:txBody>
                  <a:tcPr/>
                </a:tc>
                <a:tc>
                  <a:txBody>
                    <a:bodyPr/>
                    <a:lstStyle/>
                    <a:p>
                      <a:pPr algn="l"/>
                      <a:r>
                        <a:rPr lang="en-US" sz="1200" dirty="0">
                          <a:latin typeface="Arial Narrow" panose="020B0606020202030204" pitchFamily="34" charset="0"/>
                        </a:rPr>
                        <a:t>Project Scope Statement</a:t>
                      </a:r>
                    </a:p>
                  </a:txBody>
                  <a:tcPr/>
                </a:tc>
                <a:extLst>
                  <a:ext uri="{0D108BD9-81ED-4DB2-BD59-A6C34878D82A}">
                    <a16:rowId xmlns="" xmlns:a16="http://schemas.microsoft.com/office/drawing/2014/main" val="2866955858"/>
                  </a:ext>
                </a:extLst>
              </a:tr>
              <a:tr h="279400">
                <a:tc>
                  <a:txBody>
                    <a:bodyPr/>
                    <a:lstStyle/>
                    <a:p>
                      <a:r>
                        <a:rPr lang="en-US" sz="1200" dirty="0">
                          <a:latin typeface="Arial Narrow" panose="020B0606020202030204" pitchFamily="34" charset="0"/>
                        </a:rPr>
                        <a:t>EDW</a:t>
                      </a:r>
                    </a:p>
                  </a:txBody>
                  <a:tcPr/>
                </a:tc>
                <a:tc>
                  <a:txBody>
                    <a:bodyPr/>
                    <a:lstStyle/>
                    <a:p>
                      <a:pPr algn="l"/>
                      <a:r>
                        <a:rPr lang="en-US" sz="1200" dirty="0">
                          <a:latin typeface="Arial Narrow" panose="020B0606020202030204" pitchFamily="34" charset="0"/>
                        </a:rPr>
                        <a:t>Electronic Data Warehouse</a:t>
                      </a:r>
                    </a:p>
                  </a:txBody>
                  <a:tcPr/>
                </a:tc>
                <a:tc>
                  <a:txBody>
                    <a:bodyPr/>
                    <a:lstStyle/>
                    <a:p>
                      <a:r>
                        <a:rPr lang="en-US" sz="1200" dirty="0" smtClean="0">
                          <a:latin typeface="Arial Narrow" panose="020B0606020202030204" pitchFamily="34" charset="0"/>
                        </a:rPr>
                        <a:t>QUICK</a:t>
                      </a:r>
                      <a:endParaRPr lang="en-US" sz="1200" dirty="0">
                        <a:latin typeface="Arial Narrow" panose="020B0606020202030204" pitchFamily="34" charset="0"/>
                      </a:endParaRPr>
                    </a:p>
                  </a:txBody>
                  <a:tcPr/>
                </a:tc>
                <a:tc>
                  <a:txBody>
                    <a:bodyPr/>
                    <a:lstStyle/>
                    <a:p>
                      <a:pPr marL="0" marR="0" indent="0" algn="l" defTabSz="58420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CQI Quality Information and Clinical Knowledge logical model. </a:t>
                      </a:r>
                    </a:p>
                  </a:txBody>
                  <a:tcPr/>
                </a:tc>
                <a:extLst>
                  <a:ext uri="{0D108BD9-81ED-4DB2-BD59-A6C34878D82A}">
                    <a16:rowId xmlns="" xmlns:a16="http://schemas.microsoft.com/office/drawing/2014/main" val="217908136"/>
                  </a:ext>
                </a:extLst>
              </a:tr>
              <a:tr h="279400">
                <a:tc>
                  <a:txBody>
                    <a:bodyPr/>
                    <a:lstStyle/>
                    <a:p>
                      <a:r>
                        <a:rPr lang="en-US" sz="1200" dirty="0">
                          <a:latin typeface="Arial Narrow" panose="020B0606020202030204" pitchFamily="34" charset="0"/>
                        </a:rPr>
                        <a:t>FDA</a:t>
                      </a:r>
                    </a:p>
                  </a:txBody>
                  <a:tcPr/>
                </a:tc>
                <a:tc>
                  <a:txBody>
                    <a:bodyPr/>
                    <a:lstStyle/>
                    <a:p>
                      <a:pPr algn="l"/>
                      <a:r>
                        <a:rPr lang="en-US" sz="1200" dirty="0">
                          <a:latin typeface="Arial Narrow" panose="020B0606020202030204" pitchFamily="34" charset="0"/>
                        </a:rPr>
                        <a:t>US</a:t>
                      </a:r>
                      <a:r>
                        <a:rPr lang="en-US" sz="1200" baseline="0" dirty="0">
                          <a:latin typeface="Arial Narrow" panose="020B0606020202030204" pitchFamily="34" charset="0"/>
                        </a:rPr>
                        <a:t> Federal Drug Agency</a:t>
                      </a:r>
                      <a:endParaRPr lang="en-US" sz="1200" dirty="0">
                        <a:latin typeface="Arial Narrow" panose="020B0606020202030204" pitchFamily="34" charset="0"/>
                      </a:endParaRPr>
                    </a:p>
                  </a:txBody>
                  <a:tcPr/>
                </a:tc>
                <a:tc>
                  <a:txBody>
                    <a:bodyPr/>
                    <a:lstStyle/>
                    <a:p>
                      <a:r>
                        <a:rPr lang="en-US" sz="1200" dirty="0">
                          <a:latin typeface="Arial Narrow" panose="020B0606020202030204" pitchFamily="34" charset="0"/>
                        </a:rPr>
                        <a:t>RXNORM</a:t>
                      </a:r>
                    </a:p>
                  </a:txBody>
                  <a:tcPr/>
                </a:tc>
                <a:tc>
                  <a:txBody>
                    <a:bodyPr/>
                    <a:lstStyle/>
                    <a:p>
                      <a:pPr algn="l"/>
                      <a:r>
                        <a:rPr lang="en-US" sz="1200" dirty="0">
                          <a:latin typeface="Arial Narrow" panose="020B0606020202030204" pitchFamily="34" charset="0"/>
                        </a:rPr>
                        <a:t>US National Library of Medicine naming system for drugs </a:t>
                      </a:r>
                    </a:p>
                  </a:txBody>
                  <a:tcPr/>
                </a:tc>
                <a:extLst>
                  <a:ext uri="{0D108BD9-81ED-4DB2-BD59-A6C34878D82A}">
                    <a16:rowId xmlns="" xmlns:a16="http://schemas.microsoft.com/office/drawing/2014/main" val="2275343753"/>
                  </a:ext>
                </a:extLst>
              </a:tr>
              <a:tr h="279400">
                <a:tc>
                  <a:txBody>
                    <a:bodyPr/>
                    <a:lstStyle/>
                    <a:p>
                      <a:r>
                        <a:rPr lang="en-US" sz="1200" dirty="0">
                          <a:latin typeface="Arial Narrow" panose="020B0606020202030204" pitchFamily="34" charset="0"/>
                        </a:rPr>
                        <a:t>FHA</a:t>
                      </a:r>
                    </a:p>
                  </a:txBody>
                  <a:tcPr/>
                </a:tc>
                <a:tc>
                  <a:txBody>
                    <a:bodyPr/>
                    <a:lstStyle/>
                    <a:p>
                      <a:pPr algn="l"/>
                      <a:r>
                        <a:rPr lang="en-US" sz="1200" dirty="0">
                          <a:latin typeface="Arial Narrow" panose="020B0606020202030204" pitchFamily="34" charset="0"/>
                        </a:rPr>
                        <a:t>US Federal Health Architecture</a:t>
                      </a:r>
                    </a:p>
                  </a:txBody>
                  <a:tcPr/>
                </a:tc>
                <a:tc>
                  <a:txBody>
                    <a:bodyPr/>
                    <a:lstStyle/>
                    <a:p>
                      <a:r>
                        <a:rPr lang="en-US" sz="1200" dirty="0">
                          <a:latin typeface="Arial Narrow" panose="020B0606020202030204" pitchFamily="34" charset="0"/>
                        </a:rPr>
                        <a:t>SIGG</a:t>
                      </a:r>
                    </a:p>
                  </a:txBody>
                  <a:tcPr/>
                </a:tc>
                <a:tc>
                  <a:txBody>
                    <a:bodyPr/>
                    <a:lstStyle/>
                    <a:p>
                      <a:pPr algn="l"/>
                      <a:r>
                        <a:rPr lang="en-US" sz="1200" dirty="0">
                          <a:latin typeface="Arial Narrow" panose="020B0606020202030204" pitchFamily="34" charset="0"/>
                        </a:rPr>
                        <a:t>Standards Interoperability Guide Generator</a:t>
                      </a:r>
                    </a:p>
                  </a:txBody>
                  <a:tcPr/>
                </a:tc>
                <a:extLst>
                  <a:ext uri="{0D108BD9-81ED-4DB2-BD59-A6C34878D82A}">
                    <a16:rowId xmlns="" xmlns:a16="http://schemas.microsoft.com/office/drawing/2014/main" val="4290141804"/>
                  </a:ext>
                </a:extLst>
              </a:tr>
              <a:tr h="279400">
                <a:tc>
                  <a:txBody>
                    <a:bodyPr/>
                    <a:lstStyle/>
                    <a:p>
                      <a:r>
                        <a:rPr lang="en-US" sz="1200" dirty="0">
                          <a:latin typeface="Arial Narrow" panose="020B0606020202030204" pitchFamily="34" charset="0"/>
                        </a:rPr>
                        <a:t>FHIM</a:t>
                      </a:r>
                    </a:p>
                  </a:txBody>
                  <a:tcPr/>
                </a:tc>
                <a:tc>
                  <a:txBody>
                    <a:bodyPr/>
                    <a:lstStyle/>
                    <a:p>
                      <a:pPr algn="l"/>
                      <a:r>
                        <a:rPr lang="en-US" sz="1200" dirty="0">
                          <a:latin typeface="Arial Narrow" panose="020B0606020202030204" pitchFamily="34" charset="0"/>
                        </a:rPr>
                        <a:t>US</a:t>
                      </a:r>
                      <a:r>
                        <a:rPr lang="en-US" sz="1200" baseline="0" dirty="0">
                          <a:latin typeface="Arial Narrow" panose="020B0606020202030204" pitchFamily="34" charset="0"/>
                        </a:rPr>
                        <a:t> Federal Health Information Model</a:t>
                      </a:r>
                      <a:endParaRPr lang="en-US" sz="1200" dirty="0">
                        <a:latin typeface="Arial Narrow" panose="020B0606020202030204" pitchFamily="34" charset="0"/>
                      </a:endParaRPr>
                    </a:p>
                  </a:txBody>
                  <a:tcPr/>
                </a:tc>
                <a:tc>
                  <a:txBody>
                    <a:bodyPr/>
                    <a:lstStyle/>
                    <a:p>
                      <a:r>
                        <a:rPr lang="en-US" sz="1200" dirty="0">
                          <a:latin typeface="Arial Narrow" panose="020B0606020202030204" pitchFamily="34" charset="0"/>
                        </a:rPr>
                        <a:t>SOLOR</a:t>
                      </a:r>
                    </a:p>
                  </a:txBody>
                  <a:tcPr/>
                </a:tc>
                <a:tc>
                  <a:txBody>
                    <a:bodyPr/>
                    <a:lstStyle/>
                    <a:p>
                      <a:pPr algn="l"/>
                      <a:r>
                        <a:rPr lang="en-US" sz="1200" dirty="0">
                          <a:latin typeface="Arial Narrow" panose="020B0606020202030204" pitchFamily="34" charset="0"/>
                        </a:rPr>
                        <a:t>SNOMED extension for LOINC &amp; </a:t>
                      </a:r>
                      <a:r>
                        <a:rPr lang="en-US" sz="1200" dirty="0" err="1">
                          <a:latin typeface="Arial Narrow" panose="020B0606020202030204" pitchFamily="34" charset="0"/>
                        </a:rPr>
                        <a:t>RXNorm</a:t>
                      </a:r>
                      <a:endParaRPr lang="en-US" sz="1200" dirty="0">
                        <a:latin typeface="Arial Narrow" panose="020B0606020202030204" pitchFamily="34" charset="0"/>
                      </a:endParaRPr>
                    </a:p>
                  </a:txBody>
                  <a:tcPr/>
                </a:tc>
                <a:extLst>
                  <a:ext uri="{0D108BD9-81ED-4DB2-BD59-A6C34878D82A}">
                    <a16:rowId xmlns="" xmlns:a16="http://schemas.microsoft.com/office/drawing/2014/main" val="3404403023"/>
                  </a:ext>
                </a:extLst>
              </a:tr>
              <a:tr h="279400">
                <a:tc>
                  <a:txBody>
                    <a:bodyPr/>
                    <a:lstStyle/>
                    <a:p>
                      <a:r>
                        <a:rPr lang="en-US" sz="1200" dirty="0">
                          <a:latin typeface="Arial Narrow" panose="020B0606020202030204" pitchFamily="34" charset="0"/>
                        </a:rPr>
                        <a:t>FHIR</a:t>
                      </a:r>
                    </a:p>
                  </a:txBody>
                  <a:tcPr/>
                </a:tc>
                <a:tc>
                  <a:txBody>
                    <a:bodyPr/>
                    <a:lstStyle/>
                    <a:p>
                      <a:pPr algn="l"/>
                      <a:r>
                        <a:rPr lang="en-US" sz="1200" dirty="0">
                          <a:latin typeface="Arial Narrow" panose="020B0606020202030204" pitchFamily="34" charset="0"/>
                        </a:rPr>
                        <a:t>HL7 Fast Health Information Resource</a:t>
                      </a:r>
                    </a:p>
                  </a:txBody>
                  <a:tcPr/>
                </a:tc>
                <a:tc>
                  <a:txBody>
                    <a:bodyPr/>
                    <a:lstStyle/>
                    <a:p>
                      <a:r>
                        <a:rPr lang="en-US" sz="1200" dirty="0" smtClean="0">
                          <a:latin typeface="Arial Narrow" panose="020B0606020202030204" pitchFamily="34" charset="0"/>
                        </a:rPr>
                        <a:t>TLC</a:t>
                      </a:r>
                      <a:endParaRPr lang="en-US" sz="1200" dirty="0">
                        <a:latin typeface="Arial Narrow" panose="020B0606020202030204" pitchFamily="34" charset="0"/>
                      </a:endParaRPr>
                    </a:p>
                  </a:txBody>
                  <a:tcPr/>
                </a:tc>
                <a:tc>
                  <a:txBody>
                    <a:bodyPr/>
                    <a:lstStyle/>
                    <a:p>
                      <a:pPr algn="l"/>
                      <a:r>
                        <a:rPr lang="en-US" sz="1200" dirty="0">
                          <a:latin typeface="Arial Narrow" panose="020B0606020202030204" pitchFamily="34" charset="0"/>
                        </a:rPr>
                        <a:t>ONC/OST Technical Learning Center</a:t>
                      </a:r>
                    </a:p>
                  </a:txBody>
                  <a:tcPr/>
                </a:tc>
                <a:extLst>
                  <a:ext uri="{0D108BD9-81ED-4DB2-BD59-A6C34878D82A}">
                    <a16:rowId xmlns="" xmlns:a16="http://schemas.microsoft.com/office/drawing/2014/main" val="4154395484"/>
                  </a:ext>
                </a:extLst>
              </a:tr>
              <a:tr h="279400">
                <a:tc>
                  <a:txBody>
                    <a:bodyPr/>
                    <a:lstStyle/>
                    <a:p>
                      <a:r>
                        <a:rPr lang="en-US" sz="1200" dirty="0">
                          <a:latin typeface="Arial Narrow" panose="020B0606020202030204" pitchFamily="34" charset="0"/>
                        </a:rPr>
                        <a:t>HIEA</a:t>
                      </a:r>
                    </a:p>
                  </a:txBody>
                  <a:tcPr/>
                </a:tc>
                <a:tc>
                  <a:txBody>
                    <a:bodyPr/>
                    <a:lstStyle/>
                    <a:p>
                      <a:pPr algn="l"/>
                      <a:r>
                        <a:rPr lang="en-US" sz="1200" dirty="0">
                          <a:latin typeface="Arial Narrow" panose="020B0606020202030204" pitchFamily="34" charset="0"/>
                        </a:rPr>
                        <a:t>DoD</a:t>
                      </a:r>
                      <a:r>
                        <a:rPr lang="en-US" sz="1200" baseline="0" dirty="0">
                          <a:latin typeface="Arial Narrow" panose="020B0606020202030204" pitchFamily="34" charset="0"/>
                        </a:rPr>
                        <a:t> VA IPO Health Interoperability Exchange Alliance</a:t>
                      </a:r>
                      <a:endParaRPr lang="en-US" sz="1200" dirty="0">
                        <a:latin typeface="Arial Narrow" panose="020B0606020202030204" pitchFamily="34" charset="0"/>
                      </a:endParaRPr>
                    </a:p>
                  </a:txBody>
                  <a:tcPr/>
                </a:tc>
                <a:tc>
                  <a:txBody>
                    <a:bodyPr/>
                    <a:lstStyle/>
                    <a:p>
                      <a:r>
                        <a:rPr lang="en-US" sz="1200" dirty="0">
                          <a:latin typeface="Arial Narrow" panose="020B0606020202030204" pitchFamily="34" charset="0"/>
                        </a:rPr>
                        <a:t>VA</a:t>
                      </a:r>
                    </a:p>
                  </a:txBody>
                  <a:tcPr/>
                </a:tc>
                <a:tc>
                  <a:txBody>
                    <a:bodyPr/>
                    <a:lstStyle/>
                    <a:p>
                      <a:pPr algn="l"/>
                      <a:r>
                        <a:rPr lang="en-US" sz="1200" dirty="0">
                          <a:latin typeface="Arial Narrow" panose="020B0606020202030204" pitchFamily="34" charset="0"/>
                        </a:rPr>
                        <a:t>US Veterans Administration</a:t>
                      </a:r>
                    </a:p>
                  </a:txBody>
                  <a:tcPr/>
                </a:tc>
                <a:extLst>
                  <a:ext uri="{0D108BD9-81ED-4DB2-BD59-A6C34878D82A}">
                    <a16:rowId xmlns="" xmlns:a16="http://schemas.microsoft.com/office/drawing/2014/main" val="2893069218"/>
                  </a:ext>
                </a:extLst>
              </a:tr>
              <a:tr h="279400">
                <a:tc>
                  <a:txBody>
                    <a:bodyPr/>
                    <a:lstStyle/>
                    <a:p>
                      <a:r>
                        <a:rPr lang="en-US" sz="1200" dirty="0" err="1" smtClean="0">
                          <a:latin typeface="Arial Narrow" panose="020B0606020202030204" pitchFamily="34" charset="0"/>
                        </a:rPr>
                        <a:t>HcDir</a:t>
                      </a:r>
                      <a:endParaRPr lang="en-US" sz="1200" dirty="0">
                        <a:latin typeface="Arial Narrow" panose="020B0606020202030204" pitchFamily="34" charset="0"/>
                      </a:endParaRPr>
                    </a:p>
                  </a:txBody>
                  <a:tcPr/>
                </a:tc>
                <a:tc>
                  <a:txBody>
                    <a:bodyPr/>
                    <a:lstStyle/>
                    <a:p>
                      <a:pPr algn="l"/>
                      <a:r>
                        <a:rPr lang="en-US" sz="1200" dirty="0" smtClean="0">
                          <a:latin typeface="Arial Narrow" panose="020B0606020202030204" pitchFamily="34" charset="0"/>
                        </a:rPr>
                        <a:t>ONC-FHA Provider Healthcare Directory. </a:t>
                      </a:r>
                      <a:endParaRPr lang="en-US" sz="1200" dirty="0">
                        <a:latin typeface="Arial Narrow" panose="020B0606020202030204" pitchFamily="34" charset="0"/>
                      </a:endParaRPr>
                    </a:p>
                  </a:txBody>
                  <a:tcPr/>
                </a:tc>
                <a:tc>
                  <a:txBody>
                    <a:bodyPr/>
                    <a:lstStyle/>
                    <a:p>
                      <a:r>
                        <a:rPr lang="en-US" sz="1200" dirty="0">
                          <a:latin typeface="Arial Narrow" panose="020B0606020202030204" pitchFamily="34" charset="0"/>
                        </a:rPr>
                        <a:t>VCS</a:t>
                      </a:r>
                    </a:p>
                  </a:txBody>
                  <a:tcPr/>
                </a:tc>
                <a:tc>
                  <a:txBody>
                    <a:bodyPr/>
                    <a:lstStyle/>
                    <a:p>
                      <a:pPr algn="l"/>
                      <a:r>
                        <a:rPr lang="en-US" sz="1200" dirty="0">
                          <a:latin typeface="Arial Narrow" panose="020B0606020202030204" pitchFamily="34" charset="0"/>
                        </a:rPr>
                        <a:t>Version Control System for </a:t>
                      </a:r>
                      <a:r>
                        <a:rPr lang="en-US" sz="1200" dirty="0" smtClean="0">
                          <a:latin typeface="Arial Narrow" panose="020B0606020202030204" pitchFamily="34" charset="0"/>
                        </a:rPr>
                        <a:t>collaboration</a:t>
                      </a:r>
                      <a:endParaRPr lang="en-US" sz="1200" dirty="0">
                        <a:latin typeface="Arial Narrow" panose="020B0606020202030204" pitchFamily="34" charset="0"/>
                      </a:endParaRPr>
                    </a:p>
                  </a:txBody>
                  <a:tcPr/>
                </a:tc>
                <a:extLst>
                  <a:ext uri="{0D108BD9-81ED-4DB2-BD59-A6C34878D82A}">
                    <a16:rowId xmlns="" xmlns:a16="http://schemas.microsoft.com/office/drawing/2014/main" val="2906223083"/>
                  </a:ext>
                </a:extLst>
              </a:tr>
              <a:tr h="279400">
                <a:tc>
                  <a:txBody>
                    <a:bodyPr/>
                    <a:lstStyle/>
                    <a:p>
                      <a:r>
                        <a:rPr lang="en-US" sz="1200" dirty="0">
                          <a:latin typeface="Arial Narrow" panose="020B0606020202030204" pitchFamily="34" charset="0"/>
                        </a:rPr>
                        <a:t>IPO</a:t>
                      </a:r>
                    </a:p>
                  </a:txBody>
                  <a:tcPr/>
                </a:tc>
                <a:tc>
                  <a:txBody>
                    <a:bodyPr/>
                    <a:lstStyle/>
                    <a:p>
                      <a:pPr algn="l"/>
                      <a:r>
                        <a:rPr lang="en-US" sz="1200" dirty="0">
                          <a:latin typeface="Arial Narrow" panose="020B0606020202030204" pitchFamily="34" charset="0"/>
                        </a:rPr>
                        <a:t>US DoD and VA Interagency Program Office</a:t>
                      </a:r>
                    </a:p>
                  </a:txBody>
                  <a:tcPr/>
                </a:tc>
                <a:tc>
                  <a:txBody>
                    <a:bodyPr/>
                    <a:lstStyle/>
                    <a:p>
                      <a:r>
                        <a:rPr lang="en-US" sz="1200" dirty="0" smtClean="0">
                          <a:latin typeface="Arial Narrow" panose="020B0606020202030204" pitchFamily="34" charset="0"/>
                        </a:rPr>
                        <a:t>VSAC</a:t>
                      </a:r>
                      <a:endParaRPr lang="en-US" sz="1200" dirty="0">
                        <a:latin typeface="Arial Narrow" panose="020B0606020202030204" pitchFamily="34" charset="0"/>
                      </a:endParaRPr>
                    </a:p>
                  </a:txBody>
                  <a:tcPr/>
                </a:tc>
                <a:tc>
                  <a:txBody>
                    <a:bodyPr/>
                    <a:lstStyle/>
                    <a:p>
                      <a:pPr algn="l"/>
                      <a:r>
                        <a:rPr lang="en-US" sz="1200" dirty="0" smtClean="0">
                          <a:latin typeface="Arial Narrow" panose="020B0606020202030204" pitchFamily="34" charset="0"/>
                        </a:rPr>
                        <a:t>NLM Value Set Authority </a:t>
                      </a:r>
                      <a:endParaRPr lang="en-US" sz="1200" dirty="0">
                        <a:latin typeface="Arial Narrow" panose="020B0606020202030204" pitchFamily="34" charset="0"/>
                      </a:endParaRPr>
                    </a:p>
                  </a:txBody>
                  <a:tcPr/>
                </a:tc>
                <a:extLst>
                  <a:ext uri="{0D108BD9-81ED-4DB2-BD59-A6C34878D82A}">
                    <a16:rowId xmlns="" xmlns:a16="http://schemas.microsoft.com/office/drawing/2014/main" val="865104069"/>
                  </a:ext>
                </a:extLst>
              </a:tr>
            </a:tbl>
          </a:graphicData>
        </a:graphic>
      </p:graphicFrame>
      <p:sp>
        <p:nvSpPr>
          <p:cNvPr id="7" name="Shape 10"/>
          <p:cNvSpPr txBox="1">
            <a:spLocks/>
          </p:cNvSpPr>
          <p:nvPr/>
        </p:nvSpPr>
        <p:spPr>
          <a:xfrm>
            <a:off x="8417734" y="54169"/>
            <a:ext cx="320601" cy="318036"/>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bg1"/>
                </a:solidFill>
                <a:effectLst/>
                <a:uFill>
                  <a:solidFill>
                    <a:srgbClr val="4F538B"/>
                  </a:solidFill>
                </a:uFill>
                <a:latin typeface="+mn-lt"/>
                <a:ea typeface="+mn-ea"/>
                <a:cs typeface="+mn-cs"/>
                <a:sym typeface="Arial"/>
              </a:defRPr>
            </a:lvl1pPr>
            <a:lvl2pPr marL="40639" marR="40639" indent="3429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2pPr>
            <a:lvl3pPr marL="40639" marR="40639" indent="685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3pPr>
            <a:lvl4pPr marL="40639" marR="40639" indent="10287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4pPr>
            <a:lvl5pPr marL="40639" marR="40639"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5pPr>
            <a:lvl6pPr marL="40639" marR="40639" indent="17145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6pPr>
            <a:lvl7pPr marL="40639" marR="40639" indent="2057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7pPr>
            <a:lvl8pPr marL="40639" marR="40639" indent="24003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8pPr>
            <a:lvl9pPr marL="40639" marR="40639"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9pPr>
          </a:lstStyle>
          <a:p>
            <a:fld id="{86CB4B4D-7CA3-9044-876B-883B54F8677D}" type="slidenum">
              <a:rPr lang="en-US" smtClean="0"/>
              <a:pPr/>
              <a:t>19</a:t>
            </a:fld>
            <a:endParaRPr lang="en-US"/>
          </a:p>
        </p:txBody>
      </p:sp>
      <p:sp>
        <p:nvSpPr>
          <p:cNvPr id="8" name="TextBox 7"/>
          <p:cNvSpPr txBox="1"/>
          <p:nvPr/>
        </p:nvSpPr>
        <p:spPr>
          <a:xfrm>
            <a:off x="28303" y="6423969"/>
            <a:ext cx="1267097" cy="261610"/>
          </a:xfrm>
          <a:prstGeom prst="rect">
            <a:avLst/>
          </a:prstGeom>
          <a:noFill/>
        </p:spPr>
        <p:txBody>
          <a:bodyPr wrap="square" rtlCol="0">
            <a:spAutoFit/>
          </a:bodyPr>
          <a:lstStyle/>
          <a:p>
            <a:r>
              <a:rPr lang="en-US" sz="1100" dirty="0">
                <a:solidFill>
                  <a:schemeClr val="bg1"/>
                </a:solidFill>
                <a:latin typeface="Arial Narrow" panose="020B0606020202030204" pitchFamily="34" charset="0"/>
              </a:rPr>
              <a:t>See Notes Page</a:t>
            </a:r>
            <a:endParaRPr lang="en-US" altLang="en-US" sz="1100" dirty="0">
              <a:solidFill>
                <a:schemeClr val="bg1"/>
              </a:solidFill>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169000900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6782"/>
            <a:ext cx="7183395" cy="969314"/>
          </a:xfrm>
        </p:spPr>
        <p:txBody>
          <a:bodyPr>
            <a:normAutofit/>
          </a:bodyPr>
          <a:lstStyle/>
          <a:p>
            <a:pPr algn="ctr"/>
            <a:r>
              <a:rPr lang="en-US" sz="2800" dirty="0" smtClean="0">
                <a:latin typeface="Arial Narrow" panose="020B0606020202030204" pitchFamily="34" charset="0"/>
              </a:rPr>
              <a:t>Roadmap</a:t>
            </a:r>
            <a:endParaRPr lang="en-US" sz="2800" dirty="0">
              <a:latin typeface="Arial Narrow" panose="020B0606020202030204" pitchFamily="34" charset="0"/>
              <a:ea typeface="+mj-ea"/>
            </a:endParaRPr>
          </a:p>
        </p:txBody>
      </p:sp>
      <p:sp>
        <p:nvSpPr>
          <p:cNvPr id="4" name="Left Arrow 10"/>
          <p:cNvSpPr/>
          <p:nvPr/>
        </p:nvSpPr>
        <p:spPr>
          <a:xfrm flipH="1">
            <a:off x="392869" y="3520665"/>
            <a:ext cx="67056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HL7 IIM&amp;T Project</a:t>
            </a:r>
          </a:p>
        </p:txBody>
      </p:sp>
      <p:sp>
        <p:nvSpPr>
          <p:cNvPr id="5" name="TextBox 4"/>
          <p:cNvSpPr txBox="1"/>
          <p:nvPr/>
        </p:nvSpPr>
        <p:spPr>
          <a:xfrm flipH="1">
            <a:off x="542913" y="1143491"/>
            <a:ext cx="747641" cy="430887"/>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100" dirty="0">
                <a:solidFill>
                  <a:schemeClr val="tx1"/>
                </a:solidFill>
                <a:latin typeface="Arial Narrow" panose="020B0606020202030204" pitchFamily="34" charset="0"/>
              </a:rPr>
              <a:t>Stan </a:t>
            </a:r>
            <a:r>
              <a:rPr lang="en-US" sz="1100" dirty="0" smtClean="0">
                <a:solidFill>
                  <a:schemeClr val="tx1"/>
                </a:solidFill>
                <a:latin typeface="Arial Narrow" panose="020B0606020202030204" pitchFamily="34" charset="0"/>
              </a:rPr>
              <a:t>Huff</a:t>
            </a:r>
          </a:p>
          <a:p>
            <a:pPr algn="ctr"/>
            <a:r>
              <a:rPr lang="en-US" sz="1100" dirty="0" smtClean="0">
                <a:solidFill>
                  <a:schemeClr val="tx1"/>
                </a:solidFill>
                <a:latin typeface="Arial Narrow" panose="020B0606020202030204" pitchFamily="34" charset="0"/>
              </a:rPr>
              <a:t>CIMI</a:t>
            </a:r>
            <a:endParaRPr lang="en-US" sz="1100" dirty="0">
              <a:solidFill>
                <a:schemeClr val="tx1"/>
              </a:solidFill>
              <a:latin typeface="Arial Narrow" panose="020B0606020202030204" pitchFamily="34" charset="0"/>
            </a:endParaRPr>
          </a:p>
        </p:txBody>
      </p:sp>
      <p:sp>
        <p:nvSpPr>
          <p:cNvPr id="6" name="Left Arrow 19"/>
          <p:cNvSpPr/>
          <p:nvPr/>
        </p:nvSpPr>
        <p:spPr>
          <a:xfrm rot="3720000" flipH="1">
            <a:off x="853454" y="2143056"/>
            <a:ext cx="2366778" cy="36764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sz="1400" dirty="0">
                <a:solidFill>
                  <a:schemeClr val="bg1"/>
                </a:solidFill>
                <a:latin typeface="Arial Narrow" panose="020B0606020202030204" pitchFamily="34" charset="0"/>
              </a:rPr>
              <a:t>Core SMEs</a:t>
            </a:r>
            <a:endParaRPr lang="en-US" sz="1400" dirty="0">
              <a:latin typeface="Arial Narrow" panose="020B0606020202030204" pitchFamily="34" charset="0"/>
            </a:endParaRPr>
          </a:p>
        </p:txBody>
      </p:sp>
      <p:sp>
        <p:nvSpPr>
          <p:cNvPr id="7" name="Left Arrow 20"/>
          <p:cNvSpPr/>
          <p:nvPr/>
        </p:nvSpPr>
        <p:spPr>
          <a:xfrm rot="17880000" flipH="1">
            <a:off x="5007297" y="4791686"/>
            <a:ext cx="2269031" cy="37256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vert="horz" lIns="0" tIns="0" rIns="0" bIns="0" rtlCol="0" anchor="ctr"/>
          <a:lstStyle/>
          <a:p>
            <a:pPr algn="ctr"/>
            <a:r>
              <a:rPr lang="en-US" sz="1400" dirty="0" smtClean="0">
                <a:latin typeface="Arial Narrow" panose="020B0606020202030204" pitchFamily="34" charset="0"/>
              </a:rPr>
              <a:t>Communications</a:t>
            </a:r>
            <a:endParaRPr lang="en-US" sz="1400" dirty="0">
              <a:latin typeface="Arial Narrow" panose="020B0606020202030204" pitchFamily="34" charset="0"/>
            </a:endParaRPr>
          </a:p>
        </p:txBody>
      </p:sp>
      <p:sp>
        <p:nvSpPr>
          <p:cNvPr id="8" name="Left Arrow 21"/>
          <p:cNvSpPr/>
          <p:nvPr/>
        </p:nvSpPr>
        <p:spPr>
          <a:xfrm rot="3720000" flipH="1">
            <a:off x="2843481" y="2155113"/>
            <a:ext cx="2366778" cy="34353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sz="1400" dirty="0">
                <a:solidFill>
                  <a:schemeClr val="bg1"/>
                </a:solidFill>
                <a:latin typeface="Arial Narrow" panose="020B0606020202030204" pitchFamily="34" charset="0"/>
              </a:rPr>
              <a:t>Organizations</a:t>
            </a:r>
            <a:endParaRPr lang="en-US" sz="1400" dirty="0">
              <a:latin typeface="Arial Narrow" panose="020B0606020202030204" pitchFamily="34" charset="0"/>
            </a:endParaRPr>
          </a:p>
        </p:txBody>
      </p:sp>
      <p:sp>
        <p:nvSpPr>
          <p:cNvPr id="9" name="Left Arrow 22"/>
          <p:cNvSpPr/>
          <p:nvPr/>
        </p:nvSpPr>
        <p:spPr>
          <a:xfrm rot="17880000" flipH="1">
            <a:off x="2884871" y="4811908"/>
            <a:ext cx="2292320" cy="308828"/>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vert="horz" lIns="0" tIns="0" rIns="0" bIns="0" rtlCol="0" anchor="ctr"/>
          <a:lstStyle/>
          <a:p>
            <a:pPr algn="ctr"/>
            <a:r>
              <a:rPr lang="en-US" sz="1400" dirty="0">
                <a:latin typeface="Arial Narrow" panose="020B0606020202030204" pitchFamily="34" charset="0"/>
              </a:rPr>
              <a:t>Projects</a:t>
            </a:r>
          </a:p>
        </p:txBody>
      </p:sp>
      <p:sp>
        <p:nvSpPr>
          <p:cNvPr id="11" name="TextBox 10"/>
          <p:cNvSpPr txBox="1"/>
          <p:nvPr/>
        </p:nvSpPr>
        <p:spPr>
          <a:xfrm flipH="1">
            <a:off x="1156111" y="3026734"/>
            <a:ext cx="1049005" cy="430887"/>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100" dirty="0">
                <a:solidFill>
                  <a:schemeClr val="tx1"/>
                </a:solidFill>
                <a:latin typeface="Arial Narrow" panose="020B0606020202030204" pitchFamily="34" charset="0"/>
              </a:rPr>
              <a:t>Keith </a:t>
            </a:r>
            <a:r>
              <a:rPr lang="en-US" sz="1100" dirty="0" smtClean="0">
                <a:solidFill>
                  <a:schemeClr val="tx1"/>
                </a:solidFill>
                <a:latin typeface="Arial Narrow" panose="020B0606020202030204" pitchFamily="34" charset="0"/>
              </a:rPr>
              <a:t>Campbell</a:t>
            </a:r>
          </a:p>
          <a:p>
            <a:pPr algn="ctr"/>
            <a:r>
              <a:rPr lang="en-US" sz="1100" dirty="0" smtClean="0">
                <a:solidFill>
                  <a:schemeClr val="tx1"/>
                </a:solidFill>
                <a:latin typeface="Arial Narrow" panose="020B0606020202030204" pitchFamily="34" charset="0"/>
              </a:rPr>
              <a:t>SOLOR</a:t>
            </a:r>
          </a:p>
        </p:txBody>
      </p:sp>
      <p:sp>
        <p:nvSpPr>
          <p:cNvPr id="13" name="TextBox 12"/>
          <p:cNvSpPr txBox="1"/>
          <p:nvPr/>
        </p:nvSpPr>
        <p:spPr>
          <a:xfrm flipH="1">
            <a:off x="896052" y="2443507"/>
            <a:ext cx="997709" cy="430887"/>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100" dirty="0">
                <a:solidFill>
                  <a:schemeClr val="tx1"/>
                </a:solidFill>
                <a:latin typeface="Arial Narrow" panose="020B0606020202030204" pitchFamily="34" charset="0"/>
              </a:rPr>
              <a:t>Steve </a:t>
            </a:r>
            <a:r>
              <a:rPr lang="en-US" sz="1100" dirty="0" smtClean="0">
                <a:solidFill>
                  <a:schemeClr val="tx1"/>
                </a:solidFill>
                <a:latin typeface="Arial Narrow" panose="020B0606020202030204" pitchFamily="34" charset="0"/>
              </a:rPr>
              <a:t>Wagner</a:t>
            </a:r>
          </a:p>
          <a:p>
            <a:pPr algn="ctr"/>
            <a:r>
              <a:rPr lang="en-US" sz="1100" dirty="0" smtClean="0">
                <a:solidFill>
                  <a:schemeClr val="tx1"/>
                </a:solidFill>
                <a:latin typeface="Arial Narrow" panose="020B0606020202030204" pitchFamily="34" charset="0"/>
              </a:rPr>
              <a:t>FHIM</a:t>
            </a:r>
            <a:endParaRPr lang="en-US" sz="1100" dirty="0">
              <a:solidFill>
                <a:schemeClr val="tx1"/>
              </a:solidFill>
              <a:latin typeface="Arial Narrow" panose="020B0606020202030204" pitchFamily="34" charset="0"/>
            </a:endParaRPr>
          </a:p>
        </p:txBody>
      </p:sp>
      <p:sp>
        <p:nvSpPr>
          <p:cNvPr id="15" name="TextBox 14"/>
          <p:cNvSpPr txBox="1"/>
          <p:nvPr/>
        </p:nvSpPr>
        <p:spPr>
          <a:xfrm flipH="1">
            <a:off x="2254250" y="1143491"/>
            <a:ext cx="1042593" cy="430887"/>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100" dirty="0" smtClean="0">
                <a:solidFill>
                  <a:schemeClr val="tx1"/>
                </a:solidFill>
                <a:latin typeface="Arial Narrow" panose="020B0606020202030204" pitchFamily="34" charset="0"/>
              </a:rPr>
              <a:t>ONC, FHA,</a:t>
            </a:r>
          </a:p>
          <a:p>
            <a:pPr algn="ctr"/>
            <a:r>
              <a:rPr lang="en-US" sz="1100" dirty="0" smtClean="0">
                <a:solidFill>
                  <a:schemeClr val="tx1"/>
                </a:solidFill>
                <a:latin typeface="Arial Narrow" panose="020B0606020202030204" pitchFamily="34" charset="0"/>
              </a:rPr>
              <a:t>DoD</a:t>
            </a:r>
            <a:r>
              <a:rPr lang="en-US" sz="1100" dirty="0">
                <a:solidFill>
                  <a:schemeClr val="tx1"/>
                </a:solidFill>
                <a:latin typeface="Arial Narrow" panose="020B0606020202030204" pitchFamily="34" charset="0"/>
              </a:rPr>
              <a:t>, VA, IPO, </a:t>
            </a:r>
            <a:endParaRPr lang="en-US" sz="1100" dirty="0" smtClean="0">
              <a:solidFill>
                <a:schemeClr val="tx1"/>
              </a:solidFill>
              <a:latin typeface="Arial Narrow" panose="020B0606020202030204" pitchFamily="34" charset="0"/>
            </a:endParaRPr>
          </a:p>
        </p:txBody>
      </p:sp>
      <p:sp>
        <p:nvSpPr>
          <p:cNvPr id="17" name="TextBox 16"/>
          <p:cNvSpPr txBox="1"/>
          <p:nvPr/>
        </p:nvSpPr>
        <p:spPr>
          <a:xfrm flipH="1">
            <a:off x="2662268" y="1815075"/>
            <a:ext cx="811761"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1100" dirty="0" smtClean="0">
                <a:solidFill>
                  <a:schemeClr val="tx1"/>
                </a:solidFill>
                <a:latin typeface="Arial Narrow" panose="020B0606020202030204" pitchFamily="34" charset="0"/>
              </a:rPr>
              <a:t>FDA, CDC</a:t>
            </a:r>
            <a:endParaRPr lang="en-US" sz="1100" dirty="0">
              <a:solidFill>
                <a:schemeClr val="tx1"/>
              </a:solidFill>
              <a:latin typeface="Arial Narrow" panose="020B0606020202030204" pitchFamily="34" charset="0"/>
            </a:endParaRPr>
          </a:p>
        </p:txBody>
      </p:sp>
      <p:sp>
        <p:nvSpPr>
          <p:cNvPr id="19" name="TextBox 18"/>
          <p:cNvSpPr txBox="1"/>
          <p:nvPr/>
        </p:nvSpPr>
        <p:spPr>
          <a:xfrm flipH="1">
            <a:off x="2998787" y="2270804"/>
            <a:ext cx="741229"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1100" dirty="0">
                <a:solidFill>
                  <a:schemeClr val="tx1"/>
                </a:solidFill>
                <a:latin typeface="Arial Narrow" panose="020B0606020202030204" pitchFamily="34" charset="0"/>
              </a:rPr>
              <a:t>HL7, ISO</a:t>
            </a:r>
          </a:p>
        </p:txBody>
      </p:sp>
      <p:sp>
        <p:nvSpPr>
          <p:cNvPr id="21" name="TextBox 20"/>
          <p:cNvSpPr txBox="1"/>
          <p:nvPr/>
        </p:nvSpPr>
        <p:spPr>
          <a:xfrm flipH="1">
            <a:off x="1680612" y="5900670"/>
            <a:ext cx="1647297" cy="2616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1100" dirty="0">
                <a:solidFill>
                  <a:schemeClr val="tx1"/>
                </a:solidFill>
                <a:latin typeface="Arial Narrow" panose="020B0606020202030204" pitchFamily="34" charset="0"/>
              </a:rPr>
              <a:t>Skin </a:t>
            </a:r>
            <a:r>
              <a:rPr lang="en-US" sz="1100" dirty="0" smtClean="0">
                <a:solidFill>
                  <a:schemeClr val="tx1"/>
                </a:solidFill>
                <a:latin typeface="Arial Narrow" panose="020B0606020202030204" pitchFamily="34" charset="0"/>
              </a:rPr>
              <a:t>Wound Assessment</a:t>
            </a:r>
            <a:endParaRPr lang="en-US" sz="1100" dirty="0">
              <a:solidFill>
                <a:schemeClr val="tx1"/>
              </a:solidFill>
              <a:latin typeface="Arial Narrow" panose="020B0606020202030204" pitchFamily="34" charset="0"/>
            </a:endParaRPr>
          </a:p>
        </p:txBody>
      </p:sp>
      <p:sp>
        <p:nvSpPr>
          <p:cNvPr id="23" name="TextBox 22"/>
          <p:cNvSpPr txBox="1"/>
          <p:nvPr/>
        </p:nvSpPr>
        <p:spPr>
          <a:xfrm flipH="1">
            <a:off x="2041261" y="5372293"/>
            <a:ext cx="1344789" cy="43088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1100" dirty="0">
                <a:solidFill>
                  <a:schemeClr val="tx1"/>
                </a:solidFill>
                <a:latin typeface="Arial Narrow" panose="020B0606020202030204" pitchFamily="34" charset="0"/>
              </a:rPr>
              <a:t>Device </a:t>
            </a:r>
            <a:r>
              <a:rPr lang="en-US" sz="1100" dirty="0" smtClean="0">
                <a:solidFill>
                  <a:schemeClr val="tx1"/>
                </a:solidFill>
                <a:latin typeface="Arial Narrow" panose="020B0606020202030204" pitchFamily="34" charset="0"/>
              </a:rPr>
              <a:t>interfaces  </a:t>
            </a:r>
            <a:r>
              <a:rPr lang="en-US" sz="1100" dirty="0" err="1">
                <a:solidFill>
                  <a:schemeClr val="tx1"/>
                </a:solidFill>
                <a:latin typeface="Arial Narrow" panose="020B0606020202030204" pitchFamily="34" charset="0"/>
              </a:rPr>
              <a:t>MDEpiNet</a:t>
            </a:r>
            <a:endParaRPr lang="en-US" sz="1100" dirty="0">
              <a:solidFill>
                <a:schemeClr val="tx1"/>
              </a:solidFill>
              <a:latin typeface="Arial Narrow" panose="020B0606020202030204" pitchFamily="34" charset="0"/>
            </a:endParaRPr>
          </a:p>
        </p:txBody>
      </p:sp>
      <p:sp>
        <p:nvSpPr>
          <p:cNvPr id="25" name="TextBox 24"/>
          <p:cNvSpPr txBox="1"/>
          <p:nvPr/>
        </p:nvSpPr>
        <p:spPr>
          <a:xfrm flipH="1">
            <a:off x="2632601" y="4313649"/>
            <a:ext cx="1336346" cy="43088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1100" dirty="0">
                <a:solidFill>
                  <a:schemeClr val="tx1"/>
                </a:solidFill>
                <a:latin typeface="Arial Narrow" panose="020B0606020202030204" pitchFamily="34" charset="0"/>
              </a:rPr>
              <a:t>FHIR US </a:t>
            </a:r>
            <a:r>
              <a:rPr lang="en-US" sz="1100" dirty="0" smtClean="0">
                <a:solidFill>
                  <a:schemeClr val="tx1"/>
                </a:solidFill>
                <a:latin typeface="Arial Narrow" panose="020B0606020202030204" pitchFamily="34" charset="0"/>
              </a:rPr>
              <a:t>Core / </a:t>
            </a:r>
            <a:endParaRPr lang="en-US" sz="1100" dirty="0" smtClean="0">
              <a:solidFill>
                <a:schemeClr val="tx1"/>
              </a:solidFill>
              <a:latin typeface="Arial Narrow" panose="020B0606020202030204" pitchFamily="34" charset="0"/>
            </a:endParaRPr>
          </a:p>
          <a:p>
            <a:pPr algn="ctr"/>
            <a:r>
              <a:rPr lang="en-US" sz="1100" dirty="0" smtClean="0">
                <a:solidFill>
                  <a:schemeClr val="tx1"/>
                </a:solidFill>
                <a:latin typeface="Arial Narrow" panose="020B0606020202030204" pitchFamily="34" charset="0"/>
              </a:rPr>
              <a:t>QI </a:t>
            </a:r>
            <a:r>
              <a:rPr lang="en-US" sz="1100" dirty="0">
                <a:solidFill>
                  <a:schemeClr val="tx1"/>
                </a:solidFill>
                <a:latin typeface="Arial Narrow" panose="020B0606020202030204" pitchFamily="34" charset="0"/>
              </a:rPr>
              <a:t>Core Integration</a:t>
            </a:r>
          </a:p>
        </p:txBody>
      </p:sp>
      <p:sp>
        <p:nvSpPr>
          <p:cNvPr id="33" name="TextBox 32"/>
          <p:cNvSpPr txBox="1"/>
          <p:nvPr/>
        </p:nvSpPr>
        <p:spPr>
          <a:xfrm>
            <a:off x="7132522" y="3457621"/>
            <a:ext cx="199515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1200" b="1" dirty="0">
                <a:solidFill>
                  <a:schemeClr val="tx1"/>
                </a:solidFill>
                <a:latin typeface="Arial Narrow" panose="020B0606020202030204" pitchFamily="34" charset="0"/>
              </a:rPr>
              <a:t>HL7-ISO Standards,</a:t>
            </a:r>
          </a:p>
          <a:p>
            <a:pPr algn="ctr"/>
            <a:r>
              <a:rPr lang="en-US" sz="1200" b="1" dirty="0">
                <a:solidFill>
                  <a:schemeClr val="tx1"/>
                </a:solidFill>
                <a:latin typeface="Arial Narrow" panose="020B0606020202030204" pitchFamily="34" charset="0"/>
              </a:rPr>
              <a:t>Tools and Training </a:t>
            </a:r>
          </a:p>
        </p:txBody>
      </p:sp>
      <p:sp>
        <p:nvSpPr>
          <p:cNvPr id="34" name="Left Arrow 53"/>
          <p:cNvSpPr/>
          <p:nvPr/>
        </p:nvSpPr>
        <p:spPr>
          <a:xfrm rot="3720000" flipH="1">
            <a:off x="4958423" y="2155113"/>
            <a:ext cx="2366778" cy="34353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sz="1400" dirty="0" smtClean="0">
                <a:latin typeface="Arial Narrow" panose="020B0606020202030204" pitchFamily="34" charset="0"/>
              </a:rPr>
              <a:t>Meetings</a:t>
            </a:r>
            <a:endParaRPr lang="en-US" sz="1400" dirty="0">
              <a:latin typeface="Arial Narrow" panose="020B0606020202030204" pitchFamily="34" charset="0"/>
            </a:endParaRPr>
          </a:p>
        </p:txBody>
      </p:sp>
      <p:sp>
        <p:nvSpPr>
          <p:cNvPr id="35" name="TextBox 34"/>
          <p:cNvSpPr txBox="1"/>
          <p:nvPr/>
        </p:nvSpPr>
        <p:spPr>
          <a:xfrm flipH="1">
            <a:off x="4805098" y="2693493"/>
            <a:ext cx="1376018"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1100" dirty="0" smtClean="0">
                <a:solidFill>
                  <a:schemeClr val="tx1"/>
                </a:solidFill>
                <a:latin typeface="Arial Narrow" panose="020B0606020202030204" pitchFamily="34" charset="0"/>
              </a:rPr>
              <a:t>HL7 Working Groups</a:t>
            </a:r>
          </a:p>
        </p:txBody>
      </p:sp>
      <p:sp>
        <p:nvSpPr>
          <p:cNvPr id="37" name="TextBox 36"/>
          <p:cNvSpPr txBox="1"/>
          <p:nvPr/>
        </p:nvSpPr>
        <p:spPr>
          <a:xfrm flipH="1">
            <a:off x="4772889" y="4331381"/>
            <a:ext cx="1376018"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1100" dirty="0">
                <a:solidFill>
                  <a:schemeClr val="tx1"/>
                </a:solidFill>
                <a:latin typeface="Arial Narrow" panose="020B0606020202030204" pitchFamily="34" charset="0"/>
              </a:rPr>
              <a:t>FHA </a:t>
            </a:r>
            <a:r>
              <a:rPr lang="en-US" sz="1100" dirty="0" smtClean="0">
                <a:solidFill>
                  <a:schemeClr val="tx1"/>
                </a:solidFill>
                <a:latin typeface="Arial Narrow" panose="020B0606020202030204" pitchFamily="34" charset="0"/>
              </a:rPr>
              <a:t>Managing Board</a:t>
            </a:r>
            <a:endParaRPr lang="en-US" sz="1100" dirty="0">
              <a:solidFill>
                <a:schemeClr val="tx1"/>
              </a:solidFill>
              <a:latin typeface="Arial Narrow" panose="020B0606020202030204" pitchFamily="34" charset="0"/>
            </a:endParaRPr>
          </a:p>
        </p:txBody>
      </p:sp>
      <p:sp>
        <p:nvSpPr>
          <p:cNvPr id="39" name="TextBox 38"/>
          <p:cNvSpPr txBox="1"/>
          <p:nvPr/>
        </p:nvSpPr>
        <p:spPr>
          <a:xfrm flipH="1">
            <a:off x="4026526" y="5681595"/>
            <a:ext cx="1279838" cy="430887"/>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1100" dirty="0">
                <a:solidFill>
                  <a:schemeClr val="tx1"/>
                </a:solidFill>
                <a:latin typeface="Arial Narrow" panose="020B0606020202030204" pitchFamily="34" charset="0"/>
              </a:rPr>
              <a:t>HL7 &amp; ISO Ballot &amp; </a:t>
            </a:r>
          </a:p>
          <a:p>
            <a:r>
              <a:rPr lang="en-US" sz="1100" dirty="0">
                <a:solidFill>
                  <a:schemeClr val="tx1"/>
                </a:solidFill>
                <a:latin typeface="Arial Narrow" panose="020B0606020202030204" pitchFamily="34" charset="0"/>
              </a:rPr>
              <a:t>Standards Reviews</a:t>
            </a:r>
          </a:p>
        </p:txBody>
      </p:sp>
      <p:sp>
        <p:nvSpPr>
          <p:cNvPr id="41" name="Left Arrow 60"/>
          <p:cNvSpPr/>
          <p:nvPr/>
        </p:nvSpPr>
        <p:spPr>
          <a:xfrm rot="17880000" flipH="1">
            <a:off x="890684" y="4811908"/>
            <a:ext cx="2292320" cy="308828"/>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vert="horz" lIns="0" tIns="0" rIns="0" bIns="0" rtlCol="0" anchor="ctr"/>
          <a:lstStyle/>
          <a:p>
            <a:pPr algn="ctr"/>
            <a:r>
              <a:rPr lang="en-US" sz="1400" dirty="0" smtClean="0">
                <a:solidFill>
                  <a:schemeClr val="bg1"/>
                </a:solidFill>
                <a:latin typeface="Arial Narrow" panose="020B0606020202030204" pitchFamily="34" charset="0"/>
              </a:rPr>
              <a:t>Models and Tools</a:t>
            </a:r>
            <a:endParaRPr lang="en-US" sz="1400" dirty="0">
              <a:latin typeface="Arial Narrow" panose="020B0606020202030204" pitchFamily="34" charset="0"/>
            </a:endParaRPr>
          </a:p>
        </p:txBody>
      </p:sp>
      <p:sp>
        <p:nvSpPr>
          <p:cNvPr id="42" name="TextBox 41"/>
          <p:cNvSpPr txBox="1"/>
          <p:nvPr/>
        </p:nvSpPr>
        <p:spPr>
          <a:xfrm flipH="1">
            <a:off x="886043" y="5189150"/>
            <a:ext cx="555281"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100" dirty="0" smtClean="0">
                <a:solidFill>
                  <a:schemeClr val="tx1"/>
                </a:solidFill>
                <a:latin typeface="Arial Narrow" panose="020B0606020202030204" pitchFamily="34" charset="0"/>
              </a:rPr>
              <a:t>SIGG</a:t>
            </a:r>
            <a:endParaRPr lang="en-US" sz="1100" dirty="0">
              <a:solidFill>
                <a:schemeClr val="tx1"/>
              </a:solidFill>
              <a:latin typeface="Arial Narrow" panose="020B0606020202030204" pitchFamily="34" charset="0"/>
            </a:endParaRPr>
          </a:p>
        </p:txBody>
      </p:sp>
      <p:sp>
        <p:nvSpPr>
          <p:cNvPr id="45" name="TextBox 44"/>
          <p:cNvSpPr txBox="1"/>
          <p:nvPr/>
        </p:nvSpPr>
        <p:spPr>
          <a:xfrm flipH="1">
            <a:off x="1286468" y="4467447"/>
            <a:ext cx="471924"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1100" dirty="0" smtClean="0">
                <a:solidFill>
                  <a:schemeClr val="tx1"/>
                </a:solidFill>
                <a:latin typeface="Arial Narrow" panose="020B0606020202030204" pitchFamily="34" charset="0"/>
              </a:rPr>
              <a:t>CQI</a:t>
            </a:r>
            <a:endParaRPr lang="en-US" sz="1100" dirty="0">
              <a:solidFill>
                <a:schemeClr val="tx1"/>
              </a:solidFill>
              <a:latin typeface="Arial Narrow" panose="020B0606020202030204" pitchFamily="34" charset="0"/>
            </a:endParaRPr>
          </a:p>
        </p:txBody>
      </p:sp>
      <p:sp>
        <p:nvSpPr>
          <p:cNvPr id="47" name="TextBox 46"/>
          <p:cNvSpPr txBox="1"/>
          <p:nvPr/>
        </p:nvSpPr>
        <p:spPr>
          <a:xfrm flipH="1">
            <a:off x="710479" y="1830570"/>
            <a:ext cx="882293" cy="430887"/>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100" dirty="0">
                <a:solidFill>
                  <a:schemeClr val="tx1"/>
                </a:solidFill>
                <a:latin typeface="Arial Narrow" panose="020B0606020202030204" pitchFamily="34" charset="0"/>
              </a:rPr>
              <a:t>Julia </a:t>
            </a:r>
            <a:r>
              <a:rPr lang="en-US" sz="1100" dirty="0" err="1" smtClean="0">
                <a:solidFill>
                  <a:schemeClr val="tx1"/>
                </a:solidFill>
                <a:latin typeface="Arial Narrow" panose="020B0606020202030204" pitchFamily="34" charset="0"/>
              </a:rPr>
              <a:t>Skapik</a:t>
            </a:r>
            <a:endParaRPr lang="en-US" sz="1100" dirty="0" smtClean="0">
              <a:solidFill>
                <a:schemeClr val="tx1"/>
              </a:solidFill>
              <a:latin typeface="Arial Narrow" panose="020B0606020202030204" pitchFamily="34" charset="0"/>
            </a:endParaRPr>
          </a:p>
          <a:p>
            <a:pPr algn="ctr"/>
            <a:r>
              <a:rPr lang="en-US" sz="1100" dirty="0" smtClean="0">
                <a:solidFill>
                  <a:schemeClr val="tx1"/>
                </a:solidFill>
                <a:latin typeface="Arial Narrow" panose="020B0606020202030204" pitchFamily="34" charset="0"/>
              </a:rPr>
              <a:t>CQI &amp; CDS</a:t>
            </a:r>
            <a:endParaRPr lang="en-US" sz="1100" dirty="0">
              <a:solidFill>
                <a:schemeClr val="tx1"/>
              </a:solidFill>
              <a:latin typeface="Arial Narrow" panose="020B0606020202030204" pitchFamily="34" charset="0"/>
            </a:endParaRPr>
          </a:p>
        </p:txBody>
      </p:sp>
      <p:sp>
        <p:nvSpPr>
          <p:cNvPr id="58" name="TextBox 57"/>
          <p:cNvSpPr txBox="1"/>
          <p:nvPr/>
        </p:nvSpPr>
        <p:spPr>
          <a:xfrm flipH="1">
            <a:off x="1476735" y="4172184"/>
            <a:ext cx="510396"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1100" dirty="0" smtClean="0">
                <a:solidFill>
                  <a:schemeClr val="tx1"/>
                </a:solidFill>
                <a:latin typeface="Arial Narrow" panose="020B0606020202030204" pitchFamily="34" charset="0"/>
              </a:rPr>
              <a:t>CIMI</a:t>
            </a:r>
            <a:endParaRPr lang="en-US" sz="1100" dirty="0">
              <a:solidFill>
                <a:schemeClr val="tx1"/>
              </a:solidFill>
              <a:latin typeface="Arial Narrow" panose="020B0606020202030204" pitchFamily="34" charset="0"/>
            </a:endParaRPr>
          </a:p>
        </p:txBody>
      </p:sp>
      <p:sp>
        <p:nvSpPr>
          <p:cNvPr id="54" name="TextBox 53"/>
          <p:cNvSpPr txBox="1"/>
          <p:nvPr/>
        </p:nvSpPr>
        <p:spPr>
          <a:xfrm flipH="1">
            <a:off x="3325852" y="2767635"/>
            <a:ext cx="587340"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1100" dirty="0">
                <a:solidFill>
                  <a:schemeClr val="tx1"/>
                </a:solidFill>
                <a:latin typeface="Arial Narrow" panose="020B0606020202030204" pitchFamily="34" charset="0"/>
              </a:rPr>
              <a:t>HSPC</a:t>
            </a:r>
          </a:p>
        </p:txBody>
      </p:sp>
      <p:sp>
        <p:nvSpPr>
          <p:cNvPr id="106" name="TextBox 105"/>
          <p:cNvSpPr txBox="1"/>
          <p:nvPr/>
        </p:nvSpPr>
        <p:spPr>
          <a:xfrm flipH="1">
            <a:off x="2365592" y="4851687"/>
            <a:ext cx="1276180" cy="43088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1100" dirty="0" smtClean="0">
                <a:solidFill>
                  <a:schemeClr val="tx1"/>
                </a:solidFill>
                <a:latin typeface="Arial Narrow" panose="020B0606020202030204" pitchFamily="34" charset="0"/>
              </a:rPr>
              <a:t>CDS </a:t>
            </a:r>
          </a:p>
          <a:p>
            <a:pPr algn="ctr"/>
            <a:r>
              <a:rPr lang="en-US" sz="1100" dirty="0" smtClean="0">
                <a:solidFill>
                  <a:schemeClr val="tx1"/>
                </a:solidFill>
                <a:latin typeface="Arial Narrow" panose="020B0606020202030204" pitchFamily="34" charset="0"/>
              </a:rPr>
              <a:t>Pediatric Bilirubin</a:t>
            </a:r>
            <a:endParaRPr lang="en-US" sz="1100" dirty="0">
              <a:solidFill>
                <a:schemeClr val="tx1"/>
              </a:solidFill>
              <a:latin typeface="Arial Narrow" panose="020B0606020202030204" pitchFamily="34" charset="0"/>
            </a:endParaRPr>
          </a:p>
        </p:txBody>
      </p:sp>
      <p:sp>
        <p:nvSpPr>
          <p:cNvPr id="108" name="TextBox 107"/>
          <p:cNvSpPr txBox="1"/>
          <p:nvPr/>
        </p:nvSpPr>
        <p:spPr>
          <a:xfrm flipH="1">
            <a:off x="1028972" y="4829385"/>
            <a:ext cx="670697"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100" dirty="0" smtClean="0">
                <a:solidFill>
                  <a:schemeClr val="tx1"/>
                </a:solidFill>
                <a:latin typeface="Arial Narrow" panose="020B0606020202030204" pitchFamily="34" charset="0"/>
              </a:rPr>
              <a:t>SOLOR</a:t>
            </a:r>
            <a:endParaRPr lang="en-US" sz="1100" dirty="0">
              <a:solidFill>
                <a:schemeClr val="tx1"/>
              </a:solidFill>
              <a:latin typeface="Arial Narrow" panose="020B0606020202030204" pitchFamily="34" charset="0"/>
            </a:endParaRPr>
          </a:p>
        </p:txBody>
      </p:sp>
      <p:sp>
        <p:nvSpPr>
          <p:cNvPr id="109" name="TextBox 108"/>
          <p:cNvSpPr txBox="1"/>
          <p:nvPr/>
        </p:nvSpPr>
        <p:spPr>
          <a:xfrm flipH="1">
            <a:off x="1690923" y="3867396"/>
            <a:ext cx="548868"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1100" dirty="0" smtClean="0">
                <a:solidFill>
                  <a:schemeClr val="tx1"/>
                </a:solidFill>
                <a:latin typeface="Arial Narrow" panose="020B0606020202030204" pitchFamily="34" charset="0"/>
              </a:rPr>
              <a:t>FHIM</a:t>
            </a:r>
            <a:endParaRPr lang="en-US" sz="1100" dirty="0">
              <a:solidFill>
                <a:schemeClr val="tx1"/>
              </a:solidFill>
              <a:latin typeface="Arial Narrow" panose="020B0606020202030204" pitchFamily="34" charset="0"/>
            </a:endParaRPr>
          </a:p>
        </p:txBody>
      </p:sp>
      <p:sp>
        <p:nvSpPr>
          <p:cNvPr id="112" name="TextBox 111"/>
          <p:cNvSpPr txBox="1"/>
          <p:nvPr/>
        </p:nvSpPr>
        <p:spPr>
          <a:xfrm flipH="1">
            <a:off x="4771753" y="4757384"/>
            <a:ext cx="869469"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100" dirty="0">
                <a:solidFill>
                  <a:schemeClr val="tx1"/>
                </a:solidFill>
                <a:latin typeface="Arial Narrow" panose="020B0606020202030204" pitchFamily="34" charset="0"/>
              </a:rPr>
              <a:t>Newsletters</a:t>
            </a:r>
            <a:endParaRPr lang="en-US" sz="1100" u="sng" dirty="0">
              <a:solidFill>
                <a:schemeClr val="tx1"/>
              </a:solidFill>
              <a:latin typeface="Arial Narrow" panose="020B0606020202030204" pitchFamily="34" charset="0"/>
            </a:endParaRPr>
          </a:p>
        </p:txBody>
      </p:sp>
      <p:sp>
        <p:nvSpPr>
          <p:cNvPr id="113" name="TextBox 112"/>
          <p:cNvSpPr txBox="1"/>
          <p:nvPr/>
        </p:nvSpPr>
        <p:spPr>
          <a:xfrm flipH="1">
            <a:off x="3347673" y="3196011"/>
            <a:ext cx="901529"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1100" dirty="0">
                <a:solidFill>
                  <a:schemeClr val="tx1"/>
                </a:solidFill>
                <a:latin typeface="Arial Narrow" panose="020B0606020202030204" pitchFamily="34" charset="0"/>
              </a:rPr>
              <a:t>Open Group</a:t>
            </a:r>
          </a:p>
        </p:txBody>
      </p:sp>
      <p:sp>
        <p:nvSpPr>
          <p:cNvPr id="114" name="Shape 10"/>
          <p:cNvSpPr txBox="1">
            <a:spLocks/>
          </p:cNvSpPr>
          <p:nvPr/>
        </p:nvSpPr>
        <p:spPr>
          <a:xfrm>
            <a:off x="8417734" y="54162"/>
            <a:ext cx="320601" cy="318036"/>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bg1"/>
                </a:solidFill>
                <a:effectLst/>
                <a:uFill>
                  <a:solidFill>
                    <a:srgbClr val="4F538B"/>
                  </a:solidFill>
                </a:uFill>
                <a:latin typeface="+mn-lt"/>
                <a:ea typeface="+mn-ea"/>
                <a:cs typeface="+mn-cs"/>
                <a:sym typeface="Arial"/>
              </a:defRPr>
            </a:lvl1pPr>
            <a:lvl2pPr marL="40639" marR="40639" indent="3429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2pPr>
            <a:lvl3pPr marL="40639" marR="40639" indent="685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3pPr>
            <a:lvl4pPr marL="40639" marR="40639" indent="10287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4pPr>
            <a:lvl5pPr marL="40639" marR="40639"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5pPr>
            <a:lvl6pPr marL="40639" marR="40639" indent="17145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6pPr>
            <a:lvl7pPr marL="40639" marR="40639" indent="2057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7pPr>
            <a:lvl8pPr marL="40639" marR="40639" indent="24003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8pPr>
            <a:lvl9pPr marL="40639" marR="40639"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9pPr>
          </a:lstStyle>
          <a:p>
            <a:fld id="{86CB4B4D-7CA3-9044-876B-883B54F8677D}" type="slidenum">
              <a:rPr lang="en-US" smtClean="0"/>
              <a:pPr/>
              <a:t>2</a:t>
            </a:fld>
            <a:endParaRPr lang="en-US"/>
          </a:p>
        </p:txBody>
      </p:sp>
      <p:sp>
        <p:nvSpPr>
          <p:cNvPr id="43" name="TextBox 42"/>
          <p:cNvSpPr txBox="1"/>
          <p:nvPr/>
        </p:nvSpPr>
        <p:spPr>
          <a:xfrm flipH="1">
            <a:off x="621353" y="5529865"/>
            <a:ext cx="568104"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1100" dirty="0" smtClean="0">
                <a:solidFill>
                  <a:schemeClr val="tx1"/>
                </a:solidFill>
                <a:latin typeface="Arial Narrow" panose="020B0606020202030204" pitchFamily="34" charset="0"/>
              </a:rPr>
              <a:t>FHIR </a:t>
            </a:r>
            <a:endParaRPr lang="en-US" sz="1100" dirty="0">
              <a:solidFill>
                <a:schemeClr val="tx1"/>
              </a:solidFill>
              <a:latin typeface="Arial Narrow" panose="020B0606020202030204" pitchFamily="34" charset="0"/>
            </a:endParaRPr>
          </a:p>
        </p:txBody>
      </p:sp>
      <p:sp>
        <p:nvSpPr>
          <p:cNvPr id="44" name="TextBox 43"/>
          <p:cNvSpPr txBox="1"/>
          <p:nvPr/>
        </p:nvSpPr>
        <p:spPr>
          <a:xfrm flipH="1">
            <a:off x="4327458" y="1143491"/>
            <a:ext cx="1093889"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1100" dirty="0" smtClean="0">
                <a:solidFill>
                  <a:schemeClr val="tx1"/>
                </a:solidFill>
                <a:latin typeface="Arial Narrow" panose="020B0606020202030204" pitchFamily="34" charset="0"/>
              </a:rPr>
              <a:t>FHIM (Wed, Fri)</a:t>
            </a:r>
            <a:endParaRPr lang="en-US" sz="1100" dirty="0">
              <a:solidFill>
                <a:schemeClr val="tx1"/>
              </a:solidFill>
              <a:latin typeface="Arial Narrow" panose="020B0606020202030204" pitchFamily="34" charset="0"/>
            </a:endParaRPr>
          </a:p>
        </p:txBody>
      </p:sp>
      <p:sp>
        <p:nvSpPr>
          <p:cNvPr id="46" name="TextBox 45"/>
          <p:cNvSpPr txBox="1"/>
          <p:nvPr/>
        </p:nvSpPr>
        <p:spPr>
          <a:xfrm flipH="1">
            <a:off x="4526817" y="1687509"/>
            <a:ext cx="1061829"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1100" dirty="0" smtClean="0">
                <a:solidFill>
                  <a:schemeClr val="tx1"/>
                </a:solidFill>
                <a:latin typeface="Arial Narrow" panose="020B0606020202030204" pitchFamily="34" charset="0"/>
              </a:rPr>
              <a:t>HL7 CIMI (Thu)</a:t>
            </a:r>
            <a:endParaRPr lang="en-US" sz="1100" dirty="0">
              <a:solidFill>
                <a:schemeClr val="tx1"/>
              </a:solidFill>
              <a:latin typeface="Arial Narrow" panose="020B0606020202030204" pitchFamily="34" charset="0"/>
            </a:endParaRPr>
          </a:p>
        </p:txBody>
      </p:sp>
      <p:sp>
        <p:nvSpPr>
          <p:cNvPr id="48" name="TextBox 47"/>
          <p:cNvSpPr txBox="1"/>
          <p:nvPr/>
        </p:nvSpPr>
        <p:spPr>
          <a:xfrm flipH="1">
            <a:off x="4880117" y="2190343"/>
            <a:ext cx="978473"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1100" dirty="0" smtClean="0">
                <a:solidFill>
                  <a:schemeClr val="tx1"/>
                </a:solidFill>
                <a:latin typeface="Arial Narrow" panose="020B0606020202030204" pitchFamily="34" charset="0"/>
              </a:rPr>
              <a:t>SOLOR (Tue)</a:t>
            </a:r>
            <a:endParaRPr lang="en-US" sz="1100" dirty="0">
              <a:solidFill>
                <a:schemeClr val="tx1"/>
              </a:solidFill>
              <a:latin typeface="Arial Narrow" panose="020B0606020202030204" pitchFamily="34" charset="0"/>
            </a:endParaRPr>
          </a:p>
        </p:txBody>
      </p:sp>
      <p:sp>
        <p:nvSpPr>
          <p:cNvPr id="49" name="TextBox 48"/>
          <p:cNvSpPr txBox="1"/>
          <p:nvPr/>
        </p:nvSpPr>
        <p:spPr>
          <a:xfrm flipH="1">
            <a:off x="4778598" y="3848394"/>
            <a:ext cx="1532986" cy="2616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1100" dirty="0" smtClean="0">
                <a:solidFill>
                  <a:schemeClr val="tx1"/>
                </a:solidFill>
                <a:latin typeface="Arial Narrow" panose="020B0606020202030204" pitchFamily="34" charset="0"/>
              </a:rPr>
              <a:t>IPO </a:t>
            </a:r>
            <a:r>
              <a:rPr lang="en-US" sz="1100" dirty="0" smtClean="0">
                <a:solidFill>
                  <a:schemeClr val="tx1"/>
                </a:solidFill>
                <a:latin typeface="Arial Narrow" panose="020B0606020202030204" pitchFamily="34" charset="0"/>
              </a:rPr>
              <a:t>Technical </a:t>
            </a:r>
            <a:r>
              <a:rPr lang="en-US" sz="1100" dirty="0" smtClean="0">
                <a:solidFill>
                  <a:schemeClr val="tx1"/>
                </a:solidFill>
                <a:latin typeface="Arial Narrow" panose="020B0606020202030204" pitchFamily="34" charset="0"/>
              </a:rPr>
              <a:t>Forum</a:t>
            </a:r>
            <a:endParaRPr lang="en-US" sz="1100" u="sng" dirty="0">
              <a:solidFill>
                <a:schemeClr val="tx1"/>
              </a:solidFill>
              <a:latin typeface="Arial Narrow" panose="020B0606020202030204" pitchFamily="34" charset="0"/>
            </a:endParaRPr>
          </a:p>
        </p:txBody>
      </p:sp>
      <p:sp>
        <p:nvSpPr>
          <p:cNvPr id="50" name="TextBox 49"/>
          <p:cNvSpPr txBox="1"/>
          <p:nvPr/>
        </p:nvSpPr>
        <p:spPr>
          <a:xfrm flipH="1">
            <a:off x="4222715" y="5151660"/>
            <a:ext cx="1234953" cy="430887"/>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100" dirty="0" smtClean="0">
                <a:solidFill>
                  <a:schemeClr val="tx1"/>
                </a:solidFill>
                <a:latin typeface="Arial Narrow" panose="020B0606020202030204" pitchFamily="34" charset="0"/>
              </a:rPr>
              <a:t>ONC </a:t>
            </a:r>
            <a:r>
              <a:rPr lang="en-US" sz="1100" dirty="0" smtClean="0">
                <a:solidFill>
                  <a:schemeClr val="tx1"/>
                </a:solidFill>
                <a:latin typeface="Arial Narrow" panose="020B0606020202030204" pitchFamily="34" charset="0"/>
              </a:rPr>
              <a:t>– FHIR </a:t>
            </a:r>
            <a:endParaRPr lang="en-US" sz="1100" dirty="0" smtClean="0">
              <a:solidFill>
                <a:schemeClr val="tx1"/>
              </a:solidFill>
              <a:latin typeface="Arial Narrow" panose="020B0606020202030204" pitchFamily="34" charset="0"/>
            </a:endParaRPr>
          </a:p>
          <a:p>
            <a:pPr algn="ctr"/>
            <a:r>
              <a:rPr lang="en-US" sz="1100" dirty="0" smtClean="0">
                <a:solidFill>
                  <a:schemeClr val="tx1"/>
                </a:solidFill>
                <a:latin typeface="Arial Narrow" panose="020B0606020202030204" pitchFamily="34" charset="0"/>
              </a:rPr>
              <a:t>Modeling Meetings</a:t>
            </a:r>
            <a:endParaRPr lang="en-US" sz="1100" dirty="0">
              <a:solidFill>
                <a:schemeClr val="tx1"/>
              </a:solidFill>
              <a:latin typeface="Arial Narrow" panose="020B0606020202030204" pitchFamily="34" charset="0"/>
            </a:endParaRPr>
          </a:p>
        </p:txBody>
      </p:sp>
      <p:sp>
        <p:nvSpPr>
          <p:cNvPr id="51" name="TextBox 50"/>
          <p:cNvSpPr txBox="1"/>
          <p:nvPr/>
        </p:nvSpPr>
        <p:spPr>
          <a:xfrm flipH="1">
            <a:off x="5336136" y="3195695"/>
            <a:ext cx="1087477"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1100" dirty="0" smtClean="0">
                <a:solidFill>
                  <a:schemeClr val="tx1"/>
                </a:solidFill>
                <a:latin typeface="Arial Narrow" panose="020B0606020202030204" pitchFamily="34" charset="0"/>
              </a:rPr>
              <a:t>HSPC Meetings</a:t>
            </a:r>
            <a:endParaRPr lang="en-US" sz="1100" dirty="0">
              <a:solidFill>
                <a:schemeClr val="tx1"/>
              </a:solidFill>
              <a:latin typeface="Arial Narrow" panose="020B0606020202030204" pitchFamily="34" charset="0"/>
            </a:endParaRPr>
          </a:p>
        </p:txBody>
      </p:sp>
      <p:sp>
        <p:nvSpPr>
          <p:cNvPr id="53" name="TextBox 52"/>
          <p:cNvSpPr txBox="1"/>
          <p:nvPr/>
        </p:nvSpPr>
        <p:spPr>
          <a:xfrm>
            <a:off x="0" y="6284980"/>
            <a:ext cx="91440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1400" dirty="0" smtClean="0">
                <a:solidFill>
                  <a:schemeClr val="bg1"/>
                </a:solidFill>
                <a:latin typeface="Arial Narrow" panose="020B0606020202030204" pitchFamily="34" charset="0"/>
              </a:rPr>
              <a:t>HL7 IIM&amp;T Project intends to result </a:t>
            </a:r>
            <a:r>
              <a:rPr lang="en-US" sz="1400" dirty="0">
                <a:solidFill>
                  <a:schemeClr val="bg1"/>
                </a:solidFill>
                <a:latin typeface="Arial Narrow" panose="020B0606020202030204" pitchFamily="34" charset="0"/>
              </a:rPr>
              <a:t>in clear, complete, concise, correct, consistent and traceable standards </a:t>
            </a:r>
            <a:r>
              <a:rPr lang="en-US" sz="1400" dirty="0" smtClean="0">
                <a:solidFill>
                  <a:schemeClr val="bg1"/>
                </a:solidFill>
                <a:latin typeface="Arial Narrow" panose="020B0606020202030204" pitchFamily="34" charset="0"/>
              </a:rPr>
              <a:t>and </a:t>
            </a:r>
          </a:p>
          <a:p>
            <a:pPr algn="ctr"/>
            <a:r>
              <a:rPr lang="en-US" sz="1400" dirty="0" smtClean="0">
                <a:solidFill>
                  <a:schemeClr val="bg1"/>
                </a:solidFill>
                <a:latin typeface="Arial Narrow" panose="020B0606020202030204" pitchFamily="34" charset="0"/>
              </a:rPr>
              <a:t>Easy-to-use FHIR-CDA-NIEM implementation artifacts for </a:t>
            </a:r>
            <a:r>
              <a:rPr lang="en-US" sz="1400" dirty="0">
                <a:solidFill>
                  <a:schemeClr val="bg1"/>
                </a:solidFill>
                <a:latin typeface="Arial Narrow" panose="020B0606020202030204" pitchFamily="34" charset="0"/>
              </a:rPr>
              <a:t>Federal Agencies and their partners, venders and </a:t>
            </a:r>
            <a:r>
              <a:rPr lang="en-US" sz="1400" dirty="0" smtClean="0">
                <a:solidFill>
                  <a:schemeClr val="bg1"/>
                </a:solidFill>
                <a:latin typeface="Arial Narrow" panose="020B0606020202030204" pitchFamily="34" charset="0"/>
              </a:rPr>
              <a:t>integrators</a:t>
            </a:r>
            <a:endParaRPr lang="en-US" sz="1400" dirty="0">
              <a:solidFill>
                <a:schemeClr val="bg1"/>
              </a:solidFill>
              <a:latin typeface="Arial Narrow" panose="020B0606020202030204" pitchFamily="34" charset="0"/>
            </a:endParaRPr>
          </a:p>
        </p:txBody>
      </p:sp>
      <p:sp>
        <p:nvSpPr>
          <p:cNvPr id="55" name="TextBox 54"/>
          <p:cNvSpPr txBox="1"/>
          <p:nvPr/>
        </p:nvSpPr>
        <p:spPr>
          <a:xfrm flipH="1">
            <a:off x="386292" y="5863226"/>
            <a:ext cx="612988" cy="2616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1100" dirty="0" smtClean="0">
                <a:solidFill>
                  <a:schemeClr val="tx1"/>
                </a:solidFill>
                <a:latin typeface="Arial Narrow" panose="020B0606020202030204" pitchFamily="34" charset="0"/>
              </a:rPr>
              <a:t>Others</a:t>
            </a:r>
            <a:endParaRPr lang="en-US" sz="1100" dirty="0">
              <a:solidFill>
                <a:schemeClr val="tx1"/>
              </a:solidFill>
              <a:latin typeface="Arial Narrow" panose="020B0606020202030204" pitchFamily="34" charset="0"/>
            </a:endParaRPr>
          </a:p>
        </p:txBody>
      </p:sp>
      <p:sp>
        <p:nvSpPr>
          <p:cNvPr id="2" name="TextBox 1"/>
          <p:cNvSpPr txBox="1"/>
          <p:nvPr/>
        </p:nvSpPr>
        <p:spPr>
          <a:xfrm>
            <a:off x="7102927" y="3904777"/>
            <a:ext cx="2090057" cy="16260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nSpc>
                <a:spcPct val="150000"/>
              </a:lnSpc>
            </a:pPr>
            <a:r>
              <a:rPr lang="en-US" sz="1100" b="1" dirty="0">
                <a:latin typeface="Arial Narrow" panose="020B0606020202030204" pitchFamily="34" charset="0"/>
              </a:rPr>
              <a:t>2017-01 HL7 </a:t>
            </a:r>
            <a:r>
              <a:rPr lang="en-US" sz="1100" b="1" dirty="0" smtClean="0">
                <a:latin typeface="Arial Narrow" panose="020B0606020202030204" pitchFamily="34" charset="0"/>
              </a:rPr>
              <a:t>Comment-only Ballot</a:t>
            </a:r>
          </a:p>
          <a:p>
            <a:pPr>
              <a:lnSpc>
                <a:spcPct val="150000"/>
              </a:lnSpc>
            </a:pPr>
            <a:r>
              <a:rPr lang="en-US" sz="1100" b="1" dirty="0" smtClean="0">
                <a:latin typeface="Arial Narrow" panose="020B0606020202030204" pitchFamily="34" charset="0"/>
              </a:rPr>
              <a:t>2017-05 </a:t>
            </a:r>
            <a:r>
              <a:rPr lang="en-US" sz="1100" b="1" dirty="0">
                <a:latin typeface="Arial Narrow" panose="020B0606020202030204" pitchFamily="34" charset="0"/>
              </a:rPr>
              <a:t>HL7 Informative Standard</a:t>
            </a:r>
          </a:p>
          <a:p>
            <a:pPr>
              <a:lnSpc>
                <a:spcPct val="150000"/>
              </a:lnSpc>
            </a:pPr>
            <a:r>
              <a:rPr lang="en-US" sz="1100" b="1" dirty="0">
                <a:latin typeface="Arial Narrow" panose="020B0606020202030204" pitchFamily="34" charset="0"/>
              </a:rPr>
              <a:t>2017-09 HL7 Trial Use Standards</a:t>
            </a:r>
          </a:p>
          <a:p>
            <a:pPr>
              <a:lnSpc>
                <a:spcPct val="150000"/>
              </a:lnSpc>
            </a:pPr>
            <a:r>
              <a:rPr lang="en-US" sz="1100" b="1" dirty="0" smtClean="0">
                <a:latin typeface="Arial Narrow" panose="020B0606020202030204" pitchFamily="34" charset="0"/>
              </a:rPr>
              <a:t>2018-09 HL7 </a:t>
            </a:r>
            <a:r>
              <a:rPr lang="en-US" sz="1100" b="1" dirty="0">
                <a:latin typeface="Arial Narrow" panose="020B0606020202030204" pitchFamily="34" charset="0"/>
              </a:rPr>
              <a:t>Trial Use Standards</a:t>
            </a:r>
          </a:p>
          <a:p>
            <a:pPr>
              <a:lnSpc>
                <a:spcPct val="150000"/>
              </a:lnSpc>
            </a:pPr>
            <a:r>
              <a:rPr lang="en-US" sz="1100" b="1" dirty="0" smtClean="0">
                <a:latin typeface="Arial Narrow" panose="020B0606020202030204" pitchFamily="34" charset="0"/>
              </a:rPr>
              <a:t>2019-09 HL7 </a:t>
            </a:r>
            <a:r>
              <a:rPr lang="en-US" sz="1100" b="1" dirty="0">
                <a:latin typeface="Arial Narrow" panose="020B0606020202030204" pitchFamily="34" charset="0"/>
              </a:rPr>
              <a:t>Normative Standard</a:t>
            </a:r>
          </a:p>
          <a:p>
            <a:pPr>
              <a:lnSpc>
                <a:spcPct val="150000"/>
              </a:lnSpc>
            </a:pPr>
            <a:r>
              <a:rPr lang="en-US" sz="1100" b="1" dirty="0" smtClean="0">
                <a:latin typeface="Arial Narrow" panose="020B0606020202030204" pitchFamily="34" charset="0"/>
              </a:rPr>
              <a:t>2020-09 HL7-ISO Standard</a:t>
            </a:r>
            <a:endParaRPr kumimoji="0" lang="en-US" sz="1100" b="1" i="0" u="none" strike="noStrike" cap="none" spc="0" normalizeH="0" baseline="0" dirty="0">
              <a:ln>
                <a:noFill/>
              </a:ln>
              <a:solidFill>
                <a:srgbClr val="000000"/>
              </a:solidFill>
              <a:effectLst/>
              <a:uFill>
                <a:solidFill>
                  <a:srgbClr val="000000"/>
                </a:solidFill>
              </a:uFill>
              <a:sym typeface="Arial"/>
            </a:endParaRPr>
          </a:p>
        </p:txBody>
      </p:sp>
      <p:sp>
        <p:nvSpPr>
          <p:cNvPr id="52" name="TextBox 51"/>
          <p:cNvSpPr txBox="1"/>
          <p:nvPr/>
        </p:nvSpPr>
        <p:spPr>
          <a:xfrm flipH="1">
            <a:off x="2873873" y="3807439"/>
            <a:ext cx="1342564" cy="43088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1100" dirty="0" smtClean="0">
                <a:solidFill>
                  <a:schemeClr val="tx1"/>
                </a:solidFill>
                <a:latin typeface="Arial Narrow" panose="020B0606020202030204" pitchFamily="34" charset="0"/>
              </a:rPr>
              <a:t>FHIM – CIMI Harmonization</a:t>
            </a:r>
            <a:endParaRPr lang="en-US" sz="11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3461375642"/>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7111014" cy="943654"/>
          </a:xfrm>
        </p:spPr>
        <p:txBody>
          <a:bodyPr>
            <a:noAutofit/>
          </a:bodyPr>
          <a:lstStyle/>
          <a:p>
            <a:pPr algn="ctr"/>
            <a:r>
              <a:rPr lang="en-US" sz="2800" dirty="0" smtClean="0">
                <a:latin typeface="+mj-ea"/>
                <a:ea typeface="+mj-ea"/>
              </a:rPr>
              <a:t>2017Q1 Status</a:t>
            </a:r>
            <a:r>
              <a:rPr lang="en-US" sz="2000" dirty="0">
                <a:latin typeface="Arial Narrow" panose="020B0606020202030204" pitchFamily="34" charset="0"/>
              </a:rPr>
              <a:t/>
            </a:r>
            <a:br>
              <a:rPr lang="en-US" sz="2000" dirty="0">
                <a:latin typeface="Arial Narrow" panose="020B0606020202030204" pitchFamily="34" charset="0"/>
              </a:rPr>
            </a:br>
            <a:r>
              <a:rPr lang="en-US" sz="1600" b="0" i="1" dirty="0">
                <a:solidFill>
                  <a:srgbClr val="FF0000"/>
                </a:solidFill>
                <a:latin typeface="Arial Narrow" panose="020B0606020202030204" pitchFamily="34" charset="0"/>
              </a:rPr>
              <a:t>Schedule is at risk under current resourcing</a:t>
            </a:r>
            <a:br>
              <a:rPr lang="en-US" sz="1600" b="0" i="1" dirty="0">
                <a:solidFill>
                  <a:srgbClr val="FF0000"/>
                </a:solidFill>
                <a:latin typeface="Arial Narrow" panose="020B0606020202030204" pitchFamily="34" charset="0"/>
              </a:rPr>
            </a:br>
            <a:r>
              <a:rPr lang="en-US" sz="1600" b="0" i="1" dirty="0" smtClean="0">
                <a:latin typeface="Arial Narrow" panose="020B0606020202030204" pitchFamily="34" charset="0"/>
              </a:rPr>
              <a:t>FHIM</a:t>
            </a:r>
            <a:r>
              <a:rPr lang="en-US" sz="1600" b="0" i="1" dirty="0">
                <a:latin typeface="Arial Narrow" panose="020B0606020202030204" pitchFamily="34" charset="0"/>
              </a:rPr>
              <a:t>, SOLOR, CQI, CIMI, SIGG </a:t>
            </a:r>
            <a:r>
              <a:rPr lang="en-US" sz="1600" b="0" i="1" dirty="0" smtClean="0">
                <a:latin typeface="Arial Narrow" panose="020B0606020202030204" pitchFamily="34" charset="0"/>
              </a:rPr>
              <a:t>Projects and SMEs </a:t>
            </a:r>
            <a:r>
              <a:rPr lang="en-US" sz="1600" b="0" i="1" dirty="0">
                <a:latin typeface="Arial Narrow" panose="020B0606020202030204" pitchFamily="34" charset="0"/>
              </a:rPr>
              <a:t>need sustained resourcing </a:t>
            </a:r>
            <a:endParaRPr lang="en-US" sz="1800" b="0" dirty="0">
              <a:latin typeface="Arial Narrow" panose="020B0606020202030204" pitchFamily="34" charset="0"/>
              <a:ea typeface="+mj-ea"/>
            </a:endParaRPr>
          </a:p>
        </p:txBody>
      </p:sp>
      <p:sp>
        <p:nvSpPr>
          <p:cNvPr id="9" name="Shape 10"/>
          <p:cNvSpPr txBox="1">
            <a:spLocks/>
          </p:cNvSpPr>
          <p:nvPr/>
        </p:nvSpPr>
        <p:spPr>
          <a:xfrm>
            <a:off x="8417734" y="54162"/>
            <a:ext cx="320601" cy="318036"/>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bg1"/>
                </a:solidFill>
                <a:effectLst/>
                <a:uFill>
                  <a:solidFill>
                    <a:srgbClr val="4F538B"/>
                  </a:solidFill>
                </a:uFill>
                <a:latin typeface="+mn-lt"/>
                <a:ea typeface="+mn-ea"/>
                <a:cs typeface="+mn-cs"/>
                <a:sym typeface="Arial"/>
              </a:defRPr>
            </a:lvl1pPr>
            <a:lvl2pPr marL="40639" marR="40639" indent="3429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2pPr>
            <a:lvl3pPr marL="40639" marR="40639" indent="685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3pPr>
            <a:lvl4pPr marL="40639" marR="40639" indent="10287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4pPr>
            <a:lvl5pPr marL="40639" marR="40639"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5pPr>
            <a:lvl6pPr marL="40639" marR="40639" indent="17145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6pPr>
            <a:lvl7pPr marL="40639" marR="40639" indent="2057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7pPr>
            <a:lvl8pPr marL="40639" marR="40639" indent="24003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8pPr>
            <a:lvl9pPr marL="40639" marR="40639"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9pPr>
          </a:lstStyle>
          <a:p>
            <a:fld id="{86CB4B4D-7CA3-9044-876B-883B54F8677D}" type="slidenum">
              <a:rPr lang="en-US" smtClean="0"/>
              <a:pPr/>
              <a:t>3</a:t>
            </a:fld>
            <a:endParaRPr lang="en-US"/>
          </a:p>
        </p:txBody>
      </p:sp>
      <p:sp>
        <p:nvSpPr>
          <p:cNvPr id="6" name="TextBox 5"/>
          <p:cNvSpPr txBox="1"/>
          <p:nvPr/>
        </p:nvSpPr>
        <p:spPr>
          <a:xfrm>
            <a:off x="0" y="6284980"/>
            <a:ext cx="91440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1400" dirty="0" smtClean="0">
                <a:solidFill>
                  <a:schemeClr val="bg1"/>
                </a:solidFill>
                <a:latin typeface="Arial Narrow" panose="020B0606020202030204" pitchFamily="34" charset="0"/>
              </a:rPr>
              <a:t>HL7 IIM&amp;T Project intends to result </a:t>
            </a:r>
            <a:r>
              <a:rPr lang="en-US" sz="1400" dirty="0">
                <a:solidFill>
                  <a:schemeClr val="bg1"/>
                </a:solidFill>
                <a:latin typeface="Arial Narrow" panose="020B0606020202030204" pitchFamily="34" charset="0"/>
              </a:rPr>
              <a:t>in clear, complete, concise, correct, consistent and traceable standards </a:t>
            </a:r>
            <a:r>
              <a:rPr lang="en-US" sz="1400" dirty="0" smtClean="0">
                <a:solidFill>
                  <a:schemeClr val="bg1"/>
                </a:solidFill>
                <a:latin typeface="Arial Narrow" panose="020B0606020202030204" pitchFamily="34" charset="0"/>
              </a:rPr>
              <a:t>and </a:t>
            </a:r>
          </a:p>
          <a:p>
            <a:pPr algn="ctr"/>
            <a:r>
              <a:rPr lang="en-US" sz="1400" dirty="0" smtClean="0">
                <a:solidFill>
                  <a:schemeClr val="bg1"/>
                </a:solidFill>
                <a:latin typeface="Arial Narrow" panose="020B0606020202030204" pitchFamily="34" charset="0"/>
              </a:rPr>
              <a:t>Easy-to-use FHIR-CDA-NIEM implementation artifacts for </a:t>
            </a:r>
            <a:r>
              <a:rPr lang="en-US" sz="1400" dirty="0">
                <a:solidFill>
                  <a:schemeClr val="bg1"/>
                </a:solidFill>
                <a:latin typeface="Arial Narrow" panose="020B0606020202030204" pitchFamily="34" charset="0"/>
              </a:rPr>
              <a:t>Federal Agencies and their partners, venders and </a:t>
            </a:r>
            <a:r>
              <a:rPr lang="en-US" sz="1400" dirty="0" smtClean="0">
                <a:solidFill>
                  <a:schemeClr val="bg1"/>
                </a:solidFill>
                <a:latin typeface="Arial Narrow" panose="020B0606020202030204" pitchFamily="34" charset="0"/>
              </a:rPr>
              <a:t>integrators</a:t>
            </a:r>
            <a:endParaRPr lang="en-US" sz="1400" dirty="0">
              <a:solidFill>
                <a:schemeClr val="bg1"/>
              </a:solidFill>
              <a:latin typeface="Arial Narrow" panose="020B060602020203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74" y="1090241"/>
            <a:ext cx="7674429" cy="5122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884795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7111014" cy="943654"/>
          </a:xfrm>
        </p:spPr>
        <p:txBody>
          <a:bodyPr>
            <a:noAutofit/>
          </a:bodyPr>
          <a:lstStyle/>
          <a:p>
            <a:pPr algn="ctr"/>
            <a:r>
              <a:rPr lang="en-US" sz="2800" dirty="0" smtClean="0">
                <a:latin typeface="+mj-ea"/>
                <a:ea typeface="+mj-ea"/>
              </a:rPr>
              <a:t>2017Q1 Pilot-Projects Status</a:t>
            </a:r>
            <a:endParaRPr lang="en-US" sz="2400" dirty="0">
              <a:latin typeface="Arial Narrow" panose="020B0606020202030204" pitchFamily="34" charset="0"/>
              <a:ea typeface="+mj-ea"/>
            </a:endParaRPr>
          </a:p>
        </p:txBody>
      </p:sp>
      <p:sp>
        <p:nvSpPr>
          <p:cNvPr id="9" name="Shape 10"/>
          <p:cNvSpPr txBox="1">
            <a:spLocks/>
          </p:cNvSpPr>
          <p:nvPr/>
        </p:nvSpPr>
        <p:spPr>
          <a:xfrm>
            <a:off x="8417734" y="54162"/>
            <a:ext cx="320601" cy="318036"/>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bg1"/>
                </a:solidFill>
                <a:effectLst/>
                <a:uFill>
                  <a:solidFill>
                    <a:srgbClr val="4F538B"/>
                  </a:solidFill>
                </a:uFill>
                <a:latin typeface="+mn-lt"/>
                <a:ea typeface="+mn-ea"/>
                <a:cs typeface="+mn-cs"/>
                <a:sym typeface="Arial"/>
              </a:defRPr>
            </a:lvl1pPr>
            <a:lvl2pPr marL="40639" marR="40639" indent="3429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2pPr>
            <a:lvl3pPr marL="40639" marR="40639" indent="685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3pPr>
            <a:lvl4pPr marL="40639" marR="40639" indent="10287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4pPr>
            <a:lvl5pPr marL="40639" marR="40639"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5pPr>
            <a:lvl6pPr marL="40639" marR="40639" indent="17145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6pPr>
            <a:lvl7pPr marL="40639" marR="40639" indent="2057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7pPr>
            <a:lvl8pPr marL="40639" marR="40639" indent="24003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8pPr>
            <a:lvl9pPr marL="40639" marR="40639"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9pPr>
          </a:lstStyle>
          <a:p>
            <a:fld id="{86CB4B4D-7CA3-9044-876B-883B54F8677D}" type="slidenum">
              <a:rPr lang="en-US" smtClean="0"/>
              <a:pPr/>
              <a:t>4</a:t>
            </a:fld>
            <a:endParaRPr lang="en-US"/>
          </a:p>
        </p:txBody>
      </p:sp>
      <p:sp>
        <p:nvSpPr>
          <p:cNvPr id="4" name="TextBox 3"/>
          <p:cNvSpPr txBox="1"/>
          <p:nvPr/>
        </p:nvSpPr>
        <p:spPr>
          <a:xfrm>
            <a:off x="44387" y="1168048"/>
            <a:ext cx="9055223"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1800" b="1" dirty="0">
                <a:latin typeface="Arial Narrow" panose="020B0606020202030204" pitchFamily="34" charset="0"/>
              </a:rPr>
              <a:t>Collaboration Pilot-Projects</a:t>
            </a:r>
            <a:r>
              <a:rPr lang="en-US" sz="1800" dirty="0">
                <a:latin typeface="Arial Narrow" panose="020B0606020202030204" pitchFamily="34" charset="0"/>
              </a:rPr>
              <a:t> (2017Q1); where, #1, #2, #3 indicate May-2017 Ballot inclusion-priority: </a:t>
            </a:r>
            <a:endParaRPr lang="en-US" sz="1800" u="sng" dirty="0">
              <a:latin typeface="Arial Narrow" panose="020B0606020202030204" pitchFamily="34" charset="0"/>
            </a:endParaRPr>
          </a:p>
          <a:p>
            <a:pPr marL="326389" indent="-285750">
              <a:lnSpc>
                <a:spcPct val="150000"/>
              </a:lnSpc>
              <a:buFont typeface="Arial" panose="020B0604020202020204" pitchFamily="34" charset="0"/>
              <a:buChar char="•"/>
            </a:pPr>
            <a:r>
              <a:rPr lang="en-US" sz="1800" dirty="0" smtClean="0">
                <a:latin typeface="Arial Narrow" panose="020B0606020202030204" pitchFamily="34" charset="0"/>
              </a:rPr>
              <a:t>FHIM </a:t>
            </a:r>
            <a:r>
              <a:rPr lang="en-US" sz="1800" dirty="0">
                <a:latin typeface="Arial Narrow" panose="020B0606020202030204" pitchFamily="34" charset="0"/>
              </a:rPr>
              <a:t>integration of CIMI Clinical BMM &amp; Archetypes (Patterns) #1 [Galen Mulrooney] </a:t>
            </a:r>
            <a:endParaRPr lang="en-US" sz="1800" u="sng" dirty="0">
              <a:latin typeface="Arial Narrow" panose="020B0606020202030204" pitchFamily="34" charset="0"/>
            </a:endParaRPr>
          </a:p>
          <a:p>
            <a:pPr marL="326389" indent="-285750">
              <a:lnSpc>
                <a:spcPct val="150000"/>
              </a:lnSpc>
              <a:buFont typeface="Arial" panose="020B0604020202020204" pitchFamily="34" charset="0"/>
              <a:buChar char="•"/>
            </a:pPr>
            <a:r>
              <a:rPr lang="en-US" sz="1800" dirty="0" smtClean="0">
                <a:latin typeface="Arial Narrow" panose="020B0606020202030204" pitchFamily="34" charset="0"/>
              </a:rPr>
              <a:t>US </a:t>
            </a:r>
            <a:r>
              <a:rPr lang="en-US" sz="1800" dirty="0">
                <a:latin typeface="Arial Narrow" panose="020B0606020202030204" pitchFamily="34" charset="0"/>
              </a:rPr>
              <a:t>Core / QI Core integration of CIMI BMM &amp; Archetypes (Patterns) #1 [Claude Nanjo] </a:t>
            </a:r>
          </a:p>
          <a:p>
            <a:pPr marL="326389" indent="-285750">
              <a:lnSpc>
                <a:spcPct val="150000"/>
              </a:lnSpc>
              <a:buFont typeface="Arial" panose="020B0604020202020204" pitchFamily="34" charset="0"/>
              <a:buChar char="•"/>
            </a:pPr>
            <a:r>
              <a:rPr lang="en-US" sz="1800" dirty="0">
                <a:latin typeface="Arial Narrow" panose="020B0606020202030204" pitchFamily="34" charset="0"/>
              </a:rPr>
              <a:t>Refine PROCEDURE and CONTEXT based on Pilots #1 (Galen </a:t>
            </a:r>
            <a:r>
              <a:rPr lang="en-US" sz="1800" dirty="0" err="1">
                <a:latin typeface="Arial Narrow" panose="020B0606020202030204" pitchFamily="34" charset="0"/>
              </a:rPr>
              <a:t>Mulrooney</a:t>
            </a:r>
            <a:r>
              <a:rPr lang="en-US" sz="1800" dirty="0">
                <a:latin typeface="Arial Narrow" panose="020B0606020202030204" pitchFamily="34" charset="0"/>
              </a:rPr>
              <a:t> and Claude Nanjo) </a:t>
            </a:r>
          </a:p>
          <a:p>
            <a:pPr marL="326389" indent="-285750">
              <a:lnSpc>
                <a:spcPct val="150000"/>
              </a:lnSpc>
              <a:buFont typeface="Arial" panose="020B0604020202020204" pitchFamily="34" charset="0"/>
              <a:buChar char="•"/>
            </a:pPr>
            <a:r>
              <a:rPr lang="en-US" sz="1800" dirty="0" smtClean="0">
                <a:latin typeface="Arial Narrow" panose="020B0606020202030204" pitchFamily="34" charset="0"/>
              </a:rPr>
              <a:t>Patient </a:t>
            </a:r>
            <a:r>
              <a:rPr lang="en-US" sz="1800" dirty="0">
                <a:latin typeface="Arial Narrow" panose="020B0606020202030204" pitchFamily="34" charset="0"/>
              </a:rPr>
              <a:t>Care Project #1253 "CIMI Clinical Model Proof of Concept" (Skin Wound Assessment) #1</a:t>
            </a:r>
          </a:p>
          <a:p>
            <a:pPr marL="326389" indent="-285750">
              <a:lnSpc>
                <a:spcPct val="150000"/>
              </a:lnSpc>
              <a:buFont typeface="Arial" panose="020B0604020202020204" pitchFamily="34" charset="0"/>
              <a:buChar char="•"/>
            </a:pPr>
            <a:r>
              <a:rPr lang="en-US" sz="1800" dirty="0" smtClean="0">
                <a:latin typeface="Arial Narrow" panose="020B0606020202030204" pitchFamily="34" charset="0"/>
              </a:rPr>
              <a:t>Pediatric </a:t>
            </a:r>
            <a:r>
              <a:rPr lang="en-US" sz="1800" dirty="0">
                <a:latin typeface="Arial Narrow" panose="020B0606020202030204" pitchFamily="34" charset="0"/>
              </a:rPr>
              <a:t>Bilirubin Management CDS #2, needs code generation library [Ken Kawamoto] </a:t>
            </a:r>
          </a:p>
          <a:p>
            <a:pPr marL="326389" indent="-285750">
              <a:lnSpc>
                <a:spcPct val="150000"/>
              </a:lnSpc>
              <a:buFont typeface="Arial" panose="020B0604020202020204" pitchFamily="34" charset="0"/>
              <a:buChar char="•"/>
            </a:pPr>
            <a:r>
              <a:rPr lang="en-US" sz="1800" dirty="0" err="1" smtClean="0">
                <a:latin typeface="Arial Narrow" panose="020B0606020202030204" pitchFamily="34" charset="0"/>
              </a:rPr>
              <a:t>Zika</a:t>
            </a:r>
            <a:r>
              <a:rPr lang="en-US" sz="1800" dirty="0" smtClean="0">
                <a:latin typeface="Arial Narrow" panose="020B0606020202030204" pitchFamily="34" charset="0"/>
              </a:rPr>
              <a:t> </a:t>
            </a:r>
            <a:r>
              <a:rPr lang="en-US" sz="1800" dirty="0">
                <a:latin typeface="Arial Narrow" panose="020B0606020202030204" pitchFamily="34" charset="0"/>
              </a:rPr>
              <a:t>measure #3 [Ken Kawamoto and Claude Nanjo] </a:t>
            </a:r>
          </a:p>
          <a:p>
            <a:pPr marL="326389" indent="-285750">
              <a:lnSpc>
                <a:spcPct val="150000"/>
              </a:lnSpc>
              <a:buFont typeface="Arial" panose="020B0604020202020204" pitchFamily="34" charset="0"/>
              <a:buChar char="•"/>
            </a:pPr>
            <a:r>
              <a:rPr lang="en-US" sz="1800" dirty="0" smtClean="0">
                <a:latin typeface="Arial Narrow" panose="020B0606020202030204" pitchFamily="34" charset="0"/>
              </a:rPr>
              <a:t>Immunization </a:t>
            </a:r>
            <a:r>
              <a:rPr lang="en-US" sz="1800" dirty="0">
                <a:latin typeface="Arial Narrow" panose="020B0606020202030204" pitchFamily="34" charset="0"/>
              </a:rPr>
              <a:t>Management EHR Functional Model Profile #3 (Steve Hufnagel and Gary Dickinson) </a:t>
            </a:r>
          </a:p>
          <a:p>
            <a:pPr marL="326389" indent="-285750">
              <a:lnSpc>
                <a:spcPct val="150000"/>
              </a:lnSpc>
              <a:buFont typeface="Arial" panose="020B0604020202020204" pitchFamily="34" charset="0"/>
              <a:buChar char="•"/>
            </a:pPr>
            <a:r>
              <a:rPr lang="en-US" sz="1800" dirty="0" smtClean="0">
                <a:latin typeface="Arial Narrow" panose="020B0606020202030204" pitchFamily="34" charset="0"/>
              </a:rPr>
              <a:t>Family </a:t>
            </a:r>
            <a:r>
              <a:rPr lang="en-US" sz="1800" dirty="0">
                <a:latin typeface="Arial Narrow" panose="020B0606020202030204" pitchFamily="34" charset="0"/>
              </a:rPr>
              <a:t>Planning Annual Report (FPAR) – HSPC pilot with ACOG #3 [Stan Huff, Susan Matney] </a:t>
            </a:r>
          </a:p>
          <a:p>
            <a:pPr marL="326389" indent="-285750">
              <a:lnSpc>
                <a:spcPct val="150000"/>
              </a:lnSpc>
              <a:buFont typeface="Arial" panose="020B0604020202020204" pitchFamily="34" charset="0"/>
              <a:buChar char="•"/>
            </a:pPr>
            <a:r>
              <a:rPr lang="en-US" sz="1800" dirty="0" smtClean="0">
                <a:latin typeface="Arial Narrow" panose="020B0606020202030204" pitchFamily="34" charset="0"/>
              </a:rPr>
              <a:t>Device </a:t>
            </a:r>
            <a:r>
              <a:rPr lang="en-US" sz="1800" dirty="0">
                <a:latin typeface="Arial Narrow" panose="020B0606020202030204" pitchFamily="34" charset="0"/>
              </a:rPr>
              <a:t>interfaces </a:t>
            </a:r>
            <a:r>
              <a:rPr lang="en-US" sz="1800" dirty="0" err="1">
                <a:latin typeface="Arial Narrow" panose="020B0606020202030204" pitchFamily="34" charset="0"/>
              </a:rPr>
              <a:t>MDEpiNet</a:t>
            </a:r>
            <a:r>
              <a:rPr lang="en-US" sz="1800" dirty="0">
                <a:latin typeface="Arial Narrow" panose="020B0606020202030204" pitchFamily="34" charset="0"/>
              </a:rPr>
              <a:t>. #3 [Julia Skapik, ONC and Terri Reed, FDA] </a:t>
            </a:r>
          </a:p>
          <a:p>
            <a:pPr marL="326389" indent="-285750">
              <a:lnSpc>
                <a:spcPct val="150000"/>
              </a:lnSpc>
              <a:buFont typeface="Arial" panose="020B0604020202020204" pitchFamily="34" charset="0"/>
              <a:buChar char="•"/>
            </a:pPr>
            <a:r>
              <a:rPr lang="en-US" sz="1800" dirty="0" smtClean="0">
                <a:latin typeface="Arial Narrow" panose="020B0606020202030204" pitchFamily="34" charset="0"/>
              </a:rPr>
              <a:t>FHIR </a:t>
            </a:r>
            <a:r>
              <a:rPr lang="en-US" sz="1800" dirty="0">
                <a:latin typeface="Arial Narrow" panose="020B0606020202030204" pitchFamily="34" charset="0"/>
              </a:rPr>
              <a:t>JET (Joint Exploratory Team) #3 Nona Hall, IPO, VA, DoD</a:t>
            </a:r>
          </a:p>
        </p:txBody>
      </p:sp>
      <p:sp>
        <p:nvSpPr>
          <p:cNvPr id="6" name="TextBox 5"/>
          <p:cNvSpPr txBox="1"/>
          <p:nvPr/>
        </p:nvSpPr>
        <p:spPr>
          <a:xfrm>
            <a:off x="0" y="6284980"/>
            <a:ext cx="91440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1400" dirty="0" smtClean="0">
                <a:solidFill>
                  <a:schemeClr val="bg1"/>
                </a:solidFill>
                <a:latin typeface="Arial Narrow" panose="020B0606020202030204" pitchFamily="34" charset="0"/>
              </a:rPr>
              <a:t>HL7 IIM&amp;T Project intends to result </a:t>
            </a:r>
            <a:r>
              <a:rPr lang="en-US" sz="1400" dirty="0">
                <a:solidFill>
                  <a:schemeClr val="bg1"/>
                </a:solidFill>
                <a:latin typeface="Arial Narrow" panose="020B0606020202030204" pitchFamily="34" charset="0"/>
              </a:rPr>
              <a:t>in clear, complete, concise, correct, consistent and traceable standards </a:t>
            </a:r>
            <a:r>
              <a:rPr lang="en-US" sz="1400" dirty="0" smtClean="0">
                <a:solidFill>
                  <a:schemeClr val="bg1"/>
                </a:solidFill>
                <a:latin typeface="Arial Narrow" panose="020B0606020202030204" pitchFamily="34" charset="0"/>
              </a:rPr>
              <a:t>and </a:t>
            </a:r>
          </a:p>
          <a:p>
            <a:pPr algn="ctr"/>
            <a:r>
              <a:rPr lang="en-US" sz="1400" dirty="0" smtClean="0">
                <a:solidFill>
                  <a:schemeClr val="bg1"/>
                </a:solidFill>
                <a:latin typeface="Arial Narrow" panose="020B0606020202030204" pitchFamily="34" charset="0"/>
              </a:rPr>
              <a:t>Easy-to-use FHIR-CDA-NIEM implementation artifacts for </a:t>
            </a:r>
            <a:r>
              <a:rPr lang="en-US" sz="1400" dirty="0">
                <a:solidFill>
                  <a:schemeClr val="bg1"/>
                </a:solidFill>
                <a:latin typeface="Arial Narrow" panose="020B0606020202030204" pitchFamily="34" charset="0"/>
              </a:rPr>
              <a:t>Federal Agencies and their partners, venders and </a:t>
            </a:r>
            <a:r>
              <a:rPr lang="en-US" sz="1400" dirty="0" smtClean="0">
                <a:solidFill>
                  <a:schemeClr val="bg1"/>
                </a:solidFill>
                <a:latin typeface="Arial Narrow" panose="020B0606020202030204" pitchFamily="34" charset="0"/>
              </a:rPr>
              <a:t>integrators</a:t>
            </a:r>
            <a:endParaRPr lang="en-US" sz="14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468243598"/>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6853915" cy="952532"/>
          </a:xfrm>
        </p:spPr>
        <p:txBody>
          <a:bodyPr>
            <a:noAutofit/>
          </a:bodyPr>
          <a:lstStyle/>
          <a:p>
            <a:pPr algn="ctr"/>
            <a:r>
              <a:rPr lang="en-US" sz="2800" dirty="0">
                <a:latin typeface="+mj-ea"/>
                <a:ea typeface="+mj-ea"/>
              </a:rPr>
              <a:t>Acknowledgement</a:t>
            </a:r>
            <a:r>
              <a:rPr lang="en-US" sz="2800" dirty="0">
                <a:latin typeface="Arial Narrow" panose="020B0606020202030204" pitchFamily="34" charset="0"/>
              </a:rPr>
              <a:t/>
            </a:r>
            <a:br>
              <a:rPr lang="en-US" sz="2800" dirty="0">
                <a:latin typeface="Arial Narrow" panose="020B0606020202030204" pitchFamily="34" charset="0"/>
              </a:rPr>
            </a:br>
            <a:r>
              <a:rPr lang="en-US" sz="2400" b="0" i="1" dirty="0">
                <a:latin typeface="Arial Narrow" panose="020B0606020202030204" pitchFamily="34" charset="0"/>
              </a:rPr>
              <a:t>Collaboration that Grows with a Strong SME Base</a:t>
            </a:r>
            <a:endParaRPr lang="en-US" sz="1600" b="0" i="1" dirty="0">
              <a:latin typeface="Arial Narrow" panose="020B0606020202030204" pitchFamily="34" charset="0"/>
            </a:endParaRPr>
          </a:p>
        </p:txBody>
      </p:sp>
      <p:sp>
        <p:nvSpPr>
          <p:cNvPr id="4" name="TextBox 3"/>
          <p:cNvSpPr txBox="1"/>
          <p:nvPr/>
        </p:nvSpPr>
        <p:spPr>
          <a:xfrm>
            <a:off x="181155" y="1032654"/>
            <a:ext cx="8902460" cy="5262979"/>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Arial Narrow" panose="020B0606020202030204" pitchFamily="34" charset="0"/>
              </a:rPr>
              <a:t>CIMI Co-Chairs</a:t>
            </a:r>
            <a:endParaRPr lang="en-US" sz="1600" dirty="0">
              <a:latin typeface="Arial Narrow" panose="020B0606020202030204" pitchFamily="34" charset="0"/>
            </a:endParaRPr>
          </a:p>
          <a:p>
            <a:pPr marL="742950" lvl="1" indent="-285750">
              <a:buFont typeface="Arial" panose="020B0604020202020204" pitchFamily="34" charset="0"/>
              <a:buChar char="•"/>
            </a:pPr>
            <a:r>
              <a:rPr lang="en-US" sz="1600" dirty="0">
                <a:latin typeface="Arial Narrow" panose="020B0606020202030204" pitchFamily="34" charset="0"/>
              </a:rPr>
              <a:t>Linda Bird BIT, IHTSDO</a:t>
            </a:r>
          </a:p>
          <a:p>
            <a:pPr marL="742950" lvl="1" indent="-285750">
              <a:buFont typeface="Arial" panose="020B0604020202020204" pitchFamily="34" charset="0"/>
              <a:buChar char="•"/>
            </a:pPr>
            <a:r>
              <a:rPr lang="en-US" sz="1600" dirty="0">
                <a:latin typeface="Arial Narrow" panose="020B0606020202030204" pitchFamily="34" charset="0"/>
              </a:rPr>
              <a:t>Galen Mulrooney, FHA and VA contractor</a:t>
            </a:r>
          </a:p>
          <a:p>
            <a:pPr marL="742950" lvl="1" indent="-285750">
              <a:buFont typeface="Arial" panose="020B0604020202020204" pitchFamily="34" charset="0"/>
              <a:buChar char="•"/>
            </a:pPr>
            <a:r>
              <a:rPr lang="en-US" sz="1600" dirty="0">
                <a:latin typeface="Arial Narrow" panose="020B0606020202030204" pitchFamily="34" charset="0"/>
              </a:rPr>
              <a:t>Richard Esmond, </a:t>
            </a:r>
            <a:r>
              <a:rPr lang="en-US" sz="1600" dirty="0" err="1">
                <a:latin typeface="Arial Narrow" panose="020B0606020202030204" pitchFamily="34" charset="0"/>
              </a:rPr>
              <a:t>PenRad</a:t>
            </a:r>
            <a:r>
              <a:rPr lang="en-US" sz="1600" dirty="0">
                <a:latin typeface="Arial Narrow" panose="020B0606020202030204" pitchFamily="34" charset="0"/>
              </a:rPr>
              <a:t> LLC</a:t>
            </a:r>
          </a:p>
          <a:p>
            <a:pPr marL="742950" lvl="1" indent="-285750">
              <a:buFont typeface="Arial" panose="020B0604020202020204" pitchFamily="34" charset="0"/>
              <a:buChar char="•"/>
            </a:pPr>
            <a:r>
              <a:rPr lang="en-US" sz="1600" dirty="0">
                <a:latin typeface="Arial Narrow" panose="020B0606020202030204" pitchFamily="34" charset="0"/>
              </a:rPr>
              <a:t>Stanley Huff, Intermountain Healthcare</a:t>
            </a:r>
          </a:p>
          <a:p>
            <a:pPr marL="285750" indent="-285750">
              <a:buFont typeface="Arial" panose="020B0604020202020204" pitchFamily="34" charset="0"/>
              <a:buChar char="•"/>
            </a:pPr>
            <a:r>
              <a:rPr lang="en-US" sz="1600" b="1" dirty="0">
                <a:latin typeface="Arial Narrow" panose="020B0606020202030204" pitchFamily="34" charset="0"/>
              </a:rPr>
              <a:t>Members of the following SDOs </a:t>
            </a:r>
          </a:p>
          <a:p>
            <a:pPr marL="742950" lvl="1" indent="-285750">
              <a:buFont typeface="Arial" panose="020B0604020202020204" pitchFamily="34" charset="0"/>
              <a:buChar char="•"/>
            </a:pPr>
            <a:r>
              <a:rPr lang="en-US" sz="1600" dirty="0">
                <a:latin typeface="Arial Narrow" panose="020B0606020202030204" pitchFamily="34" charset="0"/>
              </a:rPr>
              <a:t>IHTSDO, POC: Linda Bird BIT</a:t>
            </a:r>
          </a:p>
          <a:p>
            <a:pPr marL="742950" lvl="1" indent="-285750">
              <a:buFont typeface="Arial" panose="020B0604020202020204" pitchFamily="34" charset="0"/>
              <a:buChar char="•"/>
            </a:pPr>
            <a:r>
              <a:rPr lang="en-US" sz="1600" dirty="0">
                <a:latin typeface="Arial Narrow" panose="020B0606020202030204" pitchFamily="34" charset="0"/>
              </a:rPr>
              <a:t>HL7 Work Groups (</a:t>
            </a:r>
            <a:r>
              <a:rPr lang="en-CA" sz="1600" dirty="0"/>
              <a:t>CBCC, CIC, CDS, CQI, DEV, EHR, FMG, HSI, SOA, Vocab</a:t>
            </a:r>
            <a:r>
              <a:rPr lang="en-US" sz="1600" dirty="0">
                <a:latin typeface="Arial Narrow" panose="020B0606020202030204" pitchFamily="34" charset="0"/>
              </a:rPr>
              <a:t>)</a:t>
            </a:r>
          </a:p>
          <a:p>
            <a:pPr marL="742950" lvl="1" indent="-285750">
              <a:buFont typeface="Arial" panose="020B0604020202020204" pitchFamily="34" charset="0"/>
              <a:buChar char="•"/>
            </a:pPr>
            <a:r>
              <a:rPr lang="en-US" sz="1600" dirty="0">
                <a:latin typeface="Arial Narrow" panose="020B0606020202030204" pitchFamily="34" charset="0"/>
              </a:rPr>
              <a:t>The Open Group Healthcare Forum, Jason Lee POC</a:t>
            </a:r>
          </a:p>
          <a:p>
            <a:pPr marL="742950" lvl="1" indent="-285750">
              <a:buFont typeface="Arial" panose="020B0604020202020204" pitchFamily="34" charset="0"/>
              <a:buChar char="•"/>
            </a:pPr>
            <a:r>
              <a:rPr lang="en-US" sz="1600" dirty="0">
                <a:latin typeface="Arial Narrow" panose="020B0606020202030204" pitchFamily="34" charset="0"/>
              </a:rPr>
              <a:t>ISO/CEN, POCs: Gerard Freriks, William Goossen, Gary Dickinson</a:t>
            </a:r>
          </a:p>
          <a:p>
            <a:pPr marL="285750" indent="-285750">
              <a:buFont typeface="Arial" panose="020B0604020202020204" pitchFamily="34" charset="0"/>
              <a:buChar char="•"/>
            </a:pPr>
            <a:r>
              <a:rPr lang="en-US" sz="1600" b="1" dirty="0">
                <a:latin typeface="Arial Narrow" panose="020B0606020202030204" pitchFamily="34" charset="0"/>
              </a:rPr>
              <a:t>Federal Agency staff and contractors</a:t>
            </a:r>
          </a:p>
          <a:p>
            <a:pPr marL="742950" lvl="1" indent="-285750">
              <a:buFont typeface="Arial" panose="020B0604020202020204" pitchFamily="34" charset="0"/>
              <a:buChar char="•"/>
            </a:pPr>
            <a:r>
              <a:rPr lang="en-US" sz="1600" dirty="0">
                <a:latin typeface="Arial Narrow" panose="020B0606020202030204" pitchFamily="34" charset="0"/>
              </a:rPr>
              <a:t>Department of Defense, Veterans Administration, Interagency Program Office</a:t>
            </a:r>
          </a:p>
          <a:p>
            <a:pPr marL="742950" lvl="1" indent="-285750">
              <a:buFont typeface="Arial" panose="020B0604020202020204" pitchFamily="34" charset="0"/>
              <a:buChar char="•"/>
            </a:pPr>
            <a:r>
              <a:rPr lang="en-US" sz="1600" dirty="0">
                <a:latin typeface="Arial Narrow" panose="020B0606020202030204" pitchFamily="34" charset="0"/>
              </a:rPr>
              <a:t>Federal Drug Agency, Center for Disease </a:t>
            </a:r>
            <a:r>
              <a:rPr lang="en-US" sz="1600" dirty="0" smtClean="0">
                <a:latin typeface="Arial Narrow" panose="020B0606020202030204" pitchFamily="34" charset="0"/>
              </a:rPr>
              <a:t>Control, SAMHSA</a:t>
            </a:r>
            <a:endParaRPr lang="en-US" sz="1600" dirty="0">
              <a:latin typeface="Arial Narrow" panose="020B0606020202030204" pitchFamily="34" charset="0"/>
            </a:endParaRPr>
          </a:p>
          <a:p>
            <a:pPr marL="742950" lvl="1" indent="-285750">
              <a:buFont typeface="Arial" panose="020B0604020202020204" pitchFamily="34" charset="0"/>
              <a:buChar char="•"/>
            </a:pPr>
            <a:r>
              <a:rPr lang="en-US" sz="1600" dirty="0">
                <a:latin typeface="Arial Narrow" panose="020B0606020202030204" pitchFamily="34" charset="0"/>
              </a:rPr>
              <a:t>ONC OST and Federal Health </a:t>
            </a:r>
            <a:r>
              <a:rPr lang="en-US" sz="1600" dirty="0" smtClean="0">
                <a:latin typeface="Arial Narrow" panose="020B0606020202030204" pitchFamily="34" charset="0"/>
              </a:rPr>
              <a:t>Architecture</a:t>
            </a:r>
          </a:p>
          <a:p>
            <a:pPr marL="742950" lvl="1" indent="-285750">
              <a:buFont typeface="Arial" panose="020B0604020202020204" pitchFamily="34" charset="0"/>
              <a:buChar char="•"/>
            </a:pPr>
            <a:r>
              <a:rPr lang="en-US" sz="1600" dirty="0" err="1"/>
              <a:t>Apprio</a:t>
            </a:r>
            <a:r>
              <a:rPr lang="en-US" sz="1600" dirty="0"/>
              <a:t> </a:t>
            </a:r>
            <a:r>
              <a:rPr lang="en-US" sz="1600" dirty="0" smtClean="0"/>
              <a:t>Inc., </a:t>
            </a:r>
            <a:r>
              <a:rPr lang="en-US" sz="1600" dirty="0"/>
              <a:t>Cognitive Medicine, Iris Health Solutions LLC, </a:t>
            </a:r>
            <a:r>
              <a:rPr lang="en-US" sz="1600" dirty="0" err="1"/>
              <a:t>JPSystems</a:t>
            </a:r>
            <a:r>
              <a:rPr lang="en-US" sz="1600" dirty="0"/>
              <a:t>, MITRE</a:t>
            </a:r>
            <a:endParaRPr lang="en-US" sz="1600" dirty="0">
              <a:latin typeface="Arial Narrow" panose="020B0606020202030204" pitchFamily="34" charset="0"/>
            </a:endParaRPr>
          </a:p>
          <a:p>
            <a:pPr marL="285750" indent="-285750">
              <a:buFont typeface="Arial" panose="020B0604020202020204" pitchFamily="34" charset="0"/>
              <a:buChar char="•"/>
            </a:pPr>
            <a:r>
              <a:rPr lang="en-US" sz="1600" b="1" dirty="0">
                <a:latin typeface="Arial Narrow" panose="020B0606020202030204" pitchFamily="34" charset="0"/>
              </a:rPr>
              <a:t>Members of the following Healthcare Organizations</a:t>
            </a:r>
          </a:p>
          <a:p>
            <a:pPr marL="742950" lvl="1" indent="-285750">
              <a:buFont typeface="Arial" panose="020B0604020202020204" pitchFamily="34" charset="0"/>
              <a:buChar char="•"/>
            </a:pPr>
            <a:r>
              <a:rPr lang="en-US" sz="1600" dirty="0">
                <a:latin typeface="Arial Narrow" panose="020B0606020202030204" pitchFamily="34" charset="0"/>
              </a:rPr>
              <a:t>Intermountain Healthcare, Mayo, </a:t>
            </a:r>
            <a:r>
              <a:rPr lang="en-US" sz="1600" dirty="0" err="1">
                <a:latin typeface="Arial Narrow" panose="020B0606020202030204" pitchFamily="34" charset="0"/>
              </a:rPr>
              <a:t>PenRad</a:t>
            </a:r>
            <a:r>
              <a:rPr lang="en-US" sz="1600" dirty="0">
                <a:latin typeface="Arial Narrow" panose="020B0606020202030204" pitchFamily="34" charset="0"/>
              </a:rPr>
              <a:t>, Inc., Results4Care</a:t>
            </a:r>
          </a:p>
          <a:p>
            <a:pPr marL="742950" lvl="1" indent="-285750">
              <a:buFont typeface="Arial" panose="020B0604020202020204" pitchFamily="34" charset="0"/>
              <a:buChar char="•"/>
            </a:pPr>
            <a:r>
              <a:rPr lang="en-US" sz="1600" dirty="0"/>
              <a:t>Health Services Platform Consortium (HSPC), </a:t>
            </a:r>
            <a:endParaRPr lang="en-US" sz="1600" dirty="0" smtClean="0"/>
          </a:p>
          <a:p>
            <a:pPr marL="742950" lvl="1" indent="-285750">
              <a:buFont typeface="Arial" panose="020B0604020202020204" pitchFamily="34" charset="0"/>
              <a:buChar char="•"/>
            </a:pPr>
            <a:r>
              <a:rPr lang="en-US" sz="1600" dirty="0" smtClean="0"/>
              <a:t>American </a:t>
            </a:r>
            <a:r>
              <a:rPr lang="en-US" sz="1600" dirty="0"/>
              <a:t>College of Gynecology (ACOG) </a:t>
            </a:r>
            <a:endParaRPr lang="en-US" sz="1600" dirty="0" smtClean="0"/>
          </a:p>
          <a:p>
            <a:pPr marL="285750" indent="-285750">
              <a:buFont typeface="Arial" panose="020B0604020202020204" pitchFamily="34" charset="0"/>
              <a:buChar char="•"/>
            </a:pPr>
            <a:r>
              <a:rPr lang="en-US" sz="1600" b="1" dirty="0">
                <a:latin typeface="Arial Narrow" panose="020B0606020202030204" pitchFamily="34" charset="0"/>
              </a:rPr>
              <a:t>Faculty, Staff and Students</a:t>
            </a:r>
          </a:p>
          <a:p>
            <a:pPr marL="742950" lvl="1" indent="-285750">
              <a:buFont typeface="Arial" panose="020B0604020202020204" pitchFamily="34" charset="0"/>
              <a:buChar char="•"/>
            </a:pPr>
            <a:r>
              <a:rPr lang="en-US" sz="1600" dirty="0">
                <a:latin typeface="Arial Narrow" panose="020B0606020202030204" pitchFamily="34" charset="0"/>
              </a:rPr>
              <a:t>Duke University, The University of Utah</a:t>
            </a:r>
          </a:p>
        </p:txBody>
      </p:sp>
      <p:sp>
        <p:nvSpPr>
          <p:cNvPr id="5" name="Shape 10"/>
          <p:cNvSpPr txBox="1">
            <a:spLocks/>
          </p:cNvSpPr>
          <p:nvPr/>
        </p:nvSpPr>
        <p:spPr>
          <a:xfrm>
            <a:off x="8417734" y="54162"/>
            <a:ext cx="320601" cy="318036"/>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bg1"/>
                </a:solidFill>
                <a:effectLst/>
                <a:uFill>
                  <a:solidFill>
                    <a:srgbClr val="4F538B"/>
                  </a:solidFill>
                </a:uFill>
                <a:latin typeface="+mn-lt"/>
                <a:ea typeface="+mn-ea"/>
                <a:cs typeface="+mn-cs"/>
                <a:sym typeface="Arial"/>
              </a:defRPr>
            </a:lvl1pPr>
            <a:lvl2pPr marL="40639" marR="40639" indent="3429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2pPr>
            <a:lvl3pPr marL="40639" marR="40639" indent="685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3pPr>
            <a:lvl4pPr marL="40639" marR="40639" indent="10287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4pPr>
            <a:lvl5pPr marL="40639" marR="40639"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5pPr>
            <a:lvl6pPr marL="40639" marR="40639" indent="17145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6pPr>
            <a:lvl7pPr marL="40639" marR="40639" indent="2057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7pPr>
            <a:lvl8pPr marL="40639" marR="40639" indent="24003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8pPr>
            <a:lvl9pPr marL="40639" marR="40639"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9pPr>
          </a:lstStyle>
          <a:p>
            <a:fld id="{86CB4B4D-7CA3-9044-876B-883B54F8677D}" type="slidenum">
              <a:rPr lang="en-US" smtClean="0"/>
              <a:pPr/>
              <a:t>5</a:t>
            </a:fld>
            <a:endParaRPr lang="en-US"/>
          </a:p>
        </p:txBody>
      </p:sp>
      <p:sp>
        <p:nvSpPr>
          <p:cNvPr id="6" name="TextBox 5"/>
          <p:cNvSpPr txBox="1"/>
          <p:nvPr/>
        </p:nvSpPr>
        <p:spPr>
          <a:xfrm>
            <a:off x="0" y="6284980"/>
            <a:ext cx="91440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1400" dirty="0" smtClean="0">
                <a:solidFill>
                  <a:schemeClr val="bg1"/>
                </a:solidFill>
                <a:latin typeface="Arial Narrow" panose="020B0606020202030204" pitchFamily="34" charset="0"/>
              </a:rPr>
              <a:t>HL7 IIM&amp;T Project intends to result </a:t>
            </a:r>
            <a:r>
              <a:rPr lang="en-US" sz="1400" dirty="0">
                <a:solidFill>
                  <a:schemeClr val="bg1"/>
                </a:solidFill>
                <a:latin typeface="Arial Narrow" panose="020B0606020202030204" pitchFamily="34" charset="0"/>
              </a:rPr>
              <a:t>in clear, complete, concise, correct, consistent and traceable standards </a:t>
            </a:r>
            <a:r>
              <a:rPr lang="en-US" sz="1400" dirty="0" smtClean="0">
                <a:solidFill>
                  <a:schemeClr val="bg1"/>
                </a:solidFill>
                <a:latin typeface="Arial Narrow" panose="020B0606020202030204" pitchFamily="34" charset="0"/>
              </a:rPr>
              <a:t>and </a:t>
            </a:r>
          </a:p>
          <a:p>
            <a:pPr algn="ctr"/>
            <a:r>
              <a:rPr lang="en-US" sz="1400" dirty="0" smtClean="0">
                <a:solidFill>
                  <a:schemeClr val="bg1"/>
                </a:solidFill>
                <a:latin typeface="Arial Narrow" panose="020B0606020202030204" pitchFamily="34" charset="0"/>
              </a:rPr>
              <a:t>Easy-to-use FHIR-CDA-NIEM implementation artifacts for </a:t>
            </a:r>
            <a:r>
              <a:rPr lang="en-US" sz="1400" dirty="0">
                <a:solidFill>
                  <a:schemeClr val="bg1"/>
                </a:solidFill>
                <a:latin typeface="Arial Narrow" panose="020B0606020202030204" pitchFamily="34" charset="0"/>
              </a:rPr>
              <a:t>Federal Agencies and their partners, venders and </a:t>
            </a:r>
            <a:r>
              <a:rPr lang="en-US" sz="1400" dirty="0" smtClean="0">
                <a:solidFill>
                  <a:schemeClr val="bg1"/>
                </a:solidFill>
                <a:latin typeface="Arial Narrow" panose="020B0606020202030204" pitchFamily="34" charset="0"/>
              </a:rPr>
              <a:t>integrators</a:t>
            </a:r>
            <a:endParaRPr lang="en-US" sz="14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27254692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US" dirty="0" smtClean="0"/>
              <a:t>Project Information - Related Links</a:t>
            </a:r>
          </a:p>
          <a:p>
            <a:pPr marL="342900" indent="-342900">
              <a:buFont typeface="Arial" panose="020B0604020202020204" pitchFamily="34" charset="0"/>
              <a:buChar char="•"/>
            </a:pPr>
            <a:r>
              <a:rPr lang="en-US" dirty="0" smtClean="0"/>
              <a:t>Approach</a:t>
            </a:r>
          </a:p>
          <a:p>
            <a:pPr marL="342900" indent="-342900">
              <a:buFont typeface="Arial" panose="020B0604020202020204" pitchFamily="34" charset="0"/>
              <a:buChar char="•"/>
            </a:pPr>
            <a:r>
              <a:rPr lang="en-US" dirty="0" smtClean="0"/>
              <a:t>IT Objective</a:t>
            </a:r>
          </a:p>
          <a:p>
            <a:pPr marL="342900" indent="-342900">
              <a:buFont typeface="Arial" panose="020B0604020202020204" pitchFamily="34" charset="0"/>
              <a:buChar char="•"/>
            </a:pPr>
            <a:r>
              <a:rPr lang="en-US" dirty="0" smtClean="0">
                <a:latin typeface="+mj-ea"/>
              </a:rPr>
              <a:t>“</a:t>
            </a:r>
            <a:r>
              <a:rPr lang="en-US" dirty="0">
                <a:latin typeface="+mj-ea"/>
              </a:rPr>
              <a:t>About Project” Slides: </a:t>
            </a:r>
          </a:p>
          <a:p>
            <a:pPr marL="342900" indent="-342900">
              <a:buFont typeface="Arial" panose="020B0604020202020204" pitchFamily="34" charset="0"/>
              <a:buChar char="•"/>
            </a:pPr>
            <a:r>
              <a:rPr lang="en-US" dirty="0">
                <a:latin typeface="+mj-ea"/>
              </a:rPr>
              <a:t>Acronyms</a:t>
            </a:r>
            <a:r>
              <a:rPr lang="en-US" dirty="0">
                <a:latin typeface="Arial Narrow" panose="020B0606020202030204" pitchFamily="34" charset="0"/>
              </a:rPr>
              <a:t/>
            </a:r>
            <a:br>
              <a:rPr lang="en-US" dirty="0">
                <a:latin typeface="Arial Narrow" panose="020B0606020202030204" pitchFamily="34" charset="0"/>
              </a:rPr>
            </a:br>
            <a:endParaRPr lang="en-US" dirty="0" smtClean="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Back Up Slides</a:t>
            </a:r>
            <a:endParaRPr lang="en-US" dirty="0"/>
          </a:p>
        </p:txBody>
      </p:sp>
    </p:spTree>
    <p:extLst>
      <p:ext uri="{BB962C8B-B14F-4D97-AF65-F5344CB8AC3E}">
        <p14:creationId xmlns:p14="http://schemas.microsoft.com/office/powerpoint/2010/main" val="36564928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138" y="74635"/>
            <a:ext cx="9144000" cy="952532"/>
          </a:xfrm>
        </p:spPr>
        <p:txBody>
          <a:bodyPr>
            <a:noAutofit/>
          </a:bodyPr>
          <a:lstStyle/>
          <a:p>
            <a:pPr algn="l"/>
            <a:r>
              <a:rPr lang="en-US" sz="2800" dirty="0" smtClean="0">
                <a:latin typeface="+mj-ea"/>
                <a:ea typeface="+mj-ea"/>
              </a:rPr>
              <a:t>Project Information – Related Links</a:t>
            </a:r>
            <a:endParaRPr lang="en-US" sz="2800" dirty="0">
              <a:latin typeface="+mj-ea"/>
              <a:ea typeface="+mj-ea"/>
            </a:endParaRPr>
          </a:p>
        </p:txBody>
      </p:sp>
      <p:sp>
        <p:nvSpPr>
          <p:cNvPr id="2" name="Rectangle 1"/>
          <p:cNvSpPr/>
          <p:nvPr/>
        </p:nvSpPr>
        <p:spPr>
          <a:xfrm>
            <a:off x="186422" y="1072827"/>
            <a:ext cx="8895432" cy="5170646"/>
          </a:xfrm>
          <a:prstGeom prst="rect">
            <a:avLst/>
          </a:prstGeom>
        </p:spPr>
        <p:txBody>
          <a:bodyPr wrap="square">
            <a:spAutoFit/>
          </a:bodyPr>
          <a:lstStyle/>
          <a:p>
            <a:pPr algn="ctr"/>
            <a:r>
              <a:rPr lang="en-US" sz="1400" b="1" dirty="0">
                <a:latin typeface="Arial Narrow" panose="020B0606020202030204" pitchFamily="34" charset="0"/>
              </a:rPr>
              <a:t>Supporting documents are viewable and downloadable at</a:t>
            </a:r>
            <a:r>
              <a:rPr lang="en-US" sz="1400" dirty="0">
                <a:latin typeface="Arial Narrow" panose="020B0606020202030204" pitchFamily="34" charset="0"/>
              </a:rPr>
              <a:t> </a:t>
            </a:r>
          </a:p>
          <a:p>
            <a:r>
              <a:rPr lang="en-US" sz="1400" dirty="0" smtClean="0">
                <a:latin typeface="Arial Narrow" panose="020B0606020202030204" pitchFamily="34" charset="0"/>
              </a:rPr>
              <a:t>HL7 </a:t>
            </a:r>
            <a:r>
              <a:rPr lang="en-US" sz="1400" dirty="0">
                <a:latin typeface="Arial Narrow" panose="020B0606020202030204" pitchFamily="34" charset="0"/>
              </a:rPr>
              <a:t>IIM&amp;T Project Scope Statements 	</a:t>
            </a:r>
            <a:r>
              <a:rPr lang="en-US" sz="1400" dirty="0">
                <a:latin typeface="Arial Narrow" panose="020B0606020202030204" pitchFamily="34" charset="0"/>
                <a:hlinkClick r:id="rId2"/>
              </a:rPr>
              <a:t>https://1drv.ms/f/s!AlkpZJej6nh_lIQOuPJcL2rf5BVoXQ</a:t>
            </a:r>
            <a:r>
              <a:rPr lang="en-US" sz="1400" dirty="0">
                <a:latin typeface="Arial Narrow" panose="020B0606020202030204" pitchFamily="34" charset="0"/>
              </a:rPr>
              <a:t>   </a:t>
            </a:r>
          </a:p>
          <a:p>
            <a:r>
              <a:rPr lang="en-US" sz="1400" dirty="0">
                <a:latin typeface="Arial Narrow" panose="020B0606020202030204" pitchFamily="34" charset="0"/>
              </a:rPr>
              <a:t>IIM&amp;T Technical Forum Summary 	</a:t>
            </a:r>
            <a:r>
              <a:rPr lang="en-US" sz="1400" dirty="0">
                <a:latin typeface="Arial Narrow" panose="020B0606020202030204" pitchFamily="34" charset="0"/>
                <a:hlinkClick r:id="rId3"/>
              </a:rPr>
              <a:t>https://1drv.ms/w/s!AlkpZJej6nh_k9gyRVADgOvM5SlJkQ</a:t>
            </a:r>
            <a:r>
              <a:rPr lang="en-US" sz="1400" dirty="0">
                <a:latin typeface="Arial Narrow" panose="020B0606020202030204" pitchFamily="34" charset="0"/>
              </a:rPr>
              <a:t>   </a:t>
            </a:r>
          </a:p>
          <a:p>
            <a:r>
              <a:rPr lang="en-US" sz="1400" dirty="0">
                <a:latin typeface="Arial Narrow" panose="020B0606020202030204" pitchFamily="34" charset="0"/>
              </a:rPr>
              <a:t>IIM&amp;T Work Breakdown Structure	</a:t>
            </a:r>
            <a:r>
              <a:rPr lang="en-US" sz="1400" dirty="0">
                <a:latin typeface="Arial Narrow" panose="020B0606020202030204" pitchFamily="34" charset="0"/>
                <a:hlinkClick r:id="rId4"/>
              </a:rPr>
              <a:t>https://1drv.ms/f/s!AlkpZJej6nh_lKc00J3Kh2BTkopPnA</a:t>
            </a:r>
            <a:r>
              <a:rPr lang="en-US" sz="1400" dirty="0">
                <a:latin typeface="Arial Narrow" panose="020B0606020202030204" pitchFamily="34" charset="0"/>
              </a:rPr>
              <a:t> </a:t>
            </a:r>
          </a:p>
          <a:p>
            <a:r>
              <a:rPr lang="en-US" sz="1400" dirty="0">
                <a:latin typeface="Arial Narrow" panose="020B0606020202030204" pitchFamily="34" charset="0"/>
              </a:rPr>
              <a:t>IIM&amp;T Practitioners’ Guide 		</a:t>
            </a:r>
            <a:r>
              <a:rPr lang="en-US" sz="1400" dirty="0">
                <a:latin typeface="Arial Narrow" panose="020B0606020202030204" pitchFamily="34" charset="0"/>
                <a:hlinkClick r:id="rId5"/>
              </a:rPr>
              <a:t>http://wiki.hl7.org/index.php?title=CIMI_Practitioners%27_Guide</a:t>
            </a:r>
            <a:r>
              <a:rPr lang="en-US" sz="1400" dirty="0">
                <a:latin typeface="Arial Narrow" panose="020B0606020202030204" pitchFamily="34" charset="0"/>
              </a:rPr>
              <a:t> </a:t>
            </a:r>
            <a:endParaRPr lang="en-US" sz="1400" u="sng" dirty="0">
              <a:latin typeface="Arial Narrow" panose="020B0606020202030204" pitchFamily="34" charset="0"/>
            </a:endParaRPr>
          </a:p>
          <a:p>
            <a:r>
              <a:rPr lang="de-DE" sz="1400" dirty="0">
                <a:latin typeface="Arial Narrow" panose="020B0606020202030204" pitchFamily="34" charset="0"/>
              </a:rPr>
              <a:t>IIM&amp;T Briefing Slides		</a:t>
            </a:r>
            <a:r>
              <a:rPr lang="de-DE" sz="1400" dirty="0" smtClean="0">
                <a:latin typeface="Arial Narrow" panose="020B0606020202030204" pitchFamily="34" charset="0"/>
                <a:hlinkClick r:id="rId6"/>
              </a:rPr>
              <a:t>https</a:t>
            </a:r>
            <a:r>
              <a:rPr lang="de-DE" sz="1400" dirty="0">
                <a:latin typeface="Arial Narrow" panose="020B0606020202030204" pitchFamily="34" charset="0"/>
                <a:hlinkClick r:id="rId6"/>
              </a:rPr>
              <a:t>://</a:t>
            </a:r>
            <a:r>
              <a:rPr lang="de-DE" sz="1400" dirty="0" smtClean="0">
                <a:latin typeface="Arial Narrow" panose="020B0606020202030204" pitchFamily="34" charset="0"/>
                <a:hlinkClick r:id="rId6"/>
              </a:rPr>
              <a:t>1drv.ms/f/s!AlkpZJej6nh_lIQQVk9-KW1PFVOXdQ</a:t>
            </a:r>
            <a:r>
              <a:rPr lang="de-DE" sz="1400" dirty="0" smtClean="0">
                <a:latin typeface="Arial Narrow" panose="020B0606020202030204" pitchFamily="34" charset="0"/>
              </a:rPr>
              <a:t>   </a:t>
            </a:r>
          </a:p>
          <a:p>
            <a:r>
              <a:rPr lang="it-IT" sz="1400" dirty="0" smtClean="0">
                <a:latin typeface="Arial Narrow" panose="020B0606020202030204" pitchFamily="34" charset="0"/>
              </a:rPr>
              <a:t>IIM&amp;T </a:t>
            </a:r>
            <a:r>
              <a:rPr lang="it-IT" sz="1400" dirty="0">
                <a:latin typeface="Arial Narrow" panose="020B0606020202030204" pitchFamily="34" charset="0"/>
              </a:rPr>
              <a:t>Newsletters		</a:t>
            </a:r>
            <a:r>
              <a:rPr lang="it-IT" sz="1400" dirty="0">
                <a:latin typeface="Arial Narrow" panose="020B0606020202030204" pitchFamily="34" charset="0"/>
                <a:hlinkClick r:id="rId7"/>
              </a:rPr>
              <a:t>https://</a:t>
            </a:r>
            <a:r>
              <a:rPr lang="it-IT" sz="1400" dirty="0" smtClean="0">
                <a:latin typeface="Arial Narrow" panose="020B0606020202030204" pitchFamily="34" charset="0"/>
                <a:hlinkClick r:id="rId7"/>
              </a:rPr>
              <a:t>1drv.ms/f/s!AlkpZJej6nh_k-RIHMWezhAd7fONHg</a:t>
            </a:r>
            <a:endParaRPr lang="it-IT" sz="1400" dirty="0" smtClean="0">
              <a:latin typeface="Arial Narrow" panose="020B0606020202030204" pitchFamily="34" charset="0"/>
            </a:endParaRPr>
          </a:p>
          <a:p>
            <a:r>
              <a:rPr lang="de-DE" sz="1400" dirty="0" smtClean="0">
                <a:latin typeface="Arial Narrow" panose="020B0606020202030204" pitchFamily="34" charset="0"/>
              </a:rPr>
              <a:t>IIM&amp;T </a:t>
            </a:r>
            <a:r>
              <a:rPr lang="de-DE" sz="1400" dirty="0">
                <a:latin typeface="Arial Narrow" panose="020B0606020202030204" pitchFamily="34" charset="0"/>
              </a:rPr>
              <a:t>Reports		</a:t>
            </a:r>
            <a:r>
              <a:rPr lang="de-DE" sz="1400" dirty="0" smtClean="0">
                <a:latin typeface="Arial Narrow" panose="020B0606020202030204" pitchFamily="34" charset="0"/>
                <a:hlinkClick r:id="rId8"/>
              </a:rPr>
              <a:t>https</a:t>
            </a:r>
            <a:r>
              <a:rPr lang="de-DE" sz="1400" dirty="0">
                <a:latin typeface="Arial Narrow" panose="020B0606020202030204" pitchFamily="34" charset="0"/>
                <a:hlinkClick r:id="rId8"/>
              </a:rPr>
              <a:t>://</a:t>
            </a:r>
            <a:r>
              <a:rPr lang="de-DE" sz="1400" dirty="0" smtClean="0">
                <a:latin typeface="Arial Narrow" panose="020B0606020202030204" pitchFamily="34" charset="0"/>
                <a:hlinkClick r:id="rId8"/>
              </a:rPr>
              <a:t>1drv.ms/f/s!AlkpZJej6nh_lIQSMLOHY-XGGUOSxg</a:t>
            </a:r>
            <a:endParaRPr lang="de-DE" sz="1400" dirty="0" smtClean="0">
              <a:latin typeface="Arial Narrow" panose="020B0606020202030204" pitchFamily="34" charset="0"/>
            </a:endParaRPr>
          </a:p>
          <a:p>
            <a:r>
              <a:rPr lang="de-DE" sz="1400" dirty="0" smtClean="0">
                <a:latin typeface="Arial Narrow" panose="020B0606020202030204" pitchFamily="34" charset="0"/>
              </a:rPr>
              <a:t>FHIM Artifacts		</a:t>
            </a:r>
            <a:r>
              <a:rPr lang="de-DE" sz="1400" dirty="0" smtClean="0">
                <a:latin typeface="Arial Narrow" panose="020B0606020202030204" pitchFamily="34" charset="0"/>
                <a:hlinkClick r:id="rId9"/>
              </a:rPr>
              <a:t>http://fhims.org</a:t>
            </a:r>
            <a:r>
              <a:rPr lang="de-DE" sz="1400" dirty="0" smtClean="0">
                <a:latin typeface="Arial Narrow" panose="020B0606020202030204" pitchFamily="34" charset="0"/>
              </a:rPr>
              <a:t> </a:t>
            </a:r>
            <a:endParaRPr lang="de-DE" sz="1400" dirty="0">
              <a:latin typeface="Arial Narrow" panose="020B0606020202030204" pitchFamily="34" charset="0"/>
            </a:endParaRPr>
          </a:p>
          <a:p>
            <a:r>
              <a:rPr lang="it-IT" sz="1400" dirty="0">
                <a:latin typeface="Arial Narrow" panose="020B0606020202030204" pitchFamily="34" charset="0"/>
              </a:rPr>
              <a:t>CIMI Minutes			</a:t>
            </a:r>
            <a:r>
              <a:rPr lang="it-IT" sz="1400" dirty="0">
                <a:latin typeface="Arial Narrow" panose="020B0606020202030204" pitchFamily="34" charset="0"/>
                <a:hlinkClick r:id="rId10"/>
              </a:rPr>
              <a:t>http://wiki.hl7.org/index.php?title=CIMI_Minutes</a:t>
            </a:r>
            <a:r>
              <a:rPr lang="it-IT" sz="1400" dirty="0">
                <a:latin typeface="Arial Narrow" panose="020B0606020202030204" pitchFamily="34" charset="0"/>
              </a:rPr>
              <a:t> </a:t>
            </a:r>
          </a:p>
          <a:p>
            <a:r>
              <a:rPr lang="it-IT" sz="1400" dirty="0">
                <a:latin typeface="Arial Narrow" panose="020B0606020202030204" pitchFamily="34" charset="0"/>
              </a:rPr>
              <a:t>CIMI Wiki			</a:t>
            </a:r>
            <a:r>
              <a:rPr lang="it-IT" sz="1400" dirty="0">
                <a:latin typeface="Arial Narrow" panose="020B0606020202030204" pitchFamily="34" charset="0"/>
                <a:hlinkClick r:id="rId11"/>
              </a:rPr>
              <a:t>http://wiki.hl7.org/index.php?title=Clinical_Information_Modeling_Initiative_Work_Group</a:t>
            </a:r>
            <a:r>
              <a:rPr lang="it-IT" sz="1400" dirty="0">
                <a:latin typeface="Arial Narrow" panose="020B0606020202030204" pitchFamily="34" charset="0"/>
              </a:rPr>
              <a:t> </a:t>
            </a:r>
          </a:p>
          <a:p>
            <a:endParaRPr lang="en-US" sz="1400" dirty="0">
              <a:latin typeface="Arial Narrow" panose="020B0606020202030204" pitchFamily="34" charset="0"/>
            </a:endParaRPr>
          </a:p>
          <a:p>
            <a:r>
              <a:rPr lang="en-US" sz="1400" dirty="0">
                <a:latin typeface="Arial Narrow" panose="020B0606020202030204" pitchFamily="34" charset="0"/>
              </a:rPr>
              <a:t>CIMI Modeling Architecture, Methodology and  Style Guides							</a:t>
            </a:r>
            <a:r>
              <a:rPr lang="en-US" sz="1400" dirty="0">
                <a:latin typeface="Arial Narrow" panose="020B0606020202030204" pitchFamily="34" charset="0"/>
                <a:hlinkClick r:id="rId12"/>
              </a:rPr>
              <a:t>http://wiki.hl7.org/index.php?title=CIMI_Modeling,_Architecture,_Methodology_and_Style_Guides</a:t>
            </a:r>
            <a:r>
              <a:rPr lang="en-US" sz="1400" dirty="0">
                <a:latin typeface="Arial Narrow" panose="020B0606020202030204" pitchFamily="34" charset="0"/>
              </a:rPr>
              <a:t> </a:t>
            </a:r>
          </a:p>
          <a:p>
            <a:endParaRPr lang="en-US" sz="1400" dirty="0">
              <a:latin typeface="Arial Narrow" panose="020B0606020202030204" pitchFamily="34" charset="0"/>
            </a:endParaRPr>
          </a:p>
          <a:p>
            <a:pPr algn="ctr"/>
            <a:r>
              <a:rPr lang="en-US" sz="1400" b="1" dirty="0"/>
              <a:t>Questions?</a:t>
            </a:r>
          </a:p>
          <a:p>
            <a:pPr algn="ctr"/>
            <a:r>
              <a:rPr lang="en-US" sz="1400" dirty="0" smtClean="0"/>
              <a:t>Contact </a:t>
            </a:r>
            <a:r>
              <a:rPr lang="en-US" sz="1400" dirty="0"/>
              <a:t>Facilitators at:</a:t>
            </a:r>
          </a:p>
          <a:p>
            <a:pPr algn="ctr"/>
            <a:r>
              <a:rPr lang="en-US" sz="1400" dirty="0" smtClean="0">
                <a:hlinkClick r:id="rId13"/>
              </a:rPr>
              <a:t>Nona.G.Hall.civ@mail.mil</a:t>
            </a:r>
            <a:endParaRPr lang="en-US" sz="1400" dirty="0" smtClean="0"/>
          </a:p>
          <a:p>
            <a:pPr algn="ctr"/>
            <a:r>
              <a:rPr lang="en-US" sz="1400" dirty="0" smtClean="0">
                <a:hlinkClick r:id="rId14"/>
              </a:rPr>
              <a:t>Stephen.Hufnagel@ApprioInc.com</a:t>
            </a:r>
            <a:r>
              <a:rPr lang="en-US" sz="1400" dirty="0" smtClean="0"/>
              <a:t> </a:t>
            </a:r>
            <a:endParaRPr lang="en-US" sz="1400" dirty="0"/>
          </a:p>
          <a:p>
            <a:pPr algn="ctr"/>
            <a:r>
              <a:rPr lang="en-US" sz="1600" dirty="0">
                <a:latin typeface="Arial Narrow" panose="020B0606020202030204" pitchFamily="34" charset="0"/>
              </a:rPr>
              <a:t>	</a:t>
            </a:r>
          </a:p>
          <a:p>
            <a:pPr algn="ctr"/>
            <a:r>
              <a:rPr lang="en-US" sz="1600" dirty="0">
                <a:latin typeface="Arial Narrow" panose="020B0606020202030204" pitchFamily="34" charset="0"/>
              </a:rPr>
              <a:t>Note that many networks block the use of clickable links; where, </a:t>
            </a:r>
            <a:endParaRPr lang="en-US" sz="1400" dirty="0">
              <a:latin typeface="Arial Narrow" panose="020B0606020202030204" pitchFamily="34" charset="0"/>
            </a:endParaRPr>
          </a:p>
          <a:p>
            <a:pPr algn="ctr"/>
            <a:r>
              <a:rPr lang="en-US" sz="1600" dirty="0">
                <a:latin typeface="Arial Narrow" panose="020B0606020202030204" pitchFamily="34" charset="0"/>
              </a:rPr>
              <a:t>You must copy the link into a browser to access the content.</a:t>
            </a:r>
          </a:p>
          <a:p>
            <a:pPr algn="ctr"/>
            <a:r>
              <a:rPr lang="en-US" sz="1600" dirty="0">
                <a:latin typeface="Arial Narrow" panose="020B0606020202030204" pitchFamily="34" charset="0"/>
              </a:rPr>
              <a:t>If links don’t work on a Government Network or VPN, try accessing them directly (without VPN)</a:t>
            </a:r>
          </a:p>
        </p:txBody>
      </p:sp>
      <p:sp>
        <p:nvSpPr>
          <p:cNvPr id="4" name="Shape 10"/>
          <p:cNvSpPr txBox="1">
            <a:spLocks/>
          </p:cNvSpPr>
          <p:nvPr/>
        </p:nvSpPr>
        <p:spPr>
          <a:xfrm>
            <a:off x="8417734" y="54162"/>
            <a:ext cx="320601" cy="318036"/>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bg1"/>
                </a:solidFill>
                <a:effectLst/>
                <a:uFill>
                  <a:solidFill>
                    <a:srgbClr val="4F538B"/>
                  </a:solidFill>
                </a:uFill>
                <a:latin typeface="+mn-lt"/>
                <a:ea typeface="+mn-ea"/>
                <a:cs typeface="+mn-cs"/>
                <a:sym typeface="Arial"/>
              </a:defRPr>
            </a:lvl1pPr>
            <a:lvl2pPr marL="40639" marR="40639" indent="3429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2pPr>
            <a:lvl3pPr marL="40639" marR="40639" indent="685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3pPr>
            <a:lvl4pPr marL="40639" marR="40639" indent="10287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4pPr>
            <a:lvl5pPr marL="40639" marR="40639"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5pPr>
            <a:lvl6pPr marL="40639" marR="40639" indent="17145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6pPr>
            <a:lvl7pPr marL="40639" marR="40639" indent="2057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7pPr>
            <a:lvl8pPr marL="40639" marR="40639" indent="24003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8pPr>
            <a:lvl9pPr marL="40639" marR="40639"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9pPr>
          </a:lstStyle>
          <a:p>
            <a:fld id="{86CB4B4D-7CA3-9044-876B-883B54F8677D}" type="slidenum">
              <a:rPr lang="en-US" smtClean="0"/>
              <a:pPr/>
              <a:t>7</a:t>
            </a:fld>
            <a:endParaRPr lang="en-US"/>
          </a:p>
        </p:txBody>
      </p:sp>
      <p:sp>
        <p:nvSpPr>
          <p:cNvPr id="8" name="TextBox 7"/>
          <p:cNvSpPr txBox="1"/>
          <p:nvPr/>
        </p:nvSpPr>
        <p:spPr>
          <a:xfrm>
            <a:off x="1" y="6251983"/>
            <a:ext cx="914400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
                  <a:solidFill>
                    <a:srgbClr val="000000"/>
                  </a:solidFill>
                </a:uFill>
                <a:latin typeface="+mn-lt"/>
                <a:ea typeface="+mn-ea"/>
                <a:cs typeface="+mn-cs"/>
                <a:sym typeface="Arial"/>
              </a:rPr>
              <a:t>Backup</a:t>
            </a:r>
          </a:p>
        </p:txBody>
      </p:sp>
    </p:spTree>
    <p:extLst>
      <p:ext uri="{BB962C8B-B14F-4D97-AF65-F5344CB8AC3E}">
        <p14:creationId xmlns:p14="http://schemas.microsoft.com/office/powerpoint/2010/main" val="326595385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Approach</a:t>
            </a:r>
          </a:p>
        </p:txBody>
      </p:sp>
      <p:sp>
        <p:nvSpPr>
          <p:cNvPr id="8" name="Content Placeholder 2"/>
          <p:cNvSpPr txBox="1">
            <a:spLocks/>
          </p:cNvSpPr>
          <p:nvPr/>
        </p:nvSpPr>
        <p:spPr>
          <a:xfrm>
            <a:off x="310394" y="1475495"/>
            <a:ext cx="8304970" cy="4566620"/>
          </a:xfrm>
          <a:prstGeom prst="rect">
            <a:avLst/>
          </a:prstGeom>
          <a:ln w="12700">
            <a:miter lim="400000"/>
          </a:ln>
          <a:extLst>
            <a:ext uri="{C572A759-6A51-4108-AA02-DFA0A04FC94B}">
              <ma14:wrappingTextBoxFlag xmlns:ma14="http://schemas.microsoft.com/office/mac/drawingml/2011/main" xmlns="" val="1"/>
            </a:ext>
          </a:extLst>
        </p:spPr>
        <p:txBody>
          <a:bodyPr lIns="45719" tIns="45719" rIns="45719" bIns="45719">
            <a:normAutofit lnSpcReduction="10000"/>
          </a:bodyPr>
          <a:lstStyle>
            <a:lvl1pPr marL="0" marR="0" indent="0" algn="l" defTabSz="457200" rtl="0" latinLnBrk="0">
              <a:lnSpc>
                <a:spcPct val="100000"/>
              </a:lnSpc>
              <a:spcBef>
                <a:spcPts val="50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Arial"/>
              </a:defRPr>
            </a:lvl1pPr>
            <a:lvl2pPr marL="0" marR="0" indent="457200" algn="l" defTabSz="457200" rtl="0" latinLnBrk="0">
              <a:lnSpc>
                <a:spcPct val="100000"/>
              </a:lnSpc>
              <a:spcBef>
                <a:spcPts val="50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Arial"/>
              </a:defRPr>
            </a:lvl2pPr>
            <a:lvl3pPr marL="0" marR="0" indent="914400" algn="l" defTabSz="457200" rtl="0" latinLnBrk="0">
              <a:lnSpc>
                <a:spcPct val="100000"/>
              </a:lnSpc>
              <a:spcBef>
                <a:spcPts val="50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Arial"/>
              </a:defRPr>
            </a:lvl3pPr>
            <a:lvl4pPr marL="0" marR="0" indent="1371600" algn="l" defTabSz="457200" rtl="0" latinLnBrk="0">
              <a:lnSpc>
                <a:spcPct val="100000"/>
              </a:lnSpc>
              <a:spcBef>
                <a:spcPts val="50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Arial"/>
              </a:defRPr>
            </a:lvl4pPr>
            <a:lvl5pPr marL="0" marR="0" indent="1828800" algn="l" defTabSz="457200" rtl="0" latinLnBrk="0">
              <a:lnSpc>
                <a:spcPct val="100000"/>
              </a:lnSpc>
              <a:spcBef>
                <a:spcPts val="50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Arial"/>
              </a:defRPr>
            </a:lvl5pPr>
            <a:lvl6pPr marL="2189479" marR="40639" indent="-320039" algn="l" defTabSz="914400" rtl="0" latinLnBrk="0">
              <a:lnSpc>
                <a:spcPct val="100000"/>
              </a:lnSpc>
              <a:spcBef>
                <a:spcPts val="600"/>
              </a:spcBef>
              <a:spcAft>
                <a:spcPts val="0"/>
              </a:spcAft>
              <a:buClrTx/>
              <a:buSzPct val="100000"/>
              <a:buFontTx/>
              <a:buChar char="•"/>
              <a:tabLst/>
              <a:defRPr sz="2800" b="1" i="0" u="none" strike="noStrike" cap="none" spc="0" baseline="0">
                <a:ln>
                  <a:noFill/>
                </a:ln>
                <a:solidFill>
                  <a:srgbClr val="4F538B"/>
                </a:solidFill>
                <a:uFill>
                  <a:solidFill>
                    <a:srgbClr val="4F538B"/>
                  </a:solidFill>
                </a:uFill>
                <a:latin typeface="+mn-lt"/>
                <a:ea typeface="+mn-ea"/>
                <a:cs typeface="+mn-cs"/>
                <a:sym typeface="Arial"/>
              </a:defRPr>
            </a:lvl6pPr>
            <a:lvl7pPr marL="2189479" marR="40639" indent="-320039" algn="l" defTabSz="914400" rtl="0" latinLnBrk="0">
              <a:lnSpc>
                <a:spcPct val="100000"/>
              </a:lnSpc>
              <a:spcBef>
                <a:spcPts val="600"/>
              </a:spcBef>
              <a:spcAft>
                <a:spcPts val="0"/>
              </a:spcAft>
              <a:buClrTx/>
              <a:buSzPct val="100000"/>
              <a:buFontTx/>
              <a:buChar char="•"/>
              <a:tabLst/>
              <a:defRPr sz="2800" b="1" i="0" u="none" strike="noStrike" cap="none" spc="0" baseline="0">
                <a:ln>
                  <a:noFill/>
                </a:ln>
                <a:solidFill>
                  <a:srgbClr val="4F538B"/>
                </a:solidFill>
                <a:uFill>
                  <a:solidFill>
                    <a:srgbClr val="4F538B"/>
                  </a:solidFill>
                </a:uFill>
                <a:latin typeface="+mn-lt"/>
                <a:ea typeface="+mn-ea"/>
                <a:cs typeface="+mn-cs"/>
                <a:sym typeface="Arial"/>
              </a:defRPr>
            </a:lvl7pPr>
            <a:lvl8pPr marL="2189479" marR="40639" indent="-320039" algn="l" defTabSz="914400" rtl="0" latinLnBrk="0">
              <a:lnSpc>
                <a:spcPct val="100000"/>
              </a:lnSpc>
              <a:spcBef>
                <a:spcPts val="600"/>
              </a:spcBef>
              <a:spcAft>
                <a:spcPts val="0"/>
              </a:spcAft>
              <a:buClrTx/>
              <a:buSzPct val="100000"/>
              <a:buFontTx/>
              <a:buChar char="•"/>
              <a:tabLst/>
              <a:defRPr sz="2800" b="1" i="0" u="none" strike="noStrike" cap="none" spc="0" baseline="0">
                <a:ln>
                  <a:noFill/>
                </a:ln>
                <a:solidFill>
                  <a:srgbClr val="4F538B"/>
                </a:solidFill>
                <a:uFill>
                  <a:solidFill>
                    <a:srgbClr val="4F538B"/>
                  </a:solidFill>
                </a:uFill>
                <a:latin typeface="+mn-lt"/>
                <a:ea typeface="+mn-ea"/>
                <a:cs typeface="+mn-cs"/>
                <a:sym typeface="Arial"/>
              </a:defRPr>
            </a:lvl8pPr>
            <a:lvl9pPr marL="2189479" marR="40639" indent="-320039" algn="l" defTabSz="914400" rtl="0" latinLnBrk="0">
              <a:lnSpc>
                <a:spcPct val="100000"/>
              </a:lnSpc>
              <a:spcBef>
                <a:spcPts val="600"/>
              </a:spcBef>
              <a:spcAft>
                <a:spcPts val="0"/>
              </a:spcAft>
              <a:buClrTx/>
              <a:buSzPct val="100000"/>
              <a:buFontTx/>
              <a:buChar char="•"/>
              <a:tabLst/>
              <a:defRPr sz="2800" b="1" i="0" u="none" strike="noStrike" cap="none" spc="0" baseline="0">
                <a:ln>
                  <a:noFill/>
                </a:ln>
                <a:solidFill>
                  <a:srgbClr val="4F538B"/>
                </a:solidFill>
                <a:uFill>
                  <a:solidFill>
                    <a:srgbClr val="4F538B"/>
                  </a:solidFill>
                </a:uFill>
                <a:latin typeface="+mn-lt"/>
                <a:ea typeface="+mn-ea"/>
                <a:cs typeface="+mn-cs"/>
                <a:sym typeface="Arial"/>
              </a:defRPr>
            </a:lvl9pPr>
          </a:lstStyle>
          <a:p>
            <a:pPr hangingPunct="1">
              <a:spcBef>
                <a:spcPts val="1200"/>
              </a:spcBef>
            </a:pPr>
            <a:r>
              <a:rPr lang="en-US" b="1" dirty="0">
                <a:latin typeface="Arial Narrow" panose="020B0606020202030204" pitchFamily="34" charset="0"/>
              </a:rPr>
              <a:t>Our clinical goal</a:t>
            </a:r>
            <a:r>
              <a:rPr lang="en-US" dirty="0">
                <a:latin typeface="Arial Narrow" panose="020B0606020202030204" pitchFamily="34" charset="0"/>
              </a:rPr>
              <a:t> is to help people live the healthiest lives possible by enabling a “Learning Health System” supporting areas such as, but not limited to, Precision Medicine, Clinical Decision Support, Genomics, Research, etc.</a:t>
            </a:r>
          </a:p>
          <a:p>
            <a:pPr marL="285750" indent="-285750" hangingPunct="1">
              <a:spcBef>
                <a:spcPts val="1200"/>
              </a:spcBef>
            </a:pPr>
            <a:r>
              <a:rPr lang="en-US" b="1" dirty="0">
                <a:latin typeface="Arial Narrow" panose="020B0606020202030204" pitchFamily="34" charset="0"/>
              </a:rPr>
              <a:t>This requires</a:t>
            </a:r>
            <a:r>
              <a:rPr lang="en-US" dirty="0">
                <a:latin typeface="Arial Narrow" panose="020B0606020202030204" pitchFamily="34" charset="0"/>
              </a:rPr>
              <a:t> data that is computable, usable, extensible, and interpretable across disparate systems - a state that currently does not exist </a:t>
            </a:r>
          </a:p>
          <a:p>
            <a:pPr marL="285750" indent="-285750" hangingPunct="1">
              <a:spcBef>
                <a:spcPts val="1200"/>
              </a:spcBef>
            </a:pPr>
            <a:r>
              <a:rPr lang="en-US" b="1" dirty="0">
                <a:latin typeface="Arial Narrow" panose="020B0606020202030204" pitchFamily="34" charset="0"/>
              </a:rPr>
              <a:t>The proposed solution </a:t>
            </a:r>
            <a:r>
              <a:rPr lang="en-US" dirty="0">
                <a:latin typeface="Arial Narrow" panose="020B0606020202030204" pitchFamily="34" charset="0"/>
              </a:rPr>
              <a:t>capitalizes on the inroads made with the exchange of data, standards and standards adoption, but brings back a focus on the data in order to make additional and necessary advancements </a:t>
            </a:r>
          </a:p>
          <a:p>
            <a:pPr hangingPunct="1"/>
            <a:r>
              <a:rPr lang="en-US" dirty="0">
                <a:latin typeface="Arial Narrow" panose="020B0606020202030204" pitchFamily="34" charset="0"/>
              </a:rPr>
              <a:t>. </a:t>
            </a:r>
            <a:endParaRPr lang="en-US" dirty="0"/>
          </a:p>
        </p:txBody>
      </p:sp>
      <p:sp>
        <p:nvSpPr>
          <p:cNvPr id="5" name="Slide Number Placeholder 2"/>
          <p:cNvSpPr>
            <a:spLocks noGrp="1"/>
          </p:cNvSpPr>
          <p:nvPr>
            <p:ph type="sldNum" sz="quarter" idx="4294967295"/>
          </p:nvPr>
        </p:nvSpPr>
        <p:spPr>
          <a:xfrm>
            <a:off x="0" y="6603313"/>
            <a:ext cx="9144000" cy="244475"/>
          </a:xfrm>
          <a:prstGeom prst="rect">
            <a:avLst/>
          </a:prstGeom>
          <a:solidFill>
            <a:schemeClr val="bg1"/>
          </a:solidFill>
        </p:spPr>
        <p:txBody>
          <a:bodyPr/>
          <a:lstStyle/>
          <a:p>
            <a:fld id="{3FDB7380-9603-43D8-BFF4-722408AEB0E4}" type="slidenum">
              <a:rPr lang="en-US" altLang="en-US" smtClean="0"/>
              <a:pPr/>
              <a:t>8</a:t>
            </a:fld>
            <a:endParaRPr lang="en-US" altLang="en-US" dirty="0"/>
          </a:p>
        </p:txBody>
      </p:sp>
    </p:spTree>
    <p:extLst>
      <p:ext uri="{BB962C8B-B14F-4D97-AF65-F5344CB8AC3E}">
        <p14:creationId xmlns:p14="http://schemas.microsoft.com/office/powerpoint/2010/main" val="160254066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2800" dirty="0">
                <a:latin typeface="+mj-ea"/>
                <a:ea typeface="+mj-ea"/>
              </a:rPr>
              <a:t>IT Objective</a:t>
            </a:r>
          </a:p>
        </p:txBody>
      </p:sp>
      <p:pic>
        <p:nvPicPr>
          <p:cNvPr id="7" name="Picture 6"/>
          <p:cNvPicPr/>
          <p:nvPr/>
        </p:nvPicPr>
        <p:blipFill>
          <a:blip r:embed="rId2"/>
          <a:stretch>
            <a:fillRect/>
          </a:stretch>
        </p:blipFill>
        <p:spPr>
          <a:xfrm>
            <a:off x="0" y="2458898"/>
            <a:ext cx="9144000" cy="3806171"/>
          </a:xfrm>
          <a:prstGeom prst="rect">
            <a:avLst/>
          </a:prstGeom>
        </p:spPr>
      </p:pic>
      <p:sp>
        <p:nvSpPr>
          <p:cNvPr id="9" name="TextBox 8"/>
          <p:cNvSpPr txBox="1"/>
          <p:nvPr/>
        </p:nvSpPr>
        <p:spPr>
          <a:xfrm>
            <a:off x="0" y="1347791"/>
            <a:ext cx="9144000" cy="707886"/>
          </a:xfrm>
          <a:prstGeom prst="rect">
            <a:avLst/>
          </a:prstGeom>
          <a:noFill/>
        </p:spPr>
        <p:txBody>
          <a:bodyPr wrap="square" rtlCol="0">
            <a:spAutoFit/>
          </a:bodyPr>
          <a:lstStyle/>
          <a:p>
            <a:pPr algn="ctr"/>
            <a:r>
              <a:rPr lang="en-US" sz="2000" b="1" dirty="0">
                <a:latin typeface="Arial Narrow" panose="020B0606020202030204" pitchFamily="34" charset="0"/>
              </a:rPr>
              <a:t>Our IT objective</a:t>
            </a:r>
            <a:r>
              <a:rPr lang="en-US" sz="2000" dirty="0">
                <a:latin typeface="Arial Narrow" panose="020B0606020202030204" pitchFamily="34" charset="0"/>
              </a:rPr>
              <a:t> is to make the appropriate data available </a:t>
            </a:r>
          </a:p>
          <a:p>
            <a:pPr algn="ctr"/>
            <a:r>
              <a:rPr lang="en-US" sz="2000" dirty="0">
                <a:latin typeface="Arial Narrow" panose="020B0606020202030204" pitchFamily="34" charset="0"/>
              </a:rPr>
              <a:t>when it is needed, where it is needed and how it is needed. </a:t>
            </a:r>
            <a:endParaRPr lang="en-US" dirty="0">
              <a:latin typeface="Arial Narrow" panose="020B0606020202030204" pitchFamily="34" charset="0"/>
            </a:endParaRPr>
          </a:p>
        </p:txBody>
      </p:sp>
      <p:sp>
        <p:nvSpPr>
          <p:cNvPr id="6" name="Shape 10"/>
          <p:cNvSpPr txBox="1">
            <a:spLocks/>
          </p:cNvSpPr>
          <p:nvPr/>
        </p:nvSpPr>
        <p:spPr>
          <a:xfrm>
            <a:off x="8417734" y="54169"/>
            <a:ext cx="320601" cy="318036"/>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bg1"/>
                </a:solidFill>
                <a:effectLst/>
                <a:uFill>
                  <a:solidFill>
                    <a:srgbClr val="4F538B"/>
                  </a:solidFill>
                </a:uFill>
                <a:latin typeface="+mn-lt"/>
                <a:ea typeface="+mn-ea"/>
                <a:cs typeface="+mn-cs"/>
                <a:sym typeface="Arial"/>
              </a:defRPr>
            </a:lvl1pPr>
            <a:lvl2pPr marL="40639" marR="40639" indent="3429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2pPr>
            <a:lvl3pPr marL="40639" marR="40639" indent="685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3pPr>
            <a:lvl4pPr marL="40639" marR="40639" indent="10287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4pPr>
            <a:lvl5pPr marL="40639" marR="40639"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5pPr>
            <a:lvl6pPr marL="40639" marR="40639" indent="17145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6pPr>
            <a:lvl7pPr marL="40639" marR="40639" indent="2057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7pPr>
            <a:lvl8pPr marL="40639" marR="40639" indent="24003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8pPr>
            <a:lvl9pPr marL="40639" marR="40639"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lvl9pPr>
          </a:lstStyle>
          <a:p>
            <a:fld id="{86CB4B4D-7CA3-9044-876B-883B54F8677D}" type="slidenum">
              <a:rPr lang="en-US" smtClean="0"/>
              <a:pPr/>
              <a:t>9</a:t>
            </a:fld>
            <a:endParaRPr lang="en-US"/>
          </a:p>
        </p:txBody>
      </p:sp>
      <p:sp>
        <p:nvSpPr>
          <p:cNvPr id="8" name="TextBox 7"/>
          <p:cNvSpPr txBox="1"/>
          <p:nvPr/>
        </p:nvSpPr>
        <p:spPr>
          <a:xfrm>
            <a:off x="0" y="6284980"/>
            <a:ext cx="91440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1400" dirty="0" smtClean="0">
                <a:solidFill>
                  <a:schemeClr val="bg1"/>
                </a:solidFill>
                <a:latin typeface="Arial Narrow" panose="020B0606020202030204" pitchFamily="34" charset="0"/>
              </a:rPr>
              <a:t>HL7 IIM&amp;T Project intends to result </a:t>
            </a:r>
            <a:r>
              <a:rPr lang="en-US" sz="1400" dirty="0">
                <a:solidFill>
                  <a:schemeClr val="bg1"/>
                </a:solidFill>
                <a:latin typeface="Arial Narrow" panose="020B0606020202030204" pitchFamily="34" charset="0"/>
              </a:rPr>
              <a:t>in clear, complete, concise, correct, consistent and traceable standards </a:t>
            </a:r>
            <a:r>
              <a:rPr lang="en-US" sz="1400" dirty="0" smtClean="0">
                <a:solidFill>
                  <a:schemeClr val="bg1"/>
                </a:solidFill>
                <a:latin typeface="Arial Narrow" panose="020B0606020202030204" pitchFamily="34" charset="0"/>
              </a:rPr>
              <a:t>and </a:t>
            </a:r>
          </a:p>
          <a:p>
            <a:pPr algn="ctr"/>
            <a:r>
              <a:rPr lang="en-US" sz="1400" dirty="0" smtClean="0">
                <a:solidFill>
                  <a:schemeClr val="bg1"/>
                </a:solidFill>
                <a:latin typeface="Arial Narrow" panose="020B0606020202030204" pitchFamily="34" charset="0"/>
              </a:rPr>
              <a:t>Easy-to-use FHIR-CDA-NIEM implementation artifacts for </a:t>
            </a:r>
            <a:r>
              <a:rPr lang="en-US" sz="1400" dirty="0">
                <a:solidFill>
                  <a:schemeClr val="bg1"/>
                </a:solidFill>
                <a:latin typeface="Arial Narrow" panose="020B0606020202030204" pitchFamily="34" charset="0"/>
              </a:rPr>
              <a:t>Federal Agencies and their partners, venders and </a:t>
            </a:r>
            <a:r>
              <a:rPr lang="en-US" sz="1400" dirty="0" smtClean="0">
                <a:solidFill>
                  <a:schemeClr val="bg1"/>
                </a:solidFill>
                <a:latin typeface="Arial Narrow" panose="020B0606020202030204" pitchFamily="34" charset="0"/>
              </a:rPr>
              <a:t>integrators</a:t>
            </a:r>
            <a:endParaRPr lang="en-US" sz="14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019541992"/>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AE6C1"/>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AE6C1"/>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2920</TotalTime>
  <Words>2876</Words>
  <Application>Microsoft Office PowerPoint</Application>
  <PresentationFormat>On-screen Show (4:3)</PresentationFormat>
  <Paragraphs>474</Paragraphs>
  <Slides>19</Slides>
  <Notes>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White</vt:lpstr>
      <vt:lpstr>Integration of  Information Models and Tools Project</vt:lpstr>
      <vt:lpstr>Roadmap</vt:lpstr>
      <vt:lpstr>2017Q1 Status Schedule is at risk under current resourcing FHIM, SOLOR, CQI, CIMI, SIGG Projects and SMEs need sustained resourcing </vt:lpstr>
      <vt:lpstr>2017Q1 Pilot-Projects Status</vt:lpstr>
      <vt:lpstr>Acknowledgement Collaboration that Grows with a Strong SME Base</vt:lpstr>
      <vt:lpstr>Back Up Slides</vt:lpstr>
      <vt:lpstr>Project Information – Related Links</vt:lpstr>
      <vt:lpstr>Approach</vt:lpstr>
      <vt:lpstr>IT Objective</vt:lpstr>
      <vt:lpstr>PowerPoint Presentation</vt:lpstr>
      <vt:lpstr>Proposed Solution: Integration of Information Models Enabled by Tools</vt:lpstr>
      <vt:lpstr>Better Implementation Products: Apps Based on Integrated/Reusable Models</vt:lpstr>
      <vt:lpstr>Health IT Goal and Methodology  Computable Semantic-Interoperability</vt:lpstr>
      <vt:lpstr>CIMI Architectural Framework   </vt:lpstr>
      <vt:lpstr>Strategy Collaboration of government, industry and academic SMEs  where, hope is not a strategy, luck is not a factor and ignorance is not bliss</vt:lpstr>
      <vt:lpstr>FHIM Status To be updated by Galen &amp; Jay</vt:lpstr>
      <vt:lpstr>CIMI Architectural Framework Talking Points</vt:lpstr>
      <vt:lpstr>Tool-Strategy Talking Points</vt:lpstr>
      <vt:lpstr>Acronyms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Health Information Model</dc:title>
  <dc:creator>Steve Hufnagel</dc:creator>
  <cp:lastModifiedBy>Hall, Nona, CIV, DHA</cp:lastModifiedBy>
  <cp:revision>177</cp:revision>
  <dcterms:modified xsi:type="dcterms:W3CDTF">2017-03-07T20:48:21Z</dcterms:modified>
</cp:coreProperties>
</file>