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lvl1pPr>
      <a:defRPr sz="2400">
        <a:latin typeface="Georgia"/>
        <a:ea typeface="Georgia"/>
        <a:cs typeface="Georgia"/>
        <a:sym typeface="Georgia"/>
      </a:defRPr>
    </a:lvl1pPr>
    <a:lvl2pPr indent="457200">
      <a:defRPr sz="2400">
        <a:latin typeface="Georgia"/>
        <a:ea typeface="Georgia"/>
        <a:cs typeface="Georgia"/>
        <a:sym typeface="Georgia"/>
      </a:defRPr>
    </a:lvl2pPr>
    <a:lvl3pPr indent="914400">
      <a:defRPr sz="2400">
        <a:latin typeface="Georgia"/>
        <a:ea typeface="Georgia"/>
        <a:cs typeface="Georgia"/>
        <a:sym typeface="Georgia"/>
      </a:defRPr>
    </a:lvl3pPr>
    <a:lvl4pPr indent="1371600">
      <a:defRPr sz="2400">
        <a:latin typeface="Georgia"/>
        <a:ea typeface="Georgia"/>
        <a:cs typeface="Georgia"/>
        <a:sym typeface="Georgia"/>
      </a:defRPr>
    </a:lvl4pPr>
    <a:lvl5pPr indent="1828800">
      <a:defRPr sz="2400">
        <a:latin typeface="Georgia"/>
        <a:ea typeface="Georgia"/>
        <a:cs typeface="Georgia"/>
        <a:sym typeface="Georgia"/>
      </a:defRPr>
    </a:lvl5pPr>
    <a:lvl6pPr>
      <a:defRPr sz="2400">
        <a:latin typeface="Georgia"/>
        <a:ea typeface="Georgia"/>
        <a:cs typeface="Georgia"/>
        <a:sym typeface="Georgia"/>
      </a:defRPr>
    </a:lvl6pPr>
    <a:lvl7pPr>
      <a:defRPr sz="2400">
        <a:latin typeface="Georgia"/>
        <a:ea typeface="Georgia"/>
        <a:cs typeface="Georgia"/>
        <a:sym typeface="Georgia"/>
      </a:defRPr>
    </a:lvl7pPr>
    <a:lvl8pPr>
      <a:defRPr sz="2400">
        <a:latin typeface="Georgia"/>
        <a:ea typeface="Georgia"/>
        <a:cs typeface="Georgia"/>
        <a:sym typeface="Georgia"/>
      </a:defRPr>
    </a:lvl8pPr>
    <a:lvl9pPr>
      <a:defRPr sz="2400">
        <a:latin typeface="Georgia"/>
        <a:ea typeface="Georgia"/>
        <a:cs typeface="Georgia"/>
        <a:sym typeface="Georgi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a:tcStyle>
        <a:tcBdr/>
        <a:fill>
          <a:solidFill>
            <a:srgbClr val="E6E8EC"/>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Row>
  </a:tblStyle>
  <a:tblStyle styleId="{C7B018BB-80A7-4F77-B60F-C8B233D01FF8}"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CB"/>
          </a:solidFill>
        </a:fill>
      </a:tcStyle>
    </a:wholeTbl>
    <a:band2H>
      <a:tcTxStyle/>
      <a:tcStyle>
        <a:tcBdr/>
        <a:fill>
          <a:solidFill>
            <a:srgbClr val="F2E6E7"/>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Row>
  </a:tblStyle>
  <a:tblStyle styleId="{CF821DB8-F4EB-4A41-A1BA-3FCAFE7338EE}" styleName="">
    <a:tblBg/>
    <a:wholeTbl>
      <a:tcTxStyle b="on" i="on">
        <a:font>
          <a:latin typeface="Georgia"/>
          <a:ea typeface="Georgia"/>
          <a:cs typeface="Georgi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Georgia"/>
          <a:ea typeface="Georgia"/>
          <a:cs typeface="Georgi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3F80"/>
          </a:solidFill>
        </a:fill>
      </a:tcStyle>
    </a:firstCol>
    <a:lastRow>
      <a:tcTxStyle b="on" i="on">
        <a:font>
          <a:latin typeface="Georgia"/>
          <a:ea typeface="Georgia"/>
          <a:cs typeface="Georgi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Georgia"/>
          <a:ea typeface="Georgia"/>
          <a:cs typeface="Georgi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13F80"/>
          </a:solidFill>
        </a:fill>
      </a:tcStyle>
    </a:firstRow>
  </a:tblStyle>
  <a:tblStyle styleId="{33BA23B1-9221-436E-865A-0063620EA4FD}"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568142540"/>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prstGeom prst="rect">
            <a:avLst/>
          </a:prstGeom>
        </p:spPr>
        <p:txBody>
          <a:bodyPr/>
          <a:lstStyle/>
          <a:p>
            <a:pPr lvl="0"/>
            <a:endParaRPr/>
          </a:p>
        </p:txBody>
      </p:sp>
      <p:sp>
        <p:nvSpPr>
          <p:cNvPr id="125" name="Shape 125"/>
          <p:cNvSpPr>
            <a:spLocks noGrp="1"/>
          </p:cNvSpPr>
          <p:nvPr>
            <p:ph type="body" sz="quarter" idx="1"/>
          </p:nvPr>
        </p:nvSpPr>
        <p:spPr>
          <a:prstGeom prst="rect">
            <a:avLst/>
          </a:prstGeom>
        </p:spPr>
        <p:txBody>
          <a:bodyPr/>
          <a:lstStyle>
            <a:lvl1pPr defTabSz="914400">
              <a:lnSpc>
                <a:spcPct val="100000"/>
              </a:lnSpc>
              <a:defRPr sz="1200">
                <a:latin typeface="Trebuchet MS"/>
                <a:ea typeface="Trebuchet MS"/>
                <a:cs typeface="Trebuchet MS"/>
                <a:sym typeface="Trebuchet MS"/>
              </a:defRPr>
            </a:lvl1pPr>
          </a:lstStyle>
          <a:p>
            <a:pPr lvl="0">
              <a:defRPr sz="1800"/>
            </a:pPr>
            <a:r>
              <a:rPr sz="1200"/>
              <a:t>This slides illustrates iterative ballots that address the balloting and approval of a DSTU ballot (e.g. FHIR).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pPr lvl="0"/>
            <a:endParaRPr/>
          </a:p>
        </p:txBody>
      </p:sp>
      <p:sp>
        <p:nvSpPr>
          <p:cNvPr id="188" name="Shape 188"/>
          <p:cNvSpPr>
            <a:spLocks noGrp="1"/>
          </p:cNvSpPr>
          <p:nvPr>
            <p:ph type="body" sz="quarter" idx="1"/>
          </p:nvPr>
        </p:nvSpPr>
        <p:spPr>
          <a:prstGeom prst="rect">
            <a:avLst/>
          </a:prstGeom>
        </p:spPr>
        <p:txBody>
          <a:bodyPr/>
          <a:lstStyle>
            <a:lvl1pPr defTabSz="914400">
              <a:lnSpc>
                <a:spcPct val="100000"/>
              </a:lnSpc>
              <a:defRPr sz="1200">
                <a:latin typeface="Trebuchet MS"/>
                <a:ea typeface="Trebuchet MS"/>
                <a:cs typeface="Trebuchet MS"/>
                <a:sym typeface="Trebuchet MS"/>
              </a:defRPr>
            </a:lvl1pPr>
          </a:lstStyle>
          <a:p>
            <a:pPr lvl="0">
              <a:defRPr sz="1800"/>
            </a:pPr>
            <a:r>
              <a:rPr sz="1200"/>
              <a:t>After the trial period, a standard may be balloted again as normative and added to the normative edition publication. This completes the normative specification but the project team may continue to issue maintenance releases of the specification using the same process outlined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lvl1pPr>
              <a:defRPr>
                <a:solidFill>
                  <a:srgbClr val="808080"/>
                </a:solidFill>
              </a:defRPr>
            </a:lvl1p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10" name="cover-A.jpg" descr="cover-A.jpg"/>
          <p:cNvPicPr/>
          <p:nvPr/>
        </p:nvPicPr>
        <p:blipFill>
          <a:blip r:embed="rId2">
            <a:extLst/>
          </a:blip>
          <a:stretch>
            <a:fillRect/>
          </a:stretch>
        </p:blipFill>
        <p:spPr>
          <a:xfrm>
            <a:off x="0" y="0"/>
            <a:ext cx="9144000" cy="6858000"/>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17" name="Shape 17"/>
          <p:cNvSpPr>
            <a:spLocks noGrp="1"/>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lvl1pPr>
              <a:defRPr>
                <a:solidFill>
                  <a:srgbClr val="808080"/>
                </a:solidFill>
              </a:defRPr>
            </a:lvl1pPr>
          </a:lstStyle>
          <a:p>
            <a:fld id="{86CB4B4D-7CA3-9044-876B-883B54F8677D}" type="slidenum">
              <a:rPr/>
              <a:pPr/>
              <a:t>‹#›</a:t>
            </a:fld>
            <a:endParaRPr/>
          </a:p>
        </p:txBody>
      </p:sp>
    </p:spTree>
    <p:extLst>
      <p:ext uri="{BB962C8B-B14F-4D97-AF65-F5344CB8AC3E}">
        <p14:creationId xmlns:p14="http://schemas.microsoft.com/office/powerpoint/2010/main" val="337644983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pic>
        <p:nvPicPr>
          <p:cNvPr id="10" name="image3.jpeg" descr="cover-A.jpg"/>
          <p:cNvPicPr/>
          <p:nvPr/>
        </p:nvPicPr>
        <p:blipFill>
          <a:blip r:embed="rId2">
            <a:extLst/>
          </a:blip>
          <a:stretch>
            <a:fillRect/>
          </a:stretch>
        </p:blipFill>
        <p:spPr>
          <a:xfrm>
            <a:off x="0" y="0"/>
            <a:ext cx="9144000" cy="6858000"/>
          </a:xfrm>
          <a:prstGeom prst="rect">
            <a:avLst/>
          </a:prstGeom>
          <a:ln w="12700">
            <a:miter lim="400000"/>
          </a:ln>
        </p:spPr>
      </p:pic>
    </p:spTree>
    <p:extLst>
      <p:ext uri="{BB962C8B-B14F-4D97-AF65-F5344CB8AC3E}">
        <p14:creationId xmlns:p14="http://schemas.microsoft.com/office/powerpoint/2010/main" val="345747815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_Default">
    <p:spTree>
      <p:nvGrpSpPr>
        <p:cNvPr id="1" name=""/>
        <p:cNvGrpSpPr/>
        <p:nvPr/>
      </p:nvGrpSpPr>
      <p:grpSpPr>
        <a:xfrm>
          <a:off x="0" y="0"/>
          <a:ext cx="0" cy="0"/>
          <a:chOff x="0" y="0"/>
          <a:chExt cx="0" cy="0"/>
        </a:xfrm>
      </p:grpSpPr>
      <p:pic>
        <p:nvPicPr>
          <p:cNvPr id="12" name="image4.jpeg" descr="cover-B.jpg"/>
          <p:cNvPicPr/>
          <p:nvPr/>
        </p:nvPicPr>
        <p:blipFill>
          <a:blip r:embed="rId2">
            <a:extLst/>
          </a:blip>
          <a:stretch>
            <a:fillRect/>
          </a:stretch>
        </p:blipFill>
        <p:spPr>
          <a:xfrm>
            <a:off x="0" y="0"/>
            <a:ext cx="9144000" cy="6858000"/>
          </a:xfrm>
          <a:prstGeom prst="rect">
            <a:avLst/>
          </a:prstGeom>
          <a:ln w="12700">
            <a:miter lim="400000"/>
          </a:ln>
        </p:spPr>
      </p:pic>
      <p:sp>
        <p:nvSpPr>
          <p:cNvPr id="13" name="Shape 13"/>
          <p:cNvSpPr>
            <a:spLocks noGrp="1"/>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14" name="Shape 14"/>
          <p:cNvSpPr>
            <a:spLocks noGrp="1"/>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Tree>
    <p:extLst>
      <p:ext uri="{BB962C8B-B14F-4D97-AF65-F5344CB8AC3E}">
        <p14:creationId xmlns:p14="http://schemas.microsoft.com/office/powerpoint/2010/main" val="23313260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_Default">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17" name="Shape 17"/>
          <p:cNvSpPr>
            <a:spLocks noGrp="1"/>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18" name="Shape 1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4916672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lIns="32145" tIns="32145" rIns="32145" bIns="32145"/>
          <a:lstStyle/>
          <a:p>
            <a:pPr lvl="0">
              <a:defRPr>
                <a:solidFill>
                  <a:srgbClr val="000000"/>
                </a:solidFill>
              </a:defRPr>
            </a:pPr>
            <a:r>
              <a:rPr>
                <a:solidFill>
                  <a:srgbClr val="1D165A"/>
                </a:solidFill>
              </a:rPr>
              <a:t>Click to edit Master title style</a:t>
            </a:r>
          </a:p>
        </p:txBody>
      </p:sp>
      <p:sp>
        <p:nvSpPr>
          <p:cNvPr id="21" name="Shape 21"/>
          <p:cNvSpPr>
            <a:spLocks noGrp="1"/>
          </p:cNvSpPr>
          <p:nvPr>
            <p:ph type="body" idx="1"/>
          </p:nvPr>
        </p:nvSpPr>
        <p:spPr>
          <a:prstGeom prst="rect">
            <a:avLst/>
          </a:prstGeom>
        </p:spPr>
        <p:txBody>
          <a:bodyPr lIns="32145" tIns="32145" rIns="32145" bIns="32145"/>
          <a:lstStyle/>
          <a:p>
            <a:pPr lvl="0">
              <a:defRPr sz="1800">
                <a:solidFill>
                  <a:srgbClr val="000000"/>
                </a:solidFill>
              </a:defRPr>
            </a:pPr>
            <a:r>
              <a:rPr sz="2800">
                <a:solidFill>
                  <a:srgbClr val="1D165A"/>
                </a:solidFill>
              </a:rPr>
              <a:t>Click to edit Master text styles</a:t>
            </a:r>
          </a:p>
          <a:p>
            <a:pPr lvl="1">
              <a:defRPr sz="1800">
                <a:solidFill>
                  <a:srgbClr val="000000"/>
                </a:solidFill>
              </a:defRPr>
            </a:pPr>
            <a:r>
              <a:rPr sz="2800">
                <a:solidFill>
                  <a:srgbClr val="1D165A"/>
                </a:solidFill>
              </a:rPr>
              <a:t>Second level</a:t>
            </a:r>
          </a:p>
          <a:p>
            <a:pPr lvl="2">
              <a:defRPr sz="1800">
                <a:solidFill>
                  <a:srgbClr val="000000"/>
                </a:solidFill>
              </a:defRPr>
            </a:pPr>
            <a:r>
              <a:rPr sz="2800">
                <a:solidFill>
                  <a:srgbClr val="1D165A"/>
                </a:solidFill>
              </a:rPr>
              <a:t>Third level</a:t>
            </a:r>
          </a:p>
          <a:p>
            <a:pPr lvl="3">
              <a:defRPr sz="1800">
                <a:solidFill>
                  <a:srgbClr val="000000"/>
                </a:solidFill>
              </a:defRPr>
            </a:pPr>
            <a:r>
              <a:rPr sz="2800">
                <a:solidFill>
                  <a:srgbClr val="1D165A"/>
                </a:solidFill>
              </a:rPr>
              <a:t>Fourth level</a:t>
            </a:r>
          </a:p>
          <a:p>
            <a:pPr lvl="4">
              <a:defRPr sz="1800">
                <a:solidFill>
                  <a:srgbClr val="000000"/>
                </a:solidFill>
              </a:defRPr>
            </a:pPr>
            <a:r>
              <a:rPr sz="2800">
                <a:solidFill>
                  <a:srgbClr val="1D165A"/>
                </a:solidFill>
              </a:rPr>
              <a:t>Fifth level</a:t>
            </a:r>
          </a:p>
        </p:txBody>
      </p:sp>
    </p:spTree>
    <p:extLst>
      <p:ext uri="{BB962C8B-B14F-4D97-AF65-F5344CB8AC3E}">
        <p14:creationId xmlns:p14="http://schemas.microsoft.com/office/powerpoint/2010/main" val="70156566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6.xml"/><Relationship Id="rId7"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halogo.jpg" descr="fhalogo.jpg"/>
          <p:cNvPicPr/>
          <p:nvPr/>
        </p:nvPicPr>
        <p:blipFill>
          <a:blip r:embed="rId5">
            <a:extLst/>
          </a:blip>
          <a:stretch>
            <a:fillRect/>
          </a:stretch>
        </p:blipFill>
        <p:spPr>
          <a:xfrm>
            <a:off x="265112" y="207962"/>
            <a:ext cx="1143001" cy="1143001"/>
          </a:xfrm>
          <a:prstGeom prst="rect">
            <a:avLst/>
          </a:prstGeom>
          <a:ln w="12700">
            <a:miter lim="400000"/>
          </a:ln>
        </p:spPr>
      </p:pic>
      <p:pic>
        <p:nvPicPr>
          <p:cNvPr id="3" name="stripe.jpg" descr="stripe.jpg"/>
          <p:cNvPicPr/>
          <p:nvPr/>
        </p:nvPicPr>
        <p:blipFill>
          <a:blip r:embed="rId6">
            <a:extLst/>
          </a:blip>
          <a:stretch>
            <a:fillRect/>
          </a:stretch>
        </p:blipFill>
        <p:spPr>
          <a:xfrm>
            <a:off x="0" y="6477000"/>
            <a:ext cx="9144000" cy="152400"/>
          </a:xfrm>
          <a:prstGeom prst="rect">
            <a:avLst/>
          </a:prstGeom>
          <a:ln w="12700">
            <a:miter lim="400000"/>
          </a:ln>
        </p:spPr>
      </p:pic>
      <p:sp>
        <p:nvSpPr>
          <p:cNvPr id="4" name="Shape 4"/>
          <p:cNvSpPr>
            <a:spLocks noGrp="1"/>
          </p:cNvSpPr>
          <p:nvPr>
            <p:ph type="title"/>
          </p:nvPr>
        </p:nvSpPr>
        <p:spPr>
          <a:xfrm>
            <a:off x="1524000" y="0"/>
            <a:ext cx="7696200" cy="144780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pPr lvl="0">
              <a:defRPr>
                <a:solidFill>
                  <a:srgbClr val="000000"/>
                </a:solidFill>
              </a:defRPr>
            </a:pPr>
            <a:r>
              <a:rPr>
                <a:solidFill>
                  <a:srgbClr val="1D165A"/>
                </a:solidFill>
              </a:rPr>
              <a:t>Title Text</a:t>
            </a:r>
          </a:p>
        </p:txBody>
      </p:sp>
      <p:sp>
        <p:nvSpPr>
          <p:cNvPr id="5" name="Shape 5"/>
          <p:cNvSpPr>
            <a:spLocks noGrp="1"/>
          </p:cNvSpPr>
          <p:nvPr>
            <p:ph type="body" idx="1"/>
          </p:nvPr>
        </p:nvSpPr>
        <p:spPr>
          <a:xfrm>
            <a:off x="825500" y="1752600"/>
            <a:ext cx="7620000" cy="51054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6" name="Shape 6"/>
          <p:cNvSpPr>
            <a:spLocks noGrp="1"/>
          </p:cNvSpPr>
          <p:nvPr>
            <p:ph type="sldNum" sz="quarter" idx="2"/>
          </p:nvPr>
        </p:nvSpPr>
        <p:spPr>
          <a:xfrm>
            <a:off x="6970712" y="6211887"/>
            <a:ext cx="1905001" cy="239271"/>
          </a:xfrm>
          <a:prstGeom prst="rect">
            <a:avLst/>
          </a:prstGeom>
          <a:ln w="12700">
            <a:miter lim="400000"/>
          </a:ln>
        </p:spPr>
        <p:txBody>
          <a:bodyPr lIns="45719" rIns="45719">
            <a:spAutoFit/>
          </a:bodyPr>
          <a:lstStyle>
            <a:lvl1pPr algn="r" defTabSz="457200">
              <a:defRPr sz="1100">
                <a:solidFill>
                  <a:srgbClr val="1D165A"/>
                </a:solidFill>
                <a:latin typeface="Arial"/>
                <a:ea typeface="Arial"/>
                <a:cs typeface="Arial"/>
                <a:sym typeface="Aria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a:defRPr>
          <a:solidFill>
            <a:srgbClr val="1D165A"/>
          </a:solidFill>
          <a:latin typeface="Georgia"/>
          <a:ea typeface="Georgia"/>
          <a:cs typeface="Georgia"/>
          <a:sym typeface="Georgia"/>
        </a:defRPr>
      </a:lvl1pPr>
      <a:lvl2pPr>
        <a:defRPr>
          <a:solidFill>
            <a:srgbClr val="1D165A"/>
          </a:solidFill>
          <a:latin typeface="Georgia"/>
          <a:ea typeface="Georgia"/>
          <a:cs typeface="Georgia"/>
          <a:sym typeface="Georgia"/>
        </a:defRPr>
      </a:lvl2pPr>
      <a:lvl3pPr>
        <a:defRPr>
          <a:solidFill>
            <a:srgbClr val="1D165A"/>
          </a:solidFill>
          <a:latin typeface="Georgia"/>
          <a:ea typeface="Georgia"/>
          <a:cs typeface="Georgia"/>
          <a:sym typeface="Georgia"/>
        </a:defRPr>
      </a:lvl3pPr>
      <a:lvl4pPr>
        <a:defRPr>
          <a:solidFill>
            <a:srgbClr val="1D165A"/>
          </a:solidFill>
          <a:latin typeface="Georgia"/>
          <a:ea typeface="Georgia"/>
          <a:cs typeface="Georgia"/>
          <a:sym typeface="Georgia"/>
        </a:defRPr>
      </a:lvl4pPr>
      <a:lvl5pPr>
        <a:defRPr>
          <a:solidFill>
            <a:srgbClr val="1D165A"/>
          </a:solidFill>
          <a:latin typeface="Georgia"/>
          <a:ea typeface="Georgia"/>
          <a:cs typeface="Georgia"/>
          <a:sym typeface="Georgia"/>
        </a:defRPr>
      </a:lvl5pPr>
      <a:lvl6pPr indent="457200">
        <a:defRPr>
          <a:solidFill>
            <a:srgbClr val="1D165A"/>
          </a:solidFill>
          <a:latin typeface="Georgia"/>
          <a:ea typeface="Georgia"/>
          <a:cs typeface="Georgia"/>
          <a:sym typeface="Georgia"/>
        </a:defRPr>
      </a:lvl6pPr>
      <a:lvl7pPr indent="914400">
        <a:defRPr>
          <a:solidFill>
            <a:srgbClr val="1D165A"/>
          </a:solidFill>
          <a:latin typeface="Georgia"/>
          <a:ea typeface="Georgia"/>
          <a:cs typeface="Georgia"/>
          <a:sym typeface="Georgia"/>
        </a:defRPr>
      </a:lvl7pPr>
      <a:lvl8pPr indent="1371600">
        <a:defRPr>
          <a:solidFill>
            <a:srgbClr val="1D165A"/>
          </a:solidFill>
          <a:latin typeface="Georgia"/>
          <a:ea typeface="Georgia"/>
          <a:cs typeface="Georgia"/>
          <a:sym typeface="Georgia"/>
        </a:defRPr>
      </a:lvl8pPr>
      <a:lvl9pPr indent="1828800">
        <a:defRPr>
          <a:solidFill>
            <a:srgbClr val="1D165A"/>
          </a:solidFill>
          <a:latin typeface="Georgia"/>
          <a:ea typeface="Georgia"/>
          <a:cs typeface="Georgia"/>
          <a:sym typeface="Georgia"/>
        </a:defRPr>
      </a:lvl9pPr>
    </p:titleStyle>
    <p:bodyStyle>
      <a:lvl1pPr marL="342900" indent="-342900">
        <a:spcBef>
          <a:spcPts val="600"/>
        </a:spcBef>
        <a:buClr>
          <a:srgbClr val="C10A25"/>
        </a:buClr>
        <a:buSzPct val="100000"/>
        <a:buChar char="»"/>
        <a:defRPr sz="2800">
          <a:solidFill>
            <a:srgbClr val="1D165A"/>
          </a:solidFill>
          <a:latin typeface="Georgia"/>
          <a:ea typeface="Georgia"/>
          <a:cs typeface="Georgia"/>
          <a:sym typeface="Georgia"/>
        </a:defRPr>
      </a:lvl1pPr>
      <a:lvl2pPr marL="901700" indent="-444500">
        <a:spcBef>
          <a:spcPts val="600"/>
        </a:spcBef>
        <a:buClr>
          <a:srgbClr val="C10A25"/>
        </a:buClr>
        <a:buSzPct val="100000"/>
        <a:buChar char="–"/>
        <a:defRPr sz="2800">
          <a:solidFill>
            <a:srgbClr val="1D165A"/>
          </a:solidFill>
          <a:latin typeface="Georgia"/>
          <a:ea typeface="Georgia"/>
          <a:cs typeface="Georgia"/>
          <a:sym typeface="Georgia"/>
        </a:defRPr>
      </a:lvl2pPr>
      <a:lvl3pPr marL="1181100" indent="-266700">
        <a:spcBef>
          <a:spcPts val="600"/>
        </a:spcBef>
        <a:buClr>
          <a:srgbClr val="C10A25"/>
        </a:buClr>
        <a:buSzPct val="100000"/>
        <a:buChar char="•"/>
        <a:defRPr sz="2800">
          <a:solidFill>
            <a:srgbClr val="1D165A"/>
          </a:solidFill>
          <a:latin typeface="Georgia"/>
          <a:ea typeface="Georgia"/>
          <a:cs typeface="Georgia"/>
          <a:sym typeface="Georgia"/>
        </a:defRPr>
      </a:lvl3pPr>
      <a:lvl4pPr marL="1691639" indent="-320039">
        <a:spcBef>
          <a:spcPts val="600"/>
        </a:spcBef>
        <a:buClr>
          <a:srgbClr val="C10A25"/>
        </a:buClr>
        <a:buSzPct val="100000"/>
        <a:buChar char="–"/>
        <a:defRPr sz="2800">
          <a:solidFill>
            <a:srgbClr val="1D165A"/>
          </a:solidFill>
          <a:latin typeface="Georgia"/>
          <a:ea typeface="Georgia"/>
          <a:cs typeface="Georgia"/>
          <a:sym typeface="Georgia"/>
        </a:defRPr>
      </a:lvl4pPr>
      <a:lvl5pPr marL="2184400" indent="-355600">
        <a:spcBef>
          <a:spcPts val="600"/>
        </a:spcBef>
        <a:buClr>
          <a:srgbClr val="C10A25"/>
        </a:buClr>
        <a:buSzPct val="100000"/>
        <a:buChar char="»"/>
        <a:defRPr sz="2800">
          <a:solidFill>
            <a:srgbClr val="1D165A"/>
          </a:solidFill>
          <a:latin typeface="Georgia"/>
          <a:ea typeface="Georgia"/>
          <a:cs typeface="Georgia"/>
          <a:sym typeface="Georgia"/>
        </a:defRPr>
      </a:lvl5pPr>
      <a:lvl6pPr marL="2641600" indent="-355600">
        <a:spcBef>
          <a:spcPts val="600"/>
        </a:spcBef>
        <a:buClr>
          <a:srgbClr val="C10A25"/>
        </a:buClr>
        <a:buSzPct val="100000"/>
        <a:buChar char="•"/>
        <a:defRPr sz="2800">
          <a:solidFill>
            <a:srgbClr val="1D165A"/>
          </a:solidFill>
          <a:latin typeface="Georgia"/>
          <a:ea typeface="Georgia"/>
          <a:cs typeface="Georgia"/>
          <a:sym typeface="Georgia"/>
        </a:defRPr>
      </a:lvl6pPr>
      <a:lvl7pPr marL="3098800" indent="-355600">
        <a:spcBef>
          <a:spcPts val="600"/>
        </a:spcBef>
        <a:buClr>
          <a:srgbClr val="C10A25"/>
        </a:buClr>
        <a:buSzPct val="100000"/>
        <a:buChar char="•"/>
        <a:defRPr sz="2800">
          <a:solidFill>
            <a:srgbClr val="1D165A"/>
          </a:solidFill>
          <a:latin typeface="Georgia"/>
          <a:ea typeface="Georgia"/>
          <a:cs typeface="Georgia"/>
          <a:sym typeface="Georgia"/>
        </a:defRPr>
      </a:lvl7pPr>
      <a:lvl8pPr marL="3556000" indent="-355600">
        <a:spcBef>
          <a:spcPts val="600"/>
        </a:spcBef>
        <a:buClr>
          <a:srgbClr val="C10A25"/>
        </a:buClr>
        <a:buSzPct val="100000"/>
        <a:buChar char="•"/>
        <a:defRPr sz="2800">
          <a:solidFill>
            <a:srgbClr val="1D165A"/>
          </a:solidFill>
          <a:latin typeface="Georgia"/>
          <a:ea typeface="Georgia"/>
          <a:cs typeface="Georgia"/>
          <a:sym typeface="Georgia"/>
        </a:defRPr>
      </a:lvl8pPr>
      <a:lvl9pPr marL="4013200" indent="-355600">
        <a:spcBef>
          <a:spcPts val="600"/>
        </a:spcBef>
        <a:buClr>
          <a:srgbClr val="C10A25"/>
        </a:buClr>
        <a:buSzPct val="100000"/>
        <a:buChar char="•"/>
        <a:defRPr sz="2800">
          <a:solidFill>
            <a:srgbClr val="1D165A"/>
          </a:solidFill>
          <a:latin typeface="Georgia"/>
          <a:ea typeface="Georgia"/>
          <a:cs typeface="Georgia"/>
          <a:sym typeface="Georgia"/>
        </a:defRPr>
      </a:lvl9pPr>
    </p:bodyStyle>
    <p:otherStyle>
      <a:lvl1pPr algn="r" defTabSz="457200">
        <a:defRPr sz="1100">
          <a:solidFill>
            <a:schemeClr val="tx1"/>
          </a:solidFill>
          <a:latin typeface="+mn-lt"/>
          <a:ea typeface="+mn-ea"/>
          <a:cs typeface="+mn-cs"/>
          <a:sym typeface="Arial"/>
        </a:defRPr>
      </a:lvl1pPr>
      <a:lvl2pPr indent="457200" algn="r" defTabSz="457200">
        <a:defRPr sz="1100">
          <a:solidFill>
            <a:schemeClr val="tx1"/>
          </a:solidFill>
          <a:latin typeface="+mn-lt"/>
          <a:ea typeface="+mn-ea"/>
          <a:cs typeface="+mn-cs"/>
          <a:sym typeface="Arial"/>
        </a:defRPr>
      </a:lvl2pPr>
      <a:lvl3pPr indent="914400" algn="r" defTabSz="457200">
        <a:defRPr sz="1100">
          <a:solidFill>
            <a:schemeClr val="tx1"/>
          </a:solidFill>
          <a:latin typeface="+mn-lt"/>
          <a:ea typeface="+mn-ea"/>
          <a:cs typeface="+mn-cs"/>
          <a:sym typeface="Arial"/>
        </a:defRPr>
      </a:lvl3pPr>
      <a:lvl4pPr indent="1371600" algn="r" defTabSz="457200">
        <a:defRPr sz="1100">
          <a:solidFill>
            <a:schemeClr val="tx1"/>
          </a:solidFill>
          <a:latin typeface="+mn-lt"/>
          <a:ea typeface="+mn-ea"/>
          <a:cs typeface="+mn-cs"/>
          <a:sym typeface="Arial"/>
        </a:defRPr>
      </a:lvl4pPr>
      <a:lvl5pPr indent="1828800" algn="r" defTabSz="457200">
        <a:defRPr sz="1100">
          <a:solidFill>
            <a:schemeClr val="tx1"/>
          </a:solidFill>
          <a:latin typeface="+mn-lt"/>
          <a:ea typeface="+mn-ea"/>
          <a:cs typeface="+mn-cs"/>
          <a:sym typeface="Arial"/>
        </a:defRPr>
      </a:lvl5pPr>
      <a:lvl6pPr algn="r" defTabSz="457200">
        <a:defRPr sz="1100">
          <a:solidFill>
            <a:schemeClr val="tx1"/>
          </a:solidFill>
          <a:latin typeface="+mn-lt"/>
          <a:ea typeface="+mn-ea"/>
          <a:cs typeface="+mn-cs"/>
          <a:sym typeface="Arial"/>
        </a:defRPr>
      </a:lvl6pPr>
      <a:lvl7pPr algn="r" defTabSz="457200">
        <a:defRPr sz="1100">
          <a:solidFill>
            <a:schemeClr val="tx1"/>
          </a:solidFill>
          <a:latin typeface="+mn-lt"/>
          <a:ea typeface="+mn-ea"/>
          <a:cs typeface="+mn-cs"/>
          <a:sym typeface="Arial"/>
        </a:defRPr>
      </a:lvl7pPr>
      <a:lvl8pPr algn="r" defTabSz="457200">
        <a:defRPr sz="1100">
          <a:solidFill>
            <a:schemeClr val="tx1"/>
          </a:solidFill>
          <a:latin typeface="+mn-lt"/>
          <a:ea typeface="+mn-ea"/>
          <a:cs typeface="+mn-cs"/>
          <a:sym typeface="Arial"/>
        </a:defRPr>
      </a:lvl8pPr>
      <a:lvl9pPr algn="r" defTabSz="457200">
        <a:defRPr sz="1100">
          <a:solidFill>
            <a:schemeClr val="tx1"/>
          </a:solidFill>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eg" descr="fhalogo.jpg"/>
          <p:cNvPicPr/>
          <p:nvPr/>
        </p:nvPicPr>
        <p:blipFill>
          <a:blip r:embed="rId7">
            <a:extLst/>
          </a:blip>
          <a:stretch>
            <a:fillRect/>
          </a:stretch>
        </p:blipFill>
        <p:spPr>
          <a:xfrm>
            <a:off x="265111" y="207961"/>
            <a:ext cx="1143002" cy="1143002"/>
          </a:xfrm>
          <a:prstGeom prst="rect">
            <a:avLst/>
          </a:prstGeom>
          <a:ln w="12700">
            <a:miter lim="400000"/>
          </a:ln>
        </p:spPr>
      </p:pic>
      <p:pic>
        <p:nvPicPr>
          <p:cNvPr id="3" name="image2.jpeg" descr="stripe.jpg"/>
          <p:cNvPicPr/>
          <p:nvPr/>
        </p:nvPicPr>
        <p:blipFill>
          <a:blip r:embed="rId8">
            <a:extLst/>
          </a:blip>
          <a:stretch>
            <a:fillRect/>
          </a:stretch>
        </p:blipFill>
        <p:spPr>
          <a:xfrm>
            <a:off x="0" y="6477000"/>
            <a:ext cx="9144000" cy="152400"/>
          </a:xfrm>
          <a:prstGeom prst="rect">
            <a:avLst/>
          </a:prstGeom>
          <a:ln w="12700">
            <a:miter lim="400000"/>
          </a:ln>
        </p:spPr>
      </p:pic>
      <p:sp>
        <p:nvSpPr>
          <p:cNvPr id="4" name="Shape 4"/>
          <p:cNvSpPr>
            <a:spLocks noGrp="1"/>
          </p:cNvSpPr>
          <p:nvPr>
            <p:ph type="title"/>
          </p:nvPr>
        </p:nvSpPr>
        <p:spPr>
          <a:xfrm>
            <a:off x="1524000" y="0"/>
            <a:ext cx="7696200" cy="144780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lstStyle/>
          <a:p>
            <a:pPr lvl="0">
              <a:defRPr>
                <a:solidFill>
                  <a:srgbClr val="000000"/>
                </a:solidFill>
              </a:defRPr>
            </a:pPr>
            <a:r>
              <a:rPr>
                <a:solidFill>
                  <a:srgbClr val="1D165A"/>
                </a:solidFill>
              </a:rPr>
              <a:t>Title Text</a:t>
            </a:r>
          </a:p>
        </p:txBody>
      </p:sp>
      <p:sp>
        <p:nvSpPr>
          <p:cNvPr id="5" name="Shape 5"/>
          <p:cNvSpPr>
            <a:spLocks noGrp="1"/>
          </p:cNvSpPr>
          <p:nvPr>
            <p:ph type="body" idx="1"/>
          </p:nvPr>
        </p:nvSpPr>
        <p:spPr>
          <a:xfrm>
            <a:off x="825500" y="1752600"/>
            <a:ext cx="7620000" cy="510540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6" name="Shape 6"/>
          <p:cNvSpPr>
            <a:spLocks noGrp="1"/>
          </p:cNvSpPr>
          <p:nvPr>
            <p:ph type="sldNum" sz="quarter" idx="2"/>
          </p:nvPr>
        </p:nvSpPr>
        <p:spPr>
          <a:xfrm>
            <a:off x="6970711" y="6211887"/>
            <a:ext cx="1905002" cy="239268"/>
          </a:xfrm>
          <a:prstGeom prst="rect">
            <a:avLst/>
          </a:prstGeom>
          <a:ln w="12700">
            <a:miter lim="400000"/>
          </a:ln>
        </p:spPr>
        <p:txBody>
          <a:bodyPr lIns="45718" tIns="45718" rIns="45718" bIns="45718">
            <a:spAutoFit/>
          </a:bodyPr>
          <a:lstStyle>
            <a:lvl1pPr algn="r" defTabSz="457200">
              <a:defRPr sz="1100">
                <a:solidFill>
                  <a:srgbClr val="1D165A"/>
                </a:solidFill>
                <a:latin typeface="Arial"/>
                <a:ea typeface="Arial"/>
                <a:cs typeface="Arial"/>
                <a:sym typeface="Arial"/>
              </a:defRPr>
            </a:lvl1pPr>
          </a:lstStyle>
          <a:p>
            <a:fld id="{86CB4B4D-7CA3-9044-876B-883B54F8677D}" type="slidenum">
              <a:rPr/>
              <a:pPr/>
              <a:t>‹#›</a:t>
            </a:fld>
            <a:endParaRPr/>
          </a:p>
        </p:txBody>
      </p:sp>
    </p:spTree>
    <p:extLst>
      <p:ext uri="{BB962C8B-B14F-4D97-AF65-F5344CB8AC3E}">
        <p14:creationId xmlns:p14="http://schemas.microsoft.com/office/powerpoint/2010/main" val="18947144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ransition spd="med"/>
  <p:txStyles>
    <p:titleStyle>
      <a:lvl1pPr>
        <a:defRPr>
          <a:solidFill>
            <a:srgbClr val="1D165A"/>
          </a:solidFill>
          <a:latin typeface="Georgia"/>
          <a:ea typeface="Georgia"/>
          <a:cs typeface="Georgia"/>
          <a:sym typeface="Georgia"/>
        </a:defRPr>
      </a:lvl1pPr>
      <a:lvl2pPr>
        <a:defRPr>
          <a:solidFill>
            <a:srgbClr val="1D165A"/>
          </a:solidFill>
          <a:latin typeface="Georgia"/>
          <a:ea typeface="Georgia"/>
          <a:cs typeface="Georgia"/>
          <a:sym typeface="Georgia"/>
        </a:defRPr>
      </a:lvl2pPr>
      <a:lvl3pPr>
        <a:defRPr>
          <a:solidFill>
            <a:srgbClr val="1D165A"/>
          </a:solidFill>
          <a:latin typeface="Georgia"/>
          <a:ea typeface="Georgia"/>
          <a:cs typeface="Georgia"/>
          <a:sym typeface="Georgia"/>
        </a:defRPr>
      </a:lvl3pPr>
      <a:lvl4pPr>
        <a:defRPr>
          <a:solidFill>
            <a:srgbClr val="1D165A"/>
          </a:solidFill>
          <a:latin typeface="Georgia"/>
          <a:ea typeface="Georgia"/>
          <a:cs typeface="Georgia"/>
          <a:sym typeface="Georgia"/>
        </a:defRPr>
      </a:lvl4pPr>
      <a:lvl5pPr>
        <a:defRPr>
          <a:solidFill>
            <a:srgbClr val="1D165A"/>
          </a:solidFill>
          <a:latin typeface="Georgia"/>
          <a:ea typeface="Georgia"/>
          <a:cs typeface="Georgia"/>
          <a:sym typeface="Georgia"/>
        </a:defRPr>
      </a:lvl5pPr>
      <a:lvl6pPr>
        <a:defRPr>
          <a:solidFill>
            <a:srgbClr val="1D165A"/>
          </a:solidFill>
          <a:latin typeface="Georgia"/>
          <a:ea typeface="Georgia"/>
          <a:cs typeface="Georgia"/>
          <a:sym typeface="Georgia"/>
        </a:defRPr>
      </a:lvl6pPr>
      <a:lvl7pPr>
        <a:defRPr>
          <a:solidFill>
            <a:srgbClr val="1D165A"/>
          </a:solidFill>
          <a:latin typeface="Georgia"/>
          <a:ea typeface="Georgia"/>
          <a:cs typeface="Georgia"/>
          <a:sym typeface="Georgia"/>
        </a:defRPr>
      </a:lvl7pPr>
      <a:lvl8pPr>
        <a:defRPr>
          <a:solidFill>
            <a:srgbClr val="1D165A"/>
          </a:solidFill>
          <a:latin typeface="Georgia"/>
          <a:ea typeface="Georgia"/>
          <a:cs typeface="Georgia"/>
          <a:sym typeface="Georgia"/>
        </a:defRPr>
      </a:lvl8pPr>
      <a:lvl9pPr>
        <a:defRPr>
          <a:solidFill>
            <a:srgbClr val="1D165A"/>
          </a:solidFill>
          <a:latin typeface="Georgia"/>
          <a:ea typeface="Georgia"/>
          <a:cs typeface="Georgia"/>
          <a:sym typeface="Georgia"/>
        </a:defRPr>
      </a:lvl9pPr>
    </p:titleStyle>
    <p:bodyStyle>
      <a:lvl1pPr marL="342900" indent="-342900">
        <a:spcBef>
          <a:spcPts val="600"/>
        </a:spcBef>
        <a:buClr>
          <a:srgbClr val="C10A25"/>
        </a:buClr>
        <a:buSzPct val="100000"/>
        <a:buChar char="»"/>
        <a:defRPr sz="2800">
          <a:solidFill>
            <a:srgbClr val="1D165A"/>
          </a:solidFill>
          <a:latin typeface="Georgia"/>
          <a:ea typeface="Georgia"/>
          <a:cs typeface="Georgia"/>
          <a:sym typeface="Georgia"/>
        </a:defRPr>
      </a:lvl1pPr>
      <a:lvl2pPr marL="901700" indent="-444500">
        <a:spcBef>
          <a:spcPts val="600"/>
        </a:spcBef>
        <a:buClr>
          <a:srgbClr val="C10A25"/>
        </a:buClr>
        <a:buSzPct val="100000"/>
        <a:buChar char="–"/>
        <a:defRPr sz="2800">
          <a:solidFill>
            <a:srgbClr val="1D165A"/>
          </a:solidFill>
          <a:latin typeface="Georgia"/>
          <a:ea typeface="Georgia"/>
          <a:cs typeface="Georgia"/>
          <a:sym typeface="Georgia"/>
        </a:defRPr>
      </a:lvl2pPr>
      <a:lvl3pPr marL="1181100" indent="-266700">
        <a:spcBef>
          <a:spcPts val="600"/>
        </a:spcBef>
        <a:buClr>
          <a:srgbClr val="C10A25"/>
        </a:buClr>
        <a:buSzPct val="100000"/>
        <a:buChar char="•"/>
        <a:defRPr sz="2800">
          <a:solidFill>
            <a:srgbClr val="1D165A"/>
          </a:solidFill>
          <a:latin typeface="Georgia"/>
          <a:ea typeface="Georgia"/>
          <a:cs typeface="Georgia"/>
          <a:sym typeface="Georgia"/>
        </a:defRPr>
      </a:lvl3pPr>
      <a:lvl4pPr marL="1691638" indent="-320038">
        <a:spcBef>
          <a:spcPts val="600"/>
        </a:spcBef>
        <a:buClr>
          <a:srgbClr val="C10A25"/>
        </a:buClr>
        <a:buSzPct val="100000"/>
        <a:buChar char="–"/>
        <a:defRPr sz="2800">
          <a:solidFill>
            <a:srgbClr val="1D165A"/>
          </a:solidFill>
          <a:latin typeface="Georgia"/>
          <a:ea typeface="Georgia"/>
          <a:cs typeface="Georgia"/>
          <a:sym typeface="Georgia"/>
        </a:defRPr>
      </a:lvl4pPr>
      <a:lvl5pPr marL="2184400" indent="-355600">
        <a:spcBef>
          <a:spcPts val="600"/>
        </a:spcBef>
        <a:buClr>
          <a:srgbClr val="C10A25"/>
        </a:buClr>
        <a:buSzPct val="100000"/>
        <a:buChar char="»"/>
        <a:defRPr sz="2800">
          <a:solidFill>
            <a:srgbClr val="1D165A"/>
          </a:solidFill>
          <a:latin typeface="Georgia"/>
          <a:ea typeface="Georgia"/>
          <a:cs typeface="Georgia"/>
          <a:sym typeface="Georgia"/>
        </a:defRPr>
      </a:lvl5pPr>
      <a:lvl6pPr marL="2641600" indent="-355600">
        <a:spcBef>
          <a:spcPts val="600"/>
        </a:spcBef>
        <a:buClr>
          <a:srgbClr val="C10A25"/>
        </a:buClr>
        <a:buSzPct val="100000"/>
        <a:buChar char="•"/>
        <a:defRPr sz="2800">
          <a:solidFill>
            <a:srgbClr val="1D165A"/>
          </a:solidFill>
          <a:latin typeface="Georgia"/>
          <a:ea typeface="Georgia"/>
          <a:cs typeface="Georgia"/>
          <a:sym typeface="Georgia"/>
        </a:defRPr>
      </a:lvl6pPr>
      <a:lvl7pPr marL="3098800" indent="-355600">
        <a:spcBef>
          <a:spcPts val="600"/>
        </a:spcBef>
        <a:buClr>
          <a:srgbClr val="C10A25"/>
        </a:buClr>
        <a:buSzPct val="100000"/>
        <a:buChar char="•"/>
        <a:defRPr sz="2800">
          <a:solidFill>
            <a:srgbClr val="1D165A"/>
          </a:solidFill>
          <a:latin typeface="Georgia"/>
          <a:ea typeface="Georgia"/>
          <a:cs typeface="Georgia"/>
          <a:sym typeface="Georgia"/>
        </a:defRPr>
      </a:lvl7pPr>
      <a:lvl8pPr marL="3556000" indent="-355600">
        <a:spcBef>
          <a:spcPts val="600"/>
        </a:spcBef>
        <a:buClr>
          <a:srgbClr val="C10A25"/>
        </a:buClr>
        <a:buSzPct val="100000"/>
        <a:buChar char="•"/>
        <a:defRPr sz="2800">
          <a:solidFill>
            <a:srgbClr val="1D165A"/>
          </a:solidFill>
          <a:latin typeface="Georgia"/>
          <a:ea typeface="Georgia"/>
          <a:cs typeface="Georgia"/>
          <a:sym typeface="Georgia"/>
        </a:defRPr>
      </a:lvl8pPr>
      <a:lvl9pPr marL="4013200" indent="-355600">
        <a:spcBef>
          <a:spcPts val="600"/>
        </a:spcBef>
        <a:buClr>
          <a:srgbClr val="C10A25"/>
        </a:buClr>
        <a:buSzPct val="100000"/>
        <a:buChar char="•"/>
        <a:defRPr sz="2800">
          <a:solidFill>
            <a:srgbClr val="1D165A"/>
          </a:solidFill>
          <a:latin typeface="Georgia"/>
          <a:ea typeface="Georgia"/>
          <a:cs typeface="Georgia"/>
          <a:sym typeface="Georgia"/>
        </a:defRPr>
      </a:lvl9pPr>
    </p:bodyStyle>
    <p:otherStyle>
      <a:lvl1pPr algn="r" defTabSz="457200">
        <a:defRPr sz="1100">
          <a:solidFill>
            <a:schemeClr val="tx1"/>
          </a:solidFill>
          <a:latin typeface="+mn-lt"/>
          <a:ea typeface="+mn-ea"/>
          <a:cs typeface="+mn-cs"/>
          <a:sym typeface="Arial"/>
        </a:defRPr>
      </a:lvl1pPr>
      <a:lvl2pPr algn="r" defTabSz="457200">
        <a:defRPr sz="1100">
          <a:solidFill>
            <a:schemeClr val="tx1"/>
          </a:solidFill>
          <a:latin typeface="+mn-lt"/>
          <a:ea typeface="+mn-ea"/>
          <a:cs typeface="+mn-cs"/>
          <a:sym typeface="Arial"/>
        </a:defRPr>
      </a:lvl2pPr>
      <a:lvl3pPr algn="r" defTabSz="457200">
        <a:defRPr sz="1100">
          <a:solidFill>
            <a:schemeClr val="tx1"/>
          </a:solidFill>
          <a:latin typeface="+mn-lt"/>
          <a:ea typeface="+mn-ea"/>
          <a:cs typeface="+mn-cs"/>
          <a:sym typeface="Arial"/>
        </a:defRPr>
      </a:lvl3pPr>
      <a:lvl4pPr algn="r" defTabSz="457200">
        <a:defRPr sz="1100">
          <a:solidFill>
            <a:schemeClr val="tx1"/>
          </a:solidFill>
          <a:latin typeface="+mn-lt"/>
          <a:ea typeface="+mn-ea"/>
          <a:cs typeface="+mn-cs"/>
          <a:sym typeface="Arial"/>
        </a:defRPr>
      </a:lvl4pPr>
      <a:lvl5pPr algn="r" defTabSz="457200">
        <a:defRPr sz="1100">
          <a:solidFill>
            <a:schemeClr val="tx1"/>
          </a:solidFill>
          <a:latin typeface="+mn-lt"/>
          <a:ea typeface="+mn-ea"/>
          <a:cs typeface="+mn-cs"/>
          <a:sym typeface="Arial"/>
        </a:defRPr>
      </a:lvl5pPr>
      <a:lvl6pPr algn="r" defTabSz="457200">
        <a:defRPr sz="1100">
          <a:solidFill>
            <a:schemeClr val="tx1"/>
          </a:solidFill>
          <a:latin typeface="+mn-lt"/>
          <a:ea typeface="+mn-ea"/>
          <a:cs typeface="+mn-cs"/>
          <a:sym typeface="Arial"/>
        </a:defRPr>
      </a:lvl6pPr>
      <a:lvl7pPr algn="r" defTabSz="457200">
        <a:defRPr sz="1100">
          <a:solidFill>
            <a:schemeClr val="tx1"/>
          </a:solidFill>
          <a:latin typeface="+mn-lt"/>
          <a:ea typeface="+mn-ea"/>
          <a:cs typeface="+mn-cs"/>
          <a:sym typeface="Arial"/>
        </a:defRPr>
      </a:lvl7pPr>
      <a:lvl8pPr algn="r" defTabSz="457200">
        <a:defRPr sz="1100">
          <a:solidFill>
            <a:schemeClr val="tx1"/>
          </a:solidFill>
          <a:latin typeface="+mn-lt"/>
          <a:ea typeface="+mn-ea"/>
          <a:cs typeface="+mn-cs"/>
          <a:sym typeface="Arial"/>
        </a:defRPr>
      </a:lvl8pPr>
      <a:lvl9pPr algn="r" defTabSz="457200">
        <a:defRPr sz="11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jamesagnew.github.io/hapi-fhir/"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hl7.org/implement/standards/fhir/" TargetMode="External"/><Relationship Id="rId7" Type="http://schemas.openxmlformats.org/officeDocument/2006/relationships/hyperlink" Target="http://www.omg.org/mda/" TargetMode="External"/><Relationship Id="rId2" Type="http://schemas.openxmlformats.org/officeDocument/2006/relationships/hyperlink" Target="http://www.fhims.org/" TargetMode="External"/><Relationship Id="rId1" Type="http://schemas.openxmlformats.org/officeDocument/2006/relationships/slideLayout" Target="../slideLayouts/slideLayout8.xml"/><Relationship Id="rId6" Type="http://schemas.openxmlformats.org/officeDocument/2006/relationships/hyperlink" Target="https://www.projects.openhealthtools.org/sf/projects/mdht" TargetMode="External"/><Relationship Id="rId5" Type="http://schemas.openxmlformats.org/officeDocument/2006/relationships/hyperlink" Target="https://www.niem.gov/technical/Pages/niem-uml.aspx" TargetMode="External"/><Relationship Id="rId4" Type="http://schemas.openxmlformats.org/officeDocument/2006/relationships/hyperlink" Target="http://jamesagnew.github.io/hapi-fhi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niem.gov/technical/Pages/niem-uml.aspx" TargetMode="External"/><Relationship Id="rId2" Type="http://schemas.openxmlformats.org/officeDocument/2006/relationships/hyperlink" Target="https://www.projects.openhealthtools.org/sf/projects/mdht/"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a:spLocks noGrp="1"/>
          </p:cNvSpPr>
          <p:nvPr>
            <p:ph type="title" idx="4294967295"/>
          </p:nvPr>
        </p:nvSpPr>
        <p:spPr>
          <a:xfrm>
            <a:off x="533400" y="2971800"/>
            <a:ext cx="8077200" cy="762000"/>
          </a:xfrm>
          <a:prstGeom prst="rect">
            <a:avLst/>
          </a:prstGeom>
        </p:spPr>
        <p:txBody>
          <a:bodyPr lIns="0" tIns="0" rIns="0" bIns="0">
            <a:normAutofit fontScale="90000"/>
          </a:bodyPr>
          <a:lstStyle/>
          <a:p>
            <a:pPr lvl="0" algn="ctr" defTabSz="512063">
              <a:defRPr>
                <a:solidFill>
                  <a:srgbClr val="000000"/>
                </a:solidFill>
              </a:defRPr>
            </a:pPr>
            <a:r>
              <a:rPr sz="1008" dirty="0">
                <a:solidFill>
                  <a:srgbClr val="1D165A"/>
                </a:solidFill>
              </a:rPr>
              <a:t/>
            </a:r>
            <a:br>
              <a:rPr sz="1008" dirty="0">
                <a:solidFill>
                  <a:srgbClr val="1D165A"/>
                </a:solidFill>
              </a:rPr>
            </a:br>
            <a:r>
              <a:rPr sz="3600" b="1" dirty="0">
                <a:solidFill>
                  <a:schemeClr val="accent1"/>
                </a:solidFill>
                <a:latin typeface="Georgia" panose="02040502050405020303" pitchFamily="18" charset="0"/>
                <a:ea typeface="Arial"/>
                <a:cs typeface="Arial"/>
                <a:sym typeface="Arial"/>
              </a:rPr>
              <a:t>Health Information Modeling </a:t>
            </a:r>
            <a:r>
              <a:rPr sz="2900" b="1" dirty="0">
                <a:solidFill>
                  <a:srgbClr val="002060"/>
                </a:solidFill>
                <a:latin typeface="Georgia" panose="02040502050405020303" pitchFamily="18" charset="0"/>
                <a:ea typeface="Arial"/>
                <a:cs typeface="Arial"/>
                <a:sym typeface="Arial"/>
              </a:rPr>
              <a:t/>
            </a:r>
            <a:br>
              <a:rPr sz="2900" b="1" dirty="0">
                <a:solidFill>
                  <a:srgbClr val="002060"/>
                </a:solidFill>
                <a:latin typeface="Georgia" panose="02040502050405020303" pitchFamily="18" charset="0"/>
                <a:ea typeface="Arial"/>
                <a:cs typeface="Arial"/>
                <a:sym typeface="Arial"/>
              </a:rPr>
            </a:br>
            <a:endParaRPr sz="2900" b="1" dirty="0">
              <a:solidFill>
                <a:srgbClr val="002060"/>
              </a:solidFill>
              <a:latin typeface="Georgia" panose="02040502050405020303" pitchFamily="18" charset="0"/>
              <a:ea typeface="Arial"/>
              <a:cs typeface="Arial"/>
              <a:sym typeface="Arial"/>
            </a:endParaRPr>
          </a:p>
        </p:txBody>
      </p:sp>
      <p:sp>
        <p:nvSpPr>
          <p:cNvPr id="23" name="Shape 23"/>
          <p:cNvSpPr>
            <a:spLocks noGrp="1"/>
          </p:cNvSpPr>
          <p:nvPr>
            <p:ph type="body" idx="4294967295"/>
          </p:nvPr>
        </p:nvSpPr>
        <p:spPr>
          <a:xfrm>
            <a:off x="1371600" y="3697287"/>
            <a:ext cx="6400800" cy="533401"/>
          </a:xfrm>
          <a:prstGeom prst="rect">
            <a:avLst/>
          </a:prstGeom>
        </p:spPr>
        <p:txBody>
          <a:bodyPr lIns="0" tIns="0" rIns="0" bIns="0">
            <a:normAutofit/>
          </a:bodyPr>
          <a:lstStyle>
            <a:lvl1pPr marL="0" indent="0" algn="ctr">
              <a:spcBef>
                <a:spcPts val="400"/>
              </a:spcBef>
              <a:buSzTx/>
              <a:buNone/>
              <a:defRPr sz="2000" b="1">
                <a:solidFill>
                  <a:srgbClr val="C10A25"/>
                </a:solidFill>
              </a:defRPr>
            </a:lvl1pPr>
          </a:lstStyle>
          <a:p>
            <a:pPr lvl="0">
              <a:defRPr sz="1800" b="0">
                <a:solidFill>
                  <a:srgbClr val="000000"/>
                </a:solidFill>
              </a:defRPr>
            </a:pPr>
            <a:r>
              <a:rPr sz="2000" b="0" i="1" dirty="0">
                <a:solidFill>
                  <a:srgbClr val="C10A25"/>
                </a:solidFill>
              </a:rPr>
              <a:t>Workgroup Meeting</a:t>
            </a:r>
          </a:p>
        </p:txBody>
      </p:sp>
      <p:sp>
        <p:nvSpPr>
          <p:cNvPr id="24" name="Shape 24"/>
          <p:cNvSpPr/>
          <p:nvPr/>
        </p:nvSpPr>
        <p:spPr>
          <a:xfrm>
            <a:off x="1143000" y="4556125"/>
            <a:ext cx="6858000" cy="370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spcBef>
                <a:spcPts val="400"/>
              </a:spcBef>
              <a:defRPr sz="2000">
                <a:solidFill>
                  <a:srgbClr val="1D165A"/>
                </a:solidFill>
              </a:defRPr>
            </a:lvl1pPr>
          </a:lstStyle>
          <a:p>
            <a:pPr lvl="0">
              <a:defRPr sz="1800">
                <a:solidFill>
                  <a:srgbClr val="000000"/>
                </a:solidFill>
              </a:defRPr>
            </a:pPr>
            <a:r>
              <a:rPr sz="2000">
                <a:solidFill>
                  <a:srgbClr val="1D165A"/>
                </a:solidFill>
              </a:rPr>
              <a:t>January 13, 2015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xfrm>
            <a:off x="1447800" y="12526"/>
            <a:ext cx="7696200" cy="1447800"/>
          </a:xfrm>
        </p:spPr>
        <p:txBody>
          <a:bodyPr/>
          <a:lstStyle>
            <a:lvl1pPr algn="ctr">
              <a:defRPr sz="3200"/>
            </a:lvl1pPr>
          </a:lstStyle>
          <a:p>
            <a:pPr lvl="0" algn="l"/>
            <a:r>
              <a:rPr lang="en-US" dirty="0" smtClean="0">
                <a:solidFill>
                  <a:schemeClr val="accent1"/>
                </a:solidFill>
              </a:rPr>
              <a:t>FHIR Basics</a:t>
            </a:r>
            <a:endParaRPr lang="en-US" dirty="0">
              <a:solidFill>
                <a:schemeClr val="accent1"/>
              </a:solidFill>
            </a:endParaRPr>
          </a:p>
        </p:txBody>
      </p:sp>
      <p:sp>
        <p:nvSpPr>
          <p:cNvPr id="191" name="Shape 191"/>
          <p:cNvSpPr>
            <a:spLocks noGrp="1"/>
          </p:cNvSpPr>
          <p:nvPr>
            <p:ph type="body" idx="1"/>
          </p:nvPr>
        </p:nvSpPr>
        <p:spPr>
          <a:xfrm>
            <a:off x="838200" y="1524000"/>
            <a:ext cx="7620000" cy="5105400"/>
          </a:xfrm>
        </p:spPr>
        <p:txBody>
          <a:bodyPr/>
          <a:lstStyle/>
          <a:p>
            <a:pPr lvl="0">
              <a:buFont typeface="Arial" panose="020B0604020202020204" pitchFamily="34" charset="0"/>
              <a:buChar char="•"/>
            </a:pPr>
            <a:r>
              <a:rPr lang="en-US" sz="2000" b="1" dirty="0" smtClean="0">
                <a:solidFill>
                  <a:schemeClr val="accent1"/>
                </a:solidFill>
                <a:latin typeface="Calibri" panose="020F0502020204030204" pitchFamily="34" charset="0"/>
              </a:rPr>
              <a:t>Resources</a:t>
            </a:r>
            <a:r>
              <a:rPr lang="en-US" sz="2000" dirty="0" smtClean="0">
                <a:solidFill>
                  <a:schemeClr val="accent1"/>
                </a:solidFill>
                <a:latin typeface="Calibri" panose="020F0502020204030204" pitchFamily="34" charset="0"/>
              </a:rPr>
              <a:t> - This specification defines a series of different types of resources that can be used to exchange and/or store data in order to solve a wide range of healthcare related problems, both clinical and administrative.</a:t>
            </a:r>
          </a:p>
          <a:p>
            <a:pPr lvl="0">
              <a:buFont typeface="Arial" panose="020B0604020202020204" pitchFamily="34" charset="0"/>
              <a:buChar char="•"/>
            </a:pPr>
            <a:r>
              <a:rPr lang="en-US" sz="2000" b="1" dirty="0" smtClean="0">
                <a:solidFill>
                  <a:schemeClr val="accent1"/>
                </a:solidFill>
                <a:latin typeface="Calibri" panose="020F0502020204030204" pitchFamily="34" charset="0"/>
              </a:rPr>
              <a:t>Extensions</a:t>
            </a:r>
            <a:r>
              <a:rPr lang="en-US" sz="2000" dirty="0" smtClean="0">
                <a:solidFill>
                  <a:schemeClr val="accent1"/>
                </a:solidFill>
                <a:latin typeface="Calibri" panose="020F0502020204030204" pitchFamily="34" charset="0"/>
              </a:rPr>
              <a:t> - Extensibility is a fundamental part of the design of this specification. Every element in a resource may have extension child elements to represent additional information that is not part of the basic definition of the resource. Applications should not reject resources merely because they contain extensions, though they may need to reject resources because of the specific contents of the extensions.</a:t>
            </a:r>
          </a:p>
          <a:p>
            <a:pPr lvl="0">
              <a:buFont typeface="Arial" panose="020B0604020202020204" pitchFamily="34" charset="0"/>
              <a:buChar char="•"/>
            </a:pPr>
            <a:r>
              <a:rPr lang="en-US" sz="2000" b="1" dirty="0" smtClean="0">
                <a:solidFill>
                  <a:schemeClr val="accent1"/>
                </a:solidFill>
                <a:latin typeface="Calibri" panose="020F0502020204030204" pitchFamily="34" charset="0"/>
              </a:rPr>
              <a:t>Profile</a:t>
            </a:r>
            <a:r>
              <a:rPr lang="en-US" sz="2000" dirty="0" smtClean="0">
                <a:solidFill>
                  <a:schemeClr val="accent1"/>
                </a:solidFill>
                <a:latin typeface="Calibri" panose="020F0502020204030204" pitchFamily="34" charset="0"/>
              </a:rPr>
              <a:t> - A statement of use of one or more FHIR Resources. It may include constraints on resources and data types, terminology binding statements and extension definitions.</a:t>
            </a:r>
            <a:endParaRPr lang="en-US" sz="2000"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7145186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p:txBody>
          <a:bodyPr/>
          <a:lstStyle>
            <a:lvl1pPr algn="ctr">
              <a:defRPr sz="3200"/>
            </a:lvl1pPr>
          </a:lstStyle>
          <a:p>
            <a:pPr lvl="0" algn="l"/>
            <a:r>
              <a:rPr lang="en-US" dirty="0" smtClean="0">
                <a:solidFill>
                  <a:schemeClr val="accent1"/>
                </a:solidFill>
              </a:rPr>
              <a:t>FHIR Emerging Technologies Cycle</a:t>
            </a:r>
            <a:endParaRPr lang="en-US" dirty="0">
              <a:solidFill>
                <a:schemeClr val="accent1"/>
              </a:solidFill>
            </a:endParaRPr>
          </a:p>
        </p:txBody>
      </p:sp>
      <p:pic>
        <p:nvPicPr>
          <p:cNvPr id="194" name="image6.png" descr="2000px-Gartner_Hype_Cycle.svg.png"/>
          <p:cNvPicPr/>
          <p:nvPr/>
        </p:nvPicPr>
        <p:blipFill>
          <a:blip r:embed="rId2">
            <a:extLst/>
          </a:blip>
          <a:stretch>
            <a:fillRect/>
          </a:stretch>
        </p:blipFill>
        <p:spPr>
          <a:xfrm>
            <a:off x="1053703" y="1643063"/>
            <a:ext cx="6697266" cy="4349875"/>
          </a:xfrm>
          <a:prstGeom prst="rect">
            <a:avLst/>
          </a:prstGeom>
          <a:ln w="12700">
            <a:miter lim="400000"/>
          </a:ln>
        </p:spPr>
      </p:pic>
    </p:spTree>
    <p:extLst>
      <p:ext uri="{BB962C8B-B14F-4D97-AF65-F5344CB8AC3E}">
        <p14:creationId xmlns:p14="http://schemas.microsoft.com/office/powerpoint/2010/main" val="631928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p:txBody>
          <a:bodyPr/>
          <a:lstStyle>
            <a:lvl1pPr algn="ctr">
              <a:defRPr sz="3200"/>
            </a:lvl1pPr>
          </a:lstStyle>
          <a:p>
            <a:pPr lvl="0" algn="l"/>
            <a:r>
              <a:rPr lang="en-US" dirty="0" smtClean="0">
                <a:solidFill>
                  <a:schemeClr val="accent1"/>
                </a:solidFill>
              </a:rPr>
              <a:t>FHIR Concerns</a:t>
            </a:r>
            <a:endParaRPr lang="en-US" dirty="0">
              <a:solidFill>
                <a:schemeClr val="accent1"/>
              </a:solidFill>
            </a:endParaRPr>
          </a:p>
        </p:txBody>
      </p:sp>
      <p:sp>
        <p:nvSpPr>
          <p:cNvPr id="197" name="Shape 197"/>
          <p:cNvSpPr>
            <a:spLocks noGrp="1"/>
          </p:cNvSpPr>
          <p:nvPr>
            <p:ph type="body" idx="1"/>
          </p:nvPr>
        </p:nvSpPr>
        <p:spPr/>
        <p:txBody>
          <a:bodyPr/>
          <a:lstStyle/>
          <a:p>
            <a:pPr lvl="0">
              <a:buFont typeface="Arial" panose="020B0604020202020204" pitchFamily="34" charset="0"/>
              <a:buChar char="•"/>
            </a:pPr>
            <a:r>
              <a:rPr lang="en-US" dirty="0" smtClean="0">
                <a:solidFill>
                  <a:schemeClr val="accent1"/>
                </a:solidFill>
                <a:latin typeface="Calibri" panose="020F0502020204030204" pitchFamily="34" charset="0"/>
              </a:rPr>
              <a:t>Decentralized approach to resource definitions</a:t>
            </a:r>
          </a:p>
          <a:p>
            <a:pPr lvl="0">
              <a:buFont typeface="Arial" panose="020B0604020202020204" pitchFamily="34" charset="0"/>
              <a:buChar char="•"/>
            </a:pPr>
            <a:r>
              <a:rPr lang="en-US" dirty="0" smtClean="0">
                <a:solidFill>
                  <a:schemeClr val="accent1"/>
                </a:solidFill>
                <a:latin typeface="Calibri" panose="020F0502020204030204" pitchFamily="34" charset="0"/>
              </a:rPr>
              <a:t>Leaving behind lessons learned </a:t>
            </a:r>
          </a:p>
          <a:p>
            <a:pPr lvl="0">
              <a:buFont typeface="Arial" panose="020B0604020202020204" pitchFamily="34" charset="0"/>
              <a:buChar char="•"/>
            </a:pPr>
            <a:r>
              <a:rPr lang="en-US" dirty="0" smtClean="0">
                <a:solidFill>
                  <a:schemeClr val="accent1"/>
                </a:solidFill>
                <a:latin typeface="Calibri" panose="020F0502020204030204" pitchFamily="34" charset="0"/>
              </a:rPr>
              <a:t>Missing clear path for Terminology/FHIR integration</a:t>
            </a:r>
          </a:p>
          <a:p>
            <a:pPr lvl="0">
              <a:buFont typeface="Arial" panose="020B0604020202020204" pitchFamily="34" charset="0"/>
              <a:buChar char="•"/>
            </a:pPr>
            <a:r>
              <a:rPr lang="en-US" dirty="0" smtClean="0">
                <a:solidFill>
                  <a:schemeClr val="accent1"/>
                </a:solidFill>
                <a:latin typeface="Calibri" panose="020F0502020204030204" pitchFamily="34" charset="0"/>
              </a:rPr>
              <a:t>Lack of rigor for resource definitions</a:t>
            </a:r>
          </a:p>
          <a:p>
            <a:pPr lvl="0">
              <a:buFont typeface="Arial" panose="020B0604020202020204" pitchFamily="34" charset="0"/>
              <a:buChar char="•"/>
            </a:pPr>
            <a:r>
              <a:rPr lang="en-US" dirty="0" smtClean="0">
                <a:solidFill>
                  <a:schemeClr val="accent1"/>
                </a:solidFill>
                <a:latin typeface="Calibri" panose="020F0502020204030204" pitchFamily="34" charset="0"/>
              </a:rPr>
              <a:t>Extensions enables too much point to point collaboration</a:t>
            </a:r>
            <a:endParaRPr lang="en-US"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40041908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p:txBody>
          <a:bodyPr/>
          <a:lstStyle>
            <a:lvl1pPr algn="ctr" defTabSz="344896">
              <a:defRPr sz="3200"/>
            </a:lvl1pPr>
          </a:lstStyle>
          <a:p>
            <a:pPr lvl="0" algn="l"/>
            <a:r>
              <a:rPr lang="en-US" dirty="0" smtClean="0">
                <a:solidFill>
                  <a:schemeClr val="accent1"/>
                </a:solidFill>
              </a:rPr>
              <a:t>FHIM to FHIR Transformation</a:t>
            </a:r>
            <a:endParaRPr lang="en-US" dirty="0">
              <a:solidFill>
                <a:schemeClr val="accent1"/>
              </a:solidFill>
            </a:endParaRPr>
          </a:p>
        </p:txBody>
      </p:sp>
      <p:sp>
        <p:nvSpPr>
          <p:cNvPr id="200" name="Shape 200"/>
          <p:cNvSpPr>
            <a:spLocks noGrp="1"/>
          </p:cNvSpPr>
          <p:nvPr>
            <p:ph type="body" idx="1"/>
          </p:nvPr>
        </p:nvSpPr>
        <p:spPr/>
        <p:txBody>
          <a:bodyPr/>
          <a:lstStyle/>
          <a:p>
            <a:pPr lvl="0">
              <a:buFont typeface="Arial" panose="020B0604020202020204" pitchFamily="34" charset="0"/>
              <a:buChar char="•"/>
            </a:pPr>
            <a:r>
              <a:rPr lang="en-US" dirty="0" smtClean="0">
                <a:solidFill>
                  <a:schemeClr val="accent1"/>
                </a:solidFill>
                <a:latin typeface="Calibri" panose="020F0502020204030204" pitchFamily="34" charset="0"/>
              </a:rPr>
              <a:t>The FHIM to FHIR transformation will support the ability to create the required resource, extensions, and profiles to support an exchange use case.  An important part of the FHIM approach is to leverage other projects support the generation of the implementation artifacts.  </a:t>
            </a:r>
          </a:p>
          <a:p>
            <a:pPr lvl="0">
              <a:buFont typeface="Arial" panose="020B0604020202020204" pitchFamily="34" charset="0"/>
              <a:buChar char="•"/>
            </a:pPr>
            <a:r>
              <a:rPr lang="en-US" dirty="0" smtClean="0">
                <a:solidFill>
                  <a:schemeClr val="accent1"/>
                </a:solidFill>
                <a:latin typeface="Calibri" panose="020F0502020204030204" pitchFamily="34" charset="0"/>
              </a:rPr>
              <a:t>Currently we are looking to leverage the HAPI - FHIR project to generate the artifacts. See </a:t>
            </a:r>
            <a:r>
              <a:rPr lang="en-US" dirty="0" smtClean="0">
                <a:latin typeface="Calibri" panose="020F0502020204030204" pitchFamily="34" charset="0"/>
                <a:hlinkClick r:id="rId2"/>
              </a:rPr>
              <a:t>http://jamesagnew.github.io/hapi-fhir/</a:t>
            </a:r>
            <a:endParaRPr lang="en-US" dirty="0">
              <a:latin typeface="Calibri" panose="020F0502020204030204" pitchFamily="34" charset="0"/>
              <a:hlinkClick r:id="rId2"/>
            </a:endParaRPr>
          </a:p>
        </p:txBody>
      </p:sp>
    </p:spTree>
    <p:extLst>
      <p:ext uri="{BB962C8B-B14F-4D97-AF65-F5344CB8AC3E}">
        <p14:creationId xmlns:p14="http://schemas.microsoft.com/office/powerpoint/2010/main" val="12566821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p:txBody>
          <a:bodyPr/>
          <a:lstStyle>
            <a:lvl1pPr algn="ctr" defTabSz="406286">
              <a:defRPr sz="3200"/>
            </a:lvl1pPr>
          </a:lstStyle>
          <a:p>
            <a:pPr lvl="0" algn="l"/>
            <a:r>
              <a:rPr lang="en-US" dirty="0" smtClean="0">
                <a:solidFill>
                  <a:schemeClr val="accent1"/>
                </a:solidFill>
              </a:rPr>
              <a:t>HAPI/FHIR Methodology</a:t>
            </a:r>
            <a:endParaRPr lang="en-US" dirty="0">
              <a:solidFill>
                <a:schemeClr val="accent1"/>
              </a:solidFill>
            </a:endParaRPr>
          </a:p>
        </p:txBody>
      </p:sp>
      <p:pic>
        <p:nvPicPr>
          <p:cNvPr id="203" name="image7.png" descr="hapi-usage.png"/>
          <p:cNvPicPr/>
          <p:nvPr/>
        </p:nvPicPr>
        <p:blipFill>
          <a:blip r:embed="rId2">
            <a:extLst/>
          </a:blip>
          <a:stretch>
            <a:fillRect/>
          </a:stretch>
        </p:blipFill>
        <p:spPr>
          <a:xfrm>
            <a:off x="794741" y="2076152"/>
            <a:ext cx="7283279" cy="3493741"/>
          </a:xfrm>
          <a:prstGeom prst="rect">
            <a:avLst/>
          </a:prstGeom>
          <a:ln w="12700">
            <a:miter lim="400000"/>
          </a:ln>
          <a:effectLst>
            <a:outerShdw blurRad="355600" rotWithShape="0">
              <a:srgbClr val="000000">
                <a:alpha val="75000"/>
              </a:srgbClr>
            </a:outerShdw>
          </a:effectLst>
        </p:spPr>
      </p:pic>
    </p:spTree>
    <p:extLst>
      <p:ext uri="{BB962C8B-B14F-4D97-AF65-F5344CB8AC3E}">
        <p14:creationId xmlns:p14="http://schemas.microsoft.com/office/powerpoint/2010/main" val="154701049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p:nvPr>
        </p:nvSpPr>
        <p:spPr/>
        <p:txBody>
          <a:bodyPr/>
          <a:lstStyle/>
          <a:p>
            <a:pPr lvl="0"/>
            <a:r>
              <a:rPr lang="en-US" sz="3200" dirty="0" smtClean="0">
                <a:solidFill>
                  <a:schemeClr val="accent1"/>
                </a:solidFill>
              </a:rPr>
              <a:t>FHIR Concerns Revisited</a:t>
            </a:r>
            <a:endParaRPr lang="en-US" sz="3200" dirty="0">
              <a:solidFill>
                <a:schemeClr val="accent1"/>
              </a:solidFill>
            </a:endParaRPr>
          </a:p>
        </p:txBody>
      </p:sp>
      <p:sp>
        <p:nvSpPr>
          <p:cNvPr id="206" name="Shape 206"/>
          <p:cNvSpPr>
            <a:spLocks noGrp="1"/>
          </p:cNvSpPr>
          <p:nvPr>
            <p:ph type="body" idx="1"/>
          </p:nvPr>
        </p:nvSpPr>
        <p:spPr>
          <a:xfrm>
            <a:off x="838200" y="1447800"/>
            <a:ext cx="7620000" cy="5105400"/>
          </a:xfrm>
        </p:spPr>
        <p:txBody>
          <a:bodyPr/>
          <a:lstStyle/>
          <a:p>
            <a:pPr lvl="0">
              <a:buFont typeface="Arial" panose="020B0604020202020204" pitchFamily="34" charset="0"/>
              <a:buChar char="•"/>
            </a:pPr>
            <a:r>
              <a:rPr lang="en-US" sz="2000" dirty="0" smtClean="0">
                <a:solidFill>
                  <a:schemeClr val="accent1"/>
                </a:solidFill>
                <a:latin typeface="Calibri" panose="020F0502020204030204" pitchFamily="34" charset="0"/>
              </a:rPr>
              <a:t>Decentralized approach to resource definitions - The FHIM provides a centralized approach to resource definitions.</a:t>
            </a:r>
          </a:p>
          <a:p>
            <a:pPr lvl="0">
              <a:buFont typeface="Arial" panose="020B0604020202020204" pitchFamily="34" charset="0"/>
              <a:buChar char="•"/>
            </a:pPr>
            <a:r>
              <a:rPr lang="en-US" sz="2000" dirty="0" smtClean="0">
                <a:solidFill>
                  <a:schemeClr val="accent1"/>
                </a:solidFill>
                <a:latin typeface="Calibri" panose="020F0502020204030204" pitchFamily="34" charset="0"/>
              </a:rPr>
              <a:t>Leaving behind lessons learned - The FHIM origins are of harmonization so multiple sources have been used to validate model.</a:t>
            </a:r>
          </a:p>
          <a:p>
            <a:pPr lvl="0">
              <a:buFont typeface="Arial" panose="020B0604020202020204" pitchFamily="34" charset="0"/>
              <a:buChar char="•"/>
            </a:pPr>
            <a:r>
              <a:rPr lang="en-US" sz="2000" dirty="0" smtClean="0">
                <a:solidFill>
                  <a:schemeClr val="accent1"/>
                </a:solidFill>
                <a:latin typeface="Calibri" panose="020F0502020204030204" pitchFamily="34" charset="0"/>
              </a:rPr>
              <a:t>Missing clear path for Terminology/FHIR integration - The FHIM has a clear integration plan for developing terminologies and leveraging them.  The MDA approach allows us to create requirements for FHIR terminology while not being handcuffed by a particular implementation.</a:t>
            </a:r>
          </a:p>
          <a:p>
            <a:pPr lvl="0">
              <a:buFont typeface="Arial" panose="020B0604020202020204" pitchFamily="34" charset="0"/>
              <a:buChar char="•"/>
            </a:pPr>
            <a:r>
              <a:rPr lang="en-US" sz="2000" dirty="0" smtClean="0">
                <a:solidFill>
                  <a:schemeClr val="accent1"/>
                </a:solidFill>
                <a:latin typeface="Calibri" panose="020F0502020204030204" pitchFamily="34" charset="0"/>
              </a:rPr>
              <a:t>Lack of rigor for resource definitions - The underlying UML model provides the missing rigor to the definitions through model validation.</a:t>
            </a:r>
          </a:p>
          <a:p>
            <a:pPr lvl="0">
              <a:buFont typeface="Arial" panose="020B0604020202020204" pitchFamily="34" charset="0"/>
              <a:buChar char="•"/>
            </a:pPr>
            <a:r>
              <a:rPr lang="en-US" sz="2000" dirty="0" smtClean="0">
                <a:solidFill>
                  <a:schemeClr val="accent1"/>
                </a:solidFill>
                <a:latin typeface="Calibri" panose="020F0502020204030204" pitchFamily="34" charset="0"/>
              </a:rPr>
              <a:t>Extensions enables too much point-to-point collaboration - Extensions are centralized in the FHIM so there is visibility and accessibility to the extension definitions.</a:t>
            </a:r>
            <a:endParaRPr lang="en-US" sz="2000"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325267023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p:txBody>
          <a:bodyPr/>
          <a:lstStyle>
            <a:lvl1pPr algn="ctr" defTabSz="401822">
              <a:defRPr sz="3200"/>
            </a:lvl1pPr>
          </a:lstStyle>
          <a:p>
            <a:pPr lvl="0" algn="l"/>
            <a:r>
              <a:rPr lang="en-US" dirty="0" smtClean="0">
                <a:solidFill>
                  <a:schemeClr val="accent1"/>
                </a:solidFill>
              </a:rPr>
              <a:t>FHIM to FHIR Road Map</a:t>
            </a:r>
            <a:endParaRPr lang="en-US" dirty="0">
              <a:solidFill>
                <a:schemeClr val="accent1"/>
              </a:solidFill>
            </a:endParaRPr>
          </a:p>
        </p:txBody>
      </p:sp>
      <p:sp>
        <p:nvSpPr>
          <p:cNvPr id="209" name="Shape 209"/>
          <p:cNvSpPr>
            <a:spLocks noGrp="1"/>
          </p:cNvSpPr>
          <p:nvPr>
            <p:ph type="body" idx="1"/>
          </p:nvPr>
        </p:nvSpPr>
        <p:spPr/>
        <p:txBody>
          <a:bodyPr/>
          <a:lstStyle/>
          <a:p>
            <a:pPr lvl="0">
              <a:buFont typeface="Arial" panose="020B0604020202020204" pitchFamily="34" charset="0"/>
              <a:buChar char="•"/>
            </a:pPr>
            <a:r>
              <a:rPr lang="en-US" dirty="0" smtClean="0">
                <a:solidFill>
                  <a:schemeClr val="accent1"/>
                </a:solidFill>
                <a:latin typeface="Calibri" panose="020F0502020204030204" pitchFamily="34" charset="0"/>
              </a:rPr>
              <a:t>Q1 : Extend HAPI FHIR implementation</a:t>
            </a:r>
          </a:p>
          <a:p>
            <a:pPr lvl="0">
              <a:buFont typeface="Arial" panose="020B0604020202020204" pitchFamily="34" charset="0"/>
              <a:buChar char="•"/>
            </a:pPr>
            <a:r>
              <a:rPr lang="en-US" dirty="0" smtClean="0">
                <a:solidFill>
                  <a:schemeClr val="accent1"/>
                </a:solidFill>
                <a:latin typeface="Calibri" panose="020F0502020204030204" pitchFamily="34" charset="0"/>
              </a:rPr>
              <a:t>Q2 : Incorporate FHIR Terminology extensions</a:t>
            </a:r>
          </a:p>
          <a:p>
            <a:pPr lvl="0">
              <a:buFont typeface="Arial" panose="020B0604020202020204" pitchFamily="34" charset="0"/>
              <a:buChar char="•"/>
            </a:pPr>
            <a:r>
              <a:rPr lang="en-US" dirty="0" smtClean="0">
                <a:solidFill>
                  <a:schemeClr val="accent1"/>
                </a:solidFill>
                <a:latin typeface="Calibri" panose="020F0502020204030204" pitchFamily="34" charset="0"/>
              </a:rPr>
              <a:t>Q3 : Generate from FHIM conformance and coded models</a:t>
            </a:r>
          </a:p>
          <a:p>
            <a:pPr lvl="0">
              <a:buFont typeface="Arial" panose="020B0604020202020204" pitchFamily="34" charset="0"/>
              <a:buChar char="•"/>
            </a:pPr>
            <a:r>
              <a:rPr lang="en-US" dirty="0" smtClean="0">
                <a:solidFill>
                  <a:schemeClr val="accent1"/>
                </a:solidFill>
                <a:latin typeface="Calibri" panose="020F0502020204030204" pitchFamily="34" charset="0"/>
              </a:rPr>
              <a:t>Q4 Publish FHIR resource artifacts for a use case exchange defined in the FHIM</a:t>
            </a:r>
            <a:endParaRPr lang="en-US"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4738481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idx="4294967295"/>
          </p:nvPr>
        </p:nvSpPr>
        <p:spPr>
          <a:xfrm>
            <a:off x="990600" y="2286000"/>
            <a:ext cx="7696200" cy="1447800"/>
          </a:xfrm>
        </p:spPr>
        <p:txBody>
          <a:bodyPr/>
          <a:lstStyle>
            <a:lvl1pPr algn="ctr">
              <a:defRPr sz="6600"/>
            </a:lvl1pPr>
          </a:lstStyle>
          <a:p>
            <a:pPr lvl="0"/>
            <a:r>
              <a:rPr lang="en-US" dirty="0" smtClean="0">
                <a:solidFill>
                  <a:schemeClr val="accent1"/>
                </a:solidFill>
              </a:rPr>
              <a:t>Questions ?</a:t>
            </a:r>
            <a:endParaRPr lang="en-US" dirty="0">
              <a:solidFill>
                <a:schemeClr val="accent1"/>
              </a:solidFill>
            </a:endParaRPr>
          </a:p>
        </p:txBody>
      </p:sp>
    </p:spTree>
    <p:extLst>
      <p:ext uri="{BB962C8B-B14F-4D97-AF65-F5344CB8AC3E}">
        <p14:creationId xmlns:p14="http://schemas.microsoft.com/office/powerpoint/2010/main" val="13552898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1371600" y="0"/>
            <a:ext cx="7848600" cy="1447800"/>
          </a:xfrm>
        </p:spPr>
        <p:txBody>
          <a:bodyPr/>
          <a:lstStyle/>
          <a:p>
            <a:pPr lvl="0"/>
            <a:r>
              <a:rPr lang="en-US" sz="3200" dirty="0" smtClean="0">
                <a:solidFill>
                  <a:schemeClr val="accent1"/>
                </a:solidFill>
              </a:rPr>
              <a:t>Resources</a:t>
            </a:r>
            <a:endParaRPr lang="en-US" sz="3200" dirty="0">
              <a:solidFill>
                <a:schemeClr val="accent1"/>
              </a:solidFill>
            </a:endParaRPr>
          </a:p>
        </p:txBody>
      </p:sp>
      <p:sp>
        <p:nvSpPr>
          <p:cNvPr id="214" name="Shape 214"/>
          <p:cNvSpPr>
            <a:spLocks noGrp="1"/>
          </p:cNvSpPr>
          <p:nvPr>
            <p:ph type="body" idx="1"/>
          </p:nvPr>
        </p:nvSpPr>
        <p:spPr>
          <a:xfrm>
            <a:off x="838200" y="1447800"/>
            <a:ext cx="7620000" cy="5105400"/>
          </a:xfrm>
        </p:spPr>
        <p:txBody>
          <a:bodyPr/>
          <a:lstStyle/>
          <a:p>
            <a:pPr lvl="0">
              <a:buFont typeface="Arial" panose="020B0604020202020204" pitchFamily="34" charset="0"/>
              <a:buChar char="•"/>
            </a:pPr>
            <a:r>
              <a:rPr lang="en-US" sz="2000" dirty="0" smtClean="0">
                <a:solidFill>
                  <a:schemeClr val="accent1"/>
                </a:solidFill>
                <a:latin typeface="Calibri" panose="020F0502020204030204" pitchFamily="34" charset="0"/>
              </a:rPr>
              <a:t>Federal Health Information Model</a:t>
            </a:r>
          </a:p>
          <a:p>
            <a:pPr lvl="1"/>
            <a:r>
              <a:rPr lang="en-US" sz="2000" dirty="0" smtClean="0">
                <a:solidFill>
                  <a:schemeClr val="accent1"/>
                </a:solidFill>
                <a:latin typeface="Calibri" panose="020F0502020204030204" pitchFamily="34" charset="0"/>
                <a:hlinkClick r:id="rId2"/>
              </a:rPr>
              <a:t>http://www.fhims.org/</a:t>
            </a:r>
            <a:endParaRPr lang="en-US" sz="2000" dirty="0" smtClean="0">
              <a:solidFill>
                <a:schemeClr val="accent1"/>
              </a:solidFill>
              <a:latin typeface="Calibri" panose="020F0502020204030204" pitchFamily="34" charset="0"/>
            </a:endParaRPr>
          </a:p>
          <a:p>
            <a:pPr lvl="0">
              <a:buFont typeface="Arial" panose="020B0604020202020204" pitchFamily="34" charset="0"/>
              <a:buChar char="•"/>
            </a:pPr>
            <a:r>
              <a:rPr lang="en-US" sz="2000" dirty="0" smtClean="0">
                <a:solidFill>
                  <a:schemeClr val="accent1"/>
                </a:solidFill>
                <a:latin typeface="Calibri" panose="020F0502020204030204" pitchFamily="34" charset="0"/>
              </a:rPr>
              <a:t>Health Level Seven FHIR</a:t>
            </a:r>
          </a:p>
          <a:p>
            <a:pPr lvl="1"/>
            <a:r>
              <a:rPr lang="en-US" sz="2000" dirty="0" smtClean="0">
                <a:solidFill>
                  <a:schemeClr val="accent1"/>
                </a:solidFill>
                <a:latin typeface="Calibri" panose="020F0502020204030204" pitchFamily="34" charset="0"/>
                <a:hlinkClick r:id="rId3"/>
              </a:rPr>
              <a:t>http://www.hl7.org/implement/standards/fhir/</a:t>
            </a:r>
            <a:endParaRPr lang="en-US" sz="2000" dirty="0" smtClean="0">
              <a:solidFill>
                <a:schemeClr val="accent1"/>
              </a:solidFill>
              <a:latin typeface="Calibri" panose="020F0502020204030204" pitchFamily="34" charset="0"/>
            </a:endParaRPr>
          </a:p>
          <a:p>
            <a:pPr lvl="0">
              <a:buFont typeface="Arial" panose="020B0604020202020204" pitchFamily="34" charset="0"/>
              <a:buChar char="•"/>
            </a:pPr>
            <a:r>
              <a:rPr lang="en-US" sz="2000" dirty="0" smtClean="0">
                <a:solidFill>
                  <a:schemeClr val="accent1"/>
                </a:solidFill>
                <a:latin typeface="Calibri" panose="020F0502020204030204" pitchFamily="34" charset="0"/>
              </a:rPr>
              <a:t>HAPI-FHIR</a:t>
            </a:r>
          </a:p>
          <a:p>
            <a:pPr lvl="1"/>
            <a:r>
              <a:rPr lang="en-US" sz="2000" dirty="0" smtClean="0">
                <a:solidFill>
                  <a:schemeClr val="accent1"/>
                </a:solidFill>
                <a:latin typeface="Calibri" panose="020F0502020204030204" pitchFamily="34" charset="0"/>
                <a:hlinkClick r:id="rId4"/>
              </a:rPr>
              <a:t>http://jamesagnew.github.io/hapi-fhir/</a:t>
            </a:r>
            <a:endParaRPr lang="en-US" sz="2000" dirty="0" smtClean="0">
              <a:solidFill>
                <a:schemeClr val="accent1"/>
              </a:solidFill>
              <a:latin typeface="Calibri" panose="020F0502020204030204" pitchFamily="34" charset="0"/>
            </a:endParaRPr>
          </a:p>
          <a:p>
            <a:pPr lvl="0">
              <a:buFont typeface="Arial" panose="020B0604020202020204" pitchFamily="34" charset="0"/>
              <a:buChar char="•"/>
            </a:pPr>
            <a:r>
              <a:rPr lang="en-US" sz="2000" dirty="0" smtClean="0">
                <a:solidFill>
                  <a:schemeClr val="accent1"/>
                </a:solidFill>
                <a:latin typeface="Calibri" panose="020F0502020204030204" pitchFamily="34" charset="0"/>
              </a:rPr>
              <a:t>NIEM</a:t>
            </a:r>
          </a:p>
          <a:p>
            <a:pPr lvl="1"/>
            <a:r>
              <a:rPr lang="en-US" sz="2000" dirty="0" smtClean="0">
                <a:solidFill>
                  <a:schemeClr val="accent1"/>
                </a:solidFill>
                <a:latin typeface="Calibri" panose="020F0502020204030204" pitchFamily="34" charset="0"/>
                <a:hlinkClick r:id="rId5"/>
              </a:rPr>
              <a:t>https://www.niem.gov/technical/Pages/niem-uml.aspx</a:t>
            </a:r>
            <a:endParaRPr lang="en-US" sz="2000" dirty="0" smtClean="0">
              <a:solidFill>
                <a:schemeClr val="accent1"/>
              </a:solidFill>
              <a:latin typeface="Calibri" panose="020F0502020204030204" pitchFamily="34" charset="0"/>
            </a:endParaRPr>
          </a:p>
          <a:p>
            <a:pPr lvl="0">
              <a:buFont typeface="Arial" panose="020B0604020202020204" pitchFamily="34" charset="0"/>
              <a:buChar char="•"/>
            </a:pPr>
            <a:r>
              <a:rPr lang="en-US" sz="2000" dirty="0" smtClean="0">
                <a:solidFill>
                  <a:schemeClr val="accent1"/>
                </a:solidFill>
                <a:latin typeface="Calibri" panose="020F0502020204030204" pitchFamily="34" charset="0"/>
              </a:rPr>
              <a:t>MDHT</a:t>
            </a:r>
          </a:p>
          <a:p>
            <a:pPr lvl="1"/>
            <a:r>
              <a:rPr lang="en-US" sz="2000" dirty="0" smtClean="0">
                <a:solidFill>
                  <a:schemeClr val="accent1"/>
                </a:solidFill>
                <a:latin typeface="Calibri" panose="020F0502020204030204" pitchFamily="34" charset="0"/>
                <a:hlinkClick r:id="rId6"/>
              </a:rPr>
              <a:t>https://www.projects.openhealthtools.org/sf/projects/mdht</a:t>
            </a:r>
            <a:r>
              <a:rPr lang="en-US" sz="2000" dirty="0" smtClean="0">
                <a:solidFill>
                  <a:schemeClr val="accent1"/>
                </a:solidFill>
                <a:latin typeface="Calibri" panose="020F0502020204030204" pitchFamily="34" charset="0"/>
              </a:rPr>
              <a:t> </a:t>
            </a:r>
          </a:p>
          <a:p>
            <a:pPr lvl="0">
              <a:buFont typeface="Arial" panose="020B0604020202020204" pitchFamily="34" charset="0"/>
              <a:buChar char="•"/>
            </a:pPr>
            <a:r>
              <a:rPr lang="en-US" sz="2000" dirty="0" smtClean="0">
                <a:solidFill>
                  <a:schemeClr val="accent1"/>
                </a:solidFill>
                <a:latin typeface="Calibri" panose="020F0502020204030204" pitchFamily="34" charset="0"/>
              </a:rPr>
              <a:t>Model Driven Architecture (MDA)</a:t>
            </a:r>
          </a:p>
          <a:p>
            <a:pPr lvl="1"/>
            <a:r>
              <a:rPr lang="en-US" sz="2000" dirty="0" smtClean="0">
                <a:solidFill>
                  <a:schemeClr val="accent1"/>
                </a:solidFill>
                <a:latin typeface="Calibri" panose="020F0502020204030204" pitchFamily="34" charset="0"/>
                <a:hlinkClick r:id="rId7"/>
              </a:rPr>
              <a:t>http://www.omg.org/mda/</a:t>
            </a:r>
            <a:r>
              <a:rPr lang="en-US" sz="2000" dirty="0" smtClean="0">
                <a:solidFill>
                  <a:schemeClr val="accent1"/>
                </a:solidFill>
                <a:latin typeface="Calibri" panose="020F0502020204030204" pitchFamily="34" charset="0"/>
              </a:rPr>
              <a:t> </a:t>
            </a:r>
            <a:endParaRPr lang="en-US" sz="2000"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30850923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a:spLocks noGrp="1"/>
          </p:cNvSpPr>
          <p:nvPr>
            <p:ph type="title" idx="4294967295"/>
          </p:nvPr>
        </p:nvSpPr>
        <p:spPr>
          <a:xfrm>
            <a:off x="1524000" y="152399"/>
            <a:ext cx="7696200" cy="1143002"/>
          </a:xfrm>
          <a:prstGeom prst="rect">
            <a:avLst/>
          </a:prstGeom>
        </p:spPr>
        <p:txBody>
          <a:bodyPr lIns="0" tIns="0" rIns="0" bIns="0">
            <a:normAutofit/>
          </a:bodyPr>
          <a:lstStyle>
            <a:lvl1pPr>
              <a:defRPr sz="3200">
                <a:solidFill>
                  <a:srgbClr val="013F80"/>
                </a:solidFill>
              </a:defRPr>
            </a:lvl1pPr>
          </a:lstStyle>
          <a:p>
            <a:pPr lvl="0">
              <a:defRPr sz="1800">
                <a:solidFill>
                  <a:srgbClr val="000000"/>
                </a:solidFill>
              </a:defRPr>
            </a:pPr>
            <a:r>
              <a:rPr sz="3200" dirty="0">
                <a:solidFill>
                  <a:schemeClr val="accent1"/>
                </a:solidFill>
              </a:rPr>
              <a:t>AGENDA</a:t>
            </a:r>
          </a:p>
        </p:txBody>
      </p:sp>
      <p:sp>
        <p:nvSpPr>
          <p:cNvPr id="27" name="Shape 27"/>
          <p:cNvSpPr>
            <a:spLocks noGrp="1"/>
          </p:cNvSpPr>
          <p:nvPr>
            <p:ph type="body" idx="4294967295"/>
          </p:nvPr>
        </p:nvSpPr>
        <p:spPr>
          <a:xfrm>
            <a:off x="838200" y="1600200"/>
            <a:ext cx="7620000" cy="4114800"/>
          </a:xfrm>
          <a:prstGeom prst="rect">
            <a:avLst/>
          </a:prstGeom>
        </p:spPr>
        <p:txBody>
          <a:bodyPr lIns="0" tIns="0" rIns="0" bIns="0">
            <a:normAutofit/>
          </a:bodyPr>
          <a:lstStyle/>
          <a:p>
            <a:pPr marL="293914" lvl="0" indent="-293914">
              <a:spcBef>
                <a:spcPts val="500"/>
              </a:spcBef>
              <a:buChar char="•"/>
              <a:defRPr sz="1800">
                <a:solidFill>
                  <a:srgbClr val="000000"/>
                </a:solidFill>
              </a:defRPr>
            </a:pPr>
            <a:r>
              <a:rPr sz="2400" dirty="0">
                <a:solidFill>
                  <a:schemeClr val="accent1"/>
                </a:solidFill>
                <a:latin typeface="Calibri" panose="020F0502020204030204" pitchFamily="34" charset="0"/>
              </a:rPr>
              <a:t>Roll Call</a:t>
            </a:r>
          </a:p>
          <a:p>
            <a:pPr marL="293914" lvl="0" indent="-293914">
              <a:spcBef>
                <a:spcPts val="500"/>
              </a:spcBef>
              <a:buChar char="•"/>
              <a:defRPr sz="1800">
                <a:solidFill>
                  <a:srgbClr val="000000"/>
                </a:solidFill>
              </a:defRPr>
            </a:pPr>
            <a:r>
              <a:rPr sz="2400" dirty="0">
                <a:solidFill>
                  <a:schemeClr val="accent1"/>
                </a:solidFill>
                <a:latin typeface="Calibri" panose="020F0502020204030204" pitchFamily="34" charset="0"/>
              </a:rPr>
              <a:t>Modeling Updates</a:t>
            </a:r>
          </a:p>
          <a:p>
            <a:pPr marL="293914" lvl="0" indent="-293914">
              <a:spcBef>
                <a:spcPts val="500"/>
              </a:spcBef>
              <a:buChar char="•"/>
              <a:defRPr sz="1800">
                <a:solidFill>
                  <a:srgbClr val="000000"/>
                </a:solidFill>
              </a:defRPr>
            </a:pPr>
            <a:r>
              <a:rPr sz="2400" dirty="0">
                <a:solidFill>
                  <a:schemeClr val="accent1"/>
                </a:solidFill>
                <a:latin typeface="Calibri" panose="020F0502020204030204" pitchFamily="34" charset="0"/>
              </a:rPr>
              <a:t>Presentation/Discussion of FHIM FHIR Roadmap</a:t>
            </a:r>
          </a:p>
          <a:p>
            <a:pPr marL="293914" lvl="0" indent="-293914">
              <a:spcBef>
                <a:spcPts val="500"/>
              </a:spcBef>
              <a:buChar char="•"/>
              <a:defRPr sz="1800">
                <a:solidFill>
                  <a:srgbClr val="000000"/>
                </a:solidFill>
              </a:defRPr>
            </a:pPr>
            <a:r>
              <a:rPr sz="2400" dirty="0">
                <a:solidFill>
                  <a:schemeClr val="accent1"/>
                </a:solidFill>
                <a:latin typeface="Calibri" panose="020F0502020204030204" pitchFamily="34" charset="0"/>
              </a:rPr>
              <a:t>Review of Vital Signs Model</a:t>
            </a:r>
          </a:p>
          <a:p>
            <a:pPr marL="293914" lvl="0" indent="-293914">
              <a:spcBef>
                <a:spcPts val="500"/>
              </a:spcBef>
              <a:buChar char="•"/>
              <a:defRPr sz="1800">
                <a:solidFill>
                  <a:srgbClr val="000000"/>
                </a:solidFill>
              </a:defRPr>
            </a:pPr>
            <a:r>
              <a:rPr sz="2400" dirty="0">
                <a:solidFill>
                  <a:schemeClr val="accent1"/>
                </a:solidFill>
                <a:latin typeface="Calibri" panose="020F0502020204030204" pitchFamily="34" charset="0"/>
              </a:rPr>
              <a:t>VSAC Update (tentative)</a:t>
            </a:r>
          </a:p>
        </p:txBody>
      </p:sp>
      <p:sp>
        <p:nvSpPr>
          <p:cNvPr id="28" name="Shape 28"/>
          <p:cNvSpPr/>
          <p:nvPr/>
        </p:nvSpPr>
        <p:spPr>
          <a:xfrm>
            <a:off x="6970712" y="6211887"/>
            <a:ext cx="1905001"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defTabSz="457200">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1066800" y="1600200"/>
            <a:ext cx="7356475" cy="2319338"/>
          </a:xfrm>
          <a:prstGeom prst="rect">
            <a:avLst/>
          </a:prstGeom>
        </p:spPr>
        <p:txBody>
          <a:bodyPr lIns="0" tIns="0" rIns="0" bIns="0">
            <a:normAutofit/>
          </a:bodyPr>
          <a:lstStyle>
            <a:lvl1pPr algn="ctr">
              <a:defRPr sz="4400"/>
            </a:lvl1pPr>
          </a:lstStyle>
          <a:p>
            <a:pPr lvl="0">
              <a:defRPr sz="1800">
                <a:solidFill>
                  <a:srgbClr val="000000"/>
                </a:solidFill>
              </a:defRPr>
            </a:pPr>
            <a:r>
              <a:rPr sz="4400" dirty="0">
                <a:solidFill>
                  <a:schemeClr val="accent1"/>
                </a:solidFill>
              </a:rPr>
              <a:t>FHIM FHIR Roadmap</a:t>
            </a:r>
          </a:p>
        </p:txBody>
      </p:sp>
      <p:sp>
        <p:nvSpPr>
          <p:cNvPr id="34" name="Shape 34"/>
          <p:cNvSpPr>
            <a:spLocks noGrp="1"/>
          </p:cNvSpPr>
          <p:nvPr>
            <p:ph type="body" idx="4294967295"/>
          </p:nvPr>
        </p:nvSpPr>
        <p:spPr>
          <a:xfrm>
            <a:off x="914400" y="3200400"/>
            <a:ext cx="7356475" cy="792163"/>
          </a:xfrm>
          <a:prstGeom prst="rect">
            <a:avLst/>
          </a:prstGeom>
        </p:spPr>
        <p:txBody>
          <a:bodyPr lIns="0" tIns="0" rIns="0" bIns="0">
            <a:normAutofit/>
          </a:bodyPr>
          <a:lstStyle>
            <a:lvl1pPr marL="269421" indent="-269421" algn="ctr">
              <a:spcBef>
                <a:spcPts val="0"/>
              </a:spcBef>
              <a:defRPr sz="2200"/>
            </a:lvl1pPr>
          </a:lstStyle>
          <a:p>
            <a:pPr marL="0" lvl="0" indent="0">
              <a:buNone/>
              <a:defRPr sz="1800">
                <a:solidFill>
                  <a:srgbClr val="000000"/>
                </a:solidFill>
              </a:defRPr>
            </a:pPr>
            <a:r>
              <a:rPr sz="2200" dirty="0">
                <a:solidFill>
                  <a:srgbClr val="C00000"/>
                </a:solidFill>
              </a:rPr>
              <a:t>January 2015</a:t>
            </a:r>
          </a:p>
        </p:txBody>
      </p:sp>
    </p:spTree>
    <p:extLst>
      <p:ext uri="{BB962C8B-B14F-4D97-AF65-F5344CB8AC3E}">
        <p14:creationId xmlns:p14="http://schemas.microsoft.com/office/powerpoint/2010/main" val="32807917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p:txBody>
          <a:bodyPr/>
          <a:lstStyle>
            <a:lvl1pPr algn="ctr">
              <a:defRPr sz="3200"/>
            </a:lvl1pPr>
          </a:lstStyle>
          <a:p>
            <a:pPr lvl="0" algn="l"/>
            <a:r>
              <a:rPr lang="en-US" dirty="0" smtClean="0">
                <a:solidFill>
                  <a:schemeClr val="accent1"/>
                </a:solidFill>
              </a:rPr>
              <a:t>FHIM Background</a:t>
            </a:r>
            <a:endParaRPr lang="en-US" dirty="0">
              <a:solidFill>
                <a:schemeClr val="accent1"/>
              </a:solidFill>
            </a:endParaRPr>
          </a:p>
        </p:txBody>
      </p:sp>
      <p:sp>
        <p:nvSpPr>
          <p:cNvPr id="37" name="Shape 37"/>
          <p:cNvSpPr>
            <a:spLocks noGrp="1"/>
          </p:cNvSpPr>
          <p:nvPr>
            <p:ph type="body" idx="1"/>
          </p:nvPr>
        </p:nvSpPr>
        <p:spPr>
          <a:xfrm>
            <a:off x="838200" y="1447800"/>
            <a:ext cx="7620000" cy="5105400"/>
          </a:xfrm>
        </p:spPr>
        <p:txBody>
          <a:bodyPr/>
          <a:lstStyle/>
          <a:p>
            <a:pPr marL="0" lvl="0" indent="0">
              <a:buNone/>
            </a:pPr>
            <a:r>
              <a:rPr lang="en-US" dirty="0" smtClean="0">
                <a:solidFill>
                  <a:schemeClr val="accent1"/>
                </a:solidFill>
                <a:latin typeface="Calibri" panose="020F0502020204030204" pitchFamily="34" charset="0"/>
              </a:rPr>
              <a:t>The Federal Health Information Model (FHIM) is an implementation, agnostic Unified Modeling Language (UML) model focusing on the information exchange requirements.  It is the cornerstone of the Federal Health Architecture Model Driven Approach to harmonizing and defining Health Standards.</a:t>
            </a:r>
            <a:endParaRPr lang="en-US"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385894185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p:txBody>
          <a:bodyPr/>
          <a:lstStyle>
            <a:lvl1pPr algn="ctr" defTabSz="348244">
              <a:defRPr sz="3200"/>
            </a:lvl1pPr>
          </a:lstStyle>
          <a:p>
            <a:pPr lvl="0" algn="l"/>
            <a:r>
              <a:rPr lang="en-US" dirty="0" smtClean="0">
                <a:solidFill>
                  <a:schemeClr val="accent1"/>
                </a:solidFill>
              </a:rPr>
              <a:t>FHIM Current MDA Features</a:t>
            </a:r>
            <a:endParaRPr lang="en-US" dirty="0">
              <a:solidFill>
                <a:schemeClr val="accent1"/>
              </a:solidFill>
            </a:endParaRPr>
          </a:p>
        </p:txBody>
      </p:sp>
      <p:sp>
        <p:nvSpPr>
          <p:cNvPr id="40" name="Shape 40"/>
          <p:cNvSpPr>
            <a:spLocks noGrp="1"/>
          </p:cNvSpPr>
          <p:nvPr>
            <p:ph type="body" idx="1"/>
          </p:nvPr>
        </p:nvSpPr>
        <p:spPr>
          <a:xfrm>
            <a:off x="838200" y="1676400"/>
            <a:ext cx="7620000" cy="5105400"/>
          </a:xfrm>
        </p:spPr>
        <p:txBody>
          <a:bodyPr/>
          <a:lstStyle/>
          <a:p>
            <a:pPr>
              <a:buFont typeface="Arial" panose="020B0604020202020204" pitchFamily="34" charset="0"/>
              <a:buChar char="•"/>
            </a:pPr>
            <a:r>
              <a:rPr lang="en-US" sz="2500" dirty="0" smtClean="0">
                <a:solidFill>
                  <a:schemeClr val="accent1"/>
                </a:solidFill>
                <a:latin typeface="Calibri" panose="020F0502020204030204" pitchFamily="34" charset="0"/>
              </a:rPr>
              <a:t>FHIM to Model Driven Health Tools CDA transformation: Provides the ability to create a CDA Implementation Guide and runtime from the FHIM content.</a:t>
            </a:r>
            <a:br>
              <a:rPr lang="en-US" sz="2500" dirty="0" smtClean="0">
                <a:solidFill>
                  <a:schemeClr val="accent1"/>
                </a:solidFill>
                <a:latin typeface="Calibri" panose="020F0502020204030204" pitchFamily="34" charset="0"/>
              </a:rPr>
            </a:br>
            <a:r>
              <a:rPr lang="en-US" sz="2500" dirty="0" smtClean="0">
                <a:solidFill>
                  <a:schemeClr val="accent1"/>
                </a:solidFill>
                <a:latin typeface="Calibri" panose="020F0502020204030204" pitchFamily="34" charset="0"/>
              </a:rPr>
              <a:t>See </a:t>
            </a:r>
            <a:r>
              <a:rPr lang="en-US" sz="2500" dirty="0" smtClean="0">
                <a:solidFill>
                  <a:schemeClr val="accent1"/>
                </a:solidFill>
                <a:latin typeface="Calibri" panose="020F0502020204030204" pitchFamily="34" charset="0"/>
                <a:hlinkClick r:id="rId2"/>
              </a:rPr>
              <a:t>https://www.projects.openhealthtools.org/sf/projects/mdht/</a:t>
            </a:r>
            <a:endParaRPr lang="en-US" sz="2500" dirty="0" smtClean="0">
              <a:solidFill>
                <a:schemeClr val="accent1"/>
              </a:solidFill>
              <a:latin typeface="Calibri" panose="020F0502020204030204" pitchFamily="34" charset="0"/>
            </a:endParaRPr>
          </a:p>
          <a:p>
            <a:pPr>
              <a:buFont typeface="Arial" panose="020B0604020202020204" pitchFamily="34" charset="0"/>
              <a:buChar char="•"/>
            </a:pPr>
            <a:r>
              <a:rPr lang="en-US" sz="2500" dirty="0" smtClean="0">
                <a:solidFill>
                  <a:schemeClr val="accent1"/>
                </a:solidFill>
                <a:latin typeface="Calibri" panose="020F0502020204030204" pitchFamily="34" charset="0"/>
              </a:rPr>
              <a:t>FHIM to NIEM transformation: Provides the ability to create NIEM Information Exchange Package Documentation from the FHIM Content</a:t>
            </a:r>
            <a:br>
              <a:rPr lang="en-US" sz="2500" dirty="0" smtClean="0">
                <a:solidFill>
                  <a:schemeClr val="accent1"/>
                </a:solidFill>
                <a:latin typeface="Calibri" panose="020F0502020204030204" pitchFamily="34" charset="0"/>
              </a:rPr>
            </a:br>
            <a:r>
              <a:rPr lang="en-US" sz="2500" dirty="0" smtClean="0">
                <a:solidFill>
                  <a:schemeClr val="accent1"/>
                </a:solidFill>
                <a:latin typeface="Calibri" panose="020F0502020204030204" pitchFamily="34" charset="0"/>
              </a:rPr>
              <a:t>See </a:t>
            </a:r>
            <a:r>
              <a:rPr lang="en-US" sz="2500" dirty="0" smtClean="0">
                <a:solidFill>
                  <a:schemeClr val="accent1"/>
                </a:solidFill>
                <a:latin typeface="Calibri" panose="020F0502020204030204" pitchFamily="34" charset="0"/>
                <a:hlinkClick r:id="rId3"/>
              </a:rPr>
              <a:t>https://www.niem.gov/technical/Pages/niem-uml.aspx</a:t>
            </a:r>
            <a:endParaRPr lang="en-US" sz="2500" dirty="0">
              <a:solidFill>
                <a:schemeClr val="accent1"/>
              </a:solidFill>
              <a:latin typeface="Calibri" panose="020F0502020204030204" pitchFamily="34" charset="0"/>
              <a:hlinkClick r:id="rId3"/>
            </a:endParaRPr>
          </a:p>
        </p:txBody>
      </p:sp>
    </p:spTree>
    <p:extLst>
      <p:ext uri="{BB962C8B-B14F-4D97-AF65-F5344CB8AC3E}">
        <p14:creationId xmlns:p14="http://schemas.microsoft.com/office/powerpoint/2010/main" val="39618744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p:txBody>
          <a:bodyPr/>
          <a:lstStyle>
            <a:lvl1pPr algn="ctr">
              <a:defRPr sz="3200"/>
            </a:lvl1pPr>
          </a:lstStyle>
          <a:p>
            <a:pPr lvl="0" algn="l"/>
            <a:r>
              <a:rPr lang="en-US" dirty="0" smtClean="0">
                <a:solidFill>
                  <a:schemeClr val="accent1"/>
                </a:solidFill>
              </a:rPr>
              <a:t>MDHT Workflow</a:t>
            </a:r>
            <a:endParaRPr lang="en-US" dirty="0">
              <a:solidFill>
                <a:schemeClr val="accent1"/>
              </a:solidFill>
            </a:endParaRPr>
          </a:p>
        </p:txBody>
      </p:sp>
      <p:pic>
        <p:nvPicPr>
          <p:cNvPr id="43" name="image5.png" descr="mdhtimage.png"/>
          <p:cNvPicPr/>
          <p:nvPr/>
        </p:nvPicPr>
        <p:blipFill>
          <a:blip r:embed="rId2">
            <a:extLst/>
          </a:blip>
          <a:stretch>
            <a:fillRect/>
          </a:stretch>
        </p:blipFill>
        <p:spPr>
          <a:xfrm>
            <a:off x="1600200" y="1600200"/>
            <a:ext cx="5956103" cy="3827487"/>
          </a:xfrm>
          <a:prstGeom prst="rect">
            <a:avLst/>
          </a:prstGeom>
          <a:ln w="12700">
            <a:miter lim="400000"/>
          </a:ln>
        </p:spPr>
      </p:pic>
    </p:spTree>
    <p:extLst>
      <p:ext uri="{BB962C8B-B14F-4D97-AF65-F5344CB8AC3E}">
        <p14:creationId xmlns:p14="http://schemas.microsoft.com/office/powerpoint/2010/main" val="3333958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p:txBody>
          <a:bodyPr/>
          <a:lstStyle>
            <a:lvl1pPr algn="ctr" defTabSz="344896">
              <a:defRPr sz="3200"/>
            </a:lvl1pPr>
          </a:lstStyle>
          <a:p>
            <a:pPr lvl="0" algn="l"/>
            <a:r>
              <a:rPr lang="en-US" dirty="0" smtClean="0">
                <a:solidFill>
                  <a:schemeClr val="accent1"/>
                </a:solidFill>
              </a:rPr>
              <a:t>Fast Healthcare Interoperability Resources (FHIR)</a:t>
            </a:r>
            <a:endParaRPr lang="en-US" dirty="0">
              <a:solidFill>
                <a:schemeClr val="accent1"/>
              </a:solidFill>
            </a:endParaRPr>
          </a:p>
        </p:txBody>
      </p:sp>
      <p:sp>
        <p:nvSpPr>
          <p:cNvPr id="46" name="Shape 46"/>
          <p:cNvSpPr>
            <a:spLocks noGrp="1"/>
          </p:cNvSpPr>
          <p:nvPr>
            <p:ph type="body" idx="1"/>
          </p:nvPr>
        </p:nvSpPr>
        <p:spPr>
          <a:xfrm>
            <a:off x="838200" y="1600200"/>
            <a:ext cx="7620000" cy="5105400"/>
          </a:xfrm>
        </p:spPr>
        <p:txBody>
          <a:bodyPr/>
          <a:lstStyle/>
          <a:p>
            <a:pPr>
              <a:buFont typeface="Arial" panose="020B0604020202020204" pitchFamily="34" charset="0"/>
              <a:buChar char="•"/>
            </a:pPr>
            <a:r>
              <a:rPr lang="en-US" sz="2500" dirty="0" smtClean="0">
                <a:solidFill>
                  <a:schemeClr val="accent1"/>
                </a:solidFill>
                <a:latin typeface="Calibri" panose="020F0502020204030204" pitchFamily="34" charset="0"/>
              </a:rPr>
              <a:t>FHIR is the next evolution of Health Level Seven (HL7) standards.  The methodology is to combine the standards development with corresponding implementations through a tooling driven approach.  </a:t>
            </a:r>
          </a:p>
          <a:p>
            <a:pPr marL="0" lvl="0" indent="0">
              <a:buNone/>
            </a:pPr>
            <a:endParaRPr lang="en-US" sz="2500" dirty="0" smtClean="0">
              <a:solidFill>
                <a:schemeClr val="accent1"/>
              </a:solidFill>
              <a:latin typeface="Calibri" panose="020F0502020204030204" pitchFamily="34" charset="0"/>
            </a:endParaRPr>
          </a:p>
          <a:p>
            <a:pPr>
              <a:buFont typeface="Arial" panose="020B0604020202020204" pitchFamily="34" charset="0"/>
              <a:buChar char="•"/>
            </a:pPr>
            <a:r>
              <a:rPr lang="en-US" sz="2500" dirty="0" smtClean="0">
                <a:solidFill>
                  <a:schemeClr val="accent1"/>
                </a:solidFill>
                <a:latin typeface="Calibri" panose="020F0502020204030204" pitchFamily="34" charset="0"/>
              </a:rPr>
              <a:t>We believe that FHIR represents a significant step forward for HL7 and health information exchange. The recent announcement of the FHIR/Argonaut project solidifies FHIR’s role in the interoperability landscape going forward. </a:t>
            </a:r>
            <a:endParaRPr lang="en-US" sz="2500"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39202109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idx="4294967295"/>
          </p:nvPr>
        </p:nvSpPr>
        <p:spPr>
          <a:xfrm>
            <a:off x="1447800" y="0"/>
            <a:ext cx="7696200" cy="1447800"/>
          </a:xfrm>
        </p:spPr>
        <p:txBody>
          <a:bodyPr/>
          <a:lstStyle>
            <a:lvl1pPr algn="ctr">
              <a:spcBef>
                <a:spcPts val="2200"/>
              </a:spcBef>
              <a:defRPr sz="3200" b="1"/>
            </a:lvl1pPr>
          </a:lstStyle>
          <a:p>
            <a:pPr lvl="0" algn="l"/>
            <a:r>
              <a:rPr lang="en-US" b="0" dirty="0" smtClean="0"/>
              <a:t>FHIR Ballot Map</a:t>
            </a:r>
            <a:endParaRPr lang="en-US"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45709"/>
            <a:ext cx="7864475" cy="543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0566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nvSpPr>
        <p:spPr>
          <a:xfrm>
            <a:off x="8533434" y="5531689"/>
            <a:ext cx="457647" cy="24383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defTabSz="642915">
              <a:defRPr sz="1100">
                <a:solidFill>
                  <a:srgbClr val="888888"/>
                </a:solidFill>
                <a:latin typeface="Trebuchet MS"/>
                <a:ea typeface="Trebuchet MS"/>
                <a:cs typeface="Trebuchet MS"/>
                <a:sym typeface="Trebuchet MS"/>
              </a:defRPr>
            </a:lvl1pPr>
          </a:lstStyle>
          <a:p>
            <a:pPr>
              <a:defRPr sz="1800">
                <a:solidFill>
                  <a:srgbClr val="000000"/>
                </a:solidFill>
              </a:defRPr>
            </a:pPr>
            <a:r>
              <a:t>9</a:t>
            </a:r>
          </a:p>
        </p:txBody>
      </p:sp>
      <p:sp>
        <p:nvSpPr>
          <p:cNvPr id="2" name="Title 1"/>
          <p:cNvSpPr>
            <a:spLocks noGrp="1"/>
          </p:cNvSpPr>
          <p:nvPr>
            <p:ph type="title"/>
          </p:nvPr>
        </p:nvSpPr>
        <p:spPr/>
        <p:txBody>
          <a:bodyPr/>
          <a:lstStyle/>
          <a:p>
            <a:r>
              <a:rPr lang="en-US" sz="3200" dirty="0" smtClean="0">
                <a:solidFill>
                  <a:schemeClr val="accent1"/>
                </a:solidFill>
              </a:rPr>
              <a:t>FHIR Ballot Map</a:t>
            </a:r>
            <a:endParaRPr lang="en-US" sz="3200" dirty="0">
              <a:solidFill>
                <a:schemeClr val="accent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69" y="1219200"/>
            <a:ext cx="8027988" cy="521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830649"/>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13F8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13F80"/>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13F8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TotalTime>
  <Words>709</Words>
  <Application>Microsoft Office PowerPoint</Application>
  <PresentationFormat>On-screen Show (4:3)</PresentationFormat>
  <Paragraphs>67</Paragraphs>
  <Slides>18</Slides>
  <Notes>2</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Default</vt:lpstr>
      <vt:lpstr>1_Default</vt:lpstr>
      <vt:lpstr> Health Information Modeling  </vt:lpstr>
      <vt:lpstr>AGENDA</vt:lpstr>
      <vt:lpstr>FHIM FHIR Roadmap</vt:lpstr>
      <vt:lpstr>FHIM Background</vt:lpstr>
      <vt:lpstr>FHIM Current MDA Features</vt:lpstr>
      <vt:lpstr>MDHT Workflow</vt:lpstr>
      <vt:lpstr>Fast Healthcare Interoperability Resources (FHIR)</vt:lpstr>
      <vt:lpstr>FHIR Ballot Map</vt:lpstr>
      <vt:lpstr>FHIR Ballot Map</vt:lpstr>
      <vt:lpstr>FHIR Basics</vt:lpstr>
      <vt:lpstr>FHIR Emerging Technologies Cycle</vt:lpstr>
      <vt:lpstr>FHIR Concerns</vt:lpstr>
      <vt:lpstr>FHIM to FHIR Transformation</vt:lpstr>
      <vt:lpstr>HAPI/FHIR Methodology</vt:lpstr>
      <vt:lpstr>FHIR Concerns Revisited</vt:lpstr>
      <vt:lpstr>FHIM to FHIR Road Map</vt:lpstr>
      <vt:lpstr>Questions ?</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Health Information Modeling  </dc:title>
  <dc:creator>Nicole Kegler</dc:creator>
  <cp:lastModifiedBy>Nicole Kegler</cp:lastModifiedBy>
  <cp:revision>9</cp:revision>
  <dcterms:modified xsi:type="dcterms:W3CDTF">2015-01-09T21:40:59Z</dcterms:modified>
</cp:coreProperties>
</file>