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media/image3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lvl1pPr>
      <a:defRPr sz="2400">
        <a:latin typeface="+mn-lt"/>
        <a:ea typeface="+mn-ea"/>
        <a:cs typeface="+mn-cs"/>
        <a:sym typeface="Helvetica"/>
      </a:defRPr>
    </a:lvl1pPr>
    <a:lvl2pPr>
      <a:defRPr sz="2400">
        <a:latin typeface="+mn-lt"/>
        <a:ea typeface="+mn-ea"/>
        <a:cs typeface="+mn-cs"/>
        <a:sym typeface="Helvetica"/>
      </a:defRPr>
    </a:lvl2pPr>
    <a:lvl3pPr>
      <a:defRPr sz="2400">
        <a:latin typeface="+mn-lt"/>
        <a:ea typeface="+mn-ea"/>
        <a:cs typeface="+mn-cs"/>
        <a:sym typeface="Helvetica"/>
      </a:defRPr>
    </a:lvl3pPr>
    <a:lvl4pPr>
      <a:defRPr sz="2400">
        <a:latin typeface="+mn-lt"/>
        <a:ea typeface="+mn-ea"/>
        <a:cs typeface="+mn-cs"/>
        <a:sym typeface="Helvetica"/>
      </a:defRPr>
    </a:lvl4pPr>
    <a:lvl5pPr>
      <a:defRPr sz="2400">
        <a:latin typeface="+mn-lt"/>
        <a:ea typeface="+mn-ea"/>
        <a:cs typeface="+mn-cs"/>
        <a:sym typeface="Helvetica"/>
      </a:defRPr>
    </a:lvl5pPr>
    <a:lvl6pPr>
      <a:defRPr sz="2400">
        <a:latin typeface="+mn-lt"/>
        <a:ea typeface="+mn-ea"/>
        <a:cs typeface="+mn-cs"/>
        <a:sym typeface="Helvetica"/>
      </a:defRPr>
    </a:lvl6pPr>
    <a:lvl7pPr>
      <a:defRPr sz="2400">
        <a:latin typeface="+mn-lt"/>
        <a:ea typeface="+mn-ea"/>
        <a:cs typeface="+mn-cs"/>
        <a:sym typeface="Helvetica"/>
      </a:defRPr>
    </a:lvl7pPr>
    <a:lvl8pPr>
      <a:defRPr sz="2400">
        <a:latin typeface="+mn-lt"/>
        <a:ea typeface="+mn-ea"/>
        <a:cs typeface="+mn-cs"/>
        <a:sym typeface="Helvetica"/>
      </a:defRPr>
    </a:lvl8pPr>
    <a:lvl9pPr>
      <a:defRPr sz="2400"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0707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0707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07070"/>
              </a:solidFill>
              <a:prstDash val="solid"/>
              <a:bevel/>
            </a:ln>
          </a:top>
          <a:bottom>
            <a:ln w="12700" cap="flat">
              <a:solidFill>
                <a:srgbClr val="70707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07070"/>
              </a:solidFill>
              <a:prstDash val="solid"/>
              <a:bevel/>
            </a:ln>
          </a:top>
          <a:bottom>
            <a:ln w="12700" cap="flat">
              <a:solidFill>
                <a:srgbClr val="70707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DD7"/>
          </a:solidFill>
        </a:fill>
      </a:tcStyle>
    </a:wholeTbl>
    <a:band2H>
      <a:tcTxStyle b="def" i="def"/>
      <a:tcStyle>
        <a:tcBdr/>
        <a:fill>
          <a:solidFill>
            <a:srgbClr val="E6E8EC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13F80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ACB"/>
          </a:solidFill>
        </a:fill>
      </a:tcStyle>
    </a:wholeTbl>
    <a:band2H>
      <a:tcTxStyle b="def" i="def"/>
      <a:tcStyle>
        <a:tcBdr/>
        <a:fill>
          <a:solidFill>
            <a:srgbClr val="F2E6E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F0922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F0922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F0922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3F80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3F80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0" name="Shape 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3.jpeg" descr="cover-B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  <a:endParaRPr sz="2800">
              <a:solidFill>
                <a:srgbClr val="1D16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  <a:endParaRPr sz="2800">
              <a:solidFill>
                <a:srgbClr val="1D16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  <a:endParaRPr sz="2800">
              <a:solidFill>
                <a:srgbClr val="1D16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  <a:endParaRPr sz="2800">
              <a:solidFill>
                <a:srgbClr val="1D16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13" name="Shape 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  <a:endParaRPr sz="2800">
              <a:solidFill>
                <a:srgbClr val="1D16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  <a:endParaRPr sz="2800">
              <a:solidFill>
                <a:srgbClr val="1D16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  <a:endParaRPr sz="2800">
              <a:solidFill>
                <a:srgbClr val="1D16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  <a:endParaRPr sz="2800">
              <a:solidFill>
                <a:srgbClr val="1D16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D165A"/>
                </a:solidFill>
              </a:rPr>
              <a:t>Click to edit Master title style</a:t>
            </a:r>
          </a:p>
        </p:txBody>
      </p:sp>
      <p:sp>
        <p:nvSpPr>
          <p:cNvPr id="17" name="Shape 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ClrTx/>
              <a:buSzTx/>
              <a:buNone/>
              <a:defRPr sz="2000"/>
            </a:lvl1pPr>
            <a:lvl2pPr>
              <a:buClrTx/>
              <a:defRPr sz="2000"/>
            </a:lvl2pPr>
            <a:lvl3pPr marL="1210732" indent="-296332">
              <a:buClrTx/>
              <a:defRPr sz="2000"/>
            </a:lvl3pPr>
            <a:lvl4pPr marL="1771648" indent="-400047">
              <a:buClrTx/>
              <a:defRPr sz="2000"/>
            </a:lvl4pPr>
            <a:lvl5pPr marL="2273300" indent="-444500">
              <a:buClrTx/>
              <a:defRPr sz="2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Click to edit Master text styles</a:t>
            </a:r>
            <a:endParaRPr sz="2000">
              <a:solidFill>
                <a:srgbClr val="1D16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Second level</a:t>
            </a:r>
            <a:endParaRPr sz="2000">
              <a:solidFill>
                <a:srgbClr val="1D16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Third level</a:t>
            </a:r>
            <a:endParaRPr sz="2000">
              <a:solidFill>
                <a:srgbClr val="1D16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Fourth level</a:t>
            </a:r>
            <a:endParaRPr sz="2000">
              <a:solidFill>
                <a:srgbClr val="1D16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1D165A"/>
                </a:solidFill>
              </a:rPr>
              <a:t>Fifth level</a:t>
            </a:r>
          </a:p>
        </p:txBody>
      </p:sp>
      <p:sp>
        <p:nvSpPr>
          <p:cNvPr id="18" name="Shape 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fhalogo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110" y="207960"/>
            <a:ext cx="1143004" cy="1143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jpeg" descr="strip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477000"/>
            <a:ext cx="9144000" cy="1524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>
            <p:ph type="title"/>
          </p:nvPr>
        </p:nvSpPr>
        <p:spPr>
          <a:xfrm>
            <a:off x="1524000" y="0"/>
            <a:ext cx="76962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1D165A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825500" y="1752600"/>
            <a:ext cx="7620000" cy="510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One</a:t>
            </a:r>
            <a:endParaRPr sz="2800">
              <a:solidFill>
                <a:srgbClr val="1D165A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Two</a:t>
            </a:r>
            <a:endParaRPr sz="2800">
              <a:solidFill>
                <a:srgbClr val="1D165A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Three</a:t>
            </a:r>
            <a:endParaRPr sz="2800">
              <a:solidFill>
                <a:srgbClr val="1D165A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Four</a:t>
            </a:r>
            <a:endParaRPr sz="2800">
              <a:solidFill>
                <a:srgbClr val="1D165A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D165A"/>
                </a:solidFill>
              </a:rP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970710" y="6211887"/>
            <a:ext cx="1905003" cy="23926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r" defTabSz="457200">
              <a:defRPr sz="1100">
                <a:solidFill>
                  <a:srgbClr val="1D165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</p:sldLayoutIdLst>
  <p:transition spd="med" advClick="1"/>
  <p:txStyles>
    <p:titleStyle>
      <a:lvl1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>
        <a:defRPr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titleStyle>
    <p:bodyStyle>
      <a:lvl1pPr marL="342900" indent="-342900">
        <a:spcBef>
          <a:spcPts val="600"/>
        </a:spcBef>
        <a:buClr>
          <a:srgbClr val="C10A25"/>
        </a:buClr>
        <a:buSzPct val="100000"/>
        <a:buChar char="»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1pPr>
      <a:lvl2pPr marL="901700" indent="-444500">
        <a:spcBef>
          <a:spcPts val="600"/>
        </a:spcBef>
        <a:buClr>
          <a:srgbClr val="C10A25"/>
        </a:buClr>
        <a:buSzPct val="100000"/>
        <a:buChar char="–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2pPr>
      <a:lvl3pPr marL="1181100" indent="-266700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3pPr>
      <a:lvl4pPr marL="1691638" indent="-320038">
        <a:spcBef>
          <a:spcPts val="600"/>
        </a:spcBef>
        <a:buClr>
          <a:srgbClr val="C10A25"/>
        </a:buClr>
        <a:buSzPct val="100000"/>
        <a:buChar char="–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4pPr>
      <a:lvl5pPr marL="2184400" indent="-355600">
        <a:spcBef>
          <a:spcPts val="600"/>
        </a:spcBef>
        <a:buClr>
          <a:srgbClr val="C10A25"/>
        </a:buClr>
        <a:buSzPct val="100000"/>
        <a:buChar char="»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5pPr>
      <a:lvl6pPr marL="2641600" indent="-355600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6pPr>
      <a:lvl7pPr marL="3098800" indent="-355600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7pPr>
      <a:lvl8pPr marL="3556000" indent="-355600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8pPr>
      <a:lvl9pPr marL="4013200" indent="-355600">
        <a:spcBef>
          <a:spcPts val="600"/>
        </a:spcBef>
        <a:buClr>
          <a:srgbClr val="C10A25"/>
        </a:buClr>
        <a:buSzPct val="100000"/>
        <a:buChar char="•"/>
        <a:defRPr sz="2800">
          <a:solidFill>
            <a:srgbClr val="1D165A"/>
          </a:solidFill>
          <a:latin typeface="Georgia"/>
          <a:ea typeface="Georgia"/>
          <a:cs typeface="Georgia"/>
          <a:sym typeface="Georgia"/>
        </a:defRPr>
      </a:lvl9pPr>
    </p:bodyStyle>
    <p:otherStyle>
      <a:lvl1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 defTabSz="457200">
        <a:defRPr sz="11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1447800" y="722200"/>
            <a:ext cx="7620000" cy="8128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804672">
              <a:defRPr>
                <a:solidFill>
                  <a:srgbClr val="000000"/>
                </a:solidFill>
              </a:defRPr>
            </a:pPr>
            <a:r>
              <a:rPr sz="2400">
                <a:solidFill>
                  <a:srgbClr val="1D165A"/>
                </a:solidFill>
                <a:latin typeface="Arial"/>
                <a:ea typeface="Arial"/>
                <a:cs typeface="Arial"/>
                <a:sym typeface="Arial"/>
              </a:rPr>
              <a:t>Health Information Modeling Work Group </a:t>
            </a:r>
            <a:br>
              <a:rPr sz="2400">
                <a:solidFill>
                  <a:srgbClr val="1D165A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grpSp>
        <p:nvGrpSpPr>
          <p:cNvPr id="35" name="Group 35"/>
          <p:cNvGrpSpPr/>
          <p:nvPr/>
        </p:nvGrpSpPr>
        <p:grpSpPr>
          <a:xfrm>
            <a:off x="303212" y="1192211"/>
            <a:ext cx="3846516" cy="5360945"/>
            <a:chOff x="0" y="0"/>
            <a:chExt cx="3846515" cy="5360944"/>
          </a:xfrm>
        </p:grpSpPr>
        <p:grpSp>
          <p:nvGrpSpPr>
            <p:cNvPr id="25" name="Group 25"/>
            <p:cNvGrpSpPr/>
            <p:nvPr/>
          </p:nvGrpSpPr>
          <p:grpSpPr>
            <a:xfrm>
              <a:off x="-1" y="-1"/>
              <a:ext cx="3811862" cy="5333756"/>
              <a:chOff x="0" y="0"/>
              <a:chExt cx="3811861" cy="5333755"/>
            </a:xfrm>
          </p:grpSpPr>
          <p:sp>
            <p:nvSpPr>
              <p:cNvPr id="23" name="Shape 23"/>
              <p:cNvSpPr/>
              <p:nvPr/>
            </p:nvSpPr>
            <p:spPr>
              <a:xfrm>
                <a:off x="-1" y="0"/>
                <a:ext cx="3811863" cy="5333756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25AA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Georgia"/>
                    <a:ea typeface="Georgia"/>
                    <a:cs typeface="Georgia"/>
                    <a:sym typeface="Georgia"/>
                  </a:defRPr>
                </a:pPr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-1" y="0"/>
                <a:ext cx="3811863" cy="2642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200" u="sng">
                    <a:solidFill>
                      <a:srgbClr val="025AA3"/>
                    </a:solidFill>
                    <a:latin typeface="Arial Bold"/>
                    <a:ea typeface="Arial Bold"/>
                    <a:cs typeface="Arial Bold"/>
                    <a:sym typeface="Arial Bold"/>
                  </a:defRPr>
                </a:lvl1pPr>
              </a:lstStyle>
              <a:p>
                <a:pPr lvl="0">
                  <a:defRPr sz="1800" u="none">
                    <a:solidFill>
                      <a:srgbClr val="000000"/>
                    </a:solidFill>
                  </a:defRPr>
                </a:pPr>
                <a:r>
                  <a:rPr sz="1200" u="sng">
                    <a:solidFill>
                      <a:srgbClr val="025AA3"/>
                    </a:solidFill>
                  </a:rPr>
                  <a:t>Federal Partners Problem Statement</a:t>
                </a:r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>
              <a:off x="-1" y="1473200"/>
              <a:ext cx="3811577" cy="408937"/>
              <a:chOff x="0" y="0"/>
              <a:chExt cx="3811575" cy="408935"/>
            </a:xfrm>
          </p:grpSpPr>
          <p:sp>
            <p:nvSpPr>
              <p:cNvPr id="26" name="Shape 26"/>
              <p:cNvSpPr/>
              <p:nvPr/>
            </p:nvSpPr>
            <p:spPr>
              <a:xfrm>
                <a:off x="-1" y="-1"/>
                <a:ext cx="3811576" cy="381003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25AA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Georgia"/>
                    <a:ea typeface="Georgia"/>
                    <a:cs typeface="Georgia"/>
                    <a:sym typeface="Georgia"/>
                  </a:defRPr>
                </a:p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-1" y="-1"/>
                <a:ext cx="3811576" cy="4089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 lvl="0">
                  <a:defRPr sz="1800"/>
                </a:pPr>
                <a:r>
                  <a:rPr sz="1200" u="sng">
                    <a:solidFill>
                      <a:srgbClr val="025AA3"/>
                    </a:solidFill>
                    <a:latin typeface="Arial Bold"/>
                    <a:ea typeface="Arial Bold"/>
                    <a:cs typeface="Arial Bold"/>
                    <a:sym typeface="Arial Bold"/>
                  </a:rPr>
                  <a:t>Requestors</a:t>
                </a:r>
                <a:endParaRPr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lvl="0">
                  <a:defRPr sz="1800"/>
                </a:pPr>
                <a:r>
                  <a:rPr sz="1000">
                    <a:latin typeface="Georgia"/>
                    <a:ea typeface="Georgia"/>
                    <a:cs typeface="Georgia"/>
                    <a:sym typeface="Georgia"/>
                  </a:rPr>
                  <a:t>DOD, VA</a:t>
                </a:r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0" y="1854198"/>
              <a:ext cx="3846515" cy="2514486"/>
              <a:chOff x="0" y="-1"/>
              <a:chExt cx="3846514" cy="2514485"/>
            </a:xfrm>
          </p:grpSpPr>
          <p:sp>
            <p:nvSpPr>
              <p:cNvPr id="29" name="Shape 29"/>
              <p:cNvSpPr/>
              <p:nvPr/>
            </p:nvSpPr>
            <p:spPr>
              <a:xfrm>
                <a:off x="0" y="-2"/>
                <a:ext cx="3846336" cy="2514487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25AA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Georgia"/>
                    <a:ea typeface="Georgia"/>
                    <a:cs typeface="Georgia"/>
                    <a:sym typeface="Georgia"/>
                  </a:defRPr>
                </a:pPr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-1" y="-1"/>
                <a:ext cx="3846515" cy="12471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 lvl="0" marL="76200" indent="-76200">
                  <a:defRPr sz="1800"/>
                </a:pPr>
                <a:r>
                  <a:rPr sz="1200" u="sng">
                    <a:solidFill>
                      <a:srgbClr val="025AA3"/>
                    </a:solidFill>
                    <a:latin typeface="Arial Bold"/>
                    <a:ea typeface="Arial Bold"/>
                    <a:cs typeface="Arial Bold"/>
                    <a:sym typeface="Arial Bold"/>
                  </a:rPr>
                  <a:t>Challenges:</a:t>
                </a:r>
                <a:endParaRPr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lvl="0" marL="17638" indent="-17638">
                  <a:buSzPct val="100000"/>
                  <a:buFont typeface="Trebuchet MS"/>
                  <a:buChar char="•"/>
                  <a:defRPr sz="1800"/>
                </a:pPr>
                <a:r>
                  <a:rPr sz="1000">
                    <a:latin typeface="Trebuchet MS"/>
                    <a:ea typeface="Trebuchet MS"/>
                    <a:cs typeface="Trebuchet MS"/>
                    <a:sym typeface="Trebuchet MS"/>
                  </a:rPr>
                  <a:t>Obtain broad participation/input from the federal partners</a:t>
                </a:r>
                <a:endParaRPr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lvl="0" marL="17638" indent="-17638">
                  <a:buSzPct val="100000"/>
                  <a:buFont typeface="Trebuchet MS"/>
                  <a:buChar char="•"/>
                  <a:defRPr sz="1800"/>
                </a:pPr>
                <a:r>
                  <a:rPr sz="1000">
                    <a:latin typeface="Trebuchet MS"/>
                    <a:ea typeface="Trebuchet MS"/>
                    <a:cs typeface="Trebuchet MS"/>
                    <a:sym typeface="Trebuchet MS"/>
                  </a:rPr>
                  <a:t>Fully integrate the FHIM into the S&amp;I Framework process and maximize its efficient use</a:t>
                </a:r>
                <a:endParaRPr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lvl="0" marL="17638" indent="-17638">
                  <a:buSzPct val="100000"/>
                  <a:buFont typeface="Trebuchet MS"/>
                  <a:buChar char="•"/>
                  <a:defRPr sz="1800"/>
                </a:pPr>
                <a:r>
                  <a:rPr sz="1000">
                    <a:latin typeface="Trebuchet MS"/>
                    <a:ea typeface="Trebuchet MS"/>
                    <a:cs typeface="Trebuchet MS"/>
                    <a:sym typeface="Trebuchet MS"/>
                  </a:rPr>
                  <a:t>Standardize the process and tools for modeling business use cases</a:t>
                </a:r>
                <a:endParaRPr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lvl="0" marL="17638" indent="-17638">
                  <a:buSzPct val="100000"/>
                  <a:buFont typeface="Trebuchet MS"/>
                  <a:buChar char="•"/>
                  <a:defRPr sz="1800"/>
                </a:pPr>
                <a:r>
                  <a:rPr sz="1000">
                    <a:latin typeface="Trebuchet MS"/>
                    <a:ea typeface="Trebuchet MS"/>
                    <a:cs typeface="Trebuchet MS"/>
                    <a:sym typeface="Trebuchet MS"/>
                  </a:rPr>
                  <a:t>Obtaining sufficient FHA or in-kind federal partner resources to accomplish all the work required to achieve goals</a:t>
                </a:r>
              </a:p>
            </p:txBody>
          </p:sp>
        </p:grpSp>
        <p:grpSp>
          <p:nvGrpSpPr>
            <p:cNvPr id="34" name="Group 34"/>
            <p:cNvGrpSpPr/>
            <p:nvPr/>
          </p:nvGrpSpPr>
          <p:grpSpPr>
            <a:xfrm>
              <a:off x="141" y="4356099"/>
              <a:ext cx="3811577" cy="1004845"/>
              <a:chOff x="-1" y="0"/>
              <a:chExt cx="3811575" cy="1004843"/>
            </a:xfrm>
          </p:grpSpPr>
          <p:sp>
            <p:nvSpPr>
              <p:cNvPr id="32" name="Shape 32"/>
              <p:cNvSpPr/>
              <p:nvPr/>
            </p:nvSpPr>
            <p:spPr>
              <a:xfrm>
                <a:off x="-2" y="0"/>
                <a:ext cx="3811577" cy="1004845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25AA3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Georgia"/>
                    <a:ea typeface="Georgia"/>
                    <a:cs typeface="Georgia"/>
                    <a:sym typeface="Georgia"/>
                  </a:defRPr>
                </a:pPr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0" y="0"/>
                <a:ext cx="3811574" cy="6883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 lvl="0" marL="84138" indent="-84138">
                  <a:defRPr sz="1800"/>
                </a:pPr>
                <a:r>
                  <a:rPr sz="1200" u="sng">
                    <a:solidFill>
                      <a:srgbClr val="025AA3"/>
                    </a:solidFill>
                    <a:latin typeface="Arial Bold"/>
                    <a:ea typeface="Arial Bold"/>
                    <a:cs typeface="Arial Bold"/>
                    <a:sym typeface="Arial Bold"/>
                  </a:rPr>
                  <a:t>Targets/Goals</a:t>
                </a:r>
                <a:endParaRPr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lvl="0" marL="19476" indent="-19476">
                  <a:buSzPct val="100000"/>
                  <a:buFont typeface="Georgia"/>
                  <a:buAutoNum type="arabicPeriod" startAt="1"/>
                  <a:defRPr sz="1800"/>
                </a:pPr>
                <a:r>
                  <a:rPr sz="1000">
                    <a:latin typeface="Georgia"/>
                    <a:ea typeface="Georgia"/>
                    <a:cs typeface="Georgia"/>
                    <a:sym typeface="Georgia"/>
                  </a:rPr>
                  <a:t>Produce interoperability specifications using the MDA approach  to support MU and other federal partner use cases</a:t>
                </a:r>
                <a:endParaRPr>
                  <a:latin typeface="Georgia"/>
                  <a:ea typeface="Georgia"/>
                  <a:cs typeface="Georgia"/>
                  <a:sym typeface="Georgia"/>
                </a:endParaRPr>
              </a:p>
              <a:p>
                <a:pPr lvl="0" marL="19476" indent="-19476">
                  <a:buSzPct val="100000"/>
                  <a:buFont typeface="Georgia"/>
                  <a:buAutoNum type="arabicPeriod" startAt="1"/>
                  <a:defRPr sz="1800"/>
                </a:pPr>
                <a:r>
                  <a:rPr sz="1000">
                    <a:latin typeface="Georgia"/>
                    <a:ea typeface="Georgia"/>
                    <a:cs typeface="Georgia"/>
                    <a:sym typeface="Georgia"/>
                  </a:rPr>
                  <a:t>Fully integrate the FHIM into the S&amp;I Framework process</a:t>
                </a:r>
              </a:p>
            </p:txBody>
          </p:sp>
        </p:grpSp>
      </p:grpSp>
      <p:grpSp>
        <p:nvGrpSpPr>
          <p:cNvPr id="38" name="Group 38"/>
          <p:cNvGrpSpPr/>
          <p:nvPr/>
        </p:nvGrpSpPr>
        <p:grpSpPr>
          <a:xfrm>
            <a:off x="4114798" y="1193798"/>
            <a:ext cx="4648203" cy="5328996"/>
            <a:chOff x="0" y="0"/>
            <a:chExt cx="4648201" cy="5328994"/>
          </a:xfrm>
        </p:grpSpPr>
        <p:sp>
          <p:nvSpPr>
            <p:cNvPr id="36" name="Shape 36"/>
            <p:cNvSpPr/>
            <p:nvPr/>
          </p:nvSpPr>
          <p:spPr>
            <a:xfrm>
              <a:off x="-1" y="-1"/>
              <a:ext cx="4647987" cy="5328995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25AA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Georgia"/>
                  <a:ea typeface="Georgia"/>
                  <a:cs typeface="Georgia"/>
                  <a:sym typeface="Georgia"/>
                </a:defRPr>
              </a:pPr>
            </a:p>
          </p:txBody>
        </p:sp>
        <p:sp>
          <p:nvSpPr>
            <p:cNvPr id="37" name="Shape 37"/>
            <p:cNvSpPr/>
            <p:nvPr/>
          </p:nvSpPr>
          <p:spPr>
            <a:xfrm>
              <a:off x="0" y="-1"/>
              <a:ext cx="4648202" cy="264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200" u="sng">
                  <a:solidFill>
                    <a:srgbClr val="025AA3"/>
                  </a:solidFill>
                  <a:latin typeface="Arial Bold"/>
                  <a:ea typeface="Arial Bold"/>
                  <a:cs typeface="Arial Bold"/>
                  <a:sym typeface="Arial Bold"/>
                </a:defRPr>
              </a:lvl1pPr>
            </a:lstStyle>
            <a:p>
              <a:pPr lvl="0">
                <a:defRPr sz="1800" u="none">
                  <a:solidFill>
                    <a:srgbClr val="000000"/>
                  </a:solidFill>
                </a:defRPr>
              </a:pPr>
              <a:r>
                <a:rPr sz="1200" u="sng">
                  <a:solidFill>
                    <a:srgbClr val="025AA3"/>
                  </a:solidFill>
                </a:rPr>
                <a:t>Federal Partners Action Plan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4114797" y="5562597"/>
            <a:ext cx="4648203" cy="1004890"/>
            <a:chOff x="-1" y="-1"/>
            <a:chExt cx="4648202" cy="1004889"/>
          </a:xfrm>
        </p:grpSpPr>
        <p:sp>
          <p:nvSpPr>
            <p:cNvPr id="39" name="Shape 39"/>
            <p:cNvSpPr/>
            <p:nvPr/>
          </p:nvSpPr>
          <p:spPr>
            <a:xfrm>
              <a:off x="-2" y="-2"/>
              <a:ext cx="4647989" cy="100489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25AA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Georgia"/>
                  <a:ea typeface="Georgia"/>
                  <a:cs typeface="Georgia"/>
                  <a:sym typeface="Georgia"/>
                </a:defRPr>
              </a:pPr>
            </a:p>
          </p:txBody>
        </p:sp>
        <p:sp>
          <p:nvSpPr>
            <p:cNvPr id="40" name="Shape 40"/>
            <p:cNvSpPr/>
            <p:nvPr/>
          </p:nvSpPr>
          <p:spPr>
            <a:xfrm>
              <a:off x="-1" y="-1"/>
              <a:ext cx="4648202" cy="828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lvl="0" marL="95250" indent="-95250">
                <a:defRPr sz="1800"/>
              </a:pPr>
              <a:r>
                <a:rPr sz="1200" u="sng">
                  <a:solidFill>
                    <a:srgbClr val="025AA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Deliverables</a:t>
              </a:r>
              <a:endParaRPr>
                <a:latin typeface="Georgia"/>
                <a:ea typeface="Georgia"/>
                <a:cs typeface="Georgia"/>
                <a:sym typeface="Georgia"/>
              </a:endParaRPr>
            </a:p>
            <a:p>
              <a:pPr lvl="0" marL="22048" indent="-22048">
                <a:buSzPct val="100000"/>
                <a:buFont typeface="Georgia"/>
                <a:buAutoNum type="arabicPeriod" startAt="1"/>
                <a:defRPr sz="1800"/>
              </a:pPr>
              <a:r>
                <a:rPr sz="1000">
                  <a:latin typeface="Georgia"/>
                  <a:ea typeface="Georgia"/>
                  <a:cs typeface="Georgia"/>
                  <a:sym typeface="Georgia"/>
                </a:rPr>
                <a:t>Harmonized, logical information model (FHIM) (est. 2 1/2 years to complete modeling all domains)</a:t>
              </a:r>
              <a:endParaRPr>
                <a:latin typeface="Georgia"/>
                <a:ea typeface="Georgia"/>
                <a:cs typeface="Georgia"/>
                <a:sym typeface="Georgia"/>
              </a:endParaRPr>
            </a:p>
            <a:p>
              <a:pPr lvl="0" marL="22048" indent="-22048">
                <a:buSzPct val="100000"/>
                <a:buFont typeface="Georgia"/>
                <a:buAutoNum type="arabicPeriod" startAt="1"/>
                <a:defRPr sz="1800"/>
              </a:pPr>
              <a:r>
                <a:rPr sz="1000">
                  <a:latin typeface="Georgia"/>
                  <a:ea typeface="Georgia"/>
                  <a:cs typeface="Georgia"/>
                  <a:sym typeface="Georgia"/>
                </a:rPr>
                <a:t>Business uses case models</a:t>
              </a:r>
              <a:endParaRPr>
                <a:latin typeface="Georgia"/>
                <a:ea typeface="Georgia"/>
                <a:cs typeface="Georgia"/>
                <a:sym typeface="Georgia"/>
              </a:endParaRPr>
            </a:p>
            <a:p>
              <a:pPr lvl="0" marL="22048" indent="-22048">
                <a:buSzPct val="100000"/>
                <a:buFont typeface="Georgia"/>
                <a:buAutoNum type="arabicPeriod" startAt="1"/>
                <a:defRPr sz="1800"/>
              </a:pPr>
              <a:r>
                <a:rPr sz="1000">
                  <a:latin typeface="Georgia"/>
                  <a:ea typeface="Georgia"/>
                  <a:cs typeface="Georgia"/>
                  <a:sym typeface="Georgia"/>
                </a:rPr>
                <a:t>Interoperability specifications</a:t>
              </a:r>
            </a:p>
          </p:txBody>
        </p:sp>
      </p:grpSp>
      <p:graphicFrame>
        <p:nvGraphicFramePr>
          <p:cNvPr id="42" name="Table 42"/>
          <p:cNvGraphicFramePr/>
          <p:nvPr/>
        </p:nvGraphicFramePr>
        <p:xfrm>
          <a:off x="4191000" y="1524000"/>
          <a:ext cx="4572000" cy="376918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657600"/>
                <a:gridCol w="914400"/>
              </a:tblGrid>
              <a:tr h="356482"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1000">
                          <a:latin typeface="Trebuchet MS Bold"/>
                          <a:ea typeface="Trebuchet MS Bold"/>
                          <a:cs typeface="Trebuchet MS Bold"/>
                          <a:sym typeface="Trebuchet MS Bold"/>
                        </a:rPr>
                        <a:t>Action</a:t>
                      </a:r>
                    </a:p>
                  </a:txBody>
                  <a:tcPr marL="45715" marR="45715" marT="45715" marB="45715" anchor="t" anchorCtr="0" horzOverflow="overflow">
                    <a:lnL w="12700">
                      <a:solidFill>
                        <a:srgbClr val="8064A2"/>
                      </a:solidFill>
                      <a:round/>
                    </a:lnL>
                    <a:lnT w="12700">
                      <a:solidFill>
                        <a:srgbClr val="8064A2"/>
                      </a:solidFill>
                      <a:round/>
                    </a:lnT>
                    <a:lnB w="12700">
                      <a:solidFill>
                        <a:srgbClr val="8064A2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b="0" i="0" sz="1800"/>
                      </a:pPr>
                      <a:r>
                        <a:rPr sz="1000">
                          <a:latin typeface="Trebuchet MS Bold"/>
                          <a:ea typeface="Trebuchet MS Bold"/>
                          <a:cs typeface="Trebuchet MS Bold"/>
                          <a:sym typeface="Trebuchet MS Bold"/>
                        </a:rPr>
                        <a:t>Date</a:t>
                      </a:r>
                    </a:p>
                  </a:txBody>
                  <a:tcPr marL="45715" marR="45715" marT="45715" marB="45715" anchor="t" anchorCtr="0" horzOverflow="overflow">
                    <a:lnR w="12700">
                      <a:solidFill>
                        <a:srgbClr val="8064A2"/>
                      </a:solidFill>
                      <a:round/>
                    </a:lnR>
                    <a:lnT w="12700">
                      <a:solidFill>
                        <a:srgbClr val="8064A2"/>
                      </a:solidFill>
                      <a:round/>
                    </a:lnT>
                    <a:lnB w="12700">
                      <a:solidFill>
                        <a:srgbClr val="8064A2"/>
                      </a:solidFill>
                      <a:round/>
                    </a:lnB>
                    <a:noFill/>
                  </a:tcPr>
                </a:tc>
              </a:tr>
              <a:tr h="564706">
                <a:tc>
                  <a:txBody>
                    <a:bodyPr/>
                    <a:lstStyle/>
                    <a:p>
                      <a:pPr lvl="0" indent="177800" algn="l">
                        <a:defRPr b="0" i="0" sz="1800"/>
                      </a:pPr>
                      <a:r>
                        <a:rPr sz="1200">
                          <a:latin typeface="Arial"/>
                          <a:ea typeface="Arial"/>
                          <a:cs typeface="Arial"/>
                        </a:rPr>
                        <a:t>Model at least one additional information domain per quarter (18 modeled, 1 underway,  18 to be modeled)</a:t>
                      </a:r>
                    </a:p>
                  </a:txBody>
                  <a:tcPr marL="45715" marR="45715" marT="45715" marB="45715" anchor="t" anchorCtr="0" horzOverflow="overflow">
                    <a:lnT w="12700">
                      <a:solidFill>
                        <a:srgbClr val="8064A2"/>
                      </a:solidFill>
                      <a:round/>
                    </a:lnT>
                    <a:solidFill>
                      <a:srgbClr val="8064A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200">
                          <a:latin typeface="Arial"/>
                          <a:ea typeface="Arial"/>
                          <a:cs typeface="Arial"/>
                        </a:rPr>
                        <a:t>Quarterly </a:t>
                      </a:r>
                    </a:p>
                  </a:txBody>
                  <a:tcPr marL="45715" marR="45715" marT="45715" marB="45715" anchor="t" anchorCtr="0" horzOverflow="overflow">
                    <a:lnT w="12700">
                      <a:solidFill>
                        <a:srgbClr val="8064A2"/>
                      </a:solidFill>
                      <a:round/>
                    </a:lnT>
                    <a:solidFill>
                      <a:srgbClr val="8064A2">
                        <a:alpha val="20000"/>
                      </a:srgbClr>
                    </a:solidFill>
                  </a:tcPr>
                </a:tc>
              </a:tr>
              <a:tr h="475806">
                <a:tc>
                  <a:txBody>
                    <a:bodyPr/>
                    <a:lstStyle/>
                    <a:p>
                      <a:pPr lvl="0" indent="177800" algn="l">
                        <a:defRPr b="0" i="0" sz="1800"/>
                      </a:pPr>
                      <a:r>
                        <a:rPr sz="1200">
                          <a:latin typeface="Arial"/>
                          <a:ea typeface="Arial"/>
                          <a:cs typeface="Arial"/>
                        </a:rPr>
                        <a:t>Model terminologies and define value sets to support each information domain</a:t>
                      </a:r>
                    </a:p>
                  </a:txBody>
                  <a:tcPr marL="45724" marR="45724" marT="45724" marB="45724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200">
                          <a:latin typeface="Arial"/>
                          <a:ea typeface="Arial"/>
                          <a:cs typeface="Arial"/>
                        </a:rPr>
                        <a:t>Quarterly</a:t>
                      </a:r>
                    </a:p>
                  </a:txBody>
                  <a:tcPr marL="45724" marR="45724" marT="45724" marB="45724" anchor="t" anchorCtr="0" horzOverflow="overflow">
                    <a:noFill/>
                  </a:tcPr>
                </a:tc>
              </a:tr>
              <a:tr h="475806">
                <a:tc>
                  <a:txBody>
                    <a:bodyPr/>
                    <a:lstStyle/>
                    <a:p>
                      <a:pPr lvl="0" indent="177800" algn="l">
                        <a:defRPr b="0" i="0" sz="1800"/>
                      </a:pPr>
                      <a:r>
                        <a:rPr sz="1200">
                          <a:latin typeface="Arial"/>
                          <a:ea typeface="Arial"/>
                          <a:cs typeface="Arial"/>
                        </a:rPr>
                        <a:t>Finish mapping FHIM to all ongoing S&amp;I Framework initiatives</a:t>
                      </a:r>
                    </a:p>
                  </a:txBody>
                  <a:tcPr marL="45715" marR="45715" marT="45715" marB="45715" anchor="t" anchorCtr="0" horzOverflow="overflow">
                    <a:solidFill>
                      <a:srgbClr val="8064A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200">
                          <a:latin typeface="Arial"/>
                          <a:ea typeface="Arial"/>
                          <a:cs typeface="Arial"/>
                        </a:rPr>
                        <a:t>30 JUN</a:t>
                      </a:r>
                    </a:p>
                  </a:txBody>
                  <a:tcPr marL="45715" marR="45715" marT="45715" marB="45715" anchor="t" anchorCtr="0" horzOverflow="overflow">
                    <a:solidFill>
                      <a:srgbClr val="8064A2">
                        <a:alpha val="20000"/>
                      </a:srgbClr>
                    </a:solidFill>
                  </a:tcPr>
                </a:tc>
              </a:tr>
              <a:tr h="475806">
                <a:tc>
                  <a:txBody>
                    <a:bodyPr/>
                    <a:lstStyle/>
                    <a:p>
                      <a:pPr lvl="0" indent="177800" algn="l">
                        <a:defRPr b="0" i="0" sz="1800"/>
                      </a:pPr>
                      <a:r>
                        <a:rPr sz="1200">
                          <a:latin typeface="Arial"/>
                          <a:ea typeface="Arial"/>
                          <a:cs typeface="Arial"/>
                        </a:rPr>
                        <a:t>Decide on the process and tools for modeling business use cases</a:t>
                      </a:r>
                    </a:p>
                  </a:txBody>
                  <a:tcPr marL="45724" marR="45724" marT="45724" marB="45724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200">
                          <a:latin typeface="Arial"/>
                          <a:ea typeface="Arial"/>
                          <a:cs typeface="Arial"/>
                        </a:rPr>
                        <a:t>30 JUN</a:t>
                      </a:r>
                    </a:p>
                  </a:txBody>
                  <a:tcPr marL="45724" marR="45724" marT="45724" marB="45724" anchor="t" anchorCtr="0" horzOverflow="overflow">
                    <a:noFill/>
                  </a:tcPr>
                </a:tc>
              </a:tr>
              <a:tr h="468956">
                <a:tc>
                  <a:txBody>
                    <a:bodyPr/>
                    <a:lstStyle/>
                    <a:p>
                      <a:pPr lvl="0" indent="177800" algn="l">
                        <a:defRPr b="0" i="0" sz="1800"/>
                      </a:pPr>
                      <a:r>
                        <a:rPr sz="1200">
                          <a:latin typeface="Arial"/>
                          <a:ea typeface="Arial"/>
                          <a:cs typeface="Arial"/>
                        </a:rPr>
                        <a:t>Map FHIM to all inactive S&amp;I Framework initiatives</a:t>
                      </a:r>
                    </a:p>
                  </a:txBody>
                  <a:tcPr marL="45715" marR="45715" marT="45715" marB="45715" anchor="t" anchorCtr="0" horzOverflow="overflow">
                    <a:solidFill>
                      <a:srgbClr val="8064A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200">
                          <a:latin typeface="Arial"/>
                          <a:ea typeface="Arial"/>
                          <a:cs typeface="Arial"/>
                        </a:rPr>
                        <a:t>31 JUL</a:t>
                      </a:r>
                    </a:p>
                  </a:txBody>
                  <a:tcPr marL="45715" marR="45715" marT="45715" marB="45715" anchor="t" anchorCtr="0" horzOverflow="overflow">
                    <a:solidFill>
                      <a:srgbClr val="8064A2">
                        <a:alpha val="20000"/>
                      </a:srgbClr>
                    </a:solidFill>
                  </a:tcPr>
                </a:tc>
              </a:tr>
              <a:tr h="475806">
                <a:tc>
                  <a:txBody>
                    <a:bodyPr/>
                    <a:lstStyle/>
                    <a:p>
                      <a:pPr lvl="0" indent="177800" algn="l">
                        <a:defRPr b="0" i="0" sz="1800"/>
                      </a:pPr>
                      <a:r>
                        <a:rPr sz="1200">
                          <a:latin typeface="Arial"/>
                          <a:ea typeface="Arial"/>
                          <a:cs typeface="Arial"/>
                        </a:rPr>
                        <a:t>Complete integration of FHIM into the S&amp;I Framework process</a:t>
                      </a:r>
                    </a:p>
                  </a:txBody>
                  <a:tcPr marL="45724" marR="45724" marT="45724" marB="45724" anchor="t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200">
                          <a:latin typeface="Arial"/>
                          <a:ea typeface="Arial"/>
                          <a:cs typeface="Arial"/>
                        </a:rPr>
                        <a:t>30 AUG</a:t>
                      </a:r>
                    </a:p>
                  </a:txBody>
                  <a:tcPr marL="45724" marR="45724" marT="45724" marB="45724" anchor="t" anchorCtr="0" horzOverflow="overflow">
                    <a:noFill/>
                  </a:tcPr>
                </a:tc>
              </a:tr>
              <a:tr h="475806">
                <a:tc>
                  <a:txBody>
                    <a:bodyPr/>
                    <a:lstStyle/>
                    <a:p>
                      <a:pPr lvl="0" indent="177800" algn="l">
                        <a:defRPr b="0" i="0" sz="1800"/>
                      </a:pPr>
                      <a:r>
                        <a:rPr sz="1200">
                          <a:latin typeface="Arial"/>
                          <a:ea typeface="Arial"/>
                          <a:cs typeface="Arial"/>
                        </a:rPr>
                        <a:t>Begin producing interoperability specifications for S&amp;I Framework using the MDA process</a:t>
                      </a:r>
                    </a:p>
                  </a:txBody>
                  <a:tcPr marL="45715" marR="45715" marT="45715" marB="45715" anchor="t" anchorCtr="0" horzOverflow="overflow">
                    <a:solidFill>
                      <a:srgbClr val="8064A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1200">
                          <a:latin typeface="Arial"/>
                          <a:ea typeface="Arial"/>
                          <a:cs typeface="Arial"/>
                        </a:rPr>
                        <a:t>30 OCT</a:t>
                      </a:r>
                    </a:p>
                  </a:txBody>
                  <a:tcPr marL="45715" marR="45715" marT="45715" marB="45715" anchor="t" anchorCtr="0" horzOverflow="overflow">
                    <a:solidFill>
                      <a:srgbClr val="8064A2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3" name="Shape 43"/>
          <p:cNvSpPr/>
          <p:nvPr/>
        </p:nvSpPr>
        <p:spPr>
          <a:xfrm>
            <a:off x="304800" y="1447799"/>
            <a:ext cx="3657600" cy="929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 lvl="0">
              <a:defRPr sz="1800"/>
            </a:pPr>
            <a:r>
              <a:rPr sz="1000"/>
              <a:t>Develop business, information and implementation models to fully support health interoperability and harmonize information from the individual federal partners and standards organizations into a single, logical, health information model that can be used as the basis for a model driven architecture (MDA) approach to generating interoperability specifications.</a:t>
            </a:r>
          </a:p>
        </p:txBody>
      </p:sp>
      <p:sp>
        <p:nvSpPr>
          <p:cNvPr id="44" name="Shape 44"/>
          <p:cNvSpPr/>
          <p:nvPr/>
        </p:nvSpPr>
        <p:spPr>
          <a:xfrm>
            <a:off x="4216699" y="1924335"/>
            <a:ext cx="153982" cy="177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7" y="2881"/>
                </a:moveTo>
                <a:cubicBezTo>
                  <a:pt x="20639" y="6724"/>
                  <a:pt x="20639" y="12953"/>
                  <a:pt x="16797" y="16796"/>
                </a:cubicBezTo>
                <a:cubicBezTo>
                  <a:pt x="12954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4" y="-961"/>
                  <a:pt x="16797" y="2881"/>
                </a:cubicBezTo>
              </a:path>
            </a:pathLst>
          </a:custGeom>
          <a:solidFill>
            <a:srgbClr val="92D050"/>
          </a:solidFill>
          <a:ln>
            <a:solidFill/>
            <a:round/>
          </a:ln>
        </p:spPr>
        <p:txBody>
          <a:bodyPr lIns="0" tIns="0" rIns="0" bIns="0"/>
          <a:lstStyle/>
          <a:p>
            <a:pPr lvl="0"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5" name="Shape 45"/>
          <p:cNvSpPr/>
          <p:nvPr/>
        </p:nvSpPr>
        <p:spPr>
          <a:xfrm>
            <a:off x="4185595" y="2496229"/>
            <a:ext cx="153982" cy="177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7" y="2881"/>
                </a:moveTo>
                <a:cubicBezTo>
                  <a:pt x="20639" y="6724"/>
                  <a:pt x="20639" y="12953"/>
                  <a:pt x="16797" y="16796"/>
                </a:cubicBezTo>
                <a:cubicBezTo>
                  <a:pt x="12954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4" y="-961"/>
                  <a:pt x="16797" y="2881"/>
                </a:cubicBezTo>
              </a:path>
            </a:pathLst>
          </a:custGeom>
          <a:solidFill>
            <a:srgbClr val="92D050"/>
          </a:solidFill>
          <a:ln>
            <a:solidFill/>
            <a:round/>
          </a:ln>
        </p:spPr>
        <p:txBody>
          <a:bodyPr lIns="0" tIns="0" rIns="0" bIns="0"/>
          <a:lstStyle/>
          <a:p>
            <a:pPr lvl="0"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46" name="Shape 46"/>
          <p:cNvSpPr/>
          <p:nvPr/>
        </p:nvSpPr>
        <p:spPr>
          <a:xfrm>
            <a:off x="4216699" y="2965874"/>
            <a:ext cx="153982" cy="142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7" y="2882"/>
                </a:moveTo>
                <a:cubicBezTo>
                  <a:pt x="20639" y="6725"/>
                  <a:pt x="20639" y="12954"/>
                  <a:pt x="16797" y="16797"/>
                </a:cubicBezTo>
                <a:cubicBezTo>
                  <a:pt x="12954" y="20640"/>
                  <a:pt x="6724" y="20640"/>
                  <a:pt x="2881" y="16797"/>
                </a:cubicBezTo>
                <a:cubicBezTo>
                  <a:pt x="-961" y="12954"/>
                  <a:pt x="-961" y="6725"/>
                  <a:pt x="2881" y="2882"/>
                </a:cubicBezTo>
                <a:cubicBezTo>
                  <a:pt x="6724" y="-960"/>
                  <a:pt x="12954" y="-960"/>
                  <a:pt x="16797" y="2882"/>
                </a:cubicBezTo>
              </a:path>
            </a:pathLst>
          </a:custGeom>
          <a:solidFill>
            <a:srgbClr val="92D050"/>
          </a:solidFill>
          <a:ln>
            <a:solidFill/>
            <a:round/>
          </a:ln>
        </p:spPr>
        <p:txBody>
          <a:bodyPr lIns="0" tIns="0" rIns="0" bIns="0"/>
          <a:lstStyle/>
          <a:p>
            <a:pPr lvl="0"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grpSp>
        <p:nvGrpSpPr>
          <p:cNvPr id="63" name="Group 63"/>
          <p:cNvGrpSpPr/>
          <p:nvPr/>
        </p:nvGrpSpPr>
        <p:grpSpPr>
          <a:xfrm>
            <a:off x="608003" y="6604000"/>
            <a:ext cx="6629410" cy="460526"/>
            <a:chOff x="-4" y="4"/>
            <a:chExt cx="6629409" cy="460525"/>
          </a:xfrm>
        </p:grpSpPr>
        <p:sp>
          <p:nvSpPr>
            <p:cNvPr id="47" name="Shape 47"/>
            <p:cNvSpPr/>
            <p:nvPr/>
          </p:nvSpPr>
          <p:spPr>
            <a:xfrm>
              <a:off x="4" y="4"/>
              <a:ext cx="6629401" cy="2057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800">
                  <a:latin typeface="Georgia"/>
                  <a:ea typeface="Georgia"/>
                  <a:cs typeface="Georgia"/>
                  <a:sym typeface="Georgia"/>
                </a:defRPr>
              </a:lvl1pPr>
            </a:lstStyle>
            <a:p>
              <a:pPr lvl="0">
                <a:defRPr sz="1800"/>
              </a:pPr>
              <a:r>
                <a:rPr sz="800"/>
                <a:t>     = Complete                          = On Target                               = “Go Faster”                         = Late/Problem area                  = Not Started</a:t>
              </a:r>
            </a:p>
          </p:txBody>
        </p:sp>
        <p:grpSp>
          <p:nvGrpSpPr>
            <p:cNvPr id="50" name="Group 50"/>
            <p:cNvGrpSpPr/>
            <p:nvPr/>
          </p:nvGrpSpPr>
          <p:grpSpPr>
            <a:xfrm>
              <a:off x="-5" y="4"/>
              <a:ext cx="165729" cy="460526"/>
              <a:chOff x="-4" y="4"/>
              <a:chExt cx="165728" cy="460524"/>
            </a:xfrm>
          </p:grpSpPr>
          <p:sp>
            <p:nvSpPr>
              <p:cNvPr id="48" name="Shape 48"/>
              <p:cNvSpPr/>
              <p:nvPr/>
            </p:nvSpPr>
            <p:spPr>
              <a:xfrm>
                <a:off x="-5" y="4"/>
                <a:ext cx="165729" cy="178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8" y="2881"/>
                    </a:moveTo>
                    <a:cubicBezTo>
                      <a:pt x="20640" y="6724"/>
                      <a:pt x="20640" y="12953"/>
                      <a:pt x="16798" y="16796"/>
                    </a:cubicBezTo>
                    <a:cubicBezTo>
                      <a:pt x="12955" y="20639"/>
                      <a:pt x="6725" y="20639"/>
                      <a:pt x="2882" y="16796"/>
                    </a:cubicBezTo>
                    <a:cubicBezTo>
                      <a:pt x="-960" y="12953"/>
                      <a:pt x="-960" y="6724"/>
                      <a:pt x="2882" y="2881"/>
                    </a:cubicBezTo>
                    <a:cubicBezTo>
                      <a:pt x="6725" y="-961"/>
                      <a:pt x="12955" y="-961"/>
                      <a:pt x="16798" y="2881"/>
                    </a:cubicBezTo>
                  </a:path>
                </a:pathLst>
              </a:custGeom>
              <a:solidFill>
                <a:srgbClr val="005193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Georgia"/>
                    <a:ea typeface="Georgia"/>
                    <a:cs typeface="Georgia"/>
                    <a:sym typeface="Georgia"/>
                  </a:defRPr>
                </a:pPr>
              </a:p>
            </p:txBody>
          </p:sp>
          <p:sp>
            <p:nvSpPr>
              <p:cNvPr id="49" name="Shape 49"/>
              <p:cNvSpPr/>
              <p:nvPr/>
            </p:nvSpPr>
            <p:spPr>
              <a:xfrm>
                <a:off x="24274" y="26193"/>
                <a:ext cx="117194" cy="4343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Georgia"/>
                    <a:ea typeface="Georgia"/>
                    <a:cs typeface="Georgia"/>
                    <a:sym typeface="Georgi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 </a:t>
                </a:r>
              </a:p>
            </p:txBody>
          </p:sp>
        </p:grpSp>
        <p:grpSp>
          <p:nvGrpSpPr>
            <p:cNvPr id="53" name="Group 53"/>
            <p:cNvGrpSpPr/>
            <p:nvPr/>
          </p:nvGrpSpPr>
          <p:grpSpPr>
            <a:xfrm>
              <a:off x="1295393" y="4"/>
              <a:ext cx="165731" cy="460526"/>
              <a:chOff x="-4" y="4"/>
              <a:chExt cx="165730" cy="460524"/>
            </a:xfrm>
          </p:grpSpPr>
          <p:sp>
            <p:nvSpPr>
              <p:cNvPr id="51" name="Shape 51"/>
              <p:cNvSpPr/>
              <p:nvPr/>
            </p:nvSpPr>
            <p:spPr>
              <a:xfrm>
                <a:off x="-5" y="4"/>
                <a:ext cx="165731" cy="178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8" y="2881"/>
                    </a:moveTo>
                    <a:cubicBezTo>
                      <a:pt x="20640" y="6724"/>
                      <a:pt x="20640" y="12953"/>
                      <a:pt x="16798" y="16796"/>
                    </a:cubicBezTo>
                    <a:cubicBezTo>
                      <a:pt x="12955" y="20639"/>
                      <a:pt x="6725" y="20639"/>
                      <a:pt x="2882" y="16796"/>
                    </a:cubicBezTo>
                    <a:cubicBezTo>
                      <a:pt x="-960" y="12953"/>
                      <a:pt x="-960" y="6724"/>
                      <a:pt x="2882" y="2881"/>
                    </a:cubicBezTo>
                    <a:cubicBezTo>
                      <a:pt x="6725" y="-961"/>
                      <a:pt x="12955" y="-961"/>
                      <a:pt x="16798" y="2881"/>
                    </a:cubicBezTo>
                  </a:path>
                </a:pathLst>
              </a:custGeom>
              <a:solidFill>
                <a:srgbClr val="92D05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Georgia"/>
                    <a:ea typeface="Georgia"/>
                    <a:cs typeface="Georgia"/>
                    <a:sym typeface="Georgia"/>
                  </a:defRPr>
                </a:pPr>
              </a:p>
            </p:txBody>
          </p:sp>
          <p:sp>
            <p:nvSpPr>
              <p:cNvPr id="52" name="Shape 52"/>
              <p:cNvSpPr/>
              <p:nvPr/>
            </p:nvSpPr>
            <p:spPr>
              <a:xfrm>
                <a:off x="24274" y="26193"/>
                <a:ext cx="117196" cy="4343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Georgia"/>
                    <a:ea typeface="Georgia"/>
                    <a:cs typeface="Georgia"/>
                    <a:sym typeface="Georgi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 </a:t>
                </a:r>
              </a:p>
            </p:txBody>
          </p:sp>
        </p:grpSp>
        <p:grpSp>
          <p:nvGrpSpPr>
            <p:cNvPr id="56" name="Group 56"/>
            <p:cNvGrpSpPr/>
            <p:nvPr/>
          </p:nvGrpSpPr>
          <p:grpSpPr>
            <a:xfrm>
              <a:off x="2666994" y="4"/>
              <a:ext cx="165731" cy="460526"/>
              <a:chOff x="-4" y="4"/>
              <a:chExt cx="165730" cy="460524"/>
            </a:xfrm>
          </p:grpSpPr>
          <p:sp>
            <p:nvSpPr>
              <p:cNvPr id="54" name="Shape 54"/>
              <p:cNvSpPr/>
              <p:nvPr/>
            </p:nvSpPr>
            <p:spPr>
              <a:xfrm>
                <a:off x="-5" y="4"/>
                <a:ext cx="165731" cy="178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8" y="2881"/>
                    </a:moveTo>
                    <a:cubicBezTo>
                      <a:pt x="20640" y="6724"/>
                      <a:pt x="20640" y="12953"/>
                      <a:pt x="16798" y="16796"/>
                    </a:cubicBezTo>
                    <a:cubicBezTo>
                      <a:pt x="12955" y="20639"/>
                      <a:pt x="6725" y="20639"/>
                      <a:pt x="2882" y="16796"/>
                    </a:cubicBezTo>
                    <a:cubicBezTo>
                      <a:pt x="-960" y="12953"/>
                      <a:pt x="-960" y="6724"/>
                      <a:pt x="2882" y="2881"/>
                    </a:cubicBezTo>
                    <a:cubicBezTo>
                      <a:pt x="6725" y="-961"/>
                      <a:pt x="12955" y="-961"/>
                      <a:pt x="16798" y="2881"/>
                    </a:cubicBezTo>
                  </a:path>
                </a:pathLst>
              </a:custGeom>
              <a:solidFill>
                <a:srgbClr val="FFFF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Georgia"/>
                    <a:ea typeface="Georgia"/>
                    <a:cs typeface="Georgia"/>
                    <a:sym typeface="Georgia"/>
                  </a:defRPr>
                </a:pPr>
              </a:p>
            </p:txBody>
          </p:sp>
          <p:sp>
            <p:nvSpPr>
              <p:cNvPr id="55" name="Shape 55"/>
              <p:cNvSpPr/>
              <p:nvPr/>
            </p:nvSpPr>
            <p:spPr>
              <a:xfrm>
                <a:off x="24274" y="26193"/>
                <a:ext cx="117196" cy="4343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Georgia"/>
                    <a:ea typeface="Georgia"/>
                    <a:cs typeface="Georgia"/>
                    <a:sym typeface="Georgi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 </a:t>
                </a:r>
              </a:p>
            </p:txBody>
          </p:sp>
        </p:grpSp>
        <p:grpSp>
          <p:nvGrpSpPr>
            <p:cNvPr id="59" name="Group 59"/>
            <p:cNvGrpSpPr/>
            <p:nvPr/>
          </p:nvGrpSpPr>
          <p:grpSpPr>
            <a:xfrm>
              <a:off x="4038594" y="4"/>
              <a:ext cx="165730" cy="460526"/>
              <a:chOff x="-4" y="4"/>
              <a:chExt cx="165729" cy="460524"/>
            </a:xfrm>
          </p:grpSpPr>
          <p:sp>
            <p:nvSpPr>
              <p:cNvPr id="57" name="Shape 57"/>
              <p:cNvSpPr/>
              <p:nvPr/>
            </p:nvSpPr>
            <p:spPr>
              <a:xfrm>
                <a:off x="-5" y="4"/>
                <a:ext cx="165730" cy="178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7" y="2881"/>
                    </a:moveTo>
                    <a:cubicBezTo>
                      <a:pt x="20639" y="6724"/>
                      <a:pt x="20639" y="12953"/>
                      <a:pt x="16797" y="16796"/>
                    </a:cubicBezTo>
                    <a:cubicBezTo>
                      <a:pt x="12954" y="20639"/>
                      <a:pt x="6724" y="20639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4" y="-961"/>
                      <a:pt x="16797" y="2881"/>
                    </a:cubicBezTo>
                  </a:path>
                </a:pathLst>
              </a:custGeom>
              <a:solidFill>
                <a:srgbClr val="FF0000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Georgia"/>
                    <a:ea typeface="Georgia"/>
                    <a:cs typeface="Georgia"/>
                    <a:sym typeface="Georgia"/>
                  </a:defRPr>
                </a:pPr>
              </a:p>
            </p:txBody>
          </p:sp>
          <p:sp>
            <p:nvSpPr>
              <p:cNvPr id="58" name="Shape 58"/>
              <p:cNvSpPr/>
              <p:nvPr/>
            </p:nvSpPr>
            <p:spPr>
              <a:xfrm>
                <a:off x="24274" y="26193"/>
                <a:ext cx="117195" cy="4343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Georgia"/>
                    <a:ea typeface="Georgia"/>
                    <a:cs typeface="Georgia"/>
                    <a:sym typeface="Georgi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 </a:t>
                </a:r>
              </a:p>
            </p:txBody>
          </p:sp>
        </p:grpSp>
        <p:grpSp>
          <p:nvGrpSpPr>
            <p:cNvPr id="62" name="Group 62"/>
            <p:cNvGrpSpPr/>
            <p:nvPr/>
          </p:nvGrpSpPr>
          <p:grpSpPr>
            <a:xfrm>
              <a:off x="5486394" y="4"/>
              <a:ext cx="152397" cy="460526"/>
              <a:chOff x="-3" y="4"/>
              <a:chExt cx="152396" cy="460524"/>
            </a:xfrm>
          </p:grpSpPr>
          <p:sp>
            <p:nvSpPr>
              <p:cNvPr id="60" name="Shape 60"/>
              <p:cNvSpPr/>
              <p:nvPr/>
            </p:nvSpPr>
            <p:spPr>
              <a:xfrm>
                <a:off x="-4" y="4"/>
                <a:ext cx="152397" cy="178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7" y="2881"/>
                    </a:moveTo>
                    <a:cubicBezTo>
                      <a:pt x="20639" y="6724"/>
                      <a:pt x="20639" y="12953"/>
                      <a:pt x="16797" y="16796"/>
                    </a:cubicBezTo>
                    <a:cubicBezTo>
                      <a:pt x="12954" y="20639"/>
                      <a:pt x="6724" y="20639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4" y="-961"/>
                      <a:pt x="16797" y="2881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>
                    <a:latin typeface="Georgia"/>
                    <a:ea typeface="Georgia"/>
                    <a:cs typeface="Georgia"/>
                    <a:sym typeface="Georgia"/>
                  </a:defRPr>
                </a:pPr>
              </a:p>
            </p:txBody>
          </p:sp>
          <p:sp>
            <p:nvSpPr>
              <p:cNvPr id="61" name="Shape 61"/>
              <p:cNvSpPr/>
              <p:nvPr/>
            </p:nvSpPr>
            <p:spPr>
              <a:xfrm>
                <a:off x="22322" y="26193"/>
                <a:ext cx="107764" cy="4343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Georgia"/>
                    <a:ea typeface="Georgia"/>
                    <a:cs typeface="Georgia"/>
                    <a:sym typeface="Georgi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 </a:t>
                </a:r>
              </a:p>
            </p:txBody>
          </p:sp>
        </p:grpSp>
      </p:grpSp>
      <p:grpSp>
        <p:nvGrpSpPr>
          <p:cNvPr id="66" name="Group 66"/>
          <p:cNvGrpSpPr/>
          <p:nvPr/>
        </p:nvGrpSpPr>
        <p:grpSpPr>
          <a:xfrm>
            <a:off x="6094403" y="6603999"/>
            <a:ext cx="152396" cy="369090"/>
            <a:chOff x="-3" y="4"/>
            <a:chExt cx="152394" cy="369088"/>
          </a:xfrm>
        </p:grpSpPr>
        <p:sp>
          <p:nvSpPr>
            <p:cNvPr id="64" name="Shape 64"/>
            <p:cNvSpPr/>
            <p:nvPr/>
          </p:nvSpPr>
          <p:spPr>
            <a:xfrm>
              <a:off x="-4" y="4"/>
              <a:ext cx="152396" cy="178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8" y="2882"/>
                  </a:moveTo>
                  <a:cubicBezTo>
                    <a:pt x="20640" y="6725"/>
                    <a:pt x="20640" y="12954"/>
                    <a:pt x="16798" y="16797"/>
                  </a:cubicBezTo>
                  <a:cubicBezTo>
                    <a:pt x="12955" y="20640"/>
                    <a:pt x="6725" y="20640"/>
                    <a:pt x="2882" y="16797"/>
                  </a:cubicBezTo>
                  <a:cubicBezTo>
                    <a:pt x="-960" y="12954"/>
                    <a:pt x="-960" y="6725"/>
                    <a:pt x="2882" y="2882"/>
                  </a:cubicBezTo>
                  <a:cubicBezTo>
                    <a:pt x="6725" y="-960"/>
                    <a:pt x="12955" y="-960"/>
                    <a:pt x="16798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Georgia"/>
                  <a:ea typeface="Georgia"/>
                  <a:cs typeface="Georgia"/>
                  <a:sym typeface="Georgia"/>
                </a:defRPr>
              </a:pPr>
            </a:p>
          </p:txBody>
        </p:sp>
        <p:sp>
          <p:nvSpPr>
            <p:cNvPr id="65" name="Shape 65"/>
            <p:cNvSpPr/>
            <p:nvPr/>
          </p:nvSpPr>
          <p:spPr>
            <a:xfrm>
              <a:off x="22322" y="26193"/>
              <a:ext cx="107764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latin typeface="Georgia"/>
                  <a:ea typeface="Georgia"/>
                  <a:cs typeface="Georgia"/>
                  <a:sym typeface="Georgia"/>
                </a:defRPr>
              </a:lvl1pPr>
            </a:lstStyle>
            <a:p>
              <a:pPr lvl="0">
                <a:defRPr sz="1800"/>
              </a:pPr>
              <a:r>
                <a:rPr sz="2400"/>
                <a:t> </a:t>
              </a: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6094403" y="6603999"/>
            <a:ext cx="152396" cy="369090"/>
            <a:chOff x="-3" y="4"/>
            <a:chExt cx="152394" cy="369088"/>
          </a:xfrm>
        </p:grpSpPr>
        <p:sp>
          <p:nvSpPr>
            <p:cNvPr id="67" name="Shape 67"/>
            <p:cNvSpPr/>
            <p:nvPr/>
          </p:nvSpPr>
          <p:spPr>
            <a:xfrm>
              <a:off x="-4" y="4"/>
              <a:ext cx="152396" cy="178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8" y="2882"/>
                  </a:moveTo>
                  <a:cubicBezTo>
                    <a:pt x="20640" y="6725"/>
                    <a:pt x="20640" y="12954"/>
                    <a:pt x="16798" y="16797"/>
                  </a:cubicBezTo>
                  <a:cubicBezTo>
                    <a:pt x="12955" y="20640"/>
                    <a:pt x="6725" y="20640"/>
                    <a:pt x="2882" y="16797"/>
                  </a:cubicBezTo>
                  <a:cubicBezTo>
                    <a:pt x="-960" y="12954"/>
                    <a:pt x="-960" y="6725"/>
                    <a:pt x="2882" y="2882"/>
                  </a:cubicBezTo>
                  <a:cubicBezTo>
                    <a:pt x="6725" y="-960"/>
                    <a:pt x="12955" y="-960"/>
                    <a:pt x="16798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Georgia"/>
                  <a:ea typeface="Georgia"/>
                  <a:cs typeface="Georgia"/>
                  <a:sym typeface="Georgia"/>
                </a:defRPr>
              </a:pPr>
            </a:p>
          </p:txBody>
        </p:sp>
        <p:sp>
          <p:nvSpPr>
            <p:cNvPr id="68" name="Shape 68"/>
            <p:cNvSpPr/>
            <p:nvPr/>
          </p:nvSpPr>
          <p:spPr>
            <a:xfrm>
              <a:off x="22322" y="26193"/>
              <a:ext cx="107764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latin typeface="Georgia"/>
                  <a:ea typeface="Georgia"/>
                  <a:cs typeface="Georgia"/>
                  <a:sym typeface="Georgia"/>
                </a:defRPr>
              </a:lvl1pPr>
            </a:lstStyle>
            <a:p>
              <a:pPr lvl="0">
                <a:defRPr sz="1800"/>
              </a:pPr>
              <a:r>
                <a:rPr sz="2400"/>
                <a:t> </a:t>
              </a:r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6094403" y="6603999"/>
            <a:ext cx="152396" cy="369090"/>
            <a:chOff x="-3" y="4"/>
            <a:chExt cx="152394" cy="369088"/>
          </a:xfrm>
        </p:grpSpPr>
        <p:sp>
          <p:nvSpPr>
            <p:cNvPr id="70" name="Shape 70"/>
            <p:cNvSpPr/>
            <p:nvPr/>
          </p:nvSpPr>
          <p:spPr>
            <a:xfrm>
              <a:off x="-4" y="4"/>
              <a:ext cx="152396" cy="178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8" y="2882"/>
                  </a:moveTo>
                  <a:cubicBezTo>
                    <a:pt x="20640" y="6725"/>
                    <a:pt x="20640" y="12954"/>
                    <a:pt x="16798" y="16797"/>
                  </a:cubicBezTo>
                  <a:cubicBezTo>
                    <a:pt x="12955" y="20640"/>
                    <a:pt x="6725" y="20640"/>
                    <a:pt x="2882" y="16797"/>
                  </a:cubicBezTo>
                  <a:cubicBezTo>
                    <a:pt x="-960" y="12954"/>
                    <a:pt x="-960" y="6725"/>
                    <a:pt x="2882" y="2882"/>
                  </a:cubicBezTo>
                  <a:cubicBezTo>
                    <a:pt x="6725" y="-960"/>
                    <a:pt x="12955" y="-960"/>
                    <a:pt x="16798" y="2882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Georgia"/>
                  <a:ea typeface="Georgia"/>
                  <a:cs typeface="Georgia"/>
                  <a:sym typeface="Georgia"/>
                </a:defRPr>
              </a:pPr>
            </a:p>
          </p:txBody>
        </p:sp>
        <p:sp>
          <p:nvSpPr>
            <p:cNvPr id="71" name="Shape 71"/>
            <p:cNvSpPr/>
            <p:nvPr/>
          </p:nvSpPr>
          <p:spPr>
            <a:xfrm>
              <a:off x="22322" y="26193"/>
              <a:ext cx="107764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>
                  <a:latin typeface="Georgia"/>
                  <a:ea typeface="Georgia"/>
                  <a:cs typeface="Georgia"/>
                  <a:sym typeface="Georgia"/>
                </a:defRPr>
              </a:lvl1pPr>
            </a:lstStyle>
            <a:p>
              <a:pPr lvl="0">
                <a:defRPr sz="1800"/>
              </a:pPr>
              <a:r>
                <a:rPr sz="2400"/>
                <a:t> </a:t>
              </a:r>
            </a:p>
          </p:txBody>
        </p:sp>
      </p:grpSp>
      <p:sp>
        <p:nvSpPr>
          <p:cNvPr id="73" name="Shape 73"/>
          <p:cNvSpPr/>
          <p:nvPr/>
        </p:nvSpPr>
        <p:spPr>
          <a:xfrm>
            <a:off x="4189412" y="3441338"/>
            <a:ext cx="153982" cy="1793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7" y="2882"/>
                </a:moveTo>
                <a:cubicBezTo>
                  <a:pt x="20639" y="6725"/>
                  <a:pt x="20639" y="12954"/>
                  <a:pt x="16797" y="16797"/>
                </a:cubicBezTo>
                <a:cubicBezTo>
                  <a:pt x="12954" y="20640"/>
                  <a:pt x="6724" y="20640"/>
                  <a:pt x="2881" y="16797"/>
                </a:cubicBezTo>
                <a:cubicBezTo>
                  <a:pt x="-961" y="12954"/>
                  <a:pt x="-961" y="6725"/>
                  <a:pt x="2881" y="2882"/>
                </a:cubicBezTo>
                <a:cubicBezTo>
                  <a:pt x="6724" y="-960"/>
                  <a:pt x="12954" y="-960"/>
                  <a:pt x="16797" y="2882"/>
                </a:cubicBezTo>
              </a:path>
            </a:pathLst>
          </a:custGeom>
          <a:ln>
            <a:solidFill/>
            <a:round/>
          </a:ln>
        </p:spPr>
        <p:txBody>
          <a:bodyPr lIns="0" tIns="0" rIns="0" bIns="0"/>
          <a:lstStyle/>
          <a:p>
            <a:pPr lvl="0"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74" name="Shape 74"/>
          <p:cNvSpPr/>
          <p:nvPr/>
        </p:nvSpPr>
        <p:spPr>
          <a:xfrm>
            <a:off x="4189412" y="3904700"/>
            <a:ext cx="153982" cy="177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7" y="2881"/>
                </a:moveTo>
                <a:cubicBezTo>
                  <a:pt x="20639" y="6724"/>
                  <a:pt x="20639" y="12953"/>
                  <a:pt x="16797" y="16796"/>
                </a:cubicBezTo>
                <a:cubicBezTo>
                  <a:pt x="12954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4" y="-961"/>
                  <a:pt x="16797" y="2881"/>
                </a:cubicBezTo>
              </a:path>
            </a:pathLst>
          </a:custGeom>
          <a:ln>
            <a:solidFill/>
            <a:round/>
          </a:ln>
        </p:spPr>
        <p:txBody>
          <a:bodyPr lIns="0" tIns="0" rIns="0" bIns="0"/>
          <a:lstStyle/>
          <a:p>
            <a:pPr lvl="0"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75" name="Shape 75"/>
          <p:cNvSpPr/>
          <p:nvPr/>
        </p:nvSpPr>
        <p:spPr>
          <a:xfrm>
            <a:off x="4203051" y="4360209"/>
            <a:ext cx="153982" cy="1793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7" y="2882"/>
                </a:moveTo>
                <a:cubicBezTo>
                  <a:pt x="20639" y="6725"/>
                  <a:pt x="20639" y="12954"/>
                  <a:pt x="16797" y="16797"/>
                </a:cubicBezTo>
                <a:cubicBezTo>
                  <a:pt x="12954" y="20640"/>
                  <a:pt x="6724" y="20640"/>
                  <a:pt x="2881" y="16797"/>
                </a:cubicBezTo>
                <a:cubicBezTo>
                  <a:pt x="-961" y="12954"/>
                  <a:pt x="-961" y="6725"/>
                  <a:pt x="2881" y="2882"/>
                </a:cubicBezTo>
                <a:cubicBezTo>
                  <a:pt x="6724" y="-960"/>
                  <a:pt x="12954" y="-960"/>
                  <a:pt x="16797" y="2882"/>
                </a:cubicBezTo>
              </a:path>
            </a:pathLst>
          </a:custGeom>
          <a:ln>
            <a:solidFill/>
            <a:round/>
          </a:ln>
        </p:spPr>
        <p:txBody>
          <a:bodyPr lIns="0" tIns="0" rIns="0" bIns="0"/>
          <a:lstStyle/>
          <a:p>
            <a:pPr lvl="0"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76" name="Shape 76"/>
          <p:cNvSpPr/>
          <p:nvPr/>
        </p:nvSpPr>
        <p:spPr>
          <a:xfrm>
            <a:off x="4189412" y="4817305"/>
            <a:ext cx="153982" cy="177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2881" y="2881"/>
                </a:moveTo>
                <a:cubicBezTo>
                  <a:pt x="-961" y="6724"/>
                  <a:pt x="-961" y="12953"/>
                  <a:pt x="2881" y="16796"/>
                </a:cubicBezTo>
                <a:cubicBezTo>
                  <a:pt x="6724" y="20639"/>
                  <a:pt x="12954" y="20639"/>
                  <a:pt x="16797" y="16796"/>
                </a:cubicBezTo>
                <a:cubicBezTo>
                  <a:pt x="20639" y="12953"/>
                  <a:pt x="20639" y="6724"/>
                  <a:pt x="16797" y="2881"/>
                </a:cubicBezTo>
                <a:cubicBezTo>
                  <a:pt x="12954" y="-961"/>
                  <a:pt x="6724" y="-961"/>
                  <a:pt x="2881" y="2881"/>
                </a:cubicBezTo>
              </a:path>
            </a:pathLst>
          </a:custGeom>
          <a:ln>
            <a:solidFill/>
            <a:round/>
          </a:ln>
        </p:spPr>
        <p:txBody>
          <a:bodyPr lIns="0" tIns="0" rIns="0" bIns="0"/>
          <a:lstStyle/>
          <a:p>
            <a:pPr lvl="0">
              <a:defRPr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xfrm>
            <a:off x="8458200" y="6629400"/>
            <a:ext cx="417513" cy="228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434340">
              <a:defRPr sz="1000">
                <a:solidFill>
                  <a:srgbClr val="53535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535353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3F80"/>
      </a:accent1>
      <a:accent2>
        <a:srgbClr val="C10A25"/>
      </a:accent2>
      <a:accent3>
        <a:srgbClr val="8F8F8F"/>
      </a:accent3>
      <a:accent4>
        <a:srgbClr val="707070"/>
      </a:accent4>
      <a:accent5>
        <a:srgbClr val="AAAFBF"/>
      </a:accent5>
      <a:accent6>
        <a:srgbClr val="AF0922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3F80"/>
      </a:accent1>
      <a:accent2>
        <a:srgbClr val="C10A25"/>
      </a:accent2>
      <a:accent3>
        <a:srgbClr val="8F8F8F"/>
      </a:accent3>
      <a:accent4>
        <a:srgbClr val="707070"/>
      </a:accent4>
      <a:accent5>
        <a:srgbClr val="AAAFBF"/>
      </a:accent5>
      <a:accent6>
        <a:srgbClr val="AF0922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13F80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