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E2CB"/>
          </a:solidFill>
        </a:fill>
      </a:tcStyle>
    </a:wholeTbl>
    <a:band2H>
      <a:tcTxStyle b="def" i="def"/>
      <a:tcStyle>
        <a:tcBdr/>
        <a:fill>
          <a:solidFill>
            <a:srgbClr val="FAF1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3D2CB"/>
          </a:solidFill>
        </a:fill>
      </a:tcStyle>
    </a:wholeTbl>
    <a:band2H>
      <a:tcTxStyle b="def" i="def"/>
      <a:tcStyle>
        <a:tcBdr/>
        <a:fill>
          <a:solidFill>
            <a:srgbClr val="F9EA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3.jp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rgbClr val="C10A25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rgbClr val="C10A25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rgbClr val="C10A25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rgbClr val="C10A25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One</a:t>
            </a:r>
            <a:endParaRPr sz="2000">
              <a:solidFill>
                <a:srgbClr val="C10A2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Two</a:t>
            </a:r>
            <a:endParaRPr sz="2000">
              <a:solidFill>
                <a:srgbClr val="C10A2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Three</a:t>
            </a:r>
            <a:endParaRPr sz="2000">
              <a:solidFill>
                <a:srgbClr val="C10A2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Four</a:t>
            </a:r>
            <a:endParaRPr sz="2000">
              <a:solidFill>
                <a:srgbClr val="C10A2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ew F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4.jp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Tx/>
              <a:buSzTx/>
              <a:buNone/>
              <a:defRPr>
                <a:solidFill>
                  <a:srgbClr val="C10A25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rgbClr val="C10A25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rgbClr val="C10A25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rgbClr val="C10A25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rgbClr val="C10A25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One</a:t>
            </a:r>
            <a:endParaRPr sz="2000">
              <a:solidFill>
                <a:srgbClr val="C10A2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Two</a:t>
            </a:r>
            <a:endParaRPr sz="2000">
              <a:solidFill>
                <a:srgbClr val="C10A2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Three</a:t>
            </a:r>
            <a:endParaRPr sz="2000">
              <a:solidFill>
                <a:srgbClr val="C10A2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Four</a:t>
            </a:r>
            <a:endParaRPr sz="2000">
              <a:solidFill>
                <a:srgbClr val="C10A2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3F80"/>
                </a:solidFill>
              </a:defRPr>
            </a:lvl1pPr>
          </a:lstStyle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013F80"/>
                </a:solidFill>
              </a:rPr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9" indent="-320039">
              <a:spcBef>
                <a:spcPts val="600"/>
              </a:spcBef>
              <a:defRPr sz="2800"/>
            </a:lvl4pPr>
            <a:lvl5pPr marL="2148839" indent="-320039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825500" y="1752600"/>
            <a:ext cx="3733800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165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One</a:t>
            </a:r>
            <a:endParaRPr sz="20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Two</a:t>
            </a:r>
            <a:endParaRPr sz="20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Three</a:t>
            </a:r>
            <a:endParaRPr sz="20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Four</a:t>
            </a:r>
            <a:endParaRPr sz="20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jp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373063" y="0"/>
            <a:ext cx="8229601" cy="1924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pc="0">
                <a:solidFill>
                  <a:srgbClr val="000000"/>
                </a:solidFill>
              </a:defRPr>
            </a:pPr>
            <a:r>
              <a:rPr spc="100"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2002691"/>
            <a:ext cx="8229600" cy="4855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One</a:t>
            </a:r>
            <a:endParaRPr sz="20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Two</a:t>
            </a:r>
            <a:endParaRPr sz="20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Three</a:t>
            </a:r>
            <a:endParaRPr sz="20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Four</a:t>
            </a:r>
            <a:endParaRPr sz="20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100">
                <a:solidFill>
                  <a:srgbClr val="808080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spd="med" advClick="1"/>
  <p:txStyles>
    <p:titleStyle>
      <a:lvl1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indent="457200"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indent="914400"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indent="1371600"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indent="1828800">
        <a:defRPr spc="1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>
        <a:spcBef>
          <a:spcPts val="400"/>
        </a:spcBef>
        <a:buClr>
          <a:srgbClr val="C10A25"/>
        </a:buClr>
        <a:buSzPct val="100000"/>
        <a:buChar char="•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742950" indent="-285750">
        <a:spcBef>
          <a:spcPts val="400"/>
        </a:spcBef>
        <a:buClr>
          <a:srgbClr val="C10A25"/>
        </a:buClr>
        <a:buSzPct val="100000"/>
        <a:buChar char="–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68400" indent="-254000">
        <a:spcBef>
          <a:spcPts val="400"/>
        </a:spcBef>
        <a:buClr>
          <a:srgbClr val="C10A25"/>
        </a:buClr>
        <a:buSzPct val="100000"/>
        <a:buChar char="•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57350" indent="-285750">
        <a:spcBef>
          <a:spcPts val="400"/>
        </a:spcBef>
        <a:buClr>
          <a:srgbClr val="C10A25"/>
        </a:buClr>
        <a:buSzPct val="100000"/>
        <a:buChar char="–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14550" indent="-28575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5146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29718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4290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3886200" indent="-228600">
        <a:spcBef>
          <a:spcPts val="400"/>
        </a:spcBef>
        <a:buClr>
          <a:srgbClr val="C10A25"/>
        </a:buClr>
        <a:buSzPct val="100000"/>
        <a:buChar char="»"/>
        <a:defRPr sz="20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447800" y="685800"/>
            <a:ext cx="7620000" cy="812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704087">
              <a:defRPr spc="0">
                <a:solidFill>
                  <a:srgbClr val="000000"/>
                </a:solidFill>
              </a:defRPr>
            </a:pPr>
            <a:r>
              <a:rPr spc="77" sz="2464">
                <a:solidFill>
                  <a:srgbClr val="013F80"/>
                </a:solidFill>
                <a:latin typeface="Arial"/>
                <a:ea typeface="Arial"/>
                <a:cs typeface="Arial"/>
                <a:sym typeface="Arial"/>
              </a:rPr>
              <a:t>Health Information Modeling WG </a:t>
            </a:r>
            <a:br>
              <a:rPr spc="77" sz="2464">
                <a:solidFill>
                  <a:srgbClr val="013F8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grpSp>
        <p:nvGrpSpPr>
          <p:cNvPr id="48" name="Group 48"/>
          <p:cNvGrpSpPr/>
          <p:nvPr/>
        </p:nvGrpSpPr>
        <p:grpSpPr>
          <a:xfrm>
            <a:off x="303213" y="1192212"/>
            <a:ext cx="3846513" cy="5360942"/>
            <a:chOff x="0" y="0"/>
            <a:chExt cx="3846512" cy="5360940"/>
          </a:xfrm>
        </p:grpSpPr>
        <p:grpSp>
          <p:nvGrpSpPr>
            <p:cNvPr id="38" name="Group 38"/>
            <p:cNvGrpSpPr/>
            <p:nvPr/>
          </p:nvGrpSpPr>
          <p:grpSpPr>
            <a:xfrm>
              <a:off x="-1" y="-1"/>
              <a:ext cx="3811860" cy="5333753"/>
              <a:chOff x="0" y="0"/>
              <a:chExt cx="3811858" cy="5333751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0" y="0"/>
                <a:ext cx="3811859" cy="5333752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/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0" y="0"/>
                <a:ext cx="3811859" cy="2642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457200">
                  <a:defRPr sz="1200" u="sng">
                    <a:solidFill>
                      <a:srgbClr val="025AA3"/>
                    </a:solidFill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>
                  <a:defRPr sz="1800" u="none">
                    <a:solidFill>
                      <a:srgbClr val="000000"/>
                    </a:solidFill>
                  </a:defRPr>
                </a:pPr>
                <a:r>
                  <a:rPr sz="1200" u="sng">
                    <a:solidFill>
                      <a:srgbClr val="025AA3"/>
                    </a:solidFill>
                  </a:rPr>
                  <a:t>Federal Partners Problem Statement</a:t>
                </a: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0" y="1473200"/>
              <a:ext cx="3811586" cy="404786"/>
              <a:chOff x="0" y="0"/>
              <a:chExt cx="3811585" cy="404785"/>
            </a:xfrm>
          </p:grpSpPr>
          <p:sp>
            <p:nvSpPr>
              <p:cNvPr id="39" name="Shape 39"/>
              <p:cNvSpPr/>
              <p:nvPr/>
            </p:nvSpPr>
            <p:spPr>
              <a:xfrm>
                <a:off x="0" y="0"/>
                <a:ext cx="3811574" cy="38100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0" y="0"/>
                <a:ext cx="3811586" cy="404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lvl="0" defTabSz="457200"/>
                <a:r>
                  <a:rPr sz="1200" u="sng">
                    <a:solidFill>
                      <a:srgbClr val="025AA3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Requestors</a:t>
                </a:r>
                <a:endParaRPr sz="1200" u="sng">
                  <a:solidFill>
                    <a:srgbClr val="025AA3"/>
                  </a:solidFill>
                  <a:latin typeface="Arial Bold"/>
                  <a:ea typeface="Arial Bold"/>
                  <a:cs typeface="Arial Bold"/>
                  <a:sym typeface="Arial Bold"/>
                </a:endParaRPr>
              </a:p>
              <a:p>
                <a:pPr lvl="0" defTabSz="457200"/>
                <a:r>
                  <a:rPr sz="1000"/>
                  <a:t>DOD, VA</a:t>
                </a:r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1" y="1854199"/>
              <a:ext cx="3846512" cy="2514483"/>
              <a:chOff x="0" y="0"/>
              <a:chExt cx="3846510" cy="2514482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x="0" y="-1"/>
                <a:ext cx="3846333" cy="2514484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/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0" y="0"/>
                <a:ext cx="3846511" cy="14838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lvl="0" marL="76200" indent="-76200" defTabSz="457200"/>
                <a:r>
                  <a:rPr sz="1200" u="sng">
                    <a:solidFill>
                      <a:srgbClr val="025AA3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Challenges: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29935" indent="-29935" defTabSz="457200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/>
                  <a:t>Obtain broad participation/input from the federal partners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29935" indent="-29935" defTabSz="457200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/>
                  <a:t>Fully integrate the FHIM into the S&amp;I Framework process and maximize its efficient use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29935" indent="-29935" defTabSz="457200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/>
                  <a:t>Standardize the process and tools for modeling business use cases</a:t>
                </a:r>
                <a:endParaRPr sz="2800">
                  <a:solidFill>
                    <a:srgbClr val="1D165A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29935" indent="-29935" defTabSz="457200">
                  <a:buClr>
                    <a:srgbClr val="000000"/>
                  </a:buClr>
                  <a:buSzPct val="100000"/>
                  <a:buFont typeface="Arial"/>
                  <a:buChar char="•"/>
                </a:pPr>
                <a:r>
                  <a:rPr sz="1100"/>
                  <a:t>Obtaining sufficient FHA or in-kind federal partner resources to accomplish all the work required to achieve goals</a:t>
                </a:r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0" y="4356098"/>
              <a:ext cx="3811716" cy="1004843"/>
              <a:chOff x="0" y="0"/>
              <a:chExt cx="3811715" cy="1004842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142" y="0"/>
                <a:ext cx="3811574" cy="1004843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0" y="1"/>
                <a:ext cx="3811586" cy="6841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lvl="0" marL="84138" indent="-84138" defTabSz="457200"/>
                <a:r>
                  <a:rPr sz="1200" u="sng">
                    <a:solidFill>
                      <a:srgbClr val="025AA3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Targets/Goals</a:t>
                </a:r>
                <a:endParaRPr sz="1200" u="sng">
                  <a:solidFill>
                    <a:srgbClr val="025AA3"/>
                  </a:solidFill>
                  <a:latin typeface="Arial Bold"/>
                  <a:ea typeface="Arial Bold"/>
                  <a:cs typeface="Arial Bold"/>
                  <a:sym typeface="Arial Bold"/>
                </a:endParaRPr>
              </a:p>
              <a:p>
                <a:pPr lvl="0" marL="46743" indent="-46743" defTabSz="457200">
                  <a:buClr>
                    <a:srgbClr val="000000"/>
                  </a:buClr>
                  <a:buSzPct val="100000"/>
                  <a:buAutoNum type="arabicPeriod" startAt="1"/>
                </a:pPr>
                <a:r>
                  <a:rPr sz="1000"/>
                  <a:t>Fully integrate the FHIM into the S&amp;I Framework process</a:t>
                </a:r>
                <a:endParaRPr sz="1000"/>
              </a:p>
              <a:p>
                <a:pPr lvl="0" marL="46743" indent="-46743" defTabSz="457200">
                  <a:buClr>
                    <a:srgbClr val="000000"/>
                  </a:buClr>
                  <a:buSzPct val="100000"/>
                  <a:buAutoNum type="arabicPeriod" startAt="1"/>
                </a:pPr>
                <a:r>
                  <a:rPr sz="1000"/>
                  <a:t> interoperability specifications using the MDA approach  to support MU and other federal partner use cases</a:t>
                </a:r>
              </a:p>
            </p:txBody>
          </p:sp>
        </p:grpSp>
      </p:grpSp>
      <p:grpSp>
        <p:nvGrpSpPr>
          <p:cNvPr id="51" name="Group 51"/>
          <p:cNvGrpSpPr/>
          <p:nvPr/>
        </p:nvGrpSpPr>
        <p:grpSpPr>
          <a:xfrm>
            <a:off x="4114800" y="1193799"/>
            <a:ext cx="4648201" cy="5328993"/>
            <a:chOff x="0" y="0"/>
            <a:chExt cx="4648200" cy="5328991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4647985" cy="532899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25AA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/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0"/>
              <a:ext cx="4648201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defRPr sz="1200" u="sng">
                  <a:solidFill>
                    <a:srgbClr val="025AA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 u="none">
                  <a:solidFill>
                    <a:srgbClr val="000000"/>
                  </a:solidFill>
                </a:defRPr>
              </a:pPr>
              <a:r>
                <a:rPr sz="1200" u="sng">
                  <a:solidFill>
                    <a:srgbClr val="025AA3"/>
                  </a:solidFill>
                </a:rPr>
                <a:t>Federal Partners Action Plan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4114799" y="5562599"/>
            <a:ext cx="4648201" cy="1004889"/>
            <a:chOff x="0" y="0"/>
            <a:chExt cx="4648200" cy="1004887"/>
          </a:xfrm>
        </p:grpSpPr>
        <p:sp>
          <p:nvSpPr>
            <p:cNvPr id="52" name="Shape 52"/>
            <p:cNvSpPr/>
            <p:nvPr/>
          </p:nvSpPr>
          <p:spPr>
            <a:xfrm>
              <a:off x="-1" y="-1"/>
              <a:ext cx="4647986" cy="100488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25AA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/>
            </a:p>
          </p:txBody>
        </p:sp>
        <p:sp>
          <p:nvSpPr>
            <p:cNvPr id="53" name="Shape 53"/>
            <p:cNvSpPr/>
            <p:nvPr/>
          </p:nvSpPr>
          <p:spPr>
            <a:xfrm>
              <a:off x="0" y="0"/>
              <a:ext cx="4648200" cy="684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marL="95250" indent="-95250" defTabSz="457200"/>
              <a:r>
                <a:rPr sz="1200" u="sng">
                  <a:solidFill>
                    <a:srgbClr val="025AA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Deliverables</a:t>
              </a:r>
              <a:endParaRPr sz="1200" u="sng">
                <a:solidFill>
                  <a:srgbClr val="025AA3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lvl="0" marL="52916" indent="-52916" defTabSz="457200">
                <a:buClr>
                  <a:srgbClr val="000000"/>
                </a:buClr>
                <a:buSzPct val="100000"/>
                <a:buAutoNum type="arabicPeriod" startAt="1"/>
              </a:pPr>
              <a:r>
                <a:rPr sz="1000"/>
                <a:t>Harmonized, logical information model (FHIM) (est. 3 years to complete modeling all domains)</a:t>
              </a:r>
              <a:endParaRPr sz="1000"/>
            </a:p>
            <a:p>
              <a:pPr lvl="0" marL="52916" indent="-52916" defTabSz="457200">
                <a:buClr>
                  <a:srgbClr val="000000"/>
                </a:buClr>
                <a:buSzPct val="100000"/>
                <a:buAutoNum type="arabicPeriod" startAt="1"/>
              </a:pPr>
              <a:r>
                <a:rPr sz="1000"/>
                <a:t>Interoperability specifications</a:t>
              </a:r>
            </a:p>
          </p:txBody>
        </p:sp>
      </p:grpSp>
      <p:graphicFrame>
        <p:nvGraphicFramePr>
          <p:cNvPr id="55" name="Table 55"/>
          <p:cNvGraphicFramePr/>
          <p:nvPr/>
        </p:nvGraphicFramePr>
        <p:xfrm>
          <a:off x="4191000" y="1524000"/>
          <a:ext cx="4572000" cy="34481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32324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1000">
                          <a:latin typeface="Trebuchet MS Bold"/>
                          <a:ea typeface="Trebuchet MS Bold"/>
                          <a:cs typeface="Trebuchet MS Bold"/>
                          <a:sym typeface="Trebuchet MS Bold"/>
                        </a:rPr>
                        <a:t>Action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solidFill>
                        <a:srgbClr val="8064A2"/>
                      </a:solidFill>
                      <a:round/>
                    </a:lnL>
                    <a:lnR w="12700">
                      <a:miter lim="400000"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solidFill>
                        <a:srgbClr val="8064A2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1000">
                          <a:latin typeface="Trebuchet MS Bold"/>
                          <a:ea typeface="Trebuchet MS Bold"/>
                          <a:cs typeface="Trebuchet MS Bold"/>
                          <a:sym typeface="Trebuchet MS Bold"/>
                        </a:rPr>
                        <a:t>Date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solidFill>
                        <a:srgbClr val="8064A2"/>
                      </a:solidFill>
                      <a:round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solidFill>
                        <a:srgbClr val="8064A2"/>
                      </a:solidFill>
                      <a:round/>
                    </a:lnB>
                    <a:noFill/>
                  </a:tcPr>
                </a:tc>
              </a:tr>
              <a:tr h="737781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/>
                        <a:t>Model at least one additional information domain per quarter (17 of 37 modeled, 1 underway,  19 to be modeled)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/>
                        <a:t>Quarterly 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  <a:tr h="706554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/>
                        <a:t>Model terminologies and define value sets to support each information domain modeled in previous action item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/>
                        <a:t>Quarterly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29632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/>
                        <a:t>Finish mapping FHIM to all ongoing S&amp;I Framework initiatives (x of xx completed)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/>
                        <a:t>Ongoing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  <a:tr h="518388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I</a:t>
                      </a:r>
                      <a:r>
                        <a:rPr sz="1200"/>
                        <a:t>ntegration of FHIM into the ongoing S&amp;I Framework process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/>
                        <a:t>30 SEP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32522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/>
                        <a:t>Produce interoperability specification for S&amp;I Framework using the MDA process (Dependent on completion of action item above)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/>
                        <a:t>31 OCT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6" name="Shape 56"/>
          <p:cNvSpPr/>
          <p:nvPr/>
        </p:nvSpPr>
        <p:spPr>
          <a:xfrm>
            <a:off x="304800" y="1447800"/>
            <a:ext cx="3657600" cy="1153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100"/>
            </a:lvl1pPr>
          </a:lstStyle>
          <a:p>
            <a:pPr lvl="0">
              <a:defRPr sz="1800"/>
            </a:pPr>
            <a:r>
              <a:rPr sz="1100"/>
              <a:t>Develop information and implementation models to fully support health interoperability and harmonize information from the individual federal partners and standards organizations into a single, logical, health information model that can be used as the basis for a model driven architecture (MDA) approach to generating interoperability specifications.</a:t>
            </a:r>
          </a:p>
        </p:txBody>
      </p:sp>
      <p:sp>
        <p:nvSpPr>
          <p:cNvPr id="57" name="Shape 57"/>
          <p:cNvSpPr/>
          <p:nvPr/>
        </p:nvSpPr>
        <p:spPr>
          <a:xfrm>
            <a:off x="4216396" y="1924045"/>
            <a:ext cx="153981" cy="177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/>
          </a:p>
        </p:txBody>
      </p:sp>
      <p:sp>
        <p:nvSpPr>
          <p:cNvPr id="58" name="Shape 58"/>
          <p:cNvSpPr/>
          <p:nvPr/>
        </p:nvSpPr>
        <p:spPr>
          <a:xfrm>
            <a:off x="4203696" y="2592383"/>
            <a:ext cx="153981" cy="177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/>
          </a:p>
        </p:txBody>
      </p:sp>
      <p:sp>
        <p:nvSpPr>
          <p:cNvPr id="59" name="Shape 59"/>
          <p:cNvSpPr/>
          <p:nvPr/>
        </p:nvSpPr>
        <p:spPr>
          <a:xfrm>
            <a:off x="4189412" y="3339307"/>
            <a:ext cx="153981" cy="179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4" y="-961"/>
                  <a:pt x="16797" y="2881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/>
          </a:p>
        </p:txBody>
      </p:sp>
      <p:grpSp>
        <p:nvGrpSpPr>
          <p:cNvPr id="76" name="Group 76"/>
          <p:cNvGrpSpPr/>
          <p:nvPr/>
        </p:nvGrpSpPr>
        <p:grpSpPr>
          <a:xfrm>
            <a:off x="608008" y="6603996"/>
            <a:ext cx="6629405" cy="463263"/>
            <a:chOff x="0" y="0"/>
            <a:chExt cx="6629404" cy="463262"/>
          </a:xfrm>
        </p:grpSpPr>
        <p:sp>
          <p:nvSpPr>
            <p:cNvPr id="60" name="Shape 60"/>
            <p:cNvSpPr/>
            <p:nvPr/>
          </p:nvSpPr>
          <p:spPr>
            <a:xfrm>
              <a:off x="4" y="4"/>
              <a:ext cx="6629401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defRPr sz="800"/>
              </a:lvl1pPr>
            </a:lstStyle>
            <a:p>
              <a:pPr lvl="0">
                <a:defRPr sz="1800"/>
              </a:pPr>
              <a:r>
                <a:rPr sz="800"/>
                <a:t>     = Complete                          = On Target                               = “Go Faster”                         = Late/Problem area                  = Not Started</a:t>
              </a:r>
            </a:p>
          </p:txBody>
        </p:sp>
        <p:grpSp>
          <p:nvGrpSpPr>
            <p:cNvPr id="63" name="Group 63"/>
            <p:cNvGrpSpPr/>
            <p:nvPr/>
          </p:nvGrpSpPr>
          <p:grpSpPr>
            <a:xfrm>
              <a:off x="0" y="0"/>
              <a:ext cx="165727" cy="463263"/>
              <a:chOff x="0" y="0"/>
              <a:chExt cx="165726" cy="463262"/>
            </a:xfrm>
          </p:grpSpPr>
          <p:sp>
            <p:nvSpPr>
              <p:cNvPr id="61" name="Shape 61"/>
              <p:cNvSpPr/>
              <p:nvPr/>
            </p:nvSpPr>
            <p:spPr>
              <a:xfrm>
                <a:off x="0" y="0"/>
                <a:ext cx="165727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7" y="2882"/>
                    </a:moveTo>
                    <a:cubicBezTo>
                      <a:pt x="20639" y="6725"/>
                      <a:pt x="20639" y="12954"/>
                      <a:pt x="16797" y="16797"/>
                    </a:cubicBezTo>
                    <a:cubicBezTo>
                      <a:pt x="12954" y="20640"/>
                      <a:pt x="6724" y="20640"/>
                      <a:pt x="2881" y="16797"/>
                    </a:cubicBezTo>
                    <a:cubicBezTo>
                      <a:pt x="-961" y="12954"/>
                      <a:pt x="-961" y="6725"/>
                      <a:pt x="2881" y="2882"/>
                    </a:cubicBezTo>
                    <a:cubicBezTo>
                      <a:pt x="6724" y="-960"/>
                      <a:pt x="12954" y="-960"/>
                      <a:pt x="16797" y="2882"/>
                    </a:cubicBezTo>
                  </a:path>
                </a:pathLst>
              </a:custGeom>
              <a:solidFill>
                <a:srgbClr val="005193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/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24274" y="26193"/>
                <a:ext cx="117193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457200">
                  <a:defRPr sz="2400"/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>
              <a:off x="1295398" y="0"/>
              <a:ext cx="165729" cy="463263"/>
              <a:chOff x="0" y="0"/>
              <a:chExt cx="165727" cy="463262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-1" y="0"/>
                <a:ext cx="165729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7" y="2882"/>
                    </a:moveTo>
                    <a:cubicBezTo>
                      <a:pt x="20639" y="6725"/>
                      <a:pt x="20639" y="12954"/>
                      <a:pt x="16797" y="16797"/>
                    </a:cubicBezTo>
                    <a:cubicBezTo>
                      <a:pt x="12954" y="20640"/>
                      <a:pt x="6724" y="20640"/>
                      <a:pt x="2881" y="16797"/>
                    </a:cubicBezTo>
                    <a:cubicBezTo>
                      <a:pt x="-961" y="12954"/>
                      <a:pt x="-961" y="6725"/>
                      <a:pt x="2881" y="2882"/>
                    </a:cubicBezTo>
                    <a:cubicBezTo>
                      <a:pt x="6724" y="-960"/>
                      <a:pt x="12954" y="-960"/>
                      <a:pt x="16797" y="2882"/>
                    </a:cubicBezTo>
                  </a:path>
                </a:pathLst>
              </a:custGeom>
              <a:solidFill>
                <a:srgbClr val="92D05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24274" y="26193"/>
                <a:ext cx="117194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457200">
                  <a:defRPr sz="2400"/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69" name="Group 69"/>
            <p:cNvGrpSpPr/>
            <p:nvPr/>
          </p:nvGrpSpPr>
          <p:grpSpPr>
            <a:xfrm>
              <a:off x="2666998" y="0"/>
              <a:ext cx="165729" cy="463263"/>
              <a:chOff x="0" y="0"/>
              <a:chExt cx="165727" cy="463262"/>
            </a:xfrm>
          </p:grpSpPr>
          <p:sp>
            <p:nvSpPr>
              <p:cNvPr id="67" name="Shape 67"/>
              <p:cNvSpPr/>
              <p:nvPr/>
            </p:nvSpPr>
            <p:spPr>
              <a:xfrm>
                <a:off x="-1" y="0"/>
                <a:ext cx="165729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7" y="2882"/>
                    </a:moveTo>
                    <a:cubicBezTo>
                      <a:pt x="20639" y="6725"/>
                      <a:pt x="20639" y="12954"/>
                      <a:pt x="16797" y="16797"/>
                    </a:cubicBezTo>
                    <a:cubicBezTo>
                      <a:pt x="12954" y="20640"/>
                      <a:pt x="6724" y="20640"/>
                      <a:pt x="2881" y="16797"/>
                    </a:cubicBezTo>
                    <a:cubicBezTo>
                      <a:pt x="-961" y="12954"/>
                      <a:pt x="-961" y="6725"/>
                      <a:pt x="2881" y="2882"/>
                    </a:cubicBezTo>
                    <a:cubicBezTo>
                      <a:pt x="6724" y="-960"/>
                      <a:pt x="12954" y="-960"/>
                      <a:pt x="16797" y="2882"/>
                    </a:cubicBezTo>
                  </a:path>
                </a:pathLst>
              </a:cu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/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24274" y="26193"/>
                <a:ext cx="117194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457200">
                  <a:defRPr sz="2400"/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72" name="Group 72"/>
            <p:cNvGrpSpPr/>
            <p:nvPr/>
          </p:nvGrpSpPr>
          <p:grpSpPr>
            <a:xfrm>
              <a:off x="4038598" y="0"/>
              <a:ext cx="165729" cy="463263"/>
              <a:chOff x="0" y="0"/>
              <a:chExt cx="165727" cy="463262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-1" y="0"/>
                <a:ext cx="165729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7" y="2882"/>
                    </a:moveTo>
                    <a:cubicBezTo>
                      <a:pt x="20639" y="6725"/>
                      <a:pt x="20639" y="12954"/>
                      <a:pt x="16797" y="16797"/>
                    </a:cubicBezTo>
                    <a:cubicBezTo>
                      <a:pt x="12954" y="20640"/>
                      <a:pt x="6724" y="20640"/>
                      <a:pt x="2881" y="16797"/>
                    </a:cubicBezTo>
                    <a:cubicBezTo>
                      <a:pt x="-961" y="12954"/>
                      <a:pt x="-961" y="6725"/>
                      <a:pt x="2881" y="2882"/>
                    </a:cubicBezTo>
                    <a:cubicBezTo>
                      <a:pt x="6724" y="-960"/>
                      <a:pt x="12954" y="-960"/>
                      <a:pt x="16797" y="2882"/>
                    </a:cubicBezTo>
                  </a:path>
                </a:pathLst>
              </a:cu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/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24274" y="26193"/>
                <a:ext cx="117194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457200">
                  <a:defRPr sz="2400"/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>
              <a:off x="5486398" y="0"/>
              <a:ext cx="152395" cy="463263"/>
              <a:chOff x="0" y="0"/>
              <a:chExt cx="152394" cy="463262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0" y="0"/>
                <a:ext cx="152395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7" y="2882"/>
                    </a:moveTo>
                    <a:cubicBezTo>
                      <a:pt x="20639" y="6725"/>
                      <a:pt x="20639" y="12954"/>
                      <a:pt x="16797" y="16797"/>
                    </a:cubicBezTo>
                    <a:cubicBezTo>
                      <a:pt x="12954" y="20640"/>
                      <a:pt x="6724" y="20640"/>
                      <a:pt x="2881" y="16797"/>
                    </a:cubicBezTo>
                    <a:cubicBezTo>
                      <a:pt x="-961" y="12954"/>
                      <a:pt x="-961" y="6725"/>
                      <a:pt x="2881" y="2882"/>
                    </a:cubicBezTo>
                    <a:cubicBezTo>
                      <a:pt x="6724" y="-960"/>
                      <a:pt x="12954" y="-960"/>
                      <a:pt x="16797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22322" y="26193"/>
                <a:ext cx="107763" cy="437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457200">
                  <a:defRPr sz="2400"/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</p:grpSp>
      <p:grpSp>
        <p:nvGrpSpPr>
          <p:cNvPr id="79" name="Group 79"/>
          <p:cNvGrpSpPr/>
          <p:nvPr/>
        </p:nvGrpSpPr>
        <p:grpSpPr>
          <a:xfrm>
            <a:off x="6094407" y="6603995"/>
            <a:ext cx="152395" cy="371823"/>
            <a:chOff x="0" y="0"/>
            <a:chExt cx="152393" cy="371822"/>
          </a:xfrm>
        </p:grpSpPr>
        <p:sp>
          <p:nvSpPr>
            <p:cNvPr id="77" name="Shape 77"/>
            <p:cNvSpPr/>
            <p:nvPr/>
          </p:nvSpPr>
          <p:spPr>
            <a:xfrm>
              <a:off x="-1" y="0"/>
              <a:ext cx="152395" cy="178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7" y="2882"/>
                  </a:moveTo>
                  <a:cubicBezTo>
                    <a:pt x="20639" y="6725"/>
                    <a:pt x="20639" y="12954"/>
                    <a:pt x="16797" y="16797"/>
                  </a:cubicBezTo>
                  <a:cubicBezTo>
                    <a:pt x="12954" y="20640"/>
                    <a:pt x="6724" y="20640"/>
                    <a:pt x="2881" y="16797"/>
                  </a:cubicBezTo>
                  <a:cubicBezTo>
                    <a:pt x="-961" y="12954"/>
                    <a:pt x="-961" y="6725"/>
                    <a:pt x="2881" y="2882"/>
                  </a:cubicBezTo>
                  <a:cubicBezTo>
                    <a:pt x="6724" y="-960"/>
                    <a:pt x="12954" y="-960"/>
                    <a:pt x="16797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/>
            </a:p>
          </p:txBody>
        </p:sp>
        <p:sp>
          <p:nvSpPr>
            <p:cNvPr id="78" name="Shape 78"/>
            <p:cNvSpPr/>
            <p:nvPr/>
          </p:nvSpPr>
          <p:spPr>
            <a:xfrm>
              <a:off x="22322" y="26193"/>
              <a:ext cx="107763" cy="345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2400"/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6094407" y="6603995"/>
            <a:ext cx="152395" cy="371823"/>
            <a:chOff x="0" y="0"/>
            <a:chExt cx="152393" cy="371822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52395" cy="178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7" y="2882"/>
                  </a:moveTo>
                  <a:cubicBezTo>
                    <a:pt x="20639" y="6725"/>
                    <a:pt x="20639" y="12954"/>
                    <a:pt x="16797" y="16797"/>
                  </a:cubicBezTo>
                  <a:cubicBezTo>
                    <a:pt x="12954" y="20640"/>
                    <a:pt x="6724" y="20640"/>
                    <a:pt x="2881" y="16797"/>
                  </a:cubicBezTo>
                  <a:cubicBezTo>
                    <a:pt x="-961" y="12954"/>
                    <a:pt x="-961" y="6725"/>
                    <a:pt x="2881" y="2882"/>
                  </a:cubicBezTo>
                  <a:cubicBezTo>
                    <a:pt x="6724" y="-960"/>
                    <a:pt x="12954" y="-960"/>
                    <a:pt x="16797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/>
            </a:p>
          </p:txBody>
        </p:sp>
        <p:sp>
          <p:nvSpPr>
            <p:cNvPr id="81" name="Shape 81"/>
            <p:cNvSpPr/>
            <p:nvPr/>
          </p:nvSpPr>
          <p:spPr>
            <a:xfrm>
              <a:off x="22322" y="26193"/>
              <a:ext cx="107763" cy="345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2400"/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6094407" y="6603995"/>
            <a:ext cx="152395" cy="371823"/>
            <a:chOff x="0" y="0"/>
            <a:chExt cx="152393" cy="371822"/>
          </a:xfrm>
        </p:grpSpPr>
        <p:sp>
          <p:nvSpPr>
            <p:cNvPr id="83" name="Shape 83"/>
            <p:cNvSpPr/>
            <p:nvPr/>
          </p:nvSpPr>
          <p:spPr>
            <a:xfrm>
              <a:off x="-1" y="0"/>
              <a:ext cx="152395" cy="178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7" y="2882"/>
                  </a:moveTo>
                  <a:cubicBezTo>
                    <a:pt x="20639" y="6725"/>
                    <a:pt x="20639" y="12954"/>
                    <a:pt x="16797" y="16797"/>
                  </a:cubicBezTo>
                  <a:cubicBezTo>
                    <a:pt x="12954" y="20640"/>
                    <a:pt x="6724" y="20640"/>
                    <a:pt x="2881" y="16797"/>
                  </a:cubicBezTo>
                  <a:cubicBezTo>
                    <a:pt x="-961" y="12954"/>
                    <a:pt x="-961" y="6725"/>
                    <a:pt x="2881" y="2882"/>
                  </a:cubicBezTo>
                  <a:cubicBezTo>
                    <a:pt x="6724" y="-960"/>
                    <a:pt x="12954" y="-960"/>
                    <a:pt x="16797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/>
            </a:p>
          </p:txBody>
        </p:sp>
        <p:sp>
          <p:nvSpPr>
            <p:cNvPr id="84" name="Shape 84"/>
            <p:cNvSpPr/>
            <p:nvPr/>
          </p:nvSpPr>
          <p:spPr>
            <a:xfrm>
              <a:off x="22322" y="26193"/>
              <a:ext cx="107763" cy="345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2400"/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sp>
        <p:nvSpPr>
          <p:cNvPr id="86" name="Shape 86"/>
          <p:cNvSpPr/>
          <p:nvPr/>
        </p:nvSpPr>
        <p:spPr>
          <a:xfrm>
            <a:off x="4203696" y="4433883"/>
            <a:ext cx="153981" cy="179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ln>
            <a:solidFill/>
            <a:round/>
          </a:ln>
        </p:spPr>
        <p:txBody>
          <a:bodyPr lIns="0" tIns="0" rIns="0" bIns="0"/>
          <a:lstStyle/>
          <a:p>
            <a:pPr lvl="0" defTabSz="457200"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xfrm>
            <a:off x="8458200" y="6629400"/>
            <a:ext cx="417513" cy="2392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808080"/>
                </a:solidFill>
              </a:rPr>
            </a:fld>
          </a:p>
        </p:txBody>
      </p:sp>
      <p:graphicFrame>
        <p:nvGraphicFramePr>
          <p:cNvPr id="88" name="Table 88"/>
          <p:cNvGraphicFramePr/>
          <p:nvPr/>
        </p:nvGraphicFramePr>
        <p:xfrm>
          <a:off x="4152900" y="3629695"/>
          <a:ext cx="4572000" cy="4571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457165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</a:p>
                  </a:txBody>
                  <a:tcPr marL="63500" marR="63500" marT="63500" marB="635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Table 89"/>
          <p:cNvGraphicFramePr/>
          <p:nvPr/>
        </p:nvGraphicFramePr>
        <p:xfrm>
          <a:off x="4191000" y="4955219"/>
          <a:ext cx="4572000" cy="5684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568476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/>
                        <a:t>Support evaluation of FHIM by DAF/SDC/CQF Tiger Team to support their information modeling requirements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/>
                        <a:t>S&amp;I Dependent</a:t>
                      </a:r>
                    </a:p>
                  </a:txBody>
                  <a:tcPr marL="45704" marR="45704" marT="45704" marB="45704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0" name="Shape 90"/>
          <p:cNvSpPr/>
          <p:nvPr/>
        </p:nvSpPr>
        <p:spPr>
          <a:xfrm>
            <a:off x="4185441" y="5004990"/>
            <a:ext cx="153981" cy="179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4" y="-961"/>
                  <a:pt x="16797" y="2881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/>
          </a:p>
        </p:txBody>
      </p:sp>
      <p:sp>
        <p:nvSpPr>
          <p:cNvPr id="91" name="Shape 91"/>
          <p:cNvSpPr/>
          <p:nvPr/>
        </p:nvSpPr>
        <p:spPr>
          <a:xfrm>
            <a:off x="4203696" y="3931647"/>
            <a:ext cx="153981" cy="179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4" y="-961"/>
                  <a:pt x="16797" y="2881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 defTabSz="457200"/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E6AB20"/>
      </a:accent3>
      <a:accent4>
        <a:srgbClr val="707070"/>
      </a:accent4>
      <a:accent5>
        <a:srgbClr val="0074AC"/>
      </a:accent5>
      <a:accent6>
        <a:srgbClr val="DF652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E6AB20"/>
      </a:accent3>
      <a:accent4>
        <a:srgbClr val="707070"/>
      </a:accent4>
      <a:accent5>
        <a:srgbClr val="0074AC"/>
      </a:accent5>
      <a:accent6>
        <a:srgbClr val="DF652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