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Roman"/>
      </a:defRPr>
    </a:lvl1pPr>
    <a:lvl2pPr>
      <a:defRPr>
        <a:latin typeface="+mn-lt"/>
        <a:ea typeface="+mn-ea"/>
        <a:cs typeface="+mn-cs"/>
        <a:sym typeface="Avenir Roman"/>
      </a:defRPr>
    </a:lvl2pPr>
    <a:lvl3pPr>
      <a:defRPr>
        <a:latin typeface="+mn-lt"/>
        <a:ea typeface="+mn-ea"/>
        <a:cs typeface="+mn-cs"/>
        <a:sym typeface="Avenir Roman"/>
      </a:defRPr>
    </a:lvl3pPr>
    <a:lvl4pPr>
      <a:defRPr>
        <a:latin typeface="+mn-lt"/>
        <a:ea typeface="+mn-ea"/>
        <a:cs typeface="+mn-cs"/>
        <a:sym typeface="Avenir Roman"/>
      </a:defRPr>
    </a:lvl4pPr>
    <a:lvl5pPr>
      <a:defRPr>
        <a:latin typeface="+mn-lt"/>
        <a:ea typeface="+mn-ea"/>
        <a:cs typeface="+mn-cs"/>
        <a:sym typeface="Avenir Roman"/>
      </a:defRPr>
    </a:lvl5pPr>
    <a:lvl6pPr>
      <a:defRPr>
        <a:latin typeface="+mn-lt"/>
        <a:ea typeface="+mn-ea"/>
        <a:cs typeface="+mn-cs"/>
        <a:sym typeface="Avenir Roman"/>
      </a:defRPr>
    </a:lvl6pPr>
    <a:lvl7pPr>
      <a:defRPr>
        <a:latin typeface="+mn-lt"/>
        <a:ea typeface="+mn-ea"/>
        <a:cs typeface="+mn-cs"/>
        <a:sym typeface="Avenir Roman"/>
      </a:defRPr>
    </a:lvl7pPr>
    <a:lvl8pPr>
      <a:defRPr>
        <a:latin typeface="+mn-lt"/>
        <a:ea typeface="+mn-ea"/>
        <a:cs typeface="+mn-cs"/>
        <a:sym typeface="Avenir Roman"/>
      </a:defRPr>
    </a:lvl8pPr>
    <a:lvl9pPr>
      <a:defRPr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ew F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013F8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73063" y="0"/>
            <a:ext cx="8229601" cy="192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2002690"/>
            <a:ext cx="8229600" cy="485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3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68400" indent="-2540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573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14550" indent="-28575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5146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29718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4290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38862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447800" y="685800"/>
            <a:ext cx="7620000" cy="812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04087">
              <a:defRPr spc="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Health Information Modeling WG </a:t>
            </a:r>
            <a:br>
              <a:rPr sz="2400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48" name="Group 48"/>
          <p:cNvGrpSpPr/>
          <p:nvPr/>
        </p:nvGrpSpPr>
        <p:grpSpPr>
          <a:xfrm>
            <a:off x="303212" y="1192211"/>
            <a:ext cx="3846516" cy="5360945"/>
            <a:chOff x="0" y="0"/>
            <a:chExt cx="3846515" cy="5360944"/>
          </a:xfrm>
        </p:grpSpPr>
        <p:grpSp>
          <p:nvGrpSpPr>
            <p:cNvPr id="38" name="Group 38"/>
            <p:cNvGrpSpPr/>
            <p:nvPr/>
          </p:nvGrpSpPr>
          <p:grpSpPr>
            <a:xfrm>
              <a:off x="-1" y="-1"/>
              <a:ext cx="3811862" cy="5333756"/>
              <a:chOff x="0" y="0"/>
              <a:chExt cx="3811861" cy="5333755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-1" y="0"/>
                <a:ext cx="3811863" cy="533375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-1" y="0"/>
                <a:ext cx="3811863" cy="264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 u="none">
                    <a:solidFill>
                      <a:srgbClr val="000000"/>
                    </a:solidFill>
                  </a:defRPr>
                </a:pPr>
                <a:r>
                  <a:rPr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-1" y="1473200"/>
              <a:ext cx="3811589" cy="404784"/>
              <a:chOff x="0" y="0"/>
              <a:chExt cx="3811587" cy="404783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-1" y="-1"/>
                <a:ext cx="3811576" cy="38100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-1" y="-1"/>
                <a:ext cx="3811589" cy="4047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Requestors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defTabSz="457200"/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DOD, VA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1854198"/>
              <a:ext cx="3846515" cy="2514486"/>
              <a:chOff x="0" y="-1"/>
              <a:chExt cx="3846514" cy="2514485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-2"/>
                <a:ext cx="3846336" cy="25144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-1" y="-1"/>
                <a:ext cx="3846515" cy="2398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76200" indent="-7620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Challenges: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 broad participation/input from the federal partners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 and maximize its efficient use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Standardize the process and tools for modeling business use cases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8293" indent="-18293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Obtaining sufficient FHA or in-kind federal partner resources to accomplish all the work required to achieve goals</a:t>
                </a:r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457200"/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457200"/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Hot Button Issue</a:t>
                </a:r>
                <a:endParaRPr sz="11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110289" indent="-110289" defTabSz="457200">
                  <a:buSzPct val="100000"/>
                  <a:buChar char="•"/>
                </a:pPr>
                <a:r>
                  <a:rPr sz="1100">
                    <a:latin typeface="Arial"/>
                    <a:ea typeface="Arial"/>
                    <a:cs typeface="Arial"/>
                    <a:sym typeface="Arial"/>
                  </a:rPr>
                  <a:t>Integration of FHIM into S&amp;I Framework going slowly as S&amp;I Tiger Teams are slow in making their recommendations.  Latest Tiger Team should complete recommendations by 11/7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4356099"/>
              <a:ext cx="3811718" cy="1004845"/>
              <a:chOff x="0" y="0"/>
              <a:chExt cx="3811717" cy="1004843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141" y="0"/>
                <a:ext cx="3811577" cy="10048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0" y="1"/>
                <a:ext cx="3811588" cy="6841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84138" indent="-84138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Targets/Goals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Fully integrate the FHIM into the S&amp;I Framework process</a:t>
                </a:r>
                <a:endParaRPr sz="1000"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marL="25968" indent="-25968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>
                    <a:latin typeface="Arial"/>
                    <a:ea typeface="Arial"/>
                    <a:cs typeface="Arial"/>
                    <a:sym typeface="Arial"/>
                  </a:rPr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4114799" y="1193798"/>
            <a:ext cx="4648203" cy="5328996"/>
            <a:chOff x="0" y="0"/>
            <a:chExt cx="4648201" cy="5328994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4647987" cy="532899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-1"/>
              <a:ext cx="4648202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 u="none">
                  <a:solidFill>
                    <a:srgbClr val="000000"/>
                  </a:solidFill>
                </a:defRPr>
              </a:pPr>
              <a:r>
                <a:rPr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114797" y="5562597"/>
            <a:ext cx="4648203" cy="1004892"/>
            <a:chOff x="-1" y="-1"/>
            <a:chExt cx="4648202" cy="1004890"/>
          </a:xfrm>
        </p:grpSpPr>
        <p:sp>
          <p:nvSpPr>
            <p:cNvPr id="52" name="Shape 52"/>
            <p:cNvSpPr/>
            <p:nvPr/>
          </p:nvSpPr>
          <p:spPr>
            <a:xfrm>
              <a:off x="-2" y="-2"/>
              <a:ext cx="4647989" cy="10048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-1"/>
              <a:ext cx="4648202" cy="684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marL="95250" indent="-95250" defTabSz="457200"/>
              <a:r>
                <a: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</a:t>
              </a:r>
              <a:endParaRPr sz="1200" u="sng">
                <a:solidFill>
                  <a:srgbClr val="025AA3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Harmonized, logical information model (FHIM) (est. 3 years to complete modeling all domains)</a:t>
              </a:r>
              <a:endParaRPr sz="1000">
                <a:latin typeface="Arial"/>
                <a:ea typeface="Arial"/>
                <a:cs typeface="Arial"/>
                <a:sym typeface="Arial"/>
              </a:endParaRPr>
            </a:p>
            <a:p>
              <a:pPr lvl="0" marL="29397" indent="-29397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>
                  <a:latin typeface="Arial"/>
                  <a:ea typeface="Arial"/>
                  <a:cs typeface="Arial"/>
                  <a:sym typeface="Arial"/>
                </a:rPr>
                <a:t>Interoperability specifications</a:t>
              </a:r>
            </a:p>
          </p:txBody>
        </p:sp>
      </p:grpSp>
      <p:graphicFrame>
        <p:nvGraphicFramePr>
          <p:cNvPr id="55" name="Table 55"/>
          <p:cNvGraphicFramePr/>
          <p:nvPr/>
        </p:nvGraphicFramePr>
        <p:xfrm>
          <a:off x="4191000" y="1524000"/>
          <a:ext cx="4572000" cy="3352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2324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Action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Date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737781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Model at least one additional information domain per quarter (17 of 37 modeled, 1 underway,  19 to be modeled)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Quarterly 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Model terminologies and define value sets to support each information domain modeled in previous action item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Quarterly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963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Finish mapping FHIM to all ongoing S&amp;I Framework initiatives (10 of 13 completed)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Ongoing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226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I</a:t>
                      </a: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ntegration of FHIM into the ongoing S&amp;I Framework process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28 Nov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3252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31 Dec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04800" y="1447800"/>
            <a:ext cx="3657600" cy="115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100"/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57" name="Shape 57"/>
          <p:cNvSpPr/>
          <p:nvPr/>
        </p:nvSpPr>
        <p:spPr>
          <a:xfrm>
            <a:off x="4216392" y="1924049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203692" y="2592387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189408" y="3339302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608003" y="6604000"/>
            <a:ext cx="6629410" cy="463256"/>
            <a:chOff x="-4" y="4"/>
            <a:chExt cx="6629409" cy="463255"/>
          </a:xfrm>
        </p:grpSpPr>
        <p:sp>
          <p:nvSpPr>
            <p:cNvPr id="60" name="Shape 60"/>
            <p:cNvSpPr/>
            <p:nvPr/>
          </p:nvSpPr>
          <p:spPr>
            <a:xfrm>
              <a:off x="4" y="4"/>
              <a:ext cx="6629401" cy="202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457200"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-5" y="4"/>
              <a:ext cx="165729" cy="463256"/>
              <a:chOff x="-4" y="4"/>
              <a:chExt cx="165728" cy="463255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-5" y="4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24274" y="26193"/>
                <a:ext cx="11719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295392" y="4"/>
              <a:ext cx="165732" cy="463256"/>
              <a:chOff x="-5" y="4"/>
              <a:chExt cx="165731" cy="46325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2666993" y="4"/>
              <a:ext cx="165732" cy="463256"/>
              <a:chOff x="-5" y="4"/>
              <a:chExt cx="165731" cy="463255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038593" y="4"/>
              <a:ext cx="165732" cy="463256"/>
              <a:chOff x="-5" y="4"/>
              <a:chExt cx="165731" cy="463255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-6" y="4"/>
                <a:ext cx="165732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4274" y="26193"/>
                <a:ext cx="117196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5486394" y="4"/>
              <a:ext cx="152397" cy="463256"/>
              <a:chOff x="-3" y="4"/>
              <a:chExt cx="152396" cy="46325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4" y="4"/>
                <a:ext cx="152397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2"/>
                    </a:moveTo>
                    <a:cubicBezTo>
                      <a:pt x="20640" y="6725"/>
                      <a:pt x="20640" y="12954"/>
                      <a:pt x="16798" y="16797"/>
                    </a:cubicBezTo>
                    <a:cubicBezTo>
                      <a:pt x="12955" y="20640"/>
                      <a:pt x="6725" y="20640"/>
                      <a:pt x="2882" y="16797"/>
                    </a:cubicBezTo>
                    <a:cubicBezTo>
                      <a:pt x="-960" y="12954"/>
                      <a:pt x="-960" y="6725"/>
                      <a:pt x="2882" y="2882"/>
                    </a:cubicBezTo>
                    <a:cubicBezTo>
                      <a:pt x="6725" y="-960"/>
                      <a:pt x="12955" y="-960"/>
                      <a:pt x="16798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322" y="26193"/>
                <a:ext cx="107764" cy="437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defTabSz="457200"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79" name="Group 79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77" name="Shape 77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0" name="Shape 80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94402" y="6603999"/>
            <a:ext cx="152398" cy="371818"/>
            <a:chOff x="-4" y="4"/>
            <a:chExt cx="152396" cy="371817"/>
          </a:xfrm>
        </p:grpSpPr>
        <p:sp>
          <p:nvSpPr>
            <p:cNvPr id="83" name="Shape 83"/>
            <p:cNvSpPr/>
            <p:nvPr/>
          </p:nvSpPr>
          <p:spPr>
            <a:xfrm>
              <a:off x="-5" y="4"/>
              <a:ext cx="152398" cy="17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22322" y="26193"/>
              <a:ext cx="107765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4189412" y="4265612"/>
            <a:ext cx="153982" cy="17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8458200" y="6629400"/>
            <a:ext cx="417513" cy="1478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88" name="Table 88"/>
          <p:cNvGraphicFramePr/>
          <p:nvPr/>
        </p:nvGraphicFramePr>
        <p:xfrm>
          <a:off x="4152900" y="3629695"/>
          <a:ext cx="4572000" cy="4571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457165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4184650" y="4906566"/>
          <a:ext cx="4572000" cy="6258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625800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Support evaluation of FHIM by DAF/SDC/CQF Tiger Team to support their information modeling requirements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4189408" y="4911328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189412" y="3879852"/>
            <a:ext cx="153982" cy="179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