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3.jpeg" ContentType="image/jpeg"/>
  <Override PartName="/ppt/media/image4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lvl1pPr>
      <a:defRPr>
        <a:latin typeface="+mn-lt"/>
        <a:ea typeface="+mn-ea"/>
        <a:cs typeface="+mn-cs"/>
        <a:sym typeface="Avenir Book"/>
      </a:defRPr>
    </a:lvl1pPr>
    <a:lvl2pPr>
      <a:defRPr>
        <a:latin typeface="+mn-lt"/>
        <a:ea typeface="+mn-ea"/>
        <a:cs typeface="+mn-cs"/>
        <a:sym typeface="Avenir Book"/>
      </a:defRPr>
    </a:lvl2pPr>
    <a:lvl3pPr>
      <a:defRPr>
        <a:latin typeface="+mn-lt"/>
        <a:ea typeface="+mn-ea"/>
        <a:cs typeface="+mn-cs"/>
        <a:sym typeface="Avenir Book"/>
      </a:defRPr>
    </a:lvl3pPr>
    <a:lvl4pPr>
      <a:defRPr>
        <a:latin typeface="+mn-lt"/>
        <a:ea typeface="+mn-ea"/>
        <a:cs typeface="+mn-cs"/>
        <a:sym typeface="Avenir Book"/>
      </a:defRPr>
    </a:lvl4pPr>
    <a:lvl5pPr>
      <a:defRPr>
        <a:latin typeface="+mn-lt"/>
        <a:ea typeface="+mn-ea"/>
        <a:cs typeface="+mn-cs"/>
        <a:sym typeface="Avenir Book"/>
      </a:defRPr>
    </a:lvl5pPr>
    <a:lvl6pPr>
      <a:defRPr>
        <a:latin typeface="+mn-lt"/>
        <a:ea typeface="+mn-ea"/>
        <a:cs typeface="+mn-cs"/>
        <a:sym typeface="Avenir Book"/>
      </a:defRPr>
    </a:lvl6pPr>
    <a:lvl7pPr>
      <a:defRPr>
        <a:latin typeface="+mn-lt"/>
        <a:ea typeface="+mn-ea"/>
        <a:cs typeface="+mn-cs"/>
        <a:sym typeface="Avenir Book"/>
      </a:defRPr>
    </a:lvl7pPr>
    <a:lvl8pPr>
      <a:defRPr>
        <a:latin typeface="+mn-lt"/>
        <a:ea typeface="+mn-ea"/>
        <a:cs typeface="+mn-cs"/>
        <a:sym typeface="Avenir Book"/>
      </a:defRPr>
    </a:lvl8pPr>
    <a:lvl9pPr>
      <a:defRPr>
        <a:latin typeface="+mn-lt"/>
        <a:ea typeface="+mn-ea"/>
        <a:cs typeface="+mn-cs"/>
        <a:sym typeface="Avenir 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DD7"/>
          </a:solidFill>
        </a:fill>
      </a:tcStyle>
    </a:wholeTbl>
    <a:band2H>
      <a:tcTxStyle b="def" i="def"/>
      <a:tcStyle>
        <a:tcBdr/>
        <a:fill>
          <a:solidFill>
            <a:srgbClr val="E6E8EC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DD7"/>
          </a:solidFill>
        </a:fill>
      </a:tcStyle>
    </a:wholeTbl>
    <a:band2H>
      <a:tcTxStyle b="def" i="def"/>
      <a:tcStyle>
        <a:tcBdr/>
        <a:fill>
          <a:solidFill>
            <a:srgbClr val="E6E8EC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5E2CB"/>
          </a:solidFill>
        </a:fill>
      </a:tcStyle>
    </a:wholeTbl>
    <a:band2H>
      <a:tcTxStyle b="def" i="def"/>
      <a:tcStyle>
        <a:tcBdr/>
        <a:fill>
          <a:solidFill>
            <a:srgbClr val="FAF1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AB2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AB2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AB20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3D2CB"/>
          </a:solidFill>
        </a:fill>
      </a:tcStyle>
    </a:wholeTbl>
    <a:band2H>
      <a:tcTxStyle b="def" i="def"/>
      <a:tcStyle>
        <a:tcBdr/>
        <a:fill>
          <a:solidFill>
            <a:srgbClr val="F9EA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652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652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6521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3F80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3F80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3.jpeg" descr="cover-A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/>
          <p:nvPr>
            <p:ph type="title"/>
          </p:nvPr>
        </p:nvSpPr>
        <p:spPr>
          <a:xfrm>
            <a:off x="533400" y="2971800"/>
            <a:ext cx="7772400" cy="762000"/>
          </a:xfrm>
          <a:prstGeom prst="rect">
            <a:avLst/>
          </a:prstGeom>
        </p:spPr>
        <p:txBody>
          <a:bodyPr/>
          <a:lstStyle>
            <a:lvl1pPr algn="ctr">
              <a:defRPr spc="160" sz="32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60" sz="32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371600" y="3697911"/>
            <a:ext cx="6400800" cy="5334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1pPr>
            <a:lvl2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2pPr>
            <a:lvl3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3pPr>
            <a:lvl4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4pPr>
            <a:lvl5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One</a:t>
            </a:r>
            <a:endParaRPr sz="2000">
              <a:solidFill>
                <a:srgbClr val="C10A2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Two</a:t>
            </a:r>
            <a:endParaRPr sz="2000">
              <a:solidFill>
                <a:srgbClr val="C10A2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Three</a:t>
            </a:r>
            <a:endParaRPr sz="2000">
              <a:solidFill>
                <a:srgbClr val="C10A2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Four</a:t>
            </a:r>
            <a:endParaRPr sz="2000">
              <a:solidFill>
                <a:srgbClr val="C10A2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ew F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4.jpeg" descr="cover-B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/>
          <p:nvPr>
            <p:ph type="title"/>
          </p:nvPr>
        </p:nvSpPr>
        <p:spPr>
          <a:xfrm>
            <a:off x="533400" y="2971800"/>
            <a:ext cx="7772400" cy="762000"/>
          </a:xfrm>
          <a:prstGeom prst="rect">
            <a:avLst/>
          </a:prstGeom>
        </p:spPr>
        <p:txBody>
          <a:bodyPr/>
          <a:lstStyle>
            <a:lvl1pPr algn="ctr">
              <a:defRPr spc="160" sz="32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60" sz="32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1371600" y="3697911"/>
            <a:ext cx="6400800" cy="5334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1pPr>
            <a:lvl2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2pPr>
            <a:lvl3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3pPr>
            <a:lvl4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4pPr>
            <a:lvl5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One</a:t>
            </a:r>
            <a:endParaRPr sz="2000">
              <a:solidFill>
                <a:srgbClr val="C10A2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Two</a:t>
            </a:r>
            <a:endParaRPr sz="2000">
              <a:solidFill>
                <a:srgbClr val="C10A2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Three</a:t>
            </a:r>
            <a:endParaRPr sz="2000">
              <a:solidFill>
                <a:srgbClr val="C10A2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Four</a:t>
            </a:r>
            <a:endParaRPr sz="2000">
              <a:solidFill>
                <a:srgbClr val="C10A2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13F80"/>
                </a:solidFill>
              </a:defRPr>
            </a:lvl1pPr>
          </a:lstStyle>
          <a:p>
            <a:pPr lvl="0">
              <a:defRPr spc="0">
                <a:solidFill>
                  <a:srgbClr val="000000"/>
                </a:solidFill>
              </a:defRPr>
            </a:pPr>
            <a:r>
              <a:rPr spc="100">
                <a:solidFill>
                  <a:srgbClr val="013F80"/>
                </a:solidFill>
              </a:rPr>
              <a:t>Title Text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 marL="1181100" indent="-266700">
              <a:spcBef>
                <a:spcPts val="600"/>
              </a:spcBef>
              <a:defRPr sz="2800"/>
            </a:lvl3pPr>
            <a:lvl4pPr marL="1691638" indent="-320038">
              <a:spcBef>
                <a:spcPts val="600"/>
              </a:spcBef>
              <a:defRPr sz="2800"/>
            </a:lvl4pPr>
            <a:lvl5pPr marL="2148838" indent="-320038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  <a:endParaRPr sz="28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  <a:endParaRPr sz="28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  <a:endParaRPr sz="28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  <a:endParaRPr sz="28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/>
          <a:lstStyle/>
          <a:p>
            <a:pPr lvl="0">
              <a:defRPr spc="0">
                <a:solidFill>
                  <a:srgbClr val="000000"/>
                </a:solidFill>
              </a:defRPr>
            </a:pPr>
            <a:r>
              <a:rPr spc="1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825500" y="1752600"/>
            <a:ext cx="3733800" cy="5105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  <a:endParaRPr sz="28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  <a:endParaRPr sz="28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  <a:endParaRPr sz="28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  <a:endParaRPr sz="28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/>
          <a:lstStyle/>
          <a:p>
            <a:pPr lvl="0">
              <a:defRPr spc="0">
                <a:solidFill>
                  <a:srgbClr val="000000"/>
                </a:solidFill>
              </a:defRPr>
            </a:pPr>
            <a:r>
              <a:rPr spc="1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165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>
                <a:solidFill>
                  <a:srgbClr val="000000"/>
                </a:solidFill>
              </a:defRPr>
            </a:pPr>
            <a:r>
              <a:rPr spc="1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One</a:t>
            </a:r>
            <a:endParaRPr sz="20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Two</a:t>
            </a:r>
            <a:endParaRPr sz="20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Three</a:t>
            </a:r>
            <a:endParaRPr sz="20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Four</a:t>
            </a:r>
            <a:endParaRPr sz="20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fhalog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3" y="207963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jpeg" descr="strip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>
            <p:ph type="title"/>
          </p:nvPr>
        </p:nvSpPr>
        <p:spPr>
          <a:xfrm>
            <a:off x="373063" y="0"/>
            <a:ext cx="8229601" cy="1924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lvl="0">
              <a:defRPr spc="0">
                <a:solidFill>
                  <a:srgbClr val="000000"/>
                </a:solidFill>
              </a:defRPr>
            </a:pPr>
            <a:r>
              <a:rPr spc="1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2002690"/>
            <a:ext cx="8229600" cy="4855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One</a:t>
            </a:r>
            <a:endParaRPr sz="20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Two</a:t>
            </a:r>
            <a:endParaRPr sz="20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Three</a:t>
            </a:r>
            <a:endParaRPr sz="20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Four</a:t>
            </a:r>
            <a:endParaRPr sz="20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970713" y="6211887"/>
            <a:ext cx="1905002" cy="23926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r" defTabSz="457200">
              <a:defRPr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transition spd="med" advClick="1"/>
  <p:txStyles>
    <p:titleStyle>
      <a:lvl1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titleStyle>
    <p:bodyStyle>
      <a:lvl1pPr marL="342900" indent="-342900">
        <a:spcBef>
          <a:spcPts val="400"/>
        </a:spcBef>
        <a:buClr>
          <a:srgbClr val="C10A25"/>
        </a:buClr>
        <a:buSzPct val="100000"/>
        <a:buChar char="•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 marL="742950" indent="-285750">
        <a:spcBef>
          <a:spcPts val="400"/>
        </a:spcBef>
        <a:buClr>
          <a:srgbClr val="C10A25"/>
        </a:buClr>
        <a:buSzPct val="100000"/>
        <a:buChar char="–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 marL="1168400" indent="-254000">
        <a:spcBef>
          <a:spcPts val="400"/>
        </a:spcBef>
        <a:buClr>
          <a:srgbClr val="C10A25"/>
        </a:buClr>
        <a:buSzPct val="100000"/>
        <a:buChar char="•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 marL="1657350" indent="-285750">
        <a:spcBef>
          <a:spcPts val="400"/>
        </a:spcBef>
        <a:buClr>
          <a:srgbClr val="C10A25"/>
        </a:buClr>
        <a:buSzPct val="100000"/>
        <a:buChar char="–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 marL="2114550" indent="-285750">
        <a:spcBef>
          <a:spcPts val="400"/>
        </a:spcBef>
        <a:buClr>
          <a:srgbClr val="C10A25"/>
        </a:buClr>
        <a:buSzPct val="100000"/>
        <a:buChar char="»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marL="2514600" indent="-228600">
        <a:spcBef>
          <a:spcPts val="400"/>
        </a:spcBef>
        <a:buClr>
          <a:srgbClr val="C10A25"/>
        </a:buClr>
        <a:buSzPct val="100000"/>
        <a:buChar char="»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marL="2971800" indent="-228600">
        <a:spcBef>
          <a:spcPts val="400"/>
        </a:spcBef>
        <a:buClr>
          <a:srgbClr val="C10A25"/>
        </a:buClr>
        <a:buSzPct val="100000"/>
        <a:buChar char="»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marL="3429000" indent="-228600">
        <a:spcBef>
          <a:spcPts val="400"/>
        </a:spcBef>
        <a:buClr>
          <a:srgbClr val="C10A25"/>
        </a:buClr>
        <a:buSzPct val="100000"/>
        <a:buChar char="»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marL="3886200" indent="-228600">
        <a:spcBef>
          <a:spcPts val="400"/>
        </a:spcBef>
        <a:buClr>
          <a:srgbClr val="C10A25"/>
        </a:buClr>
        <a:buSzPct val="100000"/>
        <a:buChar char="»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bodyStyle>
    <p:otherStyle>
      <a:lvl1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447800" y="685800"/>
            <a:ext cx="7620000" cy="8128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704087">
              <a:defRPr spc="0">
                <a:solidFill>
                  <a:srgbClr val="000000"/>
                </a:solidFill>
              </a:defRPr>
            </a:pPr>
            <a:r>
              <a:rPr sz="2400">
                <a:solidFill>
                  <a:srgbClr val="013F80"/>
                </a:solidFill>
                <a:latin typeface="Arial"/>
                <a:ea typeface="Arial"/>
                <a:cs typeface="Arial"/>
                <a:sym typeface="Arial"/>
              </a:rPr>
              <a:t>Health Information Modeling WG </a:t>
            </a:r>
            <a:br>
              <a:rPr sz="2400">
                <a:solidFill>
                  <a:srgbClr val="013F8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grpSp>
        <p:nvGrpSpPr>
          <p:cNvPr id="48" name="Group 48"/>
          <p:cNvGrpSpPr/>
          <p:nvPr/>
        </p:nvGrpSpPr>
        <p:grpSpPr>
          <a:xfrm>
            <a:off x="303212" y="1192211"/>
            <a:ext cx="3846516" cy="5360945"/>
            <a:chOff x="0" y="0"/>
            <a:chExt cx="3846515" cy="5360944"/>
          </a:xfrm>
        </p:grpSpPr>
        <p:grpSp>
          <p:nvGrpSpPr>
            <p:cNvPr id="38" name="Group 38"/>
            <p:cNvGrpSpPr/>
            <p:nvPr/>
          </p:nvGrpSpPr>
          <p:grpSpPr>
            <a:xfrm>
              <a:off x="-1" y="-1"/>
              <a:ext cx="3811862" cy="5333756"/>
              <a:chOff x="0" y="0"/>
              <a:chExt cx="3811861" cy="5333755"/>
            </a:xfrm>
          </p:grpSpPr>
          <p:sp>
            <p:nvSpPr>
              <p:cNvPr id="36" name="Shape 36"/>
              <p:cNvSpPr/>
              <p:nvPr/>
            </p:nvSpPr>
            <p:spPr>
              <a:xfrm>
                <a:off x="-1" y="0"/>
                <a:ext cx="3811863" cy="5333756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25AA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-1" y="0"/>
                <a:ext cx="3811863" cy="2642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defTabSz="457200">
                  <a:defRPr b="1" sz="1200" u="sng">
                    <a:solidFill>
                      <a:srgbClr val="025AA3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="0" sz="1800" u="none">
                    <a:solidFill>
                      <a:srgbClr val="000000"/>
                    </a:solidFill>
                  </a:defRPr>
                </a:pPr>
                <a:r>
                  <a:rPr b="1" sz="1200" u="sng">
                    <a:solidFill>
                      <a:srgbClr val="025AA3"/>
                    </a:solidFill>
                  </a:rPr>
                  <a:t>Federal Partners Problem Statement</a:t>
                </a:r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-1" y="1473200"/>
              <a:ext cx="3811589" cy="404784"/>
              <a:chOff x="0" y="0"/>
              <a:chExt cx="3811587" cy="404783"/>
            </a:xfrm>
          </p:grpSpPr>
          <p:sp>
            <p:nvSpPr>
              <p:cNvPr id="39" name="Shape 39"/>
              <p:cNvSpPr/>
              <p:nvPr/>
            </p:nvSpPr>
            <p:spPr>
              <a:xfrm>
                <a:off x="-1" y="-1"/>
                <a:ext cx="3811576" cy="381003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25AA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-1" y="-1"/>
                <a:ext cx="3811589" cy="4047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lvl="0" defTabSz="457200"/>
                <a:r>
                  <a:rPr b="1" sz="1200" u="sng">
                    <a:solidFill>
                      <a:srgbClr val="025AA3"/>
                    </a:solidFill>
                    <a:latin typeface="Arial"/>
                    <a:ea typeface="Arial"/>
                    <a:cs typeface="Arial"/>
                    <a:sym typeface="Arial"/>
                  </a:rPr>
                  <a:t>Requestors</a:t>
                </a:r>
                <a:endParaRPr b="1" sz="1200" u="sng">
                  <a:solidFill>
                    <a:srgbClr val="025AA3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lvl="0" defTabSz="457200"/>
                <a:r>
                  <a:rPr sz="1000">
                    <a:latin typeface="Arial"/>
                    <a:ea typeface="Arial"/>
                    <a:cs typeface="Arial"/>
                    <a:sym typeface="Arial"/>
                  </a:rPr>
                  <a:t>DOD, VA</a:t>
                </a:r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0" y="1854198"/>
              <a:ext cx="3846515" cy="2550670"/>
              <a:chOff x="0" y="-1"/>
              <a:chExt cx="3846514" cy="2550668"/>
            </a:xfrm>
          </p:grpSpPr>
          <p:sp>
            <p:nvSpPr>
              <p:cNvPr id="42" name="Shape 42"/>
              <p:cNvSpPr/>
              <p:nvPr/>
            </p:nvSpPr>
            <p:spPr>
              <a:xfrm>
                <a:off x="0" y="-2"/>
                <a:ext cx="3846336" cy="2514487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25AA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-1" y="-1"/>
                <a:ext cx="3846515" cy="25506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lvl="0" marL="76200" indent="-76200" defTabSz="457200"/>
                <a:r>
                  <a:rPr b="1" sz="1200" u="sng">
                    <a:solidFill>
                      <a:srgbClr val="025AA3"/>
                    </a:solidFill>
                    <a:latin typeface="Arial"/>
                    <a:ea typeface="Arial"/>
                    <a:cs typeface="Arial"/>
                    <a:sym typeface="Arial"/>
                  </a:rPr>
                  <a:t>Challenges:</a:t>
                </a:r>
                <a:endParaRPr sz="2800">
                  <a:solidFill>
                    <a:srgbClr val="1D165A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lvl="0" marL="18293" indent="-18293" defTabSz="457200">
                  <a:buClr>
                    <a:srgbClr val="000000"/>
                  </a:buClr>
                  <a:buSzPct val="100000"/>
                  <a:buFont typeface="Arial"/>
                  <a:buChar char="•"/>
                </a:pPr>
                <a:r>
                  <a:rPr sz="1100">
                    <a:latin typeface="Arial"/>
                    <a:ea typeface="Arial"/>
                    <a:cs typeface="Arial"/>
                    <a:sym typeface="Arial"/>
                  </a:rPr>
                  <a:t>Obtaining broad participation/input from the federal partners</a:t>
                </a:r>
                <a:endParaRPr sz="2800">
                  <a:solidFill>
                    <a:srgbClr val="1D165A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lvl="0" marL="18293" indent="-18293" defTabSz="457200">
                  <a:buClr>
                    <a:srgbClr val="000000"/>
                  </a:buClr>
                  <a:buSzPct val="100000"/>
                  <a:buFont typeface="Arial"/>
                  <a:buChar char="•"/>
                </a:pPr>
                <a:r>
                  <a:rPr sz="1100">
                    <a:latin typeface="Arial"/>
                    <a:ea typeface="Arial"/>
                    <a:cs typeface="Arial"/>
                    <a:sym typeface="Arial"/>
                  </a:rPr>
                  <a:t>Fully integrating the FHIM into the S&amp;I Framework process and maximize its efficient use</a:t>
                </a:r>
                <a:endParaRPr sz="2800">
                  <a:solidFill>
                    <a:srgbClr val="1D165A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lvl="0" marL="18293" indent="-18293" defTabSz="457200">
                  <a:buClr>
                    <a:srgbClr val="000000"/>
                  </a:buClr>
                  <a:buSzPct val="100000"/>
                  <a:buFont typeface="Arial"/>
                  <a:buChar char="•"/>
                </a:pPr>
                <a:r>
                  <a:rPr sz="1100">
                    <a:latin typeface="Arial"/>
                    <a:ea typeface="Arial"/>
                    <a:cs typeface="Arial"/>
                    <a:sym typeface="Arial"/>
                  </a:rPr>
                  <a:t>Standardizing the process and tools for modeling business use cases</a:t>
                </a:r>
                <a:endParaRPr sz="2800">
                  <a:solidFill>
                    <a:srgbClr val="1D165A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lvl="0" marL="18293" indent="-18293" defTabSz="457200">
                  <a:buClr>
                    <a:srgbClr val="000000"/>
                  </a:buClr>
                  <a:buSzPct val="100000"/>
                  <a:buFont typeface="Arial"/>
                  <a:buChar char="•"/>
                </a:pPr>
                <a:r>
                  <a:rPr sz="1100">
                    <a:latin typeface="Arial"/>
                    <a:ea typeface="Arial"/>
                    <a:cs typeface="Arial"/>
                    <a:sym typeface="Arial"/>
                  </a:rPr>
                  <a:t>Obtaining sufficient FHA or in-kind federal partner resources to accomplish all the work required to achieve goals</a:t>
                </a:r>
                <a:endParaRPr sz="1100">
                  <a:latin typeface="Arial"/>
                  <a:ea typeface="Arial"/>
                  <a:cs typeface="Arial"/>
                  <a:sym typeface="Arial"/>
                </a:endParaRPr>
              </a:p>
              <a:p>
                <a:pPr lvl="0" defTabSz="457200"/>
                <a:endParaRPr sz="1100">
                  <a:latin typeface="Arial"/>
                  <a:ea typeface="Arial"/>
                  <a:cs typeface="Arial"/>
                  <a:sym typeface="Arial"/>
                </a:endParaRPr>
              </a:p>
              <a:p>
                <a:pPr lvl="0" defTabSz="457200"/>
                <a:r>
                  <a:rPr sz="1100">
                    <a:latin typeface="Arial"/>
                    <a:ea typeface="Arial"/>
                    <a:cs typeface="Arial"/>
                    <a:sym typeface="Arial"/>
                  </a:rPr>
                  <a:t>Hot Button Issue</a:t>
                </a:r>
                <a:endParaRPr sz="1100">
                  <a:latin typeface="Arial"/>
                  <a:ea typeface="Arial"/>
                  <a:cs typeface="Arial"/>
                  <a:sym typeface="Arial"/>
                </a:endParaRPr>
              </a:p>
              <a:p>
                <a:pPr lvl="0" marL="110289" indent="-110289" defTabSz="457200">
                  <a:buSzPct val="100000"/>
                  <a:buChar char="•"/>
                </a:pPr>
                <a:r>
                  <a:rPr sz="1100">
                    <a:latin typeface="Arial"/>
                    <a:ea typeface="Arial"/>
                    <a:cs typeface="Arial"/>
                    <a:sym typeface="Arial"/>
                  </a:rPr>
                  <a:t>Integration of FHIM into S&amp;I Framework going slowly.  First effort did not complete task.  Second effort about to start.</a:t>
                </a:r>
                <a:endParaRPr sz="1100">
                  <a:latin typeface="Arial"/>
                  <a:ea typeface="Arial"/>
                  <a:cs typeface="Arial"/>
                  <a:sym typeface="Arial"/>
                </a:endParaRPr>
              </a:p>
              <a:p>
                <a:pPr lvl="0" marL="110289" indent="-110289" defTabSz="457200">
                  <a:buSzPct val="100000"/>
                  <a:buChar char="•"/>
                </a:pPr>
                <a:r>
                  <a:rPr sz="1100">
                    <a:latin typeface="Arial"/>
                    <a:ea typeface="Arial"/>
                    <a:cs typeface="Arial"/>
                    <a:sym typeface="Arial"/>
                  </a:rPr>
                  <a:t>Support for mapping S&amp;I Initiatives to FHIM seems to have dried up.</a:t>
                </a:r>
              </a:p>
            </p:txBody>
          </p:sp>
        </p:grpSp>
        <p:grpSp>
          <p:nvGrpSpPr>
            <p:cNvPr id="47" name="Group 47"/>
            <p:cNvGrpSpPr/>
            <p:nvPr/>
          </p:nvGrpSpPr>
          <p:grpSpPr>
            <a:xfrm>
              <a:off x="0" y="4356099"/>
              <a:ext cx="3811718" cy="1004845"/>
              <a:chOff x="0" y="0"/>
              <a:chExt cx="3811717" cy="1004843"/>
            </a:xfrm>
          </p:grpSpPr>
          <p:sp>
            <p:nvSpPr>
              <p:cNvPr id="45" name="Shape 45"/>
              <p:cNvSpPr/>
              <p:nvPr/>
            </p:nvSpPr>
            <p:spPr>
              <a:xfrm>
                <a:off x="141" y="0"/>
                <a:ext cx="3811577" cy="1004845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25AA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0" y="1"/>
                <a:ext cx="3811588" cy="6841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lvl="0" marL="84138" indent="-84138" defTabSz="457200"/>
                <a:r>
                  <a:rPr b="1" sz="1200" u="sng">
                    <a:solidFill>
                      <a:srgbClr val="025AA3"/>
                    </a:solidFill>
                    <a:latin typeface="Arial"/>
                    <a:ea typeface="Arial"/>
                    <a:cs typeface="Arial"/>
                    <a:sym typeface="Arial"/>
                  </a:rPr>
                  <a:t>Targets/Goals</a:t>
                </a:r>
                <a:endParaRPr b="1" sz="1200" u="sng">
                  <a:solidFill>
                    <a:srgbClr val="025AA3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lvl="0" marL="25968" indent="-25968" defTabSz="457200">
                  <a:buClr>
                    <a:srgbClr val="000000"/>
                  </a:buClr>
                  <a:buSzPct val="100000"/>
                  <a:buAutoNum type="arabicPeriod" startAt="1"/>
                </a:pPr>
                <a:r>
                  <a:rPr sz="1000">
                    <a:latin typeface="Arial"/>
                    <a:ea typeface="Arial"/>
                    <a:cs typeface="Arial"/>
                    <a:sym typeface="Arial"/>
                  </a:rPr>
                  <a:t>Fully integrate the FHIM into the S&amp;I Framework process</a:t>
                </a:r>
                <a:endParaRPr sz="1000">
                  <a:latin typeface="Arial"/>
                  <a:ea typeface="Arial"/>
                  <a:cs typeface="Arial"/>
                  <a:sym typeface="Arial"/>
                </a:endParaRPr>
              </a:p>
              <a:p>
                <a:pPr lvl="0" marL="25968" indent="-25968" defTabSz="457200">
                  <a:buClr>
                    <a:srgbClr val="000000"/>
                  </a:buClr>
                  <a:buSzPct val="100000"/>
                  <a:buAutoNum type="arabicPeriod" startAt="1"/>
                </a:pPr>
                <a:r>
                  <a:rPr sz="1000">
                    <a:latin typeface="Arial"/>
                    <a:ea typeface="Arial"/>
                    <a:cs typeface="Arial"/>
                    <a:sym typeface="Arial"/>
                  </a:rPr>
                  <a:t> interoperability specifications using the MDA approach  to support MU and other federal partner use cases</a:t>
                </a:r>
              </a:p>
            </p:txBody>
          </p:sp>
        </p:grpSp>
      </p:grpSp>
      <p:grpSp>
        <p:nvGrpSpPr>
          <p:cNvPr id="51" name="Group 51"/>
          <p:cNvGrpSpPr/>
          <p:nvPr/>
        </p:nvGrpSpPr>
        <p:grpSpPr>
          <a:xfrm>
            <a:off x="4114799" y="1193798"/>
            <a:ext cx="4648203" cy="5328996"/>
            <a:chOff x="0" y="0"/>
            <a:chExt cx="4648201" cy="5328994"/>
          </a:xfrm>
        </p:grpSpPr>
        <p:sp>
          <p:nvSpPr>
            <p:cNvPr id="49" name="Shape 49"/>
            <p:cNvSpPr/>
            <p:nvPr/>
          </p:nvSpPr>
          <p:spPr>
            <a:xfrm>
              <a:off x="-1" y="-1"/>
              <a:ext cx="4647987" cy="532899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25AA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" name="Shape 50"/>
            <p:cNvSpPr/>
            <p:nvPr/>
          </p:nvSpPr>
          <p:spPr>
            <a:xfrm>
              <a:off x="0" y="-1"/>
              <a:ext cx="4648202" cy="2642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457200">
                <a:defRPr b="1" sz="1200" u="sng">
                  <a:solidFill>
                    <a:srgbClr val="025AA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="0" sz="1800" u="none">
                  <a:solidFill>
                    <a:srgbClr val="000000"/>
                  </a:solidFill>
                </a:defRPr>
              </a:pPr>
              <a:r>
                <a:rPr b="1" sz="1200" u="sng">
                  <a:solidFill>
                    <a:srgbClr val="025AA3"/>
                  </a:solidFill>
                </a:rPr>
                <a:t>Federal Partners Action Plan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4114797" y="5562597"/>
            <a:ext cx="4648203" cy="1004892"/>
            <a:chOff x="-1" y="-1"/>
            <a:chExt cx="4648202" cy="1004890"/>
          </a:xfrm>
        </p:grpSpPr>
        <p:sp>
          <p:nvSpPr>
            <p:cNvPr id="52" name="Shape 52"/>
            <p:cNvSpPr/>
            <p:nvPr/>
          </p:nvSpPr>
          <p:spPr>
            <a:xfrm>
              <a:off x="-2" y="-2"/>
              <a:ext cx="4647989" cy="100489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25AA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" name="Shape 53"/>
            <p:cNvSpPr/>
            <p:nvPr/>
          </p:nvSpPr>
          <p:spPr>
            <a:xfrm>
              <a:off x="-1" y="-1"/>
              <a:ext cx="4648202" cy="6841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 marL="95250" indent="-95250" defTabSz="457200"/>
              <a:r>
                <a:rPr b="1" sz="1200" u="sng">
                  <a:solidFill>
                    <a:srgbClr val="025AA3"/>
                  </a:solidFill>
                  <a:latin typeface="Arial"/>
                  <a:ea typeface="Arial"/>
                  <a:cs typeface="Arial"/>
                  <a:sym typeface="Arial"/>
                </a:rPr>
                <a:t>Deliverables</a:t>
              </a:r>
              <a:endParaRPr b="1" sz="1200" u="sng">
                <a:solidFill>
                  <a:srgbClr val="025AA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marL="29397" indent="-29397" defTabSz="457200">
                <a:buClr>
                  <a:srgbClr val="000000"/>
                </a:buClr>
                <a:buSzPct val="100000"/>
                <a:buAutoNum type="arabicPeriod" startAt="1"/>
              </a:pPr>
              <a:r>
                <a:rPr sz="1000">
                  <a:latin typeface="Arial"/>
                  <a:ea typeface="Arial"/>
                  <a:cs typeface="Arial"/>
                  <a:sym typeface="Arial"/>
                </a:rPr>
                <a:t>Harmonized, logical information model (FHIM) (est. 3 years to complete modeling all domains)</a:t>
              </a:r>
              <a:endParaRPr sz="1000">
                <a:latin typeface="Arial"/>
                <a:ea typeface="Arial"/>
                <a:cs typeface="Arial"/>
                <a:sym typeface="Arial"/>
              </a:endParaRPr>
            </a:p>
            <a:p>
              <a:pPr lvl="0" marL="29397" indent="-29397" defTabSz="457200">
                <a:buClr>
                  <a:srgbClr val="000000"/>
                </a:buClr>
                <a:buSzPct val="100000"/>
                <a:buAutoNum type="arabicPeriod" startAt="1"/>
              </a:pPr>
              <a:r>
                <a:rPr sz="1000">
                  <a:latin typeface="Arial"/>
                  <a:ea typeface="Arial"/>
                  <a:cs typeface="Arial"/>
                  <a:sym typeface="Arial"/>
                </a:rPr>
                <a:t>Interoperability specifications</a:t>
              </a:r>
            </a:p>
          </p:txBody>
        </p:sp>
      </p:grpSp>
      <p:graphicFrame>
        <p:nvGraphicFramePr>
          <p:cNvPr id="55" name="Table 55"/>
          <p:cNvGraphicFramePr/>
          <p:nvPr/>
        </p:nvGraphicFramePr>
        <p:xfrm>
          <a:off x="4191000" y="1524000"/>
          <a:ext cx="4572000" cy="3352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57600"/>
                <a:gridCol w="914400"/>
              </a:tblGrid>
              <a:tr h="323246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b="1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Action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solidFill>
                        <a:srgbClr val="8064A2"/>
                      </a:solidFill>
                      <a:round/>
                    </a:lnL>
                    <a:lnR w="12700">
                      <a:miter lim="400000"/>
                    </a:lnR>
                    <a:lnT w="12700">
                      <a:solidFill>
                        <a:srgbClr val="8064A2"/>
                      </a:solidFill>
                      <a:round/>
                    </a:lnT>
                    <a:lnB w="12700">
                      <a:solidFill>
                        <a:srgbClr val="8064A2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b="1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Date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solidFill>
                        <a:srgbClr val="8064A2"/>
                      </a:solidFill>
                      <a:round/>
                    </a:lnR>
                    <a:lnT w="12700">
                      <a:solidFill>
                        <a:srgbClr val="8064A2"/>
                      </a:solidFill>
                      <a:round/>
                    </a:lnT>
                    <a:lnB w="12700">
                      <a:solidFill>
                        <a:srgbClr val="8064A2"/>
                      </a:solidFill>
                      <a:round/>
                    </a:lnB>
                    <a:noFill/>
                  </a:tcPr>
                </a:tc>
              </a:tr>
              <a:tr h="737781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200">
                          <a:sym typeface="Avenir Book"/>
                        </a:rPr>
                        <a:t>Model at least one additional information domain per quarter (18 of 37 modeled, 1 underway,  18 to be modeled)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8064A2"/>
                      </a:solidFill>
                      <a:round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>
                          <a:sym typeface="Avenir Book"/>
                        </a:rPr>
                        <a:t>Quarterly 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8064A2"/>
                      </a:solidFill>
                      <a:round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</a:tr>
              <a:tr h="706554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200">
                          <a:sym typeface="Avenir Book"/>
                        </a:rPr>
                        <a:t>Model terminologies and define value sets to support each information domain modeled in previous action item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>
                          <a:sym typeface="Avenir Book"/>
                        </a:rPr>
                        <a:t>Quarterly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29632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200">
                          <a:sym typeface="Avenir Book"/>
                        </a:rPr>
                        <a:t>Finish mapping FHIM to all ongoing S&amp;I Framework initiatives (10 of 13 completed)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>
                          <a:sym typeface="Avenir Book"/>
                        </a:rPr>
                        <a:t>Ongoing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</a:tr>
              <a:tr h="422600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I</a:t>
                      </a:r>
                      <a:r>
                        <a:rPr sz="1200">
                          <a:sym typeface="Avenir Book"/>
                        </a:rPr>
                        <a:t>ntegration of FHIM into the ongoing S&amp;I Framework process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>
                          <a:sym typeface="Avenir Book"/>
                        </a:rPr>
                        <a:t>31 Mar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632522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200">
                          <a:sym typeface="Avenir Book"/>
                        </a:rPr>
                        <a:t>Produce interoperability specification for S&amp;I Framework using the MDA process (Dependent on completion of action item above)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>
                          <a:sym typeface="Avenir Book"/>
                        </a:rPr>
                        <a:t>S&amp;I Dependent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6" name="Shape 56"/>
          <p:cNvSpPr/>
          <p:nvPr/>
        </p:nvSpPr>
        <p:spPr>
          <a:xfrm>
            <a:off x="304800" y="1447800"/>
            <a:ext cx="3657600" cy="115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45720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100"/>
              <a:t>Develop information and implementation models to fully support health interoperability and harmonize information from the individual federal partners and standards organizations into a single, logical, health information model that can be used as the basis for a model driven architecture (MDA) approach to generating interoperability specifications.</a:t>
            </a:r>
          </a:p>
        </p:txBody>
      </p:sp>
      <p:sp>
        <p:nvSpPr>
          <p:cNvPr id="57" name="Shape 57"/>
          <p:cNvSpPr/>
          <p:nvPr/>
        </p:nvSpPr>
        <p:spPr>
          <a:xfrm>
            <a:off x="4216392" y="1924049"/>
            <a:ext cx="153982" cy="17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1"/>
                </a:moveTo>
                <a:cubicBezTo>
                  <a:pt x="20639" y="6724"/>
                  <a:pt x="20639" y="12953"/>
                  <a:pt x="16797" y="16796"/>
                </a:cubicBezTo>
                <a:cubicBezTo>
                  <a:pt x="12954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4" y="-961"/>
                  <a:pt x="16797" y="2881"/>
                </a:cubicBezTo>
              </a:path>
            </a:pathLst>
          </a:custGeom>
          <a:solidFill>
            <a:srgbClr val="92D050"/>
          </a:solidFill>
          <a:ln>
            <a:solidFill/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4203692" y="2592387"/>
            <a:ext cx="153982" cy="17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1"/>
                </a:moveTo>
                <a:cubicBezTo>
                  <a:pt x="20639" y="6724"/>
                  <a:pt x="20639" y="12953"/>
                  <a:pt x="16797" y="16796"/>
                </a:cubicBezTo>
                <a:cubicBezTo>
                  <a:pt x="12954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4" y="-961"/>
                  <a:pt x="16797" y="2881"/>
                </a:cubicBezTo>
              </a:path>
            </a:pathLst>
          </a:custGeom>
          <a:solidFill>
            <a:srgbClr val="92D050"/>
          </a:solidFill>
          <a:ln>
            <a:solidFill/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4189408" y="3339302"/>
            <a:ext cx="153982" cy="179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2"/>
                </a:moveTo>
                <a:cubicBezTo>
                  <a:pt x="20639" y="6725"/>
                  <a:pt x="20639" y="12954"/>
                  <a:pt x="16797" y="16797"/>
                </a:cubicBezTo>
                <a:cubicBezTo>
                  <a:pt x="12954" y="20640"/>
                  <a:pt x="6724" y="20640"/>
                  <a:pt x="2881" y="16797"/>
                </a:cubicBezTo>
                <a:cubicBezTo>
                  <a:pt x="-961" y="12954"/>
                  <a:pt x="-961" y="6725"/>
                  <a:pt x="2881" y="2882"/>
                </a:cubicBezTo>
                <a:cubicBezTo>
                  <a:pt x="6724" y="-960"/>
                  <a:pt x="12954" y="-960"/>
                  <a:pt x="16797" y="2882"/>
                </a:cubicBezTo>
              </a:path>
            </a:pathLst>
          </a:custGeom>
          <a:solidFill>
            <a:srgbClr val="92D050"/>
          </a:solidFill>
          <a:ln>
            <a:solidFill/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76" name="Group 76"/>
          <p:cNvGrpSpPr/>
          <p:nvPr/>
        </p:nvGrpSpPr>
        <p:grpSpPr>
          <a:xfrm>
            <a:off x="608003" y="6604000"/>
            <a:ext cx="6629410" cy="463256"/>
            <a:chOff x="-4" y="4"/>
            <a:chExt cx="6629409" cy="463255"/>
          </a:xfrm>
        </p:grpSpPr>
        <p:sp>
          <p:nvSpPr>
            <p:cNvPr id="60" name="Shape 60"/>
            <p:cNvSpPr/>
            <p:nvPr/>
          </p:nvSpPr>
          <p:spPr>
            <a:xfrm>
              <a:off x="4" y="4"/>
              <a:ext cx="6629401" cy="202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457200">
                <a:defRPr sz="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800"/>
                <a:t>     = Complete                          = On Target                               = “Go Faster”                         = Late/Problem area                  = Not Started</a:t>
              </a:r>
            </a:p>
          </p:txBody>
        </p:sp>
        <p:grpSp>
          <p:nvGrpSpPr>
            <p:cNvPr id="63" name="Group 63"/>
            <p:cNvGrpSpPr/>
            <p:nvPr/>
          </p:nvGrpSpPr>
          <p:grpSpPr>
            <a:xfrm>
              <a:off x="-5" y="4"/>
              <a:ext cx="165729" cy="463256"/>
              <a:chOff x="-4" y="4"/>
              <a:chExt cx="165728" cy="463255"/>
            </a:xfrm>
          </p:grpSpPr>
          <p:sp>
            <p:nvSpPr>
              <p:cNvPr id="61" name="Shape 61"/>
              <p:cNvSpPr/>
              <p:nvPr/>
            </p:nvSpPr>
            <p:spPr>
              <a:xfrm>
                <a:off x="-5" y="4"/>
                <a:ext cx="165729" cy="178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7" y="2882"/>
                    </a:moveTo>
                    <a:cubicBezTo>
                      <a:pt x="20639" y="6725"/>
                      <a:pt x="20639" y="12954"/>
                      <a:pt x="16797" y="16797"/>
                    </a:cubicBezTo>
                    <a:cubicBezTo>
                      <a:pt x="12954" y="20640"/>
                      <a:pt x="6724" y="20640"/>
                      <a:pt x="2881" y="16797"/>
                    </a:cubicBezTo>
                    <a:cubicBezTo>
                      <a:pt x="-961" y="12954"/>
                      <a:pt x="-961" y="6725"/>
                      <a:pt x="2881" y="2882"/>
                    </a:cubicBezTo>
                    <a:cubicBezTo>
                      <a:pt x="6724" y="-960"/>
                      <a:pt x="12954" y="-960"/>
                      <a:pt x="16797" y="2882"/>
                    </a:cubicBezTo>
                  </a:path>
                </a:pathLst>
              </a:custGeom>
              <a:solidFill>
                <a:srgbClr val="005193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2" name="Shape 62"/>
              <p:cNvSpPr/>
              <p:nvPr/>
            </p:nvSpPr>
            <p:spPr>
              <a:xfrm>
                <a:off x="24274" y="26193"/>
                <a:ext cx="117194" cy="4370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defTabSz="457200"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 </a:t>
                </a:r>
              </a:p>
            </p:txBody>
          </p:sp>
        </p:grpSp>
        <p:grpSp>
          <p:nvGrpSpPr>
            <p:cNvPr id="66" name="Group 66"/>
            <p:cNvGrpSpPr/>
            <p:nvPr/>
          </p:nvGrpSpPr>
          <p:grpSpPr>
            <a:xfrm>
              <a:off x="1295392" y="4"/>
              <a:ext cx="165732" cy="463256"/>
              <a:chOff x="-5" y="4"/>
              <a:chExt cx="165731" cy="463255"/>
            </a:xfrm>
          </p:grpSpPr>
          <p:sp>
            <p:nvSpPr>
              <p:cNvPr id="64" name="Shape 64"/>
              <p:cNvSpPr/>
              <p:nvPr/>
            </p:nvSpPr>
            <p:spPr>
              <a:xfrm>
                <a:off x="-6" y="4"/>
                <a:ext cx="165732" cy="178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8" y="2882"/>
                    </a:moveTo>
                    <a:cubicBezTo>
                      <a:pt x="20640" y="6725"/>
                      <a:pt x="20640" y="12954"/>
                      <a:pt x="16798" y="16797"/>
                    </a:cubicBezTo>
                    <a:cubicBezTo>
                      <a:pt x="12955" y="20640"/>
                      <a:pt x="6725" y="20640"/>
                      <a:pt x="2882" y="16797"/>
                    </a:cubicBezTo>
                    <a:cubicBezTo>
                      <a:pt x="-960" y="12954"/>
                      <a:pt x="-960" y="6725"/>
                      <a:pt x="2882" y="2882"/>
                    </a:cubicBezTo>
                    <a:cubicBezTo>
                      <a:pt x="6725" y="-960"/>
                      <a:pt x="12955" y="-960"/>
                      <a:pt x="16798" y="2882"/>
                    </a:cubicBezTo>
                  </a:path>
                </a:pathLst>
              </a:custGeom>
              <a:solidFill>
                <a:srgbClr val="92D05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5" name="Shape 65"/>
              <p:cNvSpPr/>
              <p:nvPr/>
            </p:nvSpPr>
            <p:spPr>
              <a:xfrm>
                <a:off x="24274" y="26193"/>
                <a:ext cx="117196" cy="4370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defTabSz="457200"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 </a:t>
                </a:r>
              </a:p>
            </p:txBody>
          </p:sp>
        </p:grpSp>
        <p:grpSp>
          <p:nvGrpSpPr>
            <p:cNvPr id="69" name="Group 69"/>
            <p:cNvGrpSpPr/>
            <p:nvPr/>
          </p:nvGrpSpPr>
          <p:grpSpPr>
            <a:xfrm>
              <a:off x="2666993" y="4"/>
              <a:ext cx="165732" cy="463256"/>
              <a:chOff x="-5" y="4"/>
              <a:chExt cx="165731" cy="463255"/>
            </a:xfrm>
          </p:grpSpPr>
          <p:sp>
            <p:nvSpPr>
              <p:cNvPr id="67" name="Shape 67"/>
              <p:cNvSpPr/>
              <p:nvPr/>
            </p:nvSpPr>
            <p:spPr>
              <a:xfrm>
                <a:off x="-6" y="4"/>
                <a:ext cx="165732" cy="178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8" y="2882"/>
                    </a:moveTo>
                    <a:cubicBezTo>
                      <a:pt x="20640" y="6725"/>
                      <a:pt x="20640" y="12954"/>
                      <a:pt x="16798" y="16797"/>
                    </a:cubicBezTo>
                    <a:cubicBezTo>
                      <a:pt x="12955" y="20640"/>
                      <a:pt x="6725" y="20640"/>
                      <a:pt x="2882" y="16797"/>
                    </a:cubicBezTo>
                    <a:cubicBezTo>
                      <a:pt x="-960" y="12954"/>
                      <a:pt x="-960" y="6725"/>
                      <a:pt x="2882" y="2882"/>
                    </a:cubicBezTo>
                    <a:cubicBezTo>
                      <a:pt x="6725" y="-960"/>
                      <a:pt x="12955" y="-960"/>
                      <a:pt x="16798" y="2882"/>
                    </a:cubicBezTo>
                  </a:path>
                </a:pathLst>
              </a:custGeom>
              <a:solidFill>
                <a:srgbClr val="FFFF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8" name="Shape 68"/>
              <p:cNvSpPr/>
              <p:nvPr/>
            </p:nvSpPr>
            <p:spPr>
              <a:xfrm>
                <a:off x="24274" y="26193"/>
                <a:ext cx="117196" cy="4370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defTabSz="457200"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 </a:t>
                </a:r>
              </a:p>
            </p:txBody>
          </p:sp>
        </p:grpSp>
        <p:grpSp>
          <p:nvGrpSpPr>
            <p:cNvPr id="72" name="Group 72"/>
            <p:cNvGrpSpPr/>
            <p:nvPr/>
          </p:nvGrpSpPr>
          <p:grpSpPr>
            <a:xfrm>
              <a:off x="4038593" y="4"/>
              <a:ext cx="165732" cy="463256"/>
              <a:chOff x="-5" y="4"/>
              <a:chExt cx="165731" cy="463255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-6" y="4"/>
                <a:ext cx="165732" cy="178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8" y="2882"/>
                    </a:moveTo>
                    <a:cubicBezTo>
                      <a:pt x="20640" y="6725"/>
                      <a:pt x="20640" y="12954"/>
                      <a:pt x="16798" y="16797"/>
                    </a:cubicBezTo>
                    <a:cubicBezTo>
                      <a:pt x="12955" y="20640"/>
                      <a:pt x="6725" y="20640"/>
                      <a:pt x="2882" y="16797"/>
                    </a:cubicBezTo>
                    <a:cubicBezTo>
                      <a:pt x="-960" y="12954"/>
                      <a:pt x="-960" y="6725"/>
                      <a:pt x="2882" y="2882"/>
                    </a:cubicBezTo>
                    <a:cubicBezTo>
                      <a:pt x="6725" y="-960"/>
                      <a:pt x="12955" y="-960"/>
                      <a:pt x="16798" y="2882"/>
                    </a:cubicBezTo>
                  </a:path>
                </a:pathLst>
              </a:cu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24274" y="26193"/>
                <a:ext cx="117196" cy="4370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defTabSz="457200"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 </a:t>
                </a:r>
              </a:p>
            </p:txBody>
          </p:sp>
        </p:grpSp>
        <p:grpSp>
          <p:nvGrpSpPr>
            <p:cNvPr id="75" name="Group 75"/>
            <p:cNvGrpSpPr/>
            <p:nvPr/>
          </p:nvGrpSpPr>
          <p:grpSpPr>
            <a:xfrm>
              <a:off x="5486394" y="4"/>
              <a:ext cx="152397" cy="463256"/>
              <a:chOff x="-3" y="4"/>
              <a:chExt cx="152396" cy="463255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-4" y="4"/>
                <a:ext cx="152397" cy="178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8" y="2882"/>
                    </a:moveTo>
                    <a:cubicBezTo>
                      <a:pt x="20640" y="6725"/>
                      <a:pt x="20640" y="12954"/>
                      <a:pt x="16798" y="16797"/>
                    </a:cubicBezTo>
                    <a:cubicBezTo>
                      <a:pt x="12955" y="20640"/>
                      <a:pt x="6725" y="20640"/>
                      <a:pt x="2882" y="16797"/>
                    </a:cubicBezTo>
                    <a:cubicBezTo>
                      <a:pt x="-960" y="12954"/>
                      <a:pt x="-960" y="6725"/>
                      <a:pt x="2882" y="2882"/>
                    </a:cubicBezTo>
                    <a:cubicBezTo>
                      <a:pt x="6725" y="-960"/>
                      <a:pt x="12955" y="-960"/>
                      <a:pt x="16798" y="2882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22322" y="26193"/>
                <a:ext cx="107764" cy="4370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defTabSz="457200"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 </a:t>
                </a:r>
              </a:p>
            </p:txBody>
          </p:sp>
        </p:grpSp>
      </p:grpSp>
      <p:grpSp>
        <p:nvGrpSpPr>
          <p:cNvPr id="79" name="Group 79"/>
          <p:cNvGrpSpPr/>
          <p:nvPr/>
        </p:nvGrpSpPr>
        <p:grpSpPr>
          <a:xfrm>
            <a:off x="6094402" y="6603999"/>
            <a:ext cx="152398" cy="371818"/>
            <a:chOff x="-4" y="4"/>
            <a:chExt cx="152396" cy="371817"/>
          </a:xfrm>
        </p:grpSpPr>
        <p:sp>
          <p:nvSpPr>
            <p:cNvPr id="77" name="Shape 77"/>
            <p:cNvSpPr/>
            <p:nvPr/>
          </p:nvSpPr>
          <p:spPr>
            <a:xfrm>
              <a:off x="-5" y="4"/>
              <a:ext cx="152398" cy="178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8" y="2882"/>
                  </a:moveTo>
                  <a:cubicBezTo>
                    <a:pt x="20640" y="6725"/>
                    <a:pt x="20640" y="12954"/>
                    <a:pt x="16798" y="16797"/>
                  </a:cubicBezTo>
                  <a:cubicBezTo>
                    <a:pt x="12955" y="20640"/>
                    <a:pt x="6725" y="20640"/>
                    <a:pt x="2882" y="16797"/>
                  </a:cubicBezTo>
                  <a:cubicBezTo>
                    <a:pt x="-960" y="12954"/>
                    <a:pt x="-960" y="6725"/>
                    <a:pt x="2882" y="2882"/>
                  </a:cubicBezTo>
                  <a:cubicBezTo>
                    <a:pt x="6725" y="-960"/>
                    <a:pt x="12955" y="-960"/>
                    <a:pt x="16798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8" name="Shape 78"/>
            <p:cNvSpPr/>
            <p:nvPr/>
          </p:nvSpPr>
          <p:spPr>
            <a:xfrm>
              <a:off x="22322" y="26193"/>
              <a:ext cx="107765" cy="345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57200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2400"/>
                <a:t> </a:t>
              </a:r>
            </a:p>
          </p:txBody>
        </p:sp>
      </p:grpSp>
      <p:grpSp>
        <p:nvGrpSpPr>
          <p:cNvPr id="82" name="Group 82"/>
          <p:cNvGrpSpPr/>
          <p:nvPr/>
        </p:nvGrpSpPr>
        <p:grpSpPr>
          <a:xfrm>
            <a:off x="6094402" y="6603999"/>
            <a:ext cx="152398" cy="371818"/>
            <a:chOff x="-4" y="4"/>
            <a:chExt cx="152396" cy="371817"/>
          </a:xfrm>
        </p:grpSpPr>
        <p:sp>
          <p:nvSpPr>
            <p:cNvPr id="80" name="Shape 80"/>
            <p:cNvSpPr/>
            <p:nvPr/>
          </p:nvSpPr>
          <p:spPr>
            <a:xfrm>
              <a:off x="-5" y="4"/>
              <a:ext cx="152398" cy="178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8" y="2882"/>
                  </a:moveTo>
                  <a:cubicBezTo>
                    <a:pt x="20640" y="6725"/>
                    <a:pt x="20640" y="12954"/>
                    <a:pt x="16798" y="16797"/>
                  </a:cubicBezTo>
                  <a:cubicBezTo>
                    <a:pt x="12955" y="20640"/>
                    <a:pt x="6725" y="20640"/>
                    <a:pt x="2882" y="16797"/>
                  </a:cubicBezTo>
                  <a:cubicBezTo>
                    <a:pt x="-960" y="12954"/>
                    <a:pt x="-960" y="6725"/>
                    <a:pt x="2882" y="2882"/>
                  </a:cubicBezTo>
                  <a:cubicBezTo>
                    <a:pt x="6725" y="-960"/>
                    <a:pt x="12955" y="-960"/>
                    <a:pt x="16798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>
              <a:off x="22322" y="26193"/>
              <a:ext cx="107765" cy="345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57200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2400"/>
                <a:t> </a:t>
              </a:r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6094402" y="6603999"/>
            <a:ext cx="152398" cy="371818"/>
            <a:chOff x="-4" y="4"/>
            <a:chExt cx="152396" cy="371817"/>
          </a:xfrm>
        </p:grpSpPr>
        <p:sp>
          <p:nvSpPr>
            <p:cNvPr id="83" name="Shape 83"/>
            <p:cNvSpPr/>
            <p:nvPr/>
          </p:nvSpPr>
          <p:spPr>
            <a:xfrm>
              <a:off x="-5" y="4"/>
              <a:ext cx="152398" cy="178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8" y="2882"/>
                  </a:moveTo>
                  <a:cubicBezTo>
                    <a:pt x="20640" y="6725"/>
                    <a:pt x="20640" y="12954"/>
                    <a:pt x="16798" y="16797"/>
                  </a:cubicBezTo>
                  <a:cubicBezTo>
                    <a:pt x="12955" y="20640"/>
                    <a:pt x="6725" y="20640"/>
                    <a:pt x="2882" y="16797"/>
                  </a:cubicBezTo>
                  <a:cubicBezTo>
                    <a:pt x="-960" y="12954"/>
                    <a:pt x="-960" y="6725"/>
                    <a:pt x="2882" y="2882"/>
                  </a:cubicBezTo>
                  <a:cubicBezTo>
                    <a:pt x="6725" y="-960"/>
                    <a:pt x="12955" y="-960"/>
                    <a:pt x="16798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4" name="Shape 84"/>
            <p:cNvSpPr/>
            <p:nvPr/>
          </p:nvSpPr>
          <p:spPr>
            <a:xfrm>
              <a:off x="22322" y="26193"/>
              <a:ext cx="107765" cy="345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57200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2400"/>
                <a:t> </a:t>
              </a:r>
            </a:p>
          </p:txBody>
        </p:sp>
      </p:grpSp>
      <p:sp>
        <p:nvSpPr>
          <p:cNvPr id="86" name="Shape 86"/>
          <p:cNvSpPr/>
          <p:nvPr/>
        </p:nvSpPr>
        <p:spPr>
          <a:xfrm>
            <a:off x="4189412" y="4265612"/>
            <a:ext cx="153982" cy="17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2"/>
                </a:moveTo>
                <a:cubicBezTo>
                  <a:pt x="20639" y="6725"/>
                  <a:pt x="20639" y="12954"/>
                  <a:pt x="16797" y="16797"/>
                </a:cubicBezTo>
                <a:cubicBezTo>
                  <a:pt x="12954" y="20640"/>
                  <a:pt x="6724" y="20640"/>
                  <a:pt x="2881" y="16797"/>
                </a:cubicBezTo>
                <a:cubicBezTo>
                  <a:pt x="-961" y="12954"/>
                  <a:pt x="-961" y="6725"/>
                  <a:pt x="2881" y="2882"/>
                </a:cubicBezTo>
                <a:cubicBezTo>
                  <a:pt x="6724" y="-960"/>
                  <a:pt x="12954" y="-960"/>
                  <a:pt x="16797" y="2882"/>
                </a:cubicBezTo>
              </a:path>
            </a:pathLst>
          </a:custGeom>
          <a:ln>
            <a:solidFill/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xfrm>
            <a:off x="8458200" y="6629400"/>
            <a:ext cx="417513" cy="1478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808080"/>
                </a:solidFill>
              </a:rPr>
            </a:fld>
          </a:p>
        </p:txBody>
      </p:sp>
      <p:graphicFrame>
        <p:nvGraphicFramePr>
          <p:cNvPr id="88" name="Table 88"/>
          <p:cNvGraphicFramePr/>
          <p:nvPr/>
        </p:nvGraphicFramePr>
        <p:xfrm>
          <a:off x="4152900" y="3629695"/>
          <a:ext cx="4572000" cy="45716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57600"/>
                <a:gridCol w="914400"/>
              </a:tblGrid>
              <a:tr h="457165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Avenir Book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Avenir Book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9" name="Table 89"/>
          <p:cNvGraphicFramePr/>
          <p:nvPr/>
        </p:nvGraphicFramePr>
        <p:xfrm>
          <a:off x="4184650" y="4906566"/>
          <a:ext cx="4572000" cy="6258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57600"/>
                <a:gridCol w="914400"/>
              </a:tblGrid>
              <a:tr h="625800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200">
                          <a:sym typeface="Avenir Book"/>
                        </a:rPr>
                        <a:t>Support evaluation of FHIM by DAF/SDC/CQF Tiger Team to support their information modeling requirements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>
                          <a:sym typeface="Avenir Book"/>
                        </a:rPr>
                        <a:t>S&amp;I Dependent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0" name="Shape 90"/>
          <p:cNvSpPr/>
          <p:nvPr/>
        </p:nvSpPr>
        <p:spPr>
          <a:xfrm>
            <a:off x="4189408" y="4911328"/>
            <a:ext cx="153982" cy="179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2"/>
                </a:moveTo>
                <a:cubicBezTo>
                  <a:pt x="20639" y="6725"/>
                  <a:pt x="20639" y="12954"/>
                  <a:pt x="16797" y="16797"/>
                </a:cubicBezTo>
                <a:cubicBezTo>
                  <a:pt x="12954" y="20640"/>
                  <a:pt x="6724" y="20640"/>
                  <a:pt x="2881" y="16797"/>
                </a:cubicBezTo>
                <a:cubicBezTo>
                  <a:pt x="-961" y="12954"/>
                  <a:pt x="-961" y="6725"/>
                  <a:pt x="2881" y="2882"/>
                </a:cubicBezTo>
                <a:cubicBezTo>
                  <a:pt x="6724" y="-960"/>
                  <a:pt x="12954" y="-960"/>
                  <a:pt x="16797" y="2882"/>
                </a:cubicBezTo>
              </a:path>
            </a:pathLst>
          </a:custGeom>
          <a:solidFill>
            <a:srgbClr val="92D050"/>
          </a:solidFill>
          <a:ln>
            <a:solidFill/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1" name="Shape 91"/>
          <p:cNvSpPr/>
          <p:nvPr/>
        </p:nvSpPr>
        <p:spPr>
          <a:xfrm>
            <a:off x="4189412" y="3879852"/>
            <a:ext cx="153982" cy="179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2"/>
                </a:moveTo>
                <a:cubicBezTo>
                  <a:pt x="20639" y="6725"/>
                  <a:pt x="20639" y="12954"/>
                  <a:pt x="16797" y="16797"/>
                </a:cubicBezTo>
                <a:cubicBezTo>
                  <a:pt x="12954" y="20640"/>
                  <a:pt x="6724" y="20640"/>
                  <a:pt x="2881" y="16797"/>
                </a:cubicBezTo>
                <a:cubicBezTo>
                  <a:pt x="-961" y="12954"/>
                  <a:pt x="-961" y="6725"/>
                  <a:pt x="2881" y="2882"/>
                </a:cubicBezTo>
                <a:cubicBezTo>
                  <a:pt x="6724" y="-960"/>
                  <a:pt x="12954" y="-960"/>
                  <a:pt x="16797" y="2882"/>
                </a:cubicBezTo>
              </a:path>
            </a:pathLst>
          </a:custGeom>
          <a:solidFill>
            <a:srgbClr val="92D050"/>
          </a:solidFill>
          <a:ln>
            <a:solidFill/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E6AB20"/>
      </a:accent3>
      <a:accent4>
        <a:srgbClr val="707070"/>
      </a:accent4>
      <a:accent5>
        <a:srgbClr val="0074AC"/>
      </a:accent5>
      <a:accent6>
        <a:srgbClr val="DF652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E6AB20"/>
      </a:accent3>
      <a:accent4>
        <a:srgbClr val="707070"/>
      </a:accent4>
      <a:accent5>
        <a:srgbClr val="0074AC"/>
      </a:accent5>
      <a:accent6>
        <a:srgbClr val="DF652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