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n" i="off">
        <a:fontRef idx="minor">
          <a:srgbClr val="4F538B"/>
        </a:fontRef>
        <a:srgbClr val="4F538B"/>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D51ADE6A-740E-44AE-83CC-AE7238B6C88D}"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aj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4A9BC294-FFE2-49D5-8D69-9E1BD2C41BD5}"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b="def" i="def"/>
      <a:tcStyle>
        <a:tcBdr/>
        <a:fill>
          <a:solidFill>
            <a:srgbClr val="F1F5FA"/>
          </a:solidFill>
        </a:fill>
      </a:tcStyle>
    </a:band2H>
    <a:firstCol>
      <a:tcTxStyle b="on" i="off">
        <a:font>
          <a:latin typeface="Helvetica"/>
          <a:ea typeface="Helvetica"/>
          <a:cs typeface="Helvetica"/>
        </a:font>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F821DB8-F4EB-4A41-A1BA-3FCAFE7338EE}" styleName="">
    <a:tblBg/>
    <a:wholeTbl>
      <a:tcTxStyle b="def" i="de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def" i="de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def"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def" i="de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def" i="de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def" i="de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def" i="de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def" i="de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def" i="de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9" name="Shape 89"/>
          <p:cNvSpPr/>
          <p:nvPr>
            <p:ph type="sldImg"/>
          </p:nvPr>
        </p:nvSpPr>
        <p:spPr>
          <a:xfrm>
            <a:off x="1143000" y="685800"/>
            <a:ext cx="4572000" cy="3429000"/>
          </a:xfrm>
          <a:prstGeom prst="rect">
            <a:avLst/>
          </a:prstGeom>
        </p:spPr>
        <p:txBody>
          <a:bodyPr/>
          <a:lstStyle/>
          <a:p>
            <a:pPr/>
          </a:p>
        </p:txBody>
      </p:sp>
      <p:sp>
        <p:nvSpPr>
          <p:cNvPr id="90" name="Shape 9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825500" latinLnBrk="0">
      <a:defRPr sz="3000">
        <a:latin typeface="+mj-lt"/>
        <a:ea typeface="+mj-ea"/>
        <a:cs typeface="+mj-cs"/>
        <a:sym typeface="Lucida Grande"/>
      </a:defRPr>
    </a:lvl1pPr>
    <a:lvl2pPr defTabSz="825500" latinLnBrk="0">
      <a:defRPr sz="3000">
        <a:latin typeface="+mj-lt"/>
        <a:ea typeface="+mj-ea"/>
        <a:cs typeface="+mj-cs"/>
        <a:sym typeface="Lucida Grande"/>
      </a:defRPr>
    </a:lvl2pPr>
    <a:lvl3pPr defTabSz="825500" latinLnBrk="0">
      <a:defRPr sz="3000">
        <a:latin typeface="+mj-lt"/>
        <a:ea typeface="+mj-ea"/>
        <a:cs typeface="+mj-cs"/>
        <a:sym typeface="Lucida Grande"/>
      </a:defRPr>
    </a:lvl3pPr>
    <a:lvl4pPr defTabSz="825500" latinLnBrk="0">
      <a:defRPr sz="3000">
        <a:latin typeface="+mj-lt"/>
        <a:ea typeface="+mj-ea"/>
        <a:cs typeface="+mj-cs"/>
        <a:sym typeface="Lucida Grande"/>
      </a:defRPr>
    </a:lvl4pPr>
    <a:lvl5pPr defTabSz="825500" latinLnBrk="0">
      <a:defRPr sz="3000">
        <a:latin typeface="+mj-lt"/>
        <a:ea typeface="+mj-ea"/>
        <a:cs typeface="+mj-cs"/>
        <a:sym typeface="Lucida Grande"/>
      </a:defRPr>
    </a:lvl5pPr>
    <a:lvl6pPr defTabSz="825500" latinLnBrk="0">
      <a:defRPr sz="3000">
        <a:latin typeface="+mj-lt"/>
        <a:ea typeface="+mj-ea"/>
        <a:cs typeface="+mj-cs"/>
        <a:sym typeface="Lucida Grande"/>
      </a:defRPr>
    </a:lvl6pPr>
    <a:lvl7pPr defTabSz="825500" latinLnBrk="0">
      <a:defRPr sz="3000">
        <a:latin typeface="+mj-lt"/>
        <a:ea typeface="+mj-ea"/>
        <a:cs typeface="+mj-cs"/>
        <a:sym typeface="Lucida Grande"/>
      </a:defRPr>
    </a:lvl7pPr>
    <a:lvl8pPr defTabSz="825500" latinLnBrk="0">
      <a:defRPr sz="3000">
        <a:latin typeface="+mj-lt"/>
        <a:ea typeface="+mj-ea"/>
        <a:cs typeface="+mj-cs"/>
        <a:sym typeface="Lucida Grande"/>
      </a:defRPr>
    </a:lvl8pPr>
    <a:lvl9pPr defTabSz="825500" latinLnBrk="0">
      <a:defRPr sz="3000">
        <a:latin typeface="+mj-lt"/>
        <a:ea typeface="+mj-ea"/>
        <a:cs typeface="+mj-cs"/>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Title and Content">
    <p:bg>
      <p:bgPr>
        <a:gradFill flip="none" rotWithShape="1">
          <a:gsLst>
            <a:gs pos="0">
              <a:srgbClr val="95CEFF"/>
            </a:gs>
            <a:gs pos="100000">
              <a:srgbClr val="6EB0FF"/>
            </a:gs>
          </a:gsLst>
          <a:lin ang="16200000" scaled="0"/>
        </a:gradFill>
      </p:bgPr>
    </p:bg>
    <p:spTree>
      <p:nvGrpSpPr>
        <p:cNvPr id="1" name=""/>
        <p:cNvGrpSpPr/>
        <p:nvPr/>
      </p:nvGrpSpPr>
      <p:grpSpPr>
        <a:xfrm>
          <a:off x="0" y="0"/>
          <a:ext cx="0" cy="0"/>
          <a:chOff x="0" y="0"/>
          <a:chExt cx="0" cy="0"/>
        </a:xfrm>
      </p:grpSpPr>
      <p:sp>
        <p:nvSpPr>
          <p:cNvPr id="20" name="Title Text"/>
          <p:cNvSpPr txBox="1"/>
          <p:nvPr>
            <p:ph type="title"/>
          </p:nvPr>
        </p:nvSpPr>
        <p:spPr>
          <a:xfrm>
            <a:off x="647700" y="133208"/>
            <a:ext cx="11709400" cy="2140375"/>
          </a:xfrm>
          <a:prstGeom prst="rect">
            <a:avLst/>
          </a:prstGeom>
        </p:spPr>
        <p:txBody>
          <a:bodyPr lIns="38100" tIns="38100" rIns="38100" bIns="38100"/>
          <a:lstStyle>
            <a:lvl1pPr marL="0" marR="0" algn="ctr">
              <a:defRPr sz="6200">
                <a:solidFill>
                  <a:srgbClr val="000000"/>
                </a:solidFill>
                <a:uFill>
                  <a:solidFill>
                    <a:srgbClr val="000000"/>
                  </a:solidFill>
                </a:uFill>
                <a:latin typeface="+mj-lt"/>
                <a:ea typeface="+mj-ea"/>
                <a:cs typeface="+mj-cs"/>
                <a:sym typeface="Lucida Grande"/>
              </a:defRPr>
            </a:lvl1pPr>
          </a:lstStyle>
          <a:p>
            <a:pPr/>
            <a:r>
              <a:t>Title Text</a:t>
            </a:r>
          </a:p>
        </p:txBody>
      </p:sp>
      <p:sp>
        <p:nvSpPr>
          <p:cNvPr id="21" name="Body Level One…"/>
          <p:cNvSpPr txBox="1"/>
          <p:nvPr>
            <p:ph type="body" idx="1"/>
          </p:nvPr>
        </p:nvSpPr>
        <p:spPr>
          <a:xfrm>
            <a:off x="647700" y="2273582"/>
            <a:ext cx="11709400" cy="7480019"/>
          </a:xfrm>
          <a:prstGeom prst="rect">
            <a:avLst/>
          </a:prstGeom>
        </p:spPr>
        <p:txBody>
          <a:bodyPr lIns="38100" tIns="38100" rIns="38100" bIns="38100"/>
          <a:lstStyle>
            <a:lvl1pPr marL="342900" marR="0" indent="-342900">
              <a:spcBef>
                <a:spcPts val="1100"/>
              </a:spcBef>
              <a:buClr>
                <a:srgbClr val="000000"/>
              </a:buClr>
              <a:defRPr b="0" sz="4400">
                <a:solidFill>
                  <a:srgbClr val="000000"/>
                </a:solidFill>
                <a:uFill>
                  <a:solidFill>
                    <a:srgbClr val="000000"/>
                  </a:solidFill>
                </a:uFill>
                <a:latin typeface="+mj-lt"/>
                <a:ea typeface="+mj-ea"/>
                <a:cs typeface="+mj-cs"/>
                <a:sym typeface="Lucida Grande"/>
              </a:defRPr>
            </a:lvl1pPr>
            <a:lvl2pPr marL="704850" marR="0">
              <a:spcBef>
                <a:spcPts val="1000"/>
              </a:spcBef>
              <a:buClr>
                <a:srgbClr val="000000"/>
              </a:buClr>
              <a:defRPr>
                <a:solidFill>
                  <a:srgbClr val="000000"/>
                </a:solidFill>
                <a:uFill>
                  <a:solidFill>
                    <a:srgbClr val="000000"/>
                  </a:solidFill>
                </a:uFill>
                <a:latin typeface="+mj-lt"/>
                <a:ea typeface="+mj-ea"/>
                <a:cs typeface="+mj-cs"/>
                <a:sym typeface="Lucida Grande"/>
              </a:defRPr>
            </a:lvl2pPr>
            <a:lvl3pPr marL="1104900" marR="0">
              <a:buClr>
                <a:srgbClr val="000000"/>
              </a:buClr>
              <a:defRPr>
                <a:solidFill>
                  <a:srgbClr val="000000"/>
                </a:solidFill>
                <a:uFill>
                  <a:solidFill>
                    <a:srgbClr val="000000"/>
                  </a:solidFill>
                </a:uFill>
                <a:latin typeface="+mj-lt"/>
                <a:ea typeface="+mj-ea"/>
                <a:cs typeface="+mj-cs"/>
                <a:sym typeface="Lucida Grande"/>
              </a:defRPr>
            </a:lvl3pPr>
            <a:lvl4pPr marL="1562100" marR="0">
              <a:buClr>
                <a:srgbClr val="000000"/>
              </a:buClr>
              <a:defRPr>
                <a:solidFill>
                  <a:srgbClr val="000000"/>
                </a:solidFill>
                <a:uFill>
                  <a:solidFill>
                    <a:srgbClr val="000000"/>
                  </a:solidFill>
                </a:uFill>
                <a:latin typeface="+mj-lt"/>
                <a:ea typeface="+mj-ea"/>
                <a:cs typeface="+mj-cs"/>
                <a:sym typeface="Lucida Grande"/>
              </a:defRPr>
            </a:lvl4pPr>
            <a:lvl5pPr marL="2019300" marR="0">
              <a:buClr>
                <a:srgbClr val="000000"/>
              </a:buClr>
              <a:defRPr>
                <a:solidFill>
                  <a:srgbClr val="000000"/>
                </a:solidFill>
                <a:uFill>
                  <a:solidFill>
                    <a:srgbClr val="000000"/>
                  </a:solidFill>
                </a:uFill>
                <a:latin typeface="+mj-lt"/>
                <a:ea typeface="+mj-ea"/>
                <a:cs typeface="+mj-cs"/>
                <a:sym typeface="Lucida Grande"/>
              </a:defRPr>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xfrm>
            <a:off x="11967979" y="9206512"/>
            <a:ext cx="371278" cy="330201"/>
          </a:xfrm>
          <a:prstGeom prst="rect">
            <a:avLst/>
          </a:prstGeom>
        </p:spPr>
        <p:txBody>
          <a:bodyPr anchor="ctr"/>
          <a:lstStyle>
            <a:lvl1pPr>
              <a:defRPr sz="1600">
                <a:solidFill>
                  <a:srgbClr val="999999"/>
                </a:solidFill>
                <a:uFill>
                  <a:solidFill>
                    <a:srgbClr val="999999"/>
                  </a:solidFill>
                </a:uFill>
                <a:latin typeface="+mj-lt"/>
                <a:ea typeface="+mj-ea"/>
                <a:cs typeface="+mj-cs"/>
                <a:sym typeface="Lucida Grand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Blank">
    <p:spTree>
      <p:nvGrpSpPr>
        <p:cNvPr id="1" name=""/>
        <p:cNvGrpSpPr/>
        <p:nvPr/>
      </p:nvGrpSpPr>
      <p:grpSpPr>
        <a:xfrm>
          <a:off x="0" y="0"/>
          <a:ext cx="0" cy="0"/>
          <a:chOff x="0" y="0"/>
          <a:chExt cx="0" cy="0"/>
        </a:xfrm>
      </p:grpSpPr>
      <p:sp>
        <p:nvSpPr>
          <p:cNvPr id="29" name="Slide Number"/>
          <p:cNvSpPr txBox="1"/>
          <p:nvPr>
            <p:ph type="sldNum" sz="quarter" idx="2"/>
          </p:nvPr>
        </p:nvSpPr>
        <p:spPr>
          <a:xfrm>
            <a:off x="12039639" y="9243624"/>
            <a:ext cx="314921" cy="317501"/>
          </a:xfrm>
          <a:prstGeom prst="rect">
            <a:avLst/>
          </a:prstGeom>
          <a:ln>
            <a:round/>
          </a:ln>
        </p:spPr>
        <p:txBody>
          <a:bodyPr lIns="38100" tIns="38100" rIns="38100" bIns="38100" anchor="b"/>
          <a:lstStyle>
            <a:lvl1pPr algn="r" defTabSz="1295400">
              <a:defRPr sz="1600">
                <a:solidFill>
                  <a:srgbClr val="9A9A9A"/>
                </a:solidFill>
                <a:uFill>
                  <a:solidFill>
                    <a:srgbClr val="9A9A9A"/>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Title Only">
    <p:spTree>
      <p:nvGrpSpPr>
        <p:cNvPr id="1" name=""/>
        <p:cNvGrpSpPr/>
        <p:nvPr/>
      </p:nvGrpSpPr>
      <p:grpSpPr>
        <a:xfrm>
          <a:off x="0" y="0"/>
          <a:ext cx="0" cy="0"/>
          <a:chOff x="0" y="0"/>
          <a:chExt cx="0" cy="0"/>
        </a:xfrm>
      </p:grpSpPr>
      <p:sp>
        <p:nvSpPr>
          <p:cNvPr id="36" name="Title Text"/>
          <p:cNvSpPr txBox="1"/>
          <p:nvPr>
            <p:ph type="title"/>
          </p:nvPr>
        </p:nvSpPr>
        <p:spPr>
          <a:xfrm>
            <a:off x="647700" y="390596"/>
            <a:ext cx="11709400" cy="1625601"/>
          </a:xfrm>
          <a:prstGeom prst="rect">
            <a:avLst/>
          </a:prstGeom>
          <a:ln>
            <a:round/>
          </a:ln>
        </p:spPr>
        <p:txBody>
          <a:bodyPr lIns="38100" tIns="38100" rIns="38100" bIns="38100"/>
          <a:lstStyle>
            <a:lvl1pPr marL="0" marR="0" algn="ctr">
              <a:defRPr sz="6200">
                <a:solidFill>
                  <a:srgbClr val="000000"/>
                </a:solidFill>
                <a:uFill>
                  <a:solidFill>
                    <a:srgbClr val="000000"/>
                  </a:solidFill>
                </a:uFill>
                <a:latin typeface="Calibri"/>
                <a:ea typeface="Calibri"/>
                <a:cs typeface="Calibri"/>
                <a:sym typeface="Calibri"/>
              </a:defRPr>
            </a:lvl1pPr>
          </a:lstStyle>
          <a:p>
            <a:pPr/>
            <a:r>
              <a:t>Title Text</a:t>
            </a:r>
          </a:p>
        </p:txBody>
      </p:sp>
      <p:sp>
        <p:nvSpPr>
          <p:cNvPr id="37" name="Slide Number"/>
          <p:cNvSpPr txBox="1"/>
          <p:nvPr>
            <p:ph type="sldNum" sz="quarter" idx="2"/>
          </p:nvPr>
        </p:nvSpPr>
        <p:spPr>
          <a:xfrm>
            <a:off x="12039639" y="9243624"/>
            <a:ext cx="314921" cy="317501"/>
          </a:xfrm>
          <a:prstGeom prst="rect">
            <a:avLst/>
          </a:prstGeom>
          <a:ln>
            <a:round/>
          </a:ln>
        </p:spPr>
        <p:txBody>
          <a:bodyPr lIns="38100" tIns="38100" rIns="38100" bIns="38100" anchor="b"/>
          <a:lstStyle>
            <a:lvl1pPr algn="r" defTabSz="1295400">
              <a:defRPr sz="1600">
                <a:solidFill>
                  <a:srgbClr val="9A9A9A"/>
                </a:solidFill>
                <a:uFill>
                  <a:solidFill>
                    <a:srgbClr val="9A9A9A"/>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Title Only copy">
    <p:spTree>
      <p:nvGrpSpPr>
        <p:cNvPr id="1" name=""/>
        <p:cNvGrpSpPr/>
        <p:nvPr/>
      </p:nvGrpSpPr>
      <p:grpSpPr>
        <a:xfrm>
          <a:off x="0" y="0"/>
          <a:ext cx="0" cy="0"/>
          <a:chOff x="0" y="0"/>
          <a:chExt cx="0" cy="0"/>
        </a:xfrm>
      </p:grpSpPr>
      <p:sp>
        <p:nvSpPr>
          <p:cNvPr id="44" name="Title Text"/>
          <p:cNvSpPr txBox="1"/>
          <p:nvPr>
            <p:ph type="title"/>
          </p:nvPr>
        </p:nvSpPr>
        <p:spPr>
          <a:xfrm>
            <a:off x="647700" y="390596"/>
            <a:ext cx="11709400" cy="1625601"/>
          </a:xfrm>
          <a:prstGeom prst="rect">
            <a:avLst/>
          </a:prstGeom>
          <a:ln>
            <a:round/>
          </a:ln>
        </p:spPr>
        <p:txBody>
          <a:bodyPr lIns="38100" tIns="38100" rIns="38100" bIns="38100"/>
          <a:lstStyle>
            <a:lvl1pPr marL="0" marR="0" algn="ctr">
              <a:defRPr sz="6200">
                <a:solidFill>
                  <a:srgbClr val="000000"/>
                </a:solidFill>
                <a:uFill>
                  <a:solidFill>
                    <a:srgbClr val="000000"/>
                  </a:solidFill>
                </a:uFill>
                <a:latin typeface="Calibri"/>
                <a:ea typeface="Calibri"/>
                <a:cs typeface="Calibri"/>
                <a:sym typeface="Calibri"/>
              </a:defRPr>
            </a:lvl1pPr>
          </a:lstStyle>
          <a:p>
            <a:pPr/>
            <a:r>
              <a:t>Title Text</a:t>
            </a:r>
          </a:p>
        </p:txBody>
      </p:sp>
      <p:sp>
        <p:nvSpPr>
          <p:cNvPr id="45" name="Slide Number"/>
          <p:cNvSpPr txBox="1"/>
          <p:nvPr>
            <p:ph type="sldNum" sz="quarter" idx="2"/>
          </p:nvPr>
        </p:nvSpPr>
        <p:spPr>
          <a:xfrm>
            <a:off x="12039639" y="9243624"/>
            <a:ext cx="314921" cy="317501"/>
          </a:xfrm>
          <a:prstGeom prst="rect">
            <a:avLst/>
          </a:prstGeom>
          <a:ln>
            <a:round/>
          </a:ln>
        </p:spPr>
        <p:txBody>
          <a:bodyPr lIns="38100" tIns="38100" rIns="38100" bIns="38100" anchor="b"/>
          <a:lstStyle>
            <a:lvl1pPr algn="r" defTabSz="1295400">
              <a:defRPr sz="1600">
                <a:solidFill>
                  <a:srgbClr val="9A9A9A"/>
                </a:solidFill>
                <a:uFill>
                  <a:solidFill>
                    <a:srgbClr val="9A9A9A"/>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Title Only copy 1">
    <p:spTree>
      <p:nvGrpSpPr>
        <p:cNvPr id="1" name=""/>
        <p:cNvGrpSpPr/>
        <p:nvPr/>
      </p:nvGrpSpPr>
      <p:grpSpPr>
        <a:xfrm>
          <a:off x="0" y="0"/>
          <a:ext cx="0" cy="0"/>
          <a:chOff x="0" y="0"/>
          <a:chExt cx="0" cy="0"/>
        </a:xfrm>
      </p:grpSpPr>
      <p:sp>
        <p:nvSpPr>
          <p:cNvPr id="52" name="Title Text"/>
          <p:cNvSpPr txBox="1"/>
          <p:nvPr>
            <p:ph type="title"/>
          </p:nvPr>
        </p:nvSpPr>
        <p:spPr>
          <a:xfrm>
            <a:off x="647700" y="390596"/>
            <a:ext cx="11709400" cy="1625601"/>
          </a:xfrm>
          <a:prstGeom prst="rect">
            <a:avLst/>
          </a:prstGeom>
          <a:ln>
            <a:round/>
          </a:ln>
        </p:spPr>
        <p:txBody>
          <a:bodyPr lIns="38100" tIns="38100" rIns="38100" bIns="38100"/>
          <a:lstStyle>
            <a:lvl1pPr marL="0" marR="0" algn="ctr">
              <a:defRPr sz="6200">
                <a:solidFill>
                  <a:srgbClr val="000000"/>
                </a:solidFill>
                <a:uFill>
                  <a:solidFill>
                    <a:srgbClr val="000000"/>
                  </a:solidFill>
                </a:uFill>
                <a:latin typeface="Calibri"/>
                <a:ea typeface="Calibri"/>
                <a:cs typeface="Calibri"/>
                <a:sym typeface="Calibri"/>
              </a:defRPr>
            </a:lvl1pPr>
          </a:lstStyle>
          <a:p>
            <a:pPr/>
            <a:r>
              <a:t>Title Text</a:t>
            </a:r>
          </a:p>
        </p:txBody>
      </p:sp>
      <p:sp>
        <p:nvSpPr>
          <p:cNvPr id="53" name="Slide Number"/>
          <p:cNvSpPr txBox="1"/>
          <p:nvPr>
            <p:ph type="sldNum" sz="quarter" idx="2"/>
          </p:nvPr>
        </p:nvSpPr>
        <p:spPr>
          <a:xfrm>
            <a:off x="12039639" y="9243624"/>
            <a:ext cx="314921" cy="317501"/>
          </a:xfrm>
          <a:prstGeom prst="rect">
            <a:avLst/>
          </a:prstGeom>
          <a:ln>
            <a:round/>
          </a:ln>
        </p:spPr>
        <p:txBody>
          <a:bodyPr lIns="38100" tIns="38100" rIns="38100" bIns="38100" anchor="b"/>
          <a:lstStyle>
            <a:lvl1pPr algn="r" defTabSz="1295400">
              <a:defRPr sz="1600">
                <a:solidFill>
                  <a:srgbClr val="9A9A9A"/>
                </a:solidFill>
                <a:uFill>
                  <a:solidFill>
                    <a:srgbClr val="9A9A9A"/>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0"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61" name="Title Text"/>
          <p:cNvSpPr txBox="1"/>
          <p:nvPr>
            <p:ph type="title"/>
          </p:nvPr>
        </p:nvSpPr>
        <p:spPr>
          <a:xfrm>
            <a:off x="977900" y="3029937"/>
            <a:ext cx="11049000" cy="2090704"/>
          </a:xfrm>
          <a:prstGeom prst="rect">
            <a:avLst/>
          </a:prstGeom>
          <a:ln>
            <a:round/>
          </a:ln>
        </p:spPr>
        <p:txBody>
          <a:bodyPr lIns="38100" tIns="38100" rIns="38100" bIns="38100"/>
          <a:lstStyle>
            <a:lvl1pPr marL="0" marR="0" algn="ctr">
              <a:defRPr b="1" sz="5000">
                <a:solidFill>
                  <a:srgbClr val="223A77"/>
                </a:solidFill>
                <a:uFill>
                  <a:solidFill>
                    <a:srgbClr val="223A77"/>
                  </a:solidFill>
                </a:uFill>
                <a:latin typeface="Helvetica"/>
                <a:ea typeface="Helvetica"/>
                <a:cs typeface="Helvetica"/>
                <a:sym typeface="Helvetica"/>
              </a:defRPr>
            </a:lvl1pPr>
          </a:lstStyle>
          <a:p>
            <a:pPr/>
            <a:r>
              <a:t>Title Text</a:t>
            </a:r>
          </a:p>
        </p:txBody>
      </p:sp>
      <p:sp>
        <p:nvSpPr>
          <p:cNvPr id="62" name="Body Level One…"/>
          <p:cNvSpPr txBox="1"/>
          <p:nvPr>
            <p:ph type="body" sz="quarter" idx="1"/>
          </p:nvPr>
        </p:nvSpPr>
        <p:spPr>
          <a:xfrm>
            <a:off x="1955800" y="5524500"/>
            <a:ext cx="9105900" cy="2489200"/>
          </a:xfrm>
          <a:prstGeom prst="rect">
            <a:avLst/>
          </a:prstGeom>
          <a:ln>
            <a:round/>
          </a:ln>
        </p:spPr>
        <p:txBody>
          <a:bodyPr lIns="38100" tIns="38100" rIns="38100" bIns="38100"/>
          <a:lstStyle>
            <a:lvl1pPr marL="0" marR="0" indent="0" algn="ctr">
              <a:buClr>
                <a:srgbClr val="CE1C00"/>
              </a:buClr>
              <a:buSzTx/>
              <a:buFont typeface="Calibri"/>
              <a:buNone/>
              <a:defRPr b="0">
                <a:solidFill>
                  <a:srgbClr val="6C6C6C"/>
                </a:solidFill>
                <a:uFill>
                  <a:solidFill>
                    <a:srgbClr val="6C6C6C"/>
                  </a:solidFill>
                </a:uFill>
                <a:latin typeface="Calibri"/>
                <a:ea typeface="Calibri"/>
                <a:cs typeface="Calibri"/>
                <a:sym typeface="Calibri"/>
              </a:defRPr>
            </a:lvl1pPr>
            <a:lvl2pPr marL="647700" marR="0" indent="0" algn="ctr">
              <a:spcBef>
                <a:spcPts val="800"/>
              </a:spcBef>
              <a:buClr>
                <a:srgbClr val="CE1C00"/>
              </a:buClr>
              <a:buSzTx/>
              <a:buFont typeface="Calibri"/>
              <a:buNone/>
              <a:defRPr sz="3600">
                <a:solidFill>
                  <a:srgbClr val="9A9A9A"/>
                </a:solidFill>
                <a:uFill>
                  <a:solidFill>
                    <a:srgbClr val="9A9A9A"/>
                  </a:solidFill>
                </a:uFill>
                <a:latin typeface="Calibri"/>
                <a:ea typeface="Calibri"/>
                <a:cs typeface="Calibri"/>
                <a:sym typeface="Calibri"/>
              </a:defRPr>
            </a:lvl2pPr>
            <a:lvl3pPr marL="1295400" marR="0" indent="0" algn="ctr">
              <a:spcBef>
                <a:spcPts val="800"/>
              </a:spcBef>
              <a:buClr>
                <a:srgbClr val="CE1C00"/>
              </a:buClr>
              <a:buSzTx/>
              <a:buFont typeface="Calibri"/>
              <a:buNone/>
              <a:defRPr>
                <a:solidFill>
                  <a:srgbClr val="9A9A9A"/>
                </a:solidFill>
                <a:uFill>
                  <a:solidFill>
                    <a:srgbClr val="9A9A9A"/>
                  </a:solidFill>
                </a:uFill>
                <a:latin typeface="Calibri"/>
                <a:ea typeface="Calibri"/>
                <a:cs typeface="Calibri"/>
                <a:sym typeface="Calibri"/>
              </a:defRPr>
            </a:lvl3pPr>
            <a:lvl4pPr marL="1955800" marR="0" indent="0" algn="ctr">
              <a:spcBef>
                <a:spcPts val="600"/>
              </a:spcBef>
              <a:buClr>
                <a:srgbClr val="CE1C00"/>
              </a:buClr>
              <a:buSzTx/>
              <a:buFont typeface="Calibri"/>
              <a:buNone/>
              <a:defRPr>
                <a:solidFill>
                  <a:srgbClr val="9A9A9A"/>
                </a:solidFill>
                <a:uFill>
                  <a:solidFill>
                    <a:srgbClr val="9A9A9A"/>
                  </a:solidFill>
                </a:uFill>
                <a:latin typeface="Calibri"/>
                <a:ea typeface="Calibri"/>
                <a:cs typeface="Calibri"/>
                <a:sym typeface="Calibri"/>
              </a:defRPr>
            </a:lvl4pPr>
            <a:lvl5pPr marL="2603500" marR="0" indent="0" algn="ctr">
              <a:spcBef>
                <a:spcPts val="600"/>
              </a:spcBef>
              <a:buClr>
                <a:srgbClr val="CE1C00"/>
              </a:buClr>
              <a:buSzTx/>
              <a:buFont typeface="Calibri"/>
              <a:buNone/>
              <a:defRPr>
                <a:solidFill>
                  <a:srgbClr val="9A9A9A"/>
                </a:solidFill>
                <a:uFill>
                  <a:solidFill>
                    <a:srgbClr val="9A9A9A"/>
                  </a:solidFill>
                </a:u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363572" y="9383267"/>
            <a:ext cx="286669" cy="292101"/>
          </a:xfrm>
          <a:prstGeom prst="rect">
            <a:avLst/>
          </a:prstGeom>
          <a:ln>
            <a:round/>
          </a:ln>
        </p:spPr>
        <p:txBody>
          <a:bodyPr lIns="38100" tIns="38100" rIns="38100" bIns="38100" anchor="b"/>
          <a:lstStyle>
            <a:lvl1pPr algn="r" defTabSz="1295400">
              <a:defRPr sz="1400">
                <a:solidFill>
                  <a:srgbClr val="223A77"/>
                </a:solidFill>
                <a:uFill>
                  <a:solidFill>
                    <a:srgbClr val="223A77"/>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0"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71" name="Title Text"/>
          <p:cNvSpPr txBox="1"/>
          <p:nvPr>
            <p:ph type="title"/>
          </p:nvPr>
        </p:nvSpPr>
        <p:spPr>
          <a:xfrm>
            <a:off x="215900" y="1511300"/>
            <a:ext cx="12573000" cy="1079500"/>
          </a:xfrm>
          <a:prstGeom prst="rect">
            <a:avLst/>
          </a:prstGeom>
          <a:ln>
            <a:round/>
          </a:ln>
        </p:spPr>
        <p:txBody>
          <a:bodyPr lIns="38100" tIns="38100" rIns="38100" bIns="38100"/>
          <a:lstStyle>
            <a:lvl1pPr marL="0" marR="0" algn="ctr">
              <a:defRPr b="1" sz="5000">
                <a:solidFill>
                  <a:srgbClr val="223A77"/>
                </a:solidFill>
                <a:uFill>
                  <a:solidFill>
                    <a:srgbClr val="223A77"/>
                  </a:solidFill>
                </a:uFill>
                <a:latin typeface="Helvetica"/>
                <a:ea typeface="Helvetica"/>
                <a:cs typeface="Helvetica"/>
                <a:sym typeface="Helvetica"/>
              </a:defRPr>
            </a:lvl1pPr>
          </a:lstStyle>
          <a:p>
            <a:pPr/>
            <a:r>
              <a:t>Title Text</a:t>
            </a:r>
          </a:p>
        </p:txBody>
      </p:sp>
      <p:sp>
        <p:nvSpPr>
          <p:cNvPr id="72" name="Body Level One…"/>
          <p:cNvSpPr txBox="1"/>
          <p:nvPr>
            <p:ph type="body" idx="1"/>
          </p:nvPr>
        </p:nvSpPr>
        <p:spPr>
          <a:xfrm>
            <a:off x="431800" y="2603500"/>
            <a:ext cx="12141200" cy="6111806"/>
          </a:xfrm>
          <a:prstGeom prst="rect">
            <a:avLst/>
          </a:prstGeom>
          <a:ln>
            <a:round/>
          </a:ln>
        </p:spPr>
        <p:txBody>
          <a:bodyPr lIns="38100" tIns="38100" rIns="38100" bIns="38100"/>
          <a:lstStyle>
            <a:lvl1pPr marL="342899" marR="0">
              <a:buClr>
                <a:srgbClr val="CE1C00"/>
              </a:buClr>
              <a:defRPr b="0">
                <a:solidFill>
                  <a:srgbClr val="000000"/>
                </a:solidFill>
                <a:uFill>
                  <a:solidFill>
                    <a:srgbClr val="000000"/>
                  </a:solidFill>
                </a:uFill>
                <a:latin typeface="Calibri"/>
                <a:ea typeface="Calibri"/>
                <a:cs typeface="Calibri"/>
                <a:sym typeface="Calibri"/>
              </a:defRPr>
            </a:lvl1pPr>
            <a:lvl2pPr marL="742950" marR="0">
              <a:spcBef>
                <a:spcPts val="800"/>
              </a:spcBef>
              <a:buClr>
                <a:srgbClr val="CE1C00"/>
              </a:buClr>
              <a:defRPr sz="3600">
                <a:solidFill>
                  <a:srgbClr val="000000"/>
                </a:solidFill>
                <a:uFill>
                  <a:solidFill>
                    <a:srgbClr val="000000"/>
                  </a:solidFill>
                </a:uFill>
                <a:latin typeface="Calibri"/>
                <a:ea typeface="Calibri"/>
                <a:cs typeface="Calibri"/>
                <a:sym typeface="Calibri"/>
              </a:defRPr>
            </a:lvl2pPr>
            <a:lvl3pPr marL="1143000" marR="0">
              <a:spcBef>
                <a:spcPts val="800"/>
              </a:spcBef>
              <a:buClr>
                <a:srgbClr val="CE1C00"/>
              </a:buClr>
              <a:defRPr>
                <a:solidFill>
                  <a:srgbClr val="000000"/>
                </a:solidFill>
                <a:uFill>
                  <a:solidFill>
                    <a:srgbClr val="000000"/>
                  </a:solidFill>
                </a:uFill>
                <a:latin typeface="Calibri"/>
                <a:ea typeface="Calibri"/>
                <a:cs typeface="Calibri"/>
                <a:sym typeface="Calibri"/>
              </a:defRPr>
            </a:lvl3pPr>
            <a:lvl4pPr marL="1600200" marR="0">
              <a:spcBef>
                <a:spcPts val="600"/>
              </a:spcBef>
              <a:buClr>
                <a:srgbClr val="CE1C00"/>
              </a:buClr>
              <a:defRPr>
                <a:solidFill>
                  <a:srgbClr val="000000"/>
                </a:solidFill>
                <a:uFill>
                  <a:solidFill>
                    <a:srgbClr val="000000"/>
                  </a:solidFill>
                </a:uFill>
                <a:latin typeface="Calibri"/>
                <a:ea typeface="Calibri"/>
                <a:cs typeface="Calibri"/>
                <a:sym typeface="Calibri"/>
              </a:defRPr>
            </a:lvl4pPr>
            <a:lvl5pPr marL="2057400" marR="0">
              <a:spcBef>
                <a:spcPts val="600"/>
              </a:spcBef>
              <a:buClr>
                <a:srgbClr val="CE1C00"/>
              </a:buClr>
              <a:defRPr>
                <a:solidFill>
                  <a:srgbClr val="000000"/>
                </a:solidFill>
                <a:uFill>
                  <a:solidFill>
                    <a:srgbClr val="000000"/>
                  </a:solidFill>
                </a:u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73" name="Slide Number"/>
          <p:cNvSpPr txBox="1"/>
          <p:nvPr>
            <p:ph type="sldNum" sz="quarter" idx="2"/>
          </p:nvPr>
        </p:nvSpPr>
        <p:spPr>
          <a:xfrm>
            <a:off x="363572" y="9383267"/>
            <a:ext cx="286669" cy="292101"/>
          </a:xfrm>
          <a:prstGeom prst="rect">
            <a:avLst/>
          </a:prstGeom>
          <a:ln>
            <a:round/>
          </a:ln>
        </p:spPr>
        <p:txBody>
          <a:bodyPr lIns="38100" tIns="38100" rIns="38100" bIns="38100" anchor="b"/>
          <a:lstStyle>
            <a:lvl1pPr algn="r" defTabSz="1295400">
              <a:defRPr sz="1400">
                <a:solidFill>
                  <a:srgbClr val="223A77"/>
                </a:solidFill>
                <a:uFill>
                  <a:solidFill>
                    <a:srgbClr val="223A77"/>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Title Slide cop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0"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81" name="Title Text"/>
          <p:cNvSpPr txBox="1"/>
          <p:nvPr>
            <p:ph type="title"/>
          </p:nvPr>
        </p:nvSpPr>
        <p:spPr>
          <a:xfrm>
            <a:off x="977900" y="3029937"/>
            <a:ext cx="11049000" cy="2090704"/>
          </a:xfrm>
          <a:prstGeom prst="rect">
            <a:avLst/>
          </a:prstGeom>
          <a:ln>
            <a:round/>
          </a:ln>
        </p:spPr>
        <p:txBody>
          <a:bodyPr lIns="38100" tIns="38100" rIns="38100" bIns="38100"/>
          <a:lstStyle>
            <a:lvl1pPr marL="0" marR="0" algn="ctr">
              <a:defRPr b="1" sz="5000">
                <a:solidFill>
                  <a:srgbClr val="223A77"/>
                </a:solidFill>
                <a:uFill>
                  <a:solidFill>
                    <a:srgbClr val="223A77"/>
                  </a:solidFill>
                </a:uFill>
                <a:latin typeface="Helvetica"/>
                <a:ea typeface="Helvetica"/>
                <a:cs typeface="Helvetica"/>
                <a:sym typeface="Helvetica"/>
              </a:defRPr>
            </a:lvl1pPr>
          </a:lstStyle>
          <a:p>
            <a:pPr/>
            <a:r>
              <a:t>Title Text</a:t>
            </a:r>
          </a:p>
        </p:txBody>
      </p:sp>
      <p:sp>
        <p:nvSpPr>
          <p:cNvPr id="82" name="Body Level One…"/>
          <p:cNvSpPr txBox="1"/>
          <p:nvPr>
            <p:ph type="body" sz="quarter" idx="1"/>
          </p:nvPr>
        </p:nvSpPr>
        <p:spPr>
          <a:xfrm>
            <a:off x="1955800" y="5524500"/>
            <a:ext cx="9105900" cy="2489200"/>
          </a:xfrm>
          <a:prstGeom prst="rect">
            <a:avLst/>
          </a:prstGeom>
          <a:ln>
            <a:round/>
          </a:ln>
        </p:spPr>
        <p:txBody>
          <a:bodyPr lIns="38100" tIns="38100" rIns="38100" bIns="38100"/>
          <a:lstStyle>
            <a:lvl1pPr marL="0" marR="0" indent="0" algn="ctr">
              <a:buClr>
                <a:srgbClr val="CE1C00"/>
              </a:buClr>
              <a:buSzTx/>
              <a:buFont typeface="Calibri"/>
              <a:buNone/>
              <a:defRPr b="0">
                <a:solidFill>
                  <a:srgbClr val="6C6C6C"/>
                </a:solidFill>
                <a:uFill>
                  <a:solidFill>
                    <a:srgbClr val="6C6C6C"/>
                  </a:solidFill>
                </a:uFill>
                <a:latin typeface="Calibri"/>
                <a:ea typeface="Calibri"/>
                <a:cs typeface="Calibri"/>
                <a:sym typeface="Calibri"/>
              </a:defRPr>
            </a:lvl1pPr>
            <a:lvl2pPr marL="647700" marR="0" indent="0" algn="ctr">
              <a:spcBef>
                <a:spcPts val="800"/>
              </a:spcBef>
              <a:buClr>
                <a:srgbClr val="CE1C00"/>
              </a:buClr>
              <a:buSzTx/>
              <a:buFont typeface="Calibri"/>
              <a:buNone/>
              <a:defRPr sz="3600">
                <a:solidFill>
                  <a:srgbClr val="9A9A9A"/>
                </a:solidFill>
                <a:uFill>
                  <a:solidFill>
                    <a:srgbClr val="9A9A9A"/>
                  </a:solidFill>
                </a:uFill>
                <a:latin typeface="Calibri"/>
                <a:ea typeface="Calibri"/>
                <a:cs typeface="Calibri"/>
                <a:sym typeface="Calibri"/>
              </a:defRPr>
            </a:lvl2pPr>
            <a:lvl3pPr marL="1295400" marR="0" indent="0" algn="ctr">
              <a:spcBef>
                <a:spcPts val="800"/>
              </a:spcBef>
              <a:buClr>
                <a:srgbClr val="CE1C00"/>
              </a:buClr>
              <a:buSzTx/>
              <a:buFont typeface="Calibri"/>
              <a:buNone/>
              <a:defRPr>
                <a:solidFill>
                  <a:srgbClr val="9A9A9A"/>
                </a:solidFill>
                <a:uFill>
                  <a:solidFill>
                    <a:srgbClr val="9A9A9A"/>
                  </a:solidFill>
                </a:uFill>
                <a:latin typeface="Calibri"/>
                <a:ea typeface="Calibri"/>
                <a:cs typeface="Calibri"/>
                <a:sym typeface="Calibri"/>
              </a:defRPr>
            </a:lvl3pPr>
            <a:lvl4pPr marL="1955800" marR="0" indent="0" algn="ctr">
              <a:spcBef>
                <a:spcPts val="600"/>
              </a:spcBef>
              <a:buClr>
                <a:srgbClr val="CE1C00"/>
              </a:buClr>
              <a:buSzTx/>
              <a:buFont typeface="Calibri"/>
              <a:buNone/>
              <a:defRPr>
                <a:solidFill>
                  <a:srgbClr val="9A9A9A"/>
                </a:solidFill>
                <a:uFill>
                  <a:solidFill>
                    <a:srgbClr val="9A9A9A"/>
                  </a:solidFill>
                </a:uFill>
                <a:latin typeface="Calibri"/>
                <a:ea typeface="Calibri"/>
                <a:cs typeface="Calibri"/>
                <a:sym typeface="Calibri"/>
              </a:defRPr>
            </a:lvl4pPr>
            <a:lvl5pPr marL="2603500" marR="0" indent="0" algn="ctr">
              <a:spcBef>
                <a:spcPts val="600"/>
              </a:spcBef>
              <a:buClr>
                <a:srgbClr val="CE1C00"/>
              </a:buClr>
              <a:buSzTx/>
              <a:buFont typeface="Calibri"/>
              <a:buNone/>
              <a:defRPr>
                <a:solidFill>
                  <a:srgbClr val="9A9A9A"/>
                </a:solidFill>
                <a:uFill>
                  <a:solidFill>
                    <a:srgbClr val="9A9A9A"/>
                  </a:solidFill>
                </a:u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xfrm>
            <a:off x="363572" y="9383267"/>
            <a:ext cx="286669" cy="292101"/>
          </a:xfrm>
          <a:prstGeom prst="rect">
            <a:avLst/>
          </a:prstGeom>
          <a:ln>
            <a:round/>
          </a:ln>
        </p:spPr>
        <p:txBody>
          <a:bodyPr lIns="38100" tIns="38100" rIns="38100" bIns="38100" anchor="b"/>
          <a:lstStyle>
            <a:lvl1pPr algn="r" defTabSz="1295400">
              <a:defRPr sz="1400">
                <a:solidFill>
                  <a:srgbClr val="223A77"/>
                </a:solidFill>
                <a:uFill>
                  <a:solidFill>
                    <a:srgbClr val="223A77"/>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057400" y="0"/>
            <a:ext cx="10947400" cy="2057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1168400" y="2489200"/>
            <a:ext cx="10833100" cy="7264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buClr>
                <a:srgbClr val="4D4F4E"/>
              </a:buClr>
              <a:buChar char="–"/>
              <a:defRPr b="0">
                <a:solidFill>
                  <a:srgbClr val="4D4F4E"/>
                </a:solidFill>
                <a:uFill>
                  <a:solidFill>
                    <a:srgbClr val="4D4F4E"/>
                  </a:solidFill>
                </a:uFill>
              </a:defRPr>
            </a:lvl2pPr>
            <a:lvl3pPr marL="1131887" indent="-228600">
              <a:buClr>
                <a:srgbClr val="4D4F4E"/>
              </a:buClr>
              <a:defRPr b="0" sz="3400">
                <a:solidFill>
                  <a:srgbClr val="4D4F4E"/>
                </a:solidFill>
                <a:uFill>
                  <a:solidFill>
                    <a:srgbClr val="4D4F4E"/>
                  </a:solidFill>
                </a:uFill>
              </a:defRPr>
            </a:lvl3pPr>
            <a:lvl4pPr marL="1589087" indent="-228600">
              <a:spcBef>
                <a:spcPts val="700"/>
              </a:spcBef>
              <a:buClr>
                <a:srgbClr val="4D4F4E"/>
              </a:buClr>
              <a:buChar char="–"/>
              <a:defRPr b="0" sz="2800">
                <a:solidFill>
                  <a:srgbClr val="4D4F4E"/>
                </a:solidFill>
                <a:uFill>
                  <a:solidFill>
                    <a:srgbClr val="4D4F4E"/>
                  </a:solidFill>
                </a:uFill>
              </a:defRPr>
            </a:lvl4pPr>
            <a:lvl5pPr marL="2046287" indent="-228600">
              <a:spcBef>
                <a:spcPts val="700"/>
              </a:spcBef>
              <a:buClr>
                <a:srgbClr val="4D4F4E"/>
              </a:buClr>
              <a:buChar char="»"/>
              <a:defRPr b="0" sz="2800">
                <a:solidFill>
                  <a:srgbClr val="4D4F4E"/>
                </a:solidFill>
                <a:uFill>
                  <a:solidFill>
                    <a:srgbClr val="4D4F4E"/>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139598" y="9105900"/>
            <a:ext cx="368574" cy="360822"/>
          </a:xfrm>
          <a:prstGeom prst="rect">
            <a:avLst/>
          </a:prstGeom>
          <a:ln w="12700">
            <a:miter lim="400000"/>
          </a:ln>
        </p:spPr>
        <p:txBody>
          <a:bodyPr wrap="none" lIns="50800" tIns="50800" rIns="50800" bIns="50800">
            <a:spAutoFit/>
          </a:bodyPr>
          <a:lstStyle>
            <a:lvl1pPr algn="ctr" defTabSz="825500">
              <a:defRPr sz="1800">
                <a:solidFill>
                  <a:srgbClr val="4F538B"/>
                </a:solidFill>
                <a:uFill>
                  <a:solidFill>
                    <a:srgbClr val="4F538B"/>
                  </a:solidFill>
                </a:uFill>
                <a:latin typeface="+mn-lt"/>
                <a:ea typeface="+mn-ea"/>
                <a:cs typeface="+mn-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56444" marR="57799" indent="0" algn="l" defTabSz="1295400" rtl="0" latinLnBrk="0">
        <a:lnSpc>
          <a:spcPct val="100000"/>
        </a:lnSpc>
        <a:spcBef>
          <a:spcPts val="0"/>
        </a:spcBef>
        <a:spcAft>
          <a:spcPts val="0"/>
        </a:spcAft>
        <a:buClrTx/>
        <a:buSzTx/>
        <a:buFontTx/>
        <a:buNone/>
        <a:tabLst/>
        <a:defRPr b="0" baseline="0" cap="none" i="0" spc="0" strike="noStrike" sz="3800" u="none">
          <a:solidFill>
            <a:srgbClr val="005393"/>
          </a:solidFill>
          <a:uFill>
            <a:solidFill>
              <a:srgbClr val="005393"/>
            </a:solidFill>
          </a:uFill>
          <a:latin typeface="+mn-lt"/>
          <a:ea typeface="+mn-ea"/>
          <a:cs typeface="+mn-cs"/>
          <a:sym typeface="Arial"/>
        </a:defRPr>
      </a:lvl1pPr>
      <a:lvl2pPr marL="56444" marR="57799" indent="0" algn="l" defTabSz="1295400" rtl="0" latinLnBrk="0">
        <a:lnSpc>
          <a:spcPct val="100000"/>
        </a:lnSpc>
        <a:spcBef>
          <a:spcPts val="0"/>
        </a:spcBef>
        <a:spcAft>
          <a:spcPts val="0"/>
        </a:spcAft>
        <a:buClrTx/>
        <a:buSzTx/>
        <a:buFontTx/>
        <a:buNone/>
        <a:tabLst/>
        <a:defRPr b="0" baseline="0" cap="none" i="0" spc="0" strike="noStrike" sz="3800" u="none">
          <a:solidFill>
            <a:srgbClr val="005393"/>
          </a:solidFill>
          <a:uFill>
            <a:solidFill>
              <a:srgbClr val="005393"/>
            </a:solidFill>
          </a:uFill>
          <a:latin typeface="+mn-lt"/>
          <a:ea typeface="+mn-ea"/>
          <a:cs typeface="+mn-cs"/>
          <a:sym typeface="Arial"/>
        </a:defRPr>
      </a:lvl2pPr>
      <a:lvl3pPr marL="56444" marR="57799" indent="0" algn="l" defTabSz="1295400" rtl="0" latinLnBrk="0">
        <a:lnSpc>
          <a:spcPct val="100000"/>
        </a:lnSpc>
        <a:spcBef>
          <a:spcPts val="0"/>
        </a:spcBef>
        <a:spcAft>
          <a:spcPts val="0"/>
        </a:spcAft>
        <a:buClrTx/>
        <a:buSzTx/>
        <a:buFontTx/>
        <a:buNone/>
        <a:tabLst/>
        <a:defRPr b="0" baseline="0" cap="none" i="0" spc="0" strike="noStrike" sz="3800" u="none">
          <a:solidFill>
            <a:srgbClr val="005393"/>
          </a:solidFill>
          <a:uFill>
            <a:solidFill>
              <a:srgbClr val="005393"/>
            </a:solidFill>
          </a:uFill>
          <a:latin typeface="+mn-lt"/>
          <a:ea typeface="+mn-ea"/>
          <a:cs typeface="+mn-cs"/>
          <a:sym typeface="Arial"/>
        </a:defRPr>
      </a:lvl3pPr>
      <a:lvl4pPr marL="56444" marR="57799" indent="0" algn="l" defTabSz="1295400" rtl="0" latinLnBrk="0">
        <a:lnSpc>
          <a:spcPct val="100000"/>
        </a:lnSpc>
        <a:spcBef>
          <a:spcPts val="0"/>
        </a:spcBef>
        <a:spcAft>
          <a:spcPts val="0"/>
        </a:spcAft>
        <a:buClrTx/>
        <a:buSzTx/>
        <a:buFontTx/>
        <a:buNone/>
        <a:tabLst/>
        <a:defRPr b="0" baseline="0" cap="none" i="0" spc="0" strike="noStrike" sz="3800" u="none">
          <a:solidFill>
            <a:srgbClr val="005393"/>
          </a:solidFill>
          <a:uFill>
            <a:solidFill>
              <a:srgbClr val="005393"/>
            </a:solidFill>
          </a:uFill>
          <a:latin typeface="+mn-lt"/>
          <a:ea typeface="+mn-ea"/>
          <a:cs typeface="+mn-cs"/>
          <a:sym typeface="Arial"/>
        </a:defRPr>
      </a:lvl4pPr>
      <a:lvl5pPr marL="56444" marR="57799" indent="0" algn="l" defTabSz="1295400" rtl="0" latinLnBrk="0">
        <a:lnSpc>
          <a:spcPct val="100000"/>
        </a:lnSpc>
        <a:spcBef>
          <a:spcPts val="0"/>
        </a:spcBef>
        <a:spcAft>
          <a:spcPts val="0"/>
        </a:spcAft>
        <a:buClrTx/>
        <a:buSzTx/>
        <a:buFontTx/>
        <a:buNone/>
        <a:tabLst/>
        <a:defRPr b="0" baseline="0" cap="none" i="0" spc="0" strike="noStrike" sz="3800" u="none">
          <a:solidFill>
            <a:srgbClr val="005393"/>
          </a:solidFill>
          <a:uFill>
            <a:solidFill>
              <a:srgbClr val="005393"/>
            </a:solidFill>
          </a:uFill>
          <a:latin typeface="+mn-lt"/>
          <a:ea typeface="+mn-ea"/>
          <a:cs typeface="+mn-cs"/>
          <a:sym typeface="Arial"/>
        </a:defRPr>
      </a:lvl5pPr>
      <a:lvl6pPr marL="56444" marR="57799" indent="0" algn="l" defTabSz="1295400" rtl="0" latinLnBrk="0">
        <a:lnSpc>
          <a:spcPct val="100000"/>
        </a:lnSpc>
        <a:spcBef>
          <a:spcPts val="0"/>
        </a:spcBef>
        <a:spcAft>
          <a:spcPts val="0"/>
        </a:spcAft>
        <a:buClrTx/>
        <a:buSzTx/>
        <a:buFontTx/>
        <a:buNone/>
        <a:tabLst/>
        <a:defRPr b="0" baseline="0" cap="none" i="0" spc="0" strike="noStrike" sz="3800" u="none">
          <a:solidFill>
            <a:srgbClr val="005393"/>
          </a:solidFill>
          <a:uFill>
            <a:solidFill>
              <a:srgbClr val="005393"/>
            </a:solidFill>
          </a:uFill>
          <a:latin typeface="+mn-lt"/>
          <a:ea typeface="+mn-ea"/>
          <a:cs typeface="+mn-cs"/>
          <a:sym typeface="Arial"/>
        </a:defRPr>
      </a:lvl6pPr>
      <a:lvl7pPr marL="56444" marR="57799" indent="0" algn="l" defTabSz="1295400" rtl="0" latinLnBrk="0">
        <a:lnSpc>
          <a:spcPct val="100000"/>
        </a:lnSpc>
        <a:spcBef>
          <a:spcPts val="0"/>
        </a:spcBef>
        <a:spcAft>
          <a:spcPts val="0"/>
        </a:spcAft>
        <a:buClrTx/>
        <a:buSzTx/>
        <a:buFontTx/>
        <a:buNone/>
        <a:tabLst/>
        <a:defRPr b="0" baseline="0" cap="none" i="0" spc="0" strike="noStrike" sz="3800" u="none">
          <a:solidFill>
            <a:srgbClr val="005393"/>
          </a:solidFill>
          <a:uFill>
            <a:solidFill>
              <a:srgbClr val="005393"/>
            </a:solidFill>
          </a:uFill>
          <a:latin typeface="+mn-lt"/>
          <a:ea typeface="+mn-ea"/>
          <a:cs typeface="+mn-cs"/>
          <a:sym typeface="Arial"/>
        </a:defRPr>
      </a:lvl7pPr>
      <a:lvl8pPr marL="56444" marR="57799" indent="0" algn="l" defTabSz="1295400" rtl="0" latinLnBrk="0">
        <a:lnSpc>
          <a:spcPct val="100000"/>
        </a:lnSpc>
        <a:spcBef>
          <a:spcPts val="0"/>
        </a:spcBef>
        <a:spcAft>
          <a:spcPts val="0"/>
        </a:spcAft>
        <a:buClrTx/>
        <a:buSzTx/>
        <a:buFontTx/>
        <a:buNone/>
        <a:tabLst/>
        <a:defRPr b="0" baseline="0" cap="none" i="0" spc="0" strike="noStrike" sz="3800" u="none">
          <a:solidFill>
            <a:srgbClr val="005393"/>
          </a:solidFill>
          <a:uFill>
            <a:solidFill>
              <a:srgbClr val="005393"/>
            </a:solidFill>
          </a:uFill>
          <a:latin typeface="+mn-lt"/>
          <a:ea typeface="+mn-ea"/>
          <a:cs typeface="+mn-cs"/>
          <a:sym typeface="Arial"/>
        </a:defRPr>
      </a:lvl8pPr>
      <a:lvl9pPr marL="56444" marR="57799" indent="0" algn="l" defTabSz="1295400" rtl="0" latinLnBrk="0">
        <a:lnSpc>
          <a:spcPct val="100000"/>
        </a:lnSpc>
        <a:spcBef>
          <a:spcPts val="0"/>
        </a:spcBef>
        <a:spcAft>
          <a:spcPts val="0"/>
        </a:spcAft>
        <a:buClrTx/>
        <a:buSzTx/>
        <a:buFontTx/>
        <a:buNone/>
        <a:tabLst/>
        <a:defRPr b="0" baseline="0" cap="none" i="0" spc="0" strike="noStrike" sz="3800" u="none">
          <a:solidFill>
            <a:srgbClr val="005393"/>
          </a:solidFill>
          <a:uFill>
            <a:solidFill>
              <a:srgbClr val="005393"/>
            </a:solidFill>
          </a:uFill>
          <a:latin typeface="+mn-lt"/>
          <a:ea typeface="+mn-ea"/>
          <a:cs typeface="+mn-cs"/>
          <a:sym typeface="Arial"/>
        </a:defRPr>
      </a:lvl9pPr>
    </p:titleStyle>
    <p:bodyStyle>
      <a:lvl1pPr marL="382587" marR="57799" indent="-342899" algn="l" defTabSz="1295400" rtl="0" latinLnBrk="0">
        <a:lnSpc>
          <a:spcPct val="100000"/>
        </a:lnSpc>
        <a:spcBef>
          <a:spcPts val="900"/>
        </a:spcBef>
        <a:spcAft>
          <a:spcPts val="0"/>
        </a:spcAft>
        <a:buClr>
          <a:srgbClr val="4F538B"/>
        </a:buClr>
        <a:buSzPct val="100000"/>
        <a:buFont typeface="Arial"/>
        <a:buChar char="•"/>
        <a:tabLst/>
        <a:defRPr b="1" baseline="0" cap="none" i="0" spc="0" strike="noStrike" sz="3800" u="none">
          <a:solidFill>
            <a:srgbClr val="4F538B"/>
          </a:solidFill>
          <a:uFill>
            <a:solidFill>
              <a:srgbClr val="4F538B"/>
            </a:solidFill>
          </a:uFill>
          <a:latin typeface="+mn-lt"/>
          <a:ea typeface="+mn-ea"/>
          <a:cs typeface="+mn-cs"/>
          <a:sym typeface="Arial"/>
        </a:defRPr>
      </a:lvl1pPr>
      <a:lvl2pPr marL="731837" marR="57799" indent="-285750" algn="l" defTabSz="1295400" rtl="0" latinLnBrk="0">
        <a:lnSpc>
          <a:spcPct val="100000"/>
        </a:lnSpc>
        <a:spcBef>
          <a:spcPts val="900"/>
        </a:spcBef>
        <a:spcAft>
          <a:spcPts val="0"/>
        </a:spcAft>
        <a:buClr>
          <a:srgbClr val="4F538B"/>
        </a:buClr>
        <a:buSzPct val="100000"/>
        <a:buFont typeface="Arial"/>
        <a:buChar char="•"/>
        <a:tabLst/>
        <a:defRPr b="1" baseline="0" cap="none" i="0" spc="0" strike="noStrike" sz="3800" u="none">
          <a:solidFill>
            <a:srgbClr val="4F538B"/>
          </a:solidFill>
          <a:uFill>
            <a:solidFill>
              <a:srgbClr val="4F538B"/>
            </a:solidFill>
          </a:uFill>
          <a:latin typeface="+mn-lt"/>
          <a:ea typeface="+mn-ea"/>
          <a:cs typeface="+mn-cs"/>
          <a:sym typeface="Arial"/>
        </a:defRPr>
      </a:lvl2pPr>
      <a:lvl3pPr marL="1158781" marR="57799" indent="-255494" algn="l" defTabSz="1295400" rtl="0" latinLnBrk="0">
        <a:lnSpc>
          <a:spcPct val="100000"/>
        </a:lnSpc>
        <a:spcBef>
          <a:spcPts val="900"/>
        </a:spcBef>
        <a:spcAft>
          <a:spcPts val="0"/>
        </a:spcAft>
        <a:buClr>
          <a:srgbClr val="4F538B"/>
        </a:buClr>
        <a:buSzPct val="100000"/>
        <a:buFont typeface="Arial"/>
        <a:buChar char="•"/>
        <a:tabLst/>
        <a:defRPr b="1" baseline="0" cap="none" i="0" spc="0" strike="noStrike" sz="3800" u="none">
          <a:solidFill>
            <a:srgbClr val="4F538B"/>
          </a:solidFill>
          <a:uFill>
            <a:solidFill>
              <a:srgbClr val="4F538B"/>
            </a:solidFill>
          </a:uFill>
          <a:latin typeface="+mn-lt"/>
          <a:ea typeface="+mn-ea"/>
          <a:cs typeface="+mn-cs"/>
          <a:sym typeface="Arial"/>
        </a:defRPr>
      </a:lvl3pPr>
      <a:lvl4pPr marL="1670730" marR="57799" indent="-310242" algn="l" defTabSz="1295400" rtl="0" latinLnBrk="0">
        <a:lnSpc>
          <a:spcPct val="100000"/>
        </a:lnSpc>
        <a:spcBef>
          <a:spcPts val="900"/>
        </a:spcBef>
        <a:spcAft>
          <a:spcPts val="0"/>
        </a:spcAft>
        <a:buClr>
          <a:srgbClr val="4F538B"/>
        </a:buClr>
        <a:buSzPct val="100000"/>
        <a:buFont typeface="Arial"/>
        <a:buChar char="•"/>
        <a:tabLst/>
        <a:defRPr b="1" baseline="0" cap="none" i="0" spc="0" strike="noStrike" sz="3800" u="none">
          <a:solidFill>
            <a:srgbClr val="4F538B"/>
          </a:solidFill>
          <a:uFill>
            <a:solidFill>
              <a:srgbClr val="4F538B"/>
            </a:solidFill>
          </a:uFill>
          <a:latin typeface="+mn-lt"/>
          <a:ea typeface="+mn-ea"/>
          <a:cs typeface="+mn-cs"/>
          <a:sym typeface="Arial"/>
        </a:defRPr>
      </a:lvl4pPr>
      <a:lvl5pPr marL="2127930" marR="57799" indent="-310242" algn="l" defTabSz="1295400" rtl="0" latinLnBrk="0">
        <a:lnSpc>
          <a:spcPct val="100000"/>
        </a:lnSpc>
        <a:spcBef>
          <a:spcPts val="900"/>
        </a:spcBef>
        <a:spcAft>
          <a:spcPts val="0"/>
        </a:spcAft>
        <a:buClr>
          <a:srgbClr val="4F538B"/>
        </a:buClr>
        <a:buSzPct val="100000"/>
        <a:buFont typeface="Arial"/>
        <a:buChar char="•"/>
        <a:tabLst/>
        <a:defRPr b="1" baseline="0" cap="none" i="0" spc="0" strike="noStrike" sz="3800" u="none">
          <a:solidFill>
            <a:srgbClr val="4F538B"/>
          </a:solidFill>
          <a:uFill>
            <a:solidFill>
              <a:srgbClr val="4F538B"/>
            </a:solidFill>
          </a:uFill>
          <a:latin typeface="+mn-lt"/>
          <a:ea typeface="+mn-ea"/>
          <a:cs typeface="+mn-cs"/>
          <a:sym typeface="Arial"/>
        </a:defRPr>
      </a:lvl5pPr>
      <a:lvl6pPr marL="2127930" marR="57799" indent="-310242" algn="l" defTabSz="1295400" rtl="0" latinLnBrk="0">
        <a:lnSpc>
          <a:spcPct val="100000"/>
        </a:lnSpc>
        <a:spcBef>
          <a:spcPts val="900"/>
        </a:spcBef>
        <a:spcAft>
          <a:spcPts val="0"/>
        </a:spcAft>
        <a:buClr>
          <a:srgbClr val="4F538B"/>
        </a:buClr>
        <a:buSzPct val="100000"/>
        <a:buFont typeface="Arial"/>
        <a:buChar char="•"/>
        <a:tabLst/>
        <a:defRPr b="1" baseline="0" cap="none" i="0" spc="0" strike="noStrike" sz="3800" u="none">
          <a:solidFill>
            <a:srgbClr val="4F538B"/>
          </a:solidFill>
          <a:uFill>
            <a:solidFill>
              <a:srgbClr val="4F538B"/>
            </a:solidFill>
          </a:uFill>
          <a:latin typeface="+mn-lt"/>
          <a:ea typeface="+mn-ea"/>
          <a:cs typeface="+mn-cs"/>
          <a:sym typeface="Arial"/>
        </a:defRPr>
      </a:lvl6pPr>
      <a:lvl7pPr marL="2127930" marR="57799" indent="-310242" algn="l" defTabSz="1295400" rtl="0" latinLnBrk="0">
        <a:lnSpc>
          <a:spcPct val="100000"/>
        </a:lnSpc>
        <a:spcBef>
          <a:spcPts val="900"/>
        </a:spcBef>
        <a:spcAft>
          <a:spcPts val="0"/>
        </a:spcAft>
        <a:buClr>
          <a:srgbClr val="4F538B"/>
        </a:buClr>
        <a:buSzPct val="100000"/>
        <a:buFont typeface="Arial"/>
        <a:buChar char="•"/>
        <a:tabLst/>
        <a:defRPr b="1" baseline="0" cap="none" i="0" spc="0" strike="noStrike" sz="3800" u="none">
          <a:solidFill>
            <a:srgbClr val="4F538B"/>
          </a:solidFill>
          <a:uFill>
            <a:solidFill>
              <a:srgbClr val="4F538B"/>
            </a:solidFill>
          </a:uFill>
          <a:latin typeface="+mn-lt"/>
          <a:ea typeface="+mn-ea"/>
          <a:cs typeface="+mn-cs"/>
          <a:sym typeface="Arial"/>
        </a:defRPr>
      </a:lvl7pPr>
      <a:lvl8pPr marL="2127930" marR="57799" indent="-310242" algn="l" defTabSz="1295400" rtl="0" latinLnBrk="0">
        <a:lnSpc>
          <a:spcPct val="100000"/>
        </a:lnSpc>
        <a:spcBef>
          <a:spcPts val="900"/>
        </a:spcBef>
        <a:spcAft>
          <a:spcPts val="0"/>
        </a:spcAft>
        <a:buClr>
          <a:srgbClr val="4F538B"/>
        </a:buClr>
        <a:buSzPct val="100000"/>
        <a:buFont typeface="Arial"/>
        <a:buChar char="•"/>
        <a:tabLst/>
        <a:defRPr b="1" baseline="0" cap="none" i="0" spc="0" strike="noStrike" sz="3800" u="none">
          <a:solidFill>
            <a:srgbClr val="4F538B"/>
          </a:solidFill>
          <a:uFill>
            <a:solidFill>
              <a:srgbClr val="4F538B"/>
            </a:solidFill>
          </a:uFill>
          <a:latin typeface="+mn-lt"/>
          <a:ea typeface="+mn-ea"/>
          <a:cs typeface="+mn-cs"/>
          <a:sym typeface="Arial"/>
        </a:defRPr>
      </a:lvl8pPr>
      <a:lvl9pPr marL="2127930" marR="57799" indent="-310242" algn="l" defTabSz="1295400" rtl="0" latinLnBrk="0">
        <a:lnSpc>
          <a:spcPct val="100000"/>
        </a:lnSpc>
        <a:spcBef>
          <a:spcPts val="900"/>
        </a:spcBef>
        <a:spcAft>
          <a:spcPts val="0"/>
        </a:spcAft>
        <a:buClr>
          <a:srgbClr val="4F538B"/>
        </a:buClr>
        <a:buSzPct val="100000"/>
        <a:buFont typeface="Arial"/>
        <a:buChar char="•"/>
        <a:tabLst/>
        <a:defRPr b="1" baseline="0" cap="none" i="0" spc="0" strike="noStrike" sz="3800" u="none">
          <a:solidFill>
            <a:srgbClr val="4F538B"/>
          </a:solidFill>
          <a:uFill>
            <a:solidFill>
              <a:srgbClr val="4F538B"/>
            </a:solidFill>
          </a:uFill>
          <a:latin typeface="+mn-lt"/>
          <a:ea typeface="+mn-ea"/>
          <a:cs typeface="+mn-cs"/>
          <a:sym typeface="Arial"/>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1800" u="none">
          <a:solidFill>
            <a:schemeClr val="tx1"/>
          </a:solidFill>
          <a:uFill>
            <a:solidFill>
              <a:srgbClr val="4F538B"/>
            </a:solidFill>
          </a:uFill>
          <a:latin typeface="+mn-lt"/>
          <a:ea typeface="+mn-ea"/>
          <a:cs typeface="+mn-cs"/>
          <a:sym typeface="Arial"/>
        </a:defRPr>
      </a:lvl1pPr>
      <a:lvl2pPr marL="0" marR="0" indent="0" algn="ctr" defTabSz="825500" latinLnBrk="0">
        <a:lnSpc>
          <a:spcPct val="100000"/>
        </a:lnSpc>
        <a:spcBef>
          <a:spcPts val="0"/>
        </a:spcBef>
        <a:spcAft>
          <a:spcPts val="0"/>
        </a:spcAft>
        <a:buClrTx/>
        <a:buSzTx/>
        <a:buFontTx/>
        <a:buNone/>
        <a:tabLst/>
        <a:defRPr b="0" baseline="0" cap="none" i="0" spc="0" strike="noStrike" sz="1800" u="none">
          <a:solidFill>
            <a:schemeClr val="tx1"/>
          </a:solidFill>
          <a:uFill>
            <a:solidFill>
              <a:srgbClr val="4F538B"/>
            </a:solidFill>
          </a:uFill>
          <a:latin typeface="+mn-lt"/>
          <a:ea typeface="+mn-ea"/>
          <a:cs typeface="+mn-cs"/>
          <a:sym typeface="Arial"/>
        </a:defRPr>
      </a:lvl2pPr>
      <a:lvl3pPr marL="0" marR="0" indent="0" algn="ctr" defTabSz="825500" latinLnBrk="0">
        <a:lnSpc>
          <a:spcPct val="100000"/>
        </a:lnSpc>
        <a:spcBef>
          <a:spcPts val="0"/>
        </a:spcBef>
        <a:spcAft>
          <a:spcPts val="0"/>
        </a:spcAft>
        <a:buClrTx/>
        <a:buSzTx/>
        <a:buFontTx/>
        <a:buNone/>
        <a:tabLst/>
        <a:defRPr b="0" baseline="0" cap="none" i="0" spc="0" strike="noStrike" sz="1800" u="none">
          <a:solidFill>
            <a:schemeClr val="tx1"/>
          </a:solidFill>
          <a:uFill>
            <a:solidFill>
              <a:srgbClr val="4F538B"/>
            </a:solidFill>
          </a:uFill>
          <a:latin typeface="+mn-lt"/>
          <a:ea typeface="+mn-ea"/>
          <a:cs typeface="+mn-cs"/>
          <a:sym typeface="Arial"/>
        </a:defRPr>
      </a:lvl3pPr>
      <a:lvl4pPr marL="0" marR="0" indent="0" algn="ctr" defTabSz="825500" latinLnBrk="0">
        <a:lnSpc>
          <a:spcPct val="100000"/>
        </a:lnSpc>
        <a:spcBef>
          <a:spcPts val="0"/>
        </a:spcBef>
        <a:spcAft>
          <a:spcPts val="0"/>
        </a:spcAft>
        <a:buClrTx/>
        <a:buSzTx/>
        <a:buFontTx/>
        <a:buNone/>
        <a:tabLst/>
        <a:defRPr b="0" baseline="0" cap="none" i="0" spc="0" strike="noStrike" sz="1800" u="none">
          <a:solidFill>
            <a:schemeClr val="tx1"/>
          </a:solidFill>
          <a:uFill>
            <a:solidFill>
              <a:srgbClr val="4F538B"/>
            </a:solidFill>
          </a:uFill>
          <a:latin typeface="+mn-lt"/>
          <a:ea typeface="+mn-ea"/>
          <a:cs typeface="+mn-cs"/>
          <a:sym typeface="Arial"/>
        </a:defRPr>
      </a:lvl4pPr>
      <a:lvl5pPr marL="0" marR="0" indent="0" algn="ctr" defTabSz="825500" latinLnBrk="0">
        <a:lnSpc>
          <a:spcPct val="100000"/>
        </a:lnSpc>
        <a:spcBef>
          <a:spcPts val="0"/>
        </a:spcBef>
        <a:spcAft>
          <a:spcPts val="0"/>
        </a:spcAft>
        <a:buClrTx/>
        <a:buSzTx/>
        <a:buFontTx/>
        <a:buNone/>
        <a:tabLst/>
        <a:defRPr b="0" baseline="0" cap="none" i="0" spc="0" strike="noStrike" sz="1800" u="none">
          <a:solidFill>
            <a:schemeClr val="tx1"/>
          </a:solidFill>
          <a:uFill>
            <a:solidFill>
              <a:srgbClr val="4F538B"/>
            </a:solidFill>
          </a:uFill>
          <a:latin typeface="+mn-lt"/>
          <a:ea typeface="+mn-ea"/>
          <a:cs typeface="+mn-cs"/>
          <a:sym typeface="Arial"/>
        </a:defRPr>
      </a:lvl5pPr>
      <a:lvl6pPr marL="0" marR="0" indent="0" algn="ctr" defTabSz="825500" latinLnBrk="0">
        <a:lnSpc>
          <a:spcPct val="100000"/>
        </a:lnSpc>
        <a:spcBef>
          <a:spcPts val="0"/>
        </a:spcBef>
        <a:spcAft>
          <a:spcPts val="0"/>
        </a:spcAft>
        <a:buClrTx/>
        <a:buSzTx/>
        <a:buFontTx/>
        <a:buNone/>
        <a:tabLst/>
        <a:defRPr b="0" baseline="0" cap="none" i="0" spc="0" strike="noStrike" sz="1800" u="none">
          <a:solidFill>
            <a:schemeClr val="tx1"/>
          </a:solidFill>
          <a:uFill>
            <a:solidFill>
              <a:srgbClr val="4F538B"/>
            </a:solidFill>
          </a:uFill>
          <a:latin typeface="+mn-lt"/>
          <a:ea typeface="+mn-ea"/>
          <a:cs typeface="+mn-cs"/>
          <a:sym typeface="Arial"/>
        </a:defRPr>
      </a:lvl6pPr>
      <a:lvl7pPr marL="0" marR="0" indent="0" algn="ctr" defTabSz="825500" latinLnBrk="0">
        <a:lnSpc>
          <a:spcPct val="100000"/>
        </a:lnSpc>
        <a:spcBef>
          <a:spcPts val="0"/>
        </a:spcBef>
        <a:spcAft>
          <a:spcPts val="0"/>
        </a:spcAft>
        <a:buClrTx/>
        <a:buSzTx/>
        <a:buFontTx/>
        <a:buNone/>
        <a:tabLst/>
        <a:defRPr b="0" baseline="0" cap="none" i="0" spc="0" strike="noStrike" sz="1800" u="none">
          <a:solidFill>
            <a:schemeClr val="tx1"/>
          </a:solidFill>
          <a:uFill>
            <a:solidFill>
              <a:srgbClr val="4F538B"/>
            </a:solidFill>
          </a:uFill>
          <a:latin typeface="+mn-lt"/>
          <a:ea typeface="+mn-ea"/>
          <a:cs typeface="+mn-cs"/>
          <a:sym typeface="Arial"/>
        </a:defRPr>
      </a:lvl7pPr>
      <a:lvl8pPr marL="0" marR="0" indent="0" algn="ctr" defTabSz="825500" latinLnBrk="0">
        <a:lnSpc>
          <a:spcPct val="100000"/>
        </a:lnSpc>
        <a:spcBef>
          <a:spcPts val="0"/>
        </a:spcBef>
        <a:spcAft>
          <a:spcPts val="0"/>
        </a:spcAft>
        <a:buClrTx/>
        <a:buSzTx/>
        <a:buFontTx/>
        <a:buNone/>
        <a:tabLst/>
        <a:defRPr b="0" baseline="0" cap="none" i="0" spc="0" strike="noStrike" sz="1800" u="none">
          <a:solidFill>
            <a:schemeClr val="tx1"/>
          </a:solidFill>
          <a:uFill>
            <a:solidFill>
              <a:srgbClr val="4F538B"/>
            </a:solidFill>
          </a:uFill>
          <a:latin typeface="+mn-lt"/>
          <a:ea typeface="+mn-ea"/>
          <a:cs typeface="+mn-cs"/>
          <a:sym typeface="Arial"/>
        </a:defRPr>
      </a:lvl8pPr>
      <a:lvl9pPr marL="0" marR="0" indent="0" algn="ctr" defTabSz="825500" latinLnBrk="0">
        <a:lnSpc>
          <a:spcPct val="100000"/>
        </a:lnSpc>
        <a:spcBef>
          <a:spcPts val="0"/>
        </a:spcBef>
        <a:spcAft>
          <a:spcPts val="0"/>
        </a:spcAft>
        <a:buClrTx/>
        <a:buSzTx/>
        <a:buFontTx/>
        <a:buNone/>
        <a:tabLst/>
        <a:defRPr b="0" baseline="0" cap="none" i="0" spc="0" strike="noStrike" sz="1800" u="none">
          <a:solidFill>
            <a:schemeClr val="tx1"/>
          </a:solidFill>
          <a:uFill>
            <a:solidFill>
              <a:srgbClr val="4F538B"/>
            </a:solidFill>
          </a:uFill>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 Id="rId3" Type="http://schemas.openxmlformats.org/officeDocument/2006/relationships/image" Target="../media/image1.g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10.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9.png"/><Relationship Id="rId13" Type="http://schemas.openxmlformats.org/officeDocument/2006/relationships/image" Target="../media/image1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93" name="A Model Driven Architecture Approach to Generating Health Information Exchange Implementations Leveraging the Federal Health Information Model (FHIM) and the NIEM Framework"/>
          <p:cNvSpPr txBox="1"/>
          <p:nvPr>
            <p:ph type="title"/>
          </p:nvPr>
        </p:nvSpPr>
        <p:spPr>
          <a:xfrm>
            <a:off x="558800" y="1819768"/>
            <a:ext cx="11861800" cy="4838701"/>
          </a:xfrm>
          <a:prstGeom prst="rect">
            <a:avLst/>
          </a:prstGeom>
        </p:spPr>
        <p:txBody>
          <a:bodyPr/>
          <a:lstStyle/>
          <a:p>
            <a:pPr/>
            <a:r>
              <a:t>A Model Driven Architecture Approach to Generating Health Information Exchange Implementations Leveraging the Federal Health Information Model (FHIM) and the NIEM Framework</a:t>
            </a:r>
          </a:p>
        </p:txBody>
      </p:sp>
      <p:sp>
        <p:nvSpPr>
          <p:cNvPr id="94" name="Steven Wagner, FHA Standards Program Manager…"/>
          <p:cNvSpPr txBox="1"/>
          <p:nvPr>
            <p:ph type="body" sz="quarter" idx="1"/>
          </p:nvPr>
        </p:nvSpPr>
        <p:spPr>
          <a:xfrm>
            <a:off x="965200" y="6921500"/>
            <a:ext cx="11264900" cy="1866900"/>
          </a:xfrm>
          <a:prstGeom prst="rect">
            <a:avLst/>
          </a:prstGeom>
        </p:spPr>
        <p:txBody>
          <a:bodyPr/>
          <a:lstStyle/>
          <a:p>
            <a:pPr>
              <a:spcBef>
                <a:spcPts val="0"/>
              </a:spcBef>
              <a:buClr>
                <a:srgbClr val="223A77"/>
              </a:buClr>
              <a:buFontTx/>
              <a:defRPr b="1" sz="3000">
                <a:solidFill>
                  <a:srgbClr val="223A77"/>
                </a:solidFill>
                <a:uFill>
                  <a:solidFill>
                    <a:srgbClr val="223A77"/>
                  </a:solidFill>
                </a:uFill>
                <a:latin typeface="Helvetica"/>
                <a:ea typeface="Helvetica"/>
                <a:cs typeface="Helvetica"/>
                <a:sym typeface="Helvetica"/>
              </a:defRPr>
            </a:pPr>
            <a:r>
              <a:t>Steven Wagner, FHA Standards Program Manager</a:t>
            </a:r>
          </a:p>
          <a:p>
            <a:pPr>
              <a:spcBef>
                <a:spcPts val="0"/>
              </a:spcBef>
              <a:buClr>
                <a:srgbClr val="223A77"/>
              </a:buClr>
              <a:buFontTx/>
              <a:defRPr b="1" sz="3000">
                <a:solidFill>
                  <a:srgbClr val="223A77"/>
                </a:solidFill>
                <a:uFill>
                  <a:solidFill>
                    <a:srgbClr val="223A77"/>
                  </a:solidFill>
                </a:uFill>
                <a:latin typeface="Helvetica"/>
                <a:ea typeface="Helvetica"/>
                <a:cs typeface="Helvetica"/>
                <a:sym typeface="Helvetica"/>
              </a:defRPr>
            </a:pPr>
            <a:r>
              <a:t>Federal Health Architecture Office</a:t>
            </a:r>
            <a:endParaRPr sz="3400"/>
          </a:p>
          <a:p>
            <a:pPr>
              <a:spcBef>
                <a:spcPts val="0"/>
              </a:spcBef>
              <a:buClr>
                <a:srgbClr val="223A77"/>
              </a:buClr>
              <a:buFontTx/>
              <a:defRPr b="1" sz="5000">
                <a:solidFill>
                  <a:srgbClr val="212121"/>
                </a:solidFill>
                <a:uFill>
                  <a:solidFill>
                    <a:srgbClr val="212121"/>
                  </a:solidFill>
                </a:uFill>
                <a:latin typeface="Helvetica"/>
                <a:ea typeface="Helvetica"/>
                <a:cs typeface="Helvetica"/>
                <a:sym typeface="Helvetica"/>
              </a:defRPr>
            </a:pPr>
            <a:r>
              <a:rPr sz="2400"/>
              <a:t>Office of the National Coordinator for Health IT, DHHS</a:t>
            </a:r>
            <a:br/>
          </a:p>
        </p:txBody>
      </p:sp>
      <p:pic>
        <p:nvPicPr>
          <p:cNvPr id="95" name="logo.jpg" descr="logo.jpg"/>
          <p:cNvPicPr>
            <a:picLocks noChangeAspect="0"/>
          </p:cNvPicPr>
          <p:nvPr/>
        </p:nvPicPr>
        <p:blipFill>
          <a:blip r:embed="rId2">
            <a:extLst/>
          </a:blip>
          <a:stretch>
            <a:fillRect/>
          </a:stretch>
        </p:blipFill>
        <p:spPr>
          <a:xfrm>
            <a:off x="230293" y="6926016"/>
            <a:ext cx="1402081" cy="144046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165" name="Slide Number"/>
          <p:cNvSpPr txBox="1"/>
          <p:nvPr>
            <p:ph type="sldNum" sz="quarter" idx="2"/>
          </p:nvPr>
        </p:nvSpPr>
        <p:spPr>
          <a:xfrm>
            <a:off x="465536" y="9317002"/>
            <a:ext cx="313756" cy="292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6" name="Terminology Models and Value Set Definitions…"/>
          <p:cNvSpPr/>
          <p:nvPr/>
        </p:nvSpPr>
        <p:spPr>
          <a:xfrm>
            <a:off x="2006600" y="2679700"/>
            <a:ext cx="3670300" cy="1066800"/>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p>
            <a:pPr algn="ctr" defTabSz="825500">
              <a:buClr>
                <a:srgbClr val="000000"/>
              </a:buClr>
              <a:buFont typeface="Calibri"/>
              <a:defRPr sz="2400">
                <a:latin typeface="Times New Roman"/>
                <a:ea typeface="Times New Roman"/>
                <a:cs typeface="Times New Roman"/>
                <a:sym typeface="Times New Roman"/>
              </a:defRPr>
            </a:pPr>
            <a:r>
              <a:t>Terminology Models and Value Set Definitions</a:t>
            </a:r>
          </a:p>
          <a:p>
            <a:pPr algn="ctr" defTabSz="825500">
              <a:buClr>
                <a:srgbClr val="000000"/>
              </a:buClr>
              <a:buFont typeface="Calibri"/>
              <a:defRPr sz="2400">
                <a:latin typeface="Times New Roman"/>
                <a:ea typeface="Times New Roman"/>
                <a:cs typeface="Times New Roman"/>
                <a:sym typeface="Times New Roman"/>
              </a:defRPr>
            </a:pPr>
            <a:r>
              <a:t>(terminology server) </a:t>
            </a:r>
          </a:p>
        </p:txBody>
      </p:sp>
      <p:sp>
        <p:nvSpPr>
          <p:cNvPr id="167" name="Health SDOs…"/>
          <p:cNvSpPr/>
          <p:nvPr/>
        </p:nvSpPr>
        <p:spPr>
          <a:xfrm>
            <a:off x="342900" y="5613400"/>
            <a:ext cx="2946400" cy="1041400"/>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p>
            <a:pPr algn="ctr" defTabSz="825500">
              <a:buClr>
                <a:srgbClr val="000000"/>
              </a:buClr>
              <a:buFont typeface="Calibri"/>
              <a:defRPr sz="2400">
                <a:latin typeface="Times New Roman"/>
                <a:ea typeface="Times New Roman"/>
                <a:cs typeface="Times New Roman"/>
                <a:sym typeface="Times New Roman"/>
              </a:defRPr>
            </a:pPr>
            <a:r>
              <a:t>Health SDOs</a:t>
            </a:r>
          </a:p>
          <a:p>
            <a:pPr algn="ctr" defTabSz="825500">
              <a:buClr>
                <a:srgbClr val="000000"/>
              </a:buClr>
              <a:buFont typeface="Calibri"/>
              <a:defRPr sz="2400">
                <a:latin typeface="Times New Roman"/>
                <a:ea typeface="Times New Roman"/>
                <a:cs typeface="Times New Roman"/>
                <a:sym typeface="Times New Roman"/>
              </a:defRPr>
            </a:pPr>
            <a:r>
              <a:t>HL7 &amp; Others</a:t>
            </a:r>
          </a:p>
        </p:txBody>
      </p:sp>
      <p:sp>
        <p:nvSpPr>
          <p:cNvPr id="168" name="NIEM"/>
          <p:cNvSpPr/>
          <p:nvPr/>
        </p:nvSpPr>
        <p:spPr>
          <a:xfrm>
            <a:off x="11264900" y="5994400"/>
            <a:ext cx="1320800" cy="596900"/>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algn="ctr" defTabSz="825500">
              <a:buClr>
                <a:srgbClr val="000000"/>
              </a:buClr>
              <a:buFont typeface="Calibri"/>
              <a:defRPr sz="2400">
                <a:latin typeface="Times New Roman"/>
                <a:ea typeface="Times New Roman"/>
                <a:cs typeface="Times New Roman"/>
                <a:sym typeface="Times New Roman"/>
              </a:defRPr>
            </a:lvl1pPr>
          </a:lstStyle>
          <a:p>
            <a:pPr/>
            <a:r>
              <a:t>NIEM</a:t>
            </a:r>
          </a:p>
        </p:txBody>
      </p:sp>
      <p:sp>
        <p:nvSpPr>
          <p:cNvPr id="169" name="HITSP"/>
          <p:cNvSpPr/>
          <p:nvPr/>
        </p:nvSpPr>
        <p:spPr>
          <a:xfrm>
            <a:off x="8369300" y="5245100"/>
            <a:ext cx="1422400" cy="571500"/>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algn="ctr" defTabSz="825500">
              <a:buClr>
                <a:srgbClr val="000000"/>
              </a:buClr>
              <a:buFont typeface="Calibri"/>
              <a:defRPr sz="2400">
                <a:latin typeface="Times New Roman"/>
                <a:ea typeface="Times New Roman"/>
                <a:cs typeface="Times New Roman"/>
                <a:sym typeface="Times New Roman"/>
              </a:defRPr>
            </a:lvl1pPr>
          </a:lstStyle>
          <a:p>
            <a:pPr/>
            <a:r>
              <a:t>HITSP </a:t>
            </a:r>
          </a:p>
        </p:txBody>
      </p:sp>
      <p:sp>
        <p:nvSpPr>
          <p:cNvPr id="170" name="Implementation Modeling Tools…"/>
          <p:cNvSpPr/>
          <p:nvPr/>
        </p:nvSpPr>
        <p:spPr>
          <a:xfrm>
            <a:off x="4737100" y="4991100"/>
            <a:ext cx="3467100" cy="1435100"/>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p>
            <a:pPr algn="ctr" defTabSz="825500">
              <a:buClr>
                <a:srgbClr val="000000"/>
              </a:buClr>
              <a:buFont typeface="Calibri"/>
              <a:defRPr sz="2400">
                <a:latin typeface="Times New Roman"/>
                <a:ea typeface="Times New Roman"/>
                <a:cs typeface="Times New Roman"/>
                <a:sym typeface="Times New Roman"/>
              </a:defRPr>
            </a:pPr>
            <a:r>
              <a:t>Implementation Modeling Tools</a:t>
            </a:r>
          </a:p>
          <a:p>
            <a:pPr algn="ctr" defTabSz="825500">
              <a:buClr>
                <a:srgbClr val="000000"/>
              </a:buClr>
              <a:buFont typeface="Calibri"/>
              <a:defRPr sz="2400">
                <a:latin typeface="Times New Roman"/>
                <a:ea typeface="Times New Roman"/>
                <a:cs typeface="Times New Roman"/>
                <a:sym typeface="Times New Roman"/>
              </a:defRPr>
            </a:pPr>
            <a:r>
              <a:t>Open Health Tools (OHT)</a:t>
            </a:r>
          </a:p>
          <a:p>
            <a:pPr algn="ctr" defTabSz="825500">
              <a:buClr>
                <a:srgbClr val="000000"/>
              </a:buClr>
              <a:buFont typeface="Calibri"/>
              <a:defRPr sz="2400">
                <a:latin typeface="Times New Roman"/>
                <a:ea typeface="Times New Roman"/>
                <a:cs typeface="Times New Roman"/>
                <a:sym typeface="Times New Roman"/>
              </a:defRPr>
            </a:pPr>
            <a:r>
              <a:t>UML Tools (MDHT)</a:t>
            </a:r>
          </a:p>
        </p:txBody>
      </p:sp>
      <p:sp>
        <p:nvSpPr>
          <p:cNvPr id="171" name="Line"/>
          <p:cNvSpPr/>
          <p:nvPr/>
        </p:nvSpPr>
        <p:spPr>
          <a:xfrm>
            <a:off x="9677400" y="3733800"/>
            <a:ext cx="2273300" cy="2273301"/>
          </a:xfrm>
          <a:prstGeom prst="line">
            <a:avLst/>
          </a:prstGeom>
          <a:ln w="38100">
            <a:solidFill>
              <a:srgbClr val="000000"/>
            </a:solidFill>
            <a:miter lim="400000"/>
            <a:headEnd type="stealth"/>
          </a:ln>
        </p:spPr>
        <p:txBody>
          <a:bodyPr lIns="0" tIns="0" rIns="0" bIns="0"/>
          <a:lstStyle/>
          <a:p>
            <a:pPr/>
          </a:p>
        </p:txBody>
      </p:sp>
      <p:sp>
        <p:nvSpPr>
          <p:cNvPr id="172" name="Line"/>
          <p:cNvSpPr/>
          <p:nvPr/>
        </p:nvSpPr>
        <p:spPr>
          <a:xfrm flipH="1" flipV="1">
            <a:off x="5651500" y="3746499"/>
            <a:ext cx="812800" cy="1231901"/>
          </a:xfrm>
          <a:prstGeom prst="line">
            <a:avLst/>
          </a:prstGeom>
          <a:ln w="38100">
            <a:solidFill>
              <a:srgbClr val="000000"/>
            </a:solidFill>
            <a:miter lim="400000"/>
            <a:headEnd type="stealth"/>
          </a:ln>
        </p:spPr>
        <p:txBody>
          <a:bodyPr lIns="0" tIns="0" rIns="0" bIns="0"/>
          <a:lstStyle/>
          <a:p>
            <a:pPr/>
          </a:p>
        </p:txBody>
      </p:sp>
      <p:sp>
        <p:nvSpPr>
          <p:cNvPr id="173" name="Line"/>
          <p:cNvSpPr/>
          <p:nvPr/>
        </p:nvSpPr>
        <p:spPr>
          <a:xfrm flipH="1">
            <a:off x="3263900" y="6108700"/>
            <a:ext cx="1447800" cy="0"/>
          </a:xfrm>
          <a:prstGeom prst="line">
            <a:avLst/>
          </a:prstGeom>
          <a:ln w="38100">
            <a:solidFill>
              <a:srgbClr val="000000"/>
            </a:solidFill>
            <a:miter lim="400000"/>
            <a:headEnd type="stealth"/>
          </a:ln>
        </p:spPr>
        <p:txBody>
          <a:bodyPr lIns="0" tIns="0" rIns="0" bIns="0"/>
          <a:lstStyle/>
          <a:p>
            <a:pPr/>
          </a:p>
        </p:txBody>
      </p:sp>
      <p:sp>
        <p:nvSpPr>
          <p:cNvPr id="174" name="Line"/>
          <p:cNvSpPr/>
          <p:nvPr/>
        </p:nvSpPr>
        <p:spPr>
          <a:xfrm flipV="1">
            <a:off x="6477000" y="6426200"/>
            <a:ext cx="0" cy="749300"/>
          </a:xfrm>
          <a:prstGeom prst="line">
            <a:avLst/>
          </a:prstGeom>
          <a:ln w="38100">
            <a:solidFill>
              <a:srgbClr val="000000"/>
            </a:solidFill>
            <a:miter lim="400000"/>
            <a:headEnd type="stealth"/>
          </a:ln>
        </p:spPr>
        <p:txBody>
          <a:bodyPr lIns="0" tIns="0" rIns="0" bIns="0"/>
          <a:lstStyle/>
          <a:p>
            <a:pPr/>
          </a:p>
        </p:txBody>
      </p:sp>
      <p:sp>
        <p:nvSpPr>
          <p:cNvPr id="175" name="Contributes…"/>
          <p:cNvSpPr/>
          <p:nvPr/>
        </p:nvSpPr>
        <p:spPr>
          <a:xfrm>
            <a:off x="3367478" y="6225399"/>
            <a:ext cx="1273647" cy="609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ctr" defTabSz="825500">
              <a:buClr>
                <a:srgbClr val="000000"/>
              </a:buClr>
              <a:buFont typeface="Calibri"/>
              <a:defRPr sz="1800">
                <a:latin typeface="Gill Sans"/>
                <a:ea typeface="Gill Sans"/>
                <a:cs typeface="Gill Sans"/>
                <a:sym typeface="Gill Sans"/>
              </a:defRPr>
            </a:pPr>
            <a:r>
              <a:t>Contributes</a:t>
            </a:r>
          </a:p>
          <a:p>
            <a:pPr algn="ctr" defTabSz="825500">
              <a:buClr>
                <a:srgbClr val="000000"/>
              </a:buClr>
              <a:buFont typeface="Calibri"/>
              <a:defRPr sz="1800">
                <a:latin typeface="Gill Sans"/>
                <a:ea typeface="Gill Sans"/>
                <a:cs typeface="Gill Sans"/>
                <a:sym typeface="Gill Sans"/>
              </a:defRPr>
            </a:pPr>
            <a:r>
              <a:t>Process To</a:t>
            </a:r>
          </a:p>
        </p:txBody>
      </p:sp>
      <p:sp>
        <p:nvSpPr>
          <p:cNvPr id="176" name="Provides…"/>
          <p:cNvSpPr/>
          <p:nvPr/>
        </p:nvSpPr>
        <p:spPr>
          <a:xfrm>
            <a:off x="4744315" y="4342835"/>
            <a:ext cx="1816101" cy="6096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lgn="ctr" defTabSz="825500">
              <a:buClr>
                <a:srgbClr val="000000"/>
              </a:buClr>
              <a:buFont typeface="Calibri"/>
              <a:defRPr sz="1800">
                <a:latin typeface="Gill Sans"/>
                <a:ea typeface="Gill Sans"/>
                <a:cs typeface="Gill Sans"/>
                <a:sym typeface="Gill Sans"/>
              </a:defRPr>
            </a:pPr>
            <a:r>
              <a:t>Provides </a:t>
            </a:r>
          </a:p>
          <a:p>
            <a:pPr algn="ctr" defTabSz="825500">
              <a:buClr>
                <a:srgbClr val="000000"/>
              </a:buClr>
              <a:buFont typeface="Calibri"/>
              <a:defRPr sz="1800">
                <a:latin typeface="Gill Sans"/>
                <a:ea typeface="Gill Sans"/>
                <a:cs typeface="Gill Sans"/>
                <a:sym typeface="Gill Sans"/>
              </a:defRPr>
            </a:pPr>
            <a:r>
              <a:t>Information To</a:t>
            </a:r>
          </a:p>
        </p:txBody>
      </p:sp>
      <p:sp>
        <p:nvSpPr>
          <p:cNvPr id="177" name="Line"/>
          <p:cNvSpPr/>
          <p:nvPr/>
        </p:nvSpPr>
        <p:spPr>
          <a:xfrm flipV="1">
            <a:off x="8356600" y="6578600"/>
            <a:ext cx="3606800" cy="1574800"/>
          </a:xfrm>
          <a:prstGeom prst="line">
            <a:avLst/>
          </a:prstGeom>
          <a:ln w="38100">
            <a:solidFill>
              <a:srgbClr val="000000"/>
            </a:solidFill>
            <a:miter lim="400000"/>
            <a:headEnd type="stealth"/>
          </a:ln>
        </p:spPr>
        <p:txBody>
          <a:bodyPr lIns="0" tIns="0" rIns="0" bIns="0"/>
          <a:lstStyle/>
          <a:p>
            <a:pPr/>
          </a:p>
        </p:txBody>
      </p:sp>
      <p:sp>
        <p:nvSpPr>
          <p:cNvPr id="178" name="Produces"/>
          <p:cNvSpPr/>
          <p:nvPr/>
        </p:nvSpPr>
        <p:spPr>
          <a:xfrm>
            <a:off x="5354204" y="6603012"/>
            <a:ext cx="944812" cy="3429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ctr" defTabSz="825500">
              <a:buClr>
                <a:srgbClr val="000000"/>
              </a:buClr>
              <a:buFont typeface="Calibri"/>
              <a:defRPr sz="1800">
                <a:latin typeface="Gill Sans"/>
                <a:ea typeface="Gill Sans"/>
                <a:cs typeface="Gill Sans"/>
                <a:sym typeface="Gill Sans"/>
              </a:defRPr>
            </a:lvl1pPr>
          </a:lstStyle>
          <a:p>
            <a:pPr/>
            <a:r>
              <a:t>Produces</a:t>
            </a:r>
          </a:p>
        </p:txBody>
      </p:sp>
      <p:sp>
        <p:nvSpPr>
          <p:cNvPr id="179" name="Line"/>
          <p:cNvSpPr/>
          <p:nvPr/>
        </p:nvSpPr>
        <p:spPr>
          <a:xfrm flipH="1">
            <a:off x="2057400" y="3733800"/>
            <a:ext cx="1308100" cy="1866900"/>
          </a:xfrm>
          <a:prstGeom prst="line">
            <a:avLst/>
          </a:prstGeom>
          <a:ln w="38100">
            <a:solidFill>
              <a:srgbClr val="000000"/>
            </a:solidFill>
            <a:miter lim="400000"/>
            <a:headEnd type="stealth"/>
          </a:ln>
        </p:spPr>
        <p:txBody>
          <a:bodyPr lIns="0" tIns="0" rIns="0" bIns="0"/>
          <a:lstStyle/>
          <a:p>
            <a:pPr/>
          </a:p>
        </p:txBody>
      </p:sp>
      <p:sp>
        <p:nvSpPr>
          <p:cNvPr id="180" name="Contribute…"/>
          <p:cNvSpPr/>
          <p:nvPr/>
        </p:nvSpPr>
        <p:spPr>
          <a:xfrm>
            <a:off x="1499674" y="4366683"/>
            <a:ext cx="1185690" cy="609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ctr" defTabSz="825500">
              <a:buClr>
                <a:srgbClr val="000000"/>
              </a:buClr>
              <a:buFont typeface="Calibri"/>
              <a:defRPr sz="1800">
                <a:latin typeface="Gill Sans"/>
                <a:ea typeface="Gill Sans"/>
                <a:cs typeface="Gill Sans"/>
                <a:sym typeface="Gill Sans"/>
              </a:defRPr>
            </a:pPr>
            <a:r>
              <a:t>Contribute</a:t>
            </a:r>
          </a:p>
          <a:p>
            <a:pPr algn="ctr" defTabSz="825500">
              <a:buClr>
                <a:srgbClr val="000000"/>
              </a:buClr>
              <a:buFont typeface="Calibri"/>
              <a:defRPr sz="1800">
                <a:latin typeface="Gill Sans"/>
                <a:ea typeface="Gill Sans"/>
                <a:cs typeface="Gill Sans"/>
                <a:sym typeface="Gill Sans"/>
              </a:defRPr>
            </a:pPr>
            <a:r>
              <a:t>Data To</a:t>
            </a:r>
          </a:p>
        </p:txBody>
      </p:sp>
      <p:sp>
        <p:nvSpPr>
          <p:cNvPr id="181" name="Contributes…"/>
          <p:cNvSpPr/>
          <p:nvPr/>
        </p:nvSpPr>
        <p:spPr>
          <a:xfrm>
            <a:off x="11012022" y="4726234"/>
            <a:ext cx="1273647" cy="609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ctr" defTabSz="825500">
              <a:buClr>
                <a:srgbClr val="000000"/>
              </a:buClr>
              <a:buFont typeface="Calibri"/>
              <a:defRPr sz="1800">
                <a:latin typeface="Gill Sans"/>
                <a:ea typeface="Gill Sans"/>
                <a:cs typeface="Gill Sans"/>
                <a:sym typeface="Gill Sans"/>
              </a:defRPr>
            </a:pPr>
            <a:r>
              <a:t>Contributes</a:t>
            </a:r>
          </a:p>
          <a:p>
            <a:pPr algn="ctr" defTabSz="825500">
              <a:buClr>
                <a:srgbClr val="000000"/>
              </a:buClr>
              <a:buFont typeface="Calibri"/>
              <a:defRPr sz="1800">
                <a:latin typeface="Gill Sans"/>
                <a:ea typeface="Gill Sans"/>
                <a:cs typeface="Gill Sans"/>
                <a:sym typeface="Gill Sans"/>
              </a:defRPr>
            </a:pPr>
            <a:r>
              <a:t>Data To</a:t>
            </a:r>
          </a:p>
        </p:txBody>
      </p:sp>
      <p:sp>
        <p:nvSpPr>
          <p:cNvPr id="182" name="Contributes…"/>
          <p:cNvSpPr/>
          <p:nvPr/>
        </p:nvSpPr>
        <p:spPr>
          <a:xfrm>
            <a:off x="8891332" y="6890350"/>
            <a:ext cx="1273647" cy="609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ctr" defTabSz="825500">
              <a:buClr>
                <a:srgbClr val="000000"/>
              </a:buClr>
              <a:buFont typeface="Calibri"/>
              <a:defRPr sz="1800">
                <a:latin typeface="Gill Sans"/>
                <a:ea typeface="Gill Sans"/>
                <a:cs typeface="Gill Sans"/>
                <a:sym typeface="Gill Sans"/>
              </a:defRPr>
            </a:pPr>
            <a:r>
              <a:t>Contributes</a:t>
            </a:r>
          </a:p>
          <a:p>
            <a:pPr algn="ctr" defTabSz="825500">
              <a:buClr>
                <a:srgbClr val="000000"/>
              </a:buClr>
              <a:buFont typeface="Calibri"/>
              <a:defRPr sz="1800">
                <a:latin typeface="Gill Sans"/>
                <a:ea typeface="Gill Sans"/>
                <a:cs typeface="Gill Sans"/>
                <a:sym typeface="Gill Sans"/>
              </a:defRPr>
            </a:pPr>
            <a:r>
              <a:t>Process To</a:t>
            </a:r>
          </a:p>
        </p:txBody>
      </p:sp>
      <p:sp>
        <p:nvSpPr>
          <p:cNvPr id="183" name="XML Implementation Std…"/>
          <p:cNvSpPr/>
          <p:nvPr/>
        </p:nvSpPr>
        <p:spPr>
          <a:xfrm>
            <a:off x="4546600" y="7188200"/>
            <a:ext cx="3835400" cy="1612900"/>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p>
            <a:pPr algn="ctr" defTabSz="825500">
              <a:buClr>
                <a:srgbClr val="000000"/>
              </a:buClr>
              <a:buFont typeface="Calibri"/>
              <a:defRPr sz="2400">
                <a:latin typeface="Times New Roman"/>
                <a:ea typeface="Times New Roman"/>
                <a:cs typeface="Times New Roman"/>
                <a:sym typeface="Times New Roman"/>
              </a:defRPr>
            </a:pPr>
            <a:r>
              <a:t>XML Implementation Std</a:t>
            </a:r>
          </a:p>
          <a:p>
            <a:pPr algn="ctr" defTabSz="825500">
              <a:buClr>
                <a:srgbClr val="000000"/>
              </a:buClr>
              <a:buFont typeface="Calibri"/>
              <a:defRPr sz="2400">
                <a:latin typeface="Times New Roman"/>
                <a:ea typeface="Times New Roman"/>
                <a:cs typeface="Times New Roman"/>
                <a:sym typeface="Times New Roman"/>
              </a:defRPr>
            </a:pPr>
            <a:r>
              <a:t>IE Documentation</a:t>
            </a:r>
          </a:p>
          <a:p>
            <a:pPr algn="ctr" defTabSz="825500">
              <a:buClr>
                <a:srgbClr val="000000"/>
              </a:buClr>
              <a:buFont typeface="Calibri"/>
              <a:defRPr sz="2400">
                <a:latin typeface="Times New Roman"/>
                <a:ea typeface="Times New Roman"/>
                <a:cs typeface="Times New Roman"/>
                <a:sym typeface="Times New Roman"/>
              </a:defRPr>
            </a:pPr>
            <a:r>
              <a:t>Certification Criteria</a:t>
            </a:r>
          </a:p>
        </p:txBody>
      </p:sp>
      <p:sp>
        <p:nvSpPr>
          <p:cNvPr id="184" name="Line"/>
          <p:cNvSpPr/>
          <p:nvPr/>
        </p:nvSpPr>
        <p:spPr>
          <a:xfrm>
            <a:off x="8216900" y="3746500"/>
            <a:ext cx="622300" cy="1511300"/>
          </a:xfrm>
          <a:prstGeom prst="line">
            <a:avLst/>
          </a:prstGeom>
          <a:ln w="38100">
            <a:solidFill>
              <a:srgbClr val="000000"/>
            </a:solidFill>
            <a:miter lim="400000"/>
            <a:headEnd type="stealth"/>
          </a:ln>
        </p:spPr>
        <p:txBody>
          <a:bodyPr lIns="0" tIns="0" rIns="0" bIns="0"/>
          <a:lstStyle/>
          <a:p>
            <a:pPr/>
          </a:p>
        </p:txBody>
      </p:sp>
      <p:sp>
        <p:nvSpPr>
          <p:cNvPr id="185" name="Line"/>
          <p:cNvSpPr/>
          <p:nvPr/>
        </p:nvSpPr>
        <p:spPr>
          <a:xfrm flipV="1">
            <a:off x="8216900" y="5829300"/>
            <a:ext cx="558801" cy="444500"/>
          </a:xfrm>
          <a:prstGeom prst="line">
            <a:avLst/>
          </a:prstGeom>
          <a:ln w="38100">
            <a:solidFill>
              <a:srgbClr val="000000"/>
            </a:solidFill>
            <a:miter lim="400000"/>
            <a:headEnd type="stealth"/>
          </a:ln>
        </p:spPr>
        <p:txBody>
          <a:bodyPr lIns="0" tIns="0" rIns="0" bIns="0"/>
          <a:lstStyle/>
          <a:p>
            <a:pPr/>
          </a:p>
        </p:txBody>
      </p:sp>
      <p:sp>
        <p:nvSpPr>
          <p:cNvPr id="186" name="Contributes…"/>
          <p:cNvSpPr/>
          <p:nvPr/>
        </p:nvSpPr>
        <p:spPr>
          <a:xfrm>
            <a:off x="8454525" y="4196785"/>
            <a:ext cx="1273647" cy="609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ctr" defTabSz="825500">
              <a:buClr>
                <a:srgbClr val="000000"/>
              </a:buClr>
              <a:buFont typeface="Calibri"/>
              <a:defRPr sz="1800">
                <a:latin typeface="Gill Sans"/>
                <a:ea typeface="Gill Sans"/>
                <a:cs typeface="Gill Sans"/>
                <a:sym typeface="Gill Sans"/>
              </a:defRPr>
            </a:pPr>
            <a:r>
              <a:t>Contributes</a:t>
            </a:r>
          </a:p>
          <a:p>
            <a:pPr algn="ctr" defTabSz="825500">
              <a:buClr>
                <a:srgbClr val="000000"/>
              </a:buClr>
              <a:buFont typeface="Calibri"/>
              <a:defRPr sz="1800">
                <a:latin typeface="Gill Sans"/>
                <a:ea typeface="Gill Sans"/>
                <a:cs typeface="Gill Sans"/>
                <a:sym typeface="Gill Sans"/>
              </a:defRPr>
            </a:pPr>
            <a:r>
              <a:t>Data To</a:t>
            </a:r>
          </a:p>
        </p:txBody>
      </p:sp>
      <p:sp>
        <p:nvSpPr>
          <p:cNvPr id="187" name="Contributes…"/>
          <p:cNvSpPr/>
          <p:nvPr/>
        </p:nvSpPr>
        <p:spPr>
          <a:xfrm>
            <a:off x="8893583" y="5886450"/>
            <a:ext cx="1273647" cy="609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ctr" defTabSz="825500">
              <a:buClr>
                <a:srgbClr val="000000"/>
              </a:buClr>
              <a:buFont typeface="Calibri"/>
              <a:defRPr sz="1800">
                <a:latin typeface="Gill Sans"/>
                <a:ea typeface="Gill Sans"/>
                <a:cs typeface="Gill Sans"/>
                <a:sym typeface="Gill Sans"/>
              </a:defRPr>
            </a:pPr>
            <a:r>
              <a:t>Contributes</a:t>
            </a:r>
          </a:p>
          <a:p>
            <a:pPr algn="ctr" defTabSz="825500">
              <a:buClr>
                <a:srgbClr val="000000"/>
              </a:buClr>
              <a:buFont typeface="Calibri"/>
              <a:defRPr sz="1800">
                <a:latin typeface="Gill Sans"/>
                <a:ea typeface="Gill Sans"/>
                <a:cs typeface="Gill Sans"/>
                <a:sym typeface="Gill Sans"/>
              </a:defRPr>
            </a:pPr>
            <a:r>
              <a:t>Process To</a:t>
            </a:r>
          </a:p>
        </p:txBody>
      </p:sp>
      <p:sp>
        <p:nvSpPr>
          <p:cNvPr id="188" name="Model Driven Architecture View Integration of FHIM, NIEM, HITSP and Health SDOs"/>
          <p:cNvSpPr/>
          <p:nvPr/>
        </p:nvSpPr>
        <p:spPr>
          <a:xfrm>
            <a:off x="1104900" y="1519202"/>
            <a:ext cx="10795000" cy="11811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1pPr defTabSz="1295400">
              <a:buClr>
                <a:srgbClr val="000000"/>
              </a:buClr>
              <a:buFont typeface="Calibri"/>
              <a:defRPr b="1" sz="3600">
                <a:solidFill>
                  <a:srgbClr val="011993"/>
                </a:solidFill>
                <a:uFill>
                  <a:solidFill>
                    <a:srgbClr val="011993"/>
                  </a:solidFill>
                </a:uFill>
              </a:defRPr>
            </a:lvl1pPr>
          </a:lstStyle>
          <a:p>
            <a:pPr/>
            <a:r>
              <a:t>Model Driven Architecture View Integration of FHIM, NIEM, HITSP and Health SDOs</a:t>
            </a:r>
          </a:p>
        </p:txBody>
      </p:sp>
      <p:sp>
        <p:nvSpPr>
          <p:cNvPr id="189" name="UML Profile"/>
          <p:cNvSpPr/>
          <p:nvPr/>
        </p:nvSpPr>
        <p:spPr>
          <a:xfrm>
            <a:off x="7302500" y="3949700"/>
            <a:ext cx="774700" cy="698500"/>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p>
            <a:pPr defTabSz="1295400">
              <a:buClr>
                <a:srgbClr val="000000"/>
              </a:buClr>
              <a:buFont typeface="Calibri"/>
              <a:defRPr sz="2400">
                <a:uFill>
                  <a:solidFill>
                    <a:srgbClr val="000000"/>
                  </a:solidFill>
                </a:uFill>
                <a:latin typeface="Gill Sans"/>
                <a:ea typeface="Gill Sans"/>
                <a:cs typeface="Gill Sans"/>
                <a:sym typeface="Gill Sans"/>
              </a:defRPr>
            </a:pPr>
            <a:r>
              <a:rPr sz="1800"/>
              <a:t>UML</a:t>
            </a:r>
            <a:r>
              <a:t> </a:t>
            </a:r>
            <a:r>
              <a:rPr sz="1800"/>
              <a:t>Profile</a:t>
            </a:r>
          </a:p>
        </p:txBody>
      </p:sp>
      <p:sp>
        <p:nvSpPr>
          <p:cNvPr id="190" name="Line"/>
          <p:cNvSpPr/>
          <p:nvPr/>
        </p:nvSpPr>
        <p:spPr>
          <a:xfrm flipV="1">
            <a:off x="7721600" y="4660900"/>
            <a:ext cx="0" cy="330200"/>
          </a:xfrm>
          <a:prstGeom prst="line">
            <a:avLst/>
          </a:prstGeom>
          <a:ln w="38100">
            <a:solidFill>
              <a:srgbClr val="000000"/>
            </a:solidFill>
            <a:miter lim="400000"/>
            <a:headEnd type="stealth"/>
          </a:ln>
        </p:spPr>
        <p:txBody>
          <a:bodyPr lIns="0" tIns="0" rIns="0" bIns="0"/>
          <a:lstStyle/>
          <a:p>
            <a:pPr/>
          </a:p>
        </p:txBody>
      </p:sp>
      <p:sp>
        <p:nvSpPr>
          <p:cNvPr id="191" name="Line"/>
          <p:cNvSpPr/>
          <p:nvPr/>
        </p:nvSpPr>
        <p:spPr>
          <a:xfrm>
            <a:off x="8077200" y="4445000"/>
            <a:ext cx="3581400" cy="1536700"/>
          </a:xfrm>
          <a:prstGeom prst="line">
            <a:avLst/>
          </a:prstGeom>
          <a:ln w="38100">
            <a:solidFill>
              <a:srgbClr val="000000"/>
            </a:solidFill>
            <a:miter lim="400000"/>
            <a:headEnd type="stealth"/>
          </a:ln>
        </p:spPr>
        <p:txBody>
          <a:bodyPr lIns="0" tIns="0" rIns="0" bIns="0"/>
          <a:lstStyle/>
          <a:p>
            <a:pPr/>
          </a:p>
        </p:txBody>
      </p:sp>
      <p:sp>
        <p:nvSpPr>
          <p:cNvPr id="192" name="MDMI"/>
          <p:cNvSpPr/>
          <p:nvPr/>
        </p:nvSpPr>
        <p:spPr>
          <a:xfrm>
            <a:off x="5905500" y="8305800"/>
            <a:ext cx="825500" cy="419100"/>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defTabSz="1295400">
              <a:buClr>
                <a:srgbClr val="000000"/>
              </a:buClr>
              <a:buFont typeface="Calibri"/>
              <a:defRPr sz="2000">
                <a:uFill>
                  <a:solidFill>
                    <a:srgbClr val="000000"/>
                  </a:solidFill>
                </a:uFill>
                <a:latin typeface="Gill Sans"/>
                <a:ea typeface="Gill Sans"/>
                <a:cs typeface="Gill Sans"/>
                <a:sym typeface="Gill Sans"/>
              </a:defRPr>
            </a:lvl1pPr>
          </a:lstStyle>
          <a:p>
            <a:pPr/>
            <a:r>
              <a:t>MDMI</a:t>
            </a:r>
          </a:p>
        </p:txBody>
      </p:sp>
      <p:sp>
        <p:nvSpPr>
          <p:cNvPr id="193" name="Federal Health Information Model (FHIM)…"/>
          <p:cNvSpPr/>
          <p:nvPr/>
        </p:nvSpPr>
        <p:spPr>
          <a:xfrm>
            <a:off x="6210300" y="2679700"/>
            <a:ext cx="3670300" cy="1066800"/>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p>
            <a:pPr algn="ctr" defTabSz="825500">
              <a:buClr>
                <a:srgbClr val="000000"/>
              </a:buClr>
              <a:buFont typeface="Calibri"/>
              <a:defRPr sz="2400">
                <a:latin typeface="Times New Roman"/>
                <a:ea typeface="Times New Roman"/>
                <a:cs typeface="Times New Roman"/>
                <a:sym typeface="Times New Roman"/>
              </a:defRPr>
            </a:pPr>
            <a:r>
              <a:t>Federal Health Information Model (FHIM)</a:t>
            </a:r>
          </a:p>
          <a:p>
            <a:pPr algn="ctr" defTabSz="825500">
              <a:buClr>
                <a:srgbClr val="000000"/>
              </a:buClr>
              <a:buFont typeface="Calibri"/>
              <a:defRPr sz="2400">
                <a:latin typeface="Times New Roman"/>
                <a:ea typeface="Times New Roman"/>
                <a:cs typeface="Times New Roman"/>
                <a:sym typeface="Times New Roman"/>
              </a:defRPr>
            </a:pPr>
            <a:r>
              <a:t>(meta data) </a:t>
            </a:r>
          </a:p>
        </p:txBody>
      </p:sp>
      <p:sp>
        <p:nvSpPr>
          <p:cNvPr id="194" name="Line"/>
          <p:cNvSpPr/>
          <p:nvPr/>
        </p:nvSpPr>
        <p:spPr>
          <a:xfrm flipH="1">
            <a:off x="3276599" y="3746500"/>
            <a:ext cx="2971801" cy="1917698"/>
          </a:xfrm>
          <a:prstGeom prst="line">
            <a:avLst/>
          </a:prstGeom>
          <a:ln w="38100">
            <a:solidFill>
              <a:srgbClr val="000000"/>
            </a:solidFill>
            <a:miter lim="400000"/>
            <a:headEnd type="stealth"/>
          </a:ln>
        </p:spPr>
        <p:txBody>
          <a:bodyPr lIns="0" tIns="0" rIns="0" bIns="0"/>
          <a:lstStyle/>
          <a:p>
            <a:pPr/>
          </a:p>
        </p:txBody>
      </p:sp>
      <p:sp>
        <p:nvSpPr>
          <p:cNvPr id="195" name="Line"/>
          <p:cNvSpPr/>
          <p:nvPr/>
        </p:nvSpPr>
        <p:spPr>
          <a:xfrm flipH="1">
            <a:off x="5664200" y="3175000"/>
            <a:ext cx="546100" cy="1"/>
          </a:xfrm>
          <a:prstGeom prst="line">
            <a:avLst/>
          </a:prstGeom>
          <a:ln w="38100">
            <a:solidFill>
              <a:srgbClr val="000000"/>
            </a:solidFill>
            <a:miter lim="400000"/>
            <a:headEnd type="stealth"/>
          </a:ln>
        </p:spPr>
        <p:txBody>
          <a:bodyPr lIns="0" tIns="0" rIns="0" bIns="0"/>
          <a:lstStyle/>
          <a:p>
            <a:pPr/>
          </a:p>
        </p:txBody>
      </p:sp>
      <p:sp>
        <p:nvSpPr>
          <p:cNvPr id="196" name="Line"/>
          <p:cNvSpPr/>
          <p:nvPr/>
        </p:nvSpPr>
        <p:spPr>
          <a:xfrm flipV="1">
            <a:off x="6934200" y="3746500"/>
            <a:ext cx="0" cy="1257300"/>
          </a:xfrm>
          <a:prstGeom prst="line">
            <a:avLst/>
          </a:prstGeom>
          <a:ln w="38100">
            <a:solidFill>
              <a:srgbClr val="000000"/>
            </a:solidFill>
            <a:miter lim="400000"/>
            <a:headEnd type="stealth"/>
          </a:ln>
        </p:spPr>
        <p:txBody>
          <a:bodyPr lIns="0" tIns="0" rIns="0" bIns="0"/>
          <a:lstStyle/>
          <a:p>
            <a:pPr/>
          </a:p>
        </p:txBody>
      </p:sp>
      <p:sp>
        <p:nvSpPr>
          <p:cNvPr id="197" name="Provides…"/>
          <p:cNvSpPr/>
          <p:nvPr/>
        </p:nvSpPr>
        <p:spPr>
          <a:xfrm>
            <a:off x="6108700" y="3816350"/>
            <a:ext cx="1206500" cy="8763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lgn="ctr" defTabSz="825500">
              <a:buClr>
                <a:srgbClr val="000000"/>
              </a:buClr>
              <a:buFont typeface="Calibri"/>
              <a:defRPr sz="1800">
                <a:latin typeface="Gill Sans"/>
                <a:ea typeface="Gill Sans"/>
                <a:cs typeface="Gill Sans"/>
                <a:sym typeface="Gill Sans"/>
              </a:defRPr>
            </a:pPr>
            <a:r>
              <a:t>Provides </a:t>
            </a:r>
          </a:p>
          <a:p>
            <a:pPr algn="ctr" defTabSz="825500">
              <a:buClr>
                <a:srgbClr val="000000"/>
              </a:buClr>
              <a:buFont typeface="Calibri"/>
              <a:defRPr sz="1800">
                <a:latin typeface="Gill Sans"/>
                <a:ea typeface="Gill Sans"/>
                <a:cs typeface="Gill Sans"/>
                <a:sym typeface="Gill Sans"/>
              </a:defRPr>
            </a:pPr>
            <a:r>
              <a:t>Information </a:t>
            </a:r>
          </a:p>
          <a:p>
            <a:pPr algn="ctr" defTabSz="825500">
              <a:buClr>
                <a:srgbClr val="000000"/>
              </a:buClr>
              <a:buFont typeface="Calibri"/>
              <a:defRPr sz="1800">
                <a:latin typeface="Gill Sans"/>
                <a:ea typeface="Gill Sans"/>
                <a:cs typeface="Gill Sans"/>
                <a:sym typeface="Gill Sans"/>
              </a:defRPr>
            </a:pPr>
            <a:r>
              <a:t>To</a:t>
            </a:r>
          </a:p>
        </p:txBody>
      </p:sp>
      <p:sp>
        <p:nvSpPr>
          <p:cNvPr id="198" name="Contribute…"/>
          <p:cNvSpPr/>
          <p:nvPr/>
        </p:nvSpPr>
        <p:spPr>
          <a:xfrm>
            <a:off x="3130543" y="4546600"/>
            <a:ext cx="1185690" cy="6096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ctr" defTabSz="825500">
              <a:buClr>
                <a:srgbClr val="000000"/>
              </a:buClr>
              <a:buFont typeface="Calibri"/>
              <a:defRPr sz="1800">
                <a:latin typeface="Gill Sans"/>
                <a:ea typeface="Gill Sans"/>
                <a:cs typeface="Gill Sans"/>
                <a:sym typeface="Gill Sans"/>
              </a:defRPr>
            </a:pPr>
            <a:r>
              <a:t>Contribute</a:t>
            </a:r>
          </a:p>
          <a:p>
            <a:pPr algn="ctr" defTabSz="825500">
              <a:buClr>
                <a:srgbClr val="000000"/>
              </a:buClr>
              <a:buFont typeface="Calibri"/>
              <a:defRPr sz="1800">
                <a:latin typeface="Gill Sans"/>
                <a:ea typeface="Gill Sans"/>
                <a:cs typeface="Gill Sans"/>
                <a:sym typeface="Gill Sans"/>
              </a:defRPr>
            </a:pPr>
            <a:r>
              <a:t>Data To</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201" name="MDA Approach Support for Model Abstractions"/>
          <p:cNvSpPr txBox="1"/>
          <p:nvPr>
            <p:ph type="title"/>
          </p:nvPr>
        </p:nvSpPr>
        <p:spPr>
          <a:xfrm>
            <a:off x="1028700" y="1549400"/>
            <a:ext cx="11391900" cy="1524000"/>
          </a:xfrm>
          <a:prstGeom prst="rect">
            <a:avLst/>
          </a:prstGeom>
          <a:ln>
            <a:miter lim="400000"/>
          </a:ln>
        </p:spPr>
        <p:txBody>
          <a:bodyPr/>
          <a:lstStyle>
            <a:lvl1pPr marR="115598">
              <a:defRPr>
                <a:solidFill>
                  <a:srgbClr val="011993"/>
                </a:solidFill>
                <a:uFill>
                  <a:solidFill>
                    <a:srgbClr val="011993"/>
                  </a:solidFill>
                </a:uFill>
                <a:latin typeface="+mn-lt"/>
                <a:ea typeface="+mn-ea"/>
                <a:cs typeface="+mn-cs"/>
                <a:sym typeface="Arial"/>
              </a:defRPr>
            </a:lvl1pPr>
          </a:lstStyle>
          <a:p>
            <a:pPr/>
            <a:r>
              <a:t>MDA Approach Support for Model Abstractions</a:t>
            </a:r>
          </a:p>
        </p:txBody>
      </p:sp>
      <p:sp>
        <p:nvSpPr>
          <p:cNvPr id="202" name="Supports the 3 Object Management Group/MDA model abstractions…"/>
          <p:cNvSpPr txBox="1"/>
          <p:nvPr>
            <p:ph type="body" idx="1"/>
          </p:nvPr>
        </p:nvSpPr>
        <p:spPr>
          <a:xfrm>
            <a:off x="977900" y="3136900"/>
            <a:ext cx="11709400" cy="5638800"/>
          </a:xfrm>
          <a:prstGeom prst="rect">
            <a:avLst/>
          </a:prstGeom>
          <a:ln>
            <a:miter lim="400000"/>
          </a:ln>
        </p:spPr>
        <p:txBody>
          <a:bodyPr/>
          <a:lstStyle/>
          <a:p>
            <a:pPr marL="382587" marR="115598" indent="-342900">
              <a:buClr>
                <a:srgbClr val="D81E00"/>
              </a:buClr>
              <a:defRPr sz="3200"/>
            </a:pPr>
            <a:r>
              <a:t>Supports the 3 Object Management Group/MDA model abstractions</a:t>
            </a:r>
          </a:p>
          <a:p>
            <a:pPr lvl="1" marL="839787" marR="115598" indent="-342900">
              <a:buClr>
                <a:srgbClr val="D81E00"/>
              </a:buClr>
              <a:buChar char="•"/>
              <a:defRPr sz="2800"/>
            </a:pPr>
            <a:r>
              <a:t>Computationally Independent Model (CIM)</a:t>
            </a:r>
          </a:p>
          <a:p>
            <a:pPr lvl="1" marL="839787" marR="115598" indent="-342900">
              <a:buClr>
                <a:srgbClr val="D81E00"/>
              </a:buClr>
              <a:buChar char="•"/>
              <a:defRPr sz="2800"/>
            </a:pPr>
            <a:r>
              <a:t>Platform Independent Model (PIM)</a:t>
            </a:r>
          </a:p>
          <a:p>
            <a:pPr lvl="1" marL="839787" marR="115598" indent="-342900">
              <a:buClr>
                <a:srgbClr val="D81E00"/>
              </a:buClr>
              <a:buChar char="•"/>
              <a:defRPr sz="2800"/>
            </a:pPr>
            <a:r>
              <a:t>Platform Specific Model (PSM)</a:t>
            </a:r>
          </a:p>
          <a:p>
            <a:pPr lvl="2" marL="285750" marR="115598" indent="-285750">
              <a:buClr>
                <a:srgbClr val="D81E00"/>
              </a:buClr>
              <a:buFontTx/>
              <a:defRPr sz="3200"/>
            </a:pPr>
            <a:r>
              <a:t>FHIM content is derived from CIMs</a:t>
            </a:r>
          </a:p>
          <a:p>
            <a:pPr lvl="2" marL="0" marR="115598" indent="0">
              <a:buClr>
                <a:srgbClr val="D81E00"/>
              </a:buClr>
              <a:buSzTx/>
              <a:buFontTx/>
              <a:buNone/>
              <a:defRPr sz="1200"/>
            </a:pPr>
          </a:p>
          <a:p>
            <a:pPr lvl="2" marL="285750" marR="115598" indent="-285750">
              <a:buClr>
                <a:srgbClr val="D81E00"/>
              </a:buClr>
              <a:buFontTx/>
              <a:defRPr sz="3200"/>
            </a:pPr>
            <a:r>
              <a:t>The FHIM model is a PIM</a:t>
            </a:r>
          </a:p>
          <a:p>
            <a:pPr lvl="2" marL="0" marR="115598" indent="0">
              <a:buClr>
                <a:srgbClr val="D81E00"/>
              </a:buClr>
              <a:buSzTx/>
              <a:buFontTx/>
              <a:buNone/>
              <a:defRPr sz="1200"/>
            </a:pPr>
          </a:p>
          <a:p>
            <a:pPr lvl="2" marL="285750" marR="115598" indent="-285750">
              <a:buClr>
                <a:srgbClr val="D81E00"/>
              </a:buClr>
              <a:buFontTx/>
              <a:defRPr sz="3200"/>
            </a:pPr>
            <a:r>
              <a:t>PSMs are produced by MDHT</a:t>
            </a:r>
          </a:p>
        </p:txBody>
      </p:sp>
      <p:sp>
        <p:nvSpPr>
          <p:cNvPr id="203" name="Slide Number"/>
          <p:cNvSpPr txBox="1"/>
          <p:nvPr>
            <p:ph type="sldNum" sz="quarter" idx="2"/>
          </p:nvPr>
        </p:nvSpPr>
        <p:spPr>
          <a:xfrm>
            <a:off x="475616" y="9321800"/>
            <a:ext cx="313756"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CIM"/>
          <p:cNvSpPr/>
          <p:nvPr/>
        </p:nvSpPr>
        <p:spPr>
          <a:xfrm>
            <a:off x="8407400" y="5943600"/>
            <a:ext cx="1270000" cy="444500"/>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algn="ctr" defTabSz="1295400">
              <a:buClr>
                <a:srgbClr val="000000"/>
              </a:buClr>
              <a:buFont typeface="Calibri"/>
              <a:defRPr sz="2400">
                <a:uFill>
                  <a:solidFill>
                    <a:srgbClr val="000000"/>
                  </a:solidFill>
                </a:uFill>
                <a:latin typeface="Calibri"/>
                <a:ea typeface="Calibri"/>
                <a:cs typeface="Calibri"/>
                <a:sym typeface="Calibri"/>
              </a:defRPr>
            </a:lvl1pPr>
          </a:lstStyle>
          <a:p>
            <a:pPr/>
            <a:r>
              <a:t>CIM</a:t>
            </a:r>
          </a:p>
        </p:txBody>
      </p:sp>
      <p:sp>
        <p:nvSpPr>
          <p:cNvPr id="205" name="PIM"/>
          <p:cNvSpPr/>
          <p:nvPr/>
        </p:nvSpPr>
        <p:spPr>
          <a:xfrm>
            <a:off x="8407400" y="6781800"/>
            <a:ext cx="1270000" cy="444500"/>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algn="ctr" defTabSz="1295400">
              <a:buClr>
                <a:srgbClr val="000000"/>
              </a:buClr>
              <a:buFont typeface="Calibri"/>
              <a:defRPr sz="2400">
                <a:uFill>
                  <a:solidFill>
                    <a:srgbClr val="000000"/>
                  </a:solidFill>
                </a:uFill>
                <a:latin typeface="Calibri"/>
                <a:ea typeface="Calibri"/>
                <a:cs typeface="Calibri"/>
                <a:sym typeface="Calibri"/>
              </a:defRPr>
            </a:lvl1pPr>
          </a:lstStyle>
          <a:p>
            <a:pPr/>
            <a:r>
              <a:t>PIM</a:t>
            </a:r>
          </a:p>
        </p:txBody>
      </p:sp>
      <p:sp>
        <p:nvSpPr>
          <p:cNvPr id="206" name="PSM"/>
          <p:cNvSpPr/>
          <p:nvPr/>
        </p:nvSpPr>
        <p:spPr>
          <a:xfrm>
            <a:off x="8407400" y="7620000"/>
            <a:ext cx="1270000" cy="444500"/>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algn="ctr" defTabSz="1295400">
              <a:buClr>
                <a:srgbClr val="000000"/>
              </a:buClr>
              <a:buFont typeface="Calibri"/>
              <a:defRPr sz="2400">
                <a:uFill>
                  <a:solidFill>
                    <a:srgbClr val="000000"/>
                  </a:solidFill>
                </a:uFill>
                <a:latin typeface="Calibri"/>
                <a:ea typeface="Calibri"/>
                <a:cs typeface="Calibri"/>
                <a:sym typeface="Calibri"/>
              </a:defRPr>
            </a:lvl1pPr>
          </a:lstStyle>
          <a:p>
            <a:pPr/>
            <a:r>
              <a:t>PSM</a:t>
            </a:r>
          </a:p>
        </p:txBody>
      </p:sp>
      <p:sp>
        <p:nvSpPr>
          <p:cNvPr id="207" name="Line"/>
          <p:cNvSpPr/>
          <p:nvPr/>
        </p:nvSpPr>
        <p:spPr>
          <a:xfrm flipV="1">
            <a:off x="9067800" y="6400800"/>
            <a:ext cx="0" cy="393700"/>
          </a:xfrm>
          <a:prstGeom prst="line">
            <a:avLst/>
          </a:prstGeom>
          <a:ln w="38100">
            <a:solidFill>
              <a:srgbClr val="000000"/>
            </a:solidFill>
            <a:miter lim="400000"/>
            <a:headEnd type="stealth"/>
          </a:ln>
        </p:spPr>
        <p:txBody>
          <a:bodyPr lIns="0" tIns="0" rIns="0" bIns="0"/>
          <a:lstStyle/>
          <a:p>
            <a:pPr/>
          </a:p>
        </p:txBody>
      </p:sp>
      <p:sp>
        <p:nvSpPr>
          <p:cNvPr id="208" name="Line"/>
          <p:cNvSpPr/>
          <p:nvPr/>
        </p:nvSpPr>
        <p:spPr>
          <a:xfrm flipV="1">
            <a:off x="9067800" y="7213600"/>
            <a:ext cx="0" cy="393700"/>
          </a:xfrm>
          <a:prstGeom prst="line">
            <a:avLst/>
          </a:prstGeom>
          <a:ln w="38100">
            <a:solidFill>
              <a:srgbClr val="000000"/>
            </a:solidFill>
            <a:miter lim="400000"/>
            <a:headEnd type="stealth"/>
          </a:ln>
        </p:spPr>
        <p:txBody>
          <a:bodyPr lIns="0" tIns="0" rIns="0" bIns="0"/>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211" name="Information Modeling Benefits"/>
          <p:cNvSpPr txBox="1"/>
          <p:nvPr>
            <p:ph type="title"/>
          </p:nvPr>
        </p:nvSpPr>
        <p:spPr>
          <a:xfrm>
            <a:off x="914400" y="1570002"/>
            <a:ext cx="10515600" cy="812801"/>
          </a:xfrm>
          <a:prstGeom prst="rect">
            <a:avLst/>
          </a:prstGeom>
        </p:spPr>
        <p:txBody>
          <a:bodyPr/>
          <a:lstStyle>
            <a:lvl1pPr>
              <a:defRPr>
                <a:solidFill>
                  <a:srgbClr val="011993"/>
                </a:solidFill>
                <a:uFill>
                  <a:solidFill>
                    <a:srgbClr val="011993"/>
                  </a:solidFill>
                </a:uFill>
                <a:latin typeface="+mn-lt"/>
                <a:ea typeface="+mn-ea"/>
                <a:cs typeface="+mn-cs"/>
                <a:sym typeface="Arial"/>
              </a:defRPr>
            </a:lvl1pPr>
          </a:lstStyle>
          <a:p>
            <a:pPr/>
            <a:r>
              <a:t>Information Modeling Benefits</a:t>
            </a:r>
          </a:p>
        </p:txBody>
      </p:sp>
      <p:sp>
        <p:nvSpPr>
          <p:cNvPr id="212" name="The models retain use case context…"/>
          <p:cNvSpPr txBox="1"/>
          <p:nvPr>
            <p:ph type="body" idx="1"/>
          </p:nvPr>
        </p:nvSpPr>
        <p:spPr>
          <a:xfrm>
            <a:off x="596900" y="2628900"/>
            <a:ext cx="11811000" cy="6146800"/>
          </a:xfrm>
          <a:prstGeom prst="rect">
            <a:avLst/>
          </a:prstGeom>
        </p:spPr>
        <p:txBody>
          <a:bodyPr/>
          <a:lstStyle/>
          <a:p>
            <a:pPr marL="342900" indent="-342900">
              <a:buClr>
                <a:srgbClr val="D84800"/>
              </a:buClr>
              <a:buFontTx/>
              <a:defRPr sz="3000"/>
            </a:pPr>
            <a:r>
              <a:t>The models retain use case context</a:t>
            </a:r>
          </a:p>
          <a:p>
            <a:pPr marL="342900" indent="-342900">
              <a:buClr>
                <a:srgbClr val="D84800"/>
              </a:buClr>
              <a:buFontTx/>
              <a:defRPr sz="3000"/>
            </a:pPr>
            <a:r>
              <a:t>The models are integrated                                                      (2-way links between Information     Terminology models)</a:t>
            </a:r>
          </a:p>
          <a:p>
            <a:pPr marL="342900" indent="-342900">
              <a:buClr>
                <a:srgbClr val="D84800"/>
              </a:buClr>
              <a:buFontTx/>
              <a:defRPr sz="3000"/>
            </a:pPr>
            <a:r>
              <a:t>The modeling process harmonizes content (information and terminology) across organizations</a:t>
            </a:r>
          </a:p>
          <a:p>
            <a:pPr marL="342900" indent="-342900">
              <a:buClr>
                <a:srgbClr val="D84800"/>
              </a:buClr>
              <a:buFontTx/>
              <a:defRPr sz="3000"/>
            </a:pPr>
            <a:r>
              <a:t>The models support efficient standards development</a:t>
            </a:r>
          </a:p>
          <a:p>
            <a:pPr marL="342900" indent="-342900">
              <a:buClr>
                <a:srgbClr val="D84800"/>
              </a:buClr>
              <a:buFontTx/>
              <a:defRPr sz="3000"/>
            </a:pPr>
            <a:r>
              <a:t>The models are being integrated with the MDHT to support a model-driven approach to development of information exchange interoperability specifications</a:t>
            </a:r>
          </a:p>
          <a:p>
            <a:pPr marL="342900" indent="-342900">
              <a:buClr>
                <a:srgbClr val="D84800"/>
              </a:buClr>
              <a:buFontTx/>
              <a:defRPr sz="3000"/>
            </a:pPr>
            <a:r>
              <a:t>The models can be leveraged by organizations for internal use in systems and database development</a:t>
            </a:r>
          </a:p>
          <a:p>
            <a:pPr marL="342900" indent="-342900">
              <a:buClr>
                <a:srgbClr val="D84800"/>
              </a:buClr>
              <a:buFontTx/>
              <a:defRPr sz="3000"/>
            </a:pPr>
            <a:r>
              <a:t>The models are developed using standard UML</a:t>
            </a:r>
          </a:p>
        </p:txBody>
      </p:sp>
      <p:sp>
        <p:nvSpPr>
          <p:cNvPr id="213" name="Slide Number"/>
          <p:cNvSpPr txBox="1"/>
          <p:nvPr>
            <p:ph type="sldNum" sz="quarter" idx="2"/>
          </p:nvPr>
        </p:nvSpPr>
        <p:spPr>
          <a:xfrm>
            <a:off x="464046"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4" name="Line"/>
          <p:cNvSpPr/>
          <p:nvPr/>
        </p:nvSpPr>
        <p:spPr>
          <a:xfrm>
            <a:off x="7302500" y="3937000"/>
            <a:ext cx="508000" cy="0"/>
          </a:xfrm>
          <a:prstGeom prst="line">
            <a:avLst/>
          </a:prstGeom>
          <a:ln w="25400">
            <a:solidFill>
              <a:srgbClr val="FF2600"/>
            </a:solidFill>
            <a:headEnd type="stealth"/>
            <a:tailEnd type="stealth"/>
          </a:ln>
        </p:spPr>
        <p:txBody>
          <a:bodyPr lIns="0" tIns="0" rIns="0" bIns="0"/>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217" name="The logical model - Federal Health Information Model (FHIM)"/>
          <p:cNvSpPr/>
          <p:nvPr/>
        </p:nvSpPr>
        <p:spPr>
          <a:xfrm>
            <a:off x="977900" y="3111217"/>
            <a:ext cx="11506200" cy="22098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defTabSz="1295400">
              <a:buClr>
                <a:srgbClr val="005393"/>
              </a:buClr>
              <a:buFont typeface="Arial"/>
              <a:defRPr sz="2400">
                <a:uFill>
                  <a:solidFill>
                    <a:srgbClr val="000000"/>
                  </a:solidFill>
                </a:uFill>
                <a:latin typeface="Calibri"/>
                <a:ea typeface="Calibri"/>
                <a:cs typeface="Calibri"/>
                <a:sym typeface="Calibri"/>
              </a:defRPr>
            </a:pPr>
            <a:r>
              <a:rPr b="1" sz="5000">
                <a:solidFill>
                  <a:srgbClr val="011993"/>
                </a:solidFill>
                <a:uFill>
                  <a:solidFill>
                    <a:srgbClr val="011993"/>
                  </a:solidFill>
                </a:uFill>
                <a:latin typeface="Helvetica"/>
                <a:ea typeface="Helvetica"/>
                <a:cs typeface="Helvetica"/>
                <a:sym typeface="Helvetica"/>
              </a:rPr>
              <a:t>The logical model - Federal Health Information Model (FHIM)</a:t>
            </a:r>
            <a:br>
              <a:rPr b="1" sz="4200">
                <a:solidFill>
                  <a:srgbClr val="005393"/>
                </a:solidFill>
                <a:uFill>
                  <a:solidFill>
                    <a:srgbClr val="005393"/>
                  </a:solidFill>
                </a:uFill>
                <a:latin typeface="+mn-lt"/>
                <a:ea typeface="+mn-ea"/>
                <a:cs typeface="+mn-cs"/>
                <a:sym typeface="Arial"/>
              </a:rPr>
            </a:br>
          </a:p>
        </p:txBody>
      </p:sp>
      <p:sp>
        <p:nvSpPr>
          <p:cNvPr id="218" name="Slide Number"/>
          <p:cNvSpPr txBox="1"/>
          <p:nvPr>
            <p:ph type="sldNum" sz="quarter" idx="2"/>
          </p:nvPr>
        </p:nvSpPr>
        <p:spPr>
          <a:xfrm>
            <a:off x="464046"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221" name="Information Modeling Approach"/>
          <p:cNvSpPr txBox="1"/>
          <p:nvPr>
            <p:ph type="title"/>
          </p:nvPr>
        </p:nvSpPr>
        <p:spPr>
          <a:xfrm>
            <a:off x="1384300" y="1354102"/>
            <a:ext cx="10033000" cy="965201"/>
          </a:xfrm>
          <a:prstGeom prst="rect">
            <a:avLst/>
          </a:prstGeom>
        </p:spPr>
        <p:txBody>
          <a:bodyPr/>
          <a:lstStyle>
            <a:lvl1pPr>
              <a:defRPr>
                <a:solidFill>
                  <a:srgbClr val="011993"/>
                </a:solidFill>
                <a:uFill>
                  <a:solidFill>
                    <a:srgbClr val="011993"/>
                  </a:solidFill>
                </a:uFill>
                <a:latin typeface="+mn-lt"/>
                <a:ea typeface="+mn-ea"/>
                <a:cs typeface="+mn-cs"/>
                <a:sym typeface="Arial"/>
              </a:defRPr>
            </a:lvl1pPr>
          </a:lstStyle>
          <a:p>
            <a:pPr/>
            <a:r>
              <a:t>Information Modeling Approach</a:t>
            </a:r>
          </a:p>
        </p:txBody>
      </p:sp>
      <p:sp>
        <p:nvSpPr>
          <p:cNvPr id="222" name="Initial baseline model created by drawing on existing UML models from VHA, NCI and FDA…"/>
          <p:cNvSpPr txBox="1"/>
          <p:nvPr>
            <p:ph type="body" idx="1"/>
          </p:nvPr>
        </p:nvSpPr>
        <p:spPr>
          <a:xfrm>
            <a:off x="1066800" y="2235200"/>
            <a:ext cx="11709400" cy="6642100"/>
          </a:xfrm>
          <a:prstGeom prst="rect">
            <a:avLst/>
          </a:prstGeom>
        </p:spPr>
        <p:txBody>
          <a:bodyPr/>
          <a:lstStyle/>
          <a:p>
            <a:pPr marL="342900" indent="-342900">
              <a:lnSpc>
                <a:spcPct val="90000"/>
              </a:lnSpc>
              <a:buClr>
                <a:srgbClr val="D81E00"/>
              </a:buClr>
              <a:buFontTx/>
              <a:defRPr sz="2600"/>
            </a:pPr>
            <a:r>
              <a:t>Initial baseline model created by drawing on existing UML models from VHA, NCI and FDA</a:t>
            </a:r>
          </a:p>
          <a:p>
            <a:pPr marL="342900" indent="-342900">
              <a:lnSpc>
                <a:spcPct val="90000"/>
              </a:lnSpc>
              <a:buClr>
                <a:srgbClr val="D81E00"/>
              </a:buClr>
              <a:buFontTx/>
              <a:defRPr sz="2600"/>
            </a:pPr>
            <a:r>
              <a:t>HL7 Reference Information Model (RIM) used as a reference model for the FHIM</a:t>
            </a:r>
          </a:p>
          <a:p>
            <a:pPr marL="342900" indent="-342900">
              <a:lnSpc>
                <a:spcPct val="90000"/>
              </a:lnSpc>
              <a:buClr>
                <a:srgbClr val="D81E00"/>
              </a:buClr>
              <a:buFontTx/>
              <a:defRPr sz="2600"/>
            </a:pPr>
            <a:r>
              <a:t>Developed using a standard process and style guide</a:t>
            </a:r>
          </a:p>
          <a:p>
            <a:pPr lvl="1">
              <a:lnSpc>
                <a:spcPct val="90000"/>
              </a:lnSpc>
              <a:buClr>
                <a:srgbClr val="D81E00"/>
              </a:buClr>
              <a:buFontTx/>
              <a:buChar char="•"/>
              <a:defRPr sz="2200"/>
            </a:pPr>
            <a:r>
              <a:t>Lead FHIM modeler ensures consistency, integration and harmonization across domain models</a:t>
            </a:r>
          </a:p>
          <a:p>
            <a:pPr lvl="1">
              <a:lnSpc>
                <a:spcPct val="90000"/>
              </a:lnSpc>
              <a:buClr>
                <a:srgbClr val="D81E00"/>
              </a:buClr>
              <a:buFontTx/>
              <a:buChar char="•"/>
              <a:defRPr sz="2200"/>
            </a:pPr>
            <a:r>
              <a:t>Health information divided into domains (e.g., Person, Laboratory, Medications/Pharmacy, etc.) - each domain has a modeling team</a:t>
            </a:r>
          </a:p>
          <a:p>
            <a:pPr lvl="2">
              <a:lnSpc>
                <a:spcPct val="90000"/>
              </a:lnSpc>
              <a:buClr>
                <a:srgbClr val="D81E00"/>
              </a:buClr>
              <a:buFontTx/>
              <a:defRPr sz="2200"/>
            </a:pPr>
            <a:r>
              <a:t>Modeling team consists of lead modeler, SMEs, Federal partner liaisons, others</a:t>
            </a:r>
          </a:p>
          <a:p>
            <a:pPr lvl="1">
              <a:lnSpc>
                <a:spcPct val="90000"/>
              </a:lnSpc>
              <a:buClr>
                <a:srgbClr val="D81E00"/>
              </a:buClr>
              <a:buFontTx/>
              <a:buChar char="•"/>
              <a:defRPr sz="2200"/>
            </a:pPr>
            <a:r>
              <a:t>Model each domain starting with existing information from baseline model</a:t>
            </a:r>
          </a:p>
          <a:p>
            <a:pPr lvl="1">
              <a:lnSpc>
                <a:spcPct val="90000"/>
              </a:lnSpc>
              <a:buClr>
                <a:srgbClr val="D81E00"/>
              </a:buClr>
              <a:buFontTx/>
              <a:buChar char="•"/>
              <a:defRPr sz="2200"/>
            </a:pPr>
            <a:r>
              <a:t>Incorporate and harmonize information from Federal partners</a:t>
            </a:r>
          </a:p>
          <a:p>
            <a:pPr lvl="1">
              <a:lnSpc>
                <a:spcPct val="90000"/>
              </a:lnSpc>
              <a:buClr>
                <a:srgbClr val="D81E00"/>
              </a:buClr>
              <a:buFontTx/>
              <a:buChar char="•"/>
              <a:defRPr sz="2200"/>
            </a:pPr>
            <a:r>
              <a:t>Incorporate and harmonize information from standards organizations</a:t>
            </a:r>
          </a:p>
          <a:p>
            <a:pPr marL="342900" indent="-342900">
              <a:lnSpc>
                <a:spcPct val="90000"/>
              </a:lnSpc>
              <a:buClr>
                <a:srgbClr val="D81E00"/>
              </a:buClr>
              <a:buFontTx/>
              <a:defRPr sz="2600"/>
            </a:pPr>
            <a:r>
              <a:t>The FHIM is versioned and stored in a GForge repository as it is developed</a:t>
            </a:r>
          </a:p>
          <a:p>
            <a:pPr marL="342900" indent="-342900">
              <a:lnSpc>
                <a:spcPct val="90000"/>
              </a:lnSpc>
              <a:buClr>
                <a:srgbClr val="D81E00"/>
              </a:buClr>
              <a:buFontTx/>
              <a:defRPr sz="2600"/>
            </a:pPr>
            <a:r>
              <a:t>The FHIM is distributed for review/feedback by Federal partners</a:t>
            </a:r>
          </a:p>
        </p:txBody>
      </p:sp>
      <p:sp>
        <p:nvSpPr>
          <p:cNvPr id="223" name="Slide Number"/>
          <p:cNvSpPr txBox="1"/>
          <p:nvPr>
            <p:ph type="sldNum" sz="quarter" idx="2"/>
          </p:nvPr>
        </p:nvSpPr>
        <p:spPr>
          <a:xfrm>
            <a:off x="464046"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226" name="Information Modeling Process"/>
          <p:cNvSpPr txBox="1"/>
          <p:nvPr>
            <p:ph type="title"/>
          </p:nvPr>
        </p:nvSpPr>
        <p:spPr>
          <a:xfrm>
            <a:off x="1193800" y="1354102"/>
            <a:ext cx="10515600" cy="914401"/>
          </a:xfrm>
          <a:prstGeom prst="rect">
            <a:avLst/>
          </a:prstGeom>
        </p:spPr>
        <p:txBody>
          <a:bodyPr/>
          <a:lstStyle>
            <a:lvl1pPr>
              <a:defRPr>
                <a:solidFill>
                  <a:srgbClr val="011993"/>
                </a:solidFill>
                <a:uFill>
                  <a:solidFill>
                    <a:srgbClr val="011993"/>
                  </a:solidFill>
                </a:uFill>
                <a:latin typeface="+mn-lt"/>
                <a:ea typeface="+mn-ea"/>
                <a:cs typeface="+mn-cs"/>
                <a:sym typeface="Arial"/>
              </a:defRPr>
            </a:lvl1pPr>
          </a:lstStyle>
          <a:p>
            <a:pPr/>
            <a:r>
              <a:t>Information Modeling Process</a:t>
            </a:r>
          </a:p>
        </p:txBody>
      </p:sp>
      <p:sp>
        <p:nvSpPr>
          <p:cNvPr id="227" name="Slide Number"/>
          <p:cNvSpPr txBox="1"/>
          <p:nvPr>
            <p:ph type="sldNum" sz="quarter" idx="2"/>
          </p:nvPr>
        </p:nvSpPr>
        <p:spPr>
          <a:xfrm>
            <a:off x="458351" y="9321800"/>
            <a:ext cx="313756"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8" name="Chevron"/>
          <p:cNvSpPr/>
          <p:nvPr/>
        </p:nvSpPr>
        <p:spPr>
          <a:xfrm>
            <a:off x="2349500" y="2946400"/>
            <a:ext cx="1231900" cy="1346200"/>
          </a:xfrm>
          <a:prstGeom prst="chevron">
            <a:avLst>
              <a:gd name="adj" fmla="val 13622"/>
            </a:avLst>
          </a:prstGeom>
          <a:solidFill>
            <a:srgbClr val="00FDFF"/>
          </a:solidFill>
          <a:ln w="25400">
            <a:solidFill>
              <a:srgbClr val="000000"/>
            </a:solidFill>
            <a:miter lim="400000"/>
          </a:ln>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29" name="Chevron"/>
          <p:cNvSpPr/>
          <p:nvPr/>
        </p:nvSpPr>
        <p:spPr>
          <a:xfrm>
            <a:off x="861765" y="2946400"/>
            <a:ext cx="1739901" cy="1346200"/>
          </a:xfrm>
          <a:prstGeom prst="chevron">
            <a:avLst>
              <a:gd name="adj" fmla="val 12466"/>
            </a:avLst>
          </a:prstGeom>
          <a:solidFill>
            <a:srgbClr val="00FDFF"/>
          </a:solidFill>
          <a:ln w="25400">
            <a:solidFill>
              <a:srgbClr val="000000"/>
            </a:solidFill>
            <a:miter lim="400000"/>
          </a:ln>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30" name="Define…"/>
          <p:cNvSpPr/>
          <p:nvPr/>
        </p:nvSpPr>
        <p:spPr>
          <a:xfrm>
            <a:off x="1147885" y="3158490"/>
            <a:ext cx="1052514" cy="723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Define</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  Modeling</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Process</a:t>
            </a:r>
          </a:p>
        </p:txBody>
      </p:sp>
      <p:sp>
        <p:nvSpPr>
          <p:cNvPr id="231" name="Shape"/>
          <p:cNvSpPr/>
          <p:nvPr/>
        </p:nvSpPr>
        <p:spPr>
          <a:xfrm>
            <a:off x="76200" y="2940755"/>
            <a:ext cx="1066800" cy="1346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0" y="0"/>
                </a:moveTo>
                <a:lnTo>
                  <a:pt x="0" y="0"/>
                </a:lnTo>
                <a:lnTo>
                  <a:pt x="0" y="21600"/>
                </a:lnTo>
                <a:lnTo>
                  <a:pt x="16200" y="21600"/>
                </a:lnTo>
                <a:lnTo>
                  <a:pt x="21600" y="10800"/>
                </a:lnTo>
                <a:close/>
              </a:path>
            </a:pathLst>
          </a:custGeom>
          <a:solidFill>
            <a:srgbClr val="00FDFF"/>
          </a:solidFill>
          <a:ln w="25400">
            <a:solidFill>
              <a:srgbClr val="000000"/>
            </a:solidFill>
            <a:miter lim="400000"/>
          </a:ln>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32" name="Define…"/>
          <p:cNvSpPr/>
          <p:nvPr/>
        </p:nvSpPr>
        <p:spPr>
          <a:xfrm>
            <a:off x="-88900" y="3116015"/>
            <a:ext cx="1320800" cy="482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Define</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Strategy</a:t>
            </a:r>
          </a:p>
        </p:txBody>
      </p:sp>
      <p:sp>
        <p:nvSpPr>
          <p:cNvPr id="233" name="Define…"/>
          <p:cNvSpPr/>
          <p:nvPr/>
        </p:nvSpPr>
        <p:spPr>
          <a:xfrm>
            <a:off x="2598116" y="3009899"/>
            <a:ext cx="692052" cy="965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Define</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Style</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Guide/</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Tools</a:t>
            </a:r>
          </a:p>
        </p:txBody>
      </p:sp>
      <p:sp>
        <p:nvSpPr>
          <p:cNvPr id="234" name="Chevron"/>
          <p:cNvSpPr/>
          <p:nvPr/>
        </p:nvSpPr>
        <p:spPr>
          <a:xfrm>
            <a:off x="3373543" y="2946400"/>
            <a:ext cx="1739901" cy="1346200"/>
          </a:xfrm>
          <a:prstGeom prst="chevron">
            <a:avLst>
              <a:gd name="adj" fmla="val 12466"/>
            </a:avLst>
          </a:prstGeom>
          <a:solidFill>
            <a:srgbClr val="00FDFF"/>
          </a:solidFill>
          <a:ln w="25400">
            <a:solidFill>
              <a:srgbClr val="000000"/>
            </a:solidFill>
            <a:miter lim="400000"/>
          </a:ln>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35" name="Gather…"/>
          <p:cNvSpPr/>
          <p:nvPr/>
        </p:nvSpPr>
        <p:spPr>
          <a:xfrm>
            <a:off x="3660011" y="3187699"/>
            <a:ext cx="1356619"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Gather</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   Participants</a:t>
            </a:r>
          </a:p>
        </p:txBody>
      </p:sp>
      <p:sp>
        <p:nvSpPr>
          <p:cNvPr id="236" name="Chevron"/>
          <p:cNvSpPr/>
          <p:nvPr/>
        </p:nvSpPr>
        <p:spPr>
          <a:xfrm>
            <a:off x="4899378" y="2946400"/>
            <a:ext cx="1663701" cy="1346200"/>
          </a:xfrm>
          <a:prstGeom prst="chevron">
            <a:avLst>
              <a:gd name="adj" fmla="val 13906"/>
            </a:avLst>
          </a:prstGeom>
          <a:solidFill>
            <a:srgbClr val="00FDFF"/>
          </a:solidFill>
          <a:ln w="25400">
            <a:solidFill>
              <a:srgbClr val="000000"/>
            </a:solidFill>
            <a:miter lim="400000"/>
          </a:ln>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37" name="Establish…"/>
          <p:cNvSpPr/>
          <p:nvPr/>
        </p:nvSpPr>
        <p:spPr>
          <a:xfrm>
            <a:off x="5110605" y="3187699"/>
            <a:ext cx="1334097"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Establish</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  Workgroups</a:t>
            </a:r>
          </a:p>
        </p:txBody>
      </p:sp>
      <p:sp>
        <p:nvSpPr>
          <p:cNvPr id="238" name="Chevron"/>
          <p:cNvSpPr/>
          <p:nvPr/>
        </p:nvSpPr>
        <p:spPr>
          <a:xfrm>
            <a:off x="6290169" y="2946400"/>
            <a:ext cx="1739901" cy="1346200"/>
          </a:xfrm>
          <a:prstGeom prst="chevron">
            <a:avLst>
              <a:gd name="adj" fmla="val 18772"/>
            </a:avLst>
          </a:prstGeom>
          <a:solidFill>
            <a:srgbClr val="9DFEFF"/>
          </a:solidFill>
          <a:ln w="25400">
            <a:solidFill>
              <a:srgbClr val="000000"/>
            </a:solidFill>
            <a:miter lim="400000"/>
          </a:ln>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39" name="Draft…"/>
          <p:cNvSpPr/>
          <p:nvPr/>
        </p:nvSpPr>
        <p:spPr>
          <a:xfrm>
            <a:off x="6560897" y="2975327"/>
            <a:ext cx="1089225" cy="1206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Draft</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Models /</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 Document</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Concepts</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&amp; codes</a:t>
            </a:r>
          </a:p>
        </p:txBody>
      </p:sp>
      <p:sp>
        <p:nvSpPr>
          <p:cNvPr id="240" name="Chevron"/>
          <p:cNvSpPr/>
          <p:nvPr/>
        </p:nvSpPr>
        <p:spPr>
          <a:xfrm>
            <a:off x="7717084" y="2946400"/>
            <a:ext cx="1422401" cy="1346200"/>
          </a:xfrm>
          <a:prstGeom prst="chevron">
            <a:avLst>
              <a:gd name="adj" fmla="val 17730"/>
            </a:avLst>
          </a:prstGeom>
          <a:solidFill>
            <a:srgbClr val="9DFEFF"/>
          </a:solidFill>
          <a:ln w="25400">
            <a:solidFill>
              <a:srgbClr val="000000"/>
            </a:solidFill>
            <a:miter lim="400000"/>
          </a:ln>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41" name="Vet…"/>
          <p:cNvSpPr/>
          <p:nvPr/>
        </p:nvSpPr>
        <p:spPr>
          <a:xfrm>
            <a:off x="7996529" y="3092449"/>
            <a:ext cx="928986" cy="723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Vet</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Model &amp;</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Concepts</a:t>
            </a:r>
          </a:p>
        </p:txBody>
      </p:sp>
      <p:sp>
        <p:nvSpPr>
          <p:cNvPr id="242" name="Chevron"/>
          <p:cNvSpPr/>
          <p:nvPr/>
        </p:nvSpPr>
        <p:spPr>
          <a:xfrm>
            <a:off x="8830168" y="2946400"/>
            <a:ext cx="1536701" cy="1346200"/>
          </a:xfrm>
          <a:prstGeom prst="chevron">
            <a:avLst>
              <a:gd name="adj" fmla="val 18772"/>
            </a:avLst>
          </a:prstGeom>
          <a:solidFill>
            <a:srgbClr val="9DFEFF"/>
          </a:solidFill>
          <a:ln w="25400">
            <a:solidFill>
              <a:srgbClr val="000000"/>
            </a:solidFill>
            <a:miter lim="400000"/>
          </a:ln>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43" name="Harmonize…"/>
          <p:cNvSpPr/>
          <p:nvPr/>
        </p:nvSpPr>
        <p:spPr>
          <a:xfrm>
            <a:off x="9024163" y="3187699"/>
            <a:ext cx="1215034"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  Harmonize</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 Feedback</a:t>
            </a:r>
          </a:p>
        </p:txBody>
      </p:sp>
      <p:sp>
        <p:nvSpPr>
          <p:cNvPr id="244" name="Chevron"/>
          <p:cNvSpPr/>
          <p:nvPr/>
        </p:nvSpPr>
        <p:spPr>
          <a:xfrm>
            <a:off x="11559540" y="2946400"/>
            <a:ext cx="1498601" cy="1346200"/>
          </a:xfrm>
          <a:prstGeom prst="chevron">
            <a:avLst>
              <a:gd name="adj" fmla="val 18363"/>
            </a:avLst>
          </a:prstGeom>
          <a:solidFill>
            <a:srgbClr val="00D5FF"/>
          </a:solidFill>
          <a:ln w="25400">
            <a:solidFill>
              <a:srgbClr val="000000"/>
            </a:solidFill>
            <a:miter lim="400000"/>
          </a:ln>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45" name="Provide     Models, Specs,      Definitions to SDOs &amp; Agencies"/>
          <p:cNvSpPr/>
          <p:nvPr/>
        </p:nvSpPr>
        <p:spPr>
          <a:xfrm>
            <a:off x="11496233" y="2768600"/>
            <a:ext cx="1536701" cy="1689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defTabSz="1295400">
              <a:buClr>
                <a:srgbClr val="011279"/>
              </a:buClr>
              <a:buFont typeface="Arial"/>
              <a:defRPr sz="2400">
                <a:uFill>
                  <a:solidFill>
                    <a:srgbClr val="000000"/>
                  </a:solidFill>
                </a:uFill>
                <a:latin typeface="Calibri"/>
                <a:ea typeface="Calibri"/>
                <a:cs typeface="Calibri"/>
                <a:sym typeface="Calibri"/>
              </a:defRPr>
            </a:pPr>
            <a:r>
              <a:rPr sz="1600">
                <a:solidFill>
                  <a:srgbClr val="011279"/>
                </a:solidFill>
                <a:uFill>
                  <a:solidFill>
                    <a:srgbClr val="011279"/>
                  </a:solidFill>
                </a:uFill>
              </a:rPr>
              <a:t>   Provide</a:t>
            </a:r>
            <a:br>
              <a:rPr sz="1600">
                <a:solidFill>
                  <a:srgbClr val="011279"/>
                </a:solidFill>
                <a:uFill>
                  <a:solidFill>
                    <a:srgbClr val="011279"/>
                  </a:solidFill>
                </a:uFill>
              </a:rPr>
            </a:br>
            <a:r>
              <a:rPr sz="1600">
                <a:solidFill>
                  <a:srgbClr val="011279"/>
                </a:solidFill>
                <a:uFill>
                  <a:solidFill>
                    <a:srgbClr val="011279"/>
                  </a:solidFill>
                </a:uFill>
              </a:rPr>
              <a:t>    Models, Specs,</a:t>
            </a:r>
            <a:br>
              <a:rPr sz="1600">
                <a:solidFill>
                  <a:srgbClr val="011279"/>
                </a:solidFill>
                <a:uFill>
                  <a:solidFill>
                    <a:srgbClr val="011279"/>
                  </a:solidFill>
                </a:uFill>
              </a:rPr>
            </a:br>
            <a:r>
              <a:rPr sz="1600">
                <a:solidFill>
                  <a:srgbClr val="011279"/>
                </a:solidFill>
                <a:uFill>
                  <a:solidFill>
                    <a:srgbClr val="011279"/>
                  </a:solidFill>
                </a:uFill>
              </a:rPr>
              <a:t>     Definitions to SDOs &amp; Agencies</a:t>
            </a:r>
            <a:br>
              <a:rPr sz="1600">
                <a:solidFill>
                  <a:srgbClr val="011279"/>
                </a:solidFill>
                <a:uFill>
                  <a:solidFill>
                    <a:srgbClr val="011279"/>
                  </a:solidFill>
                </a:uFill>
              </a:rPr>
            </a:br>
          </a:p>
        </p:txBody>
      </p:sp>
      <p:sp>
        <p:nvSpPr>
          <p:cNvPr id="246" name="Line"/>
          <p:cNvSpPr/>
          <p:nvPr/>
        </p:nvSpPr>
        <p:spPr>
          <a:xfrm>
            <a:off x="165100" y="2166902"/>
            <a:ext cx="2258" cy="647701"/>
          </a:xfrm>
          <a:prstGeom prst="line">
            <a:avLst/>
          </a:prstGeom>
          <a:ln w="38100">
            <a:solidFill>
              <a:srgbClr val="000000"/>
            </a:solidFill>
            <a:miter lim="400000"/>
          </a:ln>
        </p:spPr>
        <p:txBody>
          <a:bodyPr lIns="0" tIns="0" rIns="0" bIns="0"/>
          <a:lstStyle/>
          <a:p>
            <a:pPr/>
          </a:p>
        </p:txBody>
      </p:sp>
      <p:sp>
        <p:nvSpPr>
          <p:cNvPr id="247" name="Line"/>
          <p:cNvSpPr/>
          <p:nvPr/>
        </p:nvSpPr>
        <p:spPr>
          <a:xfrm>
            <a:off x="12738100" y="2166902"/>
            <a:ext cx="2258" cy="647701"/>
          </a:xfrm>
          <a:prstGeom prst="line">
            <a:avLst/>
          </a:prstGeom>
          <a:ln w="38100">
            <a:solidFill>
              <a:srgbClr val="000000"/>
            </a:solidFill>
            <a:miter lim="400000"/>
          </a:ln>
        </p:spPr>
        <p:txBody>
          <a:bodyPr lIns="0" tIns="0" rIns="0" bIns="0"/>
          <a:lstStyle/>
          <a:p>
            <a:pPr/>
          </a:p>
        </p:txBody>
      </p:sp>
      <p:sp>
        <p:nvSpPr>
          <p:cNvPr id="248" name="Line"/>
          <p:cNvSpPr/>
          <p:nvPr/>
        </p:nvSpPr>
        <p:spPr>
          <a:xfrm>
            <a:off x="165100" y="2821657"/>
            <a:ext cx="12573000" cy="2259"/>
          </a:xfrm>
          <a:prstGeom prst="line">
            <a:avLst/>
          </a:prstGeom>
          <a:ln w="38100">
            <a:solidFill>
              <a:srgbClr val="000000"/>
            </a:solidFill>
            <a:miter lim="400000"/>
            <a:tailEnd type="triangle"/>
          </a:ln>
        </p:spPr>
        <p:txBody>
          <a:bodyPr lIns="0" tIns="0" rIns="0" bIns="0"/>
          <a:lstStyle/>
          <a:p>
            <a:pPr/>
          </a:p>
        </p:txBody>
      </p:sp>
      <p:grpSp>
        <p:nvGrpSpPr>
          <p:cNvPr id="251" name="Group"/>
          <p:cNvGrpSpPr/>
          <p:nvPr/>
        </p:nvGrpSpPr>
        <p:grpSpPr>
          <a:xfrm>
            <a:off x="533682" y="2541693"/>
            <a:ext cx="114301" cy="331048"/>
            <a:chOff x="0" y="0"/>
            <a:chExt cx="114300" cy="331046"/>
          </a:xfrm>
        </p:grpSpPr>
        <p:sp>
          <p:nvSpPr>
            <p:cNvPr id="249" name="Circle"/>
            <p:cNvSpPr/>
            <p:nvPr/>
          </p:nvSpPr>
          <p:spPr>
            <a:xfrm>
              <a:off x="0" y="216746"/>
              <a:ext cx="114300" cy="114301"/>
            </a:xfrm>
            <a:prstGeom prst="ellipse">
              <a:avLst/>
            </a:prstGeom>
            <a:solidFill>
              <a:srgbClr val="FFFDA9"/>
            </a:solidFill>
            <a:ln w="3175" cap="flat">
              <a:solidFill>
                <a:srgbClr val="000000"/>
              </a:solidFill>
              <a:prstDash val="solid"/>
              <a:round/>
            </a:ln>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50" name="Line"/>
            <p:cNvSpPr/>
            <p:nvPr/>
          </p:nvSpPr>
          <p:spPr>
            <a:xfrm flipV="1">
              <a:off x="54186" y="0"/>
              <a:ext cx="2259" cy="215900"/>
            </a:xfrm>
            <a:prstGeom prst="line">
              <a:avLst/>
            </a:prstGeom>
            <a:noFill/>
            <a:ln w="9525" cap="flat">
              <a:solidFill>
                <a:srgbClr val="000000"/>
              </a:solidFill>
              <a:custDash>
                <a:ds d="100000" sp="200000"/>
              </a:custDash>
              <a:round/>
            </a:ln>
            <a:effectLst/>
          </p:spPr>
          <p:txBody>
            <a:bodyPr wrap="square" lIns="0" tIns="0" rIns="0" bIns="0" numCol="1" anchor="t">
              <a:noAutofit/>
            </a:bodyPr>
            <a:lstStyle/>
            <a:p>
              <a:pPr/>
            </a:p>
          </p:txBody>
        </p:sp>
      </p:grpSp>
      <p:grpSp>
        <p:nvGrpSpPr>
          <p:cNvPr id="254" name="Group"/>
          <p:cNvGrpSpPr/>
          <p:nvPr/>
        </p:nvGrpSpPr>
        <p:grpSpPr>
          <a:xfrm>
            <a:off x="2984500" y="2541693"/>
            <a:ext cx="114300" cy="331048"/>
            <a:chOff x="0" y="0"/>
            <a:chExt cx="114300" cy="331046"/>
          </a:xfrm>
        </p:grpSpPr>
        <p:sp>
          <p:nvSpPr>
            <p:cNvPr id="252" name="Circle"/>
            <p:cNvSpPr/>
            <p:nvPr/>
          </p:nvSpPr>
          <p:spPr>
            <a:xfrm>
              <a:off x="0" y="216746"/>
              <a:ext cx="114300" cy="114301"/>
            </a:xfrm>
            <a:prstGeom prst="ellipse">
              <a:avLst/>
            </a:prstGeom>
            <a:solidFill>
              <a:srgbClr val="FFFDA9"/>
            </a:solidFill>
            <a:ln w="3175" cap="flat">
              <a:solidFill>
                <a:srgbClr val="000000"/>
              </a:solidFill>
              <a:prstDash val="solid"/>
              <a:round/>
            </a:ln>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53" name="Line"/>
            <p:cNvSpPr/>
            <p:nvPr/>
          </p:nvSpPr>
          <p:spPr>
            <a:xfrm flipV="1">
              <a:off x="50800" y="0"/>
              <a:ext cx="2258" cy="215900"/>
            </a:xfrm>
            <a:prstGeom prst="line">
              <a:avLst/>
            </a:prstGeom>
            <a:noFill/>
            <a:ln w="9525" cap="flat">
              <a:solidFill>
                <a:srgbClr val="000000"/>
              </a:solidFill>
              <a:custDash>
                <a:ds d="100000" sp="200000"/>
              </a:custDash>
              <a:round/>
            </a:ln>
            <a:effectLst/>
          </p:spPr>
          <p:txBody>
            <a:bodyPr wrap="square" lIns="0" tIns="0" rIns="0" bIns="0" numCol="1" anchor="t">
              <a:noAutofit/>
            </a:bodyPr>
            <a:lstStyle/>
            <a:p>
              <a:pPr/>
            </a:p>
          </p:txBody>
        </p:sp>
      </p:grpSp>
      <p:sp>
        <p:nvSpPr>
          <p:cNvPr id="255" name="Sept 2009"/>
          <p:cNvSpPr/>
          <p:nvPr/>
        </p:nvSpPr>
        <p:spPr>
          <a:xfrm>
            <a:off x="279400" y="2090137"/>
            <a:ext cx="647700" cy="279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56444" marR="57797" defTabSz="1295400">
              <a:buClr>
                <a:srgbClr val="000000"/>
              </a:buClr>
              <a:buFont typeface="Arial"/>
              <a:tabLst>
                <a:tab pos="635000" algn="r"/>
                <a:tab pos="698500" algn="l"/>
                <a:tab pos="1358900" algn="l"/>
                <a:tab pos="2603500" algn="l"/>
              </a:tabLst>
              <a:defRPr sz="900">
                <a:uFill>
                  <a:solidFill>
                    <a:srgbClr val="000000"/>
                  </a:solidFill>
                </a:uFill>
                <a:latin typeface="Calibri"/>
                <a:ea typeface="Calibri"/>
                <a:cs typeface="Calibri"/>
                <a:sym typeface="Calibri"/>
              </a:defRPr>
            </a:lvl1pPr>
          </a:lstStyle>
          <a:p>
            <a:pPr/>
            <a:r>
              <a:t>Sept 2009</a:t>
            </a:r>
          </a:p>
        </p:txBody>
      </p:sp>
      <p:sp>
        <p:nvSpPr>
          <p:cNvPr id="256" name="Nov 2009"/>
          <p:cNvSpPr/>
          <p:nvPr/>
        </p:nvSpPr>
        <p:spPr>
          <a:xfrm>
            <a:off x="2768600" y="2090137"/>
            <a:ext cx="647700" cy="279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56444" marR="57797" defTabSz="1295400">
              <a:buClr>
                <a:srgbClr val="000000"/>
              </a:buClr>
              <a:buFont typeface="Arial"/>
              <a:tabLst>
                <a:tab pos="635000" algn="r"/>
                <a:tab pos="698500" algn="l"/>
                <a:tab pos="1358900" algn="l"/>
                <a:tab pos="2603500" algn="l"/>
              </a:tabLst>
              <a:defRPr sz="900">
                <a:uFill>
                  <a:solidFill>
                    <a:srgbClr val="000000"/>
                  </a:solidFill>
                </a:uFill>
                <a:latin typeface="Calibri"/>
                <a:ea typeface="Calibri"/>
                <a:cs typeface="Calibri"/>
                <a:sym typeface="Calibri"/>
              </a:defRPr>
            </a:lvl1pPr>
          </a:lstStyle>
          <a:p>
            <a:pPr/>
            <a:r>
              <a:t>Nov 2009</a:t>
            </a:r>
          </a:p>
        </p:txBody>
      </p:sp>
      <p:grpSp>
        <p:nvGrpSpPr>
          <p:cNvPr id="259" name="Group"/>
          <p:cNvGrpSpPr/>
          <p:nvPr/>
        </p:nvGrpSpPr>
        <p:grpSpPr>
          <a:xfrm>
            <a:off x="5191478" y="2530404"/>
            <a:ext cx="114301" cy="331048"/>
            <a:chOff x="0" y="0"/>
            <a:chExt cx="114300" cy="331046"/>
          </a:xfrm>
        </p:grpSpPr>
        <p:sp>
          <p:nvSpPr>
            <p:cNvPr id="257" name="Circle"/>
            <p:cNvSpPr/>
            <p:nvPr/>
          </p:nvSpPr>
          <p:spPr>
            <a:xfrm>
              <a:off x="0" y="216746"/>
              <a:ext cx="114300" cy="114301"/>
            </a:xfrm>
            <a:prstGeom prst="ellipse">
              <a:avLst/>
            </a:prstGeom>
            <a:solidFill>
              <a:srgbClr val="FFFDA9"/>
            </a:solidFill>
            <a:ln w="3175" cap="flat">
              <a:solidFill>
                <a:srgbClr val="000000"/>
              </a:solidFill>
              <a:prstDash val="solid"/>
              <a:round/>
            </a:ln>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58" name="Line"/>
            <p:cNvSpPr/>
            <p:nvPr/>
          </p:nvSpPr>
          <p:spPr>
            <a:xfrm flipV="1">
              <a:off x="54186" y="0"/>
              <a:ext cx="2259" cy="215900"/>
            </a:xfrm>
            <a:prstGeom prst="line">
              <a:avLst/>
            </a:prstGeom>
            <a:noFill/>
            <a:ln w="9525" cap="flat">
              <a:solidFill>
                <a:srgbClr val="000000"/>
              </a:solidFill>
              <a:custDash>
                <a:ds d="100000" sp="200000"/>
              </a:custDash>
              <a:round/>
            </a:ln>
            <a:effectLst/>
          </p:spPr>
          <p:txBody>
            <a:bodyPr wrap="square" lIns="0" tIns="0" rIns="0" bIns="0" numCol="1" anchor="t">
              <a:noAutofit/>
            </a:bodyPr>
            <a:lstStyle/>
            <a:p>
              <a:pPr/>
            </a:p>
          </p:txBody>
        </p:sp>
      </p:grpSp>
      <p:sp>
        <p:nvSpPr>
          <p:cNvPr id="260" name="Dec…"/>
          <p:cNvSpPr/>
          <p:nvPr/>
        </p:nvSpPr>
        <p:spPr>
          <a:xfrm>
            <a:off x="4949331" y="2091548"/>
            <a:ext cx="647701" cy="279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6444" marR="57797" defTabSz="1295400">
              <a:buClr>
                <a:srgbClr val="000000"/>
              </a:buClr>
              <a:buFont typeface="Arial"/>
              <a:tabLst>
                <a:tab pos="635000" algn="r"/>
                <a:tab pos="698500" algn="l"/>
                <a:tab pos="1358900" algn="l"/>
                <a:tab pos="2603500" algn="l"/>
              </a:tabLst>
              <a:defRPr sz="900">
                <a:uFill>
                  <a:solidFill>
                    <a:srgbClr val="000000"/>
                  </a:solidFill>
                </a:uFill>
                <a:latin typeface="Calibri"/>
                <a:ea typeface="Calibri"/>
                <a:cs typeface="Calibri"/>
                <a:sym typeface="Calibri"/>
              </a:defRPr>
            </a:pPr>
            <a:r>
              <a:t>Dec </a:t>
            </a:r>
          </a:p>
          <a:p>
            <a:pPr marL="56444" marR="57797" defTabSz="1295400">
              <a:buClr>
                <a:srgbClr val="000000"/>
              </a:buClr>
              <a:buFont typeface="Arial"/>
              <a:tabLst>
                <a:tab pos="635000" algn="r"/>
                <a:tab pos="698500" algn="l"/>
                <a:tab pos="1358900" algn="l"/>
                <a:tab pos="2603500" algn="l"/>
              </a:tabLst>
              <a:defRPr sz="900">
                <a:uFill>
                  <a:solidFill>
                    <a:srgbClr val="000000"/>
                  </a:solidFill>
                </a:uFill>
                <a:latin typeface="Calibri"/>
                <a:ea typeface="Calibri"/>
                <a:cs typeface="Calibri"/>
                <a:sym typeface="Calibri"/>
              </a:defRPr>
            </a:pPr>
            <a:r>
              <a:t>2009</a:t>
            </a:r>
          </a:p>
        </p:txBody>
      </p:sp>
      <p:grpSp>
        <p:nvGrpSpPr>
          <p:cNvPr id="263" name="Group"/>
          <p:cNvGrpSpPr/>
          <p:nvPr/>
        </p:nvGrpSpPr>
        <p:grpSpPr>
          <a:xfrm>
            <a:off x="7531100" y="2541693"/>
            <a:ext cx="114300" cy="331048"/>
            <a:chOff x="0" y="0"/>
            <a:chExt cx="114300" cy="331046"/>
          </a:xfrm>
        </p:grpSpPr>
        <p:sp>
          <p:nvSpPr>
            <p:cNvPr id="261" name="Circle"/>
            <p:cNvSpPr/>
            <p:nvPr/>
          </p:nvSpPr>
          <p:spPr>
            <a:xfrm>
              <a:off x="0" y="216746"/>
              <a:ext cx="114300" cy="114301"/>
            </a:xfrm>
            <a:prstGeom prst="ellipse">
              <a:avLst/>
            </a:prstGeom>
            <a:solidFill>
              <a:srgbClr val="FFFDA9"/>
            </a:solidFill>
            <a:ln w="3175" cap="flat">
              <a:solidFill>
                <a:srgbClr val="000000"/>
              </a:solidFill>
              <a:prstDash val="solid"/>
              <a:round/>
            </a:ln>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62" name="Line"/>
            <p:cNvSpPr/>
            <p:nvPr/>
          </p:nvSpPr>
          <p:spPr>
            <a:xfrm flipV="1">
              <a:off x="63500" y="0"/>
              <a:ext cx="2258" cy="215900"/>
            </a:xfrm>
            <a:prstGeom prst="line">
              <a:avLst/>
            </a:prstGeom>
            <a:noFill/>
            <a:ln w="9525" cap="flat">
              <a:solidFill>
                <a:srgbClr val="000000"/>
              </a:solidFill>
              <a:custDash>
                <a:ds d="100000" sp="200000"/>
              </a:custDash>
              <a:round/>
            </a:ln>
            <a:effectLst/>
          </p:spPr>
          <p:txBody>
            <a:bodyPr wrap="square" lIns="0" tIns="0" rIns="0" bIns="0" numCol="1" anchor="t">
              <a:noAutofit/>
            </a:bodyPr>
            <a:lstStyle/>
            <a:p>
              <a:pPr/>
            </a:p>
          </p:txBody>
        </p:sp>
      </p:grpSp>
      <p:sp>
        <p:nvSpPr>
          <p:cNvPr id="264" name="Jan 2010 … ongoing…"/>
          <p:cNvSpPr/>
          <p:nvPr/>
        </p:nvSpPr>
        <p:spPr>
          <a:xfrm>
            <a:off x="7315200" y="2241408"/>
            <a:ext cx="16637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56444" marR="57797" defTabSz="1295400">
              <a:buClr>
                <a:srgbClr val="000000"/>
              </a:buClr>
              <a:buFont typeface="Arial"/>
              <a:tabLst>
                <a:tab pos="635000" algn="r"/>
                <a:tab pos="698500" algn="l"/>
                <a:tab pos="1358900" algn="l"/>
                <a:tab pos="2603500" algn="l"/>
              </a:tabLst>
              <a:defRPr sz="900">
                <a:uFill>
                  <a:solidFill>
                    <a:srgbClr val="000000"/>
                  </a:solidFill>
                </a:uFill>
                <a:latin typeface="Calibri"/>
                <a:ea typeface="Calibri"/>
                <a:cs typeface="Calibri"/>
                <a:sym typeface="Calibri"/>
              </a:defRPr>
            </a:lvl1pPr>
          </a:lstStyle>
          <a:p>
            <a:pPr/>
            <a:r>
              <a:t>Jan 2010 … ongoing…</a:t>
            </a:r>
          </a:p>
        </p:txBody>
      </p:sp>
      <p:sp>
        <p:nvSpPr>
          <p:cNvPr id="265" name="Chevron"/>
          <p:cNvSpPr/>
          <p:nvPr/>
        </p:nvSpPr>
        <p:spPr>
          <a:xfrm>
            <a:off x="10020300" y="2946400"/>
            <a:ext cx="1828800" cy="1346200"/>
          </a:xfrm>
          <a:prstGeom prst="chevron">
            <a:avLst>
              <a:gd name="adj" fmla="val 18772"/>
            </a:avLst>
          </a:prstGeom>
          <a:solidFill>
            <a:srgbClr val="9DFEFF"/>
          </a:solidFill>
          <a:ln w="25400">
            <a:solidFill>
              <a:srgbClr val="000000"/>
            </a:solidFill>
            <a:miter lim="400000"/>
          </a:ln>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66" name="Generate…"/>
          <p:cNvSpPr/>
          <p:nvPr/>
        </p:nvSpPr>
        <p:spPr>
          <a:xfrm>
            <a:off x="10310707" y="3067049"/>
            <a:ext cx="1511301" cy="723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  Generate</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Interoperability</a:t>
            </a:r>
          </a:p>
          <a:p>
            <a:pPr algn="ctr" defTabSz="1295400">
              <a:buClr>
                <a:srgbClr val="011279"/>
              </a:buClr>
              <a:buFont typeface="Arial"/>
              <a:defRPr sz="1600">
                <a:solidFill>
                  <a:srgbClr val="011279"/>
                </a:solidFill>
                <a:uFill>
                  <a:solidFill>
                    <a:srgbClr val="011279"/>
                  </a:solidFill>
                </a:uFill>
                <a:latin typeface="Calibri"/>
                <a:ea typeface="Calibri"/>
                <a:cs typeface="Calibri"/>
                <a:sym typeface="Calibri"/>
              </a:defRPr>
            </a:pPr>
            <a:r>
              <a:t>Specifications</a:t>
            </a:r>
          </a:p>
        </p:txBody>
      </p:sp>
      <p:grpSp>
        <p:nvGrpSpPr>
          <p:cNvPr id="269" name="Group"/>
          <p:cNvGrpSpPr/>
          <p:nvPr/>
        </p:nvGrpSpPr>
        <p:grpSpPr>
          <a:xfrm>
            <a:off x="101600" y="5524500"/>
            <a:ext cx="3263335" cy="3237089"/>
            <a:chOff x="0" y="0"/>
            <a:chExt cx="3263334" cy="3237088"/>
          </a:xfrm>
        </p:grpSpPr>
        <p:pic>
          <p:nvPicPr>
            <p:cNvPr id="267" name="image.png" descr="image.png"/>
            <p:cNvPicPr>
              <a:picLocks noChangeAspect="0"/>
            </p:cNvPicPr>
            <p:nvPr/>
          </p:nvPicPr>
          <p:blipFill>
            <a:blip r:embed="rId2">
              <a:extLst/>
            </a:blip>
            <a:stretch>
              <a:fillRect/>
            </a:stretch>
          </p:blipFill>
          <p:spPr>
            <a:xfrm>
              <a:off x="0" y="26403"/>
              <a:ext cx="3216843" cy="3210686"/>
            </a:xfrm>
            <a:prstGeom prst="rect">
              <a:avLst/>
            </a:prstGeom>
            <a:ln w="12700" cap="flat">
              <a:noFill/>
              <a:miter lim="400000"/>
            </a:ln>
            <a:effectLst/>
          </p:spPr>
        </p:pic>
        <p:sp>
          <p:nvSpPr>
            <p:cNvPr id="268" name="Rectangle"/>
            <p:cNvSpPr/>
            <p:nvPr/>
          </p:nvSpPr>
          <p:spPr>
            <a:xfrm>
              <a:off x="126870" y="0"/>
              <a:ext cx="3136465" cy="36486"/>
            </a:xfrm>
            <a:prstGeom prst="rect">
              <a:avLst/>
            </a:prstGeom>
            <a:solidFill>
              <a:srgbClr val="FFFFFF"/>
            </a:solidFill>
            <a:ln w="9525" cap="flat">
              <a:noFill/>
              <a:miter lim="400000"/>
            </a:ln>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grpSp>
      <p:sp>
        <p:nvSpPr>
          <p:cNvPr id="270" name="Repeats for each domain"/>
          <p:cNvSpPr/>
          <p:nvPr/>
        </p:nvSpPr>
        <p:spPr>
          <a:xfrm>
            <a:off x="8356035" y="4418471"/>
            <a:ext cx="2095501" cy="165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56444" marR="57797" defTabSz="1295400">
              <a:buClr>
                <a:srgbClr val="0329D6"/>
              </a:buClr>
              <a:buFont typeface="Arial"/>
              <a:tabLst>
                <a:tab pos="635000" algn="r"/>
                <a:tab pos="698500" algn="l"/>
                <a:tab pos="1358900" algn="l"/>
                <a:tab pos="2603500" algn="l"/>
              </a:tabLst>
              <a:defRPr b="1" sz="1100">
                <a:solidFill>
                  <a:srgbClr val="0329D6"/>
                </a:solidFill>
                <a:uFill>
                  <a:solidFill>
                    <a:srgbClr val="0329D6"/>
                  </a:solidFill>
                </a:uFill>
              </a:defRPr>
            </a:lvl1pPr>
          </a:lstStyle>
          <a:p>
            <a:pPr/>
            <a:r>
              <a:t>Repeats for each domain</a:t>
            </a:r>
          </a:p>
        </p:txBody>
      </p:sp>
      <p:grpSp>
        <p:nvGrpSpPr>
          <p:cNvPr id="274" name="Group"/>
          <p:cNvGrpSpPr/>
          <p:nvPr/>
        </p:nvGrpSpPr>
        <p:grpSpPr>
          <a:xfrm flipH="1">
            <a:off x="7114965" y="4394200"/>
            <a:ext cx="3505623" cy="546100"/>
            <a:chOff x="0" y="0"/>
            <a:chExt cx="3505621" cy="546100"/>
          </a:xfrm>
        </p:grpSpPr>
        <p:sp>
          <p:nvSpPr>
            <p:cNvPr id="271" name="Shape"/>
            <p:cNvSpPr/>
            <p:nvPr/>
          </p:nvSpPr>
          <p:spPr>
            <a:xfrm>
              <a:off x="0" y="0"/>
              <a:ext cx="3505622" cy="546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11929"/>
                    <a:pt x="3890" y="21600"/>
                    <a:pt x="8688" y="21600"/>
                  </a:cubicBezTo>
                  <a:lnTo>
                    <a:pt x="10802" y="21600"/>
                  </a:lnTo>
                  <a:cubicBezTo>
                    <a:pt x="14554" y="21600"/>
                    <a:pt x="17882" y="15612"/>
                    <a:pt x="19054" y="6750"/>
                  </a:cubicBezTo>
                  <a:lnTo>
                    <a:pt x="21600" y="6750"/>
                  </a:lnTo>
                  <a:lnTo>
                    <a:pt x="18432" y="0"/>
                  </a:lnTo>
                  <a:lnTo>
                    <a:pt x="14394" y="6750"/>
                  </a:lnTo>
                  <a:lnTo>
                    <a:pt x="16940" y="6750"/>
                  </a:lnTo>
                  <a:cubicBezTo>
                    <a:pt x="15889" y="14699"/>
                    <a:pt x="13085" y="20422"/>
                    <a:pt x="9745" y="21440"/>
                  </a:cubicBezTo>
                  <a:lnTo>
                    <a:pt x="9745" y="21440"/>
                  </a:lnTo>
                  <a:cubicBezTo>
                    <a:pt x="5388" y="20112"/>
                    <a:pt x="2114" y="10913"/>
                    <a:pt x="2114" y="0"/>
                  </a:cubicBezTo>
                  <a:close/>
                </a:path>
              </a:pathLst>
            </a:custGeom>
            <a:solidFill>
              <a:srgbClr val="D4FEFF"/>
            </a:solidFill>
            <a:ln w="25400" cap="flat">
              <a:solidFill>
                <a:srgbClr val="000000"/>
              </a:solidFill>
              <a:prstDash val="solid"/>
              <a:miter lim="400000"/>
            </a:ln>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72" name="Shape"/>
            <p:cNvSpPr/>
            <p:nvPr/>
          </p:nvSpPr>
          <p:spPr>
            <a:xfrm>
              <a:off x="0" y="0"/>
              <a:ext cx="1753060" cy="546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11929"/>
                    <a:pt x="7778" y="21600"/>
                    <a:pt x="17373" y="21600"/>
                  </a:cubicBezTo>
                  <a:lnTo>
                    <a:pt x="21600" y="21600"/>
                  </a:lnTo>
                  <a:cubicBezTo>
                    <a:pt x="12005" y="21600"/>
                    <a:pt x="4227" y="11929"/>
                    <a:pt x="4227" y="0"/>
                  </a:cubicBezTo>
                  <a:close/>
                </a:path>
              </a:pathLst>
            </a:custGeom>
            <a:solidFill>
              <a:srgbClr val="B1D5D6"/>
            </a:solidFill>
            <a:ln w="9525" cap="flat">
              <a:noFill/>
              <a:miter lim="400000"/>
            </a:ln>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73" name="Line"/>
            <p:cNvSpPr/>
            <p:nvPr/>
          </p:nvSpPr>
          <p:spPr>
            <a:xfrm>
              <a:off x="1581523" y="532761"/>
              <a:ext cx="171537" cy="4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380" y="21600"/>
                    <a:pt x="7166" y="14387"/>
                    <a:pt x="0" y="0"/>
                  </a:cubicBezTo>
                </a:path>
              </a:pathLst>
            </a:custGeom>
            <a:noFill/>
            <a:ln w="25400" cap="flat">
              <a:solidFill>
                <a:srgbClr val="000000"/>
              </a:solidFill>
              <a:prstDash val="solid"/>
              <a:miter lim="400000"/>
            </a:ln>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grpSp>
      <p:sp>
        <p:nvSpPr>
          <p:cNvPr id="275" name="Triangle"/>
          <p:cNvSpPr/>
          <p:nvPr/>
        </p:nvSpPr>
        <p:spPr>
          <a:xfrm>
            <a:off x="3340100" y="4991100"/>
            <a:ext cx="9105900" cy="685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29" y="0"/>
                </a:moveTo>
                <a:lnTo>
                  <a:pt x="0" y="21600"/>
                </a:lnTo>
                <a:lnTo>
                  <a:pt x="21600" y="21600"/>
                </a:lnTo>
                <a:close/>
              </a:path>
            </a:pathLst>
          </a:custGeom>
          <a:solidFill>
            <a:srgbClr val="FFFDC7"/>
          </a:solidFill>
          <a:ln>
            <a:miter lim="400000"/>
          </a:ln>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276" name="Create a baseline model from existing VA, NCI and FDA models…"/>
          <p:cNvSpPr/>
          <p:nvPr/>
        </p:nvSpPr>
        <p:spPr>
          <a:xfrm>
            <a:off x="3456658" y="5667108"/>
            <a:ext cx="9410701" cy="3238501"/>
          </a:xfrm>
          <a:prstGeom prst="rect">
            <a:avLst/>
          </a:prstGeom>
          <a:solidFill>
            <a:srgbClr val="FFFDC7"/>
          </a:solidFill>
          <a:ln w="12700">
            <a:miter lim="400000"/>
          </a:ln>
          <a:extLst>
            <a:ext uri="{C572A759-6A51-4108-AA02-DFA0A04FC94B}">
              <ma14:wrappingTextBoxFlag xmlns:ma14="http://schemas.microsoft.com/office/mac/drawingml/2011/main" val="1"/>
            </a:ext>
          </a:extLst>
        </p:spPr>
        <p:txBody>
          <a:bodyPr lIns="0" tIns="0" rIns="0" bIns="0"/>
          <a:lstStyle/>
          <a:p>
            <a:pPr marL="382587" marR="57797" indent="-342900" defTabSz="1295400">
              <a:lnSpc>
                <a:spcPct val="80000"/>
              </a:lnSpc>
              <a:spcBef>
                <a:spcPts val="400"/>
              </a:spcBef>
              <a:buClr>
                <a:srgbClr val="005493"/>
              </a:buClr>
              <a:buSzPct val="100000"/>
              <a:buChar char="•"/>
              <a:defRPr sz="1800">
                <a:solidFill>
                  <a:srgbClr val="212121"/>
                </a:solidFill>
                <a:uFill>
                  <a:solidFill>
                    <a:srgbClr val="212121"/>
                  </a:solidFill>
                </a:uFill>
                <a:latin typeface="Calibri"/>
                <a:ea typeface="Calibri"/>
                <a:cs typeface="Calibri"/>
                <a:sym typeface="Calibri"/>
              </a:defRPr>
            </a:pPr>
            <a:r>
              <a:t>Create a baseline model from existing VA, NCI and FDA models</a:t>
            </a:r>
          </a:p>
          <a:p>
            <a:pPr marL="382587" marR="57797" indent="-342900" defTabSz="1295400">
              <a:lnSpc>
                <a:spcPct val="80000"/>
              </a:lnSpc>
              <a:spcBef>
                <a:spcPts val="400"/>
              </a:spcBef>
              <a:buClr>
                <a:srgbClr val="005493"/>
              </a:buClr>
              <a:buSzPct val="100000"/>
              <a:buChar char="•"/>
              <a:defRPr sz="1800">
                <a:solidFill>
                  <a:srgbClr val="212121"/>
                </a:solidFill>
                <a:uFill>
                  <a:solidFill>
                    <a:srgbClr val="212121"/>
                  </a:solidFill>
                </a:uFill>
                <a:latin typeface="Calibri"/>
                <a:ea typeface="Calibri"/>
                <a:cs typeface="Calibri"/>
                <a:sym typeface="Calibri"/>
              </a:defRPr>
            </a:pPr>
            <a:r>
              <a:t>Use the HL7 RIM as a reference model</a:t>
            </a:r>
          </a:p>
          <a:p>
            <a:pPr marL="382587" marR="57797" indent="-342900" defTabSz="1295400">
              <a:lnSpc>
                <a:spcPct val="80000"/>
              </a:lnSpc>
              <a:spcBef>
                <a:spcPts val="400"/>
              </a:spcBef>
              <a:buClr>
                <a:srgbClr val="005493"/>
              </a:buClr>
              <a:buSzPct val="100000"/>
              <a:buChar char="•"/>
              <a:defRPr sz="1800">
                <a:solidFill>
                  <a:srgbClr val="212121"/>
                </a:solidFill>
                <a:uFill>
                  <a:solidFill>
                    <a:srgbClr val="212121"/>
                  </a:solidFill>
                </a:uFill>
                <a:latin typeface="Calibri"/>
                <a:ea typeface="Calibri"/>
                <a:cs typeface="Calibri"/>
                <a:sym typeface="Calibri"/>
              </a:defRPr>
            </a:pPr>
            <a:r>
              <a:t>Harmonize information across the FHA Federal Partners/Agencies</a:t>
            </a:r>
          </a:p>
          <a:p>
            <a:pPr marL="382587" marR="57797" indent="-342900" defTabSz="1295400">
              <a:lnSpc>
                <a:spcPct val="80000"/>
              </a:lnSpc>
              <a:spcBef>
                <a:spcPts val="400"/>
              </a:spcBef>
              <a:buClr>
                <a:srgbClr val="005493"/>
              </a:buClr>
              <a:buSzPct val="100000"/>
              <a:buChar char="•"/>
              <a:defRPr sz="1800">
                <a:solidFill>
                  <a:srgbClr val="212121"/>
                </a:solidFill>
                <a:uFill>
                  <a:solidFill>
                    <a:srgbClr val="212121"/>
                  </a:solidFill>
                </a:uFill>
                <a:latin typeface="Calibri"/>
                <a:ea typeface="Calibri"/>
                <a:cs typeface="Calibri"/>
                <a:sym typeface="Calibri"/>
              </a:defRPr>
            </a:pPr>
            <a:r>
              <a:t>Harmonize with information defined by health SDOs and HITSP</a:t>
            </a:r>
          </a:p>
          <a:p>
            <a:pPr marL="382587" marR="57797" indent="-342900" defTabSz="1295400">
              <a:lnSpc>
                <a:spcPct val="80000"/>
              </a:lnSpc>
              <a:spcBef>
                <a:spcPts val="400"/>
              </a:spcBef>
              <a:buClr>
                <a:srgbClr val="005493"/>
              </a:buClr>
              <a:buSzPct val="100000"/>
              <a:buChar char="•"/>
              <a:defRPr sz="1800">
                <a:solidFill>
                  <a:srgbClr val="212121"/>
                </a:solidFill>
                <a:uFill>
                  <a:solidFill>
                    <a:srgbClr val="212121"/>
                  </a:solidFill>
                </a:uFill>
                <a:latin typeface="Calibri"/>
                <a:ea typeface="Calibri"/>
                <a:cs typeface="Calibri"/>
                <a:sym typeface="Calibri"/>
              </a:defRPr>
            </a:pPr>
            <a:r>
              <a:t>Identify concepts and terminologies in need of harmonization</a:t>
            </a:r>
          </a:p>
          <a:p>
            <a:pPr marL="382587" marR="57797" indent="-342900" defTabSz="1295400">
              <a:lnSpc>
                <a:spcPct val="80000"/>
              </a:lnSpc>
              <a:spcBef>
                <a:spcPts val="400"/>
              </a:spcBef>
              <a:buClr>
                <a:srgbClr val="005493"/>
              </a:buClr>
              <a:buSzPct val="100000"/>
              <a:buChar char="•"/>
              <a:defRPr sz="1800">
                <a:solidFill>
                  <a:srgbClr val="212121"/>
                </a:solidFill>
                <a:uFill>
                  <a:solidFill>
                    <a:srgbClr val="212121"/>
                  </a:solidFill>
                </a:uFill>
                <a:latin typeface="Calibri"/>
                <a:ea typeface="Calibri"/>
                <a:cs typeface="Calibri"/>
                <a:sym typeface="Calibri"/>
              </a:defRPr>
            </a:pPr>
            <a:r>
              <a:t>Fully document coded data attributes and their value sets</a:t>
            </a:r>
          </a:p>
          <a:p>
            <a:pPr marL="382587" marR="57797" indent="-342900" defTabSz="1295400">
              <a:lnSpc>
                <a:spcPct val="80000"/>
              </a:lnSpc>
              <a:spcBef>
                <a:spcPts val="400"/>
              </a:spcBef>
              <a:buClr>
                <a:srgbClr val="005493"/>
              </a:buClr>
              <a:buSzPct val="100000"/>
              <a:buChar char="•"/>
              <a:defRPr sz="1800">
                <a:solidFill>
                  <a:srgbClr val="212121"/>
                </a:solidFill>
                <a:uFill>
                  <a:solidFill>
                    <a:srgbClr val="212121"/>
                  </a:solidFill>
                </a:uFill>
                <a:latin typeface="Calibri"/>
                <a:ea typeface="Calibri"/>
                <a:cs typeface="Calibri"/>
                <a:sym typeface="Calibri"/>
              </a:defRPr>
            </a:pPr>
            <a:r>
              <a:t>Vet model, terminologies/value sets and definitions with FHA Federal Partners/Agencies and harmonize final comments</a:t>
            </a:r>
          </a:p>
          <a:p>
            <a:pPr marL="382587" marR="57797" indent="-342900" defTabSz="1295400">
              <a:lnSpc>
                <a:spcPct val="80000"/>
              </a:lnSpc>
              <a:spcBef>
                <a:spcPts val="400"/>
              </a:spcBef>
              <a:buClr>
                <a:srgbClr val="005493"/>
              </a:buClr>
              <a:buSzPct val="100000"/>
              <a:buChar char="•"/>
              <a:defRPr sz="1800">
                <a:solidFill>
                  <a:srgbClr val="212121"/>
                </a:solidFill>
                <a:uFill>
                  <a:solidFill>
                    <a:srgbClr val="212121"/>
                  </a:solidFill>
                </a:uFill>
                <a:latin typeface="Calibri"/>
                <a:ea typeface="Calibri"/>
                <a:cs typeface="Calibri"/>
                <a:sym typeface="Calibri"/>
              </a:defRPr>
            </a:pPr>
            <a:r>
              <a:t>Use model driven architecture approach to produce interoperability specifications</a:t>
            </a:r>
          </a:p>
          <a:p>
            <a:pPr marL="382587" marR="57797" indent="-342900" defTabSz="1295400">
              <a:lnSpc>
                <a:spcPct val="80000"/>
              </a:lnSpc>
              <a:spcBef>
                <a:spcPts val="400"/>
              </a:spcBef>
              <a:buClr>
                <a:srgbClr val="005493"/>
              </a:buClr>
              <a:buSzPct val="100000"/>
              <a:buChar char="•"/>
              <a:defRPr sz="1800">
                <a:solidFill>
                  <a:srgbClr val="212121"/>
                </a:solidFill>
                <a:uFill>
                  <a:solidFill>
                    <a:srgbClr val="212121"/>
                  </a:solidFill>
                </a:uFill>
                <a:latin typeface="Calibri"/>
                <a:ea typeface="Calibri"/>
                <a:cs typeface="Calibri"/>
                <a:sym typeface="Calibri"/>
              </a:defRPr>
            </a:pPr>
            <a:r>
              <a:t>Integrate model approach and content into existing SDO development processes</a:t>
            </a:r>
          </a:p>
          <a:p>
            <a:pPr marL="382587" marR="57797" indent="-342900" defTabSz="1295400">
              <a:lnSpc>
                <a:spcPct val="80000"/>
              </a:lnSpc>
              <a:spcBef>
                <a:spcPts val="400"/>
              </a:spcBef>
              <a:buClr>
                <a:srgbClr val="005493"/>
              </a:buClr>
              <a:buSzPct val="100000"/>
              <a:buChar char="•"/>
              <a:defRPr sz="1800">
                <a:solidFill>
                  <a:srgbClr val="212121"/>
                </a:solidFill>
                <a:uFill>
                  <a:solidFill>
                    <a:srgbClr val="212121"/>
                  </a:solidFill>
                </a:uFill>
                <a:latin typeface="Calibri"/>
                <a:ea typeface="Calibri"/>
                <a:cs typeface="Calibri"/>
                <a:sym typeface="Calibri"/>
              </a:defRPr>
            </a:pPr>
            <a:r>
              <a:t>IE Interoperability specifications available for FHA Partners/Agencies to leverage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279" name="Terminology models and value sets"/>
          <p:cNvSpPr/>
          <p:nvPr/>
        </p:nvSpPr>
        <p:spPr>
          <a:xfrm>
            <a:off x="546100" y="3492217"/>
            <a:ext cx="11938000" cy="14478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defTabSz="1295400">
              <a:buClr>
                <a:srgbClr val="005393"/>
              </a:buClr>
              <a:buFont typeface="Arial"/>
              <a:defRPr sz="2400">
                <a:uFill>
                  <a:solidFill>
                    <a:srgbClr val="000000"/>
                  </a:solidFill>
                </a:uFill>
                <a:latin typeface="Calibri"/>
                <a:ea typeface="Calibri"/>
                <a:cs typeface="Calibri"/>
                <a:sym typeface="Calibri"/>
              </a:defRPr>
            </a:pPr>
            <a:r>
              <a:rPr b="1" sz="5000">
                <a:solidFill>
                  <a:srgbClr val="011993"/>
                </a:solidFill>
                <a:uFill>
                  <a:solidFill>
                    <a:srgbClr val="011993"/>
                  </a:solidFill>
                </a:uFill>
                <a:latin typeface="Helvetica"/>
                <a:ea typeface="Helvetica"/>
                <a:cs typeface="Helvetica"/>
                <a:sym typeface="Helvetica"/>
              </a:rPr>
              <a:t>Terminology models and value sets</a:t>
            </a:r>
            <a:br>
              <a:rPr b="1" sz="4200">
                <a:solidFill>
                  <a:srgbClr val="005393"/>
                </a:solidFill>
                <a:uFill>
                  <a:solidFill>
                    <a:srgbClr val="005393"/>
                  </a:solidFill>
                </a:uFill>
                <a:latin typeface="+mn-lt"/>
                <a:ea typeface="+mn-ea"/>
                <a:cs typeface="+mn-cs"/>
                <a:sym typeface="Arial"/>
              </a:rPr>
            </a:br>
          </a:p>
        </p:txBody>
      </p:sp>
      <p:sp>
        <p:nvSpPr>
          <p:cNvPr id="280" name="Slide Number"/>
          <p:cNvSpPr txBox="1"/>
          <p:nvPr>
            <p:ph type="sldNum" sz="quarter" idx="2"/>
          </p:nvPr>
        </p:nvSpPr>
        <p:spPr>
          <a:xfrm>
            <a:off x="464046"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283" name="Terminology Models and Value Sets"/>
          <p:cNvSpPr txBox="1"/>
          <p:nvPr>
            <p:ph type="title"/>
          </p:nvPr>
        </p:nvSpPr>
        <p:spPr>
          <a:prstGeom prst="rect">
            <a:avLst/>
          </a:prstGeom>
        </p:spPr>
        <p:txBody>
          <a:bodyPr/>
          <a:lstStyle>
            <a:lvl1pPr marR="115598">
              <a:defRPr sz="4000">
                <a:solidFill>
                  <a:srgbClr val="011993"/>
                </a:solidFill>
                <a:uFill>
                  <a:solidFill>
                    <a:srgbClr val="011993"/>
                  </a:solidFill>
                </a:uFill>
                <a:latin typeface="+mn-lt"/>
                <a:ea typeface="+mn-ea"/>
                <a:cs typeface="+mn-cs"/>
                <a:sym typeface="Arial"/>
              </a:defRPr>
            </a:lvl1pPr>
          </a:lstStyle>
          <a:p>
            <a:pPr/>
            <a:r>
              <a:t>Terminology Models and Value Sets</a:t>
            </a:r>
          </a:p>
        </p:txBody>
      </p:sp>
      <p:sp>
        <p:nvSpPr>
          <p:cNvPr id="284" name="This is where the greatest amount of work remains to be accomplished…"/>
          <p:cNvSpPr txBox="1"/>
          <p:nvPr>
            <p:ph type="body" idx="1"/>
          </p:nvPr>
        </p:nvSpPr>
        <p:spPr>
          <a:prstGeom prst="rect">
            <a:avLst/>
          </a:prstGeom>
        </p:spPr>
        <p:txBody>
          <a:bodyPr/>
          <a:lstStyle/>
          <a:p>
            <a:pPr/>
            <a:r>
              <a:t>This is where the greatest amount of work remains to be accomplished</a:t>
            </a:r>
          </a:p>
          <a:p>
            <a:pPr/>
            <a:r>
              <a:t>Terminology is critical to health interoperability and it is highly complex</a:t>
            </a:r>
          </a:p>
          <a:p>
            <a:pPr/>
            <a:r>
              <a:t>Lots of work is underway - including an International Health Terminology Standards Development Organization (IHTSDO)</a:t>
            </a:r>
          </a:p>
          <a:p>
            <a:pPr/>
            <a:r>
              <a:t>A standard called CTS2 has been developed to support implementation of terminology servers</a:t>
            </a:r>
          </a:p>
        </p:txBody>
      </p:sp>
      <p:sp>
        <p:nvSpPr>
          <p:cNvPr id="285" name="Slide Number"/>
          <p:cNvSpPr txBox="1"/>
          <p:nvPr>
            <p:ph type="sldNum" sz="quarter" idx="2"/>
          </p:nvPr>
        </p:nvSpPr>
        <p:spPr>
          <a:xfrm>
            <a:off x="336485" y="9383267"/>
            <a:ext cx="313756" cy="292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288" name="The FHIM and Terminology Models and Value Sets"/>
          <p:cNvSpPr txBox="1"/>
          <p:nvPr>
            <p:ph type="title"/>
          </p:nvPr>
        </p:nvSpPr>
        <p:spPr>
          <a:xfrm>
            <a:off x="381000" y="1511300"/>
            <a:ext cx="12573000" cy="876300"/>
          </a:xfrm>
          <a:prstGeom prst="rect">
            <a:avLst/>
          </a:prstGeom>
          <a:ln>
            <a:miter lim="400000"/>
          </a:ln>
        </p:spPr>
        <p:txBody>
          <a:bodyPr/>
          <a:lstStyle>
            <a:lvl1pPr marR="115598">
              <a:defRPr sz="4000">
                <a:solidFill>
                  <a:srgbClr val="011993"/>
                </a:solidFill>
                <a:uFill>
                  <a:solidFill>
                    <a:srgbClr val="011993"/>
                  </a:solidFill>
                </a:uFill>
                <a:latin typeface="+mn-lt"/>
                <a:ea typeface="+mn-ea"/>
                <a:cs typeface="+mn-cs"/>
                <a:sym typeface="Arial"/>
              </a:defRPr>
            </a:lvl1pPr>
          </a:lstStyle>
          <a:p>
            <a:pPr/>
            <a:r>
              <a:t>The FHIM and Terminology Models and Value Sets</a:t>
            </a:r>
          </a:p>
        </p:txBody>
      </p:sp>
      <p:sp>
        <p:nvSpPr>
          <p:cNvPr id="289" name="FHIM links to terminology models/value sets by storing a unique value set ID…"/>
          <p:cNvSpPr txBox="1"/>
          <p:nvPr>
            <p:ph type="body" idx="1"/>
          </p:nvPr>
        </p:nvSpPr>
        <p:spPr>
          <a:xfrm>
            <a:off x="1079500" y="2590800"/>
            <a:ext cx="10833100" cy="6184900"/>
          </a:xfrm>
          <a:prstGeom prst="rect">
            <a:avLst/>
          </a:prstGeom>
          <a:ln>
            <a:miter lim="400000"/>
          </a:ln>
        </p:spPr>
        <p:txBody>
          <a:bodyPr/>
          <a:lstStyle/>
          <a:p>
            <a:pPr marL="382587" marR="115598" indent="-342900">
              <a:buClr>
                <a:srgbClr val="D84800"/>
              </a:buClr>
              <a:defRPr sz="3600"/>
            </a:pPr>
            <a:r>
              <a:t>FHIM links to terminology models/value sets by storing a unique value set ID</a:t>
            </a:r>
          </a:p>
          <a:p>
            <a:pPr marL="382587" marR="115598" indent="-342900">
              <a:buClr>
                <a:srgbClr val="D84800"/>
              </a:buClr>
              <a:defRPr sz="3600"/>
            </a:pPr>
            <a:r>
              <a:t>Terminology models maintain all other terminology information</a:t>
            </a:r>
          </a:p>
          <a:p>
            <a:pPr marL="382587" marR="115598" indent="-342900">
              <a:buClr>
                <a:srgbClr val="D84800"/>
              </a:buClr>
              <a:defRPr sz="3600"/>
            </a:pPr>
            <a:r>
              <a:t>FHIM maintains traceability to use cases and the Health Level 7 (HL7) EHR-System Functional Model</a:t>
            </a:r>
          </a:p>
          <a:p>
            <a:pPr marL="382587" marR="115598" indent="-342900">
              <a:buClr>
                <a:srgbClr val="D84800"/>
              </a:buClr>
              <a:defRPr sz="3600"/>
            </a:pPr>
            <a:r>
              <a:t>FHIM incorporates information from Computationally Independent Models (CIMs)</a:t>
            </a:r>
          </a:p>
          <a:p>
            <a:pPr marL="382587" marR="115598" indent="-342900">
              <a:buClr>
                <a:srgbClr val="D84800"/>
              </a:buClr>
              <a:defRPr sz="3600"/>
            </a:pPr>
            <a:r>
              <a:t>FHIM is a Platform Independent Model (PIM)</a:t>
            </a:r>
          </a:p>
        </p:txBody>
      </p:sp>
      <p:sp>
        <p:nvSpPr>
          <p:cNvPr id="290" name="Slide Number"/>
          <p:cNvSpPr txBox="1"/>
          <p:nvPr>
            <p:ph type="sldNum" sz="quarter" idx="2"/>
          </p:nvPr>
        </p:nvSpPr>
        <p:spPr>
          <a:xfrm>
            <a:off x="464046"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293" name="Implementation modeling tools - Model Driven Health Tools (MDHT) and NIEM XML/XSDs"/>
          <p:cNvSpPr/>
          <p:nvPr/>
        </p:nvSpPr>
        <p:spPr>
          <a:xfrm>
            <a:off x="977900" y="2730217"/>
            <a:ext cx="11506200" cy="29718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defTabSz="1295400">
              <a:buClr>
                <a:srgbClr val="005393"/>
              </a:buClr>
              <a:buFont typeface="Arial"/>
              <a:defRPr sz="2400">
                <a:uFill>
                  <a:solidFill>
                    <a:srgbClr val="000000"/>
                  </a:solidFill>
                </a:uFill>
                <a:latin typeface="Calibri"/>
                <a:ea typeface="Calibri"/>
                <a:cs typeface="Calibri"/>
                <a:sym typeface="Calibri"/>
              </a:defRPr>
            </a:pPr>
            <a:r>
              <a:rPr b="1" sz="5000">
                <a:solidFill>
                  <a:srgbClr val="011993"/>
                </a:solidFill>
                <a:uFill>
                  <a:solidFill>
                    <a:srgbClr val="011993"/>
                  </a:solidFill>
                </a:uFill>
                <a:latin typeface="Helvetica"/>
                <a:ea typeface="Helvetica"/>
                <a:cs typeface="Helvetica"/>
                <a:sym typeface="Helvetica"/>
              </a:rPr>
              <a:t>Implementation modeling tools - Model Driven Health Tools (MDHT) and NIEM XML/XSDs</a:t>
            </a:r>
            <a:br>
              <a:rPr b="1" sz="4200">
                <a:solidFill>
                  <a:srgbClr val="005393"/>
                </a:solidFill>
                <a:uFill>
                  <a:solidFill>
                    <a:srgbClr val="005393"/>
                  </a:solidFill>
                </a:uFill>
                <a:latin typeface="+mn-lt"/>
                <a:ea typeface="+mn-ea"/>
                <a:cs typeface="+mn-cs"/>
                <a:sym typeface="Arial"/>
              </a:rPr>
            </a:br>
          </a:p>
        </p:txBody>
      </p:sp>
      <p:sp>
        <p:nvSpPr>
          <p:cNvPr id="294" name="Slide Number"/>
          <p:cNvSpPr txBox="1"/>
          <p:nvPr>
            <p:ph type="sldNum" sz="quarter" idx="2"/>
          </p:nvPr>
        </p:nvSpPr>
        <p:spPr>
          <a:xfrm>
            <a:off x="464046"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98" name="Slide Number"/>
          <p:cNvSpPr txBox="1"/>
          <p:nvPr>
            <p:ph type="sldNum" sz="quarter" idx="2"/>
          </p:nvPr>
        </p:nvSpPr>
        <p:spPr>
          <a:xfrm>
            <a:off x="336485" y="9383267"/>
            <a:ext cx="313756" cy="292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9" name="Agenda"/>
          <p:cNvSpPr txBox="1"/>
          <p:nvPr>
            <p:ph type="title"/>
          </p:nvPr>
        </p:nvSpPr>
        <p:spPr>
          <a:xfrm>
            <a:off x="215900" y="1511300"/>
            <a:ext cx="12573000" cy="901700"/>
          </a:xfrm>
          <a:prstGeom prst="rect">
            <a:avLst/>
          </a:prstGeom>
        </p:spPr>
        <p:txBody>
          <a:bodyPr/>
          <a:lstStyle/>
          <a:p>
            <a:pPr/>
            <a:r>
              <a:t>Agenda</a:t>
            </a:r>
          </a:p>
        </p:txBody>
      </p:sp>
      <p:sp>
        <p:nvSpPr>
          <p:cNvPr id="100" name="Background on FHA Standards Program…"/>
          <p:cNvSpPr txBox="1"/>
          <p:nvPr>
            <p:ph type="body" idx="1"/>
          </p:nvPr>
        </p:nvSpPr>
        <p:spPr>
          <a:xfrm>
            <a:off x="431800" y="2298981"/>
            <a:ext cx="12141200" cy="6642101"/>
          </a:xfrm>
          <a:prstGeom prst="rect">
            <a:avLst/>
          </a:prstGeom>
        </p:spPr>
        <p:txBody>
          <a:bodyPr/>
          <a:lstStyle/>
          <a:p>
            <a:pPr/>
            <a:r>
              <a:t>Background on FHA Standards Program</a:t>
            </a:r>
          </a:p>
          <a:p>
            <a:pPr/>
            <a:r>
              <a:t>Model Driven Architecture Approach</a:t>
            </a:r>
          </a:p>
          <a:p>
            <a:pPr/>
            <a:r>
              <a:t>The logical model - Federal Health Information Model (FHIM)</a:t>
            </a:r>
          </a:p>
          <a:p>
            <a:pPr/>
            <a:r>
              <a:t>Terminology models and value sets</a:t>
            </a:r>
          </a:p>
          <a:p>
            <a:pPr/>
            <a:r>
              <a:t>Implementation modeling tools - Model Driven Health Tools (MDHT) and NIEM XML/XSDs</a:t>
            </a:r>
          </a:p>
          <a:p>
            <a:pPr/>
            <a:r>
              <a:t>Prototypes - Lessons Learned, Issues Identified</a:t>
            </a:r>
          </a:p>
          <a:p>
            <a:pPr/>
            <a:r>
              <a:t>Future work</a:t>
            </a:r>
          </a:p>
          <a:p>
            <a:pPr/>
            <a:r>
              <a:t>Summary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297" name="Overview of Model-Driven Health Tools"/>
          <p:cNvSpPr txBox="1"/>
          <p:nvPr>
            <p:ph type="title"/>
          </p:nvPr>
        </p:nvSpPr>
        <p:spPr>
          <a:xfrm>
            <a:off x="304800" y="1585524"/>
            <a:ext cx="12115800" cy="1028701"/>
          </a:xfrm>
          <a:prstGeom prst="rect">
            <a:avLst/>
          </a:prstGeom>
        </p:spPr>
        <p:txBody>
          <a:bodyPr/>
          <a:lstStyle>
            <a:lvl1pPr>
              <a:defRPr>
                <a:solidFill>
                  <a:srgbClr val="011993"/>
                </a:solidFill>
                <a:uFill>
                  <a:solidFill>
                    <a:srgbClr val="011993"/>
                  </a:solidFill>
                </a:uFill>
                <a:latin typeface="+mn-lt"/>
                <a:ea typeface="+mn-ea"/>
                <a:cs typeface="+mn-cs"/>
                <a:sym typeface="Arial"/>
              </a:defRPr>
            </a:lvl1pPr>
          </a:lstStyle>
          <a:p>
            <a:pPr/>
            <a:r>
              <a:t>Overview of Model-Driven Health Tools</a:t>
            </a:r>
          </a:p>
        </p:txBody>
      </p:sp>
      <p:sp>
        <p:nvSpPr>
          <p:cNvPr id="298" name="Open source project within Open Health Tools (OHT)…"/>
          <p:cNvSpPr txBox="1"/>
          <p:nvPr>
            <p:ph type="body" idx="1"/>
          </p:nvPr>
        </p:nvSpPr>
        <p:spPr>
          <a:xfrm>
            <a:off x="647700" y="2540000"/>
            <a:ext cx="11709400" cy="6324600"/>
          </a:xfrm>
          <a:prstGeom prst="rect">
            <a:avLst/>
          </a:prstGeom>
        </p:spPr>
        <p:txBody>
          <a:bodyPr/>
          <a:lstStyle/>
          <a:p>
            <a:pPr marL="342900" indent="-342900">
              <a:buClr>
                <a:srgbClr val="D81E00"/>
              </a:buClr>
              <a:buSzPct val="125000"/>
              <a:buFontTx/>
              <a:defRPr sz="2800"/>
            </a:pPr>
            <a:r>
              <a:t>Open source project within Open Health Tools (OHT)</a:t>
            </a:r>
          </a:p>
          <a:p>
            <a:pPr marL="342900" indent="-342900">
              <a:buClr>
                <a:srgbClr val="D81E00"/>
              </a:buClr>
              <a:buSzPct val="125000"/>
              <a:buFontTx/>
              <a:defRPr sz="2800"/>
            </a:pPr>
            <a:r>
              <a:t>Based on Eclipse Platform - template driven and extensible</a:t>
            </a:r>
          </a:p>
          <a:p>
            <a:pPr marL="342900" indent="-342900">
              <a:buClr>
                <a:srgbClr val="D81E00"/>
              </a:buClr>
              <a:buSzPct val="125000"/>
              <a:buFontTx/>
              <a:defRPr sz="2800"/>
            </a:pPr>
            <a:r>
              <a:t>First tooling release in Jan 2011 targeting full-lifecycle support for CDA</a:t>
            </a:r>
          </a:p>
          <a:p>
            <a:pPr lvl="1">
              <a:buClr>
                <a:srgbClr val="D81E00"/>
              </a:buClr>
              <a:buSzPct val="125000"/>
              <a:buFontTx/>
              <a:buChar char="•"/>
              <a:defRPr sz="2400"/>
            </a:pPr>
            <a:r>
              <a:t>UML design of implementation guides</a:t>
            </a:r>
          </a:p>
          <a:p>
            <a:pPr lvl="1">
              <a:buClr>
                <a:srgbClr val="D81E00"/>
              </a:buClr>
              <a:buSzPct val="125000"/>
              <a:buFontTx/>
              <a:buChar char="•"/>
              <a:defRPr sz="2400"/>
            </a:pPr>
            <a:r>
              <a:t>Publishing ballot specs and developer docs</a:t>
            </a:r>
          </a:p>
          <a:p>
            <a:pPr lvl="1">
              <a:buClr>
                <a:srgbClr val="D81E00"/>
              </a:buClr>
              <a:buSzPct val="125000"/>
              <a:buFontTx/>
              <a:buChar char="•"/>
              <a:defRPr sz="2400"/>
            </a:pPr>
            <a:r>
              <a:t>Generating validation and Java runtime support</a:t>
            </a:r>
          </a:p>
          <a:p>
            <a:pPr marL="342900" indent="-342900">
              <a:buClr>
                <a:srgbClr val="D81E00"/>
              </a:buClr>
              <a:buSzPct val="125000"/>
              <a:buFontTx/>
              <a:defRPr sz="2800"/>
            </a:pPr>
            <a:r>
              <a:t>Prototype started using FHIM and NIEM core models and MDHT tooling to generate NIEM compliant XSD implementation</a:t>
            </a:r>
          </a:p>
          <a:p>
            <a:pPr marL="342900" indent="-342900">
              <a:buClr>
                <a:srgbClr val="D81E00"/>
              </a:buClr>
              <a:buSzPct val="125000"/>
              <a:buFontTx/>
              <a:defRPr sz="2800"/>
            </a:pPr>
            <a:r>
              <a:t>Can generate multiple implementation (PSM) models</a:t>
            </a:r>
          </a:p>
          <a:p>
            <a:pPr marL="342900" indent="-342900">
              <a:buClr>
                <a:srgbClr val="D81E00"/>
              </a:buClr>
              <a:buSzPct val="125000"/>
              <a:buFontTx/>
              <a:defRPr sz="2800"/>
            </a:pPr>
            <a:r>
              <a:t>MDHT provides tools to support 3 user groups - standards organizations, business analysts and Java implementers</a:t>
            </a:r>
          </a:p>
        </p:txBody>
      </p:sp>
      <p:sp>
        <p:nvSpPr>
          <p:cNvPr id="299" name="19"/>
          <p:cNvSpPr/>
          <p:nvPr/>
        </p:nvSpPr>
        <p:spPr>
          <a:xfrm>
            <a:off x="464046" y="9321800"/>
            <a:ext cx="313755" cy="292100"/>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algn="r" defTabSz="1295400">
              <a:defRPr sz="1400">
                <a:solidFill>
                  <a:srgbClr val="223A77"/>
                </a:solidFill>
                <a:uFill>
                  <a:solidFill>
                    <a:srgbClr val="223A77"/>
                  </a:solidFill>
                </a:uFill>
                <a:latin typeface="Calibri"/>
                <a:ea typeface="Calibri"/>
                <a:cs typeface="Calibri"/>
                <a:sym typeface="Calibri"/>
              </a:defRPr>
            </a:lvl1pPr>
          </a:lstStyle>
          <a:p>
            <a:pPr/>
            <a:r>
              <a:t>19</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302" name="Integration Activities with the National Information Exchange Model (NIEM)"/>
          <p:cNvSpPr txBox="1"/>
          <p:nvPr>
            <p:ph type="title"/>
          </p:nvPr>
        </p:nvSpPr>
        <p:spPr>
          <a:xfrm>
            <a:off x="1371600" y="1638300"/>
            <a:ext cx="10515600" cy="1574800"/>
          </a:xfrm>
          <a:prstGeom prst="rect">
            <a:avLst/>
          </a:prstGeom>
          <a:ln>
            <a:miter lim="400000"/>
          </a:ln>
        </p:spPr>
        <p:txBody>
          <a:bodyPr/>
          <a:lstStyle>
            <a:lvl1pPr marR="115598">
              <a:defRPr sz="4400">
                <a:solidFill>
                  <a:srgbClr val="011993"/>
                </a:solidFill>
                <a:uFill>
                  <a:solidFill>
                    <a:srgbClr val="011993"/>
                  </a:solidFill>
                </a:uFill>
                <a:latin typeface="+mn-lt"/>
                <a:ea typeface="+mn-ea"/>
                <a:cs typeface="+mn-cs"/>
                <a:sym typeface="Arial"/>
              </a:defRPr>
            </a:lvl1pPr>
          </a:lstStyle>
          <a:p>
            <a:pPr/>
            <a:r>
              <a:t>Integration Activities with the National Information Exchange Model (NIEM)</a:t>
            </a:r>
          </a:p>
        </p:txBody>
      </p:sp>
      <p:sp>
        <p:nvSpPr>
          <p:cNvPr id="303" name="Produced white paper analyzing integration of FHIM with NIEM…"/>
          <p:cNvSpPr txBox="1"/>
          <p:nvPr>
            <p:ph type="body" idx="1"/>
          </p:nvPr>
        </p:nvSpPr>
        <p:spPr>
          <a:xfrm>
            <a:off x="1079500" y="3111500"/>
            <a:ext cx="10833100" cy="5803900"/>
          </a:xfrm>
          <a:prstGeom prst="rect">
            <a:avLst/>
          </a:prstGeom>
          <a:ln>
            <a:miter lim="400000"/>
          </a:ln>
        </p:spPr>
        <p:txBody>
          <a:bodyPr/>
          <a:lstStyle/>
          <a:p>
            <a:pPr marL="342900" marR="115598" indent="-342900">
              <a:buClr>
                <a:srgbClr val="D81E00"/>
              </a:buClr>
              <a:buFontTx/>
              <a:defRPr sz="3600"/>
            </a:pPr>
            <a:r>
              <a:t>Produced white paper analyzing integration of FHIM with NIEM</a:t>
            </a:r>
          </a:p>
          <a:p>
            <a:pPr marL="342900" marR="115598" indent="-342900">
              <a:buClr>
                <a:srgbClr val="D81E00"/>
              </a:buClr>
              <a:buFontTx/>
              <a:defRPr sz="3600"/>
            </a:pPr>
            <a:r>
              <a:t>Analyzing the NIEM Core data elements for integration with the FHIM</a:t>
            </a:r>
          </a:p>
          <a:p>
            <a:pPr marL="342900" marR="115598" indent="-342900">
              <a:buClr>
                <a:srgbClr val="D81E00"/>
              </a:buClr>
              <a:buFontTx/>
              <a:defRPr sz="3600"/>
            </a:pPr>
            <a:r>
              <a:t>Produced prototype that integrates the FHIM with the MDHT to generate a NIEM compliant information exchange implementation</a:t>
            </a:r>
          </a:p>
          <a:p>
            <a:pPr marL="382587" marR="115598" indent="-342900">
              <a:buClr>
                <a:srgbClr val="D81E00"/>
              </a:buClr>
              <a:buFontTx/>
              <a:defRPr sz="3200"/>
            </a:pPr>
            <a:r>
              <a:t>Able to integrate with and support the NIEM process as adopted by the Standards and Interoperability (S&amp;I) Framework</a:t>
            </a:r>
          </a:p>
        </p:txBody>
      </p:sp>
      <p:sp>
        <p:nvSpPr>
          <p:cNvPr id="304" name="Slide Number"/>
          <p:cNvSpPr txBox="1"/>
          <p:nvPr>
            <p:ph type="sldNum" sz="quarter" idx="2"/>
          </p:nvPr>
        </p:nvSpPr>
        <p:spPr>
          <a:xfrm>
            <a:off x="475616" y="9321800"/>
            <a:ext cx="313756"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307" name="Prototypes - Lessons Learned, Issues Identified"/>
          <p:cNvSpPr/>
          <p:nvPr/>
        </p:nvSpPr>
        <p:spPr>
          <a:xfrm>
            <a:off x="977900" y="3111217"/>
            <a:ext cx="11506200" cy="22098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defTabSz="1295400">
              <a:buClr>
                <a:srgbClr val="005393"/>
              </a:buClr>
              <a:buFont typeface="Arial"/>
              <a:defRPr sz="2400">
                <a:uFill>
                  <a:solidFill>
                    <a:srgbClr val="000000"/>
                  </a:solidFill>
                </a:uFill>
                <a:latin typeface="Calibri"/>
                <a:ea typeface="Calibri"/>
                <a:cs typeface="Calibri"/>
                <a:sym typeface="Calibri"/>
              </a:defRPr>
            </a:pPr>
            <a:r>
              <a:rPr b="1" sz="5000">
                <a:solidFill>
                  <a:srgbClr val="011993"/>
                </a:solidFill>
                <a:uFill>
                  <a:solidFill>
                    <a:srgbClr val="011993"/>
                  </a:solidFill>
                </a:uFill>
                <a:latin typeface="Helvetica"/>
                <a:ea typeface="Helvetica"/>
                <a:cs typeface="Helvetica"/>
                <a:sym typeface="Helvetica"/>
              </a:rPr>
              <a:t>Prototypes - Lessons Learned, Issues Identified</a:t>
            </a:r>
            <a:br>
              <a:rPr b="1" sz="4200">
                <a:solidFill>
                  <a:srgbClr val="005393"/>
                </a:solidFill>
                <a:uFill>
                  <a:solidFill>
                    <a:srgbClr val="005393"/>
                  </a:solidFill>
                </a:uFill>
                <a:latin typeface="+mn-lt"/>
                <a:ea typeface="+mn-ea"/>
                <a:cs typeface="+mn-cs"/>
                <a:sym typeface="Arial"/>
              </a:rPr>
            </a:br>
          </a:p>
        </p:txBody>
      </p:sp>
      <p:sp>
        <p:nvSpPr>
          <p:cNvPr id="308" name="Slide Number"/>
          <p:cNvSpPr txBox="1"/>
          <p:nvPr>
            <p:ph type="sldNum" sz="quarter" idx="2"/>
          </p:nvPr>
        </p:nvSpPr>
        <p:spPr>
          <a:xfrm>
            <a:off x="464046"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2" name="Group"/>
          <p:cNvGrpSpPr/>
          <p:nvPr/>
        </p:nvGrpSpPr>
        <p:grpSpPr>
          <a:xfrm>
            <a:off x="0" y="5308600"/>
            <a:ext cx="6172200" cy="4445000"/>
            <a:chOff x="0" y="0"/>
            <a:chExt cx="6172200" cy="4445000"/>
          </a:xfrm>
        </p:grpSpPr>
        <p:sp>
          <p:nvSpPr>
            <p:cNvPr id="310" name="Rounded Rectangle"/>
            <p:cNvSpPr/>
            <p:nvPr/>
          </p:nvSpPr>
          <p:spPr>
            <a:xfrm>
              <a:off x="0" y="0"/>
              <a:ext cx="6172200" cy="4445000"/>
            </a:xfrm>
            <a:prstGeom prst="roundRect">
              <a:avLst>
                <a:gd name="adj" fmla="val 11714"/>
              </a:avLst>
            </a:prstGeom>
            <a:gradFill flip="none" rotWithShape="1">
              <a:gsLst>
                <a:gs pos="0">
                  <a:srgbClr val="ECF3FC"/>
                </a:gs>
                <a:gs pos="50000">
                  <a:srgbClr val="D6E6F9"/>
                </a:gs>
                <a:gs pos="100000">
                  <a:srgbClr val="BAD6F5"/>
                </a:gs>
              </a:gsLst>
              <a:lin ang="16200000" scaled="0"/>
            </a:gradFill>
            <a:ln w="25400" cap="flat">
              <a:solidFill>
                <a:srgbClr val="48729B"/>
              </a:solidFill>
              <a:prstDash val="solid"/>
              <a:round/>
            </a:ln>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11" name="MDHT"/>
            <p:cNvSpPr/>
            <p:nvPr/>
          </p:nvSpPr>
          <p:spPr>
            <a:xfrm>
              <a:off x="215900" y="215900"/>
              <a:ext cx="5765800" cy="914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1295400">
                <a:buClr>
                  <a:srgbClr val="FFFFFF"/>
                </a:buClr>
                <a:buFont typeface="Lucida Grande"/>
                <a:defRPr sz="5600">
                  <a:solidFill>
                    <a:srgbClr val="FFFFFF"/>
                  </a:solidFill>
                  <a:effectLst>
                    <a:outerShdw sx="100000" sy="100000" kx="0" ky="0" algn="b" rotWithShape="0" blurRad="12700" dist="25400" dir="2700000">
                      <a:srgbClr val="000000"/>
                    </a:outerShdw>
                  </a:effectLst>
                  <a:uFill>
                    <a:solidFill>
                      <a:srgbClr val="FFFFFF"/>
                    </a:solidFill>
                  </a:uFill>
                  <a:latin typeface="+mj-lt"/>
                  <a:ea typeface="+mj-ea"/>
                  <a:cs typeface="+mj-cs"/>
                  <a:sym typeface="Lucida Grande"/>
                </a:defRPr>
              </a:lvl1pPr>
            </a:lstStyle>
            <a:p>
              <a:pPr/>
              <a:r>
                <a:t>MDHT</a:t>
              </a:r>
            </a:p>
          </p:txBody>
        </p:sp>
      </p:grpSp>
      <p:sp>
        <p:nvSpPr>
          <p:cNvPr id="313" name="Line"/>
          <p:cNvSpPr/>
          <p:nvPr/>
        </p:nvSpPr>
        <p:spPr>
          <a:xfrm flipV="1">
            <a:off x="38100" y="5181599"/>
            <a:ext cx="12915900" cy="2260"/>
          </a:xfrm>
          <a:prstGeom prst="line">
            <a:avLst/>
          </a:prstGeom>
          <a:ln w="85725">
            <a:solidFill>
              <a:srgbClr val="5B91C7"/>
            </a:solidFill>
          </a:ln>
        </p:spPr>
        <p:txBody>
          <a:bodyPr lIns="0" tIns="0" rIns="0" bIns="0"/>
          <a:lstStyle/>
          <a:p>
            <a:pPr/>
          </a:p>
        </p:txBody>
      </p:sp>
      <p:grpSp>
        <p:nvGrpSpPr>
          <p:cNvPr id="316" name="Group"/>
          <p:cNvGrpSpPr/>
          <p:nvPr/>
        </p:nvGrpSpPr>
        <p:grpSpPr>
          <a:xfrm>
            <a:off x="3898900" y="977900"/>
            <a:ext cx="3924300" cy="1295400"/>
            <a:chOff x="0" y="0"/>
            <a:chExt cx="3924300" cy="1295400"/>
          </a:xfrm>
        </p:grpSpPr>
        <p:sp>
          <p:nvSpPr>
            <p:cNvPr id="314" name="Rectangle"/>
            <p:cNvSpPr/>
            <p:nvPr/>
          </p:nvSpPr>
          <p:spPr>
            <a:xfrm>
              <a:off x="0" y="0"/>
              <a:ext cx="3924300" cy="1295400"/>
            </a:xfrm>
            <a:prstGeom prst="rect">
              <a:avLst/>
            </a:prstGeom>
            <a:gradFill flip="none" rotWithShape="1">
              <a:gsLst>
                <a:gs pos="0">
                  <a:srgbClr val="AC4138"/>
                </a:gs>
                <a:gs pos="79998">
                  <a:srgbClr val="D65349"/>
                </a:gs>
                <a:gs pos="100000">
                  <a:srgbClr val="D95146"/>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15" name="FHIM Model…"/>
            <p:cNvSpPr/>
            <p:nvPr/>
          </p:nvSpPr>
          <p:spPr>
            <a:xfrm>
              <a:off x="0" y="158326"/>
              <a:ext cx="3924300" cy="977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p>
              <a:pPr algn="ctr" defTabSz="1295400">
                <a:buClr>
                  <a:srgbClr val="FFFFFF"/>
                </a:buClr>
                <a:buFont typeface="Lucida Grande"/>
                <a:defRPr sz="3800">
                  <a:solidFill>
                    <a:srgbClr val="FFFFFF"/>
                  </a:solidFill>
                  <a:effectLst>
                    <a:outerShdw sx="100000" sy="100000" kx="0" ky="0" algn="b" rotWithShape="0" blurRad="12700" dist="25400" dir="2700000">
                      <a:srgbClr val="000000"/>
                    </a:outerShdw>
                  </a:effectLst>
                  <a:uFill>
                    <a:solidFill>
                      <a:srgbClr val="FFFFFF"/>
                    </a:solidFill>
                  </a:uFill>
                  <a:latin typeface="+mj-lt"/>
                  <a:ea typeface="+mj-ea"/>
                  <a:cs typeface="+mj-cs"/>
                  <a:sym typeface="Lucida Grande"/>
                </a:defRPr>
              </a:pPr>
              <a:r>
                <a:t>FHIM Model </a:t>
              </a:r>
            </a:p>
            <a:p>
              <a:pPr algn="ctr" defTabSz="1295400">
                <a:buClr>
                  <a:srgbClr val="FFFFFF"/>
                </a:buClr>
                <a:buFont typeface="Lucida Grande"/>
                <a:defRPr sz="2200">
                  <a:solidFill>
                    <a:srgbClr val="FFFFFF"/>
                  </a:solidFill>
                  <a:effectLst>
                    <a:outerShdw sx="100000" sy="100000" kx="0" ky="0" algn="b" rotWithShape="0" blurRad="12700" dist="25400" dir="2700000">
                      <a:srgbClr val="000000"/>
                    </a:outerShdw>
                  </a:effectLst>
                  <a:uFill>
                    <a:solidFill>
                      <a:srgbClr val="FFFFFF"/>
                    </a:solidFill>
                  </a:uFill>
                  <a:latin typeface="+mj-lt"/>
                  <a:ea typeface="+mj-ea"/>
                  <a:cs typeface="+mj-cs"/>
                  <a:sym typeface="Lucida Grande"/>
                </a:defRPr>
              </a:pPr>
              <a:r>
                <a:t>(PIM)</a:t>
              </a:r>
            </a:p>
          </p:txBody>
        </p:sp>
      </p:grpSp>
      <p:grpSp>
        <p:nvGrpSpPr>
          <p:cNvPr id="319" name="Group"/>
          <p:cNvGrpSpPr/>
          <p:nvPr/>
        </p:nvGrpSpPr>
        <p:grpSpPr>
          <a:xfrm>
            <a:off x="9982200" y="977900"/>
            <a:ext cx="2603500" cy="1295400"/>
            <a:chOff x="0" y="0"/>
            <a:chExt cx="2603500" cy="1295400"/>
          </a:xfrm>
        </p:grpSpPr>
        <p:sp>
          <p:nvSpPr>
            <p:cNvPr id="317" name="Rounded Rectangle"/>
            <p:cNvSpPr/>
            <p:nvPr/>
          </p:nvSpPr>
          <p:spPr>
            <a:xfrm>
              <a:off x="0" y="0"/>
              <a:ext cx="2603500" cy="1295400"/>
            </a:xfrm>
            <a:prstGeom prst="roundRect">
              <a:avLst>
                <a:gd name="adj" fmla="val 11765"/>
              </a:avLst>
            </a:prstGeom>
            <a:gradFill flip="none" rotWithShape="1">
              <a:gsLst>
                <a:gs pos="0">
                  <a:srgbClr val="D58028"/>
                </a:gs>
                <a:gs pos="79998">
                  <a:srgbClr val="FFA141"/>
                </a:gs>
                <a:gs pos="100000">
                  <a:srgbClr val="FFA244"/>
                </a:gs>
              </a:gsLst>
              <a:lin ang="16200000" scaled="0"/>
            </a:gradFill>
            <a:ln w="9525"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18" name="NIEM Health Domain"/>
            <p:cNvSpPr/>
            <p:nvPr/>
          </p:nvSpPr>
          <p:spPr>
            <a:xfrm>
              <a:off x="69426" y="190500"/>
              <a:ext cx="2489201" cy="914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Lucida Grande"/>
                <a:defRPr b="1" sz="2800">
                  <a:solidFill>
                    <a:srgbClr val="FFFFFF"/>
                  </a:solidFill>
                  <a:uFill>
                    <a:solidFill>
                      <a:srgbClr val="FFFFFF"/>
                    </a:solidFill>
                  </a:uFill>
                  <a:latin typeface="+mj-lt"/>
                  <a:ea typeface="+mj-ea"/>
                  <a:cs typeface="+mj-cs"/>
                  <a:sym typeface="Lucida Grande"/>
                </a:defRPr>
              </a:lvl1pPr>
            </a:lstStyle>
            <a:p>
              <a:pPr/>
              <a:r>
                <a:t>NIEM Health Domain</a:t>
              </a:r>
            </a:p>
          </p:txBody>
        </p:sp>
      </p:grpSp>
      <p:grpSp>
        <p:nvGrpSpPr>
          <p:cNvPr id="322" name="Group"/>
          <p:cNvGrpSpPr/>
          <p:nvPr/>
        </p:nvGrpSpPr>
        <p:grpSpPr>
          <a:xfrm>
            <a:off x="7747000" y="1431431"/>
            <a:ext cx="2324100" cy="673101"/>
            <a:chOff x="0" y="0"/>
            <a:chExt cx="2324100" cy="673100"/>
          </a:xfrm>
        </p:grpSpPr>
        <p:sp>
          <p:nvSpPr>
            <p:cNvPr id="320" name="Double Arrow"/>
            <p:cNvSpPr/>
            <p:nvPr/>
          </p:nvSpPr>
          <p:spPr>
            <a:xfrm>
              <a:off x="0" y="0"/>
              <a:ext cx="2324100" cy="673100"/>
            </a:xfrm>
            <a:prstGeom prst="leftRightArrow">
              <a:avLst>
                <a:gd name="adj1" fmla="val 50000"/>
                <a:gd name="adj2" fmla="val 34921"/>
              </a:avLst>
            </a:prstGeom>
            <a:gradFill flip="none" rotWithShape="1">
              <a:gsLst>
                <a:gs pos="0">
                  <a:srgbClr val="C6C6C6"/>
                </a:gs>
                <a:gs pos="34999">
                  <a:srgbClr val="D7D7D7"/>
                </a:gs>
                <a:gs pos="100000">
                  <a:srgbClr val="F0F0F0"/>
                </a:gs>
              </a:gsLst>
              <a:lin ang="16200000" scaled="0"/>
            </a:gradFill>
            <a:ln w="9525" cap="flat">
              <a:solidFill>
                <a:srgbClr val="000000"/>
              </a:solidFill>
              <a:prstDash val="solid"/>
              <a:round/>
            </a:ln>
            <a:effectLst>
              <a:outerShdw sx="100000" sy="100000" kx="0" ky="0" algn="b" rotWithShape="0" blurRad="38100" dist="25400" dir="5400000">
                <a:srgbClr val="000000">
                  <a:alpha val="37998"/>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21" name="Harmonized"/>
            <p:cNvSpPr/>
            <p:nvPr/>
          </p:nvSpPr>
          <p:spPr>
            <a:xfrm>
              <a:off x="147037" y="117122"/>
              <a:ext cx="2057401"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000000"/>
                </a:buClr>
                <a:buFont typeface="Lucida Grande"/>
                <a:defRPr sz="2400">
                  <a:uFill>
                    <a:solidFill>
                      <a:srgbClr val="000000"/>
                    </a:solidFill>
                  </a:uFill>
                  <a:latin typeface="+mj-lt"/>
                  <a:ea typeface="+mj-ea"/>
                  <a:cs typeface="+mj-cs"/>
                  <a:sym typeface="Lucida Grande"/>
                </a:defRPr>
              </a:lvl1pPr>
            </a:lstStyle>
            <a:p>
              <a:pPr/>
              <a:r>
                <a:t>Harmonized</a:t>
              </a:r>
            </a:p>
          </p:txBody>
        </p:sp>
      </p:grpSp>
      <p:grpSp>
        <p:nvGrpSpPr>
          <p:cNvPr id="325" name="Group"/>
          <p:cNvGrpSpPr/>
          <p:nvPr/>
        </p:nvGrpSpPr>
        <p:grpSpPr>
          <a:xfrm>
            <a:off x="3797300" y="3987800"/>
            <a:ext cx="5003800" cy="1104900"/>
            <a:chOff x="0" y="0"/>
            <a:chExt cx="5003800" cy="1104900"/>
          </a:xfrm>
        </p:grpSpPr>
        <p:sp>
          <p:nvSpPr>
            <p:cNvPr id="323" name="Rectangle"/>
            <p:cNvSpPr/>
            <p:nvPr/>
          </p:nvSpPr>
          <p:spPr>
            <a:xfrm>
              <a:off x="0" y="0"/>
              <a:ext cx="5003800" cy="1104900"/>
            </a:xfrm>
            <a:prstGeom prst="rect">
              <a:avLst/>
            </a:prstGeom>
            <a:gradFill flip="none" rotWithShape="1">
              <a:gsLst>
                <a:gs pos="0">
                  <a:srgbClr val="87A246"/>
                </a:gs>
                <a:gs pos="79998">
                  <a:srgbClr val="A9CB59"/>
                </a:gs>
                <a:gs pos="100000">
                  <a:srgbClr val="ABCD56"/>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24" name="Lab Domain Exchange (PIM)"/>
            <p:cNvSpPr/>
            <p:nvPr/>
          </p:nvSpPr>
          <p:spPr>
            <a:xfrm>
              <a:off x="0" y="52070"/>
              <a:ext cx="5003800" cy="1003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p>
              <a:pPr algn="ctr" defTabSz="1295400">
                <a:buClr>
                  <a:srgbClr val="FFFFFF"/>
                </a:buClr>
                <a:buFont typeface="Lucida Grande"/>
                <a:defRPr sz="1600">
                  <a:uFill>
                    <a:solidFill>
                      <a:srgbClr val="000000"/>
                    </a:solidFill>
                  </a:uFill>
                  <a:latin typeface="Gill Sans"/>
                  <a:ea typeface="Gill Sans"/>
                  <a:cs typeface="Gill Sans"/>
                  <a:sym typeface="Gill Sans"/>
                </a:defRPr>
              </a:pPr>
              <a:r>
                <a:rPr b="1" sz="3400">
                  <a:solidFill>
                    <a:srgbClr val="FFFFFF"/>
                  </a:solidFill>
                  <a:uFill>
                    <a:solidFill>
                      <a:srgbClr val="FFFFFF"/>
                    </a:solidFill>
                  </a:uFill>
                  <a:latin typeface="+mj-lt"/>
                  <a:ea typeface="+mj-ea"/>
                  <a:cs typeface="+mj-cs"/>
                  <a:sym typeface="Lucida Grande"/>
                </a:rPr>
                <a:t>Lab Domain Exchange</a:t>
              </a:r>
              <a:r>
                <a:rPr sz="2400">
                  <a:solidFill>
                    <a:srgbClr val="FFFFFF"/>
                  </a:solidFill>
                  <a:uFill>
                    <a:solidFill>
                      <a:srgbClr val="FFFFFF"/>
                    </a:solidFill>
                  </a:uFill>
                  <a:latin typeface="+mj-lt"/>
                  <a:ea typeface="+mj-ea"/>
                  <a:cs typeface="+mj-cs"/>
                  <a:sym typeface="Lucida Grande"/>
                </a:rPr>
                <a:t> </a:t>
              </a:r>
              <a:r>
                <a:rPr sz="2800">
                  <a:solidFill>
                    <a:srgbClr val="FFFFFF"/>
                  </a:solidFill>
                  <a:uFill>
                    <a:solidFill>
                      <a:srgbClr val="FFFFFF"/>
                    </a:solidFill>
                  </a:uFill>
                  <a:latin typeface="+mj-lt"/>
                  <a:ea typeface="+mj-ea"/>
                  <a:cs typeface="+mj-cs"/>
                  <a:sym typeface="Lucida Grande"/>
                </a:rPr>
                <a:t>(PIM) </a:t>
              </a:r>
            </a:p>
          </p:txBody>
        </p:sp>
      </p:grpSp>
      <p:grpSp>
        <p:nvGrpSpPr>
          <p:cNvPr id="328" name="Group"/>
          <p:cNvGrpSpPr/>
          <p:nvPr/>
        </p:nvGrpSpPr>
        <p:grpSpPr>
          <a:xfrm rot="16200000">
            <a:off x="4946650" y="2762250"/>
            <a:ext cx="1841500" cy="685800"/>
            <a:chOff x="0" y="0"/>
            <a:chExt cx="1841500" cy="685800"/>
          </a:xfrm>
        </p:grpSpPr>
        <p:sp>
          <p:nvSpPr>
            <p:cNvPr id="326" name="Double Arrow"/>
            <p:cNvSpPr/>
            <p:nvPr/>
          </p:nvSpPr>
          <p:spPr>
            <a:xfrm>
              <a:off x="0" y="0"/>
              <a:ext cx="1841500" cy="685800"/>
            </a:xfrm>
            <a:prstGeom prst="leftRightArrow">
              <a:avLst>
                <a:gd name="adj1" fmla="val 50000"/>
                <a:gd name="adj2" fmla="val 35329"/>
              </a:avLst>
            </a:prstGeom>
            <a:gradFill flip="none" rotWithShape="1">
              <a:gsLst>
                <a:gs pos="0">
                  <a:srgbClr val="C6C6C6"/>
                </a:gs>
                <a:gs pos="34999">
                  <a:srgbClr val="D7D7D7"/>
                </a:gs>
                <a:gs pos="100000">
                  <a:srgbClr val="F0F0F0"/>
                </a:gs>
              </a:gsLst>
              <a:lin ang="16200000" scaled="0"/>
            </a:gradFill>
            <a:ln w="9525" cap="flat">
              <a:solidFill>
                <a:srgbClr val="000000"/>
              </a:solidFill>
              <a:prstDash val="solid"/>
              <a:round/>
            </a:ln>
            <a:effectLst>
              <a:outerShdw sx="100000" sy="100000" kx="0" ky="0" algn="b" rotWithShape="0" blurRad="38100" dist="25400" dir="5400000">
                <a:srgbClr val="000000">
                  <a:alpha val="37998"/>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27" name="Constrains"/>
            <p:cNvSpPr/>
            <p:nvPr/>
          </p:nvSpPr>
          <p:spPr>
            <a:xfrm>
              <a:off x="135184" y="173143"/>
              <a:ext cx="1549401"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000000"/>
                </a:buClr>
                <a:buFont typeface="Lucida Grande"/>
                <a:defRPr b="1" sz="1800">
                  <a:uFill>
                    <a:solidFill>
                      <a:srgbClr val="000000"/>
                    </a:solidFill>
                  </a:uFill>
                  <a:latin typeface="+mj-lt"/>
                  <a:ea typeface="+mj-ea"/>
                  <a:cs typeface="+mj-cs"/>
                  <a:sym typeface="Lucida Grande"/>
                </a:defRPr>
              </a:lvl1pPr>
            </a:lstStyle>
            <a:p>
              <a:pPr/>
              <a:r>
                <a:t>Constrains</a:t>
              </a:r>
            </a:p>
          </p:txBody>
        </p:sp>
      </p:grpSp>
      <p:grpSp>
        <p:nvGrpSpPr>
          <p:cNvPr id="331" name="Group"/>
          <p:cNvGrpSpPr/>
          <p:nvPr/>
        </p:nvGrpSpPr>
        <p:grpSpPr>
          <a:xfrm>
            <a:off x="2921000" y="6172200"/>
            <a:ext cx="2616200" cy="1295400"/>
            <a:chOff x="0" y="0"/>
            <a:chExt cx="2616200" cy="1295400"/>
          </a:xfrm>
        </p:grpSpPr>
        <p:sp>
          <p:nvSpPr>
            <p:cNvPr id="329" name="Rectangle"/>
            <p:cNvSpPr/>
            <p:nvPr/>
          </p:nvSpPr>
          <p:spPr>
            <a:xfrm>
              <a:off x="0" y="0"/>
              <a:ext cx="2616200" cy="1295400"/>
            </a:xfrm>
            <a:prstGeom prst="rect">
              <a:avLst/>
            </a:prstGeom>
            <a:gradFill flip="none" rotWithShape="1">
              <a:gsLst>
                <a:gs pos="0">
                  <a:srgbClr val="715791"/>
                </a:gs>
                <a:gs pos="79998">
                  <a:srgbClr val="8E6EB4"/>
                </a:gs>
                <a:gs pos="100000">
                  <a:srgbClr val="8F6EB7"/>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30" name="CDA Exchange PSM (UML)"/>
            <p:cNvSpPr/>
            <p:nvPr/>
          </p:nvSpPr>
          <p:spPr>
            <a:xfrm>
              <a:off x="0" y="254000"/>
              <a:ext cx="2616200" cy="787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0D0D0D"/>
                </a:buClr>
                <a:buFont typeface="Lucida Grande"/>
                <a:defRPr b="1" sz="2400">
                  <a:solidFill>
                    <a:srgbClr val="0D0D0D"/>
                  </a:solidFill>
                  <a:uFill>
                    <a:solidFill>
                      <a:srgbClr val="0D0D0D"/>
                    </a:solidFill>
                  </a:uFill>
                  <a:latin typeface="+mj-lt"/>
                  <a:ea typeface="+mj-ea"/>
                  <a:cs typeface="+mj-cs"/>
                  <a:sym typeface="Lucida Grande"/>
                </a:defRPr>
              </a:lvl1pPr>
            </a:lstStyle>
            <a:p>
              <a:pPr/>
              <a:r>
                <a:t>CDA Exchange PSM (UML)</a:t>
              </a:r>
            </a:p>
          </p:txBody>
        </p:sp>
      </p:grpSp>
      <p:grpSp>
        <p:nvGrpSpPr>
          <p:cNvPr id="334" name="Group"/>
          <p:cNvGrpSpPr/>
          <p:nvPr/>
        </p:nvGrpSpPr>
        <p:grpSpPr>
          <a:xfrm>
            <a:off x="6502400" y="6172200"/>
            <a:ext cx="2730500" cy="1295400"/>
            <a:chOff x="0" y="0"/>
            <a:chExt cx="2730500" cy="1295400"/>
          </a:xfrm>
        </p:grpSpPr>
        <p:sp>
          <p:nvSpPr>
            <p:cNvPr id="332" name="Rectangle"/>
            <p:cNvSpPr/>
            <p:nvPr/>
          </p:nvSpPr>
          <p:spPr>
            <a:xfrm>
              <a:off x="0" y="0"/>
              <a:ext cx="2730500" cy="1295400"/>
            </a:xfrm>
            <a:prstGeom prst="rect">
              <a:avLst/>
            </a:prstGeom>
            <a:gradFill flip="none" rotWithShape="1">
              <a:gsLst>
                <a:gs pos="0">
                  <a:srgbClr val="715791"/>
                </a:gs>
                <a:gs pos="79998">
                  <a:srgbClr val="8E6EB4"/>
                </a:gs>
                <a:gs pos="100000">
                  <a:srgbClr val="8F6EB7"/>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33" name="NIEM Exchange  PSM (UML)"/>
            <p:cNvSpPr/>
            <p:nvPr/>
          </p:nvSpPr>
          <p:spPr>
            <a:xfrm>
              <a:off x="0" y="254000"/>
              <a:ext cx="2730500" cy="787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0D0D0D"/>
                </a:buClr>
                <a:buFont typeface="Lucida Grande"/>
                <a:defRPr b="1" sz="2400">
                  <a:solidFill>
                    <a:srgbClr val="0D0D0D"/>
                  </a:solidFill>
                  <a:uFill>
                    <a:solidFill>
                      <a:srgbClr val="0D0D0D"/>
                    </a:solidFill>
                  </a:uFill>
                  <a:latin typeface="+mj-lt"/>
                  <a:ea typeface="+mj-ea"/>
                  <a:cs typeface="+mj-cs"/>
                  <a:sym typeface="Lucida Grande"/>
                </a:defRPr>
              </a:lvl1pPr>
            </a:lstStyle>
            <a:p>
              <a:pPr/>
              <a:r>
                <a:t>NIEM Exchange  PSM (UML)</a:t>
              </a:r>
            </a:p>
          </p:txBody>
        </p:sp>
      </p:grpSp>
      <p:grpSp>
        <p:nvGrpSpPr>
          <p:cNvPr id="337" name="Group"/>
          <p:cNvGrpSpPr/>
          <p:nvPr/>
        </p:nvGrpSpPr>
        <p:grpSpPr>
          <a:xfrm>
            <a:off x="2921000" y="8242300"/>
            <a:ext cx="2819400" cy="1193800"/>
            <a:chOff x="0" y="0"/>
            <a:chExt cx="2819400" cy="1193800"/>
          </a:xfrm>
        </p:grpSpPr>
        <p:sp>
          <p:nvSpPr>
            <p:cNvPr id="335" name="Rectangle"/>
            <p:cNvSpPr/>
            <p:nvPr/>
          </p:nvSpPr>
          <p:spPr>
            <a:xfrm>
              <a:off x="0" y="0"/>
              <a:ext cx="2819400" cy="1193800"/>
            </a:xfrm>
            <a:prstGeom prst="rect">
              <a:avLst/>
            </a:prstGeom>
            <a:gradFill flip="none" rotWithShape="1">
              <a:gsLst>
                <a:gs pos="0">
                  <a:srgbClr val="3198AF"/>
                </a:gs>
                <a:gs pos="79998">
                  <a:srgbClr val="3FBDDA"/>
                </a:gs>
                <a:gs pos="100000">
                  <a:srgbClr val="3BC0DD"/>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36" name="CDA Exchange Implementation…"/>
            <p:cNvSpPr/>
            <p:nvPr/>
          </p:nvSpPr>
          <p:spPr>
            <a:xfrm>
              <a:off x="0" y="17780"/>
              <a:ext cx="2819400"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p>
              <a:pPr algn="ctr" defTabSz="1295400">
                <a:buClr>
                  <a:srgbClr val="0D0D0D"/>
                </a:buClr>
                <a:buFont typeface="Lucida Grande"/>
                <a:defRPr b="1" sz="2400">
                  <a:solidFill>
                    <a:srgbClr val="0D0D0D"/>
                  </a:solidFill>
                  <a:uFill>
                    <a:solidFill>
                      <a:srgbClr val="0D0D0D"/>
                    </a:solidFill>
                  </a:uFill>
                  <a:latin typeface="+mj-lt"/>
                  <a:ea typeface="+mj-ea"/>
                  <a:cs typeface="+mj-cs"/>
                  <a:sym typeface="Lucida Grande"/>
                </a:defRPr>
              </a:pPr>
              <a:r>
                <a:t>CDA Exchange Implementation</a:t>
              </a:r>
            </a:p>
            <a:p>
              <a:pPr algn="ctr" defTabSz="1295400">
                <a:buClr>
                  <a:srgbClr val="0D0D0D"/>
                </a:buClr>
                <a:buFont typeface="Lucida Grande"/>
                <a:defRPr sz="2400">
                  <a:solidFill>
                    <a:srgbClr val="0D0D0D"/>
                  </a:solidFill>
                  <a:uFill>
                    <a:solidFill>
                      <a:srgbClr val="0D0D0D"/>
                    </a:solidFill>
                  </a:uFill>
                  <a:latin typeface="+mj-lt"/>
                  <a:ea typeface="+mj-ea"/>
                  <a:cs typeface="+mj-cs"/>
                  <a:sym typeface="Lucida Grande"/>
                </a:defRPr>
              </a:pPr>
              <a:r>
                <a:t>(Java)</a:t>
              </a:r>
            </a:p>
          </p:txBody>
        </p:sp>
      </p:grpSp>
      <p:grpSp>
        <p:nvGrpSpPr>
          <p:cNvPr id="340" name="Group"/>
          <p:cNvGrpSpPr/>
          <p:nvPr/>
        </p:nvGrpSpPr>
        <p:grpSpPr>
          <a:xfrm>
            <a:off x="6502400" y="8242300"/>
            <a:ext cx="2730500" cy="1295400"/>
            <a:chOff x="0" y="0"/>
            <a:chExt cx="2730500" cy="1295400"/>
          </a:xfrm>
        </p:grpSpPr>
        <p:sp>
          <p:nvSpPr>
            <p:cNvPr id="338" name="Rectangle"/>
            <p:cNvSpPr/>
            <p:nvPr/>
          </p:nvSpPr>
          <p:spPr>
            <a:xfrm>
              <a:off x="0" y="0"/>
              <a:ext cx="2730500" cy="1295400"/>
            </a:xfrm>
            <a:prstGeom prst="rect">
              <a:avLst/>
            </a:prstGeom>
            <a:gradFill flip="none" rotWithShape="1">
              <a:gsLst>
                <a:gs pos="0">
                  <a:srgbClr val="3198AF"/>
                </a:gs>
                <a:gs pos="79998">
                  <a:srgbClr val="3FBDDA"/>
                </a:gs>
                <a:gs pos="100000">
                  <a:srgbClr val="3BC0DD"/>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39" name="NIEM Exchange PSM Implementation…"/>
            <p:cNvSpPr/>
            <p:nvPr/>
          </p:nvSpPr>
          <p:spPr>
            <a:xfrm>
              <a:off x="0" y="205740"/>
              <a:ext cx="2730500" cy="876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p>
              <a:pPr algn="ctr" defTabSz="1295400">
                <a:buClr>
                  <a:srgbClr val="0D0D0D"/>
                </a:buClr>
                <a:buFont typeface="Lucida Grande"/>
                <a:defRPr b="1" sz="1800">
                  <a:solidFill>
                    <a:srgbClr val="0D0D0D"/>
                  </a:solidFill>
                  <a:uFill>
                    <a:solidFill>
                      <a:srgbClr val="0D0D0D"/>
                    </a:solidFill>
                  </a:uFill>
                  <a:latin typeface="+mj-lt"/>
                  <a:ea typeface="+mj-ea"/>
                  <a:cs typeface="+mj-cs"/>
                  <a:sym typeface="Lucida Grande"/>
                </a:defRPr>
              </a:pPr>
              <a:r>
                <a:t>NIEM Exchange PSM Implementation</a:t>
              </a:r>
            </a:p>
            <a:p>
              <a:pPr algn="ctr" defTabSz="1295400">
                <a:buClr>
                  <a:srgbClr val="0D0D0D"/>
                </a:buClr>
                <a:buFont typeface="Lucida Grande"/>
                <a:defRPr sz="1800">
                  <a:solidFill>
                    <a:srgbClr val="0D0D0D"/>
                  </a:solidFill>
                  <a:uFill>
                    <a:solidFill>
                      <a:srgbClr val="0D0D0D"/>
                    </a:solidFill>
                  </a:uFill>
                  <a:latin typeface="+mj-lt"/>
                  <a:ea typeface="+mj-ea"/>
                  <a:cs typeface="+mj-cs"/>
                  <a:sym typeface="Lucida Grande"/>
                </a:defRPr>
              </a:pPr>
              <a:r>
                <a:t>(XSDs)</a:t>
              </a:r>
            </a:p>
          </p:txBody>
        </p:sp>
      </p:grpSp>
      <p:grpSp>
        <p:nvGrpSpPr>
          <p:cNvPr id="343" name="Group"/>
          <p:cNvGrpSpPr/>
          <p:nvPr/>
        </p:nvGrpSpPr>
        <p:grpSpPr>
          <a:xfrm>
            <a:off x="431800" y="8242300"/>
            <a:ext cx="2171700" cy="1193800"/>
            <a:chOff x="0" y="0"/>
            <a:chExt cx="2171700" cy="1193800"/>
          </a:xfrm>
        </p:grpSpPr>
        <p:sp>
          <p:nvSpPr>
            <p:cNvPr id="341" name="Rounded Rectangle"/>
            <p:cNvSpPr/>
            <p:nvPr/>
          </p:nvSpPr>
          <p:spPr>
            <a:xfrm>
              <a:off x="0" y="0"/>
              <a:ext cx="2171700" cy="1193800"/>
            </a:xfrm>
            <a:prstGeom prst="roundRect">
              <a:avLst>
                <a:gd name="adj" fmla="val 11702"/>
              </a:avLst>
            </a:prstGeom>
            <a:gradFill flip="none" rotWithShape="1">
              <a:gsLst>
                <a:gs pos="0">
                  <a:srgbClr val="3B72A8"/>
                </a:gs>
                <a:gs pos="79998">
                  <a:srgbClr val="4B90D1"/>
                </a:gs>
                <a:gs pos="100000">
                  <a:srgbClr val="4890D4"/>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42" name="CDA Implementation Guide Document"/>
            <p:cNvSpPr/>
            <p:nvPr/>
          </p:nvSpPr>
          <p:spPr>
            <a:xfrm>
              <a:off x="51928" y="152400"/>
              <a:ext cx="2082801" cy="876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0D0D0D"/>
                </a:buClr>
                <a:buFont typeface="Lucida Grande"/>
                <a:defRPr sz="1800">
                  <a:solidFill>
                    <a:srgbClr val="0D0D0D"/>
                  </a:solidFill>
                  <a:uFill>
                    <a:solidFill>
                      <a:srgbClr val="0D0D0D"/>
                    </a:solidFill>
                  </a:uFill>
                  <a:latin typeface="+mj-lt"/>
                  <a:ea typeface="+mj-ea"/>
                  <a:cs typeface="+mj-cs"/>
                  <a:sym typeface="Lucida Grande"/>
                </a:defRPr>
              </a:lvl1pPr>
            </a:lstStyle>
            <a:p>
              <a:pPr/>
              <a:r>
                <a:t>CDA Implementation Guide Document</a:t>
              </a:r>
            </a:p>
          </p:txBody>
        </p:sp>
      </p:grpSp>
      <p:grpSp>
        <p:nvGrpSpPr>
          <p:cNvPr id="346" name="Group"/>
          <p:cNvGrpSpPr/>
          <p:nvPr/>
        </p:nvGrpSpPr>
        <p:grpSpPr>
          <a:xfrm>
            <a:off x="9639300" y="8343900"/>
            <a:ext cx="2057400" cy="1193800"/>
            <a:chOff x="0" y="0"/>
            <a:chExt cx="2057400" cy="1193800"/>
          </a:xfrm>
        </p:grpSpPr>
        <p:sp>
          <p:nvSpPr>
            <p:cNvPr id="344" name="Rounded Rectangle"/>
            <p:cNvSpPr/>
            <p:nvPr/>
          </p:nvSpPr>
          <p:spPr>
            <a:xfrm>
              <a:off x="0" y="0"/>
              <a:ext cx="2057400" cy="1193800"/>
            </a:xfrm>
            <a:prstGeom prst="roundRect">
              <a:avLst>
                <a:gd name="adj" fmla="val 11702"/>
              </a:avLst>
            </a:prstGeom>
            <a:gradFill flip="none" rotWithShape="1">
              <a:gsLst>
                <a:gs pos="0">
                  <a:srgbClr val="3B72A8"/>
                </a:gs>
                <a:gs pos="79998">
                  <a:srgbClr val="4B90D1"/>
                </a:gs>
                <a:gs pos="100000">
                  <a:srgbClr val="4890D4"/>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45" name="NIEM IEPD…"/>
            <p:cNvSpPr/>
            <p:nvPr/>
          </p:nvSpPr>
          <p:spPr>
            <a:xfrm>
              <a:off x="63500" y="203200"/>
              <a:ext cx="1968500" cy="787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p>
              <a:pPr algn="ctr" defTabSz="1295400">
                <a:buClr>
                  <a:srgbClr val="0D0D0D"/>
                </a:buClr>
                <a:buFont typeface="Lucida Grande"/>
                <a:defRPr sz="2400">
                  <a:solidFill>
                    <a:srgbClr val="0D0D0D"/>
                  </a:solidFill>
                  <a:uFill>
                    <a:solidFill>
                      <a:srgbClr val="0D0D0D"/>
                    </a:solidFill>
                  </a:uFill>
                  <a:latin typeface="+mj-lt"/>
                  <a:ea typeface="+mj-ea"/>
                  <a:cs typeface="+mj-cs"/>
                  <a:sym typeface="Lucida Grande"/>
                </a:defRPr>
              </a:pPr>
              <a:r>
                <a:t>NIEM IEPD</a:t>
              </a:r>
            </a:p>
            <a:p>
              <a:pPr algn="ctr" defTabSz="1295400">
                <a:buClr>
                  <a:srgbClr val="0D0D0D"/>
                </a:buClr>
                <a:buFont typeface="Lucida Grande"/>
                <a:defRPr sz="2400">
                  <a:solidFill>
                    <a:srgbClr val="0D0D0D"/>
                  </a:solidFill>
                  <a:uFill>
                    <a:solidFill>
                      <a:srgbClr val="0D0D0D"/>
                    </a:solidFill>
                  </a:uFill>
                  <a:latin typeface="+mj-lt"/>
                  <a:ea typeface="+mj-ea"/>
                  <a:cs typeface="+mj-cs"/>
                  <a:sym typeface="Lucida Grande"/>
                </a:defRPr>
              </a:pPr>
              <a:r>
                <a:t>Document</a:t>
              </a:r>
            </a:p>
          </p:txBody>
        </p:sp>
      </p:grpSp>
      <p:sp>
        <p:nvSpPr>
          <p:cNvPr id="347" name="FHIM Model Driven Prototype…"/>
          <p:cNvSpPr/>
          <p:nvPr/>
        </p:nvSpPr>
        <p:spPr>
          <a:xfrm>
            <a:off x="215900" y="546100"/>
            <a:ext cx="3073400" cy="1143000"/>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p>
            <a:pPr algn="ctr" defTabSz="1295400">
              <a:buClr>
                <a:srgbClr val="000000"/>
              </a:buClr>
              <a:buFont typeface="Lucida Grande"/>
              <a:defRPr sz="2400">
                <a:uFill>
                  <a:solidFill>
                    <a:srgbClr val="000000"/>
                  </a:solidFill>
                </a:uFill>
                <a:latin typeface="+mj-lt"/>
                <a:ea typeface="+mj-ea"/>
                <a:cs typeface="+mj-cs"/>
                <a:sym typeface="Lucida Grande"/>
              </a:defRPr>
            </a:pPr>
            <a:r>
              <a:t>FHIM Model Driven Prototype</a:t>
            </a:r>
          </a:p>
          <a:p>
            <a:pPr algn="ctr" defTabSz="1295400">
              <a:buClr>
                <a:srgbClr val="000000"/>
              </a:buClr>
              <a:buFont typeface="Lucida Grande"/>
              <a:defRPr sz="2400">
                <a:uFill>
                  <a:solidFill>
                    <a:srgbClr val="000000"/>
                  </a:solidFill>
                </a:uFill>
                <a:latin typeface="+mj-lt"/>
                <a:ea typeface="+mj-ea"/>
                <a:cs typeface="+mj-cs"/>
                <a:sym typeface="Lucida Grande"/>
              </a:defRPr>
            </a:pPr>
            <a:r>
              <a:t>Approach</a:t>
            </a:r>
          </a:p>
        </p:txBody>
      </p:sp>
      <p:sp>
        <p:nvSpPr>
          <p:cNvPr id="348" name="Platform Independent"/>
          <p:cNvSpPr/>
          <p:nvPr/>
        </p:nvSpPr>
        <p:spPr>
          <a:xfrm>
            <a:off x="9525000" y="3797300"/>
            <a:ext cx="3543300" cy="1219200"/>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000000"/>
              </a:buClr>
              <a:buFont typeface="Lucida Grande"/>
              <a:defRPr b="1" sz="3800">
                <a:uFill>
                  <a:solidFill>
                    <a:srgbClr val="000000"/>
                  </a:solidFill>
                </a:uFill>
                <a:latin typeface="+mj-lt"/>
                <a:ea typeface="+mj-ea"/>
                <a:cs typeface="+mj-cs"/>
                <a:sym typeface="Lucida Grande"/>
              </a:defRPr>
            </a:lvl1pPr>
          </a:lstStyle>
          <a:p>
            <a:pPr/>
            <a:r>
              <a:t>Platform Independent</a:t>
            </a:r>
          </a:p>
        </p:txBody>
      </p:sp>
      <p:sp>
        <p:nvSpPr>
          <p:cNvPr id="349" name="Platform Specific"/>
          <p:cNvSpPr/>
          <p:nvPr/>
        </p:nvSpPr>
        <p:spPr>
          <a:xfrm>
            <a:off x="9677400" y="5359400"/>
            <a:ext cx="2616200" cy="1219200"/>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000000"/>
              </a:buClr>
              <a:buFont typeface="Lucida Grande"/>
              <a:defRPr b="1" sz="3800">
                <a:uFill>
                  <a:solidFill>
                    <a:srgbClr val="000000"/>
                  </a:solidFill>
                </a:uFill>
                <a:latin typeface="+mj-lt"/>
                <a:ea typeface="+mj-ea"/>
                <a:cs typeface="+mj-cs"/>
                <a:sym typeface="Lucida Grande"/>
              </a:defRPr>
            </a:lvl1pPr>
          </a:lstStyle>
          <a:p>
            <a:pPr/>
            <a:r>
              <a:t>Platform Specific</a:t>
            </a:r>
          </a:p>
        </p:txBody>
      </p:sp>
      <p:sp>
        <p:nvSpPr>
          <p:cNvPr id="396" name="Connection Line"/>
          <p:cNvSpPr/>
          <p:nvPr/>
        </p:nvSpPr>
        <p:spPr>
          <a:xfrm>
            <a:off x="4817262" y="5092700"/>
            <a:ext cx="980271" cy="1079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tailEnd type="triangle"/>
          </a:ln>
          <a:effectLst>
            <a:outerShdw sx="100000" sy="100000" kx="0" ky="0" algn="b" rotWithShape="0" blurRad="38100" dist="25400" dir="5400000">
              <a:srgbClr val="000000">
                <a:alpha val="34999"/>
              </a:srgbClr>
            </a:outerShdw>
          </a:effectLst>
        </p:spPr>
        <p:txBody>
          <a:bodyPr/>
          <a:lstStyle/>
          <a:p>
            <a:pPr/>
          </a:p>
        </p:txBody>
      </p:sp>
      <p:sp>
        <p:nvSpPr>
          <p:cNvPr id="397" name="Connection Line"/>
          <p:cNvSpPr/>
          <p:nvPr/>
        </p:nvSpPr>
        <p:spPr>
          <a:xfrm>
            <a:off x="6679297" y="5092700"/>
            <a:ext cx="742721" cy="1079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000000"/>
            </a:solidFill>
            <a:tailEnd type="triangle"/>
          </a:ln>
          <a:effectLst>
            <a:outerShdw sx="100000" sy="100000" kx="0" ky="0" algn="b" rotWithShape="0" blurRad="38100" dist="25400" dir="5400000">
              <a:srgbClr val="000000">
                <a:alpha val="34999"/>
              </a:srgbClr>
            </a:outerShdw>
          </a:effectLst>
        </p:spPr>
        <p:txBody>
          <a:bodyPr/>
          <a:lstStyle/>
          <a:p>
            <a:pPr/>
          </a:p>
        </p:txBody>
      </p:sp>
      <p:sp>
        <p:nvSpPr>
          <p:cNvPr id="398" name="Connection Line"/>
          <p:cNvSpPr/>
          <p:nvPr/>
        </p:nvSpPr>
        <p:spPr>
          <a:xfrm>
            <a:off x="7867650" y="7467600"/>
            <a:ext cx="0" cy="774700"/>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0"/>
                </a:moveTo>
                <a:cubicBezTo>
                  <a:pt x="0" y="7200"/>
                  <a:pt x="0" y="14400"/>
                  <a:pt x="0" y="21600"/>
                </a:cubicBezTo>
              </a:path>
            </a:pathLst>
          </a:custGeom>
          <a:ln w="38100">
            <a:solidFill>
              <a:srgbClr val="000000"/>
            </a:solidFill>
            <a:tailEnd type="triangle"/>
          </a:ln>
          <a:effectLst>
            <a:outerShdw sx="100000" sy="100000" kx="0" ky="0" algn="b" rotWithShape="0" blurRad="38100" dist="25400" dir="5400000">
              <a:srgbClr val="000000">
                <a:alpha val="34999"/>
              </a:srgbClr>
            </a:outerShdw>
          </a:effectLst>
        </p:spPr>
        <p:txBody>
          <a:bodyPr/>
          <a:lstStyle/>
          <a:p>
            <a:pPr/>
          </a:p>
        </p:txBody>
      </p:sp>
      <p:sp>
        <p:nvSpPr>
          <p:cNvPr id="399" name="Connection Line"/>
          <p:cNvSpPr/>
          <p:nvPr/>
        </p:nvSpPr>
        <p:spPr>
          <a:xfrm>
            <a:off x="4261688" y="7467600"/>
            <a:ext cx="38980" cy="774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000000"/>
            </a:solidFill>
            <a:tailEnd type="triangle"/>
          </a:ln>
          <a:effectLst>
            <a:outerShdw sx="100000" sy="100000" kx="0" ky="0" algn="b" rotWithShape="0" blurRad="38100" dist="25400" dir="5400000">
              <a:srgbClr val="000000">
                <a:alpha val="34999"/>
              </a:srgbClr>
            </a:outerShdw>
          </a:effectLst>
        </p:spPr>
        <p:txBody>
          <a:bodyPr/>
          <a:lstStyle/>
          <a:p>
            <a:pPr/>
          </a:p>
        </p:txBody>
      </p:sp>
      <p:sp>
        <p:nvSpPr>
          <p:cNvPr id="354" name="Generate"/>
          <p:cNvSpPr/>
          <p:nvPr/>
        </p:nvSpPr>
        <p:spPr>
          <a:xfrm rot="19440000">
            <a:off x="1945660" y="7438314"/>
            <a:ext cx="1409701" cy="3429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algn="ctr" defTabSz="1295400">
              <a:buClr>
                <a:srgbClr val="0D0D0D"/>
              </a:buClr>
              <a:buFont typeface="Lucida Grande"/>
              <a:defRPr b="1" sz="1800">
                <a:solidFill>
                  <a:srgbClr val="0D0D0D"/>
                </a:solidFill>
                <a:uFill>
                  <a:solidFill>
                    <a:srgbClr val="0D0D0D"/>
                  </a:solidFill>
                </a:uFill>
                <a:latin typeface="+mj-lt"/>
                <a:ea typeface="+mj-ea"/>
                <a:cs typeface="+mj-cs"/>
                <a:sym typeface="Lucida Grande"/>
              </a:defRPr>
            </a:lvl1pPr>
          </a:lstStyle>
          <a:p>
            <a:pPr/>
            <a:r>
              <a:t>Generate</a:t>
            </a:r>
          </a:p>
        </p:txBody>
      </p:sp>
      <p:sp>
        <p:nvSpPr>
          <p:cNvPr id="355" name="Transform"/>
          <p:cNvSpPr/>
          <p:nvPr/>
        </p:nvSpPr>
        <p:spPr>
          <a:xfrm>
            <a:off x="6286500" y="7581900"/>
            <a:ext cx="1663700" cy="342900"/>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algn="ctr" defTabSz="1295400">
              <a:buClr>
                <a:srgbClr val="0D0D0D"/>
              </a:buClr>
              <a:buFont typeface="Lucida Grande"/>
              <a:defRPr b="1" sz="1800">
                <a:solidFill>
                  <a:srgbClr val="0D0D0D"/>
                </a:solidFill>
                <a:uFill>
                  <a:solidFill>
                    <a:srgbClr val="0D0D0D"/>
                  </a:solidFill>
                </a:uFill>
                <a:latin typeface="+mj-lt"/>
                <a:ea typeface="+mj-ea"/>
                <a:cs typeface="+mj-cs"/>
                <a:sym typeface="Lucida Grande"/>
              </a:defRPr>
            </a:lvl1pPr>
          </a:lstStyle>
          <a:p>
            <a:pPr/>
            <a:r>
              <a:t>Transform</a:t>
            </a:r>
          </a:p>
        </p:txBody>
      </p:sp>
      <p:sp>
        <p:nvSpPr>
          <p:cNvPr id="356" name="Transform"/>
          <p:cNvSpPr/>
          <p:nvPr/>
        </p:nvSpPr>
        <p:spPr>
          <a:xfrm>
            <a:off x="5270500" y="5575300"/>
            <a:ext cx="1765300" cy="406400"/>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algn="ctr" defTabSz="1295400">
              <a:buClr>
                <a:srgbClr val="0D0D0D"/>
              </a:buClr>
              <a:buFont typeface="Lucida Grande"/>
              <a:defRPr b="1" sz="2200">
                <a:solidFill>
                  <a:srgbClr val="0D0D0D"/>
                </a:solidFill>
                <a:uFill>
                  <a:solidFill>
                    <a:srgbClr val="0D0D0D"/>
                  </a:solidFill>
                </a:uFill>
                <a:latin typeface="+mj-lt"/>
                <a:ea typeface="+mj-ea"/>
                <a:cs typeface="+mj-cs"/>
                <a:sym typeface="Lucida Grande"/>
              </a:defRPr>
            </a:lvl1pPr>
          </a:lstStyle>
          <a:p>
            <a:pPr/>
            <a:r>
              <a:t>Transform</a:t>
            </a:r>
          </a:p>
        </p:txBody>
      </p:sp>
      <p:pic>
        <p:nvPicPr>
          <p:cNvPr id="357" name="image1.jpg" descr="image1.jpg"/>
          <p:cNvPicPr>
            <a:picLocks noChangeAspect="0"/>
          </p:cNvPicPr>
          <p:nvPr/>
        </p:nvPicPr>
        <p:blipFill>
          <a:blip r:embed="rId2">
            <a:extLst/>
          </a:blip>
          <a:stretch>
            <a:fillRect/>
          </a:stretch>
        </p:blipFill>
        <p:spPr>
          <a:xfrm>
            <a:off x="3581400" y="647700"/>
            <a:ext cx="762000" cy="762000"/>
          </a:xfrm>
          <a:prstGeom prst="rect">
            <a:avLst/>
          </a:prstGeom>
          <a:ln w="12700"/>
        </p:spPr>
      </p:pic>
      <p:sp>
        <p:nvSpPr>
          <p:cNvPr id="358" name="Line"/>
          <p:cNvSpPr/>
          <p:nvPr/>
        </p:nvSpPr>
        <p:spPr>
          <a:xfrm>
            <a:off x="8775700" y="7480300"/>
            <a:ext cx="1016000" cy="889000"/>
          </a:xfrm>
          <a:prstGeom prst="line">
            <a:avLst/>
          </a:prstGeom>
          <a:ln w="38100">
            <a:solidFill>
              <a:srgbClr val="000000"/>
            </a:solidFill>
            <a:tailEnd type="triangle"/>
          </a:ln>
          <a:effectLst>
            <a:outerShdw sx="100000" sy="100000" kx="0" ky="0" algn="b" rotWithShape="0" blurRad="38100" dist="25400" dir="5400000">
              <a:srgbClr val="000000">
                <a:alpha val="34999"/>
              </a:srgbClr>
            </a:outerShdw>
          </a:effectLst>
        </p:spPr>
        <p:txBody>
          <a:bodyPr lIns="50800" tIns="50800" rIns="50800" bIns="50800" anchor="ctr"/>
          <a:lstStyle/>
          <a:p>
            <a:pPr marL="57799" marR="57799" defTabSz="1295400">
              <a:defRPr sz="1600">
                <a:uFill>
                  <a:solidFill>
                    <a:srgbClr val="000000"/>
                  </a:solidFill>
                </a:uFill>
                <a:latin typeface="Gill Sans"/>
                <a:ea typeface="Gill Sans"/>
                <a:cs typeface="Gill Sans"/>
                <a:sym typeface="Gill Sans"/>
              </a:defRPr>
            </a:pPr>
          </a:p>
        </p:txBody>
      </p:sp>
      <p:sp>
        <p:nvSpPr>
          <p:cNvPr id="359" name="Line"/>
          <p:cNvSpPr/>
          <p:nvPr/>
        </p:nvSpPr>
        <p:spPr>
          <a:xfrm flipH="1">
            <a:off x="2159000" y="7429500"/>
            <a:ext cx="1117600" cy="863601"/>
          </a:xfrm>
          <a:prstGeom prst="line">
            <a:avLst/>
          </a:prstGeom>
          <a:ln w="38100">
            <a:solidFill>
              <a:srgbClr val="000000"/>
            </a:solidFill>
            <a:tailEnd type="triangle"/>
          </a:ln>
          <a:effectLst>
            <a:outerShdw sx="100000" sy="100000" kx="0" ky="0" algn="b" rotWithShape="0" blurRad="38100" dist="25400" dir="5400000">
              <a:srgbClr val="000000">
                <a:alpha val="34999"/>
              </a:srgbClr>
            </a:outerShdw>
          </a:effectLst>
        </p:spPr>
        <p:txBody>
          <a:bodyPr lIns="50800" tIns="50800" rIns="50800" bIns="50800" anchor="ctr"/>
          <a:lstStyle/>
          <a:p>
            <a:pPr marL="57799" marR="57799" defTabSz="1295400">
              <a:defRPr sz="1600">
                <a:uFill>
                  <a:solidFill>
                    <a:srgbClr val="000000"/>
                  </a:solidFill>
                </a:uFill>
                <a:latin typeface="Gill Sans"/>
                <a:ea typeface="Gill Sans"/>
                <a:cs typeface="Gill Sans"/>
                <a:sym typeface="Gill Sans"/>
              </a:defRPr>
            </a:pPr>
          </a:p>
        </p:txBody>
      </p:sp>
      <p:sp>
        <p:nvSpPr>
          <p:cNvPr id="360" name="Generate"/>
          <p:cNvSpPr/>
          <p:nvPr/>
        </p:nvSpPr>
        <p:spPr>
          <a:xfrm rot="2220000">
            <a:off x="8965584" y="7532461"/>
            <a:ext cx="1333501" cy="3429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algn="ctr" defTabSz="1295400">
              <a:buClr>
                <a:srgbClr val="0D0D0D"/>
              </a:buClr>
              <a:buFont typeface="Lucida Grande"/>
              <a:defRPr b="1" sz="1800">
                <a:solidFill>
                  <a:srgbClr val="0D0D0D"/>
                </a:solidFill>
                <a:uFill>
                  <a:solidFill>
                    <a:srgbClr val="0D0D0D"/>
                  </a:solidFill>
                </a:uFill>
                <a:latin typeface="+mj-lt"/>
                <a:ea typeface="+mj-ea"/>
                <a:cs typeface="+mj-cs"/>
                <a:sym typeface="Lucida Grande"/>
              </a:defRPr>
            </a:lvl1pPr>
          </a:lstStyle>
          <a:p>
            <a:pPr/>
            <a:r>
              <a:t>Generate</a:t>
            </a:r>
          </a:p>
        </p:txBody>
      </p:sp>
      <p:sp>
        <p:nvSpPr>
          <p:cNvPr id="361" name="Transform"/>
          <p:cNvSpPr/>
          <p:nvPr/>
        </p:nvSpPr>
        <p:spPr>
          <a:xfrm>
            <a:off x="4292600" y="7581900"/>
            <a:ext cx="1549400" cy="342900"/>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algn="ctr" defTabSz="1295400">
              <a:buClr>
                <a:srgbClr val="0D0D0D"/>
              </a:buClr>
              <a:buFont typeface="Lucida Grande"/>
              <a:defRPr b="1" sz="1800">
                <a:solidFill>
                  <a:srgbClr val="0D0D0D"/>
                </a:solidFill>
                <a:uFill>
                  <a:solidFill>
                    <a:srgbClr val="0D0D0D"/>
                  </a:solidFill>
                </a:uFill>
                <a:latin typeface="+mj-lt"/>
                <a:ea typeface="+mj-ea"/>
                <a:cs typeface="+mj-cs"/>
                <a:sym typeface="Lucida Grande"/>
              </a:defRPr>
            </a:lvl1pPr>
          </a:lstStyle>
          <a:p>
            <a:pPr/>
            <a:r>
              <a:t>Transform</a:t>
            </a:r>
          </a:p>
        </p:txBody>
      </p:sp>
      <p:grpSp>
        <p:nvGrpSpPr>
          <p:cNvPr id="364" name="Group"/>
          <p:cNvGrpSpPr/>
          <p:nvPr/>
        </p:nvGrpSpPr>
        <p:grpSpPr>
          <a:xfrm>
            <a:off x="8242300" y="863600"/>
            <a:ext cx="546100" cy="546100"/>
            <a:chOff x="0" y="0"/>
            <a:chExt cx="546100" cy="546100"/>
          </a:xfrm>
        </p:grpSpPr>
        <p:sp>
          <p:nvSpPr>
            <p:cNvPr id="362" name="Circle"/>
            <p:cNvSpPr/>
            <p:nvPr/>
          </p:nvSpPr>
          <p:spPr>
            <a:xfrm>
              <a:off x="0" y="0"/>
              <a:ext cx="546100" cy="546100"/>
            </a:xfrm>
            <a:prstGeom prst="ellipse">
              <a:avLst/>
            </a:prstGeom>
            <a:gradFill flip="none" rotWithShape="1">
              <a:gsLst>
                <a:gs pos="0">
                  <a:srgbClr val="D58028"/>
                </a:gs>
                <a:gs pos="79998">
                  <a:srgbClr val="FFA141"/>
                </a:gs>
                <a:gs pos="100000">
                  <a:srgbClr val="FFA244"/>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63" name="1"/>
            <p:cNvSpPr/>
            <p:nvPr/>
          </p:nvSpPr>
          <p:spPr>
            <a:xfrm>
              <a:off x="76058" y="55880"/>
              <a:ext cx="393701"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Lucida Grande"/>
                <a:defRPr sz="2400">
                  <a:solidFill>
                    <a:srgbClr val="FFFFFF"/>
                  </a:solidFill>
                  <a:uFill>
                    <a:solidFill>
                      <a:srgbClr val="FFFFFF"/>
                    </a:solidFill>
                  </a:uFill>
                  <a:latin typeface="+mj-lt"/>
                  <a:ea typeface="+mj-ea"/>
                  <a:cs typeface="+mj-cs"/>
                  <a:sym typeface="Lucida Grande"/>
                </a:defRPr>
              </a:lvl1pPr>
            </a:lstStyle>
            <a:p>
              <a:pPr/>
              <a:r>
                <a:t>1</a:t>
              </a:r>
            </a:p>
          </p:txBody>
        </p:sp>
      </p:grpSp>
      <p:grpSp>
        <p:nvGrpSpPr>
          <p:cNvPr id="367" name="Group"/>
          <p:cNvGrpSpPr/>
          <p:nvPr/>
        </p:nvGrpSpPr>
        <p:grpSpPr>
          <a:xfrm>
            <a:off x="4991100" y="2921000"/>
            <a:ext cx="546100" cy="546100"/>
            <a:chOff x="0" y="0"/>
            <a:chExt cx="546100" cy="546100"/>
          </a:xfrm>
        </p:grpSpPr>
        <p:sp>
          <p:nvSpPr>
            <p:cNvPr id="365" name="Circle"/>
            <p:cNvSpPr/>
            <p:nvPr/>
          </p:nvSpPr>
          <p:spPr>
            <a:xfrm>
              <a:off x="0" y="0"/>
              <a:ext cx="546100" cy="546100"/>
            </a:xfrm>
            <a:prstGeom prst="ellipse">
              <a:avLst/>
            </a:prstGeom>
            <a:gradFill flip="none" rotWithShape="1">
              <a:gsLst>
                <a:gs pos="0">
                  <a:srgbClr val="D58028"/>
                </a:gs>
                <a:gs pos="79998">
                  <a:srgbClr val="FFA141"/>
                </a:gs>
                <a:gs pos="100000">
                  <a:srgbClr val="FFA244"/>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66" name="2"/>
            <p:cNvSpPr/>
            <p:nvPr/>
          </p:nvSpPr>
          <p:spPr>
            <a:xfrm>
              <a:off x="76058" y="57573"/>
              <a:ext cx="393701"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Lucida Grande"/>
                <a:defRPr sz="2400">
                  <a:solidFill>
                    <a:srgbClr val="FFFFFF"/>
                  </a:solidFill>
                  <a:uFill>
                    <a:solidFill>
                      <a:srgbClr val="FFFFFF"/>
                    </a:solidFill>
                  </a:uFill>
                  <a:latin typeface="+mj-lt"/>
                  <a:ea typeface="+mj-ea"/>
                  <a:cs typeface="+mj-cs"/>
                  <a:sym typeface="Lucida Grande"/>
                </a:defRPr>
              </a:lvl1pPr>
            </a:lstStyle>
            <a:p>
              <a:pPr/>
              <a:r>
                <a:t>2</a:t>
              </a:r>
            </a:p>
          </p:txBody>
        </p:sp>
      </p:grpSp>
      <p:grpSp>
        <p:nvGrpSpPr>
          <p:cNvPr id="370" name="Group"/>
          <p:cNvGrpSpPr/>
          <p:nvPr/>
        </p:nvGrpSpPr>
        <p:grpSpPr>
          <a:xfrm>
            <a:off x="8343900" y="5422900"/>
            <a:ext cx="546100" cy="546100"/>
            <a:chOff x="0" y="0"/>
            <a:chExt cx="546100" cy="546100"/>
          </a:xfrm>
        </p:grpSpPr>
        <p:sp>
          <p:nvSpPr>
            <p:cNvPr id="368" name="Circle"/>
            <p:cNvSpPr/>
            <p:nvPr/>
          </p:nvSpPr>
          <p:spPr>
            <a:xfrm>
              <a:off x="0" y="0"/>
              <a:ext cx="546100" cy="546100"/>
            </a:xfrm>
            <a:prstGeom prst="ellipse">
              <a:avLst/>
            </a:prstGeom>
            <a:gradFill flip="none" rotWithShape="1">
              <a:gsLst>
                <a:gs pos="0">
                  <a:srgbClr val="D58028"/>
                </a:gs>
                <a:gs pos="79998">
                  <a:srgbClr val="FFA141"/>
                </a:gs>
                <a:gs pos="100000">
                  <a:srgbClr val="FFA244"/>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69" name="5"/>
            <p:cNvSpPr/>
            <p:nvPr/>
          </p:nvSpPr>
          <p:spPr>
            <a:xfrm>
              <a:off x="82832" y="48260"/>
              <a:ext cx="393701"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Lucida Grande"/>
                <a:defRPr sz="2400">
                  <a:solidFill>
                    <a:srgbClr val="FFFFFF"/>
                  </a:solidFill>
                  <a:uFill>
                    <a:solidFill>
                      <a:srgbClr val="FFFFFF"/>
                    </a:solidFill>
                  </a:uFill>
                  <a:latin typeface="+mj-lt"/>
                  <a:ea typeface="+mj-ea"/>
                  <a:cs typeface="+mj-cs"/>
                  <a:sym typeface="Lucida Grande"/>
                </a:defRPr>
              </a:lvl1pPr>
            </a:lstStyle>
            <a:p>
              <a:pPr/>
              <a:r>
                <a:t>5</a:t>
              </a:r>
            </a:p>
          </p:txBody>
        </p:sp>
      </p:grpSp>
      <p:grpSp>
        <p:nvGrpSpPr>
          <p:cNvPr id="373" name="Group"/>
          <p:cNvGrpSpPr/>
          <p:nvPr/>
        </p:nvGrpSpPr>
        <p:grpSpPr>
          <a:xfrm>
            <a:off x="2819400" y="5422900"/>
            <a:ext cx="546100" cy="546100"/>
            <a:chOff x="0" y="0"/>
            <a:chExt cx="546100" cy="546100"/>
          </a:xfrm>
        </p:grpSpPr>
        <p:sp>
          <p:nvSpPr>
            <p:cNvPr id="371" name="Circle"/>
            <p:cNvSpPr/>
            <p:nvPr/>
          </p:nvSpPr>
          <p:spPr>
            <a:xfrm>
              <a:off x="0" y="0"/>
              <a:ext cx="546100" cy="546100"/>
            </a:xfrm>
            <a:prstGeom prst="ellipse">
              <a:avLst/>
            </a:prstGeom>
            <a:gradFill flip="none" rotWithShape="1">
              <a:gsLst>
                <a:gs pos="0">
                  <a:srgbClr val="D58028"/>
                </a:gs>
                <a:gs pos="79998">
                  <a:srgbClr val="FFA141"/>
                </a:gs>
                <a:gs pos="100000">
                  <a:srgbClr val="FFA244"/>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72" name="4"/>
            <p:cNvSpPr/>
            <p:nvPr/>
          </p:nvSpPr>
          <p:spPr>
            <a:xfrm>
              <a:off x="80292" y="48260"/>
              <a:ext cx="393701"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Lucida Grande"/>
                <a:defRPr sz="2400">
                  <a:solidFill>
                    <a:srgbClr val="FFFFFF"/>
                  </a:solidFill>
                  <a:uFill>
                    <a:solidFill>
                      <a:srgbClr val="FFFFFF"/>
                    </a:solidFill>
                  </a:uFill>
                  <a:latin typeface="+mj-lt"/>
                  <a:ea typeface="+mj-ea"/>
                  <a:cs typeface="+mj-cs"/>
                  <a:sym typeface="Lucida Grande"/>
                </a:defRPr>
              </a:lvl1pPr>
            </a:lstStyle>
            <a:p>
              <a:pPr/>
              <a:r>
                <a:t>4</a:t>
              </a:r>
            </a:p>
          </p:txBody>
        </p:sp>
      </p:grpSp>
      <p:grpSp>
        <p:nvGrpSpPr>
          <p:cNvPr id="376" name="Group"/>
          <p:cNvGrpSpPr/>
          <p:nvPr/>
        </p:nvGrpSpPr>
        <p:grpSpPr>
          <a:xfrm>
            <a:off x="3035300" y="7581900"/>
            <a:ext cx="546100" cy="546100"/>
            <a:chOff x="0" y="0"/>
            <a:chExt cx="546100" cy="546100"/>
          </a:xfrm>
        </p:grpSpPr>
        <p:sp>
          <p:nvSpPr>
            <p:cNvPr id="374" name="Circle"/>
            <p:cNvSpPr/>
            <p:nvPr/>
          </p:nvSpPr>
          <p:spPr>
            <a:xfrm>
              <a:off x="0" y="0"/>
              <a:ext cx="546100" cy="546100"/>
            </a:xfrm>
            <a:prstGeom prst="ellipse">
              <a:avLst/>
            </a:prstGeom>
            <a:gradFill flip="none" rotWithShape="1">
              <a:gsLst>
                <a:gs pos="0">
                  <a:srgbClr val="D58028"/>
                </a:gs>
                <a:gs pos="79998">
                  <a:srgbClr val="FFA141"/>
                </a:gs>
                <a:gs pos="100000">
                  <a:srgbClr val="FFA244"/>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75" name="6"/>
            <p:cNvSpPr/>
            <p:nvPr/>
          </p:nvSpPr>
          <p:spPr>
            <a:xfrm>
              <a:off x="81138" y="56726"/>
              <a:ext cx="393701"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Lucida Grande"/>
                <a:defRPr sz="2400">
                  <a:solidFill>
                    <a:srgbClr val="FFFFFF"/>
                  </a:solidFill>
                  <a:uFill>
                    <a:solidFill>
                      <a:srgbClr val="FFFFFF"/>
                    </a:solidFill>
                  </a:uFill>
                  <a:latin typeface="+mj-lt"/>
                  <a:ea typeface="+mj-ea"/>
                  <a:cs typeface="+mj-cs"/>
                  <a:sym typeface="Lucida Grande"/>
                </a:defRPr>
              </a:lvl1pPr>
            </a:lstStyle>
            <a:p>
              <a:pPr/>
              <a:r>
                <a:t>6</a:t>
              </a:r>
            </a:p>
          </p:txBody>
        </p:sp>
      </p:grpSp>
      <p:grpSp>
        <p:nvGrpSpPr>
          <p:cNvPr id="379" name="Group"/>
          <p:cNvGrpSpPr/>
          <p:nvPr/>
        </p:nvGrpSpPr>
        <p:grpSpPr>
          <a:xfrm>
            <a:off x="8242300" y="7581900"/>
            <a:ext cx="546100" cy="546100"/>
            <a:chOff x="0" y="0"/>
            <a:chExt cx="546100" cy="546100"/>
          </a:xfrm>
        </p:grpSpPr>
        <p:sp>
          <p:nvSpPr>
            <p:cNvPr id="377" name="Circle"/>
            <p:cNvSpPr/>
            <p:nvPr/>
          </p:nvSpPr>
          <p:spPr>
            <a:xfrm>
              <a:off x="0" y="0"/>
              <a:ext cx="546100" cy="546100"/>
            </a:xfrm>
            <a:prstGeom prst="ellipse">
              <a:avLst/>
            </a:prstGeom>
            <a:gradFill flip="none" rotWithShape="1">
              <a:gsLst>
                <a:gs pos="0">
                  <a:srgbClr val="D58028"/>
                </a:gs>
                <a:gs pos="79998">
                  <a:srgbClr val="FFA141"/>
                </a:gs>
                <a:gs pos="100000">
                  <a:srgbClr val="FFA244"/>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78" name="7"/>
            <p:cNvSpPr/>
            <p:nvPr/>
          </p:nvSpPr>
          <p:spPr>
            <a:xfrm>
              <a:off x="76058" y="56726"/>
              <a:ext cx="393701"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Lucida Grande"/>
                <a:defRPr sz="2400">
                  <a:solidFill>
                    <a:srgbClr val="FFFFFF"/>
                  </a:solidFill>
                  <a:uFill>
                    <a:solidFill>
                      <a:srgbClr val="FFFFFF"/>
                    </a:solidFill>
                  </a:uFill>
                  <a:latin typeface="+mj-lt"/>
                  <a:ea typeface="+mj-ea"/>
                  <a:cs typeface="+mj-cs"/>
                  <a:sym typeface="Lucida Grande"/>
                </a:defRPr>
              </a:lvl1pPr>
            </a:lstStyle>
            <a:p>
              <a:pPr/>
              <a:r>
                <a:t>7</a:t>
              </a:r>
            </a:p>
          </p:txBody>
        </p:sp>
      </p:grpSp>
      <p:grpSp>
        <p:nvGrpSpPr>
          <p:cNvPr id="382" name="Group"/>
          <p:cNvGrpSpPr/>
          <p:nvPr/>
        </p:nvGrpSpPr>
        <p:grpSpPr>
          <a:xfrm>
            <a:off x="1625600" y="7366000"/>
            <a:ext cx="546100" cy="546100"/>
            <a:chOff x="0" y="0"/>
            <a:chExt cx="546100" cy="546100"/>
          </a:xfrm>
        </p:grpSpPr>
        <p:sp>
          <p:nvSpPr>
            <p:cNvPr id="380" name="Circle"/>
            <p:cNvSpPr/>
            <p:nvPr/>
          </p:nvSpPr>
          <p:spPr>
            <a:xfrm>
              <a:off x="0" y="0"/>
              <a:ext cx="546100" cy="546100"/>
            </a:xfrm>
            <a:prstGeom prst="ellipse">
              <a:avLst/>
            </a:prstGeom>
            <a:gradFill flip="none" rotWithShape="1">
              <a:gsLst>
                <a:gs pos="0">
                  <a:srgbClr val="D58028"/>
                </a:gs>
                <a:gs pos="79998">
                  <a:srgbClr val="FFA141"/>
                </a:gs>
                <a:gs pos="100000">
                  <a:srgbClr val="FFA244"/>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81" name="8"/>
            <p:cNvSpPr/>
            <p:nvPr/>
          </p:nvSpPr>
          <p:spPr>
            <a:xfrm>
              <a:off x="81985" y="55880"/>
              <a:ext cx="393701"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Lucida Grande"/>
                <a:defRPr sz="2400">
                  <a:solidFill>
                    <a:srgbClr val="FFFFFF"/>
                  </a:solidFill>
                  <a:uFill>
                    <a:solidFill>
                      <a:srgbClr val="FFFFFF"/>
                    </a:solidFill>
                  </a:uFill>
                  <a:latin typeface="+mj-lt"/>
                  <a:ea typeface="+mj-ea"/>
                  <a:cs typeface="+mj-cs"/>
                  <a:sym typeface="Lucida Grande"/>
                </a:defRPr>
              </a:lvl1pPr>
            </a:lstStyle>
            <a:p>
              <a:pPr/>
              <a:r>
                <a:t>8</a:t>
              </a:r>
            </a:p>
          </p:txBody>
        </p:sp>
      </p:grpSp>
      <p:grpSp>
        <p:nvGrpSpPr>
          <p:cNvPr id="385" name="Group"/>
          <p:cNvGrpSpPr/>
          <p:nvPr/>
        </p:nvGrpSpPr>
        <p:grpSpPr>
          <a:xfrm>
            <a:off x="10083800" y="7480300"/>
            <a:ext cx="546100" cy="546100"/>
            <a:chOff x="0" y="0"/>
            <a:chExt cx="546100" cy="546100"/>
          </a:xfrm>
        </p:grpSpPr>
        <p:sp>
          <p:nvSpPr>
            <p:cNvPr id="383" name="Circle"/>
            <p:cNvSpPr/>
            <p:nvPr/>
          </p:nvSpPr>
          <p:spPr>
            <a:xfrm>
              <a:off x="0" y="0"/>
              <a:ext cx="546100" cy="546100"/>
            </a:xfrm>
            <a:prstGeom prst="ellipse">
              <a:avLst/>
            </a:prstGeom>
            <a:gradFill flip="none" rotWithShape="1">
              <a:gsLst>
                <a:gs pos="0">
                  <a:srgbClr val="D58028"/>
                </a:gs>
                <a:gs pos="79998">
                  <a:srgbClr val="FFA141"/>
                </a:gs>
                <a:gs pos="100000">
                  <a:srgbClr val="FFA244"/>
                </a:gs>
              </a:gsLst>
              <a:lin ang="16200000" scaled="0"/>
            </a:gradFill>
            <a:ln w="12700" cap="flat">
              <a:noFill/>
              <a:round/>
            </a:ln>
            <a:effectLst>
              <a:outerShdw sx="100000" sy="100000" kx="0" ky="0" algn="b" rotWithShape="0" blurRad="38100" dist="25400" dir="5400000">
                <a:srgbClr val="000000">
                  <a:alpha val="34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84" name="9"/>
            <p:cNvSpPr/>
            <p:nvPr/>
          </p:nvSpPr>
          <p:spPr>
            <a:xfrm>
              <a:off x="76906" y="49953"/>
              <a:ext cx="393701"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Lucida Grande"/>
                <a:defRPr sz="2400">
                  <a:solidFill>
                    <a:srgbClr val="FFFFFF"/>
                  </a:solidFill>
                  <a:uFill>
                    <a:solidFill>
                      <a:srgbClr val="FFFFFF"/>
                    </a:solidFill>
                  </a:uFill>
                  <a:latin typeface="+mj-lt"/>
                  <a:ea typeface="+mj-ea"/>
                  <a:cs typeface="+mj-cs"/>
                  <a:sym typeface="Lucida Grande"/>
                </a:defRPr>
              </a:lvl1pPr>
            </a:lstStyle>
            <a:p>
              <a:pPr/>
              <a:r>
                <a:t>9</a:t>
              </a:r>
            </a:p>
          </p:txBody>
        </p:sp>
      </p:grpSp>
      <p:grpSp>
        <p:nvGrpSpPr>
          <p:cNvPr id="388" name="Group"/>
          <p:cNvGrpSpPr/>
          <p:nvPr/>
        </p:nvGrpSpPr>
        <p:grpSpPr>
          <a:xfrm>
            <a:off x="330200" y="2489200"/>
            <a:ext cx="3035300" cy="1409700"/>
            <a:chOff x="0" y="0"/>
            <a:chExt cx="3035300" cy="1409700"/>
          </a:xfrm>
        </p:grpSpPr>
        <p:sp>
          <p:nvSpPr>
            <p:cNvPr id="386" name="Oval"/>
            <p:cNvSpPr/>
            <p:nvPr/>
          </p:nvSpPr>
          <p:spPr>
            <a:xfrm>
              <a:off x="0" y="0"/>
              <a:ext cx="3035300" cy="1409700"/>
            </a:xfrm>
            <a:prstGeom prst="ellipse">
              <a:avLst/>
            </a:prstGeom>
            <a:gradFill flip="none" rotWithShape="1">
              <a:gsLst>
                <a:gs pos="0">
                  <a:srgbClr val="ECF3FC"/>
                </a:gs>
                <a:gs pos="50000">
                  <a:srgbClr val="D6E6F9"/>
                </a:gs>
                <a:gs pos="100000">
                  <a:srgbClr val="BAD6F5"/>
                </a:gs>
              </a:gsLst>
              <a:lin ang="16200000" scaled="0"/>
            </a:gradFill>
            <a:ln w="25400" cap="flat">
              <a:solidFill>
                <a:srgbClr val="48729B"/>
              </a:solidFill>
              <a:prstDash val="dash"/>
              <a:round/>
            </a:ln>
            <a:effectLst>
              <a:outerShdw sx="100000" sy="100000" kx="0" ky="0" algn="b" rotWithShape="0" blurRad="50800" dist="38100" dir="2700000">
                <a:srgbClr val="000000">
                  <a:alpha val="39999"/>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87" name="Lab Domain Integration Use Case"/>
            <p:cNvSpPr/>
            <p:nvPr/>
          </p:nvSpPr>
          <p:spPr>
            <a:xfrm>
              <a:off x="437444" y="135466"/>
              <a:ext cx="2171701"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Lucida Grande"/>
                <a:defRPr sz="2400">
                  <a:solidFill>
                    <a:srgbClr val="FFFFFF"/>
                  </a:solidFill>
                  <a:uFill>
                    <a:solidFill>
                      <a:srgbClr val="FFFFFF"/>
                    </a:solidFill>
                  </a:uFill>
                  <a:latin typeface="+mj-lt"/>
                  <a:ea typeface="+mj-ea"/>
                  <a:cs typeface="+mj-cs"/>
                  <a:sym typeface="Lucida Grande"/>
                </a:defRPr>
              </a:lvl1pPr>
            </a:lstStyle>
            <a:p>
              <a:pPr/>
              <a:r>
                <a:t>Lab Domain Integration Use Case</a:t>
              </a:r>
            </a:p>
          </p:txBody>
        </p:sp>
      </p:grpSp>
      <p:grpSp>
        <p:nvGrpSpPr>
          <p:cNvPr id="391" name="Group"/>
          <p:cNvGrpSpPr/>
          <p:nvPr/>
        </p:nvGrpSpPr>
        <p:grpSpPr>
          <a:xfrm rot="1860000">
            <a:off x="2423549" y="3893083"/>
            <a:ext cx="1701801" cy="673101"/>
            <a:chOff x="0" y="0"/>
            <a:chExt cx="1701800" cy="673100"/>
          </a:xfrm>
        </p:grpSpPr>
        <p:sp>
          <p:nvSpPr>
            <p:cNvPr id="389" name="Double Arrow"/>
            <p:cNvSpPr/>
            <p:nvPr/>
          </p:nvSpPr>
          <p:spPr>
            <a:xfrm>
              <a:off x="0" y="0"/>
              <a:ext cx="1701800" cy="673100"/>
            </a:xfrm>
            <a:prstGeom prst="leftRightArrow">
              <a:avLst>
                <a:gd name="adj1" fmla="val 50000"/>
                <a:gd name="adj2" fmla="val 34913"/>
              </a:avLst>
            </a:prstGeom>
            <a:gradFill flip="none" rotWithShape="1">
              <a:gsLst>
                <a:gs pos="0">
                  <a:srgbClr val="C6C6C6"/>
                </a:gs>
                <a:gs pos="34999">
                  <a:srgbClr val="D7D7D7"/>
                </a:gs>
                <a:gs pos="100000">
                  <a:srgbClr val="F0F0F0"/>
                </a:gs>
              </a:gsLst>
              <a:lin ang="16200000" scaled="0"/>
            </a:gradFill>
            <a:ln w="9525" cap="flat">
              <a:solidFill>
                <a:srgbClr val="000000"/>
              </a:solidFill>
              <a:prstDash val="dash"/>
              <a:round/>
            </a:ln>
            <a:effectLst>
              <a:outerShdw sx="100000" sy="100000" kx="0" ky="0" algn="b" rotWithShape="0" blurRad="38100" dist="25400" dir="5400000">
                <a:srgbClr val="000000">
                  <a:alpha val="37998"/>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90" name="Uses"/>
            <p:cNvSpPr/>
            <p:nvPr/>
          </p:nvSpPr>
          <p:spPr>
            <a:xfrm>
              <a:off x="136030" y="118395"/>
              <a:ext cx="1435101"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000000"/>
                </a:buClr>
                <a:buFont typeface="Lucida Grande"/>
                <a:defRPr sz="2400">
                  <a:uFill>
                    <a:solidFill>
                      <a:srgbClr val="000000"/>
                    </a:solidFill>
                  </a:uFill>
                  <a:latin typeface="+mj-lt"/>
                  <a:ea typeface="+mj-ea"/>
                  <a:cs typeface="+mj-cs"/>
                  <a:sym typeface="Lucida Grande"/>
                </a:defRPr>
              </a:lvl1pPr>
            </a:lstStyle>
            <a:p>
              <a:pPr/>
              <a:r>
                <a:t>Uses</a:t>
              </a:r>
            </a:p>
          </p:txBody>
        </p:sp>
      </p:grpSp>
      <p:grpSp>
        <p:nvGrpSpPr>
          <p:cNvPr id="394" name="Group"/>
          <p:cNvGrpSpPr/>
          <p:nvPr/>
        </p:nvGrpSpPr>
        <p:grpSpPr>
          <a:xfrm rot="19260000">
            <a:off x="2945934" y="2080337"/>
            <a:ext cx="1460501" cy="673101"/>
            <a:chOff x="0" y="0"/>
            <a:chExt cx="1460500" cy="673100"/>
          </a:xfrm>
        </p:grpSpPr>
        <p:sp>
          <p:nvSpPr>
            <p:cNvPr id="392" name="Double Arrow"/>
            <p:cNvSpPr/>
            <p:nvPr/>
          </p:nvSpPr>
          <p:spPr>
            <a:xfrm>
              <a:off x="0" y="0"/>
              <a:ext cx="1460500" cy="673100"/>
            </a:xfrm>
            <a:prstGeom prst="leftRightArrow">
              <a:avLst>
                <a:gd name="adj1" fmla="val 50000"/>
                <a:gd name="adj2" fmla="val 34917"/>
              </a:avLst>
            </a:prstGeom>
            <a:gradFill flip="none" rotWithShape="1">
              <a:gsLst>
                <a:gs pos="0">
                  <a:srgbClr val="C6C6C6"/>
                </a:gs>
                <a:gs pos="34999">
                  <a:srgbClr val="D7D7D7"/>
                </a:gs>
                <a:gs pos="100000">
                  <a:srgbClr val="F0F0F0"/>
                </a:gs>
              </a:gsLst>
              <a:lin ang="16200000" scaled="0"/>
            </a:gradFill>
            <a:ln w="9525" cap="flat">
              <a:solidFill>
                <a:srgbClr val="000000"/>
              </a:solidFill>
              <a:prstDash val="dash"/>
              <a:round/>
            </a:ln>
            <a:effectLst>
              <a:outerShdw sx="100000" sy="100000" kx="0" ky="0" algn="b" rotWithShape="0" blurRad="38100" dist="25400" dir="5400000">
                <a:srgbClr val="000000">
                  <a:alpha val="37998"/>
                </a:srgbClr>
              </a:outerShdw>
            </a:effectLst>
          </p:spPr>
          <p:txBody>
            <a:bodyPr wrap="square" lIns="50800" tIns="50800" rIns="50800" bIns="50800" numCol="1" anchor="ctr">
              <a:noAutofit/>
            </a:bodyPr>
            <a:lstStyle/>
            <a:p>
              <a:pPr marL="57799" marR="57799" defTabSz="1295400">
                <a:defRPr sz="1600">
                  <a:uFill>
                    <a:solidFill>
                      <a:srgbClr val="000000"/>
                    </a:solidFill>
                  </a:uFill>
                  <a:latin typeface="Gill Sans"/>
                  <a:ea typeface="Gill Sans"/>
                  <a:cs typeface="Gill Sans"/>
                  <a:sym typeface="Gill Sans"/>
                </a:defRPr>
              </a:pPr>
            </a:p>
          </p:txBody>
        </p:sp>
        <p:sp>
          <p:nvSpPr>
            <p:cNvPr id="393" name="Uses"/>
            <p:cNvSpPr/>
            <p:nvPr/>
          </p:nvSpPr>
          <p:spPr>
            <a:xfrm>
              <a:off x="108962" y="127198"/>
              <a:ext cx="1244601"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000000"/>
                </a:buClr>
                <a:buFont typeface="Lucida Grande"/>
                <a:defRPr sz="2400">
                  <a:uFill>
                    <a:solidFill>
                      <a:srgbClr val="000000"/>
                    </a:solidFill>
                  </a:uFill>
                  <a:latin typeface="+mj-lt"/>
                  <a:ea typeface="+mj-ea"/>
                  <a:cs typeface="+mj-cs"/>
                  <a:sym typeface="Lucida Grande"/>
                </a:defRPr>
              </a:lvl1pPr>
            </a:lstStyle>
            <a:p>
              <a:pPr/>
              <a:r>
                <a:t>Uses</a:t>
              </a:r>
            </a:p>
          </p:txBody>
        </p:sp>
      </p:grpSp>
      <p:sp>
        <p:nvSpPr>
          <p:cNvPr id="395" name="Slide Number"/>
          <p:cNvSpPr txBox="1"/>
          <p:nvPr>
            <p:ph type="sldNum" sz="quarter" idx="2"/>
          </p:nvPr>
        </p:nvSpPr>
        <p:spPr>
          <a:xfrm>
            <a:off x="474479" y="9384312"/>
            <a:ext cx="371278" cy="330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grpSp>
        <p:nvGrpSpPr>
          <p:cNvPr id="404" name="Group"/>
          <p:cNvGrpSpPr/>
          <p:nvPr/>
        </p:nvGrpSpPr>
        <p:grpSpPr>
          <a:xfrm>
            <a:off x="546100" y="2616200"/>
            <a:ext cx="1409700" cy="1079500"/>
            <a:chOff x="0" y="0"/>
            <a:chExt cx="1409700" cy="1079500"/>
          </a:xfrm>
        </p:grpSpPr>
        <p:sp>
          <p:nvSpPr>
            <p:cNvPr id="402" name="Oval"/>
            <p:cNvSpPr/>
            <p:nvPr/>
          </p:nvSpPr>
          <p:spPr>
            <a:xfrm>
              <a:off x="0" y="0"/>
              <a:ext cx="1409700" cy="1079500"/>
            </a:xfrm>
            <a:prstGeom prst="ellipse">
              <a:avLst/>
            </a:prstGeom>
            <a:gradFill flip="none" rotWithShape="1">
              <a:gsLst>
                <a:gs pos="0">
                  <a:srgbClr val="88A346"/>
                </a:gs>
                <a:gs pos="80000">
                  <a:srgbClr val="AACB5A"/>
                </a:gs>
                <a:gs pos="100000">
                  <a:srgbClr val="ABCE57"/>
                </a:gs>
              </a:gsLst>
              <a:lin ang="16200000" scaled="0"/>
            </a:gra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403" name="Use Case"/>
            <p:cNvSpPr/>
            <p:nvPr/>
          </p:nvSpPr>
          <p:spPr>
            <a:xfrm>
              <a:off x="203482" y="127000"/>
              <a:ext cx="990601"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b="1" sz="2400">
                  <a:solidFill>
                    <a:srgbClr val="FFFFFF"/>
                  </a:solidFill>
                  <a:uFill>
                    <a:solidFill>
                      <a:srgbClr val="FFFFFF"/>
                    </a:solidFill>
                  </a:uFill>
                </a:defRPr>
              </a:lvl1pPr>
            </a:lstStyle>
            <a:p>
              <a:pPr>
                <a:defRPr b="0">
                  <a:latin typeface="Calibri"/>
                  <a:ea typeface="Calibri"/>
                  <a:cs typeface="Calibri"/>
                  <a:sym typeface="Calibri"/>
                </a:defRPr>
              </a:pPr>
              <a:r>
                <a:rPr b="1">
                  <a:latin typeface="Helvetica"/>
                  <a:ea typeface="Helvetica"/>
                  <a:cs typeface="Helvetica"/>
                  <a:sym typeface="Helvetica"/>
                </a:rPr>
                <a:t>Use Case</a:t>
              </a:r>
            </a:p>
          </p:txBody>
        </p:sp>
      </p:grpSp>
      <p:pic>
        <p:nvPicPr>
          <p:cNvPr id="405" name="image1.png" descr="image1.png"/>
          <p:cNvPicPr>
            <a:picLocks noChangeAspect="1"/>
          </p:cNvPicPr>
          <p:nvPr/>
        </p:nvPicPr>
        <p:blipFill>
          <a:blip r:embed="rId2">
            <a:extLst/>
          </a:blip>
          <a:stretch>
            <a:fillRect/>
          </a:stretch>
        </p:blipFill>
        <p:spPr>
          <a:xfrm>
            <a:off x="5092700" y="2501900"/>
            <a:ext cx="1308101" cy="1308101"/>
          </a:xfrm>
          <a:prstGeom prst="rect">
            <a:avLst/>
          </a:prstGeom>
          <a:ln w="25400"/>
        </p:spPr>
      </p:pic>
      <p:sp>
        <p:nvSpPr>
          <p:cNvPr id="447" name="Connection Line"/>
          <p:cNvSpPr/>
          <p:nvPr/>
        </p:nvSpPr>
        <p:spPr>
          <a:xfrm>
            <a:off x="1955870" y="3155950"/>
            <a:ext cx="3136830"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937AB2"/>
            </a:solidFill>
            <a:prstDash val="sysDot"/>
            <a:tailEnd type="triangle"/>
          </a:ln>
          <a:effectLst>
            <a:outerShdw sx="100000" sy="100000" kx="0" ky="0" algn="b" rotWithShape="0" blurRad="38100" dist="23000" dir="5400000">
              <a:srgbClr val="000000">
                <a:alpha val="35000"/>
              </a:srgbClr>
            </a:outerShdw>
          </a:effectLst>
        </p:spPr>
        <p:txBody>
          <a:bodyPr/>
          <a:lstStyle/>
          <a:p>
            <a:pPr/>
          </a:p>
        </p:txBody>
      </p:sp>
      <p:sp>
        <p:nvSpPr>
          <p:cNvPr id="407" name="Information…"/>
          <p:cNvSpPr/>
          <p:nvPr/>
        </p:nvSpPr>
        <p:spPr>
          <a:xfrm>
            <a:off x="2165983" y="2768600"/>
            <a:ext cx="2224436" cy="812800"/>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p>
            <a:pPr algn="ctr" defTabSz="1295400">
              <a:buClr>
                <a:srgbClr val="000000"/>
              </a:buClr>
              <a:buFont typeface="Calibri"/>
              <a:defRPr sz="2400">
                <a:uFill>
                  <a:solidFill>
                    <a:srgbClr val="000000"/>
                  </a:solidFill>
                </a:uFill>
                <a:latin typeface="Calibri"/>
                <a:ea typeface="Calibri"/>
                <a:cs typeface="Calibri"/>
                <a:sym typeface="Calibri"/>
              </a:defRPr>
            </a:pPr>
            <a:r>
              <a:t>Information</a:t>
            </a:r>
          </a:p>
          <a:p>
            <a:pPr algn="ctr" defTabSz="1295400">
              <a:buClr>
                <a:srgbClr val="000000"/>
              </a:buClr>
              <a:buFont typeface="Calibri"/>
              <a:defRPr sz="2400">
                <a:uFill>
                  <a:solidFill>
                    <a:srgbClr val="000000"/>
                  </a:solidFill>
                </a:uFill>
                <a:latin typeface="Calibri"/>
                <a:ea typeface="Calibri"/>
                <a:cs typeface="Calibri"/>
                <a:sym typeface="Calibri"/>
              </a:defRPr>
            </a:pPr>
            <a:r>
              <a:t> Requirements</a:t>
            </a:r>
          </a:p>
        </p:txBody>
      </p:sp>
      <p:sp>
        <p:nvSpPr>
          <p:cNvPr id="408" name="Line"/>
          <p:cNvSpPr/>
          <p:nvPr/>
        </p:nvSpPr>
        <p:spPr>
          <a:xfrm flipH="1">
            <a:off x="5219643" y="3902569"/>
            <a:ext cx="1" cy="2472831"/>
          </a:xfrm>
          <a:prstGeom prst="line">
            <a:avLst/>
          </a:prstGeom>
          <a:ln w="38100">
            <a:solidFill>
              <a:srgbClr val="CD665F"/>
            </a:solidFill>
            <a:prstDash val="sysDot"/>
            <a:tailEnd type="triangle"/>
          </a:ln>
          <a:effectLst>
            <a:outerShdw sx="100000" sy="100000" kx="0" ky="0" algn="b" rotWithShape="0" blurRad="38100" dist="23000" dir="5400000">
              <a:srgbClr val="000000">
                <a:alpha val="35000"/>
              </a:srgbClr>
            </a:outerShdw>
          </a:effectLst>
        </p:spPr>
        <p:txBody>
          <a:bodyPr lIns="0" tIns="0" rIns="0" bIns="0"/>
          <a:lstStyle/>
          <a:p>
            <a:pPr defTabSz="647700">
              <a:defRPr sz="1600"/>
            </a:pPr>
          </a:p>
        </p:txBody>
      </p:sp>
      <p:sp>
        <p:nvSpPr>
          <p:cNvPr id="409" name="Coded Concept"/>
          <p:cNvSpPr/>
          <p:nvPr/>
        </p:nvSpPr>
        <p:spPr>
          <a:xfrm rot="5400000">
            <a:off x="4352850" y="4918873"/>
            <a:ext cx="2356000" cy="444501"/>
          </a:xfrm>
          <a:prstGeom prst="rect">
            <a:avLst/>
          </a:prstGeom>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sz="2400">
                <a:uFill>
                  <a:solidFill>
                    <a:srgbClr val="000000"/>
                  </a:solidFill>
                </a:uFill>
                <a:latin typeface="Calibri"/>
                <a:ea typeface="Calibri"/>
                <a:cs typeface="Calibri"/>
                <a:sym typeface="Calibri"/>
              </a:defRPr>
            </a:lvl1pPr>
          </a:lstStyle>
          <a:p>
            <a:pPr/>
            <a:r>
              <a:t>Coded Concept</a:t>
            </a:r>
          </a:p>
        </p:txBody>
      </p:sp>
      <p:grpSp>
        <p:nvGrpSpPr>
          <p:cNvPr id="412" name="Group"/>
          <p:cNvGrpSpPr/>
          <p:nvPr/>
        </p:nvGrpSpPr>
        <p:grpSpPr>
          <a:xfrm>
            <a:off x="4229100" y="6324600"/>
            <a:ext cx="3251200" cy="863600"/>
            <a:chOff x="0" y="0"/>
            <a:chExt cx="3251200" cy="863600"/>
          </a:xfrm>
        </p:grpSpPr>
        <p:sp>
          <p:nvSpPr>
            <p:cNvPr id="410" name="Rounded Rectangle"/>
            <p:cNvSpPr/>
            <p:nvPr/>
          </p:nvSpPr>
          <p:spPr>
            <a:xfrm>
              <a:off x="0" y="0"/>
              <a:ext cx="3251200" cy="863600"/>
            </a:xfrm>
            <a:prstGeom prst="roundRect">
              <a:avLst>
                <a:gd name="adj" fmla="val 11765"/>
              </a:avLst>
            </a:prstGeom>
            <a:solidFill>
              <a:srgbClr val="296C7B"/>
            </a:soli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411" name="Terminology Model"/>
            <p:cNvSpPr/>
            <p:nvPr/>
          </p:nvSpPr>
          <p:spPr>
            <a:xfrm>
              <a:off x="42615" y="209549"/>
              <a:ext cx="3162301"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b="1" sz="2400">
                  <a:solidFill>
                    <a:srgbClr val="FFFFFF"/>
                  </a:solidFill>
                  <a:uFill>
                    <a:solidFill>
                      <a:srgbClr val="FFFFFF"/>
                    </a:solidFill>
                  </a:uFill>
                </a:defRPr>
              </a:lvl1pPr>
            </a:lstStyle>
            <a:p>
              <a:pPr>
                <a:defRPr b="0">
                  <a:latin typeface="Calibri"/>
                  <a:ea typeface="Calibri"/>
                  <a:cs typeface="Calibri"/>
                  <a:sym typeface="Calibri"/>
                </a:defRPr>
              </a:pPr>
              <a:r>
                <a:rPr b="1">
                  <a:latin typeface="Helvetica"/>
                  <a:ea typeface="Helvetica"/>
                  <a:cs typeface="Helvetica"/>
                  <a:sym typeface="Helvetica"/>
                </a:rPr>
                <a:t>Terminology Model</a:t>
              </a:r>
            </a:p>
          </p:txBody>
        </p:sp>
      </p:grpSp>
      <p:sp>
        <p:nvSpPr>
          <p:cNvPr id="413" name="Line"/>
          <p:cNvSpPr/>
          <p:nvPr/>
        </p:nvSpPr>
        <p:spPr>
          <a:xfrm flipH="1">
            <a:off x="6057899" y="3898900"/>
            <a:ext cx="11007" cy="2438400"/>
          </a:xfrm>
          <a:prstGeom prst="line">
            <a:avLst/>
          </a:prstGeom>
          <a:ln w="38100">
            <a:solidFill>
              <a:srgbClr val="CD665F"/>
            </a:solidFill>
            <a:headEnd type="triangle"/>
          </a:ln>
          <a:effectLst>
            <a:outerShdw sx="100000" sy="100000" kx="0" ky="0" algn="b" rotWithShape="0" blurRad="38100" dist="23000" dir="5400000">
              <a:srgbClr val="000000">
                <a:alpha val="35000"/>
              </a:srgbClr>
            </a:outerShdw>
          </a:effectLst>
        </p:spPr>
        <p:txBody>
          <a:bodyPr lIns="0" tIns="0" rIns="0" bIns="0"/>
          <a:lstStyle/>
          <a:p>
            <a:pPr defTabSz="647700">
              <a:defRPr sz="1600"/>
            </a:pPr>
          </a:p>
        </p:txBody>
      </p:sp>
      <p:sp>
        <p:nvSpPr>
          <p:cNvPr id="414" name="Value Set Binding"/>
          <p:cNvSpPr/>
          <p:nvPr/>
        </p:nvSpPr>
        <p:spPr>
          <a:xfrm rot="5400000">
            <a:off x="5076857" y="4777880"/>
            <a:ext cx="2656186" cy="444501"/>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sz="2400">
                <a:uFill>
                  <a:solidFill>
                    <a:srgbClr val="000000"/>
                  </a:solidFill>
                </a:uFill>
                <a:latin typeface="Calibri"/>
                <a:ea typeface="Calibri"/>
                <a:cs typeface="Calibri"/>
                <a:sym typeface="Calibri"/>
              </a:defRPr>
            </a:lvl1pPr>
          </a:lstStyle>
          <a:p>
            <a:pPr/>
            <a:r>
              <a:t>Value Set Binding</a:t>
            </a:r>
          </a:p>
        </p:txBody>
      </p:sp>
      <p:pic>
        <p:nvPicPr>
          <p:cNvPr id="415" name="image1.png" descr="image1.png"/>
          <p:cNvPicPr>
            <a:picLocks noChangeAspect="1"/>
          </p:cNvPicPr>
          <p:nvPr/>
        </p:nvPicPr>
        <p:blipFill>
          <a:blip r:embed="rId2">
            <a:extLst/>
          </a:blip>
          <a:stretch>
            <a:fillRect/>
          </a:stretch>
        </p:blipFill>
        <p:spPr>
          <a:xfrm>
            <a:off x="10350500" y="2286000"/>
            <a:ext cx="1739900" cy="1739900"/>
          </a:xfrm>
          <a:prstGeom prst="rect">
            <a:avLst/>
          </a:prstGeom>
          <a:ln>
            <a:solidFill>
              <a:srgbClr val="B68E00"/>
            </a:solidFill>
          </a:ln>
          <a:effectLst>
            <a:outerShdw sx="100000" sy="100000" kx="0" ky="0" algn="b" rotWithShape="0" blurRad="292100" dist="139700" dir="2700000">
              <a:srgbClr val="424242">
                <a:alpha val="64999"/>
              </a:srgbClr>
            </a:outerShdw>
          </a:effectLst>
        </p:spPr>
      </p:pic>
      <p:sp>
        <p:nvSpPr>
          <p:cNvPr id="416" name="HITSP C80/35"/>
          <p:cNvSpPr/>
          <p:nvPr/>
        </p:nvSpPr>
        <p:spPr>
          <a:xfrm>
            <a:off x="6654800" y="5816600"/>
            <a:ext cx="2293343" cy="444500"/>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b="1" sz="2400">
                <a:uFill>
                  <a:solidFill>
                    <a:srgbClr val="000000"/>
                  </a:solidFill>
                </a:uFill>
              </a:defRPr>
            </a:lvl1pPr>
          </a:lstStyle>
          <a:p>
            <a:pPr>
              <a:defRPr b="0">
                <a:latin typeface="Calibri"/>
                <a:ea typeface="Calibri"/>
                <a:cs typeface="Calibri"/>
                <a:sym typeface="Calibri"/>
              </a:defRPr>
            </a:pPr>
            <a:r>
              <a:rPr b="1">
                <a:latin typeface="Helvetica"/>
                <a:ea typeface="Helvetica"/>
                <a:cs typeface="Helvetica"/>
                <a:sym typeface="Helvetica"/>
              </a:rPr>
              <a:t>HITSP C80/35</a:t>
            </a:r>
          </a:p>
        </p:txBody>
      </p:sp>
      <p:sp>
        <p:nvSpPr>
          <p:cNvPr id="448" name="Connection Line"/>
          <p:cNvSpPr/>
          <p:nvPr/>
        </p:nvSpPr>
        <p:spPr>
          <a:xfrm>
            <a:off x="6400800" y="3155951"/>
            <a:ext cx="3944938" cy="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937AB2"/>
            </a:solidFill>
            <a:prstDash val="sysDot"/>
            <a:tailEnd type="triangle"/>
          </a:ln>
          <a:effectLst>
            <a:outerShdw sx="100000" sy="100000" kx="0" ky="0" algn="b" rotWithShape="0" blurRad="38100" dist="23000" dir="5400000">
              <a:srgbClr val="000000">
                <a:alpha val="35000"/>
              </a:srgbClr>
            </a:outerShdw>
          </a:effectLst>
        </p:spPr>
        <p:txBody>
          <a:bodyPr/>
          <a:lstStyle/>
          <a:p>
            <a:pPr/>
          </a:p>
        </p:txBody>
      </p:sp>
      <p:sp>
        <p:nvSpPr>
          <p:cNvPr id="418" name="HITSP IS01"/>
          <p:cNvSpPr/>
          <p:nvPr/>
        </p:nvSpPr>
        <p:spPr>
          <a:xfrm>
            <a:off x="393700" y="2070100"/>
            <a:ext cx="1776909" cy="444500"/>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b="1" sz="2400">
                <a:uFill>
                  <a:solidFill>
                    <a:srgbClr val="000000"/>
                  </a:solidFill>
                </a:uFill>
              </a:defRPr>
            </a:lvl1pPr>
          </a:lstStyle>
          <a:p>
            <a:pPr>
              <a:defRPr b="0">
                <a:latin typeface="Calibri"/>
                <a:ea typeface="Calibri"/>
                <a:cs typeface="Calibri"/>
                <a:sym typeface="Calibri"/>
              </a:defRPr>
            </a:pPr>
            <a:r>
              <a:rPr b="1">
                <a:latin typeface="Helvetica"/>
                <a:ea typeface="Helvetica"/>
                <a:cs typeface="Helvetica"/>
                <a:sym typeface="Helvetica"/>
              </a:rPr>
              <a:t>HITSP IS01</a:t>
            </a:r>
          </a:p>
        </p:txBody>
      </p:sp>
      <p:sp>
        <p:nvSpPr>
          <p:cNvPr id="419" name="Semantic Model Metadata"/>
          <p:cNvSpPr/>
          <p:nvPr/>
        </p:nvSpPr>
        <p:spPr>
          <a:xfrm>
            <a:off x="6463424" y="3263900"/>
            <a:ext cx="3924301" cy="812800"/>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p>
            <a:pPr algn="ctr" defTabSz="1295400">
              <a:buClr>
                <a:srgbClr val="000000"/>
              </a:buClr>
              <a:buFont typeface="Calibri"/>
              <a:defRPr sz="2400">
                <a:uFill>
                  <a:solidFill>
                    <a:srgbClr val="000000"/>
                  </a:solidFill>
                </a:uFill>
                <a:latin typeface="Calibri"/>
                <a:ea typeface="Calibri"/>
                <a:cs typeface="Calibri"/>
                <a:sym typeface="Calibri"/>
              </a:defRPr>
            </a:pPr>
            <a:r>
              <a:rPr i="1">
                <a:latin typeface="Helvetica"/>
                <a:ea typeface="Helvetica"/>
                <a:cs typeface="Helvetica"/>
                <a:sym typeface="Helvetica"/>
              </a:rPr>
              <a:t>Semantic Model Metadata</a:t>
            </a:r>
            <a:br/>
          </a:p>
        </p:txBody>
      </p:sp>
      <p:grpSp>
        <p:nvGrpSpPr>
          <p:cNvPr id="422" name="Group"/>
          <p:cNvGrpSpPr/>
          <p:nvPr/>
        </p:nvGrpSpPr>
        <p:grpSpPr>
          <a:xfrm>
            <a:off x="4254500" y="7607300"/>
            <a:ext cx="3251200" cy="863600"/>
            <a:chOff x="0" y="0"/>
            <a:chExt cx="3251200" cy="863600"/>
          </a:xfrm>
        </p:grpSpPr>
        <p:sp>
          <p:nvSpPr>
            <p:cNvPr id="420" name="Rounded Rectangle"/>
            <p:cNvSpPr/>
            <p:nvPr/>
          </p:nvSpPr>
          <p:spPr>
            <a:xfrm>
              <a:off x="0" y="0"/>
              <a:ext cx="3251200" cy="863600"/>
            </a:xfrm>
            <a:prstGeom prst="roundRect">
              <a:avLst>
                <a:gd name="adj" fmla="val 11765"/>
              </a:avLst>
            </a:prstGeom>
            <a:gradFill flip="none" rotWithShape="1">
              <a:gsLst>
                <a:gs pos="0">
                  <a:srgbClr val="D58029"/>
                </a:gs>
                <a:gs pos="80000">
                  <a:srgbClr val="FFA142"/>
                </a:gs>
                <a:gs pos="100000">
                  <a:srgbClr val="FFA244"/>
                </a:gs>
              </a:gsLst>
              <a:lin ang="16200000" scaled="0"/>
            </a:gradFill>
            <a:ln w="9525" cap="flat">
              <a:solidFill>
                <a:srgbClr val="929292"/>
              </a:solidFill>
              <a:prstDash val="solid"/>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421" name="Standard Coding System"/>
            <p:cNvSpPr/>
            <p:nvPr/>
          </p:nvSpPr>
          <p:spPr>
            <a:xfrm>
              <a:off x="42615" y="25400"/>
              <a:ext cx="3162301"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lvl1pPr>
            </a:lstStyle>
            <a:p>
              <a:pPr/>
              <a:r>
                <a:t>Standard Coding System</a:t>
              </a:r>
            </a:p>
          </p:txBody>
        </p:sp>
      </p:grpSp>
      <p:sp>
        <p:nvSpPr>
          <p:cNvPr id="449" name="Connection Line"/>
          <p:cNvSpPr/>
          <p:nvPr/>
        </p:nvSpPr>
        <p:spPr>
          <a:xfrm>
            <a:off x="5863250" y="7188200"/>
            <a:ext cx="8206" cy="414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CD665F"/>
            </a:solidFill>
            <a:headEnd type="triangle"/>
            <a:tailEnd type="triangle"/>
          </a:ln>
          <a:effectLst>
            <a:outerShdw sx="100000" sy="100000" kx="0" ky="0" algn="b" rotWithShape="0" blurRad="38100" dist="23000" dir="5400000">
              <a:srgbClr val="000000">
                <a:alpha val="35000"/>
              </a:srgbClr>
            </a:outerShdw>
          </a:effectLst>
        </p:spPr>
        <p:txBody>
          <a:bodyPr/>
          <a:lstStyle/>
          <a:p>
            <a:pPr/>
          </a:p>
        </p:txBody>
      </p:sp>
      <p:grpSp>
        <p:nvGrpSpPr>
          <p:cNvPr id="426" name="Group"/>
          <p:cNvGrpSpPr/>
          <p:nvPr/>
        </p:nvGrpSpPr>
        <p:grpSpPr>
          <a:xfrm>
            <a:off x="4470400" y="7721600"/>
            <a:ext cx="3251200" cy="863600"/>
            <a:chOff x="0" y="0"/>
            <a:chExt cx="3251200" cy="863600"/>
          </a:xfrm>
        </p:grpSpPr>
        <p:sp>
          <p:nvSpPr>
            <p:cNvPr id="424" name="Rounded Rectangle"/>
            <p:cNvSpPr/>
            <p:nvPr/>
          </p:nvSpPr>
          <p:spPr>
            <a:xfrm>
              <a:off x="0" y="0"/>
              <a:ext cx="3251200" cy="863600"/>
            </a:xfrm>
            <a:prstGeom prst="roundRect">
              <a:avLst>
                <a:gd name="adj" fmla="val 11765"/>
              </a:avLst>
            </a:prstGeom>
            <a:solidFill>
              <a:srgbClr val="FFCA00"/>
            </a:solidFill>
            <a:ln w="9525" cap="flat">
              <a:solidFill>
                <a:srgbClr val="929292"/>
              </a:solidFill>
              <a:prstDash val="solid"/>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425" name="Standard Coding System"/>
            <p:cNvSpPr/>
            <p:nvPr/>
          </p:nvSpPr>
          <p:spPr>
            <a:xfrm>
              <a:off x="43462" y="25400"/>
              <a:ext cx="3162301"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lvl1pPr>
            </a:lstStyle>
            <a:p>
              <a:pPr/>
              <a:r>
                <a:t>Standard Coding System</a:t>
              </a:r>
            </a:p>
          </p:txBody>
        </p:sp>
      </p:grpSp>
      <p:grpSp>
        <p:nvGrpSpPr>
          <p:cNvPr id="429" name="Group"/>
          <p:cNvGrpSpPr/>
          <p:nvPr/>
        </p:nvGrpSpPr>
        <p:grpSpPr>
          <a:xfrm>
            <a:off x="4686300" y="7823200"/>
            <a:ext cx="3251200" cy="863600"/>
            <a:chOff x="0" y="0"/>
            <a:chExt cx="3251200" cy="863600"/>
          </a:xfrm>
        </p:grpSpPr>
        <p:sp>
          <p:nvSpPr>
            <p:cNvPr id="427" name="Rounded Rectangle"/>
            <p:cNvSpPr/>
            <p:nvPr/>
          </p:nvSpPr>
          <p:spPr>
            <a:xfrm>
              <a:off x="0" y="0"/>
              <a:ext cx="3251200" cy="863600"/>
            </a:xfrm>
            <a:prstGeom prst="roundRect">
              <a:avLst>
                <a:gd name="adj" fmla="val 11765"/>
              </a:avLst>
            </a:prstGeom>
            <a:solidFill>
              <a:srgbClr val="A1D562"/>
            </a:solidFill>
            <a:ln w="9525" cap="flat">
              <a:solidFill>
                <a:srgbClr val="929292"/>
              </a:solidFill>
              <a:prstDash val="solid"/>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428" name="Standard Coding System"/>
            <p:cNvSpPr/>
            <p:nvPr/>
          </p:nvSpPr>
          <p:spPr>
            <a:xfrm>
              <a:off x="44308" y="25400"/>
              <a:ext cx="3162301"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lvl1pPr>
            </a:lstStyle>
            <a:p>
              <a:pPr/>
              <a:r>
                <a:t>Standard Coding System</a:t>
              </a:r>
            </a:p>
          </p:txBody>
        </p:sp>
      </p:grpSp>
      <p:grpSp>
        <p:nvGrpSpPr>
          <p:cNvPr id="432" name="Group"/>
          <p:cNvGrpSpPr/>
          <p:nvPr/>
        </p:nvGrpSpPr>
        <p:grpSpPr>
          <a:xfrm>
            <a:off x="4902200" y="7937500"/>
            <a:ext cx="3251200" cy="863600"/>
            <a:chOff x="0" y="0"/>
            <a:chExt cx="3251200" cy="863600"/>
          </a:xfrm>
        </p:grpSpPr>
        <p:sp>
          <p:nvSpPr>
            <p:cNvPr id="430" name="Rounded Rectangle"/>
            <p:cNvSpPr/>
            <p:nvPr/>
          </p:nvSpPr>
          <p:spPr>
            <a:xfrm>
              <a:off x="0" y="0"/>
              <a:ext cx="3251200" cy="863600"/>
            </a:xfrm>
            <a:prstGeom prst="roundRect">
              <a:avLst>
                <a:gd name="adj" fmla="val 11765"/>
              </a:avLst>
            </a:prstGeom>
            <a:solidFill>
              <a:srgbClr val="00BA63"/>
            </a:solidFill>
            <a:ln w="9525" cap="flat">
              <a:solidFill>
                <a:srgbClr val="929292"/>
              </a:solidFill>
              <a:prstDash val="solid"/>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431" name="Standard Coding System"/>
            <p:cNvSpPr/>
            <p:nvPr/>
          </p:nvSpPr>
          <p:spPr>
            <a:xfrm>
              <a:off x="45155" y="25400"/>
              <a:ext cx="3162301"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i="1" sz="2400">
                  <a:solidFill>
                    <a:srgbClr val="FFFFFF"/>
                  </a:solidFill>
                  <a:effectLst>
                    <a:outerShdw sx="100000" sy="100000" kx="0" ky="0" algn="b" rotWithShape="0" blurRad="38100" dist="38100" dir="2700000">
                      <a:srgbClr val="000000">
                        <a:alpha val="43137"/>
                      </a:srgbClr>
                    </a:outerShdw>
                  </a:effectLst>
                  <a:uFill>
                    <a:solidFill>
                      <a:srgbClr val="FFFFFF"/>
                    </a:solidFill>
                  </a:uFill>
                </a:defRPr>
              </a:lvl1pPr>
            </a:lstStyle>
            <a:p>
              <a:pPr>
                <a:defRPr i="0">
                  <a:effectLst/>
                  <a:latin typeface="Calibri"/>
                  <a:ea typeface="Calibri"/>
                  <a:cs typeface="Calibri"/>
                  <a:sym typeface="Calibri"/>
                </a:defRPr>
              </a:pPr>
              <a:r>
                <a:rPr i="1">
                  <a:effectLst>
                    <a:outerShdw sx="100000" sy="100000" kx="0" ky="0" algn="b" rotWithShape="0" blurRad="38100" dist="38100" dir="2700000">
                      <a:srgbClr val="000000">
                        <a:alpha val="43137"/>
                      </a:srgbClr>
                    </a:outerShdw>
                  </a:effectLst>
                  <a:latin typeface="Helvetica"/>
                  <a:ea typeface="Helvetica"/>
                  <a:cs typeface="Helvetica"/>
                  <a:sym typeface="Helvetica"/>
                </a:rPr>
                <a:t>Standard Coding System</a:t>
              </a:r>
            </a:p>
          </p:txBody>
        </p:sp>
      </p:grpSp>
      <p:grpSp>
        <p:nvGrpSpPr>
          <p:cNvPr id="435" name="Group"/>
          <p:cNvGrpSpPr/>
          <p:nvPr/>
        </p:nvGrpSpPr>
        <p:grpSpPr>
          <a:xfrm>
            <a:off x="3060700" y="2254249"/>
            <a:ext cx="431800" cy="444501"/>
            <a:chOff x="0" y="0"/>
            <a:chExt cx="431800" cy="444500"/>
          </a:xfrm>
        </p:grpSpPr>
        <p:sp>
          <p:nvSpPr>
            <p:cNvPr id="433" name="Circle"/>
            <p:cNvSpPr/>
            <p:nvPr/>
          </p:nvSpPr>
          <p:spPr>
            <a:xfrm>
              <a:off x="0" y="6350"/>
              <a:ext cx="431800" cy="431801"/>
            </a:xfrm>
            <a:prstGeom prst="ellipse">
              <a:avLst/>
            </a:prstGeom>
            <a:solidFill>
              <a:srgbClr val="6095C9"/>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434" name="1"/>
            <p:cNvSpPr/>
            <p:nvPr/>
          </p:nvSpPr>
          <p:spPr>
            <a:xfrm>
              <a:off x="62371" y="0"/>
              <a:ext cx="304801" cy="4445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lvl1pPr>
            </a:lstStyle>
            <a:p>
              <a:pPr/>
              <a:r>
                <a:t>1</a:t>
              </a:r>
            </a:p>
          </p:txBody>
        </p:sp>
      </p:grpSp>
      <p:grpSp>
        <p:nvGrpSpPr>
          <p:cNvPr id="438" name="Group"/>
          <p:cNvGrpSpPr/>
          <p:nvPr/>
        </p:nvGrpSpPr>
        <p:grpSpPr>
          <a:xfrm>
            <a:off x="5524500" y="3556423"/>
            <a:ext cx="431800" cy="444501"/>
            <a:chOff x="0" y="0"/>
            <a:chExt cx="431800" cy="444500"/>
          </a:xfrm>
        </p:grpSpPr>
        <p:sp>
          <p:nvSpPr>
            <p:cNvPr id="436" name="Circle"/>
            <p:cNvSpPr/>
            <p:nvPr/>
          </p:nvSpPr>
          <p:spPr>
            <a:xfrm>
              <a:off x="0" y="12276"/>
              <a:ext cx="431800" cy="431801"/>
            </a:xfrm>
            <a:prstGeom prst="ellipse">
              <a:avLst/>
            </a:prstGeom>
            <a:solidFill>
              <a:srgbClr val="6095C9"/>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437" name="2"/>
            <p:cNvSpPr/>
            <p:nvPr/>
          </p:nvSpPr>
          <p:spPr>
            <a:xfrm>
              <a:off x="58984" y="0"/>
              <a:ext cx="304801" cy="4445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lvl1pPr>
            </a:lstStyle>
            <a:p>
              <a:pPr/>
              <a:r>
                <a:t>2</a:t>
              </a:r>
            </a:p>
          </p:txBody>
        </p:sp>
      </p:grpSp>
      <p:grpSp>
        <p:nvGrpSpPr>
          <p:cNvPr id="441" name="Group"/>
          <p:cNvGrpSpPr/>
          <p:nvPr/>
        </p:nvGrpSpPr>
        <p:grpSpPr>
          <a:xfrm>
            <a:off x="8140700" y="2496396"/>
            <a:ext cx="431800" cy="444501"/>
            <a:chOff x="0" y="0"/>
            <a:chExt cx="431800" cy="444500"/>
          </a:xfrm>
        </p:grpSpPr>
        <p:sp>
          <p:nvSpPr>
            <p:cNvPr id="439" name="Circle"/>
            <p:cNvSpPr/>
            <p:nvPr/>
          </p:nvSpPr>
          <p:spPr>
            <a:xfrm>
              <a:off x="0" y="5503"/>
              <a:ext cx="431800" cy="431801"/>
            </a:xfrm>
            <a:prstGeom prst="ellipse">
              <a:avLst/>
            </a:prstGeom>
            <a:solidFill>
              <a:srgbClr val="6095C9"/>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440" name="3"/>
            <p:cNvSpPr/>
            <p:nvPr/>
          </p:nvSpPr>
          <p:spPr>
            <a:xfrm>
              <a:off x="63217" y="0"/>
              <a:ext cx="304801" cy="4445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lvl1pPr>
            </a:lstStyle>
            <a:p>
              <a:pPr/>
              <a:r>
                <a:t>3</a:t>
              </a:r>
            </a:p>
          </p:txBody>
        </p:sp>
      </p:grpSp>
      <p:sp>
        <p:nvSpPr>
          <p:cNvPr id="442" name="FHIM.emx"/>
          <p:cNvSpPr/>
          <p:nvPr/>
        </p:nvSpPr>
        <p:spPr>
          <a:xfrm>
            <a:off x="4963777" y="2131567"/>
            <a:ext cx="1564383" cy="444501"/>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i="1" sz="2400">
                <a:uFill>
                  <a:solidFill>
                    <a:srgbClr val="000000"/>
                  </a:solidFill>
                </a:uFill>
              </a:defRPr>
            </a:lvl1pPr>
          </a:lstStyle>
          <a:p>
            <a:pPr>
              <a:defRPr i="0">
                <a:latin typeface="Calibri"/>
                <a:ea typeface="Calibri"/>
                <a:cs typeface="Calibri"/>
                <a:sym typeface="Calibri"/>
              </a:defRPr>
            </a:pPr>
            <a:r>
              <a:rPr i="1">
                <a:latin typeface="Helvetica"/>
                <a:ea typeface="Helvetica"/>
                <a:cs typeface="Helvetica"/>
                <a:sym typeface="Helvetica"/>
              </a:rPr>
              <a:t>FHIM.emx</a:t>
            </a:r>
          </a:p>
        </p:txBody>
      </p:sp>
      <p:sp>
        <p:nvSpPr>
          <p:cNvPr id="443" name="FHIM.emx"/>
          <p:cNvSpPr/>
          <p:nvPr/>
        </p:nvSpPr>
        <p:spPr>
          <a:xfrm>
            <a:off x="10185170" y="1625600"/>
            <a:ext cx="1564383" cy="444500"/>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i="1" sz="2400">
                <a:uFill>
                  <a:solidFill>
                    <a:srgbClr val="000000"/>
                  </a:solidFill>
                </a:uFill>
              </a:defRPr>
            </a:lvl1pPr>
          </a:lstStyle>
          <a:p>
            <a:pPr>
              <a:defRPr i="0">
                <a:latin typeface="Calibri"/>
                <a:ea typeface="Calibri"/>
                <a:cs typeface="Calibri"/>
                <a:sym typeface="Calibri"/>
              </a:defRPr>
            </a:pPr>
            <a:r>
              <a:rPr i="1">
                <a:latin typeface="Helvetica"/>
                <a:ea typeface="Helvetica"/>
                <a:cs typeface="Helvetica"/>
                <a:sym typeface="Helvetica"/>
              </a:rPr>
              <a:t>FHIM.emx</a:t>
            </a:r>
          </a:p>
        </p:txBody>
      </p:sp>
      <p:sp>
        <p:nvSpPr>
          <p:cNvPr id="444" name="Harmonized…"/>
          <p:cNvSpPr/>
          <p:nvPr/>
        </p:nvSpPr>
        <p:spPr>
          <a:xfrm>
            <a:off x="8596442" y="4330700"/>
            <a:ext cx="3986561" cy="812800"/>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p>
            <a:pPr algn="ctr" defTabSz="1295400">
              <a:buClr>
                <a:srgbClr val="000000"/>
              </a:buClr>
              <a:buFont typeface="Calibri"/>
              <a:defRPr sz="2400">
                <a:uFill>
                  <a:solidFill>
                    <a:srgbClr val="000000"/>
                  </a:solidFill>
                </a:uFill>
                <a:latin typeface="Calibri"/>
                <a:ea typeface="Calibri"/>
                <a:cs typeface="Calibri"/>
                <a:sym typeface="Calibri"/>
              </a:defRPr>
            </a:pPr>
            <a:r>
              <a:t>Harmonized</a:t>
            </a:r>
          </a:p>
          <a:p>
            <a:pPr algn="ctr" defTabSz="1295400">
              <a:buClr>
                <a:srgbClr val="000000"/>
              </a:buClr>
              <a:buFont typeface="Calibri"/>
              <a:defRPr sz="2400">
                <a:uFill>
                  <a:solidFill>
                    <a:srgbClr val="000000"/>
                  </a:solidFill>
                </a:uFill>
                <a:latin typeface="Calibri"/>
                <a:ea typeface="Calibri"/>
                <a:cs typeface="Calibri"/>
                <a:sym typeface="Calibri"/>
              </a:defRPr>
            </a:pPr>
            <a:r>
              <a:t>HITSP C35. C36, C37, C83</a:t>
            </a:r>
          </a:p>
        </p:txBody>
      </p:sp>
      <p:sp>
        <p:nvSpPr>
          <p:cNvPr id="445" name="Prototype Step - 1"/>
          <p:cNvSpPr/>
          <p:nvPr/>
        </p:nvSpPr>
        <p:spPr>
          <a:xfrm>
            <a:off x="2882900" y="1333500"/>
            <a:ext cx="10515600" cy="87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56444" marR="115598" defTabSz="1295400">
              <a:buClr>
                <a:srgbClr val="005393"/>
              </a:buClr>
              <a:buFont typeface="Arial"/>
              <a:defRPr b="1" sz="4800">
                <a:solidFill>
                  <a:srgbClr val="011993"/>
                </a:solidFill>
                <a:uFill>
                  <a:solidFill>
                    <a:srgbClr val="011993"/>
                  </a:solidFill>
                </a:uFill>
                <a:latin typeface="+mn-lt"/>
                <a:ea typeface="+mn-ea"/>
                <a:cs typeface="+mn-cs"/>
                <a:sym typeface="Arial"/>
              </a:defRPr>
            </a:lvl1pPr>
          </a:lstStyle>
          <a:p>
            <a:pPr/>
            <a:r>
              <a:t>Prototype Step - 1</a:t>
            </a:r>
          </a:p>
        </p:txBody>
      </p:sp>
      <p:sp>
        <p:nvSpPr>
          <p:cNvPr id="446" name="Slide Number"/>
          <p:cNvSpPr txBox="1"/>
          <p:nvPr>
            <p:ph type="sldNum" sz="quarter" idx="2"/>
          </p:nvPr>
        </p:nvSpPr>
        <p:spPr>
          <a:xfrm>
            <a:off x="464046"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452" name="CDA HITSP C37"/>
          <p:cNvSpPr/>
          <p:nvPr/>
        </p:nvSpPr>
        <p:spPr>
          <a:xfrm>
            <a:off x="5080000" y="2247900"/>
            <a:ext cx="2502595" cy="444500"/>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b="1" sz="2400">
                <a:uFill>
                  <a:solidFill>
                    <a:srgbClr val="000000"/>
                  </a:solidFill>
                </a:uFill>
              </a:defRPr>
            </a:lvl1pPr>
          </a:lstStyle>
          <a:p>
            <a:pPr>
              <a:defRPr b="0">
                <a:latin typeface="Calibri"/>
                <a:ea typeface="Calibri"/>
                <a:cs typeface="Calibri"/>
                <a:sym typeface="Calibri"/>
              </a:defRPr>
            </a:pPr>
            <a:r>
              <a:rPr b="1">
                <a:latin typeface="Helvetica"/>
                <a:ea typeface="Helvetica"/>
                <a:cs typeface="Helvetica"/>
                <a:sym typeface="Helvetica"/>
              </a:rPr>
              <a:t>CDA HITSP C37</a:t>
            </a:r>
          </a:p>
        </p:txBody>
      </p:sp>
      <p:sp>
        <p:nvSpPr>
          <p:cNvPr id="453" name="RSA 8.02 + MDHT Tools"/>
          <p:cNvSpPr/>
          <p:nvPr/>
        </p:nvSpPr>
        <p:spPr>
          <a:xfrm>
            <a:off x="1105944" y="8318500"/>
            <a:ext cx="4486326" cy="508000"/>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b="1" sz="2800">
                <a:uFill>
                  <a:solidFill>
                    <a:srgbClr val="000000"/>
                  </a:solidFill>
                </a:uFill>
              </a:defRPr>
            </a:lvl1pPr>
          </a:lstStyle>
          <a:p>
            <a:pPr>
              <a:defRPr b="0" sz="2400">
                <a:latin typeface="Calibri"/>
                <a:ea typeface="Calibri"/>
                <a:cs typeface="Calibri"/>
                <a:sym typeface="Calibri"/>
              </a:defRPr>
            </a:pPr>
            <a:r>
              <a:rPr b="1" sz="2800">
                <a:latin typeface="Helvetica"/>
                <a:ea typeface="Helvetica"/>
                <a:cs typeface="Helvetica"/>
                <a:sym typeface="Helvetica"/>
              </a:rPr>
              <a:t>RSA 8.02 + MDHT Tools</a:t>
            </a:r>
          </a:p>
        </p:txBody>
      </p:sp>
      <p:pic>
        <p:nvPicPr>
          <p:cNvPr id="454" name="image1.png" descr="image1.png"/>
          <p:cNvPicPr>
            <a:picLocks noChangeAspect="1"/>
          </p:cNvPicPr>
          <p:nvPr/>
        </p:nvPicPr>
        <p:blipFill>
          <a:blip r:embed="rId2">
            <a:extLst/>
          </a:blip>
          <a:stretch>
            <a:fillRect/>
          </a:stretch>
        </p:blipFill>
        <p:spPr>
          <a:xfrm>
            <a:off x="977900" y="3035300"/>
            <a:ext cx="1739900" cy="1739900"/>
          </a:xfrm>
          <a:prstGeom prst="rect">
            <a:avLst/>
          </a:prstGeom>
          <a:ln>
            <a:solidFill>
              <a:srgbClr val="B68E00"/>
            </a:solidFill>
          </a:ln>
          <a:effectLst>
            <a:outerShdw sx="100000" sy="100000" kx="0" ky="0" algn="b" rotWithShape="0" blurRad="292100" dist="139700" dir="2700000">
              <a:srgbClr val="424242">
                <a:alpha val="64999"/>
              </a:srgbClr>
            </a:outerShdw>
          </a:effectLst>
        </p:spPr>
      </p:pic>
      <p:sp>
        <p:nvSpPr>
          <p:cNvPr id="455" name="FHIM.emx"/>
          <p:cNvSpPr/>
          <p:nvPr/>
        </p:nvSpPr>
        <p:spPr>
          <a:xfrm>
            <a:off x="939800" y="2540000"/>
            <a:ext cx="1564383" cy="444500"/>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i="1" sz="2400">
                <a:uFill>
                  <a:solidFill>
                    <a:srgbClr val="000000"/>
                  </a:solidFill>
                </a:uFill>
              </a:defRPr>
            </a:lvl1pPr>
          </a:lstStyle>
          <a:p>
            <a:pPr>
              <a:defRPr i="0">
                <a:latin typeface="Calibri"/>
                <a:ea typeface="Calibri"/>
                <a:cs typeface="Calibri"/>
                <a:sym typeface="Calibri"/>
              </a:defRPr>
            </a:pPr>
            <a:r>
              <a:rPr i="1">
                <a:latin typeface="Helvetica"/>
                <a:ea typeface="Helvetica"/>
                <a:cs typeface="Helvetica"/>
                <a:sym typeface="Helvetica"/>
              </a:rPr>
              <a:t>FHIM.emx</a:t>
            </a:r>
          </a:p>
        </p:txBody>
      </p:sp>
      <p:grpSp>
        <p:nvGrpSpPr>
          <p:cNvPr id="458" name="Group"/>
          <p:cNvGrpSpPr/>
          <p:nvPr/>
        </p:nvGrpSpPr>
        <p:grpSpPr>
          <a:xfrm>
            <a:off x="330200" y="7150100"/>
            <a:ext cx="3251200" cy="863600"/>
            <a:chOff x="0" y="0"/>
            <a:chExt cx="3251200" cy="863600"/>
          </a:xfrm>
        </p:grpSpPr>
        <p:sp>
          <p:nvSpPr>
            <p:cNvPr id="456" name="Rounded Rectangle"/>
            <p:cNvSpPr/>
            <p:nvPr/>
          </p:nvSpPr>
          <p:spPr>
            <a:xfrm>
              <a:off x="0" y="0"/>
              <a:ext cx="3251200" cy="863600"/>
            </a:xfrm>
            <a:prstGeom prst="roundRect">
              <a:avLst>
                <a:gd name="adj" fmla="val 11765"/>
              </a:avLst>
            </a:prstGeom>
            <a:solidFill>
              <a:srgbClr val="296C7B"/>
            </a:soli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457" name="Terminology Model"/>
            <p:cNvSpPr/>
            <p:nvPr/>
          </p:nvSpPr>
          <p:spPr>
            <a:xfrm>
              <a:off x="40075" y="209549"/>
              <a:ext cx="3162301"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b="1" sz="2400">
                  <a:solidFill>
                    <a:srgbClr val="FFFFFF"/>
                  </a:solidFill>
                  <a:uFill>
                    <a:solidFill>
                      <a:srgbClr val="FFFFFF"/>
                    </a:solidFill>
                  </a:uFill>
                </a:defRPr>
              </a:lvl1pPr>
            </a:lstStyle>
            <a:p>
              <a:pPr>
                <a:defRPr b="0">
                  <a:latin typeface="Calibri"/>
                  <a:ea typeface="Calibri"/>
                  <a:cs typeface="Calibri"/>
                  <a:sym typeface="Calibri"/>
                </a:defRPr>
              </a:pPr>
              <a:r>
                <a:rPr b="1">
                  <a:latin typeface="Helvetica"/>
                  <a:ea typeface="Helvetica"/>
                  <a:cs typeface="Helvetica"/>
                  <a:sym typeface="Helvetica"/>
                </a:rPr>
                <a:t>Terminology Model</a:t>
              </a:r>
            </a:p>
          </p:txBody>
        </p:sp>
      </p:grpSp>
      <p:sp>
        <p:nvSpPr>
          <p:cNvPr id="459" name="Line"/>
          <p:cNvSpPr/>
          <p:nvPr/>
        </p:nvSpPr>
        <p:spPr>
          <a:xfrm flipH="1">
            <a:off x="2057400" y="4762500"/>
            <a:ext cx="2259" cy="2383085"/>
          </a:xfrm>
          <a:prstGeom prst="line">
            <a:avLst/>
          </a:prstGeom>
          <a:ln w="38100">
            <a:solidFill>
              <a:srgbClr val="CD665F"/>
            </a:solidFill>
            <a:prstDash val="sysDot"/>
            <a:tailEnd type="triangle"/>
          </a:ln>
          <a:effectLst>
            <a:outerShdw sx="100000" sy="100000" kx="0" ky="0" algn="b" rotWithShape="0" blurRad="38100" dist="23000" dir="5400000">
              <a:srgbClr val="000000">
                <a:alpha val="35000"/>
              </a:srgbClr>
            </a:outerShdw>
          </a:effectLst>
        </p:spPr>
        <p:txBody>
          <a:bodyPr lIns="0" tIns="0" rIns="0" bIns="0"/>
          <a:lstStyle/>
          <a:p>
            <a:pPr defTabSz="647700">
              <a:defRPr sz="1600"/>
            </a:pPr>
          </a:p>
        </p:txBody>
      </p:sp>
      <p:sp>
        <p:nvSpPr>
          <p:cNvPr id="460" name="References"/>
          <p:cNvSpPr/>
          <p:nvPr/>
        </p:nvSpPr>
        <p:spPr>
          <a:xfrm rot="16200000">
            <a:off x="884386" y="5706564"/>
            <a:ext cx="1698328" cy="444501"/>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i="1" sz="2400">
                <a:uFill>
                  <a:solidFill>
                    <a:srgbClr val="000000"/>
                  </a:solidFill>
                </a:uFill>
              </a:defRPr>
            </a:lvl1pPr>
          </a:lstStyle>
          <a:p>
            <a:pPr>
              <a:defRPr i="0">
                <a:latin typeface="Calibri"/>
                <a:ea typeface="Calibri"/>
                <a:cs typeface="Calibri"/>
                <a:sym typeface="Calibri"/>
              </a:defRPr>
            </a:pPr>
            <a:r>
              <a:rPr i="1">
                <a:latin typeface="Helvetica"/>
                <a:ea typeface="Helvetica"/>
                <a:cs typeface="Helvetica"/>
                <a:sym typeface="Helvetica"/>
              </a:rPr>
              <a:t>References</a:t>
            </a:r>
          </a:p>
        </p:txBody>
      </p:sp>
      <p:sp>
        <p:nvSpPr>
          <p:cNvPr id="461" name="Clinical Document"/>
          <p:cNvSpPr/>
          <p:nvPr/>
        </p:nvSpPr>
        <p:spPr>
          <a:xfrm>
            <a:off x="5308600" y="3136900"/>
            <a:ext cx="1320800" cy="762000"/>
          </a:xfrm>
          <a:prstGeom prst="rect">
            <a:avLst/>
          </a:prstGeom>
          <a:gradFill>
            <a:gsLst>
              <a:gs pos="0">
                <a:srgbClr val="3298AF"/>
              </a:gs>
              <a:gs pos="80000">
                <a:srgbClr val="40BEDA"/>
              </a:gs>
              <a:gs pos="100000">
                <a:srgbClr val="3CC0DE"/>
              </a:gs>
            </a:gsLst>
            <a:lin ang="16200000"/>
          </a:gradFill>
          <a:ln w="12700"/>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b="1" sz="1600">
                <a:solidFill>
                  <a:srgbClr val="FFFFFF"/>
                </a:solidFill>
                <a:uFill>
                  <a:solidFill>
                    <a:srgbClr val="FFFFFF"/>
                  </a:solidFill>
                </a:uFill>
              </a:defRPr>
            </a:lvl1pPr>
          </a:lstStyle>
          <a:p>
            <a:pPr>
              <a:defRPr b="0" sz="2400">
                <a:latin typeface="Calibri"/>
                <a:ea typeface="Calibri"/>
                <a:cs typeface="Calibri"/>
                <a:sym typeface="Calibri"/>
              </a:defRPr>
            </a:pPr>
            <a:r>
              <a:rPr b="1" sz="1600">
                <a:latin typeface="Helvetica"/>
                <a:ea typeface="Helvetica"/>
                <a:cs typeface="Helvetica"/>
                <a:sym typeface="Helvetica"/>
              </a:rPr>
              <a:t>Clinical Document</a:t>
            </a:r>
          </a:p>
        </p:txBody>
      </p:sp>
      <p:sp>
        <p:nvSpPr>
          <p:cNvPr id="462" name="Header"/>
          <p:cNvSpPr/>
          <p:nvPr/>
        </p:nvSpPr>
        <p:spPr>
          <a:xfrm>
            <a:off x="6832600" y="2895600"/>
            <a:ext cx="1206500" cy="546100"/>
          </a:xfrm>
          <a:prstGeom prst="rect">
            <a:avLst/>
          </a:prstGeom>
          <a:solidFill>
            <a:srgbClr val="937AB2"/>
          </a:solidFill>
          <a:ln w="25400">
            <a:solidFill>
              <a:srgbClr val="715E89"/>
            </a:solidFill>
          </a:ln>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sz="1600">
                <a:solidFill>
                  <a:srgbClr val="FFFFFF"/>
                </a:solidFill>
                <a:uFill>
                  <a:solidFill>
                    <a:srgbClr val="FFFFFF"/>
                  </a:solidFill>
                </a:uFill>
                <a:latin typeface="Calibri"/>
                <a:ea typeface="Calibri"/>
                <a:cs typeface="Calibri"/>
                <a:sym typeface="Calibri"/>
              </a:defRPr>
            </a:lvl1pPr>
          </a:lstStyle>
          <a:p>
            <a:pPr>
              <a:defRPr sz="2400"/>
            </a:pPr>
            <a:r>
              <a:rPr sz="1600"/>
              <a:t>Header</a:t>
            </a:r>
          </a:p>
        </p:txBody>
      </p:sp>
      <p:sp>
        <p:nvSpPr>
          <p:cNvPr id="463" name="Section"/>
          <p:cNvSpPr/>
          <p:nvPr/>
        </p:nvSpPr>
        <p:spPr>
          <a:xfrm>
            <a:off x="6832600" y="3873500"/>
            <a:ext cx="1206500" cy="546100"/>
          </a:xfrm>
          <a:prstGeom prst="rect">
            <a:avLst/>
          </a:prstGeom>
          <a:solidFill>
            <a:srgbClr val="CD665F"/>
          </a:solidFill>
          <a:ln w="25400">
            <a:solidFill>
              <a:srgbClr val="9F4E48"/>
            </a:solidFill>
          </a:ln>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sz="1600">
                <a:solidFill>
                  <a:srgbClr val="FFFFFF"/>
                </a:solidFill>
                <a:uFill>
                  <a:solidFill>
                    <a:srgbClr val="FFFFFF"/>
                  </a:solidFill>
                </a:uFill>
                <a:latin typeface="Calibri"/>
                <a:ea typeface="Calibri"/>
                <a:cs typeface="Calibri"/>
                <a:sym typeface="Calibri"/>
              </a:defRPr>
            </a:lvl1pPr>
          </a:lstStyle>
          <a:p>
            <a:pPr>
              <a:defRPr sz="2400"/>
            </a:pPr>
            <a:r>
              <a:rPr sz="1600"/>
              <a:t>Section</a:t>
            </a:r>
          </a:p>
        </p:txBody>
      </p:sp>
      <p:sp>
        <p:nvSpPr>
          <p:cNvPr id="464" name="Entry"/>
          <p:cNvSpPr/>
          <p:nvPr/>
        </p:nvSpPr>
        <p:spPr>
          <a:xfrm>
            <a:off x="8216900" y="4051300"/>
            <a:ext cx="990600" cy="431800"/>
          </a:xfrm>
          <a:prstGeom prst="rect">
            <a:avLst/>
          </a:prstGeom>
          <a:solidFill>
            <a:srgbClr val="AAC56C"/>
          </a:solidFill>
          <a:ln w="25400">
            <a:solidFill>
              <a:srgbClr val="839852"/>
            </a:solidFill>
          </a:ln>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sz="1600">
                <a:solidFill>
                  <a:srgbClr val="FFFFFF"/>
                </a:solidFill>
                <a:uFill>
                  <a:solidFill>
                    <a:srgbClr val="FFFFFF"/>
                  </a:solidFill>
                </a:uFill>
                <a:latin typeface="Calibri"/>
                <a:ea typeface="Calibri"/>
                <a:cs typeface="Calibri"/>
                <a:sym typeface="Calibri"/>
              </a:defRPr>
            </a:lvl1pPr>
          </a:lstStyle>
          <a:p>
            <a:pPr>
              <a:defRPr sz="2400"/>
            </a:pPr>
            <a:r>
              <a:rPr sz="1600"/>
              <a:t>Entry</a:t>
            </a:r>
          </a:p>
        </p:txBody>
      </p:sp>
      <p:cxnSp>
        <p:nvCxnSpPr>
          <p:cNvPr id="465" name="Connection Line"/>
          <p:cNvCxnSpPr>
            <a:stCxn id="461" idx="0"/>
            <a:endCxn id="462" idx="0"/>
          </p:cNvCxnSpPr>
          <p:nvPr/>
        </p:nvCxnSpPr>
        <p:spPr>
          <a:xfrm flipV="1">
            <a:off x="5969000" y="3168650"/>
            <a:ext cx="1466850" cy="349250"/>
          </a:xfrm>
          <a:prstGeom prst="straightConnector1">
            <a:avLst/>
          </a:prstGeom>
          <a:ln>
            <a:solidFill>
              <a:srgbClr val="000000"/>
            </a:solidFill>
            <a:tailEnd type="triangle"/>
          </a:ln>
        </p:spPr>
      </p:cxnSp>
      <p:cxnSp>
        <p:nvCxnSpPr>
          <p:cNvPr id="466" name="Connection Line"/>
          <p:cNvCxnSpPr>
            <a:stCxn id="461" idx="0"/>
            <a:endCxn id="463" idx="0"/>
          </p:cNvCxnSpPr>
          <p:nvPr/>
        </p:nvCxnSpPr>
        <p:spPr>
          <a:xfrm>
            <a:off x="5969000" y="3517900"/>
            <a:ext cx="1466850" cy="628650"/>
          </a:xfrm>
          <a:prstGeom prst="straightConnector1">
            <a:avLst/>
          </a:prstGeom>
          <a:ln>
            <a:solidFill>
              <a:srgbClr val="000000"/>
            </a:solidFill>
            <a:tailEnd type="triangle"/>
          </a:ln>
        </p:spPr>
      </p:cxnSp>
      <p:sp>
        <p:nvSpPr>
          <p:cNvPr id="467" name="*"/>
          <p:cNvSpPr/>
          <p:nvPr/>
        </p:nvSpPr>
        <p:spPr>
          <a:xfrm>
            <a:off x="6388100" y="3467100"/>
            <a:ext cx="235794" cy="444500"/>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sz="2400">
                <a:uFill>
                  <a:solidFill>
                    <a:srgbClr val="000000"/>
                  </a:solidFill>
                </a:uFill>
                <a:latin typeface="Calibri"/>
                <a:ea typeface="Calibri"/>
                <a:cs typeface="Calibri"/>
                <a:sym typeface="Calibri"/>
              </a:defRPr>
            </a:lvl1pPr>
          </a:lstStyle>
          <a:p>
            <a:pPr/>
            <a:r>
              <a:t>*</a:t>
            </a:r>
          </a:p>
        </p:txBody>
      </p:sp>
      <p:cxnSp>
        <p:nvCxnSpPr>
          <p:cNvPr id="468" name="Connection Line"/>
          <p:cNvCxnSpPr>
            <a:stCxn id="463" idx="0"/>
            <a:endCxn id="464" idx="0"/>
          </p:cNvCxnSpPr>
          <p:nvPr/>
        </p:nvCxnSpPr>
        <p:spPr>
          <a:xfrm>
            <a:off x="7435850" y="4146550"/>
            <a:ext cx="1276350" cy="120650"/>
          </a:xfrm>
          <a:prstGeom prst="straightConnector1">
            <a:avLst/>
          </a:prstGeom>
          <a:ln>
            <a:solidFill>
              <a:srgbClr val="000000"/>
            </a:solidFill>
            <a:tailEnd type="triangle"/>
          </a:ln>
        </p:spPr>
      </p:cxnSp>
      <p:sp>
        <p:nvSpPr>
          <p:cNvPr id="469" name="*"/>
          <p:cNvSpPr/>
          <p:nvPr/>
        </p:nvSpPr>
        <p:spPr>
          <a:xfrm>
            <a:off x="7917963" y="4026408"/>
            <a:ext cx="330201" cy="4445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000000"/>
              </a:buClr>
              <a:buFont typeface="Calibri"/>
              <a:defRPr sz="2400">
                <a:uFill>
                  <a:solidFill>
                    <a:srgbClr val="000000"/>
                  </a:solidFill>
                </a:uFill>
                <a:latin typeface="Calibri"/>
                <a:ea typeface="Calibri"/>
                <a:cs typeface="Calibri"/>
                <a:sym typeface="Calibri"/>
              </a:defRPr>
            </a:lvl1pPr>
          </a:lstStyle>
          <a:p>
            <a:pPr/>
            <a:r>
              <a:t>*</a:t>
            </a:r>
          </a:p>
        </p:txBody>
      </p:sp>
      <p:grpSp>
        <p:nvGrpSpPr>
          <p:cNvPr id="472" name="Group"/>
          <p:cNvGrpSpPr/>
          <p:nvPr/>
        </p:nvGrpSpPr>
        <p:grpSpPr>
          <a:xfrm>
            <a:off x="9194800" y="3924300"/>
            <a:ext cx="977900" cy="431800"/>
            <a:chOff x="0" y="0"/>
            <a:chExt cx="977900" cy="431800"/>
          </a:xfrm>
        </p:grpSpPr>
        <p:sp>
          <p:nvSpPr>
            <p:cNvPr id="470" name="Shape"/>
            <p:cNvSpPr/>
            <p:nvPr/>
          </p:nvSpPr>
          <p:spPr>
            <a:xfrm>
              <a:off x="0" y="0"/>
              <a:ext cx="977900" cy="431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884" y="3600"/>
                    <a:pt x="1600" y="1988"/>
                    <a:pt x="1600" y="0"/>
                  </a:cubicBezTo>
                  <a:lnTo>
                    <a:pt x="20000" y="0"/>
                  </a:lnTo>
                  <a:cubicBezTo>
                    <a:pt x="20000" y="1988"/>
                    <a:pt x="20716" y="3600"/>
                    <a:pt x="21600" y="3600"/>
                  </a:cubicBezTo>
                  <a:lnTo>
                    <a:pt x="21600" y="18000"/>
                  </a:lnTo>
                  <a:cubicBezTo>
                    <a:pt x="20716" y="18000"/>
                    <a:pt x="20000" y="19612"/>
                    <a:pt x="20000" y="21600"/>
                  </a:cubicBezTo>
                  <a:lnTo>
                    <a:pt x="1600" y="21600"/>
                  </a:lnTo>
                  <a:cubicBezTo>
                    <a:pt x="1600" y="19612"/>
                    <a:pt x="884" y="18000"/>
                    <a:pt x="0" y="18000"/>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471" name="Choice"/>
            <p:cNvSpPr/>
            <p:nvPr/>
          </p:nvSpPr>
          <p:spPr>
            <a:xfrm>
              <a:off x="52916" y="76623"/>
              <a:ext cx="876301"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CE1C00"/>
                </a:buClr>
                <a:buFont typeface="Calibri"/>
                <a:defRPr b="1" sz="1400">
                  <a:solidFill>
                    <a:srgbClr val="CE1C00"/>
                  </a:solidFill>
                  <a:uFill>
                    <a:solidFill>
                      <a:srgbClr val="CE1C00"/>
                    </a:solidFill>
                  </a:uFill>
                </a:defRPr>
              </a:lvl1pPr>
            </a:lstStyle>
            <a:p>
              <a:pPr>
                <a:defRPr b="0" sz="2400">
                  <a:solidFill>
                    <a:srgbClr val="FFFFFF"/>
                  </a:solidFill>
                  <a:uFill>
                    <a:solidFill>
                      <a:srgbClr val="FFFFFF"/>
                    </a:solidFill>
                  </a:uFill>
                  <a:latin typeface="Calibri"/>
                  <a:ea typeface="Calibri"/>
                  <a:cs typeface="Calibri"/>
                  <a:sym typeface="Calibri"/>
                </a:defRPr>
              </a:pPr>
              <a:r>
                <a:rPr b="1" sz="1400">
                  <a:solidFill>
                    <a:srgbClr val="CE1C00"/>
                  </a:solidFill>
                  <a:uFill>
                    <a:solidFill>
                      <a:srgbClr val="CE1C00"/>
                    </a:solidFill>
                  </a:uFill>
                  <a:latin typeface="Helvetica"/>
                  <a:ea typeface="Helvetica"/>
                  <a:cs typeface="Helvetica"/>
                  <a:sym typeface="Helvetica"/>
                </a:rPr>
                <a:t>Choice</a:t>
              </a:r>
            </a:p>
          </p:txBody>
        </p:sp>
      </p:grpSp>
      <p:sp>
        <p:nvSpPr>
          <p:cNvPr id="530" name="Connection Line"/>
          <p:cNvSpPr/>
          <p:nvPr/>
        </p:nvSpPr>
        <p:spPr>
          <a:xfrm>
            <a:off x="8712200" y="4140200"/>
            <a:ext cx="971550" cy="127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a:solidFill>
              <a:srgbClr val="000000"/>
            </a:solidFill>
            <a:tailEnd type="triangle"/>
          </a:ln>
        </p:spPr>
        <p:txBody>
          <a:bodyPr/>
          <a:lstStyle/>
          <a:p>
            <a:pPr/>
          </a:p>
        </p:txBody>
      </p:sp>
      <p:sp>
        <p:nvSpPr>
          <p:cNvPr id="474" name="Line"/>
          <p:cNvSpPr/>
          <p:nvPr/>
        </p:nvSpPr>
        <p:spPr>
          <a:xfrm rot="10800000">
            <a:off x="7429500" y="3543300"/>
            <a:ext cx="892948" cy="546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82" y="0"/>
                </a:moveTo>
                <a:lnTo>
                  <a:pt x="0" y="0"/>
                </a:lnTo>
                <a:lnTo>
                  <a:pt x="0" y="21600"/>
                </a:lnTo>
                <a:lnTo>
                  <a:pt x="21600" y="21600"/>
                </a:lnTo>
                <a:lnTo>
                  <a:pt x="21600" y="8640"/>
                </a:lnTo>
              </a:path>
            </a:pathLst>
          </a:custGeom>
          <a:ln>
            <a:solidFill>
              <a:srgbClr val="000000"/>
            </a:solidFill>
            <a:tailEnd type="triangle"/>
          </a:ln>
        </p:spPr>
        <p:txBody>
          <a:bodyPr lIns="0" tIns="0" rIns="0" bIns="0"/>
          <a:lstStyle/>
          <a:p>
            <a:pPr defTabSz="647700">
              <a:defRPr sz="1600"/>
            </a:pPr>
          </a:p>
        </p:txBody>
      </p:sp>
      <p:sp>
        <p:nvSpPr>
          <p:cNvPr id="475" name="*"/>
          <p:cNvSpPr/>
          <p:nvPr/>
        </p:nvSpPr>
        <p:spPr>
          <a:xfrm>
            <a:off x="7050976" y="3543300"/>
            <a:ext cx="235794" cy="444500"/>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sz="2400">
                <a:uFill>
                  <a:solidFill>
                    <a:srgbClr val="000000"/>
                  </a:solidFill>
                </a:uFill>
                <a:latin typeface="Calibri"/>
                <a:ea typeface="Calibri"/>
                <a:cs typeface="Calibri"/>
                <a:sym typeface="Calibri"/>
              </a:defRPr>
            </a:lvl1pPr>
          </a:lstStyle>
          <a:p>
            <a:pPr/>
            <a:r>
              <a:t>*</a:t>
            </a:r>
          </a:p>
        </p:txBody>
      </p:sp>
      <p:sp>
        <p:nvSpPr>
          <p:cNvPr id="476" name="Act"/>
          <p:cNvSpPr/>
          <p:nvPr/>
        </p:nvSpPr>
        <p:spPr>
          <a:xfrm>
            <a:off x="10274300" y="3962400"/>
            <a:ext cx="1968500" cy="431800"/>
          </a:xfrm>
          <a:prstGeom prst="rect">
            <a:avLst/>
          </a:prstGeom>
          <a:gradFill>
            <a:gsLst>
              <a:gs pos="0">
                <a:srgbClr val="C9E3FF"/>
              </a:gs>
              <a:gs pos="35000">
                <a:srgbClr val="D9EBFF"/>
              </a:gs>
              <a:gs pos="100000">
                <a:srgbClr val="F1F8FF"/>
              </a:gs>
            </a:gsLst>
            <a:lin ang="16200000"/>
          </a:gradFill>
          <a:ln>
            <a:solidFill>
              <a:srgbClr val="5B92C8"/>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000000"/>
              </a:buClr>
              <a:buFont typeface="Calibri"/>
              <a:defRPr sz="1400">
                <a:uFill>
                  <a:solidFill>
                    <a:srgbClr val="000000"/>
                  </a:solidFill>
                </a:uFill>
                <a:latin typeface="Calibri"/>
                <a:ea typeface="Calibri"/>
                <a:cs typeface="Calibri"/>
                <a:sym typeface="Calibri"/>
              </a:defRPr>
            </a:lvl1pPr>
          </a:lstStyle>
          <a:p>
            <a:pPr>
              <a:defRPr sz="2400"/>
            </a:pPr>
            <a:r>
              <a:rPr sz="1400"/>
              <a:t>Act</a:t>
            </a:r>
          </a:p>
        </p:txBody>
      </p:sp>
      <p:sp>
        <p:nvSpPr>
          <p:cNvPr id="531" name="Connection Line"/>
          <p:cNvSpPr/>
          <p:nvPr/>
        </p:nvSpPr>
        <p:spPr>
          <a:xfrm>
            <a:off x="10185400" y="4152336"/>
            <a:ext cx="84138" cy="20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000000"/>
            </a:solidFill>
            <a:tailEnd type="triangle"/>
          </a:ln>
        </p:spPr>
        <p:txBody>
          <a:bodyPr/>
          <a:lstStyle/>
          <a:p>
            <a:pPr/>
          </a:p>
        </p:txBody>
      </p:sp>
      <p:sp>
        <p:nvSpPr>
          <p:cNvPr id="478" name="Encounter"/>
          <p:cNvSpPr/>
          <p:nvPr/>
        </p:nvSpPr>
        <p:spPr>
          <a:xfrm>
            <a:off x="10274300" y="4508500"/>
            <a:ext cx="1968500" cy="431800"/>
          </a:xfrm>
          <a:prstGeom prst="rect">
            <a:avLst/>
          </a:prstGeom>
          <a:gradFill>
            <a:gsLst>
              <a:gs pos="0">
                <a:srgbClr val="C9E3FF"/>
              </a:gs>
              <a:gs pos="35000">
                <a:srgbClr val="D9EBFF"/>
              </a:gs>
              <a:gs pos="100000">
                <a:srgbClr val="F1F8FF"/>
              </a:gs>
            </a:gsLst>
            <a:lin ang="16200000"/>
          </a:gradFill>
          <a:ln>
            <a:solidFill>
              <a:srgbClr val="5B92C8"/>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000000"/>
              </a:buClr>
              <a:buFont typeface="Calibri"/>
              <a:defRPr sz="1400">
                <a:uFill>
                  <a:solidFill>
                    <a:srgbClr val="000000"/>
                  </a:solidFill>
                </a:uFill>
                <a:latin typeface="Calibri"/>
                <a:ea typeface="Calibri"/>
                <a:cs typeface="Calibri"/>
                <a:sym typeface="Calibri"/>
              </a:defRPr>
            </a:lvl1pPr>
          </a:lstStyle>
          <a:p>
            <a:pPr>
              <a:defRPr sz="2400"/>
            </a:pPr>
            <a:r>
              <a:rPr sz="1400"/>
              <a:t>Encounter</a:t>
            </a:r>
          </a:p>
        </p:txBody>
      </p:sp>
      <p:sp>
        <p:nvSpPr>
          <p:cNvPr id="479" name="Observation"/>
          <p:cNvSpPr/>
          <p:nvPr/>
        </p:nvSpPr>
        <p:spPr>
          <a:xfrm>
            <a:off x="10274300" y="5054600"/>
            <a:ext cx="1968500" cy="431800"/>
          </a:xfrm>
          <a:prstGeom prst="rect">
            <a:avLst/>
          </a:prstGeom>
          <a:gradFill>
            <a:gsLst>
              <a:gs pos="0">
                <a:srgbClr val="C9E3FF"/>
              </a:gs>
              <a:gs pos="35000">
                <a:srgbClr val="D9EBFF"/>
              </a:gs>
              <a:gs pos="100000">
                <a:srgbClr val="F1F8FF"/>
              </a:gs>
            </a:gsLst>
            <a:lin ang="16200000"/>
          </a:gradFill>
          <a:ln>
            <a:solidFill>
              <a:srgbClr val="5B92C8"/>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000000"/>
              </a:buClr>
              <a:buFont typeface="Calibri"/>
              <a:defRPr sz="1400">
                <a:uFill>
                  <a:solidFill>
                    <a:srgbClr val="000000"/>
                  </a:solidFill>
                </a:uFill>
                <a:latin typeface="Calibri"/>
                <a:ea typeface="Calibri"/>
                <a:cs typeface="Calibri"/>
                <a:sym typeface="Calibri"/>
              </a:defRPr>
            </a:lvl1pPr>
          </a:lstStyle>
          <a:p>
            <a:pPr>
              <a:defRPr sz="2400"/>
            </a:pPr>
            <a:r>
              <a:rPr sz="1400"/>
              <a:t>Observation</a:t>
            </a:r>
          </a:p>
        </p:txBody>
      </p:sp>
      <p:sp>
        <p:nvSpPr>
          <p:cNvPr id="480" name="Media"/>
          <p:cNvSpPr/>
          <p:nvPr/>
        </p:nvSpPr>
        <p:spPr>
          <a:xfrm>
            <a:off x="10274300" y="5588000"/>
            <a:ext cx="1968500" cy="431800"/>
          </a:xfrm>
          <a:prstGeom prst="rect">
            <a:avLst/>
          </a:prstGeom>
          <a:gradFill>
            <a:gsLst>
              <a:gs pos="0">
                <a:srgbClr val="C9E3FF"/>
              </a:gs>
              <a:gs pos="35000">
                <a:srgbClr val="D9EBFF"/>
              </a:gs>
              <a:gs pos="100000">
                <a:srgbClr val="F1F8FF"/>
              </a:gs>
            </a:gsLst>
            <a:lin ang="16200000"/>
          </a:gradFill>
          <a:ln>
            <a:solidFill>
              <a:srgbClr val="5B92C8"/>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000000"/>
              </a:buClr>
              <a:buFont typeface="Calibri"/>
              <a:defRPr sz="1400">
                <a:uFill>
                  <a:solidFill>
                    <a:srgbClr val="000000"/>
                  </a:solidFill>
                </a:uFill>
                <a:latin typeface="Calibri"/>
                <a:ea typeface="Calibri"/>
                <a:cs typeface="Calibri"/>
                <a:sym typeface="Calibri"/>
              </a:defRPr>
            </a:lvl1pPr>
          </a:lstStyle>
          <a:p>
            <a:pPr>
              <a:defRPr sz="2400"/>
            </a:pPr>
            <a:r>
              <a:rPr sz="1400"/>
              <a:t>Media</a:t>
            </a:r>
          </a:p>
        </p:txBody>
      </p:sp>
      <p:sp>
        <p:nvSpPr>
          <p:cNvPr id="481" name="Supply"/>
          <p:cNvSpPr/>
          <p:nvPr/>
        </p:nvSpPr>
        <p:spPr>
          <a:xfrm>
            <a:off x="10274300" y="8305800"/>
            <a:ext cx="1968500" cy="431800"/>
          </a:xfrm>
          <a:prstGeom prst="rect">
            <a:avLst/>
          </a:prstGeom>
          <a:gradFill>
            <a:gsLst>
              <a:gs pos="0">
                <a:srgbClr val="C9E3FF"/>
              </a:gs>
              <a:gs pos="35000">
                <a:srgbClr val="D9EBFF"/>
              </a:gs>
              <a:gs pos="100000">
                <a:srgbClr val="F1F8FF"/>
              </a:gs>
            </a:gsLst>
            <a:lin ang="16200000"/>
          </a:gradFill>
          <a:ln>
            <a:solidFill>
              <a:srgbClr val="5B92C8"/>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000000"/>
              </a:buClr>
              <a:buFont typeface="Calibri"/>
              <a:defRPr sz="1400">
                <a:uFill>
                  <a:solidFill>
                    <a:srgbClr val="000000"/>
                  </a:solidFill>
                </a:uFill>
                <a:latin typeface="Calibri"/>
                <a:ea typeface="Calibri"/>
                <a:cs typeface="Calibri"/>
                <a:sym typeface="Calibri"/>
              </a:defRPr>
            </a:lvl1pPr>
          </a:lstStyle>
          <a:p>
            <a:pPr>
              <a:defRPr sz="2400"/>
            </a:pPr>
            <a:r>
              <a:rPr sz="1400"/>
              <a:t>Supply</a:t>
            </a:r>
          </a:p>
        </p:txBody>
      </p:sp>
      <p:sp>
        <p:nvSpPr>
          <p:cNvPr id="482" name="Region of Interest"/>
          <p:cNvSpPr/>
          <p:nvPr/>
        </p:nvSpPr>
        <p:spPr>
          <a:xfrm>
            <a:off x="10274300" y="7213600"/>
            <a:ext cx="1968500" cy="431800"/>
          </a:xfrm>
          <a:prstGeom prst="rect">
            <a:avLst/>
          </a:prstGeom>
          <a:gradFill>
            <a:gsLst>
              <a:gs pos="0">
                <a:srgbClr val="C9E3FF"/>
              </a:gs>
              <a:gs pos="35000">
                <a:srgbClr val="D9EBFF"/>
              </a:gs>
              <a:gs pos="100000">
                <a:srgbClr val="F1F8FF"/>
              </a:gs>
            </a:gsLst>
            <a:lin ang="16200000"/>
          </a:gradFill>
          <a:ln>
            <a:solidFill>
              <a:srgbClr val="5B92C8"/>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38100" tIns="38100" rIns="38100" bIns="38100" anchor="ctr"/>
          <a:lstStyle/>
          <a:p>
            <a:pPr algn="ctr" defTabSz="1295400">
              <a:buClr>
                <a:srgbClr val="000000"/>
              </a:buClr>
              <a:buFont typeface="Calibri"/>
              <a:defRPr sz="2400">
                <a:uFill>
                  <a:solidFill>
                    <a:srgbClr val="000000"/>
                  </a:solidFill>
                </a:uFill>
                <a:latin typeface="Calibri"/>
                <a:ea typeface="Calibri"/>
                <a:cs typeface="Calibri"/>
                <a:sym typeface="Calibri"/>
              </a:defRPr>
            </a:pPr>
            <a:r>
              <a:rPr sz="1400"/>
              <a:t>Region of</a:t>
            </a:r>
            <a:br>
              <a:rPr sz="1400"/>
            </a:br>
            <a:r>
              <a:rPr sz="1400"/>
              <a:t>Interest</a:t>
            </a:r>
          </a:p>
        </p:txBody>
      </p:sp>
      <p:sp>
        <p:nvSpPr>
          <p:cNvPr id="483" name="Substance Administration"/>
          <p:cNvSpPr/>
          <p:nvPr/>
        </p:nvSpPr>
        <p:spPr>
          <a:xfrm>
            <a:off x="10274300" y="7759700"/>
            <a:ext cx="1968500" cy="431800"/>
          </a:xfrm>
          <a:prstGeom prst="rect">
            <a:avLst/>
          </a:prstGeom>
          <a:gradFill>
            <a:gsLst>
              <a:gs pos="0">
                <a:srgbClr val="C9E3FF"/>
              </a:gs>
              <a:gs pos="35000">
                <a:srgbClr val="D9EBFF"/>
              </a:gs>
              <a:gs pos="100000">
                <a:srgbClr val="F1F8FF"/>
              </a:gs>
            </a:gsLst>
            <a:lin ang="16200000"/>
          </a:gradFill>
          <a:ln>
            <a:solidFill>
              <a:srgbClr val="5B92C8"/>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38100" tIns="38100" rIns="38100" bIns="38100" anchor="ctr"/>
          <a:lstStyle/>
          <a:p>
            <a:pPr algn="ctr" defTabSz="1295400">
              <a:buClr>
                <a:srgbClr val="000000"/>
              </a:buClr>
              <a:buFont typeface="Calibri"/>
              <a:defRPr sz="2400">
                <a:uFill>
                  <a:solidFill>
                    <a:srgbClr val="000000"/>
                  </a:solidFill>
                </a:uFill>
                <a:latin typeface="Calibri"/>
                <a:ea typeface="Calibri"/>
                <a:cs typeface="Calibri"/>
                <a:sym typeface="Calibri"/>
              </a:defRPr>
            </a:pPr>
            <a:r>
              <a:rPr sz="1400"/>
              <a:t>Substance</a:t>
            </a:r>
            <a:br>
              <a:rPr sz="1400"/>
            </a:br>
            <a:r>
              <a:rPr sz="1400"/>
              <a:t>Administration</a:t>
            </a:r>
          </a:p>
        </p:txBody>
      </p:sp>
      <p:sp>
        <p:nvSpPr>
          <p:cNvPr id="484" name="Organizer"/>
          <p:cNvSpPr/>
          <p:nvPr/>
        </p:nvSpPr>
        <p:spPr>
          <a:xfrm>
            <a:off x="10274300" y="6134100"/>
            <a:ext cx="1968500" cy="431800"/>
          </a:xfrm>
          <a:prstGeom prst="rect">
            <a:avLst/>
          </a:prstGeom>
          <a:gradFill>
            <a:gsLst>
              <a:gs pos="0">
                <a:srgbClr val="C9E3FF"/>
              </a:gs>
              <a:gs pos="35000">
                <a:srgbClr val="D9EBFF"/>
              </a:gs>
              <a:gs pos="100000">
                <a:srgbClr val="F1F8FF"/>
              </a:gs>
            </a:gsLst>
            <a:lin ang="16200000"/>
          </a:gradFill>
          <a:ln>
            <a:solidFill>
              <a:srgbClr val="5B92C8"/>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000000"/>
              </a:buClr>
              <a:buFont typeface="Calibri"/>
              <a:defRPr sz="1400">
                <a:uFill>
                  <a:solidFill>
                    <a:srgbClr val="000000"/>
                  </a:solidFill>
                </a:uFill>
                <a:latin typeface="Calibri"/>
                <a:ea typeface="Calibri"/>
                <a:cs typeface="Calibri"/>
                <a:sym typeface="Calibri"/>
              </a:defRPr>
            </a:lvl1pPr>
          </a:lstStyle>
          <a:p>
            <a:pPr>
              <a:defRPr sz="2400"/>
            </a:pPr>
            <a:r>
              <a:rPr sz="1400"/>
              <a:t>Organizer</a:t>
            </a:r>
          </a:p>
        </p:txBody>
      </p:sp>
      <p:sp>
        <p:nvSpPr>
          <p:cNvPr id="485" name="Procedure"/>
          <p:cNvSpPr/>
          <p:nvPr/>
        </p:nvSpPr>
        <p:spPr>
          <a:xfrm>
            <a:off x="10274300" y="6680200"/>
            <a:ext cx="1968500" cy="431800"/>
          </a:xfrm>
          <a:prstGeom prst="rect">
            <a:avLst/>
          </a:prstGeom>
          <a:gradFill>
            <a:gsLst>
              <a:gs pos="0">
                <a:srgbClr val="C9E3FF"/>
              </a:gs>
              <a:gs pos="35000">
                <a:srgbClr val="D9EBFF"/>
              </a:gs>
              <a:gs pos="100000">
                <a:srgbClr val="F1F8FF"/>
              </a:gs>
            </a:gsLst>
            <a:lin ang="16200000"/>
          </a:gradFill>
          <a:ln>
            <a:solidFill>
              <a:srgbClr val="5B92C8"/>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000000"/>
              </a:buClr>
              <a:buFont typeface="Calibri"/>
              <a:defRPr sz="1400">
                <a:uFill>
                  <a:solidFill>
                    <a:srgbClr val="000000"/>
                  </a:solidFill>
                </a:uFill>
                <a:latin typeface="Calibri"/>
                <a:ea typeface="Calibri"/>
                <a:cs typeface="Calibri"/>
                <a:sym typeface="Calibri"/>
              </a:defRPr>
            </a:lvl1pPr>
          </a:lstStyle>
          <a:p>
            <a:pPr>
              <a:defRPr sz="2400"/>
            </a:pPr>
            <a:r>
              <a:rPr sz="1400"/>
              <a:t>Procedure</a:t>
            </a:r>
          </a:p>
        </p:txBody>
      </p:sp>
      <p:cxnSp>
        <p:nvCxnSpPr>
          <p:cNvPr id="486" name="Connection Line"/>
          <p:cNvCxnSpPr>
            <a:stCxn id="476" idx="0"/>
            <a:endCxn id="464" idx="0"/>
          </p:cNvCxnSpPr>
          <p:nvPr/>
        </p:nvCxnSpPr>
        <p:spPr>
          <a:xfrm flipH="1">
            <a:off x="8712200" y="4178300"/>
            <a:ext cx="2546350" cy="88900"/>
          </a:xfrm>
          <a:prstGeom prst="straightConnector1">
            <a:avLst/>
          </a:prstGeom>
          <a:ln>
            <a:solidFill>
              <a:srgbClr val="000000"/>
            </a:solidFill>
            <a:tailEnd type="triangle"/>
          </a:ln>
        </p:spPr>
      </p:cxnSp>
      <p:sp>
        <p:nvSpPr>
          <p:cNvPr id="487" name="*"/>
          <p:cNvSpPr/>
          <p:nvPr/>
        </p:nvSpPr>
        <p:spPr>
          <a:xfrm>
            <a:off x="9296400" y="3314700"/>
            <a:ext cx="457200" cy="444500"/>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000000"/>
              </a:buClr>
              <a:buFont typeface="Calibri"/>
              <a:defRPr sz="2400">
                <a:uFill>
                  <a:solidFill>
                    <a:srgbClr val="000000"/>
                  </a:solidFill>
                </a:uFill>
                <a:latin typeface="Calibri"/>
                <a:ea typeface="Calibri"/>
                <a:cs typeface="Calibri"/>
                <a:sym typeface="Calibri"/>
              </a:defRPr>
            </a:lvl1pPr>
          </a:lstStyle>
          <a:p>
            <a:pPr/>
            <a:r>
              <a:t>*</a:t>
            </a:r>
          </a:p>
        </p:txBody>
      </p:sp>
      <p:cxnSp>
        <p:nvCxnSpPr>
          <p:cNvPr id="488" name="Connection Line"/>
          <p:cNvCxnSpPr>
            <a:stCxn id="478" idx="0"/>
            <a:endCxn id="464" idx="0"/>
          </p:cNvCxnSpPr>
          <p:nvPr/>
        </p:nvCxnSpPr>
        <p:spPr>
          <a:xfrm flipH="1" flipV="1">
            <a:off x="8712200" y="4267200"/>
            <a:ext cx="2546350" cy="457200"/>
          </a:xfrm>
          <a:prstGeom prst="straightConnector1">
            <a:avLst/>
          </a:prstGeom>
          <a:ln>
            <a:solidFill>
              <a:srgbClr val="000000"/>
            </a:solidFill>
            <a:tailEnd type="triangle"/>
          </a:ln>
        </p:spPr>
      </p:cxnSp>
      <p:cxnSp>
        <p:nvCxnSpPr>
          <p:cNvPr id="489" name="Connection Line"/>
          <p:cNvCxnSpPr>
            <a:stCxn id="479" idx="0"/>
            <a:endCxn id="464" idx="0"/>
          </p:cNvCxnSpPr>
          <p:nvPr/>
        </p:nvCxnSpPr>
        <p:spPr>
          <a:xfrm flipH="1" flipV="1">
            <a:off x="8712200" y="4267200"/>
            <a:ext cx="2546350" cy="1003300"/>
          </a:xfrm>
          <a:prstGeom prst="straightConnector1">
            <a:avLst/>
          </a:prstGeom>
          <a:ln>
            <a:solidFill>
              <a:srgbClr val="000000"/>
            </a:solidFill>
            <a:tailEnd type="triangle"/>
          </a:ln>
        </p:spPr>
      </p:cxnSp>
      <p:cxnSp>
        <p:nvCxnSpPr>
          <p:cNvPr id="490" name="Connection Line"/>
          <p:cNvCxnSpPr>
            <a:stCxn id="481" idx="0"/>
            <a:endCxn id="464" idx="0"/>
          </p:cNvCxnSpPr>
          <p:nvPr/>
        </p:nvCxnSpPr>
        <p:spPr>
          <a:xfrm flipH="1" flipV="1">
            <a:off x="8712200" y="4267200"/>
            <a:ext cx="2546350" cy="4254500"/>
          </a:xfrm>
          <a:prstGeom prst="straightConnector1">
            <a:avLst/>
          </a:prstGeom>
          <a:ln>
            <a:solidFill>
              <a:srgbClr val="000000"/>
            </a:solidFill>
            <a:tailEnd type="triangle"/>
          </a:ln>
        </p:spPr>
      </p:cxnSp>
      <p:cxnSp>
        <p:nvCxnSpPr>
          <p:cNvPr id="491" name="Connection Line"/>
          <p:cNvCxnSpPr>
            <a:stCxn id="480" idx="0"/>
            <a:endCxn id="464" idx="0"/>
          </p:cNvCxnSpPr>
          <p:nvPr/>
        </p:nvCxnSpPr>
        <p:spPr>
          <a:xfrm flipH="1" flipV="1">
            <a:off x="8712200" y="4267200"/>
            <a:ext cx="2546350" cy="1536700"/>
          </a:xfrm>
          <a:prstGeom prst="straightConnector1">
            <a:avLst/>
          </a:prstGeom>
          <a:ln>
            <a:solidFill>
              <a:srgbClr val="000000"/>
            </a:solidFill>
            <a:tailEnd type="triangle"/>
          </a:ln>
        </p:spPr>
      </p:cxnSp>
      <p:cxnSp>
        <p:nvCxnSpPr>
          <p:cNvPr id="492" name="Connection Line"/>
          <p:cNvCxnSpPr>
            <a:stCxn id="484" idx="0"/>
            <a:endCxn id="464" idx="0"/>
          </p:cNvCxnSpPr>
          <p:nvPr/>
        </p:nvCxnSpPr>
        <p:spPr>
          <a:xfrm flipH="1" flipV="1">
            <a:off x="8712200" y="4267200"/>
            <a:ext cx="2546350" cy="2082800"/>
          </a:xfrm>
          <a:prstGeom prst="straightConnector1">
            <a:avLst/>
          </a:prstGeom>
          <a:ln>
            <a:solidFill>
              <a:srgbClr val="000000"/>
            </a:solidFill>
            <a:tailEnd type="triangle"/>
          </a:ln>
        </p:spPr>
      </p:cxnSp>
      <p:cxnSp>
        <p:nvCxnSpPr>
          <p:cNvPr id="493" name="Connection Line"/>
          <p:cNvCxnSpPr>
            <a:stCxn id="485" idx="0"/>
            <a:endCxn id="464" idx="0"/>
          </p:cNvCxnSpPr>
          <p:nvPr/>
        </p:nvCxnSpPr>
        <p:spPr>
          <a:xfrm flipH="1" flipV="1">
            <a:off x="8712200" y="4267200"/>
            <a:ext cx="2546350" cy="2628900"/>
          </a:xfrm>
          <a:prstGeom prst="straightConnector1">
            <a:avLst/>
          </a:prstGeom>
          <a:ln>
            <a:solidFill>
              <a:srgbClr val="000000"/>
            </a:solidFill>
            <a:tailEnd type="triangle"/>
          </a:ln>
        </p:spPr>
      </p:cxnSp>
      <p:cxnSp>
        <p:nvCxnSpPr>
          <p:cNvPr id="494" name="Connection Line"/>
          <p:cNvCxnSpPr>
            <a:stCxn id="482" idx="0"/>
            <a:endCxn id="464" idx="0"/>
          </p:cNvCxnSpPr>
          <p:nvPr/>
        </p:nvCxnSpPr>
        <p:spPr>
          <a:xfrm flipH="1" flipV="1">
            <a:off x="8712200" y="4267200"/>
            <a:ext cx="2546350" cy="3162300"/>
          </a:xfrm>
          <a:prstGeom prst="straightConnector1">
            <a:avLst/>
          </a:prstGeom>
          <a:ln>
            <a:solidFill>
              <a:srgbClr val="000000"/>
            </a:solidFill>
            <a:tailEnd type="triangle"/>
          </a:ln>
        </p:spPr>
      </p:cxnSp>
      <p:cxnSp>
        <p:nvCxnSpPr>
          <p:cNvPr id="495" name="Connection Line"/>
          <p:cNvCxnSpPr>
            <a:stCxn id="483" idx="0"/>
            <a:endCxn id="464" idx="0"/>
          </p:cNvCxnSpPr>
          <p:nvPr/>
        </p:nvCxnSpPr>
        <p:spPr>
          <a:xfrm flipH="1" flipV="1">
            <a:off x="8712200" y="4267200"/>
            <a:ext cx="2546350" cy="3708400"/>
          </a:xfrm>
          <a:prstGeom prst="straightConnector1">
            <a:avLst/>
          </a:prstGeom>
          <a:ln>
            <a:solidFill>
              <a:srgbClr val="000000"/>
            </a:solidFill>
            <a:tailEnd type="triangle"/>
          </a:ln>
        </p:spPr>
      </p:cxnSp>
      <p:sp>
        <p:nvSpPr>
          <p:cNvPr id="532" name="Connection Line"/>
          <p:cNvSpPr/>
          <p:nvPr/>
        </p:nvSpPr>
        <p:spPr>
          <a:xfrm>
            <a:off x="2722562" y="3579972"/>
            <a:ext cx="2586038" cy="243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937AB2"/>
            </a:solidFill>
            <a:prstDash val="sysDot"/>
            <a:tailEnd type="triangle"/>
          </a:ln>
          <a:effectLst>
            <a:outerShdw sx="100000" sy="100000" kx="0" ky="0" algn="b" rotWithShape="0" blurRad="38100" dist="23000" dir="5400000">
              <a:srgbClr val="000000">
                <a:alpha val="35000"/>
              </a:srgbClr>
            </a:outerShdw>
          </a:effectLst>
        </p:spPr>
        <p:txBody>
          <a:bodyPr/>
          <a:lstStyle/>
          <a:p>
            <a:pPr/>
          </a:p>
        </p:txBody>
      </p:sp>
      <p:grpSp>
        <p:nvGrpSpPr>
          <p:cNvPr id="499" name="Group"/>
          <p:cNvGrpSpPr/>
          <p:nvPr/>
        </p:nvGrpSpPr>
        <p:grpSpPr>
          <a:xfrm>
            <a:off x="4660900" y="3026410"/>
            <a:ext cx="431800" cy="444501"/>
            <a:chOff x="0" y="0"/>
            <a:chExt cx="431800" cy="444500"/>
          </a:xfrm>
        </p:grpSpPr>
        <p:sp>
          <p:nvSpPr>
            <p:cNvPr id="497" name="Circle"/>
            <p:cNvSpPr/>
            <p:nvPr/>
          </p:nvSpPr>
          <p:spPr>
            <a:xfrm>
              <a:off x="0" y="8889"/>
              <a:ext cx="431800" cy="431801"/>
            </a:xfrm>
            <a:prstGeom prst="ellipse">
              <a:avLst/>
            </a:prstGeom>
            <a:solidFill>
              <a:srgbClr val="6095C9"/>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498" name="4"/>
            <p:cNvSpPr/>
            <p:nvPr/>
          </p:nvSpPr>
          <p:spPr>
            <a:xfrm>
              <a:off x="62371" y="0"/>
              <a:ext cx="304801" cy="4445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lvl1pPr>
            </a:lstStyle>
            <a:p>
              <a:pPr/>
              <a:r>
                <a:t>4</a:t>
              </a:r>
            </a:p>
          </p:txBody>
        </p:sp>
      </p:grpSp>
      <p:sp>
        <p:nvSpPr>
          <p:cNvPr id="500" name="Line"/>
          <p:cNvSpPr/>
          <p:nvPr/>
        </p:nvSpPr>
        <p:spPr>
          <a:xfrm>
            <a:off x="2705100" y="3898900"/>
            <a:ext cx="2489200" cy="1295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54" y="0"/>
                </a:lnTo>
                <a:lnTo>
                  <a:pt x="8054" y="21600"/>
                </a:lnTo>
                <a:lnTo>
                  <a:pt x="21600" y="21600"/>
                </a:lnTo>
              </a:path>
            </a:pathLst>
          </a:custGeom>
          <a:ln w="38100">
            <a:solidFill>
              <a:srgbClr val="937AB2"/>
            </a:solidFill>
            <a:prstDash val="sysDot"/>
            <a:tailEnd type="triangle"/>
          </a:ln>
          <a:effectLst>
            <a:outerShdw sx="100000" sy="100000" kx="0" ky="0" algn="b" rotWithShape="0" blurRad="38100" dist="23000" dir="5400000">
              <a:srgbClr val="000000">
                <a:alpha val="35000"/>
              </a:srgbClr>
            </a:outerShdw>
          </a:effectLst>
        </p:spPr>
        <p:txBody>
          <a:bodyPr lIns="0" tIns="0" rIns="0" bIns="0"/>
          <a:lstStyle/>
          <a:p>
            <a:pPr defTabSz="647700">
              <a:defRPr sz="1600"/>
            </a:pPr>
          </a:p>
        </p:txBody>
      </p:sp>
      <p:grpSp>
        <p:nvGrpSpPr>
          <p:cNvPr id="503" name="Group"/>
          <p:cNvGrpSpPr/>
          <p:nvPr/>
        </p:nvGrpSpPr>
        <p:grpSpPr>
          <a:xfrm>
            <a:off x="4660900" y="4326890"/>
            <a:ext cx="431800" cy="444501"/>
            <a:chOff x="0" y="0"/>
            <a:chExt cx="431800" cy="444500"/>
          </a:xfrm>
        </p:grpSpPr>
        <p:sp>
          <p:nvSpPr>
            <p:cNvPr id="501" name="Circle"/>
            <p:cNvSpPr/>
            <p:nvPr/>
          </p:nvSpPr>
          <p:spPr>
            <a:xfrm>
              <a:off x="0" y="3809"/>
              <a:ext cx="431800" cy="431801"/>
            </a:xfrm>
            <a:prstGeom prst="ellipse">
              <a:avLst/>
            </a:prstGeom>
            <a:solidFill>
              <a:srgbClr val="6095C9"/>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502" name="5"/>
            <p:cNvSpPr/>
            <p:nvPr/>
          </p:nvSpPr>
          <p:spPr>
            <a:xfrm>
              <a:off x="62371" y="0"/>
              <a:ext cx="304801" cy="4445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lvl1pPr>
            </a:lstStyle>
            <a:p>
              <a:pPr/>
              <a:r>
                <a:t>5</a:t>
              </a:r>
            </a:p>
          </p:txBody>
        </p:sp>
      </p:grpSp>
      <p:sp>
        <p:nvSpPr>
          <p:cNvPr id="504" name="NIEM"/>
          <p:cNvSpPr/>
          <p:nvPr/>
        </p:nvSpPr>
        <p:spPr>
          <a:xfrm>
            <a:off x="5524500" y="4893394"/>
            <a:ext cx="1320800" cy="762001"/>
          </a:xfrm>
          <a:prstGeom prst="rect">
            <a:avLst/>
          </a:prstGeom>
          <a:gradFill>
            <a:gsLst>
              <a:gs pos="0">
                <a:srgbClr val="725891"/>
              </a:gs>
              <a:gs pos="80000">
                <a:srgbClr val="8F6FB5"/>
              </a:gs>
              <a:gs pos="100000">
                <a:srgbClr val="8F6EB7"/>
              </a:gs>
            </a:gsLst>
            <a:lin ang="16200000"/>
          </a:gradFill>
          <a:ln w="12700"/>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b="1" sz="1600">
                <a:solidFill>
                  <a:srgbClr val="FFFFFF"/>
                </a:solidFill>
                <a:uFill>
                  <a:solidFill>
                    <a:srgbClr val="FFFFFF"/>
                  </a:solidFill>
                </a:uFill>
              </a:defRPr>
            </a:lvl1pPr>
          </a:lstStyle>
          <a:p>
            <a:pPr>
              <a:defRPr b="0" sz="2400">
                <a:latin typeface="Calibri"/>
                <a:ea typeface="Calibri"/>
                <a:cs typeface="Calibri"/>
                <a:sym typeface="Calibri"/>
              </a:defRPr>
            </a:pPr>
            <a:r>
              <a:rPr b="1" sz="1600">
                <a:latin typeface="Helvetica"/>
                <a:ea typeface="Helvetica"/>
                <a:cs typeface="Helvetica"/>
                <a:sym typeface="Helvetica"/>
              </a:rPr>
              <a:t>NIEM</a:t>
            </a:r>
          </a:p>
        </p:txBody>
      </p:sp>
      <p:sp>
        <p:nvSpPr>
          <p:cNvPr id="505" name="Extension"/>
          <p:cNvSpPr/>
          <p:nvPr/>
        </p:nvSpPr>
        <p:spPr>
          <a:xfrm>
            <a:off x="7048500" y="5760380"/>
            <a:ext cx="1206500" cy="546101"/>
          </a:xfrm>
          <a:prstGeom prst="rect">
            <a:avLst/>
          </a:prstGeom>
          <a:gradFill>
            <a:gsLst>
              <a:gs pos="0">
                <a:srgbClr val="FFCCCA"/>
              </a:gs>
              <a:gs pos="35000">
                <a:srgbClr val="FFDCDA"/>
              </a:gs>
              <a:gs pos="100000">
                <a:srgbClr val="FFF2F1"/>
              </a:gs>
            </a:gsLst>
            <a:lin ang="16200000"/>
          </a:gradFill>
          <a:ln>
            <a:solidFill>
              <a:srgbClr val="CC625A"/>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000000"/>
              </a:buClr>
              <a:buFont typeface="Calibri"/>
              <a:defRPr sz="1600">
                <a:uFill>
                  <a:solidFill>
                    <a:srgbClr val="000000"/>
                  </a:solidFill>
                </a:uFill>
                <a:latin typeface="Calibri"/>
                <a:ea typeface="Calibri"/>
                <a:cs typeface="Calibri"/>
                <a:sym typeface="Calibri"/>
              </a:defRPr>
            </a:lvl1pPr>
          </a:lstStyle>
          <a:p>
            <a:pPr>
              <a:defRPr sz="2400"/>
            </a:pPr>
            <a:r>
              <a:rPr sz="1600"/>
              <a:t>Extension</a:t>
            </a:r>
          </a:p>
        </p:txBody>
      </p:sp>
      <p:cxnSp>
        <p:nvCxnSpPr>
          <p:cNvPr id="506" name="Connection Line"/>
          <p:cNvCxnSpPr>
            <a:stCxn id="504" idx="0"/>
            <a:endCxn id="505" idx="0"/>
          </p:cNvCxnSpPr>
          <p:nvPr/>
        </p:nvCxnSpPr>
        <p:spPr>
          <a:xfrm>
            <a:off x="6184900" y="5274394"/>
            <a:ext cx="1466850" cy="759037"/>
          </a:xfrm>
          <a:prstGeom prst="straightConnector1">
            <a:avLst/>
          </a:prstGeom>
          <a:ln>
            <a:solidFill>
              <a:srgbClr val="000000"/>
            </a:solidFill>
            <a:tailEnd type="triangle"/>
          </a:ln>
        </p:spPr>
      </p:cxnSp>
      <p:sp>
        <p:nvSpPr>
          <p:cNvPr id="507" name="Constraints"/>
          <p:cNvSpPr/>
          <p:nvPr/>
        </p:nvSpPr>
        <p:spPr>
          <a:xfrm>
            <a:off x="3327400" y="2628900"/>
            <a:ext cx="1785243" cy="444500"/>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sz="2400">
                <a:uFill>
                  <a:solidFill>
                    <a:srgbClr val="000000"/>
                  </a:solidFill>
                </a:uFill>
                <a:latin typeface="Calibri"/>
                <a:ea typeface="Calibri"/>
                <a:cs typeface="Calibri"/>
                <a:sym typeface="Calibri"/>
              </a:defRPr>
            </a:lvl1pPr>
          </a:lstStyle>
          <a:p>
            <a:pPr/>
            <a:r>
              <a:t>Constraints</a:t>
            </a:r>
          </a:p>
        </p:txBody>
      </p:sp>
      <p:sp>
        <p:nvSpPr>
          <p:cNvPr id="508" name="Constraints"/>
          <p:cNvSpPr/>
          <p:nvPr/>
        </p:nvSpPr>
        <p:spPr>
          <a:xfrm>
            <a:off x="3581400" y="4676647"/>
            <a:ext cx="1785243" cy="444501"/>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sz="2400">
                <a:uFill>
                  <a:solidFill>
                    <a:srgbClr val="000000"/>
                  </a:solidFill>
                </a:uFill>
                <a:latin typeface="Calibri"/>
                <a:ea typeface="Calibri"/>
                <a:cs typeface="Calibri"/>
                <a:sym typeface="Calibri"/>
              </a:defRPr>
            </a:lvl1pPr>
          </a:lstStyle>
          <a:p>
            <a:pPr/>
            <a:r>
              <a:t>Constraints</a:t>
            </a:r>
          </a:p>
        </p:txBody>
      </p:sp>
      <p:sp>
        <p:nvSpPr>
          <p:cNvPr id="509" name="Extensions"/>
          <p:cNvSpPr/>
          <p:nvPr/>
        </p:nvSpPr>
        <p:spPr>
          <a:xfrm>
            <a:off x="3581400" y="5218514"/>
            <a:ext cx="1689249" cy="444501"/>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sz="2400">
                <a:uFill>
                  <a:solidFill>
                    <a:srgbClr val="000000"/>
                  </a:solidFill>
                </a:uFill>
                <a:latin typeface="Calibri"/>
                <a:ea typeface="Calibri"/>
                <a:cs typeface="Calibri"/>
                <a:sym typeface="Calibri"/>
              </a:defRPr>
            </a:lvl1pPr>
          </a:lstStyle>
          <a:p>
            <a:pPr/>
            <a:r>
              <a:t>Extensions</a:t>
            </a:r>
          </a:p>
        </p:txBody>
      </p:sp>
      <p:grpSp>
        <p:nvGrpSpPr>
          <p:cNvPr id="512" name="Group"/>
          <p:cNvGrpSpPr/>
          <p:nvPr/>
        </p:nvGrpSpPr>
        <p:grpSpPr>
          <a:xfrm>
            <a:off x="5422900" y="6934200"/>
            <a:ext cx="1409700" cy="1079500"/>
            <a:chOff x="0" y="0"/>
            <a:chExt cx="1409700" cy="1079500"/>
          </a:xfrm>
        </p:grpSpPr>
        <p:sp>
          <p:nvSpPr>
            <p:cNvPr id="510" name="Oval"/>
            <p:cNvSpPr/>
            <p:nvPr/>
          </p:nvSpPr>
          <p:spPr>
            <a:xfrm>
              <a:off x="0" y="0"/>
              <a:ext cx="1409700" cy="1079500"/>
            </a:xfrm>
            <a:prstGeom prst="ellipse">
              <a:avLst/>
            </a:prstGeom>
            <a:gradFill flip="none" rotWithShape="1">
              <a:gsLst>
                <a:gs pos="0">
                  <a:srgbClr val="88A346"/>
                </a:gs>
                <a:gs pos="80000">
                  <a:srgbClr val="AACB5A"/>
                </a:gs>
                <a:gs pos="100000">
                  <a:srgbClr val="ABCE57"/>
                </a:gs>
              </a:gsLst>
              <a:lin ang="16200000" scaled="0"/>
            </a:gra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511" name="Use Case"/>
            <p:cNvSpPr/>
            <p:nvPr/>
          </p:nvSpPr>
          <p:spPr>
            <a:xfrm>
              <a:off x="203482" y="139700"/>
              <a:ext cx="990601"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b="1" sz="2400">
                  <a:solidFill>
                    <a:srgbClr val="FFFFFF"/>
                  </a:solidFill>
                  <a:uFill>
                    <a:solidFill>
                      <a:srgbClr val="FFFFFF"/>
                    </a:solidFill>
                  </a:uFill>
                </a:defRPr>
              </a:lvl1pPr>
            </a:lstStyle>
            <a:p>
              <a:pPr>
                <a:defRPr b="0">
                  <a:latin typeface="Calibri"/>
                  <a:ea typeface="Calibri"/>
                  <a:cs typeface="Calibri"/>
                  <a:sym typeface="Calibri"/>
                </a:defRPr>
              </a:pPr>
              <a:r>
                <a:rPr b="1">
                  <a:latin typeface="Helvetica"/>
                  <a:ea typeface="Helvetica"/>
                  <a:cs typeface="Helvetica"/>
                  <a:sym typeface="Helvetica"/>
                </a:rPr>
                <a:t>Use Case</a:t>
              </a:r>
            </a:p>
          </p:txBody>
        </p:sp>
      </p:grpSp>
      <p:sp>
        <p:nvSpPr>
          <p:cNvPr id="513" name="Rectangle"/>
          <p:cNvSpPr/>
          <p:nvPr/>
        </p:nvSpPr>
        <p:spPr>
          <a:xfrm>
            <a:off x="5308600" y="4785021"/>
            <a:ext cx="3048000" cy="3251201"/>
          </a:xfrm>
          <a:prstGeom prst="rect">
            <a:avLst/>
          </a:prstGeom>
          <a:ln w="25400">
            <a:solidFill>
              <a:srgbClr val="49729C"/>
            </a:solidFill>
          </a:ln>
        </p:spPr>
        <p:txBody>
          <a:bodyPr lIns="38100" tIns="38100" rIns="38100" bIns="38100" anchor="ctr"/>
          <a:lstStyle/>
          <a:p>
            <a: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pPr>
          </a:p>
        </p:txBody>
      </p:sp>
      <p:sp>
        <p:nvSpPr>
          <p:cNvPr id="514" name="IEPD"/>
          <p:cNvSpPr/>
          <p:nvPr/>
        </p:nvSpPr>
        <p:spPr>
          <a:xfrm>
            <a:off x="7360463" y="7602728"/>
            <a:ext cx="801639" cy="444501"/>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296C7B"/>
              </a:buClr>
              <a:buFont typeface="Calibri"/>
              <a:defRPr b="1" sz="2400">
                <a:solidFill>
                  <a:srgbClr val="296C7B"/>
                </a:solidFill>
                <a:uFill>
                  <a:solidFill>
                    <a:srgbClr val="296C7B"/>
                  </a:solidFill>
                </a:uFill>
              </a:defRPr>
            </a:lvl1pPr>
          </a:lstStyle>
          <a:p>
            <a:pPr>
              <a:defRPr b="0">
                <a:solidFill>
                  <a:srgbClr val="000000"/>
                </a:solidFill>
                <a:uFill>
                  <a:solidFill>
                    <a:srgbClr val="000000"/>
                  </a:solidFill>
                </a:uFill>
                <a:latin typeface="Calibri"/>
                <a:ea typeface="Calibri"/>
                <a:cs typeface="Calibri"/>
                <a:sym typeface="Calibri"/>
              </a:defRPr>
            </a:pPr>
            <a:r>
              <a:rPr b="1">
                <a:solidFill>
                  <a:srgbClr val="296C7B"/>
                </a:solidFill>
                <a:uFill>
                  <a:solidFill>
                    <a:srgbClr val="296C7B"/>
                  </a:solidFill>
                </a:uFill>
                <a:latin typeface="Helvetica"/>
                <a:ea typeface="Helvetica"/>
                <a:cs typeface="Helvetica"/>
                <a:sym typeface="Helvetica"/>
              </a:rPr>
              <a:t>IEPD</a:t>
            </a:r>
          </a:p>
        </p:txBody>
      </p:sp>
      <p:sp>
        <p:nvSpPr>
          <p:cNvPr id="533" name="Connection Line"/>
          <p:cNvSpPr/>
          <p:nvPr/>
        </p:nvSpPr>
        <p:spPr>
          <a:xfrm>
            <a:off x="10136946" y="4308321"/>
            <a:ext cx="526775" cy="195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000000"/>
            </a:solidFill>
            <a:tailEnd type="triangle"/>
          </a:ln>
        </p:spPr>
        <p:txBody>
          <a:bodyPr/>
          <a:lstStyle/>
          <a:p>
            <a:pPr/>
          </a:p>
        </p:txBody>
      </p:sp>
      <p:sp>
        <p:nvSpPr>
          <p:cNvPr id="534" name="Connection Line"/>
          <p:cNvSpPr/>
          <p:nvPr/>
        </p:nvSpPr>
        <p:spPr>
          <a:xfrm>
            <a:off x="10002248" y="4368800"/>
            <a:ext cx="948863" cy="681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000000"/>
            </a:solidFill>
            <a:tailEnd type="triangle"/>
          </a:ln>
        </p:spPr>
        <p:txBody>
          <a:bodyPr/>
          <a:lstStyle/>
          <a:p>
            <a:pPr/>
          </a:p>
        </p:txBody>
      </p:sp>
      <p:sp>
        <p:nvSpPr>
          <p:cNvPr id="517" name="&lt;template&gt; LabResult"/>
          <p:cNvSpPr/>
          <p:nvPr/>
        </p:nvSpPr>
        <p:spPr>
          <a:xfrm>
            <a:off x="7632700" y="8331200"/>
            <a:ext cx="1968500" cy="546100"/>
          </a:xfrm>
          <a:prstGeom prst="rect">
            <a:avLst/>
          </a:prstGeom>
          <a:gradFill>
            <a:gsLst>
              <a:gs pos="0">
                <a:srgbClr val="D58029"/>
              </a:gs>
              <a:gs pos="80000">
                <a:srgbClr val="FFA142"/>
              </a:gs>
              <a:gs pos="100000">
                <a:srgbClr val="FFA244"/>
              </a:gs>
            </a:gsLst>
            <a:lin ang="16200000"/>
          </a:gradFill>
          <a:ln w="12700"/>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38100" tIns="38100" rIns="38100" bIns="38100" anchor="ctr"/>
          <a:lstStyle/>
          <a:p>
            <a: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pPr>
            <a:r>
              <a:rPr b="1" sz="1400">
                <a:latin typeface="Helvetica"/>
                <a:ea typeface="Helvetica"/>
                <a:cs typeface="Helvetica"/>
                <a:sym typeface="Helvetica"/>
              </a:rPr>
              <a:t>&lt;template&gt;</a:t>
            </a:r>
            <a:br>
              <a:rPr b="1" sz="1400">
                <a:latin typeface="Helvetica"/>
                <a:ea typeface="Helvetica"/>
                <a:cs typeface="Helvetica"/>
                <a:sym typeface="Helvetica"/>
              </a:rPr>
            </a:br>
            <a:r>
              <a:rPr b="1" sz="1400">
                <a:latin typeface="Helvetica"/>
                <a:ea typeface="Helvetica"/>
                <a:cs typeface="Helvetica"/>
                <a:sym typeface="Helvetica"/>
              </a:rPr>
              <a:t>LabResult</a:t>
            </a:r>
          </a:p>
        </p:txBody>
      </p:sp>
      <p:cxnSp>
        <p:nvCxnSpPr>
          <p:cNvPr id="518" name="Connection Line"/>
          <p:cNvCxnSpPr>
            <a:stCxn id="517" idx="0"/>
            <a:endCxn id="479" idx="0"/>
          </p:cNvCxnSpPr>
          <p:nvPr/>
        </p:nvCxnSpPr>
        <p:spPr>
          <a:xfrm flipV="1">
            <a:off x="8616950" y="5270500"/>
            <a:ext cx="2641600" cy="3333750"/>
          </a:xfrm>
          <a:prstGeom prst="straightConnector1">
            <a:avLst/>
          </a:prstGeom>
          <a:ln w="38100">
            <a:solidFill>
              <a:srgbClr val="FAA757"/>
            </a:solidFill>
            <a:tailEnd type="triangle"/>
          </a:ln>
          <a:effectLst>
            <a:outerShdw sx="100000" sy="100000" kx="0" ky="0" algn="b" rotWithShape="0" blurRad="38100" dist="23000" dir="5400000">
              <a:srgbClr val="000000">
                <a:alpha val="35000"/>
              </a:srgbClr>
            </a:outerShdw>
          </a:effectLst>
        </p:spPr>
      </p:cxnSp>
      <p:sp>
        <p:nvSpPr>
          <p:cNvPr id="535" name="Connection Line"/>
          <p:cNvSpPr/>
          <p:nvPr/>
        </p:nvSpPr>
        <p:spPr>
          <a:xfrm>
            <a:off x="9900134" y="4368800"/>
            <a:ext cx="1149545" cy="1214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000000"/>
            </a:solidFill>
            <a:tailEnd type="triangle"/>
          </a:ln>
        </p:spPr>
        <p:txBody>
          <a:bodyPr/>
          <a:lstStyle/>
          <a:p>
            <a:pPr/>
          </a:p>
        </p:txBody>
      </p:sp>
      <p:sp>
        <p:nvSpPr>
          <p:cNvPr id="536" name="Connection Line"/>
          <p:cNvSpPr/>
          <p:nvPr/>
        </p:nvSpPr>
        <p:spPr>
          <a:xfrm>
            <a:off x="9846660" y="4368800"/>
            <a:ext cx="1254637" cy="1760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000000"/>
            </a:solidFill>
            <a:tailEnd type="triangle"/>
          </a:ln>
        </p:spPr>
        <p:txBody>
          <a:bodyPr/>
          <a:lstStyle/>
          <a:p>
            <a:pPr/>
          </a:p>
        </p:txBody>
      </p:sp>
      <p:sp>
        <p:nvSpPr>
          <p:cNvPr id="537" name="Connection Line"/>
          <p:cNvSpPr/>
          <p:nvPr/>
        </p:nvSpPr>
        <p:spPr>
          <a:xfrm>
            <a:off x="9814378" y="4368800"/>
            <a:ext cx="1318080" cy="23066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000000"/>
            </a:solidFill>
            <a:tailEnd type="triangle"/>
          </a:ln>
        </p:spPr>
        <p:txBody>
          <a:bodyPr/>
          <a:lstStyle/>
          <a:p>
            <a:pPr/>
          </a:p>
        </p:txBody>
      </p:sp>
      <p:sp>
        <p:nvSpPr>
          <p:cNvPr id="538" name="Connection Line"/>
          <p:cNvSpPr/>
          <p:nvPr/>
        </p:nvSpPr>
        <p:spPr>
          <a:xfrm>
            <a:off x="9793195" y="4368800"/>
            <a:ext cx="1359710" cy="2840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000000"/>
            </a:solidFill>
            <a:tailEnd type="triangle"/>
          </a:ln>
        </p:spPr>
        <p:txBody>
          <a:bodyPr/>
          <a:lstStyle/>
          <a:p>
            <a:pPr/>
          </a:p>
        </p:txBody>
      </p:sp>
      <p:sp>
        <p:nvSpPr>
          <p:cNvPr id="539" name="Connection Line"/>
          <p:cNvSpPr/>
          <p:nvPr/>
        </p:nvSpPr>
        <p:spPr>
          <a:xfrm>
            <a:off x="9777612" y="4368800"/>
            <a:ext cx="1390335" cy="3386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000000"/>
            </a:solidFill>
            <a:tailEnd type="triangle"/>
          </a:ln>
        </p:spPr>
        <p:txBody>
          <a:bodyPr/>
          <a:lstStyle/>
          <a:p>
            <a:pPr/>
          </a:p>
        </p:txBody>
      </p:sp>
      <p:sp>
        <p:nvSpPr>
          <p:cNvPr id="540" name="Connection Line"/>
          <p:cNvSpPr/>
          <p:nvPr/>
        </p:nvSpPr>
        <p:spPr>
          <a:xfrm>
            <a:off x="9765913" y="4368800"/>
            <a:ext cx="1413327" cy="3932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000000"/>
            </a:solidFill>
            <a:tailEnd type="triangle"/>
          </a:ln>
        </p:spPr>
        <p:txBody>
          <a:bodyPr/>
          <a:lstStyle/>
          <a:p>
            <a:pPr/>
          </a:p>
        </p:txBody>
      </p:sp>
      <p:grpSp>
        <p:nvGrpSpPr>
          <p:cNvPr id="527" name="Group"/>
          <p:cNvGrpSpPr/>
          <p:nvPr/>
        </p:nvGrpSpPr>
        <p:grpSpPr>
          <a:xfrm>
            <a:off x="6388100" y="8343900"/>
            <a:ext cx="1409701" cy="431800"/>
            <a:chOff x="0" y="0"/>
            <a:chExt cx="1409700" cy="431800"/>
          </a:xfrm>
        </p:grpSpPr>
        <p:sp>
          <p:nvSpPr>
            <p:cNvPr id="525" name="Shape"/>
            <p:cNvSpPr/>
            <p:nvPr/>
          </p:nvSpPr>
          <p:spPr>
            <a:xfrm>
              <a:off x="0" y="0"/>
              <a:ext cx="1409701" cy="431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8" y="0"/>
                  </a:moveTo>
                  <a:lnTo>
                    <a:pt x="20492" y="0"/>
                  </a:lnTo>
                  <a:lnTo>
                    <a:pt x="21600" y="3600"/>
                  </a:lnTo>
                  <a:lnTo>
                    <a:pt x="21600" y="21600"/>
                  </a:lnTo>
                  <a:lnTo>
                    <a:pt x="21600" y="21600"/>
                  </a:lnTo>
                  <a:lnTo>
                    <a:pt x="0" y="21600"/>
                  </a:lnTo>
                  <a:lnTo>
                    <a:pt x="0" y="21600"/>
                  </a:lnTo>
                  <a:lnTo>
                    <a:pt x="0" y="3600"/>
                  </a:lnTo>
                  <a:close/>
                </a:path>
              </a:pathLst>
            </a:custGeom>
            <a:solidFill>
              <a:srgbClr val="FAA757"/>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526" name="constraints"/>
            <p:cNvSpPr/>
            <p:nvPr/>
          </p:nvSpPr>
          <p:spPr>
            <a:xfrm>
              <a:off x="38100" y="85232"/>
              <a:ext cx="1333500"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sz="1400">
                  <a:solidFill>
                    <a:srgbClr val="FFFFFF"/>
                  </a:solidFill>
                  <a:uFill>
                    <a:solidFill>
                      <a:srgbClr val="FFFFFF"/>
                    </a:solidFill>
                  </a:uFill>
                  <a:latin typeface="Calibri"/>
                  <a:ea typeface="Calibri"/>
                  <a:cs typeface="Calibri"/>
                  <a:sym typeface="Calibri"/>
                </a:defRPr>
              </a:lvl1pPr>
            </a:lstStyle>
            <a:p>
              <a:pPr>
                <a:defRPr sz="2400"/>
              </a:pPr>
              <a:r>
                <a:rPr sz="1400"/>
                <a:t>constraints</a:t>
              </a:r>
            </a:p>
          </p:txBody>
        </p:sp>
      </p:grpSp>
      <p:sp>
        <p:nvSpPr>
          <p:cNvPr id="528" name="Prototype Step - 2"/>
          <p:cNvSpPr/>
          <p:nvPr/>
        </p:nvSpPr>
        <p:spPr>
          <a:xfrm>
            <a:off x="2857500" y="1435100"/>
            <a:ext cx="8483600" cy="86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56444" marR="115598" defTabSz="1295400">
              <a:buClr>
                <a:srgbClr val="005393"/>
              </a:buClr>
              <a:buFont typeface="Arial"/>
              <a:defRPr b="1" sz="4800">
                <a:solidFill>
                  <a:srgbClr val="011993"/>
                </a:solidFill>
                <a:uFill>
                  <a:solidFill>
                    <a:srgbClr val="011993"/>
                  </a:solidFill>
                </a:uFill>
                <a:latin typeface="+mn-lt"/>
                <a:ea typeface="+mn-ea"/>
                <a:cs typeface="+mn-cs"/>
                <a:sym typeface="Arial"/>
              </a:defRPr>
            </a:lvl1pPr>
          </a:lstStyle>
          <a:p>
            <a:pPr/>
            <a:r>
              <a:t>Prototype Step - 2</a:t>
            </a:r>
          </a:p>
        </p:txBody>
      </p:sp>
      <p:sp>
        <p:nvSpPr>
          <p:cNvPr id="529" name="Slide Number"/>
          <p:cNvSpPr txBox="1"/>
          <p:nvPr>
            <p:ph type="sldNum" sz="quarter" idx="2"/>
          </p:nvPr>
        </p:nvSpPr>
        <p:spPr>
          <a:xfrm>
            <a:off x="464046"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2"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grpSp>
        <p:nvGrpSpPr>
          <p:cNvPr id="545" name="Group"/>
          <p:cNvGrpSpPr/>
          <p:nvPr/>
        </p:nvGrpSpPr>
        <p:grpSpPr>
          <a:xfrm>
            <a:off x="749300" y="2730500"/>
            <a:ext cx="1409700" cy="1079500"/>
            <a:chOff x="0" y="0"/>
            <a:chExt cx="1409700" cy="1079500"/>
          </a:xfrm>
        </p:grpSpPr>
        <p:sp>
          <p:nvSpPr>
            <p:cNvPr id="543" name="Oval"/>
            <p:cNvSpPr/>
            <p:nvPr/>
          </p:nvSpPr>
          <p:spPr>
            <a:xfrm>
              <a:off x="0" y="0"/>
              <a:ext cx="1409700" cy="1079500"/>
            </a:xfrm>
            <a:prstGeom prst="ellipse">
              <a:avLst/>
            </a:prstGeom>
            <a:gradFill flip="none" rotWithShape="1">
              <a:gsLst>
                <a:gs pos="0">
                  <a:srgbClr val="88A346"/>
                </a:gs>
                <a:gs pos="80000">
                  <a:srgbClr val="AACB5A"/>
                </a:gs>
                <a:gs pos="100000">
                  <a:srgbClr val="ABCE57"/>
                </a:gs>
              </a:gsLst>
              <a:lin ang="16200000" scaled="0"/>
            </a:gra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544" name="Use Case"/>
            <p:cNvSpPr/>
            <p:nvPr/>
          </p:nvSpPr>
          <p:spPr>
            <a:xfrm>
              <a:off x="210255" y="139700"/>
              <a:ext cx="990601"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b="1" sz="2400">
                  <a:solidFill>
                    <a:srgbClr val="FFFFFF"/>
                  </a:solidFill>
                  <a:uFill>
                    <a:solidFill>
                      <a:srgbClr val="FFFFFF"/>
                    </a:solidFill>
                  </a:uFill>
                </a:defRPr>
              </a:lvl1pPr>
            </a:lstStyle>
            <a:p>
              <a:pPr>
                <a:defRPr b="0">
                  <a:latin typeface="Calibri"/>
                  <a:ea typeface="Calibri"/>
                  <a:cs typeface="Calibri"/>
                  <a:sym typeface="Calibri"/>
                </a:defRPr>
              </a:pPr>
              <a:r>
                <a:rPr b="1">
                  <a:latin typeface="Helvetica"/>
                  <a:ea typeface="Helvetica"/>
                  <a:cs typeface="Helvetica"/>
                  <a:sym typeface="Helvetica"/>
                </a:rPr>
                <a:t>Use Case</a:t>
              </a:r>
            </a:p>
          </p:txBody>
        </p:sp>
      </p:grpSp>
      <p:pic>
        <p:nvPicPr>
          <p:cNvPr id="546" name="image1.png" descr="image1.png"/>
          <p:cNvPicPr>
            <a:picLocks noChangeAspect="1"/>
          </p:cNvPicPr>
          <p:nvPr/>
        </p:nvPicPr>
        <p:blipFill>
          <a:blip r:embed="rId2">
            <a:extLst/>
          </a:blip>
          <a:stretch>
            <a:fillRect/>
          </a:stretch>
        </p:blipFill>
        <p:spPr>
          <a:xfrm>
            <a:off x="4762500" y="2298700"/>
            <a:ext cx="1955800" cy="1955800"/>
          </a:xfrm>
          <a:prstGeom prst="rect">
            <a:avLst/>
          </a:prstGeom>
          <a:ln>
            <a:solidFill>
              <a:srgbClr val="B68E00"/>
            </a:solidFill>
          </a:ln>
          <a:effectLst>
            <a:outerShdw sx="100000" sy="100000" kx="0" ky="0" algn="b" rotWithShape="0" blurRad="292100" dist="139700" dir="2700000">
              <a:srgbClr val="424242">
                <a:alpha val="64999"/>
              </a:srgbClr>
            </a:outerShdw>
          </a:effectLst>
        </p:spPr>
      </p:pic>
      <p:sp>
        <p:nvSpPr>
          <p:cNvPr id="547" name="CDA  JAVA API"/>
          <p:cNvSpPr/>
          <p:nvPr/>
        </p:nvSpPr>
        <p:spPr>
          <a:xfrm>
            <a:off x="3683000" y="4953000"/>
            <a:ext cx="1320800" cy="762000"/>
          </a:xfrm>
          <a:prstGeom prst="rect">
            <a:avLst/>
          </a:prstGeom>
          <a:gradFill>
            <a:gsLst>
              <a:gs pos="0">
                <a:srgbClr val="3298AF"/>
              </a:gs>
              <a:gs pos="80000">
                <a:srgbClr val="40BEDA"/>
              </a:gs>
              <a:gs pos="100000">
                <a:srgbClr val="3CC0DE"/>
              </a:gs>
            </a:gsLst>
            <a:lin ang="16200000"/>
          </a:gradFill>
          <a:ln w="12700"/>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b="1" sz="1600">
                <a:solidFill>
                  <a:srgbClr val="FFFFFF"/>
                </a:solidFill>
                <a:uFill>
                  <a:solidFill>
                    <a:srgbClr val="FFFFFF"/>
                  </a:solidFill>
                </a:uFill>
              </a:defRPr>
            </a:lvl1pPr>
          </a:lstStyle>
          <a:p>
            <a:pPr>
              <a:defRPr b="0" sz="2400">
                <a:latin typeface="Calibri"/>
                <a:ea typeface="Calibri"/>
                <a:cs typeface="Calibri"/>
                <a:sym typeface="Calibri"/>
              </a:defRPr>
            </a:pPr>
            <a:r>
              <a:rPr b="1" sz="1600">
                <a:latin typeface="Helvetica"/>
                <a:ea typeface="Helvetica"/>
                <a:cs typeface="Helvetica"/>
                <a:sym typeface="Helvetica"/>
              </a:rPr>
              <a:t>CDA  JAVA API</a:t>
            </a:r>
          </a:p>
        </p:txBody>
      </p:sp>
      <p:sp>
        <p:nvSpPr>
          <p:cNvPr id="548" name="NIEM XSD"/>
          <p:cNvSpPr/>
          <p:nvPr/>
        </p:nvSpPr>
        <p:spPr>
          <a:xfrm>
            <a:off x="5524500" y="4953000"/>
            <a:ext cx="1320800" cy="762000"/>
          </a:xfrm>
          <a:prstGeom prst="rect">
            <a:avLst/>
          </a:prstGeom>
          <a:gradFill>
            <a:gsLst>
              <a:gs pos="0">
                <a:srgbClr val="725891"/>
              </a:gs>
              <a:gs pos="80000">
                <a:srgbClr val="8F6FB5"/>
              </a:gs>
              <a:gs pos="100000">
                <a:srgbClr val="8F6EB7"/>
              </a:gs>
            </a:gsLst>
            <a:lin ang="16200000"/>
          </a:gradFill>
          <a:ln w="12700"/>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b="1" sz="1600">
                <a:solidFill>
                  <a:srgbClr val="FFFFFF"/>
                </a:solidFill>
                <a:uFill>
                  <a:solidFill>
                    <a:srgbClr val="FFFFFF"/>
                  </a:solidFill>
                </a:uFill>
              </a:defRPr>
            </a:lvl1pPr>
          </a:lstStyle>
          <a:p>
            <a:pPr>
              <a:defRPr b="0" sz="2400">
                <a:latin typeface="Calibri"/>
                <a:ea typeface="Calibri"/>
                <a:cs typeface="Calibri"/>
                <a:sym typeface="Calibri"/>
              </a:defRPr>
            </a:pPr>
            <a:r>
              <a:rPr b="1" sz="1600">
                <a:latin typeface="Helvetica"/>
                <a:ea typeface="Helvetica"/>
                <a:cs typeface="Helvetica"/>
                <a:sym typeface="Helvetica"/>
              </a:rPr>
              <a:t>NIEM XSD</a:t>
            </a:r>
          </a:p>
        </p:txBody>
      </p:sp>
      <p:sp>
        <p:nvSpPr>
          <p:cNvPr id="601" name="Connection Line"/>
          <p:cNvSpPr/>
          <p:nvPr/>
        </p:nvSpPr>
        <p:spPr>
          <a:xfrm>
            <a:off x="2159069" y="3271295"/>
            <a:ext cx="2598669" cy="38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000000"/>
            </a:solidFill>
            <a:tailEnd type="triangle"/>
          </a:ln>
          <a:effectLst>
            <a:outerShdw sx="100000" sy="100000" kx="0" ky="0" algn="b" rotWithShape="0" blurRad="38100" dist="23000" dir="5400000">
              <a:srgbClr val="000000">
                <a:alpha val="35000"/>
              </a:srgbClr>
            </a:outerShdw>
          </a:effectLst>
        </p:spPr>
        <p:txBody>
          <a:bodyPr/>
          <a:lstStyle/>
          <a:p>
            <a:pPr/>
          </a:p>
        </p:txBody>
      </p:sp>
      <p:sp>
        <p:nvSpPr>
          <p:cNvPr id="602" name="Connection Line"/>
          <p:cNvSpPr/>
          <p:nvPr/>
        </p:nvSpPr>
        <p:spPr>
          <a:xfrm>
            <a:off x="1455120" y="3807652"/>
            <a:ext cx="4406" cy="24407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000000"/>
            </a:solidFill>
            <a:prstDash val="sysDash"/>
            <a:tailEnd type="triangle"/>
          </a:ln>
          <a:effectLst>
            <a:outerShdw sx="100000" sy="100000" kx="0" ky="0" algn="b" rotWithShape="0" blurRad="38100" dist="23000" dir="5400000">
              <a:srgbClr val="000000">
                <a:alpha val="35000"/>
              </a:srgbClr>
            </a:outerShdw>
          </a:effectLst>
        </p:spPr>
        <p:txBody>
          <a:bodyPr/>
          <a:lstStyle/>
          <a:p>
            <a:pPr/>
          </a:p>
        </p:txBody>
      </p:sp>
      <p:grpSp>
        <p:nvGrpSpPr>
          <p:cNvPr id="553" name="Group"/>
          <p:cNvGrpSpPr/>
          <p:nvPr/>
        </p:nvGrpSpPr>
        <p:grpSpPr>
          <a:xfrm>
            <a:off x="647700" y="6248400"/>
            <a:ext cx="1625600" cy="1079500"/>
            <a:chOff x="0" y="0"/>
            <a:chExt cx="1625600" cy="1079500"/>
          </a:xfrm>
        </p:grpSpPr>
        <p:sp>
          <p:nvSpPr>
            <p:cNvPr id="551" name="Oval"/>
            <p:cNvSpPr/>
            <p:nvPr/>
          </p:nvSpPr>
          <p:spPr>
            <a:xfrm>
              <a:off x="0" y="0"/>
              <a:ext cx="1625600" cy="1079500"/>
            </a:xfrm>
            <a:prstGeom prst="ellipse">
              <a:avLst/>
            </a:prstGeom>
            <a:gradFill flip="none" rotWithShape="1">
              <a:gsLst>
                <a:gs pos="0">
                  <a:srgbClr val="725891"/>
                </a:gs>
                <a:gs pos="80000">
                  <a:srgbClr val="8F6FB5"/>
                </a:gs>
                <a:gs pos="100000">
                  <a:srgbClr val="8F6EB7"/>
                </a:gs>
              </a:gsLst>
              <a:lin ang="16200000" scaled="0"/>
            </a:gra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552" name="Test Cases"/>
            <p:cNvSpPr/>
            <p:nvPr/>
          </p:nvSpPr>
          <p:spPr>
            <a:xfrm>
              <a:off x="228600" y="139700"/>
              <a:ext cx="1155700"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b="1" sz="2400">
                  <a:solidFill>
                    <a:srgbClr val="FFFFFF"/>
                  </a:solidFill>
                  <a:uFill>
                    <a:solidFill>
                      <a:srgbClr val="FFFFFF"/>
                    </a:solidFill>
                  </a:uFill>
                </a:defRPr>
              </a:lvl1pPr>
            </a:lstStyle>
            <a:p>
              <a:pPr>
                <a:defRPr b="0">
                  <a:latin typeface="Calibri"/>
                  <a:ea typeface="Calibri"/>
                  <a:cs typeface="Calibri"/>
                  <a:sym typeface="Calibri"/>
                </a:defRPr>
              </a:pPr>
              <a:r>
                <a:rPr b="1">
                  <a:latin typeface="Helvetica"/>
                  <a:ea typeface="Helvetica"/>
                  <a:cs typeface="Helvetica"/>
                  <a:sym typeface="Helvetica"/>
                </a:rPr>
                <a:t>Test Cases</a:t>
              </a:r>
            </a:p>
          </p:txBody>
        </p:sp>
      </p:grpSp>
      <p:sp>
        <p:nvSpPr>
          <p:cNvPr id="554" name="Reference Implementation"/>
          <p:cNvSpPr/>
          <p:nvPr/>
        </p:nvSpPr>
        <p:spPr>
          <a:xfrm>
            <a:off x="3467100" y="6248400"/>
            <a:ext cx="1752600" cy="762000"/>
          </a:xfrm>
          <a:prstGeom prst="rect">
            <a:avLst/>
          </a:prstGeom>
          <a:gradFill>
            <a:gsLst>
              <a:gs pos="0">
                <a:srgbClr val="3298AF"/>
              </a:gs>
              <a:gs pos="80000">
                <a:srgbClr val="40BEDA"/>
              </a:gs>
              <a:gs pos="100000">
                <a:srgbClr val="3CC0DE"/>
              </a:gs>
            </a:gsLst>
            <a:lin ang="16200000"/>
          </a:gradFill>
          <a:ln w="12700"/>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b="1" sz="1600">
                <a:solidFill>
                  <a:srgbClr val="FFFFFF"/>
                </a:solidFill>
                <a:uFill>
                  <a:solidFill>
                    <a:srgbClr val="FFFFFF"/>
                  </a:solidFill>
                </a:uFill>
              </a:defRPr>
            </a:lvl1pPr>
          </a:lstStyle>
          <a:p>
            <a:pPr>
              <a:defRPr b="0" sz="2400">
                <a:latin typeface="Calibri"/>
                <a:ea typeface="Calibri"/>
                <a:cs typeface="Calibri"/>
                <a:sym typeface="Calibri"/>
              </a:defRPr>
            </a:pPr>
            <a:r>
              <a:rPr b="1" sz="1600">
                <a:latin typeface="Helvetica"/>
                <a:ea typeface="Helvetica"/>
                <a:cs typeface="Helvetica"/>
                <a:sym typeface="Helvetica"/>
              </a:rPr>
              <a:t>Reference Implementation</a:t>
            </a:r>
          </a:p>
        </p:txBody>
      </p:sp>
      <p:cxnSp>
        <p:nvCxnSpPr>
          <p:cNvPr id="555" name="Connection Line"/>
          <p:cNvCxnSpPr>
            <a:stCxn id="547" idx="0"/>
            <a:endCxn id="554" idx="0"/>
          </p:cNvCxnSpPr>
          <p:nvPr/>
        </p:nvCxnSpPr>
        <p:spPr>
          <a:xfrm>
            <a:off x="4343400" y="5334000"/>
            <a:ext cx="0" cy="1295400"/>
          </a:xfrm>
          <a:prstGeom prst="straightConnector1">
            <a:avLst/>
          </a:prstGeom>
          <a:ln w="38100">
            <a:solidFill>
              <a:srgbClr val="59BAD1"/>
            </a:solidFill>
            <a:tailEnd type="triangle"/>
          </a:ln>
          <a:effectLst>
            <a:outerShdw sx="100000" sy="100000" kx="0" ky="0" algn="b" rotWithShape="0" blurRad="38100" dist="23000" dir="5400000">
              <a:srgbClr val="000000">
                <a:alpha val="35000"/>
              </a:srgbClr>
            </a:outerShdw>
          </a:effectLst>
        </p:spPr>
      </p:cxnSp>
      <p:sp>
        <p:nvSpPr>
          <p:cNvPr id="556" name="Reference Implementation"/>
          <p:cNvSpPr/>
          <p:nvPr/>
        </p:nvSpPr>
        <p:spPr>
          <a:xfrm>
            <a:off x="5308600" y="6248400"/>
            <a:ext cx="1752600" cy="762000"/>
          </a:xfrm>
          <a:prstGeom prst="rect">
            <a:avLst/>
          </a:prstGeom>
          <a:gradFill>
            <a:gsLst>
              <a:gs pos="0">
                <a:srgbClr val="725891"/>
              </a:gs>
              <a:gs pos="80000">
                <a:srgbClr val="8F6FB5"/>
              </a:gs>
              <a:gs pos="100000">
                <a:srgbClr val="8F6EB7"/>
              </a:gs>
            </a:gsLst>
            <a:lin ang="16200000"/>
          </a:gradFill>
          <a:ln w="12700"/>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b="1" sz="1600">
                <a:solidFill>
                  <a:srgbClr val="FFFFFF"/>
                </a:solidFill>
                <a:uFill>
                  <a:solidFill>
                    <a:srgbClr val="FFFFFF"/>
                  </a:solidFill>
                </a:uFill>
              </a:defRPr>
            </a:lvl1pPr>
          </a:lstStyle>
          <a:p>
            <a:pPr>
              <a:defRPr b="0" sz="2400">
                <a:latin typeface="Calibri"/>
                <a:ea typeface="Calibri"/>
                <a:cs typeface="Calibri"/>
                <a:sym typeface="Calibri"/>
              </a:defRPr>
            </a:pPr>
            <a:r>
              <a:rPr b="1" sz="1600">
                <a:latin typeface="Helvetica"/>
                <a:ea typeface="Helvetica"/>
                <a:cs typeface="Helvetica"/>
                <a:sym typeface="Helvetica"/>
              </a:rPr>
              <a:t>Reference Implementation</a:t>
            </a:r>
          </a:p>
        </p:txBody>
      </p:sp>
      <p:cxnSp>
        <p:nvCxnSpPr>
          <p:cNvPr id="557" name="Connection Line"/>
          <p:cNvCxnSpPr>
            <a:stCxn id="548" idx="0"/>
            <a:endCxn id="556" idx="0"/>
          </p:cNvCxnSpPr>
          <p:nvPr/>
        </p:nvCxnSpPr>
        <p:spPr>
          <a:xfrm>
            <a:off x="6184900" y="5334000"/>
            <a:ext cx="0" cy="1295400"/>
          </a:xfrm>
          <a:prstGeom prst="straightConnector1">
            <a:avLst/>
          </a:prstGeom>
          <a:ln w="38100">
            <a:solidFill>
              <a:srgbClr val="937AB2"/>
            </a:solidFill>
            <a:tailEnd type="triangle"/>
          </a:ln>
          <a:effectLst>
            <a:outerShdw sx="100000" sy="100000" kx="0" ky="0" algn="b" rotWithShape="0" blurRad="38100" dist="23000" dir="5400000">
              <a:srgbClr val="000000">
                <a:alpha val="35000"/>
              </a:srgbClr>
            </a:outerShdw>
          </a:effectLst>
        </p:spPr>
      </p:cxnSp>
      <p:sp>
        <p:nvSpPr>
          <p:cNvPr id="558" name="Information…"/>
          <p:cNvSpPr/>
          <p:nvPr/>
        </p:nvSpPr>
        <p:spPr>
          <a:xfrm>
            <a:off x="2352717" y="2367533"/>
            <a:ext cx="2224436" cy="812801"/>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p>
            <a:pPr algn="ctr" defTabSz="1295400">
              <a:buClr>
                <a:srgbClr val="000000"/>
              </a:buClr>
              <a:buFont typeface="Calibri"/>
              <a:defRPr sz="2400">
                <a:uFill>
                  <a:solidFill>
                    <a:srgbClr val="000000"/>
                  </a:solidFill>
                </a:uFill>
                <a:latin typeface="Calibri"/>
                <a:ea typeface="Calibri"/>
                <a:cs typeface="Calibri"/>
                <a:sym typeface="Calibri"/>
              </a:defRPr>
            </a:pPr>
            <a:r>
              <a:t>Information</a:t>
            </a:r>
          </a:p>
          <a:p>
            <a:pPr algn="ctr" defTabSz="1295400">
              <a:buClr>
                <a:srgbClr val="000000"/>
              </a:buClr>
              <a:buFont typeface="Calibri"/>
              <a:defRPr sz="2400">
                <a:uFill>
                  <a:solidFill>
                    <a:srgbClr val="000000"/>
                  </a:solidFill>
                </a:uFill>
                <a:latin typeface="Calibri"/>
                <a:ea typeface="Calibri"/>
                <a:cs typeface="Calibri"/>
                <a:sym typeface="Calibri"/>
              </a:defRPr>
            </a:pPr>
            <a:r>
              <a:t> Requirements</a:t>
            </a:r>
          </a:p>
        </p:txBody>
      </p:sp>
      <p:grpSp>
        <p:nvGrpSpPr>
          <p:cNvPr id="561" name="Group"/>
          <p:cNvGrpSpPr/>
          <p:nvPr/>
        </p:nvGrpSpPr>
        <p:grpSpPr>
          <a:xfrm>
            <a:off x="749300" y="6362700"/>
            <a:ext cx="1625600" cy="1079500"/>
            <a:chOff x="0" y="0"/>
            <a:chExt cx="1625600" cy="1079500"/>
          </a:xfrm>
        </p:grpSpPr>
        <p:sp>
          <p:nvSpPr>
            <p:cNvPr id="559" name="Oval"/>
            <p:cNvSpPr/>
            <p:nvPr/>
          </p:nvSpPr>
          <p:spPr>
            <a:xfrm>
              <a:off x="0" y="0"/>
              <a:ext cx="1625600" cy="1079500"/>
            </a:xfrm>
            <a:prstGeom prst="ellipse">
              <a:avLst/>
            </a:prstGeom>
            <a:gradFill flip="none" rotWithShape="1">
              <a:gsLst>
                <a:gs pos="0">
                  <a:srgbClr val="AC423A"/>
                </a:gs>
                <a:gs pos="80000">
                  <a:srgbClr val="D6544A"/>
                </a:gs>
                <a:gs pos="100000">
                  <a:srgbClr val="DA5247"/>
                </a:gs>
              </a:gsLst>
              <a:lin ang="16200000" scaled="0"/>
            </a:gra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560" name="Test Cases"/>
            <p:cNvSpPr/>
            <p:nvPr/>
          </p:nvSpPr>
          <p:spPr>
            <a:xfrm>
              <a:off x="241300" y="127000"/>
              <a:ext cx="1155700"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b="1" sz="2400">
                  <a:solidFill>
                    <a:srgbClr val="FFFFFF"/>
                  </a:solidFill>
                  <a:uFill>
                    <a:solidFill>
                      <a:srgbClr val="FFFFFF"/>
                    </a:solidFill>
                  </a:uFill>
                </a:defRPr>
              </a:lvl1pPr>
            </a:lstStyle>
            <a:p>
              <a:pPr>
                <a:defRPr b="0">
                  <a:latin typeface="Calibri"/>
                  <a:ea typeface="Calibri"/>
                  <a:cs typeface="Calibri"/>
                  <a:sym typeface="Calibri"/>
                </a:defRPr>
              </a:pPr>
              <a:r>
                <a:rPr b="1">
                  <a:latin typeface="Helvetica"/>
                  <a:ea typeface="Helvetica"/>
                  <a:cs typeface="Helvetica"/>
                  <a:sym typeface="Helvetica"/>
                </a:rPr>
                <a:t>Test Cases</a:t>
              </a:r>
            </a:p>
          </p:txBody>
        </p:sp>
      </p:grpSp>
      <p:grpSp>
        <p:nvGrpSpPr>
          <p:cNvPr id="564" name="Group"/>
          <p:cNvGrpSpPr/>
          <p:nvPr/>
        </p:nvGrpSpPr>
        <p:grpSpPr>
          <a:xfrm>
            <a:off x="965200" y="6464300"/>
            <a:ext cx="1625600" cy="1079500"/>
            <a:chOff x="0" y="0"/>
            <a:chExt cx="1625600" cy="1079500"/>
          </a:xfrm>
        </p:grpSpPr>
        <p:sp>
          <p:nvSpPr>
            <p:cNvPr id="562" name="Oval"/>
            <p:cNvSpPr/>
            <p:nvPr/>
          </p:nvSpPr>
          <p:spPr>
            <a:xfrm>
              <a:off x="0" y="0"/>
              <a:ext cx="1625600" cy="1079500"/>
            </a:xfrm>
            <a:prstGeom prst="ellipse">
              <a:avLst/>
            </a:prstGeom>
            <a:gradFill flip="none" rotWithShape="1">
              <a:gsLst>
                <a:gs pos="0">
                  <a:srgbClr val="D58029"/>
                </a:gs>
                <a:gs pos="80000">
                  <a:srgbClr val="FFA142"/>
                </a:gs>
                <a:gs pos="100000">
                  <a:srgbClr val="FFA244"/>
                </a:gs>
              </a:gsLst>
              <a:lin ang="16200000" scaled="0"/>
            </a:gra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563" name="Test Case"/>
            <p:cNvSpPr/>
            <p:nvPr/>
          </p:nvSpPr>
          <p:spPr>
            <a:xfrm>
              <a:off x="241300" y="139700"/>
              <a:ext cx="1155700"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b="1" sz="2400">
                  <a:solidFill>
                    <a:srgbClr val="FFFFFF"/>
                  </a:solidFill>
                  <a:uFill>
                    <a:solidFill>
                      <a:srgbClr val="FFFFFF"/>
                    </a:solidFill>
                  </a:uFill>
                </a:defRPr>
              </a:lvl1pPr>
            </a:lstStyle>
            <a:p>
              <a:pPr>
                <a:defRPr b="0">
                  <a:latin typeface="Calibri"/>
                  <a:ea typeface="Calibri"/>
                  <a:cs typeface="Calibri"/>
                  <a:sym typeface="Calibri"/>
                </a:defRPr>
              </a:pPr>
              <a:r>
                <a:rPr b="1">
                  <a:latin typeface="Helvetica"/>
                  <a:ea typeface="Helvetica"/>
                  <a:cs typeface="Helvetica"/>
                  <a:sym typeface="Helvetica"/>
                </a:rPr>
                <a:t>Test Case</a:t>
              </a:r>
            </a:p>
          </p:txBody>
        </p:sp>
      </p:grpSp>
      <p:sp>
        <p:nvSpPr>
          <p:cNvPr id="565" name="Line"/>
          <p:cNvSpPr/>
          <p:nvPr/>
        </p:nvSpPr>
        <p:spPr>
          <a:xfrm flipH="1" rot="16200000">
            <a:off x="2806700" y="6527800"/>
            <a:ext cx="647700" cy="2705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38100">
            <a:solidFill>
              <a:srgbClr val="000000"/>
            </a:solidFill>
            <a:tailEnd type="triangle"/>
          </a:ln>
          <a:effectLst>
            <a:outerShdw sx="100000" sy="100000" kx="0" ky="0" algn="b" rotWithShape="0" blurRad="38100" dist="23000" dir="5400000">
              <a:srgbClr val="000000">
                <a:alpha val="35000"/>
              </a:srgbClr>
            </a:outerShdw>
          </a:effectLst>
        </p:spPr>
        <p:txBody>
          <a:bodyPr lIns="0" tIns="0" rIns="0" bIns="0"/>
          <a:lstStyle/>
          <a:p>
            <a:pPr defTabSz="647700">
              <a:defRPr sz="1600"/>
            </a:pPr>
          </a:p>
        </p:txBody>
      </p:sp>
      <p:sp>
        <p:nvSpPr>
          <p:cNvPr id="566" name="Line"/>
          <p:cNvSpPr/>
          <p:nvPr/>
        </p:nvSpPr>
        <p:spPr>
          <a:xfrm flipH="1" rot="16200000">
            <a:off x="4032250" y="7092950"/>
            <a:ext cx="1193800" cy="1028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38100">
            <a:solidFill>
              <a:srgbClr val="59BAD1"/>
            </a:solidFill>
            <a:tailEnd type="triangle"/>
          </a:ln>
          <a:effectLst>
            <a:outerShdw sx="100000" sy="100000" kx="0" ky="0" algn="b" rotWithShape="0" blurRad="38100" dist="23000" dir="5400000">
              <a:srgbClr val="000000">
                <a:alpha val="35000"/>
              </a:srgbClr>
            </a:outerShdw>
          </a:effectLst>
        </p:spPr>
        <p:txBody>
          <a:bodyPr lIns="0" tIns="0" rIns="0" bIns="0"/>
          <a:lstStyle/>
          <a:p>
            <a:pPr defTabSz="647700">
              <a:defRPr sz="1600"/>
            </a:pPr>
          </a:p>
        </p:txBody>
      </p:sp>
      <p:sp>
        <p:nvSpPr>
          <p:cNvPr id="567" name="Line"/>
          <p:cNvSpPr/>
          <p:nvPr/>
        </p:nvSpPr>
        <p:spPr>
          <a:xfrm rot="5400000">
            <a:off x="5384800" y="7416800"/>
            <a:ext cx="1193800"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38100">
            <a:solidFill>
              <a:srgbClr val="937AB2"/>
            </a:solidFill>
            <a:tailEnd type="triangle"/>
          </a:ln>
          <a:effectLst>
            <a:outerShdw sx="100000" sy="100000" kx="0" ky="0" algn="b" rotWithShape="0" blurRad="38100" dist="23000" dir="5400000">
              <a:srgbClr val="000000">
                <a:alpha val="35000"/>
              </a:srgbClr>
            </a:outerShdw>
          </a:effectLst>
        </p:spPr>
        <p:txBody>
          <a:bodyPr lIns="0" tIns="0" rIns="0" bIns="0"/>
          <a:lstStyle/>
          <a:p>
            <a:pPr defTabSz="647700">
              <a:defRPr sz="1600"/>
            </a:pPr>
          </a:p>
        </p:txBody>
      </p:sp>
      <p:grpSp>
        <p:nvGrpSpPr>
          <p:cNvPr id="576" name="Group"/>
          <p:cNvGrpSpPr/>
          <p:nvPr/>
        </p:nvGrpSpPr>
        <p:grpSpPr>
          <a:xfrm>
            <a:off x="2159000" y="8204200"/>
            <a:ext cx="7150100" cy="685800"/>
            <a:chOff x="0" y="0"/>
            <a:chExt cx="7150100" cy="685800"/>
          </a:xfrm>
        </p:grpSpPr>
        <p:grpSp>
          <p:nvGrpSpPr>
            <p:cNvPr id="570" name="Group"/>
            <p:cNvGrpSpPr/>
            <p:nvPr/>
          </p:nvGrpSpPr>
          <p:grpSpPr>
            <a:xfrm>
              <a:off x="0" y="0"/>
              <a:ext cx="7150100" cy="685800"/>
              <a:chOff x="0" y="0"/>
              <a:chExt cx="7150100" cy="685800"/>
            </a:xfrm>
          </p:grpSpPr>
          <p:sp>
            <p:nvSpPr>
              <p:cNvPr id="568" name="Shape"/>
              <p:cNvSpPr/>
              <p:nvPr/>
            </p:nvSpPr>
            <p:spPr>
              <a:xfrm>
                <a:off x="0" y="0"/>
                <a:ext cx="7150100" cy="685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64" y="0"/>
                    </a:lnTo>
                    <a:lnTo>
                      <a:pt x="21600" y="3600"/>
                    </a:lnTo>
                    <a:lnTo>
                      <a:pt x="21600" y="21600"/>
                    </a:lnTo>
                    <a:lnTo>
                      <a:pt x="21600" y="21600"/>
                    </a:lnTo>
                    <a:lnTo>
                      <a:pt x="436" y="21600"/>
                    </a:lnTo>
                    <a:lnTo>
                      <a:pt x="0" y="18000"/>
                    </a:lnTo>
                    <a:lnTo>
                      <a:pt x="0" y="0"/>
                    </a:lnTo>
                    <a:close/>
                  </a:path>
                </a:pathLst>
              </a:custGeom>
              <a:gradFill flip="none" rotWithShape="1">
                <a:gsLst>
                  <a:gs pos="0">
                    <a:srgbClr val="88A346"/>
                  </a:gs>
                  <a:gs pos="80000">
                    <a:srgbClr val="AACB5A"/>
                  </a:gs>
                  <a:gs pos="100000">
                    <a:srgbClr val="ABCE57"/>
                  </a:gs>
                </a:gsLst>
                <a:lin ang="16200000" scaled="0"/>
              </a:gra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569" name="Validation/Test Harness"/>
              <p:cNvSpPr/>
              <p:nvPr/>
            </p:nvSpPr>
            <p:spPr>
              <a:xfrm>
                <a:off x="76200" y="168088"/>
                <a:ext cx="7010400"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lvl1pPr algn="ctr" defTabSz="1295400">
                  <a:buClr>
                    <a:srgbClr val="78332F"/>
                  </a:buClr>
                  <a:buFont typeface="Calibri"/>
                  <a:defRPr b="1" sz="2400">
                    <a:solidFill>
                      <a:srgbClr val="78332F"/>
                    </a:solidFill>
                    <a:uFill>
                      <a:solidFill>
                        <a:srgbClr val="78332F"/>
                      </a:solidFill>
                    </a:uFill>
                  </a:defRPr>
                </a:lvl1pPr>
              </a:lstStyle>
              <a:p>
                <a:pPr>
                  <a:defRPr b="0">
                    <a:solidFill>
                      <a:srgbClr val="FFFFFF"/>
                    </a:solidFill>
                    <a:uFill>
                      <a:solidFill>
                        <a:srgbClr val="FFFFFF"/>
                      </a:solidFill>
                    </a:uFill>
                    <a:latin typeface="Calibri"/>
                    <a:ea typeface="Calibri"/>
                    <a:cs typeface="Calibri"/>
                    <a:sym typeface="Calibri"/>
                  </a:defRPr>
                </a:pPr>
                <a:r>
                  <a:rPr b="1">
                    <a:solidFill>
                      <a:srgbClr val="78332F"/>
                    </a:solidFill>
                    <a:uFill>
                      <a:solidFill>
                        <a:srgbClr val="78332F"/>
                      </a:solidFill>
                    </a:uFill>
                    <a:latin typeface="Helvetica"/>
                    <a:ea typeface="Helvetica"/>
                    <a:cs typeface="Helvetica"/>
                    <a:sym typeface="Helvetica"/>
                  </a:rPr>
                  <a:t>Validation/Test Harness</a:t>
                </a:r>
              </a:p>
            </p:txBody>
          </p:sp>
        </p:grpSp>
        <p:sp>
          <p:nvSpPr>
            <p:cNvPr id="571" name="Rectangle"/>
            <p:cNvSpPr/>
            <p:nvPr/>
          </p:nvSpPr>
          <p:spPr>
            <a:xfrm>
              <a:off x="3581400" y="0"/>
              <a:ext cx="127000" cy="90768"/>
            </a:xfrm>
            <a:prstGeom prst="rect">
              <a:avLst/>
            </a:prstGeom>
            <a:gradFill flip="none" rotWithShape="1">
              <a:gsLst>
                <a:gs pos="0">
                  <a:srgbClr val="88A346"/>
                </a:gs>
                <a:gs pos="80000">
                  <a:srgbClr val="AACB5A"/>
                </a:gs>
                <a:gs pos="100000">
                  <a:srgbClr val="ABCE57"/>
                </a:gs>
              </a:gsLst>
              <a:lin ang="16200000" scaled="0"/>
            </a:gra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ctr">
              <a:noAutofit/>
            </a:bodyPr>
            <a:lstStyle/>
            <a:p>
              <a: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pPr>
            </a:p>
          </p:txBody>
        </p:sp>
        <p:sp>
          <p:nvSpPr>
            <p:cNvPr id="572" name="Rectangle"/>
            <p:cNvSpPr/>
            <p:nvPr/>
          </p:nvSpPr>
          <p:spPr>
            <a:xfrm>
              <a:off x="2933700" y="0"/>
              <a:ext cx="127000" cy="90768"/>
            </a:xfrm>
            <a:prstGeom prst="rect">
              <a:avLst/>
            </a:prstGeom>
            <a:gradFill flip="none" rotWithShape="1">
              <a:gsLst>
                <a:gs pos="0">
                  <a:srgbClr val="88A346"/>
                </a:gs>
                <a:gs pos="80000">
                  <a:srgbClr val="AACB5A"/>
                </a:gs>
                <a:gs pos="100000">
                  <a:srgbClr val="ABCE57"/>
                </a:gs>
              </a:gsLst>
              <a:lin ang="16200000" scaled="0"/>
            </a:gra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ctr">
              <a:noAutofit/>
            </a:bodyPr>
            <a:lstStyle/>
            <a:p>
              <a: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pPr>
            </a:p>
          </p:txBody>
        </p:sp>
        <p:sp>
          <p:nvSpPr>
            <p:cNvPr id="573" name="Rectangle"/>
            <p:cNvSpPr/>
            <p:nvPr/>
          </p:nvSpPr>
          <p:spPr>
            <a:xfrm>
              <a:off x="2273300" y="0"/>
              <a:ext cx="127000" cy="90768"/>
            </a:xfrm>
            <a:prstGeom prst="rect">
              <a:avLst/>
            </a:prstGeom>
            <a:gradFill flip="none" rotWithShape="1">
              <a:gsLst>
                <a:gs pos="0">
                  <a:srgbClr val="88A346"/>
                </a:gs>
                <a:gs pos="80000">
                  <a:srgbClr val="AACB5A"/>
                </a:gs>
                <a:gs pos="100000">
                  <a:srgbClr val="ABCE57"/>
                </a:gs>
              </a:gsLst>
              <a:lin ang="16200000" scaled="0"/>
            </a:gra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ctr">
              <a:noAutofit/>
            </a:bodyPr>
            <a:lstStyle/>
            <a:p>
              <a: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pPr>
            </a:p>
          </p:txBody>
        </p:sp>
        <p:sp>
          <p:nvSpPr>
            <p:cNvPr id="574" name="Rectangle"/>
            <p:cNvSpPr/>
            <p:nvPr/>
          </p:nvSpPr>
          <p:spPr>
            <a:xfrm>
              <a:off x="4330700" y="0"/>
              <a:ext cx="127000" cy="90768"/>
            </a:xfrm>
            <a:prstGeom prst="rect">
              <a:avLst/>
            </a:prstGeom>
            <a:gradFill flip="none" rotWithShape="1">
              <a:gsLst>
                <a:gs pos="0">
                  <a:srgbClr val="88A346"/>
                </a:gs>
                <a:gs pos="80000">
                  <a:srgbClr val="AACB5A"/>
                </a:gs>
                <a:gs pos="100000">
                  <a:srgbClr val="ABCE57"/>
                </a:gs>
              </a:gsLst>
              <a:lin ang="16200000" scaled="0"/>
            </a:gra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ctr">
              <a:noAutofit/>
            </a:bodyPr>
            <a:lstStyle/>
            <a:p>
              <a: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pPr>
            </a:p>
          </p:txBody>
        </p:sp>
        <p:sp>
          <p:nvSpPr>
            <p:cNvPr id="575" name="Rectangle"/>
            <p:cNvSpPr/>
            <p:nvPr/>
          </p:nvSpPr>
          <p:spPr>
            <a:xfrm>
              <a:off x="4991100" y="0"/>
              <a:ext cx="127000" cy="90768"/>
            </a:xfrm>
            <a:prstGeom prst="rect">
              <a:avLst/>
            </a:prstGeom>
            <a:gradFill flip="none" rotWithShape="1">
              <a:gsLst>
                <a:gs pos="0">
                  <a:srgbClr val="88A346"/>
                </a:gs>
                <a:gs pos="80000">
                  <a:srgbClr val="AACB5A"/>
                </a:gs>
                <a:gs pos="100000">
                  <a:srgbClr val="ABCE57"/>
                </a:gs>
              </a:gsLst>
              <a:lin ang="16200000" scaled="0"/>
            </a:gra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ctr">
              <a:noAutofit/>
            </a:bodyPr>
            <a:lstStyle/>
            <a:p>
              <a: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pPr>
            </a:p>
          </p:txBody>
        </p:sp>
      </p:grpSp>
      <p:sp>
        <p:nvSpPr>
          <p:cNvPr id="577" name="PIM"/>
          <p:cNvSpPr/>
          <p:nvPr/>
        </p:nvSpPr>
        <p:spPr>
          <a:xfrm>
            <a:off x="3848100" y="3327400"/>
            <a:ext cx="990600" cy="444500"/>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000000"/>
              </a:buClr>
              <a:buFont typeface="Calibri"/>
              <a:defRPr sz="2400">
                <a:uFill>
                  <a:solidFill>
                    <a:srgbClr val="000000"/>
                  </a:solidFill>
                </a:uFill>
                <a:latin typeface="Calibri"/>
                <a:ea typeface="Calibri"/>
                <a:cs typeface="Calibri"/>
                <a:sym typeface="Calibri"/>
              </a:defRPr>
            </a:lvl1pPr>
          </a:lstStyle>
          <a:p>
            <a:pPr/>
            <a:r>
              <a:t>PIM</a:t>
            </a:r>
          </a:p>
        </p:txBody>
      </p:sp>
      <p:sp>
        <p:nvSpPr>
          <p:cNvPr id="578" name="PSM"/>
          <p:cNvSpPr/>
          <p:nvPr/>
        </p:nvSpPr>
        <p:spPr>
          <a:xfrm>
            <a:off x="2806700" y="5074580"/>
            <a:ext cx="990600" cy="4445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000000"/>
              </a:buClr>
              <a:buFont typeface="Calibri"/>
              <a:defRPr sz="2400">
                <a:uFill>
                  <a:solidFill>
                    <a:srgbClr val="000000"/>
                  </a:solidFill>
                </a:uFill>
                <a:latin typeface="Calibri"/>
                <a:ea typeface="Calibri"/>
                <a:cs typeface="Calibri"/>
                <a:sym typeface="Calibri"/>
              </a:defRPr>
            </a:lvl1pPr>
          </a:lstStyle>
          <a:p>
            <a:pPr/>
            <a:r>
              <a:t>PSM</a:t>
            </a:r>
          </a:p>
        </p:txBody>
      </p:sp>
      <p:sp>
        <p:nvSpPr>
          <p:cNvPr id="579" name="NCPDP SCRIPT XSD"/>
          <p:cNvSpPr/>
          <p:nvPr/>
        </p:nvSpPr>
        <p:spPr>
          <a:xfrm>
            <a:off x="7366000" y="4953000"/>
            <a:ext cx="1320800" cy="762000"/>
          </a:xfrm>
          <a:prstGeom prst="rect">
            <a:avLst/>
          </a:prstGeom>
          <a:gradFill>
            <a:gsLst>
              <a:gs pos="0">
                <a:srgbClr val="AC423A"/>
              </a:gs>
              <a:gs pos="80000">
                <a:srgbClr val="D6544A"/>
              </a:gs>
              <a:gs pos="100000">
                <a:srgbClr val="DA5247"/>
              </a:gs>
            </a:gsLst>
            <a:lin ang="16200000"/>
          </a:gradFill>
          <a:ln w="12700"/>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b="1" sz="1600">
                <a:solidFill>
                  <a:srgbClr val="FFFFFF"/>
                </a:solidFill>
                <a:uFill>
                  <a:solidFill>
                    <a:srgbClr val="FFFFFF"/>
                  </a:solidFill>
                </a:uFill>
              </a:defRPr>
            </a:lvl1pPr>
          </a:lstStyle>
          <a:p>
            <a:pPr>
              <a:defRPr b="0" sz="2400">
                <a:latin typeface="Calibri"/>
                <a:ea typeface="Calibri"/>
                <a:cs typeface="Calibri"/>
                <a:sym typeface="Calibri"/>
              </a:defRPr>
            </a:pPr>
            <a:r>
              <a:rPr b="1" sz="1600">
                <a:latin typeface="Helvetica"/>
                <a:ea typeface="Helvetica"/>
                <a:cs typeface="Helvetica"/>
                <a:sym typeface="Helvetica"/>
              </a:rPr>
              <a:t>NCPDP SCRIPT XSD</a:t>
            </a:r>
          </a:p>
        </p:txBody>
      </p:sp>
      <p:sp>
        <p:nvSpPr>
          <p:cNvPr id="580" name="HL7 V3 XSD"/>
          <p:cNvSpPr/>
          <p:nvPr/>
        </p:nvSpPr>
        <p:spPr>
          <a:xfrm>
            <a:off x="9207500" y="4953000"/>
            <a:ext cx="1320800" cy="762000"/>
          </a:xfrm>
          <a:prstGeom prst="rect">
            <a:avLst/>
          </a:prstGeom>
          <a:gradFill>
            <a:gsLst>
              <a:gs pos="0">
                <a:srgbClr val="D58029"/>
              </a:gs>
              <a:gs pos="80000">
                <a:srgbClr val="FFA142"/>
              </a:gs>
              <a:gs pos="100000">
                <a:srgbClr val="FFA244"/>
              </a:gs>
            </a:gsLst>
            <a:lin ang="16200000"/>
          </a:gradFill>
          <a:ln w="12700"/>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b="1" sz="1600">
                <a:solidFill>
                  <a:srgbClr val="FFFFFF"/>
                </a:solidFill>
                <a:uFill>
                  <a:solidFill>
                    <a:srgbClr val="FFFFFF"/>
                  </a:solidFill>
                </a:uFill>
              </a:defRPr>
            </a:lvl1pPr>
          </a:lstStyle>
          <a:p>
            <a:pPr>
              <a:defRPr b="0" sz="2400">
                <a:latin typeface="Calibri"/>
                <a:ea typeface="Calibri"/>
                <a:cs typeface="Calibri"/>
                <a:sym typeface="Calibri"/>
              </a:defRPr>
            </a:pPr>
            <a:r>
              <a:rPr b="1" sz="1600">
                <a:latin typeface="Helvetica"/>
                <a:ea typeface="Helvetica"/>
                <a:cs typeface="Helvetica"/>
                <a:sym typeface="Helvetica"/>
              </a:rPr>
              <a:t>HL7 V3 XSD</a:t>
            </a:r>
          </a:p>
        </p:txBody>
      </p:sp>
      <p:sp>
        <p:nvSpPr>
          <p:cNvPr id="603" name="Connection Line"/>
          <p:cNvSpPr/>
          <p:nvPr/>
        </p:nvSpPr>
        <p:spPr>
          <a:xfrm>
            <a:off x="6723062" y="3766425"/>
            <a:ext cx="2484438" cy="1238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FAA757"/>
            </a:solidFill>
            <a:tailEnd type="triangle"/>
          </a:ln>
          <a:effectLst>
            <a:outerShdw sx="100000" sy="100000" kx="0" ky="0" algn="b" rotWithShape="0" blurRad="38100" dist="23000" dir="5400000">
              <a:srgbClr val="000000">
                <a:alpha val="35000"/>
              </a:srgbClr>
            </a:outerShdw>
          </a:effectLst>
        </p:spPr>
        <p:txBody>
          <a:bodyPr/>
          <a:lstStyle/>
          <a:p>
            <a:pPr/>
          </a:p>
        </p:txBody>
      </p:sp>
      <p:sp>
        <p:nvSpPr>
          <p:cNvPr id="582" name="Line"/>
          <p:cNvSpPr/>
          <p:nvPr/>
        </p:nvSpPr>
        <p:spPr>
          <a:xfrm rot="5400000">
            <a:off x="6527800" y="6921500"/>
            <a:ext cx="1295400" cy="1244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38100">
            <a:solidFill>
              <a:srgbClr val="CD665F"/>
            </a:solidFill>
            <a:tailEnd type="triangle"/>
          </a:ln>
          <a:effectLst>
            <a:outerShdw sx="100000" sy="100000" kx="0" ky="0" algn="b" rotWithShape="0" blurRad="38100" dist="23000" dir="5400000">
              <a:srgbClr val="000000">
                <a:alpha val="35000"/>
              </a:srgbClr>
            </a:outerShdw>
          </a:effectLst>
        </p:spPr>
        <p:txBody>
          <a:bodyPr lIns="0" tIns="0" rIns="0" bIns="0"/>
          <a:lstStyle/>
          <a:p>
            <a:pPr defTabSz="647700">
              <a:defRPr sz="1600"/>
            </a:pPr>
          </a:p>
        </p:txBody>
      </p:sp>
      <p:sp>
        <p:nvSpPr>
          <p:cNvPr id="583" name="Reference Implementation"/>
          <p:cNvSpPr/>
          <p:nvPr/>
        </p:nvSpPr>
        <p:spPr>
          <a:xfrm>
            <a:off x="7150100" y="6248400"/>
            <a:ext cx="1752600" cy="762000"/>
          </a:xfrm>
          <a:prstGeom prst="rect">
            <a:avLst/>
          </a:prstGeom>
          <a:gradFill>
            <a:gsLst>
              <a:gs pos="0">
                <a:srgbClr val="AC423A"/>
              </a:gs>
              <a:gs pos="80000">
                <a:srgbClr val="D6544A"/>
              </a:gs>
              <a:gs pos="100000">
                <a:srgbClr val="DA5247"/>
              </a:gs>
            </a:gsLst>
            <a:lin ang="16200000"/>
          </a:gradFill>
          <a:ln w="12700"/>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b="1" sz="1600">
                <a:solidFill>
                  <a:srgbClr val="FFFFFF"/>
                </a:solidFill>
                <a:uFill>
                  <a:solidFill>
                    <a:srgbClr val="FFFFFF"/>
                  </a:solidFill>
                </a:uFill>
              </a:defRPr>
            </a:lvl1pPr>
          </a:lstStyle>
          <a:p>
            <a:pPr>
              <a:defRPr b="0" sz="2400">
                <a:latin typeface="Calibri"/>
                <a:ea typeface="Calibri"/>
                <a:cs typeface="Calibri"/>
                <a:sym typeface="Calibri"/>
              </a:defRPr>
            </a:pPr>
            <a:r>
              <a:rPr b="1" sz="1600">
                <a:latin typeface="Helvetica"/>
                <a:ea typeface="Helvetica"/>
                <a:cs typeface="Helvetica"/>
                <a:sym typeface="Helvetica"/>
              </a:rPr>
              <a:t>Reference Implementation</a:t>
            </a:r>
          </a:p>
        </p:txBody>
      </p:sp>
      <p:cxnSp>
        <p:nvCxnSpPr>
          <p:cNvPr id="584" name="Connection Line"/>
          <p:cNvCxnSpPr>
            <a:stCxn id="579" idx="0"/>
            <a:endCxn id="583" idx="0"/>
          </p:cNvCxnSpPr>
          <p:nvPr/>
        </p:nvCxnSpPr>
        <p:spPr>
          <a:xfrm>
            <a:off x="8026400" y="5334000"/>
            <a:ext cx="0" cy="1295400"/>
          </a:xfrm>
          <a:prstGeom prst="straightConnector1">
            <a:avLst/>
          </a:prstGeom>
          <a:ln w="38100">
            <a:solidFill>
              <a:srgbClr val="CD665F"/>
            </a:solidFill>
            <a:tailEnd type="triangle"/>
          </a:ln>
          <a:effectLst>
            <a:outerShdw sx="100000" sy="100000" kx="0" ky="0" algn="b" rotWithShape="0" blurRad="38100" dist="23000" dir="5400000">
              <a:srgbClr val="000000">
                <a:alpha val="35000"/>
              </a:srgbClr>
            </a:outerShdw>
          </a:effectLst>
        </p:spPr>
      </p:cxnSp>
      <p:grpSp>
        <p:nvGrpSpPr>
          <p:cNvPr id="587" name="Group"/>
          <p:cNvGrpSpPr/>
          <p:nvPr/>
        </p:nvGrpSpPr>
        <p:grpSpPr>
          <a:xfrm>
            <a:off x="7683500" y="2844800"/>
            <a:ext cx="2603500" cy="863600"/>
            <a:chOff x="0" y="0"/>
            <a:chExt cx="2603500" cy="863600"/>
          </a:xfrm>
        </p:grpSpPr>
        <p:sp>
          <p:nvSpPr>
            <p:cNvPr id="585" name="Rounded Rectangle"/>
            <p:cNvSpPr/>
            <p:nvPr/>
          </p:nvSpPr>
          <p:spPr>
            <a:xfrm>
              <a:off x="0" y="0"/>
              <a:ext cx="2603500" cy="863600"/>
            </a:xfrm>
            <a:prstGeom prst="roundRect">
              <a:avLst>
                <a:gd name="adj" fmla="val 11765"/>
              </a:avLst>
            </a:prstGeom>
            <a:solidFill>
              <a:srgbClr val="296C7B"/>
            </a:solidFill>
            <a:ln w="12700" cap="flat">
              <a:noFill/>
              <a:round/>
            </a:ln>
            <a:effectLst>
              <a:outerShdw sx="100000" sy="100000" kx="0" ky="0" algn="b" rotWithShape="0" blurRad="38100" dist="23000" dir="5400000">
                <a:srgbClr val="000000">
                  <a:alpha val="35000"/>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586" name="Terminology Model"/>
            <p:cNvSpPr/>
            <p:nvPr/>
          </p:nvSpPr>
          <p:spPr>
            <a:xfrm>
              <a:off x="49389" y="25400"/>
              <a:ext cx="2514601"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defTabSz="1295400">
                <a:buClr>
                  <a:srgbClr val="FFFFFF"/>
                </a:buClr>
                <a:buFont typeface="Calibri"/>
                <a:defRPr b="1" sz="2400">
                  <a:solidFill>
                    <a:srgbClr val="FFFFFF"/>
                  </a:solidFill>
                  <a:uFill>
                    <a:solidFill>
                      <a:srgbClr val="FFFFFF"/>
                    </a:solidFill>
                  </a:uFill>
                </a:defRPr>
              </a:lvl1pPr>
            </a:lstStyle>
            <a:p>
              <a:pPr>
                <a:defRPr b="0">
                  <a:latin typeface="Calibri"/>
                  <a:ea typeface="Calibri"/>
                  <a:cs typeface="Calibri"/>
                  <a:sym typeface="Calibri"/>
                </a:defRPr>
              </a:pPr>
              <a:r>
                <a:rPr b="1">
                  <a:latin typeface="Helvetica"/>
                  <a:ea typeface="Helvetica"/>
                  <a:cs typeface="Helvetica"/>
                  <a:sym typeface="Helvetica"/>
                </a:rPr>
                <a:t>Terminology Model</a:t>
              </a:r>
            </a:p>
          </p:txBody>
        </p:sp>
      </p:grpSp>
      <p:sp>
        <p:nvSpPr>
          <p:cNvPr id="604" name="Connection Line"/>
          <p:cNvSpPr/>
          <p:nvPr/>
        </p:nvSpPr>
        <p:spPr>
          <a:xfrm>
            <a:off x="6723062" y="3276603"/>
            <a:ext cx="960438" cy="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AA5B03"/>
            </a:solidFill>
            <a:prstDash val="sysDot"/>
            <a:tailEnd type="triangle"/>
          </a:ln>
          <a:effectLst>
            <a:outerShdw sx="100000" sy="100000" kx="0" ky="0" algn="b" rotWithShape="0" blurRad="38100" dist="23000" dir="5400000">
              <a:srgbClr val="000000">
                <a:alpha val="35000"/>
              </a:srgbClr>
            </a:outerShdw>
          </a:effectLst>
        </p:spPr>
        <p:txBody>
          <a:bodyPr/>
          <a:lstStyle/>
          <a:p>
            <a:pPr/>
          </a:p>
        </p:txBody>
      </p:sp>
      <p:sp>
        <p:nvSpPr>
          <p:cNvPr id="589" name="Line"/>
          <p:cNvSpPr/>
          <p:nvPr/>
        </p:nvSpPr>
        <p:spPr>
          <a:xfrm rot="5400000">
            <a:off x="7931150" y="6280150"/>
            <a:ext cx="1193800" cy="2654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38100">
            <a:solidFill>
              <a:srgbClr val="FAA757"/>
            </a:solidFill>
            <a:tailEnd type="triangle"/>
          </a:ln>
          <a:effectLst>
            <a:outerShdw sx="100000" sy="100000" kx="0" ky="0" algn="b" rotWithShape="0" blurRad="38100" dist="23000" dir="5400000">
              <a:srgbClr val="000000">
                <a:alpha val="35000"/>
              </a:srgbClr>
            </a:outerShdw>
          </a:effectLst>
        </p:spPr>
        <p:txBody>
          <a:bodyPr lIns="0" tIns="0" rIns="0" bIns="0"/>
          <a:lstStyle/>
          <a:p>
            <a:pPr defTabSz="647700">
              <a:defRPr sz="1600"/>
            </a:pPr>
          </a:p>
        </p:txBody>
      </p:sp>
      <p:sp>
        <p:nvSpPr>
          <p:cNvPr id="590" name="Reference Implementation"/>
          <p:cNvSpPr/>
          <p:nvPr/>
        </p:nvSpPr>
        <p:spPr>
          <a:xfrm>
            <a:off x="8991600" y="6248400"/>
            <a:ext cx="1752600" cy="762000"/>
          </a:xfrm>
          <a:prstGeom prst="rect">
            <a:avLst/>
          </a:prstGeom>
          <a:gradFill>
            <a:gsLst>
              <a:gs pos="0">
                <a:srgbClr val="D58029"/>
              </a:gs>
              <a:gs pos="80000">
                <a:srgbClr val="FFA142"/>
              </a:gs>
              <a:gs pos="100000">
                <a:srgbClr val="FFA244"/>
              </a:gs>
            </a:gsLst>
            <a:lin ang="16200000"/>
          </a:gradFill>
          <a:ln w="12700"/>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b="1" sz="1600">
                <a:solidFill>
                  <a:srgbClr val="FFFFFF"/>
                </a:solidFill>
                <a:uFill>
                  <a:solidFill>
                    <a:srgbClr val="FFFFFF"/>
                  </a:solidFill>
                </a:uFill>
              </a:defRPr>
            </a:lvl1pPr>
          </a:lstStyle>
          <a:p>
            <a:pPr>
              <a:defRPr b="0" sz="2400">
                <a:latin typeface="Calibri"/>
                <a:ea typeface="Calibri"/>
                <a:cs typeface="Calibri"/>
                <a:sym typeface="Calibri"/>
              </a:defRPr>
            </a:pPr>
            <a:r>
              <a:rPr b="1" sz="1600">
                <a:latin typeface="Helvetica"/>
                <a:ea typeface="Helvetica"/>
                <a:cs typeface="Helvetica"/>
                <a:sym typeface="Helvetica"/>
              </a:rPr>
              <a:t>Reference Implementation</a:t>
            </a:r>
          </a:p>
        </p:txBody>
      </p:sp>
      <p:cxnSp>
        <p:nvCxnSpPr>
          <p:cNvPr id="591" name="Connection Line"/>
          <p:cNvCxnSpPr>
            <a:stCxn id="580" idx="0"/>
            <a:endCxn id="590" idx="0"/>
          </p:cNvCxnSpPr>
          <p:nvPr/>
        </p:nvCxnSpPr>
        <p:spPr>
          <a:xfrm>
            <a:off x="9867900" y="5334000"/>
            <a:ext cx="0" cy="1295400"/>
          </a:xfrm>
          <a:prstGeom prst="straightConnector1">
            <a:avLst/>
          </a:prstGeom>
          <a:ln w="38100">
            <a:solidFill>
              <a:srgbClr val="FAA757"/>
            </a:solidFill>
            <a:tailEnd type="triangle"/>
          </a:ln>
          <a:effectLst>
            <a:outerShdw sx="100000" sy="100000" kx="0" ky="0" algn="b" rotWithShape="0" blurRad="38100" dist="23000" dir="5400000">
              <a:srgbClr val="000000">
                <a:alpha val="35000"/>
              </a:srgbClr>
            </a:outerShdw>
          </a:effectLst>
        </p:spPr>
      </p:cxnSp>
      <p:sp>
        <p:nvSpPr>
          <p:cNvPr id="605" name="Connection Line"/>
          <p:cNvSpPr/>
          <p:nvPr/>
        </p:nvSpPr>
        <p:spPr>
          <a:xfrm>
            <a:off x="4602104" y="4259279"/>
            <a:ext cx="471048" cy="6937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59BAD1"/>
            </a:solidFill>
            <a:tailEnd type="triangle"/>
          </a:ln>
          <a:effectLst>
            <a:outerShdw sx="100000" sy="100000" kx="0" ky="0" algn="b" rotWithShape="0" blurRad="38100" dist="23000" dir="5400000">
              <a:srgbClr val="000000">
                <a:alpha val="35000"/>
              </a:srgbClr>
            </a:outerShdw>
          </a:effectLst>
        </p:spPr>
        <p:txBody>
          <a:bodyPr/>
          <a:lstStyle/>
          <a:p>
            <a:pPr/>
          </a:p>
        </p:txBody>
      </p:sp>
      <p:sp>
        <p:nvSpPr>
          <p:cNvPr id="606" name="Connection Line"/>
          <p:cNvSpPr/>
          <p:nvPr/>
        </p:nvSpPr>
        <p:spPr>
          <a:xfrm>
            <a:off x="6723062" y="4161001"/>
            <a:ext cx="880004" cy="791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CD665F"/>
            </a:solidFill>
            <a:tailEnd type="triangle"/>
          </a:ln>
          <a:effectLst>
            <a:outerShdw sx="100000" sy="100000" kx="0" ky="0" algn="b" rotWithShape="0" blurRad="38100" dist="23000" dir="5400000">
              <a:srgbClr val="000000">
                <a:alpha val="35000"/>
              </a:srgbClr>
            </a:outerShdw>
          </a:effectLst>
        </p:spPr>
        <p:txBody>
          <a:bodyPr/>
          <a:lstStyle/>
          <a:p>
            <a:pPr/>
          </a:p>
        </p:txBody>
      </p:sp>
      <p:sp>
        <p:nvSpPr>
          <p:cNvPr id="607" name="Connection Line"/>
          <p:cNvSpPr/>
          <p:nvPr/>
        </p:nvSpPr>
        <p:spPr>
          <a:xfrm>
            <a:off x="5952706" y="4259279"/>
            <a:ext cx="149879" cy="6937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937AB2"/>
            </a:solidFill>
            <a:tailEnd type="triangle"/>
          </a:ln>
          <a:effectLst>
            <a:outerShdw sx="100000" sy="100000" kx="0" ky="0" algn="b" rotWithShape="0" blurRad="38100" dist="23000" dir="5400000">
              <a:srgbClr val="000000">
                <a:alpha val="35000"/>
              </a:srgbClr>
            </a:outerShdw>
          </a:effectLst>
        </p:spPr>
        <p:txBody>
          <a:bodyPr/>
          <a:lstStyle/>
          <a:p>
            <a:pPr/>
          </a:p>
        </p:txBody>
      </p:sp>
      <p:pic>
        <p:nvPicPr>
          <p:cNvPr id="595" name="image3.gif" descr="image3.gif"/>
          <p:cNvPicPr>
            <a:picLocks noChangeAspect="1"/>
          </p:cNvPicPr>
          <p:nvPr/>
        </p:nvPicPr>
        <p:blipFill>
          <a:blip r:embed="rId3">
            <a:extLst/>
          </a:blip>
          <a:stretch>
            <a:fillRect/>
          </a:stretch>
        </p:blipFill>
        <p:spPr>
          <a:xfrm>
            <a:off x="4585546" y="5423746"/>
            <a:ext cx="176108" cy="176108"/>
          </a:xfrm>
          <a:prstGeom prst="rect">
            <a:avLst/>
          </a:prstGeom>
          <a:ln w="12700"/>
        </p:spPr>
      </p:pic>
      <p:sp>
        <p:nvSpPr>
          <p:cNvPr id="596" name="Rectangle"/>
          <p:cNvSpPr/>
          <p:nvPr/>
        </p:nvSpPr>
        <p:spPr>
          <a:xfrm>
            <a:off x="7086600" y="4737100"/>
            <a:ext cx="5549900" cy="2489200"/>
          </a:xfrm>
          <a:prstGeom prst="rect">
            <a:avLst/>
          </a:prstGeom>
          <a:ln w="25400">
            <a:solidFill>
              <a:srgbClr val="49729C"/>
            </a:solidFill>
          </a:ln>
        </p:spPr>
        <p:txBody>
          <a:bodyPr lIns="38100" tIns="38100" rIns="38100" bIns="38100" anchor="ctr"/>
          <a:lstStyle/>
          <a:p>
            <a:pPr algn="ctr" defTabSz="1295400">
              <a:buClr>
                <a:srgbClr val="FFFFFF"/>
              </a:buClr>
              <a:buFont typeface="Calibri"/>
              <a:defRPr sz="2400">
                <a:solidFill>
                  <a:srgbClr val="FFFFFF"/>
                </a:solidFill>
                <a:uFill>
                  <a:solidFill>
                    <a:srgbClr val="FFFFFF"/>
                  </a:solidFill>
                </a:uFill>
                <a:latin typeface="Calibri"/>
                <a:ea typeface="Calibri"/>
                <a:cs typeface="Calibri"/>
                <a:sym typeface="Calibri"/>
              </a:defRPr>
            </a:pPr>
          </a:p>
        </p:txBody>
      </p:sp>
      <p:sp>
        <p:nvSpPr>
          <p:cNvPr id="597" name="Other Examples"/>
          <p:cNvSpPr/>
          <p:nvPr/>
        </p:nvSpPr>
        <p:spPr>
          <a:xfrm>
            <a:off x="9906000" y="5724821"/>
            <a:ext cx="2429967" cy="444501"/>
          </a:xfrm>
          <a:prstGeom prst="rect">
            <a:avLst/>
          </a:prstGeom>
          <a:ln w="12700"/>
          <a:extLst>
            <a:ext uri="{C572A759-6A51-4108-AA02-DFA0A04FC94B}">
              <ma14:wrappingTextBoxFlag xmlns:ma14="http://schemas.microsoft.com/office/mac/drawingml/2011/main" val="1"/>
            </a:ext>
          </a:extLst>
        </p:spPr>
        <p:txBody>
          <a:bodyPr wrap="none" lIns="38100" tIns="38100" rIns="38100" bIns="38100">
            <a:spAutoFit/>
          </a:bodyPr>
          <a:lstStyle>
            <a:lvl1pPr defTabSz="1295400">
              <a:buClr>
                <a:srgbClr val="000000"/>
              </a:buClr>
              <a:buFont typeface="Calibri"/>
              <a:defRPr sz="2400">
                <a:uFill>
                  <a:solidFill>
                    <a:srgbClr val="000000"/>
                  </a:solidFill>
                </a:uFill>
                <a:latin typeface="Calibri"/>
                <a:ea typeface="Calibri"/>
                <a:cs typeface="Calibri"/>
                <a:sym typeface="Calibri"/>
              </a:defRPr>
            </a:lvl1pPr>
          </a:lstStyle>
          <a:p>
            <a:pPr/>
            <a:r>
              <a:t>Other Examples</a:t>
            </a:r>
          </a:p>
        </p:txBody>
      </p:sp>
      <p:sp>
        <p:nvSpPr>
          <p:cNvPr id="598" name="HL7 V2 XML Profiles"/>
          <p:cNvSpPr/>
          <p:nvPr/>
        </p:nvSpPr>
        <p:spPr>
          <a:xfrm>
            <a:off x="10883900" y="4953000"/>
            <a:ext cx="1752600" cy="762000"/>
          </a:xfrm>
          <a:prstGeom prst="rect">
            <a:avLst/>
          </a:prstGeom>
          <a:gradFill>
            <a:gsLst>
              <a:gs pos="0">
                <a:srgbClr val="88A346"/>
              </a:gs>
              <a:gs pos="80000">
                <a:srgbClr val="AACB5A"/>
              </a:gs>
              <a:gs pos="100000">
                <a:srgbClr val="ABCE57"/>
              </a:gs>
            </a:gsLst>
            <a:lin ang="16200000"/>
          </a:gradFill>
          <a:ln w="12700"/>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38100" tIns="38100" rIns="38100" bIns="38100" anchor="ctr"/>
          <a:lstStyle>
            <a:lvl1pPr algn="ctr" defTabSz="1295400">
              <a:buClr>
                <a:srgbClr val="FFFFFF"/>
              </a:buClr>
              <a:buFont typeface="Calibri"/>
              <a:defRPr b="1" sz="1600">
                <a:solidFill>
                  <a:srgbClr val="FFFFFF"/>
                </a:solidFill>
                <a:uFill>
                  <a:solidFill>
                    <a:srgbClr val="FFFFFF"/>
                  </a:solidFill>
                </a:uFill>
              </a:defRPr>
            </a:lvl1pPr>
          </a:lstStyle>
          <a:p>
            <a:pPr>
              <a:defRPr b="0" sz="2400">
                <a:latin typeface="Calibri"/>
                <a:ea typeface="Calibri"/>
                <a:cs typeface="Calibri"/>
                <a:sym typeface="Calibri"/>
              </a:defRPr>
            </a:pPr>
            <a:r>
              <a:rPr b="1" sz="1600">
                <a:latin typeface="Helvetica"/>
                <a:ea typeface="Helvetica"/>
                <a:cs typeface="Helvetica"/>
                <a:sym typeface="Helvetica"/>
              </a:rPr>
              <a:t>HL7 V2 XML Profiles</a:t>
            </a:r>
          </a:p>
        </p:txBody>
      </p:sp>
      <p:sp>
        <p:nvSpPr>
          <p:cNvPr id="599" name="MDA: PIM-to-PSM and Testing Approach"/>
          <p:cNvSpPr/>
          <p:nvPr/>
        </p:nvSpPr>
        <p:spPr>
          <a:xfrm>
            <a:off x="660400" y="1422400"/>
            <a:ext cx="11976100" cy="86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56444" marR="115598" defTabSz="1295400">
              <a:buClr>
                <a:srgbClr val="005393"/>
              </a:buClr>
              <a:buFont typeface="Arial"/>
              <a:defRPr b="1" sz="4800">
                <a:solidFill>
                  <a:srgbClr val="011993"/>
                </a:solidFill>
                <a:uFill>
                  <a:solidFill>
                    <a:srgbClr val="011993"/>
                  </a:solidFill>
                </a:uFill>
                <a:latin typeface="+mn-lt"/>
                <a:ea typeface="+mn-ea"/>
                <a:cs typeface="+mn-cs"/>
                <a:sym typeface="Arial"/>
              </a:defRPr>
            </a:lvl1pPr>
          </a:lstStyle>
          <a:p>
            <a:pPr/>
            <a:r>
              <a:t>MDA: PIM-to-PSM and Testing Approach</a:t>
            </a:r>
          </a:p>
        </p:txBody>
      </p:sp>
      <p:sp>
        <p:nvSpPr>
          <p:cNvPr id="600" name="Slide Number"/>
          <p:cNvSpPr txBox="1"/>
          <p:nvPr>
            <p:ph type="sldNum" sz="quarter" idx="2"/>
          </p:nvPr>
        </p:nvSpPr>
        <p:spPr>
          <a:xfrm>
            <a:off x="464046"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9"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610" name="Lessons Learned"/>
          <p:cNvSpPr txBox="1"/>
          <p:nvPr>
            <p:ph type="title"/>
          </p:nvPr>
        </p:nvSpPr>
        <p:spPr>
          <a:xfrm>
            <a:off x="609600" y="1409700"/>
            <a:ext cx="10553700" cy="736600"/>
          </a:xfrm>
          <a:prstGeom prst="rect">
            <a:avLst/>
          </a:prstGeom>
          <a:ln>
            <a:miter lim="400000"/>
          </a:ln>
        </p:spPr>
        <p:txBody>
          <a:bodyPr/>
          <a:lstStyle>
            <a:lvl1pPr marR="115598">
              <a:defRPr sz="4800">
                <a:solidFill>
                  <a:srgbClr val="011993"/>
                </a:solidFill>
                <a:uFill>
                  <a:solidFill>
                    <a:srgbClr val="011993"/>
                  </a:solidFill>
                </a:uFill>
                <a:latin typeface="+mn-lt"/>
                <a:ea typeface="+mn-ea"/>
                <a:cs typeface="+mn-cs"/>
                <a:sym typeface="Arial"/>
              </a:defRPr>
            </a:lvl1pPr>
          </a:lstStyle>
          <a:p>
            <a:pPr/>
            <a:r>
              <a:t>Lessons Learned</a:t>
            </a:r>
          </a:p>
        </p:txBody>
      </p:sp>
      <p:sp>
        <p:nvSpPr>
          <p:cNvPr id="611" name="Information Exchange Requirements - we learned that it is not feasible to reverse engineer requirements from implementation guides…"/>
          <p:cNvSpPr txBox="1"/>
          <p:nvPr>
            <p:ph type="body" idx="1"/>
          </p:nvPr>
        </p:nvSpPr>
        <p:spPr>
          <a:xfrm>
            <a:off x="1003300" y="2222500"/>
            <a:ext cx="11709400" cy="6629400"/>
          </a:xfrm>
          <a:prstGeom prst="rect">
            <a:avLst/>
          </a:prstGeom>
          <a:ln>
            <a:miter lim="400000"/>
          </a:ln>
        </p:spPr>
        <p:txBody>
          <a:bodyPr/>
          <a:lstStyle/>
          <a:p>
            <a:pPr marL="342900" marR="115598" indent="-342900">
              <a:buClr>
                <a:srgbClr val="D81E00"/>
              </a:buClr>
              <a:buSzPct val="125000"/>
              <a:buFontTx/>
              <a:defRPr sz="3000"/>
            </a:pPr>
            <a:r>
              <a:t>Information Exchange Requirements - we learned that it is not feasible to reverse engineer requirements from implementation guides </a:t>
            </a:r>
          </a:p>
          <a:p>
            <a:pPr marL="342900" marR="115598" indent="-342900">
              <a:buClr>
                <a:srgbClr val="D81E00"/>
              </a:buClr>
              <a:buSzPct val="125000"/>
              <a:buFontTx/>
              <a:defRPr sz="3000"/>
            </a:pPr>
            <a:r>
              <a:t>Constraints - fall into three categories</a:t>
            </a:r>
          </a:p>
          <a:p>
            <a:pPr lvl="1" marL="731837" marR="115598">
              <a:buClr>
                <a:srgbClr val="D81E00"/>
              </a:buClr>
              <a:buSzPct val="125000"/>
              <a:buFontTx/>
              <a:buChar char="•"/>
              <a:defRPr sz="2400">
                <a:solidFill>
                  <a:srgbClr val="212121"/>
                </a:solidFill>
                <a:uFill>
                  <a:solidFill>
                    <a:srgbClr val="212121"/>
                  </a:solidFill>
                </a:uFill>
              </a:defRPr>
            </a:pPr>
            <a:r>
              <a:t>Constraints on the structure (e.g. cardinality, required/mandatory ) including extensions</a:t>
            </a:r>
          </a:p>
          <a:p>
            <a:pPr lvl="1" marL="731837" marR="115598">
              <a:buClr>
                <a:srgbClr val="D81E00"/>
              </a:buClr>
              <a:buSzPct val="125000"/>
              <a:buFontTx/>
              <a:buChar char="•"/>
              <a:defRPr sz="2400">
                <a:solidFill>
                  <a:srgbClr val="212121"/>
                </a:solidFill>
                <a:uFill>
                  <a:solidFill>
                    <a:srgbClr val="212121"/>
                  </a:solidFill>
                </a:uFill>
              </a:defRPr>
            </a:pPr>
            <a:r>
              <a:t>Vocabulary constraints specified as value set bindings</a:t>
            </a:r>
          </a:p>
          <a:p>
            <a:pPr lvl="1" marL="731837" marR="115598">
              <a:buClr>
                <a:srgbClr val="D81E00"/>
              </a:buClr>
              <a:buSzPct val="125000"/>
              <a:buFontTx/>
              <a:buChar char="•"/>
              <a:defRPr sz="2400">
                <a:solidFill>
                  <a:srgbClr val="212121"/>
                </a:solidFill>
                <a:uFill>
                  <a:solidFill>
                    <a:srgbClr val="212121"/>
                  </a:solidFill>
                </a:uFill>
              </a:defRPr>
            </a:pPr>
            <a:r>
              <a:t>Fixed/default values</a:t>
            </a:r>
          </a:p>
          <a:p>
            <a:pPr marL="342900" marR="115598" indent="-342900">
              <a:buClr>
                <a:srgbClr val="D81E00"/>
              </a:buClr>
              <a:buSzPct val="125000"/>
              <a:buFontTx/>
              <a:defRPr sz="3000"/>
            </a:pPr>
            <a:r>
              <a:t>Model-to-Model Transformation - Before a NIEM representation can be generated, new classes have to be added to the FHIM to create a NEIM Healthcare domain </a:t>
            </a:r>
          </a:p>
          <a:p>
            <a:pPr marL="342900" marR="115598" indent="-342900">
              <a:buClr>
                <a:srgbClr val="D81E00"/>
              </a:buClr>
              <a:buSzPct val="125000"/>
              <a:buFontTx/>
              <a:defRPr sz="3000"/>
            </a:pPr>
            <a:r>
              <a:t>Tooling Considerations - Another UML profile is envisioned to enable the transformation of FHIM content into specific standard constraints. </a:t>
            </a:r>
          </a:p>
        </p:txBody>
      </p:sp>
      <p:sp>
        <p:nvSpPr>
          <p:cNvPr id="612" name="Slide Number"/>
          <p:cNvSpPr txBox="1"/>
          <p:nvPr>
            <p:ph type="sldNum" sz="quarter" idx="2"/>
          </p:nvPr>
        </p:nvSpPr>
        <p:spPr>
          <a:xfrm>
            <a:off x="475616" y="9321800"/>
            <a:ext cx="313756"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4"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615" name="Lessons Learned"/>
          <p:cNvSpPr txBox="1"/>
          <p:nvPr>
            <p:ph type="title"/>
          </p:nvPr>
        </p:nvSpPr>
        <p:spPr>
          <a:xfrm>
            <a:off x="1092200" y="1524000"/>
            <a:ext cx="10553700" cy="1143000"/>
          </a:xfrm>
          <a:prstGeom prst="rect">
            <a:avLst/>
          </a:prstGeom>
          <a:ln>
            <a:miter lim="400000"/>
          </a:ln>
        </p:spPr>
        <p:txBody>
          <a:bodyPr/>
          <a:lstStyle>
            <a:lvl1pPr marR="115598">
              <a:defRPr sz="4800">
                <a:solidFill>
                  <a:srgbClr val="011993"/>
                </a:solidFill>
                <a:uFill>
                  <a:solidFill>
                    <a:srgbClr val="011993"/>
                  </a:solidFill>
                </a:uFill>
                <a:latin typeface="+mn-lt"/>
                <a:ea typeface="+mn-ea"/>
                <a:cs typeface="+mn-cs"/>
                <a:sym typeface="Arial"/>
              </a:defRPr>
            </a:lvl1pPr>
          </a:lstStyle>
          <a:p>
            <a:pPr/>
            <a:r>
              <a:t>Lessons Learned</a:t>
            </a:r>
          </a:p>
        </p:txBody>
      </p:sp>
      <p:sp>
        <p:nvSpPr>
          <p:cNvPr id="616" name="Referencing a Terminology Model…"/>
          <p:cNvSpPr txBox="1"/>
          <p:nvPr>
            <p:ph type="body" idx="1"/>
          </p:nvPr>
        </p:nvSpPr>
        <p:spPr>
          <a:xfrm>
            <a:off x="838200" y="2768600"/>
            <a:ext cx="11709400" cy="5143500"/>
          </a:xfrm>
          <a:prstGeom prst="rect">
            <a:avLst/>
          </a:prstGeom>
          <a:ln>
            <a:miter lim="400000"/>
          </a:ln>
        </p:spPr>
        <p:txBody>
          <a:bodyPr/>
          <a:lstStyle/>
          <a:p>
            <a:pPr marL="342900" marR="115598" indent="-342900">
              <a:buClr>
                <a:srgbClr val="D81E00"/>
              </a:buClr>
              <a:buSzPct val="125000"/>
              <a:buFontTx/>
              <a:defRPr sz="3200"/>
            </a:pPr>
            <a:r>
              <a:t>Referencing a Terminology Model</a:t>
            </a:r>
          </a:p>
          <a:p>
            <a:pPr lvl="1" marL="731837" marR="115598">
              <a:buClr>
                <a:srgbClr val="D81E00"/>
              </a:buClr>
              <a:buSzPct val="125000"/>
              <a:buFontTx/>
              <a:buChar char="•"/>
              <a:defRPr sz="2400">
                <a:solidFill>
                  <a:srgbClr val="212121"/>
                </a:solidFill>
                <a:uFill>
                  <a:solidFill>
                    <a:srgbClr val="212121"/>
                  </a:solidFill>
                </a:uFill>
              </a:defRPr>
            </a:pPr>
            <a:r>
              <a:t>A terminology model is required to specify the metadata for value sets and bindings including coded concepts and definitions</a:t>
            </a:r>
          </a:p>
          <a:p>
            <a:pPr lvl="1" marL="731837" marR="115598">
              <a:buClr>
                <a:srgbClr val="D81E00"/>
              </a:buClr>
              <a:buSzPct val="125000"/>
              <a:buFontTx/>
              <a:buChar char="•"/>
              <a:defRPr sz="2400">
                <a:solidFill>
                  <a:srgbClr val="212121"/>
                </a:solidFill>
                <a:uFill>
                  <a:solidFill>
                    <a:srgbClr val="212121"/>
                  </a:solidFill>
                </a:uFill>
              </a:defRPr>
            </a:pPr>
            <a:r>
              <a:t>A value set can be either explicitly enumerated (a static binding) or the code system can simply identify the values that can change over time (dynamic binding)</a:t>
            </a:r>
          </a:p>
          <a:p>
            <a:pPr marL="342900" marR="115598" indent="-342900">
              <a:buClr>
                <a:srgbClr val="D81E00"/>
              </a:buClr>
              <a:buSzPct val="125000"/>
              <a:buFontTx/>
              <a:defRPr sz="3200"/>
            </a:pPr>
            <a:r>
              <a:t>Transitional approach to adopting standard-based terminology</a:t>
            </a:r>
          </a:p>
          <a:p>
            <a:pPr lvl="1" marL="731837" marR="115598">
              <a:buClr>
                <a:srgbClr val="D81E00"/>
              </a:buClr>
              <a:buSzPct val="125000"/>
              <a:buFontTx/>
              <a:buChar char="•"/>
              <a:defRPr sz="2400">
                <a:solidFill>
                  <a:srgbClr val="212121"/>
                </a:solidFill>
                <a:uFill>
                  <a:solidFill>
                    <a:srgbClr val="212121"/>
                  </a:solidFill>
                </a:uFill>
              </a:defRPr>
            </a:pPr>
            <a:r>
              <a:t>A terminology service is needed to fully support terminology bindings</a:t>
            </a:r>
          </a:p>
          <a:p>
            <a:pPr lvl="1" marL="731837" marR="115598">
              <a:buClr>
                <a:srgbClr val="D81E00"/>
              </a:buClr>
              <a:buSzPct val="125000"/>
              <a:buFontTx/>
              <a:buChar char="•"/>
              <a:defRPr sz="2400">
                <a:solidFill>
                  <a:srgbClr val="212121"/>
                </a:solidFill>
                <a:uFill>
                  <a:solidFill>
                    <a:srgbClr val="212121"/>
                  </a:solidFill>
                </a:uFill>
              </a:defRPr>
            </a:pPr>
            <a:r>
              <a:t>In the short term, static value set bindings and open-ended dynamic bindings can be used to achieve a level of interoperability</a:t>
            </a:r>
          </a:p>
        </p:txBody>
      </p:sp>
      <p:sp>
        <p:nvSpPr>
          <p:cNvPr id="617" name="Slide Number"/>
          <p:cNvSpPr txBox="1"/>
          <p:nvPr>
            <p:ph type="sldNum" sz="quarter" idx="2"/>
          </p:nvPr>
        </p:nvSpPr>
        <p:spPr>
          <a:xfrm>
            <a:off x="475616" y="9321800"/>
            <a:ext cx="313756"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9"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620" name="Future work"/>
          <p:cNvSpPr/>
          <p:nvPr/>
        </p:nvSpPr>
        <p:spPr>
          <a:xfrm>
            <a:off x="3746500" y="3784317"/>
            <a:ext cx="5765800" cy="14478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defTabSz="1295400">
              <a:buClr>
                <a:srgbClr val="005393"/>
              </a:buClr>
              <a:buFont typeface="Arial"/>
              <a:defRPr sz="2400">
                <a:uFill>
                  <a:solidFill>
                    <a:srgbClr val="000000"/>
                  </a:solidFill>
                </a:uFill>
                <a:latin typeface="Calibri"/>
                <a:ea typeface="Calibri"/>
                <a:cs typeface="Calibri"/>
                <a:sym typeface="Calibri"/>
              </a:defRPr>
            </a:pPr>
            <a:r>
              <a:rPr b="1" sz="5000">
                <a:solidFill>
                  <a:srgbClr val="011993"/>
                </a:solidFill>
                <a:uFill>
                  <a:solidFill>
                    <a:srgbClr val="011993"/>
                  </a:solidFill>
                </a:uFill>
                <a:latin typeface="Helvetica"/>
                <a:ea typeface="Helvetica"/>
                <a:cs typeface="Helvetica"/>
                <a:sym typeface="Helvetica"/>
              </a:rPr>
              <a:t>Future work</a:t>
            </a:r>
            <a:br>
              <a:rPr b="1" sz="4200">
                <a:solidFill>
                  <a:srgbClr val="005393"/>
                </a:solidFill>
                <a:uFill>
                  <a:solidFill>
                    <a:srgbClr val="005393"/>
                  </a:solidFill>
                </a:uFill>
                <a:latin typeface="+mn-lt"/>
                <a:ea typeface="+mn-ea"/>
                <a:cs typeface="+mn-cs"/>
                <a:sym typeface="Arial"/>
              </a:rPr>
            </a:br>
          </a:p>
        </p:txBody>
      </p:sp>
      <p:sp>
        <p:nvSpPr>
          <p:cNvPr id="621" name="Slide Number"/>
          <p:cNvSpPr txBox="1"/>
          <p:nvPr>
            <p:ph type="sldNum" sz="quarter" idx="2"/>
          </p:nvPr>
        </p:nvSpPr>
        <p:spPr>
          <a:xfrm>
            <a:off x="464046"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103" name="Background"/>
          <p:cNvSpPr/>
          <p:nvPr/>
        </p:nvSpPr>
        <p:spPr>
          <a:xfrm>
            <a:off x="4140200" y="4000217"/>
            <a:ext cx="7429500" cy="14478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defTabSz="1295400">
              <a:buClr>
                <a:srgbClr val="005393"/>
              </a:buClr>
              <a:buFont typeface="Arial"/>
              <a:defRPr sz="2400">
                <a:uFill>
                  <a:solidFill>
                    <a:srgbClr val="000000"/>
                  </a:solidFill>
                </a:uFill>
                <a:latin typeface="Calibri"/>
                <a:ea typeface="Calibri"/>
                <a:cs typeface="Calibri"/>
                <a:sym typeface="Calibri"/>
              </a:defRPr>
            </a:pPr>
            <a:r>
              <a:rPr b="1" sz="5000">
                <a:solidFill>
                  <a:srgbClr val="011993"/>
                </a:solidFill>
                <a:uFill>
                  <a:solidFill>
                    <a:srgbClr val="011993"/>
                  </a:solidFill>
                </a:uFill>
                <a:latin typeface="Helvetica"/>
                <a:ea typeface="Helvetica"/>
                <a:cs typeface="Helvetica"/>
                <a:sym typeface="Helvetica"/>
              </a:rPr>
              <a:t>Background</a:t>
            </a:r>
            <a:br>
              <a:rPr b="1" sz="4200">
                <a:solidFill>
                  <a:srgbClr val="005393"/>
                </a:solidFill>
                <a:uFill>
                  <a:solidFill>
                    <a:srgbClr val="005393"/>
                  </a:solidFill>
                </a:uFill>
                <a:latin typeface="+mn-lt"/>
                <a:ea typeface="+mn-ea"/>
                <a:cs typeface="+mn-cs"/>
                <a:sym typeface="Arial"/>
              </a:rPr>
            </a:br>
          </a:p>
        </p:txBody>
      </p:sp>
      <p:sp>
        <p:nvSpPr>
          <p:cNvPr id="104" name="Slide Number"/>
          <p:cNvSpPr txBox="1"/>
          <p:nvPr>
            <p:ph type="sldNum" sz="quarter" idx="2"/>
          </p:nvPr>
        </p:nvSpPr>
        <p:spPr>
          <a:xfrm>
            <a:off x="474312" y="9319767"/>
            <a:ext cx="201329" cy="292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3"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624" name="Issues Identified During Prototype"/>
          <p:cNvSpPr txBox="1"/>
          <p:nvPr>
            <p:ph type="title"/>
          </p:nvPr>
        </p:nvSpPr>
        <p:spPr>
          <a:xfrm>
            <a:off x="1219200" y="1447800"/>
            <a:ext cx="10553700" cy="825500"/>
          </a:xfrm>
          <a:prstGeom prst="rect">
            <a:avLst/>
          </a:prstGeom>
          <a:ln>
            <a:miter lim="400000"/>
          </a:ln>
        </p:spPr>
        <p:txBody>
          <a:bodyPr/>
          <a:lstStyle>
            <a:lvl1pPr marR="115598">
              <a:defRPr sz="4800">
                <a:solidFill>
                  <a:srgbClr val="011993"/>
                </a:solidFill>
                <a:uFill>
                  <a:solidFill>
                    <a:srgbClr val="011993"/>
                  </a:solidFill>
                </a:uFill>
                <a:latin typeface="+mn-lt"/>
                <a:ea typeface="+mn-ea"/>
                <a:cs typeface="+mn-cs"/>
                <a:sym typeface="Arial"/>
              </a:defRPr>
            </a:lvl1pPr>
          </a:lstStyle>
          <a:p>
            <a:pPr/>
            <a:r>
              <a:t>Issues Identified During Prototype</a:t>
            </a:r>
          </a:p>
        </p:txBody>
      </p:sp>
      <p:sp>
        <p:nvSpPr>
          <p:cNvPr id="625" name="General purpose terminology binding tools are needed that can be used regardless of standard.…"/>
          <p:cNvSpPr txBox="1"/>
          <p:nvPr>
            <p:ph type="body" idx="1"/>
          </p:nvPr>
        </p:nvSpPr>
        <p:spPr>
          <a:xfrm>
            <a:off x="1041400" y="2184400"/>
            <a:ext cx="11709400" cy="6654800"/>
          </a:xfrm>
          <a:prstGeom prst="rect">
            <a:avLst/>
          </a:prstGeom>
          <a:ln>
            <a:miter lim="400000"/>
          </a:ln>
        </p:spPr>
        <p:txBody>
          <a:bodyPr/>
          <a:lstStyle/>
          <a:p>
            <a:pPr marL="342900" marR="115598" indent="-342900">
              <a:buClr>
                <a:srgbClr val="D81E00"/>
              </a:buClr>
              <a:buSzPct val="125000"/>
              <a:buFontTx/>
              <a:defRPr sz="3000"/>
            </a:pPr>
            <a:r>
              <a:t>General purpose terminology binding tools are needed that can be used regardless of standard.  </a:t>
            </a:r>
          </a:p>
          <a:p>
            <a:pPr marL="342900" marR="115598" indent="-342900">
              <a:buClr>
                <a:srgbClr val="D81E00"/>
              </a:buClr>
              <a:buSzPct val="125000"/>
              <a:buFontTx/>
              <a:defRPr sz="3000"/>
            </a:pPr>
            <a:r>
              <a:t>Better support is needed for model-to-model transformation between PIM and PSM as seen in Figure 2 and Figure 3.  One or more UML profiles and User Interface enhancements could provide the information required to ensure that the constraints in FHIM are applied to the appropriate standard construct. </a:t>
            </a:r>
          </a:p>
          <a:p>
            <a:pPr marL="342900" marR="115598" indent="-342900">
              <a:buClr>
                <a:srgbClr val="D81E00"/>
              </a:buClr>
              <a:buSzPct val="125000"/>
              <a:buFontTx/>
              <a:defRPr sz="3000"/>
            </a:pPr>
            <a:r>
              <a:t>A tooling roadmap that expands the current focus from CDA centric solutions to support other constraint-based standards and implementations such as NIEM, HL7 V2 or NCPDP.</a:t>
            </a:r>
          </a:p>
          <a:p>
            <a:pPr marL="342900" marR="115598" indent="-342900">
              <a:buClr>
                <a:srgbClr val="D81E00"/>
              </a:buClr>
              <a:buSzPct val="125000"/>
              <a:buFontTx/>
              <a:defRPr sz="3000"/>
            </a:pPr>
            <a:r>
              <a:t>Better support for document generation including use case descriptions, interactions and other substantiating analysis.</a:t>
            </a:r>
          </a:p>
        </p:txBody>
      </p:sp>
      <p:sp>
        <p:nvSpPr>
          <p:cNvPr id="626" name="Slide Number"/>
          <p:cNvSpPr txBox="1"/>
          <p:nvPr>
            <p:ph type="sldNum" sz="quarter" idx="2"/>
          </p:nvPr>
        </p:nvSpPr>
        <p:spPr>
          <a:xfrm>
            <a:off x="475616" y="9321800"/>
            <a:ext cx="313756"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8"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629" name="S&amp;I Framework"/>
          <p:cNvSpPr txBox="1"/>
          <p:nvPr>
            <p:ph type="title"/>
          </p:nvPr>
        </p:nvSpPr>
        <p:spPr>
          <a:xfrm>
            <a:off x="1130300" y="1524000"/>
            <a:ext cx="10528300" cy="698500"/>
          </a:xfrm>
          <a:prstGeom prst="rect">
            <a:avLst/>
          </a:prstGeom>
        </p:spPr>
        <p:txBody>
          <a:bodyPr/>
          <a:lstStyle>
            <a:lvl1pPr>
              <a:defRPr>
                <a:solidFill>
                  <a:srgbClr val="011993"/>
                </a:solidFill>
                <a:uFill>
                  <a:solidFill>
                    <a:srgbClr val="011993"/>
                  </a:solidFill>
                </a:uFill>
                <a:latin typeface="+mn-lt"/>
                <a:ea typeface="+mn-ea"/>
                <a:cs typeface="+mn-cs"/>
                <a:sym typeface="Arial"/>
              </a:defRPr>
            </a:lvl1pPr>
          </a:lstStyle>
          <a:p>
            <a:pPr/>
            <a:r>
              <a:t>S&amp;I Framework</a:t>
            </a:r>
          </a:p>
        </p:txBody>
      </p:sp>
      <p:sp>
        <p:nvSpPr>
          <p:cNvPr id="630" name="Create a NIEM Health standards harmonization process and governance framework…"/>
          <p:cNvSpPr txBox="1"/>
          <p:nvPr>
            <p:ph type="body" sz="half" idx="1"/>
          </p:nvPr>
        </p:nvSpPr>
        <p:spPr>
          <a:xfrm>
            <a:off x="422204" y="5568808"/>
            <a:ext cx="11582401" cy="3378201"/>
          </a:xfrm>
          <a:prstGeom prst="rect">
            <a:avLst/>
          </a:prstGeom>
        </p:spPr>
        <p:txBody>
          <a:bodyPr/>
          <a:lstStyle/>
          <a:p>
            <a:pPr marL="342900" indent="-342900">
              <a:spcBef>
                <a:spcPts val="500"/>
              </a:spcBef>
              <a:buClr>
                <a:srgbClr val="D81E00"/>
              </a:buClr>
              <a:buSzPct val="124999"/>
              <a:buFontTx/>
              <a:defRPr sz="2000">
                <a:solidFill>
                  <a:srgbClr val="212121"/>
                </a:solidFill>
                <a:uFill>
                  <a:solidFill>
                    <a:srgbClr val="212121"/>
                  </a:solidFill>
                </a:uFill>
              </a:defRPr>
            </a:pPr>
            <a:r>
              <a:t>Create a NIEM Health standards harmonization process and governance framework</a:t>
            </a:r>
          </a:p>
          <a:p>
            <a:pPr marL="342900" indent="-342900">
              <a:spcBef>
                <a:spcPts val="500"/>
              </a:spcBef>
              <a:buClr>
                <a:srgbClr val="D81E00"/>
              </a:buClr>
              <a:buSzPct val="124999"/>
              <a:buFontTx/>
              <a:defRPr sz="2000">
                <a:solidFill>
                  <a:srgbClr val="212121"/>
                </a:solidFill>
                <a:uFill>
                  <a:solidFill>
                    <a:srgbClr val="212121"/>
                  </a:solidFill>
                </a:uFill>
              </a:defRPr>
            </a:pPr>
            <a:r>
              <a:t>Establish roadmap for existing NHIN standards, MU harmonization, and non-MU health information exchange specifications</a:t>
            </a:r>
          </a:p>
          <a:p>
            <a:pPr marL="342900" indent="-342900">
              <a:spcBef>
                <a:spcPts val="500"/>
              </a:spcBef>
              <a:buClr>
                <a:srgbClr val="D81E00"/>
              </a:buClr>
              <a:buSzPct val="124999"/>
              <a:buFontTx/>
              <a:defRPr sz="2000">
                <a:solidFill>
                  <a:srgbClr val="212121"/>
                </a:solidFill>
                <a:uFill>
                  <a:solidFill>
                    <a:srgbClr val="212121"/>
                  </a:solidFill>
                </a:uFill>
              </a:defRPr>
            </a:pPr>
            <a:r>
              <a:t>Establishes a repeatable, iterative process for developing widely reusable, computable implementation specifications</a:t>
            </a:r>
          </a:p>
          <a:p>
            <a:pPr marL="342900" indent="-342900">
              <a:spcBef>
                <a:spcPts val="500"/>
              </a:spcBef>
              <a:buClr>
                <a:srgbClr val="D81E00"/>
              </a:buClr>
              <a:buSzPct val="124999"/>
              <a:buFontTx/>
              <a:defRPr sz="2000">
                <a:solidFill>
                  <a:srgbClr val="212121"/>
                </a:solidFill>
                <a:uFill>
                  <a:solidFill>
                    <a:srgbClr val="212121"/>
                  </a:solidFill>
                </a:uFill>
              </a:defRPr>
            </a:pPr>
            <a:r>
              <a:t>Establishing the tooling and repositories needed</a:t>
            </a:r>
          </a:p>
          <a:p>
            <a:pPr marL="342900" indent="-342900">
              <a:spcBef>
                <a:spcPts val="500"/>
              </a:spcBef>
              <a:buClr>
                <a:srgbClr val="D81E00"/>
              </a:buClr>
              <a:buSzPct val="124999"/>
              <a:buFontTx/>
              <a:defRPr sz="2000">
                <a:solidFill>
                  <a:srgbClr val="212121"/>
                </a:solidFill>
                <a:uFill>
                  <a:solidFill>
                    <a:srgbClr val="212121"/>
                  </a:solidFill>
                </a:uFill>
              </a:defRPr>
            </a:pPr>
            <a:r>
              <a:t>Establishing the practices and guidelines for modeling</a:t>
            </a:r>
          </a:p>
          <a:p>
            <a:pPr marL="342900" indent="-342900">
              <a:spcBef>
                <a:spcPts val="500"/>
              </a:spcBef>
              <a:buClr>
                <a:srgbClr val="D81E00"/>
              </a:buClr>
              <a:buSzPct val="124999"/>
              <a:buFontTx/>
              <a:defRPr sz="2000">
                <a:solidFill>
                  <a:srgbClr val="212121"/>
                </a:solidFill>
                <a:uFill>
                  <a:solidFill>
                    <a:srgbClr val="212121"/>
                  </a:solidFill>
                </a:uFill>
              </a:defRPr>
            </a:pPr>
            <a:r>
              <a:t>Enables semantic traceability so that useable code can be traced back to original requirements and definitions</a:t>
            </a:r>
          </a:p>
          <a:p>
            <a:pPr marL="342900" indent="-342900">
              <a:spcBef>
                <a:spcPts val="500"/>
              </a:spcBef>
              <a:buClr>
                <a:srgbClr val="D81E00"/>
              </a:buClr>
              <a:buSzPct val="124999"/>
              <a:buFontTx/>
              <a:defRPr sz="2000">
                <a:solidFill>
                  <a:srgbClr val="212121"/>
                </a:solidFill>
                <a:uFill>
                  <a:solidFill>
                    <a:srgbClr val="212121"/>
                  </a:solidFill>
                </a:uFill>
              </a:defRPr>
            </a:pPr>
            <a:r>
              <a:t>Promotes transparency and collaboration from broad range of health stakeholders</a:t>
            </a:r>
          </a:p>
        </p:txBody>
      </p:sp>
      <p:grpSp>
        <p:nvGrpSpPr>
          <p:cNvPr id="682" name="Group"/>
          <p:cNvGrpSpPr/>
          <p:nvPr/>
        </p:nvGrpSpPr>
        <p:grpSpPr>
          <a:xfrm>
            <a:off x="1084862" y="2246771"/>
            <a:ext cx="9702801" cy="3378201"/>
            <a:chOff x="0" y="0"/>
            <a:chExt cx="9702800" cy="3378199"/>
          </a:xfrm>
        </p:grpSpPr>
        <p:grpSp>
          <p:nvGrpSpPr>
            <p:cNvPr id="633" name="Group"/>
            <p:cNvGrpSpPr/>
            <p:nvPr/>
          </p:nvGrpSpPr>
          <p:grpSpPr>
            <a:xfrm>
              <a:off x="133738" y="2247079"/>
              <a:ext cx="1766432" cy="458312"/>
              <a:chOff x="0" y="0"/>
              <a:chExt cx="1766430" cy="458310"/>
            </a:xfrm>
          </p:grpSpPr>
          <p:sp>
            <p:nvSpPr>
              <p:cNvPr id="631" name="Rounded Rectangle"/>
              <p:cNvSpPr/>
              <p:nvPr/>
            </p:nvSpPr>
            <p:spPr>
              <a:xfrm>
                <a:off x="2944" y="0"/>
                <a:ext cx="1746380" cy="458311"/>
              </a:xfrm>
              <a:prstGeom prst="roundRect">
                <a:avLst>
                  <a:gd name="adj" fmla="val 13682"/>
                </a:avLst>
              </a:prstGeom>
              <a:gradFill flip="none" rotWithShape="1">
                <a:gsLst>
                  <a:gs pos="0">
                    <a:srgbClr val="0981C2"/>
                  </a:gs>
                  <a:gs pos="100000">
                    <a:srgbClr val="ABCDFA"/>
                  </a:gs>
                </a:gsLst>
                <a:lin ang="16200000" scaled="0"/>
              </a:gradFill>
              <a:ln w="9525" cap="flat">
                <a:solidFill>
                  <a:srgbClr val="267DB1"/>
                </a:solidFill>
                <a:prstDash val="solid"/>
                <a:round/>
              </a:ln>
              <a:effectLst>
                <a:outerShdw sx="100000" sy="100000" kx="0" ky="0" algn="b" rotWithShape="0" blurRad="63500" dist="25400" dir="5400000">
                  <a:srgbClr val="929292">
                    <a:alpha val="34997"/>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32" name="Scenario…"/>
              <p:cNvSpPr/>
              <p:nvPr/>
            </p:nvSpPr>
            <p:spPr>
              <a:xfrm>
                <a:off x="0" y="421"/>
                <a:ext cx="1766431" cy="4133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Autofit/>
              </a:bodyPr>
              <a:lstStyle/>
              <a:p>
                <a:pPr algn="ctr" defTabSz="1295400">
                  <a:buClr>
                    <a:srgbClr val="FFFFFF"/>
                  </a:buClr>
                  <a:buFont typeface="Arial"/>
                  <a:defRPr b="1" sz="1400">
                    <a:solidFill>
                      <a:srgbClr val="FFFFFF"/>
                    </a:solidFill>
                    <a:uFill>
                      <a:solidFill>
                        <a:srgbClr val="FFFFFF"/>
                      </a:solidFill>
                    </a:uFill>
                    <a:latin typeface="+mn-lt"/>
                    <a:ea typeface="+mn-ea"/>
                    <a:cs typeface="+mn-cs"/>
                    <a:sym typeface="Arial"/>
                  </a:defRPr>
                </a:pPr>
                <a:r>
                  <a:t>Scenario</a:t>
                </a:r>
              </a:p>
              <a:p>
                <a:pPr algn="ctr" defTabSz="1295400">
                  <a:buClr>
                    <a:srgbClr val="FFFFFF"/>
                  </a:buClr>
                  <a:buFont typeface="Arial"/>
                  <a:defRPr b="1" sz="1400">
                    <a:solidFill>
                      <a:srgbClr val="FFFFFF"/>
                    </a:solidFill>
                    <a:uFill>
                      <a:solidFill>
                        <a:srgbClr val="FFFFFF"/>
                      </a:solidFill>
                    </a:uFill>
                    <a:latin typeface="+mn-lt"/>
                    <a:ea typeface="+mn-ea"/>
                    <a:cs typeface="+mn-cs"/>
                    <a:sym typeface="Arial"/>
                  </a:defRPr>
                </a:pPr>
                <a:r>
                  <a:t>Planning</a:t>
                </a:r>
              </a:p>
            </p:txBody>
          </p:sp>
        </p:grpSp>
        <p:pic>
          <p:nvPicPr>
            <p:cNvPr id="634" name="image.png" descr="image.png"/>
            <p:cNvPicPr>
              <a:picLocks noChangeAspect="0"/>
            </p:cNvPicPr>
            <p:nvPr/>
          </p:nvPicPr>
          <p:blipFill>
            <a:blip r:embed="rId2">
              <a:extLst/>
            </a:blip>
            <a:stretch>
              <a:fillRect/>
            </a:stretch>
          </p:blipFill>
          <p:spPr>
            <a:xfrm>
              <a:off x="1980841" y="2212349"/>
              <a:ext cx="1899917" cy="586639"/>
            </a:xfrm>
            <a:prstGeom prst="rect">
              <a:avLst/>
            </a:prstGeom>
            <a:ln w="12700" cap="flat">
              <a:noFill/>
              <a:miter lim="400000"/>
            </a:ln>
            <a:effectLst/>
          </p:spPr>
        </p:pic>
        <p:pic>
          <p:nvPicPr>
            <p:cNvPr id="635" name="image.png" descr="image.png"/>
            <p:cNvPicPr>
              <a:picLocks noChangeAspect="0"/>
            </p:cNvPicPr>
            <p:nvPr/>
          </p:nvPicPr>
          <p:blipFill>
            <a:blip r:embed="rId3">
              <a:extLst/>
            </a:blip>
            <a:stretch>
              <a:fillRect/>
            </a:stretch>
          </p:blipFill>
          <p:spPr>
            <a:xfrm>
              <a:off x="54898" y="2784135"/>
              <a:ext cx="1908594" cy="594065"/>
            </a:xfrm>
            <a:prstGeom prst="rect">
              <a:avLst/>
            </a:prstGeom>
            <a:ln w="12700" cap="flat">
              <a:noFill/>
              <a:miter lim="400000"/>
            </a:ln>
            <a:effectLst/>
          </p:spPr>
        </p:pic>
        <p:pic>
          <p:nvPicPr>
            <p:cNvPr id="636" name="image.png" descr="image.png"/>
            <p:cNvPicPr>
              <a:picLocks noChangeAspect="0"/>
            </p:cNvPicPr>
            <p:nvPr/>
          </p:nvPicPr>
          <p:blipFill>
            <a:blip r:embed="rId4">
              <a:extLst/>
            </a:blip>
            <a:stretch>
              <a:fillRect/>
            </a:stretch>
          </p:blipFill>
          <p:spPr>
            <a:xfrm>
              <a:off x="1980841" y="2784135"/>
              <a:ext cx="1899917" cy="594065"/>
            </a:xfrm>
            <a:prstGeom prst="rect">
              <a:avLst/>
            </a:prstGeom>
            <a:ln w="12700" cap="flat">
              <a:noFill/>
              <a:miter lim="400000"/>
            </a:ln>
            <a:effectLst/>
          </p:spPr>
        </p:pic>
        <p:pic>
          <p:nvPicPr>
            <p:cNvPr id="637" name="image.png" descr="image.png"/>
            <p:cNvPicPr>
              <a:picLocks noChangeAspect="0"/>
            </p:cNvPicPr>
            <p:nvPr/>
          </p:nvPicPr>
          <p:blipFill>
            <a:blip r:embed="rId5">
              <a:extLst/>
            </a:blip>
            <a:stretch>
              <a:fillRect/>
            </a:stretch>
          </p:blipFill>
          <p:spPr>
            <a:xfrm>
              <a:off x="3941486" y="2197496"/>
              <a:ext cx="1813163" cy="594065"/>
            </a:xfrm>
            <a:prstGeom prst="rect">
              <a:avLst/>
            </a:prstGeom>
            <a:ln w="12700" cap="flat">
              <a:noFill/>
              <a:miter lim="400000"/>
            </a:ln>
            <a:effectLst/>
          </p:spPr>
        </p:pic>
        <p:pic>
          <p:nvPicPr>
            <p:cNvPr id="638" name="image.png" descr="image.png"/>
            <p:cNvPicPr>
              <a:picLocks noChangeAspect="0"/>
            </p:cNvPicPr>
            <p:nvPr/>
          </p:nvPicPr>
          <p:blipFill>
            <a:blip r:embed="rId6">
              <a:extLst/>
            </a:blip>
            <a:stretch>
              <a:fillRect/>
            </a:stretch>
          </p:blipFill>
          <p:spPr>
            <a:xfrm>
              <a:off x="3915459" y="2784135"/>
              <a:ext cx="1891242" cy="594065"/>
            </a:xfrm>
            <a:prstGeom prst="rect">
              <a:avLst/>
            </a:prstGeom>
            <a:ln w="12700" cap="flat">
              <a:noFill/>
              <a:miter lim="400000"/>
            </a:ln>
            <a:effectLst/>
          </p:spPr>
        </p:pic>
        <p:sp>
          <p:nvSpPr>
            <p:cNvPr id="639" name="Line"/>
            <p:cNvSpPr/>
            <p:nvPr/>
          </p:nvSpPr>
          <p:spPr>
            <a:xfrm>
              <a:off x="1803990" y="1711416"/>
              <a:ext cx="298218" cy="1935"/>
            </a:xfrm>
            <a:prstGeom prst="line">
              <a:avLst/>
            </a:prstGeom>
            <a:noFill/>
            <a:ln w="25400" cap="flat">
              <a:solidFill>
                <a:srgbClr val="BE3332"/>
              </a:solidFill>
              <a:prstDash val="solid"/>
              <a:round/>
              <a:tailEnd type="triangle" w="med" len="me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40" name="Line"/>
            <p:cNvSpPr/>
            <p:nvPr/>
          </p:nvSpPr>
          <p:spPr>
            <a:xfrm>
              <a:off x="3837291" y="1711416"/>
              <a:ext cx="388588" cy="1935"/>
            </a:xfrm>
            <a:prstGeom prst="line">
              <a:avLst/>
            </a:prstGeom>
            <a:noFill/>
            <a:ln w="25400" cap="flat">
              <a:solidFill>
                <a:srgbClr val="BE3332"/>
              </a:solidFill>
              <a:prstDash val="solid"/>
              <a:round/>
              <a:tailEnd type="triangle" w="med" len="me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41" name="Line"/>
            <p:cNvSpPr/>
            <p:nvPr/>
          </p:nvSpPr>
          <p:spPr>
            <a:xfrm>
              <a:off x="5678557" y="1711416"/>
              <a:ext cx="515104" cy="1935"/>
            </a:xfrm>
            <a:prstGeom prst="line">
              <a:avLst/>
            </a:prstGeom>
            <a:noFill/>
            <a:ln w="25400" cap="flat">
              <a:solidFill>
                <a:srgbClr val="BE3332"/>
              </a:solidFill>
              <a:prstDash val="solid"/>
              <a:round/>
              <a:tailEnd type="triangle" w="med" len="me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42" name="Line"/>
            <p:cNvSpPr/>
            <p:nvPr/>
          </p:nvSpPr>
          <p:spPr>
            <a:xfrm>
              <a:off x="7646341" y="1711416"/>
              <a:ext cx="482910" cy="1935"/>
            </a:xfrm>
            <a:prstGeom prst="line">
              <a:avLst/>
            </a:prstGeom>
            <a:noFill/>
            <a:ln w="25400" cap="flat">
              <a:solidFill>
                <a:srgbClr val="BE3332"/>
              </a:solidFill>
              <a:prstDash val="solid"/>
              <a:round/>
              <a:tailEnd type="triangle" w="med" len="me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43" name="Line"/>
            <p:cNvSpPr/>
            <p:nvPr/>
          </p:nvSpPr>
          <p:spPr>
            <a:xfrm flipH="1">
              <a:off x="2965231" y="934026"/>
              <a:ext cx="2259" cy="293697"/>
            </a:xfrm>
            <a:prstGeom prst="line">
              <a:avLst/>
            </a:prstGeom>
            <a:noFill/>
            <a:ln w="25400" cap="flat">
              <a:solidFill>
                <a:srgbClr val="BE3332"/>
              </a:solidFill>
              <a:prstDash val="solid"/>
              <a:round/>
              <a:headEnd type="triangle" w="med" len="med"/>
              <a:tailEnd type="triangle" w="med" len="me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44" name="Line"/>
            <p:cNvSpPr/>
            <p:nvPr/>
          </p:nvSpPr>
          <p:spPr>
            <a:xfrm flipH="1">
              <a:off x="6923392" y="934026"/>
              <a:ext cx="4519" cy="342285"/>
            </a:xfrm>
            <a:prstGeom prst="line">
              <a:avLst/>
            </a:prstGeom>
            <a:noFill/>
            <a:ln w="25400" cap="flat">
              <a:solidFill>
                <a:srgbClr val="BE3332"/>
              </a:solidFill>
              <a:prstDash val="solid"/>
              <a:round/>
              <a:headEnd type="triangle" w="med" len="med"/>
              <a:tailEnd type="triangle" w="med" len="me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grpSp>
          <p:nvGrpSpPr>
            <p:cNvPr id="649" name="Group"/>
            <p:cNvGrpSpPr/>
            <p:nvPr/>
          </p:nvGrpSpPr>
          <p:grpSpPr>
            <a:xfrm>
              <a:off x="0" y="1162661"/>
              <a:ext cx="1804555" cy="983619"/>
              <a:chOff x="0" y="0"/>
              <a:chExt cx="1804554" cy="983618"/>
            </a:xfrm>
          </p:grpSpPr>
          <p:grpSp>
            <p:nvGrpSpPr>
              <p:cNvPr id="647" name="Group"/>
              <p:cNvGrpSpPr/>
              <p:nvPr/>
            </p:nvGrpSpPr>
            <p:grpSpPr>
              <a:xfrm>
                <a:off x="0" y="113407"/>
                <a:ext cx="1804555" cy="870212"/>
                <a:chOff x="0" y="0"/>
                <a:chExt cx="1804554" cy="870211"/>
              </a:xfrm>
            </p:grpSpPr>
            <p:sp>
              <p:nvSpPr>
                <p:cNvPr id="645" name="Rectangle"/>
                <p:cNvSpPr/>
                <p:nvPr/>
              </p:nvSpPr>
              <p:spPr>
                <a:xfrm>
                  <a:off x="3388" y="41093"/>
                  <a:ext cx="1800603" cy="790927"/>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46" name="Use Case Development and Functional Requirements"/>
                <p:cNvSpPr/>
                <p:nvPr/>
              </p:nvSpPr>
              <p:spPr>
                <a:xfrm>
                  <a:off x="0" y="0"/>
                  <a:ext cx="1804555" cy="87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Use Case Development</a:t>
                  </a:r>
                  <a:br/>
                  <a:r>
                    <a:t>and Functional Requirements</a:t>
                  </a:r>
                </a:p>
              </p:txBody>
            </p:sp>
          </p:grpSp>
          <p:pic>
            <p:nvPicPr>
              <p:cNvPr id="648" name="folder.png" descr="folder.png"/>
              <p:cNvPicPr>
                <a:picLocks noChangeAspect="0"/>
              </p:cNvPicPr>
              <p:nvPr/>
            </p:nvPicPr>
            <p:blipFill>
              <a:blip r:embed="rId7">
                <a:extLst/>
              </a:blip>
              <a:stretch>
                <a:fillRect/>
              </a:stretch>
            </p:blipFill>
            <p:spPr>
              <a:xfrm>
                <a:off x="620835" y="0"/>
                <a:ext cx="535548" cy="389213"/>
              </a:xfrm>
              <a:prstGeom prst="rect">
                <a:avLst/>
              </a:prstGeom>
              <a:ln w="12700" cap="flat">
                <a:noFill/>
                <a:miter lim="400000"/>
              </a:ln>
              <a:effectLst/>
            </p:spPr>
          </p:pic>
        </p:grpSp>
        <p:grpSp>
          <p:nvGrpSpPr>
            <p:cNvPr id="654" name="Group"/>
            <p:cNvGrpSpPr/>
            <p:nvPr/>
          </p:nvGrpSpPr>
          <p:grpSpPr>
            <a:xfrm>
              <a:off x="2224204" y="44248"/>
              <a:ext cx="1452682" cy="889055"/>
              <a:chOff x="0" y="0"/>
              <a:chExt cx="1452680" cy="889053"/>
            </a:xfrm>
          </p:grpSpPr>
          <p:grpSp>
            <p:nvGrpSpPr>
              <p:cNvPr id="652" name="Group"/>
              <p:cNvGrpSpPr/>
              <p:nvPr/>
            </p:nvGrpSpPr>
            <p:grpSpPr>
              <a:xfrm>
                <a:off x="0" y="98127"/>
                <a:ext cx="1452681" cy="790927"/>
                <a:chOff x="0" y="0"/>
                <a:chExt cx="1452680" cy="790926"/>
              </a:xfrm>
            </p:grpSpPr>
            <p:sp>
              <p:nvSpPr>
                <p:cNvPr id="650" name="Rectangle"/>
                <p:cNvSpPr/>
                <p:nvPr/>
              </p:nvSpPr>
              <p:spPr>
                <a:xfrm>
                  <a:off x="0" y="0"/>
                  <a:ext cx="1452681" cy="790927"/>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51" name="Standards Development"/>
                <p:cNvSpPr/>
                <p:nvPr/>
              </p:nvSpPr>
              <p:spPr>
                <a:xfrm>
                  <a:off x="3388" y="133552"/>
                  <a:ext cx="1448728" cy="5221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Standards Development</a:t>
                  </a:r>
                </a:p>
              </p:txBody>
            </p:sp>
          </p:grpSp>
          <p:pic>
            <p:nvPicPr>
              <p:cNvPr id="653" name="tools.png" descr="tools.png"/>
              <p:cNvPicPr>
                <a:picLocks noChangeAspect="0"/>
              </p:cNvPicPr>
              <p:nvPr/>
            </p:nvPicPr>
            <p:blipFill>
              <a:blip r:embed="rId8">
                <a:extLst/>
              </a:blip>
              <a:stretch>
                <a:fillRect/>
              </a:stretch>
            </p:blipFill>
            <p:spPr>
              <a:xfrm>
                <a:off x="506473" y="0"/>
                <a:ext cx="467502" cy="393184"/>
              </a:xfrm>
              <a:prstGeom prst="rect">
                <a:avLst/>
              </a:prstGeom>
              <a:ln w="12700" cap="flat">
                <a:noFill/>
                <a:miter lim="400000"/>
              </a:ln>
              <a:effectLst/>
            </p:spPr>
          </p:pic>
        </p:grpSp>
        <p:grpSp>
          <p:nvGrpSpPr>
            <p:cNvPr id="659" name="Group"/>
            <p:cNvGrpSpPr/>
            <p:nvPr/>
          </p:nvGrpSpPr>
          <p:grpSpPr>
            <a:xfrm>
              <a:off x="8134333" y="1211483"/>
              <a:ext cx="1452681" cy="896605"/>
              <a:chOff x="0" y="0"/>
              <a:chExt cx="1452680" cy="896603"/>
            </a:xfrm>
          </p:grpSpPr>
          <p:grpSp>
            <p:nvGrpSpPr>
              <p:cNvPr id="657" name="Group"/>
              <p:cNvGrpSpPr/>
              <p:nvPr/>
            </p:nvGrpSpPr>
            <p:grpSpPr>
              <a:xfrm>
                <a:off x="0" y="105677"/>
                <a:ext cx="1452681" cy="790927"/>
                <a:chOff x="0" y="0"/>
                <a:chExt cx="1452680" cy="790925"/>
              </a:xfrm>
            </p:grpSpPr>
            <p:sp>
              <p:nvSpPr>
                <p:cNvPr id="655" name="Rectangle"/>
                <p:cNvSpPr/>
                <p:nvPr/>
              </p:nvSpPr>
              <p:spPr>
                <a:xfrm>
                  <a:off x="0" y="0"/>
                  <a:ext cx="1452681" cy="790926"/>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56" name="Certification and Testing"/>
                <p:cNvSpPr/>
                <p:nvPr/>
              </p:nvSpPr>
              <p:spPr>
                <a:xfrm>
                  <a:off x="3388" y="134520"/>
                  <a:ext cx="1448728" cy="5221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Certification</a:t>
                  </a:r>
                  <a:br/>
                  <a:r>
                    <a:t>and Testing</a:t>
                  </a:r>
                </a:p>
              </p:txBody>
            </p:sp>
          </p:grpSp>
          <p:pic>
            <p:nvPicPr>
              <p:cNvPr id="658" name="computer.png" descr="computer.png"/>
              <p:cNvPicPr>
                <a:picLocks noChangeAspect="0"/>
              </p:cNvPicPr>
              <p:nvPr/>
            </p:nvPicPr>
            <p:blipFill>
              <a:blip r:embed="rId9">
                <a:extLst/>
              </a:blip>
              <a:stretch>
                <a:fillRect/>
              </a:stretch>
            </p:blipFill>
            <p:spPr>
              <a:xfrm>
                <a:off x="470049" y="0"/>
                <a:ext cx="532646" cy="372298"/>
              </a:xfrm>
              <a:prstGeom prst="rect">
                <a:avLst/>
              </a:prstGeom>
              <a:ln w="12700" cap="flat">
                <a:noFill/>
                <a:miter lim="400000"/>
              </a:ln>
              <a:effectLst/>
            </p:spPr>
          </p:pic>
        </p:grpSp>
        <p:grpSp>
          <p:nvGrpSpPr>
            <p:cNvPr id="664" name="Group"/>
            <p:cNvGrpSpPr/>
            <p:nvPr/>
          </p:nvGrpSpPr>
          <p:grpSpPr>
            <a:xfrm>
              <a:off x="2102208" y="1254206"/>
              <a:ext cx="1741015" cy="853883"/>
              <a:chOff x="0" y="0"/>
              <a:chExt cx="1741014" cy="853882"/>
            </a:xfrm>
          </p:grpSpPr>
          <p:grpSp>
            <p:nvGrpSpPr>
              <p:cNvPr id="662" name="Group"/>
              <p:cNvGrpSpPr/>
              <p:nvPr/>
            </p:nvGrpSpPr>
            <p:grpSpPr>
              <a:xfrm>
                <a:off x="0" y="62955"/>
                <a:ext cx="1741015" cy="790928"/>
                <a:chOff x="0" y="0"/>
                <a:chExt cx="1741014" cy="790926"/>
              </a:xfrm>
            </p:grpSpPr>
            <p:sp>
              <p:nvSpPr>
                <p:cNvPr id="660" name="Rectangle"/>
                <p:cNvSpPr/>
                <p:nvPr/>
              </p:nvSpPr>
              <p:spPr>
                <a:xfrm>
                  <a:off x="0" y="0"/>
                  <a:ext cx="1741015" cy="790927"/>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61" name="Harmonization of Core Concepts (NIEM framework)"/>
                <p:cNvSpPr/>
                <p:nvPr/>
              </p:nvSpPr>
              <p:spPr>
                <a:xfrm>
                  <a:off x="0" y="49433"/>
                  <a:ext cx="1741015" cy="6961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Harmonization of</a:t>
                  </a:r>
                  <a:br/>
                  <a:r>
                    <a:t>Core Concepts (NIEM framework)</a:t>
                  </a:r>
                </a:p>
              </p:txBody>
            </p:sp>
          </p:grpSp>
          <p:pic>
            <p:nvPicPr>
              <p:cNvPr id="663" name="harmonize.png" descr="harmonize.png"/>
              <p:cNvPicPr>
                <a:picLocks noChangeAspect="0"/>
              </p:cNvPicPr>
              <p:nvPr/>
            </p:nvPicPr>
            <p:blipFill>
              <a:blip r:embed="rId10">
                <a:extLst/>
              </a:blip>
              <a:stretch>
                <a:fillRect/>
              </a:stretch>
            </p:blipFill>
            <p:spPr>
              <a:xfrm>
                <a:off x="572032" y="0"/>
                <a:ext cx="571702" cy="331811"/>
              </a:xfrm>
              <a:prstGeom prst="rect">
                <a:avLst/>
              </a:prstGeom>
              <a:ln w="12700" cap="flat">
                <a:noFill/>
                <a:miter lim="400000"/>
              </a:ln>
              <a:effectLst/>
            </p:spPr>
          </p:pic>
        </p:grpSp>
        <p:grpSp>
          <p:nvGrpSpPr>
            <p:cNvPr id="669" name="Group"/>
            <p:cNvGrpSpPr/>
            <p:nvPr/>
          </p:nvGrpSpPr>
          <p:grpSpPr>
            <a:xfrm>
              <a:off x="4225878" y="1287773"/>
              <a:ext cx="1452681" cy="820316"/>
              <a:chOff x="0" y="0"/>
              <a:chExt cx="1452680" cy="820314"/>
            </a:xfrm>
          </p:grpSpPr>
          <p:grpSp>
            <p:nvGrpSpPr>
              <p:cNvPr id="667" name="Group"/>
              <p:cNvGrpSpPr/>
              <p:nvPr/>
            </p:nvGrpSpPr>
            <p:grpSpPr>
              <a:xfrm>
                <a:off x="0" y="29388"/>
                <a:ext cx="1452681" cy="790927"/>
                <a:chOff x="0" y="0"/>
                <a:chExt cx="1452680" cy="790926"/>
              </a:xfrm>
            </p:grpSpPr>
            <p:sp>
              <p:nvSpPr>
                <p:cNvPr id="665" name="Rectangle"/>
                <p:cNvSpPr/>
                <p:nvPr/>
              </p:nvSpPr>
              <p:spPr>
                <a:xfrm>
                  <a:off x="0" y="0"/>
                  <a:ext cx="1452681" cy="790927"/>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66" name="Implementation Specifications"/>
                <p:cNvSpPr/>
                <p:nvPr/>
              </p:nvSpPr>
              <p:spPr>
                <a:xfrm>
                  <a:off x="3388" y="134520"/>
                  <a:ext cx="1448728" cy="5221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Implementation Specifications</a:t>
                  </a:r>
                </a:p>
              </p:txBody>
            </p:sp>
          </p:grpSp>
          <p:pic>
            <p:nvPicPr>
              <p:cNvPr id="668" name="Screen shot 2010-03-10 at 2.png" descr="Screen shot 2010-03-10 at 2.png"/>
              <p:cNvPicPr>
                <a:picLocks noChangeAspect="0"/>
              </p:cNvPicPr>
              <p:nvPr/>
            </p:nvPicPr>
            <p:blipFill>
              <a:blip r:embed="rId11">
                <a:extLst/>
              </a:blip>
              <a:stretch>
                <a:fillRect/>
              </a:stretch>
            </p:blipFill>
            <p:spPr>
              <a:xfrm>
                <a:off x="480947" y="0"/>
                <a:ext cx="470201" cy="298312"/>
              </a:xfrm>
              <a:prstGeom prst="rect">
                <a:avLst/>
              </a:prstGeom>
              <a:ln w="12700" cap="flat">
                <a:noFill/>
                <a:miter lim="400000"/>
              </a:ln>
              <a:effectLst/>
            </p:spPr>
          </p:pic>
        </p:grpSp>
        <p:grpSp>
          <p:nvGrpSpPr>
            <p:cNvPr id="674" name="Group"/>
            <p:cNvGrpSpPr/>
            <p:nvPr/>
          </p:nvGrpSpPr>
          <p:grpSpPr>
            <a:xfrm>
              <a:off x="6076181" y="0"/>
              <a:ext cx="1685380" cy="933304"/>
              <a:chOff x="0" y="0"/>
              <a:chExt cx="1685379" cy="933303"/>
            </a:xfrm>
          </p:grpSpPr>
          <p:grpSp>
            <p:nvGrpSpPr>
              <p:cNvPr id="672" name="Group"/>
              <p:cNvGrpSpPr/>
              <p:nvPr/>
            </p:nvGrpSpPr>
            <p:grpSpPr>
              <a:xfrm>
                <a:off x="0" y="142376"/>
                <a:ext cx="1685380" cy="790928"/>
                <a:chOff x="0" y="0"/>
                <a:chExt cx="1685379" cy="790927"/>
              </a:xfrm>
            </p:grpSpPr>
            <p:sp>
              <p:nvSpPr>
                <p:cNvPr id="670" name="Rectangle"/>
                <p:cNvSpPr/>
                <p:nvPr/>
              </p:nvSpPr>
              <p:spPr>
                <a:xfrm>
                  <a:off x="0" y="0"/>
                  <a:ext cx="1685380" cy="790928"/>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71" name="Pilot Demonstration Projects"/>
                <p:cNvSpPr/>
                <p:nvPr/>
              </p:nvSpPr>
              <p:spPr>
                <a:xfrm>
                  <a:off x="2258" y="48466"/>
                  <a:ext cx="1677475" cy="6961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Pilot Demonstration Projects</a:t>
                  </a:r>
                </a:p>
              </p:txBody>
            </p:sp>
          </p:grpSp>
          <p:pic>
            <p:nvPicPr>
              <p:cNvPr id="673" name="pilot.png" descr="pilot.png"/>
              <p:cNvPicPr>
                <a:picLocks noChangeAspect="0"/>
              </p:cNvPicPr>
              <p:nvPr/>
            </p:nvPicPr>
            <p:blipFill>
              <a:blip r:embed="rId12">
                <a:extLst/>
              </a:blip>
              <a:stretch>
                <a:fillRect/>
              </a:stretch>
            </p:blipFill>
            <p:spPr>
              <a:xfrm>
                <a:off x="582147" y="0"/>
                <a:ext cx="570685" cy="454226"/>
              </a:xfrm>
              <a:prstGeom prst="rect">
                <a:avLst/>
              </a:prstGeom>
              <a:ln w="12700" cap="flat">
                <a:noFill/>
                <a:miter lim="400000"/>
              </a:ln>
              <a:effectLst/>
            </p:spPr>
          </p:pic>
        </p:grpSp>
        <p:grpSp>
          <p:nvGrpSpPr>
            <p:cNvPr id="679" name="Group"/>
            <p:cNvGrpSpPr/>
            <p:nvPr/>
          </p:nvGrpSpPr>
          <p:grpSpPr>
            <a:xfrm>
              <a:off x="6193661" y="1277093"/>
              <a:ext cx="1452682" cy="830996"/>
              <a:chOff x="0" y="0"/>
              <a:chExt cx="1452681" cy="830994"/>
            </a:xfrm>
          </p:grpSpPr>
          <p:grpSp>
            <p:nvGrpSpPr>
              <p:cNvPr id="677" name="Group"/>
              <p:cNvGrpSpPr/>
              <p:nvPr/>
            </p:nvGrpSpPr>
            <p:grpSpPr>
              <a:xfrm>
                <a:off x="0" y="40068"/>
                <a:ext cx="1452682" cy="790927"/>
                <a:chOff x="0" y="0"/>
                <a:chExt cx="1452681" cy="790926"/>
              </a:xfrm>
            </p:grpSpPr>
            <p:sp>
              <p:nvSpPr>
                <p:cNvPr id="675" name="Rectangle"/>
                <p:cNvSpPr/>
                <p:nvPr/>
              </p:nvSpPr>
              <p:spPr>
                <a:xfrm>
                  <a:off x="0" y="0"/>
                  <a:ext cx="1452682" cy="790927"/>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76" name="Reference Implementation"/>
                <p:cNvSpPr/>
                <p:nvPr/>
              </p:nvSpPr>
              <p:spPr>
                <a:xfrm>
                  <a:off x="3388" y="134520"/>
                  <a:ext cx="1448728" cy="5221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Reference Implementation</a:t>
                  </a:r>
                </a:p>
              </p:txBody>
            </p:sp>
          </p:grpSp>
          <p:pic>
            <p:nvPicPr>
              <p:cNvPr id="678" name="check.png" descr="check.png"/>
              <p:cNvPicPr>
                <a:picLocks noChangeAspect="0"/>
              </p:cNvPicPr>
              <p:nvPr/>
            </p:nvPicPr>
            <p:blipFill>
              <a:blip r:embed="rId13">
                <a:extLst/>
              </a:blip>
              <a:stretch>
                <a:fillRect/>
              </a:stretch>
            </p:blipFill>
            <p:spPr>
              <a:xfrm>
                <a:off x="533378" y="0"/>
                <a:ext cx="392732" cy="314854"/>
              </a:xfrm>
              <a:prstGeom prst="rect">
                <a:avLst/>
              </a:prstGeom>
              <a:ln w="12700" cap="flat">
                <a:noFill/>
                <a:miter lim="400000"/>
              </a:ln>
              <a:effectLst/>
            </p:spPr>
          </p:pic>
        </p:grpSp>
        <p:sp>
          <p:nvSpPr>
            <p:cNvPr id="680" name="Line"/>
            <p:cNvSpPr/>
            <p:nvPr/>
          </p:nvSpPr>
          <p:spPr>
            <a:xfrm>
              <a:off x="5800556" y="2235477"/>
              <a:ext cx="350181" cy="1030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20"/>
                    <a:pt x="10800" y="491"/>
                  </a:cubicBezTo>
                  <a:lnTo>
                    <a:pt x="10800" y="10309"/>
                  </a:lnTo>
                  <a:cubicBezTo>
                    <a:pt x="10800" y="10580"/>
                    <a:pt x="15635" y="10800"/>
                    <a:pt x="21600" y="10800"/>
                  </a:cubicBezTo>
                  <a:cubicBezTo>
                    <a:pt x="15635" y="10800"/>
                    <a:pt x="10800" y="11020"/>
                    <a:pt x="10800" y="11291"/>
                  </a:cubicBezTo>
                  <a:lnTo>
                    <a:pt x="10800" y="21109"/>
                  </a:lnTo>
                  <a:cubicBezTo>
                    <a:pt x="10800" y="21380"/>
                    <a:pt x="5965" y="21600"/>
                    <a:pt x="0" y="21600"/>
                  </a:cubicBezTo>
                </a:path>
              </a:pathLst>
            </a:custGeom>
            <a:noFill/>
            <a:ln w="25400" cap="flat">
              <a:solidFill>
                <a:srgbClr val="2C7EB2"/>
              </a:solidFill>
              <a:prstDash val="solid"/>
              <a:round/>
            </a:ln>
            <a:effectLst>
              <a:outerShdw sx="100000" sy="100000" kx="0" ky="0" algn="b" rotWithShape="0" blurRad="63500" dist="25400" dir="5400000">
                <a:srgbClr val="000000">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81" name="NIEM IEPD Lifecycle"/>
            <p:cNvSpPr/>
            <p:nvPr/>
          </p:nvSpPr>
          <p:spPr>
            <a:xfrm>
              <a:off x="6233479" y="2284788"/>
              <a:ext cx="3469321" cy="369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Autofit/>
            </a:bodyPr>
            <a:lstStyle>
              <a:lvl1pPr defTabSz="1295400">
                <a:buClr>
                  <a:srgbClr val="3D62AA"/>
                </a:buClr>
                <a:buFont typeface="Arial"/>
                <a:defRPr sz="2400">
                  <a:solidFill>
                    <a:srgbClr val="3D62AA"/>
                  </a:solidFill>
                  <a:uFill>
                    <a:solidFill>
                      <a:srgbClr val="3D62AA"/>
                    </a:solidFill>
                  </a:uFill>
                  <a:latin typeface="Calibri"/>
                  <a:ea typeface="Calibri"/>
                  <a:cs typeface="Calibri"/>
                  <a:sym typeface="Calibri"/>
                </a:defRPr>
              </a:lvl1pPr>
            </a:lstStyle>
            <a:p>
              <a:pPr/>
              <a:r>
                <a:t>NIEM IEPD Lifecycle</a:t>
              </a:r>
            </a:p>
          </p:txBody>
        </p:sp>
      </p:grpSp>
      <p:sp>
        <p:nvSpPr>
          <p:cNvPr id="683" name="Slide Number"/>
          <p:cNvSpPr txBox="1"/>
          <p:nvPr>
            <p:ph type="sldNum" sz="quarter" idx="2"/>
          </p:nvPr>
        </p:nvSpPr>
        <p:spPr>
          <a:xfrm>
            <a:off x="474769"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87" name="Group"/>
          <p:cNvGrpSpPr/>
          <p:nvPr/>
        </p:nvGrpSpPr>
        <p:grpSpPr>
          <a:xfrm>
            <a:off x="10045700" y="3200400"/>
            <a:ext cx="1930400" cy="3987800"/>
            <a:chOff x="0" y="0"/>
            <a:chExt cx="1930400" cy="3987800"/>
          </a:xfrm>
        </p:grpSpPr>
        <p:sp>
          <p:nvSpPr>
            <p:cNvPr id="685" name="Rectangle"/>
            <p:cNvSpPr/>
            <p:nvPr/>
          </p:nvSpPr>
          <p:spPr>
            <a:xfrm>
              <a:off x="0" y="0"/>
              <a:ext cx="1930400" cy="3987800"/>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86" name="Implementation Modeling"/>
            <p:cNvSpPr/>
            <p:nvPr/>
          </p:nvSpPr>
          <p:spPr>
            <a:xfrm>
              <a:off x="212016" y="81823"/>
              <a:ext cx="1498601" cy="4866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1295400">
                <a:buClr>
                  <a:srgbClr val="2C7EB2"/>
                </a:buClr>
                <a:buFont typeface="Arial"/>
                <a:defRPr b="1" sz="1400">
                  <a:solidFill>
                    <a:srgbClr val="2C7EB2"/>
                  </a:solidFill>
                  <a:uFill>
                    <a:solidFill>
                      <a:srgbClr val="2C7EB2"/>
                    </a:solidFill>
                  </a:uFill>
                </a:defRPr>
              </a:lvl1pPr>
            </a:lstStyle>
            <a:p>
              <a:pPr/>
              <a:r>
                <a:t>Implementation Modeling</a:t>
              </a:r>
            </a:p>
          </p:txBody>
        </p:sp>
      </p:grpSp>
      <p:grpSp>
        <p:nvGrpSpPr>
          <p:cNvPr id="690" name="Group"/>
          <p:cNvGrpSpPr/>
          <p:nvPr/>
        </p:nvGrpSpPr>
        <p:grpSpPr>
          <a:xfrm>
            <a:off x="6083300" y="3225800"/>
            <a:ext cx="1765300" cy="3949700"/>
            <a:chOff x="0" y="0"/>
            <a:chExt cx="1765300" cy="3949700"/>
          </a:xfrm>
        </p:grpSpPr>
        <p:sp>
          <p:nvSpPr>
            <p:cNvPr id="688" name="Rectangle"/>
            <p:cNvSpPr/>
            <p:nvPr/>
          </p:nvSpPr>
          <p:spPr>
            <a:xfrm>
              <a:off x="0" y="0"/>
              <a:ext cx="1765300" cy="3949700"/>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89" name="Implementation Modeling"/>
            <p:cNvSpPr/>
            <p:nvPr/>
          </p:nvSpPr>
          <p:spPr>
            <a:xfrm>
              <a:off x="191569" y="13248"/>
              <a:ext cx="1371601" cy="5516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1295400">
                <a:buClr>
                  <a:srgbClr val="2C7EB2"/>
                </a:buClr>
                <a:buFont typeface="Arial"/>
                <a:defRPr b="1" sz="1400">
                  <a:solidFill>
                    <a:srgbClr val="2C7EB2"/>
                  </a:solidFill>
                  <a:uFill>
                    <a:solidFill>
                      <a:srgbClr val="2C7EB2"/>
                    </a:solidFill>
                  </a:uFill>
                </a:defRPr>
              </a:lvl1pPr>
            </a:lstStyle>
            <a:p>
              <a:pPr/>
              <a:r>
                <a:t>Implementation Modeling</a:t>
              </a:r>
            </a:p>
          </p:txBody>
        </p:sp>
      </p:grpSp>
      <p:sp>
        <p:nvSpPr>
          <p:cNvPr id="691"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692" name="Mapping of IM Project Models/MDHT Tools to S&amp;I and NIEM Framework"/>
          <p:cNvSpPr txBox="1"/>
          <p:nvPr>
            <p:ph type="title"/>
          </p:nvPr>
        </p:nvSpPr>
        <p:spPr>
          <a:xfrm>
            <a:off x="533400" y="1524000"/>
            <a:ext cx="11925300" cy="1181100"/>
          </a:xfrm>
          <a:prstGeom prst="rect">
            <a:avLst/>
          </a:prstGeom>
        </p:spPr>
        <p:txBody>
          <a:bodyPr/>
          <a:lstStyle>
            <a:lvl1pPr algn="l">
              <a:defRPr sz="3600">
                <a:solidFill>
                  <a:srgbClr val="011993"/>
                </a:solidFill>
                <a:uFill>
                  <a:solidFill>
                    <a:srgbClr val="011993"/>
                  </a:solidFill>
                </a:uFill>
                <a:latin typeface="+mn-lt"/>
                <a:ea typeface="+mn-ea"/>
                <a:cs typeface="+mn-cs"/>
                <a:sym typeface="Arial"/>
              </a:defRPr>
            </a:lvl1pPr>
          </a:lstStyle>
          <a:p>
            <a:pPr/>
            <a:r>
              <a:t>Mapping of IM Project Models/MDHT Tools to S&amp;I and NIEM Framework</a:t>
            </a:r>
          </a:p>
        </p:txBody>
      </p:sp>
      <p:grpSp>
        <p:nvGrpSpPr>
          <p:cNvPr id="695" name="Group"/>
          <p:cNvGrpSpPr/>
          <p:nvPr/>
        </p:nvGrpSpPr>
        <p:grpSpPr>
          <a:xfrm>
            <a:off x="3703129" y="3213058"/>
            <a:ext cx="2171701" cy="3975101"/>
            <a:chOff x="0" y="0"/>
            <a:chExt cx="2171700" cy="3975100"/>
          </a:xfrm>
        </p:grpSpPr>
        <p:sp>
          <p:nvSpPr>
            <p:cNvPr id="693" name="Rectangle"/>
            <p:cNvSpPr/>
            <p:nvPr/>
          </p:nvSpPr>
          <p:spPr>
            <a:xfrm>
              <a:off x="0" y="0"/>
              <a:ext cx="2171700" cy="3975100"/>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94" name="Information and Terminology Modeling"/>
            <p:cNvSpPr/>
            <p:nvPr/>
          </p:nvSpPr>
          <p:spPr>
            <a:xfrm>
              <a:off x="403900" y="139701"/>
              <a:ext cx="1371601" cy="8659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1295400">
                <a:buClr>
                  <a:srgbClr val="2C7EB2"/>
                </a:buClr>
                <a:buFont typeface="Arial"/>
                <a:defRPr b="1" sz="1400">
                  <a:solidFill>
                    <a:srgbClr val="2C7EB2"/>
                  </a:solidFill>
                  <a:uFill>
                    <a:solidFill>
                      <a:srgbClr val="2C7EB2"/>
                    </a:solidFill>
                  </a:uFill>
                </a:defRPr>
              </a:lvl1pPr>
            </a:lstStyle>
            <a:p>
              <a:pPr/>
              <a:r>
                <a:t>Information and Terminology Modeling</a:t>
              </a:r>
            </a:p>
          </p:txBody>
        </p:sp>
      </p:grpSp>
      <p:grpSp>
        <p:nvGrpSpPr>
          <p:cNvPr id="747" name="Group"/>
          <p:cNvGrpSpPr/>
          <p:nvPr/>
        </p:nvGrpSpPr>
        <p:grpSpPr>
          <a:xfrm>
            <a:off x="1499547" y="4241800"/>
            <a:ext cx="10942233" cy="4608689"/>
            <a:chOff x="0" y="0"/>
            <a:chExt cx="10942232" cy="4608688"/>
          </a:xfrm>
        </p:grpSpPr>
        <p:grpSp>
          <p:nvGrpSpPr>
            <p:cNvPr id="698" name="Group"/>
            <p:cNvGrpSpPr/>
            <p:nvPr/>
          </p:nvGrpSpPr>
          <p:grpSpPr>
            <a:xfrm>
              <a:off x="87284" y="3036514"/>
              <a:ext cx="1960954" cy="664939"/>
              <a:chOff x="0" y="0"/>
              <a:chExt cx="1960952" cy="664938"/>
            </a:xfrm>
          </p:grpSpPr>
          <p:sp>
            <p:nvSpPr>
              <p:cNvPr id="696" name="Rounded Rectangle"/>
              <p:cNvSpPr/>
              <p:nvPr/>
            </p:nvSpPr>
            <p:spPr>
              <a:xfrm>
                <a:off x="3259" y="0"/>
                <a:ext cx="1933440" cy="615063"/>
              </a:xfrm>
              <a:prstGeom prst="roundRect">
                <a:avLst>
                  <a:gd name="adj" fmla="val 10195"/>
                </a:avLst>
              </a:prstGeom>
              <a:gradFill flip="none" rotWithShape="1">
                <a:gsLst>
                  <a:gs pos="0">
                    <a:srgbClr val="0981C2"/>
                  </a:gs>
                  <a:gs pos="100000">
                    <a:srgbClr val="ABCDFA"/>
                  </a:gs>
                </a:gsLst>
                <a:lin ang="16200000" scaled="0"/>
              </a:gradFill>
              <a:ln w="9525" cap="flat">
                <a:solidFill>
                  <a:srgbClr val="267DB1"/>
                </a:solidFill>
                <a:prstDash val="solid"/>
                <a:round/>
              </a:ln>
              <a:effectLst>
                <a:outerShdw sx="100000" sy="100000" kx="0" ky="0" algn="b" rotWithShape="0" blurRad="63500" dist="25400" dir="5400000">
                  <a:srgbClr val="929292">
                    <a:alpha val="34997"/>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697" name="Scenario…"/>
              <p:cNvSpPr/>
              <p:nvPr/>
            </p:nvSpPr>
            <p:spPr>
              <a:xfrm>
                <a:off x="0" y="565"/>
                <a:ext cx="1960953" cy="6643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Autofit/>
              </a:bodyPr>
              <a:lstStyle/>
              <a:p>
                <a:pPr algn="ctr" defTabSz="1295400">
                  <a:buClr>
                    <a:srgbClr val="FFFFFF"/>
                  </a:buClr>
                  <a:buFont typeface="Arial"/>
                  <a:defRPr b="1" sz="1400">
                    <a:solidFill>
                      <a:srgbClr val="FFFFFF"/>
                    </a:solidFill>
                    <a:uFill>
                      <a:solidFill>
                        <a:srgbClr val="FFFFFF"/>
                      </a:solidFill>
                    </a:uFill>
                    <a:latin typeface="+mn-lt"/>
                    <a:ea typeface="+mn-ea"/>
                    <a:cs typeface="+mn-cs"/>
                    <a:sym typeface="Arial"/>
                  </a:defRPr>
                </a:pPr>
                <a:r>
                  <a:t>Scenario</a:t>
                </a:r>
              </a:p>
              <a:p>
                <a:pPr algn="ctr" defTabSz="1295400">
                  <a:buClr>
                    <a:srgbClr val="FFFFFF"/>
                  </a:buClr>
                  <a:buFont typeface="Arial"/>
                  <a:defRPr b="1" sz="1400">
                    <a:solidFill>
                      <a:srgbClr val="FFFFFF"/>
                    </a:solidFill>
                    <a:uFill>
                      <a:solidFill>
                        <a:srgbClr val="FFFFFF"/>
                      </a:solidFill>
                    </a:uFill>
                    <a:latin typeface="+mn-lt"/>
                    <a:ea typeface="+mn-ea"/>
                    <a:cs typeface="+mn-cs"/>
                    <a:sym typeface="Arial"/>
                  </a:defRPr>
                </a:pPr>
                <a:r>
                  <a:t>Planning</a:t>
                </a:r>
              </a:p>
            </p:txBody>
          </p:sp>
        </p:grpSp>
        <p:pic>
          <p:nvPicPr>
            <p:cNvPr id="699" name="image.png" descr="image.png"/>
            <p:cNvPicPr>
              <a:picLocks noChangeAspect="0"/>
            </p:cNvPicPr>
            <p:nvPr/>
          </p:nvPicPr>
          <p:blipFill>
            <a:blip r:embed="rId2">
              <a:extLst/>
            </a:blip>
            <a:stretch>
              <a:fillRect/>
            </a:stretch>
          </p:blipFill>
          <p:spPr>
            <a:xfrm>
              <a:off x="2403169" y="3044091"/>
              <a:ext cx="2103422" cy="787284"/>
            </a:xfrm>
            <a:prstGeom prst="rect">
              <a:avLst/>
            </a:prstGeom>
            <a:ln w="12700" cap="flat">
              <a:noFill/>
              <a:miter lim="400000"/>
            </a:ln>
            <a:effectLst/>
          </p:spPr>
        </p:pic>
        <p:pic>
          <p:nvPicPr>
            <p:cNvPr id="700" name="image.png" descr="image.png"/>
            <p:cNvPicPr>
              <a:picLocks noChangeAspect="0"/>
            </p:cNvPicPr>
            <p:nvPr/>
          </p:nvPicPr>
          <p:blipFill>
            <a:blip r:embed="rId3">
              <a:extLst/>
            </a:blip>
            <a:stretch>
              <a:fillRect/>
            </a:stretch>
          </p:blipFill>
          <p:spPr>
            <a:xfrm>
              <a:off x="0" y="3757254"/>
              <a:ext cx="2113028" cy="797249"/>
            </a:xfrm>
            <a:prstGeom prst="rect">
              <a:avLst/>
            </a:prstGeom>
            <a:ln w="12700" cap="flat">
              <a:noFill/>
              <a:miter lim="400000"/>
            </a:ln>
            <a:effectLst/>
          </p:spPr>
        </p:pic>
        <p:pic>
          <p:nvPicPr>
            <p:cNvPr id="701" name="image.png" descr="image.png"/>
            <p:cNvPicPr>
              <a:picLocks noChangeAspect="0"/>
            </p:cNvPicPr>
            <p:nvPr/>
          </p:nvPicPr>
          <p:blipFill>
            <a:blip r:embed="rId4">
              <a:extLst/>
            </a:blip>
            <a:stretch>
              <a:fillRect/>
            </a:stretch>
          </p:blipFill>
          <p:spPr>
            <a:xfrm>
              <a:off x="2403169" y="3811440"/>
              <a:ext cx="2103422" cy="797249"/>
            </a:xfrm>
            <a:prstGeom prst="rect">
              <a:avLst/>
            </a:prstGeom>
            <a:ln w="12700" cap="flat">
              <a:noFill/>
              <a:miter lim="400000"/>
            </a:ln>
            <a:effectLst/>
          </p:spPr>
        </p:pic>
        <p:pic>
          <p:nvPicPr>
            <p:cNvPr id="702" name="image.png" descr="image.png"/>
            <p:cNvPicPr>
              <a:picLocks noChangeAspect="0"/>
            </p:cNvPicPr>
            <p:nvPr/>
          </p:nvPicPr>
          <p:blipFill>
            <a:blip r:embed="rId5">
              <a:extLst/>
            </a:blip>
            <a:stretch>
              <a:fillRect/>
            </a:stretch>
          </p:blipFill>
          <p:spPr>
            <a:xfrm>
              <a:off x="4573827" y="3024158"/>
              <a:ext cx="2007375" cy="797249"/>
            </a:xfrm>
            <a:prstGeom prst="rect">
              <a:avLst/>
            </a:prstGeom>
            <a:ln w="12700" cap="flat">
              <a:noFill/>
              <a:miter lim="400000"/>
            </a:ln>
            <a:effectLst/>
          </p:spPr>
        </p:pic>
        <p:pic>
          <p:nvPicPr>
            <p:cNvPr id="703" name="image.png" descr="image.png"/>
            <p:cNvPicPr>
              <a:picLocks noChangeAspect="0"/>
            </p:cNvPicPr>
            <p:nvPr/>
          </p:nvPicPr>
          <p:blipFill>
            <a:blip r:embed="rId6">
              <a:extLst/>
            </a:blip>
            <a:stretch>
              <a:fillRect/>
            </a:stretch>
          </p:blipFill>
          <p:spPr>
            <a:xfrm>
              <a:off x="4545011" y="3811440"/>
              <a:ext cx="2093818" cy="797249"/>
            </a:xfrm>
            <a:prstGeom prst="rect">
              <a:avLst/>
            </a:prstGeom>
            <a:ln w="12700" cap="flat">
              <a:noFill/>
              <a:miter lim="400000"/>
            </a:ln>
            <a:effectLst/>
          </p:spPr>
        </p:pic>
        <p:sp>
          <p:nvSpPr>
            <p:cNvPr id="704" name="Line"/>
            <p:cNvSpPr/>
            <p:nvPr/>
          </p:nvSpPr>
          <p:spPr>
            <a:xfrm>
              <a:off x="1864192" y="2209269"/>
              <a:ext cx="330162" cy="2597"/>
            </a:xfrm>
            <a:prstGeom prst="line">
              <a:avLst/>
            </a:prstGeom>
            <a:noFill/>
            <a:ln w="25400" cap="flat">
              <a:solidFill>
                <a:srgbClr val="BE3332"/>
              </a:solidFill>
              <a:prstDash val="solid"/>
              <a:round/>
              <a:tailEnd type="triangle" w="med" len="me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05" name="Line"/>
            <p:cNvSpPr/>
            <p:nvPr/>
          </p:nvSpPr>
          <p:spPr>
            <a:xfrm>
              <a:off x="4139251" y="2260600"/>
              <a:ext cx="647701" cy="1"/>
            </a:xfrm>
            <a:prstGeom prst="line">
              <a:avLst/>
            </a:prstGeom>
            <a:noFill/>
            <a:ln w="25400" cap="flat">
              <a:solidFill>
                <a:srgbClr val="BE3332"/>
              </a:solidFill>
              <a:prstDash val="solid"/>
              <a:round/>
              <a:tailEnd type="triangle" w="med" len="me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06" name="Line"/>
            <p:cNvSpPr/>
            <p:nvPr/>
          </p:nvSpPr>
          <p:spPr>
            <a:xfrm>
              <a:off x="6153775" y="2299580"/>
              <a:ext cx="570278" cy="2598"/>
            </a:xfrm>
            <a:prstGeom prst="line">
              <a:avLst/>
            </a:prstGeom>
            <a:noFill/>
            <a:ln w="25400" cap="flat">
              <a:solidFill>
                <a:srgbClr val="BE3332"/>
              </a:solidFill>
              <a:prstDash val="solid"/>
              <a:round/>
              <a:tailEnd type="triangle" w="med" len="me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07" name="Line"/>
            <p:cNvSpPr/>
            <p:nvPr/>
          </p:nvSpPr>
          <p:spPr>
            <a:xfrm>
              <a:off x="8169780" y="2299580"/>
              <a:ext cx="540264" cy="2598"/>
            </a:xfrm>
            <a:prstGeom prst="line">
              <a:avLst/>
            </a:prstGeom>
            <a:noFill/>
            <a:ln w="25400" cap="flat">
              <a:solidFill>
                <a:srgbClr val="BE3332"/>
              </a:solidFill>
              <a:prstDash val="solid"/>
              <a:round/>
              <a:tailEnd type="triangle" w="med" len="me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08" name="Line"/>
            <p:cNvSpPr/>
            <p:nvPr/>
          </p:nvSpPr>
          <p:spPr>
            <a:xfrm>
              <a:off x="3856745" y="1256305"/>
              <a:ext cx="8188" cy="500811"/>
            </a:xfrm>
            <a:prstGeom prst="line">
              <a:avLst/>
            </a:prstGeom>
            <a:noFill/>
            <a:ln w="25400" cap="flat">
              <a:solidFill>
                <a:srgbClr val="BE3332"/>
              </a:solidFill>
              <a:prstDash val="solid"/>
              <a:round/>
              <a:headEnd type="triangle" w="med" len="med"/>
              <a:tailEnd type="triangle" w="med" len="me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09" name="Line"/>
            <p:cNvSpPr/>
            <p:nvPr/>
          </p:nvSpPr>
          <p:spPr>
            <a:xfrm flipH="1">
              <a:off x="7369388" y="1256305"/>
              <a:ext cx="5003" cy="459354"/>
            </a:xfrm>
            <a:prstGeom prst="line">
              <a:avLst/>
            </a:prstGeom>
            <a:noFill/>
            <a:ln w="25400" cap="flat">
              <a:solidFill>
                <a:srgbClr val="BE3332"/>
              </a:solidFill>
              <a:prstDash val="solid"/>
              <a:round/>
              <a:headEnd type="triangle" w="med" len="med"/>
              <a:tailEnd type="triangle" w="med" len="me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grpSp>
          <p:nvGrpSpPr>
            <p:cNvPr id="714" name="Group"/>
            <p:cNvGrpSpPr/>
            <p:nvPr/>
          </p:nvGrpSpPr>
          <p:grpSpPr>
            <a:xfrm>
              <a:off x="282403" y="1494992"/>
              <a:ext cx="1625601" cy="1300481"/>
              <a:chOff x="0" y="0"/>
              <a:chExt cx="1625600" cy="1300480"/>
            </a:xfrm>
          </p:grpSpPr>
          <p:grpSp>
            <p:nvGrpSpPr>
              <p:cNvPr id="712" name="Group"/>
              <p:cNvGrpSpPr/>
              <p:nvPr/>
            </p:nvGrpSpPr>
            <p:grpSpPr>
              <a:xfrm>
                <a:off x="0" y="165747"/>
                <a:ext cx="1625600" cy="1134734"/>
                <a:chOff x="0" y="0"/>
                <a:chExt cx="1625600" cy="1134732"/>
              </a:xfrm>
            </p:grpSpPr>
            <p:sp>
              <p:nvSpPr>
                <p:cNvPr id="710" name="Rectangle"/>
                <p:cNvSpPr/>
                <p:nvPr/>
              </p:nvSpPr>
              <p:spPr>
                <a:xfrm>
                  <a:off x="3047" y="39973"/>
                  <a:ext cx="1619505" cy="1054787"/>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11" name="Use Case Development and Functional Requirements"/>
                <p:cNvSpPr/>
                <p:nvPr/>
              </p:nvSpPr>
              <p:spPr>
                <a:xfrm>
                  <a:off x="0" y="0"/>
                  <a:ext cx="1625600" cy="11347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Use Case Development</a:t>
                  </a:r>
                  <a:br/>
                  <a:r>
                    <a:t>and Functional Requirements</a:t>
                  </a:r>
                </a:p>
              </p:txBody>
            </p:sp>
          </p:grpSp>
          <p:pic>
            <p:nvPicPr>
              <p:cNvPr id="713" name="folder.png" descr="folder.png"/>
              <p:cNvPicPr>
                <a:picLocks noChangeAspect="0"/>
              </p:cNvPicPr>
              <p:nvPr/>
            </p:nvPicPr>
            <p:blipFill>
              <a:blip r:embed="rId7">
                <a:extLst/>
              </a:blip>
              <a:stretch>
                <a:fillRect/>
              </a:stretch>
            </p:blipFill>
            <p:spPr>
              <a:xfrm>
                <a:off x="558393" y="0"/>
                <a:ext cx="481685" cy="519057"/>
              </a:xfrm>
              <a:prstGeom prst="rect">
                <a:avLst/>
              </a:prstGeom>
              <a:ln w="12700" cap="flat">
                <a:noFill/>
                <a:miter lim="400000"/>
              </a:ln>
              <a:effectLst/>
            </p:spPr>
          </p:pic>
        </p:grpSp>
        <p:grpSp>
          <p:nvGrpSpPr>
            <p:cNvPr id="719" name="Group"/>
            <p:cNvGrpSpPr/>
            <p:nvPr/>
          </p:nvGrpSpPr>
          <p:grpSpPr>
            <a:xfrm>
              <a:off x="8710041" y="1628660"/>
              <a:ext cx="1608283" cy="1202938"/>
              <a:chOff x="0" y="0"/>
              <a:chExt cx="1608281" cy="1202937"/>
            </a:xfrm>
          </p:grpSpPr>
          <p:grpSp>
            <p:nvGrpSpPr>
              <p:cNvPr id="717" name="Group"/>
              <p:cNvGrpSpPr/>
              <p:nvPr/>
            </p:nvGrpSpPr>
            <p:grpSpPr>
              <a:xfrm>
                <a:off x="0" y="141497"/>
                <a:ext cx="1608282" cy="1061441"/>
                <a:chOff x="0" y="0"/>
                <a:chExt cx="1608281" cy="1061439"/>
              </a:xfrm>
            </p:grpSpPr>
            <p:sp>
              <p:nvSpPr>
                <p:cNvPr id="715" name="Rectangle"/>
                <p:cNvSpPr/>
                <p:nvPr/>
              </p:nvSpPr>
              <p:spPr>
                <a:xfrm>
                  <a:off x="0" y="0"/>
                  <a:ext cx="1608282" cy="1061440"/>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16" name="Certification and Testing"/>
                <p:cNvSpPr/>
                <p:nvPr/>
              </p:nvSpPr>
              <p:spPr>
                <a:xfrm>
                  <a:off x="3751" y="188152"/>
                  <a:ext cx="1600780" cy="6851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Certification</a:t>
                  </a:r>
                  <a:br/>
                  <a:r>
                    <a:t>and Testing</a:t>
                  </a:r>
                </a:p>
              </p:txBody>
            </p:sp>
          </p:grpSp>
          <p:pic>
            <p:nvPicPr>
              <p:cNvPr id="718" name="computer.png" descr="computer.png"/>
              <p:cNvPicPr>
                <a:picLocks noChangeAspect="0"/>
              </p:cNvPicPr>
              <p:nvPr/>
            </p:nvPicPr>
            <p:blipFill>
              <a:blip r:embed="rId8">
                <a:extLst/>
              </a:blip>
              <a:stretch>
                <a:fillRect/>
              </a:stretch>
            </p:blipFill>
            <p:spPr>
              <a:xfrm>
                <a:off x="520397" y="0"/>
                <a:ext cx="589699" cy="499632"/>
              </a:xfrm>
              <a:prstGeom prst="rect">
                <a:avLst/>
              </a:prstGeom>
              <a:ln w="12700" cap="flat">
                <a:noFill/>
                <a:miter lim="400000"/>
              </a:ln>
              <a:effectLst/>
            </p:spPr>
          </p:pic>
        </p:grpSp>
        <p:grpSp>
          <p:nvGrpSpPr>
            <p:cNvPr id="724" name="Group"/>
            <p:cNvGrpSpPr/>
            <p:nvPr/>
          </p:nvGrpSpPr>
          <p:grpSpPr>
            <a:xfrm>
              <a:off x="4817171" y="1730423"/>
              <a:ext cx="1333501" cy="1101797"/>
              <a:chOff x="0" y="0"/>
              <a:chExt cx="1333500" cy="1101795"/>
            </a:xfrm>
          </p:grpSpPr>
          <p:grpSp>
            <p:nvGrpSpPr>
              <p:cNvPr id="722" name="Group"/>
              <p:cNvGrpSpPr/>
              <p:nvPr/>
            </p:nvGrpSpPr>
            <p:grpSpPr>
              <a:xfrm>
                <a:off x="0" y="39159"/>
                <a:ext cx="1333500" cy="1062637"/>
                <a:chOff x="0" y="0"/>
                <a:chExt cx="1333500" cy="1062636"/>
              </a:xfrm>
            </p:grpSpPr>
            <p:sp>
              <p:nvSpPr>
                <p:cNvPr id="720" name="Rectangle"/>
                <p:cNvSpPr/>
                <p:nvPr/>
              </p:nvSpPr>
              <p:spPr>
                <a:xfrm>
                  <a:off x="0" y="0"/>
                  <a:ext cx="1333500" cy="1062637"/>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21" name="Implementation Specifications"/>
                <p:cNvSpPr/>
                <p:nvPr/>
              </p:nvSpPr>
              <p:spPr>
                <a:xfrm>
                  <a:off x="3117" y="188364"/>
                  <a:ext cx="1330370" cy="6859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Implementation Specifications</a:t>
                  </a:r>
                </a:p>
              </p:txBody>
            </p:sp>
          </p:grpSp>
          <p:pic>
            <p:nvPicPr>
              <p:cNvPr id="723" name="Screen shot 2010-03-10 at 2.png" descr="Screen shot 2010-03-10 at 2.png"/>
              <p:cNvPicPr>
                <a:picLocks noChangeAspect="0"/>
              </p:cNvPicPr>
              <p:nvPr/>
            </p:nvPicPr>
            <p:blipFill>
              <a:blip r:embed="rId9">
                <a:extLst/>
              </a:blip>
              <a:stretch>
                <a:fillRect/>
              </a:stretch>
            </p:blipFill>
            <p:spPr>
              <a:xfrm>
                <a:off x="442517" y="0"/>
                <a:ext cx="432377" cy="400792"/>
              </a:xfrm>
              <a:prstGeom prst="rect">
                <a:avLst/>
              </a:prstGeom>
              <a:ln w="12700" cap="flat">
                <a:noFill/>
                <a:miter lim="400000"/>
              </a:ln>
              <a:effectLst/>
            </p:spPr>
          </p:pic>
        </p:grpSp>
        <p:grpSp>
          <p:nvGrpSpPr>
            <p:cNvPr id="729" name="Group"/>
            <p:cNvGrpSpPr/>
            <p:nvPr/>
          </p:nvGrpSpPr>
          <p:grpSpPr>
            <a:xfrm>
              <a:off x="6431429" y="-1"/>
              <a:ext cx="1968501" cy="1251416"/>
              <a:chOff x="0" y="0"/>
              <a:chExt cx="1968500" cy="1251414"/>
            </a:xfrm>
          </p:grpSpPr>
          <p:grpSp>
            <p:nvGrpSpPr>
              <p:cNvPr id="727" name="Group"/>
              <p:cNvGrpSpPr/>
              <p:nvPr/>
            </p:nvGrpSpPr>
            <p:grpSpPr>
              <a:xfrm>
                <a:off x="0" y="193874"/>
                <a:ext cx="1968500" cy="1057541"/>
                <a:chOff x="0" y="0"/>
                <a:chExt cx="1968500" cy="1057540"/>
              </a:xfrm>
            </p:grpSpPr>
            <p:sp>
              <p:nvSpPr>
                <p:cNvPr id="725" name="Rectangle"/>
                <p:cNvSpPr/>
                <p:nvPr/>
              </p:nvSpPr>
              <p:spPr>
                <a:xfrm>
                  <a:off x="0" y="0"/>
                  <a:ext cx="1968500" cy="1057541"/>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26" name="Pilot Demonstration Projects"/>
                <p:cNvSpPr/>
                <p:nvPr/>
              </p:nvSpPr>
              <p:spPr>
                <a:xfrm>
                  <a:off x="2638" y="73692"/>
                  <a:ext cx="1963506" cy="9101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Pilot Demonstration Projects</a:t>
                  </a:r>
                </a:p>
              </p:txBody>
            </p:sp>
          </p:grpSp>
          <p:pic>
            <p:nvPicPr>
              <p:cNvPr id="728" name="pilot.png" descr="pilot.png"/>
              <p:cNvPicPr>
                <a:picLocks noChangeAspect="0"/>
              </p:cNvPicPr>
              <p:nvPr/>
            </p:nvPicPr>
            <p:blipFill>
              <a:blip r:embed="rId10">
                <a:extLst/>
              </a:blip>
              <a:stretch>
                <a:fillRect/>
              </a:stretch>
            </p:blipFill>
            <p:spPr>
              <a:xfrm>
                <a:off x="680037" y="0"/>
                <a:ext cx="666647" cy="607340"/>
              </a:xfrm>
              <a:prstGeom prst="rect">
                <a:avLst/>
              </a:prstGeom>
              <a:ln w="12700" cap="flat">
                <a:noFill/>
                <a:miter lim="400000"/>
              </a:ln>
              <a:effectLst/>
            </p:spPr>
          </p:pic>
        </p:grpSp>
        <p:grpSp>
          <p:nvGrpSpPr>
            <p:cNvPr id="734" name="Group"/>
            <p:cNvGrpSpPr/>
            <p:nvPr/>
          </p:nvGrpSpPr>
          <p:grpSpPr>
            <a:xfrm>
              <a:off x="6724801" y="1714225"/>
              <a:ext cx="1447801" cy="1119859"/>
              <a:chOff x="0" y="0"/>
              <a:chExt cx="1447800" cy="1119857"/>
            </a:xfrm>
          </p:grpSpPr>
          <p:grpSp>
            <p:nvGrpSpPr>
              <p:cNvPr id="732" name="Group"/>
              <p:cNvGrpSpPr/>
              <p:nvPr/>
            </p:nvGrpSpPr>
            <p:grpSpPr>
              <a:xfrm>
                <a:off x="0" y="53685"/>
                <a:ext cx="1447800" cy="1066173"/>
                <a:chOff x="0" y="0"/>
                <a:chExt cx="1447800" cy="1066172"/>
              </a:xfrm>
            </p:grpSpPr>
            <p:sp>
              <p:nvSpPr>
                <p:cNvPr id="730" name="Rectangle"/>
                <p:cNvSpPr/>
                <p:nvPr/>
              </p:nvSpPr>
              <p:spPr>
                <a:xfrm>
                  <a:off x="0" y="0"/>
                  <a:ext cx="1447800" cy="1066173"/>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31" name="Reference Implementation"/>
                <p:cNvSpPr/>
                <p:nvPr/>
              </p:nvSpPr>
              <p:spPr>
                <a:xfrm>
                  <a:off x="3371" y="188991"/>
                  <a:ext cx="1438236" cy="6881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Reference Implementation</a:t>
                  </a:r>
                </a:p>
              </p:txBody>
            </p:sp>
          </p:grpSp>
          <p:pic>
            <p:nvPicPr>
              <p:cNvPr id="733" name="check.png" descr="check.png"/>
              <p:cNvPicPr>
                <a:picLocks noChangeAspect="0"/>
              </p:cNvPicPr>
              <p:nvPr/>
            </p:nvPicPr>
            <p:blipFill>
              <a:blip r:embed="rId11">
                <a:extLst/>
              </a:blip>
              <a:stretch>
                <a:fillRect/>
              </a:stretch>
            </p:blipFill>
            <p:spPr>
              <a:xfrm>
                <a:off x="530549" y="0"/>
                <a:ext cx="390649" cy="424425"/>
              </a:xfrm>
              <a:prstGeom prst="rect">
                <a:avLst/>
              </a:prstGeom>
              <a:ln w="12700" cap="flat">
                <a:noFill/>
                <a:miter lim="400000"/>
              </a:ln>
              <a:effectLst/>
            </p:spPr>
          </p:pic>
        </p:grpSp>
        <p:sp>
          <p:nvSpPr>
            <p:cNvPr id="735" name="Line"/>
            <p:cNvSpPr/>
            <p:nvPr/>
          </p:nvSpPr>
          <p:spPr>
            <a:xfrm>
              <a:off x="6632023" y="3075130"/>
              <a:ext cx="387689" cy="13832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20"/>
                    <a:pt x="10800" y="491"/>
                  </a:cubicBezTo>
                  <a:lnTo>
                    <a:pt x="10800" y="10309"/>
                  </a:lnTo>
                  <a:cubicBezTo>
                    <a:pt x="10800" y="10580"/>
                    <a:pt x="15635" y="10800"/>
                    <a:pt x="21600" y="10800"/>
                  </a:cubicBezTo>
                  <a:cubicBezTo>
                    <a:pt x="15635" y="10800"/>
                    <a:pt x="10800" y="11020"/>
                    <a:pt x="10800" y="11291"/>
                  </a:cubicBezTo>
                  <a:lnTo>
                    <a:pt x="10800" y="21109"/>
                  </a:lnTo>
                  <a:cubicBezTo>
                    <a:pt x="10800" y="21380"/>
                    <a:pt x="5965" y="21600"/>
                    <a:pt x="0" y="21600"/>
                  </a:cubicBezTo>
                </a:path>
              </a:pathLst>
            </a:custGeom>
            <a:noFill/>
            <a:ln w="25400" cap="flat">
              <a:solidFill>
                <a:srgbClr val="2C7EB2"/>
              </a:solidFill>
              <a:prstDash val="solid"/>
              <a:round/>
            </a:ln>
            <a:effectLst>
              <a:outerShdw sx="100000" sy="100000" kx="0" ky="0" algn="b" rotWithShape="0" blurRad="63500" dist="25400" dir="5400000">
                <a:srgbClr val="000000">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36" name="NIEM IEPD Lifecycle"/>
            <p:cNvSpPr/>
            <p:nvPr/>
          </p:nvSpPr>
          <p:spPr>
            <a:xfrm>
              <a:off x="7094132" y="3550052"/>
              <a:ext cx="3848101"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Autofit/>
            </a:bodyPr>
            <a:lstStyle>
              <a:lvl1pPr defTabSz="1295400">
                <a:buClr>
                  <a:srgbClr val="3D62AA"/>
                </a:buClr>
                <a:buFont typeface="Arial"/>
                <a:defRPr sz="2400">
                  <a:solidFill>
                    <a:srgbClr val="3D62AA"/>
                  </a:solidFill>
                  <a:uFill>
                    <a:solidFill>
                      <a:srgbClr val="3D62AA"/>
                    </a:solidFill>
                  </a:uFill>
                  <a:latin typeface="Calibri"/>
                  <a:ea typeface="Calibri"/>
                  <a:cs typeface="Calibri"/>
                  <a:sym typeface="Calibri"/>
                </a:defRPr>
              </a:lvl1pPr>
            </a:lstStyle>
            <a:p>
              <a:pPr/>
              <a:r>
                <a:t>NIEM IEPD Lifecycle</a:t>
              </a:r>
            </a:p>
          </p:txBody>
        </p:sp>
        <p:grpSp>
          <p:nvGrpSpPr>
            <p:cNvPr id="741" name="Group"/>
            <p:cNvGrpSpPr/>
            <p:nvPr/>
          </p:nvGrpSpPr>
          <p:grpSpPr>
            <a:xfrm>
              <a:off x="3666021" y="26080"/>
              <a:ext cx="1608283" cy="1191506"/>
              <a:chOff x="0" y="0"/>
              <a:chExt cx="1608281" cy="1191505"/>
            </a:xfrm>
          </p:grpSpPr>
          <p:grpSp>
            <p:nvGrpSpPr>
              <p:cNvPr id="739" name="Group"/>
              <p:cNvGrpSpPr/>
              <p:nvPr/>
            </p:nvGrpSpPr>
            <p:grpSpPr>
              <a:xfrm>
                <a:off x="0" y="130065"/>
                <a:ext cx="1608282" cy="1061441"/>
                <a:chOff x="0" y="0"/>
                <a:chExt cx="1608281" cy="1061440"/>
              </a:xfrm>
            </p:grpSpPr>
            <p:sp>
              <p:nvSpPr>
                <p:cNvPr id="737" name="Rectangle"/>
                <p:cNvSpPr/>
                <p:nvPr/>
              </p:nvSpPr>
              <p:spPr>
                <a:xfrm>
                  <a:off x="0" y="0"/>
                  <a:ext cx="1608282" cy="1061441"/>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38" name="Standards Development"/>
                <p:cNvSpPr/>
                <p:nvPr/>
              </p:nvSpPr>
              <p:spPr>
                <a:xfrm>
                  <a:off x="3751" y="188152"/>
                  <a:ext cx="1600780" cy="6851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Standards Development</a:t>
                  </a:r>
                </a:p>
              </p:txBody>
            </p:sp>
          </p:grpSp>
          <p:pic>
            <p:nvPicPr>
              <p:cNvPr id="740" name="tools.png" descr="tools.png"/>
              <p:cNvPicPr>
                <a:picLocks noChangeAspect="0"/>
              </p:cNvPicPr>
              <p:nvPr/>
            </p:nvPicPr>
            <p:blipFill>
              <a:blip r:embed="rId12">
                <a:extLst/>
              </a:blip>
              <a:stretch>
                <a:fillRect/>
              </a:stretch>
            </p:blipFill>
            <p:spPr>
              <a:xfrm>
                <a:off x="560723" y="0"/>
                <a:ext cx="517578" cy="527661"/>
              </a:xfrm>
              <a:prstGeom prst="rect">
                <a:avLst/>
              </a:prstGeom>
              <a:ln w="12700" cap="flat">
                <a:noFill/>
                <a:miter lim="400000"/>
              </a:ln>
              <a:effectLst/>
            </p:spPr>
          </p:pic>
        </p:grpSp>
        <p:grpSp>
          <p:nvGrpSpPr>
            <p:cNvPr id="746" name="Group"/>
            <p:cNvGrpSpPr/>
            <p:nvPr/>
          </p:nvGrpSpPr>
          <p:grpSpPr>
            <a:xfrm>
              <a:off x="2537535" y="1689837"/>
              <a:ext cx="1612901" cy="1137920"/>
              <a:chOff x="0" y="0"/>
              <a:chExt cx="1612900" cy="1137919"/>
            </a:xfrm>
          </p:grpSpPr>
          <p:grpSp>
            <p:nvGrpSpPr>
              <p:cNvPr id="744" name="Group"/>
              <p:cNvGrpSpPr/>
              <p:nvPr/>
            </p:nvGrpSpPr>
            <p:grpSpPr>
              <a:xfrm>
                <a:off x="0" y="83598"/>
                <a:ext cx="1612900" cy="1054322"/>
                <a:chOff x="0" y="0"/>
                <a:chExt cx="1612900" cy="1054321"/>
              </a:xfrm>
            </p:grpSpPr>
            <p:sp>
              <p:nvSpPr>
                <p:cNvPr id="742" name="Rectangle"/>
                <p:cNvSpPr/>
                <p:nvPr/>
              </p:nvSpPr>
              <p:spPr>
                <a:xfrm>
                  <a:off x="0" y="0"/>
                  <a:ext cx="1612900" cy="1054322"/>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sx="100000" sy="100000" kx="0" ky="0" algn="b" rotWithShape="0" blurRad="63500" dist="25400" dir="5400000">
                    <a:srgbClr val="929292">
                      <a:alpha val="37998"/>
                    </a:srgbClr>
                  </a:outerShdw>
                </a:effectLst>
              </p:spPr>
              <p:txBody>
                <a:bodyPr wrap="square" lIns="38100" tIns="38100" rIns="38100" bIns="38100" numCol="1" anchor="t">
                  <a:noAutofit/>
                </a:bodyPr>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43" name="Harmonization of Core Concepts (NIEM framework)"/>
                <p:cNvSpPr/>
                <p:nvPr/>
              </p:nvSpPr>
              <p:spPr>
                <a:xfrm>
                  <a:off x="0" y="73467"/>
                  <a:ext cx="1612900" cy="907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defTabSz="1295400">
                    <a:buClr>
                      <a:srgbClr val="2C7EB2"/>
                    </a:buClr>
                    <a:buFont typeface="Arial"/>
                    <a:defRPr b="1" sz="1400">
                      <a:solidFill>
                        <a:srgbClr val="2C7EB2"/>
                      </a:solidFill>
                      <a:uFill>
                        <a:solidFill>
                          <a:srgbClr val="2C7EB2"/>
                        </a:solidFill>
                      </a:uFill>
                      <a:latin typeface="+mn-lt"/>
                      <a:ea typeface="+mn-ea"/>
                      <a:cs typeface="+mn-cs"/>
                      <a:sym typeface="Arial"/>
                    </a:defRPr>
                  </a:pPr>
                  <a:br/>
                  <a:r>
                    <a:t>Harmonization of</a:t>
                  </a:r>
                  <a:br/>
                  <a:r>
                    <a:t>Core Concepts (NIEM framework)</a:t>
                  </a:r>
                </a:p>
              </p:txBody>
            </p:sp>
          </p:grpSp>
          <p:pic>
            <p:nvPicPr>
              <p:cNvPr id="745" name="harmonize.png" descr="harmonize.png"/>
              <p:cNvPicPr>
                <a:picLocks noChangeAspect="0"/>
              </p:cNvPicPr>
              <p:nvPr/>
            </p:nvPicPr>
            <p:blipFill>
              <a:blip r:embed="rId13">
                <a:extLst/>
              </a:blip>
              <a:stretch>
                <a:fillRect/>
              </a:stretch>
            </p:blipFill>
            <p:spPr>
              <a:xfrm>
                <a:off x="529982" y="0"/>
                <a:ext cx="529676" cy="442311"/>
              </a:xfrm>
              <a:prstGeom prst="rect">
                <a:avLst/>
              </a:prstGeom>
              <a:ln w="12700" cap="flat">
                <a:noFill/>
                <a:miter lim="400000"/>
              </a:ln>
              <a:effectLst/>
            </p:spPr>
          </p:pic>
        </p:grpSp>
      </p:grpSp>
      <p:sp>
        <p:nvSpPr>
          <p:cNvPr id="748" name="Line"/>
          <p:cNvSpPr/>
          <p:nvPr/>
        </p:nvSpPr>
        <p:spPr>
          <a:xfrm rot="16200000">
            <a:off x="5597091" y="987391"/>
            <a:ext cx="393701" cy="397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20"/>
                  <a:pt x="10800" y="491"/>
                </a:cubicBezTo>
                <a:lnTo>
                  <a:pt x="10800" y="10309"/>
                </a:lnTo>
                <a:cubicBezTo>
                  <a:pt x="10800" y="10580"/>
                  <a:pt x="15635" y="10800"/>
                  <a:pt x="21600" y="10800"/>
                </a:cubicBezTo>
                <a:cubicBezTo>
                  <a:pt x="15635" y="10800"/>
                  <a:pt x="10800" y="11020"/>
                  <a:pt x="10800" y="11291"/>
                </a:cubicBezTo>
                <a:lnTo>
                  <a:pt x="10800" y="21109"/>
                </a:lnTo>
                <a:cubicBezTo>
                  <a:pt x="10800" y="21380"/>
                  <a:pt x="5965" y="21600"/>
                  <a:pt x="0" y="21600"/>
                </a:cubicBezTo>
              </a:path>
            </a:pathLst>
          </a:custGeom>
          <a:ln w="25400">
            <a:solidFill>
              <a:srgbClr val="2C7EB2"/>
            </a:solidFill>
          </a:ln>
          <a:effectLst>
            <a:outerShdw sx="100000" sy="100000" kx="0" ky="0" algn="b" rotWithShape="0" blurRad="63500" dist="25400" dir="5280000">
              <a:srgbClr val="000000">
                <a:alpha val="37998"/>
              </a:srgbClr>
            </a:outerShdw>
          </a:effectLst>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49" name="Line"/>
          <p:cNvSpPr/>
          <p:nvPr/>
        </p:nvSpPr>
        <p:spPr>
          <a:xfrm>
            <a:off x="3975100" y="-1206500"/>
            <a:ext cx="387689" cy="13832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20"/>
                  <a:pt x="10800" y="491"/>
                </a:cubicBezTo>
                <a:lnTo>
                  <a:pt x="10800" y="10309"/>
                </a:lnTo>
                <a:cubicBezTo>
                  <a:pt x="10800" y="10580"/>
                  <a:pt x="15635" y="10800"/>
                  <a:pt x="21600" y="10800"/>
                </a:cubicBezTo>
                <a:cubicBezTo>
                  <a:pt x="15635" y="10800"/>
                  <a:pt x="10800" y="11020"/>
                  <a:pt x="10800" y="11291"/>
                </a:cubicBezTo>
                <a:lnTo>
                  <a:pt x="10800" y="21109"/>
                </a:lnTo>
                <a:cubicBezTo>
                  <a:pt x="10800" y="21380"/>
                  <a:pt x="5965" y="21600"/>
                  <a:pt x="0" y="21600"/>
                </a:cubicBezTo>
              </a:path>
            </a:pathLst>
          </a:custGeom>
          <a:ln w="25400">
            <a:solidFill>
              <a:srgbClr val="2C7EB2"/>
            </a:solidFill>
          </a:ln>
          <a:effectLst>
            <a:outerShdw sx="100000" sy="100000" kx="0" ky="0" algn="b" rotWithShape="0" blurRad="63500" dist="25400" dir="5400000">
              <a:srgbClr val="000000">
                <a:alpha val="37998"/>
              </a:srgbClr>
            </a:outerShdw>
          </a:effectLst>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50" name="Line"/>
          <p:cNvSpPr/>
          <p:nvPr/>
        </p:nvSpPr>
        <p:spPr>
          <a:xfrm rot="16200000">
            <a:off x="10769600" y="1993900"/>
            <a:ext cx="469900" cy="196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20"/>
                  <a:pt x="10800" y="491"/>
                </a:cubicBezTo>
                <a:lnTo>
                  <a:pt x="10800" y="10309"/>
                </a:lnTo>
                <a:cubicBezTo>
                  <a:pt x="10800" y="10580"/>
                  <a:pt x="15635" y="10800"/>
                  <a:pt x="21600" y="10800"/>
                </a:cubicBezTo>
                <a:cubicBezTo>
                  <a:pt x="15635" y="10800"/>
                  <a:pt x="10800" y="11020"/>
                  <a:pt x="10800" y="11291"/>
                </a:cubicBezTo>
                <a:lnTo>
                  <a:pt x="10800" y="21109"/>
                </a:lnTo>
                <a:cubicBezTo>
                  <a:pt x="10800" y="21380"/>
                  <a:pt x="5965" y="21600"/>
                  <a:pt x="0" y="21600"/>
                </a:cubicBezTo>
              </a:path>
            </a:pathLst>
          </a:custGeom>
          <a:ln w="25400">
            <a:solidFill>
              <a:srgbClr val="2C7EB2"/>
            </a:solidFill>
          </a:ln>
          <a:effectLst>
            <a:outerShdw sx="100000" sy="100000" kx="0" ky="0" algn="b" rotWithShape="0" blurRad="63500" dist="25400" dir="5280000">
              <a:srgbClr val="000000">
                <a:alpha val="37998"/>
              </a:srgbClr>
            </a:outerShdw>
          </a:effectLst>
        </p:spPr>
        <p:txBody>
          <a:bodyPr lIns="38100" tIns="38100" rIns="38100" bIns="38100"/>
          <a:lstStyle/>
          <a:p>
            <a:pPr defTabSz="1295400">
              <a:buClr>
                <a:srgbClr val="000000"/>
              </a:buClr>
              <a:buFont typeface="Calibri"/>
              <a:defRPr sz="2400">
                <a:uFill>
                  <a:solidFill>
                    <a:srgbClr val="000000"/>
                  </a:solidFill>
                </a:uFill>
                <a:latin typeface="Calibri"/>
                <a:ea typeface="Calibri"/>
                <a:cs typeface="Calibri"/>
                <a:sym typeface="Calibri"/>
              </a:defRPr>
            </a:pPr>
          </a:p>
        </p:txBody>
      </p:sp>
      <p:sp>
        <p:nvSpPr>
          <p:cNvPr id="751" name="Slide Number"/>
          <p:cNvSpPr txBox="1"/>
          <p:nvPr>
            <p:ph type="sldNum" sz="quarter" idx="2"/>
          </p:nvPr>
        </p:nvSpPr>
        <p:spPr>
          <a:xfrm>
            <a:off x="464046"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52" name="IM Project Models        and         MDHT Tools"/>
          <p:cNvSpPr/>
          <p:nvPr/>
        </p:nvSpPr>
        <p:spPr>
          <a:xfrm>
            <a:off x="4673600" y="2286000"/>
            <a:ext cx="7162800" cy="447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marL="40639" marR="40639">
              <a:defRPr sz="2400">
                <a:uFill>
                  <a:solidFill>
                    <a:srgbClr val="000000"/>
                  </a:solidFill>
                </a:uFill>
                <a:latin typeface="+mn-lt"/>
                <a:ea typeface="+mn-ea"/>
                <a:cs typeface="+mn-cs"/>
                <a:sym typeface="Arial"/>
              </a:defRPr>
            </a:lvl1pPr>
          </a:lstStyle>
          <a:p>
            <a:pPr/>
            <a:r>
              <a:t>        IM Project Models        and         MDHT Tools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4"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755" name="How the Models/Tools of the IM Project Support the S&amp;I Framework"/>
          <p:cNvSpPr txBox="1"/>
          <p:nvPr>
            <p:ph type="title"/>
          </p:nvPr>
        </p:nvSpPr>
        <p:spPr>
          <a:xfrm>
            <a:off x="965200" y="1473200"/>
            <a:ext cx="11303000" cy="1485900"/>
          </a:xfrm>
          <a:prstGeom prst="rect">
            <a:avLst/>
          </a:prstGeom>
          <a:ln>
            <a:miter lim="400000"/>
          </a:ln>
        </p:spPr>
        <p:txBody>
          <a:bodyPr/>
          <a:lstStyle>
            <a:lvl1pPr marR="115598">
              <a:defRPr>
                <a:solidFill>
                  <a:srgbClr val="011993"/>
                </a:solidFill>
                <a:uFill>
                  <a:solidFill>
                    <a:srgbClr val="011993"/>
                  </a:solidFill>
                </a:uFill>
                <a:latin typeface="+mn-lt"/>
                <a:ea typeface="+mn-ea"/>
                <a:cs typeface="+mn-cs"/>
                <a:sym typeface="Arial"/>
              </a:defRPr>
            </a:lvl1pPr>
          </a:lstStyle>
          <a:p>
            <a:pPr/>
            <a:r>
              <a:t>How the Models/Tools of the IM Project Support the S&amp;I Framework</a:t>
            </a:r>
          </a:p>
        </p:txBody>
      </p:sp>
      <p:sp>
        <p:nvSpPr>
          <p:cNvPr id="756" name="Direct engagement of the Federal partner community…"/>
          <p:cNvSpPr txBox="1"/>
          <p:nvPr>
            <p:ph type="body" idx="1"/>
          </p:nvPr>
        </p:nvSpPr>
        <p:spPr>
          <a:xfrm>
            <a:off x="901700" y="3086100"/>
            <a:ext cx="11709400" cy="5702300"/>
          </a:xfrm>
          <a:prstGeom prst="rect">
            <a:avLst/>
          </a:prstGeom>
          <a:ln>
            <a:miter lim="400000"/>
          </a:ln>
        </p:spPr>
        <p:txBody>
          <a:bodyPr/>
          <a:lstStyle/>
          <a:p>
            <a:pPr marL="342900" marR="115598" indent="-342900">
              <a:buClr>
                <a:srgbClr val="D81E00"/>
              </a:buClr>
              <a:buFontTx/>
              <a:defRPr sz="3000"/>
            </a:pPr>
            <a:r>
              <a:t>Direct engagement of the Federal partner community</a:t>
            </a:r>
          </a:p>
          <a:p>
            <a:pPr marL="342900" marR="115598" indent="-342900">
              <a:buClr>
                <a:srgbClr val="D81E00"/>
              </a:buClr>
              <a:buFontTx/>
              <a:defRPr sz="3000"/>
            </a:pPr>
            <a:r>
              <a:t>Support for Federal partner priorities such as VLER and MU</a:t>
            </a:r>
          </a:p>
          <a:p>
            <a:pPr marL="342900" marR="115598" indent="-342900">
              <a:buClr>
                <a:srgbClr val="D81E00"/>
              </a:buClr>
              <a:buFontTx/>
              <a:defRPr sz="3000"/>
            </a:pPr>
            <a:r>
              <a:t>Direct support of Federal partner use cases</a:t>
            </a:r>
          </a:p>
          <a:p>
            <a:pPr marL="342900" marR="115598" indent="-342900">
              <a:buClr>
                <a:srgbClr val="D81E00"/>
              </a:buClr>
              <a:buFontTx/>
              <a:defRPr sz="3000"/>
            </a:pPr>
            <a:r>
              <a:t>Adoptable by all organizations - models and tools are freely available</a:t>
            </a:r>
          </a:p>
          <a:p>
            <a:pPr marL="342900" marR="115598" indent="-342900">
              <a:buClr>
                <a:srgbClr val="D81E00"/>
              </a:buClr>
              <a:buFontTx/>
              <a:defRPr sz="3000"/>
            </a:pPr>
            <a:r>
              <a:t>Traceability to the use cases and functional requirements supported</a:t>
            </a:r>
          </a:p>
          <a:p>
            <a:pPr marL="342900" marR="115598" indent="-342900">
              <a:buClr>
                <a:srgbClr val="D81E00"/>
              </a:buClr>
              <a:buFontTx/>
              <a:defRPr sz="3000"/>
            </a:pPr>
            <a:r>
              <a:t>Provides semantic and syntactic modeling constructs to support the definition of information</a:t>
            </a:r>
          </a:p>
          <a:p>
            <a:pPr marL="342900" marR="115598" indent="-342900">
              <a:buClr>
                <a:srgbClr val="D81E00"/>
              </a:buClr>
              <a:buFontTx/>
              <a:defRPr sz="3000"/>
            </a:pPr>
            <a:r>
              <a:t>Harmonizes standards across the Federal partners and standards organizations</a:t>
            </a:r>
          </a:p>
        </p:txBody>
      </p:sp>
      <p:sp>
        <p:nvSpPr>
          <p:cNvPr id="757" name="Slide Number"/>
          <p:cNvSpPr txBox="1"/>
          <p:nvPr>
            <p:ph type="sldNum" sz="quarter" idx="2"/>
          </p:nvPr>
        </p:nvSpPr>
        <p:spPr>
          <a:xfrm>
            <a:off x="475616" y="9321800"/>
            <a:ext cx="313756"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9"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760" name="Current Status of Information Domain Modeling"/>
          <p:cNvSpPr txBox="1"/>
          <p:nvPr>
            <p:ph type="title"/>
          </p:nvPr>
        </p:nvSpPr>
        <p:spPr>
          <a:xfrm>
            <a:off x="127000" y="1435100"/>
            <a:ext cx="12954000" cy="825500"/>
          </a:xfrm>
          <a:prstGeom prst="rect">
            <a:avLst/>
          </a:prstGeom>
          <a:ln>
            <a:miter lim="400000"/>
          </a:ln>
        </p:spPr>
        <p:txBody>
          <a:bodyPr/>
          <a:lstStyle>
            <a:lvl1pPr marR="115598">
              <a:defRPr sz="4400">
                <a:solidFill>
                  <a:srgbClr val="011993"/>
                </a:solidFill>
                <a:uFill>
                  <a:solidFill>
                    <a:srgbClr val="011993"/>
                  </a:solidFill>
                </a:uFill>
                <a:latin typeface="+mn-lt"/>
                <a:ea typeface="+mn-ea"/>
                <a:cs typeface="+mn-cs"/>
                <a:sym typeface="Arial"/>
              </a:defRPr>
            </a:lvl1pPr>
          </a:lstStyle>
          <a:p>
            <a:pPr/>
            <a:r>
              <a:t>Current Status of Information Domain Modeling</a:t>
            </a:r>
          </a:p>
        </p:txBody>
      </p:sp>
      <p:sp>
        <p:nvSpPr>
          <p:cNvPr id="761" name="Domains Already Modeled             (Total # of information domains to model approximately 50-60)…"/>
          <p:cNvSpPr txBox="1"/>
          <p:nvPr>
            <p:ph type="body" idx="1"/>
          </p:nvPr>
        </p:nvSpPr>
        <p:spPr>
          <a:xfrm>
            <a:off x="495300" y="2260600"/>
            <a:ext cx="12065000" cy="6565900"/>
          </a:xfrm>
          <a:prstGeom prst="rect">
            <a:avLst/>
          </a:prstGeom>
          <a:ln>
            <a:miter lim="400000"/>
          </a:ln>
        </p:spPr>
        <p:txBody>
          <a:bodyPr/>
          <a:lstStyle/>
          <a:p>
            <a:pPr marL="382587" marR="115598" indent="-342900">
              <a:buClr>
                <a:srgbClr val="D81E00"/>
              </a:buClr>
              <a:buFontTx/>
              <a:defRPr sz="2400"/>
            </a:pPr>
            <a:r>
              <a:t>Domains Already Modeled            </a:t>
            </a:r>
            <a:r>
              <a:rPr sz="1600"/>
              <a:t> (Total # of information domains to model approximately 50-60)</a:t>
            </a:r>
            <a:endParaRPr sz="1600"/>
          </a:p>
          <a:p>
            <a:pPr lvl="1" marL="782637" marR="115598">
              <a:buClr>
                <a:srgbClr val="D81E00"/>
              </a:buClr>
              <a:buFontTx/>
              <a:buChar char="•"/>
              <a:defRPr sz="2400"/>
            </a:pPr>
            <a:r>
              <a:t>Person</a:t>
            </a:r>
          </a:p>
          <a:p>
            <a:pPr lvl="1" marL="782637" marR="115598">
              <a:buClr>
                <a:srgbClr val="D81E00"/>
              </a:buClr>
              <a:buFontTx/>
              <a:buChar char="•"/>
              <a:defRPr sz="2400"/>
            </a:pPr>
            <a:r>
              <a:t>Security and Privacy</a:t>
            </a:r>
          </a:p>
          <a:p>
            <a:pPr lvl="1" marL="782637" marR="115598">
              <a:buClr>
                <a:srgbClr val="D81E00"/>
              </a:buClr>
              <a:buFontTx/>
              <a:buChar char="•"/>
              <a:defRPr sz="2400"/>
            </a:pPr>
            <a:r>
              <a:t>Eligibility, Enrollment, Coordination of Benefits</a:t>
            </a:r>
          </a:p>
          <a:p>
            <a:pPr lvl="1" marL="782637" marR="115598">
              <a:buClr>
                <a:srgbClr val="D81E00"/>
              </a:buClr>
              <a:buFontTx/>
              <a:buChar char="•"/>
              <a:defRPr sz="2400"/>
            </a:pPr>
            <a:r>
              <a:t>Behavioral Health Assessments</a:t>
            </a:r>
          </a:p>
          <a:p>
            <a:pPr lvl="1" marL="782637" marR="115598">
              <a:buClr>
                <a:srgbClr val="D81E00"/>
              </a:buClr>
              <a:buFontTx/>
              <a:buChar char="•"/>
              <a:defRPr sz="2400"/>
            </a:pPr>
            <a:r>
              <a:t>Problem</a:t>
            </a:r>
          </a:p>
          <a:p>
            <a:pPr lvl="1" marL="782637" marR="115598">
              <a:buClr>
                <a:srgbClr val="D81E00"/>
              </a:buClr>
              <a:buFontTx/>
              <a:buChar char="•"/>
              <a:defRPr sz="2400"/>
            </a:pPr>
            <a:r>
              <a:t>Allergies</a:t>
            </a:r>
          </a:p>
          <a:p>
            <a:pPr marL="382587" marR="115598" indent="-342900">
              <a:buClr>
                <a:srgbClr val="D81E00"/>
              </a:buClr>
              <a:buFontTx/>
              <a:defRPr sz="2400"/>
            </a:pPr>
            <a:r>
              <a:t>Currently Being Modeled</a:t>
            </a:r>
          </a:p>
          <a:p>
            <a:pPr lvl="1" marL="782637" marR="115598">
              <a:buClr>
                <a:srgbClr val="D81E00"/>
              </a:buClr>
              <a:buFontTx/>
              <a:buChar char="•"/>
              <a:defRPr sz="2400"/>
            </a:pPr>
            <a:r>
              <a:t>Lab</a:t>
            </a:r>
          </a:p>
          <a:p>
            <a:pPr lvl="1" marL="782637" marR="115598">
              <a:buClr>
                <a:srgbClr val="D81E00"/>
              </a:buClr>
              <a:buFontTx/>
              <a:buChar char="•"/>
              <a:defRPr sz="2400"/>
            </a:pPr>
            <a:r>
              <a:t>Medications/Pharmacy (including immunizations)</a:t>
            </a:r>
          </a:p>
          <a:p>
            <a:pPr lvl="1" marL="782637" marR="115598">
              <a:buClr>
                <a:srgbClr val="D81E00"/>
              </a:buClr>
              <a:buFontTx/>
              <a:buChar char="•"/>
              <a:defRPr sz="2400"/>
            </a:pPr>
            <a:r>
              <a:t>Orders (General)</a:t>
            </a:r>
          </a:p>
          <a:p>
            <a:pPr marL="382587" marR="115598" indent="-342900">
              <a:buClr>
                <a:srgbClr val="D81E00"/>
              </a:buClr>
              <a:buFontTx/>
              <a:defRPr sz="2400"/>
            </a:pPr>
            <a:r>
              <a:t>Domains Scheduled to Be Modeled</a:t>
            </a:r>
          </a:p>
          <a:p>
            <a:pPr lvl="1" marL="782637" marR="115598">
              <a:buClr>
                <a:srgbClr val="D81E00"/>
              </a:buClr>
              <a:buFontTx/>
              <a:buChar char="•"/>
              <a:defRPr sz="2400"/>
            </a:pPr>
            <a:r>
              <a:t>Vital Signs</a:t>
            </a:r>
          </a:p>
          <a:p>
            <a:pPr lvl="1" marL="782637" marR="115598">
              <a:buClr>
                <a:srgbClr val="D81E00"/>
              </a:buClr>
              <a:buFontTx/>
              <a:buChar char="•"/>
              <a:defRPr sz="2400"/>
            </a:pPr>
            <a:r>
              <a:t>Encounters</a:t>
            </a:r>
          </a:p>
        </p:txBody>
      </p:sp>
      <p:sp>
        <p:nvSpPr>
          <p:cNvPr id="762" name="Slide Number"/>
          <p:cNvSpPr txBox="1"/>
          <p:nvPr>
            <p:ph type="sldNum" sz="quarter" idx="2"/>
          </p:nvPr>
        </p:nvSpPr>
        <p:spPr>
          <a:xfrm>
            <a:off x="464046" y="9321800"/>
            <a:ext cx="313755"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4"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765" name="Summary"/>
          <p:cNvSpPr txBox="1"/>
          <p:nvPr>
            <p:ph type="title"/>
          </p:nvPr>
        </p:nvSpPr>
        <p:spPr>
          <a:xfrm>
            <a:off x="1028700" y="1676400"/>
            <a:ext cx="10515600" cy="914400"/>
          </a:xfrm>
          <a:prstGeom prst="rect">
            <a:avLst/>
          </a:prstGeom>
          <a:ln>
            <a:miter lim="400000"/>
          </a:ln>
        </p:spPr>
        <p:txBody>
          <a:bodyPr/>
          <a:lstStyle>
            <a:lvl1pPr marR="115598">
              <a:defRPr sz="4800">
                <a:solidFill>
                  <a:srgbClr val="011993"/>
                </a:solidFill>
                <a:uFill>
                  <a:solidFill>
                    <a:srgbClr val="011993"/>
                  </a:solidFill>
                </a:uFill>
                <a:latin typeface="+mn-lt"/>
                <a:ea typeface="+mn-ea"/>
                <a:cs typeface="+mn-cs"/>
                <a:sym typeface="Arial"/>
              </a:defRPr>
            </a:lvl1pPr>
          </a:lstStyle>
          <a:p>
            <a:pPr/>
            <a:r>
              <a:t>Summary</a:t>
            </a:r>
          </a:p>
        </p:txBody>
      </p:sp>
      <p:sp>
        <p:nvSpPr>
          <p:cNvPr id="766" name="Freely available harmonized information and terminology models…"/>
          <p:cNvSpPr txBox="1"/>
          <p:nvPr>
            <p:ph type="body" idx="1"/>
          </p:nvPr>
        </p:nvSpPr>
        <p:spPr>
          <a:xfrm>
            <a:off x="838200" y="2921000"/>
            <a:ext cx="11709400" cy="5676900"/>
          </a:xfrm>
          <a:prstGeom prst="rect">
            <a:avLst/>
          </a:prstGeom>
          <a:ln>
            <a:miter lim="400000"/>
          </a:ln>
        </p:spPr>
        <p:txBody>
          <a:bodyPr/>
          <a:lstStyle/>
          <a:p>
            <a:pPr marL="342900" marR="115598" indent="-342900">
              <a:buClr>
                <a:srgbClr val="D81E00"/>
              </a:buClr>
              <a:buFontTx/>
              <a:defRPr sz="3600"/>
            </a:pPr>
            <a:r>
              <a:t>Freely available harmonized information and terminology models</a:t>
            </a:r>
          </a:p>
          <a:p>
            <a:pPr marL="342900" marR="115598" indent="-342900">
              <a:buClr>
                <a:srgbClr val="D81E00"/>
              </a:buClr>
              <a:buFontTx/>
              <a:defRPr sz="3600"/>
            </a:pPr>
            <a:r>
              <a:t>Integrated with open source model-driven health tools</a:t>
            </a:r>
          </a:p>
          <a:p>
            <a:pPr marL="342900" marR="115598" indent="-342900">
              <a:buClr>
                <a:srgbClr val="D81E00"/>
              </a:buClr>
              <a:buFontTx/>
              <a:defRPr sz="3600"/>
            </a:pPr>
            <a:r>
              <a:t>That can support multiple implementation platforms (PSMs), including NIEM</a:t>
            </a:r>
          </a:p>
          <a:p>
            <a:pPr marL="342900" marR="115598" indent="-342900">
              <a:buClr>
                <a:srgbClr val="D81E00"/>
              </a:buClr>
              <a:buFontTx/>
              <a:defRPr sz="3600"/>
            </a:pPr>
            <a:r>
              <a:t>And that support the goals and requirements of the S&amp;I Framework</a:t>
            </a:r>
          </a:p>
        </p:txBody>
      </p:sp>
      <p:sp>
        <p:nvSpPr>
          <p:cNvPr id="767" name="Slide Number"/>
          <p:cNvSpPr txBox="1"/>
          <p:nvPr>
            <p:ph type="sldNum" sz="quarter" idx="2"/>
          </p:nvPr>
        </p:nvSpPr>
        <p:spPr>
          <a:xfrm>
            <a:off x="475616" y="9321800"/>
            <a:ext cx="313756"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9"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770" name="Questions?"/>
          <p:cNvSpPr/>
          <p:nvPr/>
        </p:nvSpPr>
        <p:spPr>
          <a:xfrm>
            <a:off x="977900" y="3300141"/>
            <a:ext cx="11518900" cy="182405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56444" marR="57797" defTabSz="1295400">
              <a:buClr>
                <a:srgbClr val="000000"/>
              </a:buClr>
              <a:buFont typeface="Arial"/>
              <a:defRPr sz="3400">
                <a:uFill>
                  <a:solidFill>
                    <a:srgbClr val="000000"/>
                  </a:solidFill>
                </a:uFill>
                <a:latin typeface="+mn-lt"/>
                <a:ea typeface="+mn-ea"/>
                <a:cs typeface="+mn-cs"/>
                <a:sym typeface="Arial"/>
              </a:defRPr>
            </a:pPr>
          </a:p>
          <a:p>
            <a:pPr marL="3470203" marR="57797" defTabSz="1295400">
              <a:buClr>
                <a:srgbClr val="005393"/>
              </a:buClr>
              <a:buFont typeface="Arial"/>
              <a:defRPr sz="2400">
                <a:uFill>
                  <a:solidFill>
                    <a:srgbClr val="000000"/>
                  </a:solidFill>
                </a:uFill>
                <a:latin typeface="Calibri"/>
                <a:ea typeface="Calibri"/>
                <a:cs typeface="Calibri"/>
                <a:sym typeface="Calibri"/>
              </a:defRPr>
            </a:pPr>
            <a:r>
              <a:rPr b="1" sz="5000">
                <a:solidFill>
                  <a:srgbClr val="011993"/>
                </a:solidFill>
                <a:uFill>
                  <a:solidFill>
                    <a:srgbClr val="011993"/>
                  </a:solidFill>
                </a:uFill>
                <a:latin typeface="+mn-lt"/>
                <a:ea typeface="+mn-ea"/>
                <a:cs typeface="+mn-cs"/>
                <a:sym typeface="Arial"/>
              </a:rPr>
              <a:t>Questions?</a:t>
            </a:r>
            <a:br>
              <a:rPr b="1" sz="4200">
                <a:solidFill>
                  <a:srgbClr val="005393"/>
                </a:solidFill>
                <a:uFill>
                  <a:solidFill>
                    <a:srgbClr val="005393"/>
                  </a:solidFill>
                </a:uFill>
                <a:latin typeface="+mn-lt"/>
                <a:ea typeface="+mn-ea"/>
                <a:cs typeface="+mn-cs"/>
                <a:sym typeface="Arial"/>
              </a:rPr>
            </a:br>
          </a:p>
        </p:txBody>
      </p:sp>
      <p:sp>
        <p:nvSpPr>
          <p:cNvPr id="771" name="Slide Number"/>
          <p:cNvSpPr txBox="1"/>
          <p:nvPr>
            <p:ph type="sldNum" sz="quarter" idx="2"/>
          </p:nvPr>
        </p:nvSpPr>
        <p:spPr>
          <a:xfrm>
            <a:off x="475616" y="9321800"/>
            <a:ext cx="313756"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107" name="Slide Number"/>
          <p:cNvSpPr txBox="1"/>
          <p:nvPr>
            <p:ph type="sldNum" sz="quarter" idx="2"/>
          </p:nvPr>
        </p:nvSpPr>
        <p:spPr>
          <a:xfrm>
            <a:off x="336485" y="9383267"/>
            <a:ext cx="313756" cy="292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8" name="Information Modeling Project and FHIM Context"/>
          <p:cNvSpPr txBox="1"/>
          <p:nvPr>
            <p:ph type="title"/>
          </p:nvPr>
        </p:nvSpPr>
        <p:spPr>
          <a:xfrm>
            <a:off x="215900" y="1511300"/>
            <a:ext cx="12573000" cy="914400"/>
          </a:xfrm>
          <a:prstGeom prst="rect">
            <a:avLst/>
          </a:prstGeom>
        </p:spPr>
        <p:txBody>
          <a:bodyPr/>
          <a:lstStyle>
            <a:lvl1pPr>
              <a:defRPr sz="3800"/>
            </a:lvl1pPr>
          </a:lstStyle>
          <a:p>
            <a:pPr/>
            <a:r>
              <a:t>Information Modeling Project and FHIM Context</a:t>
            </a:r>
          </a:p>
        </p:txBody>
      </p:sp>
      <p:sp>
        <p:nvSpPr>
          <p:cNvPr id="109" name="Staffed by LC Members (guides FHIMS WG by setting…"/>
          <p:cNvSpPr txBox="1"/>
          <p:nvPr>
            <p:ph type="body" sz="half" idx="1"/>
          </p:nvPr>
        </p:nvSpPr>
        <p:spPr>
          <a:xfrm>
            <a:off x="647700" y="2502182"/>
            <a:ext cx="8280400" cy="5651501"/>
          </a:xfrm>
          <a:prstGeom prst="rect">
            <a:avLst/>
          </a:prstGeom>
        </p:spPr>
        <p:txBody>
          <a:bodyPr/>
          <a:lstStyle/>
          <a:p>
            <a:pPr marL="0" indent="0">
              <a:spcBef>
                <a:spcPts val="0"/>
              </a:spcBef>
              <a:buClrTx/>
              <a:buSzTx/>
              <a:buFontTx/>
              <a:buNone/>
              <a:defRPr b="1" sz="2400">
                <a:uFillTx/>
                <a:latin typeface="Helvetica"/>
                <a:ea typeface="Helvetica"/>
                <a:cs typeface="Helvetica"/>
                <a:sym typeface="Helvetica"/>
              </a:defRPr>
            </a:pPr>
          </a:p>
          <a:p>
            <a:pPr lvl="3" marL="0" indent="0">
              <a:spcBef>
                <a:spcPts val="0"/>
              </a:spcBef>
              <a:buClrTx/>
              <a:buSzTx/>
              <a:buFontTx/>
              <a:buNone/>
              <a:defRPr b="1" sz="2400">
                <a:uFillTx/>
                <a:latin typeface="Helvetica"/>
                <a:ea typeface="Helvetica"/>
                <a:cs typeface="Helvetica"/>
                <a:sym typeface="Helvetica"/>
              </a:defRPr>
            </a:pPr>
            <a:r>
              <a:t>Staffed by LC Members (guides FHIMS WG by setting</a:t>
            </a:r>
          </a:p>
          <a:p>
            <a:pPr lvl="3" marL="0" indent="0">
              <a:spcBef>
                <a:spcPts val="0"/>
              </a:spcBef>
              <a:buClrTx/>
              <a:buSzTx/>
              <a:buFontTx/>
              <a:buNone/>
              <a:defRPr b="1" sz="2400">
                <a:uFillTx/>
                <a:latin typeface="Helvetica"/>
                <a:ea typeface="Helvetica"/>
                <a:cs typeface="Helvetica"/>
                <a:sym typeface="Helvetica"/>
              </a:defRPr>
            </a:pPr>
            <a:r>
              <a:t>priorities and developing/approving strategy)</a:t>
            </a:r>
          </a:p>
          <a:p>
            <a:pPr marL="0" indent="0">
              <a:spcBef>
                <a:spcPts val="0"/>
              </a:spcBef>
              <a:buClrTx/>
              <a:buSzTx/>
              <a:buFontTx/>
              <a:buNone/>
              <a:defRPr b="1" sz="1600">
                <a:uFillTx/>
                <a:latin typeface="Helvetica"/>
                <a:ea typeface="Helvetica"/>
                <a:cs typeface="Helvetica"/>
                <a:sym typeface="Helvetica"/>
              </a:defRPr>
            </a:pPr>
          </a:p>
          <a:p>
            <a:pPr marL="0" indent="0">
              <a:spcBef>
                <a:spcPts val="0"/>
              </a:spcBef>
              <a:buClrTx/>
              <a:buSzTx/>
              <a:buFontTx/>
              <a:buNone/>
              <a:defRPr b="1" sz="1600">
                <a:uFillTx/>
                <a:latin typeface="Helvetica"/>
                <a:ea typeface="Helvetica"/>
                <a:cs typeface="Helvetica"/>
                <a:sym typeface="Helvetica"/>
              </a:defRPr>
            </a:pPr>
          </a:p>
          <a:p>
            <a:pPr marL="0" indent="0">
              <a:spcBef>
                <a:spcPts val="0"/>
              </a:spcBef>
              <a:buClrTx/>
              <a:buSzTx/>
              <a:buFontTx/>
              <a:buNone/>
              <a:defRPr b="1" sz="1600">
                <a:uFillTx/>
                <a:latin typeface="Helvetica"/>
                <a:ea typeface="Helvetica"/>
                <a:cs typeface="Helvetica"/>
                <a:sym typeface="Helvetica"/>
              </a:defRPr>
            </a:pPr>
            <a:r>
              <a:t>				</a:t>
            </a:r>
          </a:p>
          <a:p>
            <a:pPr marL="0" indent="0">
              <a:spcBef>
                <a:spcPts val="0"/>
              </a:spcBef>
              <a:buClrTx/>
              <a:buSzTx/>
              <a:buFontTx/>
              <a:buNone/>
              <a:defRPr b="1" sz="1600">
                <a:uFillTx/>
                <a:latin typeface="Helvetica"/>
                <a:ea typeface="Helvetica"/>
                <a:cs typeface="Helvetica"/>
                <a:sym typeface="Helvetica"/>
              </a:defRPr>
            </a:pPr>
            <a:r>
              <a:rPr sz="2400"/>
              <a:t>Staffed by FHA Program Manager  and potentially other </a:t>
            </a:r>
            <a:endParaRPr sz="2400"/>
          </a:p>
          <a:p>
            <a:pPr marL="0" indent="0">
              <a:spcBef>
                <a:spcPts val="0"/>
              </a:spcBef>
              <a:buClrTx/>
              <a:buSzTx/>
              <a:buFontTx/>
              <a:buNone/>
              <a:defRPr b="1" sz="1600">
                <a:uFillTx/>
                <a:latin typeface="Helvetica"/>
                <a:ea typeface="Helvetica"/>
                <a:cs typeface="Helvetica"/>
                <a:sym typeface="Helvetica"/>
              </a:defRPr>
            </a:pPr>
            <a:r>
              <a:rPr sz="2400"/>
              <a:t>support resources (manages Federal Health Interoperability Modeling and Standards (FHIMS) WG and supports FHIMS Steering Group and all projects) </a:t>
            </a:r>
            <a:r>
              <a:t>	    			    </a:t>
            </a:r>
          </a:p>
          <a:p>
            <a:pPr marL="0" indent="0">
              <a:spcBef>
                <a:spcPts val="0"/>
              </a:spcBef>
              <a:buClrTx/>
              <a:buSzTx/>
              <a:buFontTx/>
              <a:buNone/>
              <a:defRPr b="1" sz="1600">
                <a:uFillTx/>
                <a:latin typeface="Helvetica"/>
                <a:ea typeface="Helvetica"/>
                <a:cs typeface="Helvetica"/>
                <a:sym typeface="Helvetica"/>
              </a:defRPr>
            </a:pPr>
          </a:p>
          <a:p>
            <a:pPr marL="0" indent="0">
              <a:spcBef>
                <a:spcPts val="0"/>
              </a:spcBef>
              <a:buClrTx/>
              <a:buSzTx/>
              <a:buFontTx/>
              <a:buNone/>
              <a:defRPr b="1" sz="2400">
                <a:uFillTx/>
                <a:latin typeface="Helvetica"/>
                <a:ea typeface="Helvetica"/>
                <a:cs typeface="Helvetica"/>
                <a:sym typeface="Helvetica"/>
              </a:defRPr>
            </a:pPr>
            <a:r>
              <a:t>Staffed by part-time Federal partner resources (2-3 project leads and at least one contact/participant from each Federal partner</a:t>
            </a:r>
          </a:p>
        </p:txBody>
      </p:sp>
      <p:sp>
        <p:nvSpPr>
          <p:cNvPr id="110" name="Steering Group  for FHIMS WG"/>
          <p:cNvSpPr/>
          <p:nvPr/>
        </p:nvSpPr>
        <p:spPr>
          <a:xfrm>
            <a:off x="9347200" y="2819400"/>
            <a:ext cx="1803400" cy="863600"/>
          </a:xfrm>
          <a:prstGeom prst="rect">
            <a:avLst/>
          </a:prstGeom>
          <a:solidFill>
            <a:srgbClr val="73FDFF"/>
          </a:solidFill>
          <a:ln>
            <a:solidFill>
              <a:srgbClr val="000000"/>
            </a:solidFill>
          </a:ln>
          <a:extLst>
            <a:ext uri="{C572A759-6A51-4108-AA02-DFA0A04FC94B}">
              <ma14:wrappingTextBoxFlag xmlns:ma14="http://schemas.microsoft.com/office/mac/drawingml/2011/main" val="1"/>
            </a:ext>
          </a:extLst>
        </p:spPr>
        <p:txBody>
          <a:bodyPr lIns="50800" tIns="50800" rIns="50800" bIns="50800" anchor="ctr"/>
          <a:lstStyle/>
          <a:p>
            <a:pPr lvl="4" defTabSz="1295400">
              <a:defRPr sz="1600"/>
            </a:pPr>
            <a:r>
              <a:t> Steering Group  for FHIMS WG</a:t>
            </a:r>
          </a:p>
        </p:txBody>
      </p:sp>
      <p:sp>
        <p:nvSpPr>
          <p:cNvPr id="111" name="FHIMS WG"/>
          <p:cNvSpPr/>
          <p:nvPr/>
        </p:nvSpPr>
        <p:spPr>
          <a:xfrm>
            <a:off x="9347200" y="4495800"/>
            <a:ext cx="1803400" cy="990600"/>
          </a:xfrm>
          <a:prstGeom prst="rect">
            <a:avLst/>
          </a:prstGeom>
          <a:solidFill>
            <a:srgbClr val="73FDFF"/>
          </a:solidFill>
          <a:ln>
            <a:solidFill>
              <a:srgbClr val="000000"/>
            </a:solidFill>
          </a:ln>
          <a:extLst>
            <a:ext uri="{C572A759-6A51-4108-AA02-DFA0A04FC94B}">
              <ma14:wrappingTextBoxFlag xmlns:ma14="http://schemas.microsoft.com/office/mac/drawingml/2011/main" val="1"/>
            </a:ext>
          </a:extLst>
        </p:spPr>
        <p:txBody>
          <a:bodyPr lIns="50800" tIns="50800" rIns="50800" bIns="50800" anchor="ctr"/>
          <a:lstStyle/>
          <a:p>
            <a:pPr lvl="4" algn="ctr" defTabSz="1295400">
              <a:defRPr sz="1600"/>
            </a:pPr>
            <a:r>
              <a:t> FHIMS WG</a:t>
            </a:r>
          </a:p>
        </p:txBody>
      </p:sp>
      <p:sp>
        <p:nvSpPr>
          <p:cNvPr id="112" name="IM Project…"/>
          <p:cNvSpPr/>
          <p:nvPr/>
        </p:nvSpPr>
        <p:spPr>
          <a:xfrm>
            <a:off x="9385300" y="6388100"/>
            <a:ext cx="1803400" cy="927100"/>
          </a:xfrm>
          <a:prstGeom prst="rect">
            <a:avLst/>
          </a:prstGeom>
          <a:solidFill>
            <a:srgbClr val="73FDFF"/>
          </a:solidFill>
          <a:ln>
            <a:solidFill>
              <a:srgbClr val="000000"/>
            </a:solidFill>
          </a:ln>
          <a:extLst>
            <a:ext uri="{C572A759-6A51-4108-AA02-DFA0A04FC94B}">
              <ma14:wrappingTextBoxFlag xmlns:ma14="http://schemas.microsoft.com/office/mac/drawingml/2011/main" val="1"/>
            </a:ext>
          </a:extLst>
        </p:spPr>
        <p:txBody>
          <a:bodyPr lIns="50800" tIns="50800" rIns="50800" bIns="50800" anchor="ctr"/>
          <a:lstStyle/>
          <a:p>
            <a:pPr lvl="4" algn="ctr" defTabSz="1295400">
              <a:defRPr sz="1600"/>
            </a:pPr>
            <a:r>
              <a:t>IM Project</a:t>
            </a:r>
          </a:p>
          <a:p>
            <a:pPr lvl="4" algn="ctr" defTabSz="1295400">
              <a:defRPr sz="1600"/>
            </a:pPr>
            <a:r>
              <a:t>(develops the FHIM)</a:t>
            </a:r>
          </a:p>
        </p:txBody>
      </p:sp>
      <p:sp>
        <p:nvSpPr>
          <p:cNvPr id="113" name="Line"/>
          <p:cNvSpPr/>
          <p:nvPr/>
        </p:nvSpPr>
        <p:spPr>
          <a:xfrm flipV="1">
            <a:off x="10299700" y="3708400"/>
            <a:ext cx="0" cy="812800"/>
          </a:xfrm>
          <a:prstGeom prst="line">
            <a:avLst/>
          </a:prstGeom>
          <a:ln w="38100">
            <a:solidFill>
              <a:srgbClr val="000000"/>
            </a:solidFill>
            <a:headEnd type="stealth"/>
          </a:ln>
        </p:spPr>
        <p:txBody>
          <a:bodyPr lIns="0" tIns="0" rIns="0" bIns="0"/>
          <a:lstStyle/>
          <a:p>
            <a:pPr/>
          </a:p>
        </p:txBody>
      </p:sp>
      <p:sp>
        <p:nvSpPr>
          <p:cNvPr id="114" name="Line"/>
          <p:cNvSpPr/>
          <p:nvPr/>
        </p:nvSpPr>
        <p:spPr>
          <a:xfrm flipV="1">
            <a:off x="10287000" y="5511800"/>
            <a:ext cx="0" cy="914400"/>
          </a:xfrm>
          <a:prstGeom prst="line">
            <a:avLst/>
          </a:prstGeom>
          <a:ln w="38100">
            <a:solidFill>
              <a:srgbClr val="000000"/>
            </a:solidFill>
            <a:headEnd type="stealth"/>
          </a:ln>
        </p:spPr>
        <p:txBody>
          <a:bodyPr lIns="0" tIns="0" rIns="0" bIns="0"/>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117" name="Steering Group and Modeling Participants"/>
          <p:cNvSpPr txBox="1"/>
          <p:nvPr>
            <p:ph type="title"/>
          </p:nvPr>
        </p:nvSpPr>
        <p:spPr>
          <a:xfrm>
            <a:off x="76200" y="1485900"/>
            <a:ext cx="12852400" cy="774700"/>
          </a:xfrm>
          <a:prstGeom prst="rect">
            <a:avLst/>
          </a:prstGeom>
        </p:spPr>
        <p:txBody>
          <a:bodyPr/>
          <a:lstStyle>
            <a:lvl1pPr>
              <a:defRPr>
                <a:solidFill>
                  <a:srgbClr val="011993"/>
                </a:solidFill>
                <a:uFill>
                  <a:solidFill>
                    <a:srgbClr val="011993"/>
                  </a:solidFill>
                </a:uFill>
                <a:latin typeface="+mn-lt"/>
                <a:ea typeface="+mn-ea"/>
                <a:cs typeface="+mn-cs"/>
                <a:sym typeface="Arial"/>
              </a:defRPr>
            </a:lvl1pPr>
          </a:lstStyle>
          <a:p>
            <a:pPr/>
            <a:r>
              <a:t>Steering Group and Modeling Participants</a:t>
            </a:r>
          </a:p>
        </p:txBody>
      </p:sp>
      <p:sp>
        <p:nvSpPr>
          <p:cNvPr id="118" name="Slide Number"/>
          <p:cNvSpPr txBox="1"/>
          <p:nvPr>
            <p:ph type="sldNum" sz="quarter" idx="2"/>
          </p:nvPr>
        </p:nvSpPr>
        <p:spPr>
          <a:xfrm>
            <a:off x="336485" y="9383267"/>
            <a:ext cx="313756" cy="292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9" name="Steering Group Members:…"/>
          <p:cNvSpPr/>
          <p:nvPr/>
        </p:nvSpPr>
        <p:spPr>
          <a:xfrm>
            <a:off x="457200" y="2273300"/>
            <a:ext cx="11195943" cy="36195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defTabSz="1295400">
              <a:buClr>
                <a:srgbClr val="FF2841"/>
              </a:buClr>
              <a:buFont typeface="Calibri"/>
              <a:defRPr b="1" sz="3000">
                <a:solidFill>
                  <a:srgbClr val="011993"/>
                </a:solidFill>
                <a:uFill>
                  <a:solidFill>
                    <a:srgbClr val="011993"/>
                  </a:solidFill>
                </a:uFill>
                <a:latin typeface="+mn-lt"/>
                <a:ea typeface="+mn-ea"/>
                <a:cs typeface="+mn-cs"/>
                <a:sym typeface="Arial"/>
              </a:defRPr>
            </a:pPr>
            <a:r>
              <a:t>  </a:t>
            </a:r>
            <a:r>
              <a:rPr>
                <a:solidFill>
                  <a:srgbClr val="000000"/>
                </a:solidFill>
                <a:uFill>
                  <a:solidFill>
                    <a:srgbClr val="000000"/>
                  </a:solidFill>
                </a:uFill>
              </a:rPr>
              <a:t>Steering Group Members:</a:t>
            </a:r>
          </a:p>
          <a:p>
            <a:pPr defTabSz="1295400">
              <a:defRPr>
                <a:solidFill>
                  <a:srgbClr val="011993"/>
                </a:solidFill>
                <a:uFill>
                  <a:solidFill>
                    <a:srgbClr val="011993"/>
                  </a:solidFill>
                </a:uFill>
                <a:latin typeface="Calibri"/>
                <a:ea typeface="Calibri"/>
                <a:cs typeface="Calibri"/>
                <a:sym typeface="Calibri"/>
              </a:defRPr>
            </a:pPr>
            <a:endParaRPr>
              <a:solidFill>
                <a:srgbClr val="212121"/>
              </a:solidFill>
              <a:uFill>
                <a:solidFill>
                  <a:srgbClr val="212121"/>
                </a:solidFill>
              </a:uFill>
            </a:endParaRPr>
          </a:p>
          <a:p>
            <a:pPr lvl="1" marL="342900" defTabSz="1295400">
              <a:buClr>
                <a:srgbClr val="5E5E5E"/>
              </a:buClr>
              <a:buSzPct val="125000"/>
              <a:buChar char="-"/>
              <a:defRPr sz="2600">
                <a:uFill>
                  <a:solidFill>
                    <a:srgbClr val="000000"/>
                  </a:solidFill>
                </a:uFill>
                <a:latin typeface="Calibri"/>
                <a:ea typeface="Calibri"/>
                <a:cs typeface="Calibri"/>
                <a:sym typeface="Calibri"/>
              </a:defRPr>
            </a:pPr>
            <a:r>
              <a:rPr sz="3000">
                <a:solidFill>
                  <a:srgbClr val="212121"/>
                </a:solidFill>
                <a:uFill>
                  <a:solidFill>
                    <a:srgbClr val="212121"/>
                  </a:solidFill>
                </a:uFill>
              </a:rPr>
              <a:t> </a:t>
            </a:r>
            <a:r>
              <a:rPr sz="2400">
                <a:solidFill>
                  <a:srgbClr val="212121"/>
                </a:solidFill>
                <a:uFill>
                  <a:solidFill>
                    <a:srgbClr val="212121"/>
                  </a:solidFill>
                </a:uFill>
              </a:rPr>
              <a:t>DoD   </a:t>
            </a:r>
            <a:endParaRPr sz="2400">
              <a:solidFill>
                <a:srgbClr val="212121"/>
              </a:solidFill>
              <a:uFill>
                <a:solidFill>
                  <a:srgbClr val="212121"/>
                </a:solidFill>
              </a:uFill>
            </a:endParaRPr>
          </a:p>
          <a:p>
            <a:pPr lvl="1" marL="342900" defTabSz="1295400">
              <a:buClr>
                <a:srgbClr val="5E5E5E"/>
              </a:buClr>
              <a:buSzPct val="125000"/>
              <a:buChar char="-"/>
              <a:defRPr sz="2600">
                <a:uFill>
                  <a:solidFill>
                    <a:srgbClr val="000000"/>
                  </a:solidFill>
                </a:uFill>
                <a:latin typeface="Calibri"/>
                <a:ea typeface="Calibri"/>
                <a:cs typeface="Calibri"/>
                <a:sym typeface="Calibri"/>
              </a:defRPr>
            </a:pPr>
            <a:r>
              <a:rPr sz="2400">
                <a:solidFill>
                  <a:srgbClr val="212121"/>
                </a:solidFill>
                <a:uFill>
                  <a:solidFill>
                    <a:srgbClr val="212121"/>
                  </a:solidFill>
                </a:uFill>
              </a:rPr>
              <a:t>  SSA    </a:t>
            </a:r>
            <a:endParaRPr sz="2400">
              <a:solidFill>
                <a:srgbClr val="212121"/>
              </a:solidFill>
              <a:uFill>
                <a:solidFill>
                  <a:srgbClr val="212121"/>
                </a:solidFill>
              </a:uFill>
            </a:endParaRPr>
          </a:p>
          <a:p>
            <a:pPr lvl="1" marL="342900" defTabSz="1295400">
              <a:buClr>
                <a:srgbClr val="5E5E5E"/>
              </a:buClr>
              <a:buSzPct val="125000"/>
              <a:buChar char="-"/>
              <a:defRPr sz="2600">
                <a:uFill>
                  <a:solidFill>
                    <a:srgbClr val="000000"/>
                  </a:solidFill>
                </a:uFill>
                <a:latin typeface="Calibri"/>
                <a:ea typeface="Calibri"/>
                <a:cs typeface="Calibri"/>
                <a:sym typeface="Calibri"/>
              </a:defRPr>
            </a:pPr>
            <a:r>
              <a:rPr sz="2400">
                <a:solidFill>
                  <a:srgbClr val="212121"/>
                </a:solidFill>
                <a:uFill>
                  <a:solidFill>
                    <a:srgbClr val="212121"/>
                  </a:solidFill>
                </a:uFill>
              </a:rPr>
              <a:t>  CDC   </a:t>
            </a:r>
            <a:endParaRPr sz="2400">
              <a:solidFill>
                <a:srgbClr val="212121"/>
              </a:solidFill>
              <a:uFill>
                <a:solidFill>
                  <a:srgbClr val="212121"/>
                </a:solidFill>
              </a:uFill>
            </a:endParaRPr>
          </a:p>
          <a:p>
            <a:pPr lvl="1" marL="342900" defTabSz="1295400">
              <a:buClr>
                <a:srgbClr val="5E5E5E"/>
              </a:buClr>
              <a:buSzPct val="125000"/>
              <a:buChar char="-"/>
              <a:defRPr sz="2600">
                <a:uFill>
                  <a:solidFill>
                    <a:srgbClr val="000000"/>
                  </a:solidFill>
                </a:uFill>
                <a:latin typeface="Calibri"/>
                <a:ea typeface="Calibri"/>
                <a:cs typeface="Calibri"/>
                <a:sym typeface="Calibri"/>
              </a:defRPr>
            </a:pPr>
            <a:r>
              <a:rPr sz="2400">
                <a:solidFill>
                  <a:srgbClr val="212121"/>
                </a:solidFill>
                <a:uFill>
                  <a:solidFill>
                    <a:srgbClr val="212121"/>
                  </a:solidFill>
                </a:uFill>
              </a:rPr>
              <a:t>  VHA   </a:t>
            </a:r>
            <a:endParaRPr sz="2400">
              <a:solidFill>
                <a:srgbClr val="212121"/>
              </a:solidFill>
              <a:uFill>
                <a:solidFill>
                  <a:srgbClr val="212121"/>
                </a:solidFill>
              </a:uFill>
            </a:endParaRPr>
          </a:p>
          <a:p>
            <a:pPr lvl="1" marL="342900" defTabSz="1295400">
              <a:buClr>
                <a:srgbClr val="5E5E5E"/>
              </a:buClr>
              <a:buSzPct val="125000"/>
              <a:buChar char="-"/>
              <a:defRPr sz="2600">
                <a:uFill>
                  <a:solidFill>
                    <a:srgbClr val="000000"/>
                  </a:solidFill>
                </a:uFill>
                <a:latin typeface="Calibri"/>
                <a:ea typeface="Calibri"/>
                <a:cs typeface="Calibri"/>
                <a:sym typeface="Calibri"/>
              </a:defRPr>
            </a:pPr>
            <a:r>
              <a:rPr sz="2400">
                <a:solidFill>
                  <a:srgbClr val="212121"/>
                </a:solidFill>
                <a:uFill>
                  <a:solidFill>
                    <a:srgbClr val="212121"/>
                  </a:solidFill>
                </a:uFill>
              </a:rPr>
              <a:t>  NCI    </a:t>
            </a:r>
            <a:endParaRPr sz="2400">
              <a:solidFill>
                <a:srgbClr val="212121"/>
              </a:solidFill>
              <a:uFill>
                <a:solidFill>
                  <a:srgbClr val="212121"/>
                </a:solidFill>
              </a:uFill>
            </a:endParaRPr>
          </a:p>
          <a:p>
            <a:pPr lvl="1" marL="342900" defTabSz="1295400">
              <a:buClr>
                <a:srgbClr val="5E5E5E"/>
              </a:buClr>
              <a:buSzPct val="125000"/>
              <a:buChar char="-"/>
              <a:defRPr sz="2600">
                <a:uFill>
                  <a:solidFill>
                    <a:srgbClr val="000000"/>
                  </a:solidFill>
                </a:uFill>
                <a:latin typeface="Calibri"/>
                <a:ea typeface="Calibri"/>
                <a:cs typeface="Calibri"/>
                <a:sym typeface="Calibri"/>
              </a:defRPr>
            </a:pPr>
            <a:r>
              <a:rPr sz="2400">
                <a:solidFill>
                  <a:srgbClr val="212121"/>
                </a:solidFill>
                <a:uFill>
                  <a:solidFill>
                    <a:srgbClr val="212121"/>
                  </a:solidFill>
                </a:uFill>
              </a:rPr>
              <a:t>  CMS  (being replaced)</a:t>
            </a:r>
            <a:endParaRPr sz="2400">
              <a:solidFill>
                <a:srgbClr val="212121"/>
              </a:solidFill>
              <a:uFill>
                <a:solidFill>
                  <a:srgbClr val="212121"/>
                </a:solidFill>
              </a:uFill>
            </a:endParaRPr>
          </a:p>
          <a:p>
            <a:pPr defTabSz="1295400">
              <a:defRPr sz="2600">
                <a:uFill>
                  <a:solidFill>
                    <a:srgbClr val="000000"/>
                  </a:solidFill>
                </a:uFill>
                <a:latin typeface="Calibri"/>
                <a:ea typeface="Calibri"/>
                <a:cs typeface="Calibri"/>
                <a:sym typeface="Calibri"/>
              </a:defRPr>
            </a:pPr>
            <a:br>
              <a:rPr sz="1200"/>
            </a:br>
            <a:r>
              <a:rPr sz="3000"/>
              <a:t> </a:t>
            </a:r>
            <a:r>
              <a:rPr b="1" sz="3000">
                <a:latin typeface="+mn-lt"/>
                <a:ea typeface="+mn-ea"/>
                <a:cs typeface="+mn-cs"/>
                <a:sym typeface="Arial"/>
              </a:rPr>
              <a:t> Information Modeling Project comprised of volunteers from:</a:t>
            </a:r>
          </a:p>
        </p:txBody>
      </p:sp>
      <p:graphicFrame>
        <p:nvGraphicFramePr>
          <p:cNvPr id="120" name="Table"/>
          <p:cNvGraphicFramePr/>
          <p:nvPr/>
        </p:nvGraphicFramePr>
        <p:xfrm>
          <a:off x="841812" y="6088041"/>
          <a:ext cx="3606801" cy="2705101"/>
        </p:xfrm>
        <a:graphic xmlns:a="http://schemas.openxmlformats.org/drawingml/2006/main">
          <a:graphicData uri="http://schemas.openxmlformats.org/drawingml/2006/table">
            <a:tbl>
              <a:tblPr firstCol="0" firstRow="0" lastCol="0" lastRow="0" bandCol="0" bandRow="1" rtl="0">
                <a:tableStyleId>{8F44A2F1-9E1F-4B54-A3A2-5F16C0AD49E2}</a:tableStyleId>
              </a:tblPr>
              <a:tblGrid>
                <a:gridCol w="1803400"/>
                <a:gridCol w="1803400"/>
              </a:tblGrid>
              <a:tr h="450850">
                <a:tc>
                  <a:txBody>
                    <a:bodyPr/>
                    <a:lstStyle/>
                    <a:p>
                      <a:pPr algn="l" defTabSz="1295400">
                        <a:spcBef>
                          <a:spcPts val="900"/>
                        </a:spcBef>
                        <a:tabLst>
                          <a:tab pos="1295400" algn="l"/>
                        </a:tabLst>
                        <a:defRPr b="0">
                          <a:solidFill>
                            <a:srgbClr val="000000"/>
                          </a:solidFill>
                          <a:uFillTx/>
                        </a:defRPr>
                      </a:pPr>
                      <a:r>
                        <a:rPr sz="1600">
                          <a:uFill>
                            <a:solidFill>
                              <a:srgbClr val="FFFFFF"/>
                            </a:solidFill>
                          </a:uFill>
                          <a:latin typeface="Calibri"/>
                          <a:ea typeface="Calibri"/>
                          <a:cs typeface="Calibri"/>
                          <a:sym typeface="Calibri"/>
                        </a:rPr>
                        <a:t>DoD/MHS</a:t>
                      </a:r>
                    </a:p>
                  </a:txBody>
                  <a:tcPr marL="50800" marR="50800" marT="50800" marB="50800" anchor="ctr" anchorCtr="0" horzOverflow="overflow">
                    <a:lnL w="28575">
                      <a:solidFill>
                        <a:srgbClr val="005493"/>
                      </a:solidFill>
                      <a:miter lim="400000"/>
                    </a:lnL>
                    <a:lnR w="12700">
                      <a:solidFill>
                        <a:srgbClr val="005493"/>
                      </a:solidFill>
                      <a:miter lim="400000"/>
                    </a:lnR>
                    <a:lnT w="28575">
                      <a:solidFill>
                        <a:srgbClr val="005493"/>
                      </a:solidFill>
                      <a:miter lim="400000"/>
                    </a:lnT>
                    <a:lnB w="12700">
                      <a:solidFill>
                        <a:srgbClr val="005493"/>
                      </a:solidFill>
                      <a:miter lim="400000"/>
                    </a:lnB>
                    <a:solidFill>
                      <a:srgbClr val="E1EAF4"/>
                    </a:solidFill>
                  </a:tcPr>
                </a:tc>
                <a:tc>
                  <a:txBody>
                    <a:bodyPr/>
                    <a:lstStyle/>
                    <a:p>
                      <a:pPr algn="l" defTabSz="1295400">
                        <a:spcBef>
                          <a:spcPts val="900"/>
                        </a:spcBef>
                        <a:tabLst>
                          <a:tab pos="1295400" algn="l"/>
                        </a:tabLst>
                        <a:defRPr b="0">
                          <a:solidFill>
                            <a:srgbClr val="000000"/>
                          </a:solidFill>
                          <a:uFillTx/>
                        </a:defRPr>
                      </a:pPr>
                      <a:r>
                        <a:rPr sz="1600">
                          <a:uFill>
                            <a:solidFill>
                              <a:srgbClr val="FFFFFF"/>
                            </a:solidFill>
                          </a:uFill>
                          <a:latin typeface="Calibri"/>
                          <a:ea typeface="Calibri"/>
                          <a:cs typeface="Calibri"/>
                          <a:sym typeface="Calibri"/>
                        </a:rPr>
                        <a:t>CDC</a:t>
                      </a:r>
                    </a:p>
                  </a:txBody>
                  <a:tcPr marL="50800" marR="50800" marT="50800" marB="50800" anchor="ctr" anchorCtr="0" horzOverflow="overflow">
                    <a:lnL w="12700">
                      <a:solidFill>
                        <a:srgbClr val="005493"/>
                      </a:solidFill>
                      <a:miter lim="400000"/>
                    </a:lnL>
                    <a:lnR w="28575">
                      <a:solidFill>
                        <a:srgbClr val="005493"/>
                      </a:solidFill>
                      <a:miter lim="400000"/>
                    </a:lnR>
                    <a:lnT w="28575">
                      <a:solidFill>
                        <a:srgbClr val="005493"/>
                      </a:solidFill>
                      <a:miter lim="400000"/>
                    </a:lnT>
                    <a:lnB w="12700">
                      <a:solidFill>
                        <a:srgbClr val="005493"/>
                      </a:solidFill>
                      <a:miter lim="400000"/>
                    </a:lnB>
                    <a:solidFill>
                      <a:srgbClr val="E1EAF4"/>
                    </a:solidFill>
                  </a:tcPr>
                </a:tc>
              </a:tr>
              <a:tr h="450850">
                <a:tc>
                  <a:txBody>
                    <a:bodyPr/>
                    <a:lstStyle/>
                    <a:p>
                      <a:pPr algn="l" defTabSz="1295400">
                        <a:spcBef>
                          <a:spcPts val="900"/>
                        </a:spcBef>
                        <a:tabLst>
                          <a:tab pos="1295400" algn="l"/>
                        </a:tabLst>
                        <a:defRPr b="0">
                          <a:solidFill>
                            <a:srgbClr val="000000"/>
                          </a:solidFill>
                          <a:uFillTx/>
                        </a:defRPr>
                      </a:pPr>
                      <a:r>
                        <a:rPr sz="1600">
                          <a:uFill>
                            <a:solidFill>
                              <a:srgbClr val="FFFFFF"/>
                            </a:solidFill>
                          </a:uFill>
                          <a:latin typeface="Calibri"/>
                          <a:ea typeface="Calibri"/>
                          <a:cs typeface="Calibri"/>
                          <a:sym typeface="Calibri"/>
                        </a:rPr>
                        <a:t>VA / VHA</a:t>
                      </a:r>
                    </a:p>
                  </a:txBody>
                  <a:tcPr marL="50800" marR="50800" marT="50800" marB="50800" anchor="ctr" anchorCtr="0" horzOverflow="overflow">
                    <a:lnL w="28575">
                      <a:solidFill>
                        <a:srgbClr val="005493"/>
                      </a:solidFill>
                      <a:miter lim="400000"/>
                    </a:lnL>
                    <a:lnR w="12700">
                      <a:solidFill>
                        <a:srgbClr val="005493"/>
                      </a:solidFill>
                      <a:miter lim="400000"/>
                    </a:lnR>
                    <a:lnT w="12700">
                      <a:solidFill>
                        <a:srgbClr val="005493"/>
                      </a:solidFill>
                      <a:miter lim="400000"/>
                    </a:lnT>
                    <a:lnB w="12700">
                      <a:solidFill>
                        <a:srgbClr val="005493"/>
                      </a:solidFill>
                      <a:miter lim="400000"/>
                    </a:lnB>
                    <a:solidFill>
                      <a:srgbClr val="F1F5FA"/>
                    </a:solidFill>
                  </a:tcPr>
                </a:tc>
                <a:tc>
                  <a:txBody>
                    <a:bodyPr/>
                    <a:lstStyle/>
                    <a:p>
                      <a:pPr algn="l" defTabSz="1295400">
                        <a:spcBef>
                          <a:spcPts val="900"/>
                        </a:spcBef>
                        <a:tabLst>
                          <a:tab pos="1295400" algn="l"/>
                        </a:tabLst>
                        <a:defRPr b="0">
                          <a:solidFill>
                            <a:srgbClr val="000000"/>
                          </a:solidFill>
                          <a:uFillTx/>
                        </a:defRPr>
                      </a:pPr>
                      <a:r>
                        <a:rPr sz="1600">
                          <a:uFill>
                            <a:solidFill>
                              <a:srgbClr val="FFFFFF"/>
                            </a:solidFill>
                          </a:uFill>
                          <a:latin typeface="Calibri"/>
                          <a:ea typeface="Calibri"/>
                          <a:cs typeface="Calibri"/>
                          <a:sym typeface="Calibri"/>
                        </a:rPr>
                        <a:t>SSA</a:t>
                      </a:r>
                    </a:p>
                  </a:txBody>
                  <a:tcPr marL="50800" marR="50800" marT="50800" marB="50800" anchor="ctr" anchorCtr="0" horzOverflow="overflow">
                    <a:lnL w="12700">
                      <a:solidFill>
                        <a:srgbClr val="005493"/>
                      </a:solidFill>
                      <a:miter lim="400000"/>
                    </a:lnL>
                    <a:lnR w="28575">
                      <a:solidFill>
                        <a:srgbClr val="005493"/>
                      </a:solidFill>
                      <a:miter lim="400000"/>
                    </a:lnR>
                    <a:lnT w="12700">
                      <a:solidFill>
                        <a:srgbClr val="005493"/>
                      </a:solidFill>
                      <a:miter lim="400000"/>
                    </a:lnT>
                    <a:lnB w="12700">
                      <a:solidFill>
                        <a:srgbClr val="005493"/>
                      </a:solidFill>
                      <a:miter lim="400000"/>
                    </a:lnB>
                    <a:solidFill>
                      <a:srgbClr val="F1F5FA"/>
                    </a:solidFill>
                  </a:tcPr>
                </a:tc>
              </a:tr>
              <a:tr h="450850">
                <a:tc>
                  <a:txBody>
                    <a:bodyPr/>
                    <a:lstStyle/>
                    <a:p>
                      <a:pPr algn="l" defTabSz="1295400">
                        <a:spcBef>
                          <a:spcPts val="900"/>
                        </a:spcBef>
                        <a:tabLst>
                          <a:tab pos="1295400" algn="l"/>
                        </a:tabLst>
                        <a:defRPr b="0">
                          <a:solidFill>
                            <a:srgbClr val="000000"/>
                          </a:solidFill>
                          <a:uFillTx/>
                        </a:defRPr>
                      </a:pPr>
                      <a:r>
                        <a:rPr sz="1600">
                          <a:uFill>
                            <a:solidFill>
                              <a:srgbClr val="FFFFFF"/>
                            </a:solidFill>
                          </a:uFill>
                          <a:latin typeface="Calibri"/>
                          <a:ea typeface="Calibri"/>
                          <a:cs typeface="Calibri"/>
                          <a:sym typeface="Calibri"/>
                        </a:rPr>
                        <a:t>DHHS</a:t>
                      </a:r>
                    </a:p>
                  </a:txBody>
                  <a:tcPr marL="50800" marR="50800" marT="50800" marB="50800" anchor="ctr" anchorCtr="0" horzOverflow="overflow">
                    <a:lnL w="28575">
                      <a:solidFill>
                        <a:srgbClr val="005493"/>
                      </a:solidFill>
                      <a:miter lim="400000"/>
                    </a:lnL>
                    <a:lnR w="12700">
                      <a:solidFill>
                        <a:srgbClr val="005493"/>
                      </a:solidFill>
                      <a:miter lim="400000"/>
                    </a:lnR>
                    <a:lnT w="12700">
                      <a:solidFill>
                        <a:srgbClr val="005493"/>
                      </a:solidFill>
                      <a:miter lim="400000"/>
                    </a:lnT>
                    <a:lnB w="12700">
                      <a:solidFill>
                        <a:srgbClr val="005493"/>
                      </a:solidFill>
                      <a:miter lim="400000"/>
                    </a:lnB>
                    <a:solidFill>
                      <a:srgbClr val="E1EAF4"/>
                    </a:solidFill>
                  </a:tcPr>
                </a:tc>
                <a:tc>
                  <a:txBody>
                    <a:bodyPr/>
                    <a:lstStyle/>
                    <a:p>
                      <a:pPr algn="l" defTabSz="1295400">
                        <a:spcBef>
                          <a:spcPts val="900"/>
                        </a:spcBef>
                        <a:tabLst>
                          <a:tab pos="1295400" algn="l"/>
                        </a:tabLst>
                        <a:defRPr b="0">
                          <a:solidFill>
                            <a:srgbClr val="000000"/>
                          </a:solidFill>
                          <a:uFillTx/>
                        </a:defRPr>
                      </a:pPr>
                      <a:r>
                        <a:rPr sz="1600">
                          <a:uFill>
                            <a:solidFill>
                              <a:srgbClr val="FFFFFF"/>
                            </a:solidFill>
                          </a:uFill>
                          <a:latin typeface="Calibri"/>
                          <a:ea typeface="Calibri"/>
                          <a:cs typeface="Calibri"/>
                          <a:sym typeface="Calibri"/>
                        </a:rPr>
                        <a:t>SAMHSA</a:t>
                      </a:r>
                    </a:p>
                  </a:txBody>
                  <a:tcPr marL="50800" marR="50800" marT="50800" marB="50800" anchor="ctr" anchorCtr="0" horzOverflow="overflow">
                    <a:lnL w="12700">
                      <a:solidFill>
                        <a:srgbClr val="005493"/>
                      </a:solidFill>
                      <a:miter lim="400000"/>
                    </a:lnL>
                    <a:lnR w="28575">
                      <a:solidFill>
                        <a:srgbClr val="005493"/>
                      </a:solidFill>
                      <a:miter lim="400000"/>
                    </a:lnR>
                    <a:lnT w="12700">
                      <a:solidFill>
                        <a:srgbClr val="005493"/>
                      </a:solidFill>
                      <a:miter lim="400000"/>
                    </a:lnT>
                    <a:lnB w="12700">
                      <a:solidFill>
                        <a:srgbClr val="005493"/>
                      </a:solidFill>
                      <a:miter lim="400000"/>
                    </a:lnB>
                    <a:solidFill>
                      <a:srgbClr val="E1EAF4"/>
                    </a:solidFill>
                  </a:tcPr>
                </a:tc>
              </a:tr>
              <a:tr h="450850">
                <a:tc>
                  <a:txBody>
                    <a:bodyPr/>
                    <a:lstStyle/>
                    <a:p>
                      <a:pPr algn="l" defTabSz="1295400">
                        <a:spcBef>
                          <a:spcPts val="900"/>
                        </a:spcBef>
                        <a:tabLst>
                          <a:tab pos="1295400" algn="l"/>
                        </a:tabLst>
                        <a:defRPr b="0">
                          <a:solidFill>
                            <a:srgbClr val="000000"/>
                          </a:solidFill>
                          <a:uFillTx/>
                        </a:defRPr>
                      </a:pPr>
                      <a:r>
                        <a:rPr sz="1600">
                          <a:uFill>
                            <a:solidFill>
                              <a:srgbClr val="FFFFFF"/>
                            </a:solidFill>
                          </a:uFill>
                          <a:latin typeface="Calibri"/>
                          <a:ea typeface="Calibri"/>
                          <a:cs typeface="Calibri"/>
                          <a:sym typeface="Calibri"/>
                        </a:rPr>
                        <a:t>CMS</a:t>
                      </a:r>
                    </a:p>
                  </a:txBody>
                  <a:tcPr marL="50800" marR="50800" marT="50800" marB="50800" anchor="ctr" anchorCtr="0" horzOverflow="overflow">
                    <a:lnL w="28575">
                      <a:solidFill>
                        <a:srgbClr val="005493"/>
                      </a:solidFill>
                      <a:miter lim="400000"/>
                    </a:lnL>
                    <a:lnR w="12700">
                      <a:solidFill>
                        <a:srgbClr val="005493"/>
                      </a:solidFill>
                      <a:miter lim="400000"/>
                    </a:lnR>
                    <a:lnT w="12700">
                      <a:solidFill>
                        <a:srgbClr val="005493"/>
                      </a:solidFill>
                      <a:miter lim="400000"/>
                    </a:lnT>
                    <a:lnB w="12700">
                      <a:solidFill>
                        <a:srgbClr val="005493"/>
                      </a:solidFill>
                      <a:miter lim="400000"/>
                    </a:lnB>
                    <a:solidFill>
                      <a:srgbClr val="F1F5FA"/>
                    </a:solidFill>
                  </a:tcPr>
                </a:tc>
                <a:tc>
                  <a:txBody>
                    <a:bodyPr/>
                    <a:lstStyle/>
                    <a:p>
                      <a:pPr algn="l" defTabSz="1295400">
                        <a:spcBef>
                          <a:spcPts val="900"/>
                        </a:spcBef>
                        <a:tabLst>
                          <a:tab pos="1295400" algn="l"/>
                        </a:tabLst>
                        <a:defRPr b="0">
                          <a:solidFill>
                            <a:srgbClr val="000000"/>
                          </a:solidFill>
                          <a:uFillTx/>
                        </a:defRPr>
                      </a:pPr>
                      <a:r>
                        <a:rPr sz="1600">
                          <a:uFill>
                            <a:solidFill>
                              <a:srgbClr val="FFFFFF"/>
                            </a:solidFill>
                          </a:uFill>
                          <a:latin typeface="Calibri"/>
                          <a:ea typeface="Calibri"/>
                          <a:cs typeface="Calibri"/>
                          <a:sym typeface="Calibri"/>
                        </a:rPr>
                        <a:t>IHS</a:t>
                      </a:r>
                    </a:p>
                  </a:txBody>
                  <a:tcPr marL="50800" marR="50800" marT="50800" marB="50800" anchor="ctr" anchorCtr="0" horzOverflow="overflow">
                    <a:lnL w="12700">
                      <a:solidFill>
                        <a:srgbClr val="005493"/>
                      </a:solidFill>
                      <a:miter lim="400000"/>
                    </a:lnL>
                    <a:lnR w="28575">
                      <a:solidFill>
                        <a:srgbClr val="005493"/>
                      </a:solidFill>
                      <a:miter lim="400000"/>
                    </a:lnR>
                    <a:lnT w="12700">
                      <a:solidFill>
                        <a:srgbClr val="005493"/>
                      </a:solidFill>
                      <a:miter lim="400000"/>
                    </a:lnT>
                    <a:lnB w="12700">
                      <a:solidFill>
                        <a:srgbClr val="005493"/>
                      </a:solidFill>
                      <a:miter lim="400000"/>
                    </a:lnB>
                    <a:solidFill>
                      <a:srgbClr val="F1F5FA"/>
                    </a:solidFill>
                  </a:tcPr>
                </a:tc>
              </a:tr>
              <a:tr h="450850">
                <a:tc>
                  <a:txBody>
                    <a:bodyPr/>
                    <a:lstStyle/>
                    <a:p>
                      <a:pPr algn="l" defTabSz="1295400">
                        <a:spcBef>
                          <a:spcPts val="900"/>
                        </a:spcBef>
                        <a:tabLst>
                          <a:tab pos="1295400" algn="l"/>
                        </a:tabLst>
                        <a:defRPr b="0">
                          <a:solidFill>
                            <a:srgbClr val="000000"/>
                          </a:solidFill>
                          <a:uFillTx/>
                        </a:defRPr>
                      </a:pPr>
                      <a:r>
                        <a:rPr sz="1600">
                          <a:uFill>
                            <a:solidFill>
                              <a:srgbClr val="FFFFFF"/>
                            </a:solidFill>
                          </a:uFill>
                          <a:latin typeface="Calibri"/>
                          <a:ea typeface="Calibri"/>
                          <a:cs typeface="Calibri"/>
                          <a:sym typeface="Calibri"/>
                        </a:rPr>
                        <a:t>FDA</a:t>
                      </a:r>
                    </a:p>
                  </a:txBody>
                  <a:tcPr marL="50800" marR="50800" marT="50800" marB="50800" anchor="ctr" anchorCtr="0" horzOverflow="overflow">
                    <a:lnL w="28575">
                      <a:solidFill>
                        <a:srgbClr val="005493"/>
                      </a:solidFill>
                      <a:miter lim="400000"/>
                    </a:lnL>
                    <a:lnR w="12700">
                      <a:solidFill>
                        <a:srgbClr val="005493"/>
                      </a:solidFill>
                      <a:miter lim="400000"/>
                    </a:lnR>
                    <a:lnT w="12700">
                      <a:solidFill>
                        <a:srgbClr val="005493"/>
                      </a:solidFill>
                      <a:miter lim="400000"/>
                    </a:lnT>
                    <a:lnB w="12700">
                      <a:solidFill>
                        <a:srgbClr val="005493"/>
                      </a:solidFill>
                      <a:miter lim="400000"/>
                    </a:lnB>
                    <a:solidFill>
                      <a:srgbClr val="E1EAF4"/>
                    </a:solidFill>
                  </a:tcPr>
                </a:tc>
                <a:tc>
                  <a:txBody>
                    <a:bodyPr/>
                    <a:lstStyle/>
                    <a:p>
                      <a:pPr algn="l" defTabSz="1295400">
                        <a:spcBef>
                          <a:spcPts val="900"/>
                        </a:spcBef>
                        <a:tabLst>
                          <a:tab pos="1295400" algn="l"/>
                        </a:tabLst>
                        <a:defRPr b="0">
                          <a:solidFill>
                            <a:srgbClr val="000000"/>
                          </a:solidFill>
                          <a:uFillTx/>
                        </a:defRPr>
                      </a:pPr>
                      <a:r>
                        <a:rPr sz="1600">
                          <a:uFill>
                            <a:solidFill>
                              <a:srgbClr val="FFFFFF"/>
                            </a:solidFill>
                          </a:uFill>
                          <a:latin typeface="Calibri"/>
                          <a:ea typeface="Calibri"/>
                          <a:cs typeface="Calibri"/>
                          <a:sym typeface="Calibri"/>
                        </a:rPr>
                        <a:t>NCI</a:t>
                      </a:r>
                    </a:p>
                  </a:txBody>
                  <a:tcPr marL="50800" marR="50800" marT="50800" marB="50800" anchor="ctr" anchorCtr="0" horzOverflow="overflow">
                    <a:lnL w="12700">
                      <a:solidFill>
                        <a:srgbClr val="005493"/>
                      </a:solidFill>
                      <a:miter lim="400000"/>
                    </a:lnL>
                    <a:lnR w="28575">
                      <a:solidFill>
                        <a:srgbClr val="005493"/>
                      </a:solidFill>
                      <a:miter lim="400000"/>
                    </a:lnR>
                    <a:lnT w="12700">
                      <a:solidFill>
                        <a:srgbClr val="005493"/>
                      </a:solidFill>
                      <a:miter lim="400000"/>
                    </a:lnT>
                    <a:lnB w="12700">
                      <a:solidFill>
                        <a:srgbClr val="005493"/>
                      </a:solidFill>
                      <a:miter lim="400000"/>
                    </a:lnB>
                    <a:solidFill>
                      <a:srgbClr val="E1EAF4"/>
                    </a:solidFill>
                  </a:tcPr>
                </a:tc>
              </a:tr>
              <a:tr h="450850">
                <a:tc>
                  <a:txBody>
                    <a:bodyPr/>
                    <a:lstStyle/>
                    <a:p>
                      <a:pPr algn="l" defTabSz="1295400">
                        <a:spcBef>
                          <a:spcPts val="900"/>
                        </a:spcBef>
                        <a:tabLst>
                          <a:tab pos="1295400" algn="l"/>
                        </a:tabLst>
                        <a:defRPr b="0">
                          <a:solidFill>
                            <a:srgbClr val="000000"/>
                          </a:solidFill>
                          <a:uFillTx/>
                        </a:defRPr>
                      </a:pPr>
                      <a:r>
                        <a:rPr sz="1600">
                          <a:uFill>
                            <a:solidFill>
                              <a:srgbClr val="FFFFFF"/>
                            </a:solidFill>
                          </a:uFill>
                          <a:latin typeface="Calibri"/>
                          <a:ea typeface="Calibri"/>
                          <a:cs typeface="Calibri"/>
                          <a:sym typeface="Calibri"/>
                        </a:rPr>
                        <a:t>NLM</a:t>
                      </a:r>
                    </a:p>
                  </a:txBody>
                  <a:tcPr marL="50800" marR="50800" marT="50800" marB="50800" anchor="ctr" anchorCtr="0" horzOverflow="overflow">
                    <a:lnL w="28575">
                      <a:solidFill>
                        <a:srgbClr val="005493"/>
                      </a:solidFill>
                      <a:miter lim="400000"/>
                    </a:lnL>
                    <a:lnR w="12700">
                      <a:solidFill>
                        <a:srgbClr val="005493"/>
                      </a:solidFill>
                      <a:miter lim="400000"/>
                    </a:lnR>
                    <a:lnT w="12700">
                      <a:solidFill>
                        <a:srgbClr val="005493"/>
                      </a:solidFill>
                      <a:miter lim="400000"/>
                    </a:lnT>
                    <a:lnB w="28575">
                      <a:solidFill>
                        <a:srgbClr val="005493"/>
                      </a:solidFill>
                      <a:miter lim="400000"/>
                    </a:lnB>
                    <a:solidFill>
                      <a:srgbClr val="F1F5FA"/>
                    </a:solidFill>
                  </a:tcPr>
                </a:tc>
                <a:tc>
                  <a:txBody>
                    <a:bodyPr/>
                    <a:lstStyle/>
                    <a:p>
                      <a:pPr algn="l" defTabSz="1295400">
                        <a:spcBef>
                          <a:spcPts val="900"/>
                        </a:spcBef>
                        <a:tabLst>
                          <a:tab pos="1295400" algn="l"/>
                        </a:tabLst>
                        <a:defRPr b="0">
                          <a:solidFill>
                            <a:srgbClr val="000000"/>
                          </a:solidFill>
                          <a:uFillTx/>
                        </a:defRPr>
                      </a:pPr>
                      <a:r>
                        <a:rPr sz="1600">
                          <a:uFill>
                            <a:solidFill>
                              <a:srgbClr val="FFFFFF"/>
                            </a:solidFill>
                          </a:uFill>
                          <a:latin typeface="Calibri"/>
                          <a:ea typeface="Calibri"/>
                          <a:cs typeface="Calibri"/>
                          <a:sym typeface="Calibri"/>
                        </a:rPr>
                        <a:t>FHA</a:t>
                      </a:r>
                    </a:p>
                  </a:txBody>
                  <a:tcPr marL="50800" marR="50800" marT="50800" marB="50800" anchor="ctr" anchorCtr="0" horzOverflow="overflow">
                    <a:lnL w="12700">
                      <a:solidFill>
                        <a:srgbClr val="005493"/>
                      </a:solidFill>
                      <a:miter lim="400000"/>
                    </a:lnL>
                    <a:lnR w="28575">
                      <a:solidFill>
                        <a:srgbClr val="005493"/>
                      </a:solidFill>
                      <a:miter lim="400000"/>
                    </a:lnR>
                    <a:lnT w="12700">
                      <a:solidFill>
                        <a:srgbClr val="005493"/>
                      </a:solidFill>
                      <a:miter lim="400000"/>
                    </a:lnT>
                    <a:lnB w="28575">
                      <a:solidFill>
                        <a:srgbClr val="005493"/>
                      </a:solidFill>
                      <a:miter lim="400000"/>
                    </a:lnB>
                    <a:solidFill>
                      <a:srgbClr val="F1F5FA"/>
                    </a:solidFill>
                  </a:tcPr>
                </a:tc>
              </a:tr>
            </a:tbl>
          </a:graphicData>
        </a:graphic>
      </p:graphicFrame>
      <p:sp>
        <p:nvSpPr>
          <p:cNvPr id="121" name="All are encouraged to invite…"/>
          <p:cNvSpPr/>
          <p:nvPr/>
        </p:nvSpPr>
        <p:spPr>
          <a:xfrm>
            <a:off x="5702300" y="6235700"/>
            <a:ext cx="5818524" cy="19177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marL="56444" marR="57797" defTabSz="1295400">
              <a:buClr>
                <a:srgbClr val="0329D6"/>
              </a:buClr>
              <a:buFont typeface="Arial"/>
              <a:defRPr b="1" i="1" sz="2400">
                <a:uFill>
                  <a:solidFill>
                    <a:srgbClr val="000000"/>
                  </a:solidFill>
                </a:uFill>
              </a:defRPr>
            </a:pPr>
            <a:r>
              <a:t>All are encouraged to invite</a:t>
            </a:r>
          </a:p>
          <a:p>
            <a:pPr marL="56444" marR="57797" defTabSz="1295400">
              <a:buClr>
                <a:srgbClr val="0329D6"/>
              </a:buClr>
              <a:buFont typeface="Arial"/>
              <a:defRPr b="1" i="1" sz="2400">
                <a:uFill>
                  <a:solidFill>
                    <a:srgbClr val="000000"/>
                  </a:solidFill>
                </a:uFill>
              </a:defRPr>
            </a:pPr>
            <a:r>
              <a:t>Subject Matter Experts (SMEs) </a:t>
            </a:r>
          </a:p>
          <a:p>
            <a:pPr marL="56444" marR="57797" defTabSz="1295400">
              <a:buClr>
                <a:srgbClr val="0329D6"/>
              </a:buClr>
              <a:buFont typeface="Arial"/>
              <a:defRPr b="1" i="1" sz="2400">
                <a:uFill>
                  <a:solidFill>
                    <a:srgbClr val="000000"/>
                  </a:solidFill>
                </a:uFill>
              </a:defRPr>
            </a:pPr>
            <a:r>
              <a:t>from their respective organizations </a:t>
            </a:r>
          </a:p>
          <a:p>
            <a:pPr marL="56444" marR="57797" defTabSz="1295400">
              <a:buClr>
                <a:srgbClr val="0329D6"/>
              </a:buClr>
              <a:buFont typeface="Arial"/>
              <a:defRPr b="1" i="1" sz="2400">
                <a:uFill>
                  <a:solidFill>
                    <a:srgbClr val="000000"/>
                  </a:solidFill>
                </a:uFill>
              </a:defRPr>
            </a:pPr>
            <a:r>
              <a:t>to provide insight and input on </a:t>
            </a:r>
          </a:p>
          <a:p>
            <a:pPr marL="56444" marR="57797" defTabSz="1295400">
              <a:buClr>
                <a:srgbClr val="0329D6"/>
              </a:buClr>
              <a:buFont typeface="Arial"/>
              <a:defRPr b="1" i="1" sz="2400">
                <a:uFill>
                  <a:solidFill>
                    <a:srgbClr val="000000"/>
                  </a:solidFill>
                </a:uFill>
              </a:defRPr>
            </a:pPr>
            <a:r>
              <a:t>models, standards, and definitions.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124" name="Goal…"/>
          <p:cNvSpPr txBox="1"/>
          <p:nvPr>
            <p:ph type="body" idx="1"/>
          </p:nvPr>
        </p:nvSpPr>
        <p:spPr>
          <a:xfrm>
            <a:off x="901700" y="2565400"/>
            <a:ext cx="11188700" cy="6337300"/>
          </a:xfrm>
          <a:prstGeom prst="rect">
            <a:avLst/>
          </a:prstGeom>
        </p:spPr>
        <p:txBody>
          <a:bodyPr/>
          <a:lstStyle/>
          <a:p>
            <a:pPr marL="270710" indent="-270710">
              <a:defRPr sz="3000"/>
            </a:pPr>
            <a:r>
              <a:t>Goal </a:t>
            </a:r>
          </a:p>
          <a:p>
            <a:pPr lvl="1" marL="623887" indent="-166687">
              <a:defRPr sz="2100"/>
            </a:pPr>
            <a:r>
              <a:t>Produce a logical, health information model that supports semantic interoperability and that is built by harmonizing information from the individual Federal partners and standards organizations </a:t>
            </a:r>
          </a:p>
          <a:p>
            <a:pPr marL="270710" indent="-270710">
              <a:defRPr sz="3000"/>
            </a:pPr>
            <a:r>
              <a:t>Principles</a:t>
            </a:r>
          </a:p>
          <a:p>
            <a:pPr lvl="1" marL="623887" indent="-166687">
              <a:defRPr sz="2100"/>
            </a:pPr>
            <a:r>
              <a:t>The model will be expressed in standard Unified Modeling Language (UML) notation (it may also be expressed in other notations)</a:t>
            </a:r>
          </a:p>
          <a:p>
            <a:pPr lvl="1" marL="623887" indent="-166687">
              <a:defRPr sz="2100"/>
            </a:pPr>
            <a:r>
              <a:t>The model will be designed to meet all Federal partner semantic interoperability needs for the exchange of information with other organizations</a:t>
            </a:r>
          </a:p>
          <a:p>
            <a:pPr lvl="1" marL="623887" indent="-166687">
              <a:defRPr sz="2100"/>
            </a:pPr>
            <a:r>
              <a:t>The model will support existing national health standards</a:t>
            </a:r>
          </a:p>
          <a:p>
            <a:pPr lvl="1" marL="623887" indent="-166687">
              <a:defRPr sz="2100"/>
            </a:pPr>
            <a:r>
              <a:t>The model will be in the public domain, freely available and easy to access</a:t>
            </a:r>
          </a:p>
          <a:p>
            <a:pPr lvl="1" marL="623887" indent="-166687">
              <a:defRPr sz="2100"/>
            </a:pPr>
            <a:r>
              <a:t>The model will be specified as a logical model consisting of a set of domain models</a:t>
            </a:r>
          </a:p>
          <a:p>
            <a:pPr lvl="1" marL="623887" indent="-166687">
              <a:defRPr sz="2100"/>
            </a:pPr>
            <a:r>
              <a:t>The model will not specify behaviors (operations) and, at least initially, will not specify constraints or rules</a:t>
            </a:r>
          </a:p>
          <a:p>
            <a:pPr lvl="1" marL="623887" indent="-166687">
              <a:defRPr sz="2100"/>
            </a:pPr>
            <a:r>
              <a:t>The model will be made available as an XMI export </a:t>
            </a:r>
          </a:p>
        </p:txBody>
      </p:sp>
      <p:sp>
        <p:nvSpPr>
          <p:cNvPr id="125" name="Goal and Principles"/>
          <p:cNvSpPr txBox="1"/>
          <p:nvPr>
            <p:ph type="title"/>
          </p:nvPr>
        </p:nvSpPr>
        <p:spPr>
          <a:xfrm>
            <a:off x="1460500" y="1511300"/>
            <a:ext cx="10528300" cy="1028700"/>
          </a:xfrm>
          <a:prstGeom prst="rect">
            <a:avLst/>
          </a:prstGeom>
        </p:spPr>
        <p:txBody>
          <a:bodyPr/>
          <a:lstStyle>
            <a:lvl1pPr>
              <a:defRPr>
                <a:solidFill>
                  <a:srgbClr val="011993"/>
                </a:solidFill>
                <a:uFill>
                  <a:solidFill>
                    <a:srgbClr val="011993"/>
                  </a:solidFill>
                </a:uFill>
                <a:latin typeface="+mn-lt"/>
                <a:ea typeface="+mn-ea"/>
                <a:cs typeface="+mn-cs"/>
                <a:sym typeface="Arial"/>
              </a:defRPr>
            </a:lvl1pPr>
          </a:lstStyle>
          <a:p>
            <a:pPr/>
            <a:r>
              <a:t>Goal and Principles</a:t>
            </a:r>
          </a:p>
        </p:txBody>
      </p:sp>
      <p:sp>
        <p:nvSpPr>
          <p:cNvPr id="126" name="Slide Number"/>
          <p:cNvSpPr txBox="1"/>
          <p:nvPr>
            <p:ph type="sldNum" sz="quarter" idx="2"/>
          </p:nvPr>
        </p:nvSpPr>
        <p:spPr>
          <a:xfrm>
            <a:off x="336485" y="9383267"/>
            <a:ext cx="313756" cy="292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129" name="Modeling Priorities and Participation"/>
          <p:cNvSpPr txBox="1"/>
          <p:nvPr>
            <p:ph type="title"/>
          </p:nvPr>
        </p:nvSpPr>
        <p:spPr>
          <a:xfrm>
            <a:off x="215900" y="1549400"/>
            <a:ext cx="12573000" cy="1079500"/>
          </a:xfrm>
          <a:prstGeom prst="rect">
            <a:avLst/>
          </a:prstGeom>
        </p:spPr>
        <p:txBody>
          <a:bodyPr/>
          <a:lstStyle/>
          <a:p>
            <a:pPr/>
            <a:r>
              <a:t>Modeling Priorities and Participation</a:t>
            </a:r>
          </a:p>
        </p:txBody>
      </p:sp>
      <p:sp>
        <p:nvSpPr>
          <p:cNvPr id="130" name="Modeling priorities for the FHIM are set by a Steering Group of six Federal partners…"/>
          <p:cNvSpPr txBox="1"/>
          <p:nvPr>
            <p:ph type="body" idx="1"/>
          </p:nvPr>
        </p:nvSpPr>
        <p:spPr>
          <a:xfrm>
            <a:off x="647700" y="2540000"/>
            <a:ext cx="11709400" cy="6057900"/>
          </a:xfrm>
          <a:prstGeom prst="rect">
            <a:avLst/>
          </a:prstGeom>
          <a:ln>
            <a:miter lim="400000"/>
          </a:ln>
        </p:spPr>
        <p:txBody>
          <a:bodyPr/>
          <a:lstStyle/>
          <a:p>
            <a:pPr marL="382587" marR="115598" indent="-342900">
              <a:defRPr sz="3400"/>
            </a:pPr>
            <a:r>
              <a:t>Modeling priorities for the FHIM are set by a Steering Group of six Federal partners</a:t>
            </a:r>
          </a:p>
          <a:p>
            <a:pPr marL="382587" marR="115598" indent="-342900">
              <a:defRPr sz="3400"/>
            </a:pPr>
            <a:r>
              <a:t>FHIM priorities include full support for information domains specified by the Clinical Care Document (CCD) and Meaningful Use</a:t>
            </a:r>
          </a:p>
          <a:p>
            <a:pPr marL="382587" marR="115598" indent="-342900">
              <a:defRPr sz="3400"/>
            </a:pPr>
            <a:r>
              <a:t>Eleven Federal partners are participating directly in the Information Modeling (IM) Project (VA, DoD, FDA, CDC, NCI, HHS, CMS, IHS, SSA, SAMHSA and NLM)</a:t>
            </a:r>
          </a:p>
          <a:p>
            <a:pPr marL="382587" marR="115598" indent="-342900">
              <a:defRPr sz="3400"/>
            </a:pPr>
            <a:r>
              <a:t>All other Federal partners have the opportunity to participate through model reviews/feedback (which have not yet occurred)</a:t>
            </a:r>
          </a:p>
        </p:txBody>
      </p:sp>
      <p:sp>
        <p:nvSpPr>
          <p:cNvPr id="131" name="Slide Number"/>
          <p:cNvSpPr txBox="1"/>
          <p:nvPr>
            <p:ph type="sldNum" sz="quarter" idx="2"/>
          </p:nvPr>
        </p:nvSpPr>
        <p:spPr>
          <a:xfrm>
            <a:off x="436705" y="9321800"/>
            <a:ext cx="201328"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134" name="Model Driven Architecture…"/>
          <p:cNvSpPr/>
          <p:nvPr/>
        </p:nvSpPr>
        <p:spPr>
          <a:xfrm>
            <a:off x="2273300" y="3123917"/>
            <a:ext cx="9385300" cy="22098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defTabSz="1295400">
              <a:buClr>
                <a:srgbClr val="005393"/>
              </a:buClr>
              <a:buFont typeface="Arial"/>
              <a:defRPr sz="2400">
                <a:uFill>
                  <a:solidFill>
                    <a:srgbClr val="000000"/>
                  </a:solidFill>
                </a:uFill>
                <a:latin typeface="Calibri"/>
                <a:ea typeface="Calibri"/>
                <a:cs typeface="Calibri"/>
                <a:sym typeface="Calibri"/>
              </a:defRPr>
            </a:pPr>
            <a:r>
              <a:rPr b="1" sz="5000">
                <a:solidFill>
                  <a:srgbClr val="011993"/>
                </a:solidFill>
                <a:uFill>
                  <a:solidFill>
                    <a:srgbClr val="011993"/>
                  </a:solidFill>
                </a:uFill>
                <a:latin typeface="Helvetica"/>
                <a:ea typeface="Helvetica"/>
                <a:cs typeface="Helvetica"/>
                <a:sym typeface="Helvetica"/>
              </a:rPr>
              <a:t>Model Driven Architecture</a:t>
            </a:r>
            <a:endParaRPr b="1" sz="5000">
              <a:solidFill>
                <a:srgbClr val="011993"/>
              </a:solidFill>
              <a:uFill>
                <a:solidFill>
                  <a:srgbClr val="011993"/>
                </a:solidFill>
              </a:uFill>
              <a:latin typeface="Helvetica"/>
              <a:ea typeface="Helvetica"/>
              <a:cs typeface="Helvetica"/>
              <a:sym typeface="Helvetica"/>
            </a:endParaRPr>
          </a:p>
          <a:p>
            <a:pPr algn="ctr" defTabSz="1295400">
              <a:buClr>
                <a:srgbClr val="005393"/>
              </a:buClr>
              <a:buFont typeface="Arial"/>
              <a:defRPr sz="2400">
                <a:uFill>
                  <a:solidFill>
                    <a:srgbClr val="000000"/>
                  </a:solidFill>
                </a:uFill>
                <a:latin typeface="Calibri"/>
                <a:ea typeface="Calibri"/>
                <a:cs typeface="Calibri"/>
                <a:sym typeface="Calibri"/>
              </a:defRPr>
            </a:pPr>
            <a:r>
              <a:rPr b="1" sz="5000">
                <a:solidFill>
                  <a:srgbClr val="011993"/>
                </a:solidFill>
                <a:uFill>
                  <a:solidFill>
                    <a:srgbClr val="011993"/>
                  </a:solidFill>
                </a:uFill>
                <a:latin typeface="Helvetica"/>
                <a:ea typeface="Helvetica"/>
                <a:cs typeface="Helvetica"/>
                <a:sym typeface="Helvetica"/>
              </a:rPr>
              <a:t>(MDA) Approach</a:t>
            </a:r>
            <a:br>
              <a:rPr b="1" sz="4200">
                <a:solidFill>
                  <a:srgbClr val="005393"/>
                </a:solidFill>
                <a:uFill>
                  <a:solidFill>
                    <a:srgbClr val="005393"/>
                  </a:solidFill>
                </a:uFill>
                <a:latin typeface="+mn-lt"/>
                <a:ea typeface="+mn-ea"/>
                <a:cs typeface="+mn-cs"/>
                <a:sym typeface="Arial"/>
              </a:rPr>
            </a:br>
          </a:p>
        </p:txBody>
      </p:sp>
      <p:sp>
        <p:nvSpPr>
          <p:cNvPr id="135" name="Slide Number"/>
          <p:cNvSpPr txBox="1"/>
          <p:nvPr>
            <p:ph type="sldNum" sz="quarter" idx="2"/>
          </p:nvPr>
        </p:nvSpPr>
        <p:spPr>
          <a:xfrm>
            <a:off x="474805" y="9321800"/>
            <a:ext cx="201328"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witter #NIEMNTE1"/>
          <p:cNvSpPr/>
          <p:nvPr/>
        </p:nvSpPr>
        <p:spPr>
          <a:xfrm>
            <a:off x="863600" y="9295046"/>
            <a:ext cx="3162300" cy="266701"/>
          </a:xfrm>
          <a:prstGeom prst="rect">
            <a:avLst/>
          </a:prstGeom>
          <a:ln w="12700"/>
          <a:extLst>
            <a:ext uri="{C572A759-6A51-4108-AA02-DFA0A04FC94B}">
              <ma14:wrappingTextBoxFlag xmlns:ma14="http://schemas.microsoft.com/office/mac/drawingml/2011/main" val="1"/>
            </a:ext>
          </a:extLst>
        </p:spPr>
        <p:txBody>
          <a:bodyPr lIns="38100" tIns="38100" rIns="38100" bIns="38100">
            <a:spAutoFit/>
          </a:bodyPr>
          <a:lstStyle>
            <a:lvl1pPr defTabSz="1295400">
              <a:buClr>
                <a:srgbClr val="FFFFFF"/>
              </a:buClr>
              <a:buFont typeface="Calibri"/>
              <a:defRPr b="1">
                <a:solidFill>
                  <a:srgbClr val="FFFFFF"/>
                </a:solidFill>
                <a:uFill>
                  <a:solidFill>
                    <a:srgbClr val="FFFFFF"/>
                  </a:solidFill>
                </a:uFill>
              </a:defRPr>
            </a:lvl1pPr>
          </a:lstStyle>
          <a:p>
            <a:pPr>
              <a:defRPr b="0" sz="2400">
                <a:solidFill>
                  <a:srgbClr val="000000"/>
                </a:solidFill>
                <a:uFill>
                  <a:solidFill>
                    <a:srgbClr val="000000"/>
                  </a:solidFill>
                </a:uFill>
                <a:latin typeface="Calibri"/>
                <a:ea typeface="Calibri"/>
                <a:cs typeface="Calibri"/>
                <a:sym typeface="Calibri"/>
              </a:defRPr>
            </a:pPr>
            <a:r>
              <a:rPr b="1" sz="1200">
                <a:solidFill>
                  <a:srgbClr val="FFFFFF"/>
                </a:solidFill>
                <a:uFill>
                  <a:solidFill>
                    <a:srgbClr val="FFFFFF"/>
                  </a:solidFill>
                </a:uFill>
                <a:latin typeface="Helvetica"/>
                <a:ea typeface="Helvetica"/>
                <a:cs typeface="Helvetica"/>
                <a:sym typeface="Helvetica"/>
              </a:rPr>
              <a:t>Twitter #NIEMNTE1</a:t>
            </a:r>
          </a:p>
        </p:txBody>
      </p:sp>
      <p:sp>
        <p:nvSpPr>
          <p:cNvPr id="138" name="Model Driven Architecture View Describing Relationship Between FHIM and NIEM"/>
          <p:cNvSpPr txBox="1"/>
          <p:nvPr>
            <p:ph type="title"/>
          </p:nvPr>
        </p:nvSpPr>
        <p:spPr>
          <a:xfrm>
            <a:off x="1358900" y="1443002"/>
            <a:ext cx="10274300" cy="1181101"/>
          </a:xfrm>
          <a:prstGeom prst="rect">
            <a:avLst/>
          </a:prstGeom>
        </p:spPr>
        <p:txBody>
          <a:bodyPr/>
          <a:lstStyle>
            <a:lvl1pPr>
              <a:defRPr sz="3600">
                <a:solidFill>
                  <a:srgbClr val="011993"/>
                </a:solidFill>
                <a:uFill>
                  <a:solidFill>
                    <a:srgbClr val="011993"/>
                  </a:solidFill>
                </a:uFill>
                <a:latin typeface="+mn-lt"/>
                <a:ea typeface="+mn-ea"/>
                <a:cs typeface="+mn-cs"/>
                <a:sym typeface="Arial"/>
              </a:defRPr>
            </a:lvl1pPr>
          </a:lstStyle>
          <a:p>
            <a:pPr/>
            <a:r>
              <a:t>Model Driven Architecture View Describing Relationship Between FHIM and NIEM</a:t>
            </a:r>
          </a:p>
        </p:txBody>
      </p:sp>
      <p:sp>
        <p:nvSpPr>
          <p:cNvPr id="139" name="Slide Number"/>
          <p:cNvSpPr txBox="1"/>
          <p:nvPr>
            <p:ph type="sldNum" sz="quarter" idx="2"/>
          </p:nvPr>
        </p:nvSpPr>
        <p:spPr>
          <a:xfrm>
            <a:off x="551073" y="9334500"/>
            <a:ext cx="201328" cy="2921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Business Models…"/>
          <p:cNvSpPr/>
          <p:nvPr/>
        </p:nvSpPr>
        <p:spPr>
          <a:xfrm>
            <a:off x="4851400" y="2565400"/>
            <a:ext cx="3454400" cy="1231900"/>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p>
            <a:pPr algn="ctr" defTabSz="825500">
              <a:buClr>
                <a:srgbClr val="000000"/>
              </a:buClr>
              <a:buFont typeface="Calibri"/>
              <a:defRPr sz="2400">
                <a:latin typeface="Times New Roman"/>
                <a:ea typeface="Times New Roman"/>
                <a:cs typeface="Times New Roman"/>
                <a:sym typeface="Times New Roman"/>
              </a:defRPr>
            </a:pPr>
            <a:r>
              <a:t>Business Models</a:t>
            </a:r>
          </a:p>
          <a:p>
            <a:pPr algn="ctr" defTabSz="825500">
              <a:buClr>
                <a:srgbClr val="000000"/>
              </a:buClr>
              <a:buFont typeface="Calibri"/>
              <a:defRPr sz="2400">
                <a:latin typeface="Times New Roman"/>
                <a:ea typeface="Times New Roman"/>
                <a:cs typeface="Times New Roman"/>
                <a:sym typeface="Times New Roman"/>
              </a:defRPr>
            </a:pPr>
            <a:r>
              <a:t>(BPMN &amp; BPEL)</a:t>
            </a:r>
          </a:p>
        </p:txBody>
      </p:sp>
      <p:sp>
        <p:nvSpPr>
          <p:cNvPr id="141" name="Software Behavior Models…"/>
          <p:cNvSpPr/>
          <p:nvPr/>
        </p:nvSpPr>
        <p:spPr>
          <a:xfrm>
            <a:off x="1803400" y="4597400"/>
            <a:ext cx="3454400" cy="1612900"/>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p>
            <a:pPr algn="ctr" defTabSz="825500">
              <a:buClr>
                <a:srgbClr val="000000"/>
              </a:buClr>
              <a:buFont typeface="Calibri"/>
              <a:defRPr sz="2400">
                <a:latin typeface="Times New Roman"/>
                <a:ea typeface="Times New Roman"/>
                <a:cs typeface="Times New Roman"/>
                <a:sym typeface="Times New Roman"/>
              </a:defRPr>
            </a:pPr>
            <a:r>
              <a:t>Software Behavior Models</a:t>
            </a:r>
          </a:p>
          <a:p>
            <a:pPr algn="ctr" defTabSz="825500">
              <a:buClr>
                <a:srgbClr val="000000"/>
              </a:buClr>
              <a:buFont typeface="Calibri"/>
              <a:defRPr sz="2400">
                <a:latin typeface="Times New Roman"/>
                <a:ea typeface="Times New Roman"/>
                <a:cs typeface="Times New Roman"/>
                <a:sym typeface="Times New Roman"/>
              </a:defRPr>
            </a:pPr>
            <a:r>
              <a:t>(UML)</a:t>
            </a:r>
          </a:p>
        </p:txBody>
      </p:sp>
      <p:sp>
        <p:nvSpPr>
          <p:cNvPr id="142" name="Logical (Static) Information Models…"/>
          <p:cNvSpPr/>
          <p:nvPr/>
        </p:nvSpPr>
        <p:spPr>
          <a:xfrm>
            <a:off x="7708900" y="4648200"/>
            <a:ext cx="3708400" cy="1612900"/>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p>
            <a:pPr algn="ctr" defTabSz="825500">
              <a:buClr>
                <a:srgbClr val="000000"/>
              </a:buClr>
              <a:buFont typeface="Calibri"/>
              <a:defRPr sz="2400">
                <a:latin typeface="Times New Roman"/>
                <a:ea typeface="Times New Roman"/>
                <a:cs typeface="Times New Roman"/>
                <a:sym typeface="Times New Roman"/>
              </a:defRPr>
            </a:pPr>
            <a:r>
              <a:t>Logical (Static) Information Models</a:t>
            </a:r>
          </a:p>
          <a:p>
            <a:pPr algn="ctr" defTabSz="825500">
              <a:buClr>
                <a:srgbClr val="000000"/>
              </a:buClr>
              <a:buFont typeface="Calibri"/>
              <a:defRPr sz="2400">
                <a:latin typeface="Times New Roman"/>
                <a:ea typeface="Times New Roman"/>
                <a:cs typeface="Times New Roman"/>
                <a:sym typeface="Times New Roman"/>
              </a:defRPr>
            </a:pPr>
            <a:r>
              <a:t>(UML)</a:t>
            </a:r>
          </a:p>
        </p:txBody>
      </p:sp>
      <p:sp>
        <p:nvSpPr>
          <p:cNvPr id="143" name="Information Exchange (IEPD) Models…"/>
          <p:cNvSpPr/>
          <p:nvPr/>
        </p:nvSpPr>
        <p:spPr>
          <a:xfrm>
            <a:off x="1562100" y="7137400"/>
            <a:ext cx="4102100" cy="1612900"/>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p>
            <a:pPr algn="ctr" defTabSz="825500">
              <a:buClr>
                <a:srgbClr val="000000"/>
              </a:buClr>
              <a:buFont typeface="Calibri"/>
              <a:defRPr sz="2400">
                <a:latin typeface="Times New Roman"/>
                <a:ea typeface="Times New Roman"/>
                <a:cs typeface="Times New Roman"/>
                <a:sym typeface="Times New Roman"/>
              </a:defRPr>
            </a:pPr>
            <a:r>
              <a:t>Information Exchange (IEPD) Models</a:t>
            </a:r>
          </a:p>
          <a:p>
            <a:pPr algn="ctr" defTabSz="825500">
              <a:buClr>
                <a:srgbClr val="000000"/>
              </a:buClr>
              <a:buFont typeface="Calibri"/>
              <a:defRPr sz="2400">
                <a:latin typeface="Times New Roman"/>
                <a:ea typeface="Times New Roman"/>
                <a:cs typeface="Times New Roman"/>
                <a:sym typeface="Times New Roman"/>
              </a:defRPr>
            </a:pPr>
            <a:r>
              <a:t>(XML Schemas)</a:t>
            </a:r>
          </a:p>
        </p:txBody>
      </p:sp>
      <p:sp>
        <p:nvSpPr>
          <p:cNvPr id="144" name="Physical Databases…"/>
          <p:cNvSpPr/>
          <p:nvPr/>
        </p:nvSpPr>
        <p:spPr>
          <a:xfrm>
            <a:off x="7721600" y="7086600"/>
            <a:ext cx="3708400" cy="1612900"/>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p>
            <a:pPr algn="ctr" defTabSz="825500">
              <a:buClr>
                <a:srgbClr val="000000"/>
              </a:buClr>
              <a:buFont typeface="Calibri"/>
              <a:defRPr sz="2400">
                <a:latin typeface="Times New Roman"/>
                <a:ea typeface="Times New Roman"/>
                <a:cs typeface="Times New Roman"/>
                <a:sym typeface="Times New Roman"/>
              </a:defRPr>
            </a:pPr>
            <a:r>
              <a:t>Physical Databases</a:t>
            </a:r>
          </a:p>
          <a:p>
            <a:pPr algn="ctr" defTabSz="825500">
              <a:buClr>
                <a:srgbClr val="000000"/>
              </a:buClr>
              <a:buFont typeface="Calibri"/>
              <a:defRPr sz="2400">
                <a:latin typeface="Times New Roman"/>
                <a:ea typeface="Times New Roman"/>
                <a:cs typeface="Times New Roman"/>
                <a:sym typeface="Times New Roman"/>
              </a:defRPr>
            </a:pPr>
            <a:r>
              <a:t>(Relational or Other DB)</a:t>
            </a:r>
          </a:p>
        </p:txBody>
      </p:sp>
      <p:sp>
        <p:nvSpPr>
          <p:cNvPr id="145" name="Line"/>
          <p:cNvSpPr/>
          <p:nvPr/>
        </p:nvSpPr>
        <p:spPr>
          <a:xfrm flipH="1" flipV="1">
            <a:off x="6515100" y="3784600"/>
            <a:ext cx="2044700" cy="825500"/>
          </a:xfrm>
          <a:prstGeom prst="line">
            <a:avLst/>
          </a:prstGeom>
          <a:ln w="38100">
            <a:solidFill>
              <a:srgbClr val="000000"/>
            </a:solidFill>
            <a:miter lim="400000"/>
            <a:headEnd type="stealth"/>
          </a:ln>
        </p:spPr>
        <p:txBody>
          <a:bodyPr lIns="0" tIns="0" rIns="0" bIns="0"/>
          <a:lstStyle/>
          <a:p>
            <a:pPr/>
          </a:p>
        </p:txBody>
      </p:sp>
      <p:sp>
        <p:nvSpPr>
          <p:cNvPr id="146" name="Line"/>
          <p:cNvSpPr/>
          <p:nvPr/>
        </p:nvSpPr>
        <p:spPr>
          <a:xfrm flipV="1">
            <a:off x="4406900" y="3797300"/>
            <a:ext cx="2146300" cy="774700"/>
          </a:xfrm>
          <a:prstGeom prst="line">
            <a:avLst/>
          </a:prstGeom>
          <a:ln w="38100">
            <a:solidFill>
              <a:srgbClr val="000000"/>
            </a:solidFill>
            <a:miter lim="400000"/>
            <a:headEnd type="stealth"/>
          </a:ln>
        </p:spPr>
        <p:txBody>
          <a:bodyPr lIns="0" tIns="0" rIns="0" bIns="0"/>
          <a:lstStyle/>
          <a:p>
            <a:pPr/>
          </a:p>
        </p:txBody>
      </p:sp>
      <p:sp>
        <p:nvSpPr>
          <p:cNvPr id="147" name="Line"/>
          <p:cNvSpPr/>
          <p:nvPr/>
        </p:nvSpPr>
        <p:spPr>
          <a:xfrm flipH="1" flipV="1">
            <a:off x="9563100" y="6248400"/>
            <a:ext cx="12700" cy="812800"/>
          </a:xfrm>
          <a:prstGeom prst="line">
            <a:avLst/>
          </a:prstGeom>
          <a:ln w="38100">
            <a:solidFill>
              <a:srgbClr val="000000"/>
            </a:solidFill>
            <a:miter lim="400000"/>
            <a:headEnd type="stealth"/>
          </a:ln>
        </p:spPr>
        <p:txBody>
          <a:bodyPr lIns="0" tIns="0" rIns="0" bIns="0"/>
          <a:lstStyle/>
          <a:p>
            <a:pPr/>
          </a:p>
        </p:txBody>
      </p:sp>
      <p:sp>
        <p:nvSpPr>
          <p:cNvPr id="148" name="Line"/>
          <p:cNvSpPr/>
          <p:nvPr/>
        </p:nvSpPr>
        <p:spPr>
          <a:xfrm flipV="1">
            <a:off x="3619500" y="6235700"/>
            <a:ext cx="0" cy="901700"/>
          </a:xfrm>
          <a:prstGeom prst="line">
            <a:avLst/>
          </a:prstGeom>
          <a:ln w="38100">
            <a:solidFill>
              <a:srgbClr val="000000"/>
            </a:solidFill>
            <a:miter lim="400000"/>
            <a:headEnd type="stealth"/>
          </a:ln>
        </p:spPr>
        <p:txBody>
          <a:bodyPr lIns="0" tIns="0" rIns="0" bIns="0"/>
          <a:lstStyle/>
          <a:p>
            <a:pPr/>
          </a:p>
        </p:txBody>
      </p:sp>
      <p:sp>
        <p:nvSpPr>
          <p:cNvPr id="149" name="Line"/>
          <p:cNvSpPr/>
          <p:nvPr/>
        </p:nvSpPr>
        <p:spPr>
          <a:xfrm>
            <a:off x="5232400" y="5537200"/>
            <a:ext cx="2451100" cy="0"/>
          </a:xfrm>
          <a:prstGeom prst="line">
            <a:avLst/>
          </a:prstGeom>
          <a:ln w="38100">
            <a:solidFill>
              <a:srgbClr val="000000"/>
            </a:solidFill>
            <a:miter lim="400000"/>
            <a:headEnd type="stealth"/>
          </a:ln>
        </p:spPr>
        <p:txBody>
          <a:bodyPr lIns="0" tIns="0" rIns="0" bIns="0"/>
          <a:lstStyle/>
          <a:p>
            <a:pPr/>
          </a:p>
        </p:txBody>
      </p:sp>
      <p:sp>
        <p:nvSpPr>
          <p:cNvPr id="150" name="FHIM"/>
          <p:cNvSpPr/>
          <p:nvPr/>
        </p:nvSpPr>
        <p:spPr>
          <a:xfrm>
            <a:off x="11904812" y="5270076"/>
            <a:ext cx="990601" cy="4318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defTabSz="825500">
              <a:buClr>
                <a:srgbClr val="000000"/>
              </a:buClr>
              <a:buFont typeface="Calibri"/>
              <a:defRPr sz="2400">
                <a:latin typeface="Gill Sans"/>
                <a:ea typeface="Gill Sans"/>
                <a:cs typeface="Gill Sans"/>
                <a:sym typeface="Gill Sans"/>
              </a:defRPr>
            </a:lvl1pPr>
          </a:lstStyle>
          <a:p>
            <a:pPr/>
            <a:r>
              <a:t>FHIM</a:t>
            </a:r>
          </a:p>
        </p:txBody>
      </p:sp>
      <p:sp>
        <p:nvSpPr>
          <p:cNvPr id="151" name="Line"/>
          <p:cNvSpPr/>
          <p:nvPr/>
        </p:nvSpPr>
        <p:spPr>
          <a:xfrm>
            <a:off x="11404600" y="5499100"/>
            <a:ext cx="596900" cy="0"/>
          </a:xfrm>
          <a:prstGeom prst="line">
            <a:avLst/>
          </a:prstGeom>
          <a:ln w="38100">
            <a:solidFill>
              <a:srgbClr val="000000"/>
            </a:solidFill>
            <a:miter lim="400000"/>
            <a:headEnd type="stealth"/>
          </a:ln>
        </p:spPr>
        <p:txBody>
          <a:bodyPr lIns="0" tIns="0" rIns="0" bIns="0"/>
          <a:lstStyle/>
          <a:p>
            <a:pPr/>
          </a:p>
        </p:txBody>
      </p:sp>
      <p:sp>
        <p:nvSpPr>
          <p:cNvPr id="152" name="Line"/>
          <p:cNvSpPr/>
          <p:nvPr/>
        </p:nvSpPr>
        <p:spPr>
          <a:xfrm flipH="1">
            <a:off x="965200" y="7886700"/>
            <a:ext cx="596901" cy="12700"/>
          </a:xfrm>
          <a:prstGeom prst="line">
            <a:avLst/>
          </a:prstGeom>
          <a:ln w="38100">
            <a:solidFill>
              <a:srgbClr val="000000"/>
            </a:solidFill>
            <a:miter lim="400000"/>
            <a:headEnd type="stealth"/>
          </a:ln>
        </p:spPr>
        <p:txBody>
          <a:bodyPr lIns="0" tIns="0" rIns="0" bIns="0"/>
          <a:lstStyle/>
          <a:p>
            <a:pPr/>
          </a:p>
        </p:txBody>
      </p:sp>
      <p:sp>
        <p:nvSpPr>
          <p:cNvPr id="153" name="NIEM"/>
          <p:cNvSpPr/>
          <p:nvPr/>
        </p:nvSpPr>
        <p:spPr>
          <a:xfrm>
            <a:off x="105903" y="7677150"/>
            <a:ext cx="990601" cy="4318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defTabSz="825500">
              <a:buClr>
                <a:srgbClr val="000000"/>
              </a:buClr>
              <a:buFont typeface="Calibri"/>
              <a:defRPr sz="2400">
                <a:latin typeface="Gill Sans"/>
                <a:ea typeface="Gill Sans"/>
                <a:cs typeface="Gill Sans"/>
                <a:sym typeface="Gill Sans"/>
              </a:defRPr>
            </a:lvl1pPr>
          </a:lstStyle>
          <a:p>
            <a:pPr/>
            <a:r>
              <a:t>NIEM</a:t>
            </a:r>
          </a:p>
        </p:txBody>
      </p:sp>
      <p:sp>
        <p:nvSpPr>
          <p:cNvPr id="154" name="Line"/>
          <p:cNvSpPr/>
          <p:nvPr/>
        </p:nvSpPr>
        <p:spPr>
          <a:xfrm>
            <a:off x="5651500" y="8039100"/>
            <a:ext cx="2082800" cy="0"/>
          </a:xfrm>
          <a:prstGeom prst="line">
            <a:avLst/>
          </a:prstGeom>
          <a:ln w="38100">
            <a:solidFill>
              <a:srgbClr val="000000"/>
            </a:solidFill>
            <a:miter lim="400000"/>
            <a:headEnd type="stealth"/>
          </a:ln>
        </p:spPr>
        <p:txBody>
          <a:bodyPr lIns="0" tIns="0" rIns="0" bIns="0"/>
          <a:lstStyle/>
          <a:p>
            <a:pPr/>
          </a:p>
        </p:txBody>
      </p:sp>
      <p:sp>
        <p:nvSpPr>
          <p:cNvPr id="155" name="Used to Generate"/>
          <p:cNvSpPr/>
          <p:nvPr/>
        </p:nvSpPr>
        <p:spPr>
          <a:xfrm>
            <a:off x="8187376" y="3959718"/>
            <a:ext cx="1770250" cy="3429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ctr" defTabSz="825500">
              <a:buClr>
                <a:srgbClr val="000000"/>
              </a:buClr>
              <a:buFont typeface="Calibri"/>
              <a:defRPr sz="1800">
                <a:latin typeface="Gill Sans"/>
                <a:ea typeface="Gill Sans"/>
                <a:cs typeface="Gill Sans"/>
                <a:sym typeface="Gill Sans"/>
              </a:defRPr>
            </a:lvl1pPr>
          </a:lstStyle>
          <a:p>
            <a:pPr/>
            <a:r>
              <a:t>Used to Generate</a:t>
            </a:r>
          </a:p>
        </p:txBody>
      </p:sp>
      <p:sp>
        <p:nvSpPr>
          <p:cNvPr id="156" name="Used to Generate"/>
          <p:cNvSpPr/>
          <p:nvPr/>
        </p:nvSpPr>
        <p:spPr>
          <a:xfrm>
            <a:off x="2915130" y="3995843"/>
            <a:ext cx="1770249" cy="3429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ctr" defTabSz="825500">
              <a:buClr>
                <a:srgbClr val="000000"/>
              </a:buClr>
              <a:buFont typeface="Calibri"/>
              <a:defRPr sz="1800">
                <a:latin typeface="Gill Sans"/>
                <a:ea typeface="Gill Sans"/>
                <a:cs typeface="Gill Sans"/>
                <a:sym typeface="Gill Sans"/>
              </a:defRPr>
            </a:lvl1pPr>
          </a:lstStyle>
          <a:p>
            <a:pPr/>
            <a:r>
              <a:t>Used to Generate</a:t>
            </a:r>
          </a:p>
        </p:txBody>
      </p:sp>
      <p:sp>
        <p:nvSpPr>
          <p:cNvPr id="157" name="Used to Generate"/>
          <p:cNvSpPr/>
          <p:nvPr/>
        </p:nvSpPr>
        <p:spPr>
          <a:xfrm>
            <a:off x="2879006" y="6434243"/>
            <a:ext cx="1770249" cy="3429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ctr" defTabSz="825500">
              <a:buClr>
                <a:srgbClr val="000000"/>
              </a:buClr>
              <a:buFont typeface="Calibri"/>
              <a:defRPr sz="1800">
                <a:latin typeface="Gill Sans"/>
                <a:ea typeface="Gill Sans"/>
                <a:cs typeface="Gill Sans"/>
                <a:sym typeface="Gill Sans"/>
              </a:defRPr>
            </a:lvl1pPr>
          </a:lstStyle>
          <a:p>
            <a:pPr/>
            <a:r>
              <a:t>Used to Generate</a:t>
            </a:r>
          </a:p>
        </p:txBody>
      </p:sp>
      <p:sp>
        <p:nvSpPr>
          <p:cNvPr id="158" name="Used to Generate"/>
          <p:cNvSpPr/>
          <p:nvPr/>
        </p:nvSpPr>
        <p:spPr>
          <a:xfrm>
            <a:off x="8839539" y="6434243"/>
            <a:ext cx="1770250" cy="3429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ctr" defTabSz="825500">
              <a:buClr>
                <a:srgbClr val="000000"/>
              </a:buClr>
              <a:buFont typeface="Calibri"/>
              <a:defRPr sz="1800">
                <a:latin typeface="Gill Sans"/>
                <a:ea typeface="Gill Sans"/>
                <a:cs typeface="Gill Sans"/>
                <a:sym typeface="Gill Sans"/>
              </a:defRPr>
            </a:lvl1pPr>
          </a:lstStyle>
          <a:p>
            <a:pPr/>
            <a:r>
              <a:t>Used to Generate</a:t>
            </a:r>
          </a:p>
        </p:txBody>
      </p:sp>
      <p:sp>
        <p:nvSpPr>
          <p:cNvPr id="159" name="Used to Generate"/>
          <p:cNvSpPr/>
          <p:nvPr/>
        </p:nvSpPr>
        <p:spPr>
          <a:xfrm>
            <a:off x="5588339" y="4953141"/>
            <a:ext cx="1770250" cy="3429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ctr" defTabSz="825500">
              <a:buClr>
                <a:srgbClr val="000000"/>
              </a:buClr>
              <a:buFont typeface="Calibri"/>
              <a:defRPr sz="1800">
                <a:latin typeface="Gill Sans"/>
                <a:ea typeface="Gill Sans"/>
                <a:cs typeface="Gill Sans"/>
                <a:sym typeface="Gill Sans"/>
              </a:defRPr>
            </a:lvl1pPr>
          </a:lstStyle>
          <a:p>
            <a:pPr/>
            <a:r>
              <a:t>Used to Generate</a:t>
            </a:r>
          </a:p>
        </p:txBody>
      </p:sp>
      <p:sp>
        <p:nvSpPr>
          <p:cNvPr id="160" name="Used to Generate"/>
          <p:cNvSpPr/>
          <p:nvPr/>
        </p:nvSpPr>
        <p:spPr>
          <a:xfrm>
            <a:off x="5805085" y="7554100"/>
            <a:ext cx="1770250" cy="3429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ctr" defTabSz="825500">
              <a:buClr>
                <a:srgbClr val="000000"/>
              </a:buClr>
              <a:buFont typeface="Calibri"/>
              <a:defRPr sz="1800">
                <a:latin typeface="Gill Sans"/>
                <a:ea typeface="Gill Sans"/>
                <a:cs typeface="Gill Sans"/>
                <a:sym typeface="Gill Sans"/>
              </a:defRPr>
            </a:lvl1pPr>
          </a:lstStyle>
          <a:p>
            <a:pPr/>
            <a:r>
              <a:t>Used to Generate</a:t>
            </a:r>
          </a:p>
        </p:txBody>
      </p:sp>
      <p:sp>
        <p:nvSpPr>
          <p:cNvPr id="161" name="Line"/>
          <p:cNvSpPr/>
          <p:nvPr/>
        </p:nvSpPr>
        <p:spPr>
          <a:xfrm flipV="1">
            <a:off x="5575300" y="6286500"/>
            <a:ext cx="2209800" cy="850900"/>
          </a:xfrm>
          <a:prstGeom prst="line">
            <a:avLst/>
          </a:prstGeom>
          <a:ln w="38100">
            <a:solidFill>
              <a:srgbClr val="000000"/>
            </a:solidFill>
            <a:miter lim="400000"/>
            <a:headEnd type="stealth"/>
          </a:ln>
        </p:spPr>
        <p:txBody>
          <a:bodyPr lIns="0" tIns="0" rIns="0" bIns="0"/>
          <a:lstStyle/>
          <a:p>
            <a:pPr/>
          </a:p>
        </p:txBody>
      </p:sp>
      <p:sp>
        <p:nvSpPr>
          <p:cNvPr id="162" name="Used to Generate"/>
          <p:cNvSpPr/>
          <p:nvPr/>
        </p:nvSpPr>
        <p:spPr>
          <a:xfrm>
            <a:off x="5859272" y="6524554"/>
            <a:ext cx="1770250" cy="3429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ctr" defTabSz="825500">
              <a:buClr>
                <a:srgbClr val="000000"/>
              </a:buClr>
              <a:buFont typeface="Calibri"/>
              <a:defRPr sz="1800">
                <a:latin typeface="Gill Sans"/>
                <a:ea typeface="Gill Sans"/>
                <a:cs typeface="Gill Sans"/>
                <a:sym typeface="Gill Sans"/>
              </a:defRPr>
            </a:lvl1pPr>
          </a:lstStyle>
          <a:p>
            <a:pPr/>
            <a:r>
              <a:t>Used to Generate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Lucida Grande"/>
        <a:ea typeface="Lucida Grande"/>
        <a:cs typeface="Lucida Grande"/>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25400"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57799" marR="57799" indent="0" algn="l" defTabSz="1295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
              <a:solidFill>
                <a:srgbClr val="000000"/>
              </a:solidFill>
            </a:uFill>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Lucida Grande"/>
        <a:ea typeface="Lucida Grande"/>
        <a:cs typeface="Lucida Grande"/>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25400"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57799" marR="57799" indent="0" algn="l" defTabSz="1295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
              <a:solidFill>
                <a:srgbClr val="000000"/>
              </a:solidFill>
            </a:uFill>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