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comment1.xml" ContentType="application/vnd.openxmlformats-officedocument.presentationml.comment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1" r:id="rId2"/>
  </p:sldMasterIdLst>
  <p:notesMasterIdLst>
    <p:notesMasterId r:id="rId34"/>
  </p:notesMasterIdLst>
  <p:sldIdLst>
    <p:sldId id="258" r:id="rId3"/>
    <p:sldId id="257" r:id="rId4"/>
    <p:sldId id="259" r:id="rId5"/>
    <p:sldId id="260" r:id="rId6"/>
    <p:sldId id="263" r:id="rId7"/>
    <p:sldId id="261" r:id="rId8"/>
    <p:sldId id="262" r:id="rId9"/>
    <p:sldId id="274" r:id="rId10"/>
    <p:sldId id="264" r:id="rId11"/>
    <p:sldId id="265" r:id="rId12"/>
    <p:sldId id="266" r:id="rId13"/>
    <p:sldId id="312" r:id="rId14"/>
    <p:sldId id="313" r:id="rId15"/>
    <p:sldId id="329" r:id="rId16"/>
    <p:sldId id="314" r:id="rId17"/>
    <p:sldId id="315" r:id="rId18"/>
    <p:sldId id="316" r:id="rId19"/>
    <p:sldId id="317" r:id="rId20"/>
    <p:sldId id="318" r:id="rId21"/>
    <p:sldId id="319" r:id="rId22"/>
    <p:sldId id="320" r:id="rId23"/>
    <p:sldId id="321" r:id="rId24"/>
    <p:sldId id="322" r:id="rId25"/>
    <p:sldId id="284" r:id="rId26"/>
    <p:sldId id="281" r:id="rId27"/>
    <p:sldId id="282" r:id="rId28"/>
    <p:sldId id="283" r:id="rId29"/>
    <p:sldId id="323" r:id="rId30"/>
    <p:sldId id="327" r:id="rId31"/>
    <p:sldId id="328" r:id="rId32"/>
    <p:sldId id="326"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icole Kegler" initials="N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978B"/>
    <a:srgbClr val="005A5B"/>
    <a:srgbClr val="000000"/>
    <a:srgbClr val="082E56"/>
    <a:srgbClr val="8C772C"/>
    <a:srgbClr val="265180"/>
    <a:srgbClr val="C2E499"/>
    <a:srgbClr val="9ECB6C"/>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3" autoAdjust="0"/>
    <p:restoredTop sz="72242" autoAdjust="0"/>
  </p:normalViewPr>
  <p:slideViewPr>
    <p:cSldViewPr snapToGrid="0" snapToObjects="1">
      <p:cViewPr varScale="1">
        <p:scale>
          <a:sx n="52" d="100"/>
          <a:sy n="52" d="100"/>
        </p:scale>
        <p:origin x="-1026" y="-96"/>
      </p:cViewPr>
      <p:guideLst>
        <p:guide orient="horz" pos="2160"/>
        <p:guide pos="2880"/>
      </p:guideLst>
    </p:cSldViewPr>
  </p:slideViewPr>
  <p:outlineViewPr>
    <p:cViewPr>
      <p:scale>
        <a:sx n="33" d="100"/>
        <a:sy n="33" d="100"/>
      </p:scale>
      <p:origin x="0" y="36216"/>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4-09-05T10:16:44.392" idx="1">
    <p:pos x="10" y="10"/>
    <p:text>Merge with slide 26.</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E73E8A-BC4F-4AB1-907C-B251A638B56A}" type="datetimeFigureOut">
              <a:rPr lang="en-US" smtClean="0"/>
              <a:t>9/24/2014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961DFA-2B68-4680-9ED8-1B1624550439}" type="slidenum">
              <a:rPr lang="en-US" smtClean="0"/>
              <a:t>‹#›</a:t>
            </a:fld>
            <a:endParaRPr lang="en-US"/>
          </a:p>
        </p:txBody>
      </p:sp>
    </p:spTree>
    <p:extLst>
      <p:ext uri="{BB962C8B-B14F-4D97-AF65-F5344CB8AC3E}">
        <p14:creationId xmlns:p14="http://schemas.microsoft.com/office/powerpoint/2010/main" val="3980590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During our presentation today, Evelyn</a:t>
            </a:r>
            <a:r>
              <a:rPr lang="en-US" baseline="0" dirty="0" smtClean="0"/>
              <a:t> and I will introduce you to the Federal Health Architecture, Federal Health Information Model and Standards &amp; Interoperability Framework respectively. We will also highlight some of the major activities we are working on with the FHIM and S&amp;I Framework, and how we hope to engage both areas to enhance the interoperability of health information across the public and private enterprise. </a:t>
            </a:r>
            <a:endParaRPr lang="en-US" dirty="0"/>
          </a:p>
        </p:txBody>
      </p:sp>
      <p:sp>
        <p:nvSpPr>
          <p:cNvPr id="4" name="Slide Number Placeholder 3"/>
          <p:cNvSpPr>
            <a:spLocks noGrp="1"/>
          </p:cNvSpPr>
          <p:nvPr>
            <p:ph type="sldNum" sz="quarter" idx="10"/>
          </p:nvPr>
        </p:nvSpPr>
        <p:spPr/>
        <p:txBody>
          <a:bodyPr/>
          <a:lstStyle/>
          <a:p>
            <a:fld id="{1D961DFA-2B68-4680-9ED8-1B1624550439}" type="slidenum">
              <a:rPr lang="en-US" smtClean="0"/>
              <a:t>3</a:t>
            </a:fld>
            <a:endParaRPr lang="en-US"/>
          </a:p>
        </p:txBody>
      </p:sp>
    </p:spTree>
    <p:extLst>
      <p:ext uri="{BB962C8B-B14F-4D97-AF65-F5344CB8AC3E}">
        <p14:creationId xmlns:p14="http://schemas.microsoft.com/office/powerpoint/2010/main" val="4611444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379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a typeface="MS PGothic" charset="0"/>
              <a:cs typeface="MS PGothic" charset="0"/>
            </a:endParaRPr>
          </a:p>
        </p:txBody>
      </p:sp>
      <p:sp>
        <p:nvSpPr>
          <p:cNvPr id="3379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29057" indent="-280406" eaLnBrk="0" hangingPunct="0">
              <a:defRPr sz="2400">
                <a:solidFill>
                  <a:schemeClr val="tx1"/>
                </a:solidFill>
                <a:latin typeface="Calibri" charset="0"/>
                <a:ea typeface="ＭＳ Ｐゴシック" charset="0"/>
              </a:defRPr>
            </a:lvl2pPr>
            <a:lvl3pPr marL="1121626" indent="-224325" eaLnBrk="0" hangingPunct="0">
              <a:defRPr sz="2400">
                <a:solidFill>
                  <a:schemeClr val="tx1"/>
                </a:solidFill>
                <a:latin typeface="Calibri" charset="0"/>
                <a:ea typeface="ＭＳ Ｐゴシック" charset="0"/>
              </a:defRPr>
            </a:lvl3pPr>
            <a:lvl4pPr marL="1570276" indent="-224325" eaLnBrk="0" hangingPunct="0">
              <a:defRPr sz="2400">
                <a:solidFill>
                  <a:schemeClr val="tx1"/>
                </a:solidFill>
                <a:latin typeface="Calibri" charset="0"/>
                <a:ea typeface="ＭＳ Ｐゴシック" charset="0"/>
              </a:defRPr>
            </a:lvl4pPr>
            <a:lvl5pPr marL="2018927" indent="-224325" eaLnBrk="0" hangingPunct="0">
              <a:defRPr sz="2400">
                <a:solidFill>
                  <a:schemeClr val="tx1"/>
                </a:solidFill>
                <a:latin typeface="Calibri" charset="0"/>
                <a:ea typeface="ＭＳ Ｐゴシック" charset="0"/>
              </a:defRPr>
            </a:lvl5pPr>
            <a:lvl6pPr marL="2467577" indent="-224325" eaLnBrk="0" fontAlgn="base" hangingPunct="0">
              <a:spcBef>
                <a:spcPct val="0"/>
              </a:spcBef>
              <a:spcAft>
                <a:spcPct val="0"/>
              </a:spcAft>
              <a:defRPr sz="2400">
                <a:solidFill>
                  <a:schemeClr val="tx1"/>
                </a:solidFill>
                <a:latin typeface="Calibri" charset="0"/>
                <a:ea typeface="ＭＳ Ｐゴシック" charset="0"/>
              </a:defRPr>
            </a:lvl6pPr>
            <a:lvl7pPr marL="2916227" indent="-224325" eaLnBrk="0" fontAlgn="base" hangingPunct="0">
              <a:spcBef>
                <a:spcPct val="0"/>
              </a:spcBef>
              <a:spcAft>
                <a:spcPct val="0"/>
              </a:spcAft>
              <a:defRPr sz="2400">
                <a:solidFill>
                  <a:schemeClr val="tx1"/>
                </a:solidFill>
                <a:latin typeface="Calibri" charset="0"/>
                <a:ea typeface="ＭＳ Ｐゴシック" charset="0"/>
              </a:defRPr>
            </a:lvl7pPr>
            <a:lvl8pPr marL="3364878" indent="-224325" eaLnBrk="0" fontAlgn="base" hangingPunct="0">
              <a:spcBef>
                <a:spcPct val="0"/>
              </a:spcBef>
              <a:spcAft>
                <a:spcPct val="0"/>
              </a:spcAft>
              <a:defRPr sz="2400">
                <a:solidFill>
                  <a:schemeClr val="tx1"/>
                </a:solidFill>
                <a:latin typeface="Calibri" charset="0"/>
                <a:ea typeface="ＭＳ Ｐゴシック" charset="0"/>
              </a:defRPr>
            </a:lvl8pPr>
            <a:lvl9pPr marL="3813528" indent="-224325" eaLnBrk="0" fontAlgn="base" hangingPunct="0">
              <a:spcBef>
                <a:spcPct val="0"/>
              </a:spcBef>
              <a:spcAft>
                <a:spcPct val="0"/>
              </a:spcAft>
              <a:defRPr sz="2400">
                <a:solidFill>
                  <a:schemeClr val="tx1"/>
                </a:solidFill>
                <a:latin typeface="Calibri" charset="0"/>
                <a:ea typeface="ＭＳ Ｐゴシック" charset="0"/>
              </a:defRPr>
            </a:lvl9pPr>
          </a:lstStyle>
          <a:p>
            <a:pPr eaLnBrk="1" fontAlgn="base" hangingPunct="1">
              <a:spcBef>
                <a:spcPct val="0"/>
              </a:spcBef>
              <a:spcAft>
                <a:spcPct val="0"/>
              </a:spcAft>
            </a:pPr>
            <a:fld id="{55418F61-3E68-B54D-8941-9C9FA64967C1}" type="slidenum">
              <a:rPr lang="en-US" sz="1200">
                <a:ea typeface="MS PGothic" charset="0"/>
                <a:cs typeface="MS PGothic" charset="0"/>
              </a:rPr>
              <a:pPr eaLnBrk="1" fontAlgn="base" hangingPunct="1">
                <a:spcBef>
                  <a:spcPct val="0"/>
                </a:spcBef>
                <a:spcAft>
                  <a:spcPct val="0"/>
                </a:spcAft>
              </a:pPr>
              <a:t>16</a:t>
            </a:fld>
            <a:endParaRPr lang="en-US" sz="1200">
              <a:ea typeface="MS PGothic" charset="0"/>
              <a:cs typeface="MS PGothic"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00593">
              <a:defRPr/>
            </a:pPr>
            <a:r>
              <a:rPr lang="en-US" b="1" dirty="0" smtClean="0">
                <a:latin typeface="Calibri" charset="0"/>
              </a:rPr>
              <a:t>Speaker:</a:t>
            </a:r>
            <a:r>
              <a:rPr lang="en-US" b="1" baseline="0" dirty="0" smtClean="0">
                <a:latin typeface="Calibri" charset="0"/>
              </a:rPr>
              <a:t> Steve</a:t>
            </a:r>
            <a:endParaRPr lang="en-US" b="1" dirty="0" smtClean="0">
              <a:latin typeface="Calibri" charset="0"/>
            </a:endParaRPr>
          </a:p>
          <a:p>
            <a:pPr defTabSz="900593">
              <a:defRPr/>
            </a:pPr>
            <a:endParaRPr lang="en-US" dirty="0"/>
          </a:p>
          <a:p>
            <a:pPr marL="168861" indent="-168861" defTabSz="900593">
              <a:buFont typeface="Arial" panose="020B0604020202020204" pitchFamily="34" charset="0"/>
              <a:buChar char="•"/>
              <a:defRPr/>
            </a:pPr>
            <a:r>
              <a:rPr lang="en-US" dirty="0"/>
              <a:t>The S&amp;I Framework tackles health IT interoperability challenges through a portfolio of targeted S&amp;I Initiatives.  Each S&amp;I Initiative focuses on a narrowly-scoped, broadly applicable challenge, enabled by an open community of participants and guided by the Office of the National Coordinator (ONC). </a:t>
            </a:r>
          </a:p>
          <a:p>
            <a:pPr defTabSz="900593">
              <a:defRPr/>
            </a:pPr>
            <a:endParaRPr lang="en-US" dirty="0"/>
          </a:p>
          <a:p>
            <a:pPr marL="168861" indent="-168861" defTabSz="900593">
              <a:buFont typeface="Arial" panose="020B0604020202020204" pitchFamily="34" charset="0"/>
              <a:buChar char="•"/>
              <a:defRPr/>
            </a:pPr>
            <a:r>
              <a:rPr lang="en-US" dirty="0"/>
              <a:t>Since 2010 we have, and are currently, supporting over 14 initiatives that result in technical solutions which facilitate interoperability </a:t>
            </a:r>
          </a:p>
          <a:p>
            <a:endParaRPr lang="en-US" dirty="0"/>
          </a:p>
        </p:txBody>
      </p:sp>
      <p:sp>
        <p:nvSpPr>
          <p:cNvPr id="4" name="Slide Number Placeholder 3"/>
          <p:cNvSpPr>
            <a:spLocks noGrp="1"/>
          </p:cNvSpPr>
          <p:nvPr>
            <p:ph type="sldNum" sz="quarter" idx="10"/>
          </p:nvPr>
        </p:nvSpPr>
        <p:spPr/>
        <p:txBody>
          <a:bodyPr/>
          <a:lstStyle/>
          <a:p>
            <a:fld id="{EBACD26C-80C4-4B9F-B83F-4F9E0BD4C276}" type="slidenum">
              <a:rPr lang="en-US" smtClean="0"/>
              <a:t>17</a:t>
            </a:fld>
            <a:endParaRPr lang="en-US" dirty="0"/>
          </a:p>
        </p:txBody>
      </p:sp>
    </p:spTree>
    <p:extLst>
      <p:ext uri="{BB962C8B-B14F-4D97-AF65-F5344CB8AC3E}">
        <p14:creationId xmlns:p14="http://schemas.microsoft.com/office/powerpoint/2010/main" val="32404960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4008">
              <a:defRPr/>
            </a:pPr>
            <a:r>
              <a:rPr lang="en-US" dirty="0" smtClean="0"/>
              <a:t>NOTE: the IEEE</a:t>
            </a:r>
            <a:r>
              <a:rPr lang="en-US" baseline="0" dirty="0" smtClean="0"/>
              <a:t> definition of INTEROPERABILITY is the EXCHANGE of INFORMATION and then the USE OF THAT INFORMATION to support patient care, research, etc.</a:t>
            </a:r>
          </a:p>
          <a:p>
            <a:pPr defTabSz="914008">
              <a:defRPr/>
            </a:pPr>
            <a:endParaRPr lang="en-US" baseline="0" dirty="0" smtClean="0"/>
          </a:p>
          <a:p>
            <a:pPr defTabSz="914008">
              <a:defRPr/>
            </a:pPr>
            <a:r>
              <a:rPr lang="en-US" baseline="0" dirty="0" smtClean="0"/>
              <a:t>We break down the foundations of interoperability into what we call “Standards building blocks.”  </a:t>
            </a:r>
          </a:p>
          <a:p>
            <a:pPr defTabSz="914008">
              <a:defRPr/>
            </a:pPr>
            <a:endParaRPr lang="en-US" baseline="0" dirty="0" smtClean="0"/>
          </a:p>
          <a:p>
            <a:pPr defTabSz="914008">
              <a:defRPr/>
            </a:pPr>
            <a:r>
              <a:rPr lang="en-US" dirty="0" smtClean="0"/>
              <a:t>Building blocks</a:t>
            </a:r>
            <a:r>
              <a:rPr lang="en-US" baseline="0" dirty="0" smtClean="0"/>
              <a:t> for Health IT can be broken into 4 areas:</a:t>
            </a:r>
          </a:p>
          <a:p>
            <a:pPr defTabSz="914008">
              <a:defRPr/>
            </a:pPr>
            <a:endParaRPr lang="en-US" baseline="0" dirty="0" smtClean="0"/>
          </a:p>
          <a:p>
            <a:pPr defTabSz="914008">
              <a:defRPr/>
            </a:pPr>
            <a:r>
              <a:rPr lang="en-US" baseline="0" dirty="0" smtClean="0"/>
              <a:t>Security and transport: Syntactic </a:t>
            </a:r>
            <a:r>
              <a:rPr lang="en-US" baseline="0" dirty="0" err="1" smtClean="0"/>
              <a:t>Interop</a:t>
            </a:r>
            <a:endParaRPr lang="en-US" baseline="0" dirty="0" smtClean="0"/>
          </a:p>
          <a:p>
            <a:pPr defTabSz="914008">
              <a:defRPr/>
            </a:pPr>
            <a:r>
              <a:rPr lang="en-US" baseline="0" dirty="0" smtClean="0"/>
              <a:t>Content Structure and </a:t>
            </a:r>
            <a:r>
              <a:rPr lang="en-US" baseline="0" dirty="0" err="1" smtClean="0"/>
              <a:t>Vocab</a:t>
            </a:r>
            <a:r>
              <a:rPr lang="en-US" baseline="0" dirty="0" smtClean="0"/>
              <a:t>: Semantic </a:t>
            </a:r>
            <a:r>
              <a:rPr lang="en-US" baseline="0" dirty="0" err="1" smtClean="0"/>
              <a:t>Interoper</a:t>
            </a:r>
            <a:endParaRPr lang="en-US" baseline="0" dirty="0" smtClean="0"/>
          </a:p>
        </p:txBody>
      </p:sp>
      <p:sp>
        <p:nvSpPr>
          <p:cNvPr id="4" name="Slide Number Placeholder 3"/>
          <p:cNvSpPr>
            <a:spLocks noGrp="1"/>
          </p:cNvSpPr>
          <p:nvPr>
            <p:ph type="sldNum" sz="quarter" idx="10"/>
          </p:nvPr>
        </p:nvSpPr>
        <p:spPr/>
        <p:txBody>
          <a:bodyPr/>
          <a:lstStyle/>
          <a:p>
            <a:fld id="{B0160E7A-4660-46A9-A4CF-162F65A7109D}" type="slidenum">
              <a:rPr lang="en-US" smtClean="0"/>
              <a:pPr/>
              <a:t>19</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a typeface="ＭＳ Ｐゴシック" charset="0"/>
            </a:endParaRPr>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855" indent="-285714" eaLnBrk="0" hangingPunct="0">
              <a:defRPr sz="2400">
                <a:solidFill>
                  <a:schemeClr val="tx1"/>
                </a:solidFill>
                <a:latin typeface="Arial" charset="0"/>
                <a:ea typeface="ＭＳ Ｐゴシック" charset="0"/>
              </a:defRPr>
            </a:lvl2pPr>
            <a:lvl3pPr marL="1142853" indent="-228571" eaLnBrk="0" hangingPunct="0">
              <a:defRPr sz="2400">
                <a:solidFill>
                  <a:schemeClr val="tx1"/>
                </a:solidFill>
                <a:latin typeface="Arial" charset="0"/>
                <a:ea typeface="ＭＳ Ｐゴシック" charset="0"/>
              </a:defRPr>
            </a:lvl3pPr>
            <a:lvl4pPr marL="1599995" indent="-228571" eaLnBrk="0" hangingPunct="0">
              <a:defRPr sz="2400">
                <a:solidFill>
                  <a:schemeClr val="tx1"/>
                </a:solidFill>
                <a:latin typeface="Arial" charset="0"/>
                <a:ea typeface="ＭＳ Ｐゴシック" charset="0"/>
              </a:defRPr>
            </a:lvl4pPr>
            <a:lvl5pPr marL="2057135" indent="-228571" eaLnBrk="0" hangingPunct="0">
              <a:defRPr sz="2400">
                <a:solidFill>
                  <a:schemeClr val="tx1"/>
                </a:solidFill>
                <a:latin typeface="Arial" charset="0"/>
                <a:ea typeface="ＭＳ Ｐゴシック" charset="0"/>
              </a:defRPr>
            </a:lvl5pPr>
            <a:lvl6pPr marL="2514277" indent="-228571" eaLnBrk="0" fontAlgn="base" hangingPunct="0">
              <a:spcBef>
                <a:spcPct val="0"/>
              </a:spcBef>
              <a:spcAft>
                <a:spcPct val="0"/>
              </a:spcAft>
              <a:defRPr sz="2400">
                <a:solidFill>
                  <a:schemeClr val="tx1"/>
                </a:solidFill>
                <a:latin typeface="Arial" charset="0"/>
                <a:ea typeface="ＭＳ Ｐゴシック" charset="0"/>
              </a:defRPr>
            </a:lvl6pPr>
            <a:lvl7pPr marL="2971418" indent="-228571" eaLnBrk="0" fontAlgn="base" hangingPunct="0">
              <a:spcBef>
                <a:spcPct val="0"/>
              </a:spcBef>
              <a:spcAft>
                <a:spcPct val="0"/>
              </a:spcAft>
              <a:defRPr sz="2400">
                <a:solidFill>
                  <a:schemeClr val="tx1"/>
                </a:solidFill>
                <a:latin typeface="Arial" charset="0"/>
                <a:ea typeface="ＭＳ Ｐゴシック" charset="0"/>
              </a:defRPr>
            </a:lvl7pPr>
            <a:lvl8pPr marL="3428559" indent="-228571" eaLnBrk="0" fontAlgn="base" hangingPunct="0">
              <a:spcBef>
                <a:spcPct val="0"/>
              </a:spcBef>
              <a:spcAft>
                <a:spcPct val="0"/>
              </a:spcAft>
              <a:defRPr sz="2400">
                <a:solidFill>
                  <a:schemeClr val="tx1"/>
                </a:solidFill>
                <a:latin typeface="Arial" charset="0"/>
                <a:ea typeface="ＭＳ Ｐゴシック" charset="0"/>
              </a:defRPr>
            </a:lvl8pPr>
            <a:lvl9pPr marL="3885700" indent="-228571"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010CAB1-2580-B04E-AC5F-1036932BEF55}" type="slidenum">
              <a:rPr lang="en-US" sz="1200"/>
              <a:pPr eaLnBrk="1" hangingPunct="1"/>
              <a:t>21</a:t>
            </a:fld>
            <a:endParaRPr 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00593">
              <a:defRPr/>
            </a:pPr>
            <a:endParaRPr lang="en-US" b="1" dirty="0" smtClean="0">
              <a:latin typeface="Calibri" charset="0"/>
            </a:endParaRPr>
          </a:p>
        </p:txBody>
      </p:sp>
      <p:sp>
        <p:nvSpPr>
          <p:cNvPr id="4" name="Slide Number Placeholder 3"/>
          <p:cNvSpPr>
            <a:spLocks noGrp="1"/>
          </p:cNvSpPr>
          <p:nvPr>
            <p:ph type="sldNum" sz="quarter" idx="10"/>
          </p:nvPr>
        </p:nvSpPr>
        <p:spPr/>
        <p:txBody>
          <a:bodyPr/>
          <a:lstStyle/>
          <a:p>
            <a:fld id="{668379AF-EC5D-4FC4-B804-FC6A68263E7B}"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24313056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FC8AD2F-C430-4FF0-BD7A-64035FF22472}" type="slidenum">
              <a:rPr lang="en-US" smtClean="0"/>
              <a:pPr>
                <a:defRPr/>
              </a:pPr>
              <a:t>23</a:t>
            </a:fld>
            <a:endParaRPr lang="en-US" dirty="0"/>
          </a:p>
        </p:txBody>
      </p:sp>
    </p:spTree>
    <p:extLst>
      <p:ext uri="{BB962C8B-B14F-4D97-AF65-F5344CB8AC3E}">
        <p14:creationId xmlns:p14="http://schemas.microsoft.com/office/powerpoint/2010/main" val="26669557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198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fld id="{2F264BD5-6CD2-4E95-BF2F-BD1AC6AF5551}" type="slidenum">
              <a:rPr lang="en-US" altLang="en-US" sz="1200" smtClean="0"/>
              <a:pPr/>
              <a:t>26</a:t>
            </a:fld>
            <a:endParaRPr lang="en-US" altLang="en-US" sz="120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208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fld id="{C73DA728-B90A-440A-A5CC-8D8A0F1664C2}" type="slidenum">
              <a:rPr lang="en-US" altLang="en-US" sz="1200" smtClean="0"/>
              <a:pPr/>
              <a:t>27</a:t>
            </a:fld>
            <a:endParaRPr lang="en-US" altLang="en-US" sz="120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00593" eaLnBrk="0" fontAlgn="base" hangingPunct="0">
              <a:spcBef>
                <a:spcPct val="30000"/>
              </a:spcBef>
              <a:spcAft>
                <a:spcPct val="0"/>
              </a:spcAft>
              <a:defRPr/>
            </a:pPr>
            <a:r>
              <a:rPr lang="en-US" b="1" dirty="0" smtClean="0">
                <a:latin typeface="Calibri" charset="0"/>
              </a:rPr>
              <a:t>Speaker:</a:t>
            </a:r>
            <a:r>
              <a:rPr lang="en-US" b="1" baseline="0" dirty="0" smtClean="0">
                <a:latin typeface="Calibri" charset="0"/>
              </a:rPr>
              <a:t> </a:t>
            </a:r>
            <a:r>
              <a:rPr lang="en-US" b="1" baseline="0" dirty="0" err="1" smtClean="0">
                <a:latin typeface="Calibri" charset="0"/>
              </a:rPr>
              <a:t>Mera</a:t>
            </a:r>
            <a:endParaRPr lang="en-US" b="1" dirty="0" smtClean="0">
              <a:latin typeface="Calibri" charset="0"/>
            </a:endParaRPr>
          </a:p>
          <a:p>
            <a:endParaRPr lang="en-US" dirty="0"/>
          </a:p>
        </p:txBody>
      </p:sp>
      <p:sp>
        <p:nvSpPr>
          <p:cNvPr id="4" name="Slide Number Placeholder 3"/>
          <p:cNvSpPr>
            <a:spLocks noGrp="1"/>
          </p:cNvSpPr>
          <p:nvPr>
            <p:ph type="sldNum" sz="quarter" idx="10"/>
          </p:nvPr>
        </p:nvSpPr>
        <p:spPr/>
        <p:txBody>
          <a:bodyPr/>
          <a:lstStyle/>
          <a:p>
            <a:pPr>
              <a:defRPr/>
            </a:pPr>
            <a:fld id="{DFC8AD2F-C430-4FF0-BD7A-64035FF22472}" type="slidenum">
              <a:rPr lang="en-US" smtClean="0"/>
              <a:pPr>
                <a:defRPr/>
              </a:pPr>
              <a:t>28</a:t>
            </a:fld>
            <a:endParaRPr lang="en-US" dirty="0"/>
          </a:p>
        </p:txBody>
      </p:sp>
    </p:spTree>
    <p:extLst>
      <p:ext uri="{BB962C8B-B14F-4D97-AF65-F5344CB8AC3E}">
        <p14:creationId xmlns:p14="http://schemas.microsoft.com/office/powerpoint/2010/main" val="35055285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427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4" name="Slide Number Placeholder 3"/>
          <p:cNvSpPr>
            <a:spLocks noGrp="1"/>
          </p:cNvSpPr>
          <p:nvPr>
            <p:ph type="sldNum" sz="quarter" idx="5"/>
          </p:nvPr>
        </p:nvSpPr>
        <p:spPr/>
        <p:txBody>
          <a:bodyPr/>
          <a:lstStyle/>
          <a:p>
            <a:pPr>
              <a:defRPr/>
            </a:pPr>
            <a:fld id="{E8E4B759-CFB4-7F47-9C15-BB2B85F080BC}" type="slidenum">
              <a:rPr lang="en-US">
                <a:solidFill>
                  <a:prstClr val="black"/>
                </a:solidFill>
              </a:rPr>
              <a:pPr>
                <a:defRPr/>
              </a:pPr>
              <a:t>29</a:t>
            </a:fld>
            <a:endParaRPr lang="en-US" dirty="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The Office</a:t>
            </a:r>
            <a:r>
              <a:rPr lang="en-US" altLang="en-US" baseline="0" dirty="0" smtClean="0"/>
              <a:t> of Management and Budget established the FHA as an E-Government Line of Business in 2007. The Office of the National Coordinator for Health IT became our Managing Partner in 2008. Since then, we have been working with more than 20 federal agencies involved in healthcare to encourage the adoption of national health IT standards and policies. We also work with our partners to convene meetings to identify and work on priority health IT topics in order to ensure the seamless exchange of health data between the partners and other agencies and private organizations. </a:t>
            </a:r>
            <a:endParaRPr lang="en-US" altLang="en-US" dirty="0" smtClean="0"/>
          </a:p>
        </p:txBody>
      </p:sp>
      <p:sp>
        <p:nvSpPr>
          <p:cNvPr id="890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fld id="{B4713B3C-A5EB-481F-B990-1285D1BB8D3D}" type="slidenum">
              <a:rPr lang="en-US" altLang="en-US" sz="1200" smtClean="0"/>
              <a:pPr/>
              <a:t>4</a:t>
            </a:fld>
            <a:endParaRPr lang="en-US" altLang="en-US" sz="120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427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4" name="Slide Number Placeholder 3"/>
          <p:cNvSpPr>
            <a:spLocks noGrp="1"/>
          </p:cNvSpPr>
          <p:nvPr>
            <p:ph type="sldNum" sz="quarter" idx="5"/>
          </p:nvPr>
        </p:nvSpPr>
        <p:spPr/>
        <p:txBody>
          <a:bodyPr/>
          <a:lstStyle/>
          <a:p>
            <a:pPr>
              <a:defRPr/>
            </a:pPr>
            <a:fld id="{E8E4B759-CFB4-7F47-9C15-BB2B85F080BC}" type="slidenum">
              <a:rPr lang="en-US">
                <a:solidFill>
                  <a:prstClr val="black"/>
                </a:solidFill>
              </a:rPr>
              <a:pPr>
                <a:defRPr/>
              </a:pPr>
              <a:t>30</a:t>
            </a:fld>
            <a:endParaRPr lang="en-US" dirty="0">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some of the partners that we are</a:t>
            </a:r>
            <a:r>
              <a:rPr lang="en-US" baseline="0" dirty="0" smtClean="0"/>
              <a:t> working with or have worked with since our inception. Our funding partners include the Department of Health and Human Services, Centers for Medicare &amp; Medicaid Services, Department of Defense, Department of Veterans Affairs, Social Security Administration and Indian Health Services.  </a:t>
            </a:r>
            <a:endParaRPr lang="en-US" dirty="0"/>
          </a:p>
        </p:txBody>
      </p:sp>
      <p:sp>
        <p:nvSpPr>
          <p:cNvPr id="4" name="Slide Number Placeholder 3"/>
          <p:cNvSpPr>
            <a:spLocks noGrp="1"/>
          </p:cNvSpPr>
          <p:nvPr>
            <p:ph type="sldNum" sz="quarter" idx="10"/>
          </p:nvPr>
        </p:nvSpPr>
        <p:spPr/>
        <p:txBody>
          <a:bodyPr/>
          <a:lstStyle/>
          <a:p>
            <a:fld id="{1D961DFA-2B68-4680-9ED8-1B1624550439}" type="slidenum">
              <a:rPr lang="en-US" smtClean="0"/>
              <a:t>5</a:t>
            </a:fld>
            <a:endParaRPr lang="en-US"/>
          </a:p>
        </p:txBody>
      </p:sp>
    </p:spTree>
    <p:extLst>
      <p:ext uri="{BB962C8B-B14F-4D97-AF65-F5344CB8AC3E}">
        <p14:creationId xmlns:p14="http://schemas.microsoft.com/office/powerpoint/2010/main" val="2922363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smtClean="0">
                <a:cs typeface="Georgia" pitchFamily="18" charset="0"/>
              </a:rPr>
              <a:t>FHA believes that a </a:t>
            </a:r>
            <a:r>
              <a:rPr lang="en-US" altLang="en-US" sz="1200" dirty="0" smtClean="0">
                <a:cs typeface="Georgia" pitchFamily="18" charset="0"/>
              </a:rPr>
              <a:t>federal health information technology environment that is fully </a:t>
            </a:r>
            <a:r>
              <a:rPr lang="en-US" altLang="en-US" sz="1200" dirty="0" smtClean="0">
                <a:solidFill>
                  <a:srgbClr val="C10A25"/>
                </a:solidFill>
                <a:cs typeface="Georgia" pitchFamily="18" charset="0"/>
              </a:rPr>
              <a:t>interoperable</a:t>
            </a:r>
            <a:r>
              <a:rPr lang="en-US" altLang="en-US" sz="1200" dirty="0" smtClean="0">
                <a:cs typeface="Georgia" pitchFamily="18" charset="0"/>
              </a:rPr>
              <a:t> and </a:t>
            </a:r>
            <a:r>
              <a:rPr lang="en-US" altLang="en-US" sz="1200" dirty="0" smtClean="0">
                <a:solidFill>
                  <a:srgbClr val="C10A25"/>
                </a:solidFill>
                <a:cs typeface="Georgia" pitchFamily="18" charset="0"/>
              </a:rPr>
              <a:t>supports</a:t>
            </a:r>
            <a:r>
              <a:rPr lang="en-US" altLang="en-US" sz="1200" dirty="0" smtClean="0">
                <a:cs typeface="Georgia" pitchFamily="18" charset="0"/>
              </a:rPr>
              <a:t> the President’s health IT plan </a:t>
            </a:r>
            <a:r>
              <a:rPr lang="en-US" altLang="en-US" sz="1200" dirty="0" smtClean="0">
                <a:cs typeface="Georgia" pitchFamily="18" charset="0"/>
              </a:rPr>
              <a:t>enables</a:t>
            </a:r>
            <a:r>
              <a:rPr lang="en-US" altLang="en-US" sz="1200" baseline="0" dirty="0" smtClean="0">
                <a:cs typeface="Georgia" pitchFamily="18" charset="0"/>
              </a:rPr>
              <a:t> </a:t>
            </a:r>
            <a:r>
              <a:rPr lang="en-US" altLang="en-US" sz="1200" dirty="0" smtClean="0">
                <a:cs typeface="Georgia" pitchFamily="18" charset="0"/>
              </a:rPr>
              <a:t>better </a:t>
            </a:r>
            <a:r>
              <a:rPr lang="en-US" altLang="en-US" sz="1200" dirty="0" smtClean="0">
                <a:cs typeface="Georgia" pitchFamily="18" charset="0"/>
              </a:rPr>
              <a:t>care, increased efficiency and improved population </a:t>
            </a:r>
            <a:r>
              <a:rPr lang="en-US" altLang="en-US" sz="1200" dirty="0" smtClean="0">
                <a:cs typeface="Georgia" pitchFamily="18" charset="0"/>
              </a:rPr>
              <a:t>health. </a:t>
            </a:r>
            <a:endParaRPr lang="en-US" altLang="en-US" sz="1200" dirty="0" smtClean="0">
              <a:cs typeface="Georgia" pitchFamily="18" charset="0"/>
            </a:endParaRPr>
          </a:p>
          <a:p>
            <a:endParaRPr lang="en-US" altLang="en-US" dirty="0" smtClean="0"/>
          </a:p>
        </p:txBody>
      </p:sp>
      <p:sp>
        <p:nvSpPr>
          <p:cNvPr id="911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fld id="{99E423BF-4300-4F9C-82E7-468B944ED1F8}" type="slidenum">
              <a:rPr lang="en-US" altLang="en-US" sz="1200" smtClean="0"/>
              <a:pPr/>
              <a:t>6</a:t>
            </a:fld>
            <a:endParaRPr lang="en-US" altLang="en-US" sz="120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These FHA precepts are</a:t>
            </a:r>
            <a:r>
              <a:rPr lang="en-US" altLang="en-US" baseline="0" dirty="0" smtClean="0"/>
              <a:t> key to our vision. These precepts outline the general responsibilities of FHA. </a:t>
            </a:r>
            <a:endParaRPr lang="en-US" altLang="en-US" dirty="0" smtClean="0"/>
          </a:p>
        </p:txBody>
      </p:sp>
      <p:sp>
        <p:nvSpPr>
          <p:cNvPr id="921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fld id="{D0B66EA5-4E56-46D7-A692-1A9BC9E04ECA}" type="slidenum">
              <a:rPr lang="en-US" altLang="en-US" sz="1200" smtClean="0"/>
              <a:pPr/>
              <a:t>7</a:t>
            </a:fld>
            <a:endParaRPr lang="en-US" altLang="en-US" sz="120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FHA’s goals for health information exchange</a:t>
            </a:r>
            <a:r>
              <a:rPr lang="en-US" baseline="0" dirty="0" smtClean="0"/>
              <a:t> nationwide are in alignment with ONC’s goals. These three goals support the notion that informing providers with access to the right information will improve health care and encourage the engagement of patients and families in their own health care. </a:t>
            </a:r>
            <a:endParaRPr lang="en-US" dirty="0"/>
          </a:p>
        </p:txBody>
      </p:sp>
      <p:sp>
        <p:nvSpPr>
          <p:cNvPr id="4" name="Slide Number Placeholder 3"/>
          <p:cNvSpPr>
            <a:spLocks noGrp="1"/>
          </p:cNvSpPr>
          <p:nvPr>
            <p:ph type="sldNum" sz="quarter" idx="10"/>
          </p:nvPr>
        </p:nvSpPr>
        <p:spPr/>
        <p:txBody>
          <a:bodyPr/>
          <a:lstStyle/>
          <a:p>
            <a:fld id="{1D961DFA-2B68-4680-9ED8-1B1624550439}" type="slidenum">
              <a:rPr lang="en-US" smtClean="0"/>
              <a:t>8</a:t>
            </a:fld>
            <a:endParaRPr lang="en-US"/>
          </a:p>
        </p:txBody>
      </p:sp>
    </p:spTree>
    <p:extLst>
      <p:ext uri="{BB962C8B-B14F-4D97-AF65-F5344CB8AC3E}">
        <p14:creationId xmlns:p14="http://schemas.microsoft.com/office/powerpoint/2010/main" val="37788670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Currently, these</a:t>
            </a:r>
            <a:r>
              <a:rPr lang="en-US" baseline="0" dirty="0" smtClean="0"/>
              <a:t> are the priority areas for our federal partners. There are more and FHA will work with the partners on those additional priorities as these current areas are successfully completed. If you have questions about the other priority areas, please contact feel free to email me and I will get your request over to FHA Director Gail Kalbfleisch for response. </a:t>
            </a:r>
            <a:endParaRPr lang="en-US" dirty="0"/>
          </a:p>
        </p:txBody>
      </p:sp>
      <p:sp>
        <p:nvSpPr>
          <p:cNvPr id="4" name="Slide Number Placeholder 3"/>
          <p:cNvSpPr>
            <a:spLocks noGrp="1"/>
          </p:cNvSpPr>
          <p:nvPr>
            <p:ph type="sldNum" sz="quarter" idx="10"/>
          </p:nvPr>
        </p:nvSpPr>
        <p:spPr/>
        <p:txBody>
          <a:bodyPr/>
          <a:lstStyle/>
          <a:p>
            <a:fld id="{1D961DFA-2B68-4680-9ED8-1B1624550439}" type="slidenum">
              <a:rPr lang="en-US" smtClean="0"/>
              <a:t>9</a:t>
            </a:fld>
            <a:endParaRPr lang="en-US"/>
          </a:p>
        </p:txBody>
      </p:sp>
    </p:spTree>
    <p:extLst>
      <p:ext uri="{BB962C8B-B14F-4D97-AF65-F5344CB8AC3E}">
        <p14:creationId xmlns:p14="http://schemas.microsoft.com/office/powerpoint/2010/main" val="95597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buFont typeface="Arial" panose="020B0604020202020204" pitchFamily="34" charset="0"/>
              <a:buChar char="•"/>
              <a:defRPr sz="1800">
                <a:solidFill>
                  <a:srgbClr val="000000"/>
                </a:solidFill>
              </a:defRPr>
            </a:pPr>
            <a:r>
              <a:rPr lang="en-US" sz="1200" dirty="0" smtClean="0">
                <a:solidFill>
                  <a:srgbClr val="1D165A"/>
                </a:solidFill>
                <a:latin typeface="Calibri" panose="020F0502020204030204" pitchFamily="34" charset="0"/>
              </a:rPr>
              <a:t>Information modeling of 17 of 37 FHIM information domains (e.g., Person, Lab, Medications, Health Concerns/Problems, Orders, etc.)</a:t>
            </a:r>
          </a:p>
          <a:p>
            <a:pPr marL="342900" lvl="0" indent="-342900">
              <a:buFont typeface="Arial" panose="020B0604020202020204" pitchFamily="34" charset="0"/>
              <a:buChar char="•"/>
              <a:defRPr sz="1800">
                <a:solidFill>
                  <a:srgbClr val="000000"/>
                </a:solidFill>
              </a:defRPr>
            </a:pPr>
            <a:r>
              <a:rPr lang="en-US" sz="1200" dirty="0" smtClean="0">
                <a:solidFill>
                  <a:srgbClr val="1D165A"/>
                </a:solidFill>
                <a:latin typeface="Calibri" panose="020F0502020204030204" pitchFamily="34" charset="0"/>
              </a:rPr>
              <a:t>Terminology modeling of 9 of 17 FHIM domains</a:t>
            </a:r>
          </a:p>
          <a:p>
            <a:pPr marL="342900" lvl="0" indent="-342900">
              <a:buFont typeface="Arial" panose="020B0604020202020204" pitchFamily="34" charset="0"/>
              <a:buChar char="•"/>
              <a:defRPr sz="1800">
                <a:solidFill>
                  <a:srgbClr val="000000"/>
                </a:solidFill>
              </a:defRPr>
            </a:pPr>
            <a:r>
              <a:rPr lang="en-US" sz="1200" dirty="0" smtClean="0">
                <a:solidFill>
                  <a:srgbClr val="1D165A"/>
                </a:solidFill>
                <a:latin typeface="Calibri" panose="020F0502020204030204" pitchFamily="34" charset="0"/>
              </a:rPr>
              <a:t>Integration of FHIM and associated terminology models with Model Driven Health Tools (MDHT)</a:t>
            </a:r>
          </a:p>
          <a:p>
            <a:pPr marL="342900" lvl="0" indent="-342900">
              <a:buFont typeface="Arial" panose="020B0604020202020204" pitchFamily="34" charset="0"/>
              <a:buChar char="•"/>
              <a:defRPr sz="1800">
                <a:solidFill>
                  <a:srgbClr val="000000"/>
                </a:solidFill>
              </a:defRPr>
            </a:pPr>
            <a:r>
              <a:rPr lang="en-US" sz="1200" dirty="0" smtClean="0">
                <a:solidFill>
                  <a:srgbClr val="1D165A"/>
                </a:solidFill>
                <a:latin typeface="Calibri" panose="020F0502020204030204" pitchFamily="34" charset="0"/>
              </a:rPr>
              <a:t>A complete set of process guides for information, terminology and implementation modeling. </a:t>
            </a:r>
            <a:r>
              <a:rPr lang="en-US" sz="1050" b="0" i="0" dirty="0" smtClean="0">
                <a:effectLst/>
                <a:latin typeface="+mn-lt"/>
                <a:ea typeface="+mn-ea"/>
                <a:cs typeface="+mn-cs"/>
                <a:sym typeface="Avenir Roman"/>
              </a:rPr>
              <a:t>Process guides are both a deliverable and a benefit</a:t>
            </a:r>
            <a:endParaRPr lang="en-US" sz="1200" dirty="0" smtClean="0">
              <a:solidFill>
                <a:srgbClr val="1D165A"/>
              </a:solidFill>
              <a:latin typeface="Calibri" panose="020F0502020204030204" pitchFamily="34" charset="0"/>
            </a:endParaRPr>
          </a:p>
          <a:p>
            <a:pPr marL="342900" lvl="0" indent="-342900">
              <a:buFont typeface="Arial" panose="020B0604020202020204" pitchFamily="34" charset="0"/>
              <a:buChar char="•"/>
              <a:defRPr sz="1800">
                <a:solidFill>
                  <a:srgbClr val="000000"/>
                </a:solidFill>
              </a:defRPr>
            </a:pPr>
            <a:r>
              <a:rPr lang="en-US" sz="1200" dirty="0" smtClean="0">
                <a:solidFill>
                  <a:srgbClr val="1D165A"/>
                </a:solidFill>
                <a:latin typeface="Calibri" panose="020F0502020204030204" pitchFamily="34" charset="0"/>
              </a:rPr>
              <a:t>Prototyping of each individual process, model and tool</a:t>
            </a:r>
          </a:p>
          <a:p>
            <a:pPr marL="342900" lvl="0" indent="-342900">
              <a:buFont typeface="Arial" panose="020B0604020202020204" pitchFamily="34" charset="0"/>
              <a:buChar char="•"/>
              <a:defRPr sz="1800">
                <a:solidFill>
                  <a:srgbClr val="000000"/>
                </a:solidFill>
              </a:defRPr>
            </a:pPr>
            <a:r>
              <a:rPr lang="en-US" sz="1200" dirty="0" smtClean="0">
                <a:solidFill>
                  <a:srgbClr val="1D165A"/>
                </a:solidFill>
                <a:latin typeface="Calibri" panose="020F0502020204030204" pitchFamily="34" charset="0"/>
              </a:rPr>
              <a:t>Prototyping of HIE Framework (fully integrated processes, models and tools that support the Model Driven Architecture approach to generating HIE standards)</a:t>
            </a:r>
          </a:p>
          <a:p>
            <a:pPr marL="342900" lvl="0" indent="-342900">
              <a:buFont typeface="Arial" panose="020B0604020202020204" pitchFamily="34" charset="0"/>
              <a:buChar char="•"/>
              <a:defRPr sz="1800">
                <a:solidFill>
                  <a:srgbClr val="000000"/>
                </a:solidFill>
              </a:defRPr>
            </a:pPr>
            <a:r>
              <a:rPr lang="en-US" sz="1200" dirty="0" smtClean="0">
                <a:solidFill>
                  <a:srgbClr val="1D165A"/>
                </a:solidFill>
                <a:latin typeface="Calibri" panose="020F0502020204030204" pitchFamily="34" charset="0"/>
              </a:rPr>
              <a:t>Generation of a draft implementation standard for the exchange of immunization information in both a CDA and NIEM format</a:t>
            </a:r>
          </a:p>
          <a:p>
            <a:pPr marL="342900" lvl="0" indent="-342900">
              <a:buFont typeface="Arial" panose="020B0604020202020204" pitchFamily="34" charset="0"/>
              <a:buChar char="•"/>
              <a:defRPr sz="1800">
                <a:solidFill>
                  <a:srgbClr val="000000"/>
                </a:solidFill>
              </a:defRPr>
            </a:pPr>
            <a:r>
              <a:rPr lang="en-US" sz="1200" dirty="0" smtClean="0">
                <a:solidFill>
                  <a:srgbClr val="1D165A"/>
                </a:solidFill>
                <a:latin typeface="Calibri" panose="020F0502020204030204" pitchFamily="34" charset="0"/>
              </a:rPr>
              <a:t>Mappings between FHIM and at least five S&amp;I Framework initiatives</a:t>
            </a:r>
          </a:p>
          <a:p>
            <a:pPr marL="342900" lvl="0" indent="-342900">
              <a:buFont typeface="Arial" panose="020B0604020202020204" pitchFamily="34" charset="0"/>
              <a:buChar char="•"/>
              <a:defRPr sz="1800">
                <a:solidFill>
                  <a:srgbClr val="000000"/>
                </a:solidFill>
              </a:defRPr>
            </a:pPr>
            <a:r>
              <a:rPr lang="en-US" sz="1200" dirty="0" smtClean="0">
                <a:solidFill>
                  <a:srgbClr val="1D165A"/>
                </a:solidFill>
                <a:latin typeface="Calibri" panose="020F0502020204030204" pitchFamily="34" charset="0"/>
              </a:rPr>
              <a:t>Definition of a UML profile to support enhanced report generation</a:t>
            </a:r>
          </a:p>
          <a:p>
            <a:pPr marL="342900" lvl="0" indent="-342900">
              <a:buFont typeface="Arial" panose="020B0604020202020204" pitchFamily="34" charset="0"/>
              <a:buChar char="•"/>
              <a:defRPr sz="1800">
                <a:solidFill>
                  <a:srgbClr val="000000"/>
                </a:solidFill>
              </a:defRPr>
            </a:pPr>
            <a:r>
              <a:rPr lang="en-US" sz="1200" dirty="0" smtClean="0">
                <a:solidFill>
                  <a:srgbClr val="1D165A"/>
                </a:solidFill>
                <a:latin typeface="Calibri" panose="020F0502020204030204" pitchFamily="34" charset="0"/>
              </a:rPr>
              <a:t>Definition and generation of a draft comparative report between two versions of the FHIM</a:t>
            </a:r>
          </a:p>
          <a:p>
            <a:pPr marL="342900" indent="-342900">
              <a:buFont typeface="Arial" panose="020B0604020202020204" pitchFamily="34" charset="0"/>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1D961DFA-2B68-4680-9ED8-1B1624550439}" type="slidenum">
              <a:rPr lang="en-US" smtClean="0"/>
              <a:t>12</a:t>
            </a:fld>
            <a:endParaRPr lang="en-US"/>
          </a:p>
        </p:txBody>
      </p:sp>
    </p:spTree>
    <p:extLst>
      <p:ext uri="{BB962C8B-B14F-4D97-AF65-F5344CB8AC3E}">
        <p14:creationId xmlns:p14="http://schemas.microsoft.com/office/powerpoint/2010/main" val="3318157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defRPr sz="1800">
                <a:solidFill>
                  <a:srgbClr val="000000"/>
                </a:solidFill>
              </a:defRPr>
            </a:pPr>
            <a:r>
              <a:rPr lang="en-US" sz="1200" dirty="0" smtClean="0">
                <a:solidFill>
                  <a:srgbClr val="1D165A"/>
                </a:solidFill>
                <a:latin typeface="Calibri" panose="020F0502020204030204" pitchFamily="34" charset="0"/>
              </a:rPr>
              <a:t>Information modeling of remaining 20 of 37 FHIM information </a:t>
            </a:r>
          </a:p>
          <a:p>
            <a:pPr lvl="0">
              <a:defRPr sz="1800">
                <a:solidFill>
                  <a:srgbClr val="000000"/>
                </a:solidFill>
              </a:defRPr>
            </a:pPr>
            <a:r>
              <a:rPr lang="en-US" sz="1200" dirty="0" smtClean="0">
                <a:solidFill>
                  <a:srgbClr val="1D165A"/>
                </a:solidFill>
                <a:latin typeface="Calibri" panose="020F0502020204030204" pitchFamily="34" charset="0"/>
              </a:rPr>
              <a:t>Terminology modeling of remaining 26 of 37 FHIM domains</a:t>
            </a:r>
          </a:p>
          <a:p>
            <a:pPr marL="342900" lvl="0" indent="-342900">
              <a:defRPr sz="1800">
                <a:solidFill>
                  <a:srgbClr val="000000"/>
                </a:solidFill>
              </a:defRPr>
            </a:pPr>
            <a:r>
              <a:rPr lang="en-US" sz="1200" dirty="0" smtClean="0">
                <a:solidFill>
                  <a:srgbClr val="1D165A"/>
                </a:solidFill>
                <a:latin typeface="Calibri" panose="020F0502020204030204" pitchFamily="34" charset="0"/>
              </a:rPr>
              <a:t>Definition of a UML profile to support enhanced report generation</a:t>
            </a:r>
          </a:p>
          <a:p>
            <a:pPr marL="342900" lvl="0" indent="-342900">
              <a:defRPr sz="1800">
                <a:solidFill>
                  <a:srgbClr val="000000"/>
                </a:solidFill>
              </a:defRPr>
            </a:pPr>
            <a:r>
              <a:rPr lang="en-US" sz="1200" smtClean="0">
                <a:solidFill>
                  <a:srgbClr val="1D165A"/>
                </a:solidFill>
                <a:latin typeface="Calibri" panose="020F0502020204030204" pitchFamily="34" charset="0"/>
              </a:rPr>
              <a:t>Definition and generation of a draft comparative report between two versions of the FHIM</a:t>
            </a:r>
            <a:endParaRPr lang="en-US" sz="1200" dirty="0" smtClean="0">
              <a:solidFill>
                <a:srgbClr val="1D165A"/>
              </a:solidFill>
              <a:latin typeface="Calibri" panose="020F0502020204030204" pitchFamily="34" charset="0"/>
            </a:endParaRPr>
          </a:p>
        </p:txBody>
      </p:sp>
      <p:sp>
        <p:nvSpPr>
          <p:cNvPr id="4" name="Slide Number Placeholder 3"/>
          <p:cNvSpPr>
            <a:spLocks noGrp="1"/>
          </p:cNvSpPr>
          <p:nvPr>
            <p:ph type="sldNum" sz="quarter" idx="10"/>
          </p:nvPr>
        </p:nvSpPr>
        <p:spPr/>
        <p:txBody>
          <a:bodyPr/>
          <a:lstStyle/>
          <a:p>
            <a:fld id="{1D961DFA-2B68-4680-9ED8-1B1624550439}" type="slidenum">
              <a:rPr lang="en-US" smtClean="0"/>
              <a:t>13</a:t>
            </a:fld>
            <a:endParaRPr lang="en-US"/>
          </a:p>
        </p:txBody>
      </p:sp>
    </p:spTree>
    <p:extLst>
      <p:ext uri="{BB962C8B-B14F-4D97-AF65-F5344CB8AC3E}">
        <p14:creationId xmlns:p14="http://schemas.microsoft.com/office/powerpoint/2010/main" val="33181571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 name="Picture 4" descr="ACEtitleSlid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Title 1"/>
          <p:cNvSpPr>
            <a:spLocks noGrp="1"/>
          </p:cNvSpPr>
          <p:nvPr>
            <p:ph type="title" hasCustomPrompt="1"/>
          </p:nvPr>
        </p:nvSpPr>
        <p:spPr>
          <a:xfrm>
            <a:off x="536578" y="4647699"/>
            <a:ext cx="8229600" cy="864278"/>
          </a:xfrm>
        </p:spPr>
        <p:txBody>
          <a:bodyPr>
            <a:noAutofit/>
          </a:bodyPr>
          <a:lstStyle>
            <a:lvl1pPr>
              <a:lnSpc>
                <a:spcPct val="90000"/>
              </a:lnSpc>
              <a:defRPr sz="2800" b="1">
                <a:solidFill>
                  <a:schemeClr val="tx1"/>
                </a:solidFill>
                <a:latin typeface="+mj-lt"/>
              </a:defRPr>
            </a:lvl1pPr>
          </a:lstStyle>
          <a:p>
            <a:r>
              <a:rPr lang="en-US" dirty="0" smtClean="0"/>
              <a:t>Meeting Information Here</a:t>
            </a:r>
            <a:br>
              <a:rPr lang="en-US" dirty="0" smtClean="0"/>
            </a:br>
            <a:r>
              <a:rPr lang="en-US" dirty="0" smtClean="0"/>
              <a:t>Meeting Information Here</a:t>
            </a:r>
            <a:endParaRPr lang="en-US" dirty="0"/>
          </a:p>
        </p:txBody>
      </p:sp>
      <p:sp>
        <p:nvSpPr>
          <p:cNvPr id="14" name="Text Placeholder 13"/>
          <p:cNvSpPr>
            <a:spLocks noGrp="1"/>
          </p:cNvSpPr>
          <p:nvPr>
            <p:ph type="body" sz="quarter" idx="10" hasCustomPrompt="1"/>
          </p:nvPr>
        </p:nvSpPr>
        <p:spPr>
          <a:xfrm>
            <a:off x="536575" y="5681663"/>
            <a:ext cx="5303393" cy="768350"/>
          </a:xfrm>
        </p:spPr>
        <p:txBody>
          <a:bodyPr>
            <a:normAutofit/>
          </a:bodyPr>
          <a:lstStyle>
            <a:lvl1pPr algn="l">
              <a:buFontTx/>
              <a:buNone/>
              <a:defRPr sz="2400" b="1"/>
            </a:lvl1pPr>
            <a:lvl2pPr algn="l">
              <a:buFontTx/>
              <a:buNone/>
              <a:defRPr/>
            </a:lvl2pPr>
            <a:lvl3pPr algn="l">
              <a:buFontTx/>
              <a:buNone/>
              <a:defRPr/>
            </a:lvl3pPr>
            <a:lvl4pPr algn="l">
              <a:buFontTx/>
              <a:buNone/>
              <a:defRPr/>
            </a:lvl4pPr>
            <a:lvl5pPr algn="l">
              <a:buFontTx/>
              <a:buNone/>
              <a:defRPr/>
            </a:lvl5pPr>
          </a:lstStyle>
          <a:p>
            <a:pPr lvl="0"/>
            <a:r>
              <a:rPr lang="en-US" dirty="0" smtClean="0"/>
              <a:t>Click to edit speaker info</a:t>
            </a:r>
            <a:endParaRPr lang="en-US" dirty="0"/>
          </a:p>
        </p:txBody>
      </p:sp>
    </p:spTree>
    <p:extLst>
      <p:ext uri="{BB962C8B-B14F-4D97-AF65-F5344CB8AC3E}">
        <p14:creationId xmlns:p14="http://schemas.microsoft.com/office/powerpoint/2010/main" val="1776939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3785E2A-5DA9-432D-8C21-EBDF63BBBEC7}" type="datetime1">
              <a:rPr lang="en-US" smtClean="0"/>
              <a:t>9/24/2014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89F9E349-25D2-9C40-9A92-A172BCE750D7}" type="slidenum">
              <a:rPr lang="en-US" smtClean="0"/>
              <a:pPr/>
              <a:t>‹#›</a:t>
            </a:fld>
            <a:endParaRPr lang="en-US"/>
          </a:p>
        </p:txBody>
      </p:sp>
    </p:spTree>
    <p:extLst>
      <p:ext uri="{BB962C8B-B14F-4D97-AF65-F5344CB8AC3E}">
        <p14:creationId xmlns:p14="http://schemas.microsoft.com/office/powerpoint/2010/main" val="1982208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797F2C8A-1F22-4F83-AC81-F8AD3DB85DB3}" type="datetime1">
              <a:rPr lang="en-US" smtClean="0"/>
              <a:t>9/24/2014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89F9E349-25D2-9C40-9A92-A172BCE750D7}" type="slidenum">
              <a:rPr lang="en-US" smtClean="0"/>
              <a:pPr/>
              <a:t>‹#›</a:t>
            </a:fld>
            <a:endParaRPr lang="en-US"/>
          </a:p>
        </p:txBody>
      </p:sp>
    </p:spTree>
    <p:extLst>
      <p:ext uri="{BB962C8B-B14F-4D97-AF65-F5344CB8AC3E}">
        <p14:creationId xmlns:p14="http://schemas.microsoft.com/office/powerpoint/2010/main" val="7919707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smtClean="0"/>
              <a:t>Click to edit Master title style</a:t>
            </a:r>
            <a:endParaRPr lang="en-US" dirty="0"/>
          </a:p>
        </p:txBody>
      </p:sp>
      <p:sp>
        <p:nvSpPr>
          <p:cNvPr id="9" name="Content Placeholder 2"/>
          <p:cNvSpPr>
            <a:spLocks noGrp="1"/>
          </p:cNvSpPr>
          <p:nvPr>
            <p:ph idx="1"/>
          </p:nvPr>
        </p:nvSpPr>
        <p:spPr>
          <a:xfrm>
            <a:off x="457200" y="2002692"/>
            <a:ext cx="8229600" cy="4143009"/>
          </a:xfrm>
        </p:spPr>
        <p:txBody>
          <a:bodyPr>
            <a:normAutofit/>
          </a:bodyPr>
          <a:lstStyle>
            <a:lvl1pPr>
              <a:defRPr sz="2000" baseline="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CA2F824F-3453-41CA-A925-FC26F7250507}" type="datetime1">
              <a:rPr lang="en-US" smtClean="0"/>
              <a:t>9/24/2014</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F85A843C-B59B-408E-9009-A283F36F26E9}" type="slidenum">
              <a:rPr lang="en-US" smtClean="0"/>
              <a:pPr>
                <a:defRPr/>
              </a:pPr>
              <a:t>‹#›</a:t>
            </a:fld>
            <a:endParaRPr lang="en-US" dirty="0"/>
          </a:p>
        </p:txBody>
      </p:sp>
    </p:spTree>
    <p:extLst>
      <p:ext uri="{BB962C8B-B14F-4D97-AF65-F5344CB8AC3E}">
        <p14:creationId xmlns:p14="http://schemas.microsoft.com/office/powerpoint/2010/main" val="9766616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Slide Number Placeholder 5"/>
          <p:cNvSpPr>
            <a:spLocks noGrp="1"/>
          </p:cNvSpPr>
          <p:nvPr>
            <p:ph type="sldNum" sz="quarter" idx="10"/>
          </p:nvPr>
        </p:nvSpPr>
        <p:spPr>
          <a:xfrm>
            <a:off x="6858000" y="6492875"/>
            <a:ext cx="2133600" cy="365125"/>
          </a:xfrm>
        </p:spPr>
        <p:txBody>
          <a:bodyPr/>
          <a:lstStyle>
            <a:lvl1pPr>
              <a:defRPr/>
            </a:lvl1pPr>
          </a:lstStyle>
          <a:p>
            <a:pPr>
              <a:defRPr/>
            </a:pPr>
            <a:fld id="{076771E0-4F7E-774D-80F3-6967A7018A0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730071414"/>
      </p:ext>
    </p:extLst>
  </p:cSld>
  <p:clrMapOvr>
    <a:masterClrMapping/>
  </p:clrMapOvr>
  <p:transition>
    <p:dissolv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5"/>
          <p:cNvSpPr>
            <a:spLocks noGrp="1"/>
          </p:cNvSpPr>
          <p:nvPr>
            <p:ph type="sldNum" sz="quarter" idx="10"/>
          </p:nvPr>
        </p:nvSpPr>
        <p:spPr/>
        <p:txBody>
          <a:bodyPr/>
          <a:lstStyle>
            <a:lvl1pPr>
              <a:defRPr>
                <a:solidFill>
                  <a:schemeClr val="tx1"/>
                </a:solidFill>
              </a:defRPr>
            </a:lvl1pPr>
          </a:lstStyle>
          <a:p>
            <a:pPr>
              <a:defRPr/>
            </a:pPr>
            <a:fld id="{A49EB5D9-0891-F344-9DB8-195F2E6D6F5F}"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88656221"/>
      </p:ext>
    </p:extLst>
  </p:cSld>
  <p:clrMapOvr>
    <a:masterClrMapping/>
  </p:clrMapOvr>
  <p:transition>
    <p:dissolv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1020762"/>
          </a:xfrm>
        </p:spPr>
        <p:txBody>
          <a:bodyPr/>
          <a:lstStyle>
            <a:lvl1pPr>
              <a:defRPr>
                <a:solidFill>
                  <a:schemeClr val="bg1"/>
                </a:solidFill>
              </a:defRPr>
            </a:lvl1pPr>
          </a:lstStyle>
          <a:p>
            <a:r>
              <a:rPr lang="en-US" smtClean="0"/>
              <a:t>Click to edit Master title style</a:t>
            </a:r>
            <a:endParaRPr lang="en-US" dirty="0"/>
          </a:p>
        </p:txBody>
      </p:sp>
      <p:sp>
        <p:nvSpPr>
          <p:cNvPr id="3" name="Slide Number Placeholder 5"/>
          <p:cNvSpPr>
            <a:spLocks noGrp="1"/>
          </p:cNvSpPr>
          <p:nvPr>
            <p:ph type="sldNum" sz="quarter" idx="10"/>
          </p:nvPr>
        </p:nvSpPr>
        <p:spPr/>
        <p:txBody>
          <a:bodyPr/>
          <a:lstStyle>
            <a:lvl1pPr>
              <a:defRPr/>
            </a:lvl1pPr>
          </a:lstStyle>
          <a:p>
            <a:pPr>
              <a:defRPr/>
            </a:pPr>
            <a:fld id="{2921610B-3F1C-2643-8843-4268780D0B11}"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56028930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1020762"/>
          </a:xfrm>
        </p:spPr>
        <p:txBody>
          <a:bodyPr/>
          <a:lstStyle>
            <a:lvl1pPr>
              <a:defRPr>
                <a:solidFill>
                  <a:schemeClr val="bg1"/>
                </a:solidFill>
              </a:defRPr>
            </a:lvl1pPr>
          </a:lstStyle>
          <a:p>
            <a:r>
              <a:rPr lang="en-US" smtClean="0"/>
              <a:t>Click to edit Master title style</a:t>
            </a:r>
            <a:endParaRPr lang="en-US" dirty="0"/>
          </a:p>
        </p:txBody>
      </p:sp>
      <p:sp>
        <p:nvSpPr>
          <p:cNvPr id="3" name="Slide Number Placeholder 5"/>
          <p:cNvSpPr>
            <a:spLocks noGrp="1"/>
          </p:cNvSpPr>
          <p:nvPr>
            <p:ph type="sldNum" sz="quarter" idx="10"/>
          </p:nvPr>
        </p:nvSpPr>
        <p:spPr/>
        <p:txBody>
          <a:bodyPr/>
          <a:lstStyle>
            <a:lvl1pPr>
              <a:defRPr/>
            </a:lvl1pPr>
          </a:lstStyle>
          <a:p>
            <a:pPr>
              <a:defRPr/>
            </a:pPr>
            <a:fld id="{C41226A0-7256-6B48-ACBD-D9BAA58DE4EB}"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417500486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1020762"/>
          </a:xfrm>
        </p:spPr>
        <p:txBody>
          <a:bodyPr/>
          <a:lstStyle>
            <a:lvl1pPr>
              <a:defRPr>
                <a:solidFill>
                  <a:schemeClr val="bg1"/>
                </a:solidFill>
              </a:defRPr>
            </a:lvl1pPr>
          </a:lstStyle>
          <a:p>
            <a:r>
              <a:rPr lang="en-US" smtClean="0"/>
              <a:t>Click to edit Master title style</a:t>
            </a:r>
            <a:endParaRPr lang="en-US" dirty="0"/>
          </a:p>
        </p:txBody>
      </p:sp>
      <p:sp>
        <p:nvSpPr>
          <p:cNvPr id="3" name="Slide Number Placeholder 5"/>
          <p:cNvSpPr>
            <a:spLocks noGrp="1"/>
          </p:cNvSpPr>
          <p:nvPr>
            <p:ph type="sldNum" sz="quarter" idx="10"/>
          </p:nvPr>
        </p:nvSpPr>
        <p:spPr/>
        <p:txBody>
          <a:bodyPr/>
          <a:lstStyle>
            <a:lvl1pPr>
              <a:defRPr/>
            </a:lvl1pPr>
          </a:lstStyle>
          <a:p>
            <a:pPr>
              <a:defRPr/>
            </a:pPr>
            <a:fld id="{7F56D409-B25B-2649-9927-EAEEB3D389C4}"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2768346649"/>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1020762"/>
          </a:xfrm>
        </p:spPr>
        <p:txBody>
          <a:bodyPr/>
          <a:lstStyle>
            <a:lvl1pPr>
              <a:defRPr>
                <a:solidFill>
                  <a:schemeClr val="bg1"/>
                </a:solidFill>
              </a:defRPr>
            </a:lvl1pPr>
          </a:lstStyle>
          <a:p>
            <a:r>
              <a:rPr lang="en-US" smtClean="0"/>
              <a:t>Click to edit Master title style</a:t>
            </a:r>
            <a:endParaRPr lang="en-US" dirty="0"/>
          </a:p>
        </p:txBody>
      </p:sp>
      <p:sp>
        <p:nvSpPr>
          <p:cNvPr id="3" name="Slide Number Placeholder 5"/>
          <p:cNvSpPr>
            <a:spLocks noGrp="1"/>
          </p:cNvSpPr>
          <p:nvPr>
            <p:ph type="sldNum" sz="quarter" idx="10"/>
          </p:nvPr>
        </p:nvSpPr>
        <p:spPr/>
        <p:txBody>
          <a:bodyPr/>
          <a:lstStyle>
            <a:lvl1pPr>
              <a:defRPr/>
            </a:lvl1pPr>
          </a:lstStyle>
          <a:p>
            <a:pPr>
              <a:defRPr/>
            </a:pPr>
            <a:fld id="{423F363E-8FB8-5646-B354-A0B2FE9E9469}"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015321299"/>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1020762"/>
          </a:xfrm>
        </p:spPr>
        <p:txBody>
          <a:bodyPr/>
          <a:lstStyle>
            <a:lvl1pPr>
              <a:defRPr>
                <a:solidFill>
                  <a:schemeClr val="bg1"/>
                </a:solidFill>
              </a:defRPr>
            </a:lvl1pPr>
          </a:lstStyle>
          <a:p>
            <a:r>
              <a:rPr lang="en-US" smtClean="0"/>
              <a:t>Click to edit Master title style</a:t>
            </a:r>
            <a:endParaRPr lang="en-US" dirty="0"/>
          </a:p>
        </p:txBody>
      </p:sp>
      <p:sp>
        <p:nvSpPr>
          <p:cNvPr id="3" name="Slide Number Placeholder 5"/>
          <p:cNvSpPr>
            <a:spLocks noGrp="1"/>
          </p:cNvSpPr>
          <p:nvPr>
            <p:ph type="sldNum" sz="quarter" idx="10"/>
          </p:nvPr>
        </p:nvSpPr>
        <p:spPr/>
        <p:txBody>
          <a:bodyPr/>
          <a:lstStyle>
            <a:lvl1pPr>
              <a:defRPr/>
            </a:lvl1pPr>
          </a:lstStyle>
          <a:p>
            <a:pPr>
              <a:defRPr/>
            </a:pPr>
            <a:fld id="{FDBE92A0-21CF-4547-8DCF-C8B95BC4CD77}"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28975715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059477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1020762"/>
          </a:xfrm>
        </p:spPr>
        <p:txBody>
          <a:bodyPr/>
          <a:lstStyle>
            <a:lvl1pPr>
              <a:defRPr>
                <a:solidFill>
                  <a:schemeClr val="bg1"/>
                </a:solidFill>
              </a:defRPr>
            </a:lvl1pPr>
          </a:lstStyle>
          <a:p>
            <a:r>
              <a:rPr lang="en-US" smtClean="0"/>
              <a:t>Click to edit Master title style</a:t>
            </a:r>
            <a:endParaRPr lang="en-US" dirty="0"/>
          </a:p>
        </p:txBody>
      </p:sp>
      <p:sp>
        <p:nvSpPr>
          <p:cNvPr id="3" name="Slide Number Placeholder 5"/>
          <p:cNvSpPr>
            <a:spLocks noGrp="1"/>
          </p:cNvSpPr>
          <p:nvPr>
            <p:ph type="sldNum" sz="quarter" idx="10"/>
          </p:nvPr>
        </p:nvSpPr>
        <p:spPr/>
        <p:txBody>
          <a:bodyPr/>
          <a:lstStyle>
            <a:lvl1pPr>
              <a:defRPr/>
            </a:lvl1pPr>
          </a:lstStyle>
          <a:p>
            <a:pPr>
              <a:defRPr/>
            </a:pPr>
            <a:fld id="{794D580E-10E8-BB40-9638-60545AFA26C0}"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2540022921"/>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4933123"/>
      </p:ext>
    </p:extLst>
  </p:cSld>
  <p:clrMapOvr>
    <a:masterClrMapping/>
  </p:clrMapOvr>
  <p:transition>
    <p:dissolv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defTabSz="914400">
              <a:defRPr>
                <a:solidFill>
                  <a:prstClr val="black"/>
                </a:solidFill>
                <a:latin typeface="Calibri" charset="0"/>
                <a:ea typeface="ＭＳ Ｐゴシック" charset="0"/>
                <a:cs typeface="ＭＳ Ｐゴシック" charset="0"/>
              </a:defRPr>
            </a:lvl1pPr>
          </a:lstStyle>
          <a:p>
            <a:pPr fontAlgn="base">
              <a:spcBef>
                <a:spcPct val="0"/>
              </a:spcBef>
              <a:spcAft>
                <a:spcPct val="0"/>
              </a:spcAft>
              <a:defRPr/>
            </a:pPr>
            <a:fld id="{34887FB3-8B2A-1446-9031-76280F5F8355}" type="datetime1">
              <a:rPr lang="en-US" sz="2400"/>
              <a:pPr fontAlgn="base">
                <a:spcBef>
                  <a:spcPct val="0"/>
                </a:spcBef>
                <a:spcAft>
                  <a:spcPct val="0"/>
                </a:spcAft>
                <a:defRPr/>
              </a:pPr>
              <a:t>9/24/2014</a:t>
            </a:fld>
            <a:endParaRPr lang="en-US" sz="2400" dirty="0"/>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defTabSz="914400">
              <a:defRPr>
                <a:solidFill>
                  <a:prstClr val="black"/>
                </a:solidFill>
                <a:latin typeface="Calibri" charset="0"/>
                <a:ea typeface="ＭＳ Ｐゴシック" charset="0"/>
                <a:cs typeface="ＭＳ Ｐゴシック" charset="0"/>
              </a:defRPr>
            </a:lvl1pPr>
          </a:lstStyle>
          <a:p>
            <a:pPr fontAlgn="base">
              <a:spcBef>
                <a:spcPct val="0"/>
              </a:spcBef>
              <a:spcAft>
                <a:spcPct val="0"/>
              </a:spcAft>
              <a:defRPr/>
            </a:pPr>
            <a:endParaRPr lang="en-US" sz="2400"/>
          </a:p>
        </p:txBody>
      </p:sp>
      <p:sp>
        <p:nvSpPr>
          <p:cNvPr id="4" name="Slide Number Placeholder 5"/>
          <p:cNvSpPr>
            <a:spLocks noGrp="1"/>
          </p:cNvSpPr>
          <p:nvPr>
            <p:ph type="sldNum" sz="quarter" idx="12"/>
          </p:nvPr>
        </p:nvSpPr>
        <p:spPr/>
        <p:txBody>
          <a:bodyPr/>
          <a:lstStyle>
            <a:lvl1pPr defTabSz="914400">
              <a:defRPr>
                <a:solidFill>
                  <a:prstClr val="black"/>
                </a:solidFill>
                <a:latin typeface="Calibri" charset="0"/>
                <a:ea typeface="ＭＳ Ｐゴシック" charset="0"/>
                <a:cs typeface="ＭＳ Ｐゴシック" charset="0"/>
              </a:defRPr>
            </a:lvl1pPr>
          </a:lstStyle>
          <a:p>
            <a:pPr>
              <a:defRPr/>
            </a:pPr>
            <a:fld id="{BD286A97-98AE-394B-BD21-2880083C3994}" type="slidenum">
              <a:rPr lang="en-US"/>
              <a:pPr>
                <a:defRPr/>
              </a:pPr>
              <a:t>‹#›</a:t>
            </a:fld>
            <a:endParaRPr lang="en-US" dirty="0"/>
          </a:p>
        </p:txBody>
      </p:sp>
    </p:spTree>
    <p:extLst>
      <p:ext uri="{BB962C8B-B14F-4D97-AF65-F5344CB8AC3E}">
        <p14:creationId xmlns:p14="http://schemas.microsoft.com/office/powerpoint/2010/main" val="12389227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defTabSz="457200">
              <a:defRPr>
                <a:solidFill>
                  <a:prstClr val="black"/>
                </a:solidFill>
                <a:latin typeface="Arial" charset="0"/>
                <a:ea typeface="ＭＳ Ｐゴシック"/>
              </a:defRPr>
            </a:lvl1pPr>
          </a:lstStyle>
          <a:p>
            <a:pPr fontAlgn="base">
              <a:spcBef>
                <a:spcPct val="0"/>
              </a:spcBef>
              <a:spcAft>
                <a:spcPct val="0"/>
              </a:spcAft>
              <a:defRPr/>
            </a:pPr>
            <a:fld id="{31572C31-04F2-41B4-92EA-F202A42F7C12}" type="datetimeFigureOut">
              <a:rPr lang="en-US" sz="2400">
                <a:cs typeface="ＭＳ Ｐゴシック" charset="0"/>
              </a:rPr>
              <a:pPr fontAlgn="base">
                <a:spcBef>
                  <a:spcPct val="0"/>
                </a:spcBef>
                <a:spcAft>
                  <a:spcPct val="0"/>
                </a:spcAft>
                <a:defRPr/>
              </a:pPr>
              <a:t>9/24/2014</a:t>
            </a:fld>
            <a:endParaRPr lang="en-US" sz="2400" dirty="0">
              <a:cs typeface="ＭＳ Ｐゴシック" charset="0"/>
            </a:endParaRPr>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defTabSz="457200">
              <a:defRPr>
                <a:solidFill>
                  <a:prstClr val="black"/>
                </a:solidFill>
                <a:latin typeface="Arial" charset="0"/>
                <a:ea typeface="ＭＳ Ｐゴシック"/>
              </a:defRPr>
            </a:lvl1pPr>
          </a:lstStyle>
          <a:p>
            <a:pPr fontAlgn="base">
              <a:spcBef>
                <a:spcPct val="0"/>
              </a:spcBef>
              <a:spcAft>
                <a:spcPct val="0"/>
              </a:spcAft>
              <a:defRPr/>
            </a:pPr>
            <a:endParaRPr lang="en-US" sz="2400">
              <a:cs typeface="ＭＳ Ｐゴシック" charset="0"/>
            </a:endParaRPr>
          </a:p>
        </p:txBody>
      </p:sp>
      <p:sp>
        <p:nvSpPr>
          <p:cNvPr id="4" name="Slide Number Placeholder 5"/>
          <p:cNvSpPr>
            <a:spLocks noGrp="1"/>
          </p:cNvSpPr>
          <p:nvPr>
            <p:ph type="sldNum" sz="quarter" idx="12"/>
          </p:nvPr>
        </p:nvSpPr>
        <p:spPr>
          <a:xfrm>
            <a:off x="6553200" y="6248400"/>
            <a:ext cx="2133600" cy="365125"/>
          </a:xfrm>
        </p:spPr>
        <p:txBody>
          <a:bodyPr/>
          <a:lstStyle>
            <a:lvl1pPr defTabSz="457200">
              <a:defRPr>
                <a:solidFill>
                  <a:prstClr val="black"/>
                </a:solidFill>
                <a:latin typeface="Arial" charset="0"/>
                <a:ea typeface="ＭＳ Ｐゴシック"/>
              </a:defRPr>
            </a:lvl1pPr>
          </a:lstStyle>
          <a:p>
            <a:pPr>
              <a:defRPr/>
            </a:pPr>
            <a:fld id="{595A36DB-60D6-064E-88B9-7252AE23CF99}" type="slidenum">
              <a:rPr lang="en-US"/>
              <a:pPr>
                <a:defRPr/>
              </a:pPr>
              <a:t>‹#›</a:t>
            </a:fld>
            <a:endParaRPr lang="en-US" dirty="0"/>
          </a:p>
        </p:txBody>
      </p:sp>
    </p:spTree>
    <p:extLst>
      <p:ext uri="{BB962C8B-B14F-4D97-AF65-F5344CB8AC3E}">
        <p14:creationId xmlns:p14="http://schemas.microsoft.com/office/powerpoint/2010/main" val="29987542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Sub-Title and Content">
    <p:spTree>
      <p:nvGrpSpPr>
        <p:cNvPr id="1" name=""/>
        <p:cNvGrpSpPr/>
        <p:nvPr/>
      </p:nvGrpSpPr>
      <p:grpSpPr>
        <a:xfrm>
          <a:off x="0" y="0"/>
          <a:ext cx="0" cy="0"/>
          <a:chOff x="0" y="0"/>
          <a:chExt cx="0" cy="0"/>
        </a:xfrm>
      </p:grpSpPr>
      <p:sp>
        <p:nvSpPr>
          <p:cNvPr id="3" name="Inhaltsplatzhalter 2"/>
          <p:cNvSpPr>
            <a:spLocks noGrp="1"/>
          </p:cNvSpPr>
          <p:nvPr>
            <p:ph idx="1"/>
          </p:nvPr>
        </p:nvSpPr>
        <p:spPr>
          <a:xfrm>
            <a:off x="468313" y="1640438"/>
            <a:ext cx="8207375" cy="4741311"/>
          </a:xfrm>
          <a:prstGeom prst="rect">
            <a:avLst/>
          </a:prstGeom>
          <a:noFill/>
          <a:ln w="12700">
            <a:noFill/>
            <a:miter lim="800000"/>
            <a:headEnd/>
            <a:tailEnd/>
          </a:ln>
        </p:spPr>
        <p:txBody>
          <a:bodyPr lIns="0" tIns="36000" rIns="0" bIns="0"/>
          <a:lstStyle>
            <a:lvl1pPr marL="271463" indent="-271463" algn="l" rtl="0" eaLnBrk="1" fontAlgn="base" hangingPunct="1">
              <a:spcBef>
                <a:spcPts val="800"/>
              </a:spcBef>
              <a:spcAft>
                <a:spcPct val="0"/>
              </a:spcAft>
              <a:buClr>
                <a:schemeClr val="tx1"/>
              </a:buClr>
              <a:buFont typeface="Arial" pitchFamily="34" charset="0"/>
              <a:defRPr lang="de-DE" sz="2000" dirty="0" smtClean="0">
                <a:solidFill>
                  <a:schemeClr val="tx1"/>
                </a:solidFill>
                <a:latin typeface="+mn-lt"/>
                <a:ea typeface="+mn-ea"/>
                <a:cs typeface="+mn-cs"/>
              </a:defRPr>
            </a:lvl1pPr>
            <a:lvl2pPr marL="444500" indent="-173038" algn="l" rtl="0" eaLnBrk="1" fontAlgn="base" hangingPunct="1">
              <a:spcBef>
                <a:spcPts val="800"/>
              </a:spcBef>
              <a:spcAft>
                <a:spcPct val="0"/>
              </a:spcAft>
              <a:buClr>
                <a:schemeClr val="tx1"/>
              </a:buClr>
              <a:buFont typeface="Arial" pitchFamily="34" charset="0"/>
              <a:defRPr lang="de-DE" sz="1800" dirty="0" smtClean="0">
                <a:solidFill>
                  <a:schemeClr val="tx1"/>
                </a:solidFill>
                <a:latin typeface="+mn-lt"/>
                <a:ea typeface="+mn-ea"/>
                <a:cs typeface="+mn-cs"/>
              </a:defRPr>
            </a:lvl2pPr>
            <a:lvl3pPr marL="625475" indent="-180975" algn="l" rtl="0" eaLnBrk="1" fontAlgn="base" hangingPunct="1">
              <a:spcBef>
                <a:spcPts val="800"/>
              </a:spcBef>
              <a:spcAft>
                <a:spcPct val="0"/>
              </a:spcAft>
              <a:buClr>
                <a:schemeClr val="tx1"/>
              </a:buClr>
              <a:buFont typeface="Arial" pitchFamily="34" charset="0"/>
              <a:tabLst/>
              <a:defRPr lang="de-DE" sz="1600" dirty="0" smtClean="0">
                <a:solidFill>
                  <a:schemeClr val="tx1"/>
                </a:solidFill>
                <a:latin typeface="+mn-lt"/>
                <a:ea typeface="+mn-ea"/>
                <a:cs typeface="+mn-cs"/>
              </a:defRPr>
            </a:lvl3pPr>
            <a:lvl4pPr marL="808038" indent="-182563" algn="l" rtl="0" eaLnBrk="1" fontAlgn="base" hangingPunct="1">
              <a:spcBef>
                <a:spcPts val="800"/>
              </a:spcBef>
              <a:spcAft>
                <a:spcPct val="0"/>
              </a:spcAft>
              <a:buClr>
                <a:schemeClr val="tx1"/>
              </a:buClr>
              <a:buFont typeface="Arial" pitchFamily="34" charset="0"/>
              <a:defRPr lang="de-DE" sz="1400" dirty="0" smtClean="0">
                <a:solidFill>
                  <a:schemeClr val="tx1"/>
                </a:solidFill>
                <a:latin typeface="+mn-lt"/>
                <a:ea typeface="+mn-ea"/>
                <a:cs typeface="+mn-cs"/>
              </a:defRPr>
            </a:lvl4pPr>
            <a:lvl5pPr marL="989013" indent="-180975" algn="l" rtl="0" eaLnBrk="1" fontAlgn="base" hangingPunct="1">
              <a:spcBef>
                <a:spcPts val="800"/>
              </a:spcBef>
              <a:spcAft>
                <a:spcPct val="0"/>
              </a:spcAft>
              <a:buClr>
                <a:schemeClr val="tx1"/>
              </a:buClr>
              <a:buFont typeface="Arial" pitchFamily="34" charset="0"/>
              <a:defRPr lang="de-DE" sz="1200" dirty="0">
                <a:solidFill>
                  <a:schemeClr val="tx1"/>
                </a:solidFill>
                <a:latin typeface="+mn-lt"/>
                <a:ea typeface="+mn-ea"/>
                <a:cs typeface="+mn-cs"/>
              </a:defRPr>
            </a:lvl5pPr>
          </a:lstStyle>
          <a:p>
            <a:pPr lvl="0"/>
            <a:r>
              <a:rPr lang="en-US" noProof="0" dirty="0" err="1" smtClean="0"/>
              <a:t>Textmasterformate</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smtClean="0"/>
          </a:p>
          <a:p>
            <a:pPr lvl="1"/>
            <a:r>
              <a:rPr lang="en-US" noProof="0" dirty="0" err="1" smtClean="0"/>
              <a:t>Zweite</a:t>
            </a:r>
            <a:r>
              <a:rPr lang="en-US" noProof="0" dirty="0" smtClean="0"/>
              <a:t> </a:t>
            </a:r>
            <a:r>
              <a:rPr lang="en-US" noProof="0" dirty="0" err="1" smtClean="0"/>
              <a:t>Ebene</a:t>
            </a:r>
            <a:endParaRPr lang="en-US" noProof="0" dirty="0" smtClean="0"/>
          </a:p>
          <a:p>
            <a:pPr lvl="2"/>
            <a:r>
              <a:rPr lang="en-US" noProof="0" dirty="0" err="1" smtClean="0"/>
              <a:t>Dritte</a:t>
            </a:r>
            <a:r>
              <a:rPr lang="en-US" noProof="0" dirty="0" smtClean="0"/>
              <a:t> </a:t>
            </a:r>
            <a:r>
              <a:rPr lang="en-US" noProof="0" dirty="0" err="1" smtClean="0"/>
              <a:t>Ebene</a:t>
            </a:r>
            <a:endParaRPr lang="en-US" noProof="0" dirty="0" smtClean="0"/>
          </a:p>
          <a:p>
            <a:pPr lvl="3"/>
            <a:r>
              <a:rPr lang="en-US" noProof="0" dirty="0" err="1" smtClean="0"/>
              <a:t>Vierte</a:t>
            </a:r>
            <a:r>
              <a:rPr lang="en-US" noProof="0" dirty="0" smtClean="0"/>
              <a:t> </a:t>
            </a:r>
            <a:r>
              <a:rPr lang="en-US" noProof="0" dirty="0" err="1" smtClean="0"/>
              <a:t>Ebene</a:t>
            </a:r>
            <a:endParaRPr lang="en-US" noProof="0" dirty="0" smtClean="0"/>
          </a:p>
          <a:p>
            <a:pPr lvl="4"/>
            <a:r>
              <a:rPr lang="en-US" noProof="0" dirty="0" err="1" smtClean="0"/>
              <a:t>Fünfte</a:t>
            </a:r>
            <a:r>
              <a:rPr lang="en-US" noProof="0" dirty="0" smtClean="0"/>
              <a:t> </a:t>
            </a:r>
            <a:r>
              <a:rPr lang="en-US" noProof="0" dirty="0" err="1" smtClean="0"/>
              <a:t>Ebene</a:t>
            </a:r>
            <a:endParaRPr lang="en-US" noProof="0" dirty="0"/>
          </a:p>
        </p:txBody>
      </p:sp>
      <p:sp>
        <p:nvSpPr>
          <p:cNvPr id="9" name="Textplatzhalter 2"/>
          <p:cNvSpPr>
            <a:spLocks noGrp="1"/>
          </p:cNvSpPr>
          <p:nvPr>
            <p:ph type="body" idx="13"/>
          </p:nvPr>
        </p:nvSpPr>
        <p:spPr>
          <a:xfrm>
            <a:off x="468313" y="1102301"/>
            <a:ext cx="8207375" cy="538138"/>
          </a:xfrm>
          <a:prstGeom prst="rect">
            <a:avLst/>
          </a:prstGeom>
          <a:noFill/>
        </p:spPr>
        <p:txBody>
          <a:bodyPr lIns="0" tIns="72000" rIns="0" bIns="36000">
            <a:noAutofit/>
          </a:bodyPr>
          <a:lstStyle>
            <a:lvl1pPr marL="0" indent="0">
              <a:buNone/>
              <a:defRPr lang="de-DE" sz="2000" b="1" dirty="0" smtClean="0">
                <a:solidFill>
                  <a:schemeClr val="accent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err="1" smtClean="0"/>
              <a:t>Textmasterformate</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smtClean="0"/>
          </a:p>
        </p:txBody>
      </p:sp>
      <p:sp>
        <p:nvSpPr>
          <p:cNvPr id="4" name="Titel 3"/>
          <p:cNvSpPr>
            <a:spLocks noGrp="1"/>
          </p:cNvSpPr>
          <p:nvPr>
            <p:ph type="title"/>
          </p:nvPr>
        </p:nvSpPr>
        <p:spPr/>
        <p:txBody>
          <a:bodyPr/>
          <a:lstStyle/>
          <a:p>
            <a:r>
              <a:rPr lang="de-DE" smtClean="0"/>
              <a:t>Titelmasterformat durch Klicken bearbeiten</a:t>
            </a:r>
            <a:endParaRPr lang="de-DE"/>
          </a:p>
        </p:txBody>
      </p:sp>
    </p:spTree>
    <p:extLst>
      <p:ext uri="{BB962C8B-B14F-4D97-AF65-F5344CB8AC3E}">
        <p14:creationId xmlns:p14="http://schemas.microsoft.com/office/powerpoint/2010/main" val="3563715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a:defRPr/>
            </a:lvl1pPr>
          </a:lstStyle>
          <a:p>
            <a:pPr>
              <a:defRPr/>
            </a:pPr>
            <a:fld id="{74B5B04A-18AD-A849-AA7A-B5A5E68F24C7}" type="datetime1">
              <a:rPr lang="en-US">
                <a:solidFill>
                  <a:prstClr val="black"/>
                </a:solidFill>
              </a:rPr>
              <a:pPr>
                <a:defRPr/>
              </a:pPr>
              <a:t>9/24/2014</a:t>
            </a:fld>
            <a:endParaRPr lang="en-US" dirty="0">
              <a:solidFill>
                <a:prstClr val="black"/>
              </a:solidFill>
            </a:endParaRPr>
          </a:p>
        </p:txBody>
      </p:sp>
      <p:sp>
        <p:nvSpPr>
          <p:cNvPr id="4" name="Footer Placeholder 3"/>
          <p:cNvSpPr>
            <a:spLocks noGrp="1"/>
          </p:cNvSpPr>
          <p:nvPr>
            <p:ph type="ftr" sz="quarter" idx="11"/>
          </p:nvPr>
        </p:nvSpPr>
        <p:spPr>
          <a:xfrm>
            <a:off x="3124200" y="6172200"/>
            <a:ext cx="2895600" cy="365125"/>
          </a:xfrm>
          <a:prstGeom prst="rect">
            <a:avLst/>
          </a:prstGeom>
        </p:spPr>
        <p:txBody>
          <a:bodyPr/>
          <a:lstStyle>
            <a:lvl1pPr>
              <a:defRPr/>
            </a:lvl1pPr>
          </a:lstStyle>
          <a:p>
            <a:pPr>
              <a:defRPr/>
            </a:pPr>
            <a:endParaRPr lang="en-US">
              <a:solidFill>
                <a:prstClr val="black"/>
              </a:solidFill>
            </a:endParaRPr>
          </a:p>
        </p:txBody>
      </p:sp>
      <p:sp>
        <p:nvSpPr>
          <p:cNvPr id="5" name="Slide Number Placeholder 4"/>
          <p:cNvSpPr>
            <a:spLocks noGrp="1"/>
          </p:cNvSpPr>
          <p:nvPr>
            <p:ph type="sldNum" sz="quarter" idx="12"/>
          </p:nvPr>
        </p:nvSpPr>
        <p:spPr/>
        <p:txBody>
          <a:bodyPr/>
          <a:lstStyle>
            <a:lvl1pPr>
              <a:defRPr/>
            </a:lvl1pPr>
          </a:lstStyle>
          <a:p>
            <a:pPr>
              <a:defRPr/>
            </a:pPr>
            <a:fld id="{5590F492-B053-3042-9D6A-486678741D8F}"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799808010"/>
      </p:ext>
    </p:extLst>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524319"/>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633009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13284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FEB1CF49-8665-420C-82C1-A33317A4D6D3}" type="datetime1">
              <a:rPr lang="en-US" smtClean="0"/>
              <a:t>9/24/2014</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89F9E349-25D2-9C40-9A92-A172BCE750D7}" type="slidenum">
              <a:rPr lang="en-US" smtClean="0"/>
              <a:pPr/>
              <a:t>‹#›</a:t>
            </a:fld>
            <a:endParaRPr lang="en-US"/>
          </a:p>
        </p:txBody>
      </p:sp>
    </p:spTree>
    <p:extLst>
      <p:ext uri="{BB962C8B-B14F-4D97-AF65-F5344CB8AC3E}">
        <p14:creationId xmlns:p14="http://schemas.microsoft.com/office/powerpoint/2010/main" val="1633749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82577F4-ED26-4DC6-9216-B835D8B3D1A1}" type="datetime1">
              <a:rPr lang="en-US" smtClean="0"/>
              <a:t>9/24/2014</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89F9E349-25D2-9C40-9A92-A172BCE750D7}" type="slidenum">
              <a:rPr lang="en-US" smtClean="0"/>
              <a:pPr/>
              <a:t>‹#›</a:t>
            </a:fld>
            <a:endParaRPr lang="en-US"/>
          </a:p>
        </p:txBody>
      </p:sp>
    </p:spTree>
    <p:extLst>
      <p:ext uri="{BB962C8B-B14F-4D97-AF65-F5344CB8AC3E}">
        <p14:creationId xmlns:p14="http://schemas.microsoft.com/office/powerpoint/2010/main" val="3130763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F680D7D3-F0F7-4D68-AD8D-7CD21FAC5CE6}" type="datetime1">
              <a:rPr lang="en-US" smtClean="0"/>
              <a:t>9/24/2014</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89F9E349-25D2-9C40-9A92-A172BCE750D7}" type="slidenum">
              <a:rPr lang="en-US" smtClean="0"/>
              <a:pPr/>
              <a:t>‹#›</a:t>
            </a:fld>
            <a:endParaRPr lang="en-US"/>
          </a:p>
        </p:txBody>
      </p:sp>
    </p:spTree>
    <p:extLst>
      <p:ext uri="{BB962C8B-B14F-4D97-AF65-F5344CB8AC3E}">
        <p14:creationId xmlns:p14="http://schemas.microsoft.com/office/powerpoint/2010/main" val="3842757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D4CF9000-1F66-4DE9-834F-6415F0A32232}" type="datetime1">
              <a:rPr lang="en-US" smtClean="0"/>
              <a:t>9/24/2014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89F9E349-25D2-9C40-9A92-A172BCE750D7}" type="slidenum">
              <a:rPr lang="en-US" smtClean="0"/>
              <a:pPr/>
              <a:t>‹#›</a:t>
            </a:fld>
            <a:endParaRPr lang="en-US"/>
          </a:p>
        </p:txBody>
      </p:sp>
    </p:spTree>
    <p:extLst>
      <p:ext uri="{BB962C8B-B14F-4D97-AF65-F5344CB8AC3E}">
        <p14:creationId xmlns:p14="http://schemas.microsoft.com/office/powerpoint/2010/main" val="2748980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0EECF098-1A33-45AC-AFAA-E810FEE988EA}" type="datetime1">
              <a:rPr lang="en-US" smtClean="0"/>
              <a:t>9/24/2014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89F9E349-25D2-9C40-9A92-A172BCE750D7}" type="slidenum">
              <a:rPr lang="en-US" smtClean="0"/>
              <a:pPr/>
              <a:t>‹#›</a:t>
            </a:fld>
            <a:endParaRPr lang="en-US"/>
          </a:p>
        </p:txBody>
      </p:sp>
    </p:spTree>
    <p:extLst>
      <p:ext uri="{BB962C8B-B14F-4D97-AF65-F5344CB8AC3E}">
        <p14:creationId xmlns:p14="http://schemas.microsoft.com/office/powerpoint/2010/main" val="1164231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jpe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926012"/>
            <a:ext cx="8229600" cy="103184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164222" y="2469365"/>
            <a:ext cx="7522577" cy="365679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4" descr="ACEMasterSlide.gif"/>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625582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457200" rtl="0" eaLnBrk="1" latinLnBrk="0" hangingPunct="1">
        <a:spcBef>
          <a:spcPct val="0"/>
        </a:spcBef>
        <a:buNone/>
        <a:defRPr sz="4400" b="1" kern="1200">
          <a:solidFill>
            <a:schemeClr val="bg1">
              <a:lumMod val="50000"/>
            </a:schemeClr>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6" descr="onc-puttingI-pptsubpage2.jpg"/>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457200" y="274638"/>
            <a:ext cx="8229600" cy="102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858000" y="64166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fontAlgn="base">
              <a:spcBef>
                <a:spcPct val="0"/>
              </a:spcBef>
              <a:spcAft>
                <a:spcPct val="0"/>
              </a:spcAft>
              <a:defRPr/>
            </a:pPr>
            <a:fld id="{88FBDE4C-5CB9-A240-9DC3-92FCAC2CEC03}" type="slidenum">
              <a:rPr lang="en-US">
                <a:solidFill>
                  <a:prstClr val="black">
                    <a:tint val="75000"/>
                  </a:prstClr>
                </a:solidFill>
                <a:ea typeface="ＭＳ Ｐゴシック" charset="0"/>
                <a:cs typeface="ＭＳ Ｐゴシック" charset="0"/>
              </a:rPr>
              <a:pPr defTabSz="914400" fontAlgn="base">
                <a:spcBef>
                  <a:spcPct val="0"/>
                </a:spcBef>
                <a:spcAft>
                  <a:spcPct val="0"/>
                </a:spcAft>
                <a:defRPr/>
              </a:pPr>
              <a:t>‹#›</a:t>
            </a:fld>
            <a:endParaRPr lang="en-US" dirty="0">
              <a:solidFill>
                <a:prstClr val="black">
                  <a:tint val="75000"/>
                </a:prstClr>
              </a:solidFill>
              <a:ea typeface="ＭＳ Ｐゴシック" charset="0"/>
              <a:cs typeface="ＭＳ Ｐゴシック" charset="0"/>
            </a:endParaRPr>
          </a:p>
        </p:txBody>
      </p:sp>
    </p:spTree>
    <p:extLst>
      <p:ext uri="{BB962C8B-B14F-4D97-AF65-F5344CB8AC3E}">
        <p14:creationId xmlns:p14="http://schemas.microsoft.com/office/powerpoint/2010/main" val="43269276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ransition>
    <p:dissolve/>
  </p:transition>
  <p:hf sldNum="0" hdr="0" ftr="0" dt="0"/>
  <p:txStyles>
    <p:titleStyle>
      <a:lvl1pPr algn="l" rtl="0" eaLnBrk="0" fontAlgn="base" hangingPunct="0">
        <a:spcBef>
          <a:spcPct val="0"/>
        </a:spcBef>
        <a:spcAft>
          <a:spcPct val="0"/>
        </a:spcAft>
        <a:defRPr sz="3200" b="1" kern="1200">
          <a:solidFill>
            <a:schemeClr val="bg1"/>
          </a:solidFill>
          <a:latin typeface="+mj-lt"/>
          <a:ea typeface="ＭＳ Ｐゴシック" charset="0"/>
          <a:cs typeface="ＭＳ Ｐゴシック" charset="0"/>
        </a:defRPr>
      </a:lvl1pPr>
      <a:lvl2pPr algn="l" rtl="0" eaLnBrk="0" fontAlgn="base" hangingPunct="0">
        <a:spcBef>
          <a:spcPct val="0"/>
        </a:spcBef>
        <a:spcAft>
          <a:spcPct val="0"/>
        </a:spcAft>
        <a:defRPr sz="3200" b="1">
          <a:solidFill>
            <a:schemeClr val="bg1"/>
          </a:solidFill>
          <a:latin typeface="Calibri" charset="0"/>
          <a:ea typeface="ＭＳ Ｐゴシック" charset="0"/>
          <a:cs typeface="ＭＳ Ｐゴシック" charset="0"/>
        </a:defRPr>
      </a:lvl2pPr>
      <a:lvl3pPr algn="l" rtl="0" eaLnBrk="0" fontAlgn="base" hangingPunct="0">
        <a:spcBef>
          <a:spcPct val="0"/>
        </a:spcBef>
        <a:spcAft>
          <a:spcPct val="0"/>
        </a:spcAft>
        <a:defRPr sz="3200" b="1">
          <a:solidFill>
            <a:schemeClr val="bg1"/>
          </a:solidFill>
          <a:latin typeface="Calibri" charset="0"/>
          <a:ea typeface="ＭＳ Ｐゴシック" charset="0"/>
          <a:cs typeface="ＭＳ Ｐゴシック" charset="0"/>
        </a:defRPr>
      </a:lvl3pPr>
      <a:lvl4pPr algn="l" rtl="0" eaLnBrk="0" fontAlgn="base" hangingPunct="0">
        <a:spcBef>
          <a:spcPct val="0"/>
        </a:spcBef>
        <a:spcAft>
          <a:spcPct val="0"/>
        </a:spcAft>
        <a:defRPr sz="3200" b="1">
          <a:solidFill>
            <a:schemeClr val="bg1"/>
          </a:solidFill>
          <a:latin typeface="Calibri" charset="0"/>
          <a:ea typeface="ＭＳ Ｐゴシック" charset="0"/>
          <a:cs typeface="ＭＳ Ｐゴシック" charset="0"/>
        </a:defRPr>
      </a:lvl4pPr>
      <a:lvl5pPr algn="l" rtl="0" eaLnBrk="0" fontAlgn="base" hangingPunct="0">
        <a:spcBef>
          <a:spcPct val="0"/>
        </a:spcBef>
        <a:spcAft>
          <a:spcPct val="0"/>
        </a:spcAft>
        <a:defRPr sz="3200" b="1">
          <a:solidFill>
            <a:schemeClr val="bg1"/>
          </a:solidFill>
          <a:latin typeface="Calibri" charset="0"/>
          <a:ea typeface="ＭＳ Ｐゴシック" charset="0"/>
          <a:cs typeface="ＭＳ Ｐゴシック" charset="0"/>
        </a:defRPr>
      </a:lvl5pPr>
      <a:lvl6pPr marL="457200" algn="l" rtl="0" fontAlgn="base">
        <a:spcBef>
          <a:spcPct val="0"/>
        </a:spcBef>
        <a:spcAft>
          <a:spcPct val="0"/>
        </a:spcAft>
        <a:defRPr sz="3200" b="1">
          <a:solidFill>
            <a:schemeClr val="bg1"/>
          </a:solidFill>
          <a:latin typeface="Calibri" charset="0"/>
          <a:ea typeface="ＭＳ Ｐゴシック" charset="0"/>
          <a:cs typeface="ＭＳ Ｐゴシック" charset="0"/>
        </a:defRPr>
      </a:lvl6pPr>
      <a:lvl7pPr marL="914400" algn="l" rtl="0" fontAlgn="base">
        <a:spcBef>
          <a:spcPct val="0"/>
        </a:spcBef>
        <a:spcAft>
          <a:spcPct val="0"/>
        </a:spcAft>
        <a:defRPr sz="3200" b="1">
          <a:solidFill>
            <a:schemeClr val="bg1"/>
          </a:solidFill>
          <a:latin typeface="Calibri" charset="0"/>
          <a:ea typeface="ＭＳ Ｐゴシック" charset="0"/>
          <a:cs typeface="ＭＳ Ｐゴシック" charset="0"/>
        </a:defRPr>
      </a:lvl7pPr>
      <a:lvl8pPr marL="1371600" algn="l" rtl="0" fontAlgn="base">
        <a:spcBef>
          <a:spcPct val="0"/>
        </a:spcBef>
        <a:spcAft>
          <a:spcPct val="0"/>
        </a:spcAft>
        <a:defRPr sz="3200" b="1">
          <a:solidFill>
            <a:schemeClr val="bg1"/>
          </a:solidFill>
          <a:latin typeface="Calibri" charset="0"/>
          <a:ea typeface="ＭＳ Ｐゴシック" charset="0"/>
          <a:cs typeface="ＭＳ Ｐゴシック" charset="0"/>
        </a:defRPr>
      </a:lvl8pPr>
      <a:lvl9pPr marL="1828800" algn="l" rtl="0" fontAlgn="base">
        <a:spcBef>
          <a:spcPct val="0"/>
        </a:spcBef>
        <a:spcAft>
          <a:spcPct val="0"/>
        </a:spcAft>
        <a:defRPr sz="3200" b="1">
          <a:solidFill>
            <a:schemeClr val="bg1"/>
          </a:solidFill>
          <a:latin typeface="Calibri" charset="0"/>
          <a:ea typeface="ＭＳ Ｐゴシック" charset="0"/>
          <a:cs typeface="ＭＳ Ｐゴシック"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hyperlink" Target="http://www.himss.org/library/interoperability-standards/why-do-we-need-standard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hyperlink" Target="http://www.fhims.org/" TargetMode="External"/><Relationship Id="rId2" Type="http://schemas.openxmlformats.org/officeDocument/2006/relationships/image" Target="../media/image42.jpeg"/><Relationship Id="rId1" Type="http://schemas.openxmlformats.org/officeDocument/2006/relationships/slideLayout" Target="../slideLayouts/slideLayout4.xml"/><Relationship Id="rId6" Type="http://schemas.openxmlformats.org/officeDocument/2006/relationships/image" Target="../media/image45.png"/><Relationship Id="rId5" Type="http://schemas.openxmlformats.org/officeDocument/2006/relationships/hyperlink" Target="http://wiki.siframework.org/" TargetMode="External"/><Relationship Id="rId4" Type="http://schemas.openxmlformats.org/officeDocument/2006/relationships/hyperlink" Target="mailto:switconsulting@comcast.net" TargetMode="External"/></Relationships>
</file>

<file path=ppt/slides/_rels/slide26.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comments" Target="../comments/comment1.xml"/><Relationship Id="rId3" Type="http://schemas.openxmlformats.org/officeDocument/2006/relationships/hyperlink" Target="http://www.healthit.gov/" TargetMode="External"/><Relationship Id="rId7" Type="http://schemas.openxmlformats.org/officeDocument/2006/relationships/hyperlink" Target="http://www.fhims.org/" TargetMode="External"/><Relationship Id="rId12" Type="http://schemas.openxmlformats.org/officeDocument/2006/relationships/image" Target="../media/image42.jpe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file:///C:\my_data\HHS%20CONNECT\Communications\wiki.connectopensource.org" TargetMode="External"/><Relationship Id="rId11" Type="http://schemas.openxmlformats.org/officeDocument/2006/relationships/image" Target="../media/image50.png"/><Relationship Id="rId5" Type="http://schemas.openxmlformats.org/officeDocument/2006/relationships/hyperlink" Target="http://wiki.siframework.org/" TargetMode="External"/><Relationship Id="rId10" Type="http://schemas.openxmlformats.org/officeDocument/2006/relationships/image" Target="../media/image45.png"/><Relationship Id="rId4" Type="http://schemas.openxmlformats.org/officeDocument/2006/relationships/hyperlink" Target="http://www.directproject.org/" TargetMode="External"/><Relationship Id="rId9" Type="http://schemas.openxmlformats.org/officeDocument/2006/relationships/image" Target="../media/image49.png"/></Relationships>
</file>

<file path=ppt/slides/_rels/slide27.xml.rels><?xml version="1.0" encoding="UTF-8" standalone="yes"?>
<Relationships xmlns="http://schemas.openxmlformats.org/package/2006/relationships"><Relationship Id="rId8" Type="http://schemas.openxmlformats.org/officeDocument/2006/relationships/image" Target="../media/image54.jpg"/><Relationship Id="rId3" Type="http://schemas.openxmlformats.org/officeDocument/2006/relationships/hyperlink" Target="http://www.healthit.gov/FHA" TargetMode="External"/><Relationship Id="rId7" Type="http://schemas.openxmlformats.org/officeDocument/2006/relationships/image" Target="../media/image53.jpe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hyperlink" Target="mailto:federal.health@hhs.gov" TargetMode="External"/><Relationship Id="rId9" Type="http://schemas.openxmlformats.org/officeDocument/2006/relationships/image" Target="../media/image5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1.png"/><Relationship Id="rId26" Type="http://schemas.openxmlformats.org/officeDocument/2006/relationships/image" Target="../media/image29.png"/><Relationship Id="rId3" Type="http://schemas.openxmlformats.org/officeDocument/2006/relationships/image" Target="../media/image6.png"/><Relationship Id="rId21" Type="http://schemas.openxmlformats.org/officeDocument/2006/relationships/image" Target="../media/image24.png"/><Relationship Id="rId7" Type="http://schemas.openxmlformats.org/officeDocument/2006/relationships/image" Target="../media/image10.png"/><Relationship Id="rId12" Type="http://schemas.openxmlformats.org/officeDocument/2006/relationships/image" Target="../media/image15.jpeg"/><Relationship Id="rId17" Type="http://schemas.openxmlformats.org/officeDocument/2006/relationships/image" Target="../media/image20.png"/><Relationship Id="rId25" Type="http://schemas.openxmlformats.org/officeDocument/2006/relationships/image" Target="../media/image28.png"/><Relationship Id="rId2" Type="http://schemas.openxmlformats.org/officeDocument/2006/relationships/notesSlide" Target="../notesSlides/notesSlide3.xml"/><Relationship Id="rId16" Type="http://schemas.openxmlformats.org/officeDocument/2006/relationships/image" Target="../media/image19.png"/><Relationship Id="rId20" Type="http://schemas.openxmlformats.org/officeDocument/2006/relationships/image" Target="../media/image23.png"/><Relationship Id="rId29"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24" Type="http://schemas.openxmlformats.org/officeDocument/2006/relationships/image" Target="../media/image27.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28" Type="http://schemas.openxmlformats.org/officeDocument/2006/relationships/image" Target="../media/image31.jpeg"/><Relationship Id="rId10" Type="http://schemas.openxmlformats.org/officeDocument/2006/relationships/image" Target="../media/image13.png"/><Relationship Id="rId19" Type="http://schemas.openxmlformats.org/officeDocument/2006/relationships/image" Target="../media/image22.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 Id="rId22" Type="http://schemas.openxmlformats.org/officeDocument/2006/relationships/image" Target="../media/image25.png"/><Relationship Id="rId27" Type="http://schemas.openxmlformats.org/officeDocument/2006/relationships/image" Target="../media/image30.png"/></Relationships>
</file>

<file path=ppt/slides/_rels/slide6.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3.png"/><Relationship Id="rId7" Type="http://schemas.openxmlformats.org/officeDocument/2006/relationships/image" Target="../media/image3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5.png"/><Relationship Id="rId4" Type="http://schemas.openxmlformats.org/officeDocument/2006/relationships/image" Target="../media/image3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40.png"/><Relationship Id="rId4" Type="http://schemas.openxmlformats.org/officeDocument/2006/relationships/image" Target="../media/image39.png"/></Relationships>
</file>

<file path=ppt/slides/_rels/slide9.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578" y="4647699"/>
            <a:ext cx="8419532" cy="864278"/>
          </a:xfrm>
        </p:spPr>
        <p:txBody>
          <a:bodyPr/>
          <a:lstStyle/>
          <a:p>
            <a:r>
              <a:rPr lang="en-US" dirty="0" smtClean="0"/>
              <a:t>FHIM + S&amp;I Framework: Advancing </a:t>
            </a:r>
            <a:r>
              <a:rPr lang="en-US" dirty="0"/>
              <a:t>Interoperability </a:t>
            </a:r>
            <a:r>
              <a:rPr lang="en-US" dirty="0" smtClean="0"/>
              <a:t/>
            </a:r>
            <a:br>
              <a:rPr lang="en-US" dirty="0" smtClean="0"/>
            </a:br>
            <a:r>
              <a:rPr lang="en-US" dirty="0" smtClean="0"/>
              <a:t>for </a:t>
            </a:r>
            <a:r>
              <a:rPr lang="en-US" dirty="0"/>
              <a:t>Enhanced Health Information </a:t>
            </a:r>
            <a:r>
              <a:rPr lang="en-US" dirty="0" smtClean="0"/>
              <a:t>Exchange </a:t>
            </a:r>
            <a:endParaRPr lang="en-US" dirty="0"/>
          </a:p>
        </p:txBody>
      </p:sp>
      <p:sp>
        <p:nvSpPr>
          <p:cNvPr id="3" name="Text Placeholder 2"/>
          <p:cNvSpPr>
            <a:spLocks noGrp="1"/>
          </p:cNvSpPr>
          <p:nvPr>
            <p:ph type="body" sz="quarter" idx="10"/>
          </p:nvPr>
        </p:nvSpPr>
        <p:spPr/>
        <p:txBody>
          <a:bodyPr>
            <a:normAutofit fontScale="92500" lnSpcReduction="10000"/>
          </a:bodyPr>
          <a:lstStyle/>
          <a:p>
            <a:r>
              <a:rPr lang="en-US" dirty="0" smtClean="0"/>
              <a:t>Steven Wagner</a:t>
            </a:r>
          </a:p>
          <a:p>
            <a:r>
              <a:rPr lang="en-US" dirty="0" smtClean="0"/>
              <a:t>Evelyn </a:t>
            </a:r>
            <a:r>
              <a:rPr lang="en-US" dirty="0" err="1" smtClean="0"/>
              <a:t>Gallego</a:t>
            </a:r>
            <a:r>
              <a:rPr lang="en-US" dirty="0" smtClean="0"/>
              <a:t>-Haag</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58825"/>
            <a:ext cx="7696200" cy="1143000"/>
          </a:xfrm>
        </p:spPr>
        <p:txBody>
          <a:bodyPr>
            <a:normAutofit fontScale="90000"/>
          </a:bodyPr>
          <a:lstStyle/>
          <a:p>
            <a:pPr>
              <a:defRPr/>
            </a:pPr>
            <a:r>
              <a:rPr lang="en-US" dirty="0">
                <a:ea typeface="+mj-ea"/>
                <a:cs typeface="Arial Bold" charset="0"/>
                <a:sym typeface="Arial Bold" charset="0"/>
              </a:rPr>
              <a:t>Federal Health Information Model </a:t>
            </a:r>
            <a:endParaRPr lang="en-US" dirty="0">
              <a:ea typeface="+mj-ea"/>
            </a:endParaRPr>
          </a:p>
        </p:txBody>
      </p:sp>
      <p:sp>
        <p:nvSpPr>
          <p:cNvPr id="39939" name="Content Placeholder 2"/>
          <p:cNvSpPr>
            <a:spLocks noGrp="1"/>
          </p:cNvSpPr>
          <p:nvPr>
            <p:ph idx="1"/>
          </p:nvPr>
        </p:nvSpPr>
        <p:spPr>
          <a:xfrm>
            <a:off x="571500" y="2005064"/>
            <a:ext cx="8001000" cy="3186545"/>
          </a:xfrm>
        </p:spPr>
        <p:txBody>
          <a:bodyPr>
            <a:noAutofit/>
          </a:bodyPr>
          <a:lstStyle/>
          <a:p>
            <a:pPr>
              <a:spcBef>
                <a:spcPts val="1200"/>
              </a:spcBef>
              <a:buClr>
                <a:schemeClr val="accent2"/>
              </a:buClr>
            </a:pPr>
            <a:r>
              <a:rPr lang="en-US" altLang="en-US" sz="2400" dirty="0" smtClean="0">
                <a:solidFill>
                  <a:schemeClr val="tx2"/>
                </a:solidFill>
                <a:cs typeface="Georgia" pitchFamily="18" charset="0"/>
              </a:rPr>
              <a:t>A Logical Information Model </a:t>
            </a:r>
            <a:br>
              <a:rPr lang="en-US" altLang="en-US" sz="2400" dirty="0" smtClean="0">
                <a:solidFill>
                  <a:schemeClr val="tx2"/>
                </a:solidFill>
                <a:cs typeface="Georgia" pitchFamily="18" charset="0"/>
              </a:rPr>
            </a:br>
            <a:r>
              <a:rPr lang="en-US" altLang="en-US" sz="2400" dirty="0" smtClean="0">
                <a:solidFill>
                  <a:schemeClr val="tx2"/>
                </a:solidFill>
                <a:cs typeface="Georgia" pitchFamily="18" charset="0"/>
              </a:rPr>
              <a:t>of Health Data developed in </a:t>
            </a:r>
            <a:br>
              <a:rPr lang="en-US" altLang="en-US" sz="2400" dirty="0" smtClean="0">
                <a:solidFill>
                  <a:schemeClr val="tx2"/>
                </a:solidFill>
                <a:cs typeface="Georgia" pitchFamily="18" charset="0"/>
              </a:rPr>
            </a:br>
            <a:r>
              <a:rPr lang="en-US" altLang="en-US" sz="2400" dirty="0" smtClean="0">
                <a:solidFill>
                  <a:schemeClr val="tx2"/>
                </a:solidFill>
                <a:cs typeface="Georgia" pitchFamily="18" charset="0"/>
              </a:rPr>
              <a:t>collaboration with the federal agencies</a:t>
            </a:r>
          </a:p>
          <a:p>
            <a:pPr>
              <a:spcBef>
                <a:spcPts val="1200"/>
              </a:spcBef>
              <a:buClr>
                <a:schemeClr val="accent2"/>
              </a:buClr>
            </a:pPr>
            <a:r>
              <a:rPr lang="en-US" altLang="en-US" sz="2400" dirty="0" smtClean="0">
                <a:solidFill>
                  <a:schemeClr val="tx2"/>
                </a:solidFill>
                <a:cs typeface="Georgia" pitchFamily="18" charset="0"/>
              </a:rPr>
              <a:t>Harmonizes content (information, terminologies and value sets) across federal partners and standards organizations</a:t>
            </a:r>
          </a:p>
          <a:p>
            <a:pPr>
              <a:spcBef>
                <a:spcPts val="1200"/>
              </a:spcBef>
              <a:buClr>
                <a:schemeClr val="accent2"/>
              </a:buClr>
            </a:pPr>
            <a:r>
              <a:rPr lang="en-US" altLang="en-US" sz="2400" dirty="0" smtClean="0">
                <a:solidFill>
                  <a:schemeClr val="tx2"/>
                </a:solidFill>
                <a:cs typeface="Georgia" pitchFamily="18" charset="0"/>
              </a:rPr>
              <a:t>Working on integrating with open source Model Driven Health Tools (MDHT)</a:t>
            </a:r>
          </a:p>
          <a:p>
            <a:pPr>
              <a:spcBef>
                <a:spcPts val="1200"/>
              </a:spcBef>
              <a:buClr>
                <a:schemeClr val="accent2"/>
              </a:buClr>
            </a:pPr>
            <a:r>
              <a:rPr lang="en-US" altLang="en-US" sz="2400" dirty="0" smtClean="0">
                <a:solidFill>
                  <a:schemeClr val="tx2"/>
                </a:solidFill>
                <a:cs typeface="Georgia" pitchFamily="18" charset="0"/>
              </a:rPr>
              <a:t>Can generate HIE Implementation standards for  multiple Platform Specific Models (PSMs)</a:t>
            </a:r>
          </a:p>
        </p:txBody>
      </p:sp>
      <p:pic>
        <p:nvPicPr>
          <p:cNvPr id="39941" name="Picture 2" descr="FHIM Logo"/>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75302" y="1853724"/>
            <a:ext cx="3239532" cy="840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9F9E349-25D2-9C40-9A92-A172BCE750D7}" type="slidenum">
              <a:rPr lang="en-US" sz="1200" smtClean="0">
                <a:solidFill>
                  <a:schemeClr val="bg1"/>
                </a:solidFill>
              </a:rPr>
              <a:pPr/>
              <a:t>10</a:t>
            </a:fld>
            <a:endParaRPr lang="en-US" sz="1200">
              <a:solidFill>
                <a:schemeClr val="bg1"/>
              </a:solidFill>
            </a:endParaRPr>
          </a:p>
        </p:txBody>
      </p:sp>
    </p:spTree>
    <p:extLst>
      <p:ext uri="{BB962C8B-B14F-4D97-AF65-F5344CB8AC3E}">
        <p14:creationId xmlns:p14="http://schemas.microsoft.com/office/powerpoint/2010/main" val="28133875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82" y="746656"/>
            <a:ext cx="8921630" cy="1031842"/>
          </a:xfrm>
        </p:spPr>
        <p:txBody>
          <a:bodyPr>
            <a:normAutofit fontScale="90000"/>
          </a:bodyPr>
          <a:lstStyle/>
          <a:p>
            <a:pPr>
              <a:lnSpc>
                <a:spcPct val="90000"/>
              </a:lnSpc>
              <a:defRPr/>
            </a:pPr>
            <a:r>
              <a:rPr lang="en-US" dirty="0">
                <a:ea typeface="+mj-ea"/>
              </a:rPr>
              <a:t>Engagement </a:t>
            </a:r>
            <a:r>
              <a:rPr lang="en-US" dirty="0" smtClean="0">
                <a:ea typeface="+mj-ea"/>
              </a:rPr>
              <a:t>Opportunities with the Standards &amp; </a:t>
            </a:r>
            <a:r>
              <a:rPr lang="en-US" dirty="0" smtClean="0"/>
              <a:t>Interoperability </a:t>
            </a:r>
            <a:r>
              <a:rPr lang="en-US" dirty="0" smtClean="0">
                <a:ea typeface="+mj-ea"/>
              </a:rPr>
              <a:t>Framework</a:t>
            </a:r>
            <a:endParaRPr lang="en-US" dirty="0">
              <a:ea typeface="+mj-ea"/>
            </a:endParaRPr>
          </a:p>
        </p:txBody>
      </p:sp>
      <p:sp>
        <p:nvSpPr>
          <p:cNvPr id="40963" name="Content Placeholder 2"/>
          <p:cNvSpPr>
            <a:spLocks noGrp="1"/>
          </p:cNvSpPr>
          <p:nvPr>
            <p:ph sz="half" idx="1"/>
          </p:nvPr>
        </p:nvSpPr>
        <p:spPr>
          <a:xfrm>
            <a:off x="287865" y="2150591"/>
            <a:ext cx="5068360" cy="3565869"/>
          </a:xfrm>
        </p:spPr>
        <p:txBody>
          <a:bodyPr>
            <a:noAutofit/>
          </a:bodyPr>
          <a:lstStyle/>
          <a:p>
            <a:pPr>
              <a:spcBef>
                <a:spcPts val="1000"/>
              </a:spcBef>
              <a:buClr>
                <a:srgbClr val="21978B"/>
              </a:buClr>
            </a:pPr>
            <a:r>
              <a:rPr lang="en-US" altLang="en-US" sz="2000" dirty="0" smtClean="0">
                <a:solidFill>
                  <a:srgbClr val="4C4C4C"/>
                </a:solidFill>
                <a:cs typeface="Georgia" pitchFamily="18" charset="0"/>
              </a:rPr>
              <a:t>Support for federal partner priorities </a:t>
            </a:r>
            <a:br>
              <a:rPr lang="en-US" altLang="en-US" sz="2000" dirty="0" smtClean="0">
                <a:solidFill>
                  <a:srgbClr val="4C4C4C"/>
                </a:solidFill>
                <a:cs typeface="Georgia" pitchFamily="18" charset="0"/>
              </a:rPr>
            </a:br>
            <a:r>
              <a:rPr lang="en-US" altLang="en-US" sz="2000" dirty="0" smtClean="0">
                <a:solidFill>
                  <a:srgbClr val="4C4C4C"/>
                </a:solidFill>
                <a:cs typeface="Georgia" pitchFamily="18" charset="0"/>
              </a:rPr>
              <a:t>such as Meaningful Use</a:t>
            </a:r>
          </a:p>
          <a:p>
            <a:pPr>
              <a:spcBef>
                <a:spcPts val="1000"/>
              </a:spcBef>
              <a:buClr>
                <a:srgbClr val="21978B"/>
              </a:buClr>
            </a:pPr>
            <a:r>
              <a:rPr lang="en-US" altLang="en-US" sz="2000" dirty="0" smtClean="0">
                <a:solidFill>
                  <a:srgbClr val="4C4C4C"/>
                </a:solidFill>
                <a:cs typeface="Georgia" pitchFamily="18" charset="0"/>
              </a:rPr>
              <a:t>Direct support of federal partner use cases</a:t>
            </a:r>
          </a:p>
          <a:p>
            <a:pPr>
              <a:spcBef>
                <a:spcPts val="1000"/>
              </a:spcBef>
              <a:buClr>
                <a:srgbClr val="21978B"/>
              </a:buClr>
            </a:pPr>
            <a:r>
              <a:rPr lang="en-US" altLang="en-US" sz="2000" dirty="0" smtClean="0">
                <a:solidFill>
                  <a:srgbClr val="4C4C4C"/>
                </a:solidFill>
                <a:cs typeface="Georgia" pitchFamily="18" charset="0"/>
              </a:rPr>
              <a:t>Provide semantic and syntactic modeling constructs to support the definition of information</a:t>
            </a:r>
          </a:p>
          <a:p>
            <a:pPr>
              <a:spcBef>
                <a:spcPts val="1000"/>
              </a:spcBef>
              <a:buClr>
                <a:srgbClr val="21978B"/>
              </a:buClr>
            </a:pPr>
            <a:r>
              <a:rPr lang="en-US" altLang="en-US" sz="2000" dirty="0" smtClean="0">
                <a:solidFill>
                  <a:srgbClr val="4C4C4C"/>
                </a:solidFill>
                <a:cs typeface="Georgia" pitchFamily="18" charset="0"/>
              </a:rPr>
              <a:t>Combined with MDHT*, can be used to generate implementation standards using an MDA* approach</a:t>
            </a:r>
          </a:p>
        </p:txBody>
      </p:sp>
      <p:sp>
        <p:nvSpPr>
          <p:cNvPr id="40964" name="Content Placeholder 30"/>
          <p:cNvSpPr>
            <a:spLocks noGrp="1"/>
          </p:cNvSpPr>
          <p:nvPr>
            <p:ph sz="half" idx="2"/>
          </p:nvPr>
        </p:nvSpPr>
        <p:spPr>
          <a:xfrm>
            <a:off x="743626" y="5548967"/>
            <a:ext cx="3048000" cy="568199"/>
          </a:xfrm>
        </p:spPr>
        <p:txBody>
          <a:bodyPr>
            <a:noAutofit/>
          </a:bodyPr>
          <a:lstStyle/>
          <a:p>
            <a:pPr marL="0" lvl="1" indent="0">
              <a:spcBef>
                <a:spcPts val="0"/>
              </a:spcBef>
              <a:buFontTx/>
              <a:buNone/>
            </a:pPr>
            <a:r>
              <a:rPr lang="en-US" altLang="en-US" sz="1400" b="1" dirty="0" smtClean="0">
                <a:cs typeface="Georgia" pitchFamily="18" charset="0"/>
              </a:rPr>
              <a:t>*MDHT</a:t>
            </a:r>
            <a:r>
              <a:rPr lang="en-US" altLang="en-US" sz="1400" dirty="0" smtClean="0">
                <a:cs typeface="Georgia" pitchFamily="18" charset="0"/>
              </a:rPr>
              <a:t>= Model Driven Health Tools	</a:t>
            </a:r>
          </a:p>
          <a:p>
            <a:pPr marL="0" lvl="1" indent="0">
              <a:spcBef>
                <a:spcPts val="0"/>
              </a:spcBef>
              <a:buFontTx/>
              <a:buNone/>
            </a:pPr>
            <a:r>
              <a:rPr lang="en-US" altLang="en-US" sz="1400" b="1" dirty="0" smtClean="0">
                <a:cs typeface="Georgia" pitchFamily="18" charset="0"/>
              </a:rPr>
              <a:t> MDA</a:t>
            </a:r>
            <a:r>
              <a:rPr lang="en-US" altLang="en-US" sz="1400" dirty="0" smtClean="0">
                <a:cs typeface="Georgia" pitchFamily="18" charset="0"/>
              </a:rPr>
              <a:t>= Model Driven Architecture</a:t>
            </a:r>
          </a:p>
          <a:p>
            <a:pPr marL="0" indent="0">
              <a:buFontTx/>
              <a:buNone/>
            </a:pPr>
            <a:endParaRPr lang="en-US" altLang="en-US" sz="3200" dirty="0" smtClean="0">
              <a:latin typeface="Georgia" pitchFamily="18" charset="0"/>
              <a:cs typeface="Georgia" pitchFamily="18" charset="0"/>
            </a:endParaRPr>
          </a:p>
        </p:txBody>
      </p:sp>
      <p:sp>
        <p:nvSpPr>
          <p:cNvPr id="27"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9F9E349-25D2-9C40-9A92-A172BCE750D7}" type="slidenum">
              <a:rPr lang="en-US" sz="1200" smtClean="0">
                <a:solidFill>
                  <a:schemeClr val="bg1"/>
                </a:solidFill>
              </a:rPr>
              <a:pPr/>
              <a:t>11</a:t>
            </a:fld>
            <a:endParaRPr lang="en-US" sz="1200">
              <a:solidFill>
                <a:schemeClr val="bg1"/>
              </a:solidFill>
            </a:endParaRPr>
          </a:p>
        </p:txBody>
      </p:sp>
      <p:grpSp>
        <p:nvGrpSpPr>
          <p:cNvPr id="28" name="Group 31" descr="Diagram showing how FHIM feeds into the S&amp;I Framework. Under FHIM Scope flows into S&amp;I PreDiscovery, FHIM Requirements flow into S&amp;I Use Case, FHIM Modeling flows into S&amp;I Harmonization and Reference Implementation, Test &amp; Pilot, and FHIM Publish flows into S&amp;I Evaluation"/>
          <p:cNvGrpSpPr>
            <a:grpSpLocks/>
          </p:cNvGrpSpPr>
          <p:nvPr/>
        </p:nvGrpSpPr>
        <p:grpSpPr bwMode="auto">
          <a:xfrm>
            <a:off x="5454052" y="1890583"/>
            <a:ext cx="3330575" cy="4194175"/>
            <a:chOff x="5512659" y="1466198"/>
            <a:chExt cx="3331159" cy="4350403"/>
          </a:xfrm>
        </p:grpSpPr>
        <p:sp>
          <p:nvSpPr>
            <p:cNvPr id="29" name="Oval 32"/>
            <p:cNvSpPr>
              <a:spLocks noChangeArrowheads="1"/>
            </p:cNvSpPr>
            <p:nvPr/>
          </p:nvSpPr>
          <p:spPr bwMode="auto">
            <a:xfrm>
              <a:off x="5632732" y="1466198"/>
              <a:ext cx="969818" cy="704273"/>
            </a:xfrm>
            <a:prstGeom prst="ellipse">
              <a:avLst/>
            </a:prstGeom>
            <a:solidFill>
              <a:srgbClr val="21978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Clr>
                  <a:srgbClr val="C10A25"/>
                </a:buClr>
                <a:buChar char="•"/>
                <a:defRPr sz="2800">
                  <a:solidFill>
                    <a:schemeClr val="tx2"/>
                  </a:solidFill>
                  <a:latin typeface="Georgia" pitchFamily="18" charset="0"/>
                  <a:ea typeface="MS PGothic" pitchFamily="34" charset="-128"/>
                  <a:cs typeface="Georgia" pitchFamily="18" charset="0"/>
                </a:defRPr>
              </a:lvl1pPr>
              <a:lvl2pPr marL="742950" indent="-285750">
                <a:spcBef>
                  <a:spcPct val="20000"/>
                </a:spcBef>
                <a:buClr>
                  <a:schemeClr val="accent1"/>
                </a:buClr>
                <a:buChar char="–"/>
                <a:defRPr sz="2800">
                  <a:solidFill>
                    <a:schemeClr val="tx2"/>
                  </a:solidFill>
                  <a:latin typeface="Georgia" pitchFamily="18" charset="0"/>
                  <a:ea typeface="MS PGothic" pitchFamily="34" charset="-128"/>
                  <a:cs typeface="Georgia" pitchFamily="18" charset="0"/>
                </a:defRPr>
              </a:lvl2pPr>
              <a:lvl3pPr marL="1143000" indent="-228600">
                <a:spcBef>
                  <a:spcPct val="20000"/>
                </a:spcBef>
                <a:buClr>
                  <a:schemeClr val="bg2"/>
                </a:buClr>
                <a:buChar char="•"/>
                <a:defRPr sz="2400">
                  <a:solidFill>
                    <a:schemeClr val="tx2"/>
                  </a:solidFill>
                  <a:latin typeface="Georgia" pitchFamily="18" charset="0"/>
                  <a:ea typeface="MS PGothic" pitchFamily="34" charset="-128"/>
                  <a:cs typeface="Georgia" pitchFamily="18" charset="0"/>
                </a:defRPr>
              </a:lvl3pPr>
              <a:lvl4pPr marL="1600200" indent="-228600">
                <a:spcBef>
                  <a:spcPct val="20000"/>
                </a:spcBef>
                <a:buClr>
                  <a:schemeClr val="bg2"/>
                </a:buClr>
                <a:buChar char="–"/>
                <a:defRPr sz="2000">
                  <a:solidFill>
                    <a:schemeClr val="tx2"/>
                  </a:solidFill>
                  <a:latin typeface="Georgia" pitchFamily="18" charset="0"/>
                  <a:ea typeface="MS PGothic" pitchFamily="34" charset="-128"/>
                  <a:cs typeface="Georgia" pitchFamily="18" charset="0"/>
                </a:defRPr>
              </a:lvl4pPr>
              <a:lvl5pPr marL="2057400" indent="-228600">
                <a:spcBef>
                  <a:spcPct val="20000"/>
                </a:spcBef>
                <a:buClr>
                  <a:schemeClr val="bg2"/>
                </a:buClr>
                <a:buChar char="»"/>
                <a:defRPr sz="2000">
                  <a:solidFill>
                    <a:schemeClr val="tx2"/>
                  </a:solidFill>
                  <a:latin typeface="Georgia" pitchFamily="18" charset="0"/>
                  <a:ea typeface="MS PGothic" pitchFamily="34" charset="-128"/>
                  <a:cs typeface="Georgia" pitchFamily="18" charset="0"/>
                </a:defRPr>
              </a:lvl5pPr>
              <a:lvl6pPr marL="25146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6pPr>
              <a:lvl7pPr marL="29718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7pPr>
              <a:lvl8pPr marL="34290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8pPr>
              <a:lvl9pPr marL="38862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9pPr>
            </a:lstStyle>
            <a:p>
              <a:pPr algn="ctr">
                <a:spcBef>
                  <a:spcPct val="0"/>
                </a:spcBef>
                <a:buClrTx/>
                <a:buFontTx/>
                <a:buNone/>
              </a:pPr>
              <a:r>
                <a:rPr lang="en-US" altLang="en-US" sz="1400" b="1" dirty="0">
                  <a:solidFill>
                    <a:schemeClr val="bg1"/>
                  </a:solidFill>
                  <a:latin typeface="Arial" pitchFamily="34" charset="0"/>
                </a:rPr>
                <a:t>FHIM</a:t>
              </a:r>
            </a:p>
          </p:txBody>
        </p:sp>
        <p:sp>
          <p:nvSpPr>
            <p:cNvPr id="30" name="Oval 33"/>
            <p:cNvSpPr>
              <a:spLocks noChangeArrowheads="1"/>
            </p:cNvSpPr>
            <p:nvPr/>
          </p:nvSpPr>
          <p:spPr bwMode="auto">
            <a:xfrm>
              <a:off x="7665026" y="1466198"/>
              <a:ext cx="969818" cy="704273"/>
            </a:xfrm>
            <a:prstGeom prst="ellipse">
              <a:avLst/>
            </a:prstGeom>
            <a:solidFill>
              <a:srgbClr val="21978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Clr>
                  <a:srgbClr val="C10A25"/>
                </a:buClr>
                <a:buChar char="•"/>
                <a:defRPr sz="2800">
                  <a:solidFill>
                    <a:schemeClr val="tx2"/>
                  </a:solidFill>
                  <a:latin typeface="Georgia" pitchFamily="18" charset="0"/>
                  <a:ea typeface="MS PGothic" pitchFamily="34" charset="-128"/>
                  <a:cs typeface="Georgia" pitchFamily="18" charset="0"/>
                </a:defRPr>
              </a:lvl1pPr>
              <a:lvl2pPr marL="742950" indent="-285750">
                <a:spcBef>
                  <a:spcPct val="20000"/>
                </a:spcBef>
                <a:buClr>
                  <a:schemeClr val="accent1"/>
                </a:buClr>
                <a:buChar char="–"/>
                <a:defRPr sz="2800">
                  <a:solidFill>
                    <a:schemeClr val="tx2"/>
                  </a:solidFill>
                  <a:latin typeface="Georgia" pitchFamily="18" charset="0"/>
                  <a:ea typeface="MS PGothic" pitchFamily="34" charset="-128"/>
                  <a:cs typeface="Georgia" pitchFamily="18" charset="0"/>
                </a:defRPr>
              </a:lvl2pPr>
              <a:lvl3pPr marL="1143000" indent="-228600">
                <a:spcBef>
                  <a:spcPct val="20000"/>
                </a:spcBef>
                <a:buClr>
                  <a:schemeClr val="bg2"/>
                </a:buClr>
                <a:buChar char="•"/>
                <a:defRPr sz="2400">
                  <a:solidFill>
                    <a:schemeClr val="tx2"/>
                  </a:solidFill>
                  <a:latin typeface="Georgia" pitchFamily="18" charset="0"/>
                  <a:ea typeface="MS PGothic" pitchFamily="34" charset="-128"/>
                  <a:cs typeface="Georgia" pitchFamily="18" charset="0"/>
                </a:defRPr>
              </a:lvl3pPr>
              <a:lvl4pPr marL="1600200" indent="-228600">
                <a:spcBef>
                  <a:spcPct val="20000"/>
                </a:spcBef>
                <a:buClr>
                  <a:schemeClr val="bg2"/>
                </a:buClr>
                <a:buChar char="–"/>
                <a:defRPr sz="2000">
                  <a:solidFill>
                    <a:schemeClr val="tx2"/>
                  </a:solidFill>
                  <a:latin typeface="Georgia" pitchFamily="18" charset="0"/>
                  <a:ea typeface="MS PGothic" pitchFamily="34" charset="-128"/>
                  <a:cs typeface="Georgia" pitchFamily="18" charset="0"/>
                </a:defRPr>
              </a:lvl4pPr>
              <a:lvl5pPr marL="2057400" indent="-228600">
                <a:spcBef>
                  <a:spcPct val="20000"/>
                </a:spcBef>
                <a:buClr>
                  <a:schemeClr val="bg2"/>
                </a:buClr>
                <a:buChar char="»"/>
                <a:defRPr sz="2000">
                  <a:solidFill>
                    <a:schemeClr val="tx2"/>
                  </a:solidFill>
                  <a:latin typeface="Georgia" pitchFamily="18" charset="0"/>
                  <a:ea typeface="MS PGothic" pitchFamily="34" charset="-128"/>
                  <a:cs typeface="Georgia" pitchFamily="18" charset="0"/>
                </a:defRPr>
              </a:lvl5pPr>
              <a:lvl6pPr marL="25146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6pPr>
              <a:lvl7pPr marL="29718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7pPr>
              <a:lvl8pPr marL="34290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8pPr>
              <a:lvl9pPr marL="38862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9pPr>
            </a:lstStyle>
            <a:p>
              <a:pPr algn="ctr">
                <a:spcBef>
                  <a:spcPct val="0"/>
                </a:spcBef>
                <a:buClrTx/>
                <a:buFontTx/>
                <a:buNone/>
              </a:pPr>
              <a:r>
                <a:rPr lang="en-US" altLang="en-US" sz="1400" b="1" dirty="0">
                  <a:solidFill>
                    <a:schemeClr val="bg1"/>
                  </a:solidFill>
                  <a:latin typeface="Arial" pitchFamily="34" charset="0"/>
                </a:rPr>
                <a:t>S&amp;I</a:t>
              </a:r>
            </a:p>
          </p:txBody>
        </p:sp>
        <p:grpSp>
          <p:nvGrpSpPr>
            <p:cNvPr id="31" name="Group 34"/>
            <p:cNvGrpSpPr>
              <a:grpSpLocks/>
            </p:cNvGrpSpPr>
            <p:nvPr/>
          </p:nvGrpSpPr>
          <p:grpSpPr bwMode="auto">
            <a:xfrm>
              <a:off x="5512659" y="2281382"/>
              <a:ext cx="1241643" cy="3535219"/>
              <a:chOff x="4415847" y="2406073"/>
              <a:chExt cx="1241643" cy="3535219"/>
            </a:xfrm>
          </p:grpSpPr>
          <p:sp>
            <p:nvSpPr>
              <p:cNvPr id="55" name="Rectangle 47"/>
              <p:cNvSpPr>
                <a:spLocks noChangeArrowheads="1"/>
              </p:cNvSpPr>
              <p:nvPr/>
            </p:nvSpPr>
            <p:spPr bwMode="auto">
              <a:xfrm>
                <a:off x="4447526" y="3148445"/>
                <a:ext cx="1209964" cy="565727"/>
              </a:xfrm>
              <a:prstGeom prst="rect">
                <a:avLst/>
              </a:prstGeom>
              <a:solidFill>
                <a:schemeClr val="tx1">
                  <a:lumMod val="40000"/>
                  <a:lumOff val="60000"/>
                </a:schemeClr>
              </a:solidFill>
              <a:ln w="9525">
                <a:solidFill>
                  <a:srgbClr val="FFFFFF"/>
                </a:solidFill>
                <a:round/>
                <a:headEnd/>
                <a:tailEnd/>
              </a:ln>
            </p:spPr>
            <p:txBody>
              <a:bodyPr anchor="ctr"/>
              <a:lstStyle>
                <a:lvl1pPr>
                  <a:spcBef>
                    <a:spcPct val="20000"/>
                  </a:spcBef>
                  <a:buClr>
                    <a:srgbClr val="C10A25"/>
                  </a:buClr>
                  <a:buChar char="•"/>
                  <a:defRPr sz="2800">
                    <a:solidFill>
                      <a:schemeClr val="tx2"/>
                    </a:solidFill>
                    <a:latin typeface="Georgia" pitchFamily="18" charset="0"/>
                    <a:ea typeface="MS PGothic" pitchFamily="34" charset="-128"/>
                    <a:cs typeface="Georgia" pitchFamily="18" charset="0"/>
                  </a:defRPr>
                </a:lvl1pPr>
                <a:lvl2pPr marL="742950" indent="-285750">
                  <a:spcBef>
                    <a:spcPct val="20000"/>
                  </a:spcBef>
                  <a:buClr>
                    <a:schemeClr val="accent1"/>
                  </a:buClr>
                  <a:buChar char="–"/>
                  <a:defRPr sz="2800">
                    <a:solidFill>
                      <a:schemeClr val="tx2"/>
                    </a:solidFill>
                    <a:latin typeface="Georgia" pitchFamily="18" charset="0"/>
                    <a:ea typeface="MS PGothic" pitchFamily="34" charset="-128"/>
                    <a:cs typeface="Georgia" pitchFamily="18" charset="0"/>
                  </a:defRPr>
                </a:lvl2pPr>
                <a:lvl3pPr marL="1143000" indent="-228600">
                  <a:spcBef>
                    <a:spcPct val="20000"/>
                  </a:spcBef>
                  <a:buClr>
                    <a:schemeClr val="bg2"/>
                  </a:buClr>
                  <a:buChar char="•"/>
                  <a:defRPr sz="2400">
                    <a:solidFill>
                      <a:schemeClr val="tx2"/>
                    </a:solidFill>
                    <a:latin typeface="Georgia" pitchFamily="18" charset="0"/>
                    <a:ea typeface="MS PGothic" pitchFamily="34" charset="-128"/>
                    <a:cs typeface="Georgia" pitchFamily="18" charset="0"/>
                  </a:defRPr>
                </a:lvl3pPr>
                <a:lvl4pPr marL="1600200" indent="-228600">
                  <a:spcBef>
                    <a:spcPct val="20000"/>
                  </a:spcBef>
                  <a:buClr>
                    <a:schemeClr val="bg2"/>
                  </a:buClr>
                  <a:buChar char="–"/>
                  <a:defRPr sz="2000">
                    <a:solidFill>
                      <a:schemeClr val="tx2"/>
                    </a:solidFill>
                    <a:latin typeface="Georgia" pitchFamily="18" charset="0"/>
                    <a:ea typeface="MS PGothic" pitchFamily="34" charset="-128"/>
                    <a:cs typeface="Georgia" pitchFamily="18" charset="0"/>
                  </a:defRPr>
                </a:lvl4pPr>
                <a:lvl5pPr marL="2057400" indent="-228600">
                  <a:spcBef>
                    <a:spcPct val="20000"/>
                  </a:spcBef>
                  <a:buClr>
                    <a:schemeClr val="bg2"/>
                  </a:buClr>
                  <a:buChar char="»"/>
                  <a:defRPr sz="2000">
                    <a:solidFill>
                      <a:schemeClr val="tx2"/>
                    </a:solidFill>
                    <a:latin typeface="Georgia" pitchFamily="18" charset="0"/>
                    <a:ea typeface="MS PGothic" pitchFamily="34" charset="-128"/>
                    <a:cs typeface="Georgia" pitchFamily="18" charset="0"/>
                  </a:defRPr>
                </a:lvl5pPr>
                <a:lvl6pPr marL="25146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6pPr>
                <a:lvl7pPr marL="29718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7pPr>
                <a:lvl8pPr marL="34290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8pPr>
                <a:lvl9pPr marL="38862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9pPr>
              </a:lstStyle>
              <a:p>
                <a:pPr algn="ctr">
                  <a:spcBef>
                    <a:spcPct val="0"/>
                  </a:spcBef>
                  <a:buClrTx/>
                  <a:buFontTx/>
                  <a:buNone/>
                </a:pPr>
                <a:r>
                  <a:rPr lang="en-US" altLang="en-US" sz="1200" b="1" dirty="0">
                    <a:solidFill>
                      <a:schemeClr val="tx1">
                        <a:lumMod val="75000"/>
                      </a:schemeClr>
                    </a:solidFill>
                    <a:latin typeface="Arial" pitchFamily="34" charset="0"/>
                  </a:rPr>
                  <a:t>Requirements</a:t>
                </a:r>
                <a:endParaRPr lang="en-US" altLang="en-US" sz="1100" b="1" dirty="0">
                  <a:solidFill>
                    <a:schemeClr val="tx1">
                      <a:lumMod val="75000"/>
                    </a:schemeClr>
                  </a:solidFill>
                  <a:latin typeface="Arial" pitchFamily="34" charset="0"/>
                </a:endParaRPr>
              </a:p>
            </p:txBody>
          </p:sp>
          <p:sp>
            <p:nvSpPr>
              <p:cNvPr id="56" name="Rectangle 48"/>
              <p:cNvSpPr>
                <a:spLocks noChangeArrowheads="1"/>
              </p:cNvSpPr>
              <p:nvPr/>
            </p:nvSpPr>
            <p:spPr bwMode="auto">
              <a:xfrm>
                <a:off x="4447526" y="2406073"/>
                <a:ext cx="1209964" cy="565727"/>
              </a:xfrm>
              <a:prstGeom prst="rect">
                <a:avLst/>
              </a:prstGeom>
              <a:solidFill>
                <a:schemeClr val="tx1">
                  <a:lumMod val="40000"/>
                  <a:lumOff val="60000"/>
                </a:schemeClr>
              </a:solidFill>
              <a:ln w="9525">
                <a:solidFill>
                  <a:srgbClr val="FFFFFF"/>
                </a:solidFill>
                <a:round/>
                <a:headEnd/>
                <a:tailEnd/>
              </a:ln>
            </p:spPr>
            <p:txBody>
              <a:bodyPr anchor="ctr"/>
              <a:lstStyle>
                <a:lvl1pPr>
                  <a:spcBef>
                    <a:spcPct val="20000"/>
                  </a:spcBef>
                  <a:buClr>
                    <a:srgbClr val="C10A25"/>
                  </a:buClr>
                  <a:buChar char="•"/>
                  <a:defRPr sz="2800">
                    <a:solidFill>
                      <a:schemeClr val="tx2"/>
                    </a:solidFill>
                    <a:latin typeface="Georgia" pitchFamily="18" charset="0"/>
                    <a:ea typeface="MS PGothic" pitchFamily="34" charset="-128"/>
                    <a:cs typeface="Georgia" pitchFamily="18" charset="0"/>
                  </a:defRPr>
                </a:lvl1pPr>
                <a:lvl2pPr marL="742950" indent="-285750">
                  <a:spcBef>
                    <a:spcPct val="20000"/>
                  </a:spcBef>
                  <a:buClr>
                    <a:schemeClr val="accent1"/>
                  </a:buClr>
                  <a:buChar char="–"/>
                  <a:defRPr sz="2800">
                    <a:solidFill>
                      <a:schemeClr val="tx2"/>
                    </a:solidFill>
                    <a:latin typeface="Georgia" pitchFamily="18" charset="0"/>
                    <a:ea typeface="MS PGothic" pitchFamily="34" charset="-128"/>
                    <a:cs typeface="Georgia" pitchFamily="18" charset="0"/>
                  </a:defRPr>
                </a:lvl2pPr>
                <a:lvl3pPr marL="1143000" indent="-228600">
                  <a:spcBef>
                    <a:spcPct val="20000"/>
                  </a:spcBef>
                  <a:buClr>
                    <a:schemeClr val="bg2"/>
                  </a:buClr>
                  <a:buChar char="•"/>
                  <a:defRPr sz="2400">
                    <a:solidFill>
                      <a:schemeClr val="tx2"/>
                    </a:solidFill>
                    <a:latin typeface="Georgia" pitchFamily="18" charset="0"/>
                    <a:ea typeface="MS PGothic" pitchFamily="34" charset="-128"/>
                    <a:cs typeface="Georgia" pitchFamily="18" charset="0"/>
                  </a:defRPr>
                </a:lvl3pPr>
                <a:lvl4pPr marL="1600200" indent="-228600">
                  <a:spcBef>
                    <a:spcPct val="20000"/>
                  </a:spcBef>
                  <a:buClr>
                    <a:schemeClr val="bg2"/>
                  </a:buClr>
                  <a:buChar char="–"/>
                  <a:defRPr sz="2000">
                    <a:solidFill>
                      <a:schemeClr val="tx2"/>
                    </a:solidFill>
                    <a:latin typeface="Georgia" pitchFamily="18" charset="0"/>
                    <a:ea typeface="MS PGothic" pitchFamily="34" charset="-128"/>
                    <a:cs typeface="Georgia" pitchFamily="18" charset="0"/>
                  </a:defRPr>
                </a:lvl4pPr>
                <a:lvl5pPr marL="2057400" indent="-228600">
                  <a:spcBef>
                    <a:spcPct val="20000"/>
                  </a:spcBef>
                  <a:buClr>
                    <a:schemeClr val="bg2"/>
                  </a:buClr>
                  <a:buChar char="»"/>
                  <a:defRPr sz="2000">
                    <a:solidFill>
                      <a:schemeClr val="tx2"/>
                    </a:solidFill>
                    <a:latin typeface="Georgia" pitchFamily="18" charset="0"/>
                    <a:ea typeface="MS PGothic" pitchFamily="34" charset="-128"/>
                    <a:cs typeface="Georgia" pitchFamily="18" charset="0"/>
                  </a:defRPr>
                </a:lvl5pPr>
                <a:lvl6pPr marL="25146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6pPr>
                <a:lvl7pPr marL="29718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7pPr>
                <a:lvl8pPr marL="34290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8pPr>
                <a:lvl9pPr marL="38862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9pPr>
              </a:lstStyle>
              <a:p>
                <a:pPr algn="ctr">
                  <a:spcBef>
                    <a:spcPct val="0"/>
                  </a:spcBef>
                  <a:buClrTx/>
                  <a:buFontTx/>
                  <a:buNone/>
                </a:pPr>
                <a:r>
                  <a:rPr lang="en-US" altLang="en-US" sz="1200" b="1" dirty="0">
                    <a:solidFill>
                      <a:schemeClr val="tx1">
                        <a:lumMod val="75000"/>
                      </a:schemeClr>
                    </a:solidFill>
                    <a:latin typeface="Arial" pitchFamily="34" charset="0"/>
                  </a:rPr>
                  <a:t>Scope</a:t>
                </a:r>
                <a:endParaRPr lang="en-US" altLang="en-US" sz="1100" b="1" dirty="0">
                  <a:solidFill>
                    <a:schemeClr val="tx1">
                      <a:lumMod val="75000"/>
                    </a:schemeClr>
                  </a:solidFill>
                  <a:latin typeface="Arial" pitchFamily="34" charset="0"/>
                </a:endParaRPr>
              </a:p>
            </p:txBody>
          </p:sp>
          <p:sp>
            <p:nvSpPr>
              <p:cNvPr id="57" name="Rectangle 50"/>
              <p:cNvSpPr>
                <a:spLocks noChangeArrowheads="1"/>
              </p:cNvSpPr>
              <p:nvPr/>
            </p:nvSpPr>
            <p:spPr bwMode="auto">
              <a:xfrm>
                <a:off x="4415847" y="4078843"/>
                <a:ext cx="1209964" cy="565727"/>
              </a:xfrm>
              <a:prstGeom prst="rect">
                <a:avLst/>
              </a:prstGeom>
              <a:solidFill>
                <a:schemeClr val="tx1">
                  <a:lumMod val="40000"/>
                  <a:lumOff val="60000"/>
                </a:schemeClr>
              </a:solidFill>
              <a:ln w="9525">
                <a:solidFill>
                  <a:srgbClr val="FFFFFF"/>
                </a:solidFill>
                <a:round/>
                <a:headEnd/>
                <a:tailEnd/>
              </a:ln>
            </p:spPr>
            <p:txBody>
              <a:bodyPr anchor="ctr"/>
              <a:lstStyle>
                <a:lvl1pPr>
                  <a:spcBef>
                    <a:spcPct val="20000"/>
                  </a:spcBef>
                  <a:buClr>
                    <a:srgbClr val="C10A25"/>
                  </a:buClr>
                  <a:buChar char="•"/>
                  <a:defRPr sz="2800">
                    <a:solidFill>
                      <a:schemeClr val="tx2"/>
                    </a:solidFill>
                    <a:latin typeface="Georgia" pitchFamily="18" charset="0"/>
                    <a:ea typeface="MS PGothic" pitchFamily="34" charset="-128"/>
                    <a:cs typeface="Georgia" pitchFamily="18" charset="0"/>
                  </a:defRPr>
                </a:lvl1pPr>
                <a:lvl2pPr marL="742950" indent="-285750">
                  <a:spcBef>
                    <a:spcPct val="20000"/>
                  </a:spcBef>
                  <a:buClr>
                    <a:schemeClr val="accent1"/>
                  </a:buClr>
                  <a:buChar char="–"/>
                  <a:defRPr sz="2800">
                    <a:solidFill>
                      <a:schemeClr val="tx2"/>
                    </a:solidFill>
                    <a:latin typeface="Georgia" pitchFamily="18" charset="0"/>
                    <a:ea typeface="MS PGothic" pitchFamily="34" charset="-128"/>
                    <a:cs typeface="Georgia" pitchFamily="18" charset="0"/>
                  </a:defRPr>
                </a:lvl2pPr>
                <a:lvl3pPr marL="1143000" indent="-228600">
                  <a:spcBef>
                    <a:spcPct val="20000"/>
                  </a:spcBef>
                  <a:buClr>
                    <a:schemeClr val="bg2"/>
                  </a:buClr>
                  <a:buChar char="•"/>
                  <a:defRPr sz="2400">
                    <a:solidFill>
                      <a:schemeClr val="tx2"/>
                    </a:solidFill>
                    <a:latin typeface="Georgia" pitchFamily="18" charset="0"/>
                    <a:ea typeface="MS PGothic" pitchFamily="34" charset="-128"/>
                    <a:cs typeface="Georgia" pitchFamily="18" charset="0"/>
                  </a:defRPr>
                </a:lvl3pPr>
                <a:lvl4pPr marL="1600200" indent="-228600">
                  <a:spcBef>
                    <a:spcPct val="20000"/>
                  </a:spcBef>
                  <a:buClr>
                    <a:schemeClr val="bg2"/>
                  </a:buClr>
                  <a:buChar char="–"/>
                  <a:defRPr sz="2000">
                    <a:solidFill>
                      <a:schemeClr val="tx2"/>
                    </a:solidFill>
                    <a:latin typeface="Georgia" pitchFamily="18" charset="0"/>
                    <a:ea typeface="MS PGothic" pitchFamily="34" charset="-128"/>
                    <a:cs typeface="Georgia" pitchFamily="18" charset="0"/>
                  </a:defRPr>
                </a:lvl4pPr>
                <a:lvl5pPr marL="2057400" indent="-228600">
                  <a:spcBef>
                    <a:spcPct val="20000"/>
                  </a:spcBef>
                  <a:buClr>
                    <a:schemeClr val="bg2"/>
                  </a:buClr>
                  <a:buChar char="»"/>
                  <a:defRPr sz="2000">
                    <a:solidFill>
                      <a:schemeClr val="tx2"/>
                    </a:solidFill>
                    <a:latin typeface="Georgia" pitchFamily="18" charset="0"/>
                    <a:ea typeface="MS PGothic" pitchFamily="34" charset="-128"/>
                    <a:cs typeface="Georgia" pitchFamily="18" charset="0"/>
                  </a:defRPr>
                </a:lvl5pPr>
                <a:lvl6pPr marL="25146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6pPr>
                <a:lvl7pPr marL="29718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7pPr>
                <a:lvl8pPr marL="34290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8pPr>
                <a:lvl9pPr marL="38862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9pPr>
              </a:lstStyle>
              <a:p>
                <a:pPr algn="ctr">
                  <a:spcBef>
                    <a:spcPct val="0"/>
                  </a:spcBef>
                  <a:buClrTx/>
                  <a:buFontTx/>
                  <a:buNone/>
                </a:pPr>
                <a:r>
                  <a:rPr lang="en-US" altLang="en-US" sz="1200" b="1" dirty="0">
                    <a:solidFill>
                      <a:schemeClr val="tx1">
                        <a:lumMod val="75000"/>
                      </a:schemeClr>
                    </a:solidFill>
                    <a:latin typeface="Arial" pitchFamily="34" charset="0"/>
                  </a:rPr>
                  <a:t>Modeling</a:t>
                </a:r>
                <a:endParaRPr lang="en-US" altLang="en-US" sz="1100" b="1" dirty="0">
                  <a:solidFill>
                    <a:schemeClr val="tx1">
                      <a:lumMod val="75000"/>
                    </a:schemeClr>
                  </a:solidFill>
                  <a:latin typeface="Arial" pitchFamily="34" charset="0"/>
                </a:endParaRPr>
              </a:p>
            </p:txBody>
          </p:sp>
          <p:sp>
            <p:nvSpPr>
              <p:cNvPr id="58" name="Rectangle 51"/>
              <p:cNvSpPr>
                <a:spLocks noChangeArrowheads="1"/>
              </p:cNvSpPr>
              <p:nvPr/>
            </p:nvSpPr>
            <p:spPr bwMode="auto">
              <a:xfrm>
                <a:off x="4415847" y="5375565"/>
                <a:ext cx="1209964" cy="565727"/>
              </a:xfrm>
              <a:prstGeom prst="rect">
                <a:avLst/>
              </a:prstGeom>
              <a:solidFill>
                <a:schemeClr val="tx1">
                  <a:lumMod val="40000"/>
                  <a:lumOff val="60000"/>
                </a:schemeClr>
              </a:solidFill>
              <a:ln w="9525">
                <a:solidFill>
                  <a:srgbClr val="FFFFFF"/>
                </a:solidFill>
                <a:round/>
                <a:headEnd/>
                <a:tailEnd/>
              </a:ln>
            </p:spPr>
            <p:txBody>
              <a:bodyPr anchor="ctr"/>
              <a:lstStyle>
                <a:lvl1pPr>
                  <a:spcBef>
                    <a:spcPct val="20000"/>
                  </a:spcBef>
                  <a:buClr>
                    <a:srgbClr val="C10A25"/>
                  </a:buClr>
                  <a:buChar char="•"/>
                  <a:defRPr sz="2800">
                    <a:solidFill>
                      <a:schemeClr val="tx2"/>
                    </a:solidFill>
                    <a:latin typeface="Georgia" pitchFamily="18" charset="0"/>
                    <a:ea typeface="MS PGothic" pitchFamily="34" charset="-128"/>
                    <a:cs typeface="Georgia" pitchFamily="18" charset="0"/>
                  </a:defRPr>
                </a:lvl1pPr>
                <a:lvl2pPr marL="742950" indent="-285750">
                  <a:spcBef>
                    <a:spcPct val="20000"/>
                  </a:spcBef>
                  <a:buClr>
                    <a:schemeClr val="accent1"/>
                  </a:buClr>
                  <a:buChar char="–"/>
                  <a:defRPr sz="2800">
                    <a:solidFill>
                      <a:schemeClr val="tx2"/>
                    </a:solidFill>
                    <a:latin typeface="Georgia" pitchFamily="18" charset="0"/>
                    <a:ea typeface="MS PGothic" pitchFamily="34" charset="-128"/>
                    <a:cs typeface="Georgia" pitchFamily="18" charset="0"/>
                  </a:defRPr>
                </a:lvl2pPr>
                <a:lvl3pPr marL="1143000" indent="-228600">
                  <a:spcBef>
                    <a:spcPct val="20000"/>
                  </a:spcBef>
                  <a:buClr>
                    <a:schemeClr val="bg2"/>
                  </a:buClr>
                  <a:buChar char="•"/>
                  <a:defRPr sz="2400">
                    <a:solidFill>
                      <a:schemeClr val="tx2"/>
                    </a:solidFill>
                    <a:latin typeface="Georgia" pitchFamily="18" charset="0"/>
                    <a:ea typeface="MS PGothic" pitchFamily="34" charset="-128"/>
                    <a:cs typeface="Georgia" pitchFamily="18" charset="0"/>
                  </a:defRPr>
                </a:lvl3pPr>
                <a:lvl4pPr marL="1600200" indent="-228600">
                  <a:spcBef>
                    <a:spcPct val="20000"/>
                  </a:spcBef>
                  <a:buClr>
                    <a:schemeClr val="bg2"/>
                  </a:buClr>
                  <a:buChar char="–"/>
                  <a:defRPr sz="2000">
                    <a:solidFill>
                      <a:schemeClr val="tx2"/>
                    </a:solidFill>
                    <a:latin typeface="Georgia" pitchFamily="18" charset="0"/>
                    <a:ea typeface="MS PGothic" pitchFamily="34" charset="-128"/>
                    <a:cs typeface="Georgia" pitchFamily="18" charset="0"/>
                  </a:defRPr>
                </a:lvl4pPr>
                <a:lvl5pPr marL="2057400" indent="-228600">
                  <a:spcBef>
                    <a:spcPct val="20000"/>
                  </a:spcBef>
                  <a:buClr>
                    <a:schemeClr val="bg2"/>
                  </a:buClr>
                  <a:buChar char="»"/>
                  <a:defRPr sz="2000">
                    <a:solidFill>
                      <a:schemeClr val="tx2"/>
                    </a:solidFill>
                    <a:latin typeface="Georgia" pitchFamily="18" charset="0"/>
                    <a:ea typeface="MS PGothic" pitchFamily="34" charset="-128"/>
                    <a:cs typeface="Georgia" pitchFamily="18" charset="0"/>
                  </a:defRPr>
                </a:lvl5pPr>
                <a:lvl6pPr marL="25146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6pPr>
                <a:lvl7pPr marL="29718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7pPr>
                <a:lvl8pPr marL="34290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8pPr>
                <a:lvl9pPr marL="38862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9pPr>
              </a:lstStyle>
              <a:p>
                <a:pPr algn="ctr">
                  <a:spcBef>
                    <a:spcPct val="0"/>
                  </a:spcBef>
                  <a:buClrTx/>
                  <a:buFontTx/>
                  <a:buNone/>
                </a:pPr>
                <a:r>
                  <a:rPr lang="en-US" altLang="en-US" sz="1200" b="1" dirty="0">
                    <a:solidFill>
                      <a:schemeClr val="tx1">
                        <a:lumMod val="75000"/>
                      </a:schemeClr>
                    </a:solidFill>
                    <a:latin typeface="Arial" pitchFamily="34" charset="0"/>
                  </a:rPr>
                  <a:t>Publish</a:t>
                </a:r>
                <a:endParaRPr lang="en-US" altLang="en-US" sz="1100" b="1" dirty="0">
                  <a:solidFill>
                    <a:schemeClr val="tx1">
                      <a:lumMod val="75000"/>
                    </a:schemeClr>
                  </a:solidFill>
                  <a:latin typeface="Arial" pitchFamily="34" charset="0"/>
                </a:endParaRPr>
              </a:p>
            </p:txBody>
          </p:sp>
        </p:grpSp>
        <p:grpSp>
          <p:nvGrpSpPr>
            <p:cNvPr id="32" name="Group 31"/>
            <p:cNvGrpSpPr/>
            <p:nvPr/>
          </p:nvGrpSpPr>
          <p:grpSpPr>
            <a:xfrm>
              <a:off x="7456053" y="2281382"/>
              <a:ext cx="1387765" cy="3535219"/>
              <a:chOff x="4336472" y="2406073"/>
              <a:chExt cx="1209964" cy="3535219"/>
            </a:xfrm>
            <a:solidFill>
              <a:srgbClr val="013F80"/>
            </a:solidFill>
          </p:grpSpPr>
          <p:sp>
            <p:nvSpPr>
              <p:cNvPr id="50" name="Rectangle 49"/>
              <p:cNvSpPr/>
              <p:nvPr/>
            </p:nvSpPr>
            <p:spPr bwMode="auto">
              <a:xfrm>
                <a:off x="4336472" y="3171538"/>
                <a:ext cx="1209964" cy="565727"/>
              </a:xfrm>
              <a:prstGeom prst="rect">
                <a:avLst/>
              </a:prstGeom>
              <a:solidFill>
                <a:schemeClr val="tx1">
                  <a:lumMod val="75000"/>
                </a:schemeClr>
              </a:solidFill>
              <a:ln w="9525" cap="flat" cmpd="sng" algn="ctr">
                <a:solidFill>
                  <a:srgbClr val="FFFFFF"/>
                </a:solidFill>
                <a:prstDash val="solid"/>
                <a:round/>
                <a:headEnd type="none" w="med" len="med"/>
                <a:tailEnd type="none" w="med" len="med"/>
              </a:ln>
              <a:effectLst/>
            </p:spPr>
            <p:txBody>
              <a:bodyPr anchor="ctr"/>
              <a:lstStyle/>
              <a:p>
                <a:pPr algn="ctr">
                  <a:defRPr/>
                </a:pPr>
                <a:r>
                  <a:rPr lang="en-US" sz="1200" b="1" dirty="0">
                    <a:solidFill>
                      <a:schemeClr val="bg1"/>
                    </a:solidFill>
                    <a:latin typeface="Arial" pitchFamily="-112" charset="0"/>
                    <a:ea typeface="ＭＳ Ｐゴシック" pitchFamily="-112" charset="-128"/>
                  </a:rPr>
                  <a:t>Use Case</a:t>
                </a:r>
                <a:endParaRPr lang="en-US" sz="1100" b="1" dirty="0">
                  <a:solidFill>
                    <a:schemeClr val="bg1"/>
                  </a:solidFill>
                  <a:latin typeface="Arial" pitchFamily="-112" charset="0"/>
                  <a:ea typeface="ＭＳ Ｐゴシック" pitchFamily="-112" charset="-128"/>
                </a:endParaRPr>
              </a:p>
            </p:txBody>
          </p:sp>
          <p:sp>
            <p:nvSpPr>
              <p:cNvPr id="51" name="Rectangle 50"/>
              <p:cNvSpPr/>
              <p:nvPr/>
            </p:nvSpPr>
            <p:spPr bwMode="auto">
              <a:xfrm>
                <a:off x="4336472" y="2406073"/>
                <a:ext cx="1209964" cy="565727"/>
              </a:xfrm>
              <a:prstGeom prst="rect">
                <a:avLst/>
              </a:prstGeom>
              <a:solidFill>
                <a:schemeClr val="tx1">
                  <a:lumMod val="75000"/>
                </a:schemeClr>
              </a:solidFill>
              <a:ln w="9525" cap="flat" cmpd="sng" algn="ctr">
                <a:solidFill>
                  <a:srgbClr val="FFFFFF"/>
                </a:solidFill>
                <a:prstDash val="solid"/>
                <a:round/>
                <a:headEnd type="none" w="med" len="med"/>
                <a:tailEnd type="none" w="med" len="med"/>
              </a:ln>
              <a:effectLst/>
            </p:spPr>
            <p:txBody>
              <a:bodyPr anchor="ctr"/>
              <a:lstStyle/>
              <a:p>
                <a:pPr algn="ctr">
                  <a:defRPr/>
                </a:pPr>
                <a:r>
                  <a:rPr lang="en-US" sz="1200" b="1" dirty="0">
                    <a:solidFill>
                      <a:schemeClr val="bg1"/>
                    </a:solidFill>
                    <a:latin typeface="Arial" pitchFamily="-112" charset="0"/>
                    <a:ea typeface="ＭＳ Ｐゴシック" pitchFamily="-112" charset="-128"/>
                  </a:rPr>
                  <a:t>Pre-Discovery</a:t>
                </a:r>
                <a:endParaRPr lang="en-US" sz="1100" b="1" dirty="0">
                  <a:solidFill>
                    <a:schemeClr val="bg1"/>
                  </a:solidFill>
                  <a:latin typeface="Arial" pitchFamily="-112" charset="0"/>
                  <a:ea typeface="ＭＳ Ｐゴシック" pitchFamily="-112" charset="-128"/>
                </a:endParaRPr>
              </a:p>
            </p:txBody>
          </p:sp>
          <p:sp>
            <p:nvSpPr>
              <p:cNvPr id="52" name="Rectangle 51"/>
              <p:cNvSpPr/>
              <p:nvPr/>
            </p:nvSpPr>
            <p:spPr bwMode="auto">
              <a:xfrm>
                <a:off x="4336472" y="4633192"/>
                <a:ext cx="1209964" cy="565727"/>
              </a:xfrm>
              <a:prstGeom prst="rect">
                <a:avLst/>
              </a:prstGeom>
              <a:solidFill>
                <a:schemeClr val="tx1">
                  <a:lumMod val="75000"/>
                </a:schemeClr>
              </a:solidFill>
              <a:ln w="9525" cap="flat" cmpd="sng" algn="ctr">
                <a:solidFill>
                  <a:srgbClr val="FFFFFF"/>
                </a:solidFill>
                <a:prstDash val="solid"/>
                <a:round/>
                <a:headEnd type="none" w="med" len="med"/>
                <a:tailEnd type="none" w="med" len="med"/>
              </a:ln>
              <a:effectLst/>
            </p:spPr>
            <p:txBody>
              <a:bodyPr anchor="ctr"/>
              <a:lstStyle/>
              <a:p>
                <a:pPr algn="ctr">
                  <a:defRPr/>
                </a:pPr>
                <a:r>
                  <a:rPr lang="en-US" sz="1200" b="1" dirty="0">
                    <a:solidFill>
                      <a:schemeClr val="bg1"/>
                    </a:solidFill>
                    <a:latin typeface="Arial" pitchFamily="-112" charset="0"/>
                    <a:ea typeface="ＭＳ Ｐゴシック" pitchFamily="-112" charset="-128"/>
                  </a:rPr>
                  <a:t>Reference Implementation, Test  &amp; Pilot</a:t>
                </a:r>
                <a:endParaRPr lang="en-US" sz="1100" b="1" dirty="0">
                  <a:solidFill>
                    <a:schemeClr val="bg1"/>
                  </a:solidFill>
                  <a:latin typeface="Arial" pitchFamily="-112" charset="0"/>
                  <a:ea typeface="ＭＳ Ｐゴシック" pitchFamily="-112" charset="-128"/>
                </a:endParaRPr>
              </a:p>
            </p:txBody>
          </p:sp>
          <p:sp>
            <p:nvSpPr>
              <p:cNvPr id="53" name="Rectangle 52"/>
              <p:cNvSpPr/>
              <p:nvPr/>
            </p:nvSpPr>
            <p:spPr bwMode="auto">
              <a:xfrm>
                <a:off x="4336472" y="3890819"/>
                <a:ext cx="1209964" cy="565727"/>
              </a:xfrm>
              <a:prstGeom prst="rect">
                <a:avLst/>
              </a:prstGeom>
              <a:solidFill>
                <a:schemeClr val="tx1">
                  <a:lumMod val="75000"/>
                </a:schemeClr>
              </a:solidFill>
              <a:ln w="9525" cap="flat" cmpd="sng" algn="ctr">
                <a:solidFill>
                  <a:srgbClr val="FFFFFF"/>
                </a:solidFill>
                <a:prstDash val="solid"/>
                <a:round/>
                <a:headEnd type="none" w="med" len="med"/>
                <a:tailEnd type="none" w="med" len="med"/>
              </a:ln>
              <a:effectLst/>
            </p:spPr>
            <p:txBody>
              <a:bodyPr anchor="ctr"/>
              <a:lstStyle/>
              <a:p>
                <a:pPr algn="ctr">
                  <a:defRPr/>
                </a:pPr>
                <a:r>
                  <a:rPr lang="en-US" sz="1100" b="1" dirty="0">
                    <a:solidFill>
                      <a:schemeClr val="bg1"/>
                    </a:solidFill>
                    <a:latin typeface="Arial" pitchFamily="-112" charset="0"/>
                    <a:ea typeface="ＭＳ Ｐゴシック" pitchFamily="-112" charset="-128"/>
                  </a:rPr>
                  <a:t>Harmonization</a:t>
                </a:r>
              </a:p>
            </p:txBody>
          </p:sp>
          <p:sp>
            <p:nvSpPr>
              <p:cNvPr id="54" name="Rectangle 53"/>
              <p:cNvSpPr/>
              <p:nvPr/>
            </p:nvSpPr>
            <p:spPr bwMode="auto">
              <a:xfrm>
                <a:off x="4336472" y="5375565"/>
                <a:ext cx="1209964" cy="565727"/>
              </a:xfrm>
              <a:prstGeom prst="rect">
                <a:avLst/>
              </a:prstGeom>
              <a:solidFill>
                <a:schemeClr val="tx1">
                  <a:lumMod val="75000"/>
                </a:schemeClr>
              </a:solidFill>
              <a:ln w="9525" cap="flat" cmpd="sng" algn="ctr">
                <a:solidFill>
                  <a:srgbClr val="FFFFFF"/>
                </a:solidFill>
                <a:prstDash val="solid"/>
                <a:round/>
                <a:headEnd type="none" w="med" len="med"/>
                <a:tailEnd type="none" w="med" len="med"/>
              </a:ln>
              <a:effectLst/>
            </p:spPr>
            <p:txBody>
              <a:bodyPr anchor="ctr"/>
              <a:lstStyle/>
              <a:p>
                <a:pPr algn="ctr">
                  <a:defRPr/>
                </a:pPr>
                <a:r>
                  <a:rPr lang="en-US" sz="1200" b="1" dirty="0">
                    <a:solidFill>
                      <a:schemeClr val="bg1"/>
                    </a:solidFill>
                    <a:latin typeface="Arial" pitchFamily="-112" charset="0"/>
                    <a:ea typeface="ＭＳ Ｐゴシック" pitchFamily="-112" charset="-128"/>
                  </a:rPr>
                  <a:t>Evaluation</a:t>
                </a:r>
                <a:endParaRPr lang="en-US" sz="1100" b="1" dirty="0">
                  <a:solidFill>
                    <a:schemeClr val="bg1"/>
                  </a:solidFill>
                  <a:latin typeface="Arial" pitchFamily="-112" charset="0"/>
                  <a:ea typeface="ＭＳ Ｐゴシック" pitchFamily="-112" charset="-128"/>
                </a:endParaRPr>
              </a:p>
            </p:txBody>
          </p:sp>
        </p:grpSp>
      </p:grpSp>
      <p:sp>
        <p:nvSpPr>
          <p:cNvPr id="59" name="Right Arrow 58"/>
          <p:cNvSpPr/>
          <p:nvPr/>
        </p:nvSpPr>
        <p:spPr bwMode="auto">
          <a:xfrm>
            <a:off x="6715127" y="2968551"/>
            <a:ext cx="623888" cy="213505"/>
          </a:xfrm>
          <a:prstGeom prst="rightArrow">
            <a:avLst/>
          </a:prstGeom>
          <a:gradFill flip="none" rotWithShape="1">
            <a:gsLst>
              <a:gs pos="0">
                <a:schemeClr val="bg1"/>
              </a:gs>
              <a:gs pos="7000">
                <a:schemeClr val="bg1">
                  <a:lumMod val="85000"/>
                </a:schemeClr>
              </a:gs>
              <a:gs pos="21000">
                <a:schemeClr val="tx1">
                  <a:lumMod val="60000"/>
                  <a:lumOff val="40000"/>
                </a:schemeClr>
              </a:gs>
              <a:gs pos="95000">
                <a:schemeClr val="tx1">
                  <a:lumMod val="75000"/>
                </a:schemeClr>
              </a:gs>
            </a:gsLst>
            <a:lin ang="0" scaled="1"/>
            <a:tileRect/>
          </a:gradFill>
          <a:ln w="9525" cap="flat" cmpd="sng" algn="ctr">
            <a:noFill/>
            <a:prstDash val="solid"/>
            <a:round/>
            <a:headEnd type="none" w="med" len="med"/>
            <a:tailEnd type="none" w="med" len="med"/>
          </a:ln>
          <a:effectLst/>
        </p:spPr>
        <p:txBody>
          <a:bodyPr/>
          <a:lstStyle/>
          <a:p>
            <a:pPr>
              <a:defRPr/>
            </a:pPr>
            <a:endParaRPr lang="en-US">
              <a:latin typeface="Arial" pitchFamily="-112" charset="0"/>
              <a:ea typeface="ＭＳ Ｐゴシック" pitchFamily="-112" charset="-128"/>
            </a:endParaRPr>
          </a:p>
        </p:txBody>
      </p:sp>
      <p:sp>
        <p:nvSpPr>
          <p:cNvPr id="60" name="Right Arrow 59"/>
          <p:cNvSpPr/>
          <p:nvPr/>
        </p:nvSpPr>
        <p:spPr bwMode="auto">
          <a:xfrm>
            <a:off x="6715127" y="3558158"/>
            <a:ext cx="623888" cy="213505"/>
          </a:xfrm>
          <a:prstGeom prst="rightArrow">
            <a:avLst/>
          </a:prstGeom>
          <a:gradFill flip="none" rotWithShape="1">
            <a:gsLst>
              <a:gs pos="0">
                <a:schemeClr val="bg1"/>
              </a:gs>
              <a:gs pos="7000">
                <a:schemeClr val="bg1">
                  <a:lumMod val="85000"/>
                </a:schemeClr>
              </a:gs>
              <a:gs pos="21000">
                <a:schemeClr val="tx1">
                  <a:lumMod val="60000"/>
                  <a:lumOff val="40000"/>
                </a:schemeClr>
              </a:gs>
              <a:gs pos="95000">
                <a:schemeClr val="tx1">
                  <a:lumMod val="75000"/>
                </a:schemeClr>
              </a:gs>
            </a:gsLst>
            <a:lin ang="0" scaled="1"/>
            <a:tileRect/>
          </a:gradFill>
          <a:ln w="9525" cap="flat" cmpd="sng" algn="ctr">
            <a:noFill/>
            <a:prstDash val="solid"/>
            <a:round/>
            <a:headEnd type="none" w="med" len="med"/>
            <a:tailEnd type="none" w="med" len="med"/>
          </a:ln>
          <a:effectLst/>
        </p:spPr>
        <p:txBody>
          <a:bodyPr/>
          <a:lstStyle/>
          <a:p>
            <a:pPr>
              <a:defRPr/>
            </a:pPr>
            <a:endParaRPr lang="en-US">
              <a:latin typeface="Arial" pitchFamily="-112" charset="0"/>
              <a:ea typeface="ＭＳ Ｐゴシック" pitchFamily="-112" charset="-128"/>
            </a:endParaRPr>
          </a:p>
        </p:txBody>
      </p:sp>
      <p:sp>
        <p:nvSpPr>
          <p:cNvPr id="61" name="Right Arrow 60"/>
          <p:cNvSpPr/>
          <p:nvPr/>
        </p:nvSpPr>
        <p:spPr bwMode="auto">
          <a:xfrm rot="21423253">
            <a:off x="6726069" y="4349142"/>
            <a:ext cx="623888" cy="213505"/>
          </a:xfrm>
          <a:prstGeom prst="rightArrow">
            <a:avLst/>
          </a:prstGeom>
          <a:gradFill flip="none" rotWithShape="1">
            <a:gsLst>
              <a:gs pos="0">
                <a:schemeClr val="bg1"/>
              </a:gs>
              <a:gs pos="7000">
                <a:schemeClr val="bg1">
                  <a:lumMod val="85000"/>
                </a:schemeClr>
              </a:gs>
              <a:gs pos="21000">
                <a:schemeClr val="tx1">
                  <a:lumMod val="60000"/>
                  <a:lumOff val="40000"/>
                </a:schemeClr>
              </a:gs>
              <a:gs pos="95000">
                <a:schemeClr val="tx1">
                  <a:lumMod val="75000"/>
                </a:schemeClr>
              </a:gs>
            </a:gsLst>
            <a:lin ang="0" scaled="1"/>
            <a:tileRect/>
          </a:gradFill>
          <a:ln w="9525" cap="flat" cmpd="sng" algn="ctr">
            <a:noFill/>
            <a:prstDash val="solid"/>
            <a:round/>
            <a:headEnd type="none" w="med" len="med"/>
            <a:tailEnd type="none" w="med" len="med"/>
          </a:ln>
          <a:effectLst/>
        </p:spPr>
        <p:txBody>
          <a:bodyPr/>
          <a:lstStyle/>
          <a:p>
            <a:pPr>
              <a:defRPr/>
            </a:pPr>
            <a:endParaRPr lang="en-US">
              <a:latin typeface="Arial" pitchFamily="-112" charset="0"/>
              <a:ea typeface="ＭＳ Ｐゴシック" pitchFamily="-112" charset="-128"/>
            </a:endParaRPr>
          </a:p>
        </p:txBody>
      </p:sp>
      <p:sp>
        <p:nvSpPr>
          <p:cNvPr id="62" name="Right Arrow 61"/>
          <p:cNvSpPr/>
          <p:nvPr/>
        </p:nvSpPr>
        <p:spPr bwMode="auto">
          <a:xfrm rot="1855715">
            <a:off x="6618031" y="4727852"/>
            <a:ext cx="623888" cy="213505"/>
          </a:xfrm>
          <a:prstGeom prst="rightArrow">
            <a:avLst/>
          </a:prstGeom>
          <a:gradFill flip="none" rotWithShape="1">
            <a:gsLst>
              <a:gs pos="0">
                <a:schemeClr val="bg1"/>
              </a:gs>
              <a:gs pos="7000">
                <a:schemeClr val="bg1">
                  <a:lumMod val="85000"/>
                </a:schemeClr>
              </a:gs>
              <a:gs pos="21000">
                <a:schemeClr val="tx1">
                  <a:lumMod val="60000"/>
                  <a:lumOff val="40000"/>
                </a:schemeClr>
              </a:gs>
              <a:gs pos="95000">
                <a:schemeClr val="tx1">
                  <a:lumMod val="75000"/>
                </a:schemeClr>
              </a:gs>
            </a:gsLst>
            <a:lin ang="0" scaled="1"/>
            <a:tileRect/>
          </a:gradFill>
          <a:ln w="9525" cap="flat" cmpd="sng" algn="ctr">
            <a:noFill/>
            <a:prstDash val="solid"/>
            <a:round/>
            <a:headEnd type="none" w="med" len="med"/>
            <a:tailEnd type="none" w="med" len="med"/>
          </a:ln>
          <a:effectLst/>
        </p:spPr>
        <p:txBody>
          <a:bodyPr/>
          <a:lstStyle/>
          <a:p>
            <a:pPr>
              <a:defRPr/>
            </a:pPr>
            <a:endParaRPr lang="en-US">
              <a:latin typeface="Arial" pitchFamily="-112" charset="0"/>
              <a:ea typeface="ＭＳ Ｐゴシック" pitchFamily="-112" charset="-128"/>
            </a:endParaRPr>
          </a:p>
        </p:txBody>
      </p:sp>
      <p:sp>
        <p:nvSpPr>
          <p:cNvPr id="63" name="Right Arrow 62"/>
          <p:cNvSpPr/>
          <p:nvPr/>
        </p:nvSpPr>
        <p:spPr bwMode="auto">
          <a:xfrm>
            <a:off x="6628543" y="5705299"/>
            <a:ext cx="623888" cy="213505"/>
          </a:xfrm>
          <a:prstGeom prst="rightArrow">
            <a:avLst/>
          </a:prstGeom>
          <a:gradFill flip="none" rotWithShape="1">
            <a:gsLst>
              <a:gs pos="0">
                <a:schemeClr val="bg1"/>
              </a:gs>
              <a:gs pos="7000">
                <a:schemeClr val="bg1">
                  <a:lumMod val="85000"/>
                </a:schemeClr>
              </a:gs>
              <a:gs pos="21000">
                <a:schemeClr val="tx1">
                  <a:lumMod val="60000"/>
                  <a:lumOff val="40000"/>
                </a:schemeClr>
              </a:gs>
              <a:gs pos="95000">
                <a:schemeClr val="tx1">
                  <a:lumMod val="75000"/>
                </a:schemeClr>
              </a:gs>
            </a:gsLst>
            <a:lin ang="0" scaled="1"/>
            <a:tileRect/>
          </a:gradFill>
          <a:ln w="9525" cap="flat" cmpd="sng" algn="ctr">
            <a:noFill/>
            <a:prstDash val="solid"/>
            <a:round/>
            <a:headEnd type="none" w="med" len="med"/>
            <a:tailEnd type="none" w="med" len="med"/>
          </a:ln>
          <a:effectLst/>
        </p:spPr>
        <p:txBody>
          <a:bodyPr/>
          <a:lstStyle/>
          <a:p>
            <a:pPr>
              <a:defRPr/>
            </a:pPr>
            <a:endParaRPr lang="en-US">
              <a:latin typeface="Arial" pitchFamily="-112" charset="0"/>
              <a:ea typeface="ＭＳ Ｐゴシック" pitchFamily="-112" charset="-128"/>
            </a:endParaRPr>
          </a:p>
        </p:txBody>
      </p:sp>
      <p:sp>
        <p:nvSpPr>
          <p:cNvPr id="64" name="Right Arrow 63"/>
          <p:cNvSpPr/>
          <p:nvPr/>
        </p:nvSpPr>
        <p:spPr bwMode="auto">
          <a:xfrm rot="19142977">
            <a:off x="6669773" y="4101114"/>
            <a:ext cx="623888" cy="213505"/>
          </a:xfrm>
          <a:prstGeom prst="rightArrow">
            <a:avLst/>
          </a:prstGeom>
          <a:gradFill flip="none" rotWithShape="1">
            <a:gsLst>
              <a:gs pos="0">
                <a:schemeClr val="bg1"/>
              </a:gs>
              <a:gs pos="7000">
                <a:schemeClr val="bg1">
                  <a:lumMod val="85000"/>
                </a:schemeClr>
              </a:gs>
              <a:gs pos="21000">
                <a:schemeClr val="tx1">
                  <a:lumMod val="60000"/>
                  <a:lumOff val="40000"/>
                </a:schemeClr>
              </a:gs>
              <a:gs pos="95000">
                <a:schemeClr val="tx1">
                  <a:lumMod val="75000"/>
                </a:schemeClr>
              </a:gs>
            </a:gsLst>
            <a:lin ang="0" scaled="1"/>
            <a:tileRect/>
          </a:gradFill>
          <a:ln w="9525" cap="flat" cmpd="sng" algn="ctr">
            <a:noFill/>
            <a:prstDash val="solid"/>
            <a:round/>
            <a:headEnd type="none" w="med" len="med"/>
            <a:tailEnd type="none" w="med" len="med"/>
          </a:ln>
          <a:effectLst/>
        </p:spPr>
        <p:txBody>
          <a:bodyPr/>
          <a:lstStyle/>
          <a:p>
            <a:pPr>
              <a:defRPr/>
            </a:pPr>
            <a:endParaRPr lang="en-US">
              <a:latin typeface="Arial" pitchFamily="-112" charset="0"/>
              <a:ea typeface="ＭＳ Ｐゴシック" pitchFamily="-112" charset="-128"/>
            </a:endParaRPr>
          </a:p>
        </p:txBody>
      </p:sp>
    </p:spTree>
    <p:extLst>
      <p:ext uri="{BB962C8B-B14F-4D97-AF65-F5344CB8AC3E}">
        <p14:creationId xmlns:p14="http://schemas.microsoft.com/office/powerpoint/2010/main" val="23484204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Deliverables</a:t>
            </a:r>
            <a:endParaRPr lang="en-US" dirty="0"/>
          </a:p>
        </p:txBody>
      </p:sp>
      <p:sp>
        <p:nvSpPr>
          <p:cNvPr id="3" name="Content Placeholder 2"/>
          <p:cNvSpPr>
            <a:spLocks noGrp="1"/>
          </p:cNvSpPr>
          <p:nvPr>
            <p:ph idx="1"/>
          </p:nvPr>
        </p:nvSpPr>
        <p:spPr>
          <a:xfrm>
            <a:off x="835976" y="1965373"/>
            <a:ext cx="7522577" cy="3656798"/>
          </a:xfrm>
        </p:spPr>
        <p:txBody>
          <a:bodyPr>
            <a:normAutofit fontScale="92500" lnSpcReduction="10000"/>
          </a:bodyPr>
          <a:lstStyle/>
          <a:p>
            <a:pPr lvl="0">
              <a:defRPr sz="1800">
                <a:solidFill>
                  <a:srgbClr val="000000"/>
                </a:solidFill>
              </a:defRPr>
            </a:pPr>
            <a:r>
              <a:rPr lang="en-US" sz="2400" dirty="0">
                <a:solidFill>
                  <a:srgbClr val="005A5B"/>
                </a:solidFill>
                <a:latin typeface="Calibri" panose="020F0502020204030204" pitchFamily="34" charset="0"/>
              </a:rPr>
              <a:t>Completed</a:t>
            </a:r>
          </a:p>
          <a:p>
            <a:pPr lvl="1">
              <a:defRPr sz="1800">
                <a:solidFill>
                  <a:srgbClr val="000000"/>
                </a:solidFill>
              </a:defRPr>
            </a:pPr>
            <a:r>
              <a:rPr lang="en-US" sz="2200" dirty="0">
                <a:solidFill>
                  <a:schemeClr val="tx1">
                    <a:lumMod val="75000"/>
                  </a:schemeClr>
                </a:solidFill>
                <a:latin typeface="Calibri" panose="020F0502020204030204" pitchFamily="34" charset="0"/>
              </a:rPr>
              <a:t>Model 17 of 37 FHIM information domains</a:t>
            </a:r>
          </a:p>
          <a:p>
            <a:pPr lvl="1">
              <a:defRPr sz="1800">
                <a:solidFill>
                  <a:srgbClr val="000000"/>
                </a:solidFill>
              </a:defRPr>
            </a:pPr>
            <a:r>
              <a:rPr lang="en-US" sz="2200" dirty="0">
                <a:solidFill>
                  <a:schemeClr val="tx1">
                    <a:lumMod val="75000"/>
                  </a:schemeClr>
                </a:solidFill>
                <a:latin typeface="Calibri" panose="020F0502020204030204" pitchFamily="34" charset="0"/>
              </a:rPr>
              <a:t>Terminology modeling of 9 of 17 FHIM domains</a:t>
            </a:r>
          </a:p>
          <a:p>
            <a:pPr lvl="1">
              <a:defRPr sz="1800">
                <a:solidFill>
                  <a:srgbClr val="000000"/>
                </a:solidFill>
              </a:defRPr>
            </a:pPr>
            <a:r>
              <a:rPr lang="en-US" sz="2200" dirty="0">
                <a:solidFill>
                  <a:schemeClr val="tx1">
                    <a:lumMod val="75000"/>
                  </a:schemeClr>
                </a:solidFill>
                <a:latin typeface="Calibri" panose="020F0502020204030204" pitchFamily="34" charset="0"/>
              </a:rPr>
              <a:t>Integration of FHIM and associated terminology models with    Model Driven Health Tools (MDHT)</a:t>
            </a:r>
          </a:p>
          <a:p>
            <a:pPr lvl="1">
              <a:defRPr sz="1800">
                <a:solidFill>
                  <a:srgbClr val="000000"/>
                </a:solidFill>
              </a:defRPr>
            </a:pPr>
            <a:r>
              <a:rPr lang="en-US" sz="2200" dirty="0">
                <a:solidFill>
                  <a:schemeClr val="tx1">
                    <a:lumMod val="75000"/>
                  </a:schemeClr>
                </a:solidFill>
                <a:latin typeface="Calibri" panose="020F0502020204030204" pitchFamily="34" charset="0"/>
              </a:rPr>
              <a:t>Process guides </a:t>
            </a:r>
          </a:p>
          <a:p>
            <a:pPr lvl="1">
              <a:defRPr sz="1800">
                <a:solidFill>
                  <a:srgbClr val="000000"/>
                </a:solidFill>
              </a:defRPr>
            </a:pPr>
            <a:r>
              <a:rPr lang="en-US" sz="2200" dirty="0">
                <a:solidFill>
                  <a:schemeClr val="tx1">
                    <a:lumMod val="75000"/>
                  </a:schemeClr>
                </a:solidFill>
                <a:latin typeface="Calibri" panose="020F0502020204030204" pitchFamily="34" charset="0"/>
              </a:rPr>
              <a:t>Prototyping of each individual process, model and tool</a:t>
            </a:r>
          </a:p>
          <a:p>
            <a:pPr lvl="1">
              <a:defRPr sz="1800">
                <a:solidFill>
                  <a:srgbClr val="000000"/>
                </a:solidFill>
              </a:defRPr>
            </a:pPr>
            <a:r>
              <a:rPr lang="en-US" sz="2200" dirty="0">
                <a:solidFill>
                  <a:schemeClr val="tx1">
                    <a:lumMod val="75000"/>
                  </a:schemeClr>
                </a:solidFill>
                <a:latin typeface="Calibri" panose="020F0502020204030204" pitchFamily="34" charset="0"/>
              </a:rPr>
              <a:t>Prototyping of HIE Framework </a:t>
            </a:r>
          </a:p>
          <a:p>
            <a:pPr lvl="1">
              <a:defRPr sz="1800">
                <a:solidFill>
                  <a:srgbClr val="000000"/>
                </a:solidFill>
              </a:defRPr>
            </a:pPr>
            <a:r>
              <a:rPr lang="en-US" sz="2200" dirty="0">
                <a:solidFill>
                  <a:schemeClr val="tx1">
                    <a:lumMod val="75000"/>
                  </a:schemeClr>
                </a:solidFill>
                <a:latin typeface="Calibri" panose="020F0502020204030204" pitchFamily="34" charset="0"/>
              </a:rPr>
              <a:t>Generation of a draft implementation standard in CDA &amp; NIEM</a:t>
            </a:r>
          </a:p>
          <a:p>
            <a:pPr lvl="1">
              <a:defRPr sz="1800">
                <a:solidFill>
                  <a:srgbClr val="000000"/>
                </a:solidFill>
              </a:defRPr>
            </a:pPr>
            <a:r>
              <a:rPr lang="en-US" sz="2200" dirty="0">
                <a:solidFill>
                  <a:schemeClr val="tx1">
                    <a:lumMod val="75000"/>
                  </a:schemeClr>
                </a:solidFill>
                <a:latin typeface="Calibri" panose="020F0502020204030204" pitchFamily="34" charset="0"/>
              </a:rPr>
              <a:t>Map at least five S&amp;I Framework initiatives</a:t>
            </a:r>
          </a:p>
        </p:txBody>
      </p:sp>
    </p:spTree>
    <p:extLst>
      <p:ext uri="{BB962C8B-B14F-4D97-AF65-F5344CB8AC3E}">
        <p14:creationId xmlns:p14="http://schemas.microsoft.com/office/powerpoint/2010/main" val="23672883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Deliverables…</a:t>
            </a:r>
            <a:r>
              <a:rPr lang="en-US" sz="2200" i="1" dirty="0" smtClean="0"/>
              <a:t>Continued</a:t>
            </a:r>
            <a:endParaRPr lang="en-US" sz="2200" i="1" dirty="0"/>
          </a:p>
        </p:txBody>
      </p:sp>
      <p:sp>
        <p:nvSpPr>
          <p:cNvPr id="3" name="Content Placeholder 2"/>
          <p:cNvSpPr>
            <a:spLocks noGrp="1"/>
          </p:cNvSpPr>
          <p:nvPr>
            <p:ph idx="1"/>
          </p:nvPr>
        </p:nvSpPr>
        <p:spPr>
          <a:xfrm>
            <a:off x="835976" y="1965373"/>
            <a:ext cx="7522577" cy="3656798"/>
          </a:xfrm>
        </p:spPr>
        <p:txBody>
          <a:bodyPr>
            <a:normAutofit/>
          </a:bodyPr>
          <a:lstStyle/>
          <a:p>
            <a:pPr lvl="0">
              <a:defRPr sz="1800">
                <a:solidFill>
                  <a:srgbClr val="000000"/>
                </a:solidFill>
              </a:defRPr>
            </a:pPr>
            <a:r>
              <a:rPr lang="en-US" sz="2600" dirty="0">
                <a:solidFill>
                  <a:srgbClr val="005A5B"/>
                </a:solidFill>
                <a:latin typeface="Calibri" panose="020F0502020204030204" pitchFamily="34" charset="0"/>
              </a:rPr>
              <a:t>In Process</a:t>
            </a:r>
          </a:p>
          <a:p>
            <a:pPr lvl="1">
              <a:defRPr sz="1800">
                <a:solidFill>
                  <a:srgbClr val="000000"/>
                </a:solidFill>
              </a:defRPr>
            </a:pPr>
            <a:r>
              <a:rPr lang="en-US" sz="2400" dirty="0">
                <a:solidFill>
                  <a:schemeClr val="tx1">
                    <a:lumMod val="75000"/>
                  </a:schemeClr>
                </a:solidFill>
                <a:latin typeface="Calibri" panose="020F0502020204030204" pitchFamily="34" charset="0"/>
              </a:rPr>
              <a:t>Model 20 of 37 FHIM information domains</a:t>
            </a:r>
          </a:p>
          <a:p>
            <a:pPr lvl="1">
              <a:defRPr sz="1800">
                <a:solidFill>
                  <a:srgbClr val="000000"/>
                </a:solidFill>
              </a:defRPr>
            </a:pPr>
            <a:r>
              <a:rPr lang="en-US" sz="2400" dirty="0">
                <a:solidFill>
                  <a:schemeClr val="tx1">
                    <a:lumMod val="75000"/>
                  </a:schemeClr>
                </a:solidFill>
                <a:latin typeface="Calibri" panose="020F0502020204030204" pitchFamily="34" charset="0"/>
              </a:rPr>
              <a:t>Terminology modeling of 26 of 37 FHIM domains</a:t>
            </a:r>
          </a:p>
          <a:p>
            <a:pPr lvl="1">
              <a:defRPr sz="1800">
                <a:solidFill>
                  <a:srgbClr val="000000"/>
                </a:solidFill>
              </a:defRPr>
            </a:pPr>
            <a:r>
              <a:rPr lang="en-US" sz="2400" dirty="0">
                <a:solidFill>
                  <a:schemeClr val="tx1">
                    <a:lumMod val="75000"/>
                  </a:schemeClr>
                </a:solidFill>
                <a:latin typeface="Calibri" panose="020F0502020204030204" pitchFamily="34" charset="0"/>
              </a:rPr>
              <a:t>Definition of a UML profile to support enhanced report generation</a:t>
            </a:r>
          </a:p>
          <a:p>
            <a:pPr lvl="1">
              <a:defRPr sz="1800">
                <a:solidFill>
                  <a:srgbClr val="000000"/>
                </a:solidFill>
              </a:defRPr>
            </a:pPr>
            <a:r>
              <a:rPr lang="en-US" sz="2400" dirty="0">
                <a:solidFill>
                  <a:schemeClr val="tx1">
                    <a:lumMod val="75000"/>
                  </a:schemeClr>
                </a:solidFill>
                <a:latin typeface="Calibri" panose="020F0502020204030204" pitchFamily="34" charset="0"/>
              </a:rPr>
              <a:t>Draft comparative report between two versions of the FHIM</a:t>
            </a:r>
          </a:p>
          <a:p>
            <a:pPr lvl="0">
              <a:defRPr sz="1800">
                <a:solidFill>
                  <a:srgbClr val="000000"/>
                </a:solidFill>
              </a:defRPr>
            </a:pPr>
            <a:endParaRPr lang="en-US" sz="2400" dirty="0">
              <a:solidFill>
                <a:srgbClr val="1D165A"/>
              </a:solidFill>
              <a:latin typeface="Calibri" panose="020F0502020204030204" pitchFamily="34" charset="0"/>
            </a:endParaRPr>
          </a:p>
        </p:txBody>
      </p:sp>
    </p:spTree>
    <p:extLst>
      <p:ext uri="{BB962C8B-B14F-4D97-AF65-F5344CB8AC3E}">
        <p14:creationId xmlns:p14="http://schemas.microsoft.com/office/powerpoint/2010/main" val="18095624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9284"/>
            <a:ext cx="8229600" cy="1031842"/>
          </a:xfrm>
        </p:spPr>
        <p:txBody>
          <a:bodyPr/>
          <a:lstStyle/>
          <a:p>
            <a:r>
              <a:rPr lang="en-US" dirty="0" smtClean="0"/>
              <a:t>Office of Standards &amp; Technology</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524" y="1173707"/>
            <a:ext cx="7369791" cy="5173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2167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0" name="Title 1"/>
          <p:cNvSpPr>
            <a:spLocks noGrp="1"/>
          </p:cNvSpPr>
          <p:nvPr>
            <p:ph type="title"/>
          </p:nvPr>
        </p:nvSpPr>
        <p:spPr>
          <a:xfrm>
            <a:off x="457200" y="664277"/>
            <a:ext cx="8229600" cy="1031842"/>
          </a:xfrm>
        </p:spPr>
        <p:txBody>
          <a:bodyPr/>
          <a:lstStyle/>
          <a:p>
            <a:r>
              <a:rPr lang="en-US" dirty="0" smtClean="0"/>
              <a:t>What is the S&amp;I Framework?</a:t>
            </a:r>
          </a:p>
        </p:txBody>
      </p:sp>
      <p:sp>
        <p:nvSpPr>
          <p:cNvPr id="4" name="Rectangle 3"/>
          <p:cNvSpPr/>
          <p:nvPr/>
        </p:nvSpPr>
        <p:spPr>
          <a:xfrm>
            <a:off x="228600" y="1687830"/>
            <a:ext cx="6172200" cy="4247317"/>
          </a:xfrm>
          <a:prstGeom prst="rect">
            <a:avLst/>
          </a:prstGeom>
        </p:spPr>
        <p:txBody>
          <a:bodyPr wrap="square">
            <a:spAutoFit/>
          </a:bodyPr>
          <a:lstStyle/>
          <a:p>
            <a:pPr marL="230188" indent="-230188">
              <a:spcBef>
                <a:spcPts val="1200"/>
              </a:spcBef>
              <a:spcAft>
                <a:spcPts val="600"/>
              </a:spcAft>
              <a:buClr>
                <a:schemeClr val="accent2"/>
              </a:buClr>
              <a:buFont typeface="Arial"/>
              <a:buChar char="•"/>
            </a:pPr>
            <a:r>
              <a:rPr lang="en-US" sz="2000" dirty="0">
                <a:solidFill>
                  <a:srgbClr val="4D4D4D"/>
                </a:solidFill>
                <a:cs typeface="Arial"/>
              </a:rPr>
              <a:t>The Standards and Interoperability (S&amp;I) Framework represents one investment and approach adopted by </a:t>
            </a:r>
            <a:r>
              <a:rPr lang="en-US" sz="2000" dirty="0" smtClean="0">
                <a:solidFill>
                  <a:srgbClr val="4D4D4D"/>
                </a:solidFill>
                <a:cs typeface="Arial"/>
              </a:rPr>
              <a:t>ONC </a:t>
            </a:r>
            <a:r>
              <a:rPr lang="en-US" sz="2000" dirty="0">
                <a:solidFill>
                  <a:srgbClr val="4D4D4D"/>
                </a:solidFill>
                <a:cs typeface="Arial"/>
              </a:rPr>
              <a:t>to fulfill its charge of prescribing health IT standards and specifications to support national health outcomes and healthcare priorities</a:t>
            </a:r>
          </a:p>
          <a:p>
            <a:pPr marL="230188" indent="-230188">
              <a:spcBef>
                <a:spcPts val="1200"/>
              </a:spcBef>
              <a:spcAft>
                <a:spcPts val="600"/>
              </a:spcAft>
              <a:buClr>
                <a:schemeClr val="accent2"/>
              </a:buClr>
              <a:buFont typeface="Arial"/>
              <a:buChar char="•"/>
            </a:pPr>
            <a:r>
              <a:rPr lang="en-US" sz="2000" dirty="0" smtClean="0">
                <a:solidFill>
                  <a:srgbClr val="4D4D4D"/>
                </a:solidFill>
                <a:cs typeface="Arial"/>
              </a:rPr>
              <a:t>Consists of a collaborative community of participants from the public and private sectors who are focused on providing the tools, services and guidance to facilitate the functional exchange of health information</a:t>
            </a:r>
          </a:p>
          <a:p>
            <a:pPr marL="230188" indent="-230188">
              <a:spcBef>
                <a:spcPts val="1200"/>
              </a:spcBef>
              <a:spcAft>
                <a:spcPts val="600"/>
              </a:spcAft>
              <a:buClr>
                <a:schemeClr val="accent2"/>
              </a:buClr>
              <a:buFont typeface="Arial"/>
              <a:buChar char="•"/>
            </a:pPr>
            <a:r>
              <a:rPr lang="en-US" sz="2000" dirty="0" smtClean="0">
                <a:solidFill>
                  <a:srgbClr val="4D4D4D"/>
                </a:solidFill>
                <a:cs typeface="Arial"/>
              </a:rPr>
              <a:t>Uses a set of </a:t>
            </a:r>
            <a:r>
              <a:rPr lang="en-US" sz="2000" b="1" dirty="0" smtClean="0">
                <a:solidFill>
                  <a:schemeClr val="accent1"/>
                </a:solidFill>
                <a:cs typeface="Arial"/>
              </a:rPr>
              <a:t>integrated functions, processes, and tools </a:t>
            </a:r>
            <a:r>
              <a:rPr lang="en-US" sz="2000" dirty="0" smtClean="0">
                <a:solidFill>
                  <a:srgbClr val="404040"/>
                </a:solidFill>
                <a:cs typeface="Arial"/>
              </a:rPr>
              <a:t>that enable execution of specific value-creating initiatives</a:t>
            </a:r>
            <a:endParaRPr lang="en-US" sz="2000" dirty="0">
              <a:solidFill>
                <a:srgbClr val="404040"/>
              </a:solidFill>
            </a:endParaRPr>
          </a:p>
        </p:txBody>
      </p:sp>
      <p:pic>
        <p:nvPicPr>
          <p:cNvPr id="3" name="Picture 2" descr="Screen Shot 2012-06-19 at 3.21.20 PM.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400800" y="2878668"/>
            <a:ext cx="2416680" cy="1278467"/>
          </a:xfrm>
          <a:prstGeom prst="rect">
            <a:avLst/>
          </a:prstGeom>
        </p:spPr>
      </p:pic>
      <p:cxnSp>
        <p:nvCxnSpPr>
          <p:cNvPr id="6" name="Straight Connector 5"/>
          <p:cNvCxnSpPr/>
          <p:nvPr/>
        </p:nvCxnSpPr>
        <p:spPr>
          <a:xfrm>
            <a:off x="6568120" y="2667001"/>
            <a:ext cx="2249361" cy="0"/>
          </a:xfrm>
          <a:prstGeom prst="line">
            <a:avLst/>
          </a:prstGeom>
          <a:ln>
            <a:gradFill flip="none" rotWithShape="1">
              <a:gsLst>
                <a:gs pos="0">
                  <a:schemeClr val="bg1"/>
                </a:gs>
                <a:gs pos="100000">
                  <a:prstClr val="white"/>
                </a:gs>
                <a:gs pos="51000">
                  <a:schemeClr val="accent1"/>
                </a:gs>
              </a:gsLst>
              <a:lin ang="0" scaled="1"/>
              <a:tileRect/>
            </a:gra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6568120" y="4385735"/>
            <a:ext cx="2249361" cy="0"/>
          </a:xfrm>
          <a:prstGeom prst="line">
            <a:avLst/>
          </a:prstGeom>
          <a:ln>
            <a:gradFill flip="none" rotWithShape="1">
              <a:gsLst>
                <a:gs pos="0">
                  <a:schemeClr val="bg1"/>
                </a:gs>
                <a:gs pos="100000">
                  <a:prstClr val="white"/>
                </a:gs>
                <a:gs pos="51000">
                  <a:schemeClr val="accent1"/>
                </a:gs>
              </a:gsLst>
              <a:lin ang="0" scaled="1"/>
              <a:tileRect/>
            </a:gradFill>
          </a:ln>
        </p:spPr>
        <p:style>
          <a:lnRef idx="2">
            <a:schemeClr val="accent1"/>
          </a:lnRef>
          <a:fillRef idx="0">
            <a:schemeClr val="accent1"/>
          </a:fillRef>
          <a:effectRef idx="1">
            <a:schemeClr val="accent1"/>
          </a:effectRef>
          <a:fontRef idx="minor">
            <a:schemeClr val="tx1"/>
          </a:fontRef>
        </p:style>
      </p:cxnSp>
      <p:sp>
        <p:nvSpPr>
          <p:cNvPr id="8"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9F9E349-25D2-9C40-9A92-A172BCE750D7}" type="slidenum">
              <a:rPr lang="en-US" sz="1200" smtClean="0">
                <a:solidFill>
                  <a:schemeClr val="bg1"/>
                </a:solidFill>
              </a:rPr>
              <a:pPr/>
              <a:t>15</a:t>
            </a:fld>
            <a:endParaRPr lang="en-US" sz="1200">
              <a:solidFill>
                <a:schemeClr val="bg1"/>
              </a:solidFill>
            </a:endParaRPr>
          </a:p>
        </p:txBody>
      </p:sp>
    </p:spTree>
    <p:extLst>
      <p:ext uri="{BB962C8B-B14F-4D97-AF65-F5344CB8AC3E}">
        <p14:creationId xmlns:p14="http://schemas.microsoft.com/office/powerpoint/2010/main" val="162634615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a:xfrm>
            <a:off x="187221" y="561266"/>
            <a:ext cx="8871158" cy="1020763"/>
          </a:xfrm>
        </p:spPr>
        <p:txBody>
          <a:bodyPr/>
          <a:lstStyle/>
          <a:p>
            <a:pPr eaLnBrk="1" hangingPunct="1"/>
            <a:r>
              <a:rPr lang="en-US" sz="2800" dirty="0">
                <a:solidFill>
                  <a:srgbClr val="21978B"/>
                </a:solidFill>
                <a:latin typeface="Calibri" charset="0"/>
                <a:ea typeface="MS PGothic" charset="0"/>
                <a:cs typeface="MS PGothic" charset="0"/>
              </a:rPr>
              <a:t>S&amp;I Framework: </a:t>
            </a:r>
            <a:r>
              <a:rPr lang="en-US" sz="2800" dirty="0" smtClean="0">
                <a:solidFill>
                  <a:srgbClr val="21978B"/>
                </a:solidFill>
                <a:latin typeface="Calibri" charset="0"/>
                <a:ea typeface="MS PGothic" charset="0"/>
                <a:cs typeface="MS PGothic" charset="0"/>
              </a:rPr>
              <a:t>The </a:t>
            </a:r>
            <a:r>
              <a:rPr lang="en-US" sz="2800" dirty="0">
                <a:solidFill>
                  <a:srgbClr val="21978B"/>
                </a:solidFill>
                <a:latin typeface="Calibri" charset="0"/>
                <a:ea typeface="MS PGothic" charset="0"/>
                <a:cs typeface="MS PGothic" charset="0"/>
              </a:rPr>
              <a:t>Value of Community Participation</a:t>
            </a:r>
          </a:p>
        </p:txBody>
      </p:sp>
      <p:sp>
        <p:nvSpPr>
          <p:cNvPr id="32770" name="Slide Number Placeholder 50"/>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fld id="{F503DBE1-1F16-A74B-9028-5871520AC784}" type="slidenum">
              <a:rPr lang="en-US" sz="1200">
                <a:solidFill>
                  <a:srgbClr val="898989"/>
                </a:solidFill>
                <a:ea typeface="MS PGothic" charset="0"/>
                <a:cs typeface="MS PGothic" charset="0"/>
              </a:rPr>
              <a:pPr eaLnBrk="1" hangingPunct="1"/>
              <a:t>16</a:t>
            </a:fld>
            <a:endParaRPr lang="en-US" sz="1200">
              <a:solidFill>
                <a:srgbClr val="898989"/>
              </a:solidFill>
              <a:ea typeface="MS PGothic" charset="0"/>
              <a:cs typeface="MS PGothic" charset="0"/>
            </a:endParaRPr>
          </a:p>
        </p:txBody>
      </p:sp>
      <p:sp>
        <p:nvSpPr>
          <p:cNvPr id="4" name="Rounded Rectangle 3"/>
          <p:cNvSpPr/>
          <p:nvPr/>
        </p:nvSpPr>
        <p:spPr bwMode="auto">
          <a:xfrm>
            <a:off x="3514789" y="4347039"/>
            <a:ext cx="2212848" cy="1066800"/>
          </a:xfrm>
          <a:prstGeom prst="roundRect">
            <a:avLst/>
          </a:prstGeom>
          <a:gradFill>
            <a:gsLst>
              <a:gs pos="0">
                <a:schemeClr val="tx2">
                  <a:lumMod val="50000"/>
                </a:schemeClr>
              </a:gs>
              <a:gs pos="100000">
                <a:schemeClr val="tx2"/>
              </a:gs>
            </a:gsLst>
          </a:gradFill>
          <a:ln>
            <a:solidFill>
              <a:schemeClr val="bg1"/>
            </a:solidFill>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2000" b="1" dirty="0">
                <a:latin typeface="Calibri"/>
                <a:cs typeface="Calibri"/>
              </a:rPr>
              <a:t>ONC Programs &amp; Grantees</a:t>
            </a:r>
            <a:endParaRPr lang="en-US" sz="2000" dirty="0">
              <a:latin typeface="Calibri"/>
              <a:cs typeface="Calibri"/>
            </a:endParaRPr>
          </a:p>
        </p:txBody>
      </p:sp>
      <p:sp>
        <p:nvSpPr>
          <p:cNvPr id="6" name="Rounded Rectangle 5"/>
          <p:cNvSpPr/>
          <p:nvPr/>
        </p:nvSpPr>
        <p:spPr bwMode="auto">
          <a:xfrm>
            <a:off x="619189" y="2802465"/>
            <a:ext cx="2209800" cy="1069848"/>
          </a:xfrm>
          <a:prstGeom prst="roundRect">
            <a:avLst/>
          </a:prstGeom>
          <a:gradFill flip="none" rotWithShape="1">
            <a:gsLst>
              <a:gs pos="100000">
                <a:schemeClr val="bg1">
                  <a:lumMod val="50000"/>
                </a:schemeClr>
              </a:gs>
              <a:gs pos="38000">
                <a:schemeClr val="tx1">
                  <a:lumMod val="75000"/>
                  <a:lumOff val="25000"/>
                </a:schemeClr>
              </a:gs>
            </a:gsLst>
            <a:lin ang="16200000" scaled="0"/>
            <a:tileRect/>
          </a:gradFill>
          <a:ln>
            <a:solidFill>
              <a:schemeClr val="bg1"/>
            </a:solidFill>
          </a:ln>
          <a:scene3d>
            <a:camera prst="orthographicFront"/>
            <a:lightRig rig="threePt" dir="t"/>
          </a:scene3d>
          <a:sp3d>
            <a:bevelT/>
          </a:sp3d>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lnSpc>
                <a:spcPts val="1600"/>
              </a:lnSpc>
              <a:spcBef>
                <a:spcPts val="0"/>
              </a:spcBef>
              <a:spcAft>
                <a:spcPts val="0"/>
              </a:spcAft>
              <a:defRPr/>
            </a:pPr>
            <a:r>
              <a:rPr lang="en-US" b="1" dirty="0">
                <a:latin typeface="Calibri"/>
                <a:cs typeface="Calibri"/>
              </a:rPr>
              <a:t>Community</a:t>
            </a:r>
            <a:endParaRPr lang="en-US" dirty="0">
              <a:latin typeface="Calibri"/>
              <a:cs typeface="Calibri"/>
            </a:endParaRPr>
          </a:p>
        </p:txBody>
      </p:sp>
      <p:sp>
        <p:nvSpPr>
          <p:cNvPr id="7" name="Rounded Rectangle 6"/>
          <p:cNvSpPr/>
          <p:nvPr/>
        </p:nvSpPr>
        <p:spPr bwMode="auto">
          <a:xfrm>
            <a:off x="3514789" y="2802465"/>
            <a:ext cx="2212848" cy="1069848"/>
          </a:xfrm>
          <a:prstGeom prst="roundRect">
            <a:avLst/>
          </a:prstGeom>
          <a:gradFill>
            <a:gsLst>
              <a:gs pos="0">
                <a:srgbClr val="2E100A"/>
              </a:gs>
              <a:gs pos="100000">
                <a:srgbClr val="982A23"/>
              </a:gs>
            </a:gsLst>
          </a:gradFill>
          <a:ln>
            <a:solidFill>
              <a:srgbClr val="FFFFFF"/>
            </a:solidFill>
          </a:ln>
          <a:scene3d>
            <a:camera prst="orthographicFront"/>
            <a:lightRig rig="threePt" dir="t"/>
          </a:scene3d>
          <a:sp3d>
            <a:bevelT/>
          </a:sp3d>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r>
              <a:rPr lang="en-US" sz="2200" b="1" dirty="0">
                <a:solidFill>
                  <a:srgbClr val="FFFFFF"/>
                </a:solidFill>
                <a:latin typeface="Calibri"/>
                <a:cs typeface="Calibri"/>
              </a:rPr>
              <a:t>S&amp;I Framework</a:t>
            </a:r>
          </a:p>
        </p:txBody>
      </p:sp>
      <p:sp>
        <p:nvSpPr>
          <p:cNvPr id="46" name="Rounded Rectangle 45"/>
          <p:cNvSpPr/>
          <p:nvPr/>
        </p:nvSpPr>
        <p:spPr bwMode="auto">
          <a:xfrm>
            <a:off x="3516313" y="1299039"/>
            <a:ext cx="2209800" cy="1066800"/>
          </a:xfrm>
          <a:prstGeom prst="roundRect">
            <a:avLst/>
          </a:prstGeom>
          <a:gradFill flip="none" rotWithShape="1">
            <a:gsLst>
              <a:gs pos="100000">
                <a:schemeClr val="bg1">
                  <a:lumMod val="50000"/>
                </a:schemeClr>
              </a:gs>
              <a:gs pos="38000">
                <a:schemeClr val="tx1">
                  <a:lumMod val="75000"/>
                  <a:lumOff val="25000"/>
                </a:schemeClr>
              </a:gs>
            </a:gsLst>
            <a:lin ang="16200000" scaled="0"/>
            <a:tileRect/>
          </a:gradFill>
          <a:ln>
            <a:solidFill>
              <a:schemeClr val="bg1"/>
            </a:solidFill>
          </a:ln>
          <a:scene3d>
            <a:camera prst="orthographicFront"/>
            <a:lightRig rig="threePt" dir="t"/>
          </a:scene3d>
          <a:sp3d>
            <a:bevelT/>
          </a:sp3d>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lnSpc>
                <a:spcPts val="1600"/>
              </a:lnSpc>
              <a:spcBef>
                <a:spcPts val="0"/>
              </a:spcBef>
              <a:spcAft>
                <a:spcPts val="0"/>
              </a:spcAft>
              <a:defRPr/>
            </a:pPr>
            <a:r>
              <a:rPr lang="en-US" b="1" dirty="0">
                <a:latin typeface="Calibri"/>
                <a:cs typeface="Calibri"/>
              </a:rPr>
              <a:t>FACAs</a:t>
            </a:r>
            <a:endParaRPr lang="en-US" dirty="0">
              <a:latin typeface="Calibri"/>
              <a:cs typeface="Calibri"/>
            </a:endParaRPr>
          </a:p>
        </p:txBody>
      </p:sp>
      <p:sp>
        <p:nvSpPr>
          <p:cNvPr id="57" name="Rounded Rectangle 56"/>
          <p:cNvSpPr/>
          <p:nvPr/>
        </p:nvSpPr>
        <p:spPr bwMode="auto">
          <a:xfrm>
            <a:off x="6334189" y="2802465"/>
            <a:ext cx="2209800" cy="1069848"/>
          </a:xfrm>
          <a:prstGeom prst="roundRect">
            <a:avLst/>
          </a:prstGeom>
          <a:gradFill flip="none" rotWithShape="1">
            <a:gsLst>
              <a:gs pos="100000">
                <a:schemeClr val="bg1">
                  <a:lumMod val="50000"/>
                </a:schemeClr>
              </a:gs>
              <a:gs pos="38000">
                <a:schemeClr val="tx1">
                  <a:lumMod val="75000"/>
                  <a:lumOff val="25000"/>
                </a:schemeClr>
              </a:gs>
            </a:gsLst>
            <a:lin ang="16200000" scaled="0"/>
            <a:tileRect/>
          </a:gradFill>
          <a:ln>
            <a:solidFill>
              <a:schemeClr val="bg1"/>
            </a:solidFill>
          </a:ln>
          <a:scene3d>
            <a:camera prst="orthographicFront"/>
            <a:lightRig rig="threePt" dir="t"/>
          </a:scene3d>
          <a:sp3d>
            <a:bevelT/>
          </a:sp3d>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lnSpc>
                <a:spcPts val="1600"/>
              </a:lnSpc>
              <a:spcBef>
                <a:spcPts val="0"/>
              </a:spcBef>
              <a:spcAft>
                <a:spcPts val="0"/>
              </a:spcAft>
              <a:defRPr/>
            </a:pPr>
            <a:r>
              <a:rPr lang="en-US" b="1" dirty="0">
                <a:latin typeface="Calibri"/>
                <a:cs typeface="Calibri"/>
              </a:rPr>
              <a:t>SDOs</a:t>
            </a:r>
            <a:endParaRPr lang="en-US" dirty="0">
              <a:latin typeface="Calibri"/>
              <a:cs typeface="Calibri"/>
            </a:endParaRPr>
          </a:p>
        </p:txBody>
      </p:sp>
      <p:cxnSp>
        <p:nvCxnSpPr>
          <p:cNvPr id="16" name="Straight Arrow Connector 15"/>
          <p:cNvCxnSpPr/>
          <p:nvPr/>
        </p:nvCxnSpPr>
        <p:spPr>
          <a:xfrm>
            <a:off x="2828718" y="3337324"/>
            <a:ext cx="6858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a:off x="5727493" y="3337324"/>
            <a:ext cx="606425"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p:nvPr/>
        </p:nvCxnSpPr>
        <p:spPr>
          <a:xfrm>
            <a:off x="4621005" y="2365774"/>
            <a:ext cx="0" cy="436563"/>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66" name="Straight Arrow Connector 65"/>
          <p:cNvCxnSpPr/>
          <p:nvPr/>
        </p:nvCxnSpPr>
        <p:spPr>
          <a:xfrm>
            <a:off x="4621005" y="3872312"/>
            <a:ext cx="0" cy="474662"/>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32790" name="TextBox 19"/>
          <p:cNvSpPr txBox="1">
            <a:spLocks noChangeArrowheads="1"/>
          </p:cNvSpPr>
          <p:nvPr/>
        </p:nvSpPr>
        <p:spPr bwMode="auto">
          <a:xfrm>
            <a:off x="3438318" y="5485212"/>
            <a:ext cx="24384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5888" indent="-115888"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buFont typeface="Arial" charset="0"/>
              <a:buChar char="•"/>
            </a:pPr>
            <a:r>
              <a:rPr lang="en-US" sz="1400" i="1">
                <a:ea typeface="MS PGothic" charset="0"/>
                <a:cs typeface="MS PGothic" charset="0"/>
              </a:rPr>
              <a:t>State HIE Program &amp; CoPs</a:t>
            </a:r>
          </a:p>
          <a:p>
            <a:pPr eaLnBrk="1" hangingPunct="1">
              <a:buFont typeface="Arial" charset="0"/>
              <a:buChar char="•"/>
            </a:pPr>
            <a:r>
              <a:rPr lang="en-US" sz="1400" i="1">
                <a:ea typeface="MS PGothic" charset="0"/>
                <a:cs typeface="MS PGothic" charset="0"/>
              </a:rPr>
              <a:t>REC Program &amp; CoPs</a:t>
            </a:r>
          </a:p>
          <a:p>
            <a:pPr eaLnBrk="1" hangingPunct="1">
              <a:buFont typeface="Arial" charset="0"/>
              <a:buChar char="•"/>
            </a:pPr>
            <a:r>
              <a:rPr lang="en-US" sz="1400" i="1">
                <a:ea typeface="MS PGothic" charset="0"/>
                <a:cs typeface="MS PGothic" charset="0"/>
              </a:rPr>
              <a:t>Beacon Program</a:t>
            </a:r>
          </a:p>
        </p:txBody>
      </p:sp>
      <p:sp>
        <p:nvSpPr>
          <p:cNvPr id="32791" name="TextBox 19"/>
          <p:cNvSpPr txBox="1">
            <a:spLocks noChangeArrowheads="1"/>
          </p:cNvSpPr>
          <p:nvPr/>
        </p:nvSpPr>
        <p:spPr bwMode="auto">
          <a:xfrm>
            <a:off x="618918" y="3889774"/>
            <a:ext cx="20574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5888" indent="-115888"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buFont typeface="Arial" charset="0"/>
              <a:buChar char="•"/>
            </a:pPr>
            <a:r>
              <a:rPr lang="en-US" sz="1400" i="1">
                <a:ea typeface="MS PGothic" charset="0"/>
                <a:cs typeface="MS PGothic" charset="0"/>
              </a:rPr>
              <a:t>Technology Vendors</a:t>
            </a:r>
          </a:p>
          <a:p>
            <a:pPr eaLnBrk="1" hangingPunct="1">
              <a:buFont typeface="Arial" charset="0"/>
              <a:buChar char="•"/>
            </a:pPr>
            <a:r>
              <a:rPr lang="en-US" sz="1400" i="1">
                <a:ea typeface="MS PGothic" charset="0"/>
                <a:cs typeface="MS PGothic" charset="0"/>
              </a:rPr>
              <a:t>System Integrators</a:t>
            </a:r>
          </a:p>
          <a:p>
            <a:pPr eaLnBrk="1" hangingPunct="1">
              <a:buFont typeface="Arial" charset="0"/>
              <a:buChar char="•"/>
            </a:pPr>
            <a:r>
              <a:rPr lang="en-US" sz="1400" i="1">
                <a:ea typeface="MS PGothic" charset="0"/>
                <a:cs typeface="MS PGothic" charset="0"/>
              </a:rPr>
              <a:t>Government Agencies (National &amp; International)</a:t>
            </a:r>
          </a:p>
          <a:p>
            <a:pPr eaLnBrk="1" hangingPunct="1">
              <a:buFont typeface="Arial" charset="0"/>
              <a:buChar char="•"/>
            </a:pPr>
            <a:r>
              <a:rPr lang="en-US" sz="1400" i="1">
                <a:ea typeface="MS PGothic" charset="0"/>
                <a:cs typeface="MS PGothic" charset="0"/>
              </a:rPr>
              <a:t>Industry Associations</a:t>
            </a:r>
          </a:p>
          <a:p>
            <a:pPr eaLnBrk="1" hangingPunct="1">
              <a:buFont typeface="Arial" charset="0"/>
              <a:buChar char="•"/>
            </a:pPr>
            <a:r>
              <a:rPr lang="en-US" sz="1400" i="1">
                <a:ea typeface="MS PGothic" charset="0"/>
                <a:cs typeface="MS PGothic" charset="0"/>
              </a:rPr>
              <a:t>Other Experts</a:t>
            </a:r>
          </a:p>
        </p:txBody>
      </p:sp>
      <p:sp>
        <p:nvSpPr>
          <p:cNvPr id="32792" name="TextBox 19"/>
          <p:cNvSpPr txBox="1">
            <a:spLocks noChangeArrowheads="1"/>
          </p:cNvSpPr>
          <p:nvPr/>
        </p:nvSpPr>
        <p:spPr bwMode="auto">
          <a:xfrm>
            <a:off x="6410118" y="3889774"/>
            <a:ext cx="20574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5888" indent="-115888"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buFont typeface="Arial" charset="0"/>
              <a:buChar char="•"/>
            </a:pPr>
            <a:r>
              <a:rPr lang="en-US" sz="1400" i="1">
                <a:ea typeface="MS PGothic" charset="0"/>
                <a:cs typeface="MS PGothic" charset="0"/>
              </a:rPr>
              <a:t>HL7</a:t>
            </a:r>
          </a:p>
          <a:p>
            <a:pPr eaLnBrk="1" hangingPunct="1">
              <a:buFont typeface="Arial" charset="0"/>
              <a:buChar char="•"/>
            </a:pPr>
            <a:r>
              <a:rPr lang="en-US" sz="1400" i="1">
                <a:ea typeface="MS PGothic" charset="0"/>
                <a:cs typeface="MS PGothic" charset="0"/>
              </a:rPr>
              <a:t>IHE</a:t>
            </a:r>
          </a:p>
          <a:p>
            <a:pPr eaLnBrk="1" hangingPunct="1">
              <a:buFont typeface="Arial" charset="0"/>
              <a:buChar char="•"/>
            </a:pPr>
            <a:r>
              <a:rPr lang="en-US" sz="1400" i="1">
                <a:ea typeface="MS PGothic" charset="0"/>
                <a:cs typeface="MS PGothic" charset="0"/>
              </a:rPr>
              <a:t>CDISC</a:t>
            </a:r>
          </a:p>
          <a:p>
            <a:pPr eaLnBrk="1" hangingPunct="1">
              <a:buFont typeface="Arial" charset="0"/>
              <a:buChar char="•"/>
            </a:pPr>
            <a:r>
              <a:rPr lang="en-US" sz="1400" i="1">
                <a:ea typeface="MS PGothic" charset="0"/>
                <a:cs typeface="MS PGothic" charset="0"/>
              </a:rPr>
              <a:t>Other SDOs</a:t>
            </a:r>
          </a:p>
        </p:txBody>
      </p:sp>
      <p:sp>
        <p:nvSpPr>
          <p:cNvPr id="32793" name="TextBox 19"/>
          <p:cNvSpPr txBox="1">
            <a:spLocks noChangeArrowheads="1"/>
          </p:cNvSpPr>
          <p:nvPr/>
        </p:nvSpPr>
        <p:spPr bwMode="auto">
          <a:xfrm>
            <a:off x="5789405" y="1475187"/>
            <a:ext cx="24384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5888" indent="-115888"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buFont typeface="Arial" charset="0"/>
              <a:buChar char="•"/>
            </a:pPr>
            <a:r>
              <a:rPr lang="en-US" sz="1400" i="1">
                <a:ea typeface="MS PGothic" charset="0"/>
                <a:cs typeface="MS PGothic" charset="0"/>
              </a:rPr>
              <a:t>HIT Standards Committee</a:t>
            </a:r>
          </a:p>
          <a:p>
            <a:pPr eaLnBrk="1" hangingPunct="1">
              <a:buFont typeface="Arial" charset="0"/>
              <a:buChar char="•"/>
            </a:pPr>
            <a:r>
              <a:rPr lang="en-US" sz="1400" i="1">
                <a:ea typeface="MS PGothic" charset="0"/>
                <a:cs typeface="MS PGothic" charset="0"/>
              </a:rPr>
              <a:t>HIT Policy Committee</a:t>
            </a:r>
          </a:p>
          <a:p>
            <a:pPr eaLnBrk="1" hangingPunct="1">
              <a:buFont typeface="Arial" charset="0"/>
              <a:buChar char="•"/>
            </a:pPr>
            <a:r>
              <a:rPr lang="en-US" sz="1400" i="1">
                <a:ea typeface="MS PGothic" charset="0"/>
                <a:cs typeface="MS PGothic" charset="0"/>
              </a:rPr>
              <a:t>Tiger Team</a:t>
            </a:r>
          </a:p>
        </p:txBody>
      </p:sp>
      <p:sp>
        <p:nvSpPr>
          <p:cNvPr id="32794" name="Text Placeholder 4"/>
          <p:cNvSpPr txBox="1">
            <a:spLocks/>
          </p:cNvSpPr>
          <p:nvPr/>
        </p:nvSpPr>
        <p:spPr bwMode="auto">
          <a:xfrm>
            <a:off x="6392863" y="561266"/>
            <a:ext cx="2478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spcBef>
                <a:spcPct val="20000"/>
              </a:spcBef>
              <a:buFont typeface="Arial" charset="0"/>
              <a:buNone/>
            </a:pPr>
            <a:r>
              <a:rPr lang="en-US" sz="2200" b="1" dirty="0">
                <a:solidFill>
                  <a:schemeClr val="tx1">
                    <a:lumMod val="60000"/>
                    <a:lumOff val="40000"/>
                  </a:schemeClr>
                </a:solidFill>
                <a:ea typeface="MS PGothic" charset="0"/>
                <a:cs typeface="MS PGothic" charset="0"/>
              </a:rPr>
              <a:t>ENABLING</a:t>
            </a:r>
          </a:p>
        </p:txBody>
      </p:sp>
      <p:sp>
        <p:nvSpPr>
          <p:cNvPr id="2" name="Rectangle 1"/>
          <p:cNvSpPr/>
          <p:nvPr/>
        </p:nvSpPr>
        <p:spPr>
          <a:xfrm>
            <a:off x="310943" y="2602312"/>
            <a:ext cx="2797175" cy="3082925"/>
          </a:xfrm>
          <a:prstGeom prst="rect">
            <a:avLst/>
          </a:prstGeom>
          <a:noFill/>
          <a:ln w="5715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32892634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867399" y="2201333"/>
            <a:ext cx="2840567" cy="3330535"/>
          </a:xfrm>
          <a:prstGeom prst="roundRect">
            <a:avLst>
              <a:gd name="adj" fmla="val 10969"/>
            </a:avLst>
          </a:prstGeom>
          <a:solidFill>
            <a:schemeClr val="bg1">
              <a:lumMod val="95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The S&amp;I Framework</a:t>
            </a:r>
            <a:endParaRPr lang="en-US" dirty="0"/>
          </a:p>
        </p:txBody>
      </p:sp>
      <p:sp>
        <p:nvSpPr>
          <p:cNvPr id="3" name="Content Placeholder 2"/>
          <p:cNvSpPr>
            <a:spLocks noGrp="1"/>
          </p:cNvSpPr>
          <p:nvPr>
            <p:ph idx="1"/>
          </p:nvPr>
        </p:nvSpPr>
        <p:spPr>
          <a:xfrm>
            <a:off x="457200" y="2002692"/>
            <a:ext cx="5046133" cy="4143009"/>
          </a:xfrm>
        </p:spPr>
        <p:txBody>
          <a:bodyPr>
            <a:normAutofit/>
          </a:bodyPr>
          <a:lstStyle/>
          <a:p>
            <a:pPr marL="0" indent="0">
              <a:buClr>
                <a:schemeClr val="accent2"/>
              </a:buClr>
              <a:buNone/>
            </a:pPr>
            <a:r>
              <a:rPr lang="en-US" sz="2800" b="1" dirty="0" smtClean="0"/>
              <a:t>ONC supports this infrastructure with project management, SMEs, coordination tools, and other resources to support accelerated work timelines. </a:t>
            </a:r>
          </a:p>
          <a:p>
            <a:pPr>
              <a:buClr>
                <a:schemeClr val="accent2"/>
              </a:buClr>
            </a:pPr>
            <a:endParaRPr lang="en-US" altLang="en-US" sz="1800" dirty="0">
              <a:solidFill>
                <a:srgbClr val="C10A25"/>
              </a:solidFill>
              <a:latin typeface="Georgia" pitchFamily="18" charset="0"/>
              <a:cs typeface="Georgia" pitchFamily="18" charset="0"/>
            </a:endParaRPr>
          </a:p>
          <a:p>
            <a:pPr marL="0" indent="0">
              <a:buClr>
                <a:schemeClr val="accent2"/>
              </a:buClr>
              <a:buNone/>
            </a:pPr>
            <a:r>
              <a:rPr lang="en-US" altLang="en-US" sz="1800" dirty="0" smtClean="0">
                <a:solidFill>
                  <a:srgbClr val="C10A25"/>
                </a:solidFill>
                <a:latin typeface="Georgia" pitchFamily="18" charset="0"/>
                <a:cs typeface="Georgia" pitchFamily="18" charset="0"/>
              </a:rPr>
              <a:t>* </a:t>
            </a:r>
            <a:r>
              <a:rPr lang="en-US" altLang="en-US" sz="1800" dirty="0">
                <a:solidFill>
                  <a:srgbClr val="C10A25"/>
                </a:solidFill>
                <a:cs typeface="Georgia" pitchFamily="18" charset="0"/>
              </a:rPr>
              <a:t>As of  </a:t>
            </a:r>
            <a:r>
              <a:rPr lang="en-US" altLang="en-US" sz="1800" dirty="0" smtClean="0">
                <a:solidFill>
                  <a:srgbClr val="C10A25"/>
                </a:solidFill>
                <a:cs typeface="Georgia" pitchFamily="18" charset="0"/>
              </a:rPr>
              <a:t>August </a:t>
            </a:r>
            <a:r>
              <a:rPr lang="en-US" altLang="en-US" sz="1800" dirty="0">
                <a:solidFill>
                  <a:srgbClr val="C10A25"/>
                </a:solidFill>
                <a:cs typeface="Georgia" pitchFamily="18" charset="0"/>
              </a:rPr>
              <a:t>2014, </a:t>
            </a:r>
            <a:r>
              <a:rPr lang="en-US" altLang="en-US" sz="1800" dirty="0" smtClean="0">
                <a:solidFill>
                  <a:srgbClr val="C10A25"/>
                </a:solidFill>
                <a:cs typeface="Georgia" pitchFamily="18" charset="0"/>
              </a:rPr>
              <a:t>3,172 </a:t>
            </a:r>
            <a:r>
              <a:rPr lang="en-US" altLang="en-US" sz="1800" dirty="0">
                <a:solidFill>
                  <a:srgbClr val="C10A25"/>
                </a:solidFill>
                <a:cs typeface="Georgia" pitchFamily="18" charset="0"/>
              </a:rPr>
              <a:t>people had registered on the S&amp;I Framework wiki, and </a:t>
            </a:r>
            <a:r>
              <a:rPr lang="en-US" altLang="en-US" sz="1800" dirty="0" smtClean="0">
                <a:solidFill>
                  <a:srgbClr val="C10A25"/>
                </a:solidFill>
                <a:cs typeface="Georgia" pitchFamily="18" charset="0"/>
              </a:rPr>
              <a:t>1991 </a:t>
            </a:r>
            <a:r>
              <a:rPr lang="en-US" altLang="en-US" sz="1800" dirty="0">
                <a:solidFill>
                  <a:srgbClr val="C10A25"/>
                </a:solidFill>
                <a:cs typeface="Georgia" pitchFamily="18" charset="0"/>
              </a:rPr>
              <a:t>people representing  </a:t>
            </a:r>
            <a:r>
              <a:rPr lang="en-US" altLang="en-US" sz="1800" dirty="0" smtClean="0">
                <a:solidFill>
                  <a:srgbClr val="C10A25"/>
                </a:solidFill>
                <a:cs typeface="Georgia" pitchFamily="18" charset="0"/>
              </a:rPr>
              <a:t>598 </a:t>
            </a:r>
            <a:r>
              <a:rPr lang="en-US" altLang="en-US" sz="1800" dirty="0">
                <a:solidFill>
                  <a:srgbClr val="C10A25"/>
                </a:solidFill>
                <a:cs typeface="Georgia" pitchFamily="18" charset="0"/>
              </a:rPr>
              <a:t>organizations had committed to the S&amp;I </a:t>
            </a:r>
            <a:r>
              <a:rPr lang="en-US" altLang="en-US" sz="1800" dirty="0" smtClean="0">
                <a:solidFill>
                  <a:srgbClr val="C10A25"/>
                </a:solidFill>
                <a:cs typeface="Georgia" pitchFamily="18" charset="0"/>
              </a:rPr>
              <a:t>Framework.</a:t>
            </a:r>
            <a:endParaRPr lang="en-US" altLang="en-US" sz="1800" dirty="0">
              <a:solidFill>
                <a:srgbClr val="C10A25"/>
              </a:solidFill>
              <a:cs typeface="Georgia" pitchFamily="18" charset="0"/>
            </a:endParaRPr>
          </a:p>
          <a:p>
            <a:pPr marL="0" indent="0">
              <a:buFontTx/>
              <a:buNone/>
            </a:pPr>
            <a:endParaRPr lang="en-US" altLang="en-US" dirty="0">
              <a:solidFill>
                <a:srgbClr val="C10A25"/>
              </a:solidFill>
              <a:latin typeface="Georgia" pitchFamily="18" charset="0"/>
              <a:cs typeface="Georgia" pitchFamily="18" charset="0"/>
            </a:endParaRPr>
          </a:p>
          <a:p>
            <a:endParaRPr lang="en-US" dirty="0"/>
          </a:p>
        </p:txBody>
      </p:sp>
      <p:sp>
        <p:nvSpPr>
          <p:cNvPr id="5"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9F9E349-25D2-9C40-9A92-A172BCE750D7}" type="slidenum">
              <a:rPr lang="en-US" sz="1200" smtClean="0">
                <a:solidFill>
                  <a:schemeClr val="bg1"/>
                </a:solidFill>
              </a:rPr>
              <a:pPr/>
              <a:t>17</a:t>
            </a:fld>
            <a:endParaRPr lang="en-US" sz="1200">
              <a:solidFill>
                <a:schemeClr val="bg1"/>
              </a:solidFill>
            </a:endParaRPr>
          </a:p>
        </p:txBody>
      </p:sp>
      <p:sp>
        <p:nvSpPr>
          <p:cNvPr id="6" name="Content Placeholder 2"/>
          <p:cNvSpPr txBox="1">
            <a:spLocks/>
          </p:cNvSpPr>
          <p:nvPr/>
        </p:nvSpPr>
        <p:spPr>
          <a:xfrm>
            <a:off x="5715000" y="2909442"/>
            <a:ext cx="3175000" cy="262242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000" kern="1200" baseline="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Clr>
                <a:schemeClr val="accent2"/>
              </a:buClr>
              <a:buNone/>
            </a:pPr>
            <a:r>
              <a:rPr lang="en-US" dirty="0" smtClean="0">
                <a:solidFill>
                  <a:schemeClr val="accent2">
                    <a:lumMod val="75000"/>
                  </a:schemeClr>
                </a:solidFill>
              </a:rPr>
              <a:t>To date,</a:t>
            </a:r>
            <a:br>
              <a:rPr lang="en-US" dirty="0" smtClean="0">
                <a:solidFill>
                  <a:schemeClr val="accent2">
                    <a:lumMod val="75000"/>
                  </a:schemeClr>
                </a:solidFill>
              </a:rPr>
            </a:br>
            <a:r>
              <a:rPr lang="en-US" sz="2800" b="1" dirty="0" smtClean="0">
                <a:solidFill>
                  <a:schemeClr val="accent2">
                    <a:lumMod val="75000"/>
                  </a:schemeClr>
                </a:solidFill>
              </a:rPr>
              <a:t>14 initiatives</a:t>
            </a:r>
            <a:br>
              <a:rPr lang="en-US" sz="2800" b="1" dirty="0" smtClean="0">
                <a:solidFill>
                  <a:schemeClr val="accent2">
                    <a:lumMod val="75000"/>
                  </a:schemeClr>
                </a:solidFill>
              </a:rPr>
            </a:br>
            <a:r>
              <a:rPr lang="en-US" dirty="0" smtClean="0">
                <a:solidFill>
                  <a:schemeClr val="accent2">
                    <a:lumMod val="75000"/>
                  </a:schemeClr>
                </a:solidFill>
              </a:rPr>
              <a:t>have resulted in</a:t>
            </a:r>
            <a:br>
              <a:rPr lang="en-US" dirty="0" smtClean="0">
                <a:solidFill>
                  <a:schemeClr val="accent2">
                    <a:lumMod val="75000"/>
                  </a:schemeClr>
                </a:solidFill>
              </a:rPr>
            </a:br>
            <a:r>
              <a:rPr lang="en-US" dirty="0" smtClean="0">
                <a:solidFill>
                  <a:schemeClr val="accent2">
                    <a:lumMod val="75000"/>
                  </a:schemeClr>
                </a:solidFill>
              </a:rPr>
              <a:t>technical solutions to facilitate standardized, interoperable healthcare information exchange.</a:t>
            </a:r>
          </a:p>
        </p:txBody>
      </p:sp>
      <p:pic>
        <p:nvPicPr>
          <p:cNvPr id="7" name="Picture 9" descr="S&amp;I Framework Logo"/>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02868" y="2286001"/>
            <a:ext cx="2561167" cy="623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054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0" name="Title 1"/>
          <p:cNvSpPr>
            <a:spLocks noGrp="1"/>
          </p:cNvSpPr>
          <p:nvPr>
            <p:ph type="title"/>
          </p:nvPr>
        </p:nvSpPr>
        <p:spPr/>
        <p:txBody>
          <a:bodyPr/>
          <a:lstStyle/>
          <a:p>
            <a:r>
              <a:rPr lang="en-US" dirty="0" smtClean="0"/>
              <a:t>What is a Standard?</a:t>
            </a:r>
          </a:p>
        </p:txBody>
      </p:sp>
      <p:sp>
        <p:nvSpPr>
          <p:cNvPr id="2" name="Content Placeholder 1"/>
          <p:cNvSpPr>
            <a:spLocks noGrp="1"/>
          </p:cNvSpPr>
          <p:nvPr>
            <p:ph idx="1"/>
          </p:nvPr>
        </p:nvSpPr>
        <p:spPr>
          <a:xfrm>
            <a:off x="457200" y="1957854"/>
            <a:ext cx="8229599" cy="4168309"/>
          </a:xfrm>
        </p:spPr>
        <p:txBody>
          <a:bodyPr>
            <a:normAutofit/>
          </a:bodyPr>
          <a:lstStyle/>
          <a:p>
            <a:pPr>
              <a:spcAft>
                <a:spcPts val="1200"/>
              </a:spcAft>
              <a:buClr>
                <a:schemeClr val="accent2"/>
              </a:buClr>
            </a:pPr>
            <a:r>
              <a:rPr lang="en-US" sz="1900" dirty="0">
                <a:solidFill>
                  <a:schemeClr val="tx1">
                    <a:lumMod val="75000"/>
                  </a:schemeClr>
                </a:solidFill>
              </a:rPr>
              <a:t>Standards provide a common language and set of </a:t>
            </a:r>
            <a:r>
              <a:rPr lang="en-US" sz="1900" dirty="0" smtClean="0">
                <a:solidFill>
                  <a:schemeClr val="tx1">
                    <a:lumMod val="75000"/>
                  </a:schemeClr>
                </a:solidFill>
              </a:rPr>
              <a:t/>
            </a:r>
            <a:br>
              <a:rPr lang="en-US" sz="1900" dirty="0" smtClean="0">
                <a:solidFill>
                  <a:schemeClr val="tx1">
                    <a:lumMod val="75000"/>
                  </a:schemeClr>
                </a:solidFill>
              </a:rPr>
            </a:br>
            <a:r>
              <a:rPr lang="en-US" sz="1900" dirty="0" smtClean="0">
                <a:solidFill>
                  <a:schemeClr val="tx1">
                    <a:lumMod val="75000"/>
                  </a:schemeClr>
                </a:solidFill>
              </a:rPr>
              <a:t>expectations </a:t>
            </a:r>
            <a:r>
              <a:rPr lang="en-US" sz="1900" dirty="0">
                <a:solidFill>
                  <a:schemeClr val="tx1">
                    <a:lumMod val="75000"/>
                  </a:schemeClr>
                </a:solidFill>
              </a:rPr>
              <a:t>that enable interoperability </a:t>
            </a:r>
            <a:r>
              <a:rPr lang="en-US" sz="1900" dirty="0" smtClean="0">
                <a:solidFill>
                  <a:schemeClr val="tx1">
                    <a:lumMod val="75000"/>
                  </a:schemeClr>
                </a:solidFill>
              </a:rPr>
              <a:t/>
            </a:r>
            <a:br>
              <a:rPr lang="en-US" sz="1900" dirty="0" smtClean="0">
                <a:solidFill>
                  <a:schemeClr val="tx1">
                    <a:lumMod val="75000"/>
                  </a:schemeClr>
                </a:solidFill>
              </a:rPr>
            </a:br>
            <a:r>
              <a:rPr lang="en-US" sz="1900" dirty="0" smtClean="0">
                <a:solidFill>
                  <a:schemeClr val="tx1">
                    <a:lumMod val="75000"/>
                  </a:schemeClr>
                </a:solidFill>
              </a:rPr>
              <a:t>between </a:t>
            </a:r>
            <a:r>
              <a:rPr lang="en-US" sz="1900" dirty="0">
                <a:solidFill>
                  <a:schemeClr val="tx1">
                    <a:lumMod val="75000"/>
                  </a:schemeClr>
                </a:solidFill>
              </a:rPr>
              <a:t>systems and/or devices</a:t>
            </a:r>
          </a:p>
          <a:p>
            <a:pPr>
              <a:spcAft>
                <a:spcPts val="1200"/>
              </a:spcAft>
              <a:buClr>
                <a:schemeClr val="accent2"/>
              </a:buClr>
            </a:pPr>
            <a:r>
              <a:rPr lang="en-US" sz="1900" dirty="0">
                <a:solidFill>
                  <a:schemeClr val="tx1">
                    <a:lumMod val="75000"/>
                  </a:schemeClr>
                </a:solidFill>
              </a:rPr>
              <a:t>Health IT standards permit data (or electronic </a:t>
            </a:r>
            <a:r>
              <a:rPr lang="en-US" sz="1900" dirty="0" smtClean="0">
                <a:solidFill>
                  <a:schemeClr val="tx1">
                    <a:lumMod val="75000"/>
                  </a:schemeClr>
                </a:solidFill>
              </a:rPr>
              <a:t/>
            </a:r>
            <a:br>
              <a:rPr lang="en-US" sz="1900" dirty="0" smtClean="0">
                <a:solidFill>
                  <a:schemeClr val="tx1">
                    <a:lumMod val="75000"/>
                  </a:schemeClr>
                </a:solidFill>
              </a:rPr>
            </a:br>
            <a:r>
              <a:rPr lang="en-US" sz="1900" dirty="0" smtClean="0">
                <a:solidFill>
                  <a:schemeClr val="tx1">
                    <a:lumMod val="75000"/>
                  </a:schemeClr>
                </a:solidFill>
              </a:rPr>
              <a:t>information</a:t>
            </a:r>
            <a:r>
              <a:rPr lang="en-US" sz="1900" dirty="0">
                <a:solidFill>
                  <a:schemeClr val="tx1">
                    <a:lumMod val="75000"/>
                  </a:schemeClr>
                </a:solidFill>
              </a:rPr>
              <a:t>)  to be shared between clinician, lab, </a:t>
            </a:r>
            <a:r>
              <a:rPr lang="en-US" sz="1900" dirty="0" smtClean="0">
                <a:solidFill>
                  <a:schemeClr val="tx1">
                    <a:lumMod val="75000"/>
                  </a:schemeClr>
                </a:solidFill>
              </a:rPr>
              <a:t/>
            </a:r>
            <a:br>
              <a:rPr lang="en-US" sz="1900" dirty="0" smtClean="0">
                <a:solidFill>
                  <a:schemeClr val="tx1">
                    <a:lumMod val="75000"/>
                  </a:schemeClr>
                </a:solidFill>
              </a:rPr>
            </a:br>
            <a:r>
              <a:rPr lang="en-US" sz="1900" dirty="0" smtClean="0">
                <a:solidFill>
                  <a:schemeClr val="tx1">
                    <a:lumMod val="75000"/>
                  </a:schemeClr>
                </a:solidFill>
              </a:rPr>
              <a:t>hospital</a:t>
            </a:r>
            <a:r>
              <a:rPr lang="en-US" sz="1900" dirty="0">
                <a:solidFill>
                  <a:schemeClr val="tx1">
                    <a:lumMod val="75000"/>
                  </a:schemeClr>
                </a:solidFill>
              </a:rPr>
              <a:t>, pharmacy, and patient regardless of application</a:t>
            </a:r>
          </a:p>
          <a:p>
            <a:pPr>
              <a:buClr>
                <a:schemeClr val="accent2"/>
              </a:buClr>
            </a:pPr>
            <a:r>
              <a:rPr lang="en-US" sz="1900" dirty="0">
                <a:solidFill>
                  <a:schemeClr val="tx1">
                    <a:lumMod val="75000"/>
                  </a:schemeClr>
                </a:solidFill>
              </a:rPr>
              <a:t>Standards are typically developed, adopted and/or maintained by Standard Development Organizations (SDOs)</a:t>
            </a:r>
          </a:p>
          <a:p>
            <a:pPr lvl="1">
              <a:buClr>
                <a:schemeClr val="accent2"/>
              </a:buClr>
            </a:pPr>
            <a:r>
              <a:rPr lang="en-US" sz="1900" dirty="0">
                <a:solidFill>
                  <a:schemeClr val="tx1">
                    <a:lumMod val="75000"/>
                  </a:schemeClr>
                </a:solidFill>
              </a:rPr>
              <a:t>S&amp;I Framework serves as a community forum to identify or create standards which are then presented to an SDO for accreditation and publication</a:t>
            </a:r>
          </a:p>
          <a:p>
            <a:endParaRPr lang="en-US" sz="1900" dirty="0"/>
          </a:p>
        </p:txBody>
      </p:sp>
      <p:sp>
        <p:nvSpPr>
          <p:cNvPr id="4" name="Rectangle 3"/>
          <p:cNvSpPr/>
          <p:nvPr/>
        </p:nvSpPr>
        <p:spPr>
          <a:xfrm>
            <a:off x="228600" y="1371600"/>
            <a:ext cx="8077200" cy="430887"/>
          </a:xfrm>
          <a:prstGeom prst="rect">
            <a:avLst/>
          </a:prstGeom>
        </p:spPr>
        <p:txBody>
          <a:bodyPr wrap="square">
            <a:spAutoFit/>
          </a:bodyPr>
          <a:lstStyle/>
          <a:p>
            <a:pPr marL="230188" indent="-230188">
              <a:spcBef>
                <a:spcPts val="1200"/>
              </a:spcBef>
              <a:spcAft>
                <a:spcPts val="600"/>
              </a:spcAft>
              <a:buFont typeface="Arial"/>
              <a:buChar char="•"/>
            </a:pPr>
            <a:endParaRPr lang="en-US" sz="2200" dirty="0">
              <a:solidFill>
                <a:srgbClr val="404040"/>
              </a:solidFill>
            </a:endParaRPr>
          </a:p>
        </p:txBody>
      </p:sp>
      <p:sp>
        <p:nvSpPr>
          <p:cNvPr id="3" name="TextBox 2"/>
          <p:cNvSpPr txBox="1"/>
          <p:nvPr/>
        </p:nvSpPr>
        <p:spPr>
          <a:xfrm>
            <a:off x="457200" y="5864773"/>
            <a:ext cx="8077200" cy="307777"/>
          </a:xfrm>
          <a:prstGeom prst="rect">
            <a:avLst/>
          </a:prstGeom>
          <a:noFill/>
        </p:spPr>
        <p:txBody>
          <a:bodyPr wrap="square" rtlCol="0">
            <a:spAutoFit/>
          </a:bodyPr>
          <a:lstStyle/>
          <a:p>
            <a:r>
              <a:rPr lang="en-US" sz="1400" dirty="0" smtClean="0"/>
              <a:t>Source</a:t>
            </a:r>
            <a:r>
              <a:rPr lang="en-US" sz="1400" dirty="0"/>
              <a:t>: </a:t>
            </a:r>
            <a:r>
              <a:rPr lang="en-US" sz="1400" dirty="0">
                <a:hlinkClick r:id="rId2"/>
              </a:rPr>
              <a:t>http://www.himss.org/library/interoperability-standards/why-do-we-need-</a:t>
            </a:r>
            <a:r>
              <a:rPr lang="en-US" sz="1400" dirty="0" smtClean="0">
                <a:hlinkClick r:id="rId2"/>
              </a:rPr>
              <a:t>standards</a:t>
            </a:r>
            <a:r>
              <a:rPr lang="en-US" sz="1400" dirty="0" smtClean="0"/>
              <a:t> </a:t>
            </a:r>
            <a:endParaRPr lang="en-US" sz="1400" dirty="0"/>
          </a:p>
        </p:txBody>
      </p:sp>
      <p:pic>
        <p:nvPicPr>
          <p:cNvPr id="5" name="Picture 4" descr="check.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1800" y="2063689"/>
            <a:ext cx="1905000" cy="1702152"/>
          </a:xfrm>
          <a:prstGeom prst="rect">
            <a:avLst/>
          </a:prstGeom>
        </p:spPr>
      </p:pic>
      <p:sp>
        <p:nvSpPr>
          <p:cNvPr id="11"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9F9E349-25D2-9C40-9A92-A172BCE750D7}" type="slidenum">
              <a:rPr lang="en-US" sz="1200" smtClean="0">
                <a:solidFill>
                  <a:schemeClr val="bg1"/>
                </a:solidFill>
              </a:rPr>
              <a:pPr/>
              <a:t>18</a:t>
            </a:fld>
            <a:endParaRPr lang="en-US" sz="1200">
              <a:solidFill>
                <a:schemeClr val="bg1"/>
              </a:solidFill>
            </a:endParaRPr>
          </a:p>
        </p:txBody>
      </p:sp>
    </p:spTree>
    <p:extLst>
      <p:ext uri="{BB962C8B-B14F-4D97-AF65-F5344CB8AC3E}">
        <p14:creationId xmlns:p14="http://schemas.microsoft.com/office/powerpoint/2010/main" val="9294265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ounded Rectangle 43"/>
          <p:cNvSpPr>
            <a:spLocks noChangeArrowheads="1"/>
          </p:cNvSpPr>
          <p:nvPr/>
        </p:nvSpPr>
        <p:spPr bwMode="auto">
          <a:xfrm>
            <a:off x="333565" y="2139967"/>
            <a:ext cx="1605722" cy="653802"/>
          </a:xfrm>
          <a:prstGeom prst="roundRect">
            <a:avLst>
              <a:gd name="adj" fmla="val 7815"/>
            </a:avLst>
          </a:prstGeom>
          <a:solidFill>
            <a:srgbClr val="C03A31"/>
          </a:solidFill>
          <a:ln>
            <a:headEnd/>
            <a:tailEnd/>
          </a:ln>
          <a:scene3d>
            <a:camera prst="orthographicFront"/>
            <a:lightRig rig="threePt" dir="t"/>
          </a:scene3d>
          <a:sp3d>
            <a:bevelT w="165100" prst="coolSlant"/>
          </a:sp3d>
        </p:spPr>
        <p:style>
          <a:lnRef idx="3">
            <a:schemeClr val="lt1"/>
          </a:lnRef>
          <a:fillRef idx="1">
            <a:schemeClr val="accent2"/>
          </a:fillRef>
          <a:effectRef idx="1">
            <a:schemeClr val="accent2"/>
          </a:effectRef>
          <a:fontRef idx="minor">
            <a:schemeClr val="lt1"/>
          </a:fontRef>
        </p:style>
        <p:txBody>
          <a:bodyPr anchor="ct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Aft>
                <a:spcPts val="1200"/>
              </a:spcAft>
              <a:defRPr/>
            </a:pPr>
            <a:r>
              <a:rPr lang="en-US" sz="1500" b="1" dirty="0" smtClean="0">
                <a:solidFill>
                  <a:srgbClr val="FFFFFF"/>
                </a:solidFill>
                <a:latin typeface="Arial"/>
                <a:cs typeface="Arial"/>
              </a:rPr>
              <a:t>Vocabulary &amp; Code Sets</a:t>
            </a:r>
          </a:p>
        </p:txBody>
      </p:sp>
      <p:sp>
        <p:nvSpPr>
          <p:cNvPr id="55" name="Rounded Rectangle 54"/>
          <p:cNvSpPr>
            <a:spLocks noChangeArrowheads="1"/>
          </p:cNvSpPr>
          <p:nvPr/>
        </p:nvSpPr>
        <p:spPr bwMode="auto">
          <a:xfrm>
            <a:off x="333565" y="2881264"/>
            <a:ext cx="1605722" cy="653802"/>
          </a:xfrm>
          <a:prstGeom prst="roundRect">
            <a:avLst>
              <a:gd name="adj" fmla="val 7815"/>
            </a:avLst>
          </a:prstGeom>
          <a:solidFill>
            <a:srgbClr val="0159A7"/>
          </a:solidFill>
          <a:ln>
            <a:headEnd/>
            <a:tailEnd/>
          </a:ln>
          <a:scene3d>
            <a:camera prst="orthographicFront"/>
            <a:lightRig rig="threePt" dir="t"/>
          </a:scene3d>
          <a:sp3d>
            <a:bevelT w="165100" prst="coolSlant"/>
          </a:sp3d>
        </p:spPr>
        <p:style>
          <a:lnRef idx="3">
            <a:schemeClr val="lt1"/>
          </a:lnRef>
          <a:fillRef idx="1">
            <a:schemeClr val="accent2"/>
          </a:fillRef>
          <a:effectRef idx="1">
            <a:schemeClr val="accent2"/>
          </a:effectRef>
          <a:fontRef idx="minor">
            <a:schemeClr val="lt1"/>
          </a:fontRef>
        </p:style>
        <p:txBody>
          <a:bodyPr anchor="ct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Aft>
                <a:spcPts val="1200"/>
              </a:spcAft>
              <a:defRPr/>
            </a:pPr>
            <a:r>
              <a:rPr lang="en-US" sz="1500" b="1" dirty="0" smtClean="0">
                <a:solidFill>
                  <a:srgbClr val="FFFFFF"/>
                </a:solidFill>
                <a:latin typeface="Arial"/>
                <a:cs typeface="Arial"/>
              </a:rPr>
              <a:t>Content Structure</a:t>
            </a:r>
          </a:p>
        </p:txBody>
      </p:sp>
      <p:sp>
        <p:nvSpPr>
          <p:cNvPr id="27" name="Title 26"/>
          <p:cNvSpPr>
            <a:spLocks noGrp="1"/>
          </p:cNvSpPr>
          <p:nvPr>
            <p:ph type="title"/>
          </p:nvPr>
        </p:nvSpPr>
        <p:spPr>
          <a:xfrm>
            <a:off x="457200" y="514093"/>
            <a:ext cx="8229600" cy="1031842"/>
          </a:xfrm>
        </p:spPr>
        <p:txBody>
          <a:bodyPr>
            <a:normAutofit/>
          </a:bodyPr>
          <a:lstStyle/>
          <a:p>
            <a:pPr algn="l"/>
            <a:r>
              <a:rPr lang="en-US" sz="3600" dirty="0" smtClean="0"/>
              <a:t>Standard Interoperability</a:t>
            </a:r>
            <a:r>
              <a:rPr lang="en-US" sz="3600" dirty="0"/>
              <a:t> </a:t>
            </a:r>
            <a:r>
              <a:rPr lang="en-US" sz="3600" dirty="0" smtClean="0"/>
              <a:t>Building Blocks”</a:t>
            </a:r>
            <a:endParaRPr lang="en-US" sz="3600" dirty="0"/>
          </a:p>
        </p:txBody>
      </p:sp>
      <p:sp>
        <p:nvSpPr>
          <p:cNvPr id="5" name="TextBox 4"/>
          <p:cNvSpPr txBox="1"/>
          <p:nvPr/>
        </p:nvSpPr>
        <p:spPr>
          <a:xfrm>
            <a:off x="2066289" y="2151779"/>
            <a:ext cx="4453046" cy="646331"/>
          </a:xfrm>
          <a:prstGeom prst="rect">
            <a:avLst/>
          </a:prstGeom>
          <a:noFill/>
        </p:spPr>
        <p:txBody>
          <a:bodyPr wrap="square" rtlCol="0">
            <a:spAutoFit/>
          </a:bodyPr>
          <a:lstStyle/>
          <a:p>
            <a:r>
              <a:rPr lang="en-US" dirty="0" smtClean="0">
                <a:solidFill>
                  <a:srgbClr val="4D4D4D"/>
                </a:solidFill>
                <a:latin typeface="+mn-lt"/>
              </a:rPr>
              <a:t>How should well-defined values be coded so that they are universally understood?</a:t>
            </a:r>
            <a:endParaRPr lang="en-US" dirty="0">
              <a:solidFill>
                <a:srgbClr val="4D4D4D"/>
              </a:solidFill>
              <a:latin typeface="+mn-lt"/>
            </a:endParaRPr>
          </a:p>
        </p:txBody>
      </p:sp>
      <p:sp>
        <p:nvSpPr>
          <p:cNvPr id="31" name="TextBox 30"/>
          <p:cNvSpPr txBox="1"/>
          <p:nvPr/>
        </p:nvSpPr>
        <p:spPr>
          <a:xfrm>
            <a:off x="2066289" y="2904508"/>
            <a:ext cx="4453046" cy="646331"/>
          </a:xfrm>
          <a:prstGeom prst="rect">
            <a:avLst/>
          </a:prstGeom>
          <a:noFill/>
        </p:spPr>
        <p:txBody>
          <a:bodyPr wrap="square" rtlCol="0">
            <a:spAutoFit/>
          </a:bodyPr>
          <a:lstStyle/>
          <a:p>
            <a:r>
              <a:rPr lang="en-US" dirty="0" smtClean="0">
                <a:solidFill>
                  <a:srgbClr val="4D4D4D"/>
                </a:solidFill>
                <a:latin typeface="+mn-lt"/>
              </a:rPr>
              <a:t>How should the message be formatted so that it is computable?</a:t>
            </a:r>
            <a:endParaRPr lang="en-US" dirty="0">
              <a:solidFill>
                <a:srgbClr val="4D4D4D"/>
              </a:solidFill>
              <a:latin typeface="+mn-lt"/>
            </a:endParaRPr>
          </a:p>
        </p:txBody>
      </p:sp>
      <p:sp>
        <p:nvSpPr>
          <p:cNvPr id="32" name="TextBox 31"/>
          <p:cNvSpPr txBox="1"/>
          <p:nvPr/>
        </p:nvSpPr>
        <p:spPr>
          <a:xfrm>
            <a:off x="2066289" y="3893889"/>
            <a:ext cx="4453046" cy="369332"/>
          </a:xfrm>
          <a:prstGeom prst="rect">
            <a:avLst/>
          </a:prstGeom>
          <a:noFill/>
        </p:spPr>
        <p:txBody>
          <a:bodyPr wrap="square" rtlCol="0">
            <a:spAutoFit/>
          </a:bodyPr>
          <a:lstStyle/>
          <a:p>
            <a:r>
              <a:rPr lang="en-US" dirty="0" smtClean="0">
                <a:solidFill>
                  <a:srgbClr val="4D4D4D"/>
                </a:solidFill>
                <a:latin typeface="+mn-lt"/>
              </a:rPr>
              <a:t>How does the message move from A to B?</a:t>
            </a:r>
            <a:endParaRPr lang="en-US" dirty="0">
              <a:solidFill>
                <a:srgbClr val="4D4D4D"/>
              </a:solidFill>
              <a:latin typeface="+mn-lt"/>
            </a:endParaRPr>
          </a:p>
        </p:txBody>
      </p:sp>
      <p:sp>
        <p:nvSpPr>
          <p:cNvPr id="33" name="TextBox 32"/>
          <p:cNvSpPr txBox="1"/>
          <p:nvPr/>
        </p:nvSpPr>
        <p:spPr>
          <a:xfrm>
            <a:off x="2066289" y="4508088"/>
            <a:ext cx="4453046" cy="646331"/>
          </a:xfrm>
          <a:prstGeom prst="rect">
            <a:avLst/>
          </a:prstGeom>
          <a:noFill/>
        </p:spPr>
        <p:txBody>
          <a:bodyPr wrap="square" rtlCol="0">
            <a:spAutoFit/>
          </a:bodyPr>
          <a:lstStyle/>
          <a:p>
            <a:r>
              <a:rPr lang="en-US" dirty="0" smtClean="0">
                <a:solidFill>
                  <a:srgbClr val="4D4D4D"/>
                </a:solidFill>
                <a:latin typeface="+mn-lt"/>
              </a:rPr>
              <a:t>How do we ensure that messages are secure and private?</a:t>
            </a:r>
            <a:endParaRPr lang="en-US" dirty="0">
              <a:solidFill>
                <a:srgbClr val="4D4D4D"/>
              </a:solidFill>
              <a:latin typeface="+mn-lt"/>
            </a:endParaRPr>
          </a:p>
        </p:txBody>
      </p:sp>
      <p:sp>
        <p:nvSpPr>
          <p:cNvPr id="58" name="Rounded Rectangle 57"/>
          <p:cNvSpPr>
            <a:spLocks noChangeArrowheads="1"/>
          </p:cNvSpPr>
          <p:nvPr/>
        </p:nvSpPr>
        <p:spPr bwMode="auto">
          <a:xfrm>
            <a:off x="299699" y="3779195"/>
            <a:ext cx="1605722" cy="653802"/>
          </a:xfrm>
          <a:prstGeom prst="roundRect">
            <a:avLst>
              <a:gd name="adj" fmla="val 7815"/>
            </a:avLst>
          </a:prstGeom>
          <a:solidFill>
            <a:srgbClr val="FCB311"/>
          </a:solidFill>
          <a:ln>
            <a:headEnd/>
            <a:tailEnd/>
          </a:ln>
          <a:scene3d>
            <a:camera prst="orthographicFront"/>
            <a:lightRig rig="threePt" dir="t"/>
          </a:scene3d>
          <a:sp3d>
            <a:bevelT w="165100" prst="coolSlant"/>
          </a:sp3d>
        </p:spPr>
        <p:style>
          <a:lnRef idx="3">
            <a:schemeClr val="lt1"/>
          </a:lnRef>
          <a:fillRef idx="1">
            <a:schemeClr val="accent2"/>
          </a:fillRef>
          <a:effectRef idx="1">
            <a:schemeClr val="accent2"/>
          </a:effectRef>
          <a:fontRef idx="minor">
            <a:schemeClr val="lt1"/>
          </a:fontRef>
        </p:style>
        <p:txBody>
          <a:bodyPr anchor="ct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Aft>
                <a:spcPts val="1200"/>
              </a:spcAft>
              <a:defRPr/>
            </a:pPr>
            <a:r>
              <a:rPr lang="en-US" sz="1500" b="1" dirty="0" smtClean="0">
                <a:solidFill>
                  <a:srgbClr val="1F497D"/>
                </a:solidFill>
                <a:latin typeface="Arial"/>
                <a:cs typeface="Arial"/>
              </a:rPr>
              <a:t>Transport</a:t>
            </a:r>
          </a:p>
        </p:txBody>
      </p:sp>
      <p:sp>
        <p:nvSpPr>
          <p:cNvPr id="61" name="Rounded Rectangle 60"/>
          <p:cNvSpPr>
            <a:spLocks noChangeArrowheads="1"/>
          </p:cNvSpPr>
          <p:nvPr/>
        </p:nvSpPr>
        <p:spPr bwMode="auto">
          <a:xfrm>
            <a:off x="316632" y="4541659"/>
            <a:ext cx="1605722" cy="653802"/>
          </a:xfrm>
          <a:prstGeom prst="roundRect">
            <a:avLst>
              <a:gd name="adj" fmla="val 7815"/>
            </a:avLst>
          </a:prstGeom>
          <a:solidFill>
            <a:srgbClr val="567877"/>
          </a:solidFill>
          <a:ln>
            <a:headEnd/>
            <a:tailEnd/>
          </a:ln>
          <a:scene3d>
            <a:camera prst="orthographicFront"/>
            <a:lightRig rig="threePt" dir="t"/>
          </a:scene3d>
          <a:sp3d>
            <a:bevelT w="165100" prst="coolSlant"/>
          </a:sp3d>
        </p:spPr>
        <p:style>
          <a:lnRef idx="3">
            <a:schemeClr val="lt1"/>
          </a:lnRef>
          <a:fillRef idx="1">
            <a:schemeClr val="accent2"/>
          </a:fillRef>
          <a:effectRef idx="1">
            <a:schemeClr val="accent2"/>
          </a:effectRef>
          <a:fontRef idx="minor">
            <a:schemeClr val="lt1"/>
          </a:fontRef>
        </p:style>
        <p:txBody>
          <a:bodyPr anchor="ct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Aft>
                <a:spcPts val="1200"/>
              </a:spcAft>
              <a:defRPr/>
            </a:pPr>
            <a:r>
              <a:rPr lang="en-US" sz="1500" b="1" dirty="0" smtClean="0">
                <a:solidFill>
                  <a:srgbClr val="FFFFFF"/>
                </a:solidFill>
                <a:latin typeface="Arial"/>
                <a:cs typeface="Arial"/>
              </a:rPr>
              <a:t>Security</a:t>
            </a:r>
          </a:p>
        </p:txBody>
      </p:sp>
      <p:grpSp>
        <p:nvGrpSpPr>
          <p:cNvPr id="2" name="Group 1"/>
          <p:cNvGrpSpPr/>
          <p:nvPr/>
        </p:nvGrpSpPr>
        <p:grpSpPr>
          <a:xfrm>
            <a:off x="228600" y="2082798"/>
            <a:ext cx="8763000" cy="1532217"/>
            <a:chOff x="228600" y="1604681"/>
            <a:chExt cx="8763000" cy="1532217"/>
          </a:xfrm>
        </p:grpSpPr>
        <p:sp>
          <p:nvSpPr>
            <p:cNvPr id="13" name="Rectangle 12"/>
            <p:cNvSpPr/>
            <p:nvPr/>
          </p:nvSpPr>
          <p:spPr>
            <a:xfrm>
              <a:off x="228600" y="1604681"/>
              <a:ext cx="6400800" cy="1532217"/>
            </a:xfrm>
            <a:prstGeom prst="rect">
              <a:avLst/>
            </a:prstGeom>
            <a:solidFill>
              <a:schemeClr val="accent1">
                <a:alpha val="1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162800" y="1867147"/>
              <a:ext cx="18288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Semantic Interoperability</a:t>
              </a:r>
            </a:p>
            <a:p>
              <a:pPr algn="ctr"/>
              <a:r>
                <a:rPr lang="en-US" dirty="0" smtClean="0"/>
                <a:t>(meaning)</a:t>
              </a:r>
              <a:endParaRPr lang="en-US" dirty="0"/>
            </a:p>
          </p:txBody>
        </p:sp>
        <p:cxnSp>
          <p:nvCxnSpPr>
            <p:cNvPr id="16" name="Straight Arrow Connector 15"/>
            <p:cNvCxnSpPr>
              <a:stCxn id="14" idx="1"/>
              <a:endCxn id="13" idx="3"/>
            </p:cNvCxnSpPr>
            <p:nvPr/>
          </p:nvCxnSpPr>
          <p:spPr>
            <a:xfrm flipH="1">
              <a:off x="6629400" y="2362447"/>
              <a:ext cx="533400" cy="83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3" name="Group 2"/>
          <p:cNvGrpSpPr/>
          <p:nvPr/>
        </p:nvGrpSpPr>
        <p:grpSpPr>
          <a:xfrm>
            <a:off x="228600" y="3733551"/>
            <a:ext cx="8763000" cy="1549648"/>
            <a:chOff x="228600" y="3255434"/>
            <a:chExt cx="8763000" cy="1549648"/>
          </a:xfrm>
        </p:grpSpPr>
        <p:sp>
          <p:nvSpPr>
            <p:cNvPr id="11" name="Rectangle 10"/>
            <p:cNvSpPr/>
            <p:nvPr/>
          </p:nvSpPr>
          <p:spPr>
            <a:xfrm>
              <a:off x="228600" y="3255434"/>
              <a:ext cx="6400800" cy="1549648"/>
            </a:xfrm>
            <a:prstGeom prst="rect">
              <a:avLst/>
            </a:prstGeom>
            <a:solidFill>
              <a:schemeClr val="accent1">
                <a:alpha val="1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162800" y="3661834"/>
              <a:ext cx="1828800" cy="732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Syntactic Interoperability</a:t>
              </a:r>
              <a:endParaRPr lang="en-US" dirty="0"/>
            </a:p>
          </p:txBody>
        </p:sp>
        <p:cxnSp>
          <p:nvCxnSpPr>
            <p:cNvPr id="18" name="Straight Arrow Connector 17"/>
            <p:cNvCxnSpPr>
              <a:stCxn id="12" idx="1"/>
              <a:endCxn id="11" idx="3"/>
            </p:cNvCxnSpPr>
            <p:nvPr/>
          </p:nvCxnSpPr>
          <p:spPr>
            <a:xfrm flipH="1">
              <a:off x="6629400" y="4028140"/>
              <a:ext cx="533400" cy="21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7" name="Rounded Rectangle 16"/>
          <p:cNvSpPr>
            <a:spLocks noChangeArrowheads="1"/>
          </p:cNvSpPr>
          <p:nvPr/>
        </p:nvSpPr>
        <p:spPr bwMode="auto">
          <a:xfrm>
            <a:off x="304792" y="5375140"/>
            <a:ext cx="1605722" cy="653802"/>
          </a:xfrm>
          <a:prstGeom prst="roundRect">
            <a:avLst>
              <a:gd name="adj" fmla="val 7815"/>
            </a:avLst>
          </a:prstGeom>
          <a:solidFill>
            <a:schemeClr val="tx2">
              <a:lumMod val="75000"/>
            </a:schemeClr>
          </a:solidFill>
          <a:ln>
            <a:noFill/>
            <a:headEnd/>
            <a:tailEnd/>
          </a:ln>
          <a:scene3d>
            <a:camera prst="orthographicFront"/>
            <a:lightRig rig="threePt" dir="t"/>
          </a:scene3d>
          <a:sp3d>
            <a:bevelT/>
          </a:sp3d>
        </p:spPr>
        <p:style>
          <a:lnRef idx="3">
            <a:schemeClr val="lt1"/>
          </a:lnRef>
          <a:fillRef idx="1">
            <a:schemeClr val="accent2"/>
          </a:fillRef>
          <a:effectRef idx="1">
            <a:schemeClr val="accent2"/>
          </a:effectRef>
          <a:fontRef idx="minor">
            <a:schemeClr val="lt1"/>
          </a:fontRef>
        </p:style>
        <p:txBody>
          <a:bodyPr anchor="ct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Aft>
                <a:spcPts val="1200"/>
              </a:spcAft>
              <a:defRPr/>
            </a:pPr>
            <a:r>
              <a:rPr lang="en-US" sz="1500" b="1" dirty="0" smtClean="0">
                <a:solidFill>
                  <a:srgbClr val="FFFFFF"/>
                </a:solidFill>
                <a:latin typeface="Arial"/>
                <a:cs typeface="Arial"/>
              </a:rPr>
              <a:t>Services</a:t>
            </a:r>
          </a:p>
        </p:txBody>
      </p:sp>
      <p:sp>
        <p:nvSpPr>
          <p:cNvPr id="19" name="TextBox 18"/>
          <p:cNvSpPr txBox="1"/>
          <p:nvPr/>
        </p:nvSpPr>
        <p:spPr>
          <a:xfrm>
            <a:off x="2055420" y="5367027"/>
            <a:ext cx="4453046" cy="646331"/>
          </a:xfrm>
          <a:prstGeom prst="rect">
            <a:avLst/>
          </a:prstGeom>
          <a:noFill/>
        </p:spPr>
        <p:txBody>
          <a:bodyPr wrap="square" rtlCol="0">
            <a:spAutoFit/>
          </a:bodyPr>
          <a:lstStyle/>
          <a:p>
            <a:r>
              <a:rPr lang="en-US" dirty="0" smtClean="0">
                <a:solidFill>
                  <a:srgbClr val="4D4D4D"/>
                </a:solidFill>
                <a:latin typeface="+mn-lt"/>
              </a:rPr>
              <a:t>How do health information exchange participants find each other?</a:t>
            </a:r>
            <a:endParaRPr lang="en-US" dirty="0">
              <a:solidFill>
                <a:srgbClr val="4D4D4D"/>
              </a:solidFill>
              <a:latin typeface="+mn-lt"/>
            </a:endParaRPr>
          </a:p>
        </p:txBody>
      </p:sp>
      <p:sp>
        <p:nvSpPr>
          <p:cNvPr id="8" name="TextBox 7"/>
          <p:cNvSpPr txBox="1"/>
          <p:nvPr/>
        </p:nvSpPr>
        <p:spPr>
          <a:xfrm>
            <a:off x="228600" y="1219200"/>
            <a:ext cx="8686800" cy="738664"/>
          </a:xfrm>
          <a:prstGeom prst="rect">
            <a:avLst/>
          </a:prstGeom>
          <a:noFill/>
        </p:spPr>
        <p:txBody>
          <a:bodyPr wrap="square" rtlCol="0">
            <a:spAutoFit/>
          </a:bodyPr>
          <a:lstStyle/>
          <a:p>
            <a:r>
              <a:rPr lang="en-US" sz="1400" dirty="0" smtClean="0"/>
              <a:t>Interoperability is about using technology to exchange key pieces of information securely. The goal is to obtain and share the right information in the right context.  In order to exchange this information for healthcare, there is an ONC defined framework for a set of building blocks that support system interoperability:</a:t>
            </a:r>
            <a:endParaRPr lang="en-US" sz="1400" dirty="0"/>
          </a:p>
        </p:txBody>
      </p:sp>
      <p:sp>
        <p:nvSpPr>
          <p:cNvPr id="34"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9F9E349-25D2-9C40-9A92-A172BCE750D7}" type="slidenum">
              <a:rPr lang="en-US" sz="1200" smtClean="0">
                <a:solidFill>
                  <a:schemeClr val="bg1"/>
                </a:solidFill>
              </a:rPr>
              <a:pPr/>
              <a:t>19</a:t>
            </a:fld>
            <a:endParaRPr lang="en-US" sz="1200">
              <a:solidFill>
                <a:schemeClr val="bg1"/>
              </a:solidFill>
            </a:endParaRPr>
          </a:p>
        </p:txBody>
      </p:sp>
    </p:spTree>
    <p:extLst>
      <p:ext uri="{BB962C8B-B14F-4D97-AF65-F5344CB8AC3E}">
        <p14:creationId xmlns:p14="http://schemas.microsoft.com/office/powerpoint/2010/main" val="24895784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03854"/>
            <a:ext cx="8229600" cy="1031842"/>
          </a:xfrm>
        </p:spPr>
        <p:txBody>
          <a:bodyPr/>
          <a:lstStyle/>
          <a:p>
            <a:r>
              <a:rPr lang="en-US" dirty="0" smtClean="0"/>
              <a:t>Introductory Statement</a:t>
            </a:r>
            <a:endParaRPr lang="en-US" dirty="0"/>
          </a:p>
        </p:txBody>
      </p:sp>
      <p:sp>
        <p:nvSpPr>
          <p:cNvPr id="3" name="Content Placeholder 2"/>
          <p:cNvSpPr>
            <a:spLocks noGrp="1"/>
          </p:cNvSpPr>
          <p:nvPr>
            <p:ph idx="1"/>
          </p:nvPr>
        </p:nvSpPr>
        <p:spPr>
          <a:xfrm>
            <a:off x="457200" y="2793999"/>
            <a:ext cx="8229599" cy="3078163"/>
          </a:xfrm>
        </p:spPr>
        <p:txBody>
          <a:bodyPr/>
          <a:lstStyle/>
          <a:p>
            <a:pPr marL="0" indent="0" algn="ctr">
              <a:lnSpc>
                <a:spcPct val="120000"/>
              </a:lnSpc>
              <a:buNone/>
            </a:pPr>
            <a:r>
              <a:rPr lang="en-US" dirty="0" smtClean="0">
                <a:solidFill>
                  <a:srgbClr val="666666"/>
                </a:solidFill>
              </a:rPr>
              <a:t>The following presentation has educational value and is not for the purpose of marketing any products or services. </a:t>
            </a:r>
            <a:endParaRPr lang="en-US" dirty="0">
              <a:solidFill>
                <a:srgbClr val="666666"/>
              </a:solidFill>
            </a:endParaRPr>
          </a:p>
        </p:txBody>
      </p:sp>
      <p:sp>
        <p:nvSpPr>
          <p:cNvPr id="4"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9F9E349-25D2-9C40-9A92-A172BCE750D7}" type="slidenum">
              <a:rPr lang="en-US" sz="1200" smtClean="0">
                <a:solidFill>
                  <a:schemeClr val="bg1"/>
                </a:solidFill>
              </a:rPr>
              <a:pPr/>
              <a:t>2</a:t>
            </a:fld>
            <a:endParaRPr lang="en-US" sz="1200">
              <a:solidFill>
                <a:schemeClr val="bg1"/>
              </a:solidFill>
            </a:endParaRPr>
          </a:p>
        </p:txBody>
      </p:sp>
    </p:spTree>
    <p:extLst>
      <p:ext uri="{BB962C8B-B14F-4D97-AF65-F5344CB8AC3E}">
        <p14:creationId xmlns:p14="http://schemas.microsoft.com/office/powerpoint/2010/main" val="37896968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62910"/>
            <a:ext cx="8229600" cy="1031842"/>
          </a:xfrm>
        </p:spPr>
        <p:txBody>
          <a:bodyPr>
            <a:normAutofit/>
          </a:bodyPr>
          <a:lstStyle/>
          <a:p>
            <a:r>
              <a:rPr lang="en-US" sz="2400" dirty="0" smtClean="0"/>
              <a:t>S&amp;I Initiatives’ Standards</a:t>
            </a:r>
            <a:endParaRPr lang="en-US" sz="2400" dirty="0"/>
          </a:p>
        </p:txBody>
      </p:sp>
      <p:graphicFrame>
        <p:nvGraphicFramePr>
          <p:cNvPr id="3" name="Table 2"/>
          <p:cNvGraphicFramePr>
            <a:graphicFrameLocks noGrp="1"/>
          </p:cNvGraphicFramePr>
          <p:nvPr>
            <p:extLst>
              <p:ext uri="{D42A27DB-BD31-4B8C-83A1-F6EECF244321}">
                <p14:modId xmlns:p14="http://schemas.microsoft.com/office/powerpoint/2010/main" val="895690500"/>
              </p:ext>
            </p:extLst>
          </p:nvPr>
        </p:nvGraphicFramePr>
        <p:xfrm>
          <a:off x="299544" y="1127177"/>
          <a:ext cx="8544911" cy="4962793"/>
        </p:xfrm>
        <a:graphic>
          <a:graphicData uri="http://schemas.openxmlformats.org/drawingml/2006/table">
            <a:tbl>
              <a:tblPr firstRow="1" firstCol="1" lastCol="1" bandRow="1">
                <a:tableStyleId>{9DCAF9ED-07DC-4A11-8D7F-57B35C25682E}</a:tableStyleId>
              </a:tblPr>
              <a:tblGrid>
                <a:gridCol w="1949458"/>
                <a:gridCol w="2432865"/>
                <a:gridCol w="4162588"/>
              </a:tblGrid>
              <a:tr h="320143">
                <a:tc>
                  <a:txBody>
                    <a:bodyPr/>
                    <a:lstStyle/>
                    <a:p>
                      <a:r>
                        <a:rPr lang="en-US" sz="1600" dirty="0" smtClean="0"/>
                        <a:t>Building Blocks</a:t>
                      </a:r>
                      <a:endParaRPr lang="en-US" sz="1600" dirty="0"/>
                    </a:p>
                  </a:txBody>
                  <a:tcPr/>
                </a:tc>
                <a:tc>
                  <a:txBody>
                    <a:bodyPr/>
                    <a:lstStyle/>
                    <a:p>
                      <a:r>
                        <a:rPr lang="en-US" sz="1600" dirty="0" smtClean="0"/>
                        <a:t>Sample</a:t>
                      </a:r>
                      <a:r>
                        <a:rPr lang="en-US" sz="1600" baseline="0" dirty="0" smtClean="0"/>
                        <a:t> </a:t>
                      </a:r>
                      <a:r>
                        <a:rPr lang="en-US" sz="1600" dirty="0" smtClean="0"/>
                        <a:t>Standards</a:t>
                      </a:r>
                      <a:endParaRPr lang="en-US" sz="1600" dirty="0"/>
                    </a:p>
                  </a:txBody>
                  <a:tcPr/>
                </a:tc>
                <a:tc>
                  <a:txBody>
                    <a:bodyPr/>
                    <a:lstStyle/>
                    <a:p>
                      <a:r>
                        <a:rPr lang="en-US" sz="1600" dirty="0" smtClean="0"/>
                        <a:t>S&amp;I Initiative(s)</a:t>
                      </a:r>
                      <a:endParaRPr lang="en-US" sz="1600" dirty="0"/>
                    </a:p>
                  </a:txBody>
                  <a:tcPr/>
                </a:tc>
              </a:tr>
              <a:tr h="785804">
                <a:tc>
                  <a:txBody>
                    <a:bodyPr/>
                    <a:lstStyle/>
                    <a:p>
                      <a:r>
                        <a:rPr lang="en-US" sz="1600" dirty="0" smtClean="0"/>
                        <a:t>Vocabulary</a:t>
                      </a:r>
                      <a:endParaRPr lang="en-US" sz="1600" dirty="0"/>
                    </a:p>
                  </a:txBody>
                  <a:tcPr/>
                </a:tc>
                <a:tc>
                  <a:txBody>
                    <a:bodyPr/>
                    <a:lstStyle/>
                    <a:p>
                      <a:r>
                        <a:rPr lang="en-US" sz="1600" b="0" dirty="0" smtClean="0"/>
                        <a:t>LOINC,</a:t>
                      </a:r>
                      <a:r>
                        <a:rPr lang="en-US" sz="1600" b="0" baseline="0" dirty="0" smtClean="0"/>
                        <a:t> SNOMED, RxNORM, ICD-10</a:t>
                      </a:r>
                      <a:endParaRPr lang="en-US" sz="1600" b="0" dirty="0"/>
                    </a:p>
                  </a:txBody>
                  <a:tcPr/>
                </a:tc>
                <a:tc>
                  <a:txBody>
                    <a:bodyPr/>
                    <a:lstStyle/>
                    <a:p>
                      <a:r>
                        <a:rPr lang="en-US" sz="1500" b="0" dirty="0" smtClean="0"/>
                        <a:t>Health</a:t>
                      </a:r>
                      <a:r>
                        <a:rPr lang="en-US" sz="1500" b="0" baseline="0" dirty="0" smtClean="0"/>
                        <a:t> </a:t>
                      </a:r>
                      <a:r>
                        <a:rPr lang="en-US" sz="1500" b="0" dirty="0" smtClean="0"/>
                        <a:t>eDecisions</a:t>
                      </a:r>
                      <a:r>
                        <a:rPr lang="en-US" sz="1500" b="0" baseline="0" dirty="0" smtClean="0"/>
                        <a:t> (HeD)</a:t>
                      </a:r>
                    </a:p>
                    <a:p>
                      <a:r>
                        <a:rPr lang="en-US" sz="1500" b="0" baseline="0" dirty="0" smtClean="0"/>
                        <a:t>Structured Data Capture (SDC)</a:t>
                      </a:r>
                    </a:p>
                    <a:p>
                      <a:pPr marL="0" marR="0" indent="0" algn="l" defTabSz="914400" rtl="0" eaLnBrk="1" fontAlgn="auto" latinLnBrk="0" hangingPunct="1">
                        <a:lnSpc>
                          <a:spcPct val="100000"/>
                        </a:lnSpc>
                        <a:spcBef>
                          <a:spcPts val="0"/>
                        </a:spcBef>
                        <a:spcAft>
                          <a:spcPts val="0"/>
                        </a:spcAft>
                        <a:buClrTx/>
                        <a:buSzTx/>
                        <a:buFontTx/>
                        <a:buNone/>
                        <a:tabLst/>
                        <a:defRPr/>
                      </a:pPr>
                      <a:r>
                        <a:rPr lang="en-US" sz="1500" b="0" baseline="0" dirty="0" smtClean="0">
                          <a:solidFill>
                            <a:schemeClr val="tx1"/>
                          </a:solidFill>
                        </a:rPr>
                        <a:t>Clinical Quality Framework (CQF)</a:t>
                      </a:r>
                      <a:endParaRPr lang="en-US" sz="1500" b="0" dirty="0" smtClean="0">
                        <a:solidFill>
                          <a:schemeClr val="tx1"/>
                        </a:solidFill>
                      </a:endParaRPr>
                    </a:p>
                  </a:txBody>
                  <a:tcPr/>
                </a:tc>
              </a:tr>
              <a:tr h="1251466">
                <a:tc>
                  <a:txBody>
                    <a:bodyPr/>
                    <a:lstStyle/>
                    <a:p>
                      <a:r>
                        <a:rPr lang="en-US" sz="1600" dirty="0" smtClean="0"/>
                        <a:t>Content</a:t>
                      </a:r>
                      <a:endParaRPr lang="en-US" sz="1600" dirty="0"/>
                    </a:p>
                  </a:txBody>
                  <a:tcPr/>
                </a:tc>
                <a:tc>
                  <a:txBody>
                    <a:bodyPr/>
                    <a:lstStyle/>
                    <a:p>
                      <a:r>
                        <a:rPr lang="en-US" sz="1600" b="1" dirty="0" smtClean="0">
                          <a:solidFill>
                            <a:srgbClr val="000000"/>
                          </a:solidFill>
                        </a:rPr>
                        <a:t>CCDA</a:t>
                      </a:r>
                      <a:r>
                        <a:rPr lang="en-US" sz="1600" b="0" dirty="0" smtClean="0">
                          <a:solidFill>
                            <a:srgbClr val="000000"/>
                          </a:solidFill>
                        </a:rPr>
                        <a:t>,</a:t>
                      </a:r>
                      <a:r>
                        <a:rPr lang="en-US" sz="1600" b="0" baseline="0" dirty="0" smtClean="0">
                          <a:solidFill>
                            <a:srgbClr val="000000"/>
                          </a:solidFill>
                        </a:rPr>
                        <a:t> </a:t>
                      </a:r>
                      <a:r>
                        <a:rPr lang="en-US" sz="1600" b="0" baseline="0" dirty="0" smtClean="0"/>
                        <a:t>HQMF, QRDA, FHIR,</a:t>
                      </a:r>
                      <a:endParaRPr lang="en-US" sz="1600" b="0" dirty="0" smtClean="0"/>
                    </a:p>
                    <a:p>
                      <a:r>
                        <a:rPr lang="en-US" sz="1600" b="0" dirty="0" smtClean="0"/>
                        <a:t>ISO/IEC</a:t>
                      </a:r>
                      <a:r>
                        <a:rPr lang="en-US" sz="1600" b="0" baseline="0" dirty="0" smtClean="0"/>
                        <a:t> </a:t>
                      </a:r>
                      <a:r>
                        <a:rPr lang="en-US" sz="1600" b="0" dirty="0" smtClean="0"/>
                        <a:t>11179, ISO/IEC 19763,</a:t>
                      </a:r>
                    </a:p>
                    <a:p>
                      <a:r>
                        <a:rPr lang="en-US" sz="1600" b="0" dirty="0" smtClean="0"/>
                        <a:t>HL7</a:t>
                      </a:r>
                      <a:r>
                        <a:rPr lang="en-US" sz="1600" b="0" baseline="0" dirty="0" smtClean="0"/>
                        <a:t> 2.5.1</a:t>
                      </a:r>
                      <a:endParaRPr lang="en-US" sz="1600" b="0" dirty="0"/>
                    </a:p>
                  </a:txBody>
                  <a:tcPr/>
                </a:tc>
                <a:tc>
                  <a:txBody>
                    <a:bodyPr/>
                    <a:lstStyle/>
                    <a:p>
                      <a:r>
                        <a:rPr lang="en-US" sz="1500" b="0" baseline="0" dirty="0" smtClean="0"/>
                        <a:t>HeD, SDC, CQF</a:t>
                      </a:r>
                    </a:p>
                    <a:p>
                      <a:r>
                        <a:rPr lang="en-US" sz="1500" b="0" baseline="0" dirty="0" smtClean="0"/>
                        <a:t>Transitions of Care (ToC)</a:t>
                      </a:r>
                    </a:p>
                    <a:p>
                      <a:r>
                        <a:rPr lang="en-US" sz="1500" b="0" baseline="0" dirty="0" smtClean="0"/>
                        <a:t>Longitudinal Coordination of Care (LCC)</a:t>
                      </a:r>
                    </a:p>
                    <a:p>
                      <a:r>
                        <a:rPr lang="en-US" sz="1500" b="0" dirty="0" smtClean="0"/>
                        <a:t>Blue</a:t>
                      </a:r>
                      <a:r>
                        <a:rPr lang="en-US" sz="1500" b="0" baseline="0" dirty="0" smtClean="0"/>
                        <a:t>Button+</a:t>
                      </a:r>
                    </a:p>
                    <a:p>
                      <a:r>
                        <a:rPr lang="en-US" sz="1500" b="0" baseline="0" dirty="0" smtClean="0">
                          <a:solidFill>
                            <a:srgbClr val="0000FF"/>
                          </a:solidFill>
                        </a:rPr>
                        <a:t>eLTSS (NEW*)</a:t>
                      </a:r>
                    </a:p>
                  </a:txBody>
                  <a:tcPr/>
                </a:tc>
              </a:tr>
              <a:tr h="1018635">
                <a:tc>
                  <a:txBody>
                    <a:bodyPr/>
                    <a:lstStyle/>
                    <a:p>
                      <a:r>
                        <a:rPr lang="en-US" sz="1600" dirty="0" smtClean="0"/>
                        <a:t>Transport</a:t>
                      </a:r>
                      <a:endParaRPr lang="en-US" sz="1600" dirty="0"/>
                    </a:p>
                  </a:txBody>
                  <a:tcPr/>
                </a:tc>
                <a:tc>
                  <a:txBody>
                    <a:bodyPr/>
                    <a:lstStyle/>
                    <a:p>
                      <a:r>
                        <a:rPr lang="en-US" sz="1600" b="0" dirty="0" smtClean="0"/>
                        <a:t>DIRECT, SOAP, REST, OpenID, OAuth</a:t>
                      </a:r>
                      <a:endParaRPr lang="en-US" sz="16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b="0" dirty="0" smtClean="0"/>
                        <a:t>Electronic Submission of Medical Documentation (esMD)</a:t>
                      </a:r>
                    </a:p>
                    <a:p>
                      <a:r>
                        <a:rPr lang="en-US" sz="1500" b="0" dirty="0" smtClean="0"/>
                        <a:t>DIRECT,</a:t>
                      </a:r>
                      <a:r>
                        <a:rPr lang="en-US" sz="1500" b="0" baseline="0" dirty="0" smtClean="0"/>
                        <a:t> </a:t>
                      </a:r>
                      <a:r>
                        <a:rPr lang="en-US" sz="1500" b="0" dirty="0" smtClean="0"/>
                        <a:t>ToC, SDC, </a:t>
                      </a:r>
                      <a:endParaRPr lang="en-US" sz="1500" b="0" baseline="0" dirty="0" smtClean="0"/>
                    </a:p>
                    <a:p>
                      <a:pPr marL="0" marR="0" indent="0" algn="l" defTabSz="914353" rtl="0" eaLnBrk="1" fontAlgn="auto" latinLnBrk="0" hangingPunct="1">
                        <a:lnSpc>
                          <a:spcPct val="100000"/>
                        </a:lnSpc>
                        <a:spcBef>
                          <a:spcPts val="0"/>
                        </a:spcBef>
                        <a:spcAft>
                          <a:spcPts val="0"/>
                        </a:spcAft>
                        <a:buClrTx/>
                        <a:buSzTx/>
                        <a:buFontTx/>
                        <a:buNone/>
                        <a:tabLst/>
                        <a:defRPr/>
                      </a:pPr>
                      <a:r>
                        <a:rPr lang="en-US" sz="1500" b="0" baseline="0" dirty="0" smtClean="0"/>
                        <a:t>BlueButton+, </a:t>
                      </a:r>
                      <a:r>
                        <a:rPr lang="en-US" sz="1500" b="0" baseline="0" dirty="0" smtClean="0">
                          <a:solidFill>
                            <a:srgbClr val="0000FF"/>
                          </a:solidFill>
                        </a:rPr>
                        <a:t>eLTSS (NEW*)</a:t>
                      </a:r>
                      <a:endParaRPr lang="en-US" sz="1500" b="0" dirty="0" smtClean="0">
                        <a:solidFill>
                          <a:srgbClr val="0000FF"/>
                        </a:solidFill>
                      </a:endParaRPr>
                    </a:p>
                  </a:txBody>
                  <a:tcPr/>
                </a:tc>
              </a:tr>
              <a:tr h="785804">
                <a:tc>
                  <a:txBody>
                    <a:bodyPr/>
                    <a:lstStyle/>
                    <a:p>
                      <a:r>
                        <a:rPr lang="en-US" sz="1600" dirty="0" smtClean="0"/>
                        <a:t>Security</a:t>
                      </a:r>
                      <a:endParaRPr lang="en-US" sz="1600" dirty="0"/>
                    </a:p>
                  </a:txBody>
                  <a:tcPr/>
                </a:tc>
                <a:tc>
                  <a:txBody>
                    <a:bodyPr/>
                    <a:lstStyle/>
                    <a:p>
                      <a:r>
                        <a:rPr lang="en-US" sz="1600" b="0" dirty="0" smtClean="0"/>
                        <a:t>DIRECT,</a:t>
                      </a:r>
                      <a:r>
                        <a:rPr lang="en-US" sz="1600" b="0" baseline="0" dirty="0" smtClean="0"/>
                        <a:t> OpenID, OAuth, NSTIC, X.509</a:t>
                      </a:r>
                      <a:endParaRPr lang="en-US" sz="1600" b="0" dirty="0"/>
                    </a:p>
                  </a:txBody>
                  <a:tcPr/>
                </a:tc>
                <a:tc>
                  <a:txBody>
                    <a:bodyPr/>
                    <a:lstStyle/>
                    <a:p>
                      <a:r>
                        <a:rPr lang="en-US" sz="1500" b="0" dirty="0" smtClean="0"/>
                        <a:t>esMD, Data Provenance</a:t>
                      </a:r>
                    </a:p>
                    <a:p>
                      <a:r>
                        <a:rPr lang="en-US" sz="1500" b="0" dirty="0" smtClean="0"/>
                        <a:t>Data</a:t>
                      </a:r>
                      <a:r>
                        <a:rPr lang="en-US" sz="1500" b="0" baseline="0" dirty="0" smtClean="0"/>
                        <a:t> Segmentation for Privacy (DS4P)</a:t>
                      </a:r>
                    </a:p>
                    <a:p>
                      <a:r>
                        <a:rPr lang="en-US" sz="1500" b="0" baseline="0" dirty="0" smtClean="0"/>
                        <a:t>DIRECT</a:t>
                      </a:r>
                      <a:endParaRPr lang="en-US" sz="1500" b="0" dirty="0"/>
                    </a:p>
                  </a:txBody>
                  <a:tcPr/>
                </a:tc>
              </a:tr>
              <a:tr h="785804">
                <a:tc>
                  <a:txBody>
                    <a:bodyPr/>
                    <a:lstStyle/>
                    <a:p>
                      <a:r>
                        <a:rPr lang="en-US" sz="1600" dirty="0" smtClean="0"/>
                        <a:t>Services</a:t>
                      </a:r>
                      <a:endParaRPr lang="en-US" sz="1600" dirty="0"/>
                    </a:p>
                  </a:txBody>
                  <a:tcPr/>
                </a:tc>
                <a:tc>
                  <a:txBody>
                    <a:bodyPr/>
                    <a:lstStyle/>
                    <a:p>
                      <a:r>
                        <a:rPr lang="en-US" sz="1600" b="0" dirty="0" smtClean="0"/>
                        <a:t>DNS+LDAP</a:t>
                      </a:r>
                      <a:endParaRPr lang="en-US" sz="1600" b="0" dirty="0"/>
                    </a:p>
                  </a:txBody>
                  <a:tcPr/>
                </a:tc>
                <a:tc>
                  <a:txBody>
                    <a:bodyPr/>
                    <a:lstStyle/>
                    <a:p>
                      <a:r>
                        <a:rPr lang="en-US" sz="1500" b="0" dirty="0" smtClean="0"/>
                        <a:t>Lab Orders &amp; Lab Results Interfaces</a:t>
                      </a:r>
                    </a:p>
                    <a:p>
                      <a:r>
                        <a:rPr lang="en-US" sz="1500" b="0" dirty="0" smtClean="0"/>
                        <a:t>Data Access Framework (DAF)</a:t>
                      </a:r>
                    </a:p>
                    <a:p>
                      <a:r>
                        <a:rPr lang="en-US" sz="1500" b="0" dirty="0" smtClean="0"/>
                        <a:t>BlueButton</a:t>
                      </a:r>
                      <a:r>
                        <a:rPr lang="en-US" sz="1500" b="0" baseline="0" dirty="0" smtClean="0"/>
                        <a:t>+ API</a:t>
                      </a:r>
                      <a:endParaRPr lang="en-US" sz="1500" b="0" dirty="0"/>
                    </a:p>
                  </a:txBody>
                  <a:tcPr/>
                </a:tc>
              </a:tr>
            </a:tbl>
          </a:graphicData>
        </a:graphic>
      </p:graphicFrame>
      <p:sp>
        <p:nvSpPr>
          <p:cNvPr id="6" name="Rectangle 5"/>
          <p:cNvSpPr/>
          <p:nvPr/>
        </p:nvSpPr>
        <p:spPr>
          <a:xfrm>
            <a:off x="6522524" y="6374403"/>
            <a:ext cx="341760" cy="276999"/>
          </a:xfrm>
          <a:prstGeom prst="rect">
            <a:avLst/>
          </a:prstGeom>
        </p:spPr>
        <p:txBody>
          <a:bodyPr wrap="none">
            <a:spAutoFit/>
          </a:bodyPr>
          <a:lstStyle/>
          <a:p>
            <a:fld id="{D04207AB-DC8F-4E13-8DC0-6025F5BF10CE}" type="slidenum">
              <a:rPr lang="en-US" sz="1200">
                <a:solidFill>
                  <a:schemeClr val="bg1"/>
                </a:solidFill>
              </a:rPr>
              <a:pPr/>
              <a:t>20</a:t>
            </a:fld>
            <a:endParaRPr lang="en-US" sz="1200" dirty="0"/>
          </a:p>
        </p:txBody>
      </p:sp>
    </p:spTree>
    <p:extLst>
      <p:ext uri="{BB962C8B-B14F-4D97-AF65-F5344CB8AC3E}">
        <p14:creationId xmlns:p14="http://schemas.microsoft.com/office/powerpoint/2010/main" val="1773960831"/>
      </p:ext>
    </p:extLst>
  </p:cSld>
  <p:clrMapOvr>
    <a:masterClrMapping/>
  </p:clrMapOvr>
  <mc:AlternateContent xmlns:mc="http://schemas.openxmlformats.org/markup-compatibility/2006" xmlns:p14="http://schemas.microsoft.com/office/powerpoint/2010/main">
    <mc:Choice Requires="p14">
      <p:transition p14:dur="300">
        <p:dissolve/>
      </p:transition>
    </mc:Choice>
    <mc:Fallback xmlns="">
      <p:transition xmlns:p14="http://schemas.microsoft.com/office/powerpoint/2010/main">
        <p:dissolv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504825" y="547640"/>
            <a:ext cx="8229600" cy="824625"/>
          </a:xfrm>
        </p:spPr>
        <p:txBody>
          <a:bodyPr>
            <a:normAutofit/>
          </a:bodyPr>
          <a:lstStyle/>
          <a:p>
            <a:r>
              <a:rPr lang="en-US" sz="2700" dirty="0" smtClean="0"/>
              <a:t>S&amp;I Framework Phases</a:t>
            </a:r>
            <a:endParaRPr lang="en-US" sz="2700" dirty="0"/>
          </a:p>
        </p:txBody>
      </p:sp>
      <p:graphicFrame>
        <p:nvGraphicFramePr>
          <p:cNvPr id="7" name="Table 6"/>
          <p:cNvGraphicFramePr>
            <a:graphicFrameLocks noGrp="1"/>
          </p:cNvGraphicFramePr>
          <p:nvPr>
            <p:extLst>
              <p:ext uri="{D42A27DB-BD31-4B8C-83A1-F6EECF244321}">
                <p14:modId xmlns:p14="http://schemas.microsoft.com/office/powerpoint/2010/main" val="644319873"/>
              </p:ext>
            </p:extLst>
          </p:nvPr>
        </p:nvGraphicFramePr>
        <p:xfrm>
          <a:off x="350454" y="1372265"/>
          <a:ext cx="8383971" cy="4661916"/>
        </p:xfrm>
        <a:graphic>
          <a:graphicData uri="http://schemas.openxmlformats.org/drawingml/2006/table">
            <a:tbl>
              <a:tblPr/>
              <a:tblGrid>
                <a:gridCol w="1498834"/>
                <a:gridCol w="6885137"/>
              </a:tblGrid>
              <a:tr h="214564">
                <a:tc>
                  <a:txBody>
                    <a:bodyPr/>
                    <a:lstStyle/>
                    <a:p>
                      <a:pPr marL="0" marR="0">
                        <a:lnSpc>
                          <a:spcPct val="115000"/>
                        </a:lnSpc>
                        <a:spcBef>
                          <a:spcPts val="0"/>
                        </a:spcBef>
                        <a:spcAft>
                          <a:spcPts val="0"/>
                        </a:spcAft>
                      </a:pPr>
                      <a:r>
                        <a:rPr lang="en-US" sz="1400" b="1" dirty="0">
                          <a:solidFill>
                            <a:srgbClr val="365F91"/>
                          </a:solidFill>
                          <a:latin typeface="Calibri"/>
                          <a:ea typeface="Times New Roman"/>
                          <a:cs typeface="Times New Roman"/>
                        </a:rPr>
                        <a:t>Phase</a:t>
                      </a:r>
                      <a:endParaRPr lang="en-US" sz="1400" dirty="0">
                        <a:latin typeface="Calibri"/>
                        <a:ea typeface="Times New Roman"/>
                        <a:cs typeface="Times New Roman"/>
                      </a:endParaRP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b="1" dirty="0" smtClean="0">
                          <a:solidFill>
                            <a:srgbClr val="365F91"/>
                          </a:solidFill>
                          <a:latin typeface="Calibri"/>
                          <a:ea typeface="Times New Roman"/>
                          <a:cs typeface="Times New Roman"/>
                        </a:rPr>
                        <a:t>Planned </a:t>
                      </a:r>
                      <a:r>
                        <a:rPr lang="en-US" sz="1400" b="1" dirty="0">
                          <a:solidFill>
                            <a:srgbClr val="365F91"/>
                          </a:solidFill>
                          <a:latin typeface="Calibri"/>
                          <a:ea typeface="Times New Roman"/>
                          <a:cs typeface="Times New Roman"/>
                        </a:rPr>
                        <a:t>Activities </a:t>
                      </a:r>
                      <a:endParaRPr lang="en-US" sz="1400" dirty="0">
                        <a:latin typeface="Calibri"/>
                        <a:ea typeface="Times New Roman"/>
                        <a:cs typeface="Times New Roman"/>
                      </a:endParaRP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643692">
                <a:tc>
                  <a:txBody>
                    <a:bodyPr/>
                    <a:lstStyle/>
                    <a:p>
                      <a:pPr marL="0" marR="0">
                        <a:lnSpc>
                          <a:spcPct val="115000"/>
                        </a:lnSpc>
                        <a:spcBef>
                          <a:spcPts val="0"/>
                        </a:spcBef>
                        <a:spcAft>
                          <a:spcPts val="0"/>
                        </a:spcAft>
                      </a:pPr>
                      <a:r>
                        <a:rPr lang="en-US" sz="1400" b="1" dirty="0">
                          <a:solidFill>
                            <a:schemeClr val="accent1">
                              <a:lumMod val="75000"/>
                            </a:schemeClr>
                          </a:solidFill>
                          <a:latin typeface="Calibri"/>
                          <a:ea typeface="Times New Roman"/>
                          <a:cs typeface="Times New Roman"/>
                        </a:rPr>
                        <a:t>Pre-Discovery</a:t>
                      </a:r>
                      <a:endParaRPr lang="en-US" sz="1400" dirty="0">
                        <a:solidFill>
                          <a:schemeClr val="accent1">
                            <a:lumMod val="75000"/>
                          </a:schemeClr>
                        </a:solidFill>
                        <a:latin typeface="Calibri"/>
                        <a:ea typeface="Times New Roman"/>
                        <a:cs typeface="Times New Roman"/>
                      </a:endParaRPr>
                    </a:p>
                  </a:txBody>
                  <a:tcPr marL="68580" marR="6858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342900" marR="0" lvl="0" indent="-342900">
                        <a:lnSpc>
                          <a:spcPct val="115000"/>
                        </a:lnSpc>
                        <a:spcBef>
                          <a:spcPts val="0"/>
                        </a:spcBef>
                        <a:spcAft>
                          <a:spcPts val="0"/>
                        </a:spcAft>
                        <a:buFont typeface="Symbol"/>
                        <a:buChar char=""/>
                      </a:pPr>
                      <a:r>
                        <a:rPr lang="en-US" sz="1400" dirty="0">
                          <a:solidFill>
                            <a:srgbClr val="365F91"/>
                          </a:solidFill>
                          <a:latin typeface="Calibri"/>
                          <a:ea typeface="Times New Roman"/>
                          <a:cs typeface="Times New Roman"/>
                        </a:rPr>
                        <a:t>Development of Initiative Synopsis</a:t>
                      </a:r>
                      <a:endParaRPr lang="en-US" sz="1400" dirty="0">
                        <a:latin typeface="Calibri"/>
                        <a:ea typeface="Times New Roman"/>
                        <a:cs typeface="Times New Roman"/>
                      </a:endParaRPr>
                    </a:p>
                    <a:p>
                      <a:pPr marL="342900" marR="0" lvl="0" indent="-342900">
                        <a:lnSpc>
                          <a:spcPct val="115000"/>
                        </a:lnSpc>
                        <a:spcBef>
                          <a:spcPts val="0"/>
                        </a:spcBef>
                        <a:spcAft>
                          <a:spcPts val="0"/>
                        </a:spcAft>
                        <a:buFont typeface="Symbol"/>
                        <a:buChar char=""/>
                      </a:pPr>
                      <a:r>
                        <a:rPr lang="en-US" sz="1400" dirty="0">
                          <a:solidFill>
                            <a:srgbClr val="365F91"/>
                          </a:solidFill>
                          <a:latin typeface="Calibri"/>
                          <a:ea typeface="Times New Roman"/>
                          <a:cs typeface="Times New Roman"/>
                        </a:rPr>
                        <a:t>Development of Initiative Charter</a:t>
                      </a:r>
                      <a:endParaRPr lang="en-US" sz="1400" dirty="0">
                        <a:latin typeface="Calibri"/>
                        <a:ea typeface="Times New Roman"/>
                        <a:cs typeface="Times New Roman"/>
                      </a:endParaRPr>
                    </a:p>
                    <a:p>
                      <a:pPr marL="342900" marR="0" lvl="0" indent="-342900">
                        <a:lnSpc>
                          <a:spcPct val="115000"/>
                        </a:lnSpc>
                        <a:spcBef>
                          <a:spcPts val="0"/>
                        </a:spcBef>
                        <a:spcAft>
                          <a:spcPts val="0"/>
                        </a:spcAft>
                        <a:buFont typeface="Symbol"/>
                        <a:buChar char=""/>
                      </a:pPr>
                      <a:r>
                        <a:rPr lang="en-US" sz="1400" dirty="0">
                          <a:solidFill>
                            <a:srgbClr val="365F91"/>
                          </a:solidFill>
                          <a:latin typeface="Calibri"/>
                          <a:ea typeface="Times New Roman"/>
                          <a:cs typeface="Times New Roman"/>
                        </a:rPr>
                        <a:t>Definition of Goals &amp; Initiative Outcomes</a:t>
                      </a:r>
                      <a:endParaRPr lang="en-US" sz="1400" dirty="0">
                        <a:latin typeface="Calibri"/>
                        <a:ea typeface="Times New Roman"/>
                        <a:cs typeface="Times New Roman"/>
                      </a:endParaRPr>
                    </a:p>
                  </a:txBody>
                  <a:tcPr marL="68580" marR="6858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r>
              <a:tr h="643692">
                <a:tc>
                  <a:txBody>
                    <a:bodyPr/>
                    <a:lstStyle/>
                    <a:p>
                      <a:pPr marL="0" marR="0">
                        <a:lnSpc>
                          <a:spcPct val="115000"/>
                        </a:lnSpc>
                        <a:spcBef>
                          <a:spcPts val="0"/>
                        </a:spcBef>
                        <a:spcAft>
                          <a:spcPts val="0"/>
                        </a:spcAft>
                      </a:pPr>
                      <a:r>
                        <a:rPr lang="en-US" sz="1400" b="1" dirty="0">
                          <a:solidFill>
                            <a:srgbClr val="365F91"/>
                          </a:solidFill>
                          <a:latin typeface="Calibri"/>
                          <a:ea typeface="Times New Roman"/>
                          <a:cs typeface="Times New Roman"/>
                        </a:rPr>
                        <a:t>Discovery </a:t>
                      </a:r>
                      <a:endParaRPr lang="en-US" sz="1400" dirty="0">
                        <a:latin typeface="Calibri"/>
                        <a:ea typeface="Times New Roman"/>
                        <a:cs typeface="Times New Roman"/>
                      </a:endParaRPr>
                    </a:p>
                  </a:txBody>
                  <a:tcPr marL="68580" marR="68580" marT="0" marB="0">
                    <a:lnL>
                      <a:noFill/>
                    </a:lnL>
                    <a:lnR>
                      <a:noFill/>
                    </a:lnR>
                    <a:lnT>
                      <a:noFill/>
                    </a:lnT>
                    <a:lnB>
                      <a:noFill/>
                    </a:lnB>
                  </a:tcPr>
                </a:tc>
                <a:tc>
                  <a:txBody>
                    <a:bodyPr/>
                    <a:lstStyle/>
                    <a:p>
                      <a:pPr marL="342900" marR="0" lvl="0" indent="-342900">
                        <a:lnSpc>
                          <a:spcPct val="115000"/>
                        </a:lnSpc>
                        <a:spcBef>
                          <a:spcPts val="0"/>
                        </a:spcBef>
                        <a:spcAft>
                          <a:spcPts val="0"/>
                        </a:spcAft>
                        <a:buFont typeface="Symbol"/>
                        <a:buChar char=""/>
                      </a:pPr>
                      <a:r>
                        <a:rPr lang="en-US" sz="1400" dirty="0">
                          <a:solidFill>
                            <a:srgbClr val="365F91"/>
                          </a:solidFill>
                          <a:latin typeface="Calibri"/>
                          <a:ea typeface="Times New Roman"/>
                          <a:cs typeface="Times New Roman"/>
                        </a:rPr>
                        <a:t>Creation/Validation of Use Cases, User Stories &amp; Functional Requirements</a:t>
                      </a:r>
                      <a:endParaRPr lang="en-US" sz="1400" dirty="0">
                        <a:latin typeface="Calibri"/>
                        <a:ea typeface="Times New Roman"/>
                        <a:cs typeface="Times New Roman"/>
                      </a:endParaRPr>
                    </a:p>
                    <a:p>
                      <a:pPr marL="342900" marR="0" lvl="0" indent="-342900">
                        <a:lnSpc>
                          <a:spcPct val="115000"/>
                        </a:lnSpc>
                        <a:spcBef>
                          <a:spcPts val="0"/>
                        </a:spcBef>
                        <a:spcAft>
                          <a:spcPts val="0"/>
                        </a:spcAft>
                        <a:buFont typeface="Symbol"/>
                        <a:buChar char=""/>
                      </a:pPr>
                      <a:r>
                        <a:rPr lang="en-US" sz="1400" dirty="0">
                          <a:solidFill>
                            <a:srgbClr val="365F91"/>
                          </a:solidFill>
                          <a:latin typeface="Calibri"/>
                          <a:ea typeface="Times New Roman"/>
                          <a:cs typeface="Times New Roman"/>
                        </a:rPr>
                        <a:t>Identification of interoperability gaps, barriers, obstacles and costs</a:t>
                      </a:r>
                      <a:endParaRPr lang="en-US" sz="1400" dirty="0">
                        <a:latin typeface="Calibri"/>
                        <a:ea typeface="Times New Roman"/>
                        <a:cs typeface="Times New Roman"/>
                      </a:endParaRPr>
                    </a:p>
                    <a:p>
                      <a:pPr marL="342900" marR="0" lvl="0" indent="-342900">
                        <a:lnSpc>
                          <a:spcPct val="115000"/>
                        </a:lnSpc>
                        <a:spcBef>
                          <a:spcPts val="0"/>
                        </a:spcBef>
                        <a:spcAft>
                          <a:spcPts val="0"/>
                        </a:spcAft>
                        <a:buFont typeface="Symbol"/>
                        <a:buChar char=""/>
                      </a:pPr>
                      <a:r>
                        <a:rPr lang="en-US" sz="1400" dirty="0">
                          <a:solidFill>
                            <a:srgbClr val="365F91"/>
                          </a:solidFill>
                          <a:latin typeface="Calibri"/>
                          <a:ea typeface="Times New Roman"/>
                          <a:cs typeface="Times New Roman"/>
                        </a:rPr>
                        <a:t>Review of Vocabulary</a:t>
                      </a:r>
                      <a:endParaRPr lang="en-US" sz="1400" dirty="0">
                        <a:latin typeface="Calibri"/>
                        <a:ea typeface="Times New Roman"/>
                        <a:cs typeface="Times New Roman"/>
                      </a:endParaRPr>
                    </a:p>
                  </a:txBody>
                  <a:tcPr marL="68580" marR="68580" marT="0" marB="0">
                    <a:lnL>
                      <a:noFill/>
                    </a:lnL>
                    <a:lnR>
                      <a:noFill/>
                    </a:lnR>
                    <a:lnT>
                      <a:noFill/>
                    </a:lnT>
                    <a:lnB>
                      <a:noFill/>
                    </a:lnB>
                  </a:tcPr>
                </a:tc>
              </a:tr>
              <a:tr h="1072820">
                <a:tc>
                  <a:txBody>
                    <a:bodyPr/>
                    <a:lstStyle/>
                    <a:p>
                      <a:pPr marL="0" marR="0">
                        <a:lnSpc>
                          <a:spcPct val="115000"/>
                        </a:lnSpc>
                        <a:spcBef>
                          <a:spcPts val="0"/>
                        </a:spcBef>
                        <a:spcAft>
                          <a:spcPts val="0"/>
                        </a:spcAft>
                      </a:pPr>
                      <a:r>
                        <a:rPr lang="en-US" sz="1400" b="1">
                          <a:solidFill>
                            <a:srgbClr val="365F91"/>
                          </a:solidFill>
                          <a:latin typeface="Calibri"/>
                          <a:ea typeface="Times New Roman"/>
                          <a:cs typeface="Times New Roman"/>
                        </a:rPr>
                        <a:t>Implementation</a:t>
                      </a:r>
                      <a:endParaRPr lang="en-US" sz="1400">
                        <a:latin typeface="Calibri"/>
                        <a:ea typeface="Times New Roman"/>
                        <a:cs typeface="Times New Roman"/>
                      </a:endParaRPr>
                    </a:p>
                  </a:txBody>
                  <a:tcPr marL="68580" marR="68580" marT="0" marB="0">
                    <a:lnL>
                      <a:noFill/>
                    </a:lnL>
                    <a:lnR>
                      <a:noFill/>
                    </a:lnR>
                    <a:lnT>
                      <a:noFill/>
                    </a:lnT>
                    <a:lnB>
                      <a:noFill/>
                    </a:lnB>
                    <a:solidFill>
                      <a:srgbClr val="D3DFEE"/>
                    </a:solidFill>
                  </a:tcPr>
                </a:tc>
                <a:tc>
                  <a:txBody>
                    <a:bodyPr/>
                    <a:lstStyle/>
                    <a:p>
                      <a:pPr marL="342900" marR="0" lvl="0" indent="-342900">
                        <a:lnSpc>
                          <a:spcPct val="115000"/>
                        </a:lnSpc>
                        <a:spcBef>
                          <a:spcPts val="0"/>
                        </a:spcBef>
                        <a:spcAft>
                          <a:spcPts val="0"/>
                        </a:spcAft>
                        <a:buFont typeface="Symbol"/>
                        <a:buChar char=""/>
                      </a:pPr>
                      <a:r>
                        <a:rPr lang="en-US" sz="1400" dirty="0">
                          <a:solidFill>
                            <a:srgbClr val="365F91"/>
                          </a:solidFill>
                          <a:latin typeface="Calibri"/>
                          <a:ea typeface="Times New Roman"/>
                          <a:cs typeface="Times New Roman"/>
                        </a:rPr>
                        <a:t>Creation of aligned specification </a:t>
                      </a:r>
                      <a:endParaRPr lang="en-US" sz="1400" dirty="0">
                        <a:latin typeface="Calibri"/>
                        <a:ea typeface="Times New Roman"/>
                        <a:cs typeface="Times New Roman"/>
                      </a:endParaRPr>
                    </a:p>
                    <a:p>
                      <a:pPr marL="342900" marR="0" lvl="0" indent="-342900">
                        <a:lnSpc>
                          <a:spcPct val="115000"/>
                        </a:lnSpc>
                        <a:spcBef>
                          <a:spcPts val="0"/>
                        </a:spcBef>
                        <a:spcAft>
                          <a:spcPts val="0"/>
                        </a:spcAft>
                        <a:buFont typeface="Symbol"/>
                        <a:buChar char=""/>
                      </a:pPr>
                      <a:r>
                        <a:rPr lang="en-US" sz="1400" dirty="0">
                          <a:solidFill>
                            <a:srgbClr val="365F91"/>
                          </a:solidFill>
                          <a:latin typeface="Calibri"/>
                          <a:ea typeface="Times New Roman"/>
                          <a:cs typeface="Times New Roman"/>
                        </a:rPr>
                        <a:t>Documentation of relevant specifications and reference implementations such as guides, design documents, etc.</a:t>
                      </a:r>
                      <a:endParaRPr lang="en-US" sz="1400" dirty="0">
                        <a:latin typeface="Calibri"/>
                        <a:ea typeface="Times New Roman"/>
                        <a:cs typeface="Times New Roman"/>
                      </a:endParaRPr>
                    </a:p>
                    <a:p>
                      <a:pPr marL="342900" marR="0" lvl="0" indent="-342900">
                        <a:lnSpc>
                          <a:spcPct val="115000"/>
                        </a:lnSpc>
                        <a:spcBef>
                          <a:spcPts val="0"/>
                        </a:spcBef>
                        <a:spcAft>
                          <a:spcPts val="0"/>
                        </a:spcAft>
                        <a:buFont typeface="Symbol"/>
                        <a:buChar char=""/>
                      </a:pPr>
                      <a:r>
                        <a:rPr lang="en-US" sz="1400" dirty="0">
                          <a:solidFill>
                            <a:srgbClr val="365F91"/>
                          </a:solidFill>
                          <a:latin typeface="Calibri"/>
                          <a:ea typeface="Times New Roman"/>
                          <a:cs typeface="Times New Roman"/>
                        </a:rPr>
                        <a:t>Validation of Vocabulary</a:t>
                      </a:r>
                      <a:endParaRPr lang="en-US" sz="1400" dirty="0">
                        <a:latin typeface="Calibri"/>
                        <a:ea typeface="Times New Roman"/>
                        <a:cs typeface="Times New Roman"/>
                      </a:endParaRPr>
                    </a:p>
                    <a:p>
                      <a:pPr marL="342900" marR="0" lvl="0" indent="-342900">
                        <a:lnSpc>
                          <a:spcPct val="115000"/>
                        </a:lnSpc>
                        <a:spcBef>
                          <a:spcPts val="0"/>
                        </a:spcBef>
                        <a:spcAft>
                          <a:spcPts val="0"/>
                        </a:spcAft>
                        <a:buFont typeface="Symbol"/>
                        <a:buChar char=""/>
                      </a:pPr>
                      <a:r>
                        <a:rPr lang="en-US" sz="1400" dirty="0">
                          <a:solidFill>
                            <a:srgbClr val="365F91"/>
                          </a:solidFill>
                          <a:latin typeface="Calibri"/>
                          <a:ea typeface="Times New Roman"/>
                          <a:cs typeface="Times New Roman"/>
                        </a:rPr>
                        <a:t>Development of testing tools and reference implementation tools</a:t>
                      </a:r>
                      <a:endParaRPr lang="en-US" sz="1400" dirty="0">
                        <a:latin typeface="Calibri"/>
                        <a:ea typeface="Times New Roman"/>
                        <a:cs typeface="Times New Roman"/>
                      </a:endParaRPr>
                    </a:p>
                  </a:txBody>
                  <a:tcPr marL="68580" marR="68580" marT="0" marB="0">
                    <a:lnL>
                      <a:noFill/>
                    </a:lnL>
                    <a:lnR>
                      <a:noFill/>
                    </a:lnR>
                    <a:lnT>
                      <a:noFill/>
                    </a:lnT>
                    <a:lnB>
                      <a:noFill/>
                    </a:lnB>
                    <a:solidFill>
                      <a:srgbClr val="D3DFEE"/>
                    </a:solidFill>
                  </a:tcPr>
                </a:tc>
              </a:tr>
              <a:tr h="443232">
                <a:tc>
                  <a:txBody>
                    <a:bodyPr/>
                    <a:lstStyle/>
                    <a:p>
                      <a:pPr marL="0" marR="0">
                        <a:lnSpc>
                          <a:spcPct val="115000"/>
                        </a:lnSpc>
                        <a:spcBef>
                          <a:spcPts val="0"/>
                        </a:spcBef>
                        <a:spcAft>
                          <a:spcPts val="0"/>
                        </a:spcAft>
                      </a:pPr>
                      <a:r>
                        <a:rPr lang="en-US" sz="1400" b="1">
                          <a:solidFill>
                            <a:srgbClr val="365F91"/>
                          </a:solidFill>
                          <a:latin typeface="Calibri"/>
                          <a:ea typeface="Times New Roman"/>
                          <a:cs typeface="Times New Roman"/>
                        </a:rPr>
                        <a:t>Pilot</a:t>
                      </a:r>
                      <a:endParaRPr lang="en-US" sz="1400">
                        <a:latin typeface="Calibri"/>
                        <a:ea typeface="Times New Roman"/>
                        <a:cs typeface="Times New Roman"/>
                      </a:endParaRPr>
                    </a:p>
                  </a:txBody>
                  <a:tcPr marL="68580" marR="68580" marT="0" marB="0">
                    <a:lnL>
                      <a:noFill/>
                    </a:lnL>
                    <a:lnR>
                      <a:noFill/>
                    </a:lnR>
                    <a:lnT>
                      <a:noFill/>
                    </a:lnT>
                    <a:lnB>
                      <a:noFill/>
                    </a:lnB>
                  </a:tcPr>
                </a:tc>
                <a:tc>
                  <a:txBody>
                    <a:bodyPr/>
                    <a:lstStyle/>
                    <a:p>
                      <a:pPr marL="342900" marR="0" lvl="0" indent="-342900">
                        <a:lnSpc>
                          <a:spcPct val="115000"/>
                        </a:lnSpc>
                        <a:spcBef>
                          <a:spcPts val="0"/>
                        </a:spcBef>
                        <a:spcAft>
                          <a:spcPts val="0"/>
                        </a:spcAft>
                        <a:buFont typeface="Symbol"/>
                        <a:buChar char=""/>
                      </a:pPr>
                      <a:r>
                        <a:rPr lang="en-US" sz="1400" dirty="0">
                          <a:solidFill>
                            <a:srgbClr val="365F91"/>
                          </a:solidFill>
                          <a:latin typeface="Calibri"/>
                          <a:ea typeface="Times New Roman"/>
                          <a:cs typeface="Times New Roman"/>
                        </a:rPr>
                        <a:t>Validation of aligned specifications, testing tools, and reference implementation tools</a:t>
                      </a:r>
                      <a:endParaRPr lang="en-US" sz="1400" dirty="0">
                        <a:latin typeface="Calibri"/>
                        <a:ea typeface="Times New Roman"/>
                        <a:cs typeface="Times New Roman"/>
                      </a:endParaRPr>
                    </a:p>
                    <a:p>
                      <a:pPr marL="342900" marR="0" lvl="0" indent="-342900">
                        <a:lnSpc>
                          <a:spcPct val="115000"/>
                        </a:lnSpc>
                        <a:spcBef>
                          <a:spcPts val="0"/>
                        </a:spcBef>
                        <a:spcAft>
                          <a:spcPts val="0"/>
                        </a:spcAft>
                        <a:buFont typeface="Symbol"/>
                        <a:buChar char=""/>
                      </a:pPr>
                      <a:r>
                        <a:rPr lang="en-US" sz="1400" dirty="0">
                          <a:solidFill>
                            <a:srgbClr val="365F91"/>
                          </a:solidFill>
                          <a:latin typeface="Calibri"/>
                          <a:ea typeface="Times New Roman"/>
                          <a:cs typeface="Times New Roman"/>
                        </a:rPr>
                        <a:t>Revision of documentation and tools</a:t>
                      </a:r>
                      <a:endParaRPr lang="en-US" sz="1400" dirty="0">
                        <a:latin typeface="Calibri"/>
                        <a:ea typeface="Times New Roman"/>
                        <a:cs typeface="Times New Roman"/>
                      </a:endParaRPr>
                    </a:p>
                  </a:txBody>
                  <a:tcPr marL="68580" marR="68580" marT="0" marB="0">
                    <a:lnL>
                      <a:noFill/>
                    </a:lnL>
                    <a:lnR>
                      <a:noFill/>
                    </a:lnR>
                    <a:lnT>
                      <a:noFill/>
                    </a:lnT>
                    <a:lnB>
                      <a:noFill/>
                    </a:lnB>
                  </a:tcPr>
                </a:tc>
              </a:tr>
              <a:tr h="1072820">
                <a:tc>
                  <a:txBody>
                    <a:bodyPr/>
                    <a:lstStyle/>
                    <a:p>
                      <a:pPr marL="0" marR="0">
                        <a:lnSpc>
                          <a:spcPct val="115000"/>
                        </a:lnSpc>
                        <a:spcBef>
                          <a:spcPts val="0"/>
                        </a:spcBef>
                        <a:spcAft>
                          <a:spcPts val="0"/>
                        </a:spcAft>
                      </a:pPr>
                      <a:r>
                        <a:rPr lang="en-US" sz="1400" b="1">
                          <a:solidFill>
                            <a:srgbClr val="365F91"/>
                          </a:solidFill>
                          <a:latin typeface="Calibri"/>
                          <a:ea typeface="Times New Roman"/>
                          <a:cs typeface="Times New Roman"/>
                        </a:rPr>
                        <a:t>Evaluation</a:t>
                      </a:r>
                      <a:endParaRPr lang="en-US" sz="1400">
                        <a:latin typeface="Calibri"/>
                        <a:ea typeface="Times New Roman"/>
                        <a:cs typeface="Times New Roman"/>
                      </a:endParaRPr>
                    </a:p>
                  </a:txBody>
                  <a:tcPr marL="68580" marR="68580" marT="0" marB="0">
                    <a:lnL>
                      <a:noFill/>
                    </a:lnL>
                    <a:lnR>
                      <a:noFill/>
                    </a:lnR>
                    <a:lnT>
                      <a:noFill/>
                    </a:lnT>
                    <a:lnB w="12700" cap="flat" cmpd="sng" algn="ctr">
                      <a:solidFill>
                        <a:srgbClr val="4F81BD"/>
                      </a:solidFill>
                      <a:prstDash val="solid"/>
                      <a:round/>
                      <a:headEnd type="none" w="med" len="med"/>
                      <a:tailEnd type="none" w="med" len="med"/>
                    </a:lnB>
                    <a:solidFill>
                      <a:srgbClr val="D3DFEE"/>
                    </a:solidFill>
                  </a:tcPr>
                </a:tc>
                <a:tc>
                  <a:txBody>
                    <a:bodyPr/>
                    <a:lstStyle/>
                    <a:p>
                      <a:pPr marL="342900" marR="0" lvl="0" indent="-342900">
                        <a:lnSpc>
                          <a:spcPct val="115000"/>
                        </a:lnSpc>
                        <a:spcBef>
                          <a:spcPts val="0"/>
                        </a:spcBef>
                        <a:spcAft>
                          <a:spcPts val="0"/>
                        </a:spcAft>
                        <a:buFont typeface="Symbol"/>
                        <a:buChar char=""/>
                      </a:pPr>
                      <a:r>
                        <a:rPr lang="en-US" sz="1400" dirty="0">
                          <a:solidFill>
                            <a:srgbClr val="365F91"/>
                          </a:solidFill>
                          <a:latin typeface="Calibri"/>
                          <a:ea typeface="Times New Roman"/>
                          <a:cs typeface="Times New Roman"/>
                        </a:rPr>
                        <a:t>Measurement of initiative success against goals and outcomes</a:t>
                      </a:r>
                      <a:endParaRPr lang="en-US" sz="1400" dirty="0">
                        <a:latin typeface="Calibri"/>
                        <a:ea typeface="Times New Roman"/>
                        <a:cs typeface="Times New Roman"/>
                      </a:endParaRPr>
                    </a:p>
                    <a:p>
                      <a:pPr marL="342900" marR="0" lvl="0" indent="-342900">
                        <a:lnSpc>
                          <a:spcPct val="115000"/>
                        </a:lnSpc>
                        <a:spcBef>
                          <a:spcPts val="0"/>
                        </a:spcBef>
                        <a:spcAft>
                          <a:spcPts val="0"/>
                        </a:spcAft>
                        <a:buFont typeface="Symbol"/>
                        <a:buChar char=""/>
                      </a:pPr>
                      <a:r>
                        <a:rPr lang="en-US" sz="1400" dirty="0">
                          <a:solidFill>
                            <a:srgbClr val="365F91"/>
                          </a:solidFill>
                          <a:latin typeface="Calibri"/>
                          <a:ea typeface="Times New Roman"/>
                          <a:cs typeface="Times New Roman"/>
                        </a:rPr>
                        <a:t>Identification of best practices and lessons learned from pilots for wider scale deployment</a:t>
                      </a:r>
                      <a:endParaRPr lang="en-US" sz="1400" dirty="0">
                        <a:latin typeface="Calibri"/>
                        <a:ea typeface="Times New Roman"/>
                        <a:cs typeface="Times New Roman"/>
                      </a:endParaRPr>
                    </a:p>
                    <a:p>
                      <a:pPr marL="342900" marR="0" lvl="0" indent="-342900">
                        <a:lnSpc>
                          <a:spcPct val="115000"/>
                        </a:lnSpc>
                        <a:spcBef>
                          <a:spcPts val="0"/>
                        </a:spcBef>
                        <a:spcAft>
                          <a:spcPts val="0"/>
                        </a:spcAft>
                        <a:buFont typeface="Symbol"/>
                        <a:buChar char=""/>
                      </a:pPr>
                      <a:r>
                        <a:rPr lang="en-US" sz="1400" dirty="0">
                          <a:solidFill>
                            <a:srgbClr val="365F91"/>
                          </a:solidFill>
                          <a:latin typeface="Calibri"/>
                          <a:ea typeface="Times New Roman"/>
                          <a:cs typeface="Times New Roman"/>
                        </a:rPr>
                        <a:t>Identification of hard and soft policy tools that could be considered for wider scale deployments</a:t>
                      </a:r>
                      <a:endParaRPr lang="en-US" sz="1400" dirty="0">
                        <a:latin typeface="Calibri"/>
                        <a:ea typeface="Times New Roman"/>
                        <a:cs typeface="Times New Roman"/>
                      </a:endParaRPr>
                    </a:p>
                  </a:txBody>
                  <a:tcPr marL="68580" marR="68580" marT="0" marB="0">
                    <a:lnL>
                      <a:noFill/>
                    </a:lnL>
                    <a:lnR>
                      <a:noFill/>
                    </a:lnR>
                    <a:lnT>
                      <a:noFill/>
                    </a:lnT>
                    <a:lnB w="12700" cap="flat" cmpd="sng" algn="ctr">
                      <a:solidFill>
                        <a:srgbClr val="4F81BD"/>
                      </a:solidFill>
                      <a:prstDash val="solid"/>
                      <a:round/>
                      <a:headEnd type="none" w="med" len="med"/>
                      <a:tailEnd type="none" w="med" len="med"/>
                    </a:lnB>
                    <a:solidFill>
                      <a:srgbClr val="D3DFEE"/>
                    </a:solidFill>
                  </a:tcPr>
                </a:tc>
              </a:tr>
            </a:tbl>
          </a:graphicData>
        </a:graphic>
      </p:graphicFrame>
      <p:sp>
        <p:nvSpPr>
          <p:cNvPr id="8"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9F9E349-25D2-9C40-9A92-A172BCE750D7}" type="slidenum">
              <a:rPr lang="en-US" sz="1200" smtClean="0">
                <a:solidFill>
                  <a:schemeClr val="bg1"/>
                </a:solidFill>
              </a:rPr>
              <a:pPr/>
              <a:t>21</a:t>
            </a:fld>
            <a:endParaRPr lang="en-US" sz="1200">
              <a:solidFill>
                <a:schemeClr val="bg1"/>
              </a:solidFill>
            </a:endParaRPr>
          </a:p>
        </p:txBody>
      </p:sp>
    </p:spTree>
    <p:extLst>
      <p:ext uri="{BB962C8B-B14F-4D97-AF65-F5344CB8AC3E}">
        <p14:creationId xmlns:p14="http://schemas.microsoft.com/office/powerpoint/2010/main" val="323270959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Pentagon 27"/>
          <p:cNvSpPr/>
          <p:nvPr/>
        </p:nvSpPr>
        <p:spPr>
          <a:xfrm>
            <a:off x="7203627" y="1295401"/>
            <a:ext cx="1573256" cy="319544"/>
          </a:xfrm>
          <a:prstGeom prst="homePlate">
            <a:avLst/>
          </a:prstGeom>
          <a:solidFill>
            <a:schemeClr val="accent6">
              <a:lumMod val="50000"/>
            </a:scheme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Rectangle 92"/>
          <p:cNvSpPr/>
          <p:nvPr>
            <p:custDataLst>
              <p:tags r:id="rId1"/>
            </p:custDataLst>
          </p:nvPr>
        </p:nvSpPr>
        <p:spPr>
          <a:xfrm>
            <a:off x="1828800" y="1277267"/>
            <a:ext cx="7242641" cy="5418665"/>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defTabSz="914400" fontAlgn="auto">
              <a:spcBef>
                <a:spcPts val="0"/>
              </a:spcBef>
              <a:spcAft>
                <a:spcPts val="0"/>
              </a:spcAft>
            </a:pPr>
            <a:endParaRPr lang="en-US" sz="1200" dirty="0">
              <a:solidFill>
                <a:prstClr val="black"/>
              </a:solidFill>
            </a:endParaRPr>
          </a:p>
        </p:txBody>
      </p:sp>
      <p:sp>
        <p:nvSpPr>
          <p:cNvPr id="37" name="Title 1"/>
          <p:cNvSpPr>
            <a:spLocks noGrp="1"/>
          </p:cNvSpPr>
          <p:nvPr>
            <p:ph type="title"/>
          </p:nvPr>
        </p:nvSpPr>
        <p:spPr>
          <a:xfrm>
            <a:off x="562961" y="487748"/>
            <a:ext cx="8229600" cy="1031842"/>
          </a:xfrm>
        </p:spPr>
        <p:txBody>
          <a:bodyPr>
            <a:noAutofit/>
          </a:bodyPr>
          <a:lstStyle/>
          <a:p>
            <a:r>
              <a:rPr lang="en-US" sz="2400" dirty="0" smtClean="0"/>
              <a:t/>
            </a:r>
            <a:br>
              <a:rPr lang="en-US" sz="2400" dirty="0" smtClean="0"/>
            </a:br>
            <a:r>
              <a:rPr lang="en-US" sz="2400" dirty="0" smtClean="0"/>
              <a:t>S&amp;I Initiative Portfolio Snapshot</a:t>
            </a:r>
            <a:br>
              <a:rPr lang="en-US" sz="2400" dirty="0" smtClean="0"/>
            </a:br>
            <a:endParaRPr lang="en-US" sz="2400" dirty="0"/>
          </a:p>
        </p:txBody>
      </p:sp>
      <p:sp>
        <p:nvSpPr>
          <p:cNvPr id="78" name="TextBox 77"/>
          <p:cNvSpPr txBox="1"/>
          <p:nvPr/>
        </p:nvSpPr>
        <p:spPr>
          <a:xfrm>
            <a:off x="211340" y="5862552"/>
            <a:ext cx="9801254" cy="417731"/>
          </a:xfrm>
          <a:prstGeom prst="rect">
            <a:avLst/>
          </a:prstGeom>
          <a:noFill/>
        </p:spPr>
        <p:txBody>
          <a:bodyPr wrap="square" lIns="91440" rtlCol="0" anchor="ctr" anchorCtr="0">
            <a:noAutofit/>
          </a:bodyPr>
          <a:lstStyle/>
          <a:p>
            <a:r>
              <a:rPr lang="en-US" sz="1000" i="1" dirty="0"/>
              <a:t>* </a:t>
            </a:r>
            <a:r>
              <a:rPr lang="en-US" sz="1000" b="1" i="1" dirty="0">
                <a:solidFill>
                  <a:schemeClr val="tx1">
                    <a:lumMod val="65000"/>
                    <a:lumOff val="35000"/>
                  </a:schemeClr>
                </a:solidFill>
              </a:rPr>
              <a:t>Community led initiatives leverage the S&amp;I framework platform with minimal or no ONC funded contractor support.</a:t>
            </a:r>
          </a:p>
        </p:txBody>
      </p:sp>
      <p:sp>
        <p:nvSpPr>
          <p:cNvPr id="8"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9F9E349-25D2-9C40-9A92-A172BCE750D7}" type="slidenum">
              <a:rPr lang="en-US" sz="1200" smtClean="0">
                <a:solidFill>
                  <a:schemeClr val="bg1"/>
                </a:solidFill>
              </a:rPr>
              <a:pPr/>
              <a:t>22</a:t>
            </a:fld>
            <a:endParaRPr lang="en-US" sz="1200">
              <a:solidFill>
                <a:schemeClr val="bg1"/>
              </a:solidFill>
            </a:endParaRPr>
          </a:p>
        </p:txBody>
      </p:sp>
      <p:sp>
        <p:nvSpPr>
          <p:cNvPr id="3" name="Rectangle 2"/>
          <p:cNvSpPr/>
          <p:nvPr/>
        </p:nvSpPr>
        <p:spPr>
          <a:xfrm>
            <a:off x="1828800" y="1710299"/>
            <a:ext cx="4144392" cy="249393"/>
          </a:xfrm>
          <a:prstGeom prst="rect">
            <a:avLst/>
          </a:prstGeom>
          <a:solidFill>
            <a:schemeClr val="accent3">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1828800" y="1953304"/>
            <a:ext cx="3485930" cy="249393"/>
          </a:xfrm>
          <a:prstGeom prst="rect">
            <a:avLst/>
          </a:prstGeom>
          <a:solidFill>
            <a:schemeClr val="accent3">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828799" y="2196309"/>
            <a:ext cx="3815161" cy="249393"/>
          </a:xfrm>
          <a:prstGeom prst="rect">
            <a:avLst/>
          </a:prstGeom>
          <a:solidFill>
            <a:schemeClr val="accent3">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828800" y="2439314"/>
            <a:ext cx="5053696" cy="249393"/>
          </a:xfrm>
          <a:prstGeom prst="rect">
            <a:avLst/>
          </a:prstGeom>
          <a:solidFill>
            <a:schemeClr val="accent3">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1828800" y="2682319"/>
            <a:ext cx="3235087" cy="249393"/>
          </a:xfrm>
          <a:prstGeom prst="rect">
            <a:avLst/>
          </a:prstGeom>
          <a:solidFill>
            <a:schemeClr val="accent3">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828802" y="2925324"/>
            <a:ext cx="1087244" cy="249393"/>
          </a:xfrm>
          <a:prstGeom prst="rect">
            <a:avLst/>
          </a:prstGeom>
          <a:solidFill>
            <a:schemeClr val="accent3">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1828802" y="3168327"/>
            <a:ext cx="1761384" cy="249393"/>
          </a:xfrm>
          <a:prstGeom prst="rect">
            <a:avLst/>
          </a:prstGeom>
          <a:solidFill>
            <a:schemeClr val="accent3">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 name="Group 3"/>
          <p:cNvGrpSpPr/>
          <p:nvPr/>
        </p:nvGrpSpPr>
        <p:grpSpPr>
          <a:xfrm>
            <a:off x="1828799" y="3417720"/>
            <a:ext cx="5680803" cy="1217000"/>
            <a:chOff x="1828799" y="3355000"/>
            <a:chExt cx="5680803" cy="1174360"/>
          </a:xfrm>
        </p:grpSpPr>
        <p:sp>
          <p:nvSpPr>
            <p:cNvPr id="16" name="Rectangle 15"/>
            <p:cNvSpPr/>
            <p:nvPr/>
          </p:nvSpPr>
          <p:spPr>
            <a:xfrm>
              <a:off x="1828800" y="3355000"/>
              <a:ext cx="4724400" cy="23401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1828799" y="3591440"/>
              <a:ext cx="5680803" cy="23401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828799" y="3827880"/>
              <a:ext cx="5429961" cy="23401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1828799" y="4064320"/>
              <a:ext cx="4552012" cy="23401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1828799" y="4300760"/>
              <a:ext cx="5638801" cy="228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1" name="Rectangle 20"/>
          <p:cNvSpPr/>
          <p:nvPr/>
        </p:nvSpPr>
        <p:spPr>
          <a:xfrm>
            <a:off x="1828799" y="4636920"/>
            <a:ext cx="6449010" cy="41236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828798" y="4870747"/>
            <a:ext cx="6781801" cy="25996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1828798" y="5611840"/>
            <a:ext cx="6781801" cy="25996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1828799" y="5104574"/>
            <a:ext cx="5680804" cy="51772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2" name="Table 1"/>
          <p:cNvGraphicFramePr>
            <a:graphicFrameLocks noGrp="1"/>
          </p:cNvGraphicFramePr>
          <p:nvPr>
            <p:extLst>
              <p:ext uri="{D42A27DB-BD31-4B8C-83A1-F6EECF244321}">
                <p14:modId xmlns:p14="http://schemas.microsoft.com/office/powerpoint/2010/main" val="1154914982"/>
              </p:ext>
            </p:extLst>
          </p:nvPr>
        </p:nvGraphicFramePr>
        <p:xfrm>
          <a:off x="297091" y="1710299"/>
          <a:ext cx="8502832" cy="4145280"/>
        </p:xfrm>
        <a:graphic>
          <a:graphicData uri="http://schemas.openxmlformats.org/drawingml/2006/table">
            <a:tbl>
              <a:tblPr firstRow="1" bandRow="1">
                <a:tableStyleId>{C4B1156A-380E-4F78-BDF5-A606A8083BF9}</a:tableStyleId>
              </a:tblPr>
              <a:tblGrid>
                <a:gridCol w="1521518"/>
                <a:gridCol w="6981314"/>
              </a:tblGrid>
              <a:tr h="228742">
                <a:tc rowSpan="7">
                  <a:txBody>
                    <a:bodyPr/>
                    <a:lstStyle/>
                    <a:p>
                      <a:r>
                        <a:rPr lang="en-US" sz="1400" b="1" dirty="0" smtClean="0"/>
                        <a:t>Active Initiatives</a:t>
                      </a:r>
                      <a:endParaRPr lang="en-US" sz="1400" b="1" dirty="0"/>
                    </a:p>
                  </a:txBody>
                  <a:tcPr anchor="ctr">
                    <a:lnL w="12700" cmpd="sng">
                      <a:noFill/>
                    </a:lnL>
                    <a:lnR w="12700" cmpd="sng">
                      <a:noFill/>
                    </a:lnR>
                    <a:lnT w="12700" cmpd="sng">
                      <a:noFill/>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b="1" dirty="0" smtClean="0">
                          <a:solidFill>
                            <a:schemeClr val="tx2">
                              <a:lumMod val="50000"/>
                            </a:schemeClr>
                          </a:solidFill>
                        </a:rPr>
                        <a:t>Structured Data Capture</a:t>
                      </a:r>
                      <a:endParaRPr lang="en-US" sz="1000" b="1" dirty="0">
                        <a:solidFill>
                          <a:schemeClr val="tx2">
                            <a:lumMod val="50000"/>
                          </a:schemeClr>
                        </a:solidFill>
                      </a:endParaRPr>
                    </a:p>
                  </a:txBody>
                  <a:tcPr>
                    <a:lnL w="12700" cmpd="sng">
                      <a:noFill/>
                    </a:lnL>
                    <a:lnR w="12700" cmpd="sng">
                      <a:noFill/>
                    </a:lnR>
                    <a:lnT w="12700" cmpd="sng">
                      <a:noFill/>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r>
              <a:tr h="228742">
                <a:tc vMerge="1">
                  <a:txBody>
                    <a:bodyPr/>
                    <a:lstStyle/>
                    <a:p>
                      <a:endParaRPr lang="en-US" sz="1000" b="1" dirty="0"/>
                    </a:p>
                  </a:txBody>
                  <a:tcPr/>
                </a:tc>
                <a:tc>
                  <a:txBody>
                    <a:bodyPr/>
                    <a:lstStyle/>
                    <a:p>
                      <a:r>
                        <a:rPr lang="en-US" sz="1000" b="1" dirty="0" smtClean="0">
                          <a:solidFill>
                            <a:schemeClr val="tx2">
                              <a:lumMod val="50000"/>
                            </a:schemeClr>
                          </a:solidFill>
                        </a:rPr>
                        <a:t>Data Access</a:t>
                      </a:r>
                      <a:r>
                        <a:rPr lang="en-US" sz="1000" b="1" baseline="0" dirty="0" smtClean="0">
                          <a:solidFill>
                            <a:schemeClr val="tx2">
                              <a:lumMod val="50000"/>
                            </a:schemeClr>
                          </a:solidFill>
                        </a:rPr>
                        <a:t> Framework</a:t>
                      </a:r>
                    </a:p>
                  </a:txBody>
                  <a:tcPr>
                    <a:lnL w="12700" cmpd="sng">
                      <a:noFill/>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r>
              <a:tr h="228742">
                <a:tc vMerge="1">
                  <a:txBody>
                    <a:bodyPr/>
                    <a:lstStyle/>
                    <a:p>
                      <a:endParaRPr lang="en-US" sz="1000" b="1" dirty="0"/>
                    </a:p>
                  </a:txBody>
                  <a:tcPr/>
                </a:tc>
                <a:tc>
                  <a:txBody>
                    <a:bodyPr/>
                    <a:lstStyle/>
                    <a:p>
                      <a:r>
                        <a:rPr lang="en-US" sz="1000" b="1" dirty="0" smtClean="0">
                          <a:solidFill>
                            <a:schemeClr val="tx2">
                              <a:lumMod val="50000"/>
                            </a:schemeClr>
                          </a:solidFill>
                        </a:rPr>
                        <a:t>EU/US </a:t>
                      </a:r>
                      <a:r>
                        <a:rPr lang="en-US" sz="1000" b="1" dirty="0" err="1" smtClean="0">
                          <a:solidFill>
                            <a:schemeClr val="tx2">
                              <a:lumMod val="50000"/>
                            </a:schemeClr>
                          </a:solidFill>
                        </a:rPr>
                        <a:t>eHealth</a:t>
                      </a:r>
                      <a:r>
                        <a:rPr lang="en-US" sz="1000" b="1" baseline="0" dirty="0" smtClean="0">
                          <a:solidFill>
                            <a:schemeClr val="tx2">
                              <a:lumMod val="50000"/>
                            </a:schemeClr>
                          </a:solidFill>
                        </a:rPr>
                        <a:t> Cooperation</a:t>
                      </a:r>
                      <a:endParaRPr lang="en-US" sz="1000" b="1" dirty="0">
                        <a:solidFill>
                          <a:schemeClr val="tx2">
                            <a:lumMod val="50000"/>
                          </a:schemeClr>
                        </a:solidFill>
                      </a:endParaRPr>
                    </a:p>
                  </a:txBody>
                  <a:tcPr>
                    <a:lnL w="12700" cmpd="sng">
                      <a:noFill/>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r>
              <a:tr h="228742">
                <a:tc vMerge="1">
                  <a:txBody>
                    <a:bodyPr/>
                    <a:lstStyle/>
                    <a:p>
                      <a:endParaRPr lang="en-US" sz="1000" b="1" dirty="0"/>
                    </a:p>
                  </a:txBody>
                  <a:tcPr/>
                </a:tc>
                <a:tc>
                  <a:txBody>
                    <a:bodyPr/>
                    <a:lstStyle/>
                    <a:p>
                      <a:r>
                        <a:rPr lang="en-US" sz="1000" b="1" dirty="0" smtClean="0">
                          <a:solidFill>
                            <a:schemeClr val="tx2">
                              <a:lumMod val="50000"/>
                            </a:schemeClr>
                          </a:solidFill>
                        </a:rPr>
                        <a:t>Blue Button Plus</a:t>
                      </a:r>
                      <a:endParaRPr lang="en-US" sz="1000" b="1" dirty="0">
                        <a:solidFill>
                          <a:schemeClr val="tx2">
                            <a:lumMod val="50000"/>
                          </a:schemeClr>
                        </a:solidFill>
                      </a:endParaRPr>
                    </a:p>
                  </a:txBody>
                  <a:tcPr>
                    <a:lnL w="12700" cmpd="sng">
                      <a:noFill/>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r>
              <a:tr h="228742">
                <a:tc vMerge="1">
                  <a:txBody>
                    <a:bodyPr/>
                    <a:lstStyle/>
                    <a:p>
                      <a:endParaRPr lang="en-US" sz="1000" b="1" dirty="0"/>
                    </a:p>
                  </a:txBody>
                  <a:tcPr/>
                </a:tc>
                <a:tc>
                  <a:txBody>
                    <a:bodyPr/>
                    <a:lstStyle/>
                    <a:p>
                      <a:r>
                        <a:rPr lang="en-US" sz="1000" b="1" dirty="0" smtClean="0">
                          <a:solidFill>
                            <a:schemeClr val="tx2">
                              <a:lumMod val="50000"/>
                            </a:schemeClr>
                          </a:solidFill>
                        </a:rPr>
                        <a:t>PDMP &amp;</a:t>
                      </a:r>
                      <a:r>
                        <a:rPr lang="en-US" sz="1000" b="1" baseline="0" dirty="0" smtClean="0">
                          <a:solidFill>
                            <a:schemeClr val="tx2">
                              <a:lumMod val="50000"/>
                            </a:schemeClr>
                          </a:solidFill>
                        </a:rPr>
                        <a:t> HIT Integration</a:t>
                      </a:r>
                      <a:endParaRPr lang="en-US" sz="1000" b="1" dirty="0">
                        <a:solidFill>
                          <a:schemeClr val="tx2">
                            <a:lumMod val="50000"/>
                          </a:schemeClr>
                        </a:solidFill>
                      </a:endParaRPr>
                    </a:p>
                  </a:txBody>
                  <a:tcPr>
                    <a:lnL w="12700" cmpd="sng">
                      <a:noFill/>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r>
              <a:tr h="228742">
                <a:tc vMerge="1">
                  <a:txBody>
                    <a:bodyPr/>
                    <a:lstStyle/>
                    <a:p>
                      <a:endParaRPr lang="en-US" sz="1000" b="1" dirty="0"/>
                    </a:p>
                  </a:txBody>
                  <a:tcPr/>
                </a:tc>
                <a:tc>
                  <a:txBody>
                    <a:bodyPr/>
                    <a:lstStyle/>
                    <a:p>
                      <a:r>
                        <a:rPr lang="en-US" sz="1000" b="1" dirty="0" smtClean="0">
                          <a:solidFill>
                            <a:schemeClr val="tx2">
                              <a:lumMod val="50000"/>
                            </a:schemeClr>
                          </a:solidFill>
                        </a:rPr>
                        <a:t>Clinical Quality Framework</a:t>
                      </a:r>
                      <a:endParaRPr lang="en-US" sz="1000" b="1" dirty="0">
                        <a:solidFill>
                          <a:schemeClr val="tx2">
                            <a:lumMod val="50000"/>
                          </a:schemeClr>
                        </a:solidFill>
                      </a:endParaRPr>
                    </a:p>
                  </a:txBody>
                  <a:tcPr>
                    <a:lnL w="12700" cmpd="sng">
                      <a:noFill/>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r>
              <a:tr h="228742">
                <a:tc vMerge="1">
                  <a:txBody>
                    <a:bodyPr/>
                    <a:lstStyle/>
                    <a:p>
                      <a:endParaRPr lang="en-US" sz="1000" b="1" dirty="0"/>
                    </a:p>
                  </a:txBody>
                  <a:tcPr/>
                </a:tc>
                <a:tc>
                  <a:txBody>
                    <a:bodyPr/>
                    <a:lstStyle/>
                    <a:p>
                      <a:r>
                        <a:rPr lang="en-US" sz="1000" b="1" dirty="0" smtClean="0">
                          <a:solidFill>
                            <a:schemeClr val="tx2">
                              <a:lumMod val="50000"/>
                            </a:schemeClr>
                          </a:solidFill>
                        </a:rPr>
                        <a:t>Data Provenance</a:t>
                      </a:r>
                      <a:endParaRPr lang="en-US" sz="1000" b="1" dirty="0">
                        <a:solidFill>
                          <a:schemeClr val="tx2">
                            <a:lumMod val="50000"/>
                          </a:schemeClr>
                        </a:solidFill>
                      </a:endParaRPr>
                    </a:p>
                  </a:txBody>
                  <a:tcPr>
                    <a:lnL w="12700" cmpd="sng">
                      <a:noFill/>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r>
              <a:tr h="228742">
                <a:tc rowSpan="5">
                  <a:txBody>
                    <a:bodyPr/>
                    <a:lstStyle/>
                    <a:p>
                      <a:r>
                        <a:rPr lang="en-US" sz="1400" b="1" dirty="0" smtClean="0"/>
                        <a:t>Community-Led*</a:t>
                      </a:r>
                      <a:r>
                        <a:rPr lang="en-US" sz="1400" b="1" baseline="0" dirty="0" smtClean="0"/>
                        <a:t> or Other </a:t>
                      </a:r>
                      <a:br>
                        <a:rPr lang="en-US" sz="1400" b="1" baseline="0" dirty="0" smtClean="0"/>
                      </a:br>
                      <a:r>
                        <a:rPr lang="en-US" sz="1400" b="1" baseline="0" dirty="0" smtClean="0"/>
                        <a:t>Agency-Led</a:t>
                      </a:r>
                      <a:endParaRPr lang="en-US" sz="1400" b="1" dirty="0"/>
                    </a:p>
                  </a:txBody>
                  <a:tcPr anchor="ctr">
                    <a:lnL w="12700" cmpd="sng">
                      <a:noFill/>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b="1" dirty="0" smtClean="0">
                          <a:solidFill>
                            <a:schemeClr val="tx2">
                              <a:lumMod val="50000"/>
                            </a:schemeClr>
                          </a:solidFill>
                        </a:rPr>
                        <a:t>Public Health</a:t>
                      </a:r>
                      <a:endParaRPr lang="en-US" sz="1000" b="1" dirty="0">
                        <a:solidFill>
                          <a:schemeClr val="tx2">
                            <a:lumMod val="50000"/>
                          </a:schemeClr>
                        </a:solidFill>
                      </a:endParaRPr>
                    </a:p>
                  </a:txBody>
                  <a:tcPr>
                    <a:lnL w="12700" cmpd="sng">
                      <a:noFill/>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r>
              <a:tr h="228742">
                <a:tc vMerge="1">
                  <a:txBody>
                    <a:bodyPr/>
                    <a:lstStyle/>
                    <a:p>
                      <a:endParaRPr lang="en-US" sz="1000" b="1"/>
                    </a:p>
                  </a:txBody>
                  <a:tcPr/>
                </a:tc>
                <a:tc>
                  <a:txBody>
                    <a:bodyPr/>
                    <a:lstStyle/>
                    <a:p>
                      <a:r>
                        <a:rPr lang="en-US" sz="1000" b="1" dirty="0" smtClean="0">
                          <a:solidFill>
                            <a:schemeClr val="tx2">
                              <a:lumMod val="50000"/>
                            </a:schemeClr>
                          </a:solidFill>
                        </a:rPr>
                        <a:t>Lab</a:t>
                      </a:r>
                      <a:r>
                        <a:rPr lang="en-US" sz="1000" b="1" baseline="0" dirty="0" smtClean="0">
                          <a:solidFill>
                            <a:schemeClr val="tx2">
                              <a:lumMod val="50000"/>
                            </a:schemeClr>
                          </a:solidFill>
                        </a:rPr>
                        <a:t> Results Interface</a:t>
                      </a:r>
                      <a:endParaRPr lang="en-US" sz="1000" b="1" dirty="0">
                        <a:solidFill>
                          <a:schemeClr val="tx2">
                            <a:lumMod val="50000"/>
                          </a:schemeClr>
                        </a:solidFill>
                      </a:endParaRPr>
                    </a:p>
                  </a:txBody>
                  <a:tcPr>
                    <a:lnL w="12700" cmpd="sng">
                      <a:noFill/>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r>
              <a:tr h="228742">
                <a:tc vMerge="1">
                  <a:txBody>
                    <a:bodyPr/>
                    <a:lstStyle/>
                    <a:p>
                      <a:endParaRPr lang="en-US" sz="1000" b="1" dirty="0"/>
                    </a:p>
                  </a:txBody>
                  <a:tcPr/>
                </a:tc>
                <a:tc>
                  <a:txBody>
                    <a:bodyPr/>
                    <a:lstStyle/>
                    <a:p>
                      <a:r>
                        <a:rPr lang="en-US" sz="1000" b="1" dirty="0" smtClean="0">
                          <a:solidFill>
                            <a:schemeClr val="tx2">
                              <a:lumMod val="50000"/>
                            </a:schemeClr>
                          </a:solidFill>
                        </a:rPr>
                        <a:t>Laboratory Orders Interface</a:t>
                      </a:r>
                      <a:endParaRPr lang="en-US" sz="1000" b="1" dirty="0">
                        <a:solidFill>
                          <a:schemeClr val="tx2">
                            <a:lumMod val="50000"/>
                          </a:schemeClr>
                        </a:solidFill>
                      </a:endParaRPr>
                    </a:p>
                  </a:txBody>
                  <a:tcPr>
                    <a:lnL w="12700" cmpd="sng">
                      <a:noFill/>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r>
              <a:tr h="228742">
                <a:tc vMerge="1">
                  <a:txBody>
                    <a:bodyPr/>
                    <a:lstStyle/>
                    <a:p>
                      <a:endParaRPr lang="en-US" sz="1000" b="1" dirty="0"/>
                    </a:p>
                  </a:txBody>
                  <a:tcPr/>
                </a:tc>
                <a:tc>
                  <a:txBody>
                    <a:bodyPr/>
                    <a:lstStyle/>
                    <a:p>
                      <a:r>
                        <a:rPr lang="en-US" sz="1000" b="1" dirty="0" err="1" smtClean="0">
                          <a:solidFill>
                            <a:schemeClr val="tx2">
                              <a:lumMod val="50000"/>
                            </a:schemeClr>
                          </a:solidFill>
                        </a:rPr>
                        <a:t>esMD</a:t>
                      </a:r>
                      <a:endParaRPr lang="en-US" sz="1000" b="1" dirty="0">
                        <a:solidFill>
                          <a:schemeClr val="tx2">
                            <a:lumMod val="50000"/>
                          </a:schemeClr>
                        </a:solidFill>
                      </a:endParaRPr>
                    </a:p>
                  </a:txBody>
                  <a:tcPr>
                    <a:lnL w="12700" cmpd="sng">
                      <a:noFill/>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r>
              <a:tr h="228742">
                <a:tc vMerge="1">
                  <a:txBody>
                    <a:bodyPr/>
                    <a:lstStyle/>
                    <a:p>
                      <a:endParaRPr lang="en-US" sz="1000" b="1" dirty="0"/>
                    </a:p>
                  </a:txBody>
                  <a:tcPr/>
                </a:tc>
                <a:tc>
                  <a:txBody>
                    <a:bodyPr/>
                    <a:lstStyle/>
                    <a:p>
                      <a:r>
                        <a:rPr lang="en-US" sz="1000" b="1" dirty="0" smtClean="0">
                          <a:solidFill>
                            <a:schemeClr val="tx2">
                              <a:lumMod val="50000"/>
                            </a:schemeClr>
                          </a:solidFill>
                        </a:rPr>
                        <a:t>Longitudinal Coordination</a:t>
                      </a:r>
                      <a:r>
                        <a:rPr lang="en-US" sz="1000" b="1" baseline="0" dirty="0" smtClean="0">
                          <a:solidFill>
                            <a:schemeClr val="tx2">
                              <a:lumMod val="50000"/>
                            </a:schemeClr>
                          </a:solidFill>
                        </a:rPr>
                        <a:t> of Care</a:t>
                      </a:r>
                      <a:endParaRPr lang="en-US" sz="1000" b="1" dirty="0">
                        <a:solidFill>
                          <a:schemeClr val="tx2">
                            <a:lumMod val="50000"/>
                          </a:schemeClr>
                        </a:solidFill>
                      </a:endParaRPr>
                    </a:p>
                  </a:txBody>
                  <a:tcPr>
                    <a:lnL w="12700" cmpd="sng">
                      <a:noFill/>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r>
              <a:tr h="228742">
                <a:tc rowSpan="5">
                  <a:txBody>
                    <a:bodyPr/>
                    <a:lstStyle/>
                    <a:p>
                      <a:r>
                        <a:rPr lang="en-US" sz="1400" b="1" dirty="0" smtClean="0"/>
                        <a:t>Inactive or </a:t>
                      </a:r>
                      <a:br>
                        <a:rPr lang="en-US" sz="1400" b="1" dirty="0" smtClean="0"/>
                      </a:br>
                      <a:r>
                        <a:rPr lang="en-US" sz="1400" b="1" dirty="0" smtClean="0"/>
                        <a:t>Closed Initiatives</a:t>
                      </a:r>
                      <a:endParaRPr lang="en-US" sz="1400" b="1" dirty="0"/>
                    </a:p>
                  </a:txBody>
                  <a:tcPr anchor="ctr">
                    <a:lnL w="12700" cmpd="sng">
                      <a:noFill/>
                    </a:lnL>
                    <a:lnR w="12700" cmpd="sng">
                      <a:noFill/>
                    </a:lnR>
                    <a:lnT w="12700" cap="flat" cmpd="sng" algn="ctr">
                      <a:solidFill>
                        <a:scrgbClr r="0" g="0" b="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1000" b="1" dirty="0" smtClean="0">
                          <a:solidFill>
                            <a:schemeClr val="bg1"/>
                          </a:solidFill>
                        </a:rPr>
                        <a:t>Direct Project (S&amp;I Archetype)</a:t>
                      </a:r>
                      <a:endParaRPr lang="en-US" sz="1000" b="1" dirty="0">
                        <a:solidFill>
                          <a:schemeClr val="bg1"/>
                        </a:solidFill>
                      </a:endParaRPr>
                    </a:p>
                  </a:txBody>
                  <a:tcPr>
                    <a:lnL w="12700" cmpd="sng">
                      <a:noFill/>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r>
              <a:tr h="228742">
                <a:tc vMerge="1">
                  <a:txBody>
                    <a:bodyPr/>
                    <a:lstStyle/>
                    <a:p>
                      <a:endParaRPr lang="en-US" sz="1000" b="1"/>
                    </a:p>
                  </a:txBody>
                  <a:tcPr/>
                </a:tc>
                <a:tc>
                  <a:txBody>
                    <a:bodyPr/>
                    <a:lstStyle/>
                    <a:p>
                      <a:r>
                        <a:rPr lang="en-US" sz="1000" b="1" dirty="0" smtClean="0">
                          <a:solidFill>
                            <a:schemeClr val="bg1"/>
                          </a:solidFill>
                        </a:rPr>
                        <a:t>Data Segmentation for Privacy</a:t>
                      </a:r>
                      <a:endParaRPr lang="en-US" sz="1000" b="1" dirty="0">
                        <a:solidFill>
                          <a:schemeClr val="bg1"/>
                        </a:solidFill>
                      </a:endParaRPr>
                    </a:p>
                  </a:txBody>
                  <a:tcPr>
                    <a:lnL w="12700" cmpd="sng">
                      <a:noFill/>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r>
              <a:tr h="228742">
                <a:tc vMerge="1">
                  <a:txBody>
                    <a:bodyPr/>
                    <a:lstStyle/>
                    <a:p>
                      <a:endParaRPr lang="en-US" sz="1000" b="1"/>
                    </a:p>
                  </a:txBody>
                  <a:tcPr/>
                </a:tc>
                <a:tc>
                  <a:txBody>
                    <a:bodyPr/>
                    <a:lstStyle/>
                    <a:p>
                      <a:r>
                        <a:rPr lang="en-US" sz="1000" b="1" dirty="0" smtClean="0">
                          <a:solidFill>
                            <a:schemeClr val="bg1"/>
                          </a:solidFill>
                        </a:rPr>
                        <a:t>Transitions of</a:t>
                      </a:r>
                      <a:r>
                        <a:rPr lang="en-US" sz="1000" b="1" baseline="0" dirty="0" smtClean="0">
                          <a:solidFill>
                            <a:schemeClr val="bg1"/>
                          </a:solidFill>
                        </a:rPr>
                        <a:t> Care</a:t>
                      </a:r>
                      <a:endParaRPr lang="en-US" sz="1000" b="1" dirty="0">
                        <a:solidFill>
                          <a:schemeClr val="bg1"/>
                        </a:solidFill>
                      </a:endParaRPr>
                    </a:p>
                  </a:txBody>
                  <a:tcPr>
                    <a:lnL w="12700" cmpd="sng">
                      <a:noFill/>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r>
              <a:tr h="228742">
                <a:tc vMerge="1">
                  <a:txBody>
                    <a:bodyPr/>
                    <a:lstStyle/>
                    <a:p>
                      <a:endParaRPr lang="en-US" sz="1000" b="1"/>
                    </a:p>
                  </a:txBody>
                  <a:tcPr/>
                </a:tc>
                <a:tc>
                  <a:txBody>
                    <a:bodyPr/>
                    <a:lstStyle/>
                    <a:p>
                      <a:r>
                        <a:rPr lang="en-US" sz="1000" b="1" dirty="0" smtClean="0">
                          <a:solidFill>
                            <a:schemeClr val="bg1"/>
                          </a:solidFill>
                        </a:rPr>
                        <a:t>Query Health</a:t>
                      </a:r>
                      <a:endParaRPr lang="en-US" sz="1000" b="1" dirty="0">
                        <a:solidFill>
                          <a:schemeClr val="bg1"/>
                        </a:solidFill>
                      </a:endParaRPr>
                    </a:p>
                  </a:txBody>
                  <a:tcPr>
                    <a:lnL w="12700" cmpd="sng">
                      <a:noFill/>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r>
              <a:tr h="228742">
                <a:tc vMerge="1">
                  <a:txBody>
                    <a:bodyPr/>
                    <a:lstStyle/>
                    <a:p>
                      <a:endParaRPr lang="en-US" sz="1000" b="1" dirty="0"/>
                    </a:p>
                  </a:txBody>
                  <a:tcPr/>
                </a:tc>
                <a:tc>
                  <a:txBody>
                    <a:bodyPr/>
                    <a:lstStyle/>
                    <a:p>
                      <a:r>
                        <a:rPr lang="en-US" sz="1000" b="1" dirty="0" smtClean="0">
                          <a:solidFill>
                            <a:schemeClr val="bg1"/>
                          </a:solidFill>
                        </a:rPr>
                        <a:t>Health </a:t>
                      </a:r>
                      <a:r>
                        <a:rPr lang="en-US" sz="1000" b="1" dirty="0" err="1" smtClean="0">
                          <a:solidFill>
                            <a:schemeClr val="bg1"/>
                          </a:solidFill>
                        </a:rPr>
                        <a:t>eDecisions</a:t>
                      </a:r>
                      <a:endParaRPr lang="en-US" sz="1000" b="1" dirty="0">
                        <a:solidFill>
                          <a:schemeClr val="bg1"/>
                        </a:solidFill>
                      </a:endParaRPr>
                    </a:p>
                  </a:txBody>
                  <a:tcPr>
                    <a:lnL w="12700" cmpd="sng">
                      <a:noFill/>
                    </a:lnL>
                    <a:lnR w="12700" cmpd="sng">
                      <a:noFill/>
                    </a:lnR>
                    <a:lnT w="12700" cap="flat" cmpd="sng" algn="ctr">
                      <a:solidFill>
                        <a:scrgbClr r="0" g="0" b="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sp>
        <p:nvSpPr>
          <p:cNvPr id="6" name="Pentagon 5"/>
          <p:cNvSpPr/>
          <p:nvPr/>
        </p:nvSpPr>
        <p:spPr>
          <a:xfrm>
            <a:off x="5856000" y="1295401"/>
            <a:ext cx="1573256" cy="319544"/>
          </a:xfrm>
          <a:prstGeom prst="homePlate">
            <a:avLst/>
          </a:prstGeom>
          <a:solidFill>
            <a:schemeClr val="accent6">
              <a:lumMod val="50000"/>
            </a:scheme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Pentagon 28"/>
          <p:cNvSpPr/>
          <p:nvPr/>
        </p:nvSpPr>
        <p:spPr>
          <a:xfrm>
            <a:off x="4508374" y="1295401"/>
            <a:ext cx="1573256" cy="319544"/>
          </a:xfrm>
          <a:prstGeom prst="homePlate">
            <a:avLst/>
          </a:prstGeom>
          <a:solidFill>
            <a:schemeClr val="accent6">
              <a:lumMod val="50000"/>
            </a:scheme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Pentagon 29"/>
          <p:cNvSpPr/>
          <p:nvPr/>
        </p:nvSpPr>
        <p:spPr>
          <a:xfrm>
            <a:off x="3160748" y="1295401"/>
            <a:ext cx="1573256" cy="319544"/>
          </a:xfrm>
          <a:prstGeom prst="homePlate">
            <a:avLst/>
          </a:prstGeom>
          <a:solidFill>
            <a:schemeClr val="accent6">
              <a:lumMod val="50000"/>
            </a:scheme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Pentagon 30"/>
          <p:cNvSpPr/>
          <p:nvPr/>
        </p:nvSpPr>
        <p:spPr>
          <a:xfrm>
            <a:off x="1813122" y="1295401"/>
            <a:ext cx="1573256" cy="319544"/>
          </a:xfrm>
          <a:prstGeom prst="homePlate">
            <a:avLst/>
          </a:prstGeom>
          <a:solidFill>
            <a:schemeClr val="accent6">
              <a:lumMod val="50000"/>
            </a:scheme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1992894" y="1291197"/>
            <a:ext cx="1120820" cy="292388"/>
          </a:xfrm>
          <a:prstGeom prst="rect">
            <a:avLst/>
          </a:prstGeom>
          <a:noFill/>
        </p:spPr>
        <p:txBody>
          <a:bodyPr wrap="none" rtlCol="0">
            <a:spAutoFit/>
          </a:bodyPr>
          <a:lstStyle/>
          <a:p>
            <a:r>
              <a:rPr lang="en-US" sz="1300" dirty="0" smtClean="0">
                <a:solidFill>
                  <a:schemeClr val="bg1"/>
                </a:solidFill>
              </a:rPr>
              <a:t>Pre-Discovery</a:t>
            </a:r>
            <a:endParaRPr lang="en-US" sz="1300" dirty="0">
              <a:solidFill>
                <a:schemeClr val="bg1"/>
              </a:solidFill>
            </a:endParaRPr>
          </a:p>
        </p:txBody>
      </p:sp>
      <p:sp>
        <p:nvSpPr>
          <p:cNvPr id="33" name="TextBox 32"/>
          <p:cNvSpPr txBox="1"/>
          <p:nvPr/>
        </p:nvSpPr>
        <p:spPr>
          <a:xfrm>
            <a:off x="3601458" y="1291197"/>
            <a:ext cx="794371" cy="292388"/>
          </a:xfrm>
          <a:prstGeom prst="rect">
            <a:avLst/>
          </a:prstGeom>
          <a:noFill/>
        </p:spPr>
        <p:txBody>
          <a:bodyPr wrap="none" rtlCol="0">
            <a:spAutoFit/>
          </a:bodyPr>
          <a:lstStyle/>
          <a:p>
            <a:r>
              <a:rPr lang="en-US" sz="1300" dirty="0" smtClean="0">
                <a:solidFill>
                  <a:schemeClr val="bg1"/>
                </a:solidFill>
              </a:rPr>
              <a:t>Use Case</a:t>
            </a:r>
            <a:endParaRPr lang="en-US" sz="1300" dirty="0">
              <a:solidFill>
                <a:schemeClr val="bg1"/>
              </a:solidFill>
            </a:endParaRPr>
          </a:p>
        </p:txBody>
      </p:sp>
      <p:sp>
        <p:nvSpPr>
          <p:cNvPr id="34" name="TextBox 33"/>
          <p:cNvSpPr txBox="1"/>
          <p:nvPr/>
        </p:nvSpPr>
        <p:spPr>
          <a:xfrm>
            <a:off x="4767054" y="1291197"/>
            <a:ext cx="1187545" cy="292388"/>
          </a:xfrm>
          <a:prstGeom prst="rect">
            <a:avLst/>
          </a:prstGeom>
          <a:noFill/>
        </p:spPr>
        <p:txBody>
          <a:bodyPr wrap="none" rtlCol="0">
            <a:spAutoFit/>
          </a:bodyPr>
          <a:lstStyle/>
          <a:p>
            <a:r>
              <a:rPr lang="en-US" sz="1300" dirty="0" smtClean="0">
                <a:solidFill>
                  <a:schemeClr val="bg1"/>
                </a:solidFill>
              </a:rPr>
              <a:t>Harmonization</a:t>
            </a:r>
            <a:endParaRPr lang="en-US" sz="1300" dirty="0">
              <a:solidFill>
                <a:schemeClr val="bg1"/>
              </a:solidFill>
            </a:endParaRPr>
          </a:p>
        </p:txBody>
      </p:sp>
      <p:sp>
        <p:nvSpPr>
          <p:cNvPr id="35" name="TextBox 34"/>
          <p:cNvSpPr txBox="1"/>
          <p:nvPr/>
        </p:nvSpPr>
        <p:spPr>
          <a:xfrm>
            <a:off x="6111678" y="1291197"/>
            <a:ext cx="1177207" cy="292388"/>
          </a:xfrm>
          <a:prstGeom prst="rect">
            <a:avLst/>
          </a:prstGeom>
          <a:noFill/>
        </p:spPr>
        <p:txBody>
          <a:bodyPr wrap="none" rtlCol="0">
            <a:spAutoFit/>
          </a:bodyPr>
          <a:lstStyle/>
          <a:p>
            <a:r>
              <a:rPr lang="en-US" sz="1300" dirty="0" smtClean="0">
                <a:solidFill>
                  <a:schemeClr val="bg1"/>
                </a:solidFill>
              </a:rPr>
              <a:t>RI, Test &amp; Pilot</a:t>
            </a:r>
            <a:endParaRPr lang="en-US" sz="1300" dirty="0">
              <a:solidFill>
                <a:schemeClr val="bg1"/>
              </a:solidFill>
            </a:endParaRPr>
          </a:p>
        </p:txBody>
      </p:sp>
      <p:sp>
        <p:nvSpPr>
          <p:cNvPr id="36" name="TextBox 35"/>
          <p:cNvSpPr txBox="1"/>
          <p:nvPr/>
        </p:nvSpPr>
        <p:spPr>
          <a:xfrm>
            <a:off x="7563858" y="1291197"/>
            <a:ext cx="895310" cy="292388"/>
          </a:xfrm>
          <a:prstGeom prst="rect">
            <a:avLst/>
          </a:prstGeom>
          <a:noFill/>
        </p:spPr>
        <p:txBody>
          <a:bodyPr wrap="none" rtlCol="0">
            <a:spAutoFit/>
          </a:bodyPr>
          <a:lstStyle/>
          <a:p>
            <a:r>
              <a:rPr lang="en-US" sz="1300" dirty="0" smtClean="0">
                <a:solidFill>
                  <a:schemeClr val="bg1"/>
                </a:solidFill>
              </a:rPr>
              <a:t>Evaluation</a:t>
            </a:r>
            <a:endParaRPr lang="en-US" sz="1300" dirty="0">
              <a:solidFill>
                <a:schemeClr val="bg1"/>
              </a:solidFill>
            </a:endParaRPr>
          </a:p>
        </p:txBody>
      </p:sp>
    </p:spTree>
    <p:extLst>
      <p:ext uri="{BB962C8B-B14F-4D97-AF65-F5344CB8AC3E}">
        <p14:creationId xmlns:p14="http://schemas.microsoft.com/office/powerpoint/2010/main" val="717575607"/>
      </p:ext>
    </p:extLst>
  </p:cSld>
  <p:clrMapOvr>
    <a:masterClrMapping/>
  </p:clrMapOvr>
  <p:transition>
    <p:dissolv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21000" y="1065657"/>
            <a:ext cx="3454696" cy="307777"/>
          </a:xfrm>
          <a:prstGeom prst="rect">
            <a:avLst/>
          </a:prstGeom>
          <a:noFill/>
        </p:spPr>
        <p:txBody>
          <a:bodyPr wrap="square" rtlCol="0">
            <a:spAutoFit/>
          </a:bodyPr>
          <a:lstStyle/>
          <a:p>
            <a:pPr algn="ctr"/>
            <a:r>
              <a:rPr lang="en-US" sz="1400" b="1" dirty="0" smtClean="0"/>
              <a:t>Timing</a:t>
            </a:r>
            <a:endParaRPr lang="en-US" sz="1400" b="1" dirty="0"/>
          </a:p>
        </p:txBody>
      </p:sp>
      <p:sp>
        <p:nvSpPr>
          <p:cNvPr id="7" name="TextBox 6"/>
          <p:cNvSpPr txBox="1"/>
          <p:nvPr/>
        </p:nvSpPr>
        <p:spPr>
          <a:xfrm>
            <a:off x="5086920" y="1065656"/>
            <a:ext cx="3454696" cy="307777"/>
          </a:xfrm>
          <a:prstGeom prst="rect">
            <a:avLst/>
          </a:prstGeom>
          <a:noFill/>
        </p:spPr>
        <p:txBody>
          <a:bodyPr wrap="square" rtlCol="0">
            <a:spAutoFit/>
          </a:bodyPr>
          <a:lstStyle/>
          <a:p>
            <a:pPr algn="ctr"/>
            <a:r>
              <a:rPr lang="en-US" sz="1400" b="1" dirty="0" smtClean="0"/>
              <a:t>Outputs</a:t>
            </a:r>
            <a:endParaRPr lang="en-US" sz="1400" b="1" dirty="0"/>
          </a:p>
        </p:txBody>
      </p:sp>
      <p:sp>
        <p:nvSpPr>
          <p:cNvPr id="8" name="TextBox 7"/>
          <p:cNvSpPr txBox="1"/>
          <p:nvPr/>
        </p:nvSpPr>
        <p:spPr>
          <a:xfrm>
            <a:off x="721000" y="2834220"/>
            <a:ext cx="3454696" cy="307777"/>
          </a:xfrm>
          <a:prstGeom prst="rect">
            <a:avLst/>
          </a:prstGeom>
          <a:noFill/>
        </p:spPr>
        <p:txBody>
          <a:bodyPr wrap="square" rtlCol="0">
            <a:spAutoFit/>
          </a:bodyPr>
          <a:lstStyle/>
          <a:p>
            <a:pPr algn="ctr"/>
            <a:r>
              <a:rPr lang="en-US" sz="1400" b="1" dirty="0" smtClean="0"/>
              <a:t>Participation &amp; Process</a:t>
            </a:r>
            <a:endParaRPr lang="en-US" sz="1400" b="1" dirty="0"/>
          </a:p>
        </p:txBody>
      </p:sp>
      <p:graphicFrame>
        <p:nvGraphicFramePr>
          <p:cNvPr id="9" name="Table 8"/>
          <p:cNvGraphicFramePr>
            <a:graphicFrameLocks noGrp="1"/>
          </p:cNvGraphicFramePr>
          <p:nvPr>
            <p:extLst>
              <p:ext uri="{D42A27DB-BD31-4B8C-83A1-F6EECF244321}">
                <p14:modId xmlns:p14="http://schemas.microsoft.com/office/powerpoint/2010/main" val="581990636"/>
              </p:ext>
            </p:extLst>
          </p:nvPr>
        </p:nvGraphicFramePr>
        <p:xfrm>
          <a:off x="559929" y="1412297"/>
          <a:ext cx="4003966" cy="1259840"/>
        </p:xfrm>
        <a:graphic>
          <a:graphicData uri="http://schemas.openxmlformats.org/drawingml/2006/table">
            <a:tbl>
              <a:tblPr firstCol="1" bandRow="1">
                <a:tableStyleId>{5C22544A-7EE6-4342-B048-85BDC9FD1C3A}</a:tableStyleId>
              </a:tblPr>
              <a:tblGrid>
                <a:gridCol w="2693473"/>
                <a:gridCol w="1310493"/>
              </a:tblGrid>
              <a:tr h="370840">
                <a:tc>
                  <a:txBody>
                    <a:bodyPr/>
                    <a:lstStyle/>
                    <a:p>
                      <a:r>
                        <a:rPr lang="en-US" sz="1400" dirty="0" smtClean="0"/>
                        <a:t>Framework Launch Date</a:t>
                      </a:r>
                    </a:p>
                  </a:txBody>
                  <a:tcPr anchor="ctr"/>
                </a:tc>
                <a:tc>
                  <a:txBody>
                    <a:bodyPr/>
                    <a:lstStyle/>
                    <a:p>
                      <a:pPr algn="ctr"/>
                      <a:r>
                        <a:rPr lang="en-US" sz="1400" dirty="0" smtClean="0"/>
                        <a:t>Jan 7, 2011</a:t>
                      </a:r>
                      <a:endParaRPr lang="en-US" sz="1400" dirty="0"/>
                    </a:p>
                  </a:txBody>
                  <a:tcPr anchor="ctr"/>
                </a:tc>
              </a:tr>
              <a:tr h="370840">
                <a:tc>
                  <a:txBody>
                    <a:bodyPr/>
                    <a:lstStyle/>
                    <a:p>
                      <a:r>
                        <a:rPr lang="en-US" sz="1400" dirty="0" smtClean="0"/>
                        <a:t>First Initiative Launch Date</a:t>
                      </a:r>
                    </a:p>
                  </a:txBody>
                  <a:tcPr anchor="ctr"/>
                </a:tc>
                <a:tc>
                  <a:txBody>
                    <a:bodyPr/>
                    <a:lstStyle/>
                    <a:p>
                      <a:pPr algn="ctr"/>
                      <a:r>
                        <a:rPr lang="en-US" sz="1400" b="0" dirty="0" smtClean="0"/>
                        <a:t>Jan 31,</a:t>
                      </a:r>
                      <a:r>
                        <a:rPr lang="en-US" sz="1400" b="0" baseline="0" dirty="0" smtClean="0"/>
                        <a:t> 2011</a:t>
                      </a:r>
                      <a:endParaRPr lang="en-US" sz="1400" b="0" dirty="0"/>
                    </a:p>
                  </a:txBody>
                  <a:tcPr anchor="ctr"/>
                </a:tc>
              </a:tr>
              <a:tr h="370840">
                <a:tc>
                  <a:txBody>
                    <a:bodyPr/>
                    <a:lstStyle/>
                    <a:p>
                      <a:r>
                        <a:rPr lang="en-US" sz="1400" dirty="0" smtClean="0"/>
                        <a:t>Elapsed Time since Initiative Launch </a:t>
                      </a:r>
                      <a:r>
                        <a:rPr lang="en-US" sz="1200" dirty="0" smtClean="0"/>
                        <a:t>(as-of</a:t>
                      </a:r>
                      <a:r>
                        <a:rPr lang="en-US" sz="1200" baseline="0" dirty="0" smtClean="0"/>
                        <a:t> today)</a:t>
                      </a:r>
                      <a:endParaRPr lang="en-US" sz="1400" dirty="0" smtClean="0"/>
                    </a:p>
                  </a:txBody>
                  <a:tcPr anchor="ctr"/>
                </a:tc>
                <a:tc>
                  <a:txBody>
                    <a:bodyPr/>
                    <a:lstStyle/>
                    <a:p>
                      <a:pPr algn="ctr"/>
                      <a:r>
                        <a:rPr lang="en-US" sz="1400" b="0" dirty="0" smtClean="0"/>
                        <a:t>41 months</a:t>
                      </a:r>
                      <a:endParaRPr lang="en-US" sz="1400" b="0" dirty="0"/>
                    </a:p>
                  </a:txBody>
                  <a:tcPr anchor="ct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824778072"/>
              </p:ext>
            </p:extLst>
          </p:nvPr>
        </p:nvGraphicFramePr>
        <p:xfrm>
          <a:off x="5086920" y="1359999"/>
          <a:ext cx="3558674" cy="2191445"/>
        </p:xfrm>
        <a:graphic>
          <a:graphicData uri="http://schemas.openxmlformats.org/drawingml/2006/table">
            <a:tbl>
              <a:tblPr firstCol="1" bandRow="1">
                <a:tableStyleId>{5C22544A-7EE6-4342-B048-85BDC9FD1C3A}</a:tableStyleId>
              </a:tblPr>
              <a:tblGrid>
                <a:gridCol w="2823525"/>
                <a:gridCol w="735149"/>
              </a:tblGrid>
              <a:tr h="380529">
                <a:tc>
                  <a:txBody>
                    <a:bodyPr/>
                    <a:lstStyle/>
                    <a:p>
                      <a:r>
                        <a:rPr lang="en-US" sz="1400" dirty="0" smtClean="0"/>
                        <a:t># Consensus Approved Use Cases</a:t>
                      </a:r>
                    </a:p>
                  </a:txBody>
                  <a:tcPr anchor="ctr"/>
                </a:tc>
                <a:tc>
                  <a:txBody>
                    <a:bodyPr/>
                    <a:lstStyle/>
                    <a:p>
                      <a:pPr algn="ctr"/>
                      <a:r>
                        <a:rPr lang="en-US" sz="1400" dirty="0" smtClean="0"/>
                        <a:t>22</a:t>
                      </a:r>
                      <a:endParaRPr lang="en-US" sz="1400" dirty="0"/>
                    </a:p>
                  </a:txBody>
                  <a:tcPr anchor="ctr"/>
                </a:tc>
              </a:tr>
              <a:tr h="53169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 Pilots</a:t>
                      </a:r>
                    </a:p>
                  </a:txBody>
                  <a:tcPr anchor="ctr"/>
                </a:tc>
                <a:tc>
                  <a:txBody>
                    <a:bodyPr/>
                    <a:lstStyle/>
                    <a:p>
                      <a:pPr algn="ctr"/>
                      <a:r>
                        <a:rPr lang="en-US" sz="1400" dirty="0" smtClean="0"/>
                        <a:t>60</a:t>
                      </a:r>
                      <a:endParaRPr lang="en-US" sz="1400" dirty="0"/>
                    </a:p>
                  </a:txBody>
                  <a:tcPr anchor="ctr"/>
                </a:tc>
              </a:tr>
              <a:tr h="38052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Total Ballots </a:t>
                      </a:r>
                    </a:p>
                  </a:txBody>
                  <a:tcPr anchor="ctr"/>
                </a:tc>
                <a:tc>
                  <a:txBody>
                    <a:bodyPr/>
                    <a:lstStyle/>
                    <a:p>
                      <a:pPr algn="ctr"/>
                      <a:r>
                        <a:rPr lang="en-US" sz="1400" dirty="0" smtClean="0"/>
                        <a:t>30</a:t>
                      </a:r>
                      <a:endParaRPr lang="en-US" sz="1400" dirty="0"/>
                    </a:p>
                  </a:txBody>
                  <a:tcPr anchor="ctr"/>
                </a:tc>
              </a:tr>
              <a:tr h="38052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 Total HL7 Ballot Comments  Received</a:t>
                      </a:r>
                    </a:p>
                  </a:txBody>
                  <a:tcPr anchor="ctr"/>
                </a:tc>
                <a:tc>
                  <a:txBody>
                    <a:bodyPr/>
                    <a:lstStyle/>
                    <a:p>
                      <a:pPr algn="ctr"/>
                      <a:r>
                        <a:rPr lang="en-US" sz="1400" dirty="0" smtClean="0"/>
                        <a:t>6721</a:t>
                      </a:r>
                      <a:endParaRPr lang="en-US" sz="1400" dirty="0"/>
                    </a:p>
                  </a:txBody>
                  <a:tcPr anchor="ctr"/>
                </a:tc>
              </a:tr>
              <a:tr h="38052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 HL7 Ballot Comments Resolved</a:t>
                      </a:r>
                    </a:p>
                  </a:txBody>
                  <a:tcPr anchor="ctr"/>
                </a:tc>
                <a:tc>
                  <a:txBody>
                    <a:bodyPr/>
                    <a:lstStyle/>
                    <a:p>
                      <a:pPr algn="ctr"/>
                      <a:r>
                        <a:rPr lang="en-US" sz="1400" dirty="0" smtClean="0"/>
                        <a:t>5998</a:t>
                      </a:r>
                      <a:endParaRPr lang="en-US" sz="1400" dirty="0"/>
                    </a:p>
                  </a:txBody>
                  <a:tcPr anchor="ct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632848167"/>
              </p:ext>
            </p:extLst>
          </p:nvPr>
        </p:nvGraphicFramePr>
        <p:xfrm>
          <a:off x="460349" y="3173485"/>
          <a:ext cx="4103546" cy="2966720"/>
        </p:xfrm>
        <a:graphic>
          <a:graphicData uri="http://schemas.openxmlformats.org/drawingml/2006/table">
            <a:tbl>
              <a:tblPr firstCol="1" bandRow="1">
                <a:tableStyleId>{5C22544A-7EE6-4342-B048-85BDC9FD1C3A}</a:tableStyleId>
              </a:tblPr>
              <a:tblGrid>
                <a:gridCol w="2760460"/>
                <a:gridCol w="1343086"/>
              </a:tblGrid>
              <a:tr h="370840">
                <a:tc>
                  <a:txBody>
                    <a:bodyPr/>
                    <a:lstStyle/>
                    <a:p>
                      <a:r>
                        <a:rPr lang="en-US" sz="1400" dirty="0" smtClean="0"/>
                        <a:t># Wiki Registrants	</a:t>
                      </a:r>
                    </a:p>
                  </a:txBody>
                  <a:tcPr anchor="ctr"/>
                </a:tc>
                <a:tc>
                  <a:txBody>
                    <a:bodyPr/>
                    <a:lstStyle/>
                    <a:p>
                      <a:pPr algn="ctr"/>
                      <a:r>
                        <a:rPr lang="en-US" sz="1400" dirty="0" smtClean="0"/>
                        <a:t>3172</a:t>
                      </a:r>
                      <a:endParaRPr lang="en-US" sz="1400" dirty="0">
                        <a:solidFill>
                          <a:schemeClr val="tx1"/>
                        </a:solidFill>
                      </a:endParaRPr>
                    </a:p>
                  </a:txBody>
                  <a:tcPr anchor="ct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 Committed Members	</a:t>
                      </a:r>
                    </a:p>
                  </a:txBody>
                  <a:tcPr anchor="ctr"/>
                </a:tc>
                <a:tc>
                  <a:txBody>
                    <a:bodyPr/>
                    <a:lstStyle/>
                    <a:p>
                      <a:pPr algn="ctr"/>
                      <a:r>
                        <a:rPr lang="en-US" sz="1400" dirty="0" smtClean="0"/>
                        <a:t>1991</a:t>
                      </a:r>
                      <a:endParaRPr lang="en-US" sz="1400" dirty="0">
                        <a:solidFill>
                          <a:schemeClr val="tx1"/>
                        </a:solidFill>
                      </a:endParaRPr>
                    </a:p>
                  </a:txBody>
                  <a:tcPr anchor="ct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 Committed Organizations</a:t>
                      </a:r>
                    </a:p>
                  </a:txBody>
                  <a:tcPr anchor="ctr"/>
                </a:tc>
                <a:tc>
                  <a:txBody>
                    <a:bodyPr/>
                    <a:lstStyle/>
                    <a:p>
                      <a:pPr algn="ctr"/>
                      <a:r>
                        <a:rPr lang="en-US" sz="1400" dirty="0" smtClean="0"/>
                        <a:t>598</a:t>
                      </a:r>
                      <a:endParaRPr lang="en-US" sz="1400" dirty="0">
                        <a:solidFill>
                          <a:schemeClr val="tx1"/>
                        </a:solidFill>
                      </a:endParaRPr>
                    </a:p>
                  </a:txBody>
                  <a:tcPr anchor="ct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 Community</a:t>
                      </a:r>
                      <a:r>
                        <a:rPr lang="en-US" sz="1400" baseline="0" dirty="0" smtClean="0"/>
                        <a:t> Meetings</a:t>
                      </a:r>
                      <a:endParaRPr lang="en-US" sz="1400" dirty="0" smtClean="0"/>
                    </a:p>
                  </a:txBody>
                  <a:tcPr anchor="ctr"/>
                </a:tc>
                <a:tc>
                  <a:txBody>
                    <a:bodyPr/>
                    <a:lstStyle/>
                    <a:p>
                      <a:pPr algn="ctr"/>
                      <a:r>
                        <a:rPr lang="en-US" sz="1400" dirty="0" smtClean="0"/>
                        <a:t>3142</a:t>
                      </a:r>
                      <a:endParaRPr lang="en-US" sz="1400" dirty="0">
                        <a:solidFill>
                          <a:schemeClr val="tx1"/>
                        </a:solidFill>
                      </a:endParaRPr>
                    </a:p>
                  </a:txBody>
                  <a:tcPr anchor="ct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S&amp;I Face</a:t>
                      </a:r>
                      <a:r>
                        <a:rPr lang="en-US" sz="1400" baseline="0" dirty="0" smtClean="0"/>
                        <a:t> to Face meetings</a:t>
                      </a:r>
                      <a:endParaRPr lang="en-US" sz="1400" dirty="0" smtClean="0"/>
                    </a:p>
                  </a:txBody>
                  <a:tcPr anchor="ctr"/>
                </a:tc>
                <a:tc>
                  <a:txBody>
                    <a:bodyPr/>
                    <a:lstStyle/>
                    <a:p>
                      <a:pPr algn="ctr"/>
                      <a:r>
                        <a:rPr lang="en-US" sz="1400" dirty="0" smtClean="0"/>
                        <a:t>3</a:t>
                      </a:r>
                      <a:endParaRPr lang="en-US" sz="1400" dirty="0"/>
                    </a:p>
                  </a:txBody>
                  <a:tcPr anchor="ct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Standards Organizations engaged</a:t>
                      </a:r>
                    </a:p>
                  </a:txBody>
                  <a:tcPr anchor="ctr"/>
                </a:tc>
                <a:tc>
                  <a:txBody>
                    <a:bodyPr/>
                    <a:lstStyle/>
                    <a:p>
                      <a:pPr algn="ctr"/>
                      <a:r>
                        <a:rPr lang="en-US" sz="1400" dirty="0" smtClean="0"/>
                        <a:t>35</a:t>
                      </a:r>
                      <a:endParaRPr lang="en-US" sz="1400" dirty="0"/>
                    </a:p>
                  </a:txBody>
                  <a:tcPr anchor="ct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S&amp;I Monthly</a:t>
                      </a:r>
                      <a:r>
                        <a:rPr lang="en-US" sz="1400" baseline="0" dirty="0" smtClean="0"/>
                        <a:t> Newsletter Editions</a:t>
                      </a:r>
                      <a:endParaRPr lang="en-US" sz="1400" dirty="0" smtClean="0"/>
                    </a:p>
                  </a:txBody>
                  <a:tcPr anchor="ctr"/>
                </a:tc>
                <a:tc>
                  <a:txBody>
                    <a:bodyPr/>
                    <a:lstStyle/>
                    <a:p>
                      <a:pPr algn="ctr"/>
                      <a:r>
                        <a:rPr lang="en-US" sz="1400" dirty="0" smtClean="0"/>
                        <a:t>30</a:t>
                      </a:r>
                      <a:endParaRPr lang="en-US" sz="1400" dirty="0"/>
                    </a:p>
                  </a:txBody>
                  <a:tcPr anchor="ct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SDS</a:t>
                      </a:r>
                      <a:r>
                        <a:rPr lang="en-US" sz="1400" baseline="0" dirty="0" smtClean="0"/>
                        <a:t> Newsletter Subscribers</a:t>
                      </a:r>
                      <a:endParaRPr lang="en-US" sz="1400" dirty="0" smtClean="0"/>
                    </a:p>
                  </a:txBody>
                  <a:tcPr anchor="ctr"/>
                </a:tc>
                <a:tc>
                  <a:txBody>
                    <a:bodyPr/>
                    <a:lstStyle/>
                    <a:p>
                      <a:pPr algn="ctr"/>
                      <a:r>
                        <a:rPr lang="en-US" sz="1400" dirty="0" smtClean="0"/>
                        <a:t>1940</a:t>
                      </a:r>
                      <a:endParaRPr lang="en-US" sz="1400" dirty="0"/>
                    </a:p>
                  </a:txBody>
                  <a:tcPr anchor="ctr"/>
                </a:tc>
              </a:tr>
            </a:tbl>
          </a:graphicData>
        </a:graphic>
      </p:graphicFrame>
      <p:sp>
        <p:nvSpPr>
          <p:cNvPr id="12" name="TextBox 11"/>
          <p:cNvSpPr txBox="1"/>
          <p:nvPr/>
        </p:nvSpPr>
        <p:spPr>
          <a:xfrm>
            <a:off x="7565475" y="4061113"/>
            <a:ext cx="1124026" cy="276999"/>
          </a:xfrm>
          <a:prstGeom prst="rect">
            <a:avLst/>
          </a:prstGeom>
          <a:noFill/>
        </p:spPr>
        <p:txBody>
          <a:bodyPr wrap="none" rtlCol="0">
            <a:spAutoFit/>
          </a:bodyPr>
          <a:lstStyle/>
          <a:p>
            <a:r>
              <a:rPr lang="en-US" sz="1200" dirty="0" smtClean="0"/>
              <a:t>As of 8/1/2014</a:t>
            </a:r>
            <a:endParaRPr lang="en-US" sz="1200" dirty="0"/>
          </a:p>
        </p:txBody>
      </p:sp>
      <p:sp>
        <p:nvSpPr>
          <p:cNvPr id="13" name="Slide Number Placeholder 1"/>
          <p:cNvSpPr txBox="1">
            <a:spLocks/>
          </p:cNvSpPr>
          <p:nvPr/>
        </p:nvSpPr>
        <p:spPr>
          <a:xfrm>
            <a:off x="8934352" y="6235783"/>
            <a:ext cx="393983" cy="263730"/>
          </a:xfrm>
          <a:prstGeom prst="rect">
            <a:avLst/>
          </a:prstGeom>
        </p:spPr>
        <p:txBody>
          <a:bodyPr vert="horz" lIns="91440" tIns="45720" rIns="91440" bIns="45720" rtlCol="0" anchor="ctr"/>
          <a:lstStyle>
            <a:defPPr>
              <a:defRPr lang="en-US"/>
            </a:defPPr>
            <a:lvl1pPr algn="r" defTabSz="457200" rtl="0" fontAlgn="auto">
              <a:spcBef>
                <a:spcPts val="0"/>
              </a:spcBef>
              <a:spcAft>
                <a:spcPts val="0"/>
              </a:spcAft>
              <a:defRPr sz="1200" kern="1200">
                <a:solidFill>
                  <a:schemeClr val="tx1"/>
                </a:solidFill>
                <a:latin typeface="+mn-lt"/>
                <a:ea typeface="+mn-ea"/>
                <a:cs typeface="+mn-cs"/>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fld id="{12EF0ACF-F933-4789-B93F-D7F72DEB1421}" type="slidenum">
              <a:rPr lang="en-US" sz="1000" smtClean="0">
                <a:latin typeface="Arial"/>
                <a:cs typeface="Arial"/>
              </a:rPr>
              <a:pPr algn="ctr">
                <a:defRPr/>
              </a:pPr>
              <a:t>23</a:t>
            </a:fld>
            <a:endParaRPr lang="en-US" sz="1000" dirty="0">
              <a:latin typeface="Arial"/>
              <a:cs typeface="Arial"/>
            </a:endParaRPr>
          </a:p>
        </p:txBody>
      </p:sp>
      <p:sp>
        <p:nvSpPr>
          <p:cNvPr id="14" name="Title 2"/>
          <p:cNvSpPr txBox="1">
            <a:spLocks/>
          </p:cNvSpPr>
          <p:nvPr/>
        </p:nvSpPr>
        <p:spPr>
          <a:xfrm>
            <a:off x="1033299" y="397390"/>
            <a:ext cx="6830704"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800" b="1" kern="1200" spc="-100">
                <a:solidFill>
                  <a:schemeClr val="bg1"/>
                </a:solidFill>
                <a:latin typeface="Calibri"/>
                <a:ea typeface="+mj-ea"/>
                <a:cs typeface="Calibri"/>
              </a:defRPr>
            </a:lvl1pPr>
          </a:lstStyle>
          <a:p>
            <a:pPr algn="ctr"/>
            <a:r>
              <a:rPr lang="en-US" dirty="0"/>
              <a:t>S&amp;I </a:t>
            </a:r>
            <a:r>
              <a:rPr lang="en-US" dirty="0">
                <a:solidFill>
                  <a:schemeClr val="tx1">
                    <a:lumMod val="60000"/>
                    <a:lumOff val="40000"/>
                  </a:schemeClr>
                </a:solidFill>
              </a:rPr>
              <a:t>Framework </a:t>
            </a:r>
            <a:r>
              <a:rPr lang="en-US" dirty="0" smtClean="0">
                <a:solidFill>
                  <a:schemeClr val="tx1">
                    <a:lumMod val="60000"/>
                    <a:lumOff val="40000"/>
                  </a:schemeClr>
                </a:solidFill>
              </a:rPr>
              <a:t>Operating Metrics</a:t>
            </a:r>
            <a:endParaRPr lang="en-US" dirty="0">
              <a:solidFill>
                <a:schemeClr val="tx1">
                  <a:lumMod val="60000"/>
                  <a:lumOff val="40000"/>
                </a:schemeClr>
              </a:solidFill>
            </a:endParaRPr>
          </a:p>
        </p:txBody>
      </p:sp>
    </p:spTree>
    <p:extLst>
      <p:ext uri="{BB962C8B-B14F-4D97-AF65-F5344CB8AC3E}">
        <p14:creationId xmlns:p14="http://schemas.microsoft.com/office/powerpoint/2010/main" val="3276965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3" name="Picture 6" descr="puzzles.jpg"/>
          <p:cNvPicPr>
            <a:picLocks noChangeAspect="1"/>
          </p:cNvPicPr>
          <p:nvPr/>
        </p:nvPicPr>
        <p:blipFill rotWithShape="1">
          <a:blip r:embed="rId2">
            <a:extLst>
              <a:ext uri="{28A0092B-C50C-407E-A947-70E740481C1C}">
                <a14:useLocalDpi xmlns:a14="http://schemas.microsoft.com/office/drawing/2010/main" val="0"/>
              </a:ext>
            </a:extLst>
          </a:blip>
          <a:srcRect b="5124"/>
          <a:stretch/>
        </p:blipFill>
        <p:spPr bwMode="auto">
          <a:xfrm>
            <a:off x="5215466" y="3035284"/>
            <a:ext cx="3809471" cy="3154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692044"/>
            <a:ext cx="8229600" cy="1031842"/>
          </a:xfrm>
        </p:spPr>
        <p:txBody>
          <a:bodyPr/>
          <a:lstStyle/>
          <a:p>
            <a:pPr>
              <a:defRPr/>
            </a:pPr>
            <a:r>
              <a:rPr lang="en-US" dirty="0">
                <a:ea typeface="+mj-ea"/>
              </a:rPr>
              <a:t>Key </a:t>
            </a:r>
            <a:r>
              <a:rPr lang="en-US" dirty="0" smtClean="0">
                <a:ea typeface="+mj-ea"/>
              </a:rPr>
              <a:t>Takeaways</a:t>
            </a:r>
            <a:endParaRPr lang="en-US" dirty="0">
              <a:ea typeface="+mj-ea"/>
            </a:endParaRPr>
          </a:p>
        </p:txBody>
      </p:sp>
      <p:sp>
        <p:nvSpPr>
          <p:cNvPr id="78851" name="Content Placeholder 2"/>
          <p:cNvSpPr>
            <a:spLocks noGrp="1"/>
          </p:cNvSpPr>
          <p:nvPr>
            <p:ph sz="half" idx="1"/>
          </p:nvPr>
        </p:nvSpPr>
        <p:spPr>
          <a:xfrm>
            <a:off x="457200" y="1819446"/>
            <a:ext cx="7496284" cy="1541564"/>
          </a:xfrm>
        </p:spPr>
        <p:txBody>
          <a:bodyPr>
            <a:noAutofit/>
          </a:bodyPr>
          <a:lstStyle/>
          <a:p>
            <a:pPr>
              <a:spcBef>
                <a:spcPts val="600"/>
              </a:spcBef>
              <a:spcAft>
                <a:spcPts val="600"/>
              </a:spcAft>
              <a:buClr>
                <a:srgbClr val="21978B"/>
              </a:buClr>
            </a:pPr>
            <a:r>
              <a:rPr lang="en-US" altLang="en-US" sz="2000" dirty="0" smtClean="0">
                <a:cs typeface="Georgia" pitchFamily="18" charset="0"/>
              </a:rPr>
              <a:t>FHA is the federal voice in public/private partnerships</a:t>
            </a:r>
          </a:p>
          <a:p>
            <a:pPr>
              <a:spcBef>
                <a:spcPts val="600"/>
              </a:spcBef>
              <a:spcAft>
                <a:spcPts val="600"/>
              </a:spcAft>
              <a:buClr>
                <a:srgbClr val="21978B"/>
              </a:buClr>
            </a:pPr>
            <a:r>
              <a:rPr lang="en-US" altLang="en-US" sz="2000" dirty="0" smtClean="0">
                <a:cs typeface="Georgia" pitchFamily="18" charset="0"/>
              </a:rPr>
              <a:t>FHA leads the FHIM project and is working with the S&amp;I Framework to support the adoption of standards by federal agencies</a:t>
            </a:r>
          </a:p>
        </p:txBody>
      </p:sp>
      <p:sp>
        <p:nvSpPr>
          <p:cNvPr id="3" name="Content Placeholder 2"/>
          <p:cNvSpPr>
            <a:spLocks noGrp="1"/>
          </p:cNvSpPr>
          <p:nvPr>
            <p:ph sz="half" idx="2"/>
          </p:nvPr>
        </p:nvSpPr>
        <p:spPr>
          <a:xfrm>
            <a:off x="457200" y="3040555"/>
            <a:ext cx="4572000" cy="2577686"/>
          </a:xfrm>
        </p:spPr>
        <p:txBody>
          <a:bodyPr>
            <a:noAutofit/>
          </a:bodyPr>
          <a:lstStyle/>
          <a:p>
            <a:pPr>
              <a:spcBef>
                <a:spcPts val="600"/>
              </a:spcBef>
              <a:spcAft>
                <a:spcPts val="600"/>
              </a:spcAft>
              <a:buClr>
                <a:srgbClr val="21978B"/>
              </a:buClr>
            </a:pPr>
            <a:r>
              <a:rPr lang="en-US" altLang="en-US" sz="2000" dirty="0">
                <a:solidFill>
                  <a:srgbClr val="666666"/>
                </a:solidFill>
                <a:cs typeface="Georgia" pitchFamily="18" charset="0"/>
              </a:rPr>
              <a:t>The S&amp;I Framework is actively engaged with the public and private sector to apply the right standards to HIE for enhanced interoperability</a:t>
            </a:r>
          </a:p>
          <a:p>
            <a:pPr>
              <a:spcBef>
                <a:spcPts val="600"/>
              </a:spcBef>
              <a:spcAft>
                <a:spcPts val="600"/>
              </a:spcAft>
              <a:buClr>
                <a:srgbClr val="21978B"/>
              </a:buClr>
            </a:pPr>
            <a:r>
              <a:rPr lang="en-US" altLang="en-US" sz="2000" dirty="0">
                <a:solidFill>
                  <a:srgbClr val="666666"/>
                </a:solidFill>
                <a:cs typeface="Georgia" pitchFamily="18" charset="0"/>
              </a:rPr>
              <a:t>FHA and ONC do NOT create standards, we support the adoption of national standards to advance interoperability and better healthcare</a:t>
            </a:r>
          </a:p>
          <a:p>
            <a:pPr>
              <a:spcAft>
                <a:spcPts val="600"/>
              </a:spcAft>
              <a:buClr>
                <a:srgbClr val="21978B"/>
              </a:buClr>
            </a:pPr>
            <a:endParaRPr lang="en-US" sz="2000" dirty="0">
              <a:solidFill>
                <a:srgbClr val="666666"/>
              </a:solidFill>
            </a:endParaRPr>
          </a:p>
        </p:txBody>
      </p:sp>
      <p:sp>
        <p:nvSpPr>
          <p:cNvPr id="7"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9F9E349-25D2-9C40-9A92-A172BCE750D7}" type="slidenum">
              <a:rPr lang="en-US" sz="1200" smtClean="0">
                <a:solidFill>
                  <a:schemeClr val="bg1"/>
                </a:solidFill>
              </a:rPr>
              <a:pPr/>
              <a:t>24</a:t>
            </a:fld>
            <a:endParaRPr lang="en-US" sz="1200">
              <a:solidFill>
                <a:schemeClr val="bg1"/>
              </a:solidFill>
            </a:endParaRPr>
          </a:p>
        </p:txBody>
      </p:sp>
    </p:spTree>
    <p:extLst>
      <p:ext uri="{BB962C8B-B14F-4D97-AF65-F5344CB8AC3E}">
        <p14:creationId xmlns:p14="http://schemas.microsoft.com/office/powerpoint/2010/main" val="2552373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FHIM Logo"/>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5240587"/>
            <a:ext cx="3423465" cy="888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694446"/>
            <a:ext cx="8229600" cy="1031842"/>
          </a:xfrm>
        </p:spPr>
        <p:txBody>
          <a:bodyPr>
            <a:normAutofit/>
          </a:bodyPr>
          <a:lstStyle/>
          <a:p>
            <a:r>
              <a:rPr lang="en-US" dirty="0" smtClean="0"/>
              <a:t>Getting Involved</a:t>
            </a:r>
            <a:endParaRPr lang="en-US" dirty="0"/>
          </a:p>
        </p:txBody>
      </p:sp>
      <p:sp>
        <p:nvSpPr>
          <p:cNvPr id="3" name="Content Placeholder 2"/>
          <p:cNvSpPr>
            <a:spLocks noGrp="1"/>
          </p:cNvSpPr>
          <p:nvPr>
            <p:ph sz="half" idx="1"/>
          </p:nvPr>
        </p:nvSpPr>
        <p:spPr>
          <a:xfrm>
            <a:off x="580030" y="1777314"/>
            <a:ext cx="4038600" cy="3968087"/>
          </a:xfrm>
        </p:spPr>
        <p:txBody>
          <a:bodyPr>
            <a:normAutofit fontScale="85000" lnSpcReduction="20000"/>
          </a:bodyPr>
          <a:lstStyle/>
          <a:p>
            <a:pPr marL="0" indent="0">
              <a:spcBef>
                <a:spcPts val="1200"/>
              </a:spcBef>
              <a:spcAft>
                <a:spcPts val="1200"/>
              </a:spcAft>
              <a:buClr>
                <a:srgbClr val="21978B"/>
              </a:buClr>
              <a:buNone/>
            </a:pPr>
            <a:r>
              <a:rPr lang="en-US" b="1" dirty="0" smtClean="0">
                <a:solidFill>
                  <a:srgbClr val="005A5B"/>
                </a:solidFill>
              </a:rPr>
              <a:t>FHIM</a:t>
            </a:r>
          </a:p>
          <a:p>
            <a:pPr>
              <a:spcBef>
                <a:spcPts val="1200"/>
              </a:spcBef>
              <a:spcAft>
                <a:spcPts val="1200"/>
              </a:spcAft>
              <a:buClr>
                <a:srgbClr val="21978B"/>
              </a:buClr>
            </a:pPr>
            <a:r>
              <a:rPr lang="en-US" sz="2600" dirty="0" smtClean="0">
                <a:solidFill>
                  <a:srgbClr val="4C4C4C"/>
                </a:solidFill>
              </a:rPr>
              <a:t>Visit</a:t>
            </a:r>
            <a:r>
              <a:rPr lang="en-US" sz="2600" dirty="0" smtClean="0"/>
              <a:t> </a:t>
            </a:r>
            <a:r>
              <a:rPr lang="en-US" altLang="en-US" sz="2600" dirty="0">
                <a:cs typeface="Georgia" pitchFamily="18" charset="0"/>
                <a:hlinkClick r:id="rId3"/>
              </a:rPr>
              <a:t>http://www.fhims.org</a:t>
            </a:r>
            <a:r>
              <a:rPr lang="en-US" altLang="en-US" sz="2600" dirty="0" smtClean="0">
                <a:cs typeface="Georgia" pitchFamily="18" charset="0"/>
                <a:hlinkClick r:id="rId3"/>
              </a:rPr>
              <a:t>/</a:t>
            </a:r>
            <a:endParaRPr lang="en-US" altLang="en-US" sz="2600" dirty="0" smtClean="0">
              <a:cs typeface="Georgia" pitchFamily="18" charset="0"/>
            </a:endParaRPr>
          </a:p>
          <a:p>
            <a:pPr>
              <a:spcBef>
                <a:spcPts val="1200"/>
              </a:spcBef>
              <a:spcAft>
                <a:spcPts val="1200"/>
              </a:spcAft>
              <a:buClr>
                <a:srgbClr val="21978B"/>
              </a:buClr>
            </a:pPr>
            <a:r>
              <a:rPr lang="en-US" sz="2600" dirty="0">
                <a:solidFill>
                  <a:srgbClr val="4C4C4C"/>
                </a:solidFill>
              </a:rPr>
              <a:t>Contact FHIM </a:t>
            </a:r>
            <a:r>
              <a:rPr lang="en-US" sz="2600" dirty="0" smtClean="0">
                <a:solidFill>
                  <a:srgbClr val="4C4C4C"/>
                </a:solidFill>
              </a:rPr>
              <a:t>project manager lead </a:t>
            </a:r>
            <a:r>
              <a:rPr lang="en-US" sz="2600" dirty="0">
                <a:solidFill>
                  <a:srgbClr val="4C4C4C"/>
                </a:solidFill>
              </a:rPr>
              <a:t>Steven Wagner: </a:t>
            </a:r>
            <a:r>
              <a:rPr lang="en-US" sz="2600" dirty="0">
                <a:hlinkClick r:id="rId4"/>
              </a:rPr>
              <a:t>switconsulting@comcast.net</a:t>
            </a:r>
            <a:endParaRPr lang="en-US" sz="2600" dirty="0"/>
          </a:p>
          <a:p>
            <a:pPr>
              <a:buClr>
                <a:srgbClr val="21978B"/>
              </a:buClr>
            </a:pPr>
            <a:endParaRPr lang="en-US" altLang="en-US" dirty="0">
              <a:solidFill>
                <a:srgbClr val="000000"/>
              </a:solidFill>
              <a:cs typeface="Georgia" pitchFamily="18" charset="0"/>
            </a:endParaRPr>
          </a:p>
        </p:txBody>
      </p:sp>
      <p:sp>
        <p:nvSpPr>
          <p:cNvPr id="5" name="Content Placeholder 4"/>
          <p:cNvSpPr>
            <a:spLocks noGrp="1"/>
          </p:cNvSpPr>
          <p:nvPr>
            <p:ph sz="half" idx="2"/>
          </p:nvPr>
        </p:nvSpPr>
        <p:spPr>
          <a:xfrm>
            <a:off x="4771030" y="1726288"/>
            <a:ext cx="4038600" cy="3504063"/>
          </a:xfrm>
        </p:spPr>
        <p:txBody>
          <a:bodyPr>
            <a:normAutofit fontScale="85000" lnSpcReduction="20000"/>
          </a:bodyPr>
          <a:lstStyle/>
          <a:p>
            <a:pPr marL="0" indent="0">
              <a:buNone/>
            </a:pPr>
            <a:r>
              <a:rPr lang="en-US" b="1" dirty="0" smtClean="0">
                <a:solidFill>
                  <a:srgbClr val="005A5B"/>
                </a:solidFill>
              </a:rPr>
              <a:t>S&amp;I Framework</a:t>
            </a:r>
          </a:p>
          <a:p>
            <a:pPr>
              <a:spcBef>
                <a:spcPts val="1800"/>
              </a:spcBef>
              <a:spcAft>
                <a:spcPts val="600"/>
              </a:spcAft>
              <a:buClr>
                <a:srgbClr val="21978B"/>
              </a:buClr>
            </a:pPr>
            <a:r>
              <a:rPr lang="en-US" dirty="0">
                <a:solidFill>
                  <a:srgbClr val="4C4C4C"/>
                </a:solidFill>
              </a:rPr>
              <a:t>Visit </a:t>
            </a:r>
            <a:r>
              <a:rPr lang="en-US" altLang="en-US" dirty="0">
                <a:solidFill>
                  <a:srgbClr val="4C4C4C"/>
                </a:solidFill>
                <a:cs typeface="Georgia" pitchFamily="18" charset="0"/>
                <a:hlinkClick r:id="rId5"/>
              </a:rPr>
              <a:t>http://wiki.siframework.org</a:t>
            </a:r>
            <a:endParaRPr lang="en-US" altLang="en-US" dirty="0">
              <a:solidFill>
                <a:srgbClr val="4C4C4C"/>
              </a:solidFill>
              <a:cs typeface="Georgia" pitchFamily="18" charset="0"/>
            </a:endParaRPr>
          </a:p>
          <a:p>
            <a:pPr>
              <a:spcBef>
                <a:spcPts val="1800"/>
              </a:spcBef>
              <a:spcAft>
                <a:spcPts val="600"/>
              </a:spcAft>
              <a:buClr>
                <a:srgbClr val="21978B"/>
              </a:buClr>
            </a:pPr>
            <a:r>
              <a:rPr lang="en-US" dirty="0">
                <a:solidFill>
                  <a:srgbClr val="4C4C4C"/>
                </a:solidFill>
              </a:rPr>
              <a:t>Identify the initiative that interests you and/or your organization</a:t>
            </a:r>
          </a:p>
          <a:p>
            <a:pPr>
              <a:spcBef>
                <a:spcPts val="1800"/>
              </a:spcBef>
              <a:spcAft>
                <a:spcPts val="600"/>
              </a:spcAft>
              <a:buClr>
                <a:srgbClr val="21978B"/>
              </a:buClr>
            </a:pPr>
            <a:r>
              <a:rPr lang="en-US" dirty="0">
                <a:solidFill>
                  <a:srgbClr val="4C4C4C"/>
                </a:solidFill>
              </a:rPr>
              <a:t>Contact the initiative coordinator</a:t>
            </a:r>
          </a:p>
          <a:p>
            <a:pPr marL="0" indent="0">
              <a:buNone/>
            </a:pPr>
            <a:endParaRPr lang="en-US" b="1" dirty="0"/>
          </a:p>
        </p:txBody>
      </p:sp>
      <p:sp>
        <p:nvSpPr>
          <p:cNvPr id="4"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9F9E349-25D2-9C40-9A92-A172BCE750D7}" type="slidenum">
              <a:rPr lang="en-US" sz="1200" smtClean="0">
                <a:solidFill>
                  <a:schemeClr val="bg1"/>
                </a:solidFill>
              </a:rPr>
              <a:pPr/>
              <a:t>25</a:t>
            </a:fld>
            <a:endParaRPr lang="en-US" sz="1200">
              <a:solidFill>
                <a:schemeClr val="bg1"/>
              </a:solidFill>
            </a:endParaRPr>
          </a:p>
        </p:txBody>
      </p:sp>
      <p:pic>
        <p:nvPicPr>
          <p:cNvPr id="7" name="Picture 9" descr="S&amp;I Framework Logo"/>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129663" y="5240587"/>
            <a:ext cx="3557137" cy="86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6220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13070"/>
            <a:ext cx="8229600" cy="894663"/>
          </a:xfrm>
        </p:spPr>
        <p:txBody>
          <a:bodyPr>
            <a:normAutofit/>
          </a:bodyPr>
          <a:lstStyle/>
          <a:p>
            <a:pPr>
              <a:defRPr/>
            </a:pPr>
            <a:r>
              <a:rPr lang="en-US" sz="3600" dirty="0" smtClean="0">
                <a:ea typeface="+mj-ea"/>
              </a:rPr>
              <a:t>Federal </a:t>
            </a:r>
            <a:r>
              <a:rPr lang="en-US" sz="3600" dirty="0">
                <a:ea typeface="+mj-ea"/>
              </a:rPr>
              <a:t>Health IT </a:t>
            </a:r>
            <a:r>
              <a:rPr lang="en-US" sz="3600" dirty="0" smtClean="0">
                <a:ea typeface="+mj-ea"/>
              </a:rPr>
              <a:t>Initiatives</a:t>
            </a:r>
            <a:endParaRPr lang="en-US" sz="3600" dirty="0">
              <a:ea typeface="+mj-ea"/>
            </a:endParaRPr>
          </a:p>
        </p:txBody>
      </p:sp>
      <p:sp>
        <p:nvSpPr>
          <p:cNvPr id="81922" name="Content Placeholder 3"/>
          <p:cNvSpPr>
            <a:spLocks noGrp="1" noChangeArrowheads="1"/>
          </p:cNvSpPr>
          <p:nvPr>
            <p:ph idx="1"/>
          </p:nvPr>
        </p:nvSpPr>
        <p:spPr>
          <a:xfrm>
            <a:off x="838200" y="1581496"/>
            <a:ext cx="7620000" cy="4303743"/>
          </a:xfrm>
        </p:spPr>
        <p:txBody>
          <a:bodyPr>
            <a:spAutoFit/>
          </a:bodyPr>
          <a:lstStyle/>
          <a:p>
            <a:pPr eaLnBrk="1" hangingPunct="1">
              <a:spcBef>
                <a:spcPts val="100"/>
              </a:spcBef>
              <a:spcAft>
                <a:spcPts val="100"/>
              </a:spcAft>
              <a:buFontTx/>
              <a:buNone/>
            </a:pPr>
            <a:r>
              <a:rPr lang="en-US" altLang="en-US" sz="1800" b="1" dirty="0" smtClean="0">
                <a:solidFill>
                  <a:srgbClr val="4C4C4C"/>
                </a:solidFill>
                <a:cs typeface="Georgia" pitchFamily="18" charset="0"/>
              </a:rPr>
              <a:t>ONC website:</a:t>
            </a:r>
          </a:p>
          <a:p>
            <a:pPr eaLnBrk="1" hangingPunct="1">
              <a:spcBef>
                <a:spcPts val="100"/>
              </a:spcBef>
              <a:spcAft>
                <a:spcPts val="100"/>
              </a:spcAft>
              <a:buFontTx/>
              <a:buNone/>
            </a:pPr>
            <a:r>
              <a:rPr lang="en-US" altLang="en-US" sz="1800" dirty="0" smtClean="0">
                <a:solidFill>
                  <a:srgbClr val="4C4C4C"/>
                </a:solidFill>
                <a:cs typeface="Georgia" pitchFamily="18" charset="0"/>
                <a:hlinkClick r:id="rId3"/>
              </a:rPr>
              <a:t>www.healthit.gov</a:t>
            </a:r>
            <a:endParaRPr lang="en-US" altLang="en-US" sz="1800" dirty="0" smtClean="0">
              <a:solidFill>
                <a:srgbClr val="4C4C4C"/>
              </a:solidFill>
              <a:cs typeface="Georgia" pitchFamily="18" charset="0"/>
            </a:endParaRPr>
          </a:p>
          <a:p>
            <a:pPr eaLnBrk="1" hangingPunct="1">
              <a:spcBef>
                <a:spcPts val="100"/>
              </a:spcBef>
              <a:spcAft>
                <a:spcPts val="100"/>
              </a:spcAft>
              <a:buFontTx/>
              <a:buNone/>
            </a:pPr>
            <a:endParaRPr lang="en-US" altLang="en-US" sz="1800" dirty="0" smtClean="0">
              <a:solidFill>
                <a:srgbClr val="4C4C4C"/>
              </a:solidFill>
              <a:cs typeface="Georgia" pitchFamily="18" charset="0"/>
            </a:endParaRPr>
          </a:p>
          <a:p>
            <a:pPr eaLnBrk="1" hangingPunct="1">
              <a:spcBef>
                <a:spcPts val="100"/>
              </a:spcBef>
              <a:spcAft>
                <a:spcPts val="100"/>
              </a:spcAft>
              <a:buFontTx/>
              <a:buNone/>
            </a:pPr>
            <a:r>
              <a:rPr lang="en-US" altLang="en-US" sz="1800" b="1" dirty="0" smtClean="0">
                <a:solidFill>
                  <a:srgbClr val="4C4C4C"/>
                </a:solidFill>
                <a:cs typeface="Georgia" pitchFamily="18" charset="0"/>
              </a:rPr>
              <a:t>Direct Project website:</a:t>
            </a:r>
          </a:p>
          <a:p>
            <a:pPr eaLnBrk="1" hangingPunct="1">
              <a:spcBef>
                <a:spcPts val="100"/>
              </a:spcBef>
              <a:spcAft>
                <a:spcPts val="100"/>
              </a:spcAft>
              <a:buFontTx/>
              <a:buNone/>
            </a:pPr>
            <a:r>
              <a:rPr lang="en-US" altLang="en-US" sz="1800" dirty="0" smtClean="0">
                <a:solidFill>
                  <a:srgbClr val="4C4C4C"/>
                </a:solidFill>
                <a:cs typeface="Georgia" pitchFamily="18" charset="0"/>
                <a:hlinkClick r:id="rId4"/>
              </a:rPr>
              <a:t>www.directproject.org</a:t>
            </a:r>
            <a:endParaRPr lang="en-US" altLang="en-US" sz="1800" dirty="0" smtClean="0">
              <a:solidFill>
                <a:srgbClr val="4C4C4C"/>
              </a:solidFill>
              <a:cs typeface="Georgia" pitchFamily="18" charset="0"/>
            </a:endParaRPr>
          </a:p>
          <a:p>
            <a:pPr eaLnBrk="1" hangingPunct="1">
              <a:spcBef>
                <a:spcPts val="100"/>
              </a:spcBef>
              <a:spcAft>
                <a:spcPts val="100"/>
              </a:spcAft>
              <a:buFontTx/>
              <a:buNone/>
            </a:pPr>
            <a:endParaRPr lang="en-US" altLang="en-US" sz="1800" dirty="0" smtClean="0">
              <a:solidFill>
                <a:srgbClr val="4C4C4C"/>
              </a:solidFill>
              <a:cs typeface="Georgia" pitchFamily="18" charset="0"/>
            </a:endParaRPr>
          </a:p>
          <a:p>
            <a:pPr eaLnBrk="1" hangingPunct="1">
              <a:spcBef>
                <a:spcPts val="100"/>
              </a:spcBef>
              <a:spcAft>
                <a:spcPts val="100"/>
              </a:spcAft>
              <a:buFontTx/>
              <a:buNone/>
            </a:pPr>
            <a:r>
              <a:rPr lang="en-US" altLang="en-US" sz="1800" b="1" dirty="0" smtClean="0">
                <a:solidFill>
                  <a:srgbClr val="4C4C4C"/>
                </a:solidFill>
                <a:cs typeface="Georgia" pitchFamily="18" charset="0"/>
              </a:rPr>
              <a:t>S&amp;I Framework wiki:</a:t>
            </a:r>
          </a:p>
          <a:p>
            <a:pPr eaLnBrk="1" hangingPunct="1">
              <a:spcBef>
                <a:spcPts val="100"/>
              </a:spcBef>
              <a:spcAft>
                <a:spcPts val="100"/>
              </a:spcAft>
              <a:buFontTx/>
              <a:buNone/>
            </a:pPr>
            <a:r>
              <a:rPr lang="en-US" altLang="en-US" sz="1800" dirty="0" smtClean="0">
                <a:solidFill>
                  <a:srgbClr val="4C4C4C"/>
                </a:solidFill>
                <a:cs typeface="Georgia" pitchFamily="18" charset="0"/>
                <a:hlinkClick r:id="rId5"/>
              </a:rPr>
              <a:t>http://wiki.siframework.org</a:t>
            </a:r>
            <a:endParaRPr lang="en-US" altLang="en-US" sz="1800" dirty="0" smtClean="0">
              <a:solidFill>
                <a:srgbClr val="4C4C4C"/>
              </a:solidFill>
              <a:cs typeface="Georgia" pitchFamily="18" charset="0"/>
            </a:endParaRPr>
          </a:p>
          <a:p>
            <a:pPr eaLnBrk="1" hangingPunct="1">
              <a:spcBef>
                <a:spcPts val="100"/>
              </a:spcBef>
              <a:spcAft>
                <a:spcPts val="100"/>
              </a:spcAft>
              <a:buFontTx/>
              <a:buNone/>
            </a:pPr>
            <a:endParaRPr lang="en-US" altLang="en-US" sz="1800" dirty="0" smtClean="0">
              <a:solidFill>
                <a:srgbClr val="4C4C4C"/>
              </a:solidFill>
              <a:cs typeface="Georgia" pitchFamily="18" charset="0"/>
            </a:endParaRPr>
          </a:p>
          <a:p>
            <a:pPr eaLnBrk="1" hangingPunct="1">
              <a:spcBef>
                <a:spcPts val="100"/>
              </a:spcBef>
              <a:spcAft>
                <a:spcPts val="100"/>
              </a:spcAft>
              <a:buFontTx/>
              <a:buNone/>
            </a:pPr>
            <a:r>
              <a:rPr lang="en-US" altLang="en-US" sz="1800" b="1" dirty="0" smtClean="0">
                <a:solidFill>
                  <a:srgbClr val="4C4C4C"/>
                </a:solidFill>
                <a:cs typeface="Georgia" pitchFamily="18" charset="0"/>
              </a:rPr>
              <a:t>CONNECT website:</a:t>
            </a:r>
          </a:p>
          <a:p>
            <a:pPr eaLnBrk="1" hangingPunct="1">
              <a:spcBef>
                <a:spcPts val="100"/>
              </a:spcBef>
              <a:spcAft>
                <a:spcPts val="100"/>
              </a:spcAft>
              <a:buFontTx/>
              <a:buNone/>
            </a:pPr>
            <a:r>
              <a:rPr lang="en-US" altLang="en-US" sz="1800" u="sng" dirty="0" smtClean="0">
                <a:solidFill>
                  <a:srgbClr val="4C4C4C"/>
                </a:solidFill>
                <a:cs typeface="Georgia" pitchFamily="18" charset="0"/>
                <a:hlinkClick r:id="rId6" action="ppaction://hlinkfile"/>
              </a:rPr>
              <a:t>wiki.connectopensource.org</a:t>
            </a:r>
            <a:endParaRPr lang="en-US" altLang="en-US" sz="1800" u="sng" dirty="0" smtClean="0">
              <a:solidFill>
                <a:srgbClr val="4C4C4C"/>
              </a:solidFill>
              <a:cs typeface="Georgia" pitchFamily="18" charset="0"/>
            </a:endParaRPr>
          </a:p>
          <a:p>
            <a:pPr eaLnBrk="1" hangingPunct="1">
              <a:spcBef>
                <a:spcPts val="100"/>
              </a:spcBef>
              <a:spcAft>
                <a:spcPts val="100"/>
              </a:spcAft>
              <a:buFontTx/>
              <a:buNone/>
            </a:pPr>
            <a:endParaRPr lang="en-US" altLang="en-US" sz="1800" dirty="0" smtClean="0">
              <a:solidFill>
                <a:srgbClr val="4C4C4C"/>
              </a:solidFill>
              <a:cs typeface="Georgia" pitchFamily="18" charset="0"/>
            </a:endParaRPr>
          </a:p>
          <a:p>
            <a:pPr eaLnBrk="1" hangingPunct="1">
              <a:spcBef>
                <a:spcPts val="100"/>
              </a:spcBef>
              <a:spcAft>
                <a:spcPts val="100"/>
              </a:spcAft>
              <a:buFontTx/>
              <a:buNone/>
            </a:pPr>
            <a:r>
              <a:rPr lang="en-US" altLang="en-US" sz="1800" b="1" dirty="0" smtClean="0">
                <a:solidFill>
                  <a:srgbClr val="4C4C4C"/>
                </a:solidFill>
                <a:cs typeface="Georgia" pitchFamily="18" charset="0"/>
              </a:rPr>
              <a:t>Federal Health Information Model</a:t>
            </a:r>
          </a:p>
          <a:p>
            <a:pPr eaLnBrk="1" hangingPunct="1">
              <a:spcBef>
                <a:spcPts val="100"/>
              </a:spcBef>
              <a:spcAft>
                <a:spcPts val="100"/>
              </a:spcAft>
              <a:buFontTx/>
              <a:buNone/>
            </a:pPr>
            <a:r>
              <a:rPr lang="en-US" altLang="en-US" sz="1800" dirty="0" smtClean="0">
                <a:solidFill>
                  <a:srgbClr val="4C4C4C"/>
                </a:solidFill>
                <a:cs typeface="Georgia" pitchFamily="18" charset="0"/>
                <a:hlinkClick r:id="rId7"/>
              </a:rPr>
              <a:t>http://www.fhims.org/</a:t>
            </a:r>
            <a:endParaRPr lang="en-US" altLang="en-US" sz="1800" dirty="0" smtClean="0">
              <a:solidFill>
                <a:srgbClr val="4C4C4C"/>
              </a:solidFill>
              <a:cs typeface="Georgia" pitchFamily="18" charset="0"/>
            </a:endParaRPr>
          </a:p>
        </p:txBody>
      </p:sp>
      <p:pic>
        <p:nvPicPr>
          <p:cNvPr id="81925" name="Picture 7" descr="pptlogos-04.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098135" y="2470274"/>
            <a:ext cx="301625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26" name="Picture 8"/>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4902873" y="1544232"/>
            <a:ext cx="3406775"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27" name="Picture 9" descr="S&amp;I Framework Logo"/>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5158460" y="3389571"/>
            <a:ext cx="28956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28" name="Picture 6" descr="CONNECT_Logo.png"/>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5539460" y="4367914"/>
            <a:ext cx="21336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29" name="Picture 2" descr="FHIM Logo"/>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5383091" y="5195355"/>
            <a:ext cx="2446338"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9F9E349-25D2-9C40-9A92-A172BCE750D7}" type="slidenum">
              <a:rPr lang="en-US" sz="1200" smtClean="0">
                <a:solidFill>
                  <a:schemeClr val="bg1"/>
                </a:solidFill>
              </a:rPr>
              <a:pPr/>
              <a:t>26</a:t>
            </a:fld>
            <a:endParaRPr lang="en-US" sz="1200">
              <a:solidFill>
                <a:schemeClr val="bg1"/>
              </a:solidFill>
            </a:endParaRPr>
          </a:p>
        </p:txBody>
      </p:sp>
    </p:spTree>
    <p:extLst>
      <p:ext uri="{BB962C8B-B14F-4D97-AF65-F5344CB8AC3E}">
        <p14:creationId xmlns:p14="http://schemas.microsoft.com/office/powerpoint/2010/main" val="3757023771"/>
      </p:ext>
    </p:extLst>
  </p:cSld>
  <p:clrMapOvr>
    <a:masterClrMapping/>
  </p:clrMapOvr>
  <p:transition>
    <p:dissolv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0635" y="1002703"/>
            <a:ext cx="4611684" cy="222373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250635" y="1168746"/>
            <a:ext cx="4611684" cy="1891647"/>
          </a:xfrm>
          <a:prstGeom prst="rect">
            <a:avLst/>
          </a:prstGeom>
          <a:solidFill>
            <a:srgbClr val="082E5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itle 3"/>
          <p:cNvSpPr>
            <a:spLocks noGrp="1"/>
          </p:cNvSpPr>
          <p:nvPr>
            <p:ph type="title"/>
          </p:nvPr>
        </p:nvSpPr>
        <p:spPr>
          <a:xfrm>
            <a:off x="1734794" y="1258199"/>
            <a:ext cx="3118526" cy="1570884"/>
          </a:xfrm>
        </p:spPr>
        <p:txBody>
          <a:bodyPr>
            <a:normAutofit/>
          </a:bodyPr>
          <a:lstStyle/>
          <a:p>
            <a:pPr algn="l">
              <a:lnSpc>
                <a:spcPct val="90000"/>
              </a:lnSpc>
              <a:defRPr/>
            </a:pPr>
            <a:r>
              <a:rPr lang="en-US" sz="3200" dirty="0">
                <a:solidFill>
                  <a:schemeClr val="bg1"/>
                </a:solidFill>
                <a:ea typeface="+mj-ea"/>
              </a:rPr>
              <a:t>Stay </a:t>
            </a:r>
            <a:r>
              <a:rPr lang="en-US" sz="3200" dirty="0" smtClean="0">
                <a:solidFill>
                  <a:schemeClr val="bg1"/>
                </a:solidFill>
                <a:ea typeface="+mj-ea"/>
              </a:rPr>
              <a:t>Connected</a:t>
            </a:r>
            <a:r>
              <a:rPr lang="en-US" sz="3200" dirty="0">
                <a:solidFill>
                  <a:schemeClr val="bg1"/>
                </a:solidFill>
                <a:ea typeface="+mj-ea"/>
              </a:rPr>
              <a:t>, </a:t>
            </a:r>
            <a:r>
              <a:rPr lang="en-US" sz="3200" dirty="0" smtClean="0">
                <a:solidFill>
                  <a:schemeClr val="bg1"/>
                </a:solidFill>
                <a:ea typeface="+mj-ea"/>
              </a:rPr>
              <a:t>Communicate </a:t>
            </a:r>
            <a:br>
              <a:rPr lang="en-US" sz="3200" dirty="0" smtClean="0">
                <a:solidFill>
                  <a:schemeClr val="bg1"/>
                </a:solidFill>
                <a:ea typeface="+mj-ea"/>
              </a:rPr>
            </a:br>
            <a:r>
              <a:rPr lang="en-US" sz="3200" dirty="0" smtClean="0">
                <a:solidFill>
                  <a:schemeClr val="bg1"/>
                </a:solidFill>
                <a:ea typeface="+mj-ea"/>
              </a:rPr>
              <a:t>and Collaborate </a:t>
            </a:r>
            <a:endParaRPr lang="en-US" sz="3200" dirty="0">
              <a:solidFill>
                <a:schemeClr val="bg1"/>
              </a:solidFill>
              <a:ea typeface="+mj-ea"/>
            </a:endParaRPr>
          </a:p>
        </p:txBody>
      </p:sp>
      <p:sp>
        <p:nvSpPr>
          <p:cNvPr id="82946" name="Content Placeholder 5"/>
          <p:cNvSpPr>
            <a:spLocks noGrp="1"/>
          </p:cNvSpPr>
          <p:nvPr>
            <p:ph sz="half" idx="1"/>
          </p:nvPr>
        </p:nvSpPr>
        <p:spPr>
          <a:xfrm>
            <a:off x="5194618" y="967606"/>
            <a:ext cx="3482081" cy="2132104"/>
          </a:xfrm>
        </p:spPr>
        <p:txBody>
          <a:bodyPr>
            <a:noAutofit/>
          </a:bodyPr>
          <a:lstStyle/>
          <a:p>
            <a:pPr>
              <a:lnSpc>
                <a:spcPct val="120000"/>
              </a:lnSpc>
              <a:buClr>
                <a:srgbClr val="21978B"/>
              </a:buClr>
            </a:pPr>
            <a:r>
              <a:rPr lang="en-US" altLang="en-US" sz="1800" dirty="0" smtClean="0">
                <a:solidFill>
                  <a:srgbClr val="666666"/>
                </a:solidFill>
                <a:cs typeface="Georgia" pitchFamily="18" charset="0"/>
              </a:rPr>
              <a:t>Find out more about FHA on the ONC website: </a:t>
            </a:r>
            <a:br>
              <a:rPr lang="en-US" altLang="en-US" sz="1800" dirty="0" smtClean="0">
                <a:solidFill>
                  <a:srgbClr val="666666"/>
                </a:solidFill>
                <a:cs typeface="Georgia" pitchFamily="18" charset="0"/>
              </a:rPr>
            </a:br>
            <a:r>
              <a:rPr lang="en-US" altLang="en-US" sz="1800" dirty="0" smtClean="0">
                <a:solidFill>
                  <a:srgbClr val="666666"/>
                </a:solidFill>
                <a:cs typeface="Georgia" pitchFamily="18" charset="0"/>
                <a:hlinkClick r:id="rId3"/>
              </a:rPr>
              <a:t>http://www.healthit.gov/FHA</a:t>
            </a:r>
            <a:r>
              <a:rPr lang="en-US" altLang="en-US" sz="1800" dirty="0" smtClean="0">
                <a:solidFill>
                  <a:srgbClr val="666666"/>
                </a:solidFill>
                <a:cs typeface="Georgia" pitchFamily="18" charset="0"/>
              </a:rPr>
              <a:t> 	</a:t>
            </a:r>
          </a:p>
          <a:p>
            <a:pPr>
              <a:lnSpc>
                <a:spcPct val="120000"/>
              </a:lnSpc>
              <a:spcBef>
                <a:spcPts val="1800"/>
              </a:spcBef>
              <a:buClr>
                <a:srgbClr val="21978B"/>
              </a:buClr>
            </a:pPr>
            <a:r>
              <a:rPr lang="en-US" altLang="en-US" sz="1800" dirty="0" smtClean="0">
                <a:solidFill>
                  <a:srgbClr val="666666"/>
                </a:solidFill>
                <a:cs typeface="Georgia" pitchFamily="18" charset="0"/>
              </a:rPr>
              <a:t>Schedule a meeting with me or send me your thoughts: </a:t>
            </a:r>
            <a:r>
              <a:rPr lang="en-US" altLang="en-US" sz="1800" dirty="0" smtClean="0">
                <a:cs typeface="Georgia" pitchFamily="18" charset="0"/>
                <a:hlinkClick r:id="rId4"/>
              </a:rPr>
              <a:t>federal.health@hhs.gov</a:t>
            </a:r>
            <a:endParaRPr lang="en-US" altLang="en-US" sz="1800" dirty="0" smtClean="0">
              <a:cs typeface="Georgia" pitchFamily="18" charset="0"/>
            </a:endParaRPr>
          </a:p>
          <a:p>
            <a:endParaRPr lang="en-US" altLang="en-US" sz="1800" dirty="0" smtClean="0">
              <a:cs typeface="Georgia" pitchFamily="18" charset="0"/>
            </a:endParaRPr>
          </a:p>
        </p:txBody>
      </p:sp>
      <p:sp>
        <p:nvSpPr>
          <p:cNvPr id="5" name="Content Placeholder 4"/>
          <p:cNvSpPr>
            <a:spLocks noGrp="1"/>
          </p:cNvSpPr>
          <p:nvPr>
            <p:ph sz="half" idx="2"/>
          </p:nvPr>
        </p:nvSpPr>
        <p:spPr>
          <a:xfrm>
            <a:off x="443432" y="3711135"/>
            <a:ext cx="8243368" cy="2427198"/>
          </a:xfrm>
        </p:spPr>
        <p:txBody>
          <a:bodyPr numCol="1">
            <a:normAutofit/>
          </a:bodyPr>
          <a:lstStyle/>
          <a:p>
            <a:pPr marL="0" indent="0">
              <a:lnSpc>
                <a:spcPct val="90000"/>
              </a:lnSpc>
              <a:spcBef>
                <a:spcPts val="0"/>
              </a:spcBef>
              <a:buNone/>
            </a:pPr>
            <a:r>
              <a:rPr lang="en-US" altLang="en-US" sz="2600" b="1" dirty="0">
                <a:cs typeface="Georgia" pitchFamily="18" charset="0"/>
              </a:rPr>
              <a:t>Subscribe, watch, and share: </a:t>
            </a:r>
          </a:p>
          <a:p>
            <a:pPr marL="1096963" lvl="2" indent="0">
              <a:lnSpc>
                <a:spcPct val="90000"/>
              </a:lnSpc>
              <a:spcBef>
                <a:spcPts val="0"/>
              </a:spcBef>
              <a:buFontTx/>
              <a:buNone/>
            </a:pPr>
            <a:endParaRPr lang="en-US" altLang="en-US" sz="1600" b="1" dirty="0" smtClean="0">
              <a:solidFill>
                <a:srgbClr val="013F80"/>
              </a:solidFill>
              <a:cs typeface="Georgia" pitchFamily="18" charset="0"/>
            </a:endParaRPr>
          </a:p>
          <a:p>
            <a:pPr marL="1737360" lvl="2" indent="0">
              <a:lnSpc>
                <a:spcPct val="90000"/>
              </a:lnSpc>
              <a:spcBef>
                <a:spcPts val="0"/>
              </a:spcBef>
              <a:buFontTx/>
              <a:buNone/>
            </a:pPr>
            <a:r>
              <a:rPr lang="en-US" altLang="en-US" sz="1900" b="1" dirty="0" smtClean="0">
                <a:solidFill>
                  <a:srgbClr val="21978B"/>
                </a:solidFill>
                <a:cs typeface="Georgia" pitchFamily="18" charset="0"/>
              </a:rPr>
              <a:t>@ONC_FHA,</a:t>
            </a:r>
          </a:p>
          <a:p>
            <a:pPr marL="1737360" lvl="2" indent="0">
              <a:lnSpc>
                <a:spcPct val="90000"/>
              </a:lnSpc>
              <a:spcBef>
                <a:spcPts val="0"/>
              </a:spcBef>
              <a:buFontTx/>
              <a:buNone/>
            </a:pPr>
            <a:r>
              <a:rPr lang="en-US" altLang="en-US" sz="1900" b="1" dirty="0" smtClean="0">
                <a:solidFill>
                  <a:srgbClr val="21978B"/>
                </a:solidFill>
                <a:cs typeface="Georgia" pitchFamily="18" charset="0"/>
              </a:rPr>
              <a:t>@</a:t>
            </a:r>
            <a:r>
              <a:rPr lang="en-US" altLang="en-US" sz="1900" b="1" dirty="0" err="1">
                <a:solidFill>
                  <a:srgbClr val="21978B"/>
                </a:solidFill>
                <a:cs typeface="Georgia" pitchFamily="18" charset="0"/>
              </a:rPr>
              <a:t>CONNECT_Project</a:t>
            </a:r>
            <a:endParaRPr lang="en-US" altLang="en-US" sz="1900" b="1" dirty="0">
              <a:solidFill>
                <a:srgbClr val="21978B"/>
              </a:solidFill>
              <a:cs typeface="Arial" pitchFamily="34" charset="0"/>
            </a:endParaRPr>
          </a:p>
          <a:p>
            <a:pPr marL="1737360" lvl="2" indent="0">
              <a:lnSpc>
                <a:spcPct val="90000"/>
              </a:lnSpc>
              <a:spcBef>
                <a:spcPts val="0"/>
              </a:spcBef>
              <a:buFontTx/>
              <a:buNone/>
            </a:pPr>
            <a:endParaRPr lang="en-US" altLang="en-US" sz="1900" b="1" dirty="0">
              <a:solidFill>
                <a:srgbClr val="21978B"/>
              </a:solidFill>
              <a:cs typeface="Arial" pitchFamily="34" charset="0"/>
            </a:endParaRPr>
          </a:p>
          <a:p>
            <a:pPr marL="1737360" lvl="2" indent="0">
              <a:lnSpc>
                <a:spcPct val="90000"/>
              </a:lnSpc>
              <a:spcBef>
                <a:spcPts val="0"/>
              </a:spcBef>
              <a:buFontTx/>
              <a:buNone/>
            </a:pPr>
            <a:r>
              <a:rPr lang="en-US" altLang="en-US" sz="1900" b="1" dirty="0">
                <a:solidFill>
                  <a:srgbClr val="21978B"/>
                </a:solidFill>
                <a:cs typeface="Arial" pitchFamily="34" charset="0"/>
              </a:rPr>
              <a:t>Federal Health Architecture</a:t>
            </a:r>
            <a:endParaRPr lang="en-US" altLang="en-US" sz="1900" b="1" dirty="0">
              <a:solidFill>
                <a:srgbClr val="21978B"/>
              </a:solidFill>
              <a:cs typeface="Georgia" pitchFamily="18" charset="0"/>
            </a:endParaRPr>
          </a:p>
          <a:p>
            <a:pPr marL="1737360" lvl="2" indent="0">
              <a:lnSpc>
                <a:spcPct val="90000"/>
              </a:lnSpc>
              <a:spcBef>
                <a:spcPts val="0"/>
              </a:spcBef>
              <a:buFontTx/>
              <a:buNone/>
            </a:pPr>
            <a:endParaRPr lang="en-US" altLang="en-US" sz="1900" b="1" dirty="0">
              <a:solidFill>
                <a:srgbClr val="21978B"/>
              </a:solidFill>
              <a:cs typeface="Georgia" pitchFamily="18" charset="0"/>
            </a:endParaRPr>
          </a:p>
          <a:p>
            <a:pPr marL="1737360" lvl="2" indent="0">
              <a:lnSpc>
                <a:spcPct val="90000"/>
              </a:lnSpc>
              <a:spcBef>
                <a:spcPts val="0"/>
              </a:spcBef>
              <a:buFontTx/>
              <a:buNone/>
            </a:pPr>
            <a:r>
              <a:rPr lang="en-US" altLang="en-US" sz="1900" b="1" dirty="0">
                <a:solidFill>
                  <a:srgbClr val="21978B"/>
                </a:solidFill>
                <a:cs typeface="Georgia" pitchFamily="18" charset="0"/>
              </a:rPr>
              <a:t>http://</a:t>
            </a:r>
            <a:r>
              <a:rPr lang="en-US" altLang="en-US" sz="1900" b="1" dirty="0" err="1">
                <a:solidFill>
                  <a:srgbClr val="21978B"/>
                </a:solidFill>
                <a:cs typeface="Georgia" pitchFamily="18" charset="0"/>
              </a:rPr>
              <a:t>www.flickr.com</a:t>
            </a:r>
            <a:r>
              <a:rPr lang="en-US" altLang="en-US" sz="1900" b="1" dirty="0">
                <a:solidFill>
                  <a:srgbClr val="21978B"/>
                </a:solidFill>
                <a:cs typeface="Georgia" pitchFamily="18" charset="0"/>
              </a:rPr>
              <a:t>/photos/</a:t>
            </a:r>
            <a:r>
              <a:rPr lang="en-US" altLang="en-US" sz="1900" b="1" dirty="0" err="1">
                <a:solidFill>
                  <a:srgbClr val="21978B"/>
                </a:solidFill>
                <a:cs typeface="Georgia" pitchFamily="18" charset="0"/>
              </a:rPr>
              <a:t>federalhealtharchitecture</a:t>
            </a:r>
            <a:r>
              <a:rPr lang="en-US" altLang="en-US" sz="1900" b="1" dirty="0">
                <a:solidFill>
                  <a:srgbClr val="21978B"/>
                </a:solidFill>
                <a:cs typeface="Georgia" pitchFamily="18" charset="0"/>
              </a:rPr>
              <a:t>/</a:t>
            </a:r>
          </a:p>
          <a:p>
            <a:pPr>
              <a:lnSpc>
                <a:spcPct val="90000"/>
              </a:lnSpc>
              <a:spcBef>
                <a:spcPts val="0"/>
              </a:spcBef>
            </a:pPr>
            <a:endParaRPr lang="en-US" altLang="en-US" sz="2000" b="1" dirty="0">
              <a:solidFill>
                <a:srgbClr val="21978B"/>
              </a:solidFill>
              <a:latin typeface="Georgia" pitchFamily="18" charset="0"/>
              <a:cs typeface="Georgia" pitchFamily="18" charset="0"/>
            </a:endParaRPr>
          </a:p>
          <a:p>
            <a:pPr>
              <a:lnSpc>
                <a:spcPct val="90000"/>
              </a:lnSpc>
              <a:spcBef>
                <a:spcPts val="0"/>
              </a:spcBef>
            </a:pPr>
            <a:endParaRPr lang="en-US" dirty="0"/>
          </a:p>
        </p:txBody>
      </p:sp>
      <p:pic>
        <p:nvPicPr>
          <p:cNvPr id="82947" name="Picture 25" descr="Flickr Logo"/>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93126" y="5595949"/>
            <a:ext cx="781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48" name="Picture 26" descr="Twitter Icon"/>
          <p:cNvPicPr>
            <a:picLocks noChangeAspect="1"/>
          </p:cNvPicPr>
          <p:nvPr/>
        </p:nvPicPr>
        <p:blipFill>
          <a:blip r:embed="rId6">
            <a:extLst>
              <a:ext uri="{28A0092B-C50C-407E-A947-70E740481C1C}">
                <a14:useLocalDpi xmlns:a14="http://schemas.microsoft.com/office/drawing/2010/main" val="0"/>
              </a:ext>
            </a:extLst>
          </a:blip>
          <a:stretch>
            <a:fillRect/>
          </a:stretch>
        </p:blipFill>
        <p:spPr bwMode="auto">
          <a:xfrm>
            <a:off x="1094220" y="4430860"/>
            <a:ext cx="378862" cy="307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49" name="Picture 2" descr="LinkedIn Logo"/>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8351" y="5107581"/>
            <a:ext cx="990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descr="FHA Logo"/>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60581" y="3672803"/>
            <a:ext cx="1516118" cy="1516114"/>
          </a:xfrm>
          <a:prstGeom prst="rect">
            <a:avLst/>
          </a:prstGeom>
        </p:spPr>
      </p:pic>
      <p:sp>
        <p:nvSpPr>
          <p:cNvPr id="10"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9F9E349-25D2-9C40-9A92-A172BCE750D7}" type="slidenum">
              <a:rPr lang="en-US" sz="1200" smtClean="0">
                <a:solidFill>
                  <a:schemeClr val="bg1"/>
                </a:solidFill>
              </a:rPr>
              <a:pPr/>
              <a:t>27</a:t>
            </a:fld>
            <a:endParaRPr lang="en-US" sz="1200">
              <a:solidFill>
                <a:schemeClr val="bg1"/>
              </a:solidFill>
            </a:endParaRPr>
          </a:p>
        </p:txBody>
      </p:sp>
      <p:pic>
        <p:nvPicPr>
          <p:cNvPr id="6" name="Picture 5" descr="Talk Bubble Icon"/>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3432" y="1592960"/>
            <a:ext cx="1125969" cy="1031748"/>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136488849"/>
      </p:ext>
    </p:extLst>
  </p:cSld>
  <p:clrMapOvr>
    <a:masterClrMapping/>
  </p:clrMapOvr>
  <p:transition>
    <p:dissolv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17320"/>
            <a:ext cx="8229600" cy="4525963"/>
          </a:xfrm>
        </p:spPr>
        <p:txBody>
          <a:bodyPr/>
          <a:lstStyle/>
          <a:p>
            <a:pPr marL="0" indent="0">
              <a:buNone/>
            </a:pPr>
            <a:endParaRPr lang="en-US" dirty="0" smtClean="0"/>
          </a:p>
          <a:p>
            <a:pPr marL="0" indent="0" algn="ctr">
              <a:buNone/>
            </a:pPr>
            <a:r>
              <a:rPr lang="en-US" sz="4800" b="1" dirty="0" smtClean="0"/>
              <a:t>BACK-UP:</a:t>
            </a:r>
          </a:p>
          <a:p>
            <a:pPr marL="0" indent="0" algn="ctr">
              <a:buNone/>
            </a:pPr>
            <a:r>
              <a:rPr lang="en-US" sz="4800" b="1" dirty="0" smtClean="0"/>
              <a:t>Current S&amp;I Initiatives</a:t>
            </a:r>
            <a:br>
              <a:rPr lang="en-US" sz="4800" b="1" dirty="0" smtClean="0"/>
            </a:br>
            <a:r>
              <a:rPr lang="en-US" sz="4800" b="1" dirty="0" smtClean="0"/>
              <a:t>Deep Dive </a:t>
            </a:r>
            <a:endParaRPr lang="en-US" sz="4800" b="1" dirty="0"/>
          </a:p>
        </p:txBody>
      </p:sp>
    </p:spTree>
    <p:extLst>
      <p:ext uri="{BB962C8B-B14F-4D97-AF65-F5344CB8AC3E}">
        <p14:creationId xmlns:p14="http://schemas.microsoft.com/office/powerpoint/2010/main" val="1387287254"/>
      </p:ext>
    </p:extLst>
  </p:cSld>
  <p:clrMapOvr>
    <a:masterClrMapping/>
  </p:clrMapOvr>
  <mc:AlternateContent xmlns:mc="http://schemas.openxmlformats.org/markup-compatibility/2006" xmlns:p14="http://schemas.microsoft.com/office/powerpoint/2010/main">
    <mc:Choice Requires="p14">
      <p:transition p14:dur="300">
        <p:dissolve/>
      </p:transition>
    </mc:Choice>
    <mc:Fallback xmlns="">
      <p:transition>
        <p:dissolv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8229600" y="1219200"/>
            <a:ext cx="914400" cy="5410200"/>
          </a:xfrm>
          <a:prstGeom prst="rect">
            <a:avLst/>
          </a:prstGeom>
          <a:solidFill>
            <a:schemeClr val="accent5">
              <a:lumMod val="75000"/>
            </a:schemeClr>
          </a:solidFill>
          <a:ln w="9525" cap="flat" cmpd="sng" algn="ctr">
            <a:noFill/>
            <a:prstDash val="solid"/>
            <a:round/>
            <a:headEnd type="none" w="med" len="med"/>
            <a:tailEnd type="none" w="med" len="med"/>
          </a:ln>
          <a:effectLst/>
        </p:spPr>
        <p:txBody>
          <a:bodyPr/>
          <a:lstStyle/>
          <a:p>
            <a:pPr algn="ctr" defTabSz="914400" fontAlgn="base">
              <a:spcBef>
                <a:spcPct val="0"/>
              </a:spcBef>
              <a:spcAft>
                <a:spcPct val="0"/>
              </a:spcAft>
              <a:defRPr/>
            </a:pPr>
            <a:endParaRPr lang="en-US" sz="1200" b="1" dirty="0">
              <a:solidFill>
                <a:prstClr val="white"/>
              </a:solidFill>
              <a:latin typeface="Arial" charset="0"/>
              <a:ea typeface="ＭＳ Ｐゴシック"/>
              <a:cs typeface="Calibri" pitchFamily="34" charset="0"/>
            </a:endParaRPr>
          </a:p>
        </p:txBody>
      </p:sp>
      <p:sp>
        <p:nvSpPr>
          <p:cNvPr id="71" name="Rounded Rectangle 70"/>
          <p:cNvSpPr/>
          <p:nvPr/>
        </p:nvSpPr>
        <p:spPr>
          <a:xfrm>
            <a:off x="7162800" y="973138"/>
            <a:ext cx="1981200" cy="5884862"/>
          </a:xfrm>
          <a:prstGeom prst="roundRect">
            <a:avLst/>
          </a:prstGeom>
          <a:solidFill>
            <a:schemeClr val="accent5">
              <a:lumMod val="75000"/>
            </a:schemeClr>
          </a:solidFill>
          <a:ln w="9525" cap="flat" cmpd="sng" algn="ctr">
            <a:noFill/>
            <a:prstDash val="solid"/>
            <a:round/>
            <a:headEnd type="none" w="med" len="med"/>
            <a:tailEnd type="none" w="med" len="med"/>
          </a:ln>
          <a:effectLst/>
        </p:spPr>
        <p:txBody>
          <a:bodyPr lIns="0" rIns="0"/>
          <a:lstStyle/>
          <a:p>
            <a:pPr algn="ctr" defTabSz="914400" fontAlgn="base">
              <a:spcBef>
                <a:spcPct val="0"/>
              </a:spcBef>
              <a:spcAft>
                <a:spcPct val="0"/>
              </a:spcAft>
              <a:defRPr/>
            </a:pPr>
            <a:r>
              <a:rPr lang="en-US" sz="1400" dirty="0">
                <a:solidFill>
                  <a:prstClr val="white"/>
                </a:solidFill>
                <a:latin typeface="Arial Rounded MT Bold" pitchFamily="34" charset="0"/>
                <a:ea typeface="ＭＳ Ｐゴシック" charset="0"/>
                <a:cs typeface="Calibri" pitchFamily="34" charset="0"/>
              </a:rPr>
              <a:t> Pilots &amp;</a:t>
            </a:r>
          </a:p>
          <a:p>
            <a:pPr algn="ctr" defTabSz="914400" fontAlgn="base">
              <a:spcBef>
                <a:spcPct val="0"/>
              </a:spcBef>
              <a:spcAft>
                <a:spcPct val="0"/>
              </a:spcAft>
              <a:defRPr/>
            </a:pPr>
            <a:r>
              <a:rPr lang="en-US" sz="1400" dirty="0">
                <a:solidFill>
                  <a:prstClr val="white"/>
                </a:solidFill>
                <a:latin typeface="Arial Rounded MT Bold" pitchFamily="34" charset="0"/>
                <a:ea typeface="ＭＳ Ｐゴシック" charset="0"/>
                <a:cs typeface="Calibri" pitchFamily="34" charset="0"/>
              </a:rPr>
              <a:t>Testing …</a:t>
            </a:r>
          </a:p>
        </p:txBody>
      </p:sp>
      <p:sp>
        <p:nvSpPr>
          <p:cNvPr id="53251" name="Rounded Rectangle 36"/>
          <p:cNvSpPr>
            <a:spLocks noChangeArrowheads="1"/>
          </p:cNvSpPr>
          <p:nvPr/>
        </p:nvSpPr>
        <p:spPr bwMode="auto">
          <a:xfrm>
            <a:off x="2600325" y="973138"/>
            <a:ext cx="4724400" cy="5884862"/>
          </a:xfrm>
          <a:prstGeom prst="roundRect">
            <a:avLst>
              <a:gd name="adj" fmla="val 12324"/>
            </a:avLst>
          </a:prstGeom>
          <a:solidFill>
            <a:srgbClr val="3DA5C1">
              <a:alpha val="9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0"/>
              </a:spcBef>
              <a:spcAft>
                <a:spcPct val="0"/>
              </a:spcAft>
            </a:pPr>
            <a:r>
              <a:rPr lang="en-US" sz="1400" smtClean="0">
                <a:solidFill>
                  <a:srgbClr val="FFFFFF"/>
                </a:solidFill>
                <a:latin typeface="Arial Rounded MT Bold" charset="0"/>
                <a:ea typeface="ＭＳ Ｐゴシック" charset="0"/>
                <a:cs typeface="Calibri" charset="0"/>
              </a:rPr>
              <a:t>Standards &amp; Harmonization</a:t>
            </a:r>
          </a:p>
        </p:txBody>
      </p:sp>
      <p:sp>
        <p:nvSpPr>
          <p:cNvPr id="53252" name="Rounded Rectangle 35"/>
          <p:cNvSpPr>
            <a:spLocks noChangeArrowheads="1"/>
          </p:cNvSpPr>
          <p:nvPr/>
        </p:nvSpPr>
        <p:spPr bwMode="auto">
          <a:xfrm>
            <a:off x="838200" y="973138"/>
            <a:ext cx="2073275" cy="5884862"/>
          </a:xfrm>
          <a:prstGeom prst="roundRect">
            <a:avLst>
              <a:gd name="adj" fmla="val 16667"/>
            </a:avLst>
          </a:prstGeom>
          <a:solidFill>
            <a:srgbClr val="6DBCD1">
              <a:alpha val="9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0"/>
              </a:spcBef>
              <a:spcAft>
                <a:spcPct val="0"/>
              </a:spcAft>
            </a:pPr>
            <a:r>
              <a:rPr lang="en-US" sz="1200" smtClean="0">
                <a:solidFill>
                  <a:srgbClr val="FFFFFF"/>
                </a:solidFill>
                <a:latin typeface="Arial Rounded MT Bold" charset="0"/>
                <a:ea typeface="ＭＳ Ｐゴシック" charset="0"/>
                <a:cs typeface="Calibri" charset="0"/>
              </a:rPr>
              <a:t>Use Case &amp;</a:t>
            </a:r>
          </a:p>
          <a:p>
            <a:pPr algn="ctr" fontAlgn="base">
              <a:spcBef>
                <a:spcPct val="0"/>
              </a:spcBef>
              <a:spcAft>
                <a:spcPct val="0"/>
              </a:spcAft>
            </a:pPr>
            <a:r>
              <a:rPr lang="en-US" sz="1200" smtClean="0">
                <a:solidFill>
                  <a:srgbClr val="FFFFFF"/>
                </a:solidFill>
                <a:latin typeface="Arial Rounded MT Bold" charset="0"/>
                <a:ea typeface="ＭＳ Ｐゴシック" charset="0"/>
                <a:cs typeface="Calibri" charset="0"/>
              </a:rPr>
              <a:t>Functional</a:t>
            </a:r>
          </a:p>
          <a:p>
            <a:pPr algn="ctr" fontAlgn="base">
              <a:spcBef>
                <a:spcPct val="0"/>
              </a:spcBef>
              <a:spcAft>
                <a:spcPct val="0"/>
              </a:spcAft>
            </a:pPr>
            <a:r>
              <a:rPr lang="en-US" sz="1200" smtClean="0">
                <a:solidFill>
                  <a:srgbClr val="FFFFFF"/>
                </a:solidFill>
                <a:latin typeface="Arial Rounded MT Bold" charset="0"/>
                <a:ea typeface="ＭＳ Ｐゴシック" charset="0"/>
                <a:cs typeface="Calibri" charset="0"/>
              </a:rPr>
              <a:t>Requirements</a:t>
            </a:r>
          </a:p>
        </p:txBody>
      </p:sp>
      <p:sp>
        <p:nvSpPr>
          <p:cNvPr id="53253" name="Rounded Rectangle 34"/>
          <p:cNvSpPr>
            <a:spLocks noChangeArrowheads="1"/>
          </p:cNvSpPr>
          <p:nvPr/>
        </p:nvSpPr>
        <p:spPr bwMode="auto">
          <a:xfrm>
            <a:off x="0" y="1500188"/>
            <a:ext cx="1379538" cy="5338762"/>
          </a:xfrm>
          <a:prstGeom prst="roundRect">
            <a:avLst>
              <a:gd name="adj" fmla="val 15875"/>
            </a:avLst>
          </a:prstGeom>
          <a:solidFill>
            <a:srgbClr val="96CFDE">
              <a:alpha val="9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0"/>
              </a:spcBef>
              <a:spcAft>
                <a:spcPct val="0"/>
              </a:spcAft>
            </a:pPr>
            <a:r>
              <a:rPr lang="en-US" sz="1200" smtClean="0">
                <a:solidFill>
                  <a:srgbClr val="FFFFFF"/>
                </a:solidFill>
                <a:latin typeface="Arial Rounded MT Bold" charset="0"/>
                <a:ea typeface="ＭＳ Ｐゴシック" charset="0"/>
                <a:cs typeface="Calibri" charset="0"/>
              </a:rPr>
              <a:t>Pre-Discovery</a:t>
            </a:r>
          </a:p>
        </p:txBody>
      </p:sp>
      <p:sp>
        <p:nvSpPr>
          <p:cNvPr id="53254" name="Title 1"/>
          <p:cNvSpPr>
            <a:spLocks noGrp="1"/>
          </p:cNvSpPr>
          <p:nvPr>
            <p:ph type="title" idx="4294967295"/>
          </p:nvPr>
        </p:nvSpPr>
        <p:spPr>
          <a:xfrm>
            <a:off x="0" y="0"/>
            <a:ext cx="8229600" cy="762000"/>
          </a:xfrm>
        </p:spPr>
        <p:txBody>
          <a:bodyPr/>
          <a:lstStyle/>
          <a:p>
            <a:pPr eaLnBrk="1" hangingPunct="1">
              <a:lnSpc>
                <a:spcPct val="80000"/>
              </a:lnSpc>
            </a:pPr>
            <a:r>
              <a:rPr lang="en-US" sz="2000">
                <a:solidFill>
                  <a:srgbClr val="000000"/>
                </a:solidFill>
                <a:latin typeface="Calibri" charset="0"/>
                <a:cs typeface="Calibri" charset="0"/>
              </a:rPr>
              <a:t>Structured Data Capture (SDC) Initiative:</a:t>
            </a:r>
            <a:br>
              <a:rPr lang="en-US" sz="2000">
                <a:solidFill>
                  <a:srgbClr val="000000"/>
                </a:solidFill>
                <a:latin typeface="Calibri" charset="0"/>
                <a:cs typeface="Calibri" charset="0"/>
              </a:rPr>
            </a:br>
            <a:r>
              <a:rPr lang="en-US" sz="2000" i="1">
                <a:solidFill>
                  <a:schemeClr val="tx1"/>
                </a:solidFill>
                <a:latin typeface="Calibri" charset="0"/>
                <a:cs typeface="Calibri" charset="0"/>
              </a:rPr>
              <a:t>Standards &amp; Harmonization WGs and Timeline</a:t>
            </a:r>
          </a:p>
        </p:txBody>
      </p:sp>
      <p:grpSp>
        <p:nvGrpSpPr>
          <p:cNvPr id="53255" name="Group 81"/>
          <p:cNvGrpSpPr>
            <a:grpSpLocks/>
          </p:cNvGrpSpPr>
          <p:nvPr/>
        </p:nvGrpSpPr>
        <p:grpSpPr bwMode="auto">
          <a:xfrm>
            <a:off x="0" y="679450"/>
            <a:ext cx="10250488" cy="207963"/>
            <a:chOff x="43130" y="678820"/>
            <a:chExt cx="10250410" cy="209936"/>
          </a:xfrm>
        </p:grpSpPr>
        <p:sp>
          <p:nvSpPr>
            <p:cNvPr id="18" name="TextBox 46"/>
            <p:cNvSpPr txBox="1">
              <a:spLocks noChangeArrowheads="1"/>
            </p:cNvSpPr>
            <p:nvPr/>
          </p:nvSpPr>
          <p:spPr bwMode="auto">
            <a:xfrm>
              <a:off x="498740" y="691640"/>
              <a:ext cx="835019" cy="185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457200" eaLnBrk="0" hangingPunct="0">
                <a:defRPr>
                  <a:solidFill>
                    <a:schemeClr val="tx1"/>
                  </a:solidFill>
                  <a:latin typeface="Calibri" pitchFamily="34" charset="0"/>
                  <a:ea typeface="MS PGothic" pitchFamily="34" charset="-128"/>
                </a:defRPr>
              </a:lvl1pPr>
              <a:lvl2pPr marL="742950" indent="-285750" defTabSz="457200" eaLnBrk="0" hangingPunct="0">
                <a:defRPr>
                  <a:solidFill>
                    <a:schemeClr val="tx1"/>
                  </a:solidFill>
                  <a:latin typeface="Calibri" pitchFamily="34" charset="0"/>
                  <a:ea typeface="MS PGothic" pitchFamily="34" charset="-128"/>
                </a:defRPr>
              </a:lvl2pPr>
              <a:lvl3pPr marL="1143000" indent="-228600" defTabSz="457200" eaLnBrk="0" hangingPunct="0">
                <a:defRPr>
                  <a:solidFill>
                    <a:schemeClr val="tx1"/>
                  </a:solidFill>
                  <a:latin typeface="Calibri" pitchFamily="34" charset="0"/>
                  <a:ea typeface="MS PGothic" pitchFamily="34" charset="-128"/>
                </a:defRPr>
              </a:lvl3pPr>
              <a:lvl4pPr marL="1600200" indent="-228600" defTabSz="457200" eaLnBrk="0" hangingPunct="0">
                <a:defRPr>
                  <a:solidFill>
                    <a:schemeClr val="tx1"/>
                  </a:solidFill>
                  <a:latin typeface="Calibri" pitchFamily="34" charset="0"/>
                  <a:ea typeface="MS PGothic" pitchFamily="34" charset="-128"/>
                </a:defRPr>
              </a:lvl4pPr>
              <a:lvl5pPr marL="2057400" indent="-228600" defTabSz="457200" eaLnBrk="0" hangingPunct="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eaLnBrk="1" fontAlgn="base" hangingPunct="1">
                <a:spcBef>
                  <a:spcPct val="0"/>
                </a:spcBef>
                <a:spcAft>
                  <a:spcPct val="0"/>
                </a:spcAft>
                <a:defRPr/>
              </a:pPr>
              <a:r>
                <a:rPr lang="en-US" sz="1200" b="1" dirty="0" smtClean="0">
                  <a:solidFill>
                    <a:prstClr val="white">
                      <a:lumMod val="65000"/>
                    </a:prstClr>
                  </a:solidFill>
                  <a:latin typeface="Calibri"/>
                  <a:cs typeface="Calibri" pitchFamily="34" charset="0"/>
                </a:rPr>
                <a:t>FEB-MAR 13</a:t>
              </a:r>
              <a:endParaRPr lang="en-US" sz="1200" b="1" dirty="0">
                <a:solidFill>
                  <a:prstClr val="white">
                    <a:lumMod val="65000"/>
                  </a:prstClr>
                </a:solidFill>
                <a:latin typeface="Calibri"/>
                <a:cs typeface="Calibri" pitchFamily="34" charset="0"/>
              </a:endParaRPr>
            </a:p>
          </p:txBody>
        </p:sp>
        <p:sp>
          <p:nvSpPr>
            <p:cNvPr id="20" name="TextBox 46"/>
            <p:cNvSpPr txBox="1">
              <a:spLocks noChangeArrowheads="1"/>
            </p:cNvSpPr>
            <p:nvPr/>
          </p:nvSpPr>
          <p:spPr bwMode="auto">
            <a:xfrm>
              <a:off x="5238978" y="702859"/>
              <a:ext cx="792156" cy="185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457200" eaLnBrk="0" hangingPunct="0">
                <a:defRPr>
                  <a:solidFill>
                    <a:schemeClr val="tx1"/>
                  </a:solidFill>
                  <a:latin typeface="Calibri" pitchFamily="34" charset="0"/>
                  <a:ea typeface="MS PGothic" pitchFamily="34" charset="-128"/>
                </a:defRPr>
              </a:lvl1pPr>
              <a:lvl2pPr marL="742950" indent="-285750" defTabSz="457200" eaLnBrk="0" hangingPunct="0">
                <a:defRPr>
                  <a:solidFill>
                    <a:schemeClr val="tx1"/>
                  </a:solidFill>
                  <a:latin typeface="Calibri" pitchFamily="34" charset="0"/>
                  <a:ea typeface="MS PGothic" pitchFamily="34" charset="-128"/>
                </a:defRPr>
              </a:lvl2pPr>
              <a:lvl3pPr marL="1143000" indent="-228600" defTabSz="457200" eaLnBrk="0" hangingPunct="0">
                <a:defRPr>
                  <a:solidFill>
                    <a:schemeClr val="tx1"/>
                  </a:solidFill>
                  <a:latin typeface="Calibri" pitchFamily="34" charset="0"/>
                  <a:ea typeface="MS PGothic" pitchFamily="34" charset="-128"/>
                </a:defRPr>
              </a:lvl3pPr>
              <a:lvl4pPr marL="1600200" indent="-228600" defTabSz="457200" eaLnBrk="0" hangingPunct="0">
                <a:defRPr>
                  <a:solidFill>
                    <a:schemeClr val="tx1"/>
                  </a:solidFill>
                  <a:latin typeface="Calibri" pitchFamily="34" charset="0"/>
                  <a:ea typeface="MS PGothic" pitchFamily="34" charset="-128"/>
                </a:defRPr>
              </a:lvl4pPr>
              <a:lvl5pPr marL="2057400" indent="-228600" defTabSz="457200" eaLnBrk="0" hangingPunct="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eaLnBrk="1" fontAlgn="base" hangingPunct="1">
                <a:spcBef>
                  <a:spcPct val="0"/>
                </a:spcBef>
                <a:spcAft>
                  <a:spcPct val="0"/>
                </a:spcAft>
                <a:defRPr/>
              </a:pPr>
              <a:r>
                <a:rPr lang="en-US" sz="1200" b="1" dirty="0" smtClean="0">
                  <a:solidFill>
                    <a:prstClr val="white">
                      <a:lumMod val="65000"/>
                    </a:prstClr>
                  </a:solidFill>
                  <a:latin typeface="Calibri"/>
                  <a:cs typeface="Calibri" pitchFamily="34" charset="0"/>
                </a:rPr>
                <a:t>OCT-NOV 13</a:t>
              </a:r>
              <a:endParaRPr lang="en-US" sz="1200" b="1" dirty="0">
                <a:solidFill>
                  <a:prstClr val="white">
                    <a:lumMod val="65000"/>
                  </a:prstClr>
                </a:solidFill>
                <a:latin typeface="Calibri"/>
                <a:cs typeface="Calibri" pitchFamily="34" charset="0"/>
              </a:endParaRPr>
            </a:p>
          </p:txBody>
        </p:sp>
        <p:sp>
          <p:nvSpPr>
            <p:cNvPr id="21" name="TextBox 46"/>
            <p:cNvSpPr txBox="1">
              <a:spLocks noChangeArrowheads="1"/>
            </p:cNvSpPr>
            <p:nvPr/>
          </p:nvSpPr>
          <p:spPr bwMode="auto">
            <a:xfrm>
              <a:off x="1690942" y="680423"/>
              <a:ext cx="1063617" cy="185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457200" eaLnBrk="0" hangingPunct="0">
                <a:defRPr>
                  <a:solidFill>
                    <a:schemeClr val="tx1"/>
                  </a:solidFill>
                  <a:latin typeface="Calibri" pitchFamily="34" charset="0"/>
                  <a:ea typeface="MS PGothic" pitchFamily="34" charset="-128"/>
                </a:defRPr>
              </a:lvl1pPr>
              <a:lvl2pPr marL="742950" indent="-285750" defTabSz="457200" eaLnBrk="0" hangingPunct="0">
                <a:defRPr>
                  <a:solidFill>
                    <a:schemeClr val="tx1"/>
                  </a:solidFill>
                  <a:latin typeface="Calibri" pitchFamily="34" charset="0"/>
                  <a:ea typeface="MS PGothic" pitchFamily="34" charset="-128"/>
                </a:defRPr>
              </a:lvl2pPr>
              <a:lvl3pPr marL="1143000" indent="-228600" defTabSz="457200" eaLnBrk="0" hangingPunct="0">
                <a:defRPr>
                  <a:solidFill>
                    <a:schemeClr val="tx1"/>
                  </a:solidFill>
                  <a:latin typeface="Calibri" pitchFamily="34" charset="0"/>
                  <a:ea typeface="MS PGothic" pitchFamily="34" charset="-128"/>
                </a:defRPr>
              </a:lvl3pPr>
              <a:lvl4pPr marL="1600200" indent="-228600" defTabSz="457200" eaLnBrk="0" hangingPunct="0">
                <a:defRPr>
                  <a:solidFill>
                    <a:schemeClr val="tx1"/>
                  </a:solidFill>
                  <a:latin typeface="Calibri" pitchFamily="34" charset="0"/>
                  <a:ea typeface="MS PGothic" pitchFamily="34" charset="-128"/>
                </a:defRPr>
              </a:lvl4pPr>
              <a:lvl5pPr marL="2057400" indent="-228600" defTabSz="457200" eaLnBrk="0" hangingPunct="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eaLnBrk="1" fontAlgn="base" hangingPunct="1">
                <a:spcBef>
                  <a:spcPct val="0"/>
                </a:spcBef>
                <a:spcAft>
                  <a:spcPct val="0"/>
                </a:spcAft>
                <a:defRPr/>
              </a:pPr>
              <a:r>
                <a:rPr lang="en-US" sz="1200" b="1" dirty="0" smtClean="0">
                  <a:solidFill>
                    <a:prstClr val="white">
                      <a:lumMod val="65000"/>
                    </a:prstClr>
                  </a:solidFill>
                  <a:latin typeface="Calibri"/>
                  <a:cs typeface="Calibri" pitchFamily="34" charset="0"/>
                </a:rPr>
                <a:t>APR-MAY 13</a:t>
              </a:r>
              <a:endParaRPr lang="en-US" sz="1200" b="1" dirty="0">
                <a:solidFill>
                  <a:prstClr val="white">
                    <a:lumMod val="65000"/>
                  </a:prstClr>
                </a:solidFill>
                <a:latin typeface="Calibri"/>
                <a:cs typeface="Calibri" pitchFamily="34" charset="0"/>
              </a:endParaRPr>
            </a:p>
          </p:txBody>
        </p:sp>
        <p:sp>
          <p:nvSpPr>
            <p:cNvPr id="22" name="TextBox 46"/>
            <p:cNvSpPr txBox="1">
              <a:spLocks noChangeArrowheads="1"/>
            </p:cNvSpPr>
            <p:nvPr/>
          </p:nvSpPr>
          <p:spPr bwMode="auto">
            <a:xfrm>
              <a:off x="3043482" y="702859"/>
              <a:ext cx="735007" cy="185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457200" eaLnBrk="0" hangingPunct="0">
                <a:defRPr>
                  <a:solidFill>
                    <a:schemeClr val="tx1"/>
                  </a:solidFill>
                  <a:latin typeface="Calibri" pitchFamily="34" charset="0"/>
                  <a:ea typeface="MS PGothic" pitchFamily="34" charset="-128"/>
                </a:defRPr>
              </a:lvl1pPr>
              <a:lvl2pPr marL="742950" indent="-285750" defTabSz="457200" eaLnBrk="0" hangingPunct="0">
                <a:defRPr>
                  <a:solidFill>
                    <a:schemeClr val="tx1"/>
                  </a:solidFill>
                  <a:latin typeface="Calibri" pitchFamily="34" charset="0"/>
                  <a:ea typeface="MS PGothic" pitchFamily="34" charset="-128"/>
                </a:defRPr>
              </a:lvl2pPr>
              <a:lvl3pPr marL="1143000" indent="-228600" defTabSz="457200" eaLnBrk="0" hangingPunct="0">
                <a:defRPr>
                  <a:solidFill>
                    <a:schemeClr val="tx1"/>
                  </a:solidFill>
                  <a:latin typeface="Calibri" pitchFamily="34" charset="0"/>
                  <a:ea typeface="MS PGothic" pitchFamily="34" charset="-128"/>
                </a:defRPr>
              </a:lvl3pPr>
              <a:lvl4pPr marL="1600200" indent="-228600" defTabSz="457200" eaLnBrk="0" hangingPunct="0">
                <a:defRPr>
                  <a:solidFill>
                    <a:schemeClr val="tx1"/>
                  </a:solidFill>
                  <a:latin typeface="Calibri" pitchFamily="34" charset="0"/>
                  <a:ea typeface="MS PGothic" pitchFamily="34" charset="-128"/>
                </a:defRPr>
              </a:lvl4pPr>
              <a:lvl5pPr marL="2057400" indent="-228600" defTabSz="457200" eaLnBrk="0" hangingPunct="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eaLnBrk="1" fontAlgn="base" hangingPunct="1">
                <a:spcBef>
                  <a:spcPct val="0"/>
                </a:spcBef>
                <a:spcAft>
                  <a:spcPct val="0"/>
                </a:spcAft>
                <a:defRPr/>
              </a:pPr>
              <a:r>
                <a:rPr lang="en-US" sz="1200" b="1" dirty="0" smtClean="0">
                  <a:solidFill>
                    <a:prstClr val="white">
                      <a:lumMod val="65000"/>
                    </a:prstClr>
                  </a:solidFill>
                  <a:latin typeface="Calibri"/>
                  <a:cs typeface="Calibri" pitchFamily="34" charset="0"/>
                </a:rPr>
                <a:t> JUN-JUL 13</a:t>
              </a:r>
              <a:endParaRPr lang="en-US" sz="1200" b="1" dirty="0">
                <a:solidFill>
                  <a:prstClr val="white">
                    <a:lumMod val="65000"/>
                  </a:prstClr>
                </a:solidFill>
                <a:latin typeface="Calibri"/>
                <a:cs typeface="Calibri" pitchFamily="34" charset="0"/>
              </a:endParaRPr>
            </a:p>
          </p:txBody>
        </p:sp>
        <p:sp>
          <p:nvSpPr>
            <p:cNvPr id="23" name="TextBox 46"/>
            <p:cNvSpPr txBox="1">
              <a:spLocks noChangeArrowheads="1"/>
            </p:cNvSpPr>
            <p:nvPr/>
          </p:nvSpPr>
          <p:spPr bwMode="auto">
            <a:xfrm>
              <a:off x="4205523" y="702859"/>
              <a:ext cx="815969" cy="185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457200" eaLnBrk="0" hangingPunct="0">
                <a:defRPr>
                  <a:solidFill>
                    <a:schemeClr val="tx1"/>
                  </a:solidFill>
                  <a:latin typeface="Calibri" pitchFamily="34" charset="0"/>
                  <a:ea typeface="MS PGothic" pitchFamily="34" charset="-128"/>
                </a:defRPr>
              </a:lvl1pPr>
              <a:lvl2pPr marL="742950" indent="-285750" defTabSz="457200" eaLnBrk="0" hangingPunct="0">
                <a:defRPr>
                  <a:solidFill>
                    <a:schemeClr val="tx1"/>
                  </a:solidFill>
                  <a:latin typeface="Calibri" pitchFamily="34" charset="0"/>
                  <a:ea typeface="MS PGothic" pitchFamily="34" charset="-128"/>
                </a:defRPr>
              </a:lvl2pPr>
              <a:lvl3pPr marL="1143000" indent="-228600" defTabSz="457200" eaLnBrk="0" hangingPunct="0">
                <a:defRPr>
                  <a:solidFill>
                    <a:schemeClr val="tx1"/>
                  </a:solidFill>
                  <a:latin typeface="Calibri" pitchFamily="34" charset="0"/>
                  <a:ea typeface="MS PGothic" pitchFamily="34" charset="-128"/>
                </a:defRPr>
              </a:lvl3pPr>
              <a:lvl4pPr marL="1600200" indent="-228600" defTabSz="457200" eaLnBrk="0" hangingPunct="0">
                <a:defRPr>
                  <a:solidFill>
                    <a:schemeClr val="tx1"/>
                  </a:solidFill>
                  <a:latin typeface="Calibri" pitchFamily="34" charset="0"/>
                  <a:ea typeface="MS PGothic" pitchFamily="34" charset="-128"/>
                </a:defRPr>
              </a:lvl4pPr>
              <a:lvl5pPr marL="2057400" indent="-228600" defTabSz="457200" eaLnBrk="0" hangingPunct="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eaLnBrk="1" fontAlgn="base" hangingPunct="1">
                <a:spcBef>
                  <a:spcPct val="0"/>
                </a:spcBef>
                <a:spcAft>
                  <a:spcPct val="0"/>
                </a:spcAft>
                <a:defRPr/>
              </a:pPr>
              <a:r>
                <a:rPr lang="en-US" sz="1200" b="1" dirty="0" smtClean="0">
                  <a:solidFill>
                    <a:prstClr val="white">
                      <a:lumMod val="65000"/>
                    </a:prstClr>
                  </a:solidFill>
                  <a:latin typeface="Calibri"/>
                  <a:cs typeface="Calibri" pitchFamily="34" charset="0"/>
                </a:rPr>
                <a:t>AUG-SEP 13</a:t>
              </a:r>
              <a:endParaRPr lang="en-US" sz="1200" b="1" dirty="0">
                <a:solidFill>
                  <a:prstClr val="white">
                    <a:lumMod val="65000"/>
                  </a:prstClr>
                </a:solidFill>
                <a:latin typeface="Calibri"/>
                <a:cs typeface="Calibri" pitchFamily="34" charset="0"/>
              </a:endParaRPr>
            </a:p>
          </p:txBody>
        </p:sp>
        <p:sp>
          <p:nvSpPr>
            <p:cNvPr id="29" name="TextBox 46"/>
            <p:cNvSpPr txBox="1">
              <a:spLocks noChangeArrowheads="1"/>
            </p:cNvSpPr>
            <p:nvPr/>
          </p:nvSpPr>
          <p:spPr bwMode="auto">
            <a:xfrm>
              <a:off x="6247033" y="702859"/>
              <a:ext cx="1095367" cy="185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457200" eaLnBrk="0" hangingPunct="0">
                <a:defRPr>
                  <a:solidFill>
                    <a:schemeClr val="tx1"/>
                  </a:solidFill>
                  <a:latin typeface="Calibri" pitchFamily="34" charset="0"/>
                  <a:ea typeface="MS PGothic" pitchFamily="34" charset="-128"/>
                </a:defRPr>
              </a:lvl1pPr>
              <a:lvl2pPr marL="742950" indent="-285750" defTabSz="457200" eaLnBrk="0" hangingPunct="0">
                <a:defRPr>
                  <a:solidFill>
                    <a:schemeClr val="tx1"/>
                  </a:solidFill>
                  <a:latin typeface="Calibri" pitchFamily="34" charset="0"/>
                  <a:ea typeface="MS PGothic" pitchFamily="34" charset="-128"/>
                </a:defRPr>
              </a:lvl2pPr>
              <a:lvl3pPr marL="1143000" indent="-228600" defTabSz="457200" eaLnBrk="0" hangingPunct="0">
                <a:defRPr>
                  <a:solidFill>
                    <a:schemeClr val="tx1"/>
                  </a:solidFill>
                  <a:latin typeface="Calibri" pitchFamily="34" charset="0"/>
                  <a:ea typeface="MS PGothic" pitchFamily="34" charset="-128"/>
                </a:defRPr>
              </a:lvl3pPr>
              <a:lvl4pPr marL="1600200" indent="-228600" defTabSz="457200" eaLnBrk="0" hangingPunct="0">
                <a:defRPr>
                  <a:solidFill>
                    <a:schemeClr val="tx1"/>
                  </a:solidFill>
                  <a:latin typeface="Calibri" pitchFamily="34" charset="0"/>
                  <a:ea typeface="MS PGothic" pitchFamily="34" charset="-128"/>
                </a:defRPr>
              </a:lvl4pPr>
              <a:lvl5pPr marL="2057400" indent="-228600" defTabSz="457200" eaLnBrk="0" hangingPunct="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eaLnBrk="1" fontAlgn="base" hangingPunct="1">
                <a:spcBef>
                  <a:spcPct val="0"/>
                </a:spcBef>
                <a:spcAft>
                  <a:spcPct val="0"/>
                </a:spcAft>
                <a:defRPr/>
              </a:pPr>
              <a:r>
                <a:rPr lang="en-US" sz="1200" b="1" dirty="0" smtClean="0">
                  <a:solidFill>
                    <a:prstClr val="white">
                      <a:lumMod val="65000"/>
                    </a:prstClr>
                  </a:solidFill>
                  <a:latin typeface="Calibri"/>
                  <a:cs typeface="Calibri" pitchFamily="34" charset="0"/>
                </a:rPr>
                <a:t>DEC 13- JAN 14</a:t>
              </a:r>
              <a:endParaRPr lang="en-US" sz="1200" b="1" dirty="0">
                <a:solidFill>
                  <a:prstClr val="white">
                    <a:lumMod val="65000"/>
                  </a:prstClr>
                </a:solidFill>
                <a:latin typeface="Calibri"/>
                <a:cs typeface="Calibri" pitchFamily="34" charset="0"/>
              </a:endParaRPr>
            </a:p>
          </p:txBody>
        </p:sp>
        <p:sp>
          <p:nvSpPr>
            <p:cNvPr id="30" name="TextBox 46"/>
            <p:cNvSpPr txBox="1">
              <a:spLocks noChangeArrowheads="1"/>
            </p:cNvSpPr>
            <p:nvPr/>
          </p:nvSpPr>
          <p:spPr bwMode="auto">
            <a:xfrm>
              <a:off x="7417012" y="702859"/>
              <a:ext cx="1770049" cy="185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457200" eaLnBrk="0" hangingPunct="0">
                <a:defRPr>
                  <a:solidFill>
                    <a:schemeClr val="tx1"/>
                  </a:solidFill>
                  <a:latin typeface="Calibri" pitchFamily="34" charset="0"/>
                  <a:ea typeface="MS PGothic" pitchFamily="34" charset="-128"/>
                </a:defRPr>
              </a:lvl1pPr>
              <a:lvl2pPr marL="742950" indent="-285750" defTabSz="457200" eaLnBrk="0" hangingPunct="0">
                <a:defRPr>
                  <a:solidFill>
                    <a:schemeClr val="tx1"/>
                  </a:solidFill>
                  <a:latin typeface="Calibri" pitchFamily="34" charset="0"/>
                  <a:ea typeface="MS PGothic" pitchFamily="34" charset="-128"/>
                </a:defRPr>
              </a:lvl2pPr>
              <a:lvl3pPr marL="1143000" indent="-228600" defTabSz="457200" eaLnBrk="0" hangingPunct="0">
                <a:defRPr>
                  <a:solidFill>
                    <a:schemeClr val="tx1"/>
                  </a:solidFill>
                  <a:latin typeface="Calibri" pitchFamily="34" charset="0"/>
                  <a:ea typeface="MS PGothic" pitchFamily="34" charset="-128"/>
                </a:defRPr>
              </a:lvl3pPr>
              <a:lvl4pPr marL="1600200" indent="-228600" defTabSz="457200" eaLnBrk="0" hangingPunct="0">
                <a:defRPr>
                  <a:solidFill>
                    <a:schemeClr val="tx1"/>
                  </a:solidFill>
                  <a:latin typeface="Calibri" pitchFamily="34" charset="0"/>
                  <a:ea typeface="MS PGothic" pitchFamily="34" charset="-128"/>
                </a:defRPr>
              </a:lvl4pPr>
              <a:lvl5pPr marL="2057400" indent="-228600" defTabSz="457200" eaLnBrk="0" hangingPunct="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eaLnBrk="1" fontAlgn="base" hangingPunct="1">
                <a:spcBef>
                  <a:spcPct val="0"/>
                </a:spcBef>
                <a:spcAft>
                  <a:spcPct val="0"/>
                </a:spcAft>
                <a:defRPr/>
              </a:pPr>
              <a:r>
                <a:rPr lang="en-US" sz="1200" b="1" dirty="0" smtClean="0">
                  <a:solidFill>
                    <a:prstClr val="white">
                      <a:lumMod val="65000"/>
                    </a:prstClr>
                  </a:solidFill>
                  <a:latin typeface="Calibri"/>
                  <a:cs typeface="Calibri" pitchFamily="34" charset="0"/>
                </a:rPr>
                <a:t>FEB-         SEP 14</a:t>
              </a:r>
              <a:endParaRPr lang="en-US" sz="1200" b="1" dirty="0">
                <a:solidFill>
                  <a:prstClr val="white">
                    <a:lumMod val="65000"/>
                  </a:prstClr>
                </a:solidFill>
                <a:latin typeface="Calibri"/>
                <a:cs typeface="Calibri" pitchFamily="34" charset="0"/>
              </a:endParaRPr>
            </a:p>
          </p:txBody>
        </p:sp>
        <p:cxnSp>
          <p:nvCxnSpPr>
            <p:cNvPr id="16" name="Straight Arrow Connector 15"/>
            <p:cNvCxnSpPr/>
            <p:nvPr/>
          </p:nvCxnSpPr>
          <p:spPr>
            <a:xfrm>
              <a:off x="43130" y="678820"/>
              <a:ext cx="10250410" cy="11218"/>
            </a:xfrm>
            <a:prstGeom prst="straightConnector1">
              <a:avLst/>
            </a:prstGeom>
            <a:ln>
              <a:solidFill>
                <a:schemeClr val="bg1">
                  <a:lumMod val="75000"/>
                </a:schemeClr>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19" name="Straight Connector 15"/>
            <p:cNvCxnSpPr>
              <a:cxnSpLocks noChangeShapeType="1"/>
            </p:cNvCxnSpPr>
            <p:nvPr/>
          </p:nvCxnSpPr>
          <p:spPr bwMode="auto">
            <a:xfrm rot="5400000">
              <a:off x="3923815" y="773372"/>
              <a:ext cx="153846" cy="0"/>
            </a:xfrm>
            <a:prstGeom prst="line">
              <a:avLst/>
            </a:prstGeom>
            <a:noFill/>
            <a:ln w="25400" algn="ctr">
              <a:solidFill>
                <a:schemeClr val="bg1">
                  <a:lumMod val="75000"/>
                </a:schemeClr>
              </a:solidFill>
              <a:round/>
              <a:headEnd/>
              <a:tailEnd/>
            </a:ln>
            <a:effectLst/>
          </p:spPr>
        </p:cxnSp>
        <p:cxnSp>
          <p:nvCxnSpPr>
            <p:cNvPr id="25" name="Straight Connector 15"/>
            <p:cNvCxnSpPr>
              <a:cxnSpLocks noChangeShapeType="1"/>
            </p:cNvCxnSpPr>
            <p:nvPr/>
          </p:nvCxnSpPr>
          <p:spPr bwMode="auto">
            <a:xfrm rot="5400000">
              <a:off x="1521945" y="762153"/>
              <a:ext cx="153846" cy="0"/>
            </a:xfrm>
            <a:prstGeom prst="line">
              <a:avLst/>
            </a:prstGeom>
            <a:noFill/>
            <a:ln w="25400" algn="ctr">
              <a:solidFill>
                <a:schemeClr val="bg1">
                  <a:lumMod val="75000"/>
                </a:schemeClr>
              </a:solidFill>
              <a:round/>
              <a:headEnd/>
              <a:tailEnd/>
            </a:ln>
            <a:effectLst/>
          </p:spPr>
        </p:cxnSp>
        <p:cxnSp>
          <p:nvCxnSpPr>
            <p:cNvPr id="26" name="Straight Connector 25"/>
            <p:cNvCxnSpPr>
              <a:cxnSpLocks noChangeShapeType="1"/>
            </p:cNvCxnSpPr>
            <p:nvPr/>
          </p:nvCxnSpPr>
          <p:spPr bwMode="auto">
            <a:xfrm rot="5400000">
              <a:off x="2772886" y="762153"/>
              <a:ext cx="153846" cy="0"/>
            </a:xfrm>
            <a:prstGeom prst="line">
              <a:avLst/>
            </a:prstGeom>
            <a:noFill/>
            <a:ln w="25400" algn="ctr">
              <a:solidFill>
                <a:schemeClr val="bg1">
                  <a:lumMod val="75000"/>
                </a:schemeClr>
              </a:solidFill>
              <a:round/>
              <a:headEnd/>
              <a:tailEnd/>
            </a:ln>
            <a:effectLst/>
          </p:spPr>
        </p:cxnSp>
        <p:cxnSp>
          <p:nvCxnSpPr>
            <p:cNvPr id="27" name="Straight Connector 15"/>
            <p:cNvCxnSpPr>
              <a:cxnSpLocks noChangeShapeType="1"/>
            </p:cNvCxnSpPr>
            <p:nvPr/>
          </p:nvCxnSpPr>
          <p:spPr bwMode="auto">
            <a:xfrm rot="5400000">
              <a:off x="5035056" y="762153"/>
              <a:ext cx="153846" cy="0"/>
            </a:xfrm>
            <a:prstGeom prst="line">
              <a:avLst/>
            </a:prstGeom>
            <a:noFill/>
            <a:ln w="25400" algn="ctr">
              <a:solidFill>
                <a:schemeClr val="bg1">
                  <a:lumMod val="75000"/>
                </a:schemeClr>
              </a:solidFill>
              <a:round/>
              <a:headEnd/>
              <a:tailEnd/>
            </a:ln>
            <a:effectLst/>
          </p:spPr>
        </p:cxnSp>
        <p:cxnSp>
          <p:nvCxnSpPr>
            <p:cNvPr id="28" name="Straight Connector 15"/>
            <p:cNvCxnSpPr>
              <a:cxnSpLocks noChangeShapeType="1"/>
            </p:cNvCxnSpPr>
            <p:nvPr/>
          </p:nvCxnSpPr>
          <p:spPr bwMode="auto">
            <a:xfrm rot="5400000">
              <a:off x="7216265" y="773372"/>
              <a:ext cx="153846" cy="0"/>
            </a:xfrm>
            <a:prstGeom prst="line">
              <a:avLst/>
            </a:prstGeom>
            <a:noFill/>
            <a:ln w="25400" algn="ctr">
              <a:solidFill>
                <a:schemeClr val="bg1">
                  <a:lumMod val="75000"/>
                </a:schemeClr>
              </a:solidFill>
              <a:round/>
              <a:headEnd/>
              <a:tailEnd/>
            </a:ln>
            <a:effectLst/>
          </p:spPr>
        </p:cxnSp>
      </p:grpSp>
      <p:sp>
        <p:nvSpPr>
          <p:cNvPr id="52" name="AutoShape 62"/>
          <p:cNvSpPr>
            <a:spLocks noChangeAspect="1" noChangeArrowheads="1"/>
          </p:cNvSpPr>
          <p:nvPr/>
        </p:nvSpPr>
        <p:spPr bwMode="auto">
          <a:xfrm>
            <a:off x="23813" y="914400"/>
            <a:ext cx="220662" cy="201613"/>
          </a:xfrm>
          <a:prstGeom prst="diamond">
            <a:avLst/>
          </a:prstGeom>
          <a:solidFill>
            <a:schemeClr val="accent3"/>
          </a:solidFill>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defTabSz="914400" fontAlgn="base">
              <a:spcBef>
                <a:spcPct val="0"/>
              </a:spcBef>
              <a:spcAft>
                <a:spcPct val="0"/>
              </a:spcAft>
              <a:defRPr/>
            </a:pPr>
            <a:endParaRPr lang="en-US" sz="1100" dirty="0">
              <a:solidFill>
                <a:srgbClr val="000000"/>
              </a:solidFill>
              <a:ea typeface="ＭＳ Ｐゴシック" pitchFamily="34" charset="-128"/>
              <a:cs typeface="Calibri" pitchFamily="34" charset="0"/>
            </a:endParaRPr>
          </a:p>
        </p:txBody>
      </p:sp>
      <p:sp>
        <p:nvSpPr>
          <p:cNvPr id="53257" name="TextBox 27"/>
          <p:cNvSpPr txBox="1">
            <a:spLocks noChangeArrowheads="1"/>
          </p:cNvSpPr>
          <p:nvPr/>
        </p:nvSpPr>
        <p:spPr bwMode="auto">
          <a:xfrm>
            <a:off x="-53975" y="1104900"/>
            <a:ext cx="22637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eaLnBrk="0" hangingPunct="0">
              <a:defRPr sz="2400">
                <a:solidFill>
                  <a:schemeClr val="tx1"/>
                </a:solidFill>
                <a:latin typeface="Calibri" charset="0"/>
                <a:ea typeface="ＭＳ Ｐゴシック" charset="0"/>
                <a:cs typeface="ＭＳ Ｐゴシック" charset="0"/>
              </a:defRPr>
            </a:lvl1pPr>
            <a:lvl2pPr marL="742950" indent="-285750" defTabSz="457200" eaLnBrk="0" hangingPunct="0">
              <a:defRPr sz="2400">
                <a:solidFill>
                  <a:schemeClr val="tx1"/>
                </a:solidFill>
                <a:latin typeface="Calibri" charset="0"/>
                <a:ea typeface="ＭＳ Ｐゴシック" charset="0"/>
              </a:defRPr>
            </a:lvl2pPr>
            <a:lvl3pPr marL="1143000" indent="-228600" defTabSz="457200" eaLnBrk="0" hangingPunct="0">
              <a:defRPr sz="2400">
                <a:solidFill>
                  <a:schemeClr val="tx1"/>
                </a:solidFill>
                <a:latin typeface="Calibri" charset="0"/>
                <a:ea typeface="ＭＳ Ｐゴシック" charset="0"/>
              </a:defRPr>
            </a:lvl3pPr>
            <a:lvl4pPr marL="1600200" indent="-228600" defTabSz="457200" eaLnBrk="0" hangingPunct="0">
              <a:defRPr sz="2400">
                <a:solidFill>
                  <a:schemeClr val="tx1"/>
                </a:solidFill>
                <a:latin typeface="Calibri" charset="0"/>
                <a:ea typeface="ＭＳ Ｐゴシック" charset="0"/>
              </a:defRPr>
            </a:lvl4pPr>
            <a:lvl5pPr marL="2057400" indent="-228600" defTabSz="4572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fontAlgn="base" hangingPunct="1">
              <a:spcBef>
                <a:spcPct val="0"/>
              </a:spcBef>
              <a:spcAft>
                <a:spcPct val="0"/>
              </a:spcAft>
            </a:pPr>
            <a:r>
              <a:rPr lang="en-US" sz="1100" i="1" smtClean="0">
                <a:solidFill>
                  <a:srgbClr val="000000"/>
                </a:solidFill>
                <a:ea typeface="MS PGothic" charset="0"/>
                <a:cs typeface="MS PGothic" charset="0"/>
              </a:rPr>
              <a:t>Kick Off</a:t>
            </a:r>
          </a:p>
          <a:p>
            <a:pPr eaLnBrk="1" fontAlgn="base" hangingPunct="1">
              <a:spcBef>
                <a:spcPct val="0"/>
              </a:spcBef>
              <a:spcAft>
                <a:spcPct val="0"/>
              </a:spcAft>
            </a:pPr>
            <a:r>
              <a:rPr lang="en-US" sz="1100" i="1" smtClean="0">
                <a:solidFill>
                  <a:srgbClr val="000000"/>
                </a:solidFill>
                <a:ea typeface="MS PGothic" charset="0"/>
                <a:cs typeface="MS PGothic" charset="0"/>
              </a:rPr>
              <a:t>1/23/13</a:t>
            </a:r>
          </a:p>
        </p:txBody>
      </p:sp>
      <p:sp>
        <p:nvSpPr>
          <p:cNvPr id="75" name="Rounded Rectangle 74"/>
          <p:cNvSpPr/>
          <p:nvPr/>
        </p:nvSpPr>
        <p:spPr>
          <a:xfrm>
            <a:off x="7696200" y="1566863"/>
            <a:ext cx="1447800" cy="4376737"/>
          </a:xfrm>
          <a:prstGeom prst="roundRect">
            <a:avLst/>
          </a:prstGeom>
          <a:solidFill>
            <a:schemeClr val="accent5">
              <a:lumMod val="50000"/>
              <a:alpha val="90000"/>
            </a:schemeClr>
          </a:solidFill>
          <a:ln w="9525" cap="flat" cmpd="sng" algn="ctr">
            <a:noFill/>
            <a:prstDash val="solid"/>
            <a:round/>
            <a:headEnd type="none" w="med" len="med"/>
            <a:tailEnd type="none" w="med" len="med"/>
          </a:ln>
          <a:effectLst/>
        </p:spPr>
        <p:txBody>
          <a:bodyPr/>
          <a:lstStyle/>
          <a:p>
            <a:pPr algn="ctr" defTabSz="914400" fontAlgn="base">
              <a:spcBef>
                <a:spcPct val="0"/>
              </a:spcBef>
              <a:spcAft>
                <a:spcPct val="0"/>
              </a:spcAft>
              <a:defRPr/>
            </a:pPr>
            <a:r>
              <a:rPr lang="en-US" sz="1400" dirty="0">
                <a:solidFill>
                  <a:prstClr val="white"/>
                </a:solidFill>
                <a:latin typeface="Arial Rounded MT Bold" pitchFamily="34" charset="0"/>
                <a:ea typeface="ＭＳ Ｐゴシック" charset="0"/>
                <a:cs typeface="Calibri" pitchFamily="34" charset="0"/>
              </a:rPr>
              <a:t>Evaluation...</a:t>
            </a:r>
          </a:p>
        </p:txBody>
      </p:sp>
      <p:sp>
        <p:nvSpPr>
          <p:cNvPr id="12" name="Rectangle 11"/>
          <p:cNvSpPr/>
          <p:nvPr/>
        </p:nvSpPr>
        <p:spPr>
          <a:xfrm>
            <a:off x="1190625" y="3435350"/>
            <a:ext cx="7972425" cy="1662113"/>
          </a:xfrm>
          <a:prstGeom prst="rect">
            <a:avLst/>
          </a:prstGeom>
          <a:solidFill>
            <a:schemeClr val="accent4">
              <a:lumMod val="20000"/>
              <a:lumOff val="8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a:lstStyle/>
          <a:p>
            <a:pPr marL="228600" fontAlgn="base">
              <a:spcBef>
                <a:spcPct val="0"/>
              </a:spcBef>
              <a:spcAft>
                <a:spcPct val="0"/>
              </a:spcAft>
              <a:defRPr/>
            </a:pPr>
            <a:r>
              <a:rPr lang="en-US" sz="1400" b="1" dirty="0">
                <a:solidFill>
                  <a:prstClr val="black">
                    <a:lumMod val="50000"/>
                    <a:lumOff val="50000"/>
                  </a:prstClr>
                </a:solidFill>
                <a:latin typeface="Arial Rounded MT Bold" pitchFamily="34" charset="0"/>
                <a:ea typeface="ＭＳ Ｐゴシック" pitchFamily="34" charset="-128"/>
                <a:cs typeface="Calibri" pitchFamily="34" charset="0"/>
              </a:rPr>
              <a:t>Technical</a:t>
            </a:r>
          </a:p>
          <a:p>
            <a:pPr marL="228600" fontAlgn="base">
              <a:spcBef>
                <a:spcPct val="0"/>
              </a:spcBef>
              <a:spcAft>
                <a:spcPct val="0"/>
              </a:spcAft>
              <a:defRPr/>
            </a:pPr>
            <a:r>
              <a:rPr lang="en-US" sz="1200" dirty="0">
                <a:solidFill>
                  <a:prstClr val="black">
                    <a:lumMod val="50000"/>
                    <a:lumOff val="50000"/>
                  </a:prstClr>
                </a:solidFill>
                <a:latin typeface="Arial Rounded MT Bold" pitchFamily="34" charset="0"/>
                <a:ea typeface="ＭＳ Ｐゴシック" pitchFamily="34" charset="-128"/>
                <a:cs typeface="Calibri" pitchFamily="34" charset="0"/>
              </a:rPr>
              <a:t>Work Stream</a:t>
            </a:r>
          </a:p>
        </p:txBody>
      </p:sp>
      <p:sp>
        <p:nvSpPr>
          <p:cNvPr id="42" name="Rectangle 41"/>
          <p:cNvSpPr/>
          <p:nvPr/>
        </p:nvSpPr>
        <p:spPr>
          <a:xfrm>
            <a:off x="4181475" y="4294188"/>
            <a:ext cx="2306638" cy="739775"/>
          </a:xfrm>
          <a:prstGeom prst="rect">
            <a:avLst/>
          </a:prstGeom>
          <a:solidFill>
            <a:schemeClr val="tx1">
              <a:lumMod val="50000"/>
              <a:lumOff val="50000"/>
            </a:schemeClr>
          </a:solidFill>
          <a:ln w="9525" cap="flat" cmpd="sng" algn="ctr">
            <a:solidFill>
              <a:schemeClr val="tx1">
                <a:lumMod val="50000"/>
                <a:lumOff val="50000"/>
              </a:schemeClr>
            </a:solidFill>
            <a:prstDash val="solid"/>
            <a:round/>
            <a:headEnd type="none" w="med" len="med"/>
            <a:tailEnd type="none" w="med" len="med"/>
          </a:ln>
          <a:effectLst/>
        </p:spPr>
        <p:txBody>
          <a:bodyPr anchor="ctr"/>
          <a:lstStyle/>
          <a:p>
            <a:pPr marL="228600" fontAlgn="base">
              <a:spcBef>
                <a:spcPct val="0"/>
              </a:spcBef>
              <a:spcAft>
                <a:spcPct val="0"/>
              </a:spcAft>
              <a:defRPr/>
            </a:pPr>
            <a:r>
              <a:rPr lang="en-US" sz="1400" b="1" dirty="0">
                <a:solidFill>
                  <a:prstClr val="white"/>
                </a:solidFill>
                <a:ea typeface="ＭＳ Ｐゴシック" pitchFamily="34" charset="-128"/>
                <a:cs typeface="Calibri" pitchFamily="34" charset="0"/>
              </a:rPr>
              <a:t>Standards SWG</a:t>
            </a:r>
          </a:p>
          <a:p>
            <a:pPr marL="457200" indent="-228600" fontAlgn="base">
              <a:spcBef>
                <a:spcPct val="0"/>
              </a:spcBef>
              <a:spcAft>
                <a:spcPct val="0"/>
              </a:spcAft>
              <a:buFont typeface="+mj-lt"/>
              <a:buAutoNum type="arabicPeriod" startAt="3"/>
              <a:defRPr/>
            </a:pPr>
            <a:r>
              <a:rPr lang="en-US" sz="1100" dirty="0">
                <a:solidFill>
                  <a:prstClr val="white"/>
                </a:solidFill>
                <a:ea typeface="ＭＳ Ｐゴシック" pitchFamily="34" charset="-128"/>
                <a:cs typeface="Calibri" pitchFamily="34" charset="0"/>
              </a:rPr>
              <a:t>EHR Interaction Standard</a:t>
            </a:r>
          </a:p>
          <a:p>
            <a:pPr marL="457200" indent="-228600" fontAlgn="base">
              <a:spcBef>
                <a:spcPct val="0"/>
              </a:spcBef>
              <a:spcAft>
                <a:spcPct val="0"/>
              </a:spcAft>
              <a:buFont typeface="+mj-lt"/>
              <a:buAutoNum type="arabicPeriod" startAt="3"/>
              <a:defRPr/>
            </a:pPr>
            <a:r>
              <a:rPr lang="en-US" sz="1100" dirty="0">
                <a:solidFill>
                  <a:prstClr val="white"/>
                </a:solidFill>
                <a:ea typeface="ＭＳ Ｐゴシック" pitchFamily="34" charset="-128"/>
                <a:cs typeface="Calibri" pitchFamily="34" charset="0"/>
              </a:rPr>
              <a:t>Auto-populate standard</a:t>
            </a:r>
          </a:p>
        </p:txBody>
      </p:sp>
      <p:sp>
        <p:nvSpPr>
          <p:cNvPr id="46" name="AutoShape 62"/>
          <p:cNvSpPr>
            <a:spLocks noChangeAspect="1" noChangeArrowheads="1"/>
          </p:cNvSpPr>
          <p:nvPr/>
        </p:nvSpPr>
        <p:spPr bwMode="auto">
          <a:xfrm>
            <a:off x="4230688" y="4371975"/>
            <a:ext cx="220662" cy="201613"/>
          </a:xfrm>
          <a:prstGeom prst="diamond">
            <a:avLst/>
          </a:prstGeom>
          <a:solidFill>
            <a:schemeClr val="accent4">
              <a:lumMod val="75000"/>
            </a:schemeClr>
          </a:solidFill>
          <a:ln>
            <a:headEnd/>
            <a:tailEnd/>
          </a:ln>
        </p:spPr>
        <p:style>
          <a:lnRef idx="1">
            <a:schemeClr val="accent4"/>
          </a:lnRef>
          <a:fillRef idx="3">
            <a:schemeClr val="accent4"/>
          </a:fillRef>
          <a:effectRef idx="2">
            <a:schemeClr val="accent4"/>
          </a:effectRef>
          <a:fontRef idx="minor">
            <a:schemeClr val="lt1"/>
          </a:fontRef>
        </p:style>
        <p:txBody>
          <a:bodyPr wrap="none" anchor="ctr"/>
          <a:lstStyle/>
          <a:p>
            <a:pPr fontAlgn="base">
              <a:spcBef>
                <a:spcPct val="0"/>
              </a:spcBef>
              <a:spcAft>
                <a:spcPct val="0"/>
              </a:spcAft>
              <a:defRPr/>
            </a:pPr>
            <a:endParaRPr lang="en-US" sz="1100" dirty="0">
              <a:solidFill>
                <a:srgbClr val="000000"/>
              </a:solidFill>
              <a:ea typeface="ＭＳ Ｐゴシック" pitchFamily="34" charset="-128"/>
              <a:cs typeface="Calibri" pitchFamily="34" charset="0"/>
            </a:endParaRPr>
          </a:p>
        </p:txBody>
      </p:sp>
      <p:sp>
        <p:nvSpPr>
          <p:cNvPr id="39" name="Rectangle 38"/>
          <p:cNvSpPr/>
          <p:nvPr/>
        </p:nvSpPr>
        <p:spPr>
          <a:xfrm>
            <a:off x="685800" y="1965325"/>
            <a:ext cx="8477250" cy="1401763"/>
          </a:xfrm>
          <a:prstGeom prst="rect">
            <a:avLst/>
          </a:prstGeom>
          <a:solidFill>
            <a:schemeClr val="accent3">
              <a:lumMod val="20000"/>
              <a:lumOff val="80000"/>
            </a:schemeClr>
          </a:solidFill>
          <a:ln>
            <a:noFill/>
            <a:headEnd type="none" w="med" len="med"/>
            <a:tailEnd type="none" w="med" len="med"/>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a:lstStyle/>
          <a:p>
            <a:pPr marL="228600" fontAlgn="base">
              <a:spcBef>
                <a:spcPct val="0"/>
              </a:spcBef>
              <a:spcAft>
                <a:spcPct val="0"/>
              </a:spcAft>
              <a:defRPr/>
            </a:pPr>
            <a:r>
              <a:rPr lang="en-US" sz="1400" dirty="0">
                <a:solidFill>
                  <a:prstClr val="black">
                    <a:lumMod val="50000"/>
                    <a:lumOff val="50000"/>
                  </a:prstClr>
                </a:solidFill>
                <a:latin typeface="Arial Rounded MT Bold" pitchFamily="34" charset="0"/>
                <a:ea typeface="ＭＳ Ｐゴシック" pitchFamily="34" charset="-128"/>
                <a:cs typeface="Calibri" pitchFamily="34" charset="0"/>
              </a:rPr>
              <a:t> SDC All-Hands Work Group</a:t>
            </a:r>
            <a:endParaRPr lang="en-US" sz="1400" i="1" dirty="0">
              <a:solidFill>
                <a:prstClr val="black">
                  <a:lumMod val="50000"/>
                  <a:lumOff val="50000"/>
                </a:prstClr>
              </a:solidFill>
              <a:latin typeface="Arial Rounded MT Bold" pitchFamily="34" charset="0"/>
              <a:ea typeface="ＭＳ Ｐゴシック" pitchFamily="34" charset="-128"/>
              <a:cs typeface="Calibri" pitchFamily="34" charset="0"/>
            </a:endParaRPr>
          </a:p>
          <a:p>
            <a:pPr marL="228600" fontAlgn="base">
              <a:spcBef>
                <a:spcPct val="0"/>
              </a:spcBef>
              <a:spcAft>
                <a:spcPct val="0"/>
              </a:spcAft>
              <a:defRPr/>
            </a:pPr>
            <a:endParaRPr lang="en-US" sz="1400" dirty="0">
              <a:solidFill>
                <a:prstClr val="black">
                  <a:lumMod val="50000"/>
                  <a:lumOff val="50000"/>
                </a:prstClr>
              </a:solidFill>
              <a:latin typeface="Arial Rounded MT Bold" pitchFamily="34" charset="0"/>
              <a:ea typeface="ＭＳ Ｐゴシック" pitchFamily="34" charset="-128"/>
              <a:cs typeface="Calibri" pitchFamily="34" charset="0"/>
            </a:endParaRPr>
          </a:p>
        </p:txBody>
      </p:sp>
      <p:sp>
        <p:nvSpPr>
          <p:cNvPr id="40" name="AutoShape 62"/>
          <p:cNvSpPr>
            <a:spLocks noChangeAspect="1" noChangeArrowheads="1"/>
          </p:cNvSpPr>
          <p:nvPr/>
        </p:nvSpPr>
        <p:spPr bwMode="auto">
          <a:xfrm>
            <a:off x="769938" y="1995488"/>
            <a:ext cx="220662" cy="201612"/>
          </a:xfrm>
          <a:prstGeom prst="diamond">
            <a:avLst/>
          </a:prstGeom>
          <a:solidFill>
            <a:schemeClr val="accent3"/>
          </a:solidFill>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fontAlgn="base">
              <a:spcBef>
                <a:spcPct val="0"/>
              </a:spcBef>
              <a:spcAft>
                <a:spcPct val="0"/>
              </a:spcAft>
              <a:defRPr/>
            </a:pPr>
            <a:endParaRPr lang="en-US" sz="1100" dirty="0">
              <a:solidFill>
                <a:srgbClr val="000000"/>
              </a:solidFill>
              <a:ea typeface="ＭＳ Ｐゴシック" pitchFamily="34" charset="-128"/>
              <a:cs typeface="Calibri" pitchFamily="34" charset="0"/>
            </a:endParaRPr>
          </a:p>
        </p:txBody>
      </p:sp>
      <p:sp>
        <p:nvSpPr>
          <p:cNvPr id="57" name="Rectangle 56"/>
          <p:cNvSpPr/>
          <p:nvPr/>
        </p:nvSpPr>
        <p:spPr>
          <a:xfrm>
            <a:off x="1208088" y="2346325"/>
            <a:ext cx="1639887" cy="430213"/>
          </a:xfrm>
          <a:prstGeom prst="rect">
            <a:avLst/>
          </a:prstGeom>
          <a:solidFill>
            <a:schemeClr val="tx1">
              <a:lumMod val="50000"/>
              <a:lumOff val="50000"/>
            </a:schemeClr>
          </a:solidFill>
          <a:ln w="9525" cap="flat" cmpd="sng" algn="ctr">
            <a:solidFill>
              <a:schemeClr val="tx1">
                <a:lumMod val="50000"/>
                <a:lumOff val="50000"/>
              </a:schemeClr>
            </a:solidFill>
            <a:prstDash val="solid"/>
            <a:round/>
            <a:headEnd type="none" w="med" len="med"/>
            <a:tailEnd type="none" w="med" len="med"/>
          </a:ln>
          <a:effectLst/>
        </p:spPr>
        <p:txBody>
          <a:bodyPr anchor="ctr"/>
          <a:lstStyle/>
          <a:p>
            <a:pPr marL="45720" fontAlgn="base">
              <a:spcBef>
                <a:spcPct val="0"/>
              </a:spcBef>
              <a:spcAft>
                <a:spcPct val="0"/>
              </a:spcAft>
              <a:defRPr/>
            </a:pPr>
            <a:r>
              <a:rPr lang="en-US" sz="1400" dirty="0">
                <a:solidFill>
                  <a:prstClr val="white"/>
                </a:solidFill>
                <a:ea typeface="ＭＳ Ｐゴシック" pitchFamily="34" charset="-128"/>
                <a:cs typeface="Calibri" pitchFamily="34" charset="0"/>
              </a:rPr>
              <a:t>Use Case WG</a:t>
            </a:r>
          </a:p>
        </p:txBody>
      </p:sp>
      <p:sp>
        <p:nvSpPr>
          <p:cNvPr id="47" name="Rectangle 46"/>
          <p:cNvSpPr/>
          <p:nvPr/>
        </p:nvSpPr>
        <p:spPr>
          <a:xfrm>
            <a:off x="3554413" y="3511550"/>
            <a:ext cx="3257550" cy="739775"/>
          </a:xfrm>
          <a:prstGeom prst="rect">
            <a:avLst/>
          </a:prstGeom>
          <a:solidFill>
            <a:schemeClr val="tx1">
              <a:lumMod val="50000"/>
              <a:lumOff val="50000"/>
            </a:schemeClr>
          </a:solidFill>
          <a:ln w="9525" cap="flat" cmpd="sng" algn="ctr">
            <a:solidFill>
              <a:schemeClr val="tx1">
                <a:lumMod val="50000"/>
                <a:lumOff val="50000"/>
              </a:schemeClr>
            </a:solidFill>
            <a:prstDash val="solid"/>
            <a:round/>
            <a:headEnd type="none" w="med" len="med"/>
            <a:tailEnd type="none" w="med" len="med"/>
          </a:ln>
          <a:effectLst/>
        </p:spPr>
        <p:txBody>
          <a:bodyPr anchor="ctr"/>
          <a:lstStyle/>
          <a:p>
            <a:pPr marL="228600" fontAlgn="base">
              <a:spcBef>
                <a:spcPct val="0"/>
              </a:spcBef>
              <a:spcAft>
                <a:spcPct val="0"/>
              </a:spcAft>
              <a:defRPr/>
            </a:pPr>
            <a:r>
              <a:rPr lang="en-US" sz="1400" b="1" dirty="0">
                <a:solidFill>
                  <a:prstClr val="white"/>
                </a:solidFill>
                <a:ea typeface="ＭＳ Ｐゴシック" pitchFamily="34" charset="-128"/>
                <a:cs typeface="Calibri" pitchFamily="34" charset="0"/>
              </a:rPr>
              <a:t>Forms SWG</a:t>
            </a:r>
          </a:p>
          <a:p>
            <a:pPr marL="403225" lvl="1" indent="-168275" defTabSz="914400" fontAlgn="base">
              <a:spcBef>
                <a:spcPct val="0"/>
              </a:spcBef>
              <a:spcAft>
                <a:spcPct val="0"/>
              </a:spcAft>
              <a:buFont typeface="+mj-lt"/>
              <a:buAutoNum type="arabicPeriod"/>
              <a:defRPr/>
            </a:pPr>
            <a:r>
              <a:rPr lang="en-US" sz="1100" dirty="0">
                <a:solidFill>
                  <a:prstClr val="white"/>
                </a:solidFill>
                <a:ea typeface="ＭＳ Ｐゴシック" pitchFamily="34" charset="-128"/>
                <a:cs typeface="Calibri" pitchFamily="34" charset="0"/>
              </a:rPr>
              <a:t>CDE Structure Standard</a:t>
            </a:r>
          </a:p>
          <a:p>
            <a:pPr marL="403225" lvl="1" indent="-168275" defTabSz="914400" fontAlgn="base">
              <a:spcBef>
                <a:spcPct val="0"/>
              </a:spcBef>
              <a:spcAft>
                <a:spcPct val="0"/>
              </a:spcAft>
              <a:buFont typeface="+mj-lt"/>
              <a:buAutoNum type="arabicPeriod"/>
              <a:defRPr/>
            </a:pPr>
            <a:r>
              <a:rPr lang="en-US" sz="1100" dirty="0">
                <a:solidFill>
                  <a:prstClr val="white"/>
                </a:solidFill>
                <a:ea typeface="ＭＳ Ｐゴシック" pitchFamily="34" charset="-128"/>
                <a:cs typeface="Calibri" pitchFamily="34" charset="0"/>
              </a:rPr>
              <a:t>Container/Template Standard</a:t>
            </a:r>
          </a:p>
        </p:txBody>
      </p:sp>
      <p:sp>
        <p:nvSpPr>
          <p:cNvPr id="59" name="AutoShape 62"/>
          <p:cNvSpPr>
            <a:spLocks noChangeAspect="1" noChangeArrowheads="1"/>
          </p:cNvSpPr>
          <p:nvPr/>
        </p:nvSpPr>
        <p:spPr bwMode="auto">
          <a:xfrm>
            <a:off x="3594100" y="3592513"/>
            <a:ext cx="230188" cy="201612"/>
          </a:xfrm>
          <a:prstGeom prst="diamond">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pPr fontAlgn="base">
              <a:spcBef>
                <a:spcPct val="0"/>
              </a:spcBef>
              <a:spcAft>
                <a:spcPct val="0"/>
              </a:spcAft>
              <a:defRPr/>
            </a:pPr>
            <a:endParaRPr lang="en-US" sz="1100" dirty="0">
              <a:solidFill>
                <a:srgbClr val="000000"/>
              </a:solidFill>
              <a:ea typeface="ＭＳ Ｐゴシック" pitchFamily="34" charset="-128"/>
              <a:cs typeface="Calibri" pitchFamily="34" charset="0"/>
            </a:endParaRPr>
          </a:p>
        </p:txBody>
      </p:sp>
      <p:sp>
        <p:nvSpPr>
          <p:cNvPr id="58" name="Rectangle 57"/>
          <p:cNvSpPr/>
          <p:nvPr/>
        </p:nvSpPr>
        <p:spPr>
          <a:xfrm>
            <a:off x="2849563" y="2833688"/>
            <a:ext cx="4983162" cy="457200"/>
          </a:xfrm>
          <a:prstGeom prst="rect">
            <a:avLst/>
          </a:prstGeom>
          <a:solidFill>
            <a:schemeClr val="tx1">
              <a:lumMod val="50000"/>
              <a:lumOff val="50000"/>
            </a:schemeClr>
          </a:solidFill>
          <a:ln w="9525" cap="flat" cmpd="sng" algn="ctr">
            <a:solidFill>
              <a:schemeClr val="tx1">
                <a:lumMod val="50000"/>
                <a:lumOff val="50000"/>
              </a:schemeClr>
            </a:solidFill>
            <a:prstDash val="solid"/>
            <a:round/>
            <a:headEnd type="none" w="med" len="med"/>
            <a:tailEnd type="none" w="med" len="med"/>
          </a:ln>
          <a:effectLst/>
        </p:spPr>
        <p:txBody>
          <a:bodyPr anchor="ctr"/>
          <a:lstStyle/>
          <a:p>
            <a:pPr marL="45720" fontAlgn="base">
              <a:spcBef>
                <a:spcPct val="0"/>
              </a:spcBef>
              <a:spcAft>
                <a:spcPct val="0"/>
              </a:spcAft>
              <a:defRPr/>
            </a:pPr>
            <a:r>
              <a:rPr lang="en-US" sz="1400" dirty="0">
                <a:solidFill>
                  <a:prstClr val="white"/>
                </a:solidFill>
                <a:ea typeface="ＭＳ Ｐゴシック" pitchFamily="34" charset="-128"/>
                <a:cs typeface="Calibri" pitchFamily="34" charset="0"/>
              </a:rPr>
              <a:t>Standards &amp; Harmonization WG:</a:t>
            </a:r>
          </a:p>
          <a:p>
            <a:pPr marL="45720" fontAlgn="base">
              <a:spcBef>
                <a:spcPct val="0"/>
              </a:spcBef>
              <a:spcAft>
                <a:spcPct val="0"/>
              </a:spcAft>
              <a:defRPr/>
            </a:pPr>
            <a:r>
              <a:rPr lang="en-US" sz="1400" dirty="0">
                <a:solidFill>
                  <a:prstClr val="white"/>
                </a:solidFill>
                <a:ea typeface="ＭＳ Ｐゴシック" pitchFamily="34" charset="-128"/>
                <a:cs typeface="Calibri" pitchFamily="34" charset="0"/>
              </a:rPr>
              <a:t> Phase 1 SOAP/SAML &amp; IHE Profile</a:t>
            </a:r>
          </a:p>
        </p:txBody>
      </p:sp>
      <p:cxnSp>
        <p:nvCxnSpPr>
          <p:cNvPr id="73" name="Straight Arrow Connector 72"/>
          <p:cNvCxnSpPr/>
          <p:nvPr/>
        </p:nvCxnSpPr>
        <p:spPr>
          <a:xfrm>
            <a:off x="8686800" y="1295400"/>
            <a:ext cx="457200" cy="0"/>
          </a:xfrm>
          <a:prstGeom prst="straightConnector1">
            <a:avLst/>
          </a:prstGeom>
          <a:ln>
            <a:solidFill>
              <a:schemeClr val="accent5">
                <a:lumMod val="20000"/>
                <a:lumOff val="80000"/>
              </a:schemeClr>
            </a:solidFill>
            <a:tailEnd type="arrow"/>
          </a:ln>
        </p:spPr>
        <p:style>
          <a:lnRef idx="3">
            <a:schemeClr val="accent5"/>
          </a:lnRef>
          <a:fillRef idx="0">
            <a:schemeClr val="accent5"/>
          </a:fillRef>
          <a:effectRef idx="2">
            <a:schemeClr val="accent5"/>
          </a:effectRef>
          <a:fontRef idx="minor">
            <a:schemeClr val="tx1"/>
          </a:fontRef>
        </p:style>
      </p:cxnSp>
      <p:sp>
        <p:nvSpPr>
          <p:cNvPr id="100" name="Rectangle 99"/>
          <p:cNvSpPr/>
          <p:nvPr/>
        </p:nvSpPr>
        <p:spPr>
          <a:xfrm>
            <a:off x="3525838" y="5146675"/>
            <a:ext cx="5637212" cy="1711325"/>
          </a:xfrm>
          <a:prstGeom prst="rect">
            <a:avLst/>
          </a:prstGeom>
          <a:solidFill>
            <a:schemeClr val="accent5">
              <a:lumMod val="20000"/>
              <a:lumOff val="8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a:lstStyle/>
          <a:p>
            <a:pPr marL="228600" indent="4763" defTabSz="914400" fontAlgn="base">
              <a:spcBef>
                <a:spcPct val="0"/>
              </a:spcBef>
              <a:spcAft>
                <a:spcPct val="0"/>
              </a:spcAft>
              <a:defRPr/>
            </a:pPr>
            <a:r>
              <a:rPr lang="en-US" sz="1400" b="1" dirty="0">
                <a:solidFill>
                  <a:prstClr val="black">
                    <a:lumMod val="50000"/>
                    <a:lumOff val="50000"/>
                  </a:prstClr>
                </a:solidFill>
                <a:latin typeface="Arial Rounded MT Bold" pitchFamily="34" charset="0"/>
                <a:ea typeface="ＭＳ Ｐゴシック" pitchFamily="34" charset="-128"/>
                <a:cs typeface="Calibri" pitchFamily="34" charset="0"/>
              </a:rPr>
              <a:t>Content</a:t>
            </a:r>
          </a:p>
          <a:p>
            <a:pPr marL="228600" indent="4763" defTabSz="914400" fontAlgn="base">
              <a:spcBef>
                <a:spcPct val="0"/>
              </a:spcBef>
              <a:spcAft>
                <a:spcPct val="0"/>
              </a:spcAft>
              <a:defRPr/>
            </a:pPr>
            <a:r>
              <a:rPr lang="en-US" sz="1200" dirty="0">
                <a:solidFill>
                  <a:prstClr val="black">
                    <a:lumMod val="50000"/>
                    <a:lumOff val="50000"/>
                  </a:prstClr>
                </a:solidFill>
                <a:latin typeface="Arial Rounded MT Bold" pitchFamily="34" charset="0"/>
                <a:ea typeface="ＭＳ Ｐゴシック" pitchFamily="34" charset="-128"/>
                <a:cs typeface="Calibri" pitchFamily="34" charset="0"/>
              </a:rPr>
              <a:t>Work Stream</a:t>
            </a:r>
          </a:p>
        </p:txBody>
      </p:sp>
      <p:sp>
        <p:nvSpPr>
          <p:cNvPr id="76" name="Pentagon 75"/>
          <p:cNvSpPr/>
          <p:nvPr/>
        </p:nvSpPr>
        <p:spPr>
          <a:xfrm>
            <a:off x="7323138" y="5657850"/>
            <a:ext cx="1820862" cy="503238"/>
          </a:xfrm>
          <a:prstGeom prst="homePlate">
            <a:avLst/>
          </a:prstGeom>
          <a:solidFill>
            <a:schemeClr val="tx1">
              <a:lumMod val="50000"/>
              <a:lumOff val="50000"/>
            </a:schemeClr>
          </a:solidFill>
          <a:ln w="9525" cap="flat" cmpd="sng" algn="ctr">
            <a:solidFill>
              <a:schemeClr val="tx1">
                <a:lumMod val="50000"/>
                <a:lumOff val="50000"/>
              </a:schemeClr>
            </a:solidFill>
            <a:prstDash val="solid"/>
            <a:round/>
            <a:headEnd type="none" w="med" len="med"/>
            <a:tailEnd type="none" w="med" len="med"/>
          </a:ln>
          <a:effectLst/>
        </p:spPr>
        <p:txBody>
          <a:bodyPr anchor="ctr"/>
          <a:lstStyle/>
          <a:p>
            <a:pPr marL="228600" defTabSz="914400" fontAlgn="base">
              <a:spcBef>
                <a:spcPct val="0"/>
              </a:spcBef>
              <a:spcAft>
                <a:spcPct val="0"/>
              </a:spcAft>
              <a:defRPr/>
            </a:pPr>
            <a:r>
              <a:rPr lang="en-US" sz="1200" b="1" dirty="0">
                <a:solidFill>
                  <a:prstClr val="white"/>
                </a:solidFill>
                <a:ea typeface="ＭＳ Ｐゴシック" charset="0"/>
                <a:cs typeface="Calibri" pitchFamily="34" charset="0"/>
              </a:rPr>
              <a:t>PSE/AE SWG…</a:t>
            </a:r>
          </a:p>
          <a:p>
            <a:pPr marL="228600" defTabSz="914400" fontAlgn="base">
              <a:spcBef>
                <a:spcPct val="0"/>
              </a:spcBef>
              <a:spcAft>
                <a:spcPct val="0"/>
              </a:spcAft>
              <a:defRPr/>
            </a:pPr>
            <a:r>
              <a:rPr lang="en-US" sz="1050" i="1" dirty="0">
                <a:solidFill>
                  <a:prstClr val="white"/>
                </a:solidFill>
                <a:ea typeface="ＭＳ Ｐゴシック" charset="0"/>
                <a:cs typeface="Calibri" pitchFamily="34" charset="0"/>
              </a:rPr>
              <a:t>AHRQ/FDA Lead</a:t>
            </a:r>
          </a:p>
        </p:txBody>
      </p:sp>
      <p:sp>
        <p:nvSpPr>
          <p:cNvPr id="77" name="Pentagon 76"/>
          <p:cNvSpPr/>
          <p:nvPr/>
        </p:nvSpPr>
        <p:spPr>
          <a:xfrm>
            <a:off x="8315325" y="6234113"/>
            <a:ext cx="931863" cy="520700"/>
          </a:xfrm>
          <a:prstGeom prst="homePlate">
            <a:avLst>
              <a:gd name="adj" fmla="val 46491"/>
            </a:avLst>
          </a:prstGeom>
          <a:solidFill>
            <a:schemeClr val="tx1">
              <a:lumMod val="50000"/>
              <a:lumOff val="50000"/>
            </a:schemeClr>
          </a:solidFill>
          <a:ln w="9525" cap="flat" cmpd="sng" algn="ctr">
            <a:solidFill>
              <a:schemeClr val="tx1">
                <a:lumMod val="50000"/>
                <a:lumOff val="50000"/>
              </a:schemeClr>
            </a:solidFill>
            <a:prstDash val="solid"/>
            <a:round/>
            <a:headEnd type="none" w="med" len="med"/>
            <a:tailEnd type="none" w="med" len="med"/>
          </a:ln>
          <a:effectLst/>
        </p:spPr>
        <p:txBody>
          <a:bodyPr anchor="ctr"/>
          <a:lstStyle/>
          <a:p>
            <a:pPr marL="228600" defTabSz="914400" fontAlgn="base">
              <a:spcBef>
                <a:spcPct val="0"/>
              </a:spcBef>
              <a:spcAft>
                <a:spcPct val="0"/>
              </a:spcAft>
              <a:defRPr/>
            </a:pPr>
            <a:r>
              <a:rPr lang="en-US" sz="1000" b="1" dirty="0">
                <a:solidFill>
                  <a:prstClr val="white"/>
                </a:solidFill>
                <a:ea typeface="ＭＳ Ｐゴシック" charset="0"/>
                <a:cs typeface="Calibri" pitchFamily="34" charset="0"/>
              </a:rPr>
              <a:t>PCOR SWG…</a:t>
            </a:r>
          </a:p>
        </p:txBody>
      </p:sp>
      <p:cxnSp>
        <p:nvCxnSpPr>
          <p:cNvPr id="51" name="Straight Connector 50"/>
          <p:cNvCxnSpPr/>
          <p:nvPr/>
        </p:nvCxnSpPr>
        <p:spPr>
          <a:xfrm>
            <a:off x="8216900" y="919163"/>
            <a:ext cx="7938" cy="5964237"/>
          </a:xfrm>
          <a:prstGeom prst="line">
            <a:avLst/>
          </a:prstGeom>
          <a:ln>
            <a:solidFill>
              <a:srgbClr val="CC3300"/>
            </a:solidFill>
            <a:prstDash val="sysDash"/>
            <a:headEnd type="oval" w="med" len="med"/>
            <a:tailEnd type="oval" w="med" len="med"/>
          </a:ln>
          <a:effectLst/>
        </p:spPr>
        <p:style>
          <a:lnRef idx="2">
            <a:schemeClr val="accent2"/>
          </a:lnRef>
          <a:fillRef idx="0">
            <a:schemeClr val="accent2"/>
          </a:fillRef>
          <a:effectRef idx="1">
            <a:schemeClr val="accent2"/>
          </a:effectRef>
          <a:fontRef idx="minor">
            <a:schemeClr val="tx1"/>
          </a:fontRef>
        </p:style>
      </p:cxnSp>
      <p:cxnSp>
        <p:nvCxnSpPr>
          <p:cNvPr id="79" name="Straight Arrow Connector 78"/>
          <p:cNvCxnSpPr/>
          <p:nvPr/>
        </p:nvCxnSpPr>
        <p:spPr>
          <a:xfrm>
            <a:off x="8915400" y="1789113"/>
            <a:ext cx="228600" cy="0"/>
          </a:xfrm>
          <a:prstGeom prst="straightConnector1">
            <a:avLst/>
          </a:prstGeom>
          <a:ln>
            <a:solidFill>
              <a:schemeClr val="accent5">
                <a:lumMod val="20000"/>
                <a:lumOff val="80000"/>
              </a:schemeClr>
            </a:solidFill>
            <a:tailEnd type="arrow"/>
          </a:ln>
        </p:spPr>
        <p:style>
          <a:lnRef idx="3">
            <a:schemeClr val="accent5"/>
          </a:lnRef>
          <a:fillRef idx="0">
            <a:schemeClr val="accent5"/>
          </a:fillRef>
          <a:effectRef idx="2">
            <a:schemeClr val="accent5"/>
          </a:effectRef>
          <a:fontRef idx="minor">
            <a:schemeClr val="tx1"/>
          </a:fontRef>
        </p:style>
      </p:cxnSp>
      <p:sp>
        <p:nvSpPr>
          <p:cNvPr id="103" name="AutoShape 62"/>
          <p:cNvSpPr>
            <a:spLocks noChangeAspect="1" noChangeArrowheads="1"/>
          </p:cNvSpPr>
          <p:nvPr/>
        </p:nvSpPr>
        <p:spPr bwMode="auto">
          <a:xfrm>
            <a:off x="8369300" y="6286500"/>
            <a:ext cx="219075" cy="203200"/>
          </a:xfrm>
          <a:prstGeom prst="diamond">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fontAlgn="base">
              <a:spcBef>
                <a:spcPct val="0"/>
              </a:spcBef>
              <a:spcAft>
                <a:spcPct val="0"/>
              </a:spcAft>
              <a:defRPr/>
            </a:pPr>
            <a:endParaRPr lang="en-US" sz="1100" dirty="0">
              <a:solidFill>
                <a:srgbClr val="000000"/>
              </a:solidFill>
              <a:ea typeface="ＭＳ Ｐゴシック" pitchFamily="34" charset="-128"/>
              <a:cs typeface="Calibri" pitchFamily="34" charset="0"/>
            </a:endParaRPr>
          </a:p>
        </p:txBody>
      </p:sp>
      <p:sp>
        <p:nvSpPr>
          <p:cNvPr id="104" name="AutoShape 62"/>
          <p:cNvSpPr>
            <a:spLocks noChangeAspect="1" noChangeArrowheads="1"/>
          </p:cNvSpPr>
          <p:nvPr/>
        </p:nvSpPr>
        <p:spPr bwMode="auto">
          <a:xfrm>
            <a:off x="7380288" y="5713413"/>
            <a:ext cx="219075" cy="203200"/>
          </a:xfrm>
          <a:prstGeom prst="diamond">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pPr fontAlgn="base">
              <a:spcBef>
                <a:spcPct val="0"/>
              </a:spcBef>
              <a:spcAft>
                <a:spcPct val="0"/>
              </a:spcAft>
              <a:defRPr/>
            </a:pPr>
            <a:endParaRPr lang="en-US" sz="1100" dirty="0">
              <a:solidFill>
                <a:srgbClr val="000000"/>
              </a:solidFill>
              <a:ea typeface="ＭＳ Ｐゴシック" pitchFamily="34" charset="-128"/>
              <a:cs typeface="Calibri" pitchFamily="34" charset="0"/>
            </a:endParaRPr>
          </a:p>
        </p:txBody>
      </p:sp>
      <p:sp>
        <p:nvSpPr>
          <p:cNvPr id="50" name="Pentagon 49"/>
          <p:cNvSpPr/>
          <p:nvPr/>
        </p:nvSpPr>
        <p:spPr>
          <a:xfrm>
            <a:off x="5086350" y="5202238"/>
            <a:ext cx="4057650" cy="419100"/>
          </a:xfrm>
          <a:prstGeom prst="homePlate">
            <a:avLst/>
          </a:prstGeom>
          <a:solidFill>
            <a:schemeClr val="accent4">
              <a:lumMod val="75000"/>
            </a:schemeClr>
          </a:solidFill>
          <a:ln w="9525" cap="flat" cmpd="sng" algn="ctr">
            <a:noFill/>
            <a:prstDash val="solid"/>
            <a:round/>
            <a:headEnd type="none" w="med" len="med"/>
            <a:tailEnd type="none" w="med" len="med"/>
          </a:ln>
          <a:effectLst/>
        </p:spPr>
        <p:txBody>
          <a:bodyPr anchor="ctr"/>
          <a:lstStyle/>
          <a:p>
            <a:pPr marL="228600" defTabSz="914400" fontAlgn="base">
              <a:spcBef>
                <a:spcPct val="0"/>
              </a:spcBef>
              <a:spcAft>
                <a:spcPct val="0"/>
              </a:spcAft>
              <a:defRPr/>
            </a:pPr>
            <a:r>
              <a:rPr lang="en-US" sz="1200" b="1" dirty="0">
                <a:solidFill>
                  <a:prstClr val="white"/>
                </a:solidFill>
                <a:ea typeface="ＭＳ Ｐゴシック" charset="0"/>
                <a:cs typeface="Calibri" pitchFamily="34" charset="0"/>
              </a:rPr>
              <a:t>PH Tiger Team</a:t>
            </a:r>
          </a:p>
          <a:p>
            <a:pPr marL="228600" defTabSz="914400" fontAlgn="base">
              <a:spcBef>
                <a:spcPct val="0"/>
              </a:spcBef>
              <a:spcAft>
                <a:spcPct val="0"/>
              </a:spcAft>
              <a:defRPr/>
            </a:pPr>
            <a:r>
              <a:rPr lang="en-US" sz="1050" i="1" dirty="0">
                <a:solidFill>
                  <a:prstClr val="white"/>
                </a:solidFill>
                <a:ea typeface="ＭＳ Ｐゴシック" charset="0"/>
                <a:cs typeface="Calibri" pitchFamily="34" charset="0"/>
              </a:rPr>
              <a:t>CDC Lead</a:t>
            </a:r>
          </a:p>
        </p:txBody>
      </p:sp>
      <p:sp>
        <p:nvSpPr>
          <p:cNvPr id="54" name="AutoShape 62"/>
          <p:cNvSpPr>
            <a:spLocks noChangeAspect="1" noChangeArrowheads="1"/>
          </p:cNvSpPr>
          <p:nvPr/>
        </p:nvSpPr>
        <p:spPr bwMode="auto">
          <a:xfrm>
            <a:off x="5143500" y="5257800"/>
            <a:ext cx="219075" cy="203200"/>
          </a:xfrm>
          <a:prstGeom prst="diamond">
            <a:avLst/>
          </a:prstGeom>
          <a:solidFill>
            <a:srgbClr val="3366FF"/>
          </a:solidFill>
          <a:ln>
            <a:noFill/>
            <a:headEnd/>
            <a:tailEnd/>
          </a:ln>
        </p:spPr>
        <p:style>
          <a:lnRef idx="1">
            <a:schemeClr val="accent5"/>
          </a:lnRef>
          <a:fillRef idx="3">
            <a:schemeClr val="accent5"/>
          </a:fillRef>
          <a:effectRef idx="2">
            <a:schemeClr val="accent5"/>
          </a:effectRef>
          <a:fontRef idx="minor">
            <a:schemeClr val="lt1"/>
          </a:fontRef>
        </p:style>
        <p:txBody>
          <a:bodyPr wrap="none" anchor="ctr"/>
          <a:lstStyle/>
          <a:p>
            <a:pPr fontAlgn="base">
              <a:spcBef>
                <a:spcPct val="0"/>
              </a:spcBef>
              <a:spcAft>
                <a:spcPct val="0"/>
              </a:spcAft>
              <a:defRPr/>
            </a:pPr>
            <a:endParaRPr lang="en-US" sz="1100" dirty="0">
              <a:solidFill>
                <a:srgbClr val="000000"/>
              </a:solidFill>
              <a:ea typeface="ＭＳ Ｐゴシック" pitchFamily="34" charset="-128"/>
              <a:cs typeface="Calibri" pitchFamily="34" charset="0"/>
            </a:endParaRPr>
          </a:p>
        </p:txBody>
      </p:sp>
      <p:cxnSp>
        <p:nvCxnSpPr>
          <p:cNvPr id="56" name="Straight Connector 15"/>
          <p:cNvCxnSpPr>
            <a:cxnSpLocks noChangeShapeType="1"/>
          </p:cNvCxnSpPr>
          <p:nvPr/>
        </p:nvCxnSpPr>
        <p:spPr bwMode="auto">
          <a:xfrm rot="5400000">
            <a:off x="6030913" y="760413"/>
            <a:ext cx="152400" cy="0"/>
          </a:xfrm>
          <a:prstGeom prst="line">
            <a:avLst/>
          </a:prstGeom>
          <a:noFill/>
          <a:ln w="25400" algn="ctr">
            <a:solidFill>
              <a:schemeClr val="bg1">
                <a:lumMod val="75000"/>
              </a:schemeClr>
            </a:solidFill>
            <a:round/>
            <a:headEnd/>
            <a:tailEnd/>
          </a:ln>
          <a:effectLst/>
        </p:spPr>
      </p:cxnSp>
      <p:sp>
        <p:nvSpPr>
          <p:cNvPr id="48" name="Pentagon 47"/>
          <p:cNvSpPr/>
          <p:nvPr/>
        </p:nvSpPr>
        <p:spPr>
          <a:xfrm>
            <a:off x="7920038" y="2828925"/>
            <a:ext cx="1223962" cy="466725"/>
          </a:xfrm>
          <a:prstGeom prst="homePlate">
            <a:avLst/>
          </a:prstGeom>
          <a:solidFill>
            <a:schemeClr val="tx1">
              <a:lumMod val="50000"/>
              <a:lumOff val="50000"/>
            </a:schemeClr>
          </a:solidFill>
          <a:ln w="9525" cap="flat" cmpd="sng" algn="ctr">
            <a:solidFill>
              <a:schemeClr val="tx1">
                <a:lumMod val="50000"/>
                <a:lumOff val="50000"/>
              </a:schemeClr>
            </a:solidFill>
            <a:prstDash val="solid"/>
            <a:round/>
            <a:headEnd type="none" w="med" len="med"/>
            <a:tailEnd type="none" w="med" len="med"/>
          </a:ln>
          <a:effectLst/>
        </p:spPr>
        <p:txBody>
          <a:bodyPr anchor="ctr"/>
          <a:lstStyle/>
          <a:p>
            <a:pPr marL="228600" defTabSz="914400" fontAlgn="base">
              <a:lnSpc>
                <a:spcPct val="70000"/>
              </a:lnSpc>
              <a:spcBef>
                <a:spcPct val="0"/>
              </a:spcBef>
              <a:spcAft>
                <a:spcPct val="0"/>
              </a:spcAft>
              <a:defRPr/>
            </a:pPr>
            <a:r>
              <a:rPr lang="en-US" sz="1400" dirty="0">
                <a:solidFill>
                  <a:prstClr val="white"/>
                </a:solidFill>
                <a:ea typeface="ＭＳ Ｐゴシック" charset="0"/>
                <a:cs typeface="Calibri" pitchFamily="34" charset="0"/>
              </a:rPr>
              <a:t>Phase 2: FHIR Profile</a:t>
            </a:r>
            <a:endParaRPr lang="en-US" sz="1400" i="1" dirty="0">
              <a:solidFill>
                <a:prstClr val="white"/>
              </a:solidFill>
              <a:ea typeface="ＭＳ Ｐゴシック" charset="0"/>
              <a:cs typeface="Calibri" pitchFamily="34" charset="0"/>
            </a:endParaRPr>
          </a:p>
        </p:txBody>
      </p:sp>
    </p:spTree>
    <p:extLst>
      <p:ext uri="{BB962C8B-B14F-4D97-AF65-F5344CB8AC3E}">
        <p14:creationId xmlns:p14="http://schemas.microsoft.com/office/powerpoint/2010/main" val="2843538255"/>
      </p:ext>
    </p:extLst>
  </p:cSld>
  <p:clrMapOvr>
    <a:masterClrMapping/>
  </p:clrMapOvr>
  <p:transition>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9534" y="926012"/>
            <a:ext cx="8187266" cy="1031842"/>
          </a:xfrm>
        </p:spPr>
        <p:txBody>
          <a:bodyPr/>
          <a:lstStyle/>
          <a:p>
            <a:pPr algn="l"/>
            <a:r>
              <a:rPr lang="en-US" dirty="0" smtClean="0"/>
              <a:t>Agenda</a:t>
            </a:r>
            <a:endParaRPr lang="en-US" dirty="0"/>
          </a:p>
        </p:txBody>
      </p:sp>
      <p:sp>
        <p:nvSpPr>
          <p:cNvPr id="3" name="Content Placeholder 2"/>
          <p:cNvSpPr>
            <a:spLocks noGrp="1"/>
          </p:cNvSpPr>
          <p:nvPr>
            <p:ph idx="1"/>
          </p:nvPr>
        </p:nvSpPr>
        <p:spPr>
          <a:xfrm>
            <a:off x="499533" y="1904735"/>
            <a:ext cx="7713134" cy="4092217"/>
          </a:xfrm>
        </p:spPr>
        <p:txBody>
          <a:bodyPr>
            <a:noAutofit/>
          </a:bodyPr>
          <a:lstStyle/>
          <a:p>
            <a:pPr>
              <a:lnSpc>
                <a:spcPct val="110000"/>
              </a:lnSpc>
              <a:spcBef>
                <a:spcPts val="300"/>
              </a:spcBef>
              <a:spcAft>
                <a:spcPts val="300"/>
              </a:spcAft>
              <a:buClr>
                <a:srgbClr val="21978B"/>
              </a:buClr>
            </a:pPr>
            <a:r>
              <a:rPr lang="en-US" sz="2400" dirty="0" smtClean="0">
                <a:solidFill>
                  <a:schemeClr val="tx2"/>
                </a:solidFill>
              </a:rPr>
              <a:t>Overview of FHA</a:t>
            </a:r>
          </a:p>
          <a:p>
            <a:pPr>
              <a:lnSpc>
                <a:spcPct val="110000"/>
              </a:lnSpc>
              <a:spcBef>
                <a:spcPts val="300"/>
              </a:spcBef>
              <a:spcAft>
                <a:spcPts val="300"/>
              </a:spcAft>
              <a:buClr>
                <a:srgbClr val="21978B"/>
              </a:buClr>
            </a:pPr>
            <a:r>
              <a:rPr lang="en-US" sz="2400" dirty="0" smtClean="0">
                <a:solidFill>
                  <a:schemeClr val="tx2"/>
                </a:solidFill>
              </a:rPr>
              <a:t>Federal Partner Priorities </a:t>
            </a:r>
          </a:p>
          <a:p>
            <a:pPr>
              <a:lnSpc>
                <a:spcPct val="110000"/>
              </a:lnSpc>
              <a:spcBef>
                <a:spcPts val="300"/>
              </a:spcBef>
              <a:spcAft>
                <a:spcPts val="300"/>
              </a:spcAft>
              <a:buClr>
                <a:srgbClr val="21978B"/>
              </a:buClr>
            </a:pPr>
            <a:r>
              <a:rPr lang="en-US" sz="2400" dirty="0" smtClean="0">
                <a:solidFill>
                  <a:schemeClr val="tx2"/>
                </a:solidFill>
              </a:rPr>
              <a:t>Overview of FHIM &amp; S&amp;I Framework</a:t>
            </a:r>
          </a:p>
          <a:p>
            <a:pPr lvl="0">
              <a:lnSpc>
                <a:spcPct val="110000"/>
              </a:lnSpc>
              <a:spcBef>
                <a:spcPts val="300"/>
              </a:spcBef>
              <a:spcAft>
                <a:spcPts val="300"/>
              </a:spcAft>
              <a:buClr>
                <a:srgbClr val="21978B"/>
              </a:buClr>
            </a:pPr>
            <a:r>
              <a:rPr lang="en-US" sz="2400" dirty="0">
                <a:solidFill>
                  <a:schemeClr val="tx2"/>
                </a:solidFill>
              </a:rPr>
              <a:t>Standards and their Importance to </a:t>
            </a:r>
            <a:r>
              <a:rPr lang="en-US" sz="2400" dirty="0" smtClean="0">
                <a:solidFill>
                  <a:schemeClr val="tx2"/>
                </a:solidFill>
              </a:rPr>
              <a:t/>
            </a:r>
            <a:br>
              <a:rPr lang="en-US" sz="2400" dirty="0" smtClean="0">
                <a:solidFill>
                  <a:schemeClr val="tx2"/>
                </a:solidFill>
              </a:rPr>
            </a:br>
            <a:r>
              <a:rPr lang="en-US" sz="2400" dirty="0" smtClean="0">
                <a:solidFill>
                  <a:schemeClr val="tx2"/>
                </a:solidFill>
              </a:rPr>
              <a:t>Health </a:t>
            </a:r>
            <a:r>
              <a:rPr lang="en-US" sz="2400" dirty="0">
                <a:solidFill>
                  <a:schemeClr val="tx2"/>
                </a:solidFill>
              </a:rPr>
              <a:t>Information Exchange</a:t>
            </a:r>
          </a:p>
          <a:p>
            <a:pPr lvl="0">
              <a:lnSpc>
                <a:spcPct val="110000"/>
              </a:lnSpc>
              <a:spcBef>
                <a:spcPts val="300"/>
              </a:spcBef>
              <a:spcAft>
                <a:spcPts val="300"/>
              </a:spcAft>
              <a:buClr>
                <a:srgbClr val="21978B"/>
              </a:buClr>
            </a:pPr>
            <a:r>
              <a:rPr lang="en-US" sz="2400" dirty="0">
                <a:solidFill>
                  <a:schemeClr val="tx2"/>
                </a:solidFill>
              </a:rPr>
              <a:t>Involvement of FHIM in S&amp;I Framework Initiatives to Advance Interoperability within HIE</a:t>
            </a:r>
          </a:p>
          <a:p>
            <a:pPr lvl="0">
              <a:lnSpc>
                <a:spcPct val="110000"/>
              </a:lnSpc>
              <a:spcBef>
                <a:spcPts val="300"/>
              </a:spcBef>
              <a:spcAft>
                <a:spcPts val="300"/>
              </a:spcAft>
              <a:buClr>
                <a:srgbClr val="21978B"/>
              </a:buClr>
            </a:pPr>
            <a:r>
              <a:rPr lang="en-US" sz="2400" dirty="0">
                <a:solidFill>
                  <a:schemeClr val="tx2"/>
                </a:solidFill>
              </a:rPr>
              <a:t>Getting Involved with FHIM and S&amp;I </a:t>
            </a:r>
            <a:r>
              <a:rPr lang="en-US" sz="2400" dirty="0" smtClean="0">
                <a:solidFill>
                  <a:schemeClr val="tx2"/>
                </a:solidFill>
              </a:rPr>
              <a:t>Framework </a:t>
            </a:r>
            <a:r>
              <a:rPr lang="en-US" sz="2400" dirty="0">
                <a:solidFill>
                  <a:schemeClr val="tx2"/>
                </a:solidFill>
              </a:rPr>
              <a:t>Initiatives</a:t>
            </a:r>
          </a:p>
          <a:p>
            <a:pPr>
              <a:lnSpc>
                <a:spcPct val="110000"/>
              </a:lnSpc>
              <a:spcBef>
                <a:spcPts val="300"/>
              </a:spcBef>
              <a:spcAft>
                <a:spcPts val="300"/>
              </a:spcAft>
              <a:buClr>
                <a:srgbClr val="21978B"/>
              </a:buClr>
            </a:pPr>
            <a:endParaRPr lang="en-US" sz="2400" dirty="0">
              <a:solidFill>
                <a:schemeClr val="tx2"/>
              </a:solidFill>
            </a:endParaRPr>
          </a:p>
        </p:txBody>
      </p:sp>
      <p:sp>
        <p:nvSpPr>
          <p:cNvPr id="4"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9F9E349-25D2-9C40-9A92-A172BCE750D7}" type="slidenum">
              <a:rPr lang="en-US" sz="1200" smtClean="0">
                <a:solidFill>
                  <a:schemeClr val="bg1"/>
                </a:solidFill>
              </a:rPr>
              <a:pPr/>
              <a:t>3</a:t>
            </a:fld>
            <a:endParaRPr lang="en-US" sz="1200">
              <a:solidFill>
                <a:schemeClr val="bg1"/>
              </a:solidFill>
            </a:endParaRPr>
          </a:p>
        </p:txBody>
      </p:sp>
      <p:pic>
        <p:nvPicPr>
          <p:cNvPr id="5" name="Picture 4" descr="clipboard agenda ic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9308" y="1303816"/>
            <a:ext cx="1347047" cy="1858410"/>
          </a:xfrm>
          <a:prstGeom prst="rect">
            <a:avLst/>
          </a:prstGeom>
        </p:spPr>
      </p:pic>
    </p:spTree>
    <p:extLst>
      <p:ext uri="{BB962C8B-B14F-4D97-AF65-F5344CB8AC3E}">
        <p14:creationId xmlns:p14="http://schemas.microsoft.com/office/powerpoint/2010/main" val="8054268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8229600" y="1219200"/>
            <a:ext cx="914400" cy="5410200"/>
          </a:xfrm>
          <a:prstGeom prst="rect">
            <a:avLst/>
          </a:prstGeom>
          <a:solidFill>
            <a:schemeClr val="accent5">
              <a:lumMod val="75000"/>
            </a:schemeClr>
          </a:solidFill>
          <a:ln w="9525" cap="flat" cmpd="sng" algn="ctr">
            <a:noFill/>
            <a:prstDash val="solid"/>
            <a:round/>
            <a:headEnd type="none" w="med" len="med"/>
            <a:tailEnd type="none" w="med" len="med"/>
          </a:ln>
          <a:effectLst/>
        </p:spPr>
        <p:txBody>
          <a:bodyPr/>
          <a:lstStyle/>
          <a:p>
            <a:pPr algn="ctr" defTabSz="914400" fontAlgn="base">
              <a:spcBef>
                <a:spcPct val="0"/>
              </a:spcBef>
              <a:spcAft>
                <a:spcPct val="0"/>
              </a:spcAft>
              <a:defRPr/>
            </a:pPr>
            <a:endParaRPr lang="en-US" sz="1200" b="1" dirty="0">
              <a:solidFill>
                <a:prstClr val="white"/>
              </a:solidFill>
              <a:latin typeface="Arial" charset="0"/>
              <a:ea typeface="ＭＳ Ｐゴシック"/>
              <a:cs typeface="Calibri" pitchFamily="34" charset="0"/>
            </a:endParaRPr>
          </a:p>
        </p:txBody>
      </p:sp>
      <p:sp>
        <p:nvSpPr>
          <p:cNvPr id="71" name="Rounded Rectangle 70"/>
          <p:cNvSpPr/>
          <p:nvPr/>
        </p:nvSpPr>
        <p:spPr>
          <a:xfrm>
            <a:off x="7162800" y="973138"/>
            <a:ext cx="1981200" cy="5884862"/>
          </a:xfrm>
          <a:prstGeom prst="roundRect">
            <a:avLst/>
          </a:prstGeom>
          <a:solidFill>
            <a:schemeClr val="accent5">
              <a:lumMod val="75000"/>
            </a:schemeClr>
          </a:solidFill>
          <a:ln w="9525" cap="flat" cmpd="sng" algn="ctr">
            <a:noFill/>
            <a:prstDash val="solid"/>
            <a:round/>
            <a:headEnd type="none" w="med" len="med"/>
            <a:tailEnd type="none" w="med" len="med"/>
          </a:ln>
          <a:effectLst/>
        </p:spPr>
        <p:txBody>
          <a:bodyPr lIns="0" rIns="0"/>
          <a:lstStyle/>
          <a:p>
            <a:pPr algn="ctr" defTabSz="914400" fontAlgn="base">
              <a:spcBef>
                <a:spcPct val="0"/>
              </a:spcBef>
              <a:spcAft>
                <a:spcPct val="0"/>
              </a:spcAft>
              <a:defRPr/>
            </a:pPr>
            <a:r>
              <a:rPr lang="en-US" sz="1400" dirty="0">
                <a:solidFill>
                  <a:prstClr val="white"/>
                </a:solidFill>
                <a:latin typeface="Arial Rounded MT Bold" pitchFamily="34" charset="0"/>
                <a:ea typeface="ＭＳ Ｐゴシック" charset="0"/>
                <a:cs typeface="Calibri" pitchFamily="34" charset="0"/>
              </a:rPr>
              <a:t> Pilots &amp;</a:t>
            </a:r>
          </a:p>
          <a:p>
            <a:pPr algn="ctr" defTabSz="914400" fontAlgn="base">
              <a:spcBef>
                <a:spcPct val="0"/>
              </a:spcBef>
              <a:spcAft>
                <a:spcPct val="0"/>
              </a:spcAft>
              <a:defRPr/>
            </a:pPr>
            <a:r>
              <a:rPr lang="en-US" sz="1400" dirty="0">
                <a:solidFill>
                  <a:prstClr val="white"/>
                </a:solidFill>
                <a:latin typeface="Arial Rounded MT Bold" pitchFamily="34" charset="0"/>
                <a:ea typeface="ＭＳ Ｐゴシック" charset="0"/>
                <a:cs typeface="Calibri" pitchFamily="34" charset="0"/>
              </a:rPr>
              <a:t>Testing …</a:t>
            </a:r>
          </a:p>
        </p:txBody>
      </p:sp>
      <p:sp>
        <p:nvSpPr>
          <p:cNvPr id="53251" name="Rounded Rectangle 36"/>
          <p:cNvSpPr>
            <a:spLocks noChangeArrowheads="1"/>
          </p:cNvSpPr>
          <p:nvPr/>
        </p:nvSpPr>
        <p:spPr bwMode="auto">
          <a:xfrm>
            <a:off x="2600325" y="973138"/>
            <a:ext cx="4724400" cy="5884862"/>
          </a:xfrm>
          <a:prstGeom prst="roundRect">
            <a:avLst>
              <a:gd name="adj" fmla="val 12324"/>
            </a:avLst>
          </a:prstGeom>
          <a:solidFill>
            <a:srgbClr val="3DA5C1">
              <a:alpha val="9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0"/>
              </a:spcBef>
              <a:spcAft>
                <a:spcPct val="0"/>
              </a:spcAft>
            </a:pPr>
            <a:r>
              <a:rPr lang="en-US" sz="1400" smtClean="0">
                <a:solidFill>
                  <a:srgbClr val="FFFFFF"/>
                </a:solidFill>
                <a:latin typeface="Arial Rounded MT Bold" charset="0"/>
                <a:ea typeface="ＭＳ Ｐゴシック" charset="0"/>
                <a:cs typeface="Calibri" charset="0"/>
              </a:rPr>
              <a:t>Standards &amp; Harmonization</a:t>
            </a:r>
          </a:p>
        </p:txBody>
      </p:sp>
      <p:sp>
        <p:nvSpPr>
          <p:cNvPr id="53252" name="Rounded Rectangle 35"/>
          <p:cNvSpPr>
            <a:spLocks noChangeArrowheads="1"/>
          </p:cNvSpPr>
          <p:nvPr/>
        </p:nvSpPr>
        <p:spPr bwMode="auto">
          <a:xfrm>
            <a:off x="838200" y="973138"/>
            <a:ext cx="2073275" cy="5884862"/>
          </a:xfrm>
          <a:prstGeom prst="roundRect">
            <a:avLst>
              <a:gd name="adj" fmla="val 16667"/>
            </a:avLst>
          </a:prstGeom>
          <a:solidFill>
            <a:srgbClr val="6DBCD1">
              <a:alpha val="9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0"/>
              </a:spcBef>
              <a:spcAft>
                <a:spcPct val="0"/>
              </a:spcAft>
            </a:pPr>
            <a:r>
              <a:rPr lang="en-US" sz="1200" smtClean="0">
                <a:solidFill>
                  <a:srgbClr val="FFFFFF"/>
                </a:solidFill>
                <a:latin typeface="Arial Rounded MT Bold" charset="0"/>
                <a:ea typeface="ＭＳ Ｐゴシック" charset="0"/>
                <a:cs typeface="Calibri" charset="0"/>
              </a:rPr>
              <a:t>Use Case &amp;</a:t>
            </a:r>
          </a:p>
          <a:p>
            <a:pPr algn="ctr" fontAlgn="base">
              <a:spcBef>
                <a:spcPct val="0"/>
              </a:spcBef>
              <a:spcAft>
                <a:spcPct val="0"/>
              </a:spcAft>
            </a:pPr>
            <a:r>
              <a:rPr lang="en-US" sz="1200" smtClean="0">
                <a:solidFill>
                  <a:srgbClr val="FFFFFF"/>
                </a:solidFill>
                <a:latin typeface="Arial Rounded MT Bold" charset="0"/>
                <a:ea typeface="ＭＳ Ｐゴシック" charset="0"/>
                <a:cs typeface="Calibri" charset="0"/>
              </a:rPr>
              <a:t>Functional</a:t>
            </a:r>
          </a:p>
          <a:p>
            <a:pPr algn="ctr" fontAlgn="base">
              <a:spcBef>
                <a:spcPct val="0"/>
              </a:spcBef>
              <a:spcAft>
                <a:spcPct val="0"/>
              </a:spcAft>
            </a:pPr>
            <a:r>
              <a:rPr lang="en-US" sz="1200" smtClean="0">
                <a:solidFill>
                  <a:srgbClr val="FFFFFF"/>
                </a:solidFill>
                <a:latin typeface="Arial Rounded MT Bold" charset="0"/>
                <a:ea typeface="ＭＳ Ｐゴシック" charset="0"/>
                <a:cs typeface="Calibri" charset="0"/>
              </a:rPr>
              <a:t>Requirements</a:t>
            </a:r>
          </a:p>
        </p:txBody>
      </p:sp>
      <p:sp>
        <p:nvSpPr>
          <p:cNvPr id="53253" name="Rounded Rectangle 34"/>
          <p:cNvSpPr>
            <a:spLocks noChangeArrowheads="1"/>
          </p:cNvSpPr>
          <p:nvPr/>
        </p:nvSpPr>
        <p:spPr bwMode="auto">
          <a:xfrm>
            <a:off x="0" y="1500188"/>
            <a:ext cx="1379538" cy="5338762"/>
          </a:xfrm>
          <a:prstGeom prst="roundRect">
            <a:avLst>
              <a:gd name="adj" fmla="val 15875"/>
            </a:avLst>
          </a:prstGeom>
          <a:solidFill>
            <a:srgbClr val="96CFDE">
              <a:alpha val="9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0"/>
              </a:spcBef>
              <a:spcAft>
                <a:spcPct val="0"/>
              </a:spcAft>
            </a:pPr>
            <a:r>
              <a:rPr lang="en-US" sz="1200" smtClean="0">
                <a:solidFill>
                  <a:srgbClr val="FFFFFF"/>
                </a:solidFill>
                <a:latin typeface="Arial Rounded MT Bold" charset="0"/>
                <a:ea typeface="ＭＳ Ｐゴシック" charset="0"/>
                <a:cs typeface="Calibri" charset="0"/>
              </a:rPr>
              <a:t>Pre-Discovery</a:t>
            </a:r>
          </a:p>
        </p:txBody>
      </p:sp>
      <p:sp>
        <p:nvSpPr>
          <p:cNvPr id="53254" name="Title 1"/>
          <p:cNvSpPr>
            <a:spLocks noGrp="1"/>
          </p:cNvSpPr>
          <p:nvPr>
            <p:ph type="title" idx="4294967295"/>
          </p:nvPr>
        </p:nvSpPr>
        <p:spPr>
          <a:xfrm>
            <a:off x="0" y="0"/>
            <a:ext cx="8229600" cy="762000"/>
          </a:xfrm>
        </p:spPr>
        <p:txBody>
          <a:bodyPr/>
          <a:lstStyle/>
          <a:p>
            <a:pPr eaLnBrk="1" hangingPunct="1">
              <a:lnSpc>
                <a:spcPct val="80000"/>
              </a:lnSpc>
            </a:pPr>
            <a:r>
              <a:rPr lang="en-US" sz="2000">
                <a:solidFill>
                  <a:srgbClr val="000000"/>
                </a:solidFill>
                <a:latin typeface="Calibri" charset="0"/>
                <a:cs typeface="Calibri" charset="0"/>
              </a:rPr>
              <a:t>Structured Data Capture (SDC) Initiative:</a:t>
            </a:r>
            <a:br>
              <a:rPr lang="en-US" sz="2000">
                <a:solidFill>
                  <a:srgbClr val="000000"/>
                </a:solidFill>
                <a:latin typeface="Calibri" charset="0"/>
                <a:cs typeface="Calibri" charset="0"/>
              </a:rPr>
            </a:br>
            <a:r>
              <a:rPr lang="en-US" sz="2000" i="1">
                <a:solidFill>
                  <a:schemeClr val="tx1"/>
                </a:solidFill>
                <a:latin typeface="Calibri" charset="0"/>
                <a:cs typeface="Calibri" charset="0"/>
              </a:rPr>
              <a:t>Standards &amp; Harmonization WGs and Timeline</a:t>
            </a:r>
          </a:p>
        </p:txBody>
      </p:sp>
      <p:grpSp>
        <p:nvGrpSpPr>
          <p:cNvPr id="53255" name="Group 81"/>
          <p:cNvGrpSpPr>
            <a:grpSpLocks/>
          </p:cNvGrpSpPr>
          <p:nvPr/>
        </p:nvGrpSpPr>
        <p:grpSpPr bwMode="auto">
          <a:xfrm>
            <a:off x="0" y="679450"/>
            <a:ext cx="10250488" cy="207963"/>
            <a:chOff x="43130" y="678820"/>
            <a:chExt cx="10250410" cy="209936"/>
          </a:xfrm>
        </p:grpSpPr>
        <p:sp>
          <p:nvSpPr>
            <p:cNvPr id="18" name="TextBox 46"/>
            <p:cNvSpPr txBox="1">
              <a:spLocks noChangeArrowheads="1"/>
            </p:cNvSpPr>
            <p:nvPr/>
          </p:nvSpPr>
          <p:spPr bwMode="auto">
            <a:xfrm>
              <a:off x="498740" y="691640"/>
              <a:ext cx="835019" cy="185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457200" eaLnBrk="0" hangingPunct="0">
                <a:defRPr>
                  <a:solidFill>
                    <a:schemeClr val="tx1"/>
                  </a:solidFill>
                  <a:latin typeface="Calibri" pitchFamily="34" charset="0"/>
                  <a:ea typeface="MS PGothic" pitchFamily="34" charset="-128"/>
                </a:defRPr>
              </a:lvl1pPr>
              <a:lvl2pPr marL="742950" indent="-285750" defTabSz="457200" eaLnBrk="0" hangingPunct="0">
                <a:defRPr>
                  <a:solidFill>
                    <a:schemeClr val="tx1"/>
                  </a:solidFill>
                  <a:latin typeface="Calibri" pitchFamily="34" charset="0"/>
                  <a:ea typeface="MS PGothic" pitchFamily="34" charset="-128"/>
                </a:defRPr>
              </a:lvl2pPr>
              <a:lvl3pPr marL="1143000" indent="-228600" defTabSz="457200" eaLnBrk="0" hangingPunct="0">
                <a:defRPr>
                  <a:solidFill>
                    <a:schemeClr val="tx1"/>
                  </a:solidFill>
                  <a:latin typeface="Calibri" pitchFamily="34" charset="0"/>
                  <a:ea typeface="MS PGothic" pitchFamily="34" charset="-128"/>
                </a:defRPr>
              </a:lvl3pPr>
              <a:lvl4pPr marL="1600200" indent="-228600" defTabSz="457200" eaLnBrk="0" hangingPunct="0">
                <a:defRPr>
                  <a:solidFill>
                    <a:schemeClr val="tx1"/>
                  </a:solidFill>
                  <a:latin typeface="Calibri" pitchFamily="34" charset="0"/>
                  <a:ea typeface="MS PGothic" pitchFamily="34" charset="-128"/>
                </a:defRPr>
              </a:lvl4pPr>
              <a:lvl5pPr marL="2057400" indent="-228600" defTabSz="457200" eaLnBrk="0" hangingPunct="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eaLnBrk="1" fontAlgn="base" hangingPunct="1">
                <a:spcBef>
                  <a:spcPct val="0"/>
                </a:spcBef>
                <a:spcAft>
                  <a:spcPct val="0"/>
                </a:spcAft>
                <a:defRPr/>
              </a:pPr>
              <a:r>
                <a:rPr lang="en-US" sz="1200" b="1" dirty="0" smtClean="0">
                  <a:solidFill>
                    <a:prstClr val="white">
                      <a:lumMod val="65000"/>
                    </a:prstClr>
                  </a:solidFill>
                  <a:latin typeface="Calibri"/>
                  <a:cs typeface="Calibri" pitchFamily="34" charset="0"/>
                </a:rPr>
                <a:t>FEB-MAR 13</a:t>
              </a:r>
              <a:endParaRPr lang="en-US" sz="1200" b="1" dirty="0">
                <a:solidFill>
                  <a:prstClr val="white">
                    <a:lumMod val="65000"/>
                  </a:prstClr>
                </a:solidFill>
                <a:latin typeface="Calibri"/>
                <a:cs typeface="Calibri" pitchFamily="34" charset="0"/>
              </a:endParaRPr>
            </a:p>
          </p:txBody>
        </p:sp>
        <p:sp>
          <p:nvSpPr>
            <p:cNvPr id="20" name="TextBox 46"/>
            <p:cNvSpPr txBox="1">
              <a:spLocks noChangeArrowheads="1"/>
            </p:cNvSpPr>
            <p:nvPr/>
          </p:nvSpPr>
          <p:spPr bwMode="auto">
            <a:xfrm>
              <a:off x="5238978" y="702859"/>
              <a:ext cx="792156" cy="185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457200" eaLnBrk="0" hangingPunct="0">
                <a:defRPr>
                  <a:solidFill>
                    <a:schemeClr val="tx1"/>
                  </a:solidFill>
                  <a:latin typeface="Calibri" pitchFamily="34" charset="0"/>
                  <a:ea typeface="MS PGothic" pitchFamily="34" charset="-128"/>
                </a:defRPr>
              </a:lvl1pPr>
              <a:lvl2pPr marL="742950" indent="-285750" defTabSz="457200" eaLnBrk="0" hangingPunct="0">
                <a:defRPr>
                  <a:solidFill>
                    <a:schemeClr val="tx1"/>
                  </a:solidFill>
                  <a:latin typeface="Calibri" pitchFamily="34" charset="0"/>
                  <a:ea typeface="MS PGothic" pitchFamily="34" charset="-128"/>
                </a:defRPr>
              </a:lvl2pPr>
              <a:lvl3pPr marL="1143000" indent="-228600" defTabSz="457200" eaLnBrk="0" hangingPunct="0">
                <a:defRPr>
                  <a:solidFill>
                    <a:schemeClr val="tx1"/>
                  </a:solidFill>
                  <a:latin typeface="Calibri" pitchFamily="34" charset="0"/>
                  <a:ea typeface="MS PGothic" pitchFamily="34" charset="-128"/>
                </a:defRPr>
              </a:lvl3pPr>
              <a:lvl4pPr marL="1600200" indent="-228600" defTabSz="457200" eaLnBrk="0" hangingPunct="0">
                <a:defRPr>
                  <a:solidFill>
                    <a:schemeClr val="tx1"/>
                  </a:solidFill>
                  <a:latin typeface="Calibri" pitchFamily="34" charset="0"/>
                  <a:ea typeface="MS PGothic" pitchFamily="34" charset="-128"/>
                </a:defRPr>
              </a:lvl4pPr>
              <a:lvl5pPr marL="2057400" indent="-228600" defTabSz="457200" eaLnBrk="0" hangingPunct="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eaLnBrk="1" fontAlgn="base" hangingPunct="1">
                <a:spcBef>
                  <a:spcPct val="0"/>
                </a:spcBef>
                <a:spcAft>
                  <a:spcPct val="0"/>
                </a:spcAft>
                <a:defRPr/>
              </a:pPr>
              <a:r>
                <a:rPr lang="en-US" sz="1200" b="1" dirty="0" smtClean="0">
                  <a:solidFill>
                    <a:prstClr val="white">
                      <a:lumMod val="65000"/>
                    </a:prstClr>
                  </a:solidFill>
                  <a:latin typeface="Calibri"/>
                  <a:cs typeface="Calibri" pitchFamily="34" charset="0"/>
                </a:rPr>
                <a:t>OCT-NOV 13</a:t>
              </a:r>
              <a:endParaRPr lang="en-US" sz="1200" b="1" dirty="0">
                <a:solidFill>
                  <a:prstClr val="white">
                    <a:lumMod val="65000"/>
                  </a:prstClr>
                </a:solidFill>
                <a:latin typeface="Calibri"/>
                <a:cs typeface="Calibri" pitchFamily="34" charset="0"/>
              </a:endParaRPr>
            </a:p>
          </p:txBody>
        </p:sp>
        <p:sp>
          <p:nvSpPr>
            <p:cNvPr id="21" name="TextBox 46"/>
            <p:cNvSpPr txBox="1">
              <a:spLocks noChangeArrowheads="1"/>
            </p:cNvSpPr>
            <p:nvPr/>
          </p:nvSpPr>
          <p:spPr bwMode="auto">
            <a:xfrm>
              <a:off x="1690942" y="680423"/>
              <a:ext cx="1063617" cy="185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457200" eaLnBrk="0" hangingPunct="0">
                <a:defRPr>
                  <a:solidFill>
                    <a:schemeClr val="tx1"/>
                  </a:solidFill>
                  <a:latin typeface="Calibri" pitchFamily="34" charset="0"/>
                  <a:ea typeface="MS PGothic" pitchFamily="34" charset="-128"/>
                </a:defRPr>
              </a:lvl1pPr>
              <a:lvl2pPr marL="742950" indent="-285750" defTabSz="457200" eaLnBrk="0" hangingPunct="0">
                <a:defRPr>
                  <a:solidFill>
                    <a:schemeClr val="tx1"/>
                  </a:solidFill>
                  <a:latin typeface="Calibri" pitchFamily="34" charset="0"/>
                  <a:ea typeface="MS PGothic" pitchFamily="34" charset="-128"/>
                </a:defRPr>
              </a:lvl2pPr>
              <a:lvl3pPr marL="1143000" indent="-228600" defTabSz="457200" eaLnBrk="0" hangingPunct="0">
                <a:defRPr>
                  <a:solidFill>
                    <a:schemeClr val="tx1"/>
                  </a:solidFill>
                  <a:latin typeface="Calibri" pitchFamily="34" charset="0"/>
                  <a:ea typeface="MS PGothic" pitchFamily="34" charset="-128"/>
                </a:defRPr>
              </a:lvl3pPr>
              <a:lvl4pPr marL="1600200" indent="-228600" defTabSz="457200" eaLnBrk="0" hangingPunct="0">
                <a:defRPr>
                  <a:solidFill>
                    <a:schemeClr val="tx1"/>
                  </a:solidFill>
                  <a:latin typeface="Calibri" pitchFamily="34" charset="0"/>
                  <a:ea typeface="MS PGothic" pitchFamily="34" charset="-128"/>
                </a:defRPr>
              </a:lvl4pPr>
              <a:lvl5pPr marL="2057400" indent="-228600" defTabSz="457200" eaLnBrk="0" hangingPunct="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eaLnBrk="1" fontAlgn="base" hangingPunct="1">
                <a:spcBef>
                  <a:spcPct val="0"/>
                </a:spcBef>
                <a:spcAft>
                  <a:spcPct val="0"/>
                </a:spcAft>
                <a:defRPr/>
              </a:pPr>
              <a:r>
                <a:rPr lang="en-US" sz="1200" b="1" dirty="0" smtClean="0">
                  <a:solidFill>
                    <a:prstClr val="white">
                      <a:lumMod val="65000"/>
                    </a:prstClr>
                  </a:solidFill>
                  <a:latin typeface="Calibri"/>
                  <a:cs typeface="Calibri" pitchFamily="34" charset="0"/>
                </a:rPr>
                <a:t>APR-MAY 13</a:t>
              </a:r>
              <a:endParaRPr lang="en-US" sz="1200" b="1" dirty="0">
                <a:solidFill>
                  <a:prstClr val="white">
                    <a:lumMod val="65000"/>
                  </a:prstClr>
                </a:solidFill>
                <a:latin typeface="Calibri"/>
                <a:cs typeface="Calibri" pitchFamily="34" charset="0"/>
              </a:endParaRPr>
            </a:p>
          </p:txBody>
        </p:sp>
        <p:sp>
          <p:nvSpPr>
            <p:cNvPr id="22" name="TextBox 46"/>
            <p:cNvSpPr txBox="1">
              <a:spLocks noChangeArrowheads="1"/>
            </p:cNvSpPr>
            <p:nvPr/>
          </p:nvSpPr>
          <p:spPr bwMode="auto">
            <a:xfrm>
              <a:off x="3043482" y="702859"/>
              <a:ext cx="735007" cy="185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457200" eaLnBrk="0" hangingPunct="0">
                <a:defRPr>
                  <a:solidFill>
                    <a:schemeClr val="tx1"/>
                  </a:solidFill>
                  <a:latin typeface="Calibri" pitchFamily="34" charset="0"/>
                  <a:ea typeface="MS PGothic" pitchFamily="34" charset="-128"/>
                </a:defRPr>
              </a:lvl1pPr>
              <a:lvl2pPr marL="742950" indent="-285750" defTabSz="457200" eaLnBrk="0" hangingPunct="0">
                <a:defRPr>
                  <a:solidFill>
                    <a:schemeClr val="tx1"/>
                  </a:solidFill>
                  <a:latin typeface="Calibri" pitchFamily="34" charset="0"/>
                  <a:ea typeface="MS PGothic" pitchFamily="34" charset="-128"/>
                </a:defRPr>
              </a:lvl2pPr>
              <a:lvl3pPr marL="1143000" indent="-228600" defTabSz="457200" eaLnBrk="0" hangingPunct="0">
                <a:defRPr>
                  <a:solidFill>
                    <a:schemeClr val="tx1"/>
                  </a:solidFill>
                  <a:latin typeface="Calibri" pitchFamily="34" charset="0"/>
                  <a:ea typeface="MS PGothic" pitchFamily="34" charset="-128"/>
                </a:defRPr>
              </a:lvl3pPr>
              <a:lvl4pPr marL="1600200" indent="-228600" defTabSz="457200" eaLnBrk="0" hangingPunct="0">
                <a:defRPr>
                  <a:solidFill>
                    <a:schemeClr val="tx1"/>
                  </a:solidFill>
                  <a:latin typeface="Calibri" pitchFamily="34" charset="0"/>
                  <a:ea typeface="MS PGothic" pitchFamily="34" charset="-128"/>
                </a:defRPr>
              </a:lvl4pPr>
              <a:lvl5pPr marL="2057400" indent="-228600" defTabSz="457200" eaLnBrk="0" hangingPunct="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eaLnBrk="1" fontAlgn="base" hangingPunct="1">
                <a:spcBef>
                  <a:spcPct val="0"/>
                </a:spcBef>
                <a:spcAft>
                  <a:spcPct val="0"/>
                </a:spcAft>
                <a:defRPr/>
              </a:pPr>
              <a:r>
                <a:rPr lang="en-US" sz="1200" b="1" dirty="0" smtClean="0">
                  <a:solidFill>
                    <a:prstClr val="white">
                      <a:lumMod val="65000"/>
                    </a:prstClr>
                  </a:solidFill>
                  <a:latin typeface="Calibri"/>
                  <a:cs typeface="Calibri" pitchFamily="34" charset="0"/>
                </a:rPr>
                <a:t> JUN-JUL 13</a:t>
              </a:r>
              <a:endParaRPr lang="en-US" sz="1200" b="1" dirty="0">
                <a:solidFill>
                  <a:prstClr val="white">
                    <a:lumMod val="65000"/>
                  </a:prstClr>
                </a:solidFill>
                <a:latin typeface="Calibri"/>
                <a:cs typeface="Calibri" pitchFamily="34" charset="0"/>
              </a:endParaRPr>
            </a:p>
          </p:txBody>
        </p:sp>
        <p:sp>
          <p:nvSpPr>
            <p:cNvPr id="23" name="TextBox 46"/>
            <p:cNvSpPr txBox="1">
              <a:spLocks noChangeArrowheads="1"/>
            </p:cNvSpPr>
            <p:nvPr/>
          </p:nvSpPr>
          <p:spPr bwMode="auto">
            <a:xfrm>
              <a:off x="4205523" y="702859"/>
              <a:ext cx="815969" cy="185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457200" eaLnBrk="0" hangingPunct="0">
                <a:defRPr>
                  <a:solidFill>
                    <a:schemeClr val="tx1"/>
                  </a:solidFill>
                  <a:latin typeface="Calibri" pitchFamily="34" charset="0"/>
                  <a:ea typeface="MS PGothic" pitchFamily="34" charset="-128"/>
                </a:defRPr>
              </a:lvl1pPr>
              <a:lvl2pPr marL="742950" indent="-285750" defTabSz="457200" eaLnBrk="0" hangingPunct="0">
                <a:defRPr>
                  <a:solidFill>
                    <a:schemeClr val="tx1"/>
                  </a:solidFill>
                  <a:latin typeface="Calibri" pitchFamily="34" charset="0"/>
                  <a:ea typeface="MS PGothic" pitchFamily="34" charset="-128"/>
                </a:defRPr>
              </a:lvl2pPr>
              <a:lvl3pPr marL="1143000" indent="-228600" defTabSz="457200" eaLnBrk="0" hangingPunct="0">
                <a:defRPr>
                  <a:solidFill>
                    <a:schemeClr val="tx1"/>
                  </a:solidFill>
                  <a:latin typeface="Calibri" pitchFamily="34" charset="0"/>
                  <a:ea typeface="MS PGothic" pitchFamily="34" charset="-128"/>
                </a:defRPr>
              </a:lvl3pPr>
              <a:lvl4pPr marL="1600200" indent="-228600" defTabSz="457200" eaLnBrk="0" hangingPunct="0">
                <a:defRPr>
                  <a:solidFill>
                    <a:schemeClr val="tx1"/>
                  </a:solidFill>
                  <a:latin typeface="Calibri" pitchFamily="34" charset="0"/>
                  <a:ea typeface="MS PGothic" pitchFamily="34" charset="-128"/>
                </a:defRPr>
              </a:lvl4pPr>
              <a:lvl5pPr marL="2057400" indent="-228600" defTabSz="457200" eaLnBrk="0" hangingPunct="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eaLnBrk="1" fontAlgn="base" hangingPunct="1">
                <a:spcBef>
                  <a:spcPct val="0"/>
                </a:spcBef>
                <a:spcAft>
                  <a:spcPct val="0"/>
                </a:spcAft>
                <a:defRPr/>
              </a:pPr>
              <a:r>
                <a:rPr lang="en-US" sz="1200" b="1" dirty="0" smtClean="0">
                  <a:solidFill>
                    <a:prstClr val="white">
                      <a:lumMod val="65000"/>
                    </a:prstClr>
                  </a:solidFill>
                  <a:latin typeface="Calibri"/>
                  <a:cs typeface="Calibri" pitchFamily="34" charset="0"/>
                </a:rPr>
                <a:t>AUG-SEP 13</a:t>
              </a:r>
              <a:endParaRPr lang="en-US" sz="1200" b="1" dirty="0">
                <a:solidFill>
                  <a:prstClr val="white">
                    <a:lumMod val="65000"/>
                  </a:prstClr>
                </a:solidFill>
                <a:latin typeface="Calibri"/>
                <a:cs typeface="Calibri" pitchFamily="34" charset="0"/>
              </a:endParaRPr>
            </a:p>
          </p:txBody>
        </p:sp>
        <p:sp>
          <p:nvSpPr>
            <p:cNvPr id="29" name="TextBox 46"/>
            <p:cNvSpPr txBox="1">
              <a:spLocks noChangeArrowheads="1"/>
            </p:cNvSpPr>
            <p:nvPr/>
          </p:nvSpPr>
          <p:spPr bwMode="auto">
            <a:xfrm>
              <a:off x="6247033" y="702859"/>
              <a:ext cx="1095367" cy="185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457200" eaLnBrk="0" hangingPunct="0">
                <a:defRPr>
                  <a:solidFill>
                    <a:schemeClr val="tx1"/>
                  </a:solidFill>
                  <a:latin typeface="Calibri" pitchFamily="34" charset="0"/>
                  <a:ea typeface="MS PGothic" pitchFamily="34" charset="-128"/>
                </a:defRPr>
              </a:lvl1pPr>
              <a:lvl2pPr marL="742950" indent="-285750" defTabSz="457200" eaLnBrk="0" hangingPunct="0">
                <a:defRPr>
                  <a:solidFill>
                    <a:schemeClr val="tx1"/>
                  </a:solidFill>
                  <a:latin typeface="Calibri" pitchFamily="34" charset="0"/>
                  <a:ea typeface="MS PGothic" pitchFamily="34" charset="-128"/>
                </a:defRPr>
              </a:lvl2pPr>
              <a:lvl3pPr marL="1143000" indent="-228600" defTabSz="457200" eaLnBrk="0" hangingPunct="0">
                <a:defRPr>
                  <a:solidFill>
                    <a:schemeClr val="tx1"/>
                  </a:solidFill>
                  <a:latin typeface="Calibri" pitchFamily="34" charset="0"/>
                  <a:ea typeface="MS PGothic" pitchFamily="34" charset="-128"/>
                </a:defRPr>
              </a:lvl3pPr>
              <a:lvl4pPr marL="1600200" indent="-228600" defTabSz="457200" eaLnBrk="0" hangingPunct="0">
                <a:defRPr>
                  <a:solidFill>
                    <a:schemeClr val="tx1"/>
                  </a:solidFill>
                  <a:latin typeface="Calibri" pitchFamily="34" charset="0"/>
                  <a:ea typeface="MS PGothic" pitchFamily="34" charset="-128"/>
                </a:defRPr>
              </a:lvl4pPr>
              <a:lvl5pPr marL="2057400" indent="-228600" defTabSz="457200" eaLnBrk="0" hangingPunct="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eaLnBrk="1" fontAlgn="base" hangingPunct="1">
                <a:spcBef>
                  <a:spcPct val="0"/>
                </a:spcBef>
                <a:spcAft>
                  <a:spcPct val="0"/>
                </a:spcAft>
                <a:defRPr/>
              </a:pPr>
              <a:r>
                <a:rPr lang="en-US" sz="1200" b="1" dirty="0" smtClean="0">
                  <a:solidFill>
                    <a:prstClr val="white">
                      <a:lumMod val="65000"/>
                    </a:prstClr>
                  </a:solidFill>
                  <a:latin typeface="Calibri"/>
                  <a:cs typeface="Calibri" pitchFamily="34" charset="0"/>
                </a:rPr>
                <a:t>DEC 13- JAN 14</a:t>
              </a:r>
              <a:endParaRPr lang="en-US" sz="1200" b="1" dirty="0">
                <a:solidFill>
                  <a:prstClr val="white">
                    <a:lumMod val="65000"/>
                  </a:prstClr>
                </a:solidFill>
                <a:latin typeface="Calibri"/>
                <a:cs typeface="Calibri" pitchFamily="34" charset="0"/>
              </a:endParaRPr>
            </a:p>
          </p:txBody>
        </p:sp>
        <p:sp>
          <p:nvSpPr>
            <p:cNvPr id="30" name="TextBox 46"/>
            <p:cNvSpPr txBox="1">
              <a:spLocks noChangeArrowheads="1"/>
            </p:cNvSpPr>
            <p:nvPr/>
          </p:nvSpPr>
          <p:spPr bwMode="auto">
            <a:xfrm>
              <a:off x="7417012" y="702859"/>
              <a:ext cx="1770049" cy="185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457200" eaLnBrk="0" hangingPunct="0">
                <a:defRPr>
                  <a:solidFill>
                    <a:schemeClr val="tx1"/>
                  </a:solidFill>
                  <a:latin typeface="Calibri" pitchFamily="34" charset="0"/>
                  <a:ea typeface="MS PGothic" pitchFamily="34" charset="-128"/>
                </a:defRPr>
              </a:lvl1pPr>
              <a:lvl2pPr marL="742950" indent="-285750" defTabSz="457200" eaLnBrk="0" hangingPunct="0">
                <a:defRPr>
                  <a:solidFill>
                    <a:schemeClr val="tx1"/>
                  </a:solidFill>
                  <a:latin typeface="Calibri" pitchFamily="34" charset="0"/>
                  <a:ea typeface="MS PGothic" pitchFamily="34" charset="-128"/>
                </a:defRPr>
              </a:lvl2pPr>
              <a:lvl3pPr marL="1143000" indent="-228600" defTabSz="457200" eaLnBrk="0" hangingPunct="0">
                <a:defRPr>
                  <a:solidFill>
                    <a:schemeClr val="tx1"/>
                  </a:solidFill>
                  <a:latin typeface="Calibri" pitchFamily="34" charset="0"/>
                  <a:ea typeface="MS PGothic" pitchFamily="34" charset="-128"/>
                </a:defRPr>
              </a:lvl3pPr>
              <a:lvl4pPr marL="1600200" indent="-228600" defTabSz="457200" eaLnBrk="0" hangingPunct="0">
                <a:defRPr>
                  <a:solidFill>
                    <a:schemeClr val="tx1"/>
                  </a:solidFill>
                  <a:latin typeface="Calibri" pitchFamily="34" charset="0"/>
                  <a:ea typeface="MS PGothic" pitchFamily="34" charset="-128"/>
                </a:defRPr>
              </a:lvl4pPr>
              <a:lvl5pPr marL="2057400" indent="-228600" defTabSz="457200" eaLnBrk="0" hangingPunct="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eaLnBrk="1" fontAlgn="base" hangingPunct="1">
                <a:spcBef>
                  <a:spcPct val="0"/>
                </a:spcBef>
                <a:spcAft>
                  <a:spcPct val="0"/>
                </a:spcAft>
                <a:defRPr/>
              </a:pPr>
              <a:r>
                <a:rPr lang="en-US" sz="1200" b="1" dirty="0" smtClean="0">
                  <a:solidFill>
                    <a:prstClr val="white">
                      <a:lumMod val="65000"/>
                    </a:prstClr>
                  </a:solidFill>
                  <a:latin typeface="Calibri"/>
                  <a:cs typeface="Calibri" pitchFamily="34" charset="0"/>
                </a:rPr>
                <a:t>FEB-         SEP 14</a:t>
              </a:r>
              <a:endParaRPr lang="en-US" sz="1200" b="1" dirty="0">
                <a:solidFill>
                  <a:prstClr val="white">
                    <a:lumMod val="65000"/>
                  </a:prstClr>
                </a:solidFill>
                <a:latin typeface="Calibri"/>
                <a:cs typeface="Calibri" pitchFamily="34" charset="0"/>
              </a:endParaRPr>
            </a:p>
          </p:txBody>
        </p:sp>
        <p:cxnSp>
          <p:nvCxnSpPr>
            <p:cNvPr id="16" name="Straight Arrow Connector 15"/>
            <p:cNvCxnSpPr/>
            <p:nvPr/>
          </p:nvCxnSpPr>
          <p:spPr>
            <a:xfrm>
              <a:off x="43130" y="678820"/>
              <a:ext cx="10250410" cy="11218"/>
            </a:xfrm>
            <a:prstGeom prst="straightConnector1">
              <a:avLst/>
            </a:prstGeom>
            <a:ln>
              <a:solidFill>
                <a:schemeClr val="bg1">
                  <a:lumMod val="75000"/>
                </a:schemeClr>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19" name="Straight Connector 15"/>
            <p:cNvCxnSpPr>
              <a:cxnSpLocks noChangeShapeType="1"/>
            </p:cNvCxnSpPr>
            <p:nvPr/>
          </p:nvCxnSpPr>
          <p:spPr bwMode="auto">
            <a:xfrm rot="5400000">
              <a:off x="3923815" y="773372"/>
              <a:ext cx="153846" cy="0"/>
            </a:xfrm>
            <a:prstGeom prst="line">
              <a:avLst/>
            </a:prstGeom>
            <a:noFill/>
            <a:ln w="25400" algn="ctr">
              <a:solidFill>
                <a:schemeClr val="bg1">
                  <a:lumMod val="75000"/>
                </a:schemeClr>
              </a:solidFill>
              <a:round/>
              <a:headEnd/>
              <a:tailEnd/>
            </a:ln>
            <a:effectLst/>
          </p:spPr>
        </p:cxnSp>
        <p:cxnSp>
          <p:nvCxnSpPr>
            <p:cNvPr id="25" name="Straight Connector 15"/>
            <p:cNvCxnSpPr>
              <a:cxnSpLocks noChangeShapeType="1"/>
            </p:cNvCxnSpPr>
            <p:nvPr/>
          </p:nvCxnSpPr>
          <p:spPr bwMode="auto">
            <a:xfrm rot="5400000">
              <a:off x="1521945" y="762153"/>
              <a:ext cx="153846" cy="0"/>
            </a:xfrm>
            <a:prstGeom prst="line">
              <a:avLst/>
            </a:prstGeom>
            <a:noFill/>
            <a:ln w="25400" algn="ctr">
              <a:solidFill>
                <a:schemeClr val="bg1">
                  <a:lumMod val="75000"/>
                </a:schemeClr>
              </a:solidFill>
              <a:round/>
              <a:headEnd/>
              <a:tailEnd/>
            </a:ln>
            <a:effectLst/>
          </p:spPr>
        </p:cxnSp>
        <p:cxnSp>
          <p:nvCxnSpPr>
            <p:cNvPr id="26" name="Straight Connector 25"/>
            <p:cNvCxnSpPr>
              <a:cxnSpLocks noChangeShapeType="1"/>
            </p:cNvCxnSpPr>
            <p:nvPr/>
          </p:nvCxnSpPr>
          <p:spPr bwMode="auto">
            <a:xfrm rot="5400000">
              <a:off x="2772886" y="762153"/>
              <a:ext cx="153846" cy="0"/>
            </a:xfrm>
            <a:prstGeom prst="line">
              <a:avLst/>
            </a:prstGeom>
            <a:noFill/>
            <a:ln w="25400" algn="ctr">
              <a:solidFill>
                <a:schemeClr val="bg1">
                  <a:lumMod val="75000"/>
                </a:schemeClr>
              </a:solidFill>
              <a:round/>
              <a:headEnd/>
              <a:tailEnd/>
            </a:ln>
            <a:effectLst/>
          </p:spPr>
        </p:cxnSp>
        <p:cxnSp>
          <p:nvCxnSpPr>
            <p:cNvPr id="27" name="Straight Connector 15"/>
            <p:cNvCxnSpPr>
              <a:cxnSpLocks noChangeShapeType="1"/>
            </p:cNvCxnSpPr>
            <p:nvPr/>
          </p:nvCxnSpPr>
          <p:spPr bwMode="auto">
            <a:xfrm rot="5400000">
              <a:off x="5035056" y="762153"/>
              <a:ext cx="153846" cy="0"/>
            </a:xfrm>
            <a:prstGeom prst="line">
              <a:avLst/>
            </a:prstGeom>
            <a:noFill/>
            <a:ln w="25400" algn="ctr">
              <a:solidFill>
                <a:schemeClr val="bg1">
                  <a:lumMod val="75000"/>
                </a:schemeClr>
              </a:solidFill>
              <a:round/>
              <a:headEnd/>
              <a:tailEnd/>
            </a:ln>
            <a:effectLst/>
          </p:spPr>
        </p:cxnSp>
        <p:cxnSp>
          <p:nvCxnSpPr>
            <p:cNvPr id="28" name="Straight Connector 15"/>
            <p:cNvCxnSpPr>
              <a:cxnSpLocks noChangeShapeType="1"/>
            </p:cNvCxnSpPr>
            <p:nvPr/>
          </p:nvCxnSpPr>
          <p:spPr bwMode="auto">
            <a:xfrm rot="5400000">
              <a:off x="7216265" y="773372"/>
              <a:ext cx="153846" cy="0"/>
            </a:xfrm>
            <a:prstGeom prst="line">
              <a:avLst/>
            </a:prstGeom>
            <a:noFill/>
            <a:ln w="25400" algn="ctr">
              <a:solidFill>
                <a:schemeClr val="bg1">
                  <a:lumMod val="75000"/>
                </a:schemeClr>
              </a:solidFill>
              <a:round/>
              <a:headEnd/>
              <a:tailEnd/>
            </a:ln>
            <a:effectLst/>
          </p:spPr>
        </p:cxnSp>
      </p:grpSp>
      <p:sp>
        <p:nvSpPr>
          <p:cNvPr id="52" name="AutoShape 62"/>
          <p:cNvSpPr>
            <a:spLocks noChangeAspect="1" noChangeArrowheads="1"/>
          </p:cNvSpPr>
          <p:nvPr/>
        </p:nvSpPr>
        <p:spPr bwMode="auto">
          <a:xfrm>
            <a:off x="23813" y="914400"/>
            <a:ext cx="220662" cy="201613"/>
          </a:xfrm>
          <a:prstGeom prst="diamond">
            <a:avLst/>
          </a:prstGeom>
          <a:solidFill>
            <a:schemeClr val="accent3"/>
          </a:solidFill>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defTabSz="914400" fontAlgn="base">
              <a:spcBef>
                <a:spcPct val="0"/>
              </a:spcBef>
              <a:spcAft>
                <a:spcPct val="0"/>
              </a:spcAft>
              <a:defRPr/>
            </a:pPr>
            <a:endParaRPr lang="en-US" sz="1100" dirty="0">
              <a:solidFill>
                <a:srgbClr val="000000"/>
              </a:solidFill>
              <a:ea typeface="ＭＳ Ｐゴシック" pitchFamily="34" charset="-128"/>
              <a:cs typeface="Calibri" pitchFamily="34" charset="0"/>
            </a:endParaRPr>
          </a:p>
        </p:txBody>
      </p:sp>
      <p:sp>
        <p:nvSpPr>
          <p:cNvPr id="53257" name="TextBox 27"/>
          <p:cNvSpPr txBox="1">
            <a:spLocks noChangeArrowheads="1"/>
          </p:cNvSpPr>
          <p:nvPr/>
        </p:nvSpPr>
        <p:spPr bwMode="auto">
          <a:xfrm>
            <a:off x="-53975" y="1104900"/>
            <a:ext cx="22637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eaLnBrk="0" hangingPunct="0">
              <a:defRPr sz="2400">
                <a:solidFill>
                  <a:schemeClr val="tx1"/>
                </a:solidFill>
                <a:latin typeface="Calibri" charset="0"/>
                <a:ea typeface="ＭＳ Ｐゴシック" charset="0"/>
                <a:cs typeface="ＭＳ Ｐゴシック" charset="0"/>
              </a:defRPr>
            </a:lvl1pPr>
            <a:lvl2pPr marL="742950" indent="-285750" defTabSz="457200" eaLnBrk="0" hangingPunct="0">
              <a:defRPr sz="2400">
                <a:solidFill>
                  <a:schemeClr val="tx1"/>
                </a:solidFill>
                <a:latin typeface="Calibri" charset="0"/>
                <a:ea typeface="ＭＳ Ｐゴシック" charset="0"/>
              </a:defRPr>
            </a:lvl2pPr>
            <a:lvl3pPr marL="1143000" indent="-228600" defTabSz="457200" eaLnBrk="0" hangingPunct="0">
              <a:defRPr sz="2400">
                <a:solidFill>
                  <a:schemeClr val="tx1"/>
                </a:solidFill>
                <a:latin typeface="Calibri" charset="0"/>
                <a:ea typeface="ＭＳ Ｐゴシック" charset="0"/>
              </a:defRPr>
            </a:lvl3pPr>
            <a:lvl4pPr marL="1600200" indent="-228600" defTabSz="457200" eaLnBrk="0" hangingPunct="0">
              <a:defRPr sz="2400">
                <a:solidFill>
                  <a:schemeClr val="tx1"/>
                </a:solidFill>
                <a:latin typeface="Calibri" charset="0"/>
                <a:ea typeface="ＭＳ Ｐゴシック" charset="0"/>
              </a:defRPr>
            </a:lvl4pPr>
            <a:lvl5pPr marL="2057400" indent="-228600" defTabSz="4572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fontAlgn="base" hangingPunct="1">
              <a:spcBef>
                <a:spcPct val="0"/>
              </a:spcBef>
              <a:spcAft>
                <a:spcPct val="0"/>
              </a:spcAft>
            </a:pPr>
            <a:r>
              <a:rPr lang="en-US" sz="1100" i="1" smtClean="0">
                <a:solidFill>
                  <a:srgbClr val="000000"/>
                </a:solidFill>
                <a:ea typeface="MS PGothic" charset="0"/>
                <a:cs typeface="MS PGothic" charset="0"/>
              </a:rPr>
              <a:t>Kick Off</a:t>
            </a:r>
          </a:p>
          <a:p>
            <a:pPr eaLnBrk="1" fontAlgn="base" hangingPunct="1">
              <a:spcBef>
                <a:spcPct val="0"/>
              </a:spcBef>
              <a:spcAft>
                <a:spcPct val="0"/>
              </a:spcAft>
            </a:pPr>
            <a:r>
              <a:rPr lang="en-US" sz="1100" i="1" smtClean="0">
                <a:solidFill>
                  <a:srgbClr val="000000"/>
                </a:solidFill>
                <a:ea typeface="MS PGothic" charset="0"/>
                <a:cs typeface="MS PGothic" charset="0"/>
              </a:rPr>
              <a:t>1/23/13</a:t>
            </a:r>
          </a:p>
        </p:txBody>
      </p:sp>
      <p:sp>
        <p:nvSpPr>
          <p:cNvPr id="75" name="Rounded Rectangle 74"/>
          <p:cNvSpPr/>
          <p:nvPr/>
        </p:nvSpPr>
        <p:spPr>
          <a:xfrm>
            <a:off x="7696200" y="1566863"/>
            <a:ext cx="1447800" cy="4376737"/>
          </a:xfrm>
          <a:prstGeom prst="roundRect">
            <a:avLst/>
          </a:prstGeom>
          <a:solidFill>
            <a:schemeClr val="accent5">
              <a:lumMod val="50000"/>
              <a:alpha val="90000"/>
            </a:schemeClr>
          </a:solidFill>
          <a:ln w="9525" cap="flat" cmpd="sng" algn="ctr">
            <a:noFill/>
            <a:prstDash val="solid"/>
            <a:round/>
            <a:headEnd type="none" w="med" len="med"/>
            <a:tailEnd type="none" w="med" len="med"/>
          </a:ln>
          <a:effectLst/>
        </p:spPr>
        <p:txBody>
          <a:bodyPr/>
          <a:lstStyle/>
          <a:p>
            <a:pPr algn="ctr" defTabSz="914400" fontAlgn="base">
              <a:spcBef>
                <a:spcPct val="0"/>
              </a:spcBef>
              <a:spcAft>
                <a:spcPct val="0"/>
              </a:spcAft>
              <a:defRPr/>
            </a:pPr>
            <a:r>
              <a:rPr lang="en-US" sz="1400" dirty="0">
                <a:solidFill>
                  <a:prstClr val="white"/>
                </a:solidFill>
                <a:latin typeface="Arial Rounded MT Bold" pitchFamily="34" charset="0"/>
                <a:ea typeface="ＭＳ Ｐゴシック" charset="0"/>
                <a:cs typeface="Calibri" pitchFamily="34" charset="0"/>
              </a:rPr>
              <a:t>Evaluation...</a:t>
            </a:r>
          </a:p>
        </p:txBody>
      </p:sp>
      <p:sp>
        <p:nvSpPr>
          <p:cNvPr id="12" name="Rectangle 11"/>
          <p:cNvSpPr/>
          <p:nvPr/>
        </p:nvSpPr>
        <p:spPr>
          <a:xfrm>
            <a:off x="1190625" y="3435350"/>
            <a:ext cx="7972425" cy="1662113"/>
          </a:xfrm>
          <a:prstGeom prst="rect">
            <a:avLst/>
          </a:prstGeom>
          <a:solidFill>
            <a:schemeClr val="accent4">
              <a:lumMod val="20000"/>
              <a:lumOff val="8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a:lstStyle/>
          <a:p>
            <a:pPr marL="228600" fontAlgn="base">
              <a:spcBef>
                <a:spcPct val="0"/>
              </a:spcBef>
              <a:spcAft>
                <a:spcPct val="0"/>
              </a:spcAft>
              <a:defRPr/>
            </a:pPr>
            <a:r>
              <a:rPr lang="en-US" sz="1400" b="1" dirty="0">
                <a:solidFill>
                  <a:prstClr val="black">
                    <a:lumMod val="50000"/>
                    <a:lumOff val="50000"/>
                  </a:prstClr>
                </a:solidFill>
                <a:latin typeface="Arial Rounded MT Bold" pitchFamily="34" charset="0"/>
                <a:ea typeface="ＭＳ Ｐゴシック" pitchFamily="34" charset="-128"/>
                <a:cs typeface="Calibri" pitchFamily="34" charset="0"/>
              </a:rPr>
              <a:t>Technical</a:t>
            </a:r>
          </a:p>
          <a:p>
            <a:pPr marL="228600" fontAlgn="base">
              <a:spcBef>
                <a:spcPct val="0"/>
              </a:spcBef>
              <a:spcAft>
                <a:spcPct val="0"/>
              </a:spcAft>
              <a:defRPr/>
            </a:pPr>
            <a:r>
              <a:rPr lang="en-US" sz="1200" dirty="0">
                <a:solidFill>
                  <a:prstClr val="black">
                    <a:lumMod val="50000"/>
                    <a:lumOff val="50000"/>
                  </a:prstClr>
                </a:solidFill>
                <a:latin typeface="Arial Rounded MT Bold" pitchFamily="34" charset="0"/>
                <a:ea typeface="ＭＳ Ｐゴシック" pitchFamily="34" charset="-128"/>
                <a:cs typeface="Calibri" pitchFamily="34" charset="0"/>
              </a:rPr>
              <a:t>Work Stream</a:t>
            </a:r>
          </a:p>
        </p:txBody>
      </p:sp>
      <p:sp>
        <p:nvSpPr>
          <p:cNvPr id="42" name="Rectangle 41"/>
          <p:cNvSpPr/>
          <p:nvPr/>
        </p:nvSpPr>
        <p:spPr>
          <a:xfrm>
            <a:off x="4181475" y="4294188"/>
            <a:ext cx="2306638" cy="739775"/>
          </a:xfrm>
          <a:prstGeom prst="rect">
            <a:avLst/>
          </a:prstGeom>
          <a:solidFill>
            <a:schemeClr val="tx1">
              <a:lumMod val="50000"/>
              <a:lumOff val="50000"/>
            </a:schemeClr>
          </a:solidFill>
          <a:ln w="9525" cap="flat" cmpd="sng" algn="ctr">
            <a:solidFill>
              <a:schemeClr val="tx1">
                <a:lumMod val="50000"/>
                <a:lumOff val="50000"/>
              </a:schemeClr>
            </a:solidFill>
            <a:prstDash val="solid"/>
            <a:round/>
            <a:headEnd type="none" w="med" len="med"/>
            <a:tailEnd type="none" w="med" len="med"/>
          </a:ln>
          <a:effectLst/>
        </p:spPr>
        <p:txBody>
          <a:bodyPr anchor="ctr"/>
          <a:lstStyle/>
          <a:p>
            <a:pPr marL="228600" fontAlgn="base">
              <a:spcBef>
                <a:spcPct val="0"/>
              </a:spcBef>
              <a:spcAft>
                <a:spcPct val="0"/>
              </a:spcAft>
              <a:defRPr/>
            </a:pPr>
            <a:r>
              <a:rPr lang="en-US" sz="1400" b="1" dirty="0">
                <a:solidFill>
                  <a:prstClr val="white"/>
                </a:solidFill>
                <a:ea typeface="ＭＳ Ｐゴシック" pitchFamily="34" charset="-128"/>
                <a:cs typeface="Calibri" pitchFamily="34" charset="0"/>
              </a:rPr>
              <a:t>Standards SWG</a:t>
            </a:r>
          </a:p>
          <a:p>
            <a:pPr marL="457200" indent="-228600" fontAlgn="base">
              <a:spcBef>
                <a:spcPct val="0"/>
              </a:spcBef>
              <a:spcAft>
                <a:spcPct val="0"/>
              </a:spcAft>
              <a:buFont typeface="+mj-lt"/>
              <a:buAutoNum type="arabicPeriod" startAt="3"/>
              <a:defRPr/>
            </a:pPr>
            <a:r>
              <a:rPr lang="en-US" sz="1100" dirty="0">
                <a:solidFill>
                  <a:prstClr val="white"/>
                </a:solidFill>
                <a:ea typeface="ＭＳ Ｐゴシック" pitchFamily="34" charset="-128"/>
                <a:cs typeface="Calibri" pitchFamily="34" charset="0"/>
              </a:rPr>
              <a:t>EHR Interaction Standard</a:t>
            </a:r>
          </a:p>
          <a:p>
            <a:pPr marL="457200" indent="-228600" fontAlgn="base">
              <a:spcBef>
                <a:spcPct val="0"/>
              </a:spcBef>
              <a:spcAft>
                <a:spcPct val="0"/>
              </a:spcAft>
              <a:buFont typeface="+mj-lt"/>
              <a:buAutoNum type="arabicPeriod" startAt="3"/>
              <a:defRPr/>
            </a:pPr>
            <a:r>
              <a:rPr lang="en-US" sz="1100" dirty="0">
                <a:solidFill>
                  <a:prstClr val="white"/>
                </a:solidFill>
                <a:ea typeface="ＭＳ Ｐゴシック" pitchFamily="34" charset="-128"/>
                <a:cs typeface="Calibri" pitchFamily="34" charset="0"/>
              </a:rPr>
              <a:t>Auto-populate standard</a:t>
            </a:r>
          </a:p>
        </p:txBody>
      </p:sp>
      <p:sp>
        <p:nvSpPr>
          <p:cNvPr id="46" name="AutoShape 62"/>
          <p:cNvSpPr>
            <a:spLocks noChangeAspect="1" noChangeArrowheads="1"/>
          </p:cNvSpPr>
          <p:nvPr/>
        </p:nvSpPr>
        <p:spPr bwMode="auto">
          <a:xfrm>
            <a:off x="4230688" y="4371975"/>
            <a:ext cx="220662" cy="201613"/>
          </a:xfrm>
          <a:prstGeom prst="diamond">
            <a:avLst/>
          </a:prstGeom>
          <a:solidFill>
            <a:schemeClr val="accent4">
              <a:lumMod val="75000"/>
            </a:schemeClr>
          </a:solidFill>
          <a:ln>
            <a:headEnd/>
            <a:tailEnd/>
          </a:ln>
        </p:spPr>
        <p:style>
          <a:lnRef idx="1">
            <a:schemeClr val="accent4"/>
          </a:lnRef>
          <a:fillRef idx="3">
            <a:schemeClr val="accent4"/>
          </a:fillRef>
          <a:effectRef idx="2">
            <a:schemeClr val="accent4"/>
          </a:effectRef>
          <a:fontRef idx="minor">
            <a:schemeClr val="lt1"/>
          </a:fontRef>
        </p:style>
        <p:txBody>
          <a:bodyPr wrap="none" anchor="ctr"/>
          <a:lstStyle/>
          <a:p>
            <a:pPr fontAlgn="base">
              <a:spcBef>
                <a:spcPct val="0"/>
              </a:spcBef>
              <a:spcAft>
                <a:spcPct val="0"/>
              </a:spcAft>
              <a:defRPr/>
            </a:pPr>
            <a:endParaRPr lang="en-US" sz="1100" dirty="0">
              <a:solidFill>
                <a:srgbClr val="000000"/>
              </a:solidFill>
              <a:ea typeface="ＭＳ Ｐゴシック" pitchFamily="34" charset="-128"/>
              <a:cs typeface="Calibri" pitchFamily="34" charset="0"/>
            </a:endParaRPr>
          </a:p>
        </p:txBody>
      </p:sp>
      <p:sp>
        <p:nvSpPr>
          <p:cNvPr id="39" name="Rectangle 38"/>
          <p:cNvSpPr/>
          <p:nvPr/>
        </p:nvSpPr>
        <p:spPr>
          <a:xfrm>
            <a:off x="685800" y="1965325"/>
            <a:ext cx="8477250" cy="1401763"/>
          </a:xfrm>
          <a:prstGeom prst="rect">
            <a:avLst/>
          </a:prstGeom>
          <a:solidFill>
            <a:schemeClr val="accent3">
              <a:lumMod val="20000"/>
              <a:lumOff val="80000"/>
            </a:schemeClr>
          </a:solidFill>
          <a:ln>
            <a:noFill/>
            <a:headEnd type="none" w="med" len="med"/>
            <a:tailEnd type="none" w="med" len="med"/>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a:lstStyle/>
          <a:p>
            <a:pPr marL="228600" fontAlgn="base">
              <a:spcBef>
                <a:spcPct val="0"/>
              </a:spcBef>
              <a:spcAft>
                <a:spcPct val="0"/>
              </a:spcAft>
              <a:defRPr/>
            </a:pPr>
            <a:r>
              <a:rPr lang="en-US" sz="1400" dirty="0">
                <a:solidFill>
                  <a:prstClr val="black">
                    <a:lumMod val="50000"/>
                    <a:lumOff val="50000"/>
                  </a:prstClr>
                </a:solidFill>
                <a:latin typeface="Arial Rounded MT Bold" pitchFamily="34" charset="0"/>
                <a:ea typeface="ＭＳ Ｐゴシック" pitchFamily="34" charset="-128"/>
                <a:cs typeface="Calibri" pitchFamily="34" charset="0"/>
              </a:rPr>
              <a:t> SDC All-Hands Work Group</a:t>
            </a:r>
            <a:endParaRPr lang="en-US" sz="1400" i="1" dirty="0">
              <a:solidFill>
                <a:prstClr val="black">
                  <a:lumMod val="50000"/>
                  <a:lumOff val="50000"/>
                </a:prstClr>
              </a:solidFill>
              <a:latin typeface="Arial Rounded MT Bold" pitchFamily="34" charset="0"/>
              <a:ea typeface="ＭＳ Ｐゴシック" pitchFamily="34" charset="-128"/>
              <a:cs typeface="Calibri" pitchFamily="34" charset="0"/>
            </a:endParaRPr>
          </a:p>
          <a:p>
            <a:pPr marL="228600" fontAlgn="base">
              <a:spcBef>
                <a:spcPct val="0"/>
              </a:spcBef>
              <a:spcAft>
                <a:spcPct val="0"/>
              </a:spcAft>
              <a:defRPr/>
            </a:pPr>
            <a:endParaRPr lang="en-US" sz="1400" dirty="0">
              <a:solidFill>
                <a:prstClr val="black">
                  <a:lumMod val="50000"/>
                  <a:lumOff val="50000"/>
                </a:prstClr>
              </a:solidFill>
              <a:latin typeface="Arial Rounded MT Bold" pitchFamily="34" charset="0"/>
              <a:ea typeface="ＭＳ Ｐゴシック" pitchFamily="34" charset="-128"/>
              <a:cs typeface="Calibri" pitchFamily="34" charset="0"/>
            </a:endParaRPr>
          </a:p>
        </p:txBody>
      </p:sp>
      <p:sp>
        <p:nvSpPr>
          <p:cNvPr id="40" name="AutoShape 62"/>
          <p:cNvSpPr>
            <a:spLocks noChangeAspect="1" noChangeArrowheads="1"/>
          </p:cNvSpPr>
          <p:nvPr/>
        </p:nvSpPr>
        <p:spPr bwMode="auto">
          <a:xfrm>
            <a:off x="769938" y="1995488"/>
            <a:ext cx="220662" cy="201612"/>
          </a:xfrm>
          <a:prstGeom prst="diamond">
            <a:avLst/>
          </a:prstGeom>
          <a:solidFill>
            <a:schemeClr val="accent3"/>
          </a:solidFill>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fontAlgn="base">
              <a:spcBef>
                <a:spcPct val="0"/>
              </a:spcBef>
              <a:spcAft>
                <a:spcPct val="0"/>
              </a:spcAft>
              <a:defRPr/>
            </a:pPr>
            <a:endParaRPr lang="en-US" sz="1100" dirty="0">
              <a:solidFill>
                <a:srgbClr val="000000"/>
              </a:solidFill>
              <a:ea typeface="ＭＳ Ｐゴシック" pitchFamily="34" charset="-128"/>
              <a:cs typeface="Calibri" pitchFamily="34" charset="0"/>
            </a:endParaRPr>
          </a:p>
        </p:txBody>
      </p:sp>
      <p:sp>
        <p:nvSpPr>
          <p:cNvPr id="57" name="Rectangle 56"/>
          <p:cNvSpPr/>
          <p:nvPr/>
        </p:nvSpPr>
        <p:spPr>
          <a:xfrm>
            <a:off x="1208088" y="2346325"/>
            <a:ext cx="1639887" cy="430213"/>
          </a:xfrm>
          <a:prstGeom prst="rect">
            <a:avLst/>
          </a:prstGeom>
          <a:solidFill>
            <a:schemeClr val="tx1">
              <a:lumMod val="50000"/>
              <a:lumOff val="50000"/>
            </a:schemeClr>
          </a:solidFill>
          <a:ln w="9525" cap="flat" cmpd="sng" algn="ctr">
            <a:solidFill>
              <a:schemeClr val="tx1">
                <a:lumMod val="50000"/>
                <a:lumOff val="50000"/>
              </a:schemeClr>
            </a:solidFill>
            <a:prstDash val="solid"/>
            <a:round/>
            <a:headEnd type="none" w="med" len="med"/>
            <a:tailEnd type="none" w="med" len="med"/>
          </a:ln>
          <a:effectLst/>
        </p:spPr>
        <p:txBody>
          <a:bodyPr anchor="ctr"/>
          <a:lstStyle/>
          <a:p>
            <a:pPr marL="45720" fontAlgn="base">
              <a:spcBef>
                <a:spcPct val="0"/>
              </a:spcBef>
              <a:spcAft>
                <a:spcPct val="0"/>
              </a:spcAft>
              <a:defRPr/>
            </a:pPr>
            <a:r>
              <a:rPr lang="en-US" sz="1400" dirty="0">
                <a:solidFill>
                  <a:prstClr val="white"/>
                </a:solidFill>
                <a:ea typeface="ＭＳ Ｐゴシック" pitchFamily="34" charset="-128"/>
                <a:cs typeface="Calibri" pitchFamily="34" charset="0"/>
              </a:rPr>
              <a:t>Use Case WG</a:t>
            </a:r>
          </a:p>
        </p:txBody>
      </p:sp>
      <p:sp>
        <p:nvSpPr>
          <p:cNvPr id="47" name="Rectangle 46"/>
          <p:cNvSpPr/>
          <p:nvPr/>
        </p:nvSpPr>
        <p:spPr>
          <a:xfrm>
            <a:off x="3554413" y="3511550"/>
            <a:ext cx="3257550" cy="739775"/>
          </a:xfrm>
          <a:prstGeom prst="rect">
            <a:avLst/>
          </a:prstGeom>
          <a:solidFill>
            <a:schemeClr val="tx1">
              <a:lumMod val="50000"/>
              <a:lumOff val="50000"/>
            </a:schemeClr>
          </a:solidFill>
          <a:ln w="9525" cap="flat" cmpd="sng" algn="ctr">
            <a:solidFill>
              <a:schemeClr val="tx1">
                <a:lumMod val="50000"/>
                <a:lumOff val="50000"/>
              </a:schemeClr>
            </a:solidFill>
            <a:prstDash val="solid"/>
            <a:round/>
            <a:headEnd type="none" w="med" len="med"/>
            <a:tailEnd type="none" w="med" len="med"/>
          </a:ln>
          <a:effectLst/>
        </p:spPr>
        <p:txBody>
          <a:bodyPr anchor="ctr"/>
          <a:lstStyle/>
          <a:p>
            <a:pPr marL="228600" fontAlgn="base">
              <a:spcBef>
                <a:spcPct val="0"/>
              </a:spcBef>
              <a:spcAft>
                <a:spcPct val="0"/>
              </a:spcAft>
              <a:defRPr/>
            </a:pPr>
            <a:r>
              <a:rPr lang="en-US" sz="1400" b="1" dirty="0">
                <a:solidFill>
                  <a:prstClr val="white"/>
                </a:solidFill>
                <a:ea typeface="ＭＳ Ｐゴシック" pitchFamily="34" charset="-128"/>
                <a:cs typeface="Calibri" pitchFamily="34" charset="0"/>
              </a:rPr>
              <a:t>Forms SWG</a:t>
            </a:r>
          </a:p>
          <a:p>
            <a:pPr marL="403225" lvl="1" indent="-168275" defTabSz="914400" fontAlgn="base">
              <a:spcBef>
                <a:spcPct val="0"/>
              </a:spcBef>
              <a:spcAft>
                <a:spcPct val="0"/>
              </a:spcAft>
              <a:buFont typeface="+mj-lt"/>
              <a:buAutoNum type="arabicPeriod"/>
              <a:defRPr/>
            </a:pPr>
            <a:r>
              <a:rPr lang="en-US" sz="1100" dirty="0">
                <a:solidFill>
                  <a:prstClr val="white"/>
                </a:solidFill>
                <a:ea typeface="ＭＳ Ｐゴシック" pitchFamily="34" charset="-128"/>
                <a:cs typeface="Calibri" pitchFamily="34" charset="0"/>
              </a:rPr>
              <a:t>CDE Structure Standard</a:t>
            </a:r>
          </a:p>
          <a:p>
            <a:pPr marL="403225" lvl="1" indent="-168275" defTabSz="914400" fontAlgn="base">
              <a:spcBef>
                <a:spcPct val="0"/>
              </a:spcBef>
              <a:spcAft>
                <a:spcPct val="0"/>
              </a:spcAft>
              <a:buFont typeface="+mj-lt"/>
              <a:buAutoNum type="arabicPeriod"/>
              <a:defRPr/>
            </a:pPr>
            <a:r>
              <a:rPr lang="en-US" sz="1100" dirty="0">
                <a:solidFill>
                  <a:prstClr val="white"/>
                </a:solidFill>
                <a:ea typeface="ＭＳ Ｐゴシック" pitchFamily="34" charset="-128"/>
                <a:cs typeface="Calibri" pitchFamily="34" charset="0"/>
              </a:rPr>
              <a:t>Container/Template Standard</a:t>
            </a:r>
          </a:p>
        </p:txBody>
      </p:sp>
      <p:sp>
        <p:nvSpPr>
          <p:cNvPr id="59" name="AutoShape 62"/>
          <p:cNvSpPr>
            <a:spLocks noChangeAspect="1" noChangeArrowheads="1"/>
          </p:cNvSpPr>
          <p:nvPr/>
        </p:nvSpPr>
        <p:spPr bwMode="auto">
          <a:xfrm>
            <a:off x="3594100" y="3592513"/>
            <a:ext cx="230188" cy="201612"/>
          </a:xfrm>
          <a:prstGeom prst="diamond">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pPr fontAlgn="base">
              <a:spcBef>
                <a:spcPct val="0"/>
              </a:spcBef>
              <a:spcAft>
                <a:spcPct val="0"/>
              </a:spcAft>
              <a:defRPr/>
            </a:pPr>
            <a:endParaRPr lang="en-US" sz="1100" dirty="0">
              <a:solidFill>
                <a:srgbClr val="000000"/>
              </a:solidFill>
              <a:ea typeface="ＭＳ Ｐゴシック" pitchFamily="34" charset="-128"/>
              <a:cs typeface="Calibri" pitchFamily="34" charset="0"/>
            </a:endParaRPr>
          </a:p>
        </p:txBody>
      </p:sp>
      <p:sp>
        <p:nvSpPr>
          <p:cNvPr id="58" name="Rectangle 57"/>
          <p:cNvSpPr/>
          <p:nvPr/>
        </p:nvSpPr>
        <p:spPr>
          <a:xfrm>
            <a:off x="2849563" y="2833688"/>
            <a:ext cx="4983162" cy="457200"/>
          </a:xfrm>
          <a:prstGeom prst="rect">
            <a:avLst/>
          </a:prstGeom>
          <a:solidFill>
            <a:schemeClr val="tx1">
              <a:lumMod val="50000"/>
              <a:lumOff val="50000"/>
            </a:schemeClr>
          </a:solidFill>
          <a:ln w="9525" cap="flat" cmpd="sng" algn="ctr">
            <a:solidFill>
              <a:schemeClr val="tx1">
                <a:lumMod val="50000"/>
                <a:lumOff val="50000"/>
              </a:schemeClr>
            </a:solidFill>
            <a:prstDash val="solid"/>
            <a:round/>
            <a:headEnd type="none" w="med" len="med"/>
            <a:tailEnd type="none" w="med" len="med"/>
          </a:ln>
          <a:effectLst/>
        </p:spPr>
        <p:txBody>
          <a:bodyPr anchor="ctr"/>
          <a:lstStyle/>
          <a:p>
            <a:pPr marL="45720" fontAlgn="base">
              <a:spcBef>
                <a:spcPct val="0"/>
              </a:spcBef>
              <a:spcAft>
                <a:spcPct val="0"/>
              </a:spcAft>
              <a:defRPr/>
            </a:pPr>
            <a:r>
              <a:rPr lang="en-US" sz="1400" dirty="0">
                <a:solidFill>
                  <a:prstClr val="white"/>
                </a:solidFill>
                <a:ea typeface="ＭＳ Ｐゴシック" pitchFamily="34" charset="-128"/>
                <a:cs typeface="Calibri" pitchFamily="34" charset="0"/>
              </a:rPr>
              <a:t>Standards &amp; Harmonization WG:</a:t>
            </a:r>
          </a:p>
          <a:p>
            <a:pPr marL="45720" fontAlgn="base">
              <a:spcBef>
                <a:spcPct val="0"/>
              </a:spcBef>
              <a:spcAft>
                <a:spcPct val="0"/>
              </a:spcAft>
              <a:defRPr/>
            </a:pPr>
            <a:r>
              <a:rPr lang="en-US" sz="1400" dirty="0">
                <a:solidFill>
                  <a:prstClr val="white"/>
                </a:solidFill>
                <a:ea typeface="ＭＳ Ｐゴシック" pitchFamily="34" charset="-128"/>
                <a:cs typeface="Calibri" pitchFamily="34" charset="0"/>
              </a:rPr>
              <a:t> Phase 1 SOAP/SAML &amp; IHE Profile</a:t>
            </a:r>
          </a:p>
        </p:txBody>
      </p:sp>
      <p:cxnSp>
        <p:nvCxnSpPr>
          <p:cNvPr id="73" name="Straight Arrow Connector 72"/>
          <p:cNvCxnSpPr/>
          <p:nvPr/>
        </p:nvCxnSpPr>
        <p:spPr>
          <a:xfrm>
            <a:off x="8686800" y="1295400"/>
            <a:ext cx="457200" cy="0"/>
          </a:xfrm>
          <a:prstGeom prst="straightConnector1">
            <a:avLst/>
          </a:prstGeom>
          <a:ln>
            <a:solidFill>
              <a:schemeClr val="accent5">
                <a:lumMod val="20000"/>
                <a:lumOff val="80000"/>
              </a:schemeClr>
            </a:solidFill>
            <a:tailEnd type="arrow"/>
          </a:ln>
        </p:spPr>
        <p:style>
          <a:lnRef idx="3">
            <a:schemeClr val="accent5"/>
          </a:lnRef>
          <a:fillRef idx="0">
            <a:schemeClr val="accent5"/>
          </a:fillRef>
          <a:effectRef idx="2">
            <a:schemeClr val="accent5"/>
          </a:effectRef>
          <a:fontRef idx="minor">
            <a:schemeClr val="tx1"/>
          </a:fontRef>
        </p:style>
      </p:cxnSp>
      <p:sp>
        <p:nvSpPr>
          <p:cNvPr id="100" name="Rectangle 99"/>
          <p:cNvSpPr/>
          <p:nvPr/>
        </p:nvSpPr>
        <p:spPr>
          <a:xfrm>
            <a:off x="3525838" y="5146675"/>
            <a:ext cx="5637212" cy="1711325"/>
          </a:xfrm>
          <a:prstGeom prst="rect">
            <a:avLst/>
          </a:prstGeom>
          <a:solidFill>
            <a:schemeClr val="accent5">
              <a:lumMod val="20000"/>
              <a:lumOff val="8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a:lstStyle/>
          <a:p>
            <a:pPr marL="228600" indent="4763" defTabSz="914400" fontAlgn="base">
              <a:spcBef>
                <a:spcPct val="0"/>
              </a:spcBef>
              <a:spcAft>
                <a:spcPct val="0"/>
              </a:spcAft>
              <a:defRPr/>
            </a:pPr>
            <a:r>
              <a:rPr lang="en-US" sz="1400" b="1" dirty="0">
                <a:solidFill>
                  <a:prstClr val="black">
                    <a:lumMod val="50000"/>
                    <a:lumOff val="50000"/>
                  </a:prstClr>
                </a:solidFill>
                <a:latin typeface="Arial Rounded MT Bold" pitchFamily="34" charset="0"/>
                <a:ea typeface="ＭＳ Ｐゴシック" pitchFamily="34" charset="-128"/>
                <a:cs typeface="Calibri" pitchFamily="34" charset="0"/>
              </a:rPr>
              <a:t>Content</a:t>
            </a:r>
          </a:p>
          <a:p>
            <a:pPr marL="228600" indent="4763" defTabSz="914400" fontAlgn="base">
              <a:spcBef>
                <a:spcPct val="0"/>
              </a:spcBef>
              <a:spcAft>
                <a:spcPct val="0"/>
              </a:spcAft>
              <a:defRPr/>
            </a:pPr>
            <a:r>
              <a:rPr lang="en-US" sz="1200" dirty="0">
                <a:solidFill>
                  <a:prstClr val="black">
                    <a:lumMod val="50000"/>
                    <a:lumOff val="50000"/>
                  </a:prstClr>
                </a:solidFill>
                <a:latin typeface="Arial Rounded MT Bold" pitchFamily="34" charset="0"/>
                <a:ea typeface="ＭＳ Ｐゴシック" pitchFamily="34" charset="-128"/>
                <a:cs typeface="Calibri" pitchFamily="34" charset="0"/>
              </a:rPr>
              <a:t>Work Stream</a:t>
            </a:r>
          </a:p>
        </p:txBody>
      </p:sp>
      <p:sp>
        <p:nvSpPr>
          <p:cNvPr id="76" name="Pentagon 75"/>
          <p:cNvSpPr/>
          <p:nvPr/>
        </p:nvSpPr>
        <p:spPr>
          <a:xfrm>
            <a:off x="7323138" y="5657850"/>
            <a:ext cx="1820862" cy="503238"/>
          </a:xfrm>
          <a:prstGeom prst="homePlate">
            <a:avLst/>
          </a:prstGeom>
          <a:solidFill>
            <a:schemeClr val="tx1">
              <a:lumMod val="50000"/>
              <a:lumOff val="50000"/>
            </a:schemeClr>
          </a:solidFill>
          <a:ln w="9525" cap="flat" cmpd="sng" algn="ctr">
            <a:solidFill>
              <a:schemeClr val="tx1">
                <a:lumMod val="50000"/>
                <a:lumOff val="50000"/>
              </a:schemeClr>
            </a:solidFill>
            <a:prstDash val="solid"/>
            <a:round/>
            <a:headEnd type="none" w="med" len="med"/>
            <a:tailEnd type="none" w="med" len="med"/>
          </a:ln>
          <a:effectLst/>
        </p:spPr>
        <p:txBody>
          <a:bodyPr anchor="ctr"/>
          <a:lstStyle/>
          <a:p>
            <a:pPr marL="228600" defTabSz="914400" fontAlgn="base">
              <a:spcBef>
                <a:spcPct val="0"/>
              </a:spcBef>
              <a:spcAft>
                <a:spcPct val="0"/>
              </a:spcAft>
              <a:defRPr/>
            </a:pPr>
            <a:r>
              <a:rPr lang="en-US" sz="1200" b="1" dirty="0">
                <a:solidFill>
                  <a:prstClr val="white"/>
                </a:solidFill>
                <a:ea typeface="ＭＳ Ｐゴシック" charset="0"/>
                <a:cs typeface="Calibri" pitchFamily="34" charset="0"/>
              </a:rPr>
              <a:t>PSE/AE SWG…</a:t>
            </a:r>
          </a:p>
          <a:p>
            <a:pPr marL="228600" defTabSz="914400" fontAlgn="base">
              <a:spcBef>
                <a:spcPct val="0"/>
              </a:spcBef>
              <a:spcAft>
                <a:spcPct val="0"/>
              </a:spcAft>
              <a:defRPr/>
            </a:pPr>
            <a:r>
              <a:rPr lang="en-US" sz="1050" i="1" dirty="0">
                <a:solidFill>
                  <a:prstClr val="white"/>
                </a:solidFill>
                <a:ea typeface="ＭＳ Ｐゴシック" charset="0"/>
                <a:cs typeface="Calibri" pitchFamily="34" charset="0"/>
              </a:rPr>
              <a:t>AHRQ/FDA Lead</a:t>
            </a:r>
          </a:p>
        </p:txBody>
      </p:sp>
      <p:sp>
        <p:nvSpPr>
          <p:cNvPr id="77" name="Pentagon 76"/>
          <p:cNvSpPr/>
          <p:nvPr/>
        </p:nvSpPr>
        <p:spPr>
          <a:xfrm>
            <a:off x="8315325" y="6234113"/>
            <a:ext cx="931863" cy="520700"/>
          </a:xfrm>
          <a:prstGeom prst="homePlate">
            <a:avLst>
              <a:gd name="adj" fmla="val 46491"/>
            </a:avLst>
          </a:prstGeom>
          <a:solidFill>
            <a:schemeClr val="tx1">
              <a:lumMod val="50000"/>
              <a:lumOff val="50000"/>
            </a:schemeClr>
          </a:solidFill>
          <a:ln w="9525" cap="flat" cmpd="sng" algn="ctr">
            <a:solidFill>
              <a:schemeClr val="tx1">
                <a:lumMod val="50000"/>
                <a:lumOff val="50000"/>
              </a:schemeClr>
            </a:solidFill>
            <a:prstDash val="solid"/>
            <a:round/>
            <a:headEnd type="none" w="med" len="med"/>
            <a:tailEnd type="none" w="med" len="med"/>
          </a:ln>
          <a:effectLst/>
        </p:spPr>
        <p:txBody>
          <a:bodyPr anchor="ctr"/>
          <a:lstStyle/>
          <a:p>
            <a:pPr marL="228600" defTabSz="914400" fontAlgn="base">
              <a:spcBef>
                <a:spcPct val="0"/>
              </a:spcBef>
              <a:spcAft>
                <a:spcPct val="0"/>
              </a:spcAft>
              <a:defRPr/>
            </a:pPr>
            <a:r>
              <a:rPr lang="en-US" sz="1000" b="1" dirty="0">
                <a:solidFill>
                  <a:prstClr val="white"/>
                </a:solidFill>
                <a:ea typeface="ＭＳ Ｐゴシック" charset="0"/>
                <a:cs typeface="Calibri" pitchFamily="34" charset="0"/>
              </a:rPr>
              <a:t>PCOR SWG…</a:t>
            </a:r>
          </a:p>
        </p:txBody>
      </p:sp>
      <p:cxnSp>
        <p:nvCxnSpPr>
          <p:cNvPr id="51" name="Straight Connector 50"/>
          <p:cNvCxnSpPr/>
          <p:nvPr/>
        </p:nvCxnSpPr>
        <p:spPr>
          <a:xfrm>
            <a:off x="8216900" y="919163"/>
            <a:ext cx="7938" cy="5964237"/>
          </a:xfrm>
          <a:prstGeom prst="line">
            <a:avLst/>
          </a:prstGeom>
          <a:ln>
            <a:solidFill>
              <a:srgbClr val="CC3300"/>
            </a:solidFill>
            <a:prstDash val="sysDash"/>
            <a:headEnd type="oval" w="med" len="med"/>
            <a:tailEnd type="oval" w="med" len="med"/>
          </a:ln>
          <a:effectLst/>
        </p:spPr>
        <p:style>
          <a:lnRef idx="2">
            <a:schemeClr val="accent2"/>
          </a:lnRef>
          <a:fillRef idx="0">
            <a:schemeClr val="accent2"/>
          </a:fillRef>
          <a:effectRef idx="1">
            <a:schemeClr val="accent2"/>
          </a:effectRef>
          <a:fontRef idx="minor">
            <a:schemeClr val="tx1"/>
          </a:fontRef>
        </p:style>
      </p:cxnSp>
      <p:cxnSp>
        <p:nvCxnSpPr>
          <p:cNvPr id="79" name="Straight Arrow Connector 78"/>
          <p:cNvCxnSpPr/>
          <p:nvPr/>
        </p:nvCxnSpPr>
        <p:spPr>
          <a:xfrm>
            <a:off x="8915400" y="1789113"/>
            <a:ext cx="228600" cy="0"/>
          </a:xfrm>
          <a:prstGeom prst="straightConnector1">
            <a:avLst/>
          </a:prstGeom>
          <a:ln>
            <a:solidFill>
              <a:schemeClr val="accent5">
                <a:lumMod val="20000"/>
                <a:lumOff val="80000"/>
              </a:schemeClr>
            </a:solidFill>
            <a:tailEnd type="arrow"/>
          </a:ln>
        </p:spPr>
        <p:style>
          <a:lnRef idx="3">
            <a:schemeClr val="accent5"/>
          </a:lnRef>
          <a:fillRef idx="0">
            <a:schemeClr val="accent5"/>
          </a:fillRef>
          <a:effectRef idx="2">
            <a:schemeClr val="accent5"/>
          </a:effectRef>
          <a:fontRef idx="minor">
            <a:schemeClr val="tx1"/>
          </a:fontRef>
        </p:style>
      </p:cxnSp>
      <p:sp>
        <p:nvSpPr>
          <p:cNvPr id="103" name="AutoShape 62"/>
          <p:cNvSpPr>
            <a:spLocks noChangeAspect="1" noChangeArrowheads="1"/>
          </p:cNvSpPr>
          <p:nvPr/>
        </p:nvSpPr>
        <p:spPr bwMode="auto">
          <a:xfrm>
            <a:off x="8369300" y="6286500"/>
            <a:ext cx="219075" cy="203200"/>
          </a:xfrm>
          <a:prstGeom prst="diamond">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fontAlgn="base">
              <a:spcBef>
                <a:spcPct val="0"/>
              </a:spcBef>
              <a:spcAft>
                <a:spcPct val="0"/>
              </a:spcAft>
              <a:defRPr/>
            </a:pPr>
            <a:endParaRPr lang="en-US" sz="1100" dirty="0">
              <a:solidFill>
                <a:srgbClr val="000000"/>
              </a:solidFill>
              <a:ea typeface="ＭＳ Ｐゴシック" pitchFamily="34" charset="-128"/>
              <a:cs typeface="Calibri" pitchFamily="34" charset="0"/>
            </a:endParaRPr>
          </a:p>
        </p:txBody>
      </p:sp>
      <p:sp>
        <p:nvSpPr>
          <p:cNvPr id="104" name="AutoShape 62"/>
          <p:cNvSpPr>
            <a:spLocks noChangeAspect="1" noChangeArrowheads="1"/>
          </p:cNvSpPr>
          <p:nvPr/>
        </p:nvSpPr>
        <p:spPr bwMode="auto">
          <a:xfrm>
            <a:off x="7380288" y="5713413"/>
            <a:ext cx="219075" cy="203200"/>
          </a:xfrm>
          <a:prstGeom prst="diamond">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pPr fontAlgn="base">
              <a:spcBef>
                <a:spcPct val="0"/>
              </a:spcBef>
              <a:spcAft>
                <a:spcPct val="0"/>
              </a:spcAft>
              <a:defRPr/>
            </a:pPr>
            <a:endParaRPr lang="en-US" sz="1100" dirty="0">
              <a:solidFill>
                <a:srgbClr val="000000"/>
              </a:solidFill>
              <a:ea typeface="ＭＳ Ｐゴシック" pitchFamily="34" charset="-128"/>
              <a:cs typeface="Calibri" pitchFamily="34" charset="0"/>
            </a:endParaRPr>
          </a:p>
        </p:txBody>
      </p:sp>
      <p:sp>
        <p:nvSpPr>
          <p:cNvPr id="50" name="Pentagon 49"/>
          <p:cNvSpPr/>
          <p:nvPr/>
        </p:nvSpPr>
        <p:spPr>
          <a:xfrm>
            <a:off x="5086350" y="5202238"/>
            <a:ext cx="4057650" cy="419100"/>
          </a:xfrm>
          <a:prstGeom prst="homePlate">
            <a:avLst/>
          </a:prstGeom>
          <a:solidFill>
            <a:schemeClr val="accent4">
              <a:lumMod val="75000"/>
            </a:schemeClr>
          </a:solidFill>
          <a:ln w="9525" cap="flat" cmpd="sng" algn="ctr">
            <a:noFill/>
            <a:prstDash val="solid"/>
            <a:round/>
            <a:headEnd type="none" w="med" len="med"/>
            <a:tailEnd type="none" w="med" len="med"/>
          </a:ln>
          <a:effectLst/>
        </p:spPr>
        <p:txBody>
          <a:bodyPr anchor="ctr"/>
          <a:lstStyle/>
          <a:p>
            <a:pPr marL="228600" defTabSz="914400" fontAlgn="base">
              <a:spcBef>
                <a:spcPct val="0"/>
              </a:spcBef>
              <a:spcAft>
                <a:spcPct val="0"/>
              </a:spcAft>
              <a:defRPr/>
            </a:pPr>
            <a:r>
              <a:rPr lang="en-US" sz="1200" b="1" dirty="0">
                <a:solidFill>
                  <a:prstClr val="white"/>
                </a:solidFill>
                <a:ea typeface="ＭＳ Ｐゴシック" charset="0"/>
                <a:cs typeface="Calibri" pitchFamily="34" charset="0"/>
              </a:rPr>
              <a:t>PH Tiger Team</a:t>
            </a:r>
          </a:p>
          <a:p>
            <a:pPr marL="228600" defTabSz="914400" fontAlgn="base">
              <a:spcBef>
                <a:spcPct val="0"/>
              </a:spcBef>
              <a:spcAft>
                <a:spcPct val="0"/>
              </a:spcAft>
              <a:defRPr/>
            </a:pPr>
            <a:r>
              <a:rPr lang="en-US" sz="1050" i="1" dirty="0">
                <a:solidFill>
                  <a:prstClr val="white"/>
                </a:solidFill>
                <a:ea typeface="ＭＳ Ｐゴシック" charset="0"/>
                <a:cs typeface="Calibri" pitchFamily="34" charset="0"/>
              </a:rPr>
              <a:t>CDC Lead</a:t>
            </a:r>
          </a:p>
        </p:txBody>
      </p:sp>
      <p:sp>
        <p:nvSpPr>
          <p:cNvPr id="54" name="AutoShape 62"/>
          <p:cNvSpPr>
            <a:spLocks noChangeAspect="1" noChangeArrowheads="1"/>
          </p:cNvSpPr>
          <p:nvPr/>
        </p:nvSpPr>
        <p:spPr bwMode="auto">
          <a:xfrm>
            <a:off x="5143500" y="5257800"/>
            <a:ext cx="219075" cy="203200"/>
          </a:xfrm>
          <a:prstGeom prst="diamond">
            <a:avLst/>
          </a:prstGeom>
          <a:solidFill>
            <a:srgbClr val="3366FF"/>
          </a:solidFill>
          <a:ln>
            <a:noFill/>
            <a:headEnd/>
            <a:tailEnd/>
          </a:ln>
        </p:spPr>
        <p:style>
          <a:lnRef idx="1">
            <a:schemeClr val="accent5"/>
          </a:lnRef>
          <a:fillRef idx="3">
            <a:schemeClr val="accent5"/>
          </a:fillRef>
          <a:effectRef idx="2">
            <a:schemeClr val="accent5"/>
          </a:effectRef>
          <a:fontRef idx="minor">
            <a:schemeClr val="lt1"/>
          </a:fontRef>
        </p:style>
        <p:txBody>
          <a:bodyPr wrap="none" anchor="ctr"/>
          <a:lstStyle/>
          <a:p>
            <a:pPr fontAlgn="base">
              <a:spcBef>
                <a:spcPct val="0"/>
              </a:spcBef>
              <a:spcAft>
                <a:spcPct val="0"/>
              </a:spcAft>
              <a:defRPr/>
            </a:pPr>
            <a:endParaRPr lang="en-US" sz="1100" dirty="0">
              <a:solidFill>
                <a:srgbClr val="000000"/>
              </a:solidFill>
              <a:ea typeface="ＭＳ Ｐゴシック" pitchFamily="34" charset="-128"/>
              <a:cs typeface="Calibri" pitchFamily="34" charset="0"/>
            </a:endParaRPr>
          </a:p>
        </p:txBody>
      </p:sp>
      <p:cxnSp>
        <p:nvCxnSpPr>
          <p:cNvPr id="56" name="Straight Connector 15"/>
          <p:cNvCxnSpPr>
            <a:cxnSpLocks noChangeShapeType="1"/>
          </p:cNvCxnSpPr>
          <p:nvPr/>
        </p:nvCxnSpPr>
        <p:spPr bwMode="auto">
          <a:xfrm rot="5400000">
            <a:off x="6030913" y="760413"/>
            <a:ext cx="152400" cy="0"/>
          </a:xfrm>
          <a:prstGeom prst="line">
            <a:avLst/>
          </a:prstGeom>
          <a:noFill/>
          <a:ln w="25400" algn="ctr">
            <a:solidFill>
              <a:schemeClr val="bg1">
                <a:lumMod val="75000"/>
              </a:schemeClr>
            </a:solidFill>
            <a:round/>
            <a:headEnd/>
            <a:tailEnd/>
          </a:ln>
          <a:effectLst/>
        </p:spPr>
      </p:cxnSp>
      <p:sp>
        <p:nvSpPr>
          <p:cNvPr id="48" name="Pentagon 47"/>
          <p:cNvSpPr/>
          <p:nvPr/>
        </p:nvSpPr>
        <p:spPr>
          <a:xfrm>
            <a:off x="7920038" y="2828925"/>
            <a:ext cx="1223962" cy="466725"/>
          </a:xfrm>
          <a:prstGeom prst="homePlate">
            <a:avLst/>
          </a:prstGeom>
          <a:solidFill>
            <a:schemeClr val="tx1">
              <a:lumMod val="50000"/>
              <a:lumOff val="50000"/>
            </a:schemeClr>
          </a:solidFill>
          <a:ln w="9525" cap="flat" cmpd="sng" algn="ctr">
            <a:solidFill>
              <a:schemeClr val="tx1">
                <a:lumMod val="50000"/>
                <a:lumOff val="50000"/>
              </a:schemeClr>
            </a:solidFill>
            <a:prstDash val="solid"/>
            <a:round/>
            <a:headEnd type="none" w="med" len="med"/>
            <a:tailEnd type="none" w="med" len="med"/>
          </a:ln>
          <a:effectLst/>
        </p:spPr>
        <p:txBody>
          <a:bodyPr anchor="ctr"/>
          <a:lstStyle/>
          <a:p>
            <a:pPr marL="228600" defTabSz="914400" fontAlgn="base">
              <a:lnSpc>
                <a:spcPct val="70000"/>
              </a:lnSpc>
              <a:spcBef>
                <a:spcPct val="0"/>
              </a:spcBef>
              <a:spcAft>
                <a:spcPct val="0"/>
              </a:spcAft>
              <a:defRPr/>
            </a:pPr>
            <a:r>
              <a:rPr lang="en-US" sz="1400" dirty="0">
                <a:solidFill>
                  <a:prstClr val="white"/>
                </a:solidFill>
                <a:ea typeface="ＭＳ Ｐゴシック" charset="0"/>
                <a:cs typeface="Calibri" pitchFamily="34" charset="0"/>
              </a:rPr>
              <a:t>Phase 2: FHIR Profile</a:t>
            </a:r>
            <a:endParaRPr lang="en-US" sz="1400" i="1" dirty="0">
              <a:solidFill>
                <a:prstClr val="white"/>
              </a:solidFill>
              <a:ea typeface="ＭＳ Ｐゴシック" charset="0"/>
              <a:cs typeface="Calibri" pitchFamily="34" charset="0"/>
            </a:endParaRPr>
          </a:p>
        </p:txBody>
      </p:sp>
      <p:sp>
        <p:nvSpPr>
          <p:cNvPr id="49" name="Right Arrow 48"/>
          <p:cNvSpPr/>
          <p:nvPr/>
        </p:nvSpPr>
        <p:spPr>
          <a:xfrm rot="7729490">
            <a:off x="4891541" y="769230"/>
            <a:ext cx="743484" cy="290802"/>
          </a:xfrm>
          <a:prstGeom prst="rightArrow">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53" name="TextBox 52"/>
          <p:cNvSpPr txBox="1"/>
          <p:nvPr/>
        </p:nvSpPr>
        <p:spPr>
          <a:xfrm>
            <a:off x="4754563" y="328871"/>
            <a:ext cx="3560762" cy="461665"/>
          </a:xfrm>
          <a:prstGeom prst="rect">
            <a:avLst/>
          </a:prstGeom>
        </p:spPr>
        <p:style>
          <a:lnRef idx="3">
            <a:schemeClr val="lt1"/>
          </a:lnRef>
          <a:fillRef idx="1">
            <a:schemeClr val="accent6"/>
          </a:fillRef>
          <a:effectRef idx="1">
            <a:schemeClr val="accent6"/>
          </a:effectRef>
          <a:fontRef idx="minor">
            <a:schemeClr val="lt1"/>
          </a:fontRef>
        </p:style>
        <p:txBody>
          <a:bodyPr wrap="square" anchor="ctr">
            <a:spAutoFit/>
          </a:bodyPr>
          <a:lstStyle/>
          <a:p>
            <a:pPr algn="ctr">
              <a:defRPr/>
            </a:pPr>
            <a:r>
              <a:rPr lang="en-US" sz="2400" dirty="0" smtClean="0">
                <a:solidFill>
                  <a:srgbClr val="FF0000"/>
                </a:solidFill>
              </a:rPr>
              <a:t>S&amp;I Framework Phases</a:t>
            </a:r>
            <a:endParaRPr lang="en-US" sz="2400" dirty="0">
              <a:solidFill>
                <a:srgbClr val="FF0000"/>
              </a:solidFill>
            </a:endParaRPr>
          </a:p>
        </p:txBody>
      </p:sp>
      <p:sp>
        <p:nvSpPr>
          <p:cNvPr id="60" name="Right Arrow 59"/>
          <p:cNvSpPr/>
          <p:nvPr/>
        </p:nvSpPr>
        <p:spPr>
          <a:xfrm rot="16946223">
            <a:off x="980627" y="3366311"/>
            <a:ext cx="968034" cy="226572"/>
          </a:xfrm>
          <a:prstGeom prst="rightArrow">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2" name="Right Arrow 61"/>
          <p:cNvSpPr/>
          <p:nvPr/>
        </p:nvSpPr>
        <p:spPr>
          <a:xfrm rot="16946223">
            <a:off x="2322683" y="3533641"/>
            <a:ext cx="968034" cy="226572"/>
          </a:xfrm>
          <a:prstGeom prst="rightArrow">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3" name="Right Arrow 62"/>
          <p:cNvSpPr/>
          <p:nvPr/>
        </p:nvSpPr>
        <p:spPr>
          <a:xfrm rot="19100138">
            <a:off x="2791333" y="4367295"/>
            <a:ext cx="1015685" cy="216063"/>
          </a:xfrm>
          <a:prstGeom prst="rightArrow">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4" name="Right Arrow 63"/>
          <p:cNvSpPr/>
          <p:nvPr/>
        </p:nvSpPr>
        <p:spPr>
          <a:xfrm rot="645812">
            <a:off x="2724091" y="5088952"/>
            <a:ext cx="968034" cy="226572"/>
          </a:xfrm>
          <a:prstGeom prst="rightArrow">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1" name="TextBox 60"/>
          <p:cNvSpPr txBox="1"/>
          <p:nvPr/>
        </p:nvSpPr>
        <p:spPr>
          <a:xfrm>
            <a:off x="244475" y="3587145"/>
            <a:ext cx="3041791" cy="1569660"/>
          </a:xfrm>
          <a:prstGeom prst="rect">
            <a:avLst/>
          </a:prstGeom>
        </p:spPr>
        <p:style>
          <a:lnRef idx="3">
            <a:schemeClr val="lt1"/>
          </a:lnRef>
          <a:fillRef idx="1">
            <a:schemeClr val="accent6"/>
          </a:fillRef>
          <a:effectRef idx="1">
            <a:schemeClr val="accent6"/>
          </a:effectRef>
          <a:fontRef idx="minor">
            <a:schemeClr val="lt1"/>
          </a:fontRef>
        </p:style>
        <p:txBody>
          <a:bodyPr wrap="square" anchor="ctr">
            <a:spAutoFit/>
          </a:bodyPr>
          <a:lstStyle/>
          <a:p>
            <a:pPr algn="ctr">
              <a:defRPr/>
            </a:pPr>
            <a:r>
              <a:rPr lang="en-US" sz="2400" dirty="0" smtClean="0">
                <a:solidFill>
                  <a:srgbClr val="FF0000"/>
                </a:solidFill>
              </a:rPr>
              <a:t>SDC Workgroups &amp; Sub-workgroups to develop SDC deliverables</a:t>
            </a:r>
            <a:endParaRPr lang="en-US" sz="2400" dirty="0">
              <a:solidFill>
                <a:srgbClr val="FF0000"/>
              </a:solidFill>
            </a:endParaRPr>
          </a:p>
        </p:txBody>
      </p:sp>
    </p:spTree>
    <p:extLst>
      <p:ext uri="{BB962C8B-B14F-4D97-AF65-F5344CB8AC3E}">
        <p14:creationId xmlns:p14="http://schemas.microsoft.com/office/powerpoint/2010/main" val="35401259"/>
      </p:ext>
    </p:extLst>
  </p:cSld>
  <p:clrMapOvr>
    <a:masterClrMapping/>
  </p:clrMapOvr>
  <p:transition>
    <p:dissolv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a:xfrm>
            <a:off x="457200" y="488204"/>
            <a:ext cx="8229600" cy="1020763"/>
          </a:xfrm>
        </p:spPr>
        <p:txBody>
          <a:bodyPr/>
          <a:lstStyle/>
          <a:p>
            <a:r>
              <a:rPr lang="en-US" sz="2800" dirty="0">
                <a:latin typeface="Calibri" charset="0"/>
                <a:ea typeface="MS PGothic" charset="0"/>
              </a:rPr>
              <a:t>SDC Community Participation</a:t>
            </a:r>
          </a:p>
        </p:txBody>
      </p:sp>
      <p:sp>
        <p:nvSpPr>
          <p:cNvPr id="3" name="Content Placeholder 1"/>
          <p:cNvSpPr txBox="1">
            <a:spLocks/>
          </p:cNvSpPr>
          <p:nvPr/>
        </p:nvSpPr>
        <p:spPr>
          <a:xfrm>
            <a:off x="457200" y="1371600"/>
            <a:ext cx="8229600" cy="5257800"/>
          </a:xfrm>
          <a:prstGeom prst="rect">
            <a:avLst/>
          </a:prstGeom>
        </p:spPr>
        <p:txBody>
          <a:bodyPr/>
          <a:lstStyle>
            <a:lvl1pPr marL="342900" indent="-342900" algn="l" defTabSz="457200" rtl="0" fontAlgn="base">
              <a:spcBef>
                <a:spcPct val="20000"/>
              </a:spcBef>
              <a:spcAft>
                <a:spcPct val="0"/>
              </a:spcAft>
              <a:buClr>
                <a:srgbClr val="025AA3"/>
              </a:buClr>
              <a:buFont typeface="Arial" charset="0"/>
              <a:buChar char="•"/>
              <a:defRPr sz="2800" kern="1200">
                <a:solidFill>
                  <a:srgbClr val="7F7F7F"/>
                </a:solidFill>
                <a:latin typeface="Arial"/>
                <a:ea typeface="ＭＳ Ｐゴシック" charset="0"/>
                <a:cs typeface="Arial"/>
              </a:defRPr>
            </a:lvl1pPr>
            <a:lvl2pPr marL="742950" indent="-285750" algn="l" defTabSz="457200" rtl="0" fontAlgn="base">
              <a:spcBef>
                <a:spcPct val="20000"/>
              </a:spcBef>
              <a:spcAft>
                <a:spcPct val="0"/>
              </a:spcAft>
              <a:buClr>
                <a:srgbClr val="025AA3"/>
              </a:buClr>
              <a:buFont typeface="Arial" charset="0"/>
              <a:buChar char="–"/>
              <a:defRPr sz="2400" kern="1200">
                <a:solidFill>
                  <a:srgbClr val="7F7F7F"/>
                </a:solidFill>
                <a:latin typeface="Arial"/>
                <a:ea typeface="Arial" charset="0"/>
                <a:cs typeface="Arial"/>
              </a:defRPr>
            </a:lvl2pPr>
            <a:lvl3pPr marL="1143000" indent="-228600" algn="l" defTabSz="457200" rtl="0" fontAlgn="base">
              <a:spcBef>
                <a:spcPct val="20000"/>
              </a:spcBef>
              <a:spcAft>
                <a:spcPct val="0"/>
              </a:spcAft>
              <a:buClr>
                <a:srgbClr val="025AA3"/>
              </a:buClr>
              <a:buFont typeface="Arial" charset="0"/>
              <a:buChar char="•"/>
              <a:defRPr sz="2000" kern="1200">
                <a:solidFill>
                  <a:srgbClr val="7F7F7F"/>
                </a:solidFill>
                <a:latin typeface="Arial"/>
                <a:ea typeface="Arial" charset="0"/>
                <a:cs typeface="Arial"/>
              </a:defRPr>
            </a:lvl3pPr>
            <a:lvl4pPr marL="1600200" indent="-228600" algn="l" defTabSz="457200" rtl="0" fontAlgn="base">
              <a:spcBef>
                <a:spcPct val="20000"/>
              </a:spcBef>
              <a:spcAft>
                <a:spcPct val="0"/>
              </a:spcAft>
              <a:buClr>
                <a:srgbClr val="025AA3"/>
              </a:buClr>
              <a:buFont typeface="Arial" charset="0"/>
              <a:buChar char="–"/>
              <a:defRPr kern="1200">
                <a:solidFill>
                  <a:srgbClr val="7F7F7F"/>
                </a:solidFill>
                <a:latin typeface="Arial"/>
                <a:ea typeface="Arial" charset="0"/>
                <a:cs typeface="Arial"/>
              </a:defRPr>
            </a:lvl4pPr>
            <a:lvl5pPr marL="2057400" indent="-228600" algn="l" defTabSz="457200" rtl="0" fontAlgn="base">
              <a:spcBef>
                <a:spcPct val="20000"/>
              </a:spcBef>
              <a:spcAft>
                <a:spcPct val="0"/>
              </a:spcAft>
              <a:buClr>
                <a:srgbClr val="025AA3"/>
              </a:buClr>
              <a:buFont typeface="Arial" charset="0"/>
              <a:buChar char="»"/>
              <a:defRPr kern="1200">
                <a:solidFill>
                  <a:srgbClr val="7F7F7F"/>
                </a:solidFill>
                <a:latin typeface="Arial"/>
                <a:ea typeface="Arial"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US" sz="2400" dirty="0" smtClean="0">
                <a:solidFill>
                  <a:schemeClr val="tx1"/>
                </a:solidFill>
                <a:latin typeface="Arial" charset="0"/>
              </a:rPr>
              <a:t>Federal Partners: NIH</a:t>
            </a:r>
            <a:r>
              <a:rPr lang="en-US" sz="2400" dirty="0">
                <a:solidFill>
                  <a:schemeClr val="tx1"/>
                </a:solidFill>
                <a:latin typeface="Arial" charset="0"/>
              </a:rPr>
              <a:t>/</a:t>
            </a:r>
            <a:r>
              <a:rPr lang="en-US" sz="2400" dirty="0" smtClean="0">
                <a:solidFill>
                  <a:schemeClr val="tx1"/>
                </a:solidFill>
                <a:latin typeface="Arial" charset="0"/>
              </a:rPr>
              <a:t>NLM, AHRQ, FDA, CMS, CDC, </a:t>
            </a:r>
            <a:r>
              <a:rPr lang="en-US" sz="2400" dirty="0" err="1" smtClean="0">
                <a:solidFill>
                  <a:schemeClr val="tx1"/>
                </a:solidFill>
                <a:latin typeface="Arial" charset="0"/>
              </a:rPr>
              <a:t>DoD</a:t>
            </a:r>
            <a:r>
              <a:rPr lang="en-US" sz="2400" dirty="0">
                <a:solidFill>
                  <a:schemeClr val="tx1"/>
                </a:solidFill>
                <a:latin typeface="Arial" charset="0"/>
              </a:rPr>
              <a:t>/VA Interagency Program </a:t>
            </a:r>
            <a:r>
              <a:rPr lang="en-US" sz="2400" dirty="0" smtClean="0">
                <a:solidFill>
                  <a:schemeClr val="tx1"/>
                </a:solidFill>
                <a:latin typeface="Arial" charset="0"/>
              </a:rPr>
              <a:t>Office, ASPE</a:t>
            </a:r>
            <a:endParaRPr lang="en-US" sz="2400" dirty="0">
              <a:solidFill>
                <a:schemeClr val="tx1"/>
              </a:solidFill>
              <a:latin typeface="Arial" charset="0"/>
            </a:endParaRPr>
          </a:p>
          <a:p>
            <a:pPr>
              <a:defRPr/>
            </a:pPr>
            <a:r>
              <a:rPr lang="en-US" sz="2400" dirty="0" smtClean="0">
                <a:solidFill>
                  <a:schemeClr val="tx1"/>
                </a:solidFill>
                <a:latin typeface="Arial" charset="0"/>
              </a:rPr>
              <a:t>Research Community Organizations: </a:t>
            </a:r>
            <a:r>
              <a:rPr lang="en-US" sz="2400" dirty="0" err="1" smtClean="0">
                <a:solidFill>
                  <a:schemeClr val="tx1"/>
                </a:solidFill>
                <a:latin typeface="Arial" charset="0"/>
              </a:rPr>
              <a:t>PCORi</a:t>
            </a:r>
            <a:r>
              <a:rPr lang="en-US" sz="2400" dirty="0" smtClean="0">
                <a:solidFill>
                  <a:schemeClr val="tx1"/>
                </a:solidFill>
                <a:latin typeface="Arial" charset="0"/>
              </a:rPr>
              <a:t>, IOM</a:t>
            </a:r>
            <a:endParaRPr lang="en-US" sz="2400" dirty="0">
              <a:solidFill>
                <a:schemeClr val="tx1"/>
              </a:solidFill>
              <a:latin typeface="Arial" charset="0"/>
            </a:endParaRPr>
          </a:p>
          <a:p>
            <a:pPr>
              <a:defRPr/>
            </a:pPr>
            <a:r>
              <a:rPr lang="en-US" sz="2400" dirty="0">
                <a:solidFill>
                  <a:schemeClr val="tx1"/>
                </a:solidFill>
                <a:latin typeface="Arial" charset="0"/>
              </a:rPr>
              <a:t>Standard Development Organizations: IHE, HL7, </a:t>
            </a:r>
            <a:r>
              <a:rPr lang="en-US" sz="2400" dirty="0" smtClean="0">
                <a:solidFill>
                  <a:schemeClr val="tx1"/>
                </a:solidFill>
                <a:latin typeface="Arial" charset="0"/>
              </a:rPr>
              <a:t>CDISC, ISO/IEC</a:t>
            </a:r>
            <a:endParaRPr lang="en-US" sz="2400" dirty="0">
              <a:solidFill>
                <a:schemeClr val="tx1"/>
              </a:solidFill>
              <a:latin typeface="Arial" charset="0"/>
            </a:endParaRPr>
          </a:p>
          <a:p>
            <a:pPr>
              <a:defRPr/>
            </a:pPr>
            <a:r>
              <a:rPr lang="en-US" sz="2400" dirty="0">
                <a:solidFill>
                  <a:schemeClr val="tx1"/>
                </a:solidFill>
                <a:latin typeface="Arial" charset="0"/>
              </a:rPr>
              <a:t>Vendors</a:t>
            </a:r>
            <a:r>
              <a:rPr lang="en-US" sz="2400" dirty="0" smtClean="0">
                <a:solidFill>
                  <a:schemeClr val="tx1"/>
                </a:solidFill>
                <a:latin typeface="Arial" charset="0"/>
              </a:rPr>
              <a:t>: Epic, </a:t>
            </a:r>
            <a:r>
              <a:rPr lang="en-US" sz="2400" dirty="0" err="1" smtClean="0">
                <a:solidFill>
                  <a:schemeClr val="tx1"/>
                </a:solidFill>
                <a:latin typeface="Arial" charset="0"/>
              </a:rPr>
              <a:t>Allscripts</a:t>
            </a:r>
            <a:r>
              <a:rPr lang="en-US" sz="2400" dirty="0">
                <a:solidFill>
                  <a:schemeClr val="tx1"/>
                </a:solidFill>
                <a:latin typeface="Arial" charset="0"/>
              </a:rPr>
              <a:t>, </a:t>
            </a:r>
            <a:r>
              <a:rPr lang="en-US" sz="2400" dirty="0" smtClean="0">
                <a:solidFill>
                  <a:schemeClr val="tx1"/>
                </a:solidFill>
                <a:latin typeface="Arial" charset="0"/>
              </a:rPr>
              <a:t>Siemens, McKesson</a:t>
            </a:r>
            <a:r>
              <a:rPr lang="en-US" sz="2400" dirty="0">
                <a:solidFill>
                  <a:schemeClr val="tx1"/>
                </a:solidFill>
                <a:latin typeface="Arial" charset="0"/>
              </a:rPr>
              <a:t>, Cerner, Greenway, Oz Systems, </a:t>
            </a:r>
            <a:r>
              <a:rPr lang="en-US" sz="2400" dirty="0" err="1" smtClean="0">
                <a:solidFill>
                  <a:schemeClr val="tx1"/>
                </a:solidFill>
                <a:latin typeface="Arial" charset="0"/>
              </a:rPr>
              <a:t>KBCore</a:t>
            </a:r>
            <a:r>
              <a:rPr lang="en-US" sz="2400" dirty="0" smtClean="0">
                <a:solidFill>
                  <a:schemeClr val="tx1"/>
                </a:solidFill>
                <a:latin typeface="Arial" charset="0"/>
              </a:rPr>
              <a:t>, </a:t>
            </a:r>
            <a:r>
              <a:rPr lang="en-US" sz="2400" dirty="0" err="1" smtClean="0">
                <a:solidFill>
                  <a:schemeClr val="tx1"/>
                </a:solidFill>
                <a:latin typeface="Arial" charset="0"/>
              </a:rPr>
              <a:t>AthenaHealth</a:t>
            </a:r>
            <a:r>
              <a:rPr lang="en-US" sz="2400" dirty="0" smtClean="0">
                <a:solidFill>
                  <a:schemeClr val="tx1"/>
                </a:solidFill>
                <a:latin typeface="Arial" charset="0"/>
              </a:rPr>
              <a:t>, </a:t>
            </a:r>
            <a:r>
              <a:rPr lang="en-US" sz="2400" dirty="0" err="1" smtClean="0">
                <a:solidFill>
                  <a:schemeClr val="tx1"/>
                </a:solidFill>
                <a:latin typeface="Arial" charset="0"/>
              </a:rPr>
              <a:t>Quantros</a:t>
            </a:r>
            <a:r>
              <a:rPr lang="en-US" sz="2400" dirty="0">
                <a:solidFill>
                  <a:schemeClr val="tx1"/>
                </a:solidFill>
                <a:latin typeface="Arial" charset="0"/>
              </a:rPr>
              <a:t> </a:t>
            </a:r>
            <a:r>
              <a:rPr lang="en-US" sz="2400" dirty="0" smtClean="0">
                <a:solidFill>
                  <a:schemeClr val="tx1"/>
                </a:solidFill>
                <a:latin typeface="Arial" charset="0"/>
              </a:rPr>
              <a:t>and other RMIS system vendors</a:t>
            </a:r>
            <a:endParaRPr lang="en-US" sz="2400" dirty="0">
              <a:solidFill>
                <a:schemeClr val="tx1"/>
              </a:solidFill>
              <a:latin typeface="Arial" charset="0"/>
            </a:endParaRPr>
          </a:p>
        </p:txBody>
      </p:sp>
    </p:spTree>
    <p:extLst>
      <p:ext uri="{BB962C8B-B14F-4D97-AF65-F5344CB8AC3E}">
        <p14:creationId xmlns:p14="http://schemas.microsoft.com/office/powerpoint/2010/main" val="19539898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ChangeArrowheads="1"/>
          </p:cNvSpPr>
          <p:nvPr/>
        </p:nvSpPr>
        <p:spPr bwMode="auto">
          <a:xfrm>
            <a:off x="0" y="6172200"/>
            <a:ext cx="9144000" cy="685800"/>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rgbClr val="C10A25"/>
              </a:buClr>
              <a:buChar char="•"/>
              <a:defRPr sz="2800">
                <a:solidFill>
                  <a:schemeClr val="tx2"/>
                </a:solidFill>
                <a:latin typeface="Georgia" pitchFamily="18" charset="0"/>
                <a:ea typeface="MS PGothic" pitchFamily="34" charset="-128"/>
                <a:cs typeface="Georgia" pitchFamily="18" charset="0"/>
              </a:defRPr>
            </a:lvl1pPr>
            <a:lvl2pPr marL="742950" indent="-285750">
              <a:spcBef>
                <a:spcPct val="20000"/>
              </a:spcBef>
              <a:buClr>
                <a:schemeClr val="accent1"/>
              </a:buClr>
              <a:buChar char="–"/>
              <a:defRPr sz="2800">
                <a:solidFill>
                  <a:schemeClr val="tx2"/>
                </a:solidFill>
                <a:latin typeface="Georgia" pitchFamily="18" charset="0"/>
                <a:ea typeface="MS PGothic" pitchFamily="34" charset="-128"/>
                <a:cs typeface="Georgia" pitchFamily="18" charset="0"/>
              </a:defRPr>
            </a:lvl2pPr>
            <a:lvl3pPr marL="1143000" indent="-228600">
              <a:spcBef>
                <a:spcPct val="20000"/>
              </a:spcBef>
              <a:buClr>
                <a:schemeClr val="bg2"/>
              </a:buClr>
              <a:buChar char="•"/>
              <a:defRPr sz="2400">
                <a:solidFill>
                  <a:schemeClr val="tx2"/>
                </a:solidFill>
                <a:latin typeface="Georgia" pitchFamily="18" charset="0"/>
                <a:ea typeface="MS PGothic" pitchFamily="34" charset="-128"/>
                <a:cs typeface="Georgia" pitchFamily="18" charset="0"/>
              </a:defRPr>
            </a:lvl3pPr>
            <a:lvl4pPr marL="1600200" indent="-228600">
              <a:spcBef>
                <a:spcPct val="20000"/>
              </a:spcBef>
              <a:buClr>
                <a:schemeClr val="bg2"/>
              </a:buClr>
              <a:buChar char="–"/>
              <a:defRPr sz="2000">
                <a:solidFill>
                  <a:schemeClr val="tx2"/>
                </a:solidFill>
                <a:latin typeface="Georgia" pitchFamily="18" charset="0"/>
                <a:ea typeface="MS PGothic" pitchFamily="34" charset="-128"/>
                <a:cs typeface="Georgia" pitchFamily="18" charset="0"/>
              </a:defRPr>
            </a:lvl4pPr>
            <a:lvl5pPr marL="2057400" indent="-228600">
              <a:spcBef>
                <a:spcPct val="20000"/>
              </a:spcBef>
              <a:buClr>
                <a:schemeClr val="bg2"/>
              </a:buClr>
              <a:buChar char="»"/>
              <a:defRPr sz="2000">
                <a:solidFill>
                  <a:schemeClr val="tx2"/>
                </a:solidFill>
                <a:latin typeface="Georgia" pitchFamily="18" charset="0"/>
                <a:ea typeface="MS PGothic" pitchFamily="34" charset="-128"/>
                <a:cs typeface="Georgia" pitchFamily="18" charset="0"/>
              </a:defRPr>
            </a:lvl5pPr>
            <a:lvl6pPr marL="25146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6pPr>
            <a:lvl7pPr marL="29718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7pPr>
            <a:lvl8pPr marL="34290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8pPr>
            <a:lvl9pPr marL="38862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9pPr>
          </a:lstStyle>
          <a:p>
            <a:pPr>
              <a:spcBef>
                <a:spcPct val="0"/>
              </a:spcBef>
              <a:buClrTx/>
              <a:buFontTx/>
              <a:buNone/>
            </a:pPr>
            <a:endParaRPr lang="en-US" altLang="en-US" sz="2400">
              <a:solidFill>
                <a:schemeClr val="tx1"/>
              </a:solidFill>
              <a:latin typeface="Calibri" pitchFamily="34" charset="0"/>
            </a:endParaRPr>
          </a:p>
        </p:txBody>
      </p:sp>
      <p:sp>
        <p:nvSpPr>
          <p:cNvPr id="6" name="Title 5"/>
          <p:cNvSpPr>
            <a:spLocks noGrp="1"/>
          </p:cNvSpPr>
          <p:nvPr>
            <p:ph type="title"/>
          </p:nvPr>
        </p:nvSpPr>
        <p:spPr/>
        <p:txBody>
          <a:bodyPr/>
          <a:lstStyle/>
          <a:p>
            <a:pPr>
              <a:defRPr/>
            </a:pPr>
            <a:r>
              <a:rPr lang="en-US" dirty="0">
                <a:ea typeface="+mj-ea"/>
              </a:rPr>
              <a:t>FHA Overview</a:t>
            </a:r>
          </a:p>
        </p:txBody>
      </p:sp>
      <p:sp>
        <p:nvSpPr>
          <p:cNvPr id="6148" name="Content Placeholder 3"/>
          <p:cNvSpPr>
            <a:spLocks noGrp="1"/>
          </p:cNvSpPr>
          <p:nvPr>
            <p:ph sz="half" idx="1"/>
          </p:nvPr>
        </p:nvSpPr>
        <p:spPr>
          <a:xfrm>
            <a:off x="457200" y="1957854"/>
            <a:ext cx="3733800" cy="4114800"/>
          </a:xfrm>
        </p:spPr>
        <p:txBody>
          <a:bodyPr/>
          <a:lstStyle/>
          <a:p>
            <a:pPr>
              <a:lnSpc>
                <a:spcPct val="120000"/>
              </a:lnSpc>
              <a:spcAft>
                <a:spcPts val="3000"/>
              </a:spcAft>
              <a:buClr>
                <a:srgbClr val="21978B"/>
              </a:buClr>
            </a:pPr>
            <a:r>
              <a:rPr lang="en-US" altLang="en-US" sz="2200" dirty="0" smtClean="0">
                <a:solidFill>
                  <a:srgbClr val="4C4C4C"/>
                </a:solidFill>
                <a:cs typeface="Georgia" pitchFamily="18" charset="0"/>
              </a:rPr>
              <a:t>Established by the Office of Management and Budget as an E-Government Line of Business (</a:t>
            </a:r>
            <a:r>
              <a:rPr lang="en-US" altLang="en-US" sz="2200" dirty="0" err="1" smtClean="0">
                <a:solidFill>
                  <a:srgbClr val="4C4C4C"/>
                </a:solidFill>
                <a:cs typeface="Georgia" pitchFamily="18" charset="0"/>
              </a:rPr>
              <a:t>LoB</a:t>
            </a:r>
            <a:r>
              <a:rPr lang="en-US" altLang="en-US" sz="2200" dirty="0" smtClean="0">
                <a:solidFill>
                  <a:srgbClr val="4C4C4C"/>
                </a:solidFill>
                <a:cs typeface="Georgia" pitchFamily="18" charset="0"/>
              </a:rPr>
              <a:t>) Initiative</a:t>
            </a:r>
          </a:p>
        </p:txBody>
      </p:sp>
      <p:sp>
        <p:nvSpPr>
          <p:cNvPr id="6149" name="Content Placeholder 2"/>
          <p:cNvSpPr>
            <a:spLocks noGrp="1"/>
          </p:cNvSpPr>
          <p:nvPr>
            <p:ph sz="half" idx="2"/>
          </p:nvPr>
        </p:nvSpPr>
        <p:spPr>
          <a:xfrm>
            <a:off x="4445530" y="1957854"/>
            <a:ext cx="3975100" cy="4114800"/>
          </a:xfrm>
        </p:spPr>
        <p:txBody>
          <a:bodyPr/>
          <a:lstStyle/>
          <a:p>
            <a:pPr>
              <a:buClr>
                <a:srgbClr val="21978B"/>
              </a:buClr>
            </a:pPr>
            <a:r>
              <a:rPr lang="en-US" altLang="en-US" sz="2200" dirty="0" smtClean="0">
                <a:solidFill>
                  <a:srgbClr val="4C4C4C"/>
                </a:solidFill>
                <a:cs typeface="Georgia" pitchFamily="18" charset="0"/>
              </a:rPr>
              <a:t>Supports federal activities related to the development and adoption of health IT standards and policies</a:t>
            </a:r>
          </a:p>
          <a:p>
            <a:pPr>
              <a:buClr>
                <a:srgbClr val="21978B"/>
              </a:buClr>
            </a:pPr>
            <a:r>
              <a:rPr lang="en-US" altLang="en-US" sz="2200" dirty="0" smtClean="0">
                <a:solidFill>
                  <a:srgbClr val="4C4C4C"/>
                </a:solidFill>
                <a:cs typeface="Georgia" pitchFamily="18" charset="0"/>
              </a:rPr>
              <a:t>Ensures that federal agencies seamlessly and securely exchange health data with other agencies, government entities, and with other public and private organizations</a:t>
            </a:r>
          </a:p>
        </p:txBody>
      </p:sp>
      <p:sp>
        <p:nvSpPr>
          <p:cNvPr id="6150" name="Slide Number Placeholder 1"/>
          <p:cNvSpPr>
            <a:spLocks noGrp="1"/>
          </p:cNvSpPr>
          <p:nvPr>
            <p:ph type="sldNum" sz="quarter" idx="4294967295"/>
          </p:nvPr>
        </p:nvSpPr>
        <p:spPr>
          <a:xfrm>
            <a:off x="6970713" y="6211888"/>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10A25"/>
              </a:buClr>
              <a:buChar char="•"/>
              <a:defRPr sz="2800">
                <a:solidFill>
                  <a:schemeClr val="tx2"/>
                </a:solidFill>
                <a:latin typeface="Georgia" pitchFamily="18" charset="0"/>
                <a:ea typeface="MS PGothic" pitchFamily="34" charset="-128"/>
                <a:cs typeface="Georgia" pitchFamily="18" charset="0"/>
              </a:defRPr>
            </a:lvl1pPr>
            <a:lvl2pPr marL="742950" indent="-285750">
              <a:spcBef>
                <a:spcPct val="20000"/>
              </a:spcBef>
              <a:buClr>
                <a:schemeClr val="accent1"/>
              </a:buClr>
              <a:buChar char="–"/>
              <a:defRPr sz="2800">
                <a:solidFill>
                  <a:schemeClr val="tx2"/>
                </a:solidFill>
                <a:latin typeface="Georgia" pitchFamily="18" charset="0"/>
                <a:ea typeface="MS PGothic" pitchFamily="34" charset="-128"/>
                <a:cs typeface="Georgia" pitchFamily="18" charset="0"/>
              </a:defRPr>
            </a:lvl2pPr>
            <a:lvl3pPr marL="1143000" indent="-228600">
              <a:spcBef>
                <a:spcPct val="20000"/>
              </a:spcBef>
              <a:buClr>
                <a:schemeClr val="bg2"/>
              </a:buClr>
              <a:buChar char="•"/>
              <a:defRPr sz="2400">
                <a:solidFill>
                  <a:schemeClr val="tx2"/>
                </a:solidFill>
                <a:latin typeface="Georgia" pitchFamily="18" charset="0"/>
                <a:ea typeface="MS PGothic" pitchFamily="34" charset="-128"/>
                <a:cs typeface="Georgia" pitchFamily="18" charset="0"/>
              </a:defRPr>
            </a:lvl3pPr>
            <a:lvl4pPr marL="1600200" indent="-228600">
              <a:spcBef>
                <a:spcPct val="20000"/>
              </a:spcBef>
              <a:buClr>
                <a:schemeClr val="bg2"/>
              </a:buClr>
              <a:buChar char="–"/>
              <a:defRPr sz="2000">
                <a:solidFill>
                  <a:schemeClr val="tx2"/>
                </a:solidFill>
                <a:latin typeface="Georgia" pitchFamily="18" charset="0"/>
                <a:ea typeface="MS PGothic" pitchFamily="34" charset="-128"/>
                <a:cs typeface="Georgia" pitchFamily="18" charset="0"/>
              </a:defRPr>
            </a:lvl4pPr>
            <a:lvl5pPr marL="2057400" indent="-228600">
              <a:spcBef>
                <a:spcPct val="20000"/>
              </a:spcBef>
              <a:buClr>
                <a:schemeClr val="bg2"/>
              </a:buClr>
              <a:buChar char="»"/>
              <a:defRPr sz="2000">
                <a:solidFill>
                  <a:schemeClr val="tx2"/>
                </a:solidFill>
                <a:latin typeface="Georgia" pitchFamily="18" charset="0"/>
                <a:ea typeface="MS PGothic" pitchFamily="34" charset="-128"/>
                <a:cs typeface="Georgia" pitchFamily="18" charset="0"/>
              </a:defRPr>
            </a:lvl5pPr>
            <a:lvl6pPr marL="25146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6pPr>
            <a:lvl7pPr marL="29718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7pPr>
            <a:lvl8pPr marL="34290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8pPr>
            <a:lvl9pPr marL="38862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9pPr>
          </a:lstStyle>
          <a:p>
            <a:pPr>
              <a:spcBef>
                <a:spcPct val="0"/>
              </a:spcBef>
              <a:buClrTx/>
              <a:buFontTx/>
              <a:buNone/>
            </a:pPr>
            <a:fld id="{64FFE0A1-BECA-40FC-B02B-8859EC78C077}" type="slidenum">
              <a:rPr lang="en-US" altLang="en-US" sz="1100" smtClean="0">
                <a:solidFill>
                  <a:schemeClr val="bg2"/>
                </a:solidFill>
                <a:latin typeface="Calibri" pitchFamily="34" charset="0"/>
              </a:rPr>
              <a:pPr>
                <a:spcBef>
                  <a:spcPct val="0"/>
                </a:spcBef>
                <a:buClrTx/>
                <a:buFontTx/>
                <a:buNone/>
              </a:pPr>
              <a:t>4</a:t>
            </a:fld>
            <a:endParaRPr lang="en-US" altLang="en-US" sz="1100" smtClean="0">
              <a:solidFill>
                <a:schemeClr val="bg2"/>
              </a:solidFill>
              <a:latin typeface="Calibri" pitchFamily="34" charset="0"/>
            </a:endParaRPr>
          </a:p>
        </p:txBody>
      </p:sp>
      <p:sp>
        <p:nvSpPr>
          <p:cNvPr id="8"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9F9E349-25D2-9C40-9A92-A172BCE750D7}" type="slidenum">
              <a:rPr lang="en-US" sz="1200" smtClean="0">
                <a:solidFill>
                  <a:schemeClr val="bg1">
                    <a:lumMod val="50000"/>
                  </a:schemeClr>
                </a:solidFill>
              </a:rPr>
              <a:pPr/>
              <a:t>4</a:t>
            </a:fld>
            <a:endParaRPr lang="en-US" sz="1200">
              <a:solidFill>
                <a:schemeClr val="bg1">
                  <a:lumMod val="50000"/>
                </a:schemeClr>
              </a:solidFill>
            </a:endParaRPr>
          </a:p>
        </p:txBody>
      </p:sp>
      <p:pic>
        <p:nvPicPr>
          <p:cNvPr id="9" name="Picture 4" descr="flag.png"/>
          <p:cNvPicPr>
            <a:picLocks noChangeAspect="1"/>
          </p:cNvPicPr>
          <p:nvPr/>
        </p:nvPicPr>
        <p:blipFill rotWithShape="1">
          <a:blip r:embed="rId3">
            <a:extLst>
              <a:ext uri="{28A0092B-C50C-407E-A947-70E740481C1C}">
                <a14:useLocalDpi xmlns:a14="http://schemas.microsoft.com/office/drawing/2010/main" val="0"/>
              </a:ext>
            </a:extLst>
          </a:blip>
          <a:srcRect b="5028"/>
          <a:stretch/>
        </p:blipFill>
        <p:spPr bwMode="auto">
          <a:xfrm>
            <a:off x="0" y="4059767"/>
            <a:ext cx="9144000" cy="2798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05443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2861"/>
            <a:ext cx="8229600" cy="1031842"/>
          </a:xfrm>
        </p:spPr>
        <p:txBody>
          <a:bodyPr/>
          <a:lstStyle/>
          <a:p>
            <a:pPr>
              <a:defRPr/>
            </a:pPr>
            <a:r>
              <a:rPr lang="en-US" dirty="0" smtClean="0">
                <a:solidFill>
                  <a:schemeClr val="tx1">
                    <a:lumMod val="75000"/>
                    <a:lumOff val="25000"/>
                  </a:schemeClr>
                </a:solidFill>
                <a:ea typeface="+mj-ea"/>
              </a:rPr>
              <a:t>What is FHA</a:t>
            </a:r>
            <a:endParaRPr lang="en-US" dirty="0">
              <a:solidFill>
                <a:schemeClr val="tx1">
                  <a:lumMod val="75000"/>
                  <a:lumOff val="25000"/>
                </a:schemeClr>
              </a:solidFill>
              <a:ea typeface="+mj-ea"/>
            </a:endParaRPr>
          </a:p>
        </p:txBody>
      </p:sp>
      <p:sp>
        <p:nvSpPr>
          <p:cNvPr id="13315" name="Content Placeholder 2"/>
          <p:cNvSpPr>
            <a:spLocks noGrp="1"/>
          </p:cNvSpPr>
          <p:nvPr>
            <p:ph idx="1"/>
          </p:nvPr>
        </p:nvSpPr>
        <p:spPr>
          <a:xfrm>
            <a:off x="514154" y="1525061"/>
            <a:ext cx="8115692" cy="1143000"/>
          </a:xfrm>
        </p:spPr>
        <p:txBody>
          <a:bodyPr>
            <a:normAutofit/>
          </a:bodyPr>
          <a:lstStyle/>
          <a:p>
            <a:pPr marL="0" indent="0" algn="ctr">
              <a:buFontTx/>
              <a:buNone/>
            </a:pPr>
            <a:r>
              <a:rPr lang="en-US" altLang="en-US" sz="1600" dirty="0" smtClean="0">
                <a:solidFill>
                  <a:srgbClr val="4C4C4C"/>
                </a:solidFill>
                <a:cs typeface="Georgia" pitchFamily="18" charset="0"/>
              </a:rPr>
              <a:t>Currently partnering with </a:t>
            </a:r>
            <a:r>
              <a:rPr lang="en-US" altLang="en-US" sz="2000" b="1" dirty="0" smtClean="0">
                <a:solidFill>
                  <a:schemeClr val="accent2"/>
                </a:solidFill>
                <a:cs typeface="Georgia" pitchFamily="18" charset="0"/>
              </a:rPr>
              <a:t>more than 20 federal agencies</a:t>
            </a:r>
            <a:r>
              <a:rPr lang="en-US" altLang="en-US" sz="2000" dirty="0" smtClean="0">
                <a:solidFill>
                  <a:schemeClr val="accent2"/>
                </a:solidFill>
                <a:cs typeface="Georgia" pitchFamily="18" charset="0"/>
              </a:rPr>
              <a:t> </a:t>
            </a:r>
            <a:r>
              <a:rPr lang="en-US" altLang="en-US" sz="1600" dirty="0" smtClean="0">
                <a:solidFill>
                  <a:srgbClr val="4C4C4C"/>
                </a:solidFill>
                <a:cs typeface="Georgia" pitchFamily="18" charset="0"/>
              </a:rPr>
              <a:t>including the Department of Health and Human Services, Department of Defense, Centers for Medicare &amp; Medicaid Services, Department of </a:t>
            </a:r>
            <a:r>
              <a:rPr lang="en-US" altLang="en-US" sz="1600" dirty="0" smtClean="0">
                <a:solidFill>
                  <a:srgbClr val="4C4C4C"/>
                </a:solidFill>
                <a:cs typeface="Georgia" pitchFamily="18" charset="0"/>
              </a:rPr>
              <a:t>Veterans Affairs</a:t>
            </a:r>
            <a:r>
              <a:rPr lang="en-US" altLang="en-US" sz="1600" dirty="0" smtClean="0">
                <a:solidFill>
                  <a:srgbClr val="4C4C4C"/>
                </a:solidFill>
                <a:cs typeface="Georgia" pitchFamily="18" charset="0"/>
              </a:rPr>
              <a:t>, Social Security Administration and Indian Health Services</a:t>
            </a:r>
          </a:p>
        </p:txBody>
      </p:sp>
      <p:grpSp>
        <p:nvGrpSpPr>
          <p:cNvPr id="13317" name="Group 3"/>
          <p:cNvGrpSpPr>
            <a:grpSpLocks/>
          </p:cNvGrpSpPr>
          <p:nvPr/>
        </p:nvGrpSpPr>
        <p:grpSpPr bwMode="auto">
          <a:xfrm>
            <a:off x="691239" y="2614818"/>
            <a:ext cx="7761523" cy="3491061"/>
            <a:chOff x="247650" y="2570163"/>
            <a:chExt cx="8346859" cy="3754437"/>
          </a:xfrm>
        </p:grpSpPr>
        <p:pic>
          <p:nvPicPr>
            <p:cNvPr id="13318" name="Picture 72" descr="140px-United_States_Department_of_Defense_Seal_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9153" y="3617416"/>
              <a:ext cx="732272" cy="738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9" name="Picture 88" descr="180px-NIST_logo_s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9134" y="5857311"/>
              <a:ext cx="944666" cy="248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0" name="Picture 79" descr="ahrq_bann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650" y="3778794"/>
              <a:ext cx="867618" cy="33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1" name="Picture 82" descr="200px-US-NIH-NCI-Logo_sv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5738296"/>
              <a:ext cx="720124" cy="449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2" name="Picture 90" descr="140px-US-FCC-Seal_sv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3095" y="4590367"/>
              <a:ext cx="701037" cy="707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3" name="Picture 96" descr="140px-Department_of_state_sv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96301" y="4529192"/>
              <a:ext cx="798208" cy="805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4" name="Picture 73" descr="140px-NSF_sv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60184" y="5649885"/>
              <a:ext cx="621216" cy="626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5" name="Picture 81" descr="120px-US-DeptOfTransportation-Seal_sv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81136" y="4594002"/>
              <a:ext cx="711447" cy="717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6" name="Picture 91" descr="140px-US-DeptOfVeteransAffairs-Seal-Larg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67000" y="3498528"/>
              <a:ext cx="803785" cy="810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7" name="Picture 75" descr="100px-Federal_Bureau_of_Prisons_Sea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71785" y="2601927"/>
              <a:ext cx="779678" cy="747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8" name="Picture 95" descr="140px-US_Department_of_Homeland_Security_Seal_sv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831005" y="3557297"/>
              <a:ext cx="728800" cy="73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9" name="Picture 74" descr="140px-NASA_logo_sv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3484" y="4625515"/>
              <a:ext cx="766974" cy="654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0" name="Picture 80" descr="160px-US-OfficeOfPersonnelManagement-Seal_sv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71785" y="4550031"/>
              <a:ext cx="799944" cy="80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1" name="Picture 89" descr="140px-US-NationalLibraryOfMedicine-Sea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49996" y="2582848"/>
              <a:ext cx="729146" cy="73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2" name="Picture 94" descr="140px-US-DeptOfAgriculture-Seal"/>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524000" y="3564333"/>
              <a:ext cx="756563" cy="76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3" name="Picture 85" descr="200px-Food_and_Drug_Administration_logo_sv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04045" y="5799572"/>
              <a:ext cx="754830" cy="327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4" name="Picture 86" descr="140px-US-SocialSecurityAdmin-Seal_sv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725315" y="2570163"/>
              <a:ext cx="687154" cy="693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5" name="Picture 92" descr="140px-US-DeptOfHHS-Seal_sv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318194" y="2600966"/>
              <a:ext cx="696346" cy="702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6" name="Picture 93" descr="140px-US-DeptOfEnergy-Seal_svg"/>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616871" y="3564333"/>
              <a:ext cx="756563" cy="76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7" name="Picture 97" descr="140px-Environmental_Protection_Agency_logo_svg"/>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796301" y="5442239"/>
              <a:ext cx="798208" cy="882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8" name="Picture 34" descr="ihs.png"/>
            <p:cNvPicPr>
              <a:picLocks noChangeAspect="1"/>
            </p:cNvPicPr>
            <p:nvPr/>
          </p:nvPicPr>
          <p:blipFill>
            <a:blip r:embed="rId23">
              <a:extLst>
                <a:ext uri="{28A0092B-C50C-407E-A947-70E740481C1C}">
                  <a14:useLocalDpi xmlns:a14="http://schemas.microsoft.com/office/drawing/2010/main" val="0"/>
                </a:ext>
              </a:extLst>
            </a:blip>
            <a:srcRect/>
            <a:stretch>
              <a:fillRect/>
            </a:stretch>
          </p:blipFill>
          <p:spPr bwMode="auto">
            <a:xfrm>
              <a:off x="362516" y="2585621"/>
              <a:ext cx="703552" cy="72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9" name="Picture 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340192" y="4625515"/>
              <a:ext cx="887639" cy="578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40" name="Picture 7"/>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384102" y="5791447"/>
              <a:ext cx="940498" cy="3805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41" name="Picture 1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985560" y="4489264"/>
              <a:ext cx="996411" cy="9963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42" name="Picture 16"/>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810000" y="5811970"/>
              <a:ext cx="1219200" cy="33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43" name="Picture 34" descr="C:\Users\Nicole Kegler\Pictures\FHA Graphics\CMSlogrebrnd2coltagline (2).jpg"/>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867150" y="3724275"/>
              <a:ext cx="127317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44" name="Picture 2"/>
            <p:cNvPicPr>
              <a:picLocks noChangeAspect="1"/>
            </p:cNvPicPr>
            <p:nvPr/>
          </p:nvPicPr>
          <p:blipFill>
            <a:blip r:embed="rId29">
              <a:extLst>
                <a:ext uri="{28A0092B-C50C-407E-A947-70E740481C1C}">
                  <a14:useLocalDpi xmlns:a14="http://schemas.microsoft.com/office/drawing/2010/main" val="0"/>
                </a:ext>
              </a:extLst>
            </a:blip>
            <a:srcRect/>
            <a:stretch>
              <a:fillRect/>
            </a:stretch>
          </p:blipFill>
          <p:spPr bwMode="auto">
            <a:xfrm>
              <a:off x="6477000" y="2669563"/>
              <a:ext cx="1981200" cy="53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3"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9F9E349-25D2-9C40-9A92-A172BCE750D7}" type="slidenum">
              <a:rPr lang="en-US" sz="1200" smtClean="0">
                <a:solidFill>
                  <a:schemeClr val="bg1"/>
                </a:solidFill>
              </a:rPr>
              <a:pPr/>
              <a:t>5</a:t>
            </a:fld>
            <a:endParaRPr lang="en-US" sz="1200">
              <a:solidFill>
                <a:schemeClr val="bg1"/>
              </a:solidFill>
            </a:endParaRPr>
          </a:p>
        </p:txBody>
      </p:sp>
    </p:spTree>
    <p:extLst>
      <p:ext uri="{BB962C8B-B14F-4D97-AF65-F5344CB8AC3E}">
        <p14:creationId xmlns:p14="http://schemas.microsoft.com/office/powerpoint/2010/main" val="24228526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441214" y="1419256"/>
            <a:ext cx="6194889" cy="5105400"/>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Content Placeholder 2"/>
          <p:cNvSpPr txBox="1">
            <a:spLocks/>
          </p:cNvSpPr>
          <p:nvPr/>
        </p:nvSpPr>
        <p:spPr bwMode="auto">
          <a:xfrm>
            <a:off x="3293267" y="3438026"/>
            <a:ext cx="239395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rgbClr val="C10A25"/>
              </a:buClr>
              <a:buChar char="•"/>
              <a:defRPr sz="2800">
                <a:solidFill>
                  <a:schemeClr val="tx2"/>
                </a:solidFill>
                <a:latin typeface="Georgia"/>
                <a:ea typeface="MS PGothic" pitchFamily="34" charset="-128"/>
                <a:cs typeface="Georgia"/>
              </a:defRPr>
            </a:lvl1pPr>
            <a:lvl2pPr marL="742950" indent="-285750" algn="l" rtl="0" eaLnBrk="0" fontAlgn="base" hangingPunct="0">
              <a:spcBef>
                <a:spcPct val="20000"/>
              </a:spcBef>
              <a:spcAft>
                <a:spcPct val="0"/>
              </a:spcAft>
              <a:buClr>
                <a:schemeClr val="accent1"/>
              </a:buClr>
              <a:buChar char="–"/>
              <a:defRPr sz="2800">
                <a:solidFill>
                  <a:schemeClr val="tx2"/>
                </a:solidFill>
                <a:latin typeface="Georgia"/>
                <a:ea typeface="MS PGothic" pitchFamily="34" charset="-128"/>
                <a:cs typeface="Georgia"/>
              </a:defRPr>
            </a:lvl2pPr>
            <a:lvl3pPr marL="1143000" indent="-228600" algn="l" rtl="0" eaLnBrk="0" fontAlgn="base" hangingPunct="0">
              <a:spcBef>
                <a:spcPct val="20000"/>
              </a:spcBef>
              <a:spcAft>
                <a:spcPct val="0"/>
              </a:spcAft>
              <a:buClr>
                <a:schemeClr val="bg2"/>
              </a:buClr>
              <a:buChar char="•"/>
              <a:defRPr sz="2400">
                <a:solidFill>
                  <a:schemeClr val="tx2"/>
                </a:solidFill>
                <a:latin typeface="Georgia"/>
                <a:ea typeface="MS PGothic" pitchFamily="34" charset="-128"/>
                <a:cs typeface="Georgia"/>
              </a:defRPr>
            </a:lvl3pPr>
            <a:lvl4pPr marL="1600200" indent="-228600" algn="l" rtl="0" eaLnBrk="0" fontAlgn="base" hangingPunct="0">
              <a:spcBef>
                <a:spcPct val="20000"/>
              </a:spcBef>
              <a:spcAft>
                <a:spcPct val="0"/>
              </a:spcAft>
              <a:buClr>
                <a:schemeClr val="bg2"/>
              </a:buClr>
              <a:buChar char="–"/>
              <a:defRPr sz="2000">
                <a:solidFill>
                  <a:schemeClr val="tx2"/>
                </a:solidFill>
                <a:latin typeface="Georgia"/>
                <a:ea typeface="MS PGothic" pitchFamily="34" charset="-128"/>
                <a:cs typeface="Georgia"/>
              </a:defRPr>
            </a:lvl4pPr>
            <a:lvl5pPr marL="2057400" indent="-228600" algn="l" rtl="0" eaLnBrk="0" fontAlgn="base" hangingPunct="0">
              <a:spcBef>
                <a:spcPct val="20000"/>
              </a:spcBef>
              <a:spcAft>
                <a:spcPct val="0"/>
              </a:spcAft>
              <a:buClr>
                <a:schemeClr val="bg2"/>
              </a:buClr>
              <a:buChar char="»"/>
              <a:defRPr sz="2000">
                <a:solidFill>
                  <a:schemeClr val="tx2"/>
                </a:solidFill>
                <a:latin typeface="Georgia"/>
                <a:ea typeface="MS PGothic" pitchFamily="34" charset="-128"/>
                <a:cs typeface="Georgia"/>
              </a:defRPr>
            </a:lvl5pPr>
            <a:lvl6pPr marL="2514600" indent="-228600" algn="l" rtl="0" fontAlgn="base">
              <a:spcBef>
                <a:spcPct val="20000"/>
              </a:spcBef>
              <a:spcAft>
                <a:spcPct val="0"/>
              </a:spcAft>
              <a:buChar char="»"/>
              <a:defRPr sz="2000">
                <a:solidFill>
                  <a:srgbClr val="3C3E3D"/>
                </a:solidFill>
                <a:latin typeface="+mn-lt"/>
                <a:ea typeface="+mn-ea"/>
              </a:defRPr>
            </a:lvl6pPr>
            <a:lvl7pPr marL="2971800" indent="-228600" algn="l" rtl="0" fontAlgn="base">
              <a:spcBef>
                <a:spcPct val="20000"/>
              </a:spcBef>
              <a:spcAft>
                <a:spcPct val="0"/>
              </a:spcAft>
              <a:buChar char="»"/>
              <a:defRPr sz="2000">
                <a:solidFill>
                  <a:srgbClr val="3C3E3D"/>
                </a:solidFill>
                <a:latin typeface="+mn-lt"/>
                <a:ea typeface="+mn-ea"/>
              </a:defRPr>
            </a:lvl7pPr>
            <a:lvl8pPr marL="3429000" indent="-228600" algn="l" rtl="0" fontAlgn="base">
              <a:spcBef>
                <a:spcPct val="20000"/>
              </a:spcBef>
              <a:spcAft>
                <a:spcPct val="0"/>
              </a:spcAft>
              <a:buChar char="»"/>
              <a:defRPr sz="2000">
                <a:solidFill>
                  <a:srgbClr val="3C3E3D"/>
                </a:solidFill>
                <a:latin typeface="+mn-lt"/>
                <a:ea typeface="+mn-ea"/>
              </a:defRPr>
            </a:lvl8pPr>
            <a:lvl9pPr marL="3886200" indent="-228600" algn="l" rtl="0" fontAlgn="base">
              <a:spcBef>
                <a:spcPct val="20000"/>
              </a:spcBef>
              <a:spcAft>
                <a:spcPct val="0"/>
              </a:spcAft>
              <a:buChar char="»"/>
              <a:defRPr sz="2000">
                <a:solidFill>
                  <a:srgbClr val="3C3E3D"/>
                </a:solidFill>
                <a:latin typeface="+mn-lt"/>
                <a:ea typeface="+mn-ea"/>
              </a:defRPr>
            </a:lvl9pPr>
          </a:lstStyle>
          <a:p>
            <a:pPr marL="0" indent="0" algn="ctr">
              <a:spcBef>
                <a:spcPts val="1000"/>
              </a:spcBef>
              <a:spcAft>
                <a:spcPts val="0"/>
              </a:spcAft>
              <a:buFontTx/>
              <a:buNone/>
              <a:defRPr/>
            </a:pPr>
            <a:r>
              <a:rPr lang="en-US" sz="1200" b="1" dirty="0">
                <a:solidFill>
                  <a:srgbClr val="4C4C4C"/>
                </a:solidFill>
              </a:rPr>
              <a:t>Better Care</a:t>
            </a:r>
          </a:p>
          <a:p>
            <a:pPr marL="0" indent="0" algn="ctr">
              <a:spcBef>
                <a:spcPts val="1000"/>
              </a:spcBef>
              <a:spcAft>
                <a:spcPts val="0"/>
              </a:spcAft>
              <a:buFontTx/>
              <a:buNone/>
              <a:defRPr/>
            </a:pPr>
            <a:r>
              <a:rPr lang="en-US" sz="1200" b="1" dirty="0">
                <a:solidFill>
                  <a:srgbClr val="4C4C4C"/>
                </a:solidFill>
              </a:rPr>
              <a:t>Increased Efficiency</a:t>
            </a:r>
          </a:p>
          <a:p>
            <a:pPr marL="0" indent="0" algn="ctr">
              <a:spcBef>
                <a:spcPts val="1000"/>
              </a:spcBef>
              <a:spcAft>
                <a:spcPts val="0"/>
              </a:spcAft>
              <a:buFontTx/>
              <a:buNone/>
              <a:defRPr/>
            </a:pPr>
            <a:r>
              <a:rPr lang="en-US" sz="1200" b="1" dirty="0">
                <a:solidFill>
                  <a:srgbClr val="4C4C4C"/>
                </a:solidFill>
              </a:rPr>
              <a:t>Improved </a:t>
            </a:r>
            <a:r>
              <a:rPr lang="en-US" sz="1200" b="1" dirty="0" smtClean="0">
                <a:solidFill>
                  <a:srgbClr val="4C4C4C"/>
                </a:solidFill>
              </a:rPr>
              <a:t/>
            </a:r>
            <a:br>
              <a:rPr lang="en-US" sz="1200" b="1" dirty="0" smtClean="0">
                <a:solidFill>
                  <a:srgbClr val="4C4C4C"/>
                </a:solidFill>
              </a:rPr>
            </a:br>
            <a:r>
              <a:rPr lang="en-US" sz="1200" b="1" dirty="0" smtClean="0">
                <a:solidFill>
                  <a:srgbClr val="4C4C4C"/>
                </a:solidFill>
              </a:rPr>
              <a:t>Population </a:t>
            </a:r>
            <a:r>
              <a:rPr lang="en-US" sz="1200" b="1" dirty="0">
                <a:solidFill>
                  <a:srgbClr val="4C4C4C"/>
                </a:solidFill>
              </a:rPr>
              <a:t>Health</a:t>
            </a:r>
          </a:p>
        </p:txBody>
      </p:sp>
      <p:grpSp>
        <p:nvGrpSpPr>
          <p:cNvPr id="8197" name="Group 24"/>
          <p:cNvGrpSpPr>
            <a:grpSpLocks/>
          </p:cNvGrpSpPr>
          <p:nvPr/>
        </p:nvGrpSpPr>
        <p:grpSpPr bwMode="auto">
          <a:xfrm>
            <a:off x="6723856" y="2474944"/>
            <a:ext cx="1871662" cy="493712"/>
            <a:chOff x="6781800" y="2667000"/>
            <a:chExt cx="1905000" cy="502920"/>
          </a:xfrm>
        </p:grpSpPr>
        <p:sp>
          <p:nvSpPr>
            <p:cNvPr id="8225" name="Rounded Rectangle 23"/>
            <p:cNvSpPr>
              <a:spLocks noChangeArrowheads="1"/>
            </p:cNvSpPr>
            <p:nvPr/>
          </p:nvSpPr>
          <p:spPr bwMode="auto">
            <a:xfrm>
              <a:off x="6781800" y="2667000"/>
              <a:ext cx="1371600" cy="502920"/>
            </a:xfrm>
            <a:prstGeom prst="roundRect">
              <a:avLst>
                <a:gd name="adj" fmla="val 16667"/>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lr>
                  <a:srgbClr val="C10A25"/>
                </a:buClr>
                <a:buChar char="•"/>
                <a:defRPr sz="2800">
                  <a:solidFill>
                    <a:schemeClr val="tx2"/>
                  </a:solidFill>
                  <a:latin typeface="Georgia" pitchFamily="18" charset="0"/>
                  <a:ea typeface="MS PGothic" pitchFamily="34" charset="-128"/>
                  <a:cs typeface="Georgia" pitchFamily="18" charset="0"/>
                </a:defRPr>
              </a:lvl1pPr>
              <a:lvl2pPr marL="742950" indent="-285750">
                <a:spcBef>
                  <a:spcPct val="20000"/>
                </a:spcBef>
                <a:buClr>
                  <a:schemeClr val="accent1"/>
                </a:buClr>
                <a:buChar char="–"/>
                <a:defRPr sz="2800">
                  <a:solidFill>
                    <a:schemeClr val="tx2"/>
                  </a:solidFill>
                  <a:latin typeface="Georgia" pitchFamily="18" charset="0"/>
                  <a:ea typeface="MS PGothic" pitchFamily="34" charset="-128"/>
                  <a:cs typeface="Georgia" pitchFamily="18" charset="0"/>
                </a:defRPr>
              </a:lvl2pPr>
              <a:lvl3pPr marL="1143000" indent="-228600">
                <a:spcBef>
                  <a:spcPct val="20000"/>
                </a:spcBef>
                <a:buClr>
                  <a:schemeClr val="bg2"/>
                </a:buClr>
                <a:buChar char="•"/>
                <a:defRPr sz="2400">
                  <a:solidFill>
                    <a:schemeClr val="tx2"/>
                  </a:solidFill>
                  <a:latin typeface="Georgia" pitchFamily="18" charset="0"/>
                  <a:ea typeface="MS PGothic" pitchFamily="34" charset="-128"/>
                  <a:cs typeface="Georgia" pitchFamily="18" charset="0"/>
                </a:defRPr>
              </a:lvl3pPr>
              <a:lvl4pPr marL="1600200" indent="-228600">
                <a:spcBef>
                  <a:spcPct val="20000"/>
                </a:spcBef>
                <a:buClr>
                  <a:schemeClr val="bg2"/>
                </a:buClr>
                <a:buChar char="–"/>
                <a:defRPr sz="2000">
                  <a:solidFill>
                    <a:schemeClr val="tx2"/>
                  </a:solidFill>
                  <a:latin typeface="Georgia" pitchFamily="18" charset="0"/>
                  <a:ea typeface="MS PGothic" pitchFamily="34" charset="-128"/>
                  <a:cs typeface="Georgia" pitchFamily="18" charset="0"/>
                </a:defRPr>
              </a:lvl4pPr>
              <a:lvl5pPr marL="2057400" indent="-228600">
                <a:spcBef>
                  <a:spcPct val="20000"/>
                </a:spcBef>
                <a:buClr>
                  <a:schemeClr val="bg2"/>
                </a:buClr>
                <a:buChar char="»"/>
                <a:defRPr sz="2000">
                  <a:solidFill>
                    <a:schemeClr val="tx2"/>
                  </a:solidFill>
                  <a:latin typeface="Georgia" pitchFamily="18" charset="0"/>
                  <a:ea typeface="MS PGothic" pitchFamily="34" charset="-128"/>
                  <a:cs typeface="Georgia" pitchFamily="18" charset="0"/>
                </a:defRPr>
              </a:lvl5pPr>
              <a:lvl6pPr marL="25146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6pPr>
              <a:lvl7pPr marL="29718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7pPr>
              <a:lvl8pPr marL="34290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8pPr>
              <a:lvl9pPr marL="38862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9pPr>
            </a:lstStyle>
            <a:p>
              <a:pPr>
                <a:spcBef>
                  <a:spcPct val="0"/>
                </a:spcBef>
                <a:buClrTx/>
                <a:buFontTx/>
                <a:buNone/>
              </a:pPr>
              <a:endParaRPr lang="en-US" altLang="en-US" sz="2400">
                <a:solidFill>
                  <a:schemeClr val="tx1"/>
                </a:solidFill>
                <a:latin typeface="Arial" pitchFamily="34" charset="0"/>
              </a:endParaRPr>
            </a:p>
          </p:txBody>
        </p:sp>
        <p:sp>
          <p:nvSpPr>
            <p:cNvPr id="8226" name="Content Placeholder 2"/>
            <p:cNvSpPr txBox="1">
              <a:spLocks/>
            </p:cNvSpPr>
            <p:nvPr/>
          </p:nvSpPr>
          <p:spPr bwMode="auto">
            <a:xfrm>
              <a:off x="6858000" y="2797464"/>
              <a:ext cx="18288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C10A25"/>
                </a:buClr>
                <a:buChar char="•"/>
                <a:defRPr sz="2800">
                  <a:solidFill>
                    <a:schemeClr val="tx2"/>
                  </a:solidFill>
                  <a:latin typeface="Georgia" pitchFamily="18" charset="0"/>
                  <a:ea typeface="MS PGothic" pitchFamily="34" charset="-128"/>
                  <a:cs typeface="Georgia" pitchFamily="18" charset="0"/>
                </a:defRPr>
              </a:lvl1pPr>
              <a:lvl2pPr marL="742950" indent="-285750">
                <a:spcBef>
                  <a:spcPct val="20000"/>
                </a:spcBef>
                <a:buClr>
                  <a:schemeClr val="accent1"/>
                </a:buClr>
                <a:buChar char="–"/>
                <a:defRPr sz="2800">
                  <a:solidFill>
                    <a:schemeClr val="tx2"/>
                  </a:solidFill>
                  <a:latin typeface="Georgia" pitchFamily="18" charset="0"/>
                  <a:ea typeface="MS PGothic" pitchFamily="34" charset="-128"/>
                  <a:cs typeface="Georgia" pitchFamily="18" charset="0"/>
                </a:defRPr>
              </a:lvl2pPr>
              <a:lvl3pPr marL="1143000" indent="-228600">
                <a:spcBef>
                  <a:spcPct val="20000"/>
                </a:spcBef>
                <a:buClr>
                  <a:schemeClr val="bg2"/>
                </a:buClr>
                <a:buChar char="•"/>
                <a:defRPr sz="2400">
                  <a:solidFill>
                    <a:schemeClr val="tx2"/>
                  </a:solidFill>
                  <a:latin typeface="Georgia" pitchFamily="18" charset="0"/>
                  <a:ea typeface="MS PGothic" pitchFamily="34" charset="-128"/>
                  <a:cs typeface="Georgia" pitchFamily="18" charset="0"/>
                </a:defRPr>
              </a:lvl3pPr>
              <a:lvl4pPr marL="1600200" indent="-228600">
                <a:spcBef>
                  <a:spcPct val="20000"/>
                </a:spcBef>
                <a:buClr>
                  <a:schemeClr val="bg2"/>
                </a:buClr>
                <a:buChar char="–"/>
                <a:defRPr sz="2000">
                  <a:solidFill>
                    <a:schemeClr val="tx2"/>
                  </a:solidFill>
                  <a:latin typeface="Georgia" pitchFamily="18" charset="0"/>
                  <a:ea typeface="MS PGothic" pitchFamily="34" charset="-128"/>
                  <a:cs typeface="Georgia" pitchFamily="18" charset="0"/>
                </a:defRPr>
              </a:lvl4pPr>
              <a:lvl5pPr marL="2057400" indent="-228600">
                <a:spcBef>
                  <a:spcPct val="20000"/>
                </a:spcBef>
                <a:buClr>
                  <a:schemeClr val="bg2"/>
                </a:buClr>
                <a:buChar char="»"/>
                <a:defRPr sz="2000">
                  <a:solidFill>
                    <a:schemeClr val="tx2"/>
                  </a:solidFill>
                  <a:latin typeface="Georgia" pitchFamily="18" charset="0"/>
                  <a:ea typeface="MS PGothic" pitchFamily="34" charset="-128"/>
                  <a:cs typeface="Georgia" pitchFamily="18" charset="0"/>
                </a:defRPr>
              </a:lvl5pPr>
              <a:lvl6pPr marL="25146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6pPr>
              <a:lvl7pPr marL="29718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7pPr>
              <a:lvl8pPr marL="34290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8pPr>
              <a:lvl9pPr marL="38862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9pPr>
            </a:lstStyle>
            <a:p>
              <a:pPr>
                <a:lnSpc>
                  <a:spcPct val="50000"/>
                </a:lnSpc>
                <a:spcBef>
                  <a:spcPts val="600"/>
                </a:spcBef>
                <a:buFontTx/>
                <a:buNone/>
              </a:pPr>
              <a:r>
                <a:rPr lang="en-US" altLang="en-US" sz="1200" b="1" dirty="0">
                  <a:solidFill>
                    <a:srgbClr val="000000"/>
                  </a:solidFill>
                </a:rPr>
                <a:t>Capture</a:t>
              </a:r>
              <a:r>
                <a:rPr lang="en-US" altLang="en-US" sz="1200" b="1" dirty="0">
                  <a:solidFill>
                    <a:schemeClr val="tx1">
                      <a:lumMod val="50000"/>
                    </a:schemeClr>
                  </a:solidFill>
                </a:rPr>
                <a:t> </a:t>
              </a:r>
            </a:p>
            <a:p>
              <a:pPr>
                <a:lnSpc>
                  <a:spcPct val="50000"/>
                </a:lnSpc>
                <a:spcBef>
                  <a:spcPts val="600"/>
                </a:spcBef>
                <a:buFontTx/>
                <a:buNone/>
              </a:pPr>
              <a:r>
                <a:rPr lang="en-US" altLang="en-US" sz="1200" dirty="0">
                  <a:solidFill>
                    <a:schemeClr val="tx1">
                      <a:lumMod val="50000"/>
                    </a:schemeClr>
                  </a:solidFill>
                </a:rPr>
                <a:t>(Architect Federal HIT)</a:t>
              </a:r>
            </a:p>
          </p:txBody>
        </p:sp>
      </p:grpSp>
      <p:grpSp>
        <p:nvGrpSpPr>
          <p:cNvPr id="8198" name="Group 25"/>
          <p:cNvGrpSpPr>
            <a:grpSpLocks/>
          </p:cNvGrpSpPr>
          <p:nvPr/>
        </p:nvGrpSpPr>
        <p:grpSpPr bwMode="auto">
          <a:xfrm>
            <a:off x="6798468" y="4870481"/>
            <a:ext cx="1946275" cy="896938"/>
            <a:chOff x="6781800" y="2667000"/>
            <a:chExt cx="1981200" cy="914400"/>
          </a:xfrm>
        </p:grpSpPr>
        <p:sp>
          <p:nvSpPr>
            <p:cNvPr id="8223" name="Rounded Rectangle 26"/>
            <p:cNvSpPr>
              <a:spLocks noChangeArrowheads="1"/>
            </p:cNvSpPr>
            <p:nvPr/>
          </p:nvSpPr>
          <p:spPr bwMode="auto">
            <a:xfrm>
              <a:off x="6781800" y="2667000"/>
              <a:ext cx="1371600" cy="914400"/>
            </a:xfrm>
            <a:prstGeom prst="roundRect">
              <a:avLst>
                <a:gd name="adj" fmla="val 16667"/>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lr>
                  <a:srgbClr val="C10A25"/>
                </a:buClr>
                <a:buChar char="•"/>
                <a:defRPr sz="2800">
                  <a:solidFill>
                    <a:schemeClr val="tx2"/>
                  </a:solidFill>
                  <a:latin typeface="Georgia" pitchFamily="18" charset="0"/>
                  <a:ea typeface="MS PGothic" pitchFamily="34" charset="-128"/>
                  <a:cs typeface="Georgia" pitchFamily="18" charset="0"/>
                </a:defRPr>
              </a:lvl1pPr>
              <a:lvl2pPr marL="742950" indent="-285750">
                <a:spcBef>
                  <a:spcPct val="20000"/>
                </a:spcBef>
                <a:buClr>
                  <a:schemeClr val="accent1"/>
                </a:buClr>
                <a:buChar char="–"/>
                <a:defRPr sz="2800">
                  <a:solidFill>
                    <a:schemeClr val="tx2"/>
                  </a:solidFill>
                  <a:latin typeface="Georgia" pitchFamily="18" charset="0"/>
                  <a:ea typeface="MS PGothic" pitchFamily="34" charset="-128"/>
                  <a:cs typeface="Georgia" pitchFamily="18" charset="0"/>
                </a:defRPr>
              </a:lvl2pPr>
              <a:lvl3pPr marL="1143000" indent="-228600">
                <a:spcBef>
                  <a:spcPct val="20000"/>
                </a:spcBef>
                <a:buClr>
                  <a:schemeClr val="bg2"/>
                </a:buClr>
                <a:buChar char="•"/>
                <a:defRPr sz="2400">
                  <a:solidFill>
                    <a:schemeClr val="tx2"/>
                  </a:solidFill>
                  <a:latin typeface="Georgia" pitchFamily="18" charset="0"/>
                  <a:ea typeface="MS PGothic" pitchFamily="34" charset="-128"/>
                  <a:cs typeface="Georgia" pitchFamily="18" charset="0"/>
                </a:defRPr>
              </a:lvl3pPr>
              <a:lvl4pPr marL="1600200" indent="-228600">
                <a:spcBef>
                  <a:spcPct val="20000"/>
                </a:spcBef>
                <a:buClr>
                  <a:schemeClr val="bg2"/>
                </a:buClr>
                <a:buChar char="–"/>
                <a:defRPr sz="2000">
                  <a:solidFill>
                    <a:schemeClr val="tx2"/>
                  </a:solidFill>
                  <a:latin typeface="Georgia" pitchFamily="18" charset="0"/>
                  <a:ea typeface="MS PGothic" pitchFamily="34" charset="-128"/>
                  <a:cs typeface="Georgia" pitchFamily="18" charset="0"/>
                </a:defRPr>
              </a:lvl4pPr>
              <a:lvl5pPr marL="2057400" indent="-228600">
                <a:spcBef>
                  <a:spcPct val="20000"/>
                </a:spcBef>
                <a:buClr>
                  <a:schemeClr val="bg2"/>
                </a:buClr>
                <a:buChar char="»"/>
                <a:defRPr sz="2000">
                  <a:solidFill>
                    <a:schemeClr val="tx2"/>
                  </a:solidFill>
                  <a:latin typeface="Georgia" pitchFamily="18" charset="0"/>
                  <a:ea typeface="MS PGothic" pitchFamily="34" charset="-128"/>
                  <a:cs typeface="Georgia" pitchFamily="18" charset="0"/>
                </a:defRPr>
              </a:lvl5pPr>
              <a:lvl6pPr marL="25146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6pPr>
              <a:lvl7pPr marL="29718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7pPr>
              <a:lvl8pPr marL="34290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8pPr>
              <a:lvl9pPr marL="38862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9pPr>
            </a:lstStyle>
            <a:p>
              <a:pPr>
                <a:spcBef>
                  <a:spcPct val="0"/>
                </a:spcBef>
                <a:buClrTx/>
                <a:buFontTx/>
                <a:buNone/>
              </a:pPr>
              <a:endParaRPr lang="en-US" altLang="en-US" sz="2400">
                <a:solidFill>
                  <a:schemeClr val="tx1"/>
                </a:solidFill>
                <a:latin typeface="Arial" pitchFamily="34" charset="0"/>
              </a:endParaRPr>
            </a:p>
          </p:txBody>
        </p:sp>
        <p:sp>
          <p:nvSpPr>
            <p:cNvPr id="8224" name="Content Placeholder 2"/>
            <p:cNvSpPr txBox="1">
              <a:spLocks/>
            </p:cNvSpPr>
            <p:nvPr/>
          </p:nvSpPr>
          <p:spPr bwMode="auto">
            <a:xfrm>
              <a:off x="6858000" y="2743200"/>
              <a:ext cx="19050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C10A25"/>
                </a:buClr>
                <a:buChar char="•"/>
                <a:defRPr sz="2800">
                  <a:solidFill>
                    <a:schemeClr val="tx2"/>
                  </a:solidFill>
                  <a:latin typeface="Georgia" pitchFamily="18" charset="0"/>
                  <a:ea typeface="MS PGothic" pitchFamily="34" charset="-128"/>
                  <a:cs typeface="Georgia" pitchFamily="18" charset="0"/>
                </a:defRPr>
              </a:lvl1pPr>
              <a:lvl2pPr marL="742950" indent="-285750">
                <a:spcBef>
                  <a:spcPct val="20000"/>
                </a:spcBef>
                <a:buClr>
                  <a:schemeClr val="accent1"/>
                </a:buClr>
                <a:buChar char="–"/>
                <a:defRPr sz="2800">
                  <a:solidFill>
                    <a:schemeClr val="tx2"/>
                  </a:solidFill>
                  <a:latin typeface="Georgia" pitchFamily="18" charset="0"/>
                  <a:ea typeface="MS PGothic" pitchFamily="34" charset="-128"/>
                  <a:cs typeface="Georgia" pitchFamily="18" charset="0"/>
                </a:defRPr>
              </a:lvl2pPr>
              <a:lvl3pPr marL="1143000" indent="-228600">
                <a:spcBef>
                  <a:spcPct val="20000"/>
                </a:spcBef>
                <a:buClr>
                  <a:schemeClr val="bg2"/>
                </a:buClr>
                <a:buChar char="•"/>
                <a:defRPr sz="2400">
                  <a:solidFill>
                    <a:schemeClr val="tx2"/>
                  </a:solidFill>
                  <a:latin typeface="Georgia" pitchFamily="18" charset="0"/>
                  <a:ea typeface="MS PGothic" pitchFamily="34" charset="-128"/>
                  <a:cs typeface="Georgia" pitchFamily="18" charset="0"/>
                </a:defRPr>
              </a:lvl3pPr>
              <a:lvl4pPr marL="1600200" indent="-228600">
                <a:spcBef>
                  <a:spcPct val="20000"/>
                </a:spcBef>
                <a:buClr>
                  <a:schemeClr val="bg2"/>
                </a:buClr>
                <a:buChar char="–"/>
                <a:defRPr sz="2000">
                  <a:solidFill>
                    <a:schemeClr val="tx2"/>
                  </a:solidFill>
                  <a:latin typeface="Georgia" pitchFamily="18" charset="0"/>
                  <a:ea typeface="MS PGothic" pitchFamily="34" charset="-128"/>
                  <a:cs typeface="Georgia" pitchFamily="18" charset="0"/>
                </a:defRPr>
              </a:lvl4pPr>
              <a:lvl5pPr marL="2057400" indent="-228600">
                <a:spcBef>
                  <a:spcPct val="20000"/>
                </a:spcBef>
                <a:buClr>
                  <a:schemeClr val="bg2"/>
                </a:buClr>
                <a:buChar char="»"/>
                <a:defRPr sz="2000">
                  <a:solidFill>
                    <a:schemeClr val="tx2"/>
                  </a:solidFill>
                  <a:latin typeface="Georgia" pitchFamily="18" charset="0"/>
                  <a:ea typeface="MS PGothic" pitchFamily="34" charset="-128"/>
                  <a:cs typeface="Georgia" pitchFamily="18" charset="0"/>
                </a:defRPr>
              </a:lvl5pPr>
              <a:lvl6pPr marL="25146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6pPr>
              <a:lvl7pPr marL="29718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7pPr>
              <a:lvl8pPr marL="34290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8pPr>
              <a:lvl9pPr marL="38862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9pPr>
            </a:lstStyle>
            <a:p>
              <a:pPr>
                <a:spcBef>
                  <a:spcPts val="600"/>
                </a:spcBef>
                <a:buFontTx/>
                <a:buNone/>
              </a:pPr>
              <a:r>
                <a:rPr lang="en-US" altLang="en-US" sz="1200" b="1" dirty="0">
                  <a:solidFill>
                    <a:schemeClr val="accent1">
                      <a:lumMod val="50000"/>
                    </a:schemeClr>
                  </a:solidFill>
                </a:rPr>
                <a:t>Analyze</a:t>
              </a:r>
              <a:br>
                <a:rPr lang="en-US" altLang="en-US" sz="1200" b="1" dirty="0">
                  <a:solidFill>
                    <a:schemeClr val="accent1">
                      <a:lumMod val="50000"/>
                    </a:schemeClr>
                  </a:solidFill>
                </a:rPr>
              </a:br>
              <a:r>
                <a:rPr lang="en-US" altLang="en-US" sz="1200" dirty="0">
                  <a:solidFill>
                    <a:schemeClr val="accent1">
                      <a:lumMod val="50000"/>
                    </a:schemeClr>
                  </a:solidFill>
                </a:rPr>
                <a:t>(Gap / Overlap Analyses </a:t>
              </a:r>
              <a:br>
                <a:rPr lang="en-US" altLang="en-US" sz="1200" dirty="0">
                  <a:solidFill>
                    <a:schemeClr val="accent1">
                      <a:lumMod val="50000"/>
                    </a:schemeClr>
                  </a:solidFill>
                </a:rPr>
              </a:br>
              <a:r>
                <a:rPr lang="en-US" altLang="en-US" sz="1200" dirty="0">
                  <a:solidFill>
                    <a:schemeClr val="accent1">
                      <a:lumMod val="50000"/>
                    </a:schemeClr>
                  </a:solidFill>
                </a:rPr>
                <a:t>To Derive Shared Service</a:t>
              </a:r>
              <a:br>
                <a:rPr lang="en-US" altLang="en-US" sz="1200" dirty="0">
                  <a:solidFill>
                    <a:schemeClr val="accent1">
                      <a:lumMod val="50000"/>
                    </a:schemeClr>
                  </a:solidFill>
                </a:rPr>
              </a:br>
              <a:r>
                <a:rPr lang="en-US" altLang="en-US" sz="1200" dirty="0">
                  <a:solidFill>
                    <a:schemeClr val="accent1">
                      <a:lumMod val="50000"/>
                    </a:schemeClr>
                  </a:solidFill>
                </a:rPr>
                <a:t>Opportunities)</a:t>
              </a:r>
            </a:p>
          </p:txBody>
        </p:sp>
      </p:grpSp>
      <p:grpSp>
        <p:nvGrpSpPr>
          <p:cNvPr id="8199" name="Group 48"/>
          <p:cNvGrpSpPr>
            <a:grpSpLocks/>
          </p:cNvGrpSpPr>
          <p:nvPr/>
        </p:nvGrpSpPr>
        <p:grpSpPr bwMode="auto">
          <a:xfrm>
            <a:off x="515143" y="4870481"/>
            <a:ext cx="1719263" cy="896938"/>
            <a:chOff x="459971" y="5105400"/>
            <a:chExt cx="1749829" cy="914400"/>
          </a:xfrm>
        </p:grpSpPr>
        <p:sp>
          <p:nvSpPr>
            <p:cNvPr id="8221" name="Rounded Rectangle 39"/>
            <p:cNvSpPr>
              <a:spLocks noChangeArrowheads="1"/>
            </p:cNvSpPr>
            <p:nvPr/>
          </p:nvSpPr>
          <p:spPr bwMode="auto">
            <a:xfrm>
              <a:off x="838200" y="5105400"/>
              <a:ext cx="1371600" cy="914400"/>
            </a:xfrm>
            <a:prstGeom prst="roundRect">
              <a:avLst>
                <a:gd name="adj" fmla="val 16667"/>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lr>
                  <a:srgbClr val="C10A25"/>
                </a:buClr>
                <a:buChar char="•"/>
                <a:defRPr sz="2800">
                  <a:solidFill>
                    <a:schemeClr val="tx2"/>
                  </a:solidFill>
                  <a:latin typeface="Georgia" pitchFamily="18" charset="0"/>
                  <a:ea typeface="MS PGothic" pitchFamily="34" charset="-128"/>
                  <a:cs typeface="Georgia" pitchFamily="18" charset="0"/>
                </a:defRPr>
              </a:lvl1pPr>
              <a:lvl2pPr marL="742950" indent="-285750">
                <a:spcBef>
                  <a:spcPct val="20000"/>
                </a:spcBef>
                <a:buClr>
                  <a:schemeClr val="accent1"/>
                </a:buClr>
                <a:buChar char="–"/>
                <a:defRPr sz="2800">
                  <a:solidFill>
                    <a:schemeClr val="tx2"/>
                  </a:solidFill>
                  <a:latin typeface="Georgia" pitchFamily="18" charset="0"/>
                  <a:ea typeface="MS PGothic" pitchFamily="34" charset="-128"/>
                  <a:cs typeface="Georgia" pitchFamily="18" charset="0"/>
                </a:defRPr>
              </a:lvl2pPr>
              <a:lvl3pPr marL="1143000" indent="-228600">
                <a:spcBef>
                  <a:spcPct val="20000"/>
                </a:spcBef>
                <a:buClr>
                  <a:schemeClr val="bg2"/>
                </a:buClr>
                <a:buChar char="•"/>
                <a:defRPr sz="2400">
                  <a:solidFill>
                    <a:schemeClr val="tx2"/>
                  </a:solidFill>
                  <a:latin typeface="Georgia" pitchFamily="18" charset="0"/>
                  <a:ea typeface="MS PGothic" pitchFamily="34" charset="-128"/>
                  <a:cs typeface="Georgia" pitchFamily="18" charset="0"/>
                </a:defRPr>
              </a:lvl3pPr>
              <a:lvl4pPr marL="1600200" indent="-228600">
                <a:spcBef>
                  <a:spcPct val="20000"/>
                </a:spcBef>
                <a:buClr>
                  <a:schemeClr val="bg2"/>
                </a:buClr>
                <a:buChar char="–"/>
                <a:defRPr sz="2000">
                  <a:solidFill>
                    <a:schemeClr val="tx2"/>
                  </a:solidFill>
                  <a:latin typeface="Georgia" pitchFamily="18" charset="0"/>
                  <a:ea typeface="MS PGothic" pitchFamily="34" charset="-128"/>
                  <a:cs typeface="Georgia" pitchFamily="18" charset="0"/>
                </a:defRPr>
              </a:lvl4pPr>
              <a:lvl5pPr marL="2057400" indent="-228600">
                <a:spcBef>
                  <a:spcPct val="20000"/>
                </a:spcBef>
                <a:buClr>
                  <a:schemeClr val="bg2"/>
                </a:buClr>
                <a:buChar char="»"/>
                <a:defRPr sz="2000">
                  <a:solidFill>
                    <a:schemeClr val="tx2"/>
                  </a:solidFill>
                  <a:latin typeface="Georgia" pitchFamily="18" charset="0"/>
                  <a:ea typeface="MS PGothic" pitchFamily="34" charset="-128"/>
                  <a:cs typeface="Georgia" pitchFamily="18" charset="0"/>
                </a:defRPr>
              </a:lvl5pPr>
              <a:lvl6pPr marL="25146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6pPr>
              <a:lvl7pPr marL="29718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7pPr>
              <a:lvl8pPr marL="34290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8pPr>
              <a:lvl9pPr marL="38862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9pPr>
            </a:lstStyle>
            <a:p>
              <a:pPr algn="r">
                <a:spcBef>
                  <a:spcPct val="0"/>
                </a:spcBef>
                <a:buClrTx/>
                <a:buFontTx/>
                <a:buNone/>
              </a:pPr>
              <a:endParaRPr lang="en-US" altLang="en-US" sz="2400">
                <a:solidFill>
                  <a:schemeClr val="tx1"/>
                </a:solidFill>
                <a:latin typeface="Arial" pitchFamily="34" charset="0"/>
              </a:endParaRPr>
            </a:p>
          </p:txBody>
        </p:sp>
        <p:sp>
          <p:nvSpPr>
            <p:cNvPr id="41" name="Content Placeholder 2"/>
            <p:cNvSpPr txBox="1">
              <a:spLocks/>
            </p:cNvSpPr>
            <p:nvPr/>
          </p:nvSpPr>
          <p:spPr bwMode="auto">
            <a:xfrm>
              <a:off x="459971" y="5200886"/>
              <a:ext cx="1673889" cy="723427"/>
            </a:xfrm>
            <a:prstGeom prst="rect">
              <a:avLst/>
            </a:prstGeom>
            <a:noFill/>
            <a:ln>
              <a:noFill/>
            </a:ln>
            <a:extLst/>
          </p:spPr>
          <p:txBody>
            <a:bodyPr anchor="ctr"/>
            <a:lstStyle>
              <a:lvl1pPr marL="342900" indent="-342900" algn="l" rtl="0" eaLnBrk="0" fontAlgn="base" hangingPunct="0">
                <a:spcBef>
                  <a:spcPct val="20000"/>
                </a:spcBef>
                <a:spcAft>
                  <a:spcPct val="0"/>
                </a:spcAft>
                <a:buClr>
                  <a:srgbClr val="C10A25"/>
                </a:buClr>
                <a:buChar char="•"/>
                <a:defRPr sz="2800">
                  <a:solidFill>
                    <a:schemeClr val="tx2"/>
                  </a:solidFill>
                  <a:latin typeface="Georgia"/>
                  <a:ea typeface="MS PGothic" pitchFamily="34" charset="-128"/>
                  <a:cs typeface="Georgia"/>
                </a:defRPr>
              </a:lvl1pPr>
              <a:lvl2pPr marL="742950" indent="-285750" algn="l" rtl="0" eaLnBrk="0" fontAlgn="base" hangingPunct="0">
                <a:spcBef>
                  <a:spcPct val="20000"/>
                </a:spcBef>
                <a:spcAft>
                  <a:spcPct val="0"/>
                </a:spcAft>
                <a:buClr>
                  <a:schemeClr val="accent1"/>
                </a:buClr>
                <a:buChar char="–"/>
                <a:defRPr sz="2800">
                  <a:solidFill>
                    <a:schemeClr val="tx2"/>
                  </a:solidFill>
                  <a:latin typeface="Georgia"/>
                  <a:ea typeface="MS PGothic" pitchFamily="34" charset="-128"/>
                  <a:cs typeface="Georgia"/>
                </a:defRPr>
              </a:lvl2pPr>
              <a:lvl3pPr marL="1143000" indent="-228600" algn="l" rtl="0" eaLnBrk="0" fontAlgn="base" hangingPunct="0">
                <a:spcBef>
                  <a:spcPct val="20000"/>
                </a:spcBef>
                <a:spcAft>
                  <a:spcPct val="0"/>
                </a:spcAft>
                <a:buClr>
                  <a:schemeClr val="bg2"/>
                </a:buClr>
                <a:buChar char="•"/>
                <a:defRPr sz="2400">
                  <a:solidFill>
                    <a:schemeClr val="tx2"/>
                  </a:solidFill>
                  <a:latin typeface="Georgia"/>
                  <a:ea typeface="MS PGothic" pitchFamily="34" charset="-128"/>
                  <a:cs typeface="Georgia"/>
                </a:defRPr>
              </a:lvl3pPr>
              <a:lvl4pPr marL="1600200" indent="-228600" algn="l" rtl="0" eaLnBrk="0" fontAlgn="base" hangingPunct="0">
                <a:spcBef>
                  <a:spcPct val="20000"/>
                </a:spcBef>
                <a:spcAft>
                  <a:spcPct val="0"/>
                </a:spcAft>
                <a:buClr>
                  <a:schemeClr val="bg2"/>
                </a:buClr>
                <a:buChar char="–"/>
                <a:defRPr sz="2000">
                  <a:solidFill>
                    <a:schemeClr val="tx2"/>
                  </a:solidFill>
                  <a:latin typeface="Georgia"/>
                  <a:ea typeface="MS PGothic" pitchFamily="34" charset="-128"/>
                  <a:cs typeface="Georgia"/>
                </a:defRPr>
              </a:lvl4pPr>
              <a:lvl5pPr marL="2057400" indent="-228600" algn="l" rtl="0" eaLnBrk="0" fontAlgn="base" hangingPunct="0">
                <a:spcBef>
                  <a:spcPct val="20000"/>
                </a:spcBef>
                <a:spcAft>
                  <a:spcPct val="0"/>
                </a:spcAft>
                <a:buClr>
                  <a:schemeClr val="bg2"/>
                </a:buClr>
                <a:buChar char="»"/>
                <a:defRPr sz="2000">
                  <a:solidFill>
                    <a:schemeClr val="tx2"/>
                  </a:solidFill>
                  <a:latin typeface="Georgia"/>
                  <a:ea typeface="MS PGothic" pitchFamily="34" charset="-128"/>
                  <a:cs typeface="Georgia"/>
                </a:defRPr>
              </a:lvl5pPr>
              <a:lvl6pPr marL="2514600" indent="-228600" algn="l" rtl="0" fontAlgn="base">
                <a:spcBef>
                  <a:spcPct val="20000"/>
                </a:spcBef>
                <a:spcAft>
                  <a:spcPct val="0"/>
                </a:spcAft>
                <a:buChar char="»"/>
                <a:defRPr sz="2000">
                  <a:solidFill>
                    <a:srgbClr val="3C3E3D"/>
                  </a:solidFill>
                  <a:latin typeface="+mn-lt"/>
                  <a:ea typeface="+mn-ea"/>
                </a:defRPr>
              </a:lvl6pPr>
              <a:lvl7pPr marL="2971800" indent="-228600" algn="l" rtl="0" fontAlgn="base">
                <a:spcBef>
                  <a:spcPct val="20000"/>
                </a:spcBef>
                <a:spcAft>
                  <a:spcPct val="0"/>
                </a:spcAft>
                <a:buChar char="»"/>
                <a:defRPr sz="2000">
                  <a:solidFill>
                    <a:srgbClr val="3C3E3D"/>
                  </a:solidFill>
                  <a:latin typeface="+mn-lt"/>
                  <a:ea typeface="+mn-ea"/>
                </a:defRPr>
              </a:lvl7pPr>
              <a:lvl8pPr marL="3429000" indent="-228600" algn="l" rtl="0" fontAlgn="base">
                <a:spcBef>
                  <a:spcPct val="20000"/>
                </a:spcBef>
                <a:spcAft>
                  <a:spcPct val="0"/>
                </a:spcAft>
                <a:buChar char="»"/>
                <a:defRPr sz="2000">
                  <a:solidFill>
                    <a:srgbClr val="3C3E3D"/>
                  </a:solidFill>
                  <a:latin typeface="+mn-lt"/>
                  <a:ea typeface="+mn-ea"/>
                </a:defRPr>
              </a:lvl8pPr>
              <a:lvl9pPr marL="3886200" indent="-228600" algn="l" rtl="0" fontAlgn="base">
                <a:spcBef>
                  <a:spcPct val="20000"/>
                </a:spcBef>
                <a:spcAft>
                  <a:spcPct val="0"/>
                </a:spcAft>
                <a:buChar char="»"/>
                <a:defRPr sz="2000">
                  <a:solidFill>
                    <a:srgbClr val="3C3E3D"/>
                  </a:solidFill>
                  <a:latin typeface="+mn-lt"/>
                  <a:ea typeface="+mn-ea"/>
                </a:defRPr>
              </a:lvl9pPr>
            </a:lstStyle>
            <a:p>
              <a:pPr marL="0" indent="0" algn="r">
                <a:spcBef>
                  <a:spcPts val="600"/>
                </a:spcBef>
                <a:spcAft>
                  <a:spcPts val="0"/>
                </a:spcAft>
                <a:buFontTx/>
                <a:buNone/>
                <a:defRPr/>
              </a:pPr>
              <a:r>
                <a:rPr lang="en-US" sz="1200" b="1" dirty="0" smtClean="0">
                  <a:solidFill>
                    <a:srgbClr val="4C4C4C"/>
                  </a:solidFill>
                </a:rPr>
                <a:t>Design</a:t>
              </a:r>
              <a:br>
                <a:rPr lang="en-US" sz="1200" b="1" dirty="0" smtClean="0">
                  <a:solidFill>
                    <a:srgbClr val="4C4C4C"/>
                  </a:solidFill>
                </a:rPr>
              </a:br>
              <a:r>
                <a:rPr lang="en-US" sz="1200" dirty="0" smtClean="0">
                  <a:solidFill>
                    <a:srgbClr val="4C4C4C"/>
                  </a:solidFill>
                </a:rPr>
                <a:t>(</a:t>
              </a:r>
              <a:r>
                <a:rPr lang="en-US" sz="1200" dirty="0">
                  <a:solidFill>
                    <a:srgbClr val="4C4C4C"/>
                  </a:solidFill>
                </a:rPr>
                <a:t>Promote, oversee, coach, pilot potential Shared Services)</a:t>
              </a:r>
            </a:p>
          </p:txBody>
        </p:sp>
      </p:grpSp>
      <p:grpSp>
        <p:nvGrpSpPr>
          <p:cNvPr id="8200" name="Group 45"/>
          <p:cNvGrpSpPr>
            <a:grpSpLocks/>
          </p:cNvGrpSpPr>
          <p:nvPr/>
        </p:nvGrpSpPr>
        <p:grpSpPr bwMode="auto">
          <a:xfrm>
            <a:off x="362743" y="2400331"/>
            <a:ext cx="1795463" cy="925513"/>
            <a:chOff x="152400" y="5334000"/>
            <a:chExt cx="1828800" cy="941832"/>
          </a:xfrm>
        </p:grpSpPr>
        <p:sp>
          <p:nvSpPr>
            <p:cNvPr id="8219" name="Rounded Rectangle 46"/>
            <p:cNvSpPr>
              <a:spLocks noChangeArrowheads="1"/>
            </p:cNvSpPr>
            <p:nvPr/>
          </p:nvSpPr>
          <p:spPr bwMode="auto">
            <a:xfrm>
              <a:off x="609600" y="5334000"/>
              <a:ext cx="1371600" cy="941832"/>
            </a:xfrm>
            <a:prstGeom prst="roundRect">
              <a:avLst>
                <a:gd name="adj" fmla="val 16667"/>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lr>
                  <a:srgbClr val="C10A25"/>
                </a:buClr>
                <a:buChar char="•"/>
                <a:defRPr sz="2800">
                  <a:solidFill>
                    <a:schemeClr val="tx2"/>
                  </a:solidFill>
                  <a:latin typeface="Georgia" pitchFamily="18" charset="0"/>
                  <a:ea typeface="MS PGothic" pitchFamily="34" charset="-128"/>
                  <a:cs typeface="Georgia" pitchFamily="18" charset="0"/>
                </a:defRPr>
              </a:lvl1pPr>
              <a:lvl2pPr marL="742950" indent="-285750">
                <a:spcBef>
                  <a:spcPct val="20000"/>
                </a:spcBef>
                <a:buClr>
                  <a:schemeClr val="accent1"/>
                </a:buClr>
                <a:buChar char="–"/>
                <a:defRPr sz="2800">
                  <a:solidFill>
                    <a:schemeClr val="tx2"/>
                  </a:solidFill>
                  <a:latin typeface="Georgia" pitchFamily="18" charset="0"/>
                  <a:ea typeface="MS PGothic" pitchFamily="34" charset="-128"/>
                  <a:cs typeface="Georgia" pitchFamily="18" charset="0"/>
                </a:defRPr>
              </a:lvl2pPr>
              <a:lvl3pPr marL="1143000" indent="-228600">
                <a:spcBef>
                  <a:spcPct val="20000"/>
                </a:spcBef>
                <a:buClr>
                  <a:schemeClr val="bg2"/>
                </a:buClr>
                <a:buChar char="•"/>
                <a:defRPr sz="2400">
                  <a:solidFill>
                    <a:schemeClr val="tx2"/>
                  </a:solidFill>
                  <a:latin typeface="Georgia" pitchFamily="18" charset="0"/>
                  <a:ea typeface="MS PGothic" pitchFamily="34" charset="-128"/>
                  <a:cs typeface="Georgia" pitchFamily="18" charset="0"/>
                </a:defRPr>
              </a:lvl3pPr>
              <a:lvl4pPr marL="1600200" indent="-228600">
                <a:spcBef>
                  <a:spcPct val="20000"/>
                </a:spcBef>
                <a:buClr>
                  <a:schemeClr val="bg2"/>
                </a:buClr>
                <a:buChar char="–"/>
                <a:defRPr sz="2000">
                  <a:solidFill>
                    <a:schemeClr val="tx2"/>
                  </a:solidFill>
                  <a:latin typeface="Georgia" pitchFamily="18" charset="0"/>
                  <a:ea typeface="MS PGothic" pitchFamily="34" charset="-128"/>
                  <a:cs typeface="Georgia" pitchFamily="18" charset="0"/>
                </a:defRPr>
              </a:lvl4pPr>
              <a:lvl5pPr marL="2057400" indent="-228600">
                <a:spcBef>
                  <a:spcPct val="20000"/>
                </a:spcBef>
                <a:buClr>
                  <a:schemeClr val="bg2"/>
                </a:buClr>
                <a:buChar char="»"/>
                <a:defRPr sz="2000">
                  <a:solidFill>
                    <a:schemeClr val="tx2"/>
                  </a:solidFill>
                  <a:latin typeface="Georgia" pitchFamily="18" charset="0"/>
                  <a:ea typeface="MS PGothic" pitchFamily="34" charset="-128"/>
                  <a:cs typeface="Georgia" pitchFamily="18" charset="0"/>
                </a:defRPr>
              </a:lvl5pPr>
              <a:lvl6pPr marL="25146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6pPr>
              <a:lvl7pPr marL="29718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7pPr>
              <a:lvl8pPr marL="34290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8pPr>
              <a:lvl9pPr marL="38862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9pPr>
            </a:lstStyle>
            <a:p>
              <a:pPr algn="r">
                <a:spcBef>
                  <a:spcPct val="0"/>
                </a:spcBef>
                <a:buClrTx/>
                <a:buFontTx/>
                <a:buNone/>
              </a:pPr>
              <a:endParaRPr lang="en-US" altLang="en-US" sz="2400">
                <a:solidFill>
                  <a:schemeClr val="tx1"/>
                </a:solidFill>
                <a:latin typeface="Arial" pitchFamily="34" charset="0"/>
              </a:endParaRPr>
            </a:p>
          </p:txBody>
        </p:sp>
        <p:sp>
          <p:nvSpPr>
            <p:cNvPr id="8220" name="Content Placeholder 2"/>
            <p:cNvSpPr txBox="1">
              <a:spLocks/>
            </p:cNvSpPr>
            <p:nvPr/>
          </p:nvSpPr>
          <p:spPr bwMode="auto">
            <a:xfrm>
              <a:off x="152400" y="5432136"/>
              <a:ext cx="17526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C10A25"/>
                </a:buClr>
                <a:buChar char="•"/>
                <a:defRPr sz="2800">
                  <a:solidFill>
                    <a:schemeClr val="tx2"/>
                  </a:solidFill>
                  <a:latin typeface="Georgia" pitchFamily="18" charset="0"/>
                  <a:ea typeface="MS PGothic" pitchFamily="34" charset="-128"/>
                  <a:cs typeface="Georgia" pitchFamily="18" charset="0"/>
                </a:defRPr>
              </a:lvl1pPr>
              <a:lvl2pPr marL="742950" indent="-285750">
                <a:spcBef>
                  <a:spcPct val="20000"/>
                </a:spcBef>
                <a:buClr>
                  <a:schemeClr val="accent1"/>
                </a:buClr>
                <a:buChar char="–"/>
                <a:defRPr sz="2800">
                  <a:solidFill>
                    <a:schemeClr val="tx2"/>
                  </a:solidFill>
                  <a:latin typeface="Georgia" pitchFamily="18" charset="0"/>
                  <a:ea typeface="MS PGothic" pitchFamily="34" charset="-128"/>
                  <a:cs typeface="Georgia" pitchFamily="18" charset="0"/>
                </a:defRPr>
              </a:lvl2pPr>
              <a:lvl3pPr marL="1143000" indent="-228600">
                <a:spcBef>
                  <a:spcPct val="20000"/>
                </a:spcBef>
                <a:buClr>
                  <a:schemeClr val="bg2"/>
                </a:buClr>
                <a:buChar char="•"/>
                <a:defRPr sz="2400">
                  <a:solidFill>
                    <a:schemeClr val="tx2"/>
                  </a:solidFill>
                  <a:latin typeface="Georgia" pitchFamily="18" charset="0"/>
                  <a:ea typeface="MS PGothic" pitchFamily="34" charset="-128"/>
                  <a:cs typeface="Georgia" pitchFamily="18" charset="0"/>
                </a:defRPr>
              </a:lvl3pPr>
              <a:lvl4pPr marL="1600200" indent="-228600">
                <a:spcBef>
                  <a:spcPct val="20000"/>
                </a:spcBef>
                <a:buClr>
                  <a:schemeClr val="bg2"/>
                </a:buClr>
                <a:buChar char="–"/>
                <a:defRPr sz="2000">
                  <a:solidFill>
                    <a:schemeClr val="tx2"/>
                  </a:solidFill>
                  <a:latin typeface="Georgia" pitchFamily="18" charset="0"/>
                  <a:ea typeface="MS PGothic" pitchFamily="34" charset="-128"/>
                  <a:cs typeface="Georgia" pitchFamily="18" charset="0"/>
                </a:defRPr>
              </a:lvl4pPr>
              <a:lvl5pPr marL="2057400" indent="-228600">
                <a:spcBef>
                  <a:spcPct val="20000"/>
                </a:spcBef>
                <a:buClr>
                  <a:schemeClr val="bg2"/>
                </a:buClr>
                <a:buChar char="»"/>
                <a:defRPr sz="2000">
                  <a:solidFill>
                    <a:schemeClr val="tx2"/>
                  </a:solidFill>
                  <a:latin typeface="Georgia" pitchFamily="18" charset="0"/>
                  <a:ea typeface="MS PGothic" pitchFamily="34" charset="-128"/>
                  <a:cs typeface="Georgia" pitchFamily="18" charset="0"/>
                </a:defRPr>
              </a:lvl5pPr>
              <a:lvl6pPr marL="25146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6pPr>
              <a:lvl7pPr marL="29718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7pPr>
              <a:lvl8pPr marL="34290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8pPr>
              <a:lvl9pPr marL="38862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9pPr>
            </a:lstStyle>
            <a:p>
              <a:pPr algn="r">
                <a:spcBef>
                  <a:spcPts val="600"/>
                </a:spcBef>
                <a:buFontTx/>
                <a:buNone/>
              </a:pPr>
              <a:r>
                <a:rPr lang="en-US" altLang="en-US" sz="1200" b="1" dirty="0">
                  <a:solidFill>
                    <a:srgbClr val="21978B"/>
                  </a:solidFill>
                </a:rPr>
                <a:t>Communicate</a:t>
              </a:r>
              <a:br>
                <a:rPr lang="en-US" altLang="en-US" sz="1200" b="1" dirty="0">
                  <a:solidFill>
                    <a:srgbClr val="21978B"/>
                  </a:solidFill>
                </a:rPr>
              </a:br>
              <a:r>
                <a:rPr lang="en-US" altLang="en-US" sz="1200" dirty="0">
                  <a:solidFill>
                    <a:srgbClr val="21978B"/>
                  </a:solidFill>
                </a:rPr>
                <a:t>(Facilitate information sharing to convene best approaches)</a:t>
              </a:r>
            </a:p>
          </p:txBody>
        </p:sp>
      </p:grpSp>
      <p:grpSp>
        <p:nvGrpSpPr>
          <p:cNvPr id="8201" name="Group 52"/>
          <p:cNvGrpSpPr>
            <a:grpSpLocks/>
          </p:cNvGrpSpPr>
          <p:nvPr/>
        </p:nvGrpSpPr>
        <p:grpSpPr bwMode="auto">
          <a:xfrm>
            <a:off x="5452268" y="3522694"/>
            <a:ext cx="1497013" cy="877360"/>
            <a:chOff x="5486400" y="3733800"/>
            <a:chExt cx="1524000" cy="892861"/>
          </a:xfrm>
        </p:grpSpPr>
        <p:sp>
          <p:nvSpPr>
            <p:cNvPr id="8217" name="Content Placeholder 2"/>
            <p:cNvSpPr txBox="1">
              <a:spLocks/>
            </p:cNvSpPr>
            <p:nvPr/>
          </p:nvSpPr>
          <p:spPr bwMode="auto">
            <a:xfrm>
              <a:off x="5486400" y="4169460"/>
              <a:ext cx="1524000"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10A25"/>
                </a:buClr>
                <a:buChar char="•"/>
                <a:defRPr sz="2800">
                  <a:solidFill>
                    <a:schemeClr val="tx2"/>
                  </a:solidFill>
                  <a:latin typeface="Georgia" pitchFamily="18" charset="0"/>
                  <a:ea typeface="MS PGothic" pitchFamily="34" charset="-128"/>
                  <a:cs typeface="Georgia" pitchFamily="18" charset="0"/>
                </a:defRPr>
              </a:lvl1pPr>
              <a:lvl2pPr marL="742950" indent="-285750">
                <a:spcBef>
                  <a:spcPct val="20000"/>
                </a:spcBef>
                <a:buClr>
                  <a:schemeClr val="accent1"/>
                </a:buClr>
                <a:buChar char="–"/>
                <a:defRPr sz="2800">
                  <a:solidFill>
                    <a:schemeClr val="tx2"/>
                  </a:solidFill>
                  <a:latin typeface="Georgia" pitchFamily="18" charset="0"/>
                  <a:ea typeface="MS PGothic" pitchFamily="34" charset="-128"/>
                  <a:cs typeface="Georgia" pitchFamily="18" charset="0"/>
                </a:defRPr>
              </a:lvl2pPr>
              <a:lvl3pPr marL="1143000" indent="-228600">
                <a:spcBef>
                  <a:spcPct val="20000"/>
                </a:spcBef>
                <a:buClr>
                  <a:schemeClr val="bg2"/>
                </a:buClr>
                <a:buChar char="•"/>
                <a:defRPr sz="2400">
                  <a:solidFill>
                    <a:schemeClr val="tx2"/>
                  </a:solidFill>
                  <a:latin typeface="Georgia" pitchFamily="18" charset="0"/>
                  <a:ea typeface="MS PGothic" pitchFamily="34" charset="-128"/>
                  <a:cs typeface="Georgia" pitchFamily="18" charset="0"/>
                </a:defRPr>
              </a:lvl3pPr>
              <a:lvl4pPr marL="1600200" indent="-228600">
                <a:spcBef>
                  <a:spcPct val="20000"/>
                </a:spcBef>
                <a:buClr>
                  <a:schemeClr val="bg2"/>
                </a:buClr>
                <a:buChar char="–"/>
                <a:defRPr sz="2000">
                  <a:solidFill>
                    <a:schemeClr val="tx2"/>
                  </a:solidFill>
                  <a:latin typeface="Georgia" pitchFamily="18" charset="0"/>
                  <a:ea typeface="MS PGothic" pitchFamily="34" charset="-128"/>
                  <a:cs typeface="Georgia" pitchFamily="18" charset="0"/>
                </a:defRPr>
              </a:lvl4pPr>
              <a:lvl5pPr marL="2057400" indent="-228600">
                <a:spcBef>
                  <a:spcPct val="20000"/>
                </a:spcBef>
                <a:buClr>
                  <a:schemeClr val="bg2"/>
                </a:buClr>
                <a:buChar char="»"/>
                <a:defRPr sz="2000">
                  <a:solidFill>
                    <a:schemeClr val="tx2"/>
                  </a:solidFill>
                  <a:latin typeface="Georgia" pitchFamily="18" charset="0"/>
                  <a:ea typeface="MS PGothic" pitchFamily="34" charset="-128"/>
                  <a:cs typeface="Georgia" pitchFamily="18" charset="0"/>
                </a:defRPr>
              </a:lvl5pPr>
              <a:lvl6pPr marL="25146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6pPr>
              <a:lvl7pPr marL="29718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7pPr>
              <a:lvl8pPr marL="34290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8pPr>
              <a:lvl9pPr marL="38862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9pPr>
            </a:lstStyle>
            <a:p>
              <a:pPr algn="ctr">
                <a:spcBef>
                  <a:spcPts val="600"/>
                </a:spcBef>
                <a:buFontTx/>
                <a:buNone/>
              </a:pPr>
              <a:r>
                <a:rPr lang="en-US" altLang="en-US" sz="1000" b="1" dirty="0">
                  <a:solidFill>
                    <a:schemeClr val="bg1"/>
                  </a:solidFill>
                </a:rPr>
                <a:t>STAKEHOLDER ENGAGEMENT</a:t>
              </a:r>
            </a:p>
          </p:txBody>
        </p:sp>
        <p:pic>
          <p:nvPicPr>
            <p:cNvPr id="8218" name="Picture 49" descr="hie-04.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39028" y="3733800"/>
              <a:ext cx="618744" cy="36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202" name="Group 51"/>
          <p:cNvGrpSpPr>
            <a:grpSpLocks/>
          </p:cNvGrpSpPr>
          <p:nvPr/>
        </p:nvGrpSpPr>
        <p:grpSpPr bwMode="auto">
          <a:xfrm>
            <a:off x="3880643" y="1946834"/>
            <a:ext cx="1571625" cy="835024"/>
            <a:chOff x="3886200" y="2286000"/>
            <a:chExt cx="1600200" cy="849777"/>
          </a:xfrm>
        </p:grpSpPr>
        <p:sp>
          <p:nvSpPr>
            <p:cNvPr id="8215" name="Content Placeholder 2"/>
            <p:cNvSpPr txBox="1">
              <a:spLocks/>
            </p:cNvSpPr>
            <p:nvPr/>
          </p:nvSpPr>
          <p:spPr bwMode="auto">
            <a:xfrm>
              <a:off x="3886200" y="2754777"/>
              <a:ext cx="1600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10A25"/>
                </a:buClr>
                <a:buChar char="•"/>
                <a:defRPr sz="2800">
                  <a:solidFill>
                    <a:schemeClr val="tx2"/>
                  </a:solidFill>
                  <a:latin typeface="Georgia" pitchFamily="18" charset="0"/>
                  <a:ea typeface="MS PGothic" pitchFamily="34" charset="-128"/>
                  <a:cs typeface="Georgia" pitchFamily="18" charset="0"/>
                </a:defRPr>
              </a:lvl1pPr>
              <a:lvl2pPr marL="742950" indent="-285750">
                <a:spcBef>
                  <a:spcPct val="20000"/>
                </a:spcBef>
                <a:buClr>
                  <a:schemeClr val="accent1"/>
                </a:buClr>
                <a:buChar char="–"/>
                <a:defRPr sz="2800">
                  <a:solidFill>
                    <a:schemeClr val="tx2"/>
                  </a:solidFill>
                  <a:latin typeface="Georgia" pitchFamily="18" charset="0"/>
                  <a:ea typeface="MS PGothic" pitchFamily="34" charset="-128"/>
                  <a:cs typeface="Georgia" pitchFamily="18" charset="0"/>
                </a:defRPr>
              </a:lvl2pPr>
              <a:lvl3pPr marL="1143000" indent="-228600">
                <a:spcBef>
                  <a:spcPct val="20000"/>
                </a:spcBef>
                <a:buClr>
                  <a:schemeClr val="bg2"/>
                </a:buClr>
                <a:buChar char="•"/>
                <a:defRPr sz="2400">
                  <a:solidFill>
                    <a:schemeClr val="tx2"/>
                  </a:solidFill>
                  <a:latin typeface="Georgia" pitchFamily="18" charset="0"/>
                  <a:ea typeface="MS PGothic" pitchFamily="34" charset="-128"/>
                  <a:cs typeface="Georgia" pitchFamily="18" charset="0"/>
                </a:defRPr>
              </a:lvl3pPr>
              <a:lvl4pPr marL="1600200" indent="-228600">
                <a:spcBef>
                  <a:spcPct val="20000"/>
                </a:spcBef>
                <a:buClr>
                  <a:schemeClr val="bg2"/>
                </a:buClr>
                <a:buChar char="–"/>
                <a:defRPr sz="2000">
                  <a:solidFill>
                    <a:schemeClr val="tx2"/>
                  </a:solidFill>
                  <a:latin typeface="Georgia" pitchFamily="18" charset="0"/>
                  <a:ea typeface="MS PGothic" pitchFamily="34" charset="-128"/>
                  <a:cs typeface="Georgia" pitchFamily="18" charset="0"/>
                </a:defRPr>
              </a:lvl4pPr>
              <a:lvl5pPr marL="2057400" indent="-228600">
                <a:spcBef>
                  <a:spcPct val="20000"/>
                </a:spcBef>
                <a:buClr>
                  <a:schemeClr val="bg2"/>
                </a:buClr>
                <a:buChar char="»"/>
                <a:defRPr sz="2000">
                  <a:solidFill>
                    <a:schemeClr val="tx2"/>
                  </a:solidFill>
                  <a:latin typeface="Georgia" pitchFamily="18" charset="0"/>
                  <a:ea typeface="MS PGothic" pitchFamily="34" charset="-128"/>
                  <a:cs typeface="Georgia" pitchFamily="18" charset="0"/>
                </a:defRPr>
              </a:lvl5pPr>
              <a:lvl6pPr marL="25146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6pPr>
              <a:lvl7pPr marL="29718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7pPr>
              <a:lvl8pPr marL="34290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8pPr>
              <a:lvl9pPr marL="38862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9pPr>
            </a:lstStyle>
            <a:p>
              <a:pPr algn="ctr">
                <a:spcBef>
                  <a:spcPts val="600"/>
                </a:spcBef>
                <a:buFontTx/>
                <a:buNone/>
              </a:pPr>
              <a:r>
                <a:rPr lang="en-US" altLang="en-US" sz="1000" b="1" dirty="0">
                  <a:solidFill>
                    <a:schemeClr val="bg1"/>
                  </a:solidFill>
                </a:rPr>
                <a:t>FOCUS ON SPECIFICATIONS</a:t>
              </a:r>
            </a:p>
          </p:txBody>
        </p:sp>
        <p:pic>
          <p:nvPicPr>
            <p:cNvPr id="8216" name="Picture 50" descr="hie-05.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498848" y="2286000"/>
              <a:ext cx="374904" cy="374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203" name="Group 54"/>
          <p:cNvGrpSpPr>
            <a:grpSpLocks/>
          </p:cNvGrpSpPr>
          <p:nvPr/>
        </p:nvGrpSpPr>
        <p:grpSpPr bwMode="auto">
          <a:xfrm>
            <a:off x="4304505" y="5067986"/>
            <a:ext cx="1646237" cy="951319"/>
            <a:chOff x="4354935" y="5258464"/>
            <a:chExt cx="1676400" cy="968389"/>
          </a:xfrm>
        </p:grpSpPr>
        <p:sp>
          <p:nvSpPr>
            <p:cNvPr id="8213" name="Content Placeholder 2"/>
            <p:cNvSpPr txBox="1">
              <a:spLocks/>
            </p:cNvSpPr>
            <p:nvPr/>
          </p:nvSpPr>
          <p:spPr bwMode="auto">
            <a:xfrm>
              <a:off x="4354935" y="5769653"/>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10A25"/>
                </a:buClr>
                <a:buChar char="•"/>
                <a:defRPr sz="2800">
                  <a:solidFill>
                    <a:schemeClr val="tx2"/>
                  </a:solidFill>
                  <a:latin typeface="Georgia" pitchFamily="18" charset="0"/>
                  <a:ea typeface="MS PGothic" pitchFamily="34" charset="-128"/>
                  <a:cs typeface="Georgia" pitchFamily="18" charset="0"/>
                </a:defRPr>
              </a:lvl1pPr>
              <a:lvl2pPr marL="742950" indent="-285750">
                <a:spcBef>
                  <a:spcPct val="20000"/>
                </a:spcBef>
                <a:buClr>
                  <a:schemeClr val="accent1"/>
                </a:buClr>
                <a:buChar char="–"/>
                <a:defRPr sz="2800">
                  <a:solidFill>
                    <a:schemeClr val="tx2"/>
                  </a:solidFill>
                  <a:latin typeface="Georgia" pitchFamily="18" charset="0"/>
                  <a:ea typeface="MS PGothic" pitchFamily="34" charset="-128"/>
                  <a:cs typeface="Georgia" pitchFamily="18" charset="0"/>
                </a:defRPr>
              </a:lvl2pPr>
              <a:lvl3pPr marL="1143000" indent="-228600">
                <a:spcBef>
                  <a:spcPct val="20000"/>
                </a:spcBef>
                <a:buClr>
                  <a:schemeClr val="bg2"/>
                </a:buClr>
                <a:buChar char="•"/>
                <a:defRPr sz="2400">
                  <a:solidFill>
                    <a:schemeClr val="tx2"/>
                  </a:solidFill>
                  <a:latin typeface="Georgia" pitchFamily="18" charset="0"/>
                  <a:ea typeface="MS PGothic" pitchFamily="34" charset="-128"/>
                  <a:cs typeface="Georgia" pitchFamily="18" charset="0"/>
                </a:defRPr>
              </a:lvl3pPr>
              <a:lvl4pPr marL="1600200" indent="-228600">
                <a:spcBef>
                  <a:spcPct val="20000"/>
                </a:spcBef>
                <a:buClr>
                  <a:schemeClr val="bg2"/>
                </a:buClr>
                <a:buChar char="–"/>
                <a:defRPr sz="2000">
                  <a:solidFill>
                    <a:schemeClr val="tx2"/>
                  </a:solidFill>
                  <a:latin typeface="Georgia" pitchFamily="18" charset="0"/>
                  <a:ea typeface="MS PGothic" pitchFamily="34" charset="-128"/>
                  <a:cs typeface="Georgia" pitchFamily="18" charset="0"/>
                </a:defRPr>
              </a:lvl4pPr>
              <a:lvl5pPr marL="2057400" indent="-228600">
                <a:spcBef>
                  <a:spcPct val="20000"/>
                </a:spcBef>
                <a:buClr>
                  <a:schemeClr val="bg2"/>
                </a:buClr>
                <a:buChar char="»"/>
                <a:defRPr sz="2000">
                  <a:solidFill>
                    <a:schemeClr val="tx2"/>
                  </a:solidFill>
                  <a:latin typeface="Georgia" pitchFamily="18" charset="0"/>
                  <a:ea typeface="MS PGothic" pitchFamily="34" charset="-128"/>
                  <a:cs typeface="Georgia" pitchFamily="18" charset="0"/>
                </a:defRPr>
              </a:lvl5pPr>
              <a:lvl6pPr marL="25146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6pPr>
              <a:lvl7pPr marL="29718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7pPr>
              <a:lvl8pPr marL="34290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8pPr>
              <a:lvl9pPr marL="38862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9pPr>
            </a:lstStyle>
            <a:p>
              <a:pPr algn="ctr">
                <a:spcBef>
                  <a:spcPts val="600"/>
                </a:spcBef>
                <a:buFontTx/>
                <a:buNone/>
              </a:pPr>
              <a:r>
                <a:rPr lang="en-US" altLang="en-US" sz="1000" b="1" dirty="0">
                  <a:solidFill>
                    <a:srgbClr val="21978B"/>
                  </a:solidFill>
                </a:rPr>
                <a:t>DEMONSTRATE THROUGH </a:t>
              </a:r>
              <a:br>
                <a:rPr lang="en-US" altLang="en-US" sz="1000" b="1" dirty="0">
                  <a:solidFill>
                    <a:srgbClr val="21978B"/>
                  </a:solidFill>
                </a:rPr>
              </a:br>
              <a:r>
                <a:rPr lang="en-US" altLang="en-US" sz="1000" b="1" dirty="0">
                  <a:solidFill>
                    <a:srgbClr val="21978B"/>
                  </a:solidFill>
                </a:rPr>
                <a:t>PILOTS</a:t>
              </a:r>
            </a:p>
          </p:txBody>
        </p:sp>
        <p:pic>
          <p:nvPicPr>
            <p:cNvPr id="8214" name="Picture 53"/>
            <p:cNvPicPr>
              <a:picLocks noChangeAspect="1"/>
            </p:cNvPicPr>
            <p:nvPr/>
          </p:nvPicPr>
          <p:blipFill>
            <a:blip r:embed="rId6">
              <a:extLst>
                <a:ext uri="{28A0092B-C50C-407E-A947-70E740481C1C}">
                  <a14:useLocalDpi xmlns:a14="http://schemas.microsoft.com/office/drawing/2010/main" val="0"/>
                </a:ext>
              </a:extLst>
            </a:blip>
            <a:stretch>
              <a:fillRect/>
            </a:stretch>
          </p:blipFill>
          <p:spPr bwMode="auto">
            <a:xfrm>
              <a:off x="5094732" y="5258464"/>
              <a:ext cx="326136" cy="449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204" name="Group 56"/>
          <p:cNvGrpSpPr>
            <a:grpSpLocks/>
          </p:cNvGrpSpPr>
          <p:nvPr/>
        </p:nvGrpSpPr>
        <p:grpSpPr bwMode="auto">
          <a:xfrm>
            <a:off x="2591593" y="4783169"/>
            <a:ext cx="1946275" cy="922337"/>
            <a:chOff x="2590800" y="5004816"/>
            <a:chExt cx="1981200" cy="938784"/>
          </a:xfrm>
        </p:grpSpPr>
        <p:sp>
          <p:nvSpPr>
            <p:cNvPr id="8211" name="Content Placeholder 2"/>
            <p:cNvSpPr txBox="1">
              <a:spLocks/>
            </p:cNvSpPr>
            <p:nvPr/>
          </p:nvSpPr>
          <p:spPr bwMode="auto">
            <a:xfrm>
              <a:off x="2590800" y="5410200"/>
              <a:ext cx="1981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10A25"/>
                </a:buClr>
                <a:buChar char="•"/>
                <a:defRPr sz="2800">
                  <a:solidFill>
                    <a:schemeClr val="tx2"/>
                  </a:solidFill>
                  <a:latin typeface="Georgia" pitchFamily="18" charset="0"/>
                  <a:ea typeface="MS PGothic" pitchFamily="34" charset="-128"/>
                  <a:cs typeface="Georgia" pitchFamily="18" charset="0"/>
                </a:defRPr>
              </a:lvl1pPr>
              <a:lvl2pPr marL="742950" indent="-285750">
                <a:spcBef>
                  <a:spcPct val="20000"/>
                </a:spcBef>
                <a:buClr>
                  <a:schemeClr val="accent1"/>
                </a:buClr>
                <a:buChar char="–"/>
                <a:defRPr sz="2800">
                  <a:solidFill>
                    <a:schemeClr val="tx2"/>
                  </a:solidFill>
                  <a:latin typeface="Georgia" pitchFamily="18" charset="0"/>
                  <a:ea typeface="MS PGothic" pitchFamily="34" charset="-128"/>
                  <a:cs typeface="Georgia" pitchFamily="18" charset="0"/>
                </a:defRPr>
              </a:lvl2pPr>
              <a:lvl3pPr marL="1143000" indent="-228600">
                <a:spcBef>
                  <a:spcPct val="20000"/>
                </a:spcBef>
                <a:buClr>
                  <a:schemeClr val="bg2"/>
                </a:buClr>
                <a:buChar char="•"/>
                <a:defRPr sz="2400">
                  <a:solidFill>
                    <a:schemeClr val="tx2"/>
                  </a:solidFill>
                  <a:latin typeface="Georgia" pitchFamily="18" charset="0"/>
                  <a:ea typeface="MS PGothic" pitchFamily="34" charset="-128"/>
                  <a:cs typeface="Georgia" pitchFamily="18" charset="0"/>
                </a:defRPr>
              </a:lvl3pPr>
              <a:lvl4pPr marL="1600200" indent="-228600">
                <a:spcBef>
                  <a:spcPct val="20000"/>
                </a:spcBef>
                <a:buClr>
                  <a:schemeClr val="bg2"/>
                </a:buClr>
                <a:buChar char="–"/>
                <a:defRPr sz="2000">
                  <a:solidFill>
                    <a:schemeClr val="tx2"/>
                  </a:solidFill>
                  <a:latin typeface="Georgia" pitchFamily="18" charset="0"/>
                  <a:ea typeface="MS PGothic" pitchFamily="34" charset="-128"/>
                  <a:cs typeface="Georgia" pitchFamily="18" charset="0"/>
                </a:defRPr>
              </a:lvl4pPr>
              <a:lvl5pPr marL="2057400" indent="-228600">
                <a:spcBef>
                  <a:spcPct val="20000"/>
                </a:spcBef>
                <a:buClr>
                  <a:schemeClr val="bg2"/>
                </a:buClr>
                <a:buChar char="»"/>
                <a:defRPr sz="2000">
                  <a:solidFill>
                    <a:schemeClr val="tx2"/>
                  </a:solidFill>
                  <a:latin typeface="Georgia" pitchFamily="18" charset="0"/>
                  <a:ea typeface="MS PGothic" pitchFamily="34" charset="-128"/>
                  <a:cs typeface="Georgia" pitchFamily="18" charset="0"/>
                </a:defRPr>
              </a:lvl5pPr>
              <a:lvl6pPr marL="25146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6pPr>
              <a:lvl7pPr marL="29718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7pPr>
              <a:lvl8pPr marL="34290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8pPr>
              <a:lvl9pPr marL="38862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9pPr>
            </a:lstStyle>
            <a:p>
              <a:pPr algn="ctr">
                <a:spcBef>
                  <a:spcPts val="600"/>
                </a:spcBef>
                <a:buFontTx/>
                <a:buNone/>
              </a:pPr>
              <a:r>
                <a:rPr lang="en-US" altLang="en-US" sz="1000" b="1">
                  <a:solidFill>
                    <a:schemeClr val="bg1"/>
                  </a:solidFill>
                </a:rPr>
                <a:t>OPEN COMMUNICATION &amp; TRANSPARENCY</a:t>
              </a:r>
            </a:p>
          </p:txBody>
        </p:sp>
        <p:pic>
          <p:nvPicPr>
            <p:cNvPr id="8212" name="Picture 55" descr="hie-07.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352800" y="5004816"/>
              <a:ext cx="381000" cy="329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205" name="Group 58"/>
          <p:cNvGrpSpPr>
            <a:grpSpLocks/>
          </p:cNvGrpSpPr>
          <p:nvPr/>
        </p:nvGrpSpPr>
        <p:grpSpPr bwMode="auto">
          <a:xfrm>
            <a:off x="2352408" y="2700369"/>
            <a:ext cx="1347788" cy="833436"/>
            <a:chOff x="2559295" y="2971800"/>
            <a:chExt cx="1371600" cy="849663"/>
          </a:xfrm>
        </p:grpSpPr>
        <p:sp>
          <p:nvSpPr>
            <p:cNvPr id="8209" name="Content Placeholder 2"/>
            <p:cNvSpPr txBox="1">
              <a:spLocks/>
            </p:cNvSpPr>
            <p:nvPr/>
          </p:nvSpPr>
          <p:spPr bwMode="auto">
            <a:xfrm>
              <a:off x="2559295" y="3516663"/>
              <a:ext cx="1371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10A25"/>
                </a:buClr>
                <a:buChar char="•"/>
                <a:defRPr sz="2800">
                  <a:solidFill>
                    <a:schemeClr val="tx2"/>
                  </a:solidFill>
                  <a:latin typeface="Georgia" pitchFamily="18" charset="0"/>
                  <a:ea typeface="MS PGothic" pitchFamily="34" charset="-128"/>
                  <a:cs typeface="Georgia" pitchFamily="18" charset="0"/>
                </a:defRPr>
              </a:lvl1pPr>
              <a:lvl2pPr marL="742950" indent="-285750">
                <a:spcBef>
                  <a:spcPct val="20000"/>
                </a:spcBef>
                <a:buClr>
                  <a:schemeClr val="accent1"/>
                </a:buClr>
                <a:buChar char="–"/>
                <a:defRPr sz="2800">
                  <a:solidFill>
                    <a:schemeClr val="tx2"/>
                  </a:solidFill>
                  <a:latin typeface="Georgia" pitchFamily="18" charset="0"/>
                  <a:ea typeface="MS PGothic" pitchFamily="34" charset="-128"/>
                  <a:cs typeface="Georgia" pitchFamily="18" charset="0"/>
                </a:defRPr>
              </a:lvl2pPr>
              <a:lvl3pPr marL="1143000" indent="-228600">
                <a:spcBef>
                  <a:spcPct val="20000"/>
                </a:spcBef>
                <a:buClr>
                  <a:schemeClr val="bg2"/>
                </a:buClr>
                <a:buChar char="•"/>
                <a:defRPr sz="2400">
                  <a:solidFill>
                    <a:schemeClr val="tx2"/>
                  </a:solidFill>
                  <a:latin typeface="Georgia" pitchFamily="18" charset="0"/>
                  <a:ea typeface="MS PGothic" pitchFamily="34" charset="-128"/>
                  <a:cs typeface="Georgia" pitchFamily="18" charset="0"/>
                </a:defRPr>
              </a:lvl3pPr>
              <a:lvl4pPr marL="1600200" indent="-228600">
                <a:spcBef>
                  <a:spcPct val="20000"/>
                </a:spcBef>
                <a:buClr>
                  <a:schemeClr val="bg2"/>
                </a:buClr>
                <a:buChar char="–"/>
                <a:defRPr sz="2000">
                  <a:solidFill>
                    <a:schemeClr val="tx2"/>
                  </a:solidFill>
                  <a:latin typeface="Georgia" pitchFamily="18" charset="0"/>
                  <a:ea typeface="MS PGothic" pitchFamily="34" charset="-128"/>
                  <a:cs typeface="Georgia" pitchFamily="18" charset="0"/>
                </a:defRPr>
              </a:lvl4pPr>
              <a:lvl5pPr marL="2057400" indent="-228600">
                <a:spcBef>
                  <a:spcPct val="20000"/>
                </a:spcBef>
                <a:buClr>
                  <a:schemeClr val="bg2"/>
                </a:buClr>
                <a:buChar char="»"/>
                <a:defRPr sz="2000">
                  <a:solidFill>
                    <a:schemeClr val="tx2"/>
                  </a:solidFill>
                  <a:latin typeface="Georgia" pitchFamily="18" charset="0"/>
                  <a:ea typeface="MS PGothic" pitchFamily="34" charset="-128"/>
                  <a:cs typeface="Georgia" pitchFamily="18" charset="0"/>
                </a:defRPr>
              </a:lvl5pPr>
              <a:lvl6pPr marL="25146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6pPr>
              <a:lvl7pPr marL="29718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7pPr>
              <a:lvl8pPr marL="34290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8pPr>
              <a:lvl9pPr marL="38862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9pPr>
            </a:lstStyle>
            <a:p>
              <a:pPr algn="ctr">
                <a:spcBef>
                  <a:spcPts val="600"/>
                </a:spcBef>
                <a:buFontTx/>
                <a:buNone/>
              </a:pPr>
              <a:r>
                <a:rPr lang="en-US" altLang="en-US" sz="1000" b="1" dirty="0">
                  <a:solidFill>
                    <a:srgbClr val="21978B"/>
                  </a:solidFill>
                </a:rPr>
                <a:t>COMMITMENT TO ACTION</a:t>
              </a:r>
            </a:p>
          </p:txBody>
        </p:sp>
        <p:pic>
          <p:nvPicPr>
            <p:cNvPr id="8210" name="Picture 57"/>
            <p:cNvPicPr>
              <a:picLocks noChangeAspect="1"/>
            </p:cNvPicPr>
            <p:nvPr/>
          </p:nvPicPr>
          <p:blipFill>
            <a:blip r:embed="rId8">
              <a:extLst>
                <a:ext uri="{28A0092B-C50C-407E-A947-70E740481C1C}">
                  <a14:useLocalDpi xmlns:a14="http://schemas.microsoft.com/office/drawing/2010/main" val="0"/>
                </a:ext>
              </a:extLst>
            </a:blip>
            <a:stretch>
              <a:fillRect/>
            </a:stretch>
          </p:blipFill>
          <p:spPr bwMode="auto">
            <a:xfrm>
              <a:off x="3140912" y="2971800"/>
              <a:ext cx="423775" cy="426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208" name="Slide Number Placeholder 3"/>
          <p:cNvSpPr>
            <a:spLocks noGrp="1"/>
          </p:cNvSpPr>
          <p:nvPr>
            <p:ph type="sldNum" sz="quarter" idx="4294967295"/>
          </p:nvPr>
        </p:nvSpPr>
        <p:spPr>
          <a:xfrm>
            <a:off x="6952456" y="5869019"/>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10A25"/>
              </a:buClr>
              <a:buChar char="•"/>
              <a:defRPr sz="2800">
                <a:solidFill>
                  <a:schemeClr val="tx2"/>
                </a:solidFill>
                <a:latin typeface="Georgia" pitchFamily="18" charset="0"/>
                <a:ea typeface="MS PGothic" pitchFamily="34" charset="-128"/>
                <a:cs typeface="Georgia" pitchFamily="18" charset="0"/>
              </a:defRPr>
            </a:lvl1pPr>
            <a:lvl2pPr marL="742950" indent="-285750">
              <a:spcBef>
                <a:spcPct val="20000"/>
              </a:spcBef>
              <a:buClr>
                <a:schemeClr val="accent1"/>
              </a:buClr>
              <a:buChar char="–"/>
              <a:defRPr sz="2800">
                <a:solidFill>
                  <a:schemeClr val="tx2"/>
                </a:solidFill>
                <a:latin typeface="Georgia" pitchFamily="18" charset="0"/>
                <a:ea typeface="MS PGothic" pitchFamily="34" charset="-128"/>
                <a:cs typeface="Georgia" pitchFamily="18" charset="0"/>
              </a:defRPr>
            </a:lvl2pPr>
            <a:lvl3pPr marL="1143000" indent="-228600">
              <a:spcBef>
                <a:spcPct val="20000"/>
              </a:spcBef>
              <a:buClr>
                <a:schemeClr val="bg2"/>
              </a:buClr>
              <a:buChar char="•"/>
              <a:defRPr sz="2400">
                <a:solidFill>
                  <a:schemeClr val="tx2"/>
                </a:solidFill>
                <a:latin typeface="Georgia" pitchFamily="18" charset="0"/>
                <a:ea typeface="MS PGothic" pitchFamily="34" charset="-128"/>
                <a:cs typeface="Georgia" pitchFamily="18" charset="0"/>
              </a:defRPr>
            </a:lvl3pPr>
            <a:lvl4pPr marL="1600200" indent="-228600">
              <a:spcBef>
                <a:spcPct val="20000"/>
              </a:spcBef>
              <a:buClr>
                <a:schemeClr val="bg2"/>
              </a:buClr>
              <a:buChar char="–"/>
              <a:defRPr sz="2000">
                <a:solidFill>
                  <a:schemeClr val="tx2"/>
                </a:solidFill>
                <a:latin typeface="Georgia" pitchFamily="18" charset="0"/>
                <a:ea typeface="MS PGothic" pitchFamily="34" charset="-128"/>
                <a:cs typeface="Georgia" pitchFamily="18" charset="0"/>
              </a:defRPr>
            </a:lvl4pPr>
            <a:lvl5pPr marL="2057400" indent="-228600">
              <a:spcBef>
                <a:spcPct val="20000"/>
              </a:spcBef>
              <a:buClr>
                <a:schemeClr val="bg2"/>
              </a:buClr>
              <a:buChar char="»"/>
              <a:defRPr sz="2000">
                <a:solidFill>
                  <a:schemeClr val="tx2"/>
                </a:solidFill>
                <a:latin typeface="Georgia" pitchFamily="18" charset="0"/>
                <a:ea typeface="MS PGothic" pitchFamily="34" charset="-128"/>
                <a:cs typeface="Georgia" pitchFamily="18" charset="0"/>
              </a:defRPr>
            </a:lvl5pPr>
            <a:lvl6pPr marL="25146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6pPr>
            <a:lvl7pPr marL="29718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7pPr>
            <a:lvl8pPr marL="34290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8pPr>
            <a:lvl9pPr marL="38862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9pPr>
          </a:lstStyle>
          <a:p>
            <a:pPr>
              <a:spcBef>
                <a:spcPct val="0"/>
              </a:spcBef>
              <a:buClrTx/>
              <a:buFontTx/>
              <a:buNone/>
            </a:pPr>
            <a:fld id="{B23AAF92-A540-4C2A-B4EF-1E33BDC25232}" type="slidenum">
              <a:rPr lang="en-US" altLang="en-US" sz="1100" smtClean="0">
                <a:solidFill>
                  <a:schemeClr val="bg2"/>
                </a:solidFill>
                <a:latin typeface="Arial" pitchFamily="34" charset="0"/>
              </a:rPr>
              <a:pPr>
                <a:spcBef>
                  <a:spcPct val="0"/>
                </a:spcBef>
                <a:buClrTx/>
                <a:buFontTx/>
                <a:buNone/>
              </a:pPr>
              <a:t>6</a:t>
            </a:fld>
            <a:endParaRPr lang="en-US" altLang="en-US" sz="1100" smtClean="0">
              <a:solidFill>
                <a:schemeClr val="bg2"/>
              </a:solidFill>
              <a:latin typeface="Arial" pitchFamily="34" charset="0"/>
            </a:endParaRPr>
          </a:p>
        </p:txBody>
      </p:sp>
      <p:sp>
        <p:nvSpPr>
          <p:cNvPr id="33"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9F9E349-25D2-9C40-9A92-A172BCE750D7}" type="slidenum">
              <a:rPr lang="en-US" sz="1200" smtClean="0">
                <a:solidFill>
                  <a:schemeClr val="bg1"/>
                </a:solidFill>
              </a:rPr>
              <a:pPr/>
              <a:t>6</a:t>
            </a:fld>
            <a:endParaRPr lang="en-US" sz="1200">
              <a:solidFill>
                <a:schemeClr val="bg1"/>
              </a:solidFill>
            </a:endParaRPr>
          </a:p>
        </p:txBody>
      </p:sp>
      <p:sp>
        <p:nvSpPr>
          <p:cNvPr id="3" name="Title 2"/>
          <p:cNvSpPr>
            <a:spLocks noGrp="1"/>
          </p:cNvSpPr>
          <p:nvPr>
            <p:ph type="title"/>
          </p:nvPr>
        </p:nvSpPr>
        <p:spPr>
          <a:xfrm>
            <a:off x="457200" y="650841"/>
            <a:ext cx="8229600" cy="1031842"/>
          </a:xfrm>
        </p:spPr>
        <p:txBody>
          <a:bodyPr/>
          <a:lstStyle/>
          <a:p>
            <a:r>
              <a:rPr lang="en-US" dirty="0" smtClean="0"/>
              <a:t>FHA Strategic Plan - Vision</a:t>
            </a:r>
            <a:endParaRPr lang="en-US" dirty="0"/>
          </a:p>
        </p:txBody>
      </p:sp>
    </p:spTree>
    <p:extLst>
      <p:ext uri="{BB962C8B-B14F-4D97-AF65-F5344CB8AC3E}">
        <p14:creationId xmlns:p14="http://schemas.microsoft.com/office/powerpoint/2010/main" val="23501380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bwMode="auto">
          <a:xfrm>
            <a:off x="-11113" y="3596014"/>
            <a:ext cx="4572001" cy="838200"/>
          </a:xfrm>
          <a:prstGeom prst="rect">
            <a:avLst/>
          </a:prstGeom>
          <a:solidFill>
            <a:schemeClr val="tx2">
              <a:lumMod val="75000"/>
            </a:schemeClr>
          </a:solidFill>
          <a:ln w="9525" cap="flat" cmpd="sng" algn="ctr">
            <a:noFill/>
            <a:prstDash val="solid"/>
            <a:round/>
            <a:headEnd type="none" w="med" len="med"/>
            <a:tailEnd type="none" w="med" len="med"/>
          </a:ln>
          <a:effectLst/>
        </p:spPr>
        <p:txBody>
          <a:bodyPr/>
          <a:lstStyle/>
          <a:p>
            <a:pPr>
              <a:defRPr/>
            </a:pPr>
            <a:endParaRPr lang="en-US">
              <a:latin typeface="Calibri" panose="020F0502020204030204" pitchFamily="34" charset="0"/>
              <a:ea typeface="ＭＳ Ｐゴシック" pitchFamily="-112" charset="-128"/>
            </a:endParaRPr>
          </a:p>
        </p:txBody>
      </p:sp>
      <p:sp>
        <p:nvSpPr>
          <p:cNvPr id="9219" name="Rectangle 15"/>
          <p:cNvSpPr>
            <a:spLocks noChangeArrowheads="1"/>
          </p:cNvSpPr>
          <p:nvPr/>
        </p:nvSpPr>
        <p:spPr bwMode="auto">
          <a:xfrm>
            <a:off x="4564063" y="3596014"/>
            <a:ext cx="4572000" cy="838200"/>
          </a:xfrm>
          <a:prstGeom prst="rect">
            <a:avLst/>
          </a:prstGeom>
          <a:solidFill>
            <a:schemeClr val="accent2"/>
          </a:solidFill>
          <a:ln>
            <a:noFill/>
          </a:ln>
          <a:extLst/>
        </p:spPr>
        <p:txBody>
          <a:bodyPr/>
          <a:lstStyle>
            <a:lvl1pPr>
              <a:spcBef>
                <a:spcPct val="20000"/>
              </a:spcBef>
              <a:buClr>
                <a:srgbClr val="C10A25"/>
              </a:buClr>
              <a:buChar char="•"/>
              <a:defRPr sz="2800">
                <a:solidFill>
                  <a:schemeClr val="tx2"/>
                </a:solidFill>
                <a:latin typeface="Georgia" pitchFamily="18" charset="0"/>
                <a:ea typeface="MS PGothic" pitchFamily="34" charset="-128"/>
                <a:cs typeface="Georgia" pitchFamily="18" charset="0"/>
              </a:defRPr>
            </a:lvl1pPr>
            <a:lvl2pPr marL="742950" indent="-285750">
              <a:spcBef>
                <a:spcPct val="20000"/>
              </a:spcBef>
              <a:buClr>
                <a:schemeClr val="accent1"/>
              </a:buClr>
              <a:buChar char="–"/>
              <a:defRPr sz="2800">
                <a:solidFill>
                  <a:schemeClr val="tx2"/>
                </a:solidFill>
                <a:latin typeface="Georgia" pitchFamily="18" charset="0"/>
                <a:ea typeface="MS PGothic" pitchFamily="34" charset="-128"/>
                <a:cs typeface="Georgia" pitchFamily="18" charset="0"/>
              </a:defRPr>
            </a:lvl2pPr>
            <a:lvl3pPr marL="1143000" indent="-228600">
              <a:spcBef>
                <a:spcPct val="20000"/>
              </a:spcBef>
              <a:buClr>
                <a:schemeClr val="bg2"/>
              </a:buClr>
              <a:buChar char="•"/>
              <a:defRPr sz="2400">
                <a:solidFill>
                  <a:schemeClr val="tx2"/>
                </a:solidFill>
                <a:latin typeface="Georgia" pitchFamily="18" charset="0"/>
                <a:ea typeface="MS PGothic" pitchFamily="34" charset="-128"/>
                <a:cs typeface="Georgia" pitchFamily="18" charset="0"/>
              </a:defRPr>
            </a:lvl3pPr>
            <a:lvl4pPr marL="1600200" indent="-228600">
              <a:spcBef>
                <a:spcPct val="20000"/>
              </a:spcBef>
              <a:buClr>
                <a:schemeClr val="bg2"/>
              </a:buClr>
              <a:buChar char="–"/>
              <a:defRPr sz="2000">
                <a:solidFill>
                  <a:schemeClr val="tx2"/>
                </a:solidFill>
                <a:latin typeface="Georgia" pitchFamily="18" charset="0"/>
                <a:ea typeface="MS PGothic" pitchFamily="34" charset="-128"/>
                <a:cs typeface="Georgia" pitchFamily="18" charset="0"/>
              </a:defRPr>
            </a:lvl4pPr>
            <a:lvl5pPr marL="2057400" indent="-228600">
              <a:spcBef>
                <a:spcPct val="20000"/>
              </a:spcBef>
              <a:buClr>
                <a:schemeClr val="bg2"/>
              </a:buClr>
              <a:buChar char="»"/>
              <a:defRPr sz="2000">
                <a:solidFill>
                  <a:schemeClr val="tx2"/>
                </a:solidFill>
                <a:latin typeface="Georgia" pitchFamily="18" charset="0"/>
                <a:ea typeface="MS PGothic" pitchFamily="34" charset="-128"/>
                <a:cs typeface="Georgia" pitchFamily="18" charset="0"/>
              </a:defRPr>
            </a:lvl5pPr>
            <a:lvl6pPr marL="25146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6pPr>
            <a:lvl7pPr marL="29718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7pPr>
            <a:lvl8pPr marL="34290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8pPr>
            <a:lvl9pPr marL="38862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9pPr>
          </a:lstStyle>
          <a:p>
            <a:pPr>
              <a:spcBef>
                <a:spcPct val="0"/>
              </a:spcBef>
              <a:buClrTx/>
              <a:buFontTx/>
              <a:buNone/>
            </a:pPr>
            <a:endParaRPr lang="en-US" altLang="en-US" sz="2400">
              <a:solidFill>
                <a:schemeClr val="tx1"/>
              </a:solidFill>
              <a:latin typeface="Calibri" pitchFamily="34" charset="0"/>
            </a:endParaRPr>
          </a:p>
        </p:txBody>
      </p:sp>
      <p:sp>
        <p:nvSpPr>
          <p:cNvPr id="9220" name="Rectangle 14"/>
          <p:cNvSpPr>
            <a:spLocks noChangeArrowheads="1"/>
          </p:cNvSpPr>
          <p:nvPr/>
        </p:nvSpPr>
        <p:spPr bwMode="auto">
          <a:xfrm>
            <a:off x="4564063" y="1424317"/>
            <a:ext cx="4572000" cy="838200"/>
          </a:xfrm>
          <a:prstGeom prst="rect">
            <a:avLst/>
          </a:prstGeom>
          <a:solidFill>
            <a:schemeClr val="accent1">
              <a:lumMod val="50000"/>
            </a:schemeClr>
          </a:solidFill>
          <a:ln>
            <a:noFill/>
          </a:ln>
          <a:extLst/>
        </p:spPr>
        <p:txBody>
          <a:bodyPr/>
          <a:lstStyle>
            <a:lvl1pPr>
              <a:spcBef>
                <a:spcPct val="20000"/>
              </a:spcBef>
              <a:buClr>
                <a:srgbClr val="C10A25"/>
              </a:buClr>
              <a:buChar char="•"/>
              <a:defRPr sz="2800">
                <a:solidFill>
                  <a:schemeClr val="tx2"/>
                </a:solidFill>
                <a:latin typeface="Georgia" pitchFamily="18" charset="0"/>
                <a:ea typeface="MS PGothic" pitchFamily="34" charset="-128"/>
                <a:cs typeface="Georgia" pitchFamily="18" charset="0"/>
              </a:defRPr>
            </a:lvl1pPr>
            <a:lvl2pPr marL="742950" indent="-285750">
              <a:spcBef>
                <a:spcPct val="20000"/>
              </a:spcBef>
              <a:buClr>
                <a:schemeClr val="accent1"/>
              </a:buClr>
              <a:buChar char="–"/>
              <a:defRPr sz="2800">
                <a:solidFill>
                  <a:schemeClr val="tx2"/>
                </a:solidFill>
                <a:latin typeface="Georgia" pitchFamily="18" charset="0"/>
                <a:ea typeface="MS PGothic" pitchFamily="34" charset="-128"/>
                <a:cs typeface="Georgia" pitchFamily="18" charset="0"/>
              </a:defRPr>
            </a:lvl2pPr>
            <a:lvl3pPr marL="1143000" indent="-228600">
              <a:spcBef>
                <a:spcPct val="20000"/>
              </a:spcBef>
              <a:buClr>
                <a:schemeClr val="bg2"/>
              </a:buClr>
              <a:buChar char="•"/>
              <a:defRPr sz="2400">
                <a:solidFill>
                  <a:schemeClr val="tx2"/>
                </a:solidFill>
                <a:latin typeface="Georgia" pitchFamily="18" charset="0"/>
                <a:ea typeface="MS PGothic" pitchFamily="34" charset="-128"/>
                <a:cs typeface="Georgia" pitchFamily="18" charset="0"/>
              </a:defRPr>
            </a:lvl3pPr>
            <a:lvl4pPr marL="1600200" indent="-228600">
              <a:spcBef>
                <a:spcPct val="20000"/>
              </a:spcBef>
              <a:buClr>
                <a:schemeClr val="bg2"/>
              </a:buClr>
              <a:buChar char="–"/>
              <a:defRPr sz="2000">
                <a:solidFill>
                  <a:schemeClr val="tx2"/>
                </a:solidFill>
                <a:latin typeface="Georgia" pitchFamily="18" charset="0"/>
                <a:ea typeface="MS PGothic" pitchFamily="34" charset="-128"/>
                <a:cs typeface="Georgia" pitchFamily="18" charset="0"/>
              </a:defRPr>
            </a:lvl4pPr>
            <a:lvl5pPr marL="2057400" indent="-228600">
              <a:spcBef>
                <a:spcPct val="20000"/>
              </a:spcBef>
              <a:buClr>
                <a:schemeClr val="bg2"/>
              </a:buClr>
              <a:buChar char="»"/>
              <a:defRPr sz="2000">
                <a:solidFill>
                  <a:schemeClr val="tx2"/>
                </a:solidFill>
                <a:latin typeface="Georgia" pitchFamily="18" charset="0"/>
                <a:ea typeface="MS PGothic" pitchFamily="34" charset="-128"/>
                <a:cs typeface="Georgia" pitchFamily="18" charset="0"/>
              </a:defRPr>
            </a:lvl5pPr>
            <a:lvl6pPr marL="25146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6pPr>
            <a:lvl7pPr marL="29718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7pPr>
            <a:lvl8pPr marL="34290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8pPr>
            <a:lvl9pPr marL="38862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9pPr>
          </a:lstStyle>
          <a:p>
            <a:pPr>
              <a:spcBef>
                <a:spcPct val="0"/>
              </a:spcBef>
              <a:buClrTx/>
              <a:buFontTx/>
              <a:buNone/>
            </a:pPr>
            <a:endParaRPr lang="en-US" altLang="en-US" sz="2400">
              <a:solidFill>
                <a:schemeClr val="tx1"/>
              </a:solidFill>
              <a:latin typeface="Calibri" pitchFamily="34" charset="0"/>
            </a:endParaRPr>
          </a:p>
        </p:txBody>
      </p:sp>
      <p:sp>
        <p:nvSpPr>
          <p:cNvPr id="9221" name="Rectangle 13"/>
          <p:cNvSpPr>
            <a:spLocks noChangeArrowheads="1"/>
          </p:cNvSpPr>
          <p:nvPr/>
        </p:nvSpPr>
        <p:spPr bwMode="auto">
          <a:xfrm>
            <a:off x="-7938" y="1424317"/>
            <a:ext cx="4572001" cy="838200"/>
          </a:xfrm>
          <a:prstGeom prst="rect">
            <a:avLst/>
          </a:prstGeom>
          <a:solidFill>
            <a:srgbClr val="265180"/>
          </a:solidFill>
          <a:ln>
            <a:noFill/>
          </a:ln>
          <a:extLst/>
        </p:spPr>
        <p:txBody>
          <a:bodyPr/>
          <a:lstStyle>
            <a:lvl1pPr>
              <a:spcBef>
                <a:spcPct val="20000"/>
              </a:spcBef>
              <a:buClr>
                <a:srgbClr val="C10A25"/>
              </a:buClr>
              <a:buChar char="•"/>
              <a:defRPr sz="2800">
                <a:solidFill>
                  <a:schemeClr val="tx2"/>
                </a:solidFill>
                <a:latin typeface="Georgia" pitchFamily="18" charset="0"/>
                <a:ea typeface="MS PGothic" pitchFamily="34" charset="-128"/>
                <a:cs typeface="Georgia" pitchFamily="18" charset="0"/>
              </a:defRPr>
            </a:lvl1pPr>
            <a:lvl2pPr marL="742950" indent="-285750">
              <a:spcBef>
                <a:spcPct val="20000"/>
              </a:spcBef>
              <a:buClr>
                <a:schemeClr val="accent1"/>
              </a:buClr>
              <a:buChar char="–"/>
              <a:defRPr sz="2800">
                <a:solidFill>
                  <a:schemeClr val="tx2"/>
                </a:solidFill>
                <a:latin typeface="Georgia" pitchFamily="18" charset="0"/>
                <a:ea typeface="MS PGothic" pitchFamily="34" charset="-128"/>
                <a:cs typeface="Georgia" pitchFamily="18" charset="0"/>
              </a:defRPr>
            </a:lvl2pPr>
            <a:lvl3pPr marL="1143000" indent="-228600">
              <a:spcBef>
                <a:spcPct val="20000"/>
              </a:spcBef>
              <a:buClr>
                <a:schemeClr val="bg2"/>
              </a:buClr>
              <a:buChar char="•"/>
              <a:defRPr sz="2400">
                <a:solidFill>
                  <a:schemeClr val="tx2"/>
                </a:solidFill>
                <a:latin typeface="Georgia" pitchFamily="18" charset="0"/>
                <a:ea typeface="MS PGothic" pitchFamily="34" charset="-128"/>
                <a:cs typeface="Georgia" pitchFamily="18" charset="0"/>
              </a:defRPr>
            </a:lvl3pPr>
            <a:lvl4pPr marL="1600200" indent="-228600">
              <a:spcBef>
                <a:spcPct val="20000"/>
              </a:spcBef>
              <a:buClr>
                <a:schemeClr val="bg2"/>
              </a:buClr>
              <a:buChar char="–"/>
              <a:defRPr sz="2000">
                <a:solidFill>
                  <a:schemeClr val="tx2"/>
                </a:solidFill>
                <a:latin typeface="Georgia" pitchFamily="18" charset="0"/>
                <a:ea typeface="MS PGothic" pitchFamily="34" charset="-128"/>
                <a:cs typeface="Georgia" pitchFamily="18" charset="0"/>
              </a:defRPr>
            </a:lvl4pPr>
            <a:lvl5pPr marL="2057400" indent="-228600">
              <a:spcBef>
                <a:spcPct val="20000"/>
              </a:spcBef>
              <a:buClr>
                <a:schemeClr val="bg2"/>
              </a:buClr>
              <a:buChar char="»"/>
              <a:defRPr sz="2000">
                <a:solidFill>
                  <a:schemeClr val="tx2"/>
                </a:solidFill>
                <a:latin typeface="Georgia" pitchFamily="18" charset="0"/>
                <a:ea typeface="MS PGothic" pitchFamily="34" charset="-128"/>
                <a:cs typeface="Georgia" pitchFamily="18" charset="0"/>
              </a:defRPr>
            </a:lvl5pPr>
            <a:lvl6pPr marL="25146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6pPr>
            <a:lvl7pPr marL="29718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7pPr>
            <a:lvl8pPr marL="34290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8pPr>
            <a:lvl9pPr marL="3886200" indent="-228600" eaLnBrk="0" fontAlgn="base" hangingPunct="0">
              <a:spcBef>
                <a:spcPct val="20000"/>
              </a:spcBef>
              <a:spcAft>
                <a:spcPct val="0"/>
              </a:spcAft>
              <a:buClr>
                <a:schemeClr val="bg2"/>
              </a:buClr>
              <a:buChar char="»"/>
              <a:defRPr sz="2000">
                <a:solidFill>
                  <a:schemeClr val="tx2"/>
                </a:solidFill>
                <a:latin typeface="Georgia" pitchFamily="18" charset="0"/>
                <a:ea typeface="MS PGothic" pitchFamily="34" charset="-128"/>
                <a:cs typeface="Georgia" pitchFamily="18" charset="0"/>
              </a:defRPr>
            </a:lvl9pPr>
          </a:lstStyle>
          <a:p>
            <a:pPr>
              <a:spcBef>
                <a:spcPct val="0"/>
              </a:spcBef>
              <a:buClrTx/>
              <a:buFontTx/>
              <a:buNone/>
            </a:pPr>
            <a:endParaRPr lang="en-US" altLang="en-US" sz="2400">
              <a:solidFill>
                <a:schemeClr val="tx1"/>
              </a:solidFill>
              <a:latin typeface="Calibri" pitchFamily="34" charset="0"/>
            </a:endParaRPr>
          </a:p>
        </p:txBody>
      </p:sp>
      <p:sp>
        <p:nvSpPr>
          <p:cNvPr id="2" name="Title 1"/>
          <p:cNvSpPr>
            <a:spLocks noGrp="1"/>
          </p:cNvSpPr>
          <p:nvPr>
            <p:ph type="title"/>
          </p:nvPr>
        </p:nvSpPr>
        <p:spPr>
          <a:xfrm>
            <a:off x="446088" y="387393"/>
            <a:ext cx="8229600" cy="1031842"/>
          </a:xfrm>
        </p:spPr>
        <p:txBody>
          <a:bodyPr/>
          <a:lstStyle/>
          <a:p>
            <a:pPr>
              <a:defRPr/>
            </a:pPr>
            <a:r>
              <a:rPr lang="en-US" dirty="0" smtClean="0"/>
              <a:t>FHA Precepts</a:t>
            </a:r>
            <a:endParaRPr lang="en-US" dirty="0"/>
          </a:p>
        </p:txBody>
      </p:sp>
      <p:sp>
        <p:nvSpPr>
          <p:cNvPr id="9223" name="Content Placeholder 3"/>
          <p:cNvSpPr>
            <a:spLocks noGrp="1"/>
          </p:cNvSpPr>
          <p:nvPr>
            <p:ph sz="half" idx="1"/>
          </p:nvPr>
        </p:nvSpPr>
        <p:spPr>
          <a:xfrm>
            <a:off x="449263" y="1412972"/>
            <a:ext cx="3733800" cy="1752600"/>
          </a:xfrm>
        </p:spPr>
        <p:txBody>
          <a:bodyPr>
            <a:noAutofit/>
          </a:bodyPr>
          <a:lstStyle/>
          <a:p>
            <a:pPr>
              <a:buClrTx/>
            </a:pPr>
            <a:r>
              <a:rPr lang="en-US" altLang="en-US" sz="1600" b="1" dirty="0" smtClean="0">
                <a:solidFill>
                  <a:schemeClr val="bg1"/>
                </a:solidFill>
                <a:cs typeface="Georgia" pitchFamily="18" charset="0"/>
              </a:rPr>
              <a:t>Capture </a:t>
            </a:r>
            <a:br>
              <a:rPr lang="en-US" altLang="en-US" sz="1600" b="1" dirty="0" smtClean="0">
                <a:solidFill>
                  <a:schemeClr val="bg1"/>
                </a:solidFill>
                <a:cs typeface="Georgia" pitchFamily="18" charset="0"/>
              </a:rPr>
            </a:br>
            <a:r>
              <a:rPr lang="en-US" altLang="en-US" sz="1600" i="1" dirty="0" smtClean="0">
                <a:solidFill>
                  <a:schemeClr val="bg1"/>
                </a:solidFill>
                <a:cs typeface="Georgia" pitchFamily="18" charset="0"/>
              </a:rPr>
              <a:t>(Architect federal HIT)</a:t>
            </a:r>
          </a:p>
          <a:p>
            <a:pPr>
              <a:buClrTx/>
            </a:pPr>
            <a:endParaRPr lang="en-US" altLang="en-US" sz="1600" i="1" dirty="0" smtClean="0">
              <a:solidFill>
                <a:schemeClr val="bg1"/>
              </a:solidFill>
              <a:cs typeface="Georgia" pitchFamily="18" charset="0"/>
            </a:endParaRPr>
          </a:p>
          <a:p>
            <a:pPr lvl="1">
              <a:spcBef>
                <a:spcPts val="600"/>
              </a:spcBef>
            </a:pPr>
            <a:r>
              <a:rPr lang="en-US" altLang="en-US" sz="1500" dirty="0" smtClean="0">
                <a:solidFill>
                  <a:srgbClr val="000000"/>
                </a:solidFill>
                <a:cs typeface="Georgia" pitchFamily="18" charset="0"/>
              </a:rPr>
              <a:t>Provide a structured description of the federal health landscape</a:t>
            </a:r>
          </a:p>
          <a:p>
            <a:pPr lvl="1">
              <a:spcBef>
                <a:spcPts val="0"/>
              </a:spcBef>
            </a:pPr>
            <a:r>
              <a:rPr lang="en-US" altLang="en-US" sz="1500" dirty="0" smtClean="0">
                <a:solidFill>
                  <a:srgbClr val="000000"/>
                </a:solidFill>
                <a:cs typeface="Georgia" pitchFamily="18" charset="0"/>
              </a:rPr>
              <a:t>Version architecture elements for authoritative references (federated architecture)</a:t>
            </a:r>
          </a:p>
        </p:txBody>
      </p:sp>
      <p:sp>
        <p:nvSpPr>
          <p:cNvPr id="9224" name="Content Placeholder 4"/>
          <p:cNvSpPr>
            <a:spLocks noGrp="1"/>
          </p:cNvSpPr>
          <p:nvPr>
            <p:ph sz="half" idx="2"/>
          </p:nvPr>
        </p:nvSpPr>
        <p:spPr>
          <a:xfrm>
            <a:off x="4800600" y="1412972"/>
            <a:ext cx="4038600" cy="2057400"/>
          </a:xfrm>
        </p:spPr>
        <p:txBody>
          <a:bodyPr>
            <a:noAutofit/>
          </a:bodyPr>
          <a:lstStyle/>
          <a:p>
            <a:pPr>
              <a:buClrTx/>
            </a:pPr>
            <a:r>
              <a:rPr lang="en-US" altLang="en-US" sz="1600" b="1" dirty="0" smtClean="0">
                <a:solidFill>
                  <a:srgbClr val="FFFFFF"/>
                </a:solidFill>
                <a:cs typeface="Georgia" pitchFamily="18" charset="0"/>
              </a:rPr>
              <a:t>Analyze </a:t>
            </a:r>
            <a:br>
              <a:rPr lang="en-US" altLang="en-US" sz="1600" b="1" dirty="0" smtClean="0">
                <a:solidFill>
                  <a:srgbClr val="FFFFFF"/>
                </a:solidFill>
                <a:cs typeface="Georgia" pitchFamily="18" charset="0"/>
              </a:rPr>
            </a:br>
            <a:r>
              <a:rPr lang="en-US" altLang="en-US" sz="1600" i="1" dirty="0" smtClean="0">
                <a:solidFill>
                  <a:srgbClr val="FFFFFF"/>
                </a:solidFill>
                <a:cs typeface="Georgia" pitchFamily="18" charset="0"/>
              </a:rPr>
              <a:t>(Gap / Overlap Analyses to derive Shared Service opportunities)</a:t>
            </a:r>
            <a:r>
              <a:rPr lang="en-US" altLang="en-US" sz="1600" b="1" dirty="0" smtClean="0">
                <a:solidFill>
                  <a:srgbClr val="FFFFFF"/>
                </a:solidFill>
                <a:cs typeface="Georgia" pitchFamily="18" charset="0"/>
              </a:rPr>
              <a:t> </a:t>
            </a:r>
          </a:p>
          <a:p>
            <a:pPr lvl="1">
              <a:spcBef>
                <a:spcPts val="600"/>
              </a:spcBef>
              <a:buClr>
                <a:schemeClr val="accent1">
                  <a:lumMod val="50000"/>
                </a:schemeClr>
              </a:buClr>
            </a:pPr>
            <a:r>
              <a:rPr lang="en-US" altLang="en-US" sz="1500" dirty="0" smtClean="0">
                <a:solidFill>
                  <a:schemeClr val="accent1">
                    <a:lumMod val="50000"/>
                  </a:schemeClr>
                </a:solidFill>
                <a:cs typeface="Georgia" pitchFamily="18" charset="0"/>
              </a:rPr>
              <a:t>Identify gaps in Health Information Exchanges (HIE) approaches</a:t>
            </a:r>
          </a:p>
          <a:p>
            <a:pPr lvl="1">
              <a:spcBef>
                <a:spcPts val="0"/>
              </a:spcBef>
              <a:buClr>
                <a:schemeClr val="accent1">
                  <a:lumMod val="50000"/>
                </a:schemeClr>
              </a:buClr>
            </a:pPr>
            <a:r>
              <a:rPr lang="en-US" altLang="en-US" sz="1500" dirty="0" smtClean="0">
                <a:solidFill>
                  <a:schemeClr val="accent1">
                    <a:lumMod val="50000"/>
                  </a:schemeClr>
                </a:solidFill>
                <a:cs typeface="Georgia" pitchFamily="18" charset="0"/>
              </a:rPr>
              <a:t>Guide decision makers on programmatic and strategic initiatives and processes</a:t>
            </a:r>
          </a:p>
        </p:txBody>
      </p:sp>
      <p:sp>
        <p:nvSpPr>
          <p:cNvPr id="6" name="Content Placeholder 3"/>
          <p:cNvSpPr txBox="1">
            <a:spLocks/>
          </p:cNvSpPr>
          <p:nvPr/>
        </p:nvSpPr>
        <p:spPr bwMode="auto">
          <a:xfrm>
            <a:off x="449263" y="3596014"/>
            <a:ext cx="33528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rgbClr val="C10A25"/>
              </a:buClr>
              <a:buChar char="•"/>
              <a:defRPr sz="2800">
                <a:solidFill>
                  <a:schemeClr val="tx2"/>
                </a:solidFill>
                <a:latin typeface="Georgia"/>
                <a:ea typeface="MS PGothic" pitchFamily="34" charset="-128"/>
                <a:cs typeface="Georgia"/>
              </a:defRPr>
            </a:lvl1pPr>
            <a:lvl2pPr marL="742950" indent="-285750" algn="l" rtl="0" eaLnBrk="0" fontAlgn="base" hangingPunct="0">
              <a:spcBef>
                <a:spcPct val="20000"/>
              </a:spcBef>
              <a:spcAft>
                <a:spcPct val="0"/>
              </a:spcAft>
              <a:buClr>
                <a:schemeClr val="accent1"/>
              </a:buClr>
              <a:buChar char="–"/>
              <a:defRPr sz="2400">
                <a:solidFill>
                  <a:schemeClr val="tx2"/>
                </a:solidFill>
                <a:latin typeface="Georgia"/>
                <a:ea typeface="MS PGothic" pitchFamily="34" charset="-128"/>
                <a:cs typeface="Georgia"/>
              </a:defRPr>
            </a:lvl2pPr>
            <a:lvl3pPr marL="1143000" indent="-228600" algn="l" rtl="0" eaLnBrk="0" fontAlgn="base" hangingPunct="0">
              <a:spcBef>
                <a:spcPct val="20000"/>
              </a:spcBef>
              <a:spcAft>
                <a:spcPct val="0"/>
              </a:spcAft>
              <a:buClr>
                <a:schemeClr val="bg2"/>
              </a:buClr>
              <a:buChar char="•"/>
              <a:defRPr sz="2000">
                <a:solidFill>
                  <a:schemeClr val="tx2"/>
                </a:solidFill>
                <a:latin typeface="Georgia"/>
                <a:ea typeface="MS PGothic" pitchFamily="34" charset="-128"/>
                <a:cs typeface="Georgia"/>
              </a:defRPr>
            </a:lvl3pPr>
            <a:lvl4pPr marL="1600200" indent="-228600" algn="l" rtl="0" eaLnBrk="0" fontAlgn="base" hangingPunct="0">
              <a:spcBef>
                <a:spcPct val="20000"/>
              </a:spcBef>
              <a:spcAft>
                <a:spcPct val="0"/>
              </a:spcAft>
              <a:buClr>
                <a:schemeClr val="bg2"/>
              </a:buClr>
              <a:buChar char="–"/>
              <a:defRPr sz="1800">
                <a:solidFill>
                  <a:schemeClr val="tx2"/>
                </a:solidFill>
                <a:latin typeface="Georgia"/>
                <a:ea typeface="MS PGothic" pitchFamily="34" charset="-128"/>
                <a:cs typeface="Georgia"/>
              </a:defRPr>
            </a:lvl4pPr>
            <a:lvl5pPr marL="2057400" indent="-228600" algn="l" rtl="0" eaLnBrk="0" fontAlgn="base" hangingPunct="0">
              <a:spcBef>
                <a:spcPct val="20000"/>
              </a:spcBef>
              <a:spcAft>
                <a:spcPct val="0"/>
              </a:spcAft>
              <a:buClr>
                <a:schemeClr val="bg2"/>
              </a:buClr>
              <a:buChar char="»"/>
              <a:defRPr sz="1800">
                <a:solidFill>
                  <a:schemeClr val="tx2"/>
                </a:solidFill>
                <a:latin typeface="Georgia"/>
                <a:ea typeface="MS PGothic" pitchFamily="34" charset="-128"/>
                <a:cs typeface="Georgia"/>
              </a:defRPr>
            </a:lvl5pPr>
            <a:lvl6pPr marL="2514600" indent="-228600" algn="l" rtl="0" fontAlgn="base">
              <a:spcBef>
                <a:spcPct val="20000"/>
              </a:spcBef>
              <a:spcAft>
                <a:spcPct val="0"/>
              </a:spcAft>
              <a:buChar char="»"/>
              <a:defRPr sz="1800">
                <a:solidFill>
                  <a:srgbClr val="3C3E3D"/>
                </a:solidFill>
                <a:latin typeface="+mn-lt"/>
                <a:ea typeface="+mn-ea"/>
              </a:defRPr>
            </a:lvl6pPr>
            <a:lvl7pPr marL="2971800" indent="-228600" algn="l" rtl="0" fontAlgn="base">
              <a:spcBef>
                <a:spcPct val="20000"/>
              </a:spcBef>
              <a:spcAft>
                <a:spcPct val="0"/>
              </a:spcAft>
              <a:buChar char="»"/>
              <a:defRPr sz="1800">
                <a:solidFill>
                  <a:srgbClr val="3C3E3D"/>
                </a:solidFill>
                <a:latin typeface="+mn-lt"/>
                <a:ea typeface="+mn-ea"/>
              </a:defRPr>
            </a:lvl7pPr>
            <a:lvl8pPr marL="3429000" indent="-228600" algn="l" rtl="0" fontAlgn="base">
              <a:spcBef>
                <a:spcPct val="20000"/>
              </a:spcBef>
              <a:spcAft>
                <a:spcPct val="0"/>
              </a:spcAft>
              <a:buChar char="»"/>
              <a:defRPr sz="1800">
                <a:solidFill>
                  <a:srgbClr val="3C3E3D"/>
                </a:solidFill>
                <a:latin typeface="+mn-lt"/>
                <a:ea typeface="+mn-ea"/>
              </a:defRPr>
            </a:lvl8pPr>
            <a:lvl9pPr marL="3886200" indent="-228600" algn="l" rtl="0" fontAlgn="base">
              <a:spcBef>
                <a:spcPct val="20000"/>
              </a:spcBef>
              <a:spcAft>
                <a:spcPct val="0"/>
              </a:spcAft>
              <a:buChar char="»"/>
              <a:defRPr sz="1800">
                <a:solidFill>
                  <a:srgbClr val="3C3E3D"/>
                </a:solidFill>
                <a:latin typeface="+mn-lt"/>
                <a:ea typeface="+mn-ea"/>
              </a:defRPr>
            </a:lvl9pPr>
          </a:lstStyle>
          <a:p>
            <a:pPr>
              <a:buClrTx/>
              <a:defRPr/>
            </a:pPr>
            <a:r>
              <a:rPr lang="en-US" sz="1600" b="1" dirty="0">
                <a:solidFill>
                  <a:srgbClr val="FFFFFF"/>
                </a:solidFill>
                <a:latin typeface="Calibri" panose="020F0502020204030204" pitchFamily="34" charset="0"/>
              </a:rPr>
              <a:t>Design </a:t>
            </a:r>
            <a:r>
              <a:rPr lang="en-US" sz="1600" b="1" dirty="0" smtClean="0">
                <a:solidFill>
                  <a:srgbClr val="FFFFFF"/>
                </a:solidFill>
                <a:latin typeface="Calibri" panose="020F0502020204030204" pitchFamily="34" charset="0"/>
              </a:rPr>
              <a:t/>
            </a:r>
            <a:br>
              <a:rPr lang="en-US" sz="1600" b="1" dirty="0" smtClean="0">
                <a:solidFill>
                  <a:srgbClr val="FFFFFF"/>
                </a:solidFill>
                <a:latin typeface="Calibri" panose="020F0502020204030204" pitchFamily="34" charset="0"/>
              </a:rPr>
            </a:br>
            <a:r>
              <a:rPr lang="en-US" sz="1600" i="1" dirty="0" smtClean="0">
                <a:solidFill>
                  <a:srgbClr val="FFFFFF"/>
                </a:solidFill>
                <a:latin typeface="Calibri" panose="020F0502020204030204" pitchFamily="34" charset="0"/>
              </a:rPr>
              <a:t>(</a:t>
            </a:r>
            <a:r>
              <a:rPr lang="en-US" sz="1600" i="1" dirty="0">
                <a:solidFill>
                  <a:srgbClr val="FFFFFF"/>
                </a:solidFill>
                <a:latin typeface="Calibri" panose="020F0502020204030204" pitchFamily="34" charset="0"/>
              </a:rPr>
              <a:t>Promote, oversee, coach, pilot potential Shared Services) </a:t>
            </a:r>
            <a:endParaRPr lang="en-US" sz="1600" dirty="0">
              <a:solidFill>
                <a:srgbClr val="FFFFFF"/>
              </a:solidFill>
              <a:latin typeface="Calibri" panose="020F0502020204030204" pitchFamily="34" charset="0"/>
            </a:endParaRPr>
          </a:p>
          <a:p>
            <a:pPr lvl="1">
              <a:spcBef>
                <a:spcPts val="900"/>
              </a:spcBef>
              <a:buClr>
                <a:schemeClr val="tx1">
                  <a:lumMod val="75000"/>
                  <a:lumOff val="25000"/>
                </a:schemeClr>
              </a:buClr>
              <a:defRPr/>
            </a:pPr>
            <a:r>
              <a:rPr lang="en-US" altLang="en-US" sz="1500" dirty="0">
                <a:solidFill>
                  <a:schemeClr val="tx1">
                    <a:lumMod val="75000"/>
                    <a:lumOff val="25000"/>
                  </a:schemeClr>
                </a:solidFill>
                <a:latin typeface="Calibri" panose="020F0502020204030204" pitchFamily="34" charset="0"/>
              </a:rPr>
              <a:t>Support </a:t>
            </a:r>
            <a:r>
              <a:rPr lang="en-US" sz="1500" dirty="0">
                <a:solidFill>
                  <a:schemeClr val="tx1">
                    <a:lumMod val="75000"/>
                    <a:lumOff val="25000"/>
                  </a:schemeClr>
                </a:solidFill>
                <a:latin typeface="Calibri" panose="020F0502020204030204" pitchFamily="34" charset="0"/>
              </a:rPr>
              <a:t>federal HIE standards implementation and </a:t>
            </a:r>
            <a:r>
              <a:rPr lang="en-US" altLang="en-US" sz="1500" dirty="0">
                <a:solidFill>
                  <a:schemeClr val="tx1">
                    <a:lumMod val="75000"/>
                    <a:lumOff val="25000"/>
                  </a:schemeClr>
                </a:solidFill>
                <a:latin typeface="Calibri" panose="020F0502020204030204" pitchFamily="34" charset="0"/>
              </a:rPr>
              <a:t>interoperability</a:t>
            </a:r>
            <a:endParaRPr lang="en-US" sz="1500" dirty="0">
              <a:solidFill>
                <a:schemeClr val="tx1">
                  <a:lumMod val="75000"/>
                  <a:lumOff val="25000"/>
                </a:schemeClr>
              </a:solidFill>
              <a:latin typeface="Calibri" panose="020F0502020204030204" pitchFamily="34" charset="0"/>
            </a:endParaRPr>
          </a:p>
          <a:p>
            <a:pPr lvl="1">
              <a:buClr>
                <a:schemeClr val="tx1">
                  <a:lumMod val="75000"/>
                  <a:lumOff val="25000"/>
                </a:schemeClr>
              </a:buClr>
              <a:defRPr/>
            </a:pPr>
            <a:r>
              <a:rPr lang="en-US" altLang="en-US" sz="1500" dirty="0">
                <a:solidFill>
                  <a:schemeClr val="tx1">
                    <a:lumMod val="75000"/>
                    <a:lumOff val="25000"/>
                  </a:schemeClr>
                </a:solidFill>
                <a:latin typeface="Calibri" panose="020F0502020204030204" pitchFamily="34" charset="0"/>
              </a:rPr>
              <a:t>Purposefully arrange architecture elements for optimal discovery and use by federal partners</a:t>
            </a:r>
            <a:endParaRPr lang="en-US" sz="1500" dirty="0">
              <a:solidFill>
                <a:schemeClr val="tx1">
                  <a:lumMod val="75000"/>
                  <a:lumOff val="25000"/>
                </a:schemeClr>
              </a:solidFill>
              <a:latin typeface="Calibri" panose="020F0502020204030204" pitchFamily="34" charset="0"/>
            </a:endParaRPr>
          </a:p>
        </p:txBody>
      </p:sp>
      <p:sp>
        <p:nvSpPr>
          <p:cNvPr id="7" name="Content Placeholder 4"/>
          <p:cNvSpPr txBox="1">
            <a:spLocks/>
          </p:cNvSpPr>
          <p:nvPr/>
        </p:nvSpPr>
        <p:spPr bwMode="auto">
          <a:xfrm>
            <a:off x="4800600" y="3672214"/>
            <a:ext cx="38862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rgbClr val="C10A25"/>
              </a:buClr>
              <a:buChar char="•"/>
              <a:defRPr sz="2800">
                <a:solidFill>
                  <a:schemeClr val="tx2"/>
                </a:solidFill>
                <a:latin typeface="Georgia"/>
                <a:ea typeface="MS PGothic" pitchFamily="34" charset="-128"/>
                <a:cs typeface="Georgia"/>
              </a:defRPr>
            </a:lvl1pPr>
            <a:lvl2pPr marL="742950" indent="-285750" algn="l" rtl="0" eaLnBrk="0" fontAlgn="base" hangingPunct="0">
              <a:spcBef>
                <a:spcPct val="20000"/>
              </a:spcBef>
              <a:spcAft>
                <a:spcPct val="0"/>
              </a:spcAft>
              <a:buClr>
                <a:schemeClr val="accent1"/>
              </a:buClr>
              <a:buChar char="–"/>
              <a:defRPr sz="2400">
                <a:solidFill>
                  <a:schemeClr val="tx2"/>
                </a:solidFill>
                <a:latin typeface="Georgia"/>
                <a:ea typeface="MS PGothic" pitchFamily="34" charset="-128"/>
                <a:cs typeface="Georgia"/>
              </a:defRPr>
            </a:lvl2pPr>
            <a:lvl3pPr marL="1143000" indent="-228600" algn="l" rtl="0" eaLnBrk="0" fontAlgn="base" hangingPunct="0">
              <a:spcBef>
                <a:spcPct val="20000"/>
              </a:spcBef>
              <a:spcAft>
                <a:spcPct val="0"/>
              </a:spcAft>
              <a:buClr>
                <a:schemeClr val="bg2"/>
              </a:buClr>
              <a:buChar char="•"/>
              <a:defRPr sz="2000">
                <a:solidFill>
                  <a:schemeClr val="tx2"/>
                </a:solidFill>
                <a:latin typeface="Georgia"/>
                <a:ea typeface="MS PGothic" pitchFamily="34" charset="-128"/>
                <a:cs typeface="Georgia"/>
              </a:defRPr>
            </a:lvl3pPr>
            <a:lvl4pPr marL="1600200" indent="-228600" algn="l" rtl="0" eaLnBrk="0" fontAlgn="base" hangingPunct="0">
              <a:spcBef>
                <a:spcPct val="20000"/>
              </a:spcBef>
              <a:spcAft>
                <a:spcPct val="0"/>
              </a:spcAft>
              <a:buClr>
                <a:schemeClr val="bg2"/>
              </a:buClr>
              <a:buChar char="–"/>
              <a:defRPr sz="1800">
                <a:solidFill>
                  <a:schemeClr val="tx2"/>
                </a:solidFill>
                <a:latin typeface="Georgia"/>
                <a:ea typeface="MS PGothic" pitchFamily="34" charset="-128"/>
                <a:cs typeface="Georgia"/>
              </a:defRPr>
            </a:lvl4pPr>
            <a:lvl5pPr marL="2057400" indent="-228600" algn="l" rtl="0" eaLnBrk="0" fontAlgn="base" hangingPunct="0">
              <a:spcBef>
                <a:spcPct val="20000"/>
              </a:spcBef>
              <a:spcAft>
                <a:spcPct val="0"/>
              </a:spcAft>
              <a:buClr>
                <a:schemeClr val="bg2"/>
              </a:buClr>
              <a:buChar char="»"/>
              <a:defRPr sz="1800">
                <a:solidFill>
                  <a:schemeClr val="tx2"/>
                </a:solidFill>
                <a:latin typeface="Georgia"/>
                <a:ea typeface="MS PGothic" pitchFamily="34" charset="-128"/>
                <a:cs typeface="Georgia"/>
              </a:defRPr>
            </a:lvl5pPr>
            <a:lvl6pPr marL="2514600" indent="-228600" algn="l" rtl="0" fontAlgn="base">
              <a:spcBef>
                <a:spcPct val="20000"/>
              </a:spcBef>
              <a:spcAft>
                <a:spcPct val="0"/>
              </a:spcAft>
              <a:buChar char="»"/>
              <a:defRPr sz="1800">
                <a:solidFill>
                  <a:srgbClr val="3C3E3D"/>
                </a:solidFill>
                <a:latin typeface="+mn-lt"/>
                <a:ea typeface="+mn-ea"/>
              </a:defRPr>
            </a:lvl6pPr>
            <a:lvl7pPr marL="2971800" indent="-228600" algn="l" rtl="0" fontAlgn="base">
              <a:spcBef>
                <a:spcPct val="20000"/>
              </a:spcBef>
              <a:spcAft>
                <a:spcPct val="0"/>
              </a:spcAft>
              <a:buChar char="»"/>
              <a:defRPr sz="1800">
                <a:solidFill>
                  <a:srgbClr val="3C3E3D"/>
                </a:solidFill>
                <a:latin typeface="+mn-lt"/>
                <a:ea typeface="+mn-ea"/>
              </a:defRPr>
            </a:lvl7pPr>
            <a:lvl8pPr marL="3429000" indent="-228600" algn="l" rtl="0" fontAlgn="base">
              <a:spcBef>
                <a:spcPct val="20000"/>
              </a:spcBef>
              <a:spcAft>
                <a:spcPct val="0"/>
              </a:spcAft>
              <a:buChar char="»"/>
              <a:defRPr sz="1800">
                <a:solidFill>
                  <a:srgbClr val="3C3E3D"/>
                </a:solidFill>
                <a:latin typeface="+mn-lt"/>
                <a:ea typeface="+mn-ea"/>
              </a:defRPr>
            </a:lvl8pPr>
            <a:lvl9pPr marL="3886200" indent="-228600" algn="l" rtl="0" fontAlgn="base">
              <a:spcBef>
                <a:spcPct val="20000"/>
              </a:spcBef>
              <a:spcAft>
                <a:spcPct val="0"/>
              </a:spcAft>
              <a:buChar char="»"/>
              <a:defRPr sz="1800">
                <a:solidFill>
                  <a:srgbClr val="3C3E3D"/>
                </a:solidFill>
                <a:latin typeface="+mn-lt"/>
                <a:ea typeface="+mn-ea"/>
              </a:defRPr>
            </a:lvl9pPr>
          </a:lstStyle>
          <a:p>
            <a:pPr>
              <a:lnSpc>
                <a:spcPct val="90000"/>
              </a:lnSpc>
              <a:buClrTx/>
              <a:defRPr/>
            </a:pPr>
            <a:r>
              <a:rPr lang="en-US" sz="1600" b="1" dirty="0">
                <a:solidFill>
                  <a:srgbClr val="FFFFFF"/>
                </a:solidFill>
                <a:latin typeface="Calibri" panose="020F0502020204030204" pitchFamily="34" charset="0"/>
              </a:rPr>
              <a:t>Communicate </a:t>
            </a:r>
            <a:r>
              <a:rPr lang="en-US" sz="1600" b="1" dirty="0" smtClean="0">
                <a:solidFill>
                  <a:srgbClr val="FFFFFF"/>
                </a:solidFill>
                <a:latin typeface="Calibri" panose="020F0502020204030204" pitchFamily="34" charset="0"/>
              </a:rPr>
              <a:t/>
            </a:r>
            <a:br>
              <a:rPr lang="en-US" sz="1600" b="1" dirty="0" smtClean="0">
                <a:solidFill>
                  <a:srgbClr val="FFFFFF"/>
                </a:solidFill>
                <a:latin typeface="Calibri" panose="020F0502020204030204" pitchFamily="34" charset="0"/>
              </a:rPr>
            </a:br>
            <a:r>
              <a:rPr lang="en-US" sz="1600" i="1" dirty="0" smtClean="0">
                <a:solidFill>
                  <a:srgbClr val="FFFFFF"/>
                </a:solidFill>
                <a:latin typeface="Calibri" panose="020F0502020204030204" pitchFamily="34" charset="0"/>
              </a:rPr>
              <a:t>(</a:t>
            </a:r>
            <a:r>
              <a:rPr lang="en-US" sz="1600" i="1" dirty="0">
                <a:solidFill>
                  <a:srgbClr val="FFFFFF"/>
                </a:solidFill>
                <a:latin typeface="Calibri" panose="020F0502020204030204" pitchFamily="34" charset="0"/>
              </a:rPr>
              <a:t>Facilitate information sharing to convene best approaches ) </a:t>
            </a:r>
            <a:endParaRPr lang="en-US" sz="1600" i="1" dirty="0" smtClean="0">
              <a:solidFill>
                <a:srgbClr val="FFFFFF"/>
              </a:solidFill>
              <a:latin typeface="Calibri" panose="020F0502020204030204" pitchFamily="34" charset="0"/>
            </a:endParaRPr>
          </a:p>
          <a:p>
            <a:pPr lvl="1">
              <a:spcBef>
                <a:spcPts val="900"/>
              </a:spcBef>
              <a:buClr>
                <a:srgbClr val="21978B"/>
              </a:buClr>
              <a:defRPr/>
            </a:pPr>
            <a:r>
              <a:rPr lang="en-US" sz="1500" dirty="0">
                <a:solidFill>
                  <a:srgbClr val="21978B"/>
                </a:solidFill>
                <a:latin typeface="Calibri" panose="020F0502020204030204" pitchFamily="34" charset="0"/>
              </a:rPr>
              <a:t>Convey federal position &amp; understanding of complex health interdependencies</a:t>
            </a:r>
          </a:p>
          <a:p>
            <a:pPr lvl="1">
              <a:buClr>
                <a:srgbClr val="21978B"/>
              </a:buClr>
              <a:defRPr/>
            </a:pPr>
            <a:r>
              <a:rPr lang="en-US" sz="1500" dirty="0">
                <a:solidFill>
                  <a:srgbClr val="21978B"/>
                </a:solidFill>
                <a:latin typeface="Calibri" panose="020F0502020204030204" pitchFamily="34" charset="0"/>
              </a:rPr>
              <a:t>Support agencies’ budget requests in health space as coordinated</a:t>
            </a:r>
          </a:p>
          <a:p>
            <a:pPr lvl="1">
              <a:buClr>
                <a:srgbClr val="21978B"/>
              </a:buClr>
              <a:defRPr/>
            </a:pPr>
            <a:r>
              <a:rPr lang="en-US" sz="1500" dirty="0">
                <a:solidFill>
                  <a:srgbClr val="21978B"/>
                </a:solidFill>
                <a:latin typeface="Calibri" panose="020F0502020204030204" pitchFamily="34" charset="0"/>
              </a:rPr>
              <a:t>Coordinate federal participation in identified work </a:t>
            </a:r>
            <a:r>
              <a:rPr lang="en-US" sz="1500" dirty="0" smtClean="0">
                <a:solidFill>
                  <a:srgbClr val="21978B"/>
                </a:solidFill>
                <a:latin typeface="Calibri" panose="020F0502020204030204" pitchFamily="34" charset="0"/>
              </a:rPr>
              <a:t>groups</a:t>
            </a:r>
            <a:endParaRPr lang="en-US" sz="1500" dirty="0">
              <a:solidFill>
                <a:srgbClr val="21978B"/>
              </a:solidFill>
              <a:latin typeface="Calibri" panose="020F0502020204030204" pitchFamily="34" charset="0"/>
            </a:endParaRPr>
          </a:p>
        </p:txBody>
      </p:sp>
      <p:cxnSp>
        <p:nvCxnSpPr>
          <p:cNvPr id="8" name="Straight Connector 7"/>
          <p:cNvCxnSpPr/>
          <p:nvPr/>
        </p:nvCxnSpPr>
        <p:spPr bwMode="auto">
          <a:xfrm>
            <a:off x="-7938" y="3596014"/>
            <a:ext cx="9144001" cy="0"/>
          </a:xfrm>
          <a:prstGeom prst="line">
            <a:avLst/>
          </a:prstGeom>
          <a:solidFill>
            <a:schemeClr val="accent1"/>
          </a:solidFill>
          <a:ln w="9525" cap="flat" cmpd="sng" algn="ctr">
            <a:solidFill>
              <a:schemeClr val="bg1">
                <a:lumMod val="75000"/>
              </a:schemeClr>
            </a:solidFill>
            <a:prstDash val="sysDash"/>
            <a:round/>
            <a:headEnd type="none" w="med" len="med"/>
            <a:tailEnd type="none" w="med" len="med"/>
          </a:ln>
          <a:effectLst/>
        </p:spPr>
      </p:cxnSp>
      <p:cxnSp>
        <p:nvCxnSpPr>
          <p:cNvPr id="10" name="Straight Connector 9"/>
          <p:cNvCxnSpPr/>
          <p:nvPr/>
        </p:nvCxnSpPr>
        <p:spPr bwMode="auto">
          <a:xfrm>
            <a:off x="4572000" y="1424317"/>
            <a:ext cx="0" cy="4820408"/>
          </a:xfrm>
          <a:prstGeom prst="line">
            <a:avLst/>
          </a:prstGeom>
          <a:solidFill>
            <a:schemeClr val="accent1"/>
          </a:solidFill>
          <a:ln w="9525" cap="flat" cmpd="sng" algn="ctr">
            <a:solidFill>
              <a:schemeClr val="bg1">
                <a:lumMod val="75000"/>
              </a:schemeClr>
            </a:solidFill>
            <a:prstDash val="sysDash"/>
            <a:round/>
            <a:headEnd type="none" w="med" len="med"/>
            <a:tailEnd type="none" w="med" len="med"/>
          </a:ln>
          <a:effectLst/>
        </p:spPr>
      </p:cxnSp>
      <p:sp>
        <p:nvSpPr>
          <p:cNvPr id="14"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9F9E349-25D2-9C40-9A92-A172BCE750D7}" type="slidenum">
              <a:rPr lang="en-US" sz="1200" smtClean="0">
                <a:solidFill>
                  <a:schemeClr val="bg1"/>
                </a:solidFill>
              </a:rPr>
              <a:pPr/>
              <a:t>7</a:t>
            </a:fld>
            <a:endParaRPr lang="en-US" sz="1200">
              <a:solidFill>
                <a:schemeClr val="bg1"/>
              </a:solidFill>
            </a:endParaRPr>
          </a:p>
        </p:txBody>
      </p:sp>
    </p:spTree>
    <p:extLst>
      <p:ext uri="{BB962C8B-B14F-4D97-AF65-F5344CB8AC3E}">
        <p14:creationId xmlns:p14="http://schemas.microsoft.com/office/powerpoint/2010/main" val="1889526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 y="1799171"/>
            <a:ext cx="9144000" cy="1092606"/>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01855" y="691531"/>
            <a:ext cx="8473858" cy="1031842"/>
          </a:xfrm>
        </p:spPr>
        <p:txBody>
          <a:bodyPr>
            <a:normAutofit fontScale="90000"/>
          </a:bodyPr>
          <a:lstStyle/>
          <a:p>
            <a:pPr>
              <a:defRPr/>
            </a:pPr>
            <a:r>
              <a:rPr lang="en-US" dirty="0">
                <a:ea typeface="+mj-ea"/>
              </a:rPr>
              <a:t>Goals for Health Information Exchange</a:t>
            </a:r>
          </a:p>
        </p:txBody>
      </p:sp>
      <p:sp>
        <p:nvSpPr>
          <p:cNvPr id="76803" name="Content Placeholder 2"/>
          <p:cNvSpPr>
            <a:spLocks noGrp="1"/>
          </p:cNvSpPr>
          <p:nvPr>
            <p:ph sz="half" idx="1"/>
          </p:nvPr>
        </p:nvSpPr>
        <p:spPr>
          <a:xfrm>
            <a:off x="825500" y="1829208"/>
            <a:ext cx="7861300" cy="914400"/>
          </a:xfrm>
        </p:spPr>
        <p:txBody>
          <a:bodyPr>
            <a:noAutofit/>
          </a:bodyPr>
          <a:lstStyle/>
          <a:p>
            <a:pPr marL="0" indent="0" algn="ctr">
              <a:lnSpc>
                <a:spcPct val="120000"/>
              </a:lnSpc>
              <a:buFontTx/>
              <a:buNone/>
            </a:pPr>
            <a:r>
              <a:rPr lang="en-US" altLang="en-US" sz="2400" b="1" dirty="0" smtClean="0">
                <a:solidFill>
                  <a:schemeClr val="accent2">
                    <a:lumMod val="50000"/>
                  </a:schemeClr>
                </a:solidFill>
                <a:cs typeface="Georgia" pitchFamily="18" charset="0"/>
              </a:rPr>
              <a:t>Enable health information to flow securely across organizational, jurisdictional and vendor boundaries to </a:t>
            </a:r>
          </a:p>
        </p:txBody>
      </p:sp>
      <p:sp>
        <p:nvSpPr>
          <p:cNvPr id="6" name="Content Placeholder 5"/>
          <p:cNvSpPr>
            <a:spLocks noGrp="1"/>
          </p:cNvSpPr>
          <p:nvPr>
            <p:ph sz="half" idx="2"/>
          </p:nvPr>
        </p:nvSpPr>
        <p:spPr>
          <a:xfrm>
            <a:off x="1490129" y="3246456"/>
            <a:ext cx="7216247" cy="2886621"/>
          </a:xfrm>
        </p:spPr>
        <p:txBody>
          <a:bodyPr>
            <a:noAutofit/>
          </a:bodyPr>
          <a:lstStyle/>
          <a:p>
            <a:pPr marL="274320" indent="0">
              <a:spcBef>
                <a:spcPts val="600"/>
              </a:spcBef>
              <a:spcAft>
                <a:spcPts val="1800"/>
              </a:spcAft>
              <a:buFontTx/>
              <a:buNone/>
              <a:defRPr/>
            </a:pPr>
            <a:r>
              <a:rPr lang="en-US" b="1" dirty="0">
                <a:solidFill>
                  <a:srgbClr val="21978B"/>
                </a:solidFill>
                <a:ea typeface="+mn-ea"/>
              </a:rPr>
              <a:t>i</a:t>
            </a:r>
            <a:r>
              <a:rPr lang="en-US" b="1" dirty="0" smtClean="0">
                <a:solidFill>
                  <a:srgbClr val="21978B"/>
                </a:solidFill>
                <a:ea typeface="+mn-ea"/>
              </a:rPr>
              <a:t>nform</a:t>
            </a:r>
            <a:r>
              <a:rPr lang="en-US" b="1" dirty="0" smtClean="0">
                <a:solidFill>
                  <a:srgbClr val="666666"/>
                </a:solidFill>
                <a:ea typeface="+mn-ea"/>
              </a:rPr>
              <a:t> </a:t>
            </a:r>
            <a:r>
              <a:rPr lang="en-US" dirty="0" smtClean="0">
                <a:solidFill>
                  <a:srgbClr val="666666"/>
                </a:solidFill>
                <a:ea typeface="+mn-ea"/>
              </a:rPr>
              <a:t>clinical </a:t>
            </a:r>
            <a:r>
              <a:rPr lang="en-US" dirty="0">
                <a:solidFill>
                  <a:srgbClr val="666666"/>
                </a:solidFill>
                <a:ea typeface="+mn-ea"/>
              </a:rPr>
              <a:t>decisions </a:t>
            </a:r>
            <a:r>
              <a:rPr lang="en-US" dirty="0" smtClean="0">
                <a:solidFill>
                  <a:srgbClr val="666666"/>
                </a:solidFill>
                <a:ea typeface="+mn-ea"/>
              </a:rPr>
              <a:t>at </a:t>
            </a:r>
            <a:r>
              <a:rPr lang="en-US" dirty="0">
                <a:solidFill>
                  <a:srgbClr val="666666"/>
                </a:solidFill>
                <a:ea typeface="+mn-ea"/>
              </a:rPr>
              <a:t>the point of </a:t>
            </a:r>
            <a:r>
              <a:rPr lang="en-US" dirty="0" smtClean="0">
                <a:solidFill>
                  <a:srgbClr val="666666"/>
                </a:solidFill>
                <a:ea typeface="+mn-ea"/>
              </a:rPr>
              <a:t>care</a:t>
            </a:r>
            <a:endParaRPr lang="en-US" dirty="0">
              <a:solidFill>
                <a:srgbClr val="666666"/>
              </a:solidFill>
              <a:ea typeface="+mn-ea"/>
            </a:endParaRPr>
          </a:p>
          <a:p>
            <a:pPr marL="274320" indent="0">
              <a:spcBef>
                <a:spcPts val="1800"/>
              </a:spcBef>
              <a:spcAft>
                <a:spcPts val="1800"/>
              </a:spcAft>
              <a:buFontTx/>
              <a:buNone/>
              <a:defRPr/>
            </a:pPr>
            <a:r>
              <a:rPr lang="en-US" b="1" dirty="0">
                <a:solidFill>
                  <a:srgbClr val="21978B"/>
                </a:solidFill>
                <a:ea typeface="+mn-ea"/>
              </a:rPr>
              <a:t>improve</a:t>
            </a:r>
            <a:r>
              <a:rPr lang="en-US" b="1" dirty="0">
                <a:solidFill>
                  <a:srgbClr val="666666"/>
                </a:solidFill>
                <a:ea typeface="+mn-ea"/>
              </a:rPr>
              <a:t> </a:t>
            </a:r>
            <a:r>
              <a:rPr lang="en-US" dirty="0">
                <a:solidFill>
                  <a:srgbClr val="666666"/>
                </a:solidFill>
                <a:ea typeface="+mn-ea"/>
              </a:rPr>
              <a:t>the quality, safety and efficiency of care </a:t>
            </a:r>
            <a:r>
              <a:rPr lang="en-US" dirty="0" smtClean="0">
                <a:solidFill>
                  <a:srgbClr val="666666"/>
                </a:solidFill>
                <a:ea typeface="+mn-ea"/>
              </a:rPr>
              <a:t>coordination</a:t>
            </a:r>
            <a:endParaRPr lang="en-US" dirty="0">
              <a:solidFill>
                <a:srgbClr val="666666"/>
              </a:solidFill>
              <a:ea typeface="+mn-ea"/>
            </a:endParaRPr>
          </a:p>
          <a:p>
            <a:pPr marL="274320" indent="0">
              <a:spcBef>
                <a:spcPts val="600"/>
              </a:spcBef>
              <a:spcAft>
                <a:spcPts val="1800"/>
              </a:spcAft>
              <a:buFontTx/>
              <a:buNone/>
              <a:defRPr/>
            </a:pPr>
            <a:r>
              <a:rPr lang="en-US" b="1" dirty="0">
                <a:solidFill>
                  <a:srgbClr val="21978B"/>
                </a:solidFill>
                <a:ea typeface="+mn-ea"/>
              </a:rPr>
              <a:t>engage</a:t>
            </a:r>
            <a:r>
              <a:rPr lang="en-US" b="1" dirty="0">
                <a:solidFill>
                  <a:srgbClr val="666666"/>
                </a:solidFill>
                <a:ea typeface="+mn-ea"/>
              </a:rPr>
              <a:t> </a:t>
            </a:r>
            <a:r>
              <a:rPr lang="en-US" dirty="0">
                <a:solidFill>
                  <a:srgbClr val="666666"/>
                </a:solidFill>
                <a:ea typeface="+mn-ea"/>
              </a:rPr>
              <a:t>patients and families in care</a:t>
            </a:r>
            <a:endParaRPr lang="en-US" sz="2000" dirty="0">
              <a:solidFill>
                <a:srgbClr val="666666"/>
              </a:solidFill>
              <a:ea typeface="+mn-ea"/>
            </a:endParaRPr>
          </a:p>
          <a:p>
            <a:pPr marL="0" indent="0">
              <a:spcBef>
                <a:spcPts val="600"/>
              </a:spcBef>
              <a:spcAft>
                <a:spcPts val="1800"/>
              </a:spcAft>
              <a:buFontTx/>
              <a:buNone/>
              <a:defRPr/>
            </a:pPr>
            <a:endParaRPr lang="en-US" dirty="0">
              <a:solidFill>
                <a:srgbClr val="666666"/>
              </a:solidFill>
              <a:ea typeface="+mn-ea"/>
            </a:endParaRPr>
          </a:p>
        </p:txBody>
      </p:sp>
      <p:pic>
        <p:nvPicPr>
          <p:cNvPr id="76806" name="Picture 7" descr="Talk Bubble Icon"/>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707500" y="3161788"/>
            <a:ext cx="744537" cy="645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7" name="Picture 8" descr="Checkmark Icon"/>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760309" y="4199468"/>
            <a:ext cx="638919"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8" name="Picture 9" descr="Handshake Icon"/>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auto">
          <a:xfrm>
            <a:off x="707500" y="5432414"/>
            <a:ext cx="744537" cy="364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9F9E349-25D2-9C40-9A92-A172BCE750D7}" type="slidenum">
              <a:rPr lang="en-US" sz="1200" smtClean="0">
                <a:solidFill>
                  <a:schemeClr val="bg1"/>
                </a:solidFill>
              </a:rPr>
              <a:pPr/>
              <a:t>8</a:t>
            </a:fld>
            <a:endParaRPr lang="en-US" sz="1200">
              <a:solidFill>
                <a:schemeClr val="bg1"/>
              </a:solidFill>
            </a:endParaRPr>
          </a:p>
        </p:txBody>
      </p:sp>
    </p:spTree>
    <p:extLst>
      <p:ext uri="{BB962C8B-B14F-4D97-AF65-F5344CB8AC3E}">
        <p14:creationId xmlns:p14="http://schemas.microsoft.com/office/powerpoint/2010/main" val="1410376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4" descr="Image of a computer with a stethescope, a businesspersons hand with a pen, and graphic representing connection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57170" y="1439333"/>
            <a:ext cx="4686830" cy="4686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normAutofit fontScale="90000"/>
          </a:bodyPr>
          <a:lstStyle/>
          <a:p>
            <a:pPr algn="l">
              <a:defRPr/>
            </a:pPr>
            <a:r>
              <a:rPr lang="en-US" dirty="0">
                <a:ea typeface="+mj-ea"/>
              </a:rPr>
              <a:t>FHA Initiatives and </a:t>
            </a:r>
            <a:r>
              <a:rPr lang="en-US" dirty="0" smtClean="0">
                <a:ea typeface="+mj-ea"/>
              </a:rPr>
              <a:t/>
            </a:r>
            <a:br>
              <a:rPr lang="en-US" dirty="0" smtClean="0">
                <a:ea typeface="+mj-ea"/>
              </a:rPr>
            </a:br>
            <a:r>
              <a:rPr lang="en-US" dirty="0" smtClean="0">
                <a:ea typeface="+mj-ea"/>
              </a:rPr>
              <a:t>Federal </a:t>
            </a:r>
            <a:r>
              <a:rPr lang="en-US" dirty="0">
                <a:ea typeface="+mj-ea"/>
              </a:rPr>
              <a:t>Partner Priorities</a:t>
            </a:r>
          </a:p>
        </p:txBody>
      </p:sp>
      <p:sp>
        <p:nvSpPr>
          <p:cNvPr id="25604" name="Content Placeholder 2"/>
          <p:cNvSpPr>
            <a:spLocks noGrp="1"/>
          </p:cNvSpPr>
          <p:nvPr>
            <p:ph idx="1"/>
          </p:nvPr>
        </p:nvSpPr>
        <p:spPr>
          <a:xfrm>
            <a:off x="888649" y="2258165"/>
            <a:ext cx="7522577" cy="3656798"/>
          </a:xfrm>
        </p:spPr>
        <p:txBody>
          <a:bodyPr/>
          <a:lstStyle/>
          <a:p>
            <a:pPr>
              <a:spcBef>
                <a:spcPts val="1200"/>
              </a:spcBef>
              <a:buClr>
                <a:srgbClr val="21978B"/>
              </a:buClr>
            </a:pPr>
            <a:r>
              <a:rPr lang="en-US" altLang="en-US" sz="2400" dirty="0" smtClean="0">
                <a:solidFill>
                  <a:srgbClr val="104B45"/>
                </a:solidFill>
                <a:cs typeface="Georgia" pitchFamily="18" charset="0"/>
              </a:rPr>
              <a:t>CONNECT</a:t>
            </a:r>
          </a:p>
          <a:p>
            <a:pPr>
              <a:spcBef>
                <a:spcPts val="1200"/>
              </a:spcBef>
              <a:buClr>
                <a:srgbClr val="21978B"/>
              </a:buClr>
            </a:pPr>
            <a:r>
              <a:rPr lang="en-US" altLang="en-US" sz="2400" dirty="0" smtClean="0">
                <a:solidFill>
                  <a:srgbClr val="104B45"/>
                </a:solidFill>
                <a:cs typeface="Georgia" pitchFamily="18" charset="0"/>
              </a:rPr>
              <a:t>Directed Exchange</a:t>
            </a:r>
          </a:p>
          <a:p>
            <a:pPr>
              <a:spcBef>
                <a:spcPts val="1200"/>
              </a:spcBef>
              <a:buClr>
                <a:srgbClr val="21978B"/>
              </a:buClr>
            </a:pPr>
            <a:r>
              <a:rPr lang="en-US" altLang="en-US" sz="2400" dirty="0" smtClean="0">
                <a:solidFill>
                  <a:srgbClr val="104B45"/>
                </a:solidFill>
                <a:cs typeface="Georgia" pitchFamily="18" charset="0"/>
              </a:rPr>
              <a:t>Healthcare Directory</a:t>
            </a:r>
          </a:p>
          <a:p>
            <a:pPr>
              <a:spcBef>
                <a:spcPts val="1200"/>
              </a:spcBef>
              <a:buClr>
                <a:srgbClr val="21978B"/>
              </a:buClr>
            </a:pPr>
            <a:r>
              <a:rPr lang="en-US" altLang="en-US" sz="2400" dirty="0" smtClean="0">
                <a:solidFill>
                  <a:srgbClr val="104B45"/>
                </a:solidFill>
                <a:cs typeface="Georgia" pitchFamily="18" charset="0"/>
              </a:rPr>
              <a:t>Patient Consent </a:t>
            </a:r>
            <a:br>
              <a:rPr lang="en-US" altLang="en-US" sz="2400" dirty="0" smtClean="0">
                <a:solidFill>
                  <a:srgbClr val="104B45"/>
                </a:solidFill>
                <a:cs typeface="Georgia" pitchFamily="18" charset="0"/>
              </a:rPr>
            </a:br>
            <a:r>
              <a:rPr lang="en-US" altLang="en-US" sz="2400" dirty="0" smtClean="0">
                <a:solidFill>
                  <a:srgbClr val="104B45"/>
                </a:solidFill>
                <a:cs typeface="Georgia" pitchFamily="18" charset="0"/>
              </a:rPr>
              <a:t>&amp; Authorization</a:t>
            </a:r>
          </a:p>
          <a:p>
            <a:pPr>
              <a:spcBef>
                <a:spcPts val="1200"/>
              </a:spcBef>
              <a:buClr>
                <a:srgbClr val="21978B"/>
              </a:buClr>
            </a:pPr>
            <a:r>
              <a:rPr lang="en-US" altLang="en-US" sz="2400" dirty="0" smtClean="0">
                <a:solidFill>
                  <a:srgbClr val="104B45"/>
                </a:solidFill>
                <a:cs typeface="Georgia" pitchFamily="18" charset="0"/>
              </a:rPr>
              <a:t>Federal Health </a:t>
            </a:r>
            <a:br>
              <a:rPr lang="en-US" altLang="en-US" sz="2400" dirty="0" smtClean="0">
                <a:solidFill>
                  <a:srgbClr val="104B45"/>
                </a:solidFill>
                <a:cs typeface="Georgia" pitchFamily="18" charset="0"/>
              </a:rPr>
            </a:br>
            <a:r>
              <a:rPr lang="en-US" altLang="en-US" sz="2400" dirty="0" smtClean="0">
                <a:solidFill>
                  <a:srgbClr val="104B45"/>
                </a:solidFill>
                <a:cs typeface="Georgia" pitchFamily="18" charset="0"/>
              </a:rPr>
              <a:t>Information Model (FHIM)</a:t>
            </a:r>
          </a:p>
        </p:txBody>
      </p:sp>
      <p:sp>
        <p:nvSpPr>
          <p:cNvPr id="6"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9F9E349-25D2-9C40-9A92-A172BCE750D7}" type="slidenum">
              <a:rPr lang="en-US" sz="1200" smtClean="0">
                <a:solidFill>
                  <a:schemeClr val="bg1"/>
                </a:solidFill>
              </a:rPr>
              <a:pPr/>
              <a:t>9</a:t>
            </a:fld>
            <a:endParaRPr lang="en-US" sz="1200">
              <a:solidFill>
                <a:schemeClr val="bg1"/>
              </a:solidFill>
            </a:endParaRPr>
          </a:p>
        </p:txBody>
      </p:sp>
    </p:spTree>
    <p:extLst>
      <p:ext uri="{BB962C8B-B14F-4D97-AF65-F5344CB8AC3E}">
        <p14:creationId xmlns:p14="http://schemas.microsoft.com/office/powerpoint/2010/main" val="63109020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RESENTER_SHAPEINFO" val="&lt;ThreeDShapeInfo&gt;&lt;uuid val=&quot;{4F413325-529D-45E2-9DE8-902D82EC7E5E}&quot;/&gt;&lt;isInvalidForFieldText val=&quot;0&quot;/&gt;&lt;Image&gt;&lt;filename val=&quot;C:\DOCUME~1\CACOLL~1\LOCALS~1\Temp\PR\data\asimages\{4F413325-529D-45E2-9DE8-902D82EC7E5E}_2.png&quot;/&gt;&lt;left val=&quot;139&quot;/&gt;&lt;top val=&quot;111&quot;/&gt;&lt;width val=&quot;580&quot;/&gt;&lt;height val=&quot;431&quot;/&gt;&lt;hasText val=&quot;1&quot;/&gt;&lt;/Image&gt;&lt;/ThreeDShapeInfo&gt;"/>
</p:tagLst>
</file>

<file path=ppt/theme/theme1.xml><?xml version="1.0" encoding="utf-8"?>
<a:theme xmlns:a="http://schemas.openxmlformats.org/drawingml/2006/main" name="ACE_2014 Master Slide">
  <a:themeElements>
    <a:clrScheme name="Custom 6">
      <a:dk1>
        <a:srgbClr val="666666"/>
      </a:dk1>
      <a:lt1>
        <a:sysClr val="window" lastClr="FFFFFF"/>
      </a:lt1>
      <a:dk2>
        <a:srgbClr val="4C4C4C"/>
      </a:dk2>
      <a:lt2>
        <a:srgbClr val="EEECE1"/>
      </a:lt2>
      <a:accent1>
        <a:srgbClr val="7FC450"/>
      </a:accent1>
      <a:accent2>
        <a:srgbClr val="21978B"/>
      </a:accent2>
      <a:accent3>
        <a:srgbClr val="004B4C"/>
      </a:accent3>
      <a:accent4>
        <a:srgbClr val="999999"/>
      </a:accent4>
      <a:accent5>
        <a:srgbClr val="666666"/>
      </a:accent5>
      <a:accent6>
        <a:srgbClr val="F79646"/>
      </a:accent6>
      <a:hlink>
        <a:srgbClr val="21978B"/>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Mexico City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3049</TotalTime>
  <Words>2450</Words>
  <Application>Microsoft Office PowerPoint</Application>
  <PresentationFormat>On-screen Show (4:3)</PresentationFormat>
  <Paragraphs>475</Paragraphs>
  <Slides>31</Slides>
  <Notes>20</Notes>
  <HiddenSlides>0</HiddenSlides>
  <MMClips>0</MMClips>
  <ScaleCrop>false</ScaleCrop>
  <HeadingPairs>
    <vt:vector size="4" baseType="variant">
      <vt:variant>
        <vt:lpstr>Theme</vt:lpstr>
      </vt:variant>
      <vt:variant>
        <vt:i4>2</vt:i4>
      </vt:variant>
      <vt:variant>
        <vt:lpstr>Slide Titles</vt:lpstr>
      </vt:variant>
      <vt:variant>
        <vt:i4>31</vt:i4>
      </vt:variant>
    </vt:vector>
  </HeadingPairs>
  <TitlesOfParts>
    <vt:vector size="33" baseType="lpstr">
      <vt:lpstr>ACE_2014 Master Slide</vt:lpstr>
      <vt:lpstr>Mexico City presentation</vt:lpstr>
      <vt:lpstr>FHIM + S&amp;I Framework: Advancing Interoperability  for Enhanced Health Information Exchange </vt:lpstr>
      <vt:lpstr>Introductory Statement</vt:lpstr>
      <vt:lpstr>Agenda</vt:lpstr>
      <vt:lpstr>FHA Overview</vt:lpstr>
      <vt:lpstr>What is FHA</vt:lpstr>
      <vt:lpstr>FHA Strategic Plan - Vision</vt:lpstr>
      <vt:lpstr>FHA Precepts</vt:lpstr>
      <vt:lpstr>Goals for Health Information Exchange</vt:lpstr>
      <vt:lpstr>FHA Initiatives and  Federal Partner Priorities</vt:lpstr>
      <vt:lpstr>Federal Health Information Model </vt:lpstr>
      <vt:lpstr>Engagement Opportunities with the Standards &amp; Interoperability Framework</vt:lpstr>
      <vt:lpstr>Deliverables</vt:lpstr>
      <vt:lpstr>Deliverables…Continued</vt:lpstr>
      <vt:lpstr>Office of Standards &amp; Technology</vt:lpstr>
      <vt:lpstr>What is the S&amp;I Framework?</vt:lpstr>
      <vt:lpstr>S&amp;I Framework: The Value of Community Participation</vt:lpstr>
      <vt:lpstr>The S&amp;I Framework</vt:lpstr>
      <vt:lpstr>What is a Standard?</vt:lpstr>
      <vt:lpstr>Standard Interoperability Building Blocks”</vt:lpstr>
      <vt:lpstr>S&amp;I Initiatives’ Standards</vt:lpstr>
      <vt:lpstr>S&amp;I Framework Phases</vt:lpstr>
      <vt:lpstr> S&amp;I Initiative Portfolio Snapshot </vt:lpstr>
      <vt:lpstr>PowerPoint Presentation</vt:lpstr>
      <vt:lpstr>Key Takeaways</vt:lpstr>
      <vt:lpstr>Getting Involved</vt:lpstr>
      <vt:lpstr>Federal Health IT Initiatives</vt:lpstr>
      <vt:lpstr>Stay Connected, Communicate  and Collaborate </vt:lpstr>
      <vt:lpstr>PowerPoint Presentation</vt:lpstr>
      <vt:lpstr>Structured Data Capture (SDC) Initiative: Standards &amp; Harmonization WGs and Timeline</vt:lpstr>
      <vt:lpstr>Structured Data Capture (SDC) Initiative: Standards &amp; Harmonization WGs and Timeline</vt:lpstr>
      <vt:lpstr>SDC Community Participation</vt:lpstr>
    </vt:vector>
  </TitlesOfParts>
  <Company>Ahima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 Sitelis</dc:creator>
  <cp:lastModifiedBy>Nicole Kegler</cp:lastModifiedBy>
  <cp:revision>84</cp:revision>
  <cp:lastPrinted>2014-05-07T21:12:27Z</cp:lastPrinted>
  <dcterms:created xsi:type="dcterms:W3CDTF">2014-05-02T18:13:02Z</dcterms:created>
  <dcterms:modified xsi:type="dcterms:W3CDTF">2014-09-24T15:07:43Z</dcterms:modified>
</cp:coreProperties>
</file>