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4" r:id="rId1"/>
  </p:sldMasterIdLst>
  <p:notesMasterIdLst>
    <p:notesMasterId r:id="rId12"/>
  </p:notesMasterIdLst>
  <p:handoutMasterIdLst>
    <p:handoutMasterId r:id="rId13"/>
  </p:handoutMasterIdLst>
  <p:sldIdLst>
    <p:sldId id="267" r:id="rId2"/>
    <p:sldId id="377" r:id="rId3"/>
    <p:sldId id="373" r:id="rId4"/>
    <p:sldId id="380" r:id="rId5"/>
    <p:sldId id="362" r:id="rId6"/>
    <p:sldId id="370" r:id="rId7"/>
    <p:sldId id="382" r:id="rId8"/>
    <p:sldId id="378" r:id="rId9"/>
    <p:sldId id="379" r:id="rId10"/>
    <p:sldId id="3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okeUser" initials="E" lastIdx="21" clrIdx="0">
    <p:extLst/>
  </p:cmAuthor>
  <p:cmAuthor id="2" name="Alberto S. Llanes" initials="ASL" lastIdx="24" clrIdx="1">
    <p:extLst/>
  </p:cmAuthor>
  <p:cmAuthor id="3" name="Dave Carlson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 autoAdjust="0"/>
    <p:restoredTop sz="91826" autoAdjust="0"/>
  </p:normalViewPr>
  <p:slideViewPr>
    <p:cSldViewPr snapToGrid="0" snapToObjects="1">
      <p:cViewPr varScale="1">
        <p:scale>
          <a:sx n="79" d="100"/>
          <a:sy n="79" d="100"/>
        </p:scale>
        <p:origin x="128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9560"/>
    </p:cViewPr>
  </p:outlineViewPr>
  <p:notesTextViewPr>
    <p:cViewPr>
      <p:scale>
        <a:sx n="100" d="100"/>
        <a:sy n="100" d="100"/>
      </p:scale>
      <p:origin x="0" y="-586"/>
    </p:cViewPr>
  </p:notesTextViewPr>
  <p:sorterViewPr>
    <p:cViewPr>
      <p:scale>
        <a:sx n="111" d="100"/>
        <a:sy n="111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0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E17A-96AF-4E44-8520-FB00FBC150E6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86D34-A319-3047-9BEF-015F24998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F5CAB-05EA-974F-9DDE-057ABF24903B}" type="datetimeFigureOut">
              <a:rPr lang="en-US" smtClean="0"/>
              <a:t>2/9/2017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38327-1EFA-8740-B14D-411C9960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15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onical_for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8D925-97A2-5844-9090-439A95D381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 proof of concept (</a:t>
            </a:r>
            <a:r>
              <a:rPr lang="en-US" dirty="0" err="1"/>
              <a:t>PoC</a:t>
            </a:r>
            <a:r>
              <a:rPr lang="en-US" dirty="0"/>
              <a:t>) employing a common logical/clinical model to define the shared semantics between alternative interoperability formats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PoC</a:t>
            </a:r>
            <a:r>
              <a:rPr lang="en-US" dirty="0"/>
              <a:t> Scope: JET allergen use case as defined by DoD/VA FHIR proving task 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Scalable and maintainable approach was developed and employed that provided clear and unambiguous content for standards developers and interoperability solution implementers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Reusable and extensible deliverables of </a:t>
            </a:r>
            <a:r>
              <a:rPr lang="en-US" dirty="0" err="1"/>
              <a:t>PoC</a:t>
            </a:r>
            <a:r>
              <a:rPr lang="en-US" dirty="0"/>
              <a:t>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 to Text report generation component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 to Model MDMI Framework </a:t>
            </a:r>
          </a:p>
          <a:p>
            <a:r>
              <a:rPr lang="en-US" dirty="0">
                <a:effectLst/>
                <a:hlinkClick r:id="rId3" tooltip="Canonical form"/>
              </a:rPr>
              <a:t>Canonical form</a:t>
            </a:r>
            <a:r>
              <a:rPr lang="en-US" dirty="0">
                <a:effectLst/>
              </a:rPr>
              <a:t>, a natural unique representation of an object, or a preferred notation for some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38327-1EFA-8740-B14D-411C9960B5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86290" y="1753862"/>
            <a:ext cx="5257710" cy="3196465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0958" y="1988741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0958" y="3468394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170363" y="4279719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2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CB8-C42D-479E-A8C9-80A2F164F97B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0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2704-9260-4E25-8D9C-7DE33BE6077E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48200" y="147549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15DE-58A7-4D4C-B3CC-1837BCFB000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8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613" y="1475496"/>
            <a:ext cx="3998544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ED9-F575-4217-8659-B65F5A11F4F4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15258"/>
            <a:ext cx="3996911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85921" y="1475496"/>
            <a:ext cx="4000879" cy="639762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4687555" y="2115258"/>
            <a:ext cx="3999245" cy="38862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66164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E9BB-1698-484E-9FF3-0D7AEBE94729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6CDF-F83B-4A16-B9F5-E32F482719C1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1475496"/>
            <a:ext cx="2633472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56863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1475496"/>
            <a:ext cx="26336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177207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390E-724D-4AF9-BF81-E6B0CFE6D608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66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E01-5E32-4DCA-B6FC-BD9CFE3C9BFC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39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EF5-80C3-4C1A-B266-D297E1F2D21E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w/Subtitl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F8F7-0492-4B00-A902-C1AF32192687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2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63819"/>
            <a:ext cx="5257710" cy="3196465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68" y="3044799"/>
            <a:ext cx="4688374" cy="1470025"/>
          </a:xfrm>
        </p:spPr>
        <p:txBody>
          <a:bodyPr lIns="91440" rIns="91440" anchor="t">
            <a:no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68" y="4524452"/>
            <a:ext cx="4688374" cy="80129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84073" y="5335777"/>
            <a:ext cx="4689475" cy="4524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97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88441"/>
            <a:ext cx="3008313" cy="3613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A9A8-0DBE-4287-9ECE-3DAC2D0B0103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475496"/>
            <a:ext cx="3008313" cy="912946"/>
          </a:xfrm>
          <a:solidFill>
            <a:schemeClr val="tx1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3660401" y="1475496"/>
            <a:ext cx="5026399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0065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3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7B03-6830-4984-B14D-FAA7217D97A4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0" y="5367338"/>
            <a:ext cx="732080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396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32021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BC06-D95D-4D6E-AA82-E5F32659FEB9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367338"/>
            <a:ext cx="7318421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381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6F24-891C-466A-A785-C8694C8C86DC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4"/>
            <a:ext cx="5486400" cy="43334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53184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 and Center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08A-23E1-4EFB-9C77-65468899F226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612774"/>
            <a:ext cx="8229600" cy="5369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042329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3DF7-5A36-477B-B769-57F82AD839B7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1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98"/>
            <a:ext cx="8229600" cy="4566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37EC-BA60-48F9-A420-7D0613FFBA6D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0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ext Placeholder 2"/>
          <p:cNvSpPr>
            <a:spLocks noGrp="1"/>
          </p:cNvSpPr>
          <p:nvPr>
            <p:ph type="body" orient="vert" idx="13"/>
          </p:nvPr>
        </p:nvSpPr>
        <p:spPr>
          <a:xfrm>
            <a:off x="457200" y="274638"/>
            <a:ext cx="6975656" cy="57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2677" y="578991"/>
            <a:ext cx="1131750" cy="42210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1143-FA25-491F-AF6B-D46D37F036DC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29959" y="274638"/>
            <a:ext cx="0" cy="58515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7" y="49462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5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E8FA-F027-45F1-90DF-C5F7DA42D35E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 baseline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Connect with Federal Health Architecture – We’d Love to Hear from you!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 dirty="0"/>
              <a:t>Contact Us</a:t>
            </a:r>
          </a:p>
        </p:txBody>
      </p:sp>
      <p:pic>
        <p:nvPicPr>
          <p:cNvPr id="15" name="Picture 14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5496"/>
            <a:ext cx="4959544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5719544" y="1475496"/>
            <a:ext cx="2967256" cy="22570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64660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719544" y="3945865"/>
            <a:ext cx="2967256" cy="205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7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for Comi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9536-9AF6-44E7-94E6-CD00CC16E64E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24232"/>
            <a:ext cx="6185023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1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 dirty="0"/>
              <a:t>See you soon</a:t>
            </a:r>
          </a:p>
        </p:txBody>
      </p:sp>
      <p:sp>
        <p:nvSpPr>
          <p:cNvPr id="9" name="Title 16"/>
          <p:cNvSpPr>
            <a:spLocks noGrp="1"/>
          </p:cNvSpPr>
          <p:nvPr>
            <p:ph type="title" hasCustomPrompt="1"/>
          </p:nvPr>
        </p:nvSpPr>
        <p:spPr>
          <a:xfrm>
            <a:off x="0" y="2399747"/>
            <a:ext cx="6185023" cy="915178"/>
          </a:xfrm>
        </p:spPr>
        <p:txBody>
          <a:bodyPr>
            <a:noAutofit/>
          </a:bodyPr>
          <a:lstStyle>
            <a:lvl1pPr algn="r">
              <a:lnSpc>
                <a:spcPct val="70000"/>
              </a:lnSpc>
              <a:defRPr sz="3600" b="1"/>
            </a:lvl1pPr>
          </a:lstStyle>
          <a:p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COMING</a:t>
            </a:r>
          </a:p>
        </p:txBody>
      </p:sp>
      <p:pic>
        <p:nvPicPr>
          <p:cNvPr id="10" name="Picture 9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28" y="1960841"/>
            <a:ext cx="2051688" cy="2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4825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406900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D2124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FC12-0EF6-4EF5-9D7E-2CCB91058AA9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96" y="383803"/>
            <a:ext cx="3199408" cy="31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9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0C0CE7-43A0-4CC8-BEFB-486646C1658C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break-time_increments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9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345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AC6FFE-63DA-4F39-ADD9-089B3FAE2EB5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5A3D5-4C88-483B-888D-7B61609DA3DD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4867CD-ED62-4A97-882C-09C9F18046E1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F0CB1C-7F66-40BC-9DC1-1DF465FBCC2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BD8E6A-3737-4DAE-A180-72692EA7C1D3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428E44-86E9-4007-BE3B-E5EDCA0846D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0A7A4C-C2FC-47C9-B112-09FC94E117C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D4CABC-B3FC-42F6-BC17-9F1785CE3FE7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885A9-C3EA-4134-9284-FFFC26E9648B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/Sub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E6CC-8507-4BE0-9CB9-E67B85C9A365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" y="961839"/>
            <a:ext cx="6853914" cy="289527"/>
          </a:xfrm>
          <a:solidFill>
            <a:schemeClr val="accent1"/>
          </a:solidFill>
        </p:spPr>
        <p:txBody>
          <a:bodyPr tIns="36576" bIns="0" anchor="t">
            <a:noAutofit/>
          </a:bodyPr>
          <a:lstStyle>
            <a:lvl1pPr marL="0" indent="0" algn="r">
              <a:buNone/>
              <a:defRPr sz="1200" b="0" i="0">
                <a:solidFill>
                  <a:schemeClr val="bg1"/>
                </a:solidFill>
              </a:defRPr>
            </a:lvl1pPr>
            <a:lvl2pPr marL="457200" indent="0" algn="r">
              <a:buNone/>
              <a:defRPr sz="1800"/>
            </a:lvl2pPr>
            <a:lvl3pPr marL="914400" indent="0" algn="r">
              <a:buNone/>
              <a:defRPr sz="1800"/>
            </a:lvl3pPr>
            <a:lvl4pPr marL="1371600" indent="0" algn="r">
              <a:buNone/>
              <a:defRPr sz="1800"/>
            </a:lvl4pPr>
            <a:lvl5pPr marL="1828800" indent="0" algn="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8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6A1EDB-04E7-4CD6-B0D5-DF04635963FD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 Minut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4174B4-421D-46B7-BE2E-56B68D759EB6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69"/>
            <a:ext cx="2509998" cy="54198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18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Time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8B4AC0-9DF5-4075-BD95-BBD274351ECB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01" y="719070"/>
            <a:ext cx="2509998" cy="54198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725862"/>
            <a:ext cx="7772400" cy="812675"/>
          </a:xfrm>
        </p:spPr>
        <p:txBody>
          <a:bodyPr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6000" b="1" cap="all" spc="-130">
                <a:ln w="11430"/>
                <a:solidFill>
                  <a:schemeClr val="tx1">
                    <a:lumMod val="75000"/>
                  </a:schemeClr>
                </a:solidFill>
                <a:effectLst>
                  <a:outerShdw blurRad="25400" algn="tl" rotWithShape="0">
                    <a:srgbClr val="000000">
                      <a:alpha val="3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BREAK TIME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538537"/>
            <a:ext cx="7772400" cy="596770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157850" y="1819660"/>
            <a:ext cx="828675" cy="849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rgbClr val="000000"/>
                </a:solidFill>
              </a:defRPr>
            </a:lvl1pPr>
            <a:lvl2pPr>
              <a:defRPr sz="1600" b="1"/>
            </a:lvl2pPr>
            <a:lvl3pPr>
              <a:defRPr sz="16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9877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496"/>
            <a:ext cx="8229600" cy="4566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11C2-30F7-4A89-986E-B5F527FD1B24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8" name="Picture 17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8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res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457200" y="2135012"/>
            <a:ext cx="3197492" cy="31974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2B4B-B750-41AE-86DD-869E7F722BB5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284" y="2292381"/>
            <a:ext cx="2881325" cy="288275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4120011" y="1475496"/>
            <a:ext cx="4566789" cy="45259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97491" y="1475496"/>
            <a:ext cx="0" cy="452596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7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CC57-43E6-4D0B-BD7B-89E9D1A4BC35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828902" y="1521311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404315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0136" y="1521312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9"/>
          </p:nvPr>
        </p:nvSpPr>
        <p:spPr>
          <a:xfrm>
            <a:off x="2828902" y="3922295"/>
            <a:ext cx="5857898" cy="1828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200" y="3805299"/>
            <a:ext cx="2057400" cy="2057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70136" y="3922296"/>
            <a:ext cx="1828800" cy="1828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284C-FB63-4980-9854-1A39A265975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252881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038899" y="3909170"/>
            <a:ext cx="2633472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73225" y="3909170"/>
            <a:ext cx="2633617" cy="2052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43708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55001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5" name="Oval 24"/>
          <p:cNvSpPr/>
          <p:nvPr/>
        </p:nvSpPr>
        <p:spPr>
          <a:xfrm>
            <a:off x="6219302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32238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7" name="Oval 26"/>
          <p:cNvSpPr/>
          <p:nvPr/>
        </p:nvSpPr>
        <p:spPr>
          <a:xfrm>
            <a:off x="642463" y="1446277"/>
            <a:ext cx="2284315" cy="22843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55399" y="1563274"/>
            <a:ext cx="2058443" cy="205032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resenter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>
            <a:spLocks noChangeAspect="1"/>
          </p:cNvSpPr>
          <p:nvPr/>
        </p:nvSpPr>
        <p:spPr>
          <a:xfrm>
            <a:off x="457200" y="1476104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2B1-3275-4656-81CF-E62ED4549F4A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71500" y="1590404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5" name="Title 16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96715" cy="677894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 descr="FH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02" y="199926"/>
            <a:ext cx="1131750" cy="1131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2008764" y="1478253"/>
            <a:ext cx="2343906" cy="18277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791330" y="1473956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905630" y="1588256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342894" y="1476104"/>
            <a:ext cx="2343906" cy="18298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57200" y="3879910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571500" y="3994210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19"/>
          </p:nvPr>
        </p:nvSpPr>
        <p:spPr>
          <a:xfrm>
            <a:off x="2008764" y="3882059"/>
            <a:ext cx="2343906" cy="182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791330" y="3877762"/>
            <a:ext cx="1371600" cy="1371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905630" y="3992062"/>
            <a:ext cx="1143000" cy="1143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21"/>
          </p:nvPr>
        </p:nvSpPr>
        <p:spPr>
          <a:xfrm>
            <a:off x="6342894" y="3879911"/>
            <a:ext cx="2343906" cy="18230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2532"/>
            <a:ext cx="6853915" cy="12140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623" cy="67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330"/>
            <a:ext cx="8229600" cy="48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FF12F863-FAFF-4B2C-AF43-1CE1F02313A0}" type="datetime4">
              <a:rPr lang="en-US" smtClean="0"/>
              <a:t>February 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6116" y="18678"/>
            <a:ext cx="36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F8059506-D6B1-B842-AAB5-13291BE98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69" r:id="rId35"/>
    <p:sldLayoutId id="2147483770" r:id="rId36"/>
    <p:sldLayoutId id="2147483771" r:id="rId37"/>
    <p:sldLayoutId id="2147483772" r:id="rId38"/>
    <p:sldLayoutId id="2147483773" r:id="rId39"/>
    <p:sldLayoutId id="2147483774" r:id="rId40"/>
    <p:sldLayoutId id="2147483775" r:id="rId41"/>
    <p:sldLayoutId id="2147483776" r:id="rId4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4170958" y="3887188"/>
            <a:ext cx="4688374" cy="56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7581" y="2132861"/>
            <a:ext cx="49515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Semantic Interoperability Guide Generator (SIGG)</a:t>
            </a:r>
          </a:p>
          <a:p>
            <a:r>
              <a:rPr lang="en-US" sz="2800" b="1" dirty="0">
                <a:latin typeface="+mj-lt"/>
              </a:rPr>
              <a:t>Accomplishments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0331" y="4362709"/>
            <a:ext cx="420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February 9, 2017</a:t>
            </a:r>
          </a:p>
        </p:txBody>
      </p:sp>
    </p:spTree>
    <p:extLst>
      <p:ext uri="{BB962C8B-B14F-4D97-AF65-F5344CB8AC3E}">
        <p14:creationId xmlns:p14="http://schemas.microsoft.com/office/powerpoint/2010/main" val="89346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6782" y="1105845"/>
            <a:ext cx="8229600" cy="456661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IPO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Testing to be completed in February for both VA and DoD. On track for meeting Project Objectives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SIGG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Total development ~ 1/3 FTE throughout the August 2016 - January 2017 timeframe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development is on hold at this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SIGG Development Status Summary</a:t>
            </a:r>
          </a:p>
        </p:txBody>
      </p:sp>
    </p:spTree>
    <p:extLst>
      <p:ext uri="{BB962C8B-B14F-4D97-AF65-F5344CB8AC3E}">
        <p14:creationId xmlns:p14="http://schemas.microsoft.com/office/powerpoint/2010/main" val="237393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444" y="1156635"/>
            <a:ext cx="8686800" cy="4825876"/>
          </a:xfrm>
        </p:spPr>
        <p:txBody>
          <a:bodyPr/>
          <a:lstStyle/>
          <a:p>
            <a:r>
              <a:rPr lang="en-US" b="1" dirty="0"/>
              <a:t>Semantic Interoperability Guide Generator (SIGG)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Defines the shared semantics between alternative logical models, interoperability formats, and legacy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FHIM, HL7 FHIR, C-CDA, VA </a:t>
            </a:r>
            <a:r>
              <a:rPr lang="en-US" dirty="0" err="1"/>
              <a:t>eHMP</a:t>
            </a:r>
            <a:r>
              <a:rPr lang="en-US" dirty="0"/>
              <a:t> and </a:t>
            </a:r>
            <a:r>
              <a:rPr lang="en-US"/>
              <a:t>DoD DES data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Employs a common “Referent Index” canonical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Clear and unambiguous content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Standards developers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Interoperability solution implementers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Scalable and maintainable methodology &amp; tooling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UML information models leveraging MDHT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Model-to-model MDMI framework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Model-to-text report generation component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SIGG :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36092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SIGG </a:t>
            </a:r>
            <a:r>
              <a:rPr lang="mr-IN" dirty="0"/>
              <a:t>–</a:t>
            </a:r>
            <a:r>
              <a:rPr lang="en-US" dirty="0"/>
              <a:t> Software Services &amp;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655" y="2420142"/>
            <a:ext cx="1264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SIGG Core  Software Services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171" y="5685234"/>
            <a:ext cx="254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SIGG Tooling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9615" y="4589586"/>
            <a:ext cx="7846575" cy="1095648"/>
            <a:chOff x="439615" y="4589585"/>
            <a:chExt cx="11276354" cy="1115183"/>
          </a:xfrm>
        </p:grpSpPr>
        <p:sp>
          <p:nvSpPr>
            <p:cNvPr id="9" name="Rectangle 8"/>
            <p:cNvSpPr/>
            <p:nvPr/>
          </p:nvSpPr>
          <p:spPr>
            <a:xfrm>
              <a:off x="439615" y="4589585"/>
              <a:ext cx="11276354" cy="111518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23276" y="4745249"/>
              <a:ext cx="1651418" cy="811345"/>
            </a:xfrm>
            <a:prstGeom prst="rect">
              <a:avLst/>
            </a:prstGeom>
            <a:solidFill>
              <a:srgbClr val="CC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Model-to-Model Transform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6651" y="4745248"/>
              <a:ext cx="1651418" cy="81134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Runtime</a:t>
              </a:r>
            </a:p>
            <a:p>
              <a:pPr algn="ctr"/>
              <a:r>
                <a:rPr lang="en-US" sz="1400" dirty="0"/>
                <a:t>Data Transform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66859" y="4745247"/>
              <a:ext cx="1651418" cy="811345"/>
            </a:xfrm>
            <a:prstGeom prst="rect">
              <a:avLst/>
            </a:prstGeom>
            <a:solidFill>
              <a:srgbClr val="CC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Traceability and Gap Analysis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09881" y="4745249"/>
              <a:ext cx="1651418" cy="811345"/>
            </a:xfrm>
            <a:prstGeom prst="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MDMI Model Editor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67064" y="4745246"/>
              <a:ext cx="1651418" cy="811345"/>
            </a:xfrm>
            <a:prstGeom prst="rec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Profile</a:t>
              </a:r>
            </a:p>
            <a:p>
              <a:pPr algn="ctr"/>
              <a:r>
                <a:rPr lang="en-US" sz="1400" dirty="0"/>
                <a:t>Generator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607" y="4709196"/>
              <a:ext cx="1651418" cy="8113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MDHT Model Editor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13165" y="1855923"/>
            <a:ext cx="6573026" cy="2386024"/>
            <a:chOff x="2296754" y="1855923"/>
            <a:chExt cx="7539789" cy="2428566"/>
          </a:xfrm>
        </p:grpSpPr>
        <p:sp>
          <p:nvSpPr>
            <p:cNvPr id="17" name="Rectangle 16"/>
            <p:cNvSpPr/>
            <p:nvPr/>
          </p:nvSpPr>
          <p:spPr>
            <a:xfrm>
              <a:off x="2296754" y="1855923"/>
              <a:ext cx="7539789" cy="24285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425006" y="1956143"/>
              <a:ext cx="2621239" cy="130825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Information Models</a:t>
              </a:r>
            </a:p>
            <a:p>
              <a:pPr algn="ctr"/>
              <a:r>
                <a:rPr lang="en-US" sz="1600" dirty="0"/>
                <a:t>(MDHT)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099575" y="1926167"/>
              <a:ext cx="2629530" cy="13223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Interoperability</a:t>
              </a:r>
            </a:p>
            <a:p>
              <a:pPr algn="ctr"/>
              <a:r>
                <a:rPr lang="en-US" sz="1600" dirty="0"/>
                <a:t>Models</a:t>
              </a:r>
            </a:p>
            <a:p>
              <a:pPr algn="ctr"/>
              <a:r>
                <a:rPr lang="en-US" sz="1600" dirty="0"/>
                <a:t>(MDMI)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152787" y="1939453"/>
              <a:ext cx="1813646" cy="132232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Referent Index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726675" y="3346030"/>
              <a:ext cx="4887088" cy="868631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Reusable Artifacts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59738" y="1187431"/>
            <a:ext cx="4039903" cy="503079"/>
            <a:chOff x="3917452" y="1147427"/>
            <a:chExt cx="4189831" cy="512049"/>
          </a:xfrm>
        </p:grpSpPr>
        <p:sp>
          <p:nvSpPr>
            <p:cNvPr id="23" name="Rounded Rectangle 22"/>
            <p:cNvSpPr/>
            <p:nvPr/>
          </p:nvSpPr>
          <p:spPr>
            <a:xfrm>
              <a:off x="6456295" y="1147427"/>
              <a:ext cx="1650988" cy="491529"/>
            </a:xfrm>
            <a:prstGeom prst="round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 Sources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17452" y="1167947"/>
              <a:ext cx="1650988" cy="491529"/>
            </a:xfrm>
            <a:prstGeom prst="roundRect">
              <a:avLst/>
            </a:prstGeom>
            <a:solidFill>
              <a:srgbClr val="66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Interoperability Standards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82109" y="1207751"/>
            <a:ext cx="1591909" cy="482918"/>
          </a:xfrm>
          <a:prstGeom prst="roundRect">
            <a:avLst/>
          </a:prstGeom>
          <a:solidFill>
            <a:srgbClr val="66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Clinical Models</a:t>
            </a:r>
          </a:p>
        </p:txBody>
      </p:sp>
    </p:spTree>
    <p:extLst>
      <p:ext uri="{BB962C8B-B14F-4D97-AF65-F5344CB8AC3E}">
        <p14:creationId xmlns:p14="http://schemas.microsoft.com/office/powerpoint/2010/main" val="60028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270"/>
            <a:ext cx="6396715" cy="677894"/>
          </a:xfrm>
        </p:spPr>
        <p:txBody>
          <a:bodyPr>
            <a:normAutofit fontScale="90000"/>
          </a:bodyPr>
          <a:lstStyle/>
          <a:p>
            <a:r>
              <a:rPr lang="en-US" dirty="0"/>
              <a:t>SIGG Based FHIR Server for JET IPO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7" y="1199210"/>
            <a:ext cx="7685662" cy="49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50091"/>
            <a:ext cx="8423055" cy="479202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Collaboration with the IPO JET FHIR Proving Ground (FPG)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Development, testing, and integration of SIGG process and tooling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Definition of the shared semantics and mapping between alternative data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FHIM logical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HL7 FHIR Data Access Framework (DAF) profiles and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 data source: </a:t>
            </a:r>
            <a:r>
              <a:rPr lang="en-US" dirty="0" err="1"/>
              <a:t>eHMP</a:t>
            </a:r>
            <a:r>
              <a:rPr lang="en-US" dirty="0"/>
              <a:t> Virtual Patient Record (VPR)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DoD</a:t>
            </a:r>
            <a:r>
              <a:rPr lang="en-US" dirty="0"/>
              <a:t> data source: CDR via DES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C-CDA data source: from any healthcare provider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Reusable and extensible process and tooling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Business and semantic element definitions (Referent Index)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Mapping to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Traceability and Gap Analysis report generated from mapping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Prototype for platform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Mapping VA/DoD query services to HL7 FHIR standard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Integrate SIGG mapping into the IPO prototype FHIR server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10" y="274638"/>
            <a:ext cx="6580180" cy="677894"/>
          </a:xfrm>
        </p:spPr>
        <p:txBody>
          <a:bodyPr>
            <a:normAutofit/>
          </a:bodyPr>
          <a:lstStyle/>
          <a:p>
            <a:r>
              <a:rPr lang="en-US" sz="2400" dirty="0"/>
              <a:t>FHA SIGG/IPO Activities</a:t>
            </a:r>
          </a:p>
        </p:txBody>
      </p:sp>
    </p:spTree>
    <p:extLst>
      <p:ext uri="{BB962C8B-B14F-4D97-AF65-F5344CB8AC3E}">
        <p14:creationId xmlns:p14="http://schemas.microsoft.com/office/powerpoint/2010/main" val="146391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0126"/>
            <a:ext cx="8229600" cy="4566618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MDMI Maps and corresponding Analysis Reports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HL7 FHIR DSTU2, VA </a:t>
            </a:r>
            <a:r>
              <a:rPr lang="en-US" dirty="0" err="1"/>
              <a:t>eHMP</a:t>
            </a:r>
            <a:r>
              <a:rPr lang="en-US" dirty="0"/>
              <a:t>, DoD DES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HAPI FHIR Components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MDMIProvider</a:t>
            </a:r>
            <a:r>
              <a:rPr lang="en-US" dirty="0"/>
              <a:t> using Java Generics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FhirResourceService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Core service definition which gets native data and transforms based on requested component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MDMI Transformation Service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Cloud-based service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FHIR STU3 Terminology Services for Translation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Translate source/target coded values using FHIR </a:t>
            </a:r>
            <a:r>
              <a:rPr lang="en-US" dirty="0" err="1"/>
              <a:t>ConceptMap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SIGG Deliverable Highlights</a:t>
            </a:r>
          </a:p>
        </p:txBody>
      </p:sp>
    </p:spTree>
    <p:extLst>
      <p:ext uri="{BB962C8B-B14F-4D97-AF65-F5344CB8AC3E}">
        <p14:creationId xmlns:p14="http://schemas.microsoft.com/office/powerpoint/2010/main" val="383476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SIGG Tooling Updates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MDMI Data type Mapping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FHIR Terminology Transformation Integration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New Coverage report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Query Transformation Prototype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SIGG Deliverable Highlights </a:t>
            </a:r>
          </a:p>
        </p:txBody>
      </p:sp>
    </p:spTree>
    <p:extLst>
      <p:ext uri="{BB962C8B-B14F-4D97-AF65-F5344CB8AC3E}">
        <p14:creationId xmlns:p14="http://schemas.microsoft.com/office/powerpoint/2010/main" val="109552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50091"/>
            <a:ext cx="8423055" cy="479202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What the SIGG accomplished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Produced initial mappings (DES to FHIR, eHMP to FHIR) for 7 clinical sections in the Argonaut Sprints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Generated spreadsheets for SMEs to review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Integrated tooling into existing IPO test environment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Added additional capabilities based on FPG requirements and enhancements to SIGG for DES/eHMP patterns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FHIR terminology service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Prototype SIGG Query Transformation (FHIR to </a:t>
            </a:r>
            <a:r>
              <a:rPr lang="en-US" dirty="0" err="1"/>
              <a:t>eHMP</a:t>
            </a:r>
            <a:r>
              <a:rPr lang="en-US" dirty="0"/>
              <a:t>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User Productivity: Mapping Datatypes for record-oriented structures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Tests being run now in the IPO Testbed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/>
              <a:t>Will use an agile approach based on SME review of generated spreadsheets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SIGG-FHA FPG JET team was 1 Business Analyst and 1 Integration Engineer. Total development ~ 1/3 FTE throughout the August 2016 - January 2017 timeframe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10" y="274638"/>
            <a:ext cx="6580180" cy="677894"/>
          </a:xfrm>
        </p:spPr>
        <p:txBody>
          <a:bodyPr>
            <a:normAutofit/>
          </a:bodyPr>
          <a:lstStyle/>
          <a:p>
            <a:r>
              <a:rPr lang="en-US" sz="2800" dirty="0"/>
              <a:t>FHA SIGG and the FPG JET IPO Project</a:t>
            </a:r>
          </a:p>
        </p:txBody>
      </p:sp>
    </p:spTree>
    <p:extLst>
      <p:ext uri="{BB962C8B-B14F-4D97-AF65-F5344CB8AC3E}">
        <p14:creationId xmlns:p14="http://schemas.microsoft.com/office/powerpoint/2010/main" val="4195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2031"/>
            <a:ext cx="8229600" cy="489612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Generated Coverage Reports and Gap and Traceability Reports for DES, </a:t>
            </a:r>
            <a:r>
              <a:rPr lang="en-US" sz="2000" dirty="0" err="1"/>
              <a:t>eHMP</a:t>
            </a:r>
            <a:r>
              <a:rPr lang="en-US" sz="2000" dirty="0"/>
              <a:t>, FHIR. Example report: </a:t>
            </a:r>
            <a:r>
              <a:rPr lang="en-US" sz="2000" dirty="0" err="1"/>
              <a:t>eHMP</a:t>
            </a:r>
            <a:r>
              <a:rPr lang="en-US" sz="2000" dirty="0"/>
              <a:t> to FHIR Allergy Intolerance Traceability 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Utilizing spreadsheet format for human readability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6460"/>
            <a:ext cx="6396715" cy="803190"/>
          </a:xfrm>
        </p:spPr>
        <p:txBody>
          <a:bodyPr>
            <a:noAutofit/>
          </a:bodyPr>
          <a:lstStyle/>
          <a:p>
            <a:r>
              <a:rPr lang="en-US" sz="2800" dirty="0"/>
              <a:t>Deliverable: Mappings and Generated SME Spreadsheets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2" y="2548647"/>
            <a:ext cx="7600221" cy="35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1140"/>
      </p:ext>
    </p:extLst>
  </p:cSld>
  <p:clrMapOvr>
    <a:masterClrMapping/>
  </p:clrMapOvr>
</p:sld>
</file>

<file path=ppt/theme/theme1.xml><?xml version="1.0" encoding="utf-8"?>
<a:theme xmlns:a="http://schemas.openxmlformats.org/drawingml/2006/main" name="FHA2016_PPTtheme_4.3-BLUEwoONC">
  <a:themeElements>
    <a:clrScheme name="FHA Blue">
      <a:dk1>
        <a:srgbClr val="1D427C"/>
      </a:dk1>
      <a:lt1>
        <a:sysClr val="window" lastClr="FFFFFF"/>
      </a:lt1>
      <a:dk2>
        <a:srgbClr val="B8B6B8"/>
      </a:dk2>
      <a:lt2>
        <a:srgbClr val="EEECE1"/>
      </a:lt2>
      <a:accent1>
        <a:srgbClr val="1D427C"/>
      </a:accent1>
      <a:accent2>
        <a:srgbClr val="D21242"/>
      </a:accent2>
      <a:accent3>
        <a:srgbClr val="D2E4F0"/>
      </a:accent3>
      <a:accent4>
        <a:srgbClr val="FFDE17"/>
      </a:accent4>
      <a:accent5>
        <a:srgbClr val="00A14B"/>
      </a:accent5>
      <a:accent6>
        <a:srgbClr val="FF8000"/>
      </a:accent6>
      <a:hlink>
        <a:srgbClr val="D21242"/>
      </a:hlink>
      <a:folHlink>
        <a:srgbClr val="A70000"/>
      </a:folHlink>
    </a:clrScheme>
    <a:fontScheme name="FHA">
      <a:majorFont>
        <a:latin typeface="Times New Roman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FHA2016_PPTtheme_4.3-BLUEwoONC.thmx</Template>
  <TotalTime>24897</TotalTime>
  <Words>664</Words>
  <Application>Microsoft Office PowerPoint</Application>
  <PresentationFormat>On-screen Show (4:3)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Mangal</vt:lpstr>
      <vt:lpstr>Times New Roman</vt:lpstr>
      <vt:lpstr>Wingdings</vt:lpstr>
      <vt:lpstr>FHA2016_PPTtheme_4.3-BLUEwoONC</vt:lpstr>
      <vt:lpstr>PowerPoint Presentation</vt:lpstr>
      <vt:lpstr>SIGG : Executive Summary</vt:lpstr>
      <vt:lpstr>SIGG – Software Services &amp; Tooling</vt:lpstr>
      <vt:lpstr>SIGG Based FHIR Server for JET IPO</vt:lpstr>
      <vt:lpstr>FHA SIGG/IPO Activities</vt:lpstr>
      <vt:lpstr>SIGG Deliverable Highlights</vt:lpstr>
      <vt:lpstr>SIGG Deliverable Highlights </vt:lpstr>
      <vt:lpstr>FHA SIGG and the FPG JET IPO Project</vt:lpstr>
      <vt:lpstr>Deliverable: Mappings and Generated SME Spreadsheets</vt:lpstr>
      <vt:lpstr>SIGG Development Status Summary</vt:lpstr>
    </vt:vector>
  </TitlesOfParts>
  <Company>Royal Leo Studio,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Slides for Your Use in Everything</dc:title>
  <dc:creator>Christina</dc:creator>
  <cp:lastModifiedBy>Dan Morford</cp:lastModifiedBy>
  <cp:revision>436</cp:revision>
  <dcterms:created xsi:type="dcterms:W3CDTF">2016-02-03T19:18:36Z</dcterms:created>
  <dcterms:modified xsi:type="dcterms:W3CDTF">2017-02-09T14:52:29Z</dcterms:modified>
</cp:coreProperties>
</file>