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n" i="off">
        <a:fontRef idx="minor">
          <a:srgbClr val="4F538B"/>
        </a:fontRef>
        <a:srgbClr val="4F538B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n" i="off">
        <a:fontRef idx="minor">
          <a:srgbClr val="4F538B"/>
        </a:fontRef>
        <a:srgbClr val="4F538B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n" i="off">
        <a:fontRef idx="minor">
          <a:srgbClr val="4F538B"/>
        </a:fontRef>
        <a:srgbClr val="4F538B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n" i="off">
        <a:fontRef idx="minor">
          <a:srgbClr val="4F538B"/>
        </a:fontRef>
        <a:srgbClr val="4F538B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ver.jp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8763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Shape 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8" name="Shape 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hape 29"/>
          <p:cNvSpPr/>
          <p:nvPr>
            <p:ph type="sldNum" sz="quarter" idx="2"/>
          </p:nvPr>
        </p:nvSpPr>
        <p:spPr>
          <a:xfrm>
            <a:off x="4345334" y="6388100"/>
            <a:ext cx="453332" cy="44722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1.png"/>
          <p:cNvPicPr>
            <a:picLocks noChangeAspect="1"/>
          </p:cNvPicPr>
          <p:nvPr/>
        </p:nvPicPr>
        <p:blipFill>
          <a:blip r:embed="rId2">
            <a:extLst/>
          </a:blip>
          <a:srcRect l="0" t="6486" r="0" b="3241"/>
          <a:stretch>
            <a:fillRect/>
          </a:stretch>
        </p:blipFill>
        <p:spPr>
          <a:xfrm>
            <a:off x="0" y="-1589"/>
            <a:ext cx="9144000" cy="101759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>
            <a:off x="7937" y="5607050"/>
            <a:ext cx="9144001" cy="125095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E0E0E0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40639" indent="40639" defTabSz="457200">
              <a:defRPr sz="1800"/>
            </a:pPr>
          </a:p>
        </p:txBody>
      </p:sp>
      <p:sp>
        <p:nvSpPr>
          <p:cNvPr id="38" name="Shape 38"/>
          <p:cNvSpPr/>
          <p:nvPr>
            <p:ph type="title"/>
          </p:nvPr>
        </p:nvSpPr>
        <p:spPr>
          <a:xfrm>
            <a:off x="300036" y="0"/>
            <a:ext cx="7540627" cy="101758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marR="40639" indent="40639" defTabSz="457200">
              <a:defRPr sz="2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825500" y="1752600"/>
            <a:ext cx="3733800" cy="41148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329565" marR="40639" indent="-288925" defTabSz="457200">
              <a:spcBef>
                <a:spcPts val="400"/>
              </a:spcBef>
              <a:buClr>
                <a:srgbClr val="CB2E3F"/>
              </a:buClr>
              <a:buFont typeface="Lucida Grande"/>
              <a:buChar char="»"/>
              <a:defRPr b="0">
                <a:solidFill>
                  <a:schemeClr val="accent1"/>
                </a:solidFill>
                <a:uFill>
                  <a:solidFill>
                    <a:srgbClr val="21315C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  <a:lvl2pPr marL="762687" marR="40639" indent="-264847" defTabSz="457200">
              <a:spcBef>
                <a:spcPts val="400"/>
              </a:spcBef>
              <a:buClr>
                <a:srgbClr val="CB2E3F"/>
              </a:buClr>
              <a:buFont typeface="Lucida Grande"/>
              <a:buChar char="•"/>
              <a:defRPr>
                <a:solidFill>
                  <a:schemeClr val="accent1"/>
                </a:solidFill>
                <a:uFill>
                  <a:solidFill>
                    <a:srgbClr val="21315C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2pPr>
            <a:lvl3pPr marL="1275078" marR="40639" indent="-320039" defTabSz="457200">
              <a:spcBef>
                <a:spcPts val="400"/>
              </a:spcBef>
              <a:buClr>
                <a:srgbClr val="CB2E3F"/>
              </a:buClr>
              <a:buFont typeface="Lucida Grande"/>
              <a:buChar char="–"/>
              <a:defRPr sz="2800">
                <a:solidFill>
                  <a:schemeClr val="accent1"/>
                </a:solidFill>
                <a:uFill>
                  <a:solidFill>
                    <a:srgbClr val="21315C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3pPr>
            <a:lvl4pPr marL="1767838" marR="40639" indent="-355600" defTabSz="457200">
              <a:buClr>
                <a:srgbClr val="CB2E3F"/>
              </a:buClr>
              <a:buFont typeface="Lucida Grande"/>
              <a:buChar char="•"/>
              <a:defRPr sz="2800">
                <a:solidFill>
                  <a:schemeClr val="accent1"/>
                </a:solidFill>
                <a:uFill>
                  <a:solidFill>
                    <a:srgbClr val="21315C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4pPr>
            <a:lvl5pPr marL="2225038" marR="40639" indent="-355600" defTabSz="457200">
              <a:buClr>
                <a:srgbClr val="CB2E3F"/>
              </a:buClr>
              <a:buFont typeface="Lucida Grande"/>
              <a:buChar char="•"/>
              <a:defRPr sz="2800">
                <a:solidFill>
                  <a:schemeClr val="accent1"/>
                </a:solidFill>
                <a:uFill>
                  <a:solidFill>
                    <a:srgbClr val="21315C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xfrm>
            <a:off x="8589975" y="6629400"/>
            <a:ext cx="153964" cy="135546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Default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sldNum" sz="quarter" idx="2"/>
          </p:nvPr>
        </p:nvSpPr>
        <p:spPr>
          <a:xfrm>
            <a:off x="8646249" y="6245225"/>
            <a:ext cx="241438" cy="224861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460500" y="0"/>
            <a:ext cx="7696200" cy="381000"/>
          </a:xfrm>
          <a:prstGeom prst="rect">
            <a:avLst/>
          </a:prstGeom>
          <a:solidFill>
            <a:srgbClr val="005393"/>
          </a:solidFill>
          <a:ln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" name="Shape 3"/>
          <p:cNvSpPr/>
          <p:nvPr/>
        </p:nvSpPr>
        <p:spPr>
          <a:xfrm rot="5400000">
            <a:off x="-279401" y="254000"/>
            <a:ext cx="2362201" cy="182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8B9BB"/>
              </a:gs>
            </a:gsLst>
            <a:lin ang="16200000"/>
          </a:gradFill>
          <a:ln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" name="Shape 4"/>
          <p:cNvSpPr/>
          <p:nvPr/>
        </p:nvSpPr>
        <p:spPr>
          <a:xfrm>
            <a:off x="0" y="279400"/>
            <a:ext cx="152400" cy="711200"/>
          </a:xfrm>
          <a:prstGeom prst="rect">
            <a:avLst/>
          </a:prstGeom>
          <a:solidFill>
            <a:srgbClr val="005393"/>
          </a:solidFill>
          <a:ln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" name="Shape 5"/>
          <p:cNvSpPr/>
          <p:nvPr/>
        </p:nvSpPr>
        <p:spPr>
          <a:xfrm>
            <a:off x="127000" y="139700"/>
            <a:ext cx="9029700" cy="1155700"/>
          </a:xfrm>
          <a:prstGeom prst="roundRect">
            <a:avLst>
              <a:gd name="adj" fmla="val 5556"/>
            </a:avLst>
          </a:prstGeom>
          <a:solidFill>
            <a:srgbClr val="FFFFFF"/>
          </a:solidFill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" name="Shape 6"/>
          <p:cNvSpPr/>
          <p:nvPr/>
        </p:nvSpPr>
        <p:spPr>
          <a:xfrm>
            <a:off x="0" y="6337300"/>
            <a:ext cx="9144000" cy="533400"/>
          </a:xfrm>
          <a:prstGeom prst="rect">
            <a:avLst/>
          </a:prstGeom>
          <a:gradFill>
            <a:gsLst>
              <a:gs pos="0">
                <a:srgbClr val="B8B9BB">
                  <a:alpha val="57000"/>
                </a:srgbClr>
              </a:gs>
              <a:gs pos="100000">
                <a:srgbClr val="FFFFFF"/>
              </a:gs>
            </a:gsLst>
            <a:lin ang="16200000"/>
          </a:gradFill>
          <a:ln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7" name="logo.jp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62" y="217487"/>
            <a:ext cx="985838" cy="101282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8"/>
          <p:cNvSpPr/>
          <p:nvPr>
            <p:ph type="title"/>
          </p:nvPr>
        </p:nvSpPr>
        <p:spPr>
          <a:xfrm>
            <a:off x="1447800" y="0"/>
            <a:ext cx="76962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825500" y="1752600"/>
            <a:ext cx="7620000" cy="510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buChar char="–"/>
              <a:defRPr b="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defRPr>
            </a:lvl2pPr>
            <a:lvl3pPr marL="1183639" indent="-228600">
              <a:spcBef>
                <a:spcPts val="500"/>
              </a:spcBef>
              <a:defRPr b="0" sz="240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defRPr>
            </a:lvl3pPr>
            <a:lvl4pPr marL="1640839" indent="-228600">
              <a:spcBef>
                <a:spcPts val="400"/>
              </a:spcBef>
              <a:buChar char="–"/>
              <a:defRPr b="0" sz="200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defRPr>
            </a:lvl4pPr>
            <a:lvl5pPr marL="2098039" indent="-228600">
              <a:spcBef>
                <a:spcPts val="400"/>
              </a:spcBef>
              <a:buChar char="»"/>
              <a:defRPr b="0" sz="2000">
                <a:solidFill>
                  <a:srgbClr val="4D4F4E"/>
                </a:solidFill>
                <a:uFill>
                  <a:solidFill>
                    <a:srgbClr val="4D4F4E"/>
                  </a:solidFill>
                </a:u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hape 10"/>
          <p:cNvSpPr/>
          <p:nvPr>
            <p:ph type="sldNum" sz="quarter" idx="2"/>
          </p:nvPr>
        </p:nvSpPr>
        <p:spPr>
          <a:xfrm>
            <a:off x="7806866" y="6400800"/>
            <a:ext cx="312068" cy="29898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0" marR="0" algn="ctr" defTabSz="584200">
              <a:defRPr sz="1400">
                <a:solidFill>
                  <a:srgbClr val="4F538B"/>
                </a:solidFill>
                <a:uFill>
                  <a:solidFill>
                    <a:srgbClr val="4F538B"/>
                  </a:solidFill>
                </a:u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</p:sldLayoutIdLst>
  <p:transition xmlns:p14="http://schemas.microsoft.com/office/powerpoint/2010/main" spd="med" advClick="1"/>
  <p:txStyles>
    <p:titleStyle>
      <a:lvl1pPr marL="40639" marR="40639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+mn-lt"/>
          <a:ea typeface="+mn-ea"/>
          <a:cs typeface="+mn-cs"/>
          <a:sym typeface="Arial"/>
        </a:defRPr>
      </a:lvl1pPr>
      <a:lvl2pPr marL="40639" marR="40639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+mn-lt"/>
          <a:ea typeface="+mn-ea"/>
          <a:cs typeface="+mn-cs"/>
          <a:sym typeface="Arial"/>
        </a:defRPr>
      </a:lvl2pPr>
      <a:lvl3pPr marL="40639" marR="40639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+mn-lt"/>
          <a:ea typeface="+mn-ea"/>
          <a:cs typeface="+mn-cs"/>
          <a:sym typeface="Arial"/>
        </a:defRPr>
      </a:lvl3pPr>
      <a:lvl4pPr marL="40639" marR="40639" indent="685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+mn-lt"/>
          <a:ea typeface="+mn-ea"/>
          <a:cs typeface="+mn-cs"/>
          <a:sym typeface="Arial"/>
        </a:defRPr>
      </a:lvl4pPr>
      <a:lvl5pPr marL="40639" marR="40639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+mn-lt"/>
          <a:ea typeface="+mn-ea"/>
          <a:cs typeface="+mn-cs"/>
          <a:sym typeface="Arial"/>
        </a:defRPr>
      </a:lvl5pPr>
      <a:lvl6pPr marL="40639" marR="40639" indent="1143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+mn-lt"/>
          <a:ea typeface="+mn-ea"/>
          <a:cs typeface="+mn-cs"/>
          <a:sym typeface="Arial"/>
        </a:defRPr>
      </a:lvl6pPr>
      <a:lvl7pPr marL="40639" marR="40639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+mn-lt"/>
          <a:ea typeface="+mn-ea"/>
          <a:cs typeface="+mn-cs"/>
          <a:sym typeface="Arial"/>
        </a:defRPr>
      </a:lvl7pPr>
      <a:lvl8pPr marL="40639" marR="40639" indent="1600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+mn-lt"/>
          <a:ea typeface="+mn-ea"/>
          <a:cs typeface="+mn-cs"/>
          <a:sym typeface="Arial"/>
        </a:defRPr>
      </a:lvl8pPr>
      <a:lvl9pPr marL="40639" marR="40639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+mn-lt"/>
          <a:ea typeface="+mn-ea"/>
          <a:cs typeface="+mn-cs"/>
          <a:sym typeface="Arial"/>
        </a:defRPr>
      </a:lvl9pPr>
    </p:titleStyle>
    <p:bodyStyle>
      <a:lvl1pPr marL="383540" marR="40639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2800" u="none">
          <a:ln>
            <a:noFill/>
          </a:ln>
          <a:solidFill>
            <a:srgbClr val="4F538B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1pPr>
      <a:lvl2pPr marL="783590" marR="40639" indent="-2857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2800" u="none">
          <a:ln>
            <a:noFill/>
          </a:ln>
          <a:solidFill>
            <a:srgbClr val="4F538B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2pPr>
      <a:lvl3pPr marL="1221739" marR="40639" indent="-2667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2800" u="none">
          <a:ln>
            <a:noFill/>
          </a:ln>
          <a:solidFill>
            <a:srgbClr val="4F538B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3pPr>
      <a:lvl4pPr marL="1732279" marR="40639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2800" u="none">
          <a:ln>
            <a:noFill/>
          </a:ln>
          <a:solidFill>
            <a:srgbClr val="4F538B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4pPr>
      <a:lvl5pPr marL="2189479" marR="40639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2800" u="none">
          <a:ln>
            <a:noFill/>
          </a:ln>
          <a:solidFill>
            <a:srgbClr val="4F538B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5pPr>
      <a:lvl6pPr marL="2189479" marR="40639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2800" u="none">
          <a:ln>
            <a:noFill/>
          </a:ln>
          <a:solidFill>
            <a:srgbClr val="4F538B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6pPr>
      <a:lvl7pPr marL="2189479" marR="40639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2800" u="none">
          <a:ln>
            <a:noFill/>
          </a:ln>
          <a:solidFill>
            <a:srgbClr val="4F538B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7pPr>
      <a:lvl8pPr marL="2189479" marR="40639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2800" u="none">
          <a:ln>
            <a:noFill/>
          </a:ln>
          <a:solidFill>
            <a:srgbClr val="4F538B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8pPr>
      <a:lvl9pPr marL="2189479" marR="40639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2800" u="none">
          <a:ln>
            <a:noFill/>
          </a:ln>
          <a:solidFill>
            <a:srgbClr val="4F538B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228600" y="152400"/>
            <a:ext cx="8229600" cy="1031841"/>
          </a:xfrm>
          <a:prstGeom prst="rect">
            <a:avLst/>
          </a:prstGeom>
        </p:spPr>
        <p:txBody>
          <a:bodyPr/>
          <a:lstStyle/>
          <a:p>
            <a:pPr/>
            <a:r>
              <a:t>Federal Health Information Model </a:t>
            </a:r>
          </a:p>
        </p:txBody>
      </p:sp>
      <p:sp>
        <p:nvSpPr>
          <p:cNvPr id="57" name="Shape 57"/>
          <p:cNvSpPr/>
          <p:nvPr>
            <p:ph type="body" sz="quarter" idx="1"/>
          </p:nvPr>
        </p:nvSpPr>
        <p:spPr>
          <a:xfrm>
            <a:off x="784377" y="2667000"/>
            <a:ext cx="3899021" cy="307726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spcBef>
                <a:spcPts val="1600"/>
              </a:spcBef>
              <a:defRPr sz="1700">
                <a:solidFill>
                  <a:srgbClr val="404040"/>
                </a:solidFill>
              </a:defRPr>
            </a:pPr>
            <a:r>
              <a:t>A Logical Information Model of Health Data developed in collaboration with the federal agencies</a:t>
            </a:r>
          </a:p>
          <a:p>
            <a:pPr>
              <a:lnSpc>
                <a:spcPct val="110000"/>
              </a:lnSpc>
              <a:spcBef>
                <a:spcPts val="1600"/>
              </a:spcBef>
              <a:defRPr sz="1700">
                <a:solidFill>
                  <a:srgbClr val="404040"/>
                </a:solidFill>
              </a:defRPr>
            </a:pPr>
            <a:r>
              <a:t>Harmonizes content (information, terminologies and value sets) across federal partners and standards organizations</a:t>
            </a:r>
          </a:p>
        </p:txBody>
      </p:sp>
      <p:sp>
        <p:nvSpPr>
          <p:cNvPr id="58" name="Shape 58"/>
          <p:cNvSpPr/>
          <p:nvPr/>
        </p:nvSpPr>
        <p:spPr>
          <a:xfrm>
            <a:off x="4875888" y="2635062"/>
            <a:ext cx="3288632" cy="2133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329565" marR="40639" indent="-288925" defTabSz="457200">
              <a:lnSpc>
                <a:spcPct val="110000"/>
              </a:lnSpc>
              <a:spcBef>
                <a:spcPts val="1600"/>
              </a:spcBef>
              <a:buClr>
                <a:srgbClr val="CB2E3F"/>
              </a:buClr>
              <a:buSzPct val="100000"/>
              <a:buFont typeface="Lucida Grande"/>
              <a:buChar char="»"/>
              <a:defRPr sz="1700">
                <a:solidFill>
                  <a:srgbClr val="404040"/>
                </a:solidFill>
                <a:uFill>
                  <a:solidFill>
                    <a:srgbClr val="21315C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Integrated with open source Model Driven Health Tools (MDHT)</a:t>
            </a:r>
            <a:endParaRPr sz="2800">
              <a:solidFill>
                <a:schemeClr val="accent1"/>
              </a:solidFill>
            </a:endParaRPr>
          </a:p>
          <a:p>
            <a:pPr marL="329565" marR="40639" indent="-288925" defTabSz="457200">
              <a:lnSpc>
                <a:spcPct val="110000"/>
              </a:lnSpc>
              <a:spcBef>
                <a:spcPts val="1600"/>
              </a:spcBef>
              <a:buClr>
                <a:srgbClr val="CB2E3F"/>
              </a:buClr>
              <a:buSzPct val="100000"/>
              <a:buFont typeface="Lucida Grande"/>
              <a:buChar char="»"/>
              <a:defRPr sz="1700">
                <a:solidFill>
                  <a:srgbClr val="404040"/>
                </a:solidFill>
                <a:uFill>
                  <a:solidFill>
                    <a:srgbClr val="21315C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Can generate HIE Implementation standards for  multiple Platform Specific Models (PSMs)</a:t>
            </a:r>
          </a:p>
        </p:txBody>
      </p:sp>
      <p:pic>
        <p:nvPicPr>
          <p:cNvPr id="59" name="image6.jpg" descr="Federal Health Information Modeling (FHIM) 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1163" y="1447800"/>
            <a:ext cx="3241676" cy="839788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/>
          <p:nvPr/>
        </p:nvSpPr>
        <p:spPr>
          <a:xfrm>
            <a:off x="304800" y="6599236"/>
            <a:ext cx="8610600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0" marR="40639" indent="40639" algn="ctr">
              <a:defRPr sz="1400"/>
            </a:lvl1pPr>
          </a:lstStyle>
          <a:p>
            <a:pPr/>
            <a:r>
              <a:t>This is a working document; it is not approved for official use / public distribution.</a:t>
            </a:r>
          </a:p>
        </p:txBody>
      </p:sp>
      <p:sp>
        <p:nvSpPr>
          <p:cNvPr id="61" name="Shape 61"/>
          <p:cNvSpPr/>
          <p:nvPr/>
        </p:nvSpPr>
        <p:spPr>
          <a:xfrm>
            <a:off x="0" y="6569075"/>
            <a:ext cx="213360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0" marR="40639" indent="40639">
              <a:defRPr sz="1400"/>
            </a:lvl1pPr>
          </a:lstStyle>
          <a:p>
            <a:pPr/>
            <a:r>
              <a:t>10/15/2015</a:t>
            </a: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xfrm>
            <a:off x="8900337" y="6614430"/>
            <a:ext cx="243663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 marR="40639" indent="40639" algn="r" defTabSz="914400"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525" y="206375"/>
            <a:ext cx="1143000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image4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/>
          <p:nvPr/>
        </p:nvSpPr>
        <p:spPr>
          <a:xfrm>
            <a:off x="6970711" y="6210300"/>
            <a:ext cx="1930402" cy="199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marL="0" marR="0" algn="r">
              <a:defRPr sz="9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7" name="Shape 67"/>
          <p:cNvSpPr/>
          <p:nvPr>
            <p:ph type="title" idx="4294967295"/>
          </p:nvPr>
        </p:nvSpPr>
        <p:spPr>
          <a:xfrm>
            <a:off x="1523999" y="25400"/>
            <a:ext cx="7523165" cy="11430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0" marR="0">
              <a:defRPr sz="2600">
                <a:latin typeface="Georgia"/>
                <a:ea typeface="Georgia"/>
                <a:cs typeface="Georgia"/>
                <a:sym typeface="Georgia"/>
              </a:defRPr>
            </a:pPr>
            <a:r>
              <a:t>FHIM Information Domains - Modeling Status</a:t>
            </a:r>
          </a:p>
          <a:p>
            <a:pPr marL="0" marR="0" algn="ctr">
              <a:defRPr sz="2600">
                <a:latin typeface="Georgia"/>
                <a:ea typeface="Georgia"/>
                <a:cs typeface="Georgia"/>
                <a:sym typeface="Georgia"/>
              </a:defRPr>
            </a:pPr>
            <a:r>
              <a:t>(as of Jan 2016)</a:t>
            </a:r>
          </a:p>
        </p:txBody>
      </p:sp>
      <p:sp>
        <p:nvSpPr>
          <p:cNvPr id="68" name="Shape 68"/>
          <p:cNvSpPr/>
          <p:nvPr/>
        </p:nvSpPr>
        <p:spPr>
          <a:xfrm>
            <a:off x="8245475" y="1498600"/>
            <a:ext cx="635000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0" marR="0">
              <a:defRPr sz="9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r>
              <a:t>In production</a:t>
            </a:r>
          </a:p>
        </p:txBody>
      </p:sp>
      <p:graphicFrame>
        <p:nvGraphicFramePr>
          <p:cNvPr id="69" name="Table 69"/>
          <p:cNvGraphicFramePr/>
          <p:nvPr/>
        </p:nvGraphicFramePr>
        <p:xfrm>
          <a:off x="381000" y="1295400"/>
          <a:ext cx="4113701" cy="500062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9140"/>
                <a:gridCol w="1097280"/>
                <a:gridCol w="1097280"/>
              </a:tblGrid>
              <a:tr h="283541">
                <a:tc gridSpan="3"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FHIM Information Domains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005393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78055">
                <a:tc>
                  <a:txBody>
                    <a:bodyPr/>
                    <a:lstStyle/>
                    <a:p>
                      <a:pPr indent="88900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9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Information Domain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CBCBCB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88900" defTabSz="914400">
                        <a:tabLst>
                          <a:tab pos="914400" algn="l"/>
                        </a:tabLst>
                        <a:defRPr b="1" sz="9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Information</a:t>
                      </a:r>
                      <a:r>
                        <a:t> </a:t>
                      </a:r>
                      <a:r>
                        <a:t>Modeling Status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CBCBCB"/>
                      </a:solidFill>
                    </a:lnL>
                    <a:lnR w="12700" cap="sq">
                      <a:solidFill>
                        <a:srgbClr val="CBCBCB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88900" defTabSz="914400">
                        <a:tabLst>
                          <a:tab pos="914400" algn="l"/>
                        </a:tabLst>
                        <a:defRPr b="1" sz="9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Terminology</a:t>
                      </a:r>
                      <a:r>
                        <a:t> </a:t>
                      </a:r>
                      <a:r>
                        <a:t>Modeling Status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CBCBCB"/>
                      </a:solidFill>
                    </a:lnL>
                    <a:lnR w="12700" cap="sq">
                      <a:solidFill>
                        <a:srgbClr val="CBCBCB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EFEFEF"/>
                    </a:solidFill>
                  </a:tcPr>
                </a:tc>
              </a:tr>
              <a:tr h="239644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AdverseEventReporting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81B2E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81B2E0"/>
                    </a:solidFill>
                  </a:tcPr>
                </a:tc>
              </a:tr>
              <a:tr h="243276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Allergies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81B2E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81B2E0"/>
                    </a:solidFill>
                  </a:tcPr>
                </a:tc>
              </a:tr>
              <a:tr h="239644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Assessment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81B2E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43276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Audiology And Speech Pathology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39644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BehavioralHealth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Partially 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BFE0F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39644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BloodBank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43276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CarePlan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81B2E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81B2E0"/>
                    </a:solidFill>
                  </a:tcPr>
                </a:tc>
              </a:tr>
              <a:tr h="239644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ClinicalDecisionSupport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F4D58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39644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ClinicalDocument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43276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ClinicalObservation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81B2E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81B2E0"/>
                    </a:solidFill>
                  </a:tcPr>
                </a:tc>
              </a:tr>
              <a:tr h="243276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Consultation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39644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Dental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43276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Dietetics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39644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Encounter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81B2E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39644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EnrollEligibilityCOB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81B2E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43276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HealthConcern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81B2E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81B2E0"/>
                    </a:solidFill>
                  </a:tcPr>
                </a:tc>
              </a:tr>
              <a:tr h="239644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HomeBasedPrimaryCare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39644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t>Imaging</a:t>
                      </a:r>
                      <a:r>
                        <a:t> / Radiology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81B2E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81B2E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Table 70"/>
          <p:cNvGraphicFramePr/>
          <p:nvPr/>
        </p:nvGraphicFramePr>
        <p:xfrm>
          <a:off x="4572000" y="1295400"/>
          <a:ext cx="4114800" cy="500062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20240"/>
                <a:gridCol w="1097280"/>
                <a:gridCol w="1097280"/>
              </a:tblGrid>
              <a:tr h="271879">
                <a:tc gridSpan="3"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FHIM Information Domains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005393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2505">
                <a:tc>
                  <a:txBody>
                    <a:bodyPr/>
                    <a:lstStyle/>
                    <a:p>
                      <a:pPr indent="88900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9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Information Domain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CBCBCB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88900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9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Information Modeling Status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CBCBCB"/>
                      </a:solidFill>
                    </a:lnL>
                    <a:lnR w="12700" cap="sq">
                      <a:solidFill>
                        <a:srgbClr val="CBCBCB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88900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9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Terminology Modeling Status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CBCBCB"/>
                      </a:solidFill>
                    </a:lnL>
                    <a:lnR w="12700" cap="sq">
                      <a:solidFill>
                        <a:srgbClr val="CBCBCB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EFEFEF"/>
                    </a:solidFill>
                  </a:tcPr>
                </a:tc>
              </a:tr>
              <a:tr h="243152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Immunizations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81B2E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81B2E0"/>
                    </a:solidFill>
                  </a:tcPr>
                </a:tc>
              </a:tr>
              <a:tr h="243152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Lab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81B2E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81B2E0"/>
                    </a:solidFill>
                  </a:tcPr>
                </a:tc>
              </a:tr>
              <a:tr h="243152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OncologyRegistry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43152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Orders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81B2E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F4D58B"/>
                    </a:solidFill>
                  </a:tcPr>
                </a:tc>
              </a:tr>
              <a:tr h="243152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PatientEducation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41651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Person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81B2E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81B2E0"/>
                    </a:solidFill>
                  </a:tcPr>
                </a:tc>
              </a:tr>
              <a:tr h="241651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Medications/Pharmacy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81B2E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81B2E0"/>
                    </a:solidFill>
                  </a:tcPr>
                </a:tc>
              </a:tr>
              <a:tr h="243152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Prosthetics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41651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Provider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81B2E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81B2E0"/>
                    </a:solidFill>
                  </a:tcPr>
                </a:tc>
              </a:tr>
              <a:tr h="243152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Public Health Reporting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Partially 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BFE0F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43152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SecurityAndPrivacy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81B2E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41651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SocialWork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43152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SpinalCord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41651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Surgery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43152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VitalSigns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81B2E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81B2E0"/>
                    </a:solidFill>
                  </a:tcPr>
                </a:tc>
              </a:tr>
              <a:tr h="241651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WomensHealth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73FA7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73FA79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73FA79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43152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Common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81B2E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Baselined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73FA79"/>
                      </a:solidFill>
                    </a:lnR>
                    <a:lnT w="12700" cap="sq">
                      <a:solidFill>
                        <a:srgbClr val="73FA79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73FA79"/>
                    </a:solidFill>
                  </a:tcPr>
                </a:tc>
              </a:tr>
              <a:tr h="241651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Datatypes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81B2E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81B2E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AE6C1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AE6C1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