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8"/>
  </p:notesMasterIdLst>
  <p:sldIdLst>
    <p:sldId id="322" r:id="rId2"/>
    <p:sldId id="361" r:id="rId3"/>
    <p:sldId id="306" r:id="rId4"/>
    <p:sldId id="328" r:id="rId5"/>
    <p:sldId id="325" r:id="rId6"/>
    <p:sldId id="362" r:id="rId7"/>
    <p:sldId id="365" r:id="rId8"/>
    <p:sldId id="288" r:id="rId9"/>
    <p:sldId id="350" r:id="rId10"/>
    <p:sldId id="295" r:id="rId11"/>
    <p:sldId id="301" r:id="rId12"/>
    <p:sldId id="356" r:id="rId13"/>
    <p:sldId id="355" r:id="rId14"/>
    <p:sldId id="354" r:id="rId15"/>
    <p:sldId id="352" r:id="rId16"/>
    <p:sldId id="353" r:id="rId17"/>
    <p:sldId id="311" r:id="rId18"/>
    <p:sldId id="294" r:id="rId19"/>
    <p:sldId id="308" r:id="rId20"/>
    <p:sldId id="291" r:id="rId21"/>
    <p:sldId id="368" r:id="rId22"/>
    <p:sldId id="312" r:id="rId23"/>
    <p:sldId id="290" r:id="rId24"/>
    <p:sldId id="366" r:id="rId25"/>
    <p:sldId id="367" r:id="rId26"/>
    <p:sldId id="363"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7" r:id="rId43"/>
    <p:sldId id="348" r:id="rId44"/>
    <p:sldId id="349" r:id="rId45"/>
    <p:sldId id="329" r:id="rId46"/>
    <p:sldId id="286" r:id="rId47"/>
    <p:sldId id="318" r:id="rId48"/>
    <p:sldId id="358" r:id="rId49"/>
    <p:sldId id="261" r:id="rId50"/>
    <p:sldId id="369" r:id="rId51"/>
    <p:sldId id="317" r:id="rId52"/>
    <p:sldId id="307" r:id="rId53"/>
    <p:sldId id="274" r:id="rId54"/>
    <p:sldId id="273" r:id="rId55"/>
    <p:sldId id="305" r:id="rId56"/>
    <p:sldId id="326" r:id="rId57"/>
    <p:sldId id="360" r:id="rId58"/>
    <p:sldId id="359" r:id="rId59"/>
    <p:sldId id="300" r:id="rId60"/>
    <p:sldId id="293" r:id="rId61"/>
    <p:sldId id="302" r:id="rId62"/>
    <p:sldId id="298" r:id="rId63"/>
    <p:sldId id="309" r:id="rId64"/>
    <p:sldId id="296" r:id="rId65"/>
    <p:sldId id="297" r:id="rId66"/>
    <p:sldId id="310" r:id="rId67"/>
    <p:sldId id="287" r:id="rId68"/>
    <p:sldId id="357" r:id="rId69"/>
    <p:sldId id="327" r:id="rId70"/>
    <p:sldId id="364" r:id="rId71"/>
    <p:sldId id="330" r:id="rId72"/>
    <p:sldId id="331" r:id="rId73"/>
    <p:sldId id="278" r:id="rId74"/>
    <p:sldId id="303" r:id="rId75"/>
    <p:sldId id="267" r:id="rId76"/>
    <p:sldId id="266" r:id="rId77"/>
  </p:sldIdLst>
  <p:sldSz cx="9144000" cy="6858000" type="letter"/>
  <p:notesSz cx="6858000" cy="9144000"/>
  <p:defaultTex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3399"/>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n" i="off">
        <a:fontRef idx="minor">
          <a:srgbClr val="4F538B"/>
        </a:fontRef>
        <a:srgbClr val="4F538B"/>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n" i="off">
        <a:fontRef idx="minor">
          <a:srgbClr val="4F538B"/>
        </a:fontRef>
        <a:srgbClr val="4F538B"/>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n" i="off">
        <a:fontRef idx="minor">
          <a:srgbClr val="4F538B"/>
        </a:fontRef>
        <a:srgbClr val="4F538B"/>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n" i="off">
        <a:fontRef idx="minor">
          <a:srgbClr val="4F538B"/>
        </a:fontRef>
        <a:srgbClr val="4F538B"/>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96" autoAdjust="0"/>
    <p:restoredTop sz="71757" autoAdjust="0"/>
  </p:normalViewPr>
  <p:slideViewPr>
    <p:cSldViewPr>
      <p:cViewPr varScale="1">
        <p:scale>
          <a:sx n="43" d="100"/>
          <a:sy n="43" d="100"/>
        </p:scale>
        <p:origin x="1596" y="33"/>
      </p:cViewPr>
      <p:guideLst>
        <p:guide orient="horz" pos="2160"/>
        <p:guide pos="2880"/>
      </p:guideLst>
    </p:cSldViewPr>
  </p:slideViewPr>
  <p:outlineViewPr>
    <p:cViewPr>
      <p:scale>
        <a:sx n="33" d="100"/>
        <a:sy n="33" d="100"/>
      </p:scale>
      <p:origin x="0" y="-29436"/>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47" d="100"/>
          <a:sy n="47" d="100"/>
        </p:scale>
        <p:origin x="2112" y="2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E17991-2F70-4E17-9987-6417FE211F05}"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US"/>
        </a:p>
      </dgm:t>
    </dgm:pt>
    <dgm:pt modelId="{69FF58CC-E8DA-41E7-ADE4-97616C885BC3}">
      <dgm:prSet phldrT="[Text]" custT="1"/>
      <dgm:spPr>
        <a:solidFill>
          <a:srgbClr val="003399"/>
        </a:solidFill>
        <a:ln>
          <a:solidFill>
            <a:schemeClr val="bg1"/>
          </a:solidFill>
        </a:ln>
      </dgm:spPr>
      <dgm:t>
        <a:bodyPr/>
        <a:lstStyle/>
        <a:p>
          <a:pPr>
            <a:lnSpc>
              <a:spcPct val="90000"/>
            </a:lnSpc>
            <a:spcAft>
              <a:spcPct val="35000"/>
            </a:spcAft>
          </a:pPr>
          <a:r>
            <a:rPr lang="en-US" sz="2400" dirty="0" smtClean="0"/>
            <a:t>Conceptual</a:t>
          </a:r>
        </a:p>
        <a:p>
          <a:pPr>
            <a:lnSpc>
              <a:spcPct val="100000"/>
            </a:lnSpc>
            <a:spcAft>
              <a:spcPts val="0"/>
            </a:spcAft>
          </a:pPr>
          <a:r>
            <a:rPr lang="en-US" sz="1800" dirty="0" smtClean="0"/>
            <a:t>FHIM Domains and </a:t>
          </a:r>
        </a:p>
        <a:p>
          <a:pPr>
            <a:lnSpc>
              <a:spcPct val="100000"/>
            </a:lnSpc>
            <a:spcAft>
              <a:spcPts val="0"/>
            </a:spcAft>
          </a:pPr>
          <a:r>
            <a:rPr lang="en-US" sz="1800" dirty="0" smtClean="0"/>
            <a:t>Data Dictionary</a:t>
          </a:r>
          <a:endParaRPr lang="en-US" sz="1800" dirty="0"/>
        </a:p>
      </dgm:t>
    </dgm:pt>
    <dgm:pt modelId="{D28B9419-C002-4575-AD88-F0859094876D}" type="parTrans" cxnId="{7653AD96-96C5-48A3-9F8D-51418F19346F}">
      <dgm:prSet/>
      <dgm:spPr/>
      <dgm:t>
        <a:bodyPr/>
        <a:lstStyle/>
        <a:p>
          <a:endParaRPr lang="en-US"/>
        </a:p>
      </dgm:t>
    </dgm:pt>
    <dgm:pt modelId="{AC5F9E40-3A8F-48B2-8576-B7B040A4A514}" type="sibTrans" cxnId="{7653AD96-96C5-48A3-9F8D-51418F19346F}">
      <dgm:prSet/>
      <dgm:spPr/>
      <dgm:t>
        <a:bodyPr/>
        <a:lstStyle/>
        <a:p>
          <a:endParaRPr lang="en-US"/>
        </a:p>
      </dgm:t>
    </dgm:pt>
    <dgm:pt modelId="{6B9E77B7-1E21-493B-B25E-1B7EB92C98F1}">
      <dgm:prSet phldrT="[Text]" custT="1"/>
      <dgm:spPr>
        <a:solidFill>
          <a:srgbClr val="003399">
            <a:alpha val="89804"/>
          </a:srgbClr>
        </a:solidFill>
        <a:ln>
          <a:solidFill>
            <a:schemeClr val="bg1"/>
          </a:solidFill>
        </a:ln>
      </dgm:spPr>
      <dgm:t>
        <a:bodyPr/>
        <a:lstStyle/>
        <a:p>
          <a:pPr algn="ctr">
            <a:lnSpc>
              <a:spcPct val="100000"/>
            </a:lnSpc>
            <a:spcAft>
              <a:spcPts val="600"/>
            </a:spcAft>
          </a:pPr>
          <a:r>
            <a:rPr lang="en-US" sz="2400" dirty="0" smtClean="0">
              <a:solidFill>
                <a:schemeClr val="bg1"/>
              </a:solidFill>
            </a:rPr>
            <a:t>Logical</a:t>
          </a:r>
        </a:p>
        <a:p>
          <a:pPr algn="ctr">
            <a:lnSpc>
              <a:spcPct val="100000"/>
            </a:lnSpc>
            <a:spcAft>
              <a:spcPts val="0"/>
            </a:spcAft>
          </a:pPr>
          <a:r>
            <a:rPr lang="en-US" sz="1800" dirty="0" smtClean="0">
              <a:solidFill>
                <a:schemeClr val="bg1"/>
              </a:solidFill>
            </a:rPr>
            <a:t>EHR-S Functions</a:t>
          </a:r>
        </a:p>
        <a:p>
          <a:pPr algn="ctr">
            <a:lnSpc>
              <a:spcPct val="100000"/>
            </a:lnSpc>
            <a:spcAft>
              <a:spcPts val="0"/>
            </a:spcAft>
          </a:pPr>
          <a:r>
            <a:rPr lang="en-US" sz="1800" dirty="0" smtClean="0">
              <a:solidFill>
                <a:schemeClr val="bg1"/>
              </a:solidFill>
            </a:rPr>
            <a:t>FHIM Data/Term.</a:t>
          </a:r>
        </a:p>
        <a:p>
          <a:pPr algn="ctr">
            <a:lnSpc>
              <a:spcPct val="100000"/>
            </a:lnSpc>
            <a:spcAft>
              <a:spcPts val="0"/>
            </a:spcAft>
          </a:pPr>
          <a:r>
            <a:rPr lang="en-US" sz="1800" dirty="0" smtClean="0">
              <a:solidFill>
                <a:schemeClr val="bg1"/>
              </a:solidFill>
            </a:rPr>
            <a:t>CIMI, DAF</a:t>
          </a:r>
        </a:p>
      </dgm:t>
    </dgm:pt>
    <dgm:pt modelId="{9DF7DE02-3823-4042-88EB-01404A98EBA5}" type="parTrans" cxnId="{DC7D07FB-1742-4290-99B4-4278D2CF66B8}">
      <dgm:prSet/>
      <dgm:spPr/>
      <dgm:t>
        <a:bodyPr/>
        <a:lstStyle/>
        <a:p>
          <a:endParaRPr lang="en-US"/>
        </a:p>
      </dgm:t>
    </dgm:pt>
    <dgm:pt modelId="{E3ACD042-EECA-454D-BD65-BF114FD5A18D}" type="sibTrans" cxnId="{DC7D07FB-1742-4290-99B4-4278D2CF66B8}">
      <dgm:prSet/>
      <dgm:spPr/>
      <dgm:t>
        <a:bodyPr/>
        <a:lstStyle/>
        <a:p>
          <a:endParaRPr lang="en-US"/>
        </a:p>
      </dgm:t>
    </dgm:pt>
    <dgm:pt modelId="{8686E3BB-19AC-44A5-B8A1-DA683C89F040}">
      <dgm:prSet phldrT="[Text]" custT="1"/>
      <dgm:spPr>
        <a:solidFill>
          <a:srgbClr val="003399"/>
        </a:solidFill>
        <a:ln>
          <a:solidFill>
            <a:schemeClr val="bg1"/>
          </a:solidFill>
        </a:ln>
      </dgm:spPr>
      <dgm:t>
        <a:bodyPr/>
        <a:lstStyle/>
        <a:p>
          <a:pPr>
            <a:spcAft>
              <a:spcPct val="35000"/>
            </a:spcAft>
          </a:pPr>
          <a:r>
            <a:rPr lang="en-US" sz="1800" dirty="0" smtClean="0">
              <a:solidFill>
                <a:schemeClr val="bg1"/>
              </a:solidFill>
            </a:rPr>
            <a:t>COMMUNICATION AND DEFINITION</a:t>
          </a:r>
        </a:p>
        <a:p>
          <a:pPr>
            <a:spcAft>
              <a:spcPts val="0"/>
            </a:spcAft>
          </a:pPr>
          <a:r>
            <a:rPr lang="en-US" sz="1800" dirty="0" smtClean="0">
              <a:solidFill>
                <a:schemeClr val="bg1"/>
              </a:solidFill>
            </a:rPr>
            <a:t>of business Domains,</a:t>
          </a:r>
        </a:p>
        <a:p>
          <a:pPr>
            <a:spcAft>
              <a:spcPts val="0"/>
            </a:spcAft>
          </a:pPr>
          <a:r>
            <a:rPr lang="en-US" sz="1800" dirty="0" smtClean="0">
              <a:solidFill>
                <a:schemeClr val="bg1"/>
              </a:solidFill>
            </a:rPr>
            <a:t>concepts and rules</a:t>
          </a:r>
          <a:endParaRPr lang="en-US" sz="1800" dirty="0">
            <a:solidFill>
              <a:schemeClr val="bg1"/>
            </a:solidFill>
          </a:endParaRPr>
        </a:p>
      </dgm:t>
    </dgm:pt>
    <dgm:pt modelId="{3E6F73B6-9DC0-4D0D-AAED-8BDC3D8BBFDD}" type="parTrans" cxnId="{444C3AAE-8A07-4713-AEB2-EBD0CA949667}">
      <dgm:prSet/>
      <dgm:spPr/>
      <dgm:t>
        <a:bodyPr/>
        <a:lstStyle/>
        <a:p>
          <a:endParaRPr lang="en-US"/>
        </a:p>
      </dgm:t>
    </dgm:pt>
    <dgm:pt modelId="{1CA946E8-DE2D-49A2-A848-2ACFC948EC9D}" type="sibTrans" cxnId="{444C3AAE-8A07-4713-AEB2-EBD0CA949667}">
      <dgm:prSet/>
      <dgm:spPr/>
      <dgm:t>
        <a:bodyPr/>
        <a:lstStyle/>
        <a:p>
          <a:endParaRPr lang="en-US"/>
        </a:p>
      </dgm:t>
    </dgm:pt>
    <dgm:pt modelId="{8DDCCFEA-263D-40C3-B0C6-BE456558EA65}">
      <dgm:prSet phldrT="[Text]"/>
      <dgm:spPr>
        <a:solidFill>
          <a:srgbClr val="003399">
            <a:alpha val="90000"/>
          </a:srgbClr>
        </a:solidFill>
        <a:ln>
          <a:solidFill>
            <a:schemeClr val="bg1"/>
          </a:solidFill>
        </a:ln>
      </dgm:spPr>
      <dgm:t>
        <a:bodyPr/>
        <a:lstStyle/>
        <a:p>
          <a:r>
            <a:rPr lang="en-US" dirty="0" smtClean="0">
              <a:solidFill>
                <a:schemeClr val="bg1"/>
              </a:solidFill>
            </a:rPr>
            <a:t>CERTIFIABLE IMPLEMENTATION of business        data exchanges  and repositories</a:t>
          </a:r>
          <a:endParaRPr lang="en-US" dirty="0">
            <a:solidFill>
              <a:schemeClr val="bg1"/>
            </a:solidFill>
          </a:endParaRPr>
        </a:p>
      </dgm:t>
    </dgm:pt>
    <dgm:pt modelId="{81D3E0A8-F913-4C71-A652-282C086BC393}" type="sibTrans" cxnId="{2DF6ADA4-564F-4D9F-88C7-D83F041087C5}">
      <dgm:prSet/>
      <dgm:spPr/>
      <dgm:t>
        <a:bodyPr/>
        <a:lstStyle/>
        <a:p>
          <a:endParaRPr lang="en-US"/>
        </a:p>
      </dgm:t>
    </dgm:pt>
    <dgm:pt modelId="{DBBC99A4-56EE-4517-96F9-647E9DCFD9FC}" type="parTrans" cxnId="{2DF6ADA4-564F-4D9F-88C7-D83F041087C5}">
      <dgm:prSet/>
      <dgm:spPr/>
      <dgm:t>
        <a:bodyPr/>
        <a:lstStyle/>
        <a:p>
          <a:endParaRPr lang="en-US"/>
        </a:p>
      </dgm:t>
    </dgm:pt>
    <dgm:pt modelId="{B65A9CF4-219E-4FD9-803D-48A36F37227A}">
      <dgm:prSet phldrT="[Text]" custT="1"/>
      <dgm:spPr>
        <a:solidFill>
          <a:srgbClr val="003399">
            <a:alpha val="90000"/>
          </a:srgbClr>
        </a:solidFill>
        <a:ln>
          <a:solidFill>
            <a:schemeClr val="bg1"/>
          </a:solidFill>
        </a:ln>
      </dgm:spPr>
      <dgm:t>
        <a:bodyPr/>
        <a:lstStyle/>
        <a:p>
          <a:r>
            <a:rPr lang="en-US" sz="1800" dirty="0" smtClean="0">
              <a:solidFill>
                <a:schemeClr val="bg1"/>
              </a:solidFill>
            </a:rPr>
            <a:t>TESTABLE SPECIFICATION of business objects, services and rules </a:t>
          </a:r>
          <a:endParaRPr lang="en-US" sz="1800" dirty="0">
            <a:solidFill>
              <a:schemeClr val="bg1"/>
            </a:solidFill>
          </a:endParaRPr>
        </a:p>
      </dgm:t>
    </dgm:pt>
    <dgm:pt modelId="{92698367-B854-4557-B572-DBF2E7D7538D}" type="sibTrans" cxnId="{03D6FE3C-7DA9-4812-BBD5-B0011C53D960}">
      <dgm:prSet/>
      <dgm:spPr/>
      <dgm:t>
        <a:bodyPr/>
        <a:lstStyle/>
        <a:p>
          <a:endParaRPr lang="en-US"/>
        </a:p>
      </dgm:t>
    </dgm:pt>
    <dgm:pt modelId="{676BC5B9-51DE-43C6-9046-61FBAD29B64F}" type="parTrans" cxnId="{03D6FE3C-7DA9-4812-BBD5-B0011C53D960}">
      <dgm:prSet/>
      <dgm:spPr/>
      <dgm:t>
        <a:bodyPr/>
        <a:lstStyle/>
        <a:p>
          <a:endParaRPr lang="en-US"/>
        </a:p>
      </dgm:t>
    </dgm:pt>
    <dgm:pt modelId="{CE4A60DB-B931-48DB-B658-5062E63961C2}">
      <dgm:prSet custT="1"/>
      <dgm:spPr>
        <a:solidFill>
          <a:srgbClr val="003399"/>
        </a:solidFill>
        <a:ln>
          <a:solidFill>
            <a:schemeClr val="bg1"/>
          </a:solidFill>
        </a:ln>
      </dgm:spPr>
      <dgm:t>
        <a:bodyPr/>
        <a:lstStyle/>
        <a:p>
          <a:pPr>
            <a:lnSpc>
              <a:spcPct val="90000"/>
            </a:lnSpc>
            <a:spcAft>
              <a:spcPct val="35000"/>
            </a:spcAft>
          </a:pPr>
          <a:r>
            <a:rPr lang="en-US" sz="2400" dirty="0" smtClean="0"/>
            <a:t>Clinicians</a:t>
          </a:r>
        </a:p>
        <a:p>
          <a:pPr>
            <a:lnSpc>
              <a:spcPct val="100000"/>
            </a:lnSpc>
            <a:spcAft>
              <a:spcPts val="0"/>
            </a:spcAft>
          </a:pPr>
          <a:r>
            <a:rPr lang="en-US" sz="1800" dirty="0" smtClean="0"/>
            <a:t>Prioritized Domain </a:t>
          </a:r>
        </a:p>
        <a:p>
          <a:pPr>
            <a:lnSpc>
              <a:spcPct val="100000"/>
            </a:lnSpc>
            <a:spcAft>
              <a:spcPts val="0"/>
            </a:spcAft>
          </a:pPr>
          <a:r>
            <a:rPr lang="en-US" sz="1800" dirty="0" smtClean="0"/>
            <a:t>and Capability Lists </a:t>
          </a:r>
          <a:endParaRPr lang="en-US" sz="1800" dirty="0"/>
        </a:p>
      </dgm:t>
    </dgm:pt>
    <dgm:pt modelId="{F8FAF33D-455B-4AF7-8899-8C3B244D4249}" type="parTrans" cxnId="{51E19C8B-7102-482B-8632-33F6C29B4BA6}">
      <dgm:prSet/>
      <dgm:spPr/>
      <dgm:t>
        <a:bodyPr/>
        <a:lstStyle/>
        <a:p>
          <a:endParaRPr lang="en-US"/>
        </a:p>
      </dgm:t>
    </dgm:pt>
    <dgm:pt modelId="{CF08BD31-4818-40F4-9493-596987DDCEDD}" type="sibTrans" cxnId="{51E19C8B-7102-482B-8632-33F6C29B4BA6}">
      <dgm:prSet/>
      <dgm:spPr/>
      <dgm:t>
        <a:bodyPr/>
        <a:lstStyle/>
        <a:p>
          <a:endParaRPr lang="en-US"/>
        </a:p>
      </dgm:t>
    </dgm:pt>
    <dgm:pt modelId="{7871C4BB-D34A-48FB-AD6F-5321CB0648F2}">
      <dgm:prSet custT="1"/>
      <dgm:spPr>
        <a:solidFill>
          <a:srgbClr val="003399">
            <a:alpha val="90000"/>
          </a:srgbClr>
        </a:solidFill>
        <a:ln>
          <a:solidFill>
            <a:schemeClr val="bg1"/>
          </a:solidFill>
        </a:ln>
      </dgm:spPr>
      <dgm:t>
        <a:bodyPr/>
        <a:lstStyle/>
        <a:p>
          <a:r>
            <a:rPr lang="en-US" sz="2400" dirty="0" smtClean="0">
              <a:solidFill>
                <a:schemeClr val="bg1"/>
              </a:solidFill>
            </a:rPr>
            <a:t>Analyst</a:t>
          </a:r>
        </a:p>
        <a:p>
          <a:r>
            <a:rPr lang="en-US" sz="2400" dirty="0" smtClean="0">
              <a:solidFill>
                <a:schemeClr val="bg1"/>
              </a:solidFill>
            </a:rPr>
            <a:t>Architect</a:t>
          </a:r>
          <a:endParaRPr lang="en-US" sz="2400" dirty="0">
            <a:solidFill>
              <a:schemeClr val="bg1"/>
            </a:solidFill>
          </a:endParaRPr>
        </a:p>
      </dgm:t>
    </dgm:pt>
    <dgm:pt modelId="{96033FD4-D81E-4577-93D6-6AD20AA215A4}" type="parTrans" cxnId="{2B456118-81B9-4B07-BB0C-89FBB47C4C1A}">
      <dgm:prSet/>
      <dgm:spPr/>
      <dgm:t>
        <a:bodyPr/>
        <a:lstStyle/>
        <a:p>
          <a:endParaRPr lang="en-US"/>
        </a:p>
      </dgm:t>
    </dgm:pt>
    <dgm:pt modelId="{0ED61196-B4F1-4731-B4DC-F1B95E405E45}" type="sibTrans" cxnId="{2B456118-81B9-4B07-BB0C-89FBB47C4C1A}">
      <dgm:prSet/>
      <dgm:spPr/>
      <dgm:t>
        <a:bodyPr/>
        <a:lstStyle/>
        <a:p>
          <a:endParaRPr lang="en-US"/>
        </a:p>
      </dgm:t>
    </dgm:pt>
    <dgm:pt modelId="{4362585C-14FC-45D0-B8F3-1765C39FC5A9}">
      <dgm:prSet custT="1"/>
      <dgm:spPr>
        <a:solidFill>
          <a:srgbClr val="003399">
            <a:alpha val="90000"/>
          </a:srgbClr>
        </a:solidFill>
        <a:ln>
          <a:solidFill>
            <a:schemeClr val="bg1"/>
          </a:solidFill>
        </a:ln>
      </dgm:spPr>
      <dgm:t>
        <a:bodyPr/>
        <a:lstStyle/>
        <a:p>
          <a:r>
            <a:rPr lang="en-US" sz="2400" dirty="0" smtClean="0">
              <a:solidFill>
                <a:schemeClr val="bg1"/>
              </a:solidFill>
            </a:rPr>
            <a:t>DBA</a:t>
          </a:r>
        </a:p>
        <a:p>
          <a:r>
            <a:rPr lang="en-US" sz="2400" dirty="0" smtClean="0">
              <a:solidFill>
                <a:schemeClr val="bg1"/>
              </a:solidFill>
            </a:rPr>
            <a:t>Developer</a:t>
          </a:r>
          <a:endParaRPr lang="en-US" sz="2400" dirty="0">
            <a:solidFill>
              <a:schemeClr val="bg1"/>
            </a:solidFill>
          </a:endParaRPr>
        </a:p>
      </dgm:t>
    </dgm:pt>
    <dgm:pt modelId="{8FD2347F-9F52-4BBF-8E3C-DA407AA5B20B}" type="parTrans" cxnId="{797A8ECF-501F-40BE-9C39-6AC764647DEE}">
      <dgm:prSet/>
      <dgm:spPr/>
      <dgm:t>
        <a:bodyPr/>
        <a:lstStyle/>
        <a:p>
          <a:endParaRPr lang="en-US"/>
        </a:p>
      </dgm:t>
    </dgm:pt>
    <dgm:pt modelId="{8E9C6677-F22B-473F-8ABE-37FECF8183DE}" type="sibTrans" cxnId="{797A8ECF-501F-40BE-9C39-6AC764647DEE}">
      <dgm:prSet/>
      <dgm:spPr/>
      <dgm:t>
        <a:bodyPr/>
        <a:lstStyle/>
        <a:p>
          <a:endParaRPr lang="en-US"/>
        </a:p>
      </dgm:t>
    </dgm:pt>
    <dgm:pt modelId="{FCF44001-6BB0-4F89-AA4E-0610601148FA}">
      <dgm:prSet phldrT="[Text]" custT="1"/>
      <dgm:spPr>
        <a:solidFill>
          <a:srgbClr val="003399">
            <a:alpha val="89804"/>
          </a:srgbClr>
        </a:solidFill>
        <a:ln>
          <a:solidFill>
            <a:schemeClr val="bg1"/>
          </a:solidFill>
        </a:ln>
      </dgm:spPr>
      <dgm:t>
        <a:bodyPr/>
        <a:lstStyle/>
        <a:p>
          <a:pPr algn="ctr">
            <a:lnSpc>
              <a:spcPct val="90000"/>
            </a:lnSpc>
            <a:spcAft>
              <a:spcPct val="35000"/>
            </a:spcAft>
          </a:pPr>
          <a:r>
            <a:rPr lang="en-US" sz="2400" dirty="0" smtClean="0">
              <a:solidFill>
                <a:schemeClr val="bg1"/>
              </a:solidFill>
            </a:rPr>
            <a:t>Physical</a:t>
          </a:r>
        </a:p>
        <a:p>
          <a:pPr algn="ctr">
            <a:lnSpc>
              <a:spcPct val="100000"/>
            </a:lnSpc>
            <a:spcAft>
              <a:spcPts val="0"/>
            </a:spcAft>
          </a:pPr>
          <a:r>
            <a:rPr lang="en-US" sz="1800" dirty="0" smtClean="0">
              <a:solidFill>
                <a:schemeClr val="bg1"/>
              </a:solidFill>
            </a:rPr>
            <a:t>NIEM, FHIR, </a:t>
          </a:r>
        </a:p>
        <a:p>
          <a:pPr algn="ctr">
            <a:lnSpc>
              <a:spcPct val="100000"/>
            </a:lnSpc>
            <a:spcAft>
              <a:spcPts val="0"/>
            </a:spcAft>
          </a:pPr>
          <a:r>
            <a:rPr lang="en-US" sz="1800" dirty="0" smtClean="0">
              <a:solidFill>
                <a:schemeClr val="bg1"/>
              </a:solidFill>
            </a:rPr>
            <a:t>CCDA etc.</a:t>
          </a:r>
        </a:p>
      </dgm:t>
    </dgm:pt>
    <dgm:pt modelId="{1095CCED-5C92-4BF3-BCCD-7E08808BB1B0}" type="parTrans" cxnId="{11F5EF37-7979-4331-9EDB-3DE69B06B921}">
      <dgm:prSet/>
      <dgm:spPr/>
      <dgm:t>
        <a:bodyPr/>
        <a:lstStyle/>
        <a:p>
          <a:endParaRPr lang="en-US"/>
        </a:p>
      </dgm:t>
    </dgm:pt>
    <dgm:pt modelId="{C686EB6E-F685-49B0-8310-CBEAA246C840}" type="sibTrans" cxnId="{11F5EF37-7979-4331-9EDB-3DE69B06B921}">
      <dgm:prSet/>
      <dgm:spPr/>
      <dgm:t>
        <a:bodyPr/>
        <a:lstStyle/>
        <a:p>
          <a:endParaRPr lang="en-US"/>
        </a:p>
      </dgm:t>
    </dgm:pt>
    <dgm:pt modelId="{BA7FD0ED-3208-4F8B-A307-CD594516851F}" type="pres">
      <dgm:prSet presAssocID="{7DE17991-2F70-4E17-9987-6417FE211F05}" presName="diagram" presStyleCnt="0">
        <dgm:presLayoutVars>
          <dgm:chPref val="1"/>
          <dgm:dir/>
          <dgm:animOne val="branch"/>
          <dgm:animLvl val="lvl"/>
          <dgm:resizeHandles/>
        </dgm:presLayoutVars>
      </dgm:prSet>
      <dgm:spPr/>
      <dgm:t>
        <a:bodyPr/>
        <a:lstStyle/>
        <a:p>
          <a:endParaRPr lang="en-US"/>
        </a:p>
      </dgm:t>
    </dgm:pt>
    <dgm:pt modelId="{443B2B11-AD3C-4BAB-88C2-313E61EF2FA3}" type="pres">
      <dgm:prSet presAssocID="{69FF58CC-E8DA-41E7-ADE4-97616C885BC3}" presName="root" presStyleCnt="0"/>
      <dgm:spPr/>
    </dgm:pt>
    <dgm:pt modelId="{454C4DDF-1E17-495B-B899-3820C8B4A6E9}" type="pres">
      <dgm:prSet presAssocID="{69FF58CC-E8DA-41E7-ADE4-97616C885BC3}" presName="rootComposite" presStyleCnt="0"/>
      <dgm:spPr/>
    </dgm:pt>
    <dgm:pt modelId="{143E91F7-4F4D-4C21-8264-AE429517042B}" type="pres">
      <dgm:prSet presAssocID="{69FF58CC-E8DA-41E7-ADE4-97616C885BC3}" presName="rootText" presStyleLbl="node1" presStyleIdx="0" presStyleCnt="3" custScaleX="100001" custLinFactNeighborX="910" custLinFactNeighborY="4333"/>
      <dgm:spPr/>
      <dgm:t>
        <a:bodyPr/>
        <a:lstStyle/>
        <a:p>
          <a:endParaRPr lang="en-US"/>
        </a:p>
      </dgm:t>
    </dgm:pt>
    <dgm:pt modelId="{90F0B645-7545-4F91-8FFD-5201A382D30F}" type="pres">
      <dgm:prSet presAssocID="{69FF58CC-E8DA-41E7-ADE4-97616C885BC3}" presName="rootConnector" presStyleLbl="node1" presStyleIdx="0" presStyleCnt="3"/>
      <dgm:spPr/>
      <dgm:t>
        <a:bodyPr/>
        <a:lstStyle/>
        <a:p>
          <a:endParaRPr lang="en-US"/>
        </a:p>
      </dgm:t>
    </dgm:pt>
    <dgm:pt modelId="{9C8B28C8-AC85-4238-A37A-D2C27BF9B923}" type="pres">
      <dgm:prSet presAssocID="{69FF58CC-E8DA-41E7-ADE4-97616C885BC3}" presName="childShape" presStyleCnt="0"/>
      <dgm:spPr/>
    </dgm:pt>
    <dgm:pt modelId="{DAE42D85-B3D8-4EA3-845A-D145FF06EFE2}" type="pres">
      <dgm:prSet presAssocID="{9DF7DE02-3823-4042-88EB-01404A98EBA5}" presName="Name13" presStyleLbl="parChTrans1D2" presStyleIdx="0" presStyleCnt="6"/>
      <dgm:spPr/>
      <dgm:t>
        <a:bodyPr/>
        <a:lstStyle/>
        <a:p>
          <a:endParaRPr lang="en-US"/>
        </a:p>
      </dgm:t>
    </dgm:pt>
    <dgm:pt modelId="{0DF50BCD-2DDE-4399-B57A-4D4B18916212}" type="pres">
      <dgm:prSet presAssocID="{6B9E77B7-1E21-493B-B25E-1B7EB92C98F1}" presName="childText" presStyleLbl="bgAcc1" presStyleIdx="0" presStyleCnt="6">
        <dgm:presLayoutVars>
          <dgm:bulletEnabled val="1"/>
        </dgm:presLayoutVars>
      </dgm:prSet>
      <dgm:spPr/>
      <dgm:t>
        <a:bodyPr/>
        <a:lstStyle/>
        <a:p>
          <a:endParaRPr lang="en-US"/>
        </a:p>
      </dgm:t>
    </dgm:pt>
    <dgm:pt modelId="{34A47772-0BDF-41C8-91FA-041758518C5A}" type="pres">
      <dgm:prSet presAssocID="{1095CCED-5C92-4BF3-BCCD-7E08808BB1B0}" presName="Name13" presStyleLbl="parChTrans1D2" presStyleIdx="1" presStyleCnt="6"/>
      <dgm:spPr/>
      <dgm:t>
        <a:bodyPr/>
        <a:lstStyle/>
        <a:p>
          <a:endParaRPr lang="en-US"/>
        </a:p>
      </dgm:t>
    </dgm:pt>
    <dgm:pt modelId="{9BD5E8E4-5299-4677-8574-DA605D272769}" type="pres">
      <dgm:prSet presAssocID="{FCF44001-6BB0-4F89-AA4E-0610601148FA}" presName="childText" presStyleLbl="bgAcc1" presStyleIdx="1" presStyleCnt="6">
        <dgm:presLayoutVars>
          <dgm:bulletEnabled val="1"/>
        </dgm:presLayoutVars>
      </dgm:prSet>
      <dgm:spPr/>
      <dgm:t>
        <a:bodyPr/>
        <a:lstStyle/>
        <a:p>
          <a:endParaRPr lang="en-US"/>
        </a:p>
      </dgm:t>
    </dgm:pt>
    <dgm:pt modelId="{4D52D237-10E0-469D-85EB-E39FD9A6229C}" type="pres">
      <dgm:prSet presAssocID="{CE4A60DB-B931-48DB-B658-5062E63961C2}" presName="root" presStyleCnt="0"/>
      <dgm:spPr/>
    </dgm:pt>
    <dgm:pt modelId="{A2F927A9-A7B9-4318-BC73-DE2EB7935ACC}" type="pres">
      <dgm:prSet presAssocID="{CE4A60DB-B931-48DB-B658-5062E63961C2}" presName="rootComposite" presStyleCnt="0"/>
      <dgm:spPr/>
    </dgm:pt>
    <dgm:pt modelId="{056B905D-11BF-468F-8898-60D3945D7F2C}" type="pres">
      <dgm:prSet presAssocID="{CE4A60DB-B931-48DB-B658-5062E63961C2}" presName="rootText" presStyleLbl="node1" presStyleIdx="1" presStyleCnt="3"/>
      <dgm:spPr/>
      <dgm:t>
        <a:bodyPr/>
        <a:lstStyle/>
        <a:p>
          <a:endParaRPr lang="en-US"/>
        </a:p>
      </dgm:t>
    </dgm:pt>
    <dgm:pt modelId="{862DF889-34C3-4D2C-B500-9BDF595C7376}" type="pres">
      <dgm:prSet presAssocID="{CE4A60DB-B931-48DB-B658-5062E63961C2}" presName="rootConnector" presStyleLbl="node1" presStyleIdx="1" presStyleCnt="3"/>
      <dgm:spPr/>
      <dgm:t>
        <a:bodyPr/>
        <a:lstStyle/>
        <a:p>
          <a:endParaRPr lang="en-US"/>
        </a:p>
      </dgm:t>
    </dgm:pt>
    <dgm:pt modelId="{31EBC097-7B71-40C7-A630-5CC41143F35F}" type="pres">
      <dgm:prSet presAssocID="{CE4A60DB-B931-48DB-B658-5062E63961C2}" presName="childShape" presStyleCnt="0"/>
      <dgm:spPr/>
    </dgm:pt>
    <dgm:pt modelId="{7B6AFFA6-5A92-48D6-AF64-872049851759}" type="pres">
      <dgm:prSet presAssocID="{96033FD4-D81E-4577-93D6-6AD20AA215A4}" presName="Name13" presStyleLbl="parChTrans1D2" presStyleIdx="2" presStyleCnt="6"/>
      <dgm:spPr/>
      <dgm:t>
        <a:bodyPr/>
        <a:lstStyle/>
        <a:p>
          <a:endParaRPr lang="en-US"/>
        </a:p>
      </dgm:t>
    </dgm:pt>
    <dgm:pt modelId="{122CF49E-4F08-4C0C-B80E-8E6CCD315B6B}" type="pres">
      <dgm:prSet presAssocID="{7871C4BB-D34A-48FB-AD6F-5321CB0648F2}" presName="childText" presStyleLbl="bgAcc1" presStyleIdx="2" presStyleCnt="6">
        <dgm:presLayoutVars>
          <dgm:bulletEnabled val="1"/>
        </dgm:presLayoutVars>
      </dgm:prSet>
      <dgm:spPr/>
      <dgm:t>
        <a:bodyPr/>
        <a:lstStyle/>
        <a:p>
          <a:endParaRPr lang="en-US"/>
        </a:p>
      </dgm:t>
    </dgm:pt>
    <dgm:pt modelId="{95D1DB08-A257-43EA-8DD6-D9759154AF39}" type="pres">
      <dgm:prSet presAssocID="{8FD2347F-9F52-4BBF-8E3C-DA407AA5B20B}" presName="Name13" presStyleLbl="parChTrans1D2" presStyleIdx="3" presStyleCnt="6"/>
      <dgm:spPr/>
      <dgm:t>
        <a:bodyPr/>
        <a:lstStyle/>
        <a:p>
          <a:endParaRPr lang="en-US"/>
        </a:p>
      </dgm:t>
    </dgm:pt>
    <dgm:pt modelId="{BB7BBCF3-DF9E-4D58-A501-6B13DF583C80}" type="pres">
      <dgm:prSet presAssocID="{4362585C-14FC-45D0-B8F3-1765C39FC5A9}" presName="childText" presStyleLbl="bgAcc1" presStyleIdx="3" presStyleCnt="6">
        <dgm:presLayoutVars>
          <dgm:bulletEnabled val="1"/>
        </dgm:presLayoutVars>
      </dgm:prSet>
      <dgm:spPr/>
      <dgm:t>
        <a:bodyPr/>
        <a:lstStyle/>
        <a:p>
          <a:endParaRPr lang="en-US"/>
        </a:p>
      </dgm:t>
    </dgm:pt>
    <dgm:pt modelId="{078695BE-7BE2-4791-86CF-08F917334BAB}" type="pres">
      <dgm:prSet presAssocID="{8686E3BB-19AC-44A5-B8A1-DA683C89F040}" presName="root" presStyleCnt="0"/>
      <dgm:spPr/>
    </dgm:pt>
    <dgm:pt modelId="{30461F4A-59B6-4568-8580-082DB3F8D8EA}" type="pres">
      <dgm:prSet presAssocID="{8686E3BB-19AC-44A5-B8A1-DA683C89F040}" presName="rootComposite" presStyleCnt="0"/>
      <dgm:spPr/>
    </dgm:pt>
    <dgm:pt modelId="{96499789-ABA2-4252-BD6D-5A02623215A9}" type="pres">
      <dgm:prSet presAssocID="{8686E3BB-19AC-44A5-B8A1-DA683C89F040}" presName="rootText" presStyleLbl="node1" presStyleIdx="2" presStyleCnt="3" custLinFactNeighborX="515" custLinFactNeighborY="-1015"/>
      <dgm:spPr/>
      <dgm:t>
        <a:bodyPr/>
        <a:lstStyle/>
        <a:p>
          <a:endParaRPr lang="en-US"/>
        </a:p>
      </dgm:t>
    </dgm:pt>
    <dgm:pt modelId="{05769673-6D05-4869-ACC6-2D8F350CFC1D}" type="pres">
      <dgm:prSet presAssocID="{8686E3BB-19AC-44A5-B8A1-DA683C89F040}" presName="rootConnector" presStyleLbl="node1" presStyleIdx="2" presStyleCnt="3"/>
      <dgm:spPr/>
      <dgm:t>
        <a:bodyPr/>
        <a:lstStyle/>
        <a:p>
          <a:endParaRPr lang="en-US"/>
        </a:p>
      </dgm:t>
    </dgm:pt>
    <dgm:pt modelId="{5C62AFAC-B11F-4E21-8A62-2F500079F883}" type="pres">
      <dgm:prSet presAssocID="{8686E3BB-19AC-44A5-B8A1-DA683C89F040}" presName="childShape" presStyleCnt="0"/>
      <dgm:spPr/>
    </dgm:pt>
    <dgm:pt modelId="{10827471-F486-471F-A5FD-06CD1E56B6A5}" type="pres">
      <dgm:prSet presAssocID="{676BC5B9-51DE-43C6-9046-61FBAD29B64F}" presName="Name13" presStyleLbl="parChTrans1D2" presStyleIdx="4" presStyleCnt="6"/>
      <dgm:spPr/>
      <dgm:t>
        <a:bodyPr/>
        <a:lstStyle/>
        <a:p>
          <a:endParaRPr lang="en-US"/>
        </a:p>
      </dgm:t>
    </dgm:pt>
    <dgm:pt modelId="{56A4EBFB-E8D4-43EE-B37E-4EDB4CC84B3E}" type="pres">
      <dgm:prSet presAssocID="{B65A9CF4-219E-4FD9-803D-48A36F37227A}" presName="childText" presStyleLbl="bgAcc1" presStyleIdx="4" presStyleCnt="6">
        <dgm:presLayoutVars>
          <dgm:bulletEnabled val="1"/>
        </dgm:presLayoutVars>
      </dgm:prSet>
      <dgm:spPr/>
      <dgm:t>
        <a:bodyPr/>
        <a:lstStyle/>
        <a:p>
          <a:endParaRPr lang="en-US"/>
        </a:p>
      </dgm:t>
    </dgm:pt>
    <dgm:pt modelId="{587016BE-A8D5-4903-A5B5-CB7755E883F7}" type="pres">
      <dgm:prSet presAssocID="{DBBC99A4-56EE-4517-96F9-647E9DCFD9FC}" presName="Name13" presStyleLbl="parChTrans1D2" presStyleIdx="5" presStyleCnt="6"/>
      <dgm:spPr/>
      <dgm:t>
        <a:bodyPr/>
        <a:lstStyle/>
        <a:p>
          <a:endParaRPr lang="en-US"/>
        </a:p>
      </dgm:t>
    </dgm:pt>
    <dgm:pt modelId="{AE3E7789-E7C9-439D-BE98-9A2E21EE389E}" type="pres">
      <dgm:prSet presAssocID="{8DDCCFEA-263D-40C3-B0C6-BE456558EA65}" presName="childText" presStyleLbl="bgAcc1" presStyleIdx="5" presStyleCnt="6">
        <dgm:presLayoutVars>
          <dgm:bulletEnabled val="1"/>
        </dgm:presLayoutVars>
      </dgm:prSet>
      <dgm:spPr/>
      <dgm:t>
        <a:bodyPr/>
        <a:lstStyle/>
        <a:p>
          <a:endParaRPr lang="en-US"/>
        </a:p>
      </dgm:t>
    </dgm:pt>
  </dgm:ptLst>
  <dgm:cxnLst>
    <dgm:cxn modelId="{AD33D999-E6A1-4D87-926D-A5D07E708AB4}" type="presOf" srcId="{FCF44001-6BB0-4F89-AA4E-0610601148FA}" destId="{9BD5E8E4-5299-4677-8574-DA605D272769}" srcOrd="0" destOrd="0" presId="urn:microsoft.com/office/officeart/2005/8/layout/hierarchy3"/>
    <dgm:cxn modelId="{51E19C8B-7102-482B-8632-33F6C29B4BA6}" srcId="{7DE17991-2F70-4E17-9987-6417FE211F05}" destId="{CE4A60DB-B931-48DB-B658-5062E63961C2}" srcOrd="1" destOrd="0" parTransId="{F8FAF33D-455B-4AF7-8899-8C3B244D4249}" sibTransId="{CF08BD31-4818-40F4-9493-596987DDCEDD}"/>
    <dgm:cxn modelId="{2B456118-81B9-4B07-BB0C-89FBB47C4C1A}" srcId="{CE4A60DB-B931-48DB-B658-5062E63961C2}" destId="{7871C4BB-D34A-48FB-AD6F-5321CB0648F2}" srcOrd="0" destOrd="0" parTransId="{96033FD4-D81E-4577-93D6-6AD20AA215A4}" sibTransId="{0ED61196-B4F1-4731-B4DC-F1B95E405E45}"/>
    <dgm:cxn modelId="{03D6FE3C-7DA9-4812-BBD5-B0011C53D960}" srcId="{8686E3BB-19AC-44A5-B8A1-DA683C89F040}" destId="{B65A9CF4-219E-4FD9-803D-48A36F37227A}" srcOrd="0" destOrd="0" parTransId="{676BC5B9-51DE-43C6-9046-61FBAD29B64F}" sibTransId="{92698367-B854-4557-B572-DBF2E7D7538D}"/>
    <dgm:cxn modelId="{615F27A3-C8D6-4321-AAEF-788C43524500}" type="presOf" srcId="{8FD2347F-9F52-4BBF-8E3C-DA407AA5B20B}" destId="{95D1DB08-A257-43EA-8DD6-D9759154AF39}" srcOrd="0" destOrd="0" presId="urn:microsoft.com/office/officeart/2005/8/layout/hierarchy3"/>
    <dgm:cxn modelId="{E104A43F-FA1F-43B6-8F47-3740D97D05E8}" type="presOf" srcId="{DBBC99A4-56EE-4517-96F9-647E9DCFD9FC}" destId="{587016BE-A8D5-4903-A5B5-CB7755E883F7}" srcOrd="0" destOrd="0" presId="urn:microsoft.com/office/officeart/2005/8/layout/hierarchy3"/>
    <dgm:cxn modelId="{2DF6ADA4-564F-4D9F-88C7-D83F041087C5}" srcId="{8686E3BB-19AC-44A5-B8A1-DA683C89F040}" destId="{8DDCCFEA-263D-40C3-B0C6-BE456558EA65}" srcOrd="1" destOrd="0" parTransId="{DBBC99A4-56EE-4517-96F9-647E9DCFD9FC}" sibTransId="{81D3E0A8-F913-4C71-A652-282C086BC393}"/>
    <dgm:cxn modelId="{F7237BFA-DD6B-4ACF-9BA1-667202361B11}" type="presOf" srcId="{B65A9CF4-219E-4FD9-803D-48A36F37227A}" destId="{56A4EBFB-E8D4-43EE-B37E-4EDB4CC84B3E}" srcOrd="0" destOrd="0" presId="urn:microsoft.com/office/officeart/2005/8/layout/hierarchy3"/>
    <dgm:cxn modelId="{444C3AAE-8A07-4713-AEB2-EBD0CA949667}" srcId="{7DE17991-2F70-4E17-9987-6417FE211F05}" destId="{8686E3BB-19AC-44A5-B8A1-DA683C89F040}" srcOrd="2" destOrd="0" parTransId="{3E6F73B6-9DC0-4D0D-AAED-8BDC3D8BBFDD}" sibTransId="{1CA946E8-DE2D-49A2-A848-2ACFC948EC9D}"/>
    <dgm:cxn modelId="{7757624F-6CC0-4ECC-8FB0-F6E0A9ECC81D}" type="presOf" srcId="{8686E3BB-19AC-44A5-B8A1-DA683C89F040}" destId="{96499789-ABA2-4252-BD6D-5A02623215A9}" srcOrd="0" destOrd="0" presId="urn:microsoft.com/office/officeart/2005/8/layout/hierarchy3"/>
    <dgm:cxn modelId="{D3C5DDD0-22D6-4890-9ABE-40D6868F6000}" type="presOf" srcId="{8DDCCFEA-263D-40C3-B0C6-BE456558EA65}" destId="{AE3E7789-E7C9-439D-BE98-9A2E21EE389E}" srcOrd="0" destOrd="0" presId="urn:microsoft.com/office/officeart/2005/8/layout/hierarchy3"/>
    <dgm:cxn modelId="{DB154351-47CE-4144-BD7B-375698447D75}" type="presOf" srcId="{4362585C-14FC-45D0-B8F3-1765C39FC5A9}" destId="{BB7BBCF3-DF9E-4D58-A501-6B13DF583C80}" srcOrd="0" destOrd="0" presId="urn:microsoft.com/office/officeart/2005/8/layout/hierarchy3"/>
    <dgm:cxn modelId="{E0B73155-634C-4CEB-A9FD-42EC40AC7D39}" type="presOf" srcId="{96033FD4-D81E-4577-93D6-6AD20AA215A4}" destId="{7B6AFFA6-5A92-48D6-AF64-872049851759}" srcOrd="0" destOrd="0" presId="urn:microsoft.com/office/officeart/2005/8/layout/hierarchy3"/>
    <dgm:cxn modelId="{30D735E3-93B2-45A2-BFDA-8B64C9FE3210}" type="presOf" srcId="{7DE17991-2F70-4E17-9987-6417FE211F05}" destId="{BA7FD0ED-3208-4F8B-A307-CD594516851F}" srcOrd="0" destOrd="0" presId="urn:microsoft.com/office/officeart/2005/8/layout/hierarchy3"/>
    <dgm:cxn modelId="{E98F9EFA-8CAE-4E96-86F5-6C8A92783C1A}" type="presOf" srcId="{7871C4BB-D34A-48FB-AD6F-5321CB0648F2}" destId="{122CF49E-4F08-4C0C-B80E-8E6CCD315B6B}" srcOrd="0" destOrd="0" presId="urn:microsoft.com/office/officeart/2005/8/layout/hierarchy3"/>
    <dgm:cxn modelId="{A38983A4-A2EB-4227-8AD0-DC51F4C9F6DB}" type="presOf" srcId="{8686E3BB-19AC-44A5-B8A1-DA683C89F040}" destId="{05769673-6D05-4869-ACC6-2D8F350CFC1D}" srcOrd="1" destOrd="0" presId="urn:microsoft.com/office/officeart/2005/8/layout/hierarchy3"/>
    <dgm:cxn modelId="{AD2DD257-D3C0-4685-9DFE-9B90AA8D30CB}" type="presOf" srcId="{6B9E77B7-1E21-493B-B25E-1B7EB92C98F1}" destId="{0DF50BCD-2DDE-4399-B57A-4D4B18916212}" srcOrd="0" destOrd="0" presId="urn:microsoft.com/office/officeart/2005/8/layout/hierarchy3"/>
    <dgm:cxn modelId="{3F038D78-5221-4BD0-8FFA-D5509C5D4970}" type="presOf" srcId="{676BC5B9-51DE-43C6-9046-61FBAD29B64F}" destId="{10827471-F486-471F-A5FD-06CD1E56B6A5}" srcOrd="0" destOrd="0" presId="urn:microsoft.com/office/officeart/2005/8/layout/hierarchy3"/>
    <dgm:cxn modelId="{3DB70E75-5585-4FE5-BF65-EB3022E784F4}" type="presOf" srcId="{9DF7DE02-3823-4042-88EB-01404A98EBA5}" destId="{DAE42D85-B3D8-4EA3-845A-D145FF06EFE2}" srcOrd="0" destOrd="0" presId="urn:microsoft.com/office/officeart/2005/8/layout/hierarchy3"/>
    <dgm:cxn modelId="{B8BB9177-33E3-42FB-BAA9-55DFA41E038D}" type="presOf" srcId="{69FF58CC-E8DA-41E7-ADE4-97616C885BC3}" destId="{143E91F7-4F4D-4C21-8264-AE429517042B}" srcOrd="0" destOrd="0" presId="urn:microsoft.com/office/officeart/2005/8/layout/hierarchy3"/>
    <dgm:cxn modelId="{2129A1FD-F201-4127-A0C3-7B7301FB842E}" type="presOf" srcId="{69FF58CC-E8DA-41E7-ADE4-97616C885BC3}" destId="{90F0B645-7545-4F91-8FFD-5201A382D30F}" srcOrd="1" destOrd="0" presId="urn:microsoft.com/office/officeart/2005/8/layout/hierarchy3"/>
    <dgm:cxn modelId="{11F5EF37-7979-4331-9EDB-3DE69B06B921}" srcId="{69FF58CC-E8DA-41E7-ADE4-97616C885BC3}" destId="{FCF44001-6BB0-4F89-AA4E-0610601148FA}" srcOrd="1" destOrd="0" parTransId="{1095CCED-5C92-4BF3-BCCD-7E08808BB1B0}" sibTransId="{C686EB6E-F685-49B0-8310-CBEAA246C840}"/>
    <dgm:cxn modelId="{DC7D07FB-1742-4290-99B4-4278D2CF66B8}" srcId="{69FF58CC-E8DA-41E7-ADE4-97616C885BC3}" destId="{6B9E77B7-1E21-493B-B25E-1B7EB92C98F1}" srcOrd="0" destOrd="0" parTransId="{9DF7DE02-3823-4042-88EB-01404A98EBA5}" sibTransId="{E3ACD042-EECA-454D-BD65-BF114FD5A18D}"/>
    <dgm:cxn modelId="{7653AD96-96C5-48A3-9F8D-51418F19346F}" srcId="{7DE17991-2F70-4E17-9987-6417FE211F05}" destId="{69FF58CC-E8DA-41E7-ADE4-97616C885BC3}" srcOrd="0" destOrd="0" parTransId="{D28B9419-C002-4575-AD88-F0859094876D}" sibTransId="{AC5F9E40-3A8F-48B2-8576-B7B040A4A514}"/>
    <dgm:cxn modelId="{58A66347-F1B6-4174-B5C2-6C2543258D0D}" type="presOf" srcId="{1095CCED-5C92-4BF3-BCCD-7E08808BB1B0}" destId="{34A47772-0BDF-41C8-91FA-041758518C5A}" srcOrd="0" destOrd="0" presId="urn:microsoft.com/office/officeart/2005/8/layout/hierarchy3"/>
    <dgm:cxn modelId="{3F4AEFFB-0829-45A3-B597-ECE437007241}" type="presOf" srcId="{CE4A60DB-B931-48DB-B658-5062E63961C2}" destId="{862DF889-34C3-4D2C-B500-9BDF595C7376}" srcOrd="1" destOrd="0" presId="urn:microsoft.com/office/officeart/2005/8/layout/hierarchy3"/>
    <dgm:cxn modelId="{0DC8DEF0-948B-4C6F-8402-3C99661D5E10}" type="presOf" srcId="{CE4A60DB-B931-48DB-B658-5062E63961C2}" destId="{056B905D-11BF-468F-8898-60D3945D7F2C}" srcOrd="0" destOrd="0" presId="urn:microsoft.com/office/officeart/2005/8/layout/hierarchy3"/>
    <dgm:cxn modelId="{797A8ECF-501F-40BE-9C39-6AC764647DEE}" srcId="{CE4A60DB-B931-48DB-B658-5062E63961C2}" destId="{4362585C-14FC-45D0-B8F3-1765C39FC5A9}" srcOrd="1" destOrd="0" parTransId="{8FD2347F-9F52-4BBF-8E3C-DA407AA5B20B}" sibTransId="{8E9C6677-F22B-473F-8ABE-37FECF8183DE}"/>
    <dgm:cxn modelId="{8CD11C0F-9ADD-41E1-99C6-25A91A38A87E}" type="presParOf" srcId="{BA7FD0ED-3208-4F8B-A307-CD594516851F}" destId="{443B2B11-AD3C-4BAB-88C2-313E61EF2FA3}" srcOrd="0" destOrd="0" presId="urn:microsoft.com/office/officeart/2005/8/layout/hierarchy3"/>
    <dgm:cxn modelId="{DAD28A31-EECA-4456-BD36-96A104AE15FD}" type="presParOf" srcId="{443B2B11-AD3C-4BAB-88C2-313E61EF2FA3}" destId="{454C4DDF-1E17-495B-B899-3820C8B4A6E9}" srcOrd="0" destOrd="0" presId="urn:microsoft.com/office/officeart/2005/8/layout/hierarchy3"/>
    <dgm:cxn modelId="{ACF1204E-6364-4894-AEBF-D6F7D219A887}" type="presParOf" srcId="{454C4DDF-1E17-495B-B899-3820C8B4A6E9}" destId="{143E91F7-4F4D-4C21-8264-AE429517042B}" srcOrd="0" destOrd="0" presId="urn:microsoft.com/office/officeart/2005/8/layout/hierarchy3"/>
    <dgm:cxn modelId="{3A0830A7-B883-4E4C-9C22-E5827249E6E1}" type="presParOf" srcId="{454C4DDF-1E17-495B-B899-3820C8B4A6E9}" destId="{90F0B645-7545-4F91-8FFD-5201A382D30F}" srcOrd="1" destOrd="0" presId="urn:microsoft.com/office/officeart/2005/8/layout/hierarchy3"/>
    <dgm:cxn modelId="{678AA962-10C1-4529-AC8C-C94AE5F82BCA}" type="presParOf" srcId="{443B2B11-AD3C-4BAB-88C2-313E61EF2FA3}" destId="{9C8B28C8-AC85-4238-A37A-D2C27BF9B923}" srcOrd="1" destOrd="0" presId="urn:microsoft.com/office/officeart/2005/8/layout/hierarchy3"/>
    <dgm:cxn modelId="{206BA528-3321-48A5-A345-96AFF68F6A31}" type="presParOf" srcId="{9C8B28C8-AC85-4238-A37A-D2C27BF9B923}" destId="{DAE42D85-B3D8-4EA3-845A-D145FF06EFE2}" srcOrd="0" destOrd="0" presId="urn:microsoft.com/office/officeart/2005/8/layout/hierarchy3"/>
    <dgm:cxn modelId="{F078B23D-1EF1-44C9-B730-94090BBAAEC2}" type="presParOf" srcId="{9C8B28C8-AC85-4238-A37A-D2C27BF9B923}" destId="{0DF50BCD-2DDE-4399-B57A-4D4B18916212}" srcOrd="1" destOrd="0" presId="urn:microsoft.com/office/officeart/2005/8/layout/hierarchy3"/>
    <dgm:cxn modelId="{4EB2B132-3E13-433A-92C5-797EC359F64B}" type="presParOf" srcId="{9C8B28C8-AC85-4238-A37A-D2C27BF9B923}" destId="{34A47772-0BDF-41C8-91FA-041758518C5A}" srcOrd="2" destOrd="0" presId="urn:microsoft.com/office/officeart/2005/8/layout/hierarchy3"/>
    <dgm:cxn modelId="{35932284-3DA1-48AB-AA44-81E0E9C88D3E}" type="presParOf" srcId="{9C8B28C8-AC85-4238-A37A-D2C27BF9B923}" destId="{9BD5E8E4-5299-4677-8574-DA605D272769}" srcOrd="3" destOrd="0" presId="urn:microsoft.com/office/officeart/2005/8/layout/hierarchy3"/>
    <dgm:cxn modelId="{2A21BB22-AA1F-4023-BEE5-D1C05738D811}" type="presParOf" srcId="{BA7FD0ED-3208-4F8B-A307-CD594516851F}" destId="{4D52D237-10E0-469D-85EB-E39FD9A6229C}" srcOrd="1" destOrd="0" presId="urn:microsoft.com/office/officeart/2005/8/layout/hierarchy3"/>
    <dgm:cxn modelId="{D7EA4DE2-EDFB-447D-8589-E66C50482023}" type="presParOf" srcId="{4D52D237-10E0-469D-85EB-E39FD9A6229C}" destId="{A2F927A9-A7B9-4318-BC73-DE2EB7935ACC}" srcOrd="0" destOrd="0" presId="urn:microsoft.com/office/officeart/2005/8/layout/hierarchy3"/>
    <dgm:cxn modelId="{E6B10CC3-2F68-4303-B4DF-8A3B87776CAB}" type="presParOf" srcId="{A2F927A9-A7B9-4318-BC73-DE2EB7935ACC}" destId="{056B905D-11BF-468F-8898-60D3945D7F2C}" srcOrd="0" destOrd="0" presId="urn:microsoft.com/office/officeart/2005/8/layout/hierarchy3"/>
    <dgm:cxn modelId="{A5C1BE7F-9D7B-4362-92B9-3779DA8333DC}" type="presParOf" srcId="{A2F927A9-A7B9-4318-BC73-DE2EB7935ACC}" destId="{862DF889-34C3-4D2C-B500-9BDF595C7376}" srcOrd="1" destOrd="0" presId="urn:microsoft.com/office/officeart/2005/8/layout/hierarchy3"/>
    <dgm:cxn modelId="{D02B2EC8-005D-45B6-B90D-413FB64EE2DA}" type="presParOf" srcId="{4D52D237-10E0-469D-85EB-E39FD9A6229C}" destId="{31EBC097-7B71-40C7-A630-5CC41143F35F}" srcOrd="1" destOrd="0" presId="urn:microsoft.com/office/officeart/2005/8/layout/hierarchy3"/>
    <dgm:cxn modelId="{3E980585-8B71-48BC-A6AD-13035A025886}" type="presParOf" srcId="{31EBC097-7B71-40C7-A630-5CC41143F35F}" destId="{7B6AFFA6-5A92-48D6-AF64-872049851759}" srcOrd="0" destOrd="0" presId="urn:microsoft.com/office/officeart/2005/8/layout/hierarchy3"/>
    <dgm:cxn modelId="{9086299A-EA28-4681-B3DB-7C2D55DDD5F8}" type="presParOf" srcId="{31EBC097-7B71-40C7-A630-5CC41143F35F}" destId="{122CF49E-4F08-4C0C-B80E-8E6CCD315B6B}" srcOrd="1" destOrd="0" presId="urn:microsoft.com/office/officeart/2005/8/layout/hierarchy3"/>
    <dgm:cxn modelId="{DFA5EE86-78DC-4DD5-BD60-43D8EC2C57E3}" type="presParOf" srcId="{31EBC097-7B71-40C7-A630-5CC41143F35F}" destId="{95D1DB08-A257-43EA-8DD6-D9759154AF39}" srcOrd="2" destOrd="0" presId="urn:microsoft.com/office/officeart/2005/8/layout/hierarchy3"/>
    <dgm:cxn modelId="{BE9E2B6B-EFED-4388-9813-5603EB7FEF1B}" type="presParOf" srcId="{31EBC097-7B71-40C7-A630-5CC41143F35F}" destId="{BB7BBCF3-DF9E-4D58-A501-6B13DF583C80}" srcOrd="3" destOrd="0" presId="urn:microsoft.com/office/officeart/2005/8/layout/hierarchy3"/>
    <dgm:cxn modelId="{9539D158-D17D-4642-BBF4-1E4408E80D28}" type="presParOf" srcId="{BA7FD0ED-3208-4F8B-A307-CD594516851F}" destId="{078695BE-7BE2-4791-86CF-08F917334BAB}" srcOrd="2" destOrd="0" presId="urn:microsoft.com/office/officeart/2005/8/layout/hierarchy3"/>
    <dgm:cxn modelId="{BA13C747-F98D-4979-9E49-EF98EE8DE576}" type="presParOf" srcId="{078695BE-7BE2-4791-86CF-08F917334BAB}" destId="{30461F4A-59B6-4568-8580-082DB3F8D8EA}" srcOrd="0" destOrd="0" presId="urn:microsoft.com/office/officeart/2005/8/layout/hierarchy3"/>
    <dgm:cxn modelId="{6E7E01DF-2852-4E50-B858-294EB4D99CB4}" type="presParOf" srcId="{30461F4A-59B6-4568-8580-082DB3F8D8EA}" destId="{96499789-ABA2-4252-BD6D-5A02623215A9}" srcOrd="0" destOrd="0" presId="urn:microsoft.com/office/officeart/2005/8/layout/hierarchy3"/>
    <dgm:cxn modelId="{717D168D-DB5D-4FC5-A6AB-E0B8BA187542}" type="presParOf" srcId="{30461F4A-59B6-4568-8580-082DB3F8D8EA}" destId="{05769673-6D05-4869-ACC6-2D8F350CFC1D}" srcOrd="1" destOrd="0" presId="urn:microsoft.com/office/officeart/2005/8/layout/hierarchy3"/>
    <dgm:cxn modelId="{BC05D10B-55D8-4DDD-AEF9-C97B7CAF2EEF}" type="presParOf" srcId="{078695BE-7BE2-4791-86CF-08F917334BAB}" destId="{5C62AFAC-B11F-4E21-8A62-2F500079F883}" srcOrd="1" destOrd="0" presId="urn:microsoft.com/office/officeart/2005/8/layout/hierarchy3"/>
    <dgm:cxn modelId="{28C057D6-7594-4045-AEE1-486089DA63A8}" type="presParOf" srcId="{5C62AFAC-B11F-4E21-8A62-2F500079F883}" destId="{10827471-F486-471F-A5FD-06CD1E56B6A5}" srcOrd="0" destOrd="0" presId="urn:microsoft.com/office/officeart/2005/8/layout/hierarchy3"/>
    <dgm:cxn modelId="{37B1242F-1BA4-4335-980E-4FA0C8D089CE}" type="presParOf" srcId="{5C62AFAC-B11F-4E21-8A62-2F500079F883}" destId="{56A4EBFB-E8D4-43EE-B37E-4EDB4CC84B3E}" srcOrd="1" destOrd="0" presId="urn:microsoft.com/office/officeart/2005/8/layout/hierarchy3"/>
    <dgm:cxn modelId="{8D73D104-08CC-48DE-9B65-5DE92179C6DF}" type="presParOf" srcId="{5C62AFAC-B11F-4E21-8A62-2F500079F883}" destId="{587016BE-A8D5-4903-A5B5-CB7755E883F7}" srcOrd="2" destOrd="0" presId="urn:microsoft.com/office/officeart/2005/8/layout/hierarchy3"/>
    <dgm:cxn modelId="{62008611-2F56-4E3B-B9BE-8E3B57950629}" type="presParOf" srcId="{5C62AFAC-B11F-4E21-8A62-2F500079F883}" destId="{AE3E7789-E7C9-439D-BE98-9A2E21EE389E}" srcOrd="3" destOrd="0" presId="urn:microsoft.com/office/officeart/2005/8/layout/hierarchy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42E5EC-B39E-4262-BCC3-8EFCE2E2092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EE75C86-AE97-4BE0-A60F-24F15420AC5B}">
      <dgm:prSet phldrT="[Text]" custT="1"/>
      <dgm:spPr/>
      <dgm:t>
        <a:bodyPr/>
        <a:lstStyle/>
        <a:p>
          <a:r>
            <a:rPr lang="en-US" sz="2400" dirty="0" smtClean="0"/>
            <a:t>US Realm EHR-S FM Profile, containing</a:t>
          </a:r>
          <a:endParaRPr lang="en-US" sz="2400" dirty="0"/>
        </a:p>
      </dgm:t>
    </dgm:pt>
    <dgm:pt modelId="{398BB947-1EC0-4228-BC73-1EF0A5E1A59F}" type="parTrans" cxnId="{59555890-36E6-4BD2-A8F0-E37C4037F805}">
      <dgm:prSet/>
      <dgm:spPr/>
      <dgm:t>
        <a:bodyPr/>
        <a:lstStyle/>
        <a:p>
          <a:endParaRPr lang="en-US" sz="1800"/>
        </a:p>
      </dgm:t>
    </dgm:pt>
    <dgm:pt modelId="{E0706608-8534-4AEB-8775-EB180CF31E11}" type="sibTrans" cxnId="{59555890-36E6-4BD2-A8F0-E37C4037F805}">
      <dgm:prSet/>
      <dgm:spPr/>
      <dgm:t>
        <a:bodyPr/>
        <a:lstStyle/>
        <a:p>
          <a:endParaRPr lang="en-US" sz="1800"/>
        </a:p>
      </dgm:t>
    </dgm:pt>
    <dgm:pt modelId="{A0225F2C-1D0B-4C39-98F1-BB21DDB25C53}" type="asst">
      <dgm:prSet phldrT="[Text]" custT="1"/>
      <dgm:spPr/>
      <dgm:t>
        <a:bodyPr/>
        <a:lstStyle/>
        <a:p>
          <a:r>
            <a:rPr lang="en-US" sz="2000" dirty="0" smtClean="0"/>
            <a:t>FHIM informed by CIMI &amp; DCMs</a:t>
          </a:r>
          <a:endParaRPr lang="en-US" sz="1800" dirty="0"/>
        </a:p>
      </dgm:t>
    </dgm:pt>
    <dgm:pt modelId="{E59CB1D1-CEAC-43C3-A157-95EE2645259B}" type="parTrans" cxnId="{8A885FA6-31B2-4F59-870F-872581477E45}">
      <dgm:prSet/>
      <dgm:spPr/>
      <dgm:t>
        <a:bodyPr/>
        <a:lstStyle/>
        <a:p>
          <a:endParaRPr lang="en-US" sz="1800"/>
        </a:p>
      </dgm:t>
    </dgm:pt>
    <dgm:pt modelId="{4F2A427E-FD0F-468B-8244-A4AE0B30857D}" type="sibTrans" cxnId="{8A885FA6-31B2-4F59-870F-872581477E45}">
      <dgm:prSet/>
      <dgm:spPr/>
      <dgm:t>
        <a:bodyPr/>
        <a:lstStyle/>
        <a:p>
          <a:endParaRPr lang="en-US" sz="1800"/>
        </a:p>
      </dgm:t>
    </dgm:pt>
    <dgm:pt modelId="{816A6E6E-E160-4884-991D-6FEA53CA177F}">
      <dgm:prSet phldrT="[Text]" custT="1"/>
      <dgm:spPr/>
      <dgm:t>
        <a:bodyPr/>
        <a:lstStyle/>
        <a:p>
          <a:r>
            <a:rPr lang="en-US" sz="2000" dirty="0" smtClean="0"/>
            <a:t>NIEM</a:t>
          </a:r>
          <a:endParaRPr lang="en-US" sz="2000" dirty="0"/>
        </a:p>
      </dgm:t>
    </dgm:pt>
    <dgm:pt modelId="{E9F5035F-D19A-4C79-A88C-C443F90B4F9A}" type="parTrans" cxnId="{5948E5B8-72DA-4B73-B87B-DC09C9685A48}">
      <dgm:prSet/>
      <dgm:spPr/>
      <dgm:t>
        <a:bodyPr/>
        <a:lstStyle/>
        <a:p>
          <a:endParaRPr lang="en-US" sz="1800"/>
        </a:p>
      </dgm:t>
    </dgm:pt>
    <dgm:pt modelId="{CEC7DA56-8F77-4325-9F02-DE88F53C08D7}" type="sibTrans" cxnId="{5948E5B8-72DA-4B73-B87B-DC09C9685A48}">
      <dgm:prSet/>
      <dgm:spPr/>
      <dgm:t>
        <a:bodyPr/>
        <a:lstStyle/>
        <a:p>
          <a:endParaRPr lang="en-US" sz="1800"/>
        </a:p>
      </dgm:t>
    </dgm:pt>
    <dgm:pt modelId="{7A0B35C4-D26A-4161-9F02-1E2FC17D9B14}">
      <dgm:prSet phldrT="[Text]" custT="1"/>
      <dgm:spPr/>
      <dgm:t>
        <a:bodyPr/>
        <a:lstStyle/>
        <a:p>
          <a:r>
            <a:rPr lang="en-US" sz="2000" dirty="0" smtClean="0"/>
            <a:t>FHIR</a:t>
          </a:r>
          <a:endParaRPr lang="en-US" sz="2000" dirty="0"/>
        </a:p>
      </dgm:t>
    </dgm:pt>
    <dgm:pt modelId="{B44652AF-44DC-4156-9144-263A6C4C4CBA}" type="parTrans" cxnId="{39896BD7-3364-4F63-8641-03ACCDFA4F7A}">
      <dgm:prSet/>
      <dgm:spPr/>
      <dgm:t>
        <a:bodyPr/>
        <a:lstStyle/>
        <a:p>
          <a:endParaRPr lang="en-US" sz="1800"/>
        </a:p>
      </dgm:t>
    </dgm:pt>
    <dgm:pt modelId="{644D79FF-CE9E-4863-BC67-EFE22778DCF0}" type="sibTrans" cxnId="{39896BD7-3364-4F63-8641-03ACCDFA4F7A}">
      <dgm:prSet/>
      <dgm:spPr/>
      <dgm:t>
        <a:bodyPr/>
        <a:lstStyle/>
        <a:p>
          <a:endParaRPr lang="en-US" sz="1800"/>
        </a:p>
      </dgm:t>
    </dgm:pt>
    <dgm:pt modelId="{87064CA4-E468-4758-A13C-F10CA693C9D2}">
      <dgm:prSet phldrT="[Text]" custT="1"/>
      <dgm:spPr/>
      <dgm:t>
        <a:bodyPr/>
        <a:lstStyle/>
        <a:p>
          <a:r>
            <a:rPr lang="en-US" sz="2000" dirty="0" smtClean="0"/>
            <a:t>CDA/CCDA</a:t>
          </a:r>
          <a:endParaRPr lang="en-US" sz="2000" dirty="0"/>
        </a:p>
      </dgm:t>
    </dgm:pt>
    <dgm:pt modelId="{288D3972-56DB-4E06-BCA8-01B14A9ACCD4}" type="parTrans" cxnId="{03EBC195-5257-46A7-B032-63F5201D5D08}">
      <dgm:prSet/>
      <dgm:spPr/>
      <dgm:t>
        <a:bodyPr/>
        <a:lstStyle/>
        <a:p>
          <a:endParaRPr lang="en-US" sz="1800"/>
        </a:p>
      </dgm:t>
    </dgm:pt>
    <dgm:pt modelId="{DFC8C5F6-1592-4F89-93D8-D8A0F518686F}" type="sibTrans" cxnId="{03EBC195-5257-46A7-B032-63F5201D5D08}">
      <dgm:prSet/>
      <dgm:spPr/>
      <dgm:t>
        <a:bodyPr/>
        <a:lstStyle/>
        <a:p>
          <a:endParaRPr lang="en-US" sz="1800"/>
        </a:p>
      </dgm:t>
    </dgm:pt>
    <dgm:pt modelId="{2E77FF02-F4B2-4AA2-B969-874E326BCEB8}" type="asst">
      <dgm:prSet custT="1"/>
      <dgm:spPr/>
      <dgm:t>
        <a:bodyPr/>
        <a:lstStyle/>
        <a:p>
          <a:r>
            <a:rPr lang="en-US" sz="2000" dirty="0" smtClean="0"/>
            <a:t>   IHE        Technical Framework</a:t>
          </a:r>
          <a:endParaRPr lang="en-US" sz="2000" dirty="0"/>
        </a:p>
      </dgm:t>
    </dgm:pt>
    <dgm:pt modelId="{8391D725-5DDC-4212-8A33-922064B50CC8}" type="parTrans" cxnId="{3BF44E7C-9201-45A8-957D-BAEA2D3685E4}">
      <dgm:prSet/>
      <dgm:spPr/>
      <dgm:t>
        <a:bodyPr/>
        <a:lstStyle/>
        <a:p>
          <a:endParaRPr lang="en-US" sz="1800"/>
        </a:p>
      </dgm:t>
    </dgm:pt>
    <dgm:pt modelId="{B8993DD0-99F5-4A57-95A5-D571B01314AC}" type="sibTrans" cxnId="{3BF44E7C-9201-45A8-957D-BAEA2D3685E4}">
      <dgm:prSet/>
      <dgm:spPr/>
      <dgm:t>
        <a:bodyPr/>
        <a:lstStyle/>
        <a:p>
          <a:endParaRPr lang="en-US" sz="1800"/>
        </a:p>
      </dgm:t>
    </dgm:pt>
    <dgm:pt modelId="{66CA2597-AB61-49BE-9BD7-B765B4909413}">
      <dgm:prSet custT="1"/>
      <dgm:spPr/>
      <dgm:t>
        <a:bodyPr/>
        <a:lstStyle/>
        <a:p>
          <a:r>
            <a:rPr lang="en-US" sz="2000" dirty="0" smtClean="0"/>
            <a:t>HL7 V2</a:t>
          </a:r>
          <a:endParaRPr lang="en-US" sz="2000" dirty="0"/>
        </a:p>
      </dgm:t>
    </dgm:pt>
    <dgm:pt modelId="{6F1C69EB-8256-4AAE-B382-9553F4E9FD43}" type="parTrans" cxnId="{96980325-D037-42B4-964B-9D03E8D71D99}">
      <dgm:prSet/>
      <dgm:spPr/>
      <dgm:t>
        <a:bodyPr/>
        <a:lstStyle/>
        <a:p>
          <a:endParaRPr lang="en-US" sz="1800"/>
        </a:p>
      </dgm:t>
    </dgm:pt>
    <dgm:pt modelId="{3392FE3C-B4F4-405C-BFBF-4A5851C8F32B}" type="sibTrans" cxnId="{96980325-D037-42B4-964B-9D03E8D71D99}">
      <dgm:prSet/>
      <dgm:spPr/>
      <dgm:t>
        <a:bodyPr/>
        <a:lstStyle/>
        <a:p>
          <a:endParaRPr lang="en-US" sz="1800"/>
        </a:p>
      </dgm:t>
    </dgm:pt>
    <dgm:pt modelId="{E4F33B55-FB1C-4E22-A93D-E80F575A9980}" type="asst">
      <dgm:prSet custT="1"/>
      <dgm:spPr/>
      <dgm:t>
        <a:bodyPr/>
        <a:lstStyle/>
        <a:p>
          <a:pPr>
            <a:spcAft>
              <a:spcPts val="0"/>
            </a:spcAft>
          </a:pPr>
          <a:r>
            <a:rPr lang="en-US" sz="2000" dirty="0" smtClean="0"/>
            <a:t>NIST Risk </a:t>
          </a:r>
        </a:p>
        <a:p>
          <a:pPr>
            <a:spcAft>
              <a:spcPts val="0"/>
            </a:spcAft>
          </a:pPr>
          <a:r>
            <a:rPr lang="en-US" sz="2000" dirty="0" smtClean="0"/>
            <a:t>and Security Framework</a:t>
          </a:r>
          <a:endParaRPr lang="en-US" sz="2000" dirty="0"/>
        </a:p>
      </dgm:t>
    </dgm:pt>
    <dgm:pt modelId="{0BCC949B-4B7A-45B7-9BC8-EA851F3E3040}" type="parTrans" cxnId="{AF43A4BA-674A-48F7-9A80-087C092EFD66}">
      <dgm:prSet/>
      <dgm:spPr/>
      <dgm:t>
        <a:bodyPr/>
        <a:lstStyle/>
        <a:p>
          <a:endParaRPr lang="en-US" sz="1800"/>
        </a:p>
      </dgm:t>
    </dgm:pt>
    <dgm:pt modelId="{F5DFB47E-7ABD-4041-A8C1-0EABC7601214}" type="sibTrans" cxnId="{AF43A4BA-674A-48F7-9A80-087C092EFD66}">
      <dgm:prSet/>
      <dgm:spPr/>
      <dgm:t>
        <a:bodyPr/>
        <a:lstStyle/>
        <a:p>
          <a:endParaRPr lang="en-US" sz="1800"/>
        </a:p>
      </dgm:t>
    </dgm:pt>
    <dgm:pt modelId="{230D6117-8FAD-42A8-B15C-6455EB4C5CF0}" type="asst">
      <dgm:prSet custT="1"/>
      <dgm:spPr/>
      <dgm:t>
        <a:bodyPr/>
        <a:lstStyle/>
        <a:p>
          <a:r>
            <a:rPr lang="en-US" sz="2000" dirty="0" smtClean="0"/>
            <a:t>NIST                    HIT Standards   and Testing</a:t>
          </a:r>
          <a:endParaRPr lang="en-US" sz="2000" dirty="0"/>
        </a:p>
      </dgm:t>
    </dgm:pt>
    <dgm:pt modelId="{D06A3469-0A88-41E4-80A7-351BF0B0759D}" type="parTrans" cxnId="{C4E3672E-5AA6-4CBA-971A-0DD301F93FB6}">
      <dgm:prSet/>
      <dgm:spPr/>
      <dgm:t>
        <a:bodyPr/>
        <a:lstStyle/>
        <a:p>
          <a:endParaRPr lang="en-US" sz="1600"/>
        </a:p>
      </dgm:t>
    </dgm:pt>
    <dgm:pt modelId="{FDCEFD67-ED8E-4473-92F3-C70A5D513E29}" type="sibTrans" cxnId="{C4E3672E-5AA6-4CBA-971A-0DD301F93FB6}">
      <dgm:prSet/>
      <dgm:spPr/>
      <dgm:t>
        <a:bodyPr/>
        <a:lstStyle/>
        <a:p>
          <a:endParaRPr lang="en-US" sz="1600"/>
        </a:p>
      </dgm:t>
    </dgm:pt>
    <dgm:pt modelId="{4DE0DED0-5FAD-4E8A-B86A-E9C846E32827}" type="asst">
      <dgm:prSet custT="1"/>
      <dgm:spPr/>
      <dgm:t>
        <a:bodyPr/>
        <a:lstStyle/>
        <a:p>
          <a:r>
            <a:rPr lang="en-US" sz="2000" dirty="0" smtClean="0"/>
            <a:t>  CMS     Meaningful Use</a:t>
          </a:r>
          <a:endParaRPr lang="en-US" sz="2000" dirty="0"/>
        </a:p>
      </dgm:t>
    </dgm:pt>
    <dgm:pt modelId="{9B759253-9AC1-418B-8F9D-F27CB5B0ADF7}" type="parTrans" cxnId="{9FE4F343-7B9B-45A1-B2A0-D726F9613C7D}">
      <dgm:prSet/>
      <dgm:spPr/>
      <dgm:t>
        <a:bodyPr/>
        <a:lstStyle/>
        <a:p>
          <a:endParaRPr lang="en-US" sz="1600"/>
        </a:p>
      </dgm:t>
    </dgm:pt>
    <dgm:pt modelId="{4DF22367-69A7-468B-8FC1-2691E7AB5636}" type="sibTrans" cxnId="{9FE4F343-7B9B-45A1-B2A0-D726F9613C7D}">
      <dgm:prSet/>
      <dgm:spPr/>
      <dgm:t>
        <a:bodyPr/>
        <a:lstStyle/>
        <a:p>
          <a:endParaRPr lang="en-US" sz="1600"/>
        </a:p>
      </dgm:t>
    </dgm:pt>
    <dgm:pt modelId="{0556866C-6D05-4DDF-A853-39CE9916FA22}" type="asst">
      <dgm:prSet phldrT="[Text]" custT="1"/>
      <dgm:spPr/>
      <dgm:t>
        <a:bodyPr/>
        <a:lstStyle/>
        <a:p>
          <a:r>
            <a:rPr lang="en-US" sz="1800" dirty="0" smtClean="0"/>
            <a:t>S&amp;I Framework    </a:t>
          </a:r>
          <a:r>
            <a:rPr lang="en-US" sz="2000" dirty="0" smtClean="0"/>
            <a:t>Use-Case</a:t>
          </a:r>
          <a:r>
            <a:rPr lang="en-US" sz="1800" dirty="0" smtClean="0"/>
            <a:t> Simplification</a:t>
          </a:r>
          <a:endParaRPr lang="en-US" sz="1800" dirty="0"/>
        </a:p>
      </dgm:t>
    </dgm:pt>
    <dgm:pt modelId="{9AD153CD-02EA-47EF-82EE-6C9D386D5962}" type="parTrans" cxnId="{846C031C-191F-408F-B659-CFE3725632E1}">
      <dgm:prSet/>
      <dgm:spPr/>
      <dgm:t>
        <a:bodyPr/>
        <a:lstStyle/>
        <a:p>
          <a:endParaRPr lang="en-US" sz="1600"/>
        </a:p>
      </dgm:t>
    </dgm:pt>
    <dgm:pt modelId="{A5AAA3F0-4C2A-4B5C-9DA7-509189854980}" type="sibTrans" cxnId="{846C031C-191F-408F-B659-CFE3725632E1}">
      <dgm:prSet/>
      <dgm:spPr/>
      <dgm:t>
        <a:bodyPr/>
        <a:lstStyle/>
        <a:p>
          <a:endParaRPr lang="en-US" sz="1600"/>
        </a:p>
      </dgm:t>
    </dgm:pt>
    <dgm:pt modelId="{4995CA2F-1687-43AF-9603-F85B933C34E2}" type="pres">
      <dgm:prSet presAssocID="{C042E5EC-B39E-4262-BCC3-8EFCE2E2092E}" presName="hierChild1" presStyleCnt="0">
        <dgm:presLayoutVars>
          <dgm:orgChart val="1"/>
          <dgm:chPref val="1"/>
          <dgm:dir/>
          <dgm:animOne val="branch"/>
          <dgm:animLvl val="lvl"/>
          <dgm:resizeHandles/>
        </dgm:presLayoutVars>
      </dgm:prSet>
      <dgm:spPr/>
      <dgm:t>
        <a:bodyPr/>
        <a:lstStyle/>
        <a:p>
          <a:endParaRPr lang="en-US"/>
        </a:p>
      </dgm:t>
    </dgm:pt>
    <dgm:pt modelId="{506430C6-91DA-468C-A47F-2C6DC93A7943}" type="pres">
      <dgm:prSet presAssocID="{0EE75C86-AE97-4BE0-A60F-24F15420AC5B}" presName="hierRoot1" presStyleCnt="0">
        <dgm:presLayoutVars>
          <dgm:hierBranch val="init"/>
        </dgm:presLayoutVars>
      </dgm:prSet>
      <dgm:spPr/>
    </dgm:pt>
    <dgm:pt modelId="{7B06D20A-3123-4992-AF77-F9F009BFCCF3}" type="pres">
      <dgm:prSet presAssocID="{0EE75C86-AE97-4BE0-A60F-24F15420AC5B}" presName="rootComposite1" presStyleCnt="0"/>
      <dgm:spPr/>
    </dgm:pt>
    <dgm:pt modelId="{332BB3EE-8C33-44A5-A0D1-D65BE5A51D41}" type="pres">
      <dgm:prSet presAssocID="{0EE75C86-AE97-4BE0-A60F-24F15420AC5B}" presName="rootText1" presStyleLbl="node0" presStyleIdx="0" presStyleCnt="1" custScaleX="752423">
        <dgm:presLayoutVars>
          <dgm:chPref val="3"/>
        </dgm:presLayoutVars>
      </dgm:prSet>
      <dgm:spPr/>
      <dgm:t>
        <a:bodyPr/>
        <a:lstStyle/>
        <a:p>
          <a:endParaRPr lang="en-US"/>
        </a:p>
      </dgm:t>
    </dgm:pt>
    <dgm:pt modelId="{403930E7-AC1B-42E7-8884-6D4E5CF0BF97}" type="pres">
      <dgm:prSet presAssocID="{0EE75C86-AE97-4BE0-A60F-24F15420AC5B}" presName="rootConnector1" presStyleLbl="node1" presStyleIdx="0" presStyleCnt="0"/>
      <dgm:spPr/>
      <dgm:t>
        <a:bodyPr/>
        <a:lstStyle/>
        <a:p>
          <a:endParaRPr lang="en-US"/>
        </a:p>
      </dgm:t>
    </dgm:pt>
    <dgm:pt modelId="{809C7DE1-A11A-48B4-AEA8-97213E331214}" type="pres">
      <dgm:prSet presAssocID="{0EE75C86-AE97-4BE0-A60F-24F15420AC5B}" presName="hierChild2" presStyleCnt="0"/>
      <dgm:spPr/>
    </dgm:pt>
    <dgm:pt modelId="{5C3AF356-399C-4F79-9866-C506235C0FB0}" type="pres">
      <dgm:prSet presAssocID="{E9F5035F-D19A-4C79-A88C-C443F90B4F9A}" presName="Name37" presStyleLbl="parChTrans1D2" presStyleIdx="0" presStyleCnt="10"/>
      <dgm:spPr/>
      <dgm:t>
        <a:bodyPr/>
        <a:lstStyle/>
        <a:p>
          <a:endParaRPr lang="en-US"/>
        </a:p>
      </dgm:t>
    </dgm:pt>
    <dgm:pt modelId="{848C9F94-72FF-4498-944F-3D8F12C5B820}" type="pres">
      <dgm:prSet presAssocID="{816A6E6E-E160-4884-991D-6FEA53CA177F}" presName="hierRoot2" presStyleCnt="0">
        <dgm:presLayoutVars>
          <dgm:hierBranch val="init"/>
        </dgm:presLayoutVars>
      </dgm:prSet>
      <dgm:spPr/>
    </dgm:pt>
    <dgm:pt modelId="{019EDAA3-3EF8-4AE9-852D-E66EB5A8003E}" type="pres">
      <dgm:prSet presAssocID="{816A6E6E-E160-4884-991D-6FEA53CA177F}" presName="rootComposite" presStyleCnt="0"/>
      <dgm:spPr/>
    </dgm:pt>
    <dgm:pt modelId="{4ED0FAD5-AED9-43F2-8060-18CABBF81B6B}" type="pres">
      <dgm:prSet presAssocID="{816A6E6E-E160-4884-991D-6FEA53CA177F}" presName="rootText" presStyleLbl="node2" presStyleIdx="0" presStyleCnt="4" custScaleX="169682">
        <dgm:presLayoutVars>
          <dgm:chPref val="3"/>
        </dgm:presLayoutVars>
      </dgm:prSet>
      <dgm:spPr/>
      <dgm:t>
        <a:bodyPr/>
        <a:lstStyle/>
        <a:p>
          <a:endParaRPr lang="en-US"/>
        </a:p>
      </dgm:t>
    </dgm:pt>
    <dgm:pt modelId="{E91FFF37-CA42-4DDC-8EC2-26DF56E83F9E}" type="pres">
      <dgm:prSet presAssocID="{816A6E6E-E160-4884-991D-6FEA53CA177F}" presName="rootConnector" presStyleLbl="node2" presStyleIdx="0" presStyleCnt="4"/>
      <dgm:spPr/>
      <dgm:t>
        <a:bodyPr/>
        <a:lstStyle/>
        <a:p>
          <a:endParaRPr lang="en-US"/>
        </a:p>
      </dgm:t>
    </dgm:pt>
    <dgm:pt modelId="{C5DD459F-1996-4E5A-B53E-5CE2D2EC32B5}" type="pres">
      <dgm:prSet presAssocID="{816A6E6E-E160-4884-991D-6FEA53CA177F}" presName="hierChild4" presStyleCnt="0"/>
      <dgm:spPr/>
    </dgm:pt>
    <dgm:pt modelId="{BF255938-692A-413D-A2C8-FE4BB18B502C}" type="pres">
      <dgm:prSet presAssocID="{816A6E6E-E160-4884-991D-6FEA53CA177F}" presName="hierChild5" presStyleCnt="0"/>
      <dgm:spPr/>
    </dgm:pt>
    <dgm:pt modelId="{7DDE49E6-48FD-4AD0-9C88-5B3CD84E1C12}" type="pres">
      <dgm:prSet presAssocID="{B44652AF-44DC-4156-9144-263A6C4C4CBA}" presName="Name37" presStyleLbl="parChTrans1D2" presStyleIdx="1" presStyleCnt="10"/>
      <dgm:spPr/>
      <dgm:t>
        <a:bodyPr/>
        <a:lstStyle/>
        <a:p>
          <a:endParaRPr lang="en-US"/>
        </a:p>
      </dgm:t>
    </dgm:pt>
    <dgm:pt modelId="{7DBAA720-010C-4B17-BD66-B7B44926B90D}" type="pres">
      <dgm:prSet presAssocID="{7A0B35C4-D26A-4161-9F02-1E2FC17D9B14}" presName="hierRoot2" presStyleCnt="0">
        <dgm:presLayoutVars>
          <dgm:hierBranch val="init"/>
        </dgm:presLayoutVars>
      </dgm:prSet>
      <dgm:spPr/>
    </dgm:pt>
    <dgm:pt modelId="{6B1CA25C-985D-4043-85B9-1DB433723C9F}" type="pres">
      <dgm:prSet presAssocID="{7A0B35C4-D26A-4161-9F02-1E2FC17D9B14}" presName="rootComposite" presStyleCnt="0"/>
      <dgm:spPr/>
    </dgm:pt>
    <dgm:pt modelId="{38A62B71-3DB9-4BB3-8650-791ECC0BA483}" type="pres">
      <dgm:prSet presAssocID="{7A0B35C4-D26A-4161-9F02-1E2FC17D9B14}" presName="rootText" presStyleLbl="node2" presStyleIdx="1" presStyleCnt="4" custScaleX="171646">
        <dgm:presLayoutVars>
          <dgm:chPref val="3"/>
        </dgm:presLayoutVars>
      </dgm:prSet>
      <dgm:spPr/>
      <dgm:t>
        <a:bodyPr/>
        <a:lstStyle/>
        <a:p>
          <a:endParaRPr lang="en-US"/>
        </a:p>
      </dgm:t>
    </dgm:pt>
    <dgm:pt modelId="{438E9AA4-0AAA-428A-8900-2D2121506563}" type="pres">
      <dgm:prSet presAssocID="{7A0B35C4-D26A-4161-9F02-1E2FC17D9B14}" presName="rootConnector" presStyleLbl="node2" presStyleIdx="1" presStyleCnt="4"/>
      <dgm:spPr/>
      <dgm:t>
        <a:bodyPr/>
        <a:lstStyle/>
        <a:p>
          <a:endParaRPr lang="en-US"/>
        </a:p>
      </dgm:t>
    </dgm:pt>
    <dgm:pt modelId="{B6D2C0BB-92F3-4453-AC5D-25D08D5FD1D9}" type="pres">
      <dgm:prSet presAssocID="{7A0B35C4-D26A-4161-9F02-1E2FC17D9B14}" presName="hierChild4" presStyleCnt="0"/>
      <dgm:spPr/>
    </dgm:pt>
    <dgm:pt modelId="{5A1EB734-C619-469D-A236-DF6BCC8E96B9}" type="pres">
      <dgm:prSet presAssocID="{7A0B35C4-D26A-4161-9F02-1E2FC17D9B14}" presName="hierChild5" presStyleCnt="0"/>
      <dgm:spPr/>
    </dgm:pt>
    <dgm:pt modelId="{057E3A46-2E7B-40A3-A2E6-3BB036E3EA55}" type="pres">
      <dgm:prSet presAssocID="{288D3972-56DB-4E06-BCA8-01B14A9ACCD4}" presName="Name37" presStyleLbl="parChTrans1D2" presStyleIdx="2" presStyleCnt="10"/>
      <dgm:spPr/>
      <dgm:t>
        <a:bodyPr/>
        <a:lstStyle/>
        <a:p>
          <a:endParaRPr lang="en-US"/>
        </a:p>
      </dgm:t>
    </dgm:pt>
    <dgm:pt modelId="{540EAAB6-44C0-4150-A8D1-65D3C13BC771}" type="pres">
      <dgm:prSet presAssocID="{87064CA4-E468-4758-A13C-F10CA693C9D2}" presName="hierRoot2" presStyleCnt="0">
        <dgm:presLayoutVars>
          <dgm:hierBranch val="init"/>
        </dgm:presLayoutVars>
      </dgm:prSet>
      <dgm:spPr/>
    </dgm:pt>
    <dgm:pt modelId="{2EDD3874-8CB4-4635-A593-FEE3D4A079BA}" type="pres">
      <dgm:prSet presAssocID="{87064CA4-E468-4758-A13C-F10CA693C9D2}" presName="rootComposite" presStyleCnt="0"/>
      <dgm:spPr/>
    </dgm:pt>
    <dgm:pt modelId="{7F8FEB33-CF69-4687-AD65-476E16089B12}" type="pres">
      <dgm:prSet presAssocID="{87064CA4-E468-4758-A13C-F10CA693C9D2}" presName="rootText" presStyleLbl="node2" presStyleIdx="2" presStyleCnt="4" custScaleX="169528">
        <dgm:presLayoutVars>
          <dgm:chPref val="3"/>
        </dgm:presLayoutVars>
      </dgm:prSet>
      <dgm:spPr/>
      <dgm:t>
        <a:bodyPr/>
        <a:lstStyle/>
        <a:p>
          <a:endParaRPr lang="en-US"/>
        </a:p>
      </dgm:t>
    </dgm:pt>
    <dgm:pt modelId="{C149CD31-B967-440A-87CF-7DEECD257A60}" type="pres">
      <dgm:prSet presAssocID="{87064CA4-E468-4758-A13C-F10CA693C9D2}" presName="rootConnector" presStyleLbl="node2" presStyleIdx="2" presStyleCnt="4"/>
      <dgm:spPr/>
      <dgm:t>
        <a:bodyPr/>
        <a:lstStyle/>
        <a:p>
          <a:endParaRPr lang="en-US"/>
        </a:p>
      </dgm:t>
    </dgm:pt>
    <dgm:pt modelId="{0C83C563-9AAE-45B5-95C4-D2605EF4D4A5}" type="pres">
      <dgm:prSet presAssocID="{87064CA4-E468-4758-A13C-F10CA693C9D2}" presName="hierChild4" presStyleCnt="0"/>
      <dgm:spPr/>
    </dgm:pt>
    <dgm:pt modelId="{8F900077-E7AE-4BEC-A603-0B120545C285}" type="pres">
      <dgm:prSet presAssocID="{87064CA4-E468-4758-A13C-F10CA693C9D2}" presName="hierChild5" presStyleCnt="0"/>
      <dgm:spPr/>
    </dgm:pt>
    <dgm:pt modelId="{DEBA0EBA-2D3C-4063-A568-E6331209BB17}" type="pres">
      <dgm:prSet presAssocID="{6F1C69EB-8256-4AAE-B382-9553F4E9FD43}" presName="Name37" presStyleLbl="parChTrans1D2" presStyleIdx="3" presStyleCnt="10"/>
      <dgm:spPr/>
      <dgm:t>
        <a:bodyPr/>
        <a:lstStyle/>
        <a:p>
          <a:endParaRPr lang="en-US"/>
        </a:p>
      </dgm:t>
    </dgm:pt>
    <dgm:pt modelId="{03EC3CA9-D76D-4111-A94A-F3966BEBEE84}" type="pres">
      <dgm:prSet presAssocID="{66CA2597-AB61-49BE-9BD7-B765B4909413}" presName="hierRoot2" presStyleCnt="0">
        <dgm:presLayoutVars>
          <dgm:hierBranch val="init"/>
        </dgm:presLayoutVars>
      </dgm:prSet>
      <dgm:spPr/>
    </dgm:pt>
    <dgm:pt modelId="{38DD20B0-9587-4457-95C8-C40ABF8518C3}" type="pres">
      <dgm:prSet presAssocID="{66CA2597-AB61-49BE-9BD7-B765B4909413}" presName="rootComposite" presStyleCnt="0"/>
      <dgm:spPr/>
    </dgm:pt>
    <dgm:pt modelId="{BFB3DB29-9045-45C8-9725-F42ADC61C2F2}" type="pres">
      <dgm:prSet presAssocID="{66CA2597-AB61-49BE-9BD7-B765B4909413}" presName="rootText" presStyleLbl="node2" presStyleIdx="3" presStyleCnt="4" custScaleX="175226">
        <dgm:presLayoutVars>
          <dgm:chPref val="3"/>
        </dgm:presLayoutVars>
      </dgm:prSet>
      <dgm:spPr/>
      <dgm:t>
        <a:bodyPr/>
        <a:lstStyle/>
        <a:p>
          <a:endParaRPr lang="en-US"/>
        </a:p>
      </dgm:t>
    </dgm:pt>
    <dgm:pt modelId="{D133FDA6-F107-4D05-9B2C-EE5068B448F1}" type="pres">
      <dgm:prSet presAssocID="{66CA2597-AB61-49BE-9BD7-B765B4909413}" presName="rootConnector" presStyleLbl="node2" presStyleIdx="3" presStyleCnt="4"/>
      <dgm:spPr/>
      <dgm:t>
        <a:bodyPr/>
        <a:lstStyle/>
        <a:p>
          <a:endParaRPr lang="en-US"/>
        </a:p>
      </dgm:t>
    </dgm:pt>
    <dgm:pt modelId="{301777C1-77DB-46DF-AD03-978A1622585A}" type="pres">
      <dgm:prSet presAssocID="{66CA2597-AB61-49BE-9BD7-B765B4909413}" presName="hierChild4" presStyleCnt="0"/>
      <dgm:spPr/>
    </dgm:pt>
    <dgm:pt modelId="{EAAAAAA4-4487-48E0-970C-57FDA715CD91}" type="pres">
      <dgm:prSet presAssocID="{66CA2597-AB61-49BE-9BD7-B765B4909413}" presName="hierChild5" presStyleCnt="0"/>
      <dgm:spPr/>
    </dgm:pt>
    <dgm:pt modelId="{812D93A6-1B31-4AF5-821E-78AC2DC4370A}" type="pres">
      <dgm:prSet presAssocID="{0EE75C86-AE97-4BE0-A60F-24F15420AC5B}" presName="hierChild3" presStyleCnt="0"/>
      <dgm:spPr/>
    </dgm:pt>
    <dgm:pt modelId="{5FF633B3-1C1E-46F9-9A5E-95E003671C87}" type="pres">
      <dgm:prSet presAssocID="{E59CB1D1-CEAC-43C3-A157-95EE2645259B}" presName="Name111" presStyleLbl="parChTrans1D2" presStyleIdx="4" presStyleCnt="10"/>
      <dgm:spPr/>
      <dgm:t>
        <a:bodyPr/>
        <a:lstStyle/>
        <a:p>
          <a:endParaRPr lang="en-US"/>
        </a:p>
      </dgm:t>
    </dgm:pt>
    <dgm:pt modelId="{A5ABF5AE-57D2-43BC-AC77-12999C8556A8}" type="pres">
      <dgm:prSet presAssocID="{A0225F2C-1D0B-4C39-98F1-BB21DDB25C53}" presName="hierRoot3" presStyleCnt="0">
        <dgm:presLayoutVars>
          <dgm:hierBranch val="init"/>
        </dgm:presLayoutVars>
      </dgm:prSet>
      <dgm:spPr/>
    </dgm:pt>
    <dgm:pt modelId="{866CAC68-1970-4139-A9C6-33D6BB32B865}" type="pres">
      <dgm:prSet presAssocID="{A0225F2C-1D0B-4C39-98F1-BB21DDB25C53}" presName="rootComposite3" presStyleCnt="0"/>
      <dgm:spPr/>
    </dgm:pt>
    <dgm:pt modelId="{314F4B5F-4894-458A-B656-0625F3D5AE0B}" type="pres">
      <dgm:prSet presAssocID="{A0225F2C-1D0B-4C39-98F1-BB21DDB25C53}" presName="rootText3" presStyleLbl="asst1" presStyleIdx="0" presStyleCnt="6" custScaleX="256492" custScaleY="209975" custLinFactNeighborX="-12655" custLinFactNeighborY="-12183">
        <dgm:presLayoutVars>
          <dgm:chPref val="3"/>
        </dgm:presLayoutVars>
      </dgm:prSet>
      <dgm:spPr/>
      <dgm:t>
        <a:bodyPr/>
        <a:lstStyle/>
        <a:p>
          <a:endParaRPr lang="en-US"/>
        </a:p>
      </dgm:t>
    </dgm:pt>
    <dgm:pt modelId="{81855C8B-9F55-4621-9EA6-195B63F2DABA}" type="pres">
      <dgm:prSet presAssocID="{A0225F2C-1D0B-4C39-98F1-BB21DDB25C53}" presName="rootConnector3" presStyleLbl="asst1" presStyleIdx="0" presStyleCnt="6"/>
      <dgm:spPr/>
      <dgm:t>
        <a:bodyPr/>
        <a:lstStyle/>
        <a:p>
          <a:endParaRPr lang="en-US"/>
        </a:p>
      </dgm:t>
    </dgm:pt>
    <dgm:pt modelId="{32608096-2885-46C4-AC03-1217A0A025B7}" type="pres">
      <dgm:prSet presAssocID="{A0225F2C-1D0B-4C39-98F1-BB21DDB25C53}" presName="hierChild6" presStyleCnt="0"/>
      <dgm:spPr/>
    </dgm:pt>
    <dgm:pt modelId="{3A7698B6-31C1-43D2-98DE-6F18E2CB389B}" type="pres">
      <dgm:prSet presAssocID="{A0225F2C-1D0B-4C39-98F1-BB21DDB25C53}" presName="hierChild7" presStyleCnt="0"/>
      <dgm:spPr/>
    </dgm:pt>
    <dgm:pt modelId="{F6A85A70-153C-455C-9D53-C79314AC260E}" type="pres">
      <dgm:prSet presAssocID="{9AD153CD-02EA-47EF-82EE-6C9D386D5962}" presName="Name111" presStyleLbl="parChTrans1D2" presStyleIdx="5" presStyleCnt="10"/>
      <dgm:spPr/>
      <dgm:t>
        <a:bodyPr/>
        <a:lstStyle/>
        <a:p>
          <a:endParaRPr lang="en-US"/>
        </a:p>
      </dgm:t>
    </dgm:pt>
    <dgm:pt modelId="{D085BF74-F010-486E-9EF3-79925FDC133D}" type="pres">
      <dgm:prSet presAssocID="{0556866C-6D05-4DDF-A853-39CE9916FA22}" presName="hierRoot3" presStyleCnt="0">
        <dgm:presLayoutVars>
          <dgm:hierBranch val="init"/>
        </dgm:presLayoutVars>
      </dgm:prSet>
      <dgm:spPr/>
    </dgm:pt>
    <dgm:pt modelId="{C3BFEC2E-4CDE-4BD6-8564-115CF17F3D4D}" type="pres">
      <dgm:prSet presAssocID="{0556866C-6D05-4DDF-A853-39CE9916FA22}" presName="rootComposite3" presStyleCnt="0"/>
      <dgm:spPr/>
    </dgm:pt>
    <dgm:pt modelId="{A6C7B387-C370-4812-B122-8ECC2FE686F5}" type="pres">
      <dgm:prSet presAssocID="{0556866C-6D05-4DDF-A853-39CE9916FA22}" presName="rootText3" presStyleLbl="asst1" presStyleIdx="1" presStyleCnt="6" custScaleX="246361" custScaleY="208986" custLinFactNeighborX="21768" custLinFactNeighborY="-12083">
        <dgm:presLayoutVars>
          <dgm:chPref val="3"/>
        </dgm:presLayoutVars>
      </dgm:prSet>
      <dgm:spPr/>
      <dgm:t>
        <a:bodyPr/>
        <a:lstStyle/>
        <a:p>
          <a:endParaRPr lang="en-US"/>
        </a:p>
      </dgm:t>
    </dgm:pt>
    <dgm:pt modelId="{1B673E96-8174-4DEA-A283-37252329C150}" type="pres">
      <dgm:prSet presAssocID="{0556866C-6D05-4DDF-A853-39CE9916FA22}" presName="rootConnector3" presStyleLbl="asst1" presStyleIdx="1" presStyleCnt="6"/>
      <dgm:spPr/>
      <dgm:t>
        <a:bodyPr/>
        <a:lstStyle/>
        <a:p>
          <a:endParaRPr lang="en-US"/>
        </a:p>
      </dgm:t>
    </dgm:pt>
    <dgm:pt modelId="{86816E75-2025-406E-816A-95749C8A5993}" type="pres">
      <dgm:prSet presAssocID="{0556866C-6D05-4DDF-A853-39CE9916FA22}" presName="hierChild6" presStyleCnt="0"/>
      <dgm:spPr/>
    </dgm:pt>
    <dgm:pt modelId="{90C2F0E6-31C6-4636-A72A-355257BCCE9C}" type="pres">
      <dgm:prSet presAssocID="{0556866C-6D05-4DDF-A853-39CE9916FA22}" presName="hierChild7" presStyleCnt="0"/>
      <dgm:spPr/>
    </dgm:pt>
    <dgm:pt modelId="{99A4D6A1-2DEA-4E82-A346-BCCBB4678D8F}" type="pres">
      <dgm:prSet presAssocID="{9B759253-9AC1-418B-8F9D-F27CB5B0ADF7}" presName="Name111" presStyleLbl="parChTrans1D2" presStyleIdx="6" presStyleCnt="10"/>
      <dgm:spPr/>
      <dgm:t>
        <a:bodyPr/>
        <a:lstStyle/>
        <a:p>
          <a:endParaRPr lang="en-US"/>
        </a:p>
      </dgm:t>
    </dgm:pt>
    <dgm:pt modelId="{4A99B1E6-5401-46A7-AA32-18F8223DD2B1}" type="pres">
      <dgm:prSet presAssocID="{4DE0DED0-5FAD-4E8A-B86A-E9C846E32827}" presName="hierRoot3" presStyleCnt="0">
        <dgm:presLayoutVars>
          <dgm:hierBranch val="init"/>
        </dgm:presLayoutVars>
      </dgm:prSet>
      <dgm:spPr/>
    </dgm:pt>
    <dgm:pt modelId="{68DD2AE9-616C-409F-B8D2-EA35324130C2}" type="pres">
      <dgm:prSet presAssocID="{4DE0DED0-5FAD-4E8A-B86A-E9C846E32827}" presName="rootComposite3" presStyleCnt="0"/>
      <dgm:spPr/>
    </dgm:pt>
    <dgm:pt modelId="{E31E24FA-DD7A-43C5-AD41-BA5DD0B617E7}" type="pres">
      <dgm:prSet presAssocID="{4DE0DED0-5FAD-4E8A-B86A-E9C846E32827}" presName="rootText3" presStyleLbl="asst1" presStyleIdx="2" presStyleCnt="6" custScaleX="250863" custScaleY="211593" custLinFactNeighborX="-11712" custLinFactNeighborY="2549">
        <dgm:presLayoutVars>
          <dgm:chPref val="3"/>
        </dgm:presLayoutVars>
      </dgm:prSet>
      <dgm:spPr/>
      <dgm:t>
        <a:bodyPr/>
        <a:lstStyle/>
        <a:p>
          <a:endParaRPr lang="en-US"/>
        </a:p>
      </dgm:t>
    </dgm:pt>
    <dgm:pt modelId="{84D5F0CB-E1DF-4162-8EBD-1902C62488ED}" type="pres">
      <dgm:prSet presAssocID="{4DE0DED0-5FAD-4E8A-B86A-E9C846E32827}" presName="rootConnector3" presStyleLbl="asst1" presStyleIdx="2" presStyleCnt="6"/>
      <dgm:spPr/>
      <dgm:t>
        <a:bodyPr/>
        <a:lstStyle/>
        <a:p>
          <a:endParaRPr lang="en-US"/>
        </a:p>
      </dgm:t>
    </dgm:pt>
    <dgm:pt modelId="{20FCC076-4859-4B6C-862B-3BF8D014633D}" type="pres">
      <dgm:prSet presAssocID="{4DE0DED0-5FAD-4E8A-B86A-E9C846E32827}" presName="hierChild6" presStyleCnt="0"/>
      <dgm:spPr/>
    </dgm:pt>
    <dgm:pt modelId="{038E0FFE-64A0-4EA6-8B13-13BD8D678179}" type="pres">
      <dgm:prSet presAssocID="{4DE0DED0-5FAD-4E8A-B86A-E9C846E32827}" presName="hierChild7" presStyleCnt="0"/>
      <dgm:spPr/>
    </dgm:pt>
    <dgm:pt modelId="{109AC0B6-F507-4521-90A2-86B5C5F0DD92}" type="pres">
      <dgm:prSet presAssocID="{0BCC949B-4B7A-45B7-9BC8-EA851F3E3040}" presName="Name111" presStyleLbl="parChTrans1D2" presStyleIdx="7" presStyleCnt="10"/>
      <dgm:spPr/>
      <dgm:t>
        <a:bodyPr/>
        <a:lstStyle/>
        <a:p>
          <a:endParaRPr lang="en-US"/>
        </a:p>
      </dgm:t>
    </dgm:pt>
    <dgm:pt modelId="{3FA7F8B0-FDAB-40D3-94E2-01C505323513}" type="pres">
      <dgm:prSet presAssocID="{E4F33B55-FB1C-4E22-A93D-E80F575A9980}" presName="hierRoot3" presStyleCnt="0">
        <dgm:presLayoutVars>
          <dgm:hierBranch val="init"/>
        </dgm:presLayoutVars>
      </dgm:prSet>
      <dgm:spPr/>
    </dgm:pt>
    <dgm:pt modelId="{3C3EECD2-8BF2-4D4D-89ED-732E9379A4B5}" type="pres">
      <dgm:prSet presAssocID="{E4F33B55-FB1C-4E22-A93D-E80F575A9980}" presName="rootComposite3" presStyleCnt="0"/>
      <dgm:spPr/>
    </dgm:pt>
    <dgm:pt modelId="{935B2926-C51F-4127-B7F6-81242567BD12}" type="pres">
      <dgm:prSet presAssocID="{E4F33B55-FB1C-4E22-A93D-E80F575A9980}" presName="rootText3" presStyleLbl="asst1" presStyleIdx="3" presStyleCnt="6" custScaleX="243599" custScaleY="232354" custLinFactNeighborX="21768" custLinFactNeighborY="-7516">
        <dgm:presLayoutVars>
          <dgm:chPref val="3"/>
        </dgm:presLayoutVars>
      </dgm:prSet>
      <dgm:spPr/>
      <dgm:t>
        <a:bodyPr/>
        <a:lstStyle/>
        <a:p>
          <a:endParaRPr lang="en-US"/>
        </a:p>
      </dgm:t>
    </dgm:pt>
    <dgm:pt modelId="{5D218A0B-8CE4-4920-B75E-700202503E9D}" type="pres">
      <dgm:prSet presAssocID="{E4F33B55-FB1C-4E22-A93D-E80F575A9980}" presName="rootConnector3" presStyleLbl="asst1" presStyleIdx="3" presStyleCnt="6"/>
      <dgm:spPr/>
      <dgm:t>
        <a:bodyPr/>
        <a:lstStyle/>
        <a:p>
          <a:endParaRPr lang="en-US"/>
        </a:p>
      </dgm:t>
    </dgm:pt>
    <dgm:pt modelId="{D25167F8-FFF5-49CC-8E67-C0C1053D81DC}" type="pres">
      <dgm:prSet presAssocID="{E4F33B55-FB1C-4E22-A93D-E80F575A9980}" presName="hierChild6" presStyleCnt="0"/>
      <dgm:spPr/>
    </dgm:pt>
    <dgm:pt modelId="{ECA5EECB-B4BC-4CDD-9E74-18BEB5CA6D04}" type="pres">
      <dgm:prSet presAssocID="{E4F33B55-FB1C-4E22-A93D-E80F575A9980}" presName="hierChild7" presStyleCnt="0"/>
      <dgm:spPr/>
    </dgm:pt>
    <dgm:pt modelId="{15B4C6A2-1E87-49B5-9A3A-6BC714318AA3}" type="pres">
      <dgm:prSet presAssocID="{8391D725-5DDC-4212-8A33-922064B50CC8}" presName="Name111" presStyleLbl="parChTrans1D2" presStyleIdx="8" presStyleCnt="10"/>
      <dgm:spPr/>
      <dgm:t>
        <a:bodyPr/>
        <a:lstStyle/>
        <a:p>
          <a:endParaRPr lang="en-US"/>
        </a:p>
      </dgm:t>
    </dgm:pt>
    <dgm:pt modelId="{F755AC58-D2A9-459F-A530-B8B9C713970F}" type="pres">
      <dgm:prSet presAssocID="{2E77FF02-F4B2-4AA2-B969-874E326BCEB8}" presName="hierRoot3" presStyleCnt="0">
        <dgm:presLayoutVars>
          <dgm:hierBranch val="init"/>
        </dgm:presLayoutVars>
      </dgm:prSet>
      <dgm:spPr/>
    </dgm:pt>
    <dgm:pt modelId="{1F879BF8-B58B-43B7-9EBF-692BF164C1BE}" type="pres">
      <dgm:prSet presAssocID="{2E77FF02-F4B2-4AA2-B969-874E326BCEB8}" presName="rootComposite3" presStyleCnt="0"/>
      <dgm:spPr/>
    </dgm:pt>
    <dgm:pt modelId="{0A7AB112-B595-4EB7-87E6-84CEC7B2974C}" type="pres">
      <dgm:prSet presAssocID="{2E77FF02-F4B2-4AA2-B969-874E326BCEB8}" presName="rootText3" presStyleLbl="asst1" presStyleIdx="4" presStyleCnt="6" custScaleX="243284" custScaleY="248126" custLinFactNeighborX="-9293" custLinFactNeighborY="-16520">
        <dgm:presLayoutVars>
          <dgm:chPref val="3"/>
        </dgm:presLayoutVars>
      </dgm:prSet>
      <dgm:spPr/>
      <dgm:t>
        <a:bodyPr/>
        <a:lstStyle/>
        <a:p>
          <a:endParaRPr lang="en-US"/>
        </a:p>
      </dgm:t>
    </dgm:pt>
    <dgm:pt modelId="{92EF4007-C049-42F2-9350-B3326A736FBB}" type="pres">
      <dgm:prSet presAssocID="{2E77FF02-F4B2-4AA2-B969-874E326BCEB8}" presName="rootConnector3" presStyleLbl="asst1" presStyleIdx="4" presStyleCnt="6"/>
      <dgm:spPr/>
      <dgm:t>
        <a:bodyPr/>
        <a:lstStyle/>
        <a:p>
          <a:endParaRPr lang="en-US"/>
        </a:p>
      </dgm:t>
    </dgm:pt>
    <dgm:pt modelId="{68D3F437-11CA-4C05-B956-59678CBBDC8A}" type="pres">
      <dgm:prSet presAssocID="{2E77FF02-F4B2-4AA2-B969-874E326BCEB8}" presName="hierChild6" presStyleCnt="0"/>
      <dgm:spPr/>
    </dgm:pt>
    <dgm:pt modelId="{175CA43A-6EC1-4C05-ABC5-E9CFE1AAEEC1}" type="pres">
      <dgm:prSet presAssocID="{2E77FF02-F4B2-4AA2-B969-874E326BCEB8}" presName="hierChild7" presStyleCnt="0"/>
      <dgm:spPr/>
    </dgm:pt>
    <dgm:pt modelId="{C1385797-29AA-44BF-886B-ABCD87EDDE3D}" type="pres">
      <dgm:prSet presAssocID="{D06A3469-0A88-41E4-80A7-351BF0B0759D}" presName="Name111" presStyleLbl="parChTrans1D2" presStyleIdx="9" presStyleCnt="10"/>
      <dgm:spPr/>
      <dgm:t>
        <a:bodyPr/>
        <a:lstStyle/>
        <a:p>
          <a:endParaRPr lang="en-US"/>
        </a:p>
      </dgm:t>
    </dgm:pt>
    <dgm:pt modelId="{5C84780A-D671-403B-AFB2-0D394C7927C0}" type="pres">
      <dgm:prSet presAssocID="{230D6117-8FAD-42A8-B15C-6455EB4C5CF0}" presName="hierRoot3" presStyleCnt="0">
        <dgm:presLayoutVars>
          <dgm:hierBranch val="init"/>
        </dgm:presLayoutVars>
      </dgm:prSet>
      <dgm:spPr/>
    </dgm:pt>
    <dgm:pt modelId="{9434D61B-A823-4F2C-A472-B1879ED16568}" type="pres">
      <dgm:prSet presAssocID="{230D6117-8FAD-42A8-B15C-6455EB4C5CF0}" presName="rootComposite3" presStyleCnt="0"/>
      <dgm:spPr/>
    </dgm:pt>
    <dgm:pt modelId="{07512BF5-DD0A-4869-AB90-A11C37E9BA34}" type="pres">
      <dgm:prSet presAssocID="{230D6117-8FAD-42A8-B15C-6455EB4C5CF0}" presName="rootText3" presStyleLbl="asst1" presStyleIdx="5" presStyleCnt="6" custScaleX="245088" custScaleY="264061" custLinFactNeighborX="21768" custLinFactNeighborY="-23562">
        <dgm:presLayoutVars>
          <dgm:chPref val="3"/>
        </dgm:presLayoutVars>
      </dgm:prSet>
      <dgm:spPr/>
      <dgm:t>
        <a:bodyPr/>
        <a:lstStyle/>
        <a:p>
          <a:endParaRPr lang="en-US"/>
        </a:p>
      </dgm:t>
    </dgm:pt>
    <dgm:pt modelId="{6DAA80F3-0A5E-4D37-BB27-B1608003919B}" type="pres">
      <dgm:prSet presAssocID="{230D6117-8FAD-42A8-B15C-6455EB4C5CF0}" presName="rootConnector3" presStyleLbl="asst1" presStyleIdx="5" presStyleCnt="6"/>
      <dgm:spPr/>
      <dgm:t>
        <a:bodyPr/>
        <a:lstStyle/>
        <a:p>
          <a:endParaRPr lang="en-US"/>
        </a:p>
      </dgm:t>
    </dgm:pt>
    <dgm:pt modelId="{3A144E76-B346-407D-B61C-5CC240849C12}" type="pres">
      <dgm:prSet presAssocID="{230D6117-8FAD-42A8-B15C-6455EB4C5CF0}" presName="hierChild6" presStyleCnt="0"/>
      <dgm:spPr/>
    </dgm:pt>
    <dgm:pt modelId="{BD2EE2D0-D05C-490A-9AB2-4324F7CABF62}" type="pres">
      <dgm:prSet presAssocID="{230D6117-8FAD-42A8-B15C-6455EB4C5CF0}" presName="hierChild7" presStyleCnt="0"/>
      <dgm:spPr/>
    </dgm:pt>
  </dgm:ptLst>
  <dgm:cxnLst>
    <dgm:cxn modelId="{C67C7F6C-7C84-41C6-8A42-64744011DBA9}" type="presOf" srcId="{816A6E6E-E160-4884-991D-6FEA53CA177F}" destId="{E91FFF37-CA42-4DDC-8EC2-26DF56E83F9E}" srcOrd="1" destOrd="0" presId="urn:microsoft.com/office/officeart/2005/8/layout/orgChart1"/>
    <dgm:cxn modelId="{59555890-36E6-4BD2-A8F0-E37C4037F805}" srcId="{C042E5EC-B39E-4262-BCC3-8EFCE2E2092E}" destId="{0EE75C86-AE97-4BE0-A60F-24F15420AC5B}" srcOrd="0" destOrd="0" parTransId="{398BB947-1EC0-4228-BC73-1EF0A5E1A59F}" sibTransId="{E0706608-8534-4AEB-8775-EB180CF31E11}"/>
    <dgm:cxn modelId="{84EDFAE7-315B-488A-9080-ECB262BD69B2}" type="presOf" srcId="{9AD153CD-02EA-47EF-82EE-6C9D386D5962}" destId="{F6A85A70-153C-455C-9D53-C79314AC260E}" srcOrd="0" destOrd="0" presId="urn:microsoft.com/office/officeart/2005/8/layout/orgChart1"/>
    <dgm:cxn modelId="{E45A49AB-0AF0-424E-B020-372B69BC2F8F}" type="presOf" srcId="{A0225F2C-1D0B-4C39-98F1-BB21DDB25C53}" destId="{81855C8B-9F55-4621-9EA6-195B63F2DABA}" srcOrd="1" destOrd="0" presId="urn:microsoft.com/office/officeart/2005/8/layout/orgChart1"/>
    <dgm:cxn modelId="{5948E5B8-72DA-4B73-B87B-DC09C9685A48}" srcId="{0EE75C86-AE97-4BE0-A60F-24F15420AC5B}" destId="{816A6E6E-E160-4884-991D-6FEA53CA177F}" srcOrd="6" destOrd="0" parTransId="{E9F5035F-D19A-4C79-A88C-C443F90B4F9A}" sibTransId="{CEC7DA56-8F77-4325-9F02-DE88F53C08D7}"/>
    <dgm:cxn modelId="{3A9CAABC-966D-49FD-827A-C8A1FB9ECDB1}" type="presOf" srcId="{288D3972-56DB-4E06-BCA8-01B14A9ACCD4}" destId="{057E3A46-2E7B-40A3-A2E6-3BB036E3EA55}" srcOrd="0" destOrd="0" presId="urn:microsoft.com/office/officeart/2005/8/layout/orgChart1"/>
    <dgm:cxn modelId="{9CE85217-4D58-4A01-A1DE-2656755AE921}" type="presOf" srcId="{A0225F2C-1D0B-4C39-98F1-BB21DDB25C53}" destId="{314F4B5F-4894-458A-B656-0625F3D5AE0B}" srcOrd="0" destOrd="0" presId="urn:microsoft.com/office/officeart/2005/8/layout/orgChart1"/>
    <dgm:cxn modelId="{846C031C-191F-408F-B659-CFE3725632E1}" srcId="{0EE75C86-AE97-4BE0-A60F-24F15420AC5B}" destId="{0556866C-6D05-4DDF-A853-39CE9916FA22}" srcOrd="1" destOrd="0" parTransId="{9AD153CD-02EA-47EF-82EE-6C9D386D5962}" sibTransId="{A5AAA3F0-4C2A-4B5C-9DA7-509189854980}"/>
    <dgm:cxn modelId="{34551BA6-AB14-4AED-8AEB-A64B2BCD2696}" type="presOf" srcId="{0556866C-6D05-4DDF-A853-39CE9916FA22}" destId="{A6C7B387-C370-4812-B122-8ECC2FE686F5}" srcOrd="0" destOrd="0" presId="urn:microsoft.com/office/officeart/2005/8/layout/orgChart1"/>
    <dgm:cxn modelId="{93B07359-3288-40FB-B4F4-86FCDD411626}" type="presOf" srcId="{8391D725-5DDC-4212-8A33-922064B50CC8}" destId="{15B4C6A2-1E87-49B5-9A3A-6BC714318AA3}" srcOrd="0" destOrd="0" presId="urn:microsoft.com/office/officeart/2005/8/layout/orgChart1"/>
    <dgm:cxn modelId="{0A36B4E9-355C-46C6-8278-D0434BC5F249}" type="presOf" srcId="{66CA2597-AB61-49BE-9BD7-B765B4909413}" destId="{BFB3DB29-9045-45C8-9725-F42ADC61C2F2}" srcOrd="0" destOrd="0" presId="urn:microsoft.com/office/officeart/2005/8/layout/orgChart1"/>
    <dgm:cxn modelId="{7C89AD74-8677-4671-A2B0-F272D4983147}" type="presOf" srcId="{230D6117-8FAD-42A8-B15C-6455EB4C5CF0}" destId="{07512BF5-DD0A-4869-AB90-A11C37E9BA34}" srcOrd="0" destOrd="0" presId="urn:microsoft.com/office/officeart/2005/8/layout/orgChart1"/>
    <dgm:cxn modelId="{3BF44E7C-9201-45A8-957D-BAEA2D3685E4}" srcId="{0EE75C86-AE97-4BE0-A60F-24F15420AC5B}" destId="{2E77FF02-F4B2-4AA2-B969-874E326BCEB8}" srcOrd="4" destOrd="0" parTransId="{8391D725-5DDC-4212-8A33-922064B50CC8}" sibTransId="{B8993DD0-99F5-4A57-95A5-D571B01314AC}"/>
    <dgm:cxn modelId="{2A25A99B-0F41-4B63-B594-2E20B58DDD80}" type="presOf" srcId="{7A0B35C4-D26A-4161-9F02-1E2FC17D9B14}" destId="{438E9AA4-0AAA-428A-8900-2D2121506563}" srcOrd="1" destOrd="0" presId="urn:microsoft.com/office/officeart/2005/8/layout/orgChart1"/>
    <dgm:cxn modelId="{8594B8EF-DE15-40B2-985F-03D1E577F33F}" type="presOf" srcId="{E9F5035F-D19A-4C79-A88C-C443F90B4F9A}" destId="{5C3AF356-399C-4F79-9866-C506235C0FB0}" srcOrd="0" destOrd="0" presId="urn:microsoft.com/office/officeart/2005/8/layout/orgChart1"/>
    <dgm:cxn modelId="{E62198DF-057F-4EC6-A6B4-440E2BCFC4E5}" type="presOf" srcId="{C042E5EC-B39E-4262-BCC3-8EFCE2E2092E}" destId="{4995CA2F-1687-43AF-9603-F85B933C34E2}" srcOrd="0" destOrd="0" presId="urn:microsoft.com/office/officeart/2005/8/layout/orgChart1"/>
    <dgm:cxn modelId="{03EBC195-5257-46A7-B032-63F5201D5D08}" srcId="{0EE75C86-AE97-4BE0-A60F-24F15420AC5B}" destId="{87064CA4-E468-4758-A13C-F10CA693C9D2}" srcOrd="8" destOrd="0" parTransId="{288D3972-56DB-4E06-BCA8-01B14A9ACCD4}" sibTransId="{DFC8C5F6-1592-4F89-93D8-D8A0F518686F}"/>
    <dgm:cxn modelId="{1AD94D8D-67AF-4A4F-8E69-35971DA63CCE}" type="presOf" srcId="{E4F33B55-FB1C-4E22-A93D-E80F575A9980}" destId="{5D218A0B-8CE4-4920-B75E-700202503E9D}" srcOrd="1" destOrd="0" presId="urn:microsoft.com/office/officeart/2005/8/layout/orgChart1"/>
    <dgm:cxn modelId="{C4E3672E-5AA6-4CBA-971A-0DD301F93FB6}" srcId="{0EE75C86-AE97-4BE0-A60F-24F15420AC5B}" destId="{230D6117-8FAD-42A8-B15C-6455EB4C5CF0}" srcOrd="5" destOrd="0" parTransId="{D06A3469-0A88-41E4-80A7-351BF0B0759D}" sibTransId="{FDCEFD67-ED8E-4473-92F3-C70A5D513E29}"/>
    <dgm:cxn modelId="{AF43A4BA-674A-48F7-9A80-087C092EFD66}" srcId="{0EE75C86-AE97-4BE0-A60F-24F15420AC5B}" destId="{E4F33B55-FB1C-4E22-A93D-E80F575A9980}" srcOrd="3" destOrd="0" parTransId="{0BCC949B-4B7A-45B7-9BC8-EA851F3E3040}" sibTransId="{F5DFB47E-7ABD-4041-A8C1-0EABC7601214}"/>
    <dgm:cxn modelId="{9FE4F343-7B9B-45A1-B2A0-D726F9613C7D}" srcId="{0EE75C86-AE97-4BE0-A60F-24F15420AC5B}" destId="{4DE0DED0-5FAD-4E8A-B86A-E9C846E32827}" srcOrd="2" destOrd="0" parTransId="{9B759253-9AC1-418B-8F9D-F27CB5B0ADF7}" sibTransId="{4DF22367-69A7-468B-8FC1-2691E7AB5636}"/>
    <dgm:cxn modelId="{9A50BA9B-F5AD-4563-ADE2-9FEC3A7821EE}" type="presOf" srcId="{4DE0DED0-5FAD-4E8A-B86A-E9C846E32827}" destId="{84D5F0CB-E1DF-4162-8EBD-1902C62488ED}" srcOrd="1" destOrd="0" presId="urn:microsoft.com/office/officeart/2005/8/layout/orgChart1"/>
    <dgm:cxn modelId="{6F6DBB74-E216-4837-86DF-C4A454A474B4}" type="presOf" srcId="{66CA2597-AB61-49BE-9BD7-B765B4909413}" destId="{D133FDA6-F107-4D05-9B2C-EE5068B448F1}" srcOrd="1" destOrd="0" presId="urn:microsoft.com/office/officeart/2005/8/layout/orgChart1"/>
    <dgm:cxn modelId="{776FF3FE-53DD-48C7-895C-7D33E40321B1}" type="presOf" srcId="{87064CA4-E468-4758-A13C-F10CA693C9D2}" destId="{C149CD31-B967-440A-87CF-7DEECD257A60}" srcOrd="1" destOrd="0" presId="urn:microsoft.com/office/officeart/2005/8/layout/orgChart1"/>
    <dgm:cxn modelId="{6C4E14EB-AD83-4872-940D-8F6D8914089D}" type="presOf" srcId="{B44652AF-44DC-4156-9144-263A6C4C4CBA}" destId="{7DDE49E6-48FD-4AD0-9C88-5B3CD84E1C12}" srcOrd="0" destOrd="0" presId="urn:microsoft.com/office/officeart/2005/8/layout/orgChart1"/>
    <dgm:cxn modelId="{BA555C8E-C2EA-4952-9AF5-8172D87824C4}" type="presOf" srcId="{0EE75C86-AE97-4BE0-A60F-24F15420AC5B}" destId="{332BB3EE-8C33-44A5-A0D1-D65BE5A51D41}" srcOrd="0" destOrd="0" presId="urn:microsoft.com/office/officeart/2005/8/layout/orgChart1"/>
    <dgm:cxn modelId="{67B799FE-168E-46BD-AC72-2731270BC859}" type="presOf" srcId="{7A0B35C4-D26A-4161-9F02-1E2FC17D9B14}" destId="{38A62B71-3DB9-4BB3-8650-791ECC0BA483}" srcOrd="0" destOrd="0" presId="urn:microsoft.com/office/officeart/2005/8/layout/orgChart1"/>
    <dgm:cxn modelId="{76A1665A-DBCB-400F-9D57-4B82066FD459}" type="presOf" srcId="{2E77FF02-F4B2-4AA2-B969-874E326BCEB8}" destId="{92EF4007-C049-42F2-9350-B3326A736FBB}" srcOrd="1" destOrd="0" presId="urn:microsoft.com/office/officeart/2005/8/layout/orgChart1"/>
    <dgm:cxn modelId="{3C8D2443-5401-4616-A07E-B1EFBE72FD1C}" type="presOf" srcId="{2E77FF02-F4B2-4AA2-B969-874E326BCEB8}" destId="{0A7AB112-B595-4EB7-87E6-84CEC7B2974C}" srcOrd="0" destOrd="0" presId="urn:microsoft.com/office/officeart/2005/8/layout/orgChart1"/>
    <dgm:cxn modelId="{CFBAED62-FECA-40F7-930A-83799594DC1D}" type="presOf" srcId="{E59CB1D1-CEAC-43C3-A157-95EE2645259B}" destId="{5FF633B3-1C1E-46F9-9A5E-95E003671C87}" srcOrd="0" destOrd="0" presId="urn:microsoft.com/office/officeart/2005/8/layout/orgChart1"/>
    <dgm:cxn modelId="{6182027B-F387-4516-8BC9-3ECB64568A8D}" type="presOf" srcId="{9B759253-9AC1-418B-8F9D-F27CB5B0ADF7}" destId="{99A4D6A1-2DEA-4E82-A346-BCCBB4678D8F}" srcOrd="0" destOrd="0" presId="urn:microsoft.com/office/officeart/2005/8/layout/orgChart1"/>
    <dgm:cxn modelId="{B8C874F7-E43E-40F6-BE43-50F808DE85AB}" type="presOf" srcId="{E4F33B55-FB1C-4E22-A93D-E80F575A9980}" destId="{935B2926-C51F-4127-B7F6-81242567BD12}" srcOrd="0" destOrd="0" presId="urn:microsoft.com/office/officeart/2005/8/layout/orgChart1"/>
    <dgm:cxn modelId="{0F006150-0717-4FDB-BE35-931FF8039C08}" type="presOf" srcId="{0556866C-6D05-4DDF-A853-39CE9916FA22}" destId="{1B673E96-8174-4DEA-A283-37252329C150}" srcOrd="1" destOrd="0" presId="urn:microsoft.com/office/officeart/2005/8/layout/orgChart1"/>
    <dgm:cxn modelId="{8A885FA6-31B2-4F59-870F-872581477E45}" srcId="{0EE75C86-AE97-4BE0-A60F-24F15420AC5B}" destId="{A0225F2C-1D0B-4C39-98F1-BB21DDB25C53}" srcOrd="0" destOrd="0" parTransId="{E59CB1D1-CEAC-43C3-A157-95EE2645259B}" sibTransId="{4F2A427E-FD0F-468B-8244-A4AE0B30857D}"/>
    <dgm:cxn modelId="{03ED9885-B88A-4380-B56B-2809BCAF374E}" type="presOf" srcId="{6F1C69EB-8256-4AAE-B382-9553F4E9FD43}" destId="{DEBA0EBA-2D3C-4063-A568-E6331209BB17}" srcOrd="0" destOrd="0" presId="urn:microsoft.com/office/officeart/2005/8/layout/orgChart1"/>
    <dgm:cxn modelId="{5C0FC151-1EC7-4D7B-8531-941BA63C2573}" type="presOf" srcId="{230D6117-8FAD-42A8-B15C-6455EB4C5CF0}" destId="{6DAA80F3-0A5E-4D37-BB27-B1608003919B}" srcOrd="1" destOrd="0" presId="urn:microsoft.com/office/officeart/2005/8/layout/orgChart1"/>
    <dgm:cxn modelId="{9FBD34A8-A90A-47D6-949E-F687D2786A3F}" type="presOf" srcId="{816A6E6E-E160-4884-991D-6FEA53CA177F}" destId="{4ED0FAD5-AED9-43F2-8060-18CABBF81B6B}" srcOrd="0" destOrd="0" presId="urn:microsoft.com/office/officeart/2005/8/layout/orgChart1"/>
    <dgm:cxn modelId="{39896BD7-3364-4F63-8641-03ACCDFA4F7A}" srcId="{0EE75C86-AE97-4BE0-A60F-24F15420AC5B}" destId="{7A0B35C4-D26A-4161-9F02-1E2FC17D9B14}" srcOrd="7" destOrd="0" parTransId="{B44652AF-44DC-4156-9144-263A6C4C4CBA}" sibTransId="{644D79FF-CE9E-4863-BC67-EFE22778DCF0}"/>
    <dgm:cxn modelId="{64193985-1E1F-4004-9319-E59B1D107E2F}" type="presOf" srcId="{0BCC949B-4B7A-45B7-9BC8-EA851F3E3040}" destId="{109AC0B6-F507-4521-90A2-86B5C5F0DD92}" srcOrd="0" destOrd="0" presId="urn:microsoft.com/office/officeart/2005/8/layout/orgChart1"/>
    <dgm:cxn modelId="{B02D508D-BC7F-43A2-87C5-DBF7AC88ED6E}" type="presOf" srcId="{0EE75C86-AE97-4BE0-A60F-24F15420AC5B}" destId="{403930E7-AC1B-42E7-8884-6D4E5CF0BF97}" srcOrd="1" destOrd="0" presId="urn:microsoft.com/office/officeart/2005/8/layout/orgChart1"/>
    <dgm:cxn modelId="{96980325-D037-42B4-964B-9D03E8D71D99}" srcId="{0EE75C86-AE97-4BE0-A60F-24F15420AC5B}" destId="{66CA2597-AB61-49BE-9BD7-B765B4909413}" srcOrd="9" destOrd="0" parTransId="{6F1C69EB-8256-4AAE-B382-9553F4E9FD43}" sibTransId="{3392FE3C-B4F4-405C-BFBF-4A5851C8F32B}"/>
    <dgm:cxn modelId="{5195156E-BC7F-42A8-85CE-3582183FB4FC}" type="presOf" srcId="{4DE0DED0-5FAD-4E8A-B86A-E9C846E32827}" destId="{E31E24FA-DD7A-43C5-AD41-BA5DD0B617E7}" srcOrd="0" destOrd="0" presId="urn:microsoft.com/office/officeart/2005/8/layout/orgChart1"/>
    <dgm:cxn modelId="{4206335F-1CE6-4717-BD2B-38282E94D1A9}" type="presOf" srcId="{87064CA4-E468-4758-A13C-F10CA693C9D2}" destId="{7F8FEB33-CF69-4687-AD65-476E16089B12}" srcOrd="0" destOrd="0" presId="urn:microsoft.com/office/officeart/2005/8/layout/orgChart1"/>
    <dgm:cxn modelId="{659ED1A4-0F77-4D20-B354-CA007221C99F}" type="presOf" srcId="{D06A3469-0A88-41E4-80A7-351BF0B0759D}" destId="{C1385797-29AA-44BF-886B-ABCD87EDDE3D}" srcOrd="0" destOrd="0" presId="urn:microsoft.com/office/officeart/2005/8/layout/orgChart1"/>
    <dgm:cxn modelId="{DE23E571-22E6-4452-B961-8F78D1B7AB44}" type="presParOf" srcId="{4995CA2F-1687-43AF-9603-F85B933C34E2}" destId="{506430C6-91DA-468C-A47F-2C6DC93A7943}" srcOrd="0" destOrd="0" presId="urn:microsoft.com/office/officeart/2005/8/layout/orgChart1"/>
    <dgm:cxn modelId="{ECBB3DEA-D01E-456F-AF68-31BB6AD676C2}" type="presParOf" srcId="{506430C6-91DA-468C-A47F-2C6DC93A7943}" destId="{7B06D20A-3123-4992-AF77-F9F009BFCCF3}" srcOrd="0" destOrd="0" presId="urn:microsoft.com/office/officeart/2005/8/layout/orgChart1"/>
    <dgm:cxn modelId="{C0CB64EB-DDEA-449E-B76C-B3F05E5BF745}" type="presParOf" srcId="{7B06D20A-3123-4992-AF77-F9F009BFCCF3}" destId="{332BB3EE-8C33-44A5-A0D1-D65BE5A51D41}" srcOrd="0" destOrd="0" presId="urn:microsoft.com/office/officeart/2005/8/layout/orgChart1"/>
    <dgm:cxn modelId="{7475940F-D15F-4A4C-9163-003761CBD4A2}" type="presParOf" srcId="{7B06D20A-3123-4992-AF77-F9F009BFCCF3}" destId="{403930E7-AC1B-42E7-8884-6D4E5CF0BF97}" srcOrd="1" destOrd="0" presId="urn:microsoft.com/office/officeart/2005/8/layout/orgChart1"/>
    <dgm:cxn modelId="{1D7F6007-C644-48DD-8092-F0613078F20C}" type="presParOf" srcId="{506430C6-91DA-468C-A47F-2C6DC93A7943}" destId="{809C7DE1-A11A-48B4-AEA8-97213E331214}" srcOrd="1" destOrd="0" presId="urn:microsoft.com/office/officeart/2005/8/layout/orgChart1"/>
    <dgm:cxn modelId="{681A3B08-BAFE-4AFD-96C4-5C228DF22B2B}" type="presParOf" srcId="{809C7DE1-A11A-48B4-AEA8-97213E331214}" destId="{5C3AF356-399C-4F79-9866-C506235C0FB0}" srcOrd="0" destOrd="0" presId="urn:microsoft.com/office/officeart/2005/8/layout/orgChart1"/>
    <dgm:cxn modelId="{857F77CC-756F-4291-8D29-0DE5842D1761}" type="presParOf" srcId="{809C7DE1-A11A-48B4-AEA8-97213E331214}" destId="{848C9F94-72FF-4498-944F-3D8F12C5B820}" srcOrd="1" destOrd="0" presId="urn:microsoft.com/office/officeart/2005/8/layout/orgChart1"/>
    <dgm:cxn modelId="{38ED8BFF-7416-4B31-A2AC-56F6FA45ADEC}" type="presParOf" srcId="{848C9F94-72FF-4498-944F-3D8F12C5B820}" destId="{019EDAA3-3EF8-4AE9-852D-E66EB5A8003E}" srcOrd="0" destOrd="0" presId="urn:microsoft.com/office/officeart/2005/8/layout/orgChart1"/>
    <dgm:cxn modelId="{1A74BF9A-CEDB-4DAE-8F51-ACE16772024B}" type="presParOf" srcId="{019EDAA3-3EF8-4AE9-852D-E66EB5A8003E}" destId="{4ED0FAD5-AED9-43F2-8060-18CABBF81B6B}" srcOrd="0" destOrd="0" presId="urn:microsoft.com/office/officeart/2005/8/layout/orgChart1"/>
    <dgm:cxn modelId="{BEDE62B6-52F1-4217-AB29-81F75D77F534}" type="presParOf" srcId="{019EDAA3-3EF8-4AE9-852D-E66EB5A8003E}" destId="{E91FFF37-CA42-4DDC-8EC2-26DF56E83F9E}" srcOrd="1" destOrd="0" presId="urn:microsoft.com/office/officeart/2005/8/layout/orgChart1"/>
    <dgm:cxn modelId="{373D228C-4491-458F-A241-2F1F9553C051}" type="presParOf" srcId="{848C9F94-72FF-4498-944F-3D8F12C5B820}" destId="{C5DD459F-1996-4E5A-B53E-5CE2D2EC32B5}" srcOrd="1" destOrd="0" presId="urn:microsoft.com/office/officeart/2005/8/layout/orgChart1"/>
    <dgm:cxn modelId="{EC1A5734-256E-4DEC-9423-2082F74D0883}" type="presParOf" srcId="{848C9F94-72FF-4498-944F-3D8F12C5B820}" destId="{BF255938-692A-413D-A2C8-FE4BB18B502C}" srcOrd="2" destOrd="0" presId="urn:microsoft.com/office/officeart/2005/8/layout/orgChart1"/>
    <dgm:cxn modelId="{D9CE4249-312A-43D4-8ECC-036DEF2958D1}" type="presParOf" srcId="{809C7DE1-A11A-48B4-AEA8-97213E331214}" destId="{7DDE49E6-48FD-4AD0-9C88-5B3CD84E1C12}" srcOrd="2" destOrd="0" presId="urn:microsoft.com/office/officeart/2005/8/layout/orgChart1"/>
    <dgm:cxn modelId="{F696150D-2EC5-4756-B473-F034C321DF0B}" type="presParOf" srcId="{809C7DE1-A11A-48B4-AEA8-97213E331214}" destId="{7DBAA720-010C-4B17-BD66-B7B44926B90D}" srcOrd="3" destOrd="0" presId="urn:microsoft.com/office/officeart/2005/8/layout/orgChart1"/>
    <dgm:cxn modelId="{359EAB76-0714-4D75-8238-03F519C0D742}" type="presParOf" srcId="{7DBAA720-010C-4B17-BD66-B7B44926B90D}" destId="{6B1CA25C-985D-4043-85B9-1DB433723C9F}" srcOrd="0" destOrd="0" presId="urn:microsoft.com/office/officeart/2005/8/layout/orgChart1"/>
    <dgm:cxn modelId="{7FE3DB3E-3649-4A4E-B7B9-F64C36431FEA}" type="presParOf" srcId="{6B1CA25C-985D-4043-85B9-1DB433723C9F}" destId="{38A62B71-3DB9-4BB3-8650-791ECC0BA483}" srcOrd="0" destOrd="0" presId="urn:microsoft.com/office/officeart/2005/8/layout/orgChart1"/>
    <dgm:cxn modelId="{25CC90CD-0B77-4724-9973-C3D8771C3F0F}" type="presParOf" srcId="{6B1CA25C-985D-4043-85B9-1DB433723C9F}" destId="{438E9AA4-0AAA-428A-8900-2D2121506563}" srcOrd="1" destOrd="0" presId="urn:microsoft.com/office/officeart/2005/8/layout/orgChart1"/>
    <dgm:cxn modelId="{D3BAAD33-F986-49B2-9DCE-596649EB5A35}" type="presParOf" srcId="{7DBAA720-010C-4B17-BD66-B7B44926B90D}" destId="{B6D2C0BB-92F3-4453-AC5D-25D08D5FD1D9}" srcOrd="1" destOrd="0" presId="urn:microsoft.com/office/officeart/2005/8/layout/orgChart1"/>
    <dgm:cxn modelId="{5AB2C3D1-6F09-46DA-A01A-A1F02E7BB2E6}" type="presParOf" srcId="{7DBAA720-010C-4B17-BD66-B7B44926B90D}" destId="{5A1EB734-C619-469D-A236-DF6BCC8E96B9}" srcOrd="2" destOrd="0" presId="urn:microsoft.com/office/officeart/2005/8/layout/orgChart1"/>
    <dgm:cxn modelId="{D934F42D-CB82-438E-B737-6CC447B37297}" type="presParOf" srcId="{809C7DE1-A11A-48B4-AEA8-97213E331214}" destId="{057E3A46-2E7B-40A3-A2E6-3BB036E3EA55}" srcOrd="4" destOrd="0" presId="urn:microsoft.com/office/officeart/2005/8/layout/orgChart1"/>
    <dgm:cxn modelId="{6DF90B02-C276-4C64-8035-FDDD358C6851}" type="presParOf" srcId="{809C7DE1-A11A-48B4-AEA8-97213E331214}" destId="{540EAAB6-44C0-4150-A8D1-65D3C13BC771}" srcOrd="5" destOrd="0" presId="urn:microsoft.com/office/officeart/2005/8/layout/orgChart1"/>
    <dgm:cxn modelId="{CED3EDF0-F58A-445F-A922-4EEAD9155847}" type="presParOf" srcId="{540EAAB6-44C0-4150-A8D1-65D3C13BC771}" destId="{2EDD3874-8CB4-4635-A593-FEE3D4A079BA}" srcOrd="0" destOrd="0" presId="urn:microsoft.com/office/officeart/2005/8/layout/orgChart1"/>
    <dgm:cxn modelId="{75C01325-6F47-4D7C-A794-F232F6D9BE25}" type="presParOf" srcId="{2EDD3874-8CB4-4635-A593-FEE3D4A079BA}" destId="{7F8FEB33-CF69-4687-AD65-476E16089B12}" srcOrd="0" destOrd="0" presId="urn:microsoft.com/office/officeart/2005/8/layout/orgChart1"/>
    <dgm:cxn modelId="{DE276AF7-84D4-4773-BCA9-51109E6B383E}" type="presParOf" srcId="{2EDD3874-8CB4-4635-A593-FEE3D4A079BA}" destId="{C149CD31-B967-440A-87CF-7DEECD257A60}" srcOrd="1" destOrd="0" presId="urn:microsoft.com/office/officeart/2005/8/layout/orgChart1"/>
    <dgm:cxn modelId="{C3F55819-B013-4E1E-B866-024AFC41116A}" type="presParOf" srcId="{540EAAB6-44C0-4150-A8D1-65D3C13BC771}" destId="{0C83C563-9AAE-45B5-95C4-D2605EF4D4A5}" srcOrd="1" destOrd="0" presId="urn:microsoft.com/office/officeart/2005/8/layout/orgChart1"/>
    <dgm:cxn modelId="{36DD6BF8-96BA-45A3-9C63-273326FEF675}" type="presParOf" srcId="{540EAAB6-44C0-4150-A8D1-65D3C13BC771}" destId="{8F900077-E7AE-4BEC-A603-0B120545C285}" srcOrd="2" destOrd="0" presId="urn:microsoft.com/office/officeart/2005/8/layout/orgChart1"/>
    <dgm:cxn modelId="{9C6A6C62-56F0-48CC-B74F-9B1C5E1B852E}" type="presParOf" srcId="{809C7DE1-A11A-48B4-AEA8-97213E331214}" destId="{DEBA0EBA-2D3C-4063-A568-E6331209BB17}" srcOrd="6" destOrd="0" presId="urn:microsoft.com/office/officeart/2005/8/layout/orgChart1"/>
    <dgm:cxn modelId="{9DD79FA2-773E-4CB1-8712-6E634961D0B3}" type="presParOf" srcId="{809C7DE1-A11A-48B4-AEA8-97213E331214}" destId="{03EC3CA9-D76D-4111-A94A-F3966BEBEE84}" srcOrd="7" destOrd="0" presId="urn:microsoft.com/office/officeart/2005/8/layout/orgChart1"/>
    <dgm:cxn modelId="{F5D91E1B-AFA8-45C4-A3EF-F1055EDE48FC}" type="presParOf" srcId="{03EC3CA9-D76D-4111-A94A-F3966BEBEE84}" destId="{38DD20B0-9587-4457-95C8-C40ABF8518C3}" srcOrd="0" destOrd="0" presId="urn:microsoft.com/office/officeart/2005/8/layout/orgChart1"/>
    <dgm:cxn modelId="{0629551D-DFE7-4450-8BEC-BD49E9783235}" type="presParOf" srcId="{38DD20B0-9587-4457-95C8-C40ABF8518C3}" destId="{BFB3DB29-9045-45C8-9725-F42ADC61C2F2}" srcOrd="0" destOrd="0" presId="urn:microsoft.com/office/officeart/2005/8/layout/orgChart1"/>
    <dgm:cxn modelId="{04B8CB82-CFAE-422B-83EE-8540EE4FEDD2}" type="presParOf" srcId="{38DD20B0-9587-4457-95C8-C40ABF8518C3}" destId="{D133FDA6-F107-4D05-9B2C-EE5068B448F1}" srcOrd="1" destOrd="0" presId="urn:microsoft.com/office/officeart/2005/8/layout/orgChart1"/>
    <dgm:cxn modelId="{C7DF6F88-B100-4708-B7E5-7F97F5631B25}" type="presParOf" srcId="{03EC3CA9-D76D-4111-A94A-F3966BEBEE84}" destId="{301777C1-77DB-46DF-AD03-978A1622585A}" srcOrd="1" destOrd="0" presId="urn:microsoft.com/office/officeart/2005/8/layout/orgChart1"/>
    <dgm:cxn modelId="{C04976DF-66F2-4183-A6EF-534F94BAAE24}" type="presParOf" srcId="{03EC3CA9-D76D-4111-A94A-F3966BEBEE84}" destId="{EAAAAAA4-4487-48E0-970C-57FDA715CD91}" srcOrd="2" destOrd="0" presId="urn:microsoft.com/office/officeart/2005/8/layout/orgChart1"/>
    <dgm:cxn modelId="{8EC8A4CC-DB9D-41B9-9ADE-E85AE5A02D53}" type="presParOf" srcId="{506430C6-91DA-468C-A47F-2C6DC93A7943}" destId="{812D93A6-1B31-4AF5-821E-78AC2DC4370A}" srcOrd="2" destOrd="0" presId="urn:microsoft.com/office/officeart/2005/8/layout/orgChart1"/>
    <dgm:cxn modelId="{F8F350EA-ECBF-44B4-82D6-F4B97663993A}" type="presParOf" srcId="{812D93A6-1B31-4AF5-821E-78AC2DC4370A}" destId="{5FF633B3-1C1E-46F9-9A5E-95E003671C87}" srcOrd="0" destOrd="0" presId="urn:microsoft.com/office/officeart/2005/8/layout/orgChart1"/>
    <dgm:cxn modelId="{8DABA2D0-0320-4F63-BE0E-95EC09B62DC1}" type="presParOf" srcId="{812D93A6-1B31-4AF5-821E-78AC2DC4370A}" destId="{A5ABF5AE-57D2-43BC-AC77-12999C8556A8}" srcOrd="1" destOrd="0" presId="urn:microsoft.com/office/officeart/2005/8/layout/orgChart1"/>
    <dgm:cxn modelId="{DB2568B8-D626-4DF9-A3A1-B594A4CD8F1A}" type="presParOf" srcId="{A5ABF5AE-57D2-43BC-AC77-12999C8556A8}" destId="{866CAC68-1970-4139-A9C6-33D6BB32B865}" srcOrd="0" destOrd="0" presId="urn:microsoft.com/office/officeart/2005/8/layout/orgChart1"/>
    <dgm:cxn modelId="{7255FD6D-7D0B-4FB1-9010-04FEF3875E81}" type="presParOf" srcId="{866CAC68-1970-4139-A9C6-33D6BB32B865}" destId="{314F4B5F-4894-458A-B656-0625F3D5AE0B}" srcOrd="0" destOrd="0" presId="urn:microsoft.com/office/officeart/2005/8/layout/orgChart1"/>
    <dgm:cxn modelId="{DE7D43C2-BCCB-4B35-AB75-0F3EBC4D7611}" type="presParOf" srcId="{866CAC68-1970-4139-A9C6-33D6BB32B865}" destId="{81855C8B-9F55-4621-9EA6-195B63F2DABA}" srcOrd="1" destOrd="0" presId="urn:microsoft.com/office/officeart/2005/8/layout/orgChart1"/>
    <dgm:cxn modelId="{A8E14922-39AC-4929-A2BB-434B160050EA}" type="presParOf" srcId="{A5ABF5AE-57D2-43BC-AC77-12999C8556A8}" destId="{32608096-2885-46C4-AC03-1217A0A025B7}" srcOrd="1" destOrd="0" presId="urn:microsoft.com/office/officeart/2005/8/layout/orgChart1"/>
    <dgm:cxn modelId="{5835A902-3090-41E5-A844-467C6A8FF3B2}" type="presParOf" srcId="{A5ABF5AE-57D2-43BC-AC77-12999C8556A8}" destId="{3A7698B6-31C1-43D2-98DE-6F18E2CB389B}" srcOrd="2" destOrd="0" presId="urn:microsoft.com/office/officeart/2005/8/layout/orgChart1"/>
    <dgm:cxn modelId="{36E4EBA4-405E-4275-8CC2-2F51270FA184}" type="presParOf" srcId="{812D93A6-1B31-4AF5-821E-78AC2DC4370A}" destId="{F6A85A70-153C-455C-9D53-C79314AC260E}" srcOrd="2" destOrd="0" presId="urn:microsoft.com/office/officeart/2005/8/layout/orgChart1"/>
    <dgm:cxn modelId="{25F91701-F16E-4E89-9EB8-6A2916B01053}" type="presParOf" srcId="{812D93A6-1B31-4AF5-821E-78AC2DC4370A}" destId="{D085BF74-F010-486E-9EF3-79925FDC133D}" srcOrd="3" destOrd="0" presId="urn:microsoft.com/office/officeart/2005/8/layout/orgChart1"/>
    <dgm:cxn modelId="{C8598DF4-576F-429C-9934-0A20EC975723}" type="presParOf" srcId="{D085BF74-F010-486E-9EF3-79925FDC133D}" destId="{C3BFEC2E-4CDE-4BD6-8564-115CF17F3D4D}" srcOrd="0" destOrd="0" presId="urn:microsoft.com/office/officeart/2005/8/layout/orgChart1"/>
    <dgm:cxn modelId="{437E22F4-A4AC-4F7B-ACA9-A907D6B0DC8B}" type="presParOf" srcId="{C3BFEC2E-4CDE-4BD6-8564-115CF17F3D4D}" destId="{A6C7B387-C370-4812-B122-8ECC2FE686F5}" srcOrd="0" destOrd="0" presId="urn:microsoft.com/office/officeart/2005/8/layout/orgChart1"/>
    <dgm:cxn modelId="{74C73FEA-D3AF-4DFB-A389-E916F807F7EE}" type="presParOf" srcId="{C3BFEC2E-4CDE-4BD6-8564-115CF17F3D4D}" destId="{1B673E96-8174-4DEA-A283-37252329C150}" srcOrd="1" destOrd="0" presId="urn:microsoft.com/office/officeart/2005/8/layout/orgChart1"/>
    <dgm:cxn modelId="{6830321F-79CC-4CC3-A568-FBEFD714C522}" type="presParOf" srcId="{D085BF74-F010-486E-9EF3-79925FDC133D}" destId="{86816E75-2025-406E-816A-95749C8A5993}" srcOrd="1" destOrd="0" presId="urn:microsoft.com/office/officeart/2005/8/layout/orgChart1"/>
    <dgm:cxn modelId="{F57A512C-316A-47D5-8295-C9638000557B}" type="presParOf" srcId="{D085BF74-F010-486E-9EF3-79925FDC133D}" destId="{90C2F0E6-31C6-4636-A72A-355257BCCE9C}" srcOrd="2" destOrd="0" presId="urn:microsoft.com/office/officeart/2005/8/layout/orgChart1"/>
    <dgm:cxn modelId="{63F75DC8-CACB-412E-A8DB-A96611369BE2}" type="presParOf" srcId="{812D93A6-1B31-4AF5-821E-78AC2DC4370A}" destId="{99A4D6A1-2DEA-4E82-A346-BCCBB4678D8F}" srcOrd="4" destOrd="0" presId="urn:microsoft.com/office/officeart/2005/8/layout/orgChart1"/>
    <dgm:cxn modelId="{250C65D7-FA60-454C-80F8-9BF43FCAE45E}" type="presParOf" srcId="{812D93A6-1B31-4AF5-821E-78AC2DC4370A}" destId="{4A99B1E6-5401-46A7-AA32-18F8223DD2B1}" srcOrd="5" destOrd="0" presId="urn:microsoft.com/office/officeart/2005/8/layout/orgChart1"/>
    <dgm:cxn modelId="{E1E6BAF4-354E-47A6-92CC-439D539E1AE2}" type="presParOf" srcId="{4A99B1E6-5401-46A7-AA32-18F8223DD2B1}" destId="{68DD2AE9-616C-409F-B8D2-EA35324130C2}" srcOrd="0" destOrd="0" presId="urn:microsoft.com/office/officeart/2005/8/layout/orgChart1"/>
    <dgm:cxn modelId="{6B5FB4B9-1FDA-400B-AB88-D57E3F2685B0}" type="presParOf" srcId="{68DD2AE9-616C-409F-B8D2-EA35324130C2}" destId="{E31E24FA-DD7A-43C5-AD41-BA5DD0B617E7}" srcOrd="0" destOrd="0" presId="urn:microsoft.com/office/officeart/2005/8/layout/orgChart1"/>
    <dgm:cxn modelId="{E2E23C6C-2F03-4A3C-9D23-86714115AA1B}" type="presParOf" srcId="{68DD2AE9-616C-409F-B8D2-EA35324130C2}" destId="{84D5F0CB-E1DF-4162-8EBD-1902C62488ED}" srcOrd="1" destOrd="0" presId="urn:microsoft.com/office/officeart/2005/8/layout/orgChart1"/>
    <dgm:cxn modelId="{0B929641-E4CF-4D4F-BC6F-BC03CD14E88F}" type="presParOf" srcId="{4A99B1E6-5401-46A7-AA32-18F8223DD2B1}" destId="{20FCC076-4859-4B6C-862B-3BF8D014633D}" srcOrd="1" destOrd="0" presId="urn:microsoft.com/office/officeart/2005/8/layout/orgChart1"/>
    <dgm:cxn modelId="{AC76BEC8-7B62-4B1E-9BFE-95927AEFF1C1}" type="presParOf" srcId="{4A99B1E6-5401-46A7-AA32-18F8223DD2B1}" destId="{038E0FFE-64A0-4EA6-8B13-13BD8D678179}" srcOrd="2" destOrd="0" presId="urn:microsoft.com/office/officeart/2005/8/layout/orgChart1"/>
    <dgm:cxn modelId="{AC5CE40D-7B44-440C-96B9-F62BE5518466}" type="presParOf" srcId="{812D93A6-1B31-4AF5-821E-78AC2DC4370A}" destId="{109AC0B6-F507-4521-90A2-86B5C5F0DD92}" srcOrd="6" destOrd="0" presId="urn:microsoft.com/office/officeart/2005/8/layout/orgChart1"/>
    <dgm:cxn modelId="{7807BC8A-5FFE-4A68-810E-15935CE3B90D}" type="presParOf" srcId="{812D93A6-1B31-4AF5-821E-78AC2DC4370A}" destId="{3FA7F8B0-FDAB-40D3-94E2-01C505323513}" srcOrd="7" destOrd="0" presId="urn:microsoft.com/office/officeart/2005/8/layout/orgChart1"/>
    <dgm:cxn modelId="{A9C00F32-4B3F-4870-89B0-4C17F808F697}" type="presParOf" srcId="{3FA7F8B0-FDAB-40D3-94E2-01C505323513}" destId="{3C3EECD2-8BF2-4D4D-89ED-732E9379A4B5}" srcOrd="0" destOrd="0" presId="urn:microsoft.com/office/officeart/2005/8/layout/orgChart1"/>
    <dgm:cxn modelId="{3F31540A-3F37-4F83-9393-C2143892687E}" type="presParOf" srcId="{3C3EECD2-8BF2-4D4D-89ED-732E9379A4B5}" destId="{935B2926-C51F-4127-B7F6-81242567BD12}" srcOrd="0" destOrd="0" presId="urn:microsoft.com/office/officeart/2005/8/layout/orgChart1"/>
    <dgm:cxn modelId="{90E6F744-9723-4CEC-811B-F232E09E60DE}" type="presParOf" srcId="{3C3EECD2-8BF2-4D4D-89ED-732E9379A4B5}" destId="{5D218A0B-8CE4-4920-B75E-700202503E9D}" srcOrd="1" destOrd="0" presId="urn:microsoft.com/office/officeart/2005/8/layout/orgChart1"/>
    <dgm:cxn modelId="{9758C426-9201-4CD8-83FC-FD4C755ADB4D}" type="presParOf" srcId="{3FA7F8B0-FDAB-40D3-94E2-01C505323513}" destId="{D25167F8-FFF5-49CC-8E67-C0C1053D81DC}" srcOrd="1" destOrd="0" presId="urn:microsoft.com/office/officeart/2005/8/layout/orgChart1"/>
    <dgm:cxn modelId="{548162E3-CCE1-4550-BAE9-30B92389D380}" type="presParOf" srcId="{3FA7F8B0-FDAB-40D3-94E2-01C505323513}" destId="{ECA5EECB-B4BC-4CDD-9E74-18BEB5CA6D04}" srcOrd="2" destOrd="0" presId="urn:microsoft.com/office/officeart/2005/8/layout/orgChart1"/>
    <dgm:cxn modelId="{B0AC4682-0C1B-4EA7-8597-AA9DED9155C8}" type="presParOf" srcId="{812D93A6-1B31-4AF5-821E-78AC2DC4370A}" destId="{15B4C6A2-1E87-49B5-9A3A-6BC714318AA3}" srcOrd="8" destOrd="0" presId="urn:microsoft.com/office/officeart/2005/8/layout/orgChart1"/>
    <dgm:cxn modelId="{3CD6E0D2-ABEA-4AB2-8847-1AF7E8354C6C}" type="presParOf" srcId="{812D93A6-1B31-4AF5-821E-78AC2DC4370A}" destId="{F755AC58-D2A9-459F-A530-B8B9C713970F}" srcOrd="9" destOrd="0" presId="urn:microsoft.com/office/officeart/2005/8/layout/orgChart1"/>
    <dgm:cxn modelId="{D5FB5AF0-9DCB-4844-89D4-E69D3E6F6905}" type="presParOf" srcId="{F755AC58-D2A9-459F-A530-B8B9C713970F}" destId="{1F879BF8-B58B-43B7-9EBF-692BF164C1BE}" srcOrd="0" destOrd="0" presId="urn:microsoft.com/office/officeart/2005/8/layout/orgChart1"/>
    <dgm:cxn modelId="{D37A95A7-B7B9-4261-B39C-AD812B24F5D3}" type="presParOf" srcId="{1F879BF8-B58B-43B7-9EBF-692BF164C1BE}" destId="{0A7AB112-B595-4EB7-87E6-84CEC7B2974C}" srcOrd="0" destOrd="0" presId="urn:microsoft.com/office/officeart/2005/8/layout/orgChart1"/>
    <dgm:cxn modelId="{F32701B4-0B86-4BBF-93FC-AC1A47FCC4D8}" type="presParOf" srcId="{1F879BF8-B58B-43B7-9EBF-692BF164C1BE}" destId="{92EF4007-C049-42F2-9350-B3326A736FBB}" srcOrd="1" destOrd="0" presId="urn:microsoft.com/office/officeart/2005/8/layout/orgChart1"/>
    <dgm:cxn modelId="{C84C9C3C-FE43-4FEC-9B3C-DFAAF0C2D8C9}" type="presParOf" srcId="{F755AC58-D2A9-459F-A530-B8B9C713970F}" destId="{68D3F437-11CA-4C05-B956-59678CBBDC8A}" srcOrd="1" destOrd="0" presId="urn:microsoft.com/office/officeart/2005/8/layout/orgChart1"/>
    <dgm:cxn modelId="{33846174-1BB0-490E-BE54-80BE477F9A60}" type="presParOf" srcId="{F755AC58-D2A9-459F-A530-B8B9C713970F}" destId="{175CA43A-6EC1-4C05-ABC5-E9CFE1AAEEC1}" srcOrd="2" destOrd="0" presId="urn:microsoft.com/office/officeart/2005/8/layout/orgChart1"/>
    <dgm:cxn modelId="{EAF5BC38-D2F2-41DC-8D1A-3B72C7EEF28D}" type="presParOf" srcId="{812D93A6-1B31-4AF5-821E-78AC2DC4370A}" destId="{C1385797-29AA-44BF-886B-ABCD87EDDE3D}" srcOrd="10" destOrd="0" presId="urn:microsoft.com/office/officeart/2005/8/layout/orgChart1"/>
    <dgm:cxn modelId="{FAD26162-7606-4666-ACB6-71AF9F58C783}" type="presParOf" srcId="{812D93A6-1B31-4AF5-821E-78AC2DC4370A}" destId="{5C84780A-D671-403B-AFB2-0D394C7927C0}" srcOrd="11" destOrd="0" presId="urn:microsoft.com/office/officeart/2005/8/layout/orgChart1"/>
    <dgm:cxn modelId="{76C95544-BB14-404A-BE33-830A68C78E74}" type="presParOf" srcId="{5C84780A-D671-403B-AFB2-0D394C7927C0}" destId="{9434D61B-A823-4F2C-A472-B1879ED16568}" srcOrd="0" destOrd="0" presId="urn:microsoft.com/office/officeart/2005/8/layout/orgChart1"/>
    <dgm:cxn modelId="{42C79D57-DA71-4861-8ABA-E3783B5A46DA}" type="presParOf" srcId="{9434D61B-A823-4F2C-A472-B1879ED16568}" destId="{07512BF5-DD0A-4869-AB90-A11C37E9BA34}" srcOrd="0" destOrd="0" presId="urn:microsoft.com/office/officeart/2005/8/layout/orgChart1"/>
    <dgm:cxn modelId="{08923773-9339-47EF-88B9-8F03D30932EF}" type="presParOf" srcId="{9434D61B-A823-4F2C-A472-B1879ED16568}" destId="{6DAA80F3-0A5E-4D37-BB27-B1608003919B}" srcOrd="1" destOrd="0" presId="urn:microsoft.com/office/officeart/2005/8/layout/orgChart1"/>
    <dgm:cxn modelId="{92C9911B-3B20-4224-AB61-717FF47D05E5}" type="presParOf" srcId="{5C84780A-D671-403B-AFB2-0D394C7927C0}" destId="{3A144E76-B346-407D-B61C-5CC240849C12}" srcOrd="1" destOrd="0" presId="urn:microsoft.com/office/officeart/2005/8/layout/orgChart1"/>
    <dgm:cxn modelId="{1910CDD1-D9A0-4BD5-A63C-2C06FA6A42D1}" type="presParOf" srcId="{5C84780A-D671-403B-AFB2-0D394C7927C0}" destId="{BD2EE2D0-D05C-490A-9AB2-4324F7CABF62}"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3F24AE-006A-4ECC-9AA5-C4F88F6E1906}" type="doc">
      <dgm:prSet loTypeId="urn:microsoft.com/office/officeart/2005/8/layout/process1" loCatId="process" qsTypeId="urn:microsoft.com/office/officeart/2005/8/quickstyle/simple5" qsCatId="simple" csTypeId="urn:microsoft.com/office/officeart/2005/8/colors/colorful4" csCatId="colorful" phldr="1"/>
      <dgm:spPr/>
    </dgm:pt>
    <dgm:pt modelId="{BAEEBECA-BF62-45C8-A58B-856DE80C09D8}">
      <dgm:prSet phldrT="[Text]" custT="1"/>
      <dgm:spPr>
        <a:gradFill flip="none" rotWithShape="1">
          <a:gsLst>
            <a:gs pos="7000">
              <a:schemeClr val="accent1">
                <a:lumMod val="42000"/>
              </a:schemeClr>
            </a:gs>
            <a:gs pos="87000">
              <a:schemeClr val="accent1">
                <a:lumMod val="45000"/>
                <a:lumOff val="55000"/>
              </a:schemeClr>
            </a:gs>
            <a:gs pos="100000">
              <a:schemeClr val="accent1">
                <a:lumMod val="30000"/>
                <a:lumOff val="70000"/>
              </a:schemeClr>
            </a:gs>
          </a:gsLst>
          <a:lin ang="0" scaled="0"/>
          <a:tileRect/>
        </a:gradFill>
        <a:scene3d>
          <a:camera prst="orthographicFront"/>
          <a:lightRig rig="threePt" dir="t"/>
        </a:scene3d>
        <a:sp3d>
          <a:bevelT prst="relaxedInset"/>
        </a:sp3d>
      </dgm:spPr>
      <dgm:t>
        <a:bodyPr/>
        <a:lstStyle/>
        <a:p>
          <a:r>
            <a:rPr lang="en-US" sz="1800" b="1" dirty="0" smtClean="0"/>
            <a:t>Create Problem Statement &amp; Functional </a:t>
          </a:r>
          <a:r>
            <a:rPr lang="en-US" sz="2000" b="1" dirty="0" smtClean="0"/>
            <a:t>Requirements</a:t>
          </a:r>
          <a:endParaRPr lang="en-US" sz="2000" b="1" dirty="0"/>
        </a:p>
      </dgm:t>
    </dgm:pt>
    <dgm:pt modelId="{1B14E9B8-DAAD-4FFC-A59D-805454AD7AD4}" type="parTrans" cxnId="{3FED9F2C-3EED-4C9A-A245-26A8EB29E519}">
      <dgm:prSet/>
      <dgm:spPr/>
      <dgm:t>
        <a:bodyPr/>
        <a:lstStyle/>
        <a:p>
          <a:endParaRPr lang="en-US"/>
        </a:p>
      </dgm:t>
    </dgm:pt>
    <dgm:pt modelId="{EF29CDDE-1732-4F9D-AF16-04D4D7E444DE}" type="sibTrans" cxnId="{3FED9F2C-3EED-4C9A-A245-26A8EB29E519}">
      <dgm:prSet custT="1"/>
      <dgm:spPr>
        <a:solidFill>
          <a:srgbClr val="003399"/>
        </a:solidFill>
      </dgm:spPr>
      <dgm:t>
        <a:bodyPr/>
        <a:lstStyle/>
        <a:p>
          <a:endParaRPr lang="en-US" sz="1800"/>
        </a:p>
      </dgm:t>
    </dgm:pt>
    <dgm:pt modelId="{74D4D4F6-2764-4F7D-B95C-EA2E38B6D483}">
      <dgm:prSet custT="1"/>
      <dgm:spPr>
        <a:gradFill flip="none" rotWithShape="1">
          <a:gsLst>
            <a:gs pos="7000">
              <a:schemeClr val="accent1">
                <a:lumMod val="42000"/>
              </a:schemeClr>
            </a:gs>
            <a:gs pos="87000">
              <a:schemeClr val="accent1">
                <a:lumMod val="45000"/>
                <a:lumOff val="55000"/>
              </a:schemeClr>
            </a:gs>
            <a:gs pos="100000">
              <a:schemeClr val="accent1">
                <a:lumMod val="30000"/>
                <a:lumOff val="70000"/>
              </a:schemeClr>
            </a:gs>
          </a:gsLst>
          <a:lin ang="0" scaled="0"/>
          <a:tileRect/>
        </a:gradFill>
        <a:scene3d>
          <a:camera prst="orthographicFront"/>
          <a:lightRig rig="threePt" dir="t"/>
        </a:scene3d>
        <a:sp3d>
          <a:bevelT prst="relaxedInset"/>
        </a:sp3d>
      </dgm:spPr>
      <dgm:t>
        <a:bodyPr/>
        <a:lstStyle/>
        <a:p>
          <a:r>
            <a:rPr lang="en-US" sz="2000" b="1" baseline="0" dirty="0" smtClean="0"/>
            <a:t>Conduct Pilots</a:t>
          </a:r>
          <a:endParaRPr lang="en-US" sz="2000" b="1" baseline="0" dirty="0"/>
        </a:p>
      </dgm:t>
    </dgm:pt>
    <dgm:pt modelId="{6FEF3033-9950-4616-8E9C-2FD5F3F11256}" type="parTrans" cxnId="{A6D564D8-2F08-476F-9F8F-DB0E22CE53A5}">
      <dgm:prSet/>
      <dgm:spPr/>
      <dgm:t>
        <a:bodyPr/>
        <a:lstStyle/>
        <a:p>
          <a:endParaRPr lang="en-US"/>
        </a:p>
      </dgm:t>
    </dgm:pt>
    <dgm:pt modelId="{417974BB-06B9-4E82-8639-8631B65E4D1E}" type="sibTrans" cxnId="{A6D564D8-2F08-476F-9F8F-DB0E22CE53A5}">
      <dgm:prSet/>
      <dgm:spPr>
        <a:solidFill>
          <a:srgbClr val="003399"/>
        </a:solidFill>
      </dgm:spPr>
      <dgm:t>
        <a:bodyPr/>
        <a:lstStyle/>
        <a:p>
          <a:endParaRPr lang="en-US"/>
        </a:p>
      </dgm:t>
    </dgm:pt>
    <dgm:pt modelId="{CF6B7811-6F3D-4A93-A720-AA730E5EDD82}">
      <dgm:prSet custT="1"/>
      <dgm:spPr>
        <a:gradFill flip="none" rotWithShape="1">
          <a:gsLst>
            <a:gs pos="7000">
              <a:schemeClr val="accent1">
                <a:lumMod val="42000"/>
              </a:schemeClr>
            </a:gs>
            <a:gs pos="87000">
              <a:schemeClr val="accent1">
                <a:lumMod val="45000"/>
                <a:lumOff val="55000"/>
              </a:schemeClr>
            </a:gs>
            <a:gs pos="100000">
              <a:schemeClr val="accent1">
                <a:lumMod val="30000"/>
                <a:lumOff val="70000"/>
              </a:schemeClr>
            </a:gs>
          </a:gsLst>
          <a:lin ang="0" scaled="0"/>
          <a:tileRect/>
        </a:gradFill>
        <a:scene3d>
          <a:camera prst="orthographicFront"/>
          <a:lightRig rig="threePt" dir="t"/>
        </a:scene3d>
        <a:sp3d>
          <a:bevelT prst="relaxedInset"/>
        </a:sp3d>
      </dgm:spPr>
      <dgm:t>
        <a:bodyPr/>
        <a:lstStyle/>
        <a:p>
          <a:r>
            <a:rPr lang="en-US" sz="2000" b="1" dirty="0" smtClean="0"/>
            <a:t>Finalize/Select Technical Solution from Pilots sent to SDO(s)</a:t>
          </a:r>
          <a:endParaRPr lang="en-US" sz="2000" b="1" dirty="0"/>
        </a:p>
      </dgm:t>
    </dgm:pt>
    <dgm:pt modelId="{303E7AAF-D840-4510-A967-01E83BABE4F0}" type="parTrans" cxnId="{8452F2D5-2CC4-4963-97C1-7E24D29BB403}">
      <dgm:prSet/>
      <dgm:spPr/>
      <dgm:t>
        <a:bodyPr/>
        <a:lstStyle/>
        <a:p>
          <a:endParaRPr lang="en-US"/>
        </a:p>
      </dgm:t>
    </dgm:pt>
    <dgm:pt modelId="{F5A395E5-69C9-47EA-9E42-6DCE86B6948F}" type="sibTrans" cxnId="{8452F2D5-2CC4-4963-97C1-7E24D29BB403}">
      <dgm:prSet/>
      <dgm:spPr>
        <a:solidFill>
          <a:srgbClr val="003399"/>
        </a:solidFill>
      </dgm:spPr>
      <dgm:t>
        <a:bodyPr/>
        <a:lstStyle/>
        <a:p>
          <a:endParaRPr lang="en-US"/>
        </a:p>
      </dgm:t>
    </dgm:pt>
    <dgm:pt modelId="{CC373B01-410F-494D-A550-3B0BA277D2B1}">
      <dgm:prSet custT="1"/>
      <dgm:spPr>
        <a:gradFill flip="none" rotWithShape="1">
          <a:gsLst>
            <a:gs pos="7000">
              <a:schemeClr val="accent1">
                <a:lumMod val="42000"/>
              </a:schemeClr>
            </a:gs>
            <a:gs pos="87000">
              <a:schemeClr val="accent1">
                <a:lumMod val="45000"/>
                <a:lumOff val="55000"/>
              </a:schemeClr>
            </a:gs>
            <a:gs pos="100000">
              <a:schemeClr val="accent1">
                <a:lumMod val="30000"/>
                <a:lumOff val="70000"/>
              </a:schemeClr>
            </a:gs>
          </a:gsLst>
          <a:lin ang="0" scaled="0"/>
          <a:tileRect/>
        </a:gradFill>
        <a:scene3d>
          <a:camera prst="orthographicFront"/>
          <a:lightRig rig="threePt" dir="t"/>
        </a:scene3d>
        <a:sp3d>
          <a:bevelT prst="relaxedInset"/>
        </a:sp3d>
      </dgm:spPr>
      <dgm:t>
        <a:bodyPr/>
        <a:lstStyle/>
        <a:p>
          <a:r>
            <a:rPr lang="en-US" sz="1600" b="1" dirty="0" smtClean="0">
              <a:latin typeface="Arial Narrow" panose="020B0606020202030204" pitchFamily="34" charset="0"/>
            </a:rPr>
            <a:t>Create/Update/ Publish Standards or IG using SDO Processes &amp; Resources (based of finalized pilot solution)</a:t>
          </a:r>
          <a:endParaRPr lang="en-US" sz="1600" b="1" dirty="0">
            <a:latin typeface="Arial Narrow" panose="020B0606020202030204" pitchFamily="34" charset="0"/>
          </a:endParaRPr>
        </a:p>
      </dgm:t>
    </dgm:pt>
    <dgm:pt modelId="{CA408816-51C2-411C-9842-D87F7BA63913}" type="parTrans" cxnId="{B2A6D4EC-18C2-4E41-A2BA-17D3377423E9}">
      <dgm:prSet/>
      <dgm:spPr/>
      <dgm:t>
        <a:bodyPr/>
        <a:lstStyle/>
        <a:p>
          <a:endParaRPr lang="en-US"/>
        </a:p>
      </dgm:t>
    </dgm:pt>
    <dgm:pt modelId="{31540D00-9BC1-45D5-9284-71CF56ABCBFA}" type="sibTrans" cxnId="{B2A6D4EC-18C2-4E41-A2BA-17D3377423E9}">
      <dgm:prSet/>
      <dgm:spPr/>
      <dgm:t>
        <a:bodyPr/>
        <a:lstStyle/>
        <a:p>
          <a:endParaRPr lang="en-US"/>
        </a:p>
      </dgm:t>
    </dgm:pt>
    <dgm:pt modelId="{FD5AB579-D85F-4602-8B14-E5453EE56630}" type="pres">
      <dgm:prSet presAssocID="{143F24AE-006A-4ECC-9AA5-C4F88F6E1906}" presName="Name0" presStyleCnt="0">
        <dgm:presLayoutVars>
          <dgm:dir/>
          <dgm:resizeHandles val="exact"/>
        </dgm:presLayoutVars>
      </dgm:prSet>
      <dgm:spPr/>
    </dgm:pt>
    <dgm:pt modelId="{250C71B5-4665-445C-AD13-54063D89EEBD}" type="pres">
      <dgm:prSet presAssocID="{BAEEBECA-BF62-45C8-A58B-856DE80C09D8}" presName="node" presStyleLbl="node1" presStyleIdx="0" presStyleCnt="4" custScaleX="159922" custScaleY="108459">
        <dgm:presLayoutVars>
          <dgm:bulletEnabled val="1"/>
        </dgm:presLayoutVars>
      </dgm:prSet>
      <dgm:spPr/>
      <dgm:t>
        <a:bodyPr/>
        <a:lstStyle/>
        <a:p>
          <a:endParaRPr lang="en-US"/>
        </a:p>
      </dgm:t>
    </dgm:pt>
    <dgm:pt modelId="{2255CC28-BD8F-47EA-AAA8-29A7DE16E12F}" type="pres">
      <dgm:prSet presAssocID="{EF29CDDE-1732-4F9D-AF16-04D4D7E444DE}" presName="sibTrans" presStyleLbl="sibTrans2D1" presStyleIdx="0" presStyleCnt="3"/>
      <dgm:spPr/>
      <dgm:t>
        <a:bodyPr/>
        <a:lstStyle/>
        <a:p>
          <a:endParaRPr lang="en-US"/>
        </a:p>
      </dgm:t>
    </dgm:pt>
    <dgm:pt modelId="{D2B6F035-3BBC-46E0-AE63-5ADB5141E214}" type="pres">
      <dgm:prSet presAssocID="{EF29CDDE-1732-4F9D-AF16-04D4D7E444DE}" presName="connectorText" presStyleLbl="sibTrans2D1" presStyleIdx="0" presStyleCnt="3"/>
      <dgm:spPr/>
      <dgm:t>
        <a:bodyPr/>
        <a:lstStyle/>
        <a:p>
          <a:endParaRPr lang="en-US"/>
        </a:p>
      </dgm:t>
    </dgm:pt>
    <dgm:pt modelId="{29518536-22A6-4DC1-A44E-8C52CAFBE76D}" type="pres">
      <dgm:prSet presAssocID="{74D4D4F6-2764-4F7D-B95C-EA2E38B6D483}" presName="node" presStyleLbl="node1" presStyleIdx="1" presStyleCnt="4" custScaleX="109165" custScaleY="106470">
        <dgm:presLayoutVars>
          <dgm:bulletEnabled val="1"/>
        </dgm:presLayoutVars>
      </dgm:prSet>
      <dgm:spPr/>
      <dgm:t>
        <a:bodyPr/>
        <a:lstStyle/>
        <a:p>
          <a:endParaRPr lang="en-US"/>
        </a:p>
      </dgm:t>
    </dgm:pt>
    <dgm:pt modelId="{D0429D67-699A-4D47-96A2-09E98EF69A1C}" type="pres">
      <dgm:prSet presAssocID="{417974BB-06B9-4E82-8639-8631B65E4D1E}" presName="sibTrans" presStyleLbl="sibTrans2D1" presStyleIdx="1" presStyleCnt="3"/>
      <dgm:spPr/>
      <dgm:t>
        <a:bodyPr/>
        <a:lstStyle/>
        <a:p>
          <a:endParaRPr lang="en-US"/>
        </a:p>
      </dgm:t>
    </dgm:pt>
    <dgm:pt modelId="{1575E55A-2CEB-457C-A876-8ECC722961D1}" type="pres">
      <dgm:prSet presAssocID="{417974BB-06B9-4E82-8639-8631B65E4D1E}" presName="connectorText" presStyleLbl="sibTrans2D1" presStyleIdx="1" presStyleCnt="3"/>
      <dgm:spPr/>
      <dgm:t>
        <a:bodyPr/>
        <a:lstStyle/>
        <a:p>
          <a:endParaRPr lang="en-US"/>
        </a:p>
      </dgm:t>
    </dgm:pt>
    <dgm:pt modelId="{1277494D-4656-4034-BE30-DE337E4B3565}" type="pres">
      <dgm:prSet presAssocID="{CF6B7811-6F3D-4A93-A720-AA730E5EDD82}" presName="node" presStyleLbl="node1" presStyleIdx="2" presStyleCnt="4" custScaleX="145939" custScaleY="103956">
        <dgm:presLayoutVars>
          <dgm:bulletEnabled val="1"/>
        </dgm:presLayoutVars>
      </dgm:prSet>
      <dgm:spPr/>
      <dgm:t>
        <a:bodyPr/>
        <a:lstStyle/>
        <a:p>
          <a:endParaRPr lang="en-US"/>
        </a:p>
      </dgm:t>
    </dgm:pt>
    <dgm:pt modelId="{F7B77D25-C019-4DD2-A7B7-CBAC6F66D03F}" type="pres">
      <dgm:prSet presAssocID="{F5A395E5-69C9-47EA-9E42-6DCE86B6948F}" presName="sibTrans" presStyleLbl="sibTrans2D1" presStyleIdx="2" presStyleCnt="3"/>
      <dgm:spPr/>
      <dgm:t>
        <a:bodyPr/>
        <a:lstStyle/>
        <a:p>
          <a:endParaRPr lang="en-US"/>
        </a:p>
      </dgm:t>
    </dgm:pt>
    <dgm:pt modelId="{F8E23BDA-A8AD-43F7-ADDA-187E60855F70}" type="pres">
      <dgm:prSet presAssocID="{F5A395E5-69C9-47EA-9E42-6DCE86B6948F}" presName="connectorText" presStyleLbl="sibTrans2D1" presStyleIdx="2" presStyleCnt="3"/>
      <dgm:spPr/>
      <dgm:t>
        <a:bodyPr/>
        <a:lstStyle/>
        <a:p>
          <a:endParaRPr lang="en-US"/>
        </a:p>
      </dgm:t>
    </dgm:pt>
    <dgm:pt modelId="{354AE1A9-25EA-460A-90C9-D93C48FC9634}" type="pres">
      <dgm:prSet presAssocID="{CC373B01-410F-494D-A550-3B0BA277D2B1}" presName="node" presStyleLbl="node1" presStyleIdx="3" presStyleCnt="4" custScaleX="106505" custScaleY="103035">
        <dgm:presLayoutVars>
          <dgm:bulletEnabled val="1"/>
        </dgm:presLayoutVars>
      </dgm:prSet>
      <dgm:spPr/>
      <dgm:t>
        <a:bodyPr/>
        <a:lstStyle/>
        <a:p>
          <a:endParaRPr lang="en-US"/>
        </a:p>
      </dgm:t>
    </dgm:pt>
  </dgm:ptLst>
  <dgm:cxnLst>
    <dgm:cxn modelId="{8B7F70AE-1206-4E15-9DEF-9AB9BA72ED24}" type="presOf" srcId="{F5A395E5-69C9-47EA-9E42-6DCE86B6948F}" destId="{F7B77D25-C019-4DD2-A7B7-CBAC6F66D03F}" srcOrd="0" destOrd="0" presId="urn:microsoft.com/office/officeart/2005/8/layout/process1"/>
    <dgm:cxn modelId="{09A9FCDC-C464-4E8B-8EF0-2296B8D74379}" type="presOf" srcId="{143F24AE-006A-4ECC-9AA5-C4F88F6E1906}" destId="{FD5AB579-D85F-4602-8B14-E5453EE56630}" srcOrd="0" destOrd="0" presId="urn:microsoft.com/office/officeart/2005/8/layout/process1"/>
    <dgm:cxn modelId="{D0EE6741-3ACF-49FD-8FE3-53815ABCDCF5}" type="presOf" srcId="{417974BB-06B9-4E82-8639-8631B65E4D1E}" destId="{D0429D67-699A-4D47-96A2-09E98EF69A1C}" srcOrd="0" destOrd="0" presId="urn:microsoft.com/office/officeart/2005/8/layout/process1"/>
    <dgm:cxn modelId="{6C96874C-7D97-4197-8219-28A439A7C15B}" type="presOf" srcId="{CC373B01-410F-494D-A550-3B0BA277D2B1}" destId="{354AE1A9-25EA-460A-90C9-D93C48FC9634}" srcOrd="0" destOrd="0" presId="urn:microsoft.com/office/officeart/2005/8/layout/process1"/>
    <dgm:cxn modelId="{8622A675-3FD1-42A1-8540-64097C2CC8CA}" type="presOf" srcId="{417974BB-06B9-4E82-8639-8631B65E4D1E}" destId="{1575E55A-2CEB-457C-A876-8ECC722961D1}" srcOrd="1" destOrd="0" presId="urn:microsoft.com/office/officeart/2005/8/layout/process1"/>
    <dgm:cxn modelId="{A6D564D8-2F08-476F-9F8F-DB0E22CE53A5}" srcId="{143F24AE-006A-4ECC-9AA5-C4F88F6E1906}" destId="{74D4D4F6-2764-4F7D-B95C-EA2E38B6D483}" srcOrd="1" destOrd="0" parTransId="{6FEF3033-9950-4616-8E9C-2FD5F3F11256}" sibTransId="{417974BB-06B9-4E82-8639-8631B65E4D1E}"/>
    <dgm:cxn modelId="{8452F2D5-2CC4-4963-97C1-7E24D29BB403}" srcId="{143F24AE-006A-4ECC-9AA5-C4F88F6E1906}" destId="{CF6B7811-6F3D-4A93-A720-AA730E5EDD82}" srcOrd="2" destOrd="0" parTransId="{303E7AAF-D840-4510-A967-01E83BABE4F0}" sibTransId="{F5A395E5-69C9-47EA-9E42-6DCE86B6948F}"/>
    <dgm:cxn modelId="{6FC66943-830F-44A5-82FD-0594E2DB292D}" type="presOf" srcId="{74D4D4F6-2764-4F7D-B95C-EA2E38B6D483}" destId="{29518536-22A6-4DC1-A44E-8C52CAFBE76D}" srcOrd="0" destOrd="0" presId="urn:microsoft.com/office/officeart/2005/8/layout/process1"/>
    <dgm:cxn modelId="{29EE1A2B-754F-4C31-8EE8-C22C3DDC93EA}" type="presOf" srcId="{CF6B7811-6F3D-4A93-A720-AA730E5EDD82}" destId="{1277494D-4656-4034-BE30-DE337E4B3565}" srcOrd="0" destOrd="0" presId="urn:microsoft.com/office/officeart/2005/8/layout/process1"/>
    <dgm:cxn modelId="{B2A6D4EC-18C2-4E41-A2BA-17D3377423E9}" srcId="{143F24AE-006A-4ECC-9AA5-C4F88F6E1906}" destId="{CC373B01-410F-494D-A550-3B0BA277D2B1}" srcOrd="3" destOrd="0" parTransId="{CA408816-51C2-411C-9842-D87F7BA63913}" sibTransId="{31540D00-9BC1-45D5-9284-71CF56ABCBFA}"/>
    <dgm:cxn modelId="{46654B3F-90DC-42A4-8801-335041E781CA}" type="presOf" srcId="{F5A395E5-69C9-47EA-9E42-6DCE86B6948F}" destId="{F8E23BDA-A8AD-43F7-ADDA-187E60855F70}" srcOrd="1" destOrd="0" presId="urn:microsoft.com/office/officeart/2005/8/layout/process1"/>
    <dgm:cxn modelId="{3DB38DDD-AF84-4592-AC86-5D166CAEA168}" type="presOf" srcId="{BAEEBECA-BF62-45C8-A58B-856DE80C09D8}" destId="{250C71B5-4665-445C-AD13-54063D89EEBD}" srcOrd="0" destOrd="0" presId="urn:microsoft.com/office/officeart/2005/8/layout/process1"/>
    <dgm:cxn modelId="{175A1EDC-DD58-4869-A349-D5FD0348910E}" type="presOf" srcId="{EF29CDDE-1732-4F9D-AF16-04D4D7E444DE}" destId="{2255CC28-BD8F-47EA-AAA8-29A7DE16E12F}" srcOrd="0" destOrd="0" presId="urn:microsoft.com/office/officeart/2005/8/layout/process1"/>
    <dgm:cxn modelId="{3FED9F2C-3EED-4C9A-A245-26A8EB29E519}" srcId="{143F24AE-006A-4ECC-9AA5-C4F88F6E1906}" destId="{BAEEBECA-BF62-45C8-A58B-856DE80C09D8}" srcOrd="0" destOrd="0" parTransId="{1B14E9B8-DAAD-4FFC-A59D-805454AD7AD4}" sibTransId="{EF29CDDE-1732-4F9D-AF16-04D4D7E444DE}"/>
    <dgm:cxn modelId="{C1A07E13-51E7-41D2-9DB4-FB99392990FC}" type="presOf" srcId="{EF29CDDE-1732-4F9D-AF16-04D4D7E444DE}" destId="{D2B6F035-3BBC-46E0-AE63-5ADB5141E214}" srcOrd="1" destOrd="0" presId="urn:microsoft.com/office/officeart/2005/8/layout/process1"/>
    <dgm:cxn modelId="{5DA995D2-92D4-4181-9FA9-AC6748F3DF94}" type="presParOf" srcId="{FD5AB579-D85F-4602-8B14-E5453EE56630}" destId="{250C71B5-4665-445C-AD13-54063D89EEBD}" srcOrd="0" destOrd="0" presId="urn:microsoft.com/office/officeart/2005/8/layout/process1"/>
    <dgm:cxn modelId="{AB5639BC-F232-4B4C-8BAB-012EC69B3798}" type="presParOf" srcId="{FD5AB579-D85F-4602-8B14-E5453EE56630}" destId="{2255CC28-BD8F-47EA-AAA8-29A7DE16E12F}" srcOrd="1" destOrd="0" presId="urn:microsoft.com/office/officeart/2005/8/layout/process1"/>
    <dgm:cxn modelId="{EBB57384-AB84-48C4-AFFF-0FA00DBD54BD}" type="presParOf" srcId="{2255CC28-BD8F-47EA-AAA8-29A7DE16E12F}" destId="{D2B6F035-3BBC-46E0-AE63-5ADB5141E214}" srcOrd="0" destOrd="0" presId="urn:microsoft.com/office/officeart/2005/8/layout/process1"/>
    <dgm:cxn modelId="{44389DC7-9EC7-4D47-9CC0-F41C7A9C22DD}" type="presParOf" srcId="{FD5AB579-D85F-4602-8B14-E5453EE56630}" destId="{29518536-22A6-4DC1-A44E-8C52CAFBE76D}" srcOrd="2" destOrd="0" presId="urn:microsoft.com/office/officeart/2005/8/layout/process1"/>
    <dgm:cxn modelId="{4FFC9549-B935-4334-BAEB-66C32DD7F101}" type="presParOf" srcId="{FD5AB579-D85F-4602-8B14-E5453EE56630}" destId="{D0429D67-699A-4D47-96A2-09E98EF69A1C}" srcOrd="3" destOrd="0" presId="urn:microsoft.com/office/officeart/2005/8/layout/process1"/>
    <dgm:cxn modelId="{41F17FE3-E284-4E5D-A331-2E0A10327ACD}" type="presParOf" srcId="{D0429D67-699A-4D47-96A2-09E98EF69A1C}" destId="{1575E55A-2CEB-457C-A876-8ECC722961D1}" srcOrd="0" destOrd="0" presId="urn:microsoft.com/office/officeart/2005/8/layout/process1"/>
    <dgm:cxn modelId="{812E156B-B09F-4512-A3DA-1A83815FE178}" type="presParOf" srcId="{FD5AB579-D85F-4602-8B14-E5453EE56630}" destId="{1277494D-4656-4034-BE30-DE337E4B3565}" srcOrd="4" destOrd="0" presId="urn:microsoft.com/office/officeart/2005/8/layout/process1"/>
    <dgm:cxn modelId="{77D4AC2E-0329-4A9A-9376-378A679EED14}" type="presParOf" srcId="{FD5AB579-D85F-4602-8B14-E5453EE56630}" destId="{F7B77D25-C019-4DD2-A7B7-CBAC6F66D03F}" srcOrd="5" destOrd="0" presId="urn:microsoft.com/office/officeart/2005/8/layout/process1"/>
    <dgm:cxn modelId="{C2D15852-F611-4C4B-A50E-563F8B93D511}" type="presParOf" srcId="{F7B77D25-C019-4DD2-A7B7-CBAC6F66D03F}" destId="{F8E23BDA-A8AD-43F7-ADDA-187E60855F70}" srcOrd="0" destOrd="0" presId="urn:microsoft.com/office/officeart/2005/8/layout/process1"/>
    <dgm:cxn modelId="{693164CD-B7E4-41CB-93F1-FCD0652D253B}" type="presParOf" srcId="{FD5AB579-D85F-4602-8B14-E5453EE56630}" destId="{354AE1A9-25EA-460A-90C9-D93C48FC9634}"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E91F7-4F4D-4C21-8264-AE429517042B}">
      <dsp:nvSpPr>
        <dsp:cNvPr id="0" name=""/>
        <dsp:cNvSpPr/>
      </dsp:nvSpPr>
      <dsp:spPr>
        <a:xfrm>
          <a:off x="24871" y="691351"/>
          <a:ext cx="2611959" cy="1305966"/>
        </a:xfrm>
        <a:prstGeom prst="roundRect">
          <a:avLst>
            <a:gd name="adj" fmla="val 10000"/>
          </a:avLst>
        </a:prstGeom>
        <a:solidFill>
          <a:srgbClr val="003399"/>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Conceptual</a:t>
          </a:r>
        </a:p>
        <a:p>
          <a:pPr lvl="0" algn="ctr" defTabSz="1066800">
            <a:lnSpc>
              <a:spcPct val="100000"/>
            </a:lnSpc>
            <a:spcBef>
              <a:spcPct val="0"/>
            </a:spcBef>
            <a:spcAft>
              <a:spcPts val="0"/>
            </a:spcAft>
          </a:pPr>
          <a:r>
            <a:rPr lang="en-US" sz="1800" kern="1200" dirty="0" smtClean="0"/>
            <a:t>FHIM Domains and </a:t>
          </a:r>
        </a:p>
        <a:p>
          <a:pPr lvl="0" algn="ctr" defTabSz="1066800">
            <a:lnSpc>
              <a:spcPct val="100000"/>
            </a:lnSpc>
            <a:spcBef>
              <a:spcPct val="0"/>
            </a:spcBef>
            <a:spcAft>
              <a:spcPts val="0"/>
            </a:spcAft>
          </a:pPr>
          <a:r>
            <a:rPr lang="en-US" sz="1800" kern="1200" dirty="0" smtClean="0"/>
            <a:t>Data Dictionary</a:t>
          </a:r>
          <a:endParaRPr lang="en-US" sz="1800" kern="1200" dirty="0"/>
        </a:p>
      </dsp:txBody>
      <dsp:txXfrm>
        <a:off x="63121" y="729601"/>
        <a:ext cx="2535459" cy="1229466"/>
      </dsp:txXfrm>
    </dsp:sp>
    <dsp:sp modelId="{DAE42D85-B3D8-4EA3-845A-D145FF06EFE2}">
      <dsp:nvSpPr>
        <dsp:cNvPr id="0" name=""/>
        <dsp:cNvSpPr/>
      </dsp:nvSpPr>
      <dsp:spPr>
        <a:xfrm>
          <a:off x="286067" y="1997318"/>
          <a:ext cx="237427" cy="922887"/>
        </a:xfrm>
        <a:custGeom>
          <a:avLst/>
          <a:gdLst/>
          <a:ahLst/>
          <a:cxnLst/>
          <a:rect l="0" t="0" r="0" b="0"/>
          <a:pathLst>
            <a:path>
              <a:moveTo>
                <a:pt x="0" y="0"/>
              </a:moveTo>
              <a:lnTo>
                <a:pt x="0" y="922887"/>
              </a:lnTo>
              <a:lnTo>
                <a:pt x="237427" y="9228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F50BCD-2DDE-4399-B57A-4D4B18916212}">
      <dsp:nvSpPr>
        <dsp:cNvPr id="0" name=""/>
        <dsp:cNvSpPr/>
      </dsp:nvSpPr>
      <dsp:spPr>
        <a:xfrm>
          <a:off x="523495" y="2267222"/>
          <a:ext cx="2089546" cy="1305966"/>
        </a:xfrm>
        <a:prstGeom prst="roundRect">
          <a:avLst>
            <a:gd name="adj" fmla="val 10000"/>
          </a:avLst>
        </a:prstGeom>
        <a:solidFill>
          <a:srgbClr val="003399">
            <a:alpha val="89804"/>
          </a:srgb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100000"/>
            </a:lnSpc>
            <a:spcBef>
              <a:spcPct val="0"/>
            </a:spcBef>
            <a:spcAft>
              <a:spcPts val="600"/>
            </a:spcAft>
          </a:pPr>
          <a:r>
            <a:rPr lang="en-US" sz="2400" kern="1200" dirty="0" smtClean="0">
              <a:solidFill>
                <a:schemeClr val="bg1"/>
              </a:solidFill>
            </a:rPr>
            <a:t>Logical</a:t>
          </a:r>
        </a:p>
        <a:p>
          <a:pPr lvl="0" algn="ctr" defTabSz="1066800">
            <a:lnSpc>
              <a:spcPct val="100000"/>
            </a:lnSpc>
            <a:spcBef>
              <a:spcPct val="0"/>
            </a:spcBef>
            <a:spcAft>
              <a:spcPts val="0"/>
            </a:spcAft>
          </a:pPr>
          <a:r>
            <a:rPr lang="en-US" sz="1800" kern="1200" dirty="0" smtClean="0">
              <a:solidFill>
                <a:schemeClr val="bg1"/>
              </a:solidFill>
            </a:rPr>
            <a:t>EHR-S Functions</a:t>
          </a:r>
        </a:p>
        <a:p>
          <a:pPr lvl="0" algn="ctr" defTabSz="1066800">
            <a:lnSpc>
              <a:spcPct val="100000"/>
            </a:lnSpc>
            <a:spcBef>
              <a:spcPct val="0"/>
            </a:spcBef>
            <a:spcAft>
              <a:spcPts val="0"/>
            </a:spcAft>
          </a:pPr>
          <a:r>
            <a:rPr lang="en-US" sz="1800" kern="1200" dirty="0" smtClean="0">
              <a:solidFill>
                <a:schemeClr val="bg1"/>
              </a:solidFill>
            </a:rPr>
            <a:t>FHIM Data/Term.</a:t>
          </a:r>
        </a:p>
        <a:p>
          <a:pPr lvl="0" algn="ctr" defTabSz="1066800">
            <a:lnSpc>
              <a:spcPct val="100000"/>
            </a:lnSpc>
            <a:spcBef>
              <a:spcPct val="0"/>
            </a:spcBef>
            <a:spcAft>
              <a:spcPts val="0"/>
            </a:spcAft>
          </a:pPr>
          <a:r>
            <a:rPr lang="en-US" sz="1800" kern="1200" dirty="0" smtClean="0">
              <a:solidFill>
                <a:schemeClr val="bg1"/>
              </a:solidFill>
            </a:rPr>
            <a:t>CIMI, DAF</a:t>
          </a:r>
        </a:p>
      </dsp:txBody>
      <dsp:txXfrm>
        <a:off x="561745" y="2305472"/>
        <a:ext cx="2013046" cy="1229466"/>
      </dsp:txXfrm>
    </dsp:sp>
    <dsp:sp modelId="{34A47772-0BDF-41C8-91FA-041758518C5A}">
      <dsp:nvSpPr>
        <dsp:cNvPr id="0" name=""/>
        <dsp:cNvSpPr/>
      </dsp:nvSpPr>
      <dsp:spPr>
        <a:xfrm>
          <a:off x="286067" y="1997318"/>
          <a:ext cx="237427" cy="2555346"/>
        </a:xfrm>
        <a:custGeom>
          <a:avLst/>
          <a:gdLst/>
          <a:ahLst/>
          <a:cxnLst/>
          <a:rect l="0" t="0" r="0" b="0"/>
          <a:pathLst>
            <a:path>
              <a:moveTo>
                <a:pt x="0" y="0"/>
              </a:moveTo>
              <a:lnTo>
                <a:pt x="0" y="2555346"/>
              </a:lnTo>
              <a:lnTo>
                <a:pt x="237427" y="25553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5E8E4-5299-4677-8574-DA605D272769}">
      <dsp:nvSpPr>
        <dsp:cNvPr id="0" name=""/>
        <dsp:cNvSpPr/>
      </dsp:nvSpPr>
      <dsp:spPr>
        <a:xfrm>
          <a:off x="523495" y="3899681"/>
          <a:ext cx="2089546" cy="1305966"/>
        </a:xfrm>
        <a:prstGeom prst="roundRect">
          <a:avLst>
            <a:gd name="adj" fmla="val 10000"/>
          </a:avLst>
        </a:prstGeom>
        <a:solidFill>
          <a:srgbClr val="003399">
            <a:alpha val="89804"/>
          </a:srgb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bg1"/>
              </a:solidFill>
            </a:rPr>
            <a:t>Physical</a:t>
          </a:r>
        </a:p>
        <a:p>
          <a:pPr lvl="0" algn="ctr" defTabSz="1066800">
            <a:lnSpc>
              <a:spcPct val="100000"/>
            </a:lnSpc>
            <a:spcBef>
              <a:spcPct val="0"/>
            </a:spcBef>
            <a:spcAft>
              <a:spcPts val="0"/>
            </a:spcAft>
          </a:pPr>
          <a:r>
            <a:rPr lang="en-US" sz="1800" kern="1200" dirty="0" smtClean="0">
              <a:solidFill>
                <a:schemeClr val="bg1"/>
              </a:solidFill>
            </a:rPr>
            <a:t>NIEM, FHIR, </a:t>
          </a:r>
        </a:p>
        <a:p>
          <a:pPr lvl="0" algn="ctr" defTabSz="1066800">
            <a:lnSpc>
              <a:spcPct val="100000"/>
            </a:lnSpc>
            <a:spcBef>
              <a:spcPct val="0"/>
            </a:spcBef>
            <a:spcAft>
              <a:spcPts val="0"/>
            </a:spcAft>
          </a:pPr>
          <a:r>
            <a:rPr lang="en-US" sz="1800" kern="1200" dirty="0" smtClean="0">
              <a:solidFill>
                <a:schemeClr val="bg1"/>
              </a:solidFill>
            </a:rPr>
            <a:t>CCDA etc.</a:t>
          </a:r>
        </a:p>
      </dsp:txBody>
      <dsp:txXfrm>
        <a:off x="561745" y="3937931"/>
        <a:ext cx="2013046" cy="1229466"/>
      </dsp:txXfrm>
    </dsp:sp>
    <dsp:sp modelId="{056B905D-11BF-468F-8898-60D3945D7F2C}">
      <dsp:nvSpPr>
        <dsp:cNvPr id="0" name=""/>
        <dsp:cNvSpPr/>
      </dsp:nvSpPr>
      <dsp:spPr>
        <a:xfrm>
          <a:off x="3266046" y="634764"/>
          <a:ext cx="2611933" cy="1305966"/>
        </a:xfrm>
        <a:prstGeom prst="roundRect">
          <a:avLst>
            <a:gd name="adj" fmla="val 10000"/>
          </a:avLst>
        </a:prstGeom>
        <a:solidFill>
          <a:srgbClr val="003399"/>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Clinicians</a:t>
          </a:r>
        </a:p>
        <a:p>
          <a:pPr lvl="0" algn="ctr" defTabSz="1066800">
            <a:lnSpc>
              <a:spcPct val="100000"/>
            </a:lnSpc>
            <a:spcBef>
              <a:spcPct val="0"/>
            </a:spcBef>
            <a:spcAft>
              <a:spcPts val="0"/>
            </a:spcAft>
          </a:pPr>
          <a:r>
            <a:rPr lang="en-US" sz="1800" kern="1200" dirty="0" smtClean="0"/>
            <a:t>Prioritized Domain </a:t>
          </a:r>
        </a:p>
        <a:p>
          <a:pPr lvl="0" algn="ctr" defTabSz="1066800">
            <a:lnSpc>
              <a:spcPct val="100000"/>
            </a:lnSpc>
            <a:spcBef>
              <a:spcPct val="0"/>
            </a:spcBef>
            <a:spcAft>
              <a:spcPts val="0"/>
            </a:spcAft>
          </a:pPr>
          <a:r>
            <a:rPr lang="en-US" sz="1800" kern="1200" dirty="0" smtClean="0"/>
            <a:t>and Capability Lists </a:t>
          </a:r>
          <a:endParaRPr lang="en-US" sz="1800" kern="1200" dirty="0"/>
        </a:p>
      </dsp:txBody>
      <dsp:txXfrm>
        <a:off x="3304296" y="673014"/>
        <a:ext cx="2535433" cy="1229466"/>
      </dsp:txXfrm>
    </dsp:sp>
    <dsp:sp modelId="{7B6AFFA6-5A92-48D6-AF64-872049851759}">
      <dsp:nvSpPr>
        <dsp:cNvPr id="0" name=""/>
        <dsp:cNvSpPr/>
      </dsp:nvSpPr>
      <dsp:spPr>
        <a:xfrm>
          <a:off x="3527239" y="1940730"/>
          <a:ext cx="261193" cy="979475"/>
        </a:xfrm>
        <a:custGeom>
          <a:avLst/>
          <a:gdLst/>
          <a:ahLst/>
          <a:cxnLst/>
          <a:rect l="0" t="0" r="0" b="0"/>
          <a:pathLst>
            <a:path>
              <a:moveTo>
                <a:pt x="0" y="0"/>
              </a:moveTo>
              <a:lnTo>
                <a:pt x="0" y="979475"/>
              </a:lnTo>
              <a:lnTo>
                <a:pt x="261193" y="9794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CF49E-4F08-4C0C-B80E-8E6CCD315B6B}">
      <dsp:nvSpPr>
        <dsp:cNvPr id="0" name=""/>
        <dsp:cNvSpPr/>
      </dsp:nvSpPr>
      <dsp:spPr>
        <a:xfrm>
          <a:off x="3788432" y="2267222"/>
          <a:ext cx="2089546" cy="1305966"/>
        </a:xfrm>
        <a:prstGeom prst="roundRect">
          <a:avLst>
            <a:gd name="adj" fmla="val 10000"/>
          </a:avLst>
        </a:prstGeom>
        <a:solidFill>
          <a:srgbClr val="003399">
            <a:alpha val="90000"/>
          </a:srgb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bg1"/>
              </a:solidFill>
            </a:rPr>
            <a:t>Analyst</a:t>
          </a:r>
        </a:p>
        <a:p>
          <a:pPr lvl="0" algn="ctr" defTabSz="1066800">
            <a:lnSpc>
              <a:spcPct val="90000"/>
            </a:lnSpc>
            <a:spcBef>
              <a:spcPct val="0"/>
            </a:spcBef>
            <a:spcAft>
              <a:spcPct val="35000"/>
            </a:spcAft>
          </a:pPr>
          <a:r>
            <a:rPr lang="en-US" sz="2400" kern="1200" dirty="0" smtClean="0">
              <a:solidFill>
                <a:schemeClr val="bg1"/>
              </a:solidFill>
            </a:rPr>
            <a:t>Architect</a:t>
          </a:r>
          <a:endParaRPr lang="en-US" sz="2400" kern="1200" dirty="0">
            <a:solidFill>
              <a:schemeClr val="bg1"/>
            </a:solidFill>
          </a:endParaRPr>
        </a:p>
      </dsp:txBody>
      <dsp:txXfrm>
        <a:off x="3826682" y="2305472"/>
        <a:ext cx="2013046" cy="1229466"/>
      </dsp:txXfrm>
    </dsp:sp>
    <dsp:sp modelId="{95D1DB08-A257-43EA-8DD6-D9759154AF39}">
      <dsp:nvSpPr>
        <dsp:cNvPr id="0" name=""/>
        <dsp:cNvSpPr/>
      </dsp:nvSpPr>
      <dsp:spPr>
        <a:xfrm>
          <a:off x="3527239" y="1940730"/>
          <a:ext cx="261193" cy="2611933"/>
        </a:xfrm>
        <a:custGeom>
          <a:avLst/>
          <a:gdLst/>
          <a:ahLst/>
          <a:cxnLst/>
          <a:rect l="0" t="0" r="0" b="0"/>
          <a:pathLst>
            <a:path>
              <a:moveTo>
                <a:pt x="0" y="0"/>
              </a:moveTo>
              <a:lnTo>
                <a:pt x="0" y="2611933"/>
              </a:lnTo>
              <a:lnTo>
                <a:pt x="261193" y="26119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7BBCF3-DF9E-4D58-A501-6B13DF583C80}">
      <dsp:nvSpPr>
        <dsp:cNvPr id="0" name=""/>
        <dsp:cNvSpPr/>
      </dsp:nvSpPr>
      <dsp:spPr>
        <a:xfrm>
          <a:off x="3788432" y="3899681"/>
          <a:ext cx="2089546" cy="1305966"/>
        </a:xfrm>
        <a:prstGeom prst="roundRect">
          <a:avLst>
            <a:gd name="adj" fmla="val 10000"/>
          </a:avLst>
        </a:prstGeom>
        <a:solidFill>
          <a:srgbClr val="003399">
            <a:alpha val="90000"/>
          </a:srgb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bg1"/>
              </a:solidFill>
            </a:rPr>
            <a:t>DBA</a:t>
          </a:r>
        </a:p>
        <a:p>
          <a:pPr lvl="0" algn="ctr" defTabSz="1066800">
            <a:lnSpc>
              <a:spcPct val="90000"/>
            </a:lnSpc>
            <a:spcBef>
              <a:spcPct val="0"/>
            </a:spcBef>
            <a:spcAft>
              <a:spcPct val="35000"/>
            </a:spcAft>
          </a:pPr>
          <a:r>
            <a:rPr lang="en-US" sz="2400" kern="1200" dirty="0" smtClean="0">
              <a:solidFill>
                <a:schemeClr val="bg1"/>
              </a:solidFill>
            </a:rPr>
            <a:t>Developer</a:t>
          </a:r>
          <a:endParaRPr lang="en-US" sz="2400" kern="1200" dirty="0">
            <a:solidFill>
              <a:schemeClr val="bg1"/>
            </a:solidFill>
          </a:endParaRPr>
        </a:p>
      </dsp:txBody>
      <dsp:txXfrm>
        <a:off x="3826682" y="3937931"/>
        <a:ext cx="2013046" cy="1229466"/>
      </dsp:txXfrm>
    </dsp:sp>
    <dsp:sp modelId="{96499789-ABA2-4252-BD6D-5A02623215A9}">
      <dsp:nvSpPr>
        <dsp:cNvPr id="0" name=""/>
        <dsp:cNvSpPr/>
      </dsp:nvSpPr>
      <dsp:spPr>
        <a:xfrm>
          <a:off x="6532066" y="621508"/>
          <a:ext cx="2611933" cy="1305966"/>
        </a:xfrm>
        <a:prstGeom prst="roundRect">
          <a:avLst>
            <a:gd name="adj" fmla="val 10000"/>
          </a:avLst>
        </a:prstGeom>
        <a:solidFill>
          <a:srgbClr val="003399"/>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COMMUNICATION AND DEFINITION</a:t>
          </a:r>
        </a:p>
        <a:p>
          <a:pPr lvl="0" algn="ctr" defTabSz="800100">
            <a:lnSpc>
              <a:spcPct val="90000"/>
            </a:lnSpc>
            <a:spcBef>
              <a:spcPct val="0"/>
            </a:spcBef>
            <a:spcAft>
              <a:spcPts val="0"/>
            </a:spcAft>
          </a:pPr>
          <a:r>
            <a:rPr lang="en-US" sz="1800" kern="1200" dirty="0" smtClean="0">
              <a:solidFill>
                <a:schemeClr val="bg1"/>
              </a:solidFill>
            </a:rPr>
            <a:t>of business Domains,</a:t>
          </a:r>
        </a:p>
        <a:p>
          <a:pPr lvl="0" algn="ctr" defTabSz="800100">
            <a:lnSpc>
              <a:spcPct val="90000"/>
            </a:lnSpc>
            <a:spcBef>
              <a:spcPct val="0"/>
            </a:spcBef>
            <a:spcAft>
              <a:spcPts val="0"/>
            </a:spcAft>
          </a:pPr>
          <a:r>
            <a:rPr lang="en-US" sz="1800" kern="1200" dirty="0" smtClean="0">
              <a:solidFill>
                <a:schemeClr val="bg1"/>
              </a:solidFill>
            </a:rPr>
            <a:t>concepts and rules</a:t>
          </a:r>
          <a:endParaRPr lang="en-US" sz="1800" kern="1200" dirty="0">
            <a:solidFill>
              <a:schemeClr val="bg1"/>
            </a:solidFill>
          </a:endParaRPr>
        </a:p>
      </dsp:txBody>
      <dsp:txXfrm>
        <a:off x="6570316" y="659758"/>
        <a:ext cx="2535433" cy="1229466"/>
      </dsp:txXfrm>
    </dsp:sp>
    <dsp:sp modelId="{10827471-F486-471F-A5FD-06CD1E56B6A5}">
      <dsp:nvSpPr>
        <dsp:cNvPr id="0" name=""/>
        <dsp:cNvSpPr/>
      </dsp:nvSpPr>
      <dsp:spPr>
        <a:xfrm>
          <a:off x="6793259" y="1927475"/>
          <a:ext cx="260090" cy="992730"/>
        </a:xfrm>
        <a:custGeom>
          <a:avLst/>
          <a:gdLst/>
          <a:ahLst/>
          <a:cxnLst/>
          <a:rect l="0" t="0" r="0" b="0"/>
          <a:pathLst>
            <a:path>
              <a:moveTo>
                <a:pt x="0" y="0"/>
              </a:moveTo>
              <a:lnTo>
                <a:pt x="0" y="992730"/>
              </a:lnTo>
              <a:lnTo>
                <a:pt x="260090" y="9927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A4EBFB-E8D4-43EE-B37E-4EDB4CC84B3E}">
      <dsp:nvSpPr>
        <dsp:cNvPr id="0" name=""/>
        <dsp:cNvSpPr/>
      </dsp:nvSpPr>
      <dsp:spPr>
        <a:xfrm>
          <a:off x="7053349" y="2267222"/>
          <a:ext cx="2089546" cy="1305966"/>
        </a:xfrm>
        <a:prstGeom prst="roundRect">
          <a:avLst>
            <a:gd name="adj" fmla="val 10000"/>
          </a:avLst>
        </a:prstGeom>
        <a:solidFill>
          <a:srgbClr val="003399">
            <a:alpha val="90000"/>
          </a:srgb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TESTABLE SPECIFICATION of business objects, services and rules </a:t>
          </a:r>
          <a:endParaRPr lang="en-US" sz="1800" kern="1200" dirty="0">
            <a:solidFill>
              <a:schemeClr val="bg1"/>
            </a:solidFill>
          </a:endParaRPr>
        </a:p>
      </dsp:txBody>
      <dsp:txXfrm>
        <a:off x="7091599" y="2305472"/>
        <a:ext cx="2013046" cy="1229466"/>
      </dsp:txXfrm>
    </dsp:sp>
    <dsp:sp modelId="{587016BE-A8D5-4903-A5B5-CB7755E883F7}">
      <dsp:nvSpPr>
        <dsp:cNvPr id="0" name=""/>
        <dsp:cNvSpPr/>
      </dsp:nvSpPr>
      <dsp:spPr>
        <a:xfrm>
          <a:off x="6793259" y="1927475"/>
          <a:ext cx="260090" cy="2625189"/>
        </a:xfrm>
        <a:custGeom>
          <a:avLst/>
          <a:gdLst/>
          <a:ahLst/>
          <a:cxnLst/>
          <a:rect l="0" t="0" r="0" b="0"/>
          <a:pathLst>
            <a:path>
              <a:moveTo>
                <a:pt x="0" y="0"/>
              </a:moveTo>
              <a:lnTo>
                <a:pt x="0" y="2625189"/>
              </a:lnTo>
              <a:lnTo>
                <a:pt x="260090" y="26251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3E7789-E7C9-439D-BE98-9A2E21EE389E}">
      <dsp:nvSpPr>
        <dsp:cNvPr id="0" name=""/>
        <dsp:cNvSpPr/>
      </dsp:nvSpPr>
      <dsp:spPr>
        <a:xfrm>
          <a:off x="7053349" y="3899681"/>
          <a:ext cx="2089546" cy="1305966"/>
        </a:xfrm>
        <a:prstGeom prst="roundRect">
          <a:avLst>
            <a:gd name="adj" fmla="val 10000"/>
          </a:avLst>
        </a:prstGeom>
        <a:solidFill>
          <a:srgbClr val="003399">
            <a:alpha val="90000"/>
          </a:srgb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solidFill>
                <a:schemeClr val="bg1"/>
              </a:solidFill>
            </a:rPr>
            <a:t>CERTIFIABLE IMPLEMENTATION of business        data exchanges  and repositories</a:t>
          </a:r>
          <a:endParaRPr lang="en-US" sz="1700" kern="1200" dirty="0">
            <a:solidFill>
              <a:schemeClr val="bg1"/>
            </a:solidFill>
          </a:endParaRPr>
        </a:p>
      </dsp:txBody>
      <dsp:txXfrm>
        <a:off x="7091599" y="3937931"/>
        <a:ext cx="2013046" cy="12294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85797-29AA-44BF-886B-ABCD87EDDE3D}">
      <dsp:nvSpPr>
        <dsp:cNvPr id="0" name=""/>
        <dsp:cNvSpPr/>
      </dsp:nvSpPr>
      <dsp:spPr>
        <a:xfrm>
          <a:off x="3581400" y="462424"/>
          <a:ext cx="297305" cy="3117878"/>
        </a:xfrm>
        <a:custGeom>
          <a:avLst/>
          <a:gdLst/>
          <a:ahLst/>
          <a:cxnLst/>
          <a:rect l="0" t="0" r="0" b="0"/>
          <a:pathLst>
            <a:path>
              <a:moveTo>
                <a:pt x="0" y="0"/>
              </a:moveTo>
              <a:lnTo>
                <a:pt x="0" y="3117878"/>
              </a:lnTo>
              <a:lnTo>
                <a:pt x="297305" y="3117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B4C6A2-1E87-49B5-9A3A-6BC714318AA3}">
      <dsp:nvSpPr>
        <dsp:cNvPr id="0" name=""/>
        <dsp:cNvSpPr/>
      </dsp:nvSpPr>
      <dsp:spPr>
        <a:xfrm>
          <a:off x="3277341" y="462424"/>
          <a:ext cx="304058" cy="3113615"/>
        </a:xfrm>
        <a:custGeom>
          <a:avLst/>
          <a:gdLst/>
          <a:ahLst/>
          <a:cxnLst/>
          <a:rect l="0" t="0" r="0" b="0"/>
          <a:pathLst>
            <a:path>
              <a:moveTo>
                <a:pt x="304058" y="0"/>
              </a:moveTo>
              <a:lnTo>
                <a:pt x="304058" y="3113615"/>
              </a:lnTo>
              <a:lnTo>
                <a:pt x="0" y="31136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9AC0B6-F507-4521-90A2-86B5C5F0DD92}">
      <dsp:nvSpPr>
        <dsp:cNvPr id="0" name=""/>
        <dsp:cNvSpPr/>
      </dsp:nvSpPr>
      <dsp:spPr>
        <a:xfrm>
          <a:off x="3581400" y="462424"/>
          <a:ext cx="297305" cy="1854868"/>
        </a:xfrm>
        <a:custGeom>
          <a:avLst/>
          <a:gdLst/>
          <a:ahLst/>
          <a:cxnLst/>
          <a:rect l="0" t="0" r="0" b="0"/>
          <a:pathLst>
            <a:path>
              <a:moveTo>
                <a:pt x="0" y="0"/>
              </a:moveTo>
              <a:lnTo>
                <a:pt x="0" y="1854868"/>
              </a:lnTo>
              <a:lnTo>
                <a:pt x="297305" y="18548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A4D6A1-2DEA-4E82-A346-BCCBB4678D8F}">
      <dsp:nvSpPr>
        <dsp:cNvPr id="0" name=""/>
        <dsp:cNvSpPr/>
      </dsp:nvSpPr>
      <dsp:spPr>
        <a:xfrm>
          <a:off x="3324883" y="462424"/>
          <a:ext cx="256516" cy="1853414"/>
        </a:xfrm>
        <a:custGeom>
          <a:avLst/>
          <a:gdLst/>
          <a:ahLst/>
          <a:cxnLst/>
          <a:rect l="0" t="0" r="0" b="0"/>
          <a:pathLst>
            <a:path>
              <a:moveTo>
                <a:pt x="256516" y="0"/>
              </a:moveTo>
              <a:lnTo>
                <a:pt x="256516" y="1853414"/>
              </a:lnTo>
              <a:lnTo>
                <a:pt x="0" y="18534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A85A70-153C-455C-9D53-C79314AC260E}">
      <dsp:nvSpPr>
        <dsp:cNvPr id="0" name=""/>
        <dsp:cNvSpPr/>
      </dsp:nvSpPr>
      <dsp:spPr>
        <a:xfrm>
          <a:off x="3581400" y="462424"/>
          <a:ext cx="297305" cy="619201"/>
        </a:xfrm>
        <a:custGeom>
          <a:avLst/>
          <a:gdLst/>
          <a:ahLst/>
          <a:cxnLst/>
          <a:rect l="0" t="0" r="0" b="0"/>
          <a:pathLst>
            <a:path>
              <a:moveTo>
                <a:pt x="0" y="0"/>
              </a:moveTo>
              <a:lnTo>
                <a:pt x="0" y="619201"/>
              </a:lnTo>
              <a:lnTo>
                <a:pt x="297305" y="61920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F633B3-1C1E-46F9-9A5E-95E003671C87}">
      <dsp:nvSpPr>
        <dsp:cNvPr id="0" name=""/>
        <dsp:cNvSpPr/>
      </dsp:nvSpPr>
      <dsp:spPr>
        <a:xfrm>
          <a:off x="3368058" y="462424"/>
          <a:ext cx="213341" cy="621018"/>
        </a:xfrm>
        <a:custGeom>
          <a:avLst/>
          <a:gdLst/>
          <a:ahLst/>
          <a:cxnLst/>
          <a:rect l="0" t="0" r="0" b="0"/>
          <a:pathLst>
            <a:path>
              <a:moveTo>
                <a:pt x="213341" y="0"/>
              </a:moveTo>
              <a:lnTo>
                <a:pt x="213341" y="621018"/>
              </a:lnTo>
              <a:lnTo>
                <a:pt x="0" y="62101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BA0EBA-2D3C-4063-A568-E6331209BB17}">
      <dsp:nvSpPr>
        <dsp:cNvPr id="0" name=""/>
        <dsp:cNvSpPr/>
      </dsp:nvSpPr>
      <dsp:spPr>
        <a:xfrm>
          <a:off x="3581400" y="462424"/>
          <a:ext cx="2643646" cy="4028150"/>
        </a:xfrm>
        <a:custGeom>
          <a:avLst/>
          <a:gdLst/>
          <a:ahLst/>
          <a:cxnLst/>
          <a:rect l="0" t="0" r="0" b="0"/>
          <a:pathLst>
            <a:path>
              <a:moveTo>
                <a:pt x="0" y="0"/>
              </a:moveTo>
              <a:lnTo>
                <a:pt x="0" y="3931407"/>
              </a:lnTo>
              <a:lnTo>
                <a:pt x="2643646" y="3931407"/>
              </a:lnTo>
              <a:lnTo>
                <a:pt x="2643646" y="40281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7E3A46-2E7B-40A3-A2E6-3BB036E3EA55}">
      <dsp:nvSpPr>
        <dsp:cNvPr id="0" name=""/>
        <dsp:cNvSpPr/>
      </dsp:nvSpPr>
      <dsp:spPr>
        <a:xfrm>
          <a:off x="3581400" y="462424"/>
          <a:ext cx="861943" cy="4028150"/>
        </a:xfrm>
        <a:custGeom>
          <a:avLst/>
          <a:gdLst/>
          <a:ahLst/>
          <a:cxnLst/>
          <a:rect l="0" t="0" r="0" b="0"/>
          <a:pathLst>
            <a:path>
              <a:moveTo>
                <a:pt x="0" y="0"/>
              </a:moveTo>
              <a:lnTo>
                <a:pt x="0" y="3931407"/>
              </a:lnTo>
              <a:lnTo>
                <a:pt x="861943" y="3931407"/>
              </a:lnTo>
              <a:lnTo>
                <a:pt x="861943" y="40281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DE49E6-48FD-4AD0-9C88-5B3CD84E1C12}">
      <dsp:nvSpPr>
        <dsp:cNvPr id="0" name=""/>
        <dsp:cNvSpPr/>
      </dsp:nvSpPr>
      <dsp:spPr>
        <a:xfrm>
          <a:off x="2678133" y="462424"/>
          <a:ext cx="903266" cy="4028150"/>
        </a:xfrm>
        <a:custGeom>
          <a:avLst/>
          <a:gdLst/>
          <a:ahLst/>
          <a:cxnLst/>
          <a:rect l="0" t="0" r="0" b="0"/>
          <a:pathLst>
            <a:path>
              <a:moveTo>
                <a:pt x="903266" y="0"/>
              </a:moveTo>
              <a:lnTo>
                <a:pt x="903266" y="3931407"/>
              </a:lnTo>
              <a:lnTo>
                <a:pt x="0" y="3931407"/>
              </a:lnTo>
              <a:lnTo>
                <a:pt x="0" y="40281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3AF356-399C-4F79-9866-C506235C0FB0}">
      <dsp:nvSpPr>
        <dsp:cNvPr id="0" name=""/>
        <dsp:cNvSpPr/>
      </dsp:nvSpPr>
      <dsp:spPr>
        <a:xfrm>
          <a:off x="912213" y="462424"/>
          <a:ext cx="2669186" cy="4028150"/>
        </a:xfrm>
        <a:custGeom>
          <a:avLst/>
          <a:gdLst/>
          <a:ahLst/>
          <a:cxnLst/>
          <a:rect l="0" t="0" r="0" b="0"/>
          <a:pathLst>
            <a:path>
              <a:moveTo>
                <a:pt x="2669186" y="0"/>
              </a:moveTo>
              <a:lnTo>
                <a:pt x="2669186" y="3931407"/>
              </a:lnTo>
              <a:lnTo>
                <a:pt x="0" y="3931407"/>
              </a:lnTo>
              <a:lnTo>
                <a:pt x="0" y="40281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2BB3EE-8C33-44A5-A0D1-D65BE5A51D41}">
      <dsp:nvSpPr>
        <dsp:cNvPr id="0" name=""/>
        <dsp:cNvSpPr/>
      </dsp:nvSpPr>
      <dsp:spPr>
        <a:xfrm>
          <a:off x="115128" y="1743"/>
          <a:ext cx="6932542" cy="4606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US Realm EHR-S FM Profile, containing</a:t>
          </a:r>
          <a:endParaRPr lang="en-US" sz="2400" kern="1200" dirty="0"/>
        </a:p>
      </dsp:txBody>
      <dsp:txXfrm>
        <a:off x="115128" y="1743"/>
        <a:ext cx="6932542" cy="460681"/>
      </dsp:txXfrm>
    </dsp:sp>
    <dsp:sp modelId="{4ED0FAD5-AED9-43F2-8060-18CABBF81B6B}">
      <dsp:nvSpPr>
        <dsp:cNvPr id="0" name=""/>
        <dsp:cNvSpPr/>
      </dsp:nvSpPr>
      <dsp:spPr>
        <a:xfrm>
          <a:off x="130520" y="4490575"/>
          <a:ext cx="1563386" cy="4606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NIEM</a:t>
          </a:r>
          <a:endParaRPr lang="en-US" sz="2000" kern="1200" dirty="0"/>
        </a:p>
      </dsp:txBody>
      <dsp:txXfrm>
        <a:off x="130520" y="4490575"/>
        <a:ext cx="1563386" cy="460681"/>
      </dsp:txXfrm>
    </dsp:sp>
    <dsp:sp modelId="{38A62B71-3DB9-4BB3-8650-791ECC0BA483}">
      <dsp:nvSpPr>
        <dsp:cNvPr id="0" name=""/>
        <dsp:cNvSpPr/>
      </dsp:nvSpPr>
      <dsp:spPr>
        <a:xfrm>
          <a:off x="1887392" y="4490575"/>
          <a:ext cx="1581481" cy="4606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FHIR</a:t>
          </a:r>
          <a:endParaRPr lang="en-US" sz="2000" kern="1200" dirty="0"/>
        </a:p>
      </dsp:txBody>
      <dsp:txXfrm>
        <a:off x="1887392" y="4490575"/>
        <a:ext cx="1581481" cy="460681"/>
      </dsp:txXfrm>
    </dsp:sp>
    <dsp:sp modelId="{7F8FEB33-CF69-4687-AD65-476E16089B12}">
      <dsp:nvSpPr>
        <dsp:cNvPr id="0" name=""/>
        <dsp:cNvSpPr/>
      </dsp:nvSpPr>
      <dsp:spPr>
        <a:xfrm>
          <a:off x="3662360" y="4490575"/>
          <a:ext cx="1561967" cy="4606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CDA/CCDA</a:t>
          </a:r>
          <a:endParaRPr lang="en-US" sz="2000" kern="1200" dirty="0"/>
        </a:p>
      </dsp:txBody>
      <dsp:txXfrm>
        <a:off x="3662360" y="4490575"/>
        <a:ext cx="1561967" cy="460681"/>
      </dsp:txXfrm>
    </dsp:sp>
    <dsp:sp modelId="{BFB3DB29-9045-45C8-9725-F42ADC61C2F2}">
      <dsp:nvSpPr>
        <dsp:cNvPr id="0" name=""/>
        <dsp:cNvSpPr/>
      </dsp:nvSpPr>
      <dsp:spPr>
        <a:xfrm>
          <a:off x="5417813" y="4490575"/>
          <a:ext cx="1614466" cy="4606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HL7 V2</a:t>
          </a:r>
          <a:endParaRPr lang="en-US" sz="2000" kern="1200" dirty="0"/>
        </a:p>
      </dsp:txBody>
      <dsp:txXfrm>
        <a:off x="5417813" y="4490575"/>
        <a:ext cx="1614466" cy="460681"/>
      </dsp:txXfrm>
    </dsp:sp>
    <dsp:sp modelId="{314F4B5F-4894-458A-B656-0625F3D5AE0B}">
      <dsp:nvSpPr>
        <dsp:cNvPr id="0" name=""/>
        <dsp:cNvSpPr/>
      </dsp:nvSpPr>
      <dsp:spPr>
        <a:xfrm>
          <a:off x="1004837" y="599786"/>
          <a:ext cx="2363220" cy="9673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FHIM informed by CIMI &amp; DCMs</a:t>
          </a:r>
          <a:endParaRPr lang="en-US" sz="1800" kern="1200" dirty="0"/>
        </a:p>
      </dsp:txBody>
      <dsp:txXfrm>
        <a:off x="1004837" y="599786"/>
        <a:ext cx="2363220" cy="967315"/>
      </dsp:txXfrm>
    </dsp:sp>
    <dsp:sp modelId="{A6C7B387-C370-4812-B122-8ECC2FE686F5}">
      <dsp:nvSpPr>
        <dsp:cNvPr id="0" name=""/>
        <dsp:cNvSpPr/>
      </dsp:nvSpPr>
      <dsp:spPr>
        <a:xfrm>
          <a:off x="3878705" y="600246"/>
          <a:ext cx="2269877" cy="96275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S&amp;I Framework    </a:t>
          </a:r>
          <a:r>
            <a:rPr lang="en-US" sz="2000" kern="1200" dirty="0" smtClean="0"/>
            <a:t>Use-Case</a:t>
          </a:r>
          <a:r>
            <a:rPr lang="en-US" sz="1800" kern="1200" dirty="0" smtClean="0"/>
            <a:t> Simplification</a:t>
          </a:r>
          <a:endParaRPr lang="en-US" sz="1800" kern="1200" dirty="0"/>
        </a:p>
      </dsp:txBody>
      <dsp:txXfrm>
        <a:off x="3878705" y="600246"/>
        <a:ext cx="2269877" cy="962759"/>
      </dsp:txXfrm>
    </dsp:sp>
    <dsp:sp modelId="{E31E24FA-DD7A-43C5-AD41-BA5DD0B617E7}">
      <dsp:nvSpPr>
        <dsp:cNvPr id="0" name=""/>
        <dsp:cNvSpPr/>
      </dsp:nvSpPr>
      <dsp:spPr>
        <a:xfrm>
          <a:off x="1013526" y="1828455"/>
          <a:ext cx="2311357" cy="97476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  CMS     Meaningful Use</a:t>
          </a:r>
          <a:endParaRPr lang="en-US" sz="2000" kern="1200" dirty="0"/>
        </a:p>
      </dsp:txBody>
      <dsp:txXfrm>
        <a:off x="1013526" y="1828455"/>
        <a:ext cx="2311357" cy="974769"/>
      </dsp:txXfrm>
    </dsp:sp>
    <dsp:sp modelId="{935B2926-C51F-4127-B7F6-81242567BD12}">
      <dsp:nvSpPr>
        <dsp:cNvPr id="0" name=""/>
        <dsp:cNvSpPr/>
      </dsp:nvSpPr>
      <dsp:spPr>
        <a:xfrm>
          <a:off x="3878705" y="1782087"/>
          <a:ext cx="2244429" cy="10704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ts val="0"/>
            </a:spcAft>
          </a:pPr>
          <a:r>
            <a:rPr lang="en-US" sz="2000" kern="1200" dirty="0" smtClean="0"/>
            <a:t>NIST Risk </a:t>
          </a:r>
        </a:p>
        <a:p>
          <a:pPr lvl="0" algn="ctr" defTabSz="889000">
            <a:lnSpc>
              <a:spcPct val="90000"/>
            </a:lnSpc>
            <a:spcBef>
              <a:spcPct val="0"/>
            </a:spcBef>
            <a:spcAft>
              <a:spcPts val="0"/>
            </a:spcAft>
          </a:pPr>
          <a:r>
            <a:rPr lang="en-US" sz="2000" kern="1200" dirty="0" smtClean="0"/>
            <a:t>and Security Framework</a:t>
          </a:r>
          <a:endParaRPr lang="en-US" sz="2000" kern="1200" dirty="0"/>
        </a:p>
      </dsp:txBody>
      <dsp:txXfrm>
        <a:off x="3878705" y="1782087"/>
        <a:ext cx="2244429" cy="1070411"/>
      </dsp:txXfrm>
    </dsp:sp>
    <dsp:sp modelId="{0A7AB112-B595-4EB7-87E6-84CEC7B2974C}">
      <dsp:nvSpPr>
        <dsp:cNvPr id="0" name=""/>
        <dsp:cNvSpPr/>
      </dsp:nvSpPr>
      <dsp:spPr>
        <a:xfrm>
          <a:off x="1035813" y="3004505"/>
          <a:ext cx="2241527" cy="114306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   IHE        Technical Framework</a:t>
          </a:r>
          <a:endParaRPr lang="en-US" sz="2000" kern="1200" dirty="0"/>
        </a:p>
      </dsp:txBody>
      <dsp:txXfrm>
        <a:off x="1035813" y="3004505"/>
        <a:ext cx="2241527" cy="1143069"/>
      </dsp:txXfrm>
    </dsp:sp>
    <dsp:sp modelId="{07512BF5-DD0A-4869-AB90-A11C37E9BA34}">
      <dsp:nvSpPr>
        <dsp:cNvPr id="0" name=""/>
        <dsp:cNvSpPr/>
      </dsp:nvSpPr>
      <dsp:spPr>
        <a:xfrm>
          <a:off x="3878705" y="2972063"/>
          <a:ext cx="2258148" cy="12164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NIST                    HIT Standards   and Testing</a:t>
          </a:r>
          <a:endParaRPr lang="en-US" sz="2000" kern="1200" dirty="0"/>
        </a:p>
      </dsp:txBody>
      <dsp:txXfrm>
        <a:off x="3878705" y="2972063"/>
        <a:ext cx="2258148" cy="12164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C71B5-4665-445C-AD13-54063D89EEBD}">
      <dsp:nvSpPr>
        <dsp:cNvPr id="0" name=""/>
        <dsp:cNvSpPr/>
      </dsp:nvSpPr>
      <dsp:spPr>
        <a:xfrm>
          <a:off x="7638" y="948917"/>
          <a:ext cx="2215431" cy="2280274"/>
        </a:xfrm>
        <a:prstGeom prst="roundRect">
          <a:avLst>
            <a:gd name="adj" fmla="val 10000"/>
          </a:avLst>
        </a:prstGeom>
        <a:gradFill flip="none" rotWithShape="1">
          <a:gsLst>
            <a:gs pos="7000">
              <a:schemeClr val="accent1">
                <a:lumMod val="42000"/>
              </a:schemeClr>
            </a:gs>
            <a:gs pos="87000">
              <a:schemeClr val="accent1">
                <a:lumMod val="45000"/>
                <a:lumOff val="55000"/>
              </a:schemeClr>
            </a:gs>
            <a:gs pos="100000">
              <a:schemeClr val="accent1">
                <a:lumMod val="30000"/>
                <a:lumOff val="70000"/>
              </a:schemeClr>
            </a:gs>
          </a:gsLst>
          <a:lin ang="0" scaled="0"/>
          <a:tileRect/>
        </a:gradFill>
        <a:ln>
          <a:noFill/>
        </a:ln>
        <a:effectLst>
          <a:outerShdw blurRad="38100" dist="25400" dir="5400000" rotWithShape="0">
            <a:srgbClr val="000000">
              <a:alpha val="50000"/>
            </a:srgbClr>
          </a:outerShdw>
        </a:effectLst>
        <a:scene3d>
          <a:camera prst="orthographicFront"/>
          <a:lightRig rig="threePt" dir="t"/>
        </a:scene3d>
        <a:sp3d>
          <a:bevelT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Create Problem Statement &amp; Functional </a:t>
          </a:r>
          <a:r>
            <a:rPr lang="en-US" sz="2000" b="1" kern="1200" dirty="0" smtClean="0"/>
            <a:t>Requirements</a:t>
          </a:r>
          <a:endParaRPr lang="en-US" sz="2000" b="1" kern="1200" dirty="0"/>
        </a:p>
      </dsp:txBody>
      <dsp:txXfrm>
        <a:off x="72526" y="1013805"/>
        <a:ext cx="2085655" cy="2150498"/>
      </dsp:txXfrm>
    </dsp:sp>
    <dsp:sp modelId="{2255CC28-BD8F-47EA-AAA8-29A7DE16E12F}">
      <dsp:nvSpPr>
        <dsp:cNvPr id="0" name=""/>
        <dsp:cNvSpPr/>
      </dsp:nvSpPr>
      <dsp:spPr>
        <a:xfrm>
          <a:off x="2361602" y="1917275"/>
          <a:ext cx="293687" cy="343559"/>
        </a:xfrm>
        <a:prstGeom prst="rightArrow">
          <a:avLst>
            <a:gd name="adj1" fmla="val 60000"/>
            <a:gd name="adj2" fmla="val 50000"/>
          </a:avLst>
        </a:prstGeom>
        <a:solidFill>
          <a:srgbClr val="003399"/>
        </a:solidFill>
        <a:ln>
          <a:noFill/>
        </a:ln>
        <a:effectLst>
          <a:outerShdw blurRad="38100" dist="25400" dir="5400000" rotWithShape="0">
            <a:srgbClr val="000000">
              <a:alpha val="5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361602" y="1985987"/>
        <a:ext cx="205581" cy="206135"/>
      </dsp:txXfrm>
    </dsp:sp>
    <dsp:sp modelId="{29518536-22A6-4DC1-A44E-8C52CAFBE76D}">
      <dsp:nvSpPr>
        <dsp:cNvPr id="0" name=""/>
        <dsp:cNvSpPr/>
      </dsp:nvSpPr>
      <dsp:spPr>
        <a:xfrm>
          <a:off x="2777198" y="969826"/>
          <a:ext cx="1512284" cy="2238457"/>
        </a:xfrm>
        <a:prstGeom prst="roundRect">
          <a:avLst>
            <a:gd name="adj" fmla="val 10000"/>
          </a:avLst>
        </a:prstGeom>
        <a:gradFill flip="none" rotWithShape="1">
          <a:gsLst>
            <a:gs pos="7000">
              <a:schemeClr val="accent1">
                <a:lumMod val="42000"/>
              </a:schemeClr>
            </a:gs>
            <a:gs pos="87000">
              <a:schemeClr val="accent1">
                <a:lumMod val="45000"/>
                <a:lumOff val="55000"/>
              </a:schemeClr>
            </a:gs>
            <a:gs pos="100000">
              <a:schemeClr val="accent1">
                <a:lumMod val="30000"/>
                <a:lumOff val="70000"/>
              </a:schemeClr>
            </a:gs>
          </a:gsLst>
          <a:lin ang="0" scaled="0"/>
          <a:tileRect/>
        </a:gradFill>
        <a:ln>
          <a:noFill/>
        </a:ln>
        <a:effectLst>
          <a:outerShdw blurRad="38100" dist="25400" dir="5400000" rotWithShape="0">
            <a:srgbClr val="000000">
              <a:alpha val="50000"/>
            </a:srgbClr>
          </a:outerShdw>
        </a:effectLst>
        <a:scene3d>
          <a:camera prst="orthographicFront"/>
          <a:lightRig rig="threePt" dir="t"/>
        </a:scene3d>
        <a:sp3d>
          <a:bevelT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baseline="0" dirty="0" smtClean="0"/>
            <a:t>Conduct Pilots</a:t>
          </a:r>
          <a:endParaRPr lang="en-US" sz="2000" b="1" kern="1200" baseline="0" dirty="0"/>
        </a:p>
      </dsp:txBody>
      <dsp:txXfrm>
        <a:off x="2821491" y="1014119"/>
        <a:ext cx="1423698" cy="2149871"/>
      </dsp:txXfrm>
    </dsp:sp>
    <dsp:sp modelId="{D0429D67-699A-4D47-96A2-09E98EF69A1C}">
      <dsp:nvSpPr>
        <dsp:cNvPr id="0" name=""/>
        <dsp:cNvSpPr/>
      </dsp:nvSpPr>
      <dsp:spPr>
        <a:xfrm>
          <a:off x="4428014" y="1917275"/>
          <a:ext cx="293687" cy="343559"/>
        </a:xfrm>
        <a:prstGeom prst="rightArrow">
          <a:avLst>
            <a:gd name="adj1" fmla="val 60000"/>
            <a:gd name="adj2" fmla="val 50000"/>
          </a:avLst>
        </a:prstGeom>
        <a:solidFill>
          <a:srgbClr val="003399"/>
        </a:solidFill>
        <a:ln>
          <a:noFill/>
        </a:ln>
        <a:effectLst>
          <a:outerShdw blurRad="38100" dist="25400" dir="5400000" rotWithShape="0">
            <a:srgbClr val="000000">
              <a:alpha val="5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4428014" y="1985987"/>
        <a:ext cx="205581" cy="206135"/>
      </dsp:txXfrm>
    </dsp:sp>
    <dsp:sp modelId="{1277494D-4656-4034-BE30-DE337E4B3565}">
      <dsp:nvSpPr>
        <dsp:cNvPr id="0" name=""/>
        <dsp:cNvSpPr/>
      </dsp:nvSpPr>
      <dsp:spPr>
        <a:xfrm>
          <a:off x="4843610" y="996253"/>
          <a:ext cx="2021722" cy="2185602"/>
        </a:xfrm>
        <a:prstGeom prst="roundRect">
          <a:avLst>
            <a:gd name="adj" fmla="val 10000"/>
          </a:avLst>
        </a:prstGeom>
        <a:gradFill flip="none" rotWithShape="1">
          <a:gsLst>
            <a:gs pos="7000">
              <a:schemeClr val="accent1">
                <a:lumMod val="42000"/>
              </a:schemeClr>
            </a:gs>
            <a:gs pos="87000">
              <a:schemeClr val="accent1">
                <a:lumMod val="45000"/>
                <a:lumOff val="55000"/>
              </a:schemeClr>
            </a:gs>
            <a:gs pos="100000">
              <a:schemeClr val="accent1">
                <a:lumMod val="30000"/>
                <a:lumOff val="70000"/>
              </a:schemeClr>
            </a:gs>
          </a:gsLst>
          <a:lin ang="0" scaled="0"/>
          <a:tileRect/>
        </a:gradFill>
        <a:ln>
          <a:noFill/>
        </a:ln>
        <a:effectLst>
          <a:outerShdw blurRad="38100" dist="25400" dir="5400000" rotWithShape="0">
            <a:srgbClr val="000000">
              <a:alpha val="50000"/>
            </a:srgbClr>
          </a:outerShdw>
        </a:effectLst>
        <a:scene3d>
          <a:camera prst="orthographicFront"/>
          <a:lightRig rig="threePt" dir="t"/>
        </a:scene3d>
        <a:sp3d>
          <a:bevelT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Finalize/Select Technical Solution from Pilots sent to SDO(s)</a:t>
          </a:r>
          <a:endParaRPr lang="en-US" sz="2000" b="1" kern="1200" dirty="0"/>
        </a:p>
      </dsp:txBody>
      <dsp:txXfrm>
        <a:off x="4902824" y="1055467"/>
        <a:ext cx="1903294" cy="2067174"/>
      </dsp:txXfrm>
    </dsp:sp>
    <dsp:sp modelId="{F7B77D25-C019-4DD2-A7B7-CBAC6F66D03F}">
      <dsp:nvSpPr>
        <dsp:cNvPr id="0" name=""/>
        <dsp:cNvSpPr/>
      </dsp:nvSpPr>
      <dsp:spPr>
        <a:xfrm>
          <a:off x="7003865" y="1917275"/>
          <a:ext cx="293687" cy="343559"/>
        </a:xfrm>
        <a:prstGeom prst="rightArrow">
          <a:avLst>
            <a:gd name="adj1" fmla="val 60000"/>
            <a:gd name="adj2" fmla="val 50000"/>
          </a:avLst>
        </a:prstGeom>
        <a:solidFill>
          <a:srgbClr val="003399"/>
        </a:solidFill>
        <a:ln>
          <a:noFill/>
        </a:ln>
        <a:effectLst>
          <a:outerShdw blurRad="38100" dist="25400" dir="5400000" rotWithShape="0">
            <a:srgbClr val="000000">
              <a:alpha val="5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7003865" y="1985987"/>
        <a:ext cx="205581" cy="206135"/>
      </dsp:txXfrm>
    </dsp:sp>
    <dsp:sp modelId="{354AE1A9-25EA-460A-90C9-D93C48FC9634}">
      <dsp:nvSpPr>
        <dsp:cNvPr id="0" name=""/>
        <dsp:cNvSpPr/>
      </dsp:nvSpPr>
      <dsp:spPr>
        <a:xfrm>
          <a:off x="7419461" y="1005935"/>
          <a:ext cx="1475435" cy="2166239"/>
        </a:xfrm>
        <a:prstGeom prst="roundRect">
          <a:avLst>
            <a:gd name="adj" fmla="val 10000"/>
          </a:avLst>
        </a:prstGeom>
        <a:gradFill flip="none" rotWithShape="1">
          <a:gsLst>
            <a:gs pos="7000">
              <a:schemeClr val="accent1">
                <a:lumMod val="42000"/>
              </a:schemeClr>
            </a:gs>
            <a:gs pos="87000">
              <a:schemeClr val="accent1">
                <a:lumMod val="45000"/>
                <a:lumOff val="55000"/>
              </a:schemeClr>
            </a:gs>
            <a:gs pos="100000">
              <a:schemeClr val="accent1">
                <a:lumMod val="30000"/>
                <a:lumOff val="70000"/>
              </a:schemeClr>
            </a:gs>
          </a:gsLst>
          <a:lin ang="0" scaled="0"/>
          <a:tileRect/>
        </a:gradFill>
        <a:ln>
          <a:noFill/>
        </a:ln>
        <a:effectLst>
          <a:outerShdw blurRad="38100" dist="25400" dir="5400000" rotWithShape="0">
            <a:srgbClr val="000000">
              <a:alpha val="50000"/>
            </a:srgbClr>
          </a:outerShdw>
        </a:effectLst>
        <a:scene3d>
          <a:camera prst="orthographicFront"/>
          <a:lightRig rig="threePt" dir="t"/>
        </a:scene3d>
        <a:sp3d>
          <a:bevelT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Arial Narrow" panose="020B0606020202030204" pitchFamily="34" charset="0"/>
            </a:rPr>
            <a:t>Create/Update/ Publish Standards or IG using SDO Processes &amp; Resources (based of finalized pilot solution)</a:t>
          </a:r>
          <a:endParaRPr lang="en-US" sz="1600" b="1" kern="1200" dirty="0">
            <a:latin typeface="Arial Narrow" panose="020B0606020202030204" pitchFamily="34" charset="0"/>
          </a:endParaRPr>
        </a:p>
      </dsp:txBody>
      <dsp:txXfrm>
        <a:off x="7462675" y="1049149"/>
        <a:ext cx="1389007" cy="207981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Shape 3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4" name="Shape 34"/>
          <p:cNvSpPr>
            <a:spLocks noGrp="1"/>
          </p:cNvSpPr>
          <p:nvPr>
            <p:ph type="body" sz="quarter" idx="1"/>
          </p:nvPr>
        </p:nvSpPr>
        <p:spPr>
          <a:xfrm>
            <a:off x="914400" y="4343400"/>
            <a:ext cx="5029200" cy="4114800"/>
          </a:xfrm>
          <a:prstGeom prst="rect">
            <a:avLst/>
          </a:prstGeom>
        </p:spPr>
        <p:txBody>
          <a:bodyPr/>
          <a:lstStyle/>
          <a:p>
            <a:pPr lvl="0"/>
            <a:endParaRPr/>
          </a:p>
        </p:txBody>
      </p:sp>
      <p:sp>
        <p:nvSpPr>
          <p:cNvPr id="2" name="Slide Number Placeholder 1"/>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A17F37-3C99-4BAC-8F12-F9816FCA00DA}" type="slidenum">
              <a:rPr lang="en-US" smtClean="0"/>
              <a:t>‹#›</a:t>
            </a:fld>
            <a:endParaRPr lang="en-US"/>
          </a:p>
        </p:txBody>
      </p:sp>
    </p:spTree>
    <p:extLst>
      <p:ext uri="{BB962C8B-B14F-4D97-AF65-F5344CB8AC3E}">
        <p14:creationId xmlns:p14="http://schemas.microsoft.com/office/powerpoint/2010/main" val="1902837879"/>
      </p:ext>
    </p:extLst>
  </p:cSld>
  <p:clrMap bg1="lt1" tx1="dk1" bg2="lt2" tx2="dk2" accent1="accent1" accent2="accent2" accent3="accent3" accent4="accent4" accent5="accent5" accent6="accent6" hlink="hlink" folHlink="folHlink"/>
  <p:notesStyle>
    <a:lvl1pPr defTabSz="584200">
      <a:defRPr sz="1200">
        <a:latin typeface="Arial Narrow" panose="020B0606020202030204" pitchFamily="34" charset="0"/>
        <a:ea typeface="Arial Narrow" panose="020B0606020202030204" pitchFamily="34" charset="0"/>
        <a:cs typeface="Arial Narrow" panose="020B0606020202030204" pitchFamily="34" charset="0"/>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59396" name="Slide Number Placeholder 3"/>
          <p:cNvSpPr>
            <a:spLocks noGrp="1"/>
          </p:cNvSpPr>
          <p:nvPr>
            <p:ph type="sldNum" sz="quarter" idx="5"/>
          </p:nvPr>
        </p:nvSpPr>
        <p:spPr bwMode="auto">
          <a:xfrm>
            <a:off x="3810000" y="8610600"/>
            <a:ext cx="3037840" cy="4648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57066" indent="-291179">
              <a:defRPr sz="2400">
                <a:solidFill>
                  <a:schemeClr val="tx1"/>
                </a:solidFill>
                <a:latin typeface="Arial" pitchFamily="34" charset="0"/>
                <a:ea typeface="MS PGothic" pitchFamily="34" charset="-128"/>
              </a:defRPr>
            </a:lvl2pPr>
            <a:lvl3pPr marL="1164717" indent="-232943">
              <a:defRPr sz="2400">
                <a:solidFill>
                  <a:schemeClr val="tx1"/>
                </a:solidFill>
                <a:latin typeface="Arial" pitchFamily="34" charset="0"/>
                <a:ea typeface="MS PGothic" pitchFamily="34" charset="-128"/>
              </a:defRPr>
            </a:lvl3pPr>
            <a:lvl4pPr marL="1630604" indent="-232943">
              <a:defRPr sz="2400">
                <a:solidFill>
                  <a:schemeClr val="tx1"/>
                </a:solidFill>
                <a:latin typeface="Arial" pitchFamily="34" charset="0"/>
                <a:ea typeface="MS PGothic" pitchFamily="34" charset="-128"/>
              </a:defRPr>
            </a:lvl4pPr>
            <a:lvl5pPr marL="2096491" indent="-232943">
              <a:defRPr sz="2400">
                <a:solidFill>
                  <a:schemeClr val="tx1"/>
                </a:solidFill>
                <a:latin typeface="Arial" pitchFamily="34" charset="0"/>
                <a:ea typeface="MS PGothic" pitchFamily="34" charset="-128"/>
              </a:defRPr>
            </a:lvl5pPr>
            <a:lvl6pPr marL="2562377" indent="-232943" eaLnBrk="0" fontAlgn="base" hangingPunct="0">
              <a:spcBef>
                <a:spcPct val="0"/>
              </a:spcBef>
              <a:spcAft>
                <a:spcPct val="0"/>
              </a:spcAft>
              <a:defRPr sz="2400">
                <a:solidFill>
                  <a:schemeClr val="tx1"/>
                </a:solidFill>
                <a:latin typeface="Arial" pitchFamily="34" charset="0"/>
                <a:ea typeface="MS PGothic" pitchFamily="34" charset="-128"/>
              </a:defRPr>
            </a:lvl6pPr>
            <a:lvl7pPr marL="3028264" indent="-232943" eaLnBrk="0" fontAlgn="base" hangingPunct="0">
              <a:spcBef>
                <a:spcPct val="0"/>
              </a:spcBef>
              <a:spcAft>
                <a:spcPct val="0"/>
              </a:spcAft>
              <a:defRPr sz="2400">
                <a:solidFill>
                  <a:schemeClr val="tx1"/>
                </a:solidFill>
                <a:latin typeface="Arial" pitchFamily="34" charset="0"/>
                <a:ea typeface="MS PGothic" pitchFamily="34" charset="-128"/>
              </a:defRPr>
            </a:lvl7pPr>
            <a:lvl8pPr marL="3494151" indent="-232943" eaLnBrk="0" fontAlgn="base" hangingPunct="0">
              <a:spcBef>
                <a:spcPct val="0"/>
              </a:spcBef>
              <a:spcAft>
                <a:spcPct val="0"/>
              </a:spcAft>
              <a:defRPr sz="2400">
                <a:solidFill>
                  <a:schemeClr val="tx1"/>
                </a:solidFill>
                <a:latin typeface="Arial" pitchFamily="34" charset="0"/>
                <a:ea typeface="MS PGothic" pitchFamily="34" charset="-128"/>
              </a:defRPr>
            </a:lvl8pPr>
            <a:lvl9pPr marL="3960038" indent="-232943" eaLnBrk="0" fontAlgn="base" hangingPunct="0">
              <a:spcBef>
                <a:spcPct val="0"/>
              </a:spcBef>
              <a:spcAft>
                <a:spcPct val="0"/>
              </a:spcAft>
              <a:defRPr sz="2400">
                <a:solidFill>
                  <a:schemeClr val="tx1"/>
                </a:solidFill>
                <a:latin typeface="Arial" pitchFamily="34" charset="0"/>
                <a:ea typeface="MS PGothic" pitchFamily="34" charset="-128"/>
              </a:defRPr>
            </a:lvl9pPr>
          </a:lstStyle>
          <a:p>
            <a:fld id="{3DA9D18C-7FEF-4B1B-B5EE-44C9B7749D0A}" type="slidenum">
              <a:rPr lang="en-US" altLang="en-US" sz="1200"/>
              <a:pPr/>
              <a:t>1</a:t>
            </a:fld>
            <a:endParaRPr lang="en-US" altLang="en-US" sz="1200" dirty="0"/>
          </a:p>
        </p:txBody>
      </p:sp>
    </p:spTree>
    <p:extLst>
      <p:ext uri="{BB962C8B-B14F-4D97-AF65-F5344CB8AC3E}">
        <p14:creationId xmlns:p14="http://schemas.microsoft.com/office/powerpoint/2010/main" val="626990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4793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5119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latin typeface="Arial Narrow" panose="020B0606020202030204" pitchFamily="34" charset="0"/>
              </a:rPr>
              <a:t>FYI…..details here</a:t>
            </a:r>
            <a:r>
              <a:rPr lang="en-US" sz="1200" b="1" baseline="0" dirty="0" smtClean="0">
                <a:latin typeface="Arial Narrow" panose="020B0606020202030204" pitchFamily="34" charset="0"/>
              </a:rPr>
              <a:t> are </a:t>
            </a:r>
            <a:r>
              <a:rPr lang="en-US" sz="1200" b="1" dirty="0" smtClean="0">
                <a:latin typeface="Arial Narrow" panose="020B0606020202030204" pitchFamily="34" charset="0"/>
              </a:rPr>
              <a:t>from Steve W &amp;</a:t>
            </a:r>
            <a:r>
              <a:rPr lang="en-US" sz="1200" b="1" baseline="0" dirty="0" smtClean="0">
                <a:latin typeface="Arial Narrow" panose="020B0606020202030204" pitchFamily="34" charset="0"/>
              </a:rPr>
              <a:t> are based on old S&amp;I processes; facelift needed; HIM WG also needs a facelift; both may prove relevant ways to get this messaging &amp; expanded engagement </a:t>
            </a:r>
            <a:r>
              <a:rPr lang="en-US" sz="1200" b="1" baseline="0" dirty="0" err="1" smtClean="0">
                <a:latin typeface="Arial Narrow" panose="020B0606020202030204" pitchFamily="34" charset="0"/>
              </a:rPr>
              <a:t>opps</a:t>
            </a:r>
            <a:r>
              <a:rPr lang="en-US" sz="1200" b="1" baseline="0" dirty="0" smtClean="0">
                <a:latin typeface="Arial Narrow" panose="020B0606020202030204" pitchFamily="34" charset="0"/>
              </a:rPr>
              <a:t> </a:t>
            </a:r>
            <a:r>
              <a:rPr lang="en-US" sz="1200" b="1" baseline="0" dirty="0" err="1" smtClean="0">
                <a:latin typeface="Arial Narrow" panose="020B0606020202030204" pitchFamily="34" charset="0"/>
              </a:rPr>
              <a:t>intoroduced</a:t>
            </a:r>
            <a:r>
              <a:rPr lang="en-US" sz="1200" b="1" baseline="0" dirty="0" smtClean="0">
                <a:latin typeface="Arial Narrow" panose="020B0606020202030204" pitchFamily="34" charset="0"/>
              </a:rPr>
              <a:t>.</a:t>
            </a:r>
            <a:endParaRPr lang="en-US" sz="1200" b="1" dirty="0" smtClean="0">
              <a:latin typeface="Arial Narrow" panose="020B0606020202030204" pitchFamily="34" charset="0"/>
            </a:endParaRPr>
          </a:p>
          <a:p>
            <a:endParaRPr lang="en-US" sz="1200" dirty="0" smtClean="0">
              <a:latin typeface="Arial Narrow" panose="020B0606020202030204" pitchFamily="34" charset="0"/>
            </a:endParaRPr>
          </a:p>
          <a:p>
            <a:endParaRPr lang="en-US" sz="1200" dirty="0" smtClean="0">
              <a:latin typeface="Arial Narrow" panose="020B0606020202030204" pitchFamily="34" charset="0"/>
            </a:endParaRPr>
          </a:p>
          <a:p>
            <a:r>
              <a:rPr lang="en-US" sz="1200" dirty="0" smtClean="0">
                <a:effectLst/>
                <a:latin typeface="Arial Narrow" panose="020B0606020202030204" pitchFamily="34" charset="0"/>
                <a:ea typeface="Lucida Grande"/>
                <a:cs typeface="Lucida Grande"/>
                <a:sym typeface="Lucida Grande"/>
              </a:rPr>
              <a:t>FHIM interoperability specifications are developed to meet the following definition of health interoperability:</a:t>
            </a:r>
          </a:p>
          <a:p>
            <a:r>
              <a:rPr lang="en-US" sz="1200" dirty="0" smtClean="0">
                <a:effectLst/>
                <a:latin typeface="Arial Narrow" panose="020B0606020202030204" pitchFamily="34" charset="0"/>
                <a:ea typeface="Lucida Grande"/>
                <a:cs typeface="Lucida Grande"/>
                <a:sym typeface="Lucida Grande"/>
              </a:rPr>
              <a:t> </a:t>
            </a:r>
          </a:p>
          <a:p>
            <a:r>
              <a:rPr lang="en-US" sz="1200" dirty="0" smtClean="0">
                <a:effectLst/>
                <a:latin typeface="Arial Narrow" panose="020B0606020202030204" pitchFamily="34" charset="0"/>
                <a:ea typeface="Lucida Grande"/>
                <a:cs typeface="Lucida Grande"/>
                <a:sym typeface="Lucida Grande"/>
              </a:rPr>
              <a:t>Interoperability has been generically defined as “The ability of software and hardware on different machines from different vendors to share data.”  In a health environment, a higher degree of interoperability is required and can be measured by the degree to which all health information relevant to an individual is completely, timely, reliably, accurately, securely, and accessibly integrated to support health services provided to the individual. Above all, interoperability means that the intended meaning of the information is interpreted in the same way by the sender and the receiver. Information needs to be understood at the point of care and available to local decision support mechanisms.  Achieving interoperability is no easy task due to the complexities of health concepts.  Achieving health interoperability requires:</a:t>
            </a:r>
          </a:p>
          <a:p>
            <a:r>
              <a:rPr lang="en-US" sz="1200" dirty="0" smtClean="0">
                <a:effectLst/>
                <a:latin typeface="Arial Narrow" panose="020B0606020202030204" pitchFamily="34" charset="0"/>
                <a:ea typeface="Lucida Grande"/>
                <a:cs typeface="Lucida Grande"/>
                <a:sym typeface="Lucida Grande"/>
              </a:rPr>
              <a:t> </a:t>
            </a:r>
          </a:p>
          <a:p>
            <a:pPr lvl="0" fontAlgn="base"/>
            <a:r>
              <a:rPr lang="en-US" sz="1200" u="none" strike="noStrike" dirty="0" smtClean="0">
                <a:effectLst/>
                <a:latin typeface="Arial Narrow" panose="020B0606020202030204" pitchFamily="34" charset="0"/>
                <a:ea typeface="Lucida Grande"/>
                <a:cs typeface="Lucida Grande"/>
                <a:sym typeface="Lucida Grande"/>
              </a:rPr>
              <a:t>Information that is computable and understandable, i.e., the ability for information shared by systems to be understood at the level of formally defined concepts;</a:t>
            </a:r>
          </a:p>
          <a:p>
            <a:pPr lvl="0" fontAlgn="base"/>
            <a:r>
              <a:rPr lang="en-US" sz="1200" u="none" strike="noStrike" dirty="0" smtClean="0">
                <a:effectLst/>
                <a:latin typeface="Arial Narrow" panose="020B0606020202030204" pitchFamily="34" charset="0"/>
                <a:ea typeface="Lucida Grande"/>
                <a:cs typeface="Lucida Grande"/>
                <a:sym typeface="Lucida Grande"/>
              </a:rPr>
              <a:t>Information that is in a standardized, coded format whenever possible;</a:t>
            </a:r>
          </a:p>
          <a:p>
            <a:pPr lvl="0" fontAlgn="base"/>
            <a:r>
              <a:rPr lang="en-US" sz="1200" u="none" strike="noStrike" dirty="0" smtClean="0">
                <a:effectLst/>
                <a:latin typeface="Arial Narrow" panose="020B0606020202030204" pitchFamily="34" charset="0"/>
                <a:ea typeface="Lucida Grande"/>
                <a:cs typeface="Lucida Grande"/>
                <a:sym typeface="Lucida Grande"/>
              </a:rPr>
              <a:t>Information that can be used by systems addressing payment, research and clinical uses, including computations to support clinical decision making and performance measurement;</a:t>
            </a:r>
          </a:p>
          <a:p>
            <a:pPr lvl="0" fontAlgn="base"/>
            <a:r>
              <a:rPr lang="en-US" sz="1200" u="none" strike="noStrike" dirty="0" smtClean="0">
                <a:effectLst/>
                <a:latin typeface="Arial Narrow" panose="020B0606020202030204" pitchFamily="34" charset="0"/>
                <a:ea typeface="Lucida Grande"/>
                <a:cs typeface="Lucida Grande"/>
                <a:sym typeface="Lucida Grande"/>
              </a:rPr>
              <a:t>Display of information from outside sources with that generated internally;  and</a:t>
            </a:r>
          </a:p>
          <a:p>
            <a:pPr lvl="0" fontAlgn="base"/>
            <a:r>
              <a:rPr lang="en-US" sz="1200" u="none" strike="noStrike" dirty="0" smtClean="0">
                <a:effectLst/>
                <a:latin typeface="Arial Narrow" panose="020B0606020202030204" pitchFamily="34" charset="0"/>
                <a:ea typeface="Lucida Grande"/>
                <a:cs typeface="Lucida Grande"/>
                <a:sym typeface="Lucida Grande"/>
              </a:rPr>
              <a:t>Information that can be stored in coded form within a data repository other than the repository that generated it.</a:t>
            </a:r>
          </a:p>
          <a:p>
            <a:r>
              <a:rPr lang="en-US" sz="1200" dirty="0" smtClean="0">
                <a:effectLst/>
                <a:latin typeface="Arial Narrow" panose="020B0606020202030204" pitchFamily="34" charset="0"/>
                <a:ea typeface="Lucida Grande"/>
                <a:cs typeface="Lucida Grande"/>
                <a:sym typeface="Lucida Grande"/>
              </a:rPr>
              <a:t> </a:t>
            </a:r>
          </a:p>
          <a:p>
            <a:r>
              <a:rPr lang="en-US" sz="1200" dirty="0" smtClean="0">
                <a:effectLst/>
                <a:latin typeface="Arial Narrow" panose="020B0606020202030204" pitchFamily="34" charset="0"/>
                <a:ea typeface="Lucida Grande"/>
                <a:cs typeface="Lucida Grande"/>
                <a:sym typeface="Lucida Grande"/>
              </a:rPr>
              <a:t>As a result, FHIM interoperability specifications are not just the FHIM model, but a complete set of artifacts to fully support interoperability, including:</a:t>
            </a:r>
          </a:p>
          <a:p>
            <a:r>
              <a:rPr lang="en-US" sz="1200" dirty="0" smtClean="0">
                <a:effectLst/>
                <a:latin typeface="Arial Narrow" panose="020B0606020202030204" pitchFamily="34" charset="0"/>
                <a:ea typeface="Lucida Grande"/>
                <a:cs typeface="Lucida Grande"/>
                <a:sym typeface="Lucida Grande"/>
              </a:rPr>
              <a:t> </a:t>
            </a:r>
          </a:p>
          <a:p>
            <a:pPr lvl="0" fontAlgn="base"/>
            <a:r>
              <a:rPr lang="en-US" sz="1200" u="none" strike="noStrike" dirty="0" smtClean="0">
                <a:effectLst/>
                <a:latin typeface="Arial Narrow" panose="020B0606020202030204" pitchFamily="34" charset="0"/>
                <a:ea typeface="Lucida Grande"/>
                <a:cs typeface="Lucida Grande"/>
                <a:sym typeface="Lucida Grande"/>
              </a:rPr>
              <a:t>Harmonized information concepts that are defined to meet the above definition of interoperability</a:t>
            </a:r>
          </a:p>
          <a:p>
            <a:pPr lvl="0" fontAlgn="base"/>
            <a:r>
              <a:rPr lang="en-US" sz="1200" u="none" strike="noStrike" dirty="0" smtClean="0">
                <a:effectLst/>
                <a:latin typeface="Arial Narrow" panose="020B0606020202030204" pitchFamily="34" charset="0"/>
                <a:ea typeface="Lucida Grande"/>
                <a:cs typeface="Lucida Grande"/>
                <a:sym typeface="Lucida Grande"/>
              </a:rPr>
              <a:t>Harmonized terminology and value set information that is defined to fully support semantic interoperability</a:t>
            </a:r>
          </a:p>
          <a:p>
            <a:pPr lvl="0" fontAlgn="base"/>
            <a:r>
              <a:rPr lang="en-US" sz="1200" u="none" strike="noStrike" dirty="0" smtClean="0">
                <a:effectLst/>
                <a:latin typeface="Arial Narrow" panose="020B0606020202030204" pitchFamily="34" charset="0"/>
                <a:ea typeface="Lucida Grande"/>
                <a:cs typeface="Lucida Grande"/>
                <a:sym typeface="Lucida Grande"/>
              </a:rPr>
              <a:t>Implementation guides/interoperability specifications that includes the information concept and terminology/value set information described above as well as APIs for developers to develop instance implementations of the interoperability specification, a test suite for verifying that the implementation fully conforms to the interoperability specification and other electronic information to assist developers in developing their instance implementations.</a:t>
            </a:r>
          </a:p>
          <a:p>
            <a:r>
              <a:rPr lang="en-US" sz="1200" dirty="0" smtClean="0">
                <a:effectLst/>
                <a:latin typeface="Arial Narrow" panose="020B0606020202030204" pitchFamily="34" charset="0"/>
                <a:ea typeface="Lucida Grande"/>
                <a:cs typeface="Lucida Grande"/>
                <a:sym typeface="Lucida Grande"/>
              </a:rPr>
              <a:t> </a:t>
            </a:r>
          </a:p>
          <a:p>
            <a:r>
              <a:rPr lang="en-US" sz="1200" dirty="0" smtClean="0">
                <a:effectLst/>
                <a:latin typeface="Arial Narrow" panose="020B0606020202030204" pitchFamily="34" charset="0"/>
                <a:ea typeface="Lucida Grande"/>
                <a:cs typeface="Lucida Grande"/>
                <a:sym typeface="Lucida Grande"/>
              </a:rPr>
              <a:t>FHIM can also export the information model and its contents into an XML Model Interchange (XMI) format that can be used by federal partners for other purposes, such as designing physical databases in their organizations.</a:t>
            </a:r>
          </a:p>
          <a:p>
            <a:endParaRPr lang="en-US" sz="1200" dirty="0">
              <a:latin typeface="Arial Narrow" panose="020B0606020202030204" pitchFamily="34" charset="0"/>
            </a:endParaRPr>
          </a:p>
        </p:txBody>
      </p:sp>
    </p:spTree>
    <p:extLst>
      <p:ext uri="{BB962C8B-B14F-4D97-AF65-F5344CB8AC3E}">
        <p14:creationId xmlns:p14="http://schemas.microsoft.com/office/powerpoint/2010/main" val="625569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defTabSz="914400">
              <a:buClr>
                <a:srgbClr val="1D165A"/>
              </a:buClr>
              <a:buSzPct val="100000"/>
              <a:buFont typeface="Arial"/>
              <a:buChar char="•"/>
              <a:defRPr sz="1800"/>
            </a:pPr>
            <a:r>
              <a:rPr lang="en-US" sz="1200" dirty="0" smtClean="0">
                <a:solidFill>
                  <a:srgbClr val="1D165A"/>
                </a:solidFill>
                <a:latin typeface="Arial Narrow" panose="020B0606020202030204" pitchFamily="34" charset="0"/>
                <a:ea typeface="Calibri"/>
                <a:cs typeface="Calibri"/>
                <a:sym typeface="Calibri"/>
              </a:rPr>
              <a:t>Information modeling of remaining 17 of 37 FHIM information </a:t>
            </a:r>
          </a:p>
          <a:p>
            <a:pPr marL="228600" indent="-228600" defTabSz="914400">
              <a:buClr>
                <a:srgbClr val="1D165A"/>
              </a:buClr>
              <a:buSzPct val="100000"/>
              <a:buFont typeface="Arial"/>
              <a:buChar char="•"/>
              <a:defRPr sz="1800"/>
            </a:pPr>
            <a:r>
              <a:rPr lang="en-US" sz="1200" dirty="0" smtClean="0">
                <a:solidFill>
                  <a:srgbClr val="1D165A"/>
                </a:solidFill>
                <a:latin typeface="Arial Narrow" panose="020B0606020202030204" pitchFamily="34" charset="0"/>
                <a:ea typeface="Calibri"/>
                <a:cs typeface="Calibri"/>
                <a:sym typeface="Calibri"/>
              </a:rPr>
              <a:t>Terminology modeling of remaining 25 of 37 FHIM domains</a:t>
            </a:r>
          </a:p>
          <a:p>
            <a:pPr marL="228600" indent="-228600" defTabSz="914400">
              <a:buClr>
                <a:srgbClr val="1D165A"/>
              </a:buClr>
              <a:buSzPct val="100000"/>
              <a:buFont typeface="Arial"/>
              <a:buChar char="•"/>
              <a:defRPr sz="1800"/>
            </a:pPr>
            <a:r>
              <a:rPr lang="en-US" sz="1200" kern="0" dirty="0" smtClean="0">
                <a:solidFill>
                  <a:sysClr val="windowText" lastClr="000000"/>
                </a:solidFill>
                <a:latin typeface="Arial Narrow" panose="020B0606020202030204" pitchFamily="34" charset="0"/>
                <a:ea typeface="Georgia"/>
                <a:cs typeface="Georgia"/>
                <a:sym typeface="Georgia"/>
              </a:rPr>
              <a:t>Generate drafts of HIE implementation standards to support federal partner interoperability use cases.</a:t>
            </a:r>
          </a:p>
          <a:p>
            <a:pPr marL="228600" indent="-228600" defTabSz="914400">
              <a:buClr>
                <a:srgbClr val="1D165A"/>
              </a:buClr>
              <a:buSzPct val="100000"/>
              <a:buFont typeface="Arial"/>
              <a:buChar char="•"/>
              <a:defRPr sz="1800"/>
            </a:pPr>
            <a:r>
              <a:rPr lang="en-US" sz="1200" kern="0" dirty="0" smtClean="0">
                <a:solidFill>
                  <a:sysClr val="windowText" lastClr="000000"/>
                </a:solidFill>
                <a:latin typeface="Arial Narrow" panose="020B0606020202030204" pitchFamily="34" charset="0"/>
                <a:ea typeface="Georgia"/>
                <a:cs typeface="Georgia"/>
                <a:sym typeface="Georgia"/>
              </a:rPr>
              <a:t>Populate the UML profile and begin generating reports</a:t>
            </a:r>
          </a:p>
          <a:p>
            <a:pPr marL="228600" indent="-228600" defTabSz="914400">
              <a:buClr>
                <a:srgbClr val="1D165A"/>
              </a:buClr>
              <a:buSzPct val="100000"/>
              <a:buFont typeface="Arial"/>
              <a:buChar char="•"/>
              <a:defRPr sz="1800"/>
            </a:pPr>
            <a:r>
              <a:rPr lang="en-US" sz="1200" kern="0" dirty="0" smtClean="0">
                <a:solidFill>
                  <a:sysClr val="windowText" lastClr="000000"/>
                </a:solidFill>
                <a:latin typeface="Arial Narrow" panose="020B0606020202030204" pitchFamily="34" charset="0"/>
                <a:ea typeface="Georgia"/>
                <a:cs typeface="Georgia"/>
                <a:sym typeface="Georgia"/>
              </a:rPr>
              <a:t>Leverage the FHIM as the information model for the NIEM Health Domain</a:t>
            </a:r>
          </a:p>
          <a:p>
            <a:pPr>
              <a:defRPr/>
            </a:pPr>
            <a:endParaRPr lang="en-US" sz="1200" dirty="0" smtClean="0">
              <a:latin typeface="Arial Narrow" panose="020B0606020202030204" pitchFamily="34" charset="0"/>
            </a:endParaRPr>
          </a:p>
          <a:p>
            <a:pPr>
              <a:defRPr/>
            </a:pPr>
            <a:endParaRPr lang="en-US" sz="1200" dirty="0" smtClean="0">
              <a:latin typeface="Arial Narrow" panose="020B0606020202030204" pitchFamily="34" charset="0"/>
            </a:endParaRPr>
          </a:p>
          <a:p>
            <a:endParaRPr lang="en-US" sz="1200" dirty="0">
              <a:latin typeface="Arial Narrow" panose="020B0606020202030204" pitchFamily="34" charset="0"/>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0854AD9B-4C95-49B7-B60C-AEE1FEDE880D}"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3876544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defTabSz="914400">
              <a:buClr>
                <a:srgbClr val="1D165A"/>
              </a:buClr>
              <a:buSzPct val="100000"/>
              <a:buFont typeface="Arial"/>
              <a:buChar char="•"/>
              <a:defRPr sz="1800"/>
            </a:pPr>
            <a:r>
              <a:rPr lang="en-US" sz="1200" dirty="0" smtClean="0">
                <a:solidFill>
                  <a:srgbClr val="1D165A"/>
                </a:solidFill>
                <a:latin typeface="Arial Narrow" panose="020B0606020202030204" pitchFamily="34" charset="0"/>
                <a:ea typeface="Calibri"/>
                <a:cs typeface="Calibri"/>
                <a:sym typeface="Calibri"/>
              </a:rPr>
              <a:t>Information modeling of 20 of 37 FHIM information domains (e.g., Person, Lab, Medications, Health Concerns/Problems, Orders, etc.)</a:t>
            </a:r>
          </a:p>
          <a:p>
            <a:pPr marL="228600" indent="-228600" defTabSz="914400">
              <a:buClr>
                <a:srgbClr val="1D165A"/>
              </a:buClr>
              <a:buSzPct val="100000"/>
              <a:buFont typeface="Arial"/>
              <a:buChar char="•"/>
              <a:defRPr sz="1800"/>
            </a:pPr>
            <a:r>
              <a:rPr lang="en-US" sz="1200" dirty="0" smtClean="0">
                <a:solidFill>
                  <a:srgbClr val="1D165A"/>
                </a:solidFill>
                <a:latin typeface="Arial Narrow" panose="020B0606020202030204" pitchFamily="34" charset="0"/>
                <a:ea typeface="Calibri"/>
                <a:cs typeface="Calibri"/>
                <a:sym typeface="Calibri"/>
              </a:rPr>
              <a:t>Terminology modeling of 12 of 18 FHIM domains</a:t>
            </a:r>
          </a:p>
          <a:p>
            <a:pPr marL="228600" indent="-228600" defTabSz="914400">
              <a:buClr>
                <a:srgbClr val="1D165A"/>
              </a:buClr>
              <a:buSzPct val="100000"/>
              <a:buFont typeface="Arial"/>
              <a:buChar char="•"/>
              <a:defRPr sz="1800"/>
            </a:pPr>
            <a:r>
              <a:rPr lang="en-US" sz="1200" dirty="0" smtClean="0">
                <a:solidFill>
                  <a:srgbClr val="1D165A"/>
                </a:solidFill>
                <a:latin typeface="Arial Narrow" panose="020B0606020202030204" pitchFamily="34" charset="0"/>
                <a:ea typeface="Calibri"/>
                <a:cs typeface="Calibri"/>
                <a:sym typeface="Calibri"/>
              </a:rPr>
              <a:t>Integration of FHIM and associated terminology models with Model Driven Health Tools (MDHT)</a:t>
            </a:r>
          </a:p>
          <a:p>
            <a:pPr marL="228600" indent="-228600" defTabSz="914400">
              <a:buClr>
                <a:srgbClr val="1D165A"/>
              </a:buClr>
              <a:buSzPct val="100000"/>
              <a:buFont typeface="Arial"/>
              <a:buChar char="•"/>
              <a:defRPr sz="1800"/>
            </a:pPr>
            <a:r>
              <a:rPr lang="en-US" sz="1200" dirty="0" smtClean="0">
                <a:solidFill>
                  <a:srgbClr val="1D165A"/>
                </a:solidFill>
                <a:latin typeface="Arial Narrow" panose="020B0606020202030204" pitchFamily="34" charset="0"/>
                <a:ea typeface="Calibri"/>
                <a:cs typeface="Calibri"/>
                <a:sym typeface="Calibri"/>
              </a:rPr>
              <a:t>A complete set of process guides for information, terminology and implementation modeling. Process guides are both a deliverable and a benefit</a:t>
            </a:r>
          </a:p>
          <a:p>
            <a:pPr marL="228600" indent="-228600" defTabSz="914400">
              <a:buClr>
                <a:srgbClr val="1D165A"/>
              </a:buClr>
              <a:buSzPct val="100000"/>
              <a:buFont typeface="Arial"/>
              <a:buChar char="•"/>
              <a:defRPr sz="1800"/>
            </a:pPr>
            <a:r>
              <a:rPr lang="en-US" sz="1200" dirty="0" smtClean="0">
                <a:solidFill>
                  <a:srgbClr val="1D165A"/>
                </a:solidFill>
                <a:latin typeface="Arial Narrow" panose="020B0606020202030204" pitchFamily="34" charset="0"/>
                <a:ea typeface="Calibri"/>
                <a:cs typeface="Calibri"/>
                <a:sym typeface="Calibri"/>
              </a:rPr>
              <a:t>Prototyping of each individual process, model and tool</a:t>
            </a:r>
          </a:p>
          <a:p>
            <a:pPr marL="228600" indent="-228600" defTabSz="914400">
              <a:buClr>
                <a:srgbClr val="1D165A"/>
              </a:buClr>
              <a:buSzPct val="100000"/>
              <a:buFont typeface="Arial"/>
              <a:buChar char="•"/>
              <a:defRPr sz="1800"/>
            </a:pPr>
            <a:r>
              <a:rPr lang="en-US" sz="1200" dirty="0" smtClean="0">
                <a:solidFill>
                  <a:srgbClr val="1D165A"/>
                </a:solidFill>
                <a:latin typeface="Arial Narrow" panose="020B0606020202030204" pitchFamily="34" charset="0"/>
                <a:ea typeface="Calibri"/>
                <a:cs typeface="Calibri"/>
                <a:sym typeface="Calibri"/>
              </a:rPr>
              <a:t>Prototyping of HIE Framework (fully integrated processes, models and tools that support the Model Driven Architecture approach to generating HIE standards)</a:t>
            </a:r>
          </a:p>
          <a:p>
            <a:pPr marL="228600" indent="-228600" defTabSz="914400">
              <a:buClr>
                <a:srgbClr val="1D165A"/>
              </a:buClr>
              <a:buSzPct val="100000"/>
              <a:buFont typeface="Arial"/>
              <a:buChar char="•"/>
              <a:defRPr sz="1800"/>
            </a:pPr>
            <a:r>
              <a:rPr lang="en-US" sz="1200" dirty="0" smtClean="0">
                <a:solidFill>
                  <a:srgbClr val="1D165A"/>
                </a:solidFill>
                <a:latin typeface="Arial Narrow" panose="020B0606020202030204" pitchFamily="34" charset="0"/>
                <a:ea typeface="Calibri"/>
                <a:cs typeface="Calibri"/>
                <a:sym typeface="Calibri"/>
              </a:rPr>
              <a:t>Generation of a draft implementation standard for the exchange of immunization information in both a CDA and NIEM format</a:t>
            </a:r>
          </a:p>
          <a:p>
            <a:pPr marL="228600" indent="-228600" defTabSz="914400">
              <a:buClr>
                <a:srgbClr val="1D165A"/>
              </a:buClr>
              <a:buSzPct val="100000"/>
              <a:buFont typeface="Arial"/>
              <a:buChar char="•"/>
              <a:defRPr sz="1800"/>
            </a:pPr>
            <a:r>
              <a:rPr lang="en-US" sz="1200" dirty="0" smtClean="0">
                <a:solidFill>
                  <a:srgbClr val="1D165A"/>
                </a:solidFill>
                <a:latin typeface="Arial Narrow" panose="020B0606020202030204" pitchFamily="34" charset="0"/>
                <a:ea typeface="Calibri"/>
                <a:cs typeface="Calibri"/>
                <a:sym typeface="Calibri"/>
              </a:rPr>
              <a:t>Mapped FHIM to</a:t>
            </a:r>
            <a:r>
              <a:rPr lang="en-US" sz="1200" baseline="0" dirty="0" smtClean="0">
                <a:solidFill>
                  <a:srgbClr val="1D165A"/>
                </a:solidFill>
                <a:latin typeface="Arial Narrow" panose="020B0606020202030204" pitchFamily="34" charset="0"/>
                <a:ea typeface="Calibri"/>
                <a:cs typeface="Calibri"/>
                <a:sym typeface="Calibri"/>
              </a:rPr>
              <a:t> all</a:t>
            </a:r>
            <a:r>
              <a:rPr lang="en-US" sz="1200" dirty="0" smtClean="0">
                <a:solidFill>
                  <a:srgbClr val="1D165A"/>
                </a:solidFill>
                <a:latin typeface="Arial Narrow" panose="020B0606020202030204" pitchFamily="34" charset="0"/>
                <a:ea typeface="Calibri"/>
                <a:cs typeface="Calibri"/>
                <a:sym typeface="Calibri"/>
              </a:rPr>
              <a:t> S&amp;I Framework initiatives</a:t>
            </a:r>
          </a:p>
          <a:p>
            <a:pPr marL="228600" indent="-228600" defTabSz="914400">
              <a:buClr>
                <a:srgbClr val="1D165A"/>
              </a:buClr>
              <a:buSzPct val="100000"/>
              <a:buFont typeface="Arial"/>
              <a:buChar char="•"/>
              <a:defRPr sz="1800"/>
            </a:pPr>
            <a:r>
              <a:rPr lang="en-US" sz="1200" dirty="0" smtClean="0">
                <a:solidFill>
                  <a:srgbClr val="1D165A"/>
                </a:solidFill>
                <a:latin typeface="Arial Narrow" panose="020B0606020202030204" pitchFamily="34" charset="0"/>
                <a:ea typeface="Calibri"/>
                <a:cs typeface="Calibri"/>
                <a:sym typeface="Calibri"/>
              </a:rPr>
              <a:t>Definition of a UML profile to support enhanced report generation</a:t>
            </a:r>
          </a:p>
          <a:p>
            <a:pPr marL="228600" indent="-228600" defTabSz="914400">
              <a:buClr>
                <a:srgbClr val="1D165A"/>
              </a:buClr>
              <a:buSzPct val="100000"/>
              <a:buFont typeface="Arial"/>
              <a:buChar char="•"/>
              <a:defRPr sz="1800"/>
            </a:pPr>
            <a:r>
              <a:rPr lang="en-US" sz="1200" dirty="0" smtClean="0">
                <a:solidFill>
                  <a:srgbClr val="1D165A"/>
                </a:solidFill>
                <a:latin typeface="Arial Narrow" panose="020B0606020202030204" pitchFamily="34" charset="0"/>
                <a:ea typeface="Calibri"/>
                <a:cs typeface="Calibri"/>
                <a:sym typeface="Calibri"/>
              </a:rPr>
              <a:t>Definition and generation of a draft comparative report between two versions of the FHIM</a:t>
            </a:r>
          </a:p>
          <a:p>
            <a:pPr>
              <a:defRPr/>
            </a:pPr>
            <a:endParaRPr lang="en-US" sz="1200" dirty="0" smtClean="0">
              <a:latin typeface="Arial Narrow" panose="020B0606020202030204" pitchFamily="34" charset="0"/>
            </a:endParaRPr>
          </a:p>
          <a:p>
            <a:pPr>
              <a:defRPr/>
            </a:pPr>
            <a:endParaRPr lang="en-US" sz="1200" dirty="0" smtClean="0">
              <a:latin typeface="Arial Narrow" panose="020B0606020202030204" pitchFamily="34" charset="0"/>
            </a:endParaRPr>
          </a:p>
          <a:p>
            <a:endParaRPr lang="en-US" sz="1200" dirty="0" smtClean="0">
              <a:latin typeface="Arial Narrow" panose="020B0606020202030204" pitchFamily="34" charset="0"/>
            </a:endParaRPr>
          </a:p>
          <a:p>
            <a:endParaRPr lang="en-US" sz="1200" dirty="0">
              <a:latin typeface="Arial Narrow" panose="020B0606020202030204" pitchFamily="34" charset="0"/>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0854AD9B-4C95-49B7-B60C-AEE1FEDE880D}"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3876544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dirty="0" smtClean="0">
                <a:latin typeface="Arial Narrow" panose="020B0606020202030204" pitchFamily="34" charset="0"/>
                <a:ea typeface="ＭＳ Ｐゴシック" pitchFamily="34" charset="-128"/>
              </a:rPr>
              <a:t>In working with the S&amp;I Framework, the FHIM has several opportunities to leverage nationwide standards to further enhance semantic interoperability across the federal healthcare space and generate implementation standards for partners and other organizations looking to exchange health information with federal agencies. </a:t>
            </a:r>
          </a:p>
          <a:p>
            <a:endParaRPr lang="en-US" altLang="en-US" sz="1200" dirty="0" smtClean="0">
              <a:latin typeface="Arial Narrow" panose="020B0606020202030204" pitchFamily="34" charset="0"/>
              <a:ea typeface="ＭＳ Ｐゴシック" pitchFamily="34" charset="-128"/>
            </a:endParaRPr>
          </a:p>
        </p:txBody>
      </p:sp>
      <p:sp>
        <p:nvSpPr>
          <p:cNvPr id="33796"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77F36BA4-488E-4188-83C7-9C3CC2B55E4B}" type="slidenum">
              <a:rPr lang="en-US" altLang="en-US" sz="1200">
                <a:solidFill>
                  <a:prstClr val="black"/>
                </a:solidFill>
              </a:rPr>
              <a:pPr/>
              <a:t>15</a:t>
            </a:fld>
            <a:endParaRPr lang="en-US" altLang="en-US" sz="1200">
              <a:solidFill>
                <a:prstClr val="black"/>
              </a:solidFill>
            </a:endParaRPr>
          </a:p>
        </p:txBody>
      </p:sp>
    </p:spTree>
    <p:extLst>
      <p:ext uri="{BB962C8B-B14F-4D97-AF65-F5344CB8AC3E}">
        <p14:creationId xmlns:p14="http://schemas.microsoft.com/office/powerpoint/2010/main" val="101829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US" sz="1200" dirty="0" smtClean="0">
                <a:latin typeface="Arial Narrow" panose="020B0606020202030204" pitchFamily="34" charset="0"/>
              </a:rPr>
              <a:t>Value of mapping FHIM data elements to information exchange format specifications:</a:t>
            </a:r>
          </a:p>
          <a:p>
            <a:pPr>
              <a:defRPr/>
            </a:pPr>
            <a:endParaRPr lang="en-US" sz="1200" dirty="0" smtClean="0">
              <a:latin typeface="Arial Narrow" panose="020B0606020202030204" pitchFamily="34" charset="0"/>
            </a:endParaRPr>
          </a:p>
          <a:p>
            <a:pPr marL="171450" indent="-171450">
              <a:buFont typeface="Arial" panose="020B0604020202020204" pitchFamily="34" charset="0"/>
              <a:buChar char="•"/>
              <a:defRPr/>
            </a:pPr>
            <a:r>
              <a:rPr lang="en-US" sz="1200" dirty="0" smtClean="0">
                <a:latin typeface="Arial Narrow" panose="020B0606020202030204" pitchFamily="34" charset="0"/>
              </a:rPr>
              <a:t>A unique</a:t>
            </a:r>
            <a:r>
              <a:rPr lang="en-US" sz="1200" b="1" dirty="0" smtClean="0">
                <a:latin typeface="Arial Narrow" panose="020B0606020202030204" pitchFamily="34" charset="0"/>
              </a:rPr>
              <a:t> </a:t>
            </a:r>
            <a:r>
              <a:rPr lang="en-US" sz="1200" dirty="0" smtClean="0">
                <a:latin typeface="Arial Narrow" panose="020B0606020202030204" pitchFamily="34" charset="0"/>
              </a:rPr>
              <a:t>meaning is assigned to each data element exchanged and some of the semantic ambiguity still remaining in implementation guides (IGs), templates, and profiles used for conformance testing is removed.</a:t>
            </a:r>
            <a:br>
              <a:rPr lang="en-US" sz="1200" dirty="0" smtClean="0">
                <a:latin typeface="Arial Narrow" panose="020B0606020202030204" pitchFamily="34" charset="0"/>
              </a:rPr>
            </a:br>
            <a:endParaRPr lang="en-US" sz="1200" dirty="0" smtClean="0">
              <a:latin typeface="Arial Narrow" panose="020B0606020202030204" pitchFamily="34" charset="0"/>
            </a:endParaRPr>
          </a:p>
          <a:p>
            <a:pPr marL="171450" indent="-171450">
              <a:buFont typeface="Arial" panose="020B0604020202020204" pitchFamily="34" charset="0"/>
              <a:buChar char="•"/>
              <a:defRPr/>
            </a:pPr>
            <a:r>
              <a:rPr lang="en-US" sz="1200" dirty="0" smtClean="0">
                <a:latin typeface="Arial Narrow" panose="020B0606020202030204" pitchFamily="34" charset="0"/>
              </a:rPr>
              <a:t>A mechanism for creating additional CDA templates and FHIR profiles to meet the needs of federal partners in a way consistent with existing IGs using information exchange requirements already documented in the FHIM is provided.</a:t>
            </a:r>
          </a:p>
          <a:p>
            <a:pPr>
              <a:defRPr/>
            </a:pPr>
            <a:endParaRPr lang="en-US" sz="1200" dirty="0">
              <a:latin typeface="Arial Narrow" panose="020B0606020202030204" pitchFamily="34" charset="0"/>
            </a:endParaRPr>
          </a:p>
        </p:txBody>
      </p:sp>
      <p:sp>
        <p:nvSpPr>
          <p:cNvPr id="34820"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B9ED86C6-6273-420D-AC1E-D9CBC30E1670}" type="slidenum">
              <a:rPr lang="en-US" altLang="en-US" sz="1200">
                <a:solidFill>
                  <a:prstClr val="black"/>
                </a:solidFill>
              </a:rPr>
              <a:pPr/>
              <a:t>16</a:t>
            </a:fld>
            <a:endParaRPr lang="en-US" altLang="en-US" sz="1200">
              <a:solidFill>
                <a:prstClr val="black"/>
              </a:solidFill>
            </a:endParaRPr>
          </a:p>
        </p:txBody>
      </p:sp>
    </p:spTree>
    <p:extLst>
      <p:ext uri="{BB962C8B-B14F-4D97-AF65-F5344CB8AC3E}">
        <p14:creationId xmlns:p14="http://schemas.microsoft.com/office/powerpoint/2010/main" val="3437210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37280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7111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9703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68987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effectLst/>
                <a:latin typeface="Arial Narrow" panose="020B0606020202030204" pitchFamily="34" charset="0"/>
                <a:ea typeface="Lucida Grande"/>
                <a:cs typeface="Lucida Grande"/>
                <a:sym typeface="Lucida Grande"/>
              </a:rPr>
              <a:t>All,</a:t>
            </a:r>
          </a:p>
          <a:p>
            <a:r>
              <a:rPr lang="en-US" sz="1200" dirty="0" smtClean="0">
                <a:effectLst/>
                <a:latin typeface="Arial Narrow" panose="020B0606020202030204" pitchFamily="34" charset="0"/>
                <a:ea typeface="Lucida Grande"/>
                <a:cs typeface="Lucida Grande"/>
                <a:sym typeface="Lucida Grande"/>
              </a:rPr>
              <a:t>Gail has asked that I convene a senior level meeting on the Federal Health Information Model (FHIM) to discuss the following:</a:t>
            </a:r>
          </a:p>
          <a:p>
            <a:r>
              <a:rPr lang="en-US" sz="1200" dirty="0" smtClean="0">
                <a:effectLst/>
                <a:latin typeface="Arial Narrow" panose="020B0606020202030204" pitchFamily="34" charset="0"/>
                <a:ea typeface="Lucida Grande"/>
                <a:cs typeface="Lucida Grande"/>
                <a:sym typeface="Lucida Grande"/>
              </a:rPr>
              <a:t>·         Who is using the model</a:t>
            </a:r>
          </a:p>
          <a:p>
            <a:r>
              <a:rPr lang="en-US" sz="1200" dirty="0" smtClean="0">
                <a:effectLst/>
                <a:latin typeface="Arial Narrow" panose="020B0606020202030204" pitchFamily="34" charset="0"/>
                <a:ea typeface="Lucida Grande"/>
                <a:cs typeface="Lucida Grande"/>
                <a:sym typeface="Lucida Grande"/>
              </a:rPr>
              <a:t>·         How the model is being used</a:t>
            </a:r>
          </a:p>
          <a:p>
            <a:r>
              <a:rPr lang="en-US" sz="1200" dirty="0" smtClean="0">
                <a:effectLst/>
                <a:latin typeface="Arial Narrow" panose="020B0606020202030204" pitchFamily="34" charset="0"/>
                <a:ea typeface="Lucida Grande"/>
                <a:cs typeface="Lucida Grande"/>
                <a:sym typeface="Lucida Grande"/>
              </a:rPr>
              <a:t>·         Agency concerns</a:t>
            </a:r>
          </a:p>
          <a:p>
            <a:r>
              <a:rPr lang="en-US" sz="1200" dirty="0" smtClean="0">
                <a:effectLst/>
                <a:latin typeface="Arial Narrow" panose="020B0606020202030204" pitchFamily="34" charset="0"/>
                <a:ea typeface="Lucida Grande"/>
                <a:cs typeface="Lucida Grande"/>
                <a:sym typeface="Lucida Grande"/>
              </a:rPr>
              <a:t>This is intended to be a preliminary discussion to help us better understand the future of the FHIM.</a:t>
            </a:r>
          </a:p>
          <a:p>
            <a:r>
              <a:rPr lang="en-US" sz="1200" dirty="0" smtClean="0">
                <a:effectLst/>
                <a:latin typeface="Arial Narrow" panose="020B0606020202030204" pitchFamily="34" charset="0"/>
                <a:ea typeface="Lucida Grande"/>
                <a:cs typeface="Lucida Grande"/>
                <a:sym typeface="Lucida Grande"/>
              </a:rPr>
              <a:t>Please send a list of those in your agency that should be included in this discussion so I can coordinate schedules.</a:t>
            </a:r>
          </a:p>
          <a:p>
            <a:r>
              <a:rPr lang="en-US" sz="1200" dirty="0" smtClean="0">
                <a:effectLst/>
                <a:latin typeface="Arial Narrow" panose="020B0606020202030204" pitchFamily="34" charset="0"/>
                <a:ea typeface="Lucida Grande"/>
                <a:cs typeface="Lucida Grande"/>
                <a:sym typeface="Lucida Grande"/>
              </a:rPr>
              <a:t>Thank you,</a:t>
            </a:r>
          </a:p>
          <a:p>
            <a:r>
              <a:rPr lang="en-US" sz="1200" dirty="0" smtClean="0">
                <a:effectLst/>
                <a:latin typeface="Arial Narrow" panose="020B0606020202030204" pitchFamily="34" charset="0"/>
                <a:ea typeface="Lucida Grande"/>
                <a:cs typeface="Lucida Grande"/>
                <a:sym typeface="Lucida Grande"/>
              </a:rPr>
              <a:t>Caitlin</a:t>
            </a:r>
          </a:p>
          <a:p>
            <a:r>
              <a:rPr lang="en-US" sz="1200" dirty="0" smtClean="0">
                <a:effectLst/>
                <a:latin typeface="Arial Narrow" panose="020B0606020202030204" pitchFamily="34" charset="0"/>
                <a:ea typeface="Lucida Grande"/>
                <a:cs typeface="Lucida Grande"/>
                <a:sym typeface="Lucida Grande"/>
              </a:rPr>
              <a:t>******************************</a:t>
            </a:r>
          </a:p>
          <a:p>
            <a:r>
              <a:rPr lang="en-US" sz="1200" dirty="0" smtClean="0">
                <a:effectLst/>
                <a:latin typeface="Arial Narrow" panose="020B0606020202030204" pitchFamily="34" charset="0"/>
                <a:ea typeface="Lucida Grande"/>
                <a:cs typeface="Lucida Grande"/>
                <a:sym typeface="Lucida Grande"/>
              </a:rPr>
              <a:t>Please invite Alan Bartholomew and </a:t>
            </a:r>
            <a:r>
              <a:rPr lang="en-US" sz="1200" dirty="0" err="1" smtClean="0">
                <a:effectLst/>
                <a:latin typeface="Arial Narrow" panose="020B0606020202030204" pitchFamily="34" charset="0"/>
                <a:ea typeface="Lucida Grande"/>
                <a:cs typeface="Lucida Grande"/>
                <a:sym typeface="Lucida Grande"/>
              </a:rPr>
              <a:t>Krystol</a:t>
            </a:r>
            <a:r>
              <a:rPr lang="en-US" sz="1200" dirty="0" smtClean="0">
                <a:effectLst/>
                <a:latin typeface="Arial Narrow" panose="020B0606020202030204" pitchFamily="34" charset="0"/>
                <a:ea typeface="Lucida Grande"/>
                <a:cs typeface="Lucida Grande"/>
                <a:sym typeface="Lucida Grande"/>
              </a:rPr>
              <a:t> Shaw.   The FHIM was used to support the DoD-VA </a:t>
            </a:r>
            <a:r>
              <a:rPr lang="en-US" sz="1200" dirty="0" err="1" smtClean="0">
                <a:effectLst/>
                <a:latin typeface="Arial Narrow" panose="020B0606020202030204" pitchFamily="34" charset="0"/>
                <a:ea typeface="Lucida Grande"/>
                <a:cs typeface="Lucida Grande"/>
                <a:sym typeface="Lucida Grande"/>
              </a:rPr>
              <a:t>iEHR</a:t>
            </a:r>
            <a:r>
              <a:rPr lang="en-US" sz="1200" dirty="0" smtClean="0">
                <a:effectLst/>
                <a:latin typeface="Arial Narrow" panose="020B0606020202030204" pitchFamily="34" charset="0"/>
                <a:ea typeface="Lucida Grande"/>
                <a:cs typeface="Lucida Grande"/>
                <a:sym typeface="Lucida Grande"/>
              </a:rPr>
              <a:t> between 2009-2013, whose purpose was to support a SOA/Services-based interchange between organizations and Federal Entities. The requirement for Services-based interchange, unlike string data exchange, is to have a context-based information model to support each process-based service, with accompanying terminology.  In 2013, the work I funded with DoD IM monies,  then evolved into building the core  MHS Conceptual and Logical Data Models (DIV-1 and DIV-2 DODAF conformant) for MHS  Clinical Core necessary to support Interchange of Clinical and Health Insurance Data, and to support our underlying EHR for the To-be future.  Our next phase in FY16 is to plan on expanding our clinical core models based on the FHIM, and perhaps add to the FHIM in the areas of needed support and interchange with medical materiel, devices, Occupational Health/Personnel Accession, scheduling, records management, etc., while we work on the areas critical to the MHS and others for data migration of legacy data to the to-be environment.</a:t>
            </a:r>
          </a:p>
          <a:p>
            <a:r>
              <a:rPr lang="en-US" sz="1200" dirty="0" smtClean="0">
                <a:effectLst/>
                <a:latin typeface="Arial Narrow" panose="020B0606020202030204" pitchFamily="34" charset="0"/>
                <a:ea typeface="Lucida Grande"/>
                <a:cs typeface="Lucida Grande"/>
                <a:sym typeface="Lucida Grande"/>
              </a:rPr>
              <a:t>I will be on leave next Wednesday, but please send me the invitation for awareness.</a:t>
            </a:r>
          </a:p>
          <a:p>
            <a:r>
              <a:rPr lang="en-US" sz="1200" dirty="0" smtClean="0">
                <a:effectLst/>
                <a:latin typeface="Arial Narrow" panose="020B0606020202030204" pitchFamily="34" charset="0"/>
                <a:ea typeface="Lucida Grande"/>
                <a:cs typeface="Lucida Grande"/>
                <a:sym typeface="Lucida Grande"/>
              </a:rPr>
              <a:t>Nancy</a:t>
            </a:r>
          </a:p>
          <a:p>
            <a:r>
              <a:rPr lang="en-US" sz="1200" dirty="0" smtClean="0">
                <a:effectLst/>
                <a:latin typeface="Arial Narrow" panose="020B0606020202030204" pitchFamily="34" charset="0"/>
                <a:ea typeface="Lucida Grande"/>
                <a:cs typeface="Lucida Grande"/>
                <a:sym typeface="Lucida Grande"/>
              </a:rPr>
              <a:t>******************** </a:t>
            </a:r>
          </a:p>
          <a:p>
            <a:r>
              <a:rPr lang="en-US" sz="1200" dirty="0" smtClean="0">
                <a:effectLst/>
                <a:latin typeface="Arial Narrow" panose="020B0606020202030204" pitchFamily="34" charset="0"/>
                <a:ea typeface="Lucida Grande"/>
                <a:cs typeface="Lucida Grande"/>
                <a:sym typeface="Lucida Grande"/>
              </a:rPr>
              <a:t>We (IPO) are in the process ‎of identifying the ‎cohort of people who need to be part of the discussion and will let you know.</a:t>
            </a:r>
          </a:p>
          <a:p>
            <a:r>
              <a:rPr lang="en-US" sz="1200" dirty="0" smtClean="0">
                <a:effectLst/>
                <a:latin typeface="Arial Narrow" panose="020B0606020202030204" pitchFamily="34" charset="0"/>
                <a:ea typeface="Lucida Grande"/>
                <a:cs typeface="Lucida Grande"/>
                <a:sym typeface="Lucida Grande"/>
              </a:rPr>
              <a:t>Thanks for the background Nancy.</a:t>
            </a:r>
          </a:p>
          <a:p>
            <a:r>
              <a:rPr lang="en-US" sz="1200" dirty="0" smtClean="0">
                <a:effectLst/>
                <a:latin typeface="Arial Narrow" panose="020B0606020202030204" pitchFamily="34" charset="0"/>
                <a:ea typeface="Lucida Grande"/>
                <a:cs typeface="Lucida Grande"/>
                <a:sym typeface="Lucida Grande"/>
              </a:rPr>
              <a:t> </a:t>
            </a:r>
          </a:p>
          <a:p>
            <a:r>
              <a:rPr lang="en-US" sz="1200" dirty="0" smtClean="0">
                <a:effectLst/>
                <a:latin typeface="Arial Narrow" panose="020B0606020202030204" pitchFamily="34" charset="0"/>
                <a:ea typeface="Lucida Grande"/>
                <a:cs typeface="Lucida Grande"/>
                <a:sym typeface="Lucida Grande"/>
              </a:rPr>
              <a:t>The question that comes up for me, in light of the DoD's current interoperability product line (DMIX), EHR solution (DHMSM) and theater product line (JOMIS); and Vista Evolution trajectory is - how does the FHIM get operationalized in these solution suites (or does it) and what has to be present to make that happen? If </a:t>
            </a:r>
            <a:r>
              <a:rPr lang="en-US" sz="1200" dirty="0" err="1" smtClean="0">
                <a:effectLst/>
                <a:latin typeface="Arial Narrow" panose="020B0606020202030204" pitchFamily="34" charset="0"/>
                <a:ea typeface="Lucida Grande"/>
                <a:cs typeface="Lucida Grande"/>
                <a:sym typeface="Lucida Grande"/>
              </a:rPr>
              <a:t>oi</a:t>
            </a:r>
            <a:r>
              <a:rPr lang="en-US" sz="1200" dirty="0" smtClean="0">
                <a:effectLst/>
                <a:latin typeface="Arial Narrow" panose="020B0606020202030204" pitchFamily="34" charset="0"/>
                <a:ea typeface="Lucida Grande"/>
                <a:cs typeface="Lucida Grande"/>
                <a:sym typeface="Lucida Grande"/>
              </a:rPr>
              <a:t> doesn't, what's the ROI?</a:t>
            </a:r>
          </a:p>
          <a:p>
            <a:r>
              <a:rPr lang="en-US" sz="1200" dirty="0" smtClean="0">
                <a:effectLst/>
                <a:latin typeface="Arial Narrow" panose="020B0606020202030204" pitchFamily="34" charset="0"/>
                <a:ea typeface="Lucida Grande"/>
                <a:cs typeface="Lucida Grande"/>
                <a:sym typeface="Lucida Grande"/>
              </a:rPr>
              <a:t> </a:t>
            </a:r>
          </a:p>
          <a:p>
            <a:r>
              <a:rPr lang="en-US" sz="1200" dirty="0" smtClean="0">
                <a:effectLst/>
                <a:latin typeface="Arial Narrow" panose="020B0606020202030204" pitchFamily="34" charset="0"/>
                <a:ea typeface="Lucida Grande"/>
                <a:cs typeface="Lucida Grande"/>
                <a:sym typeface="Lucida Grande"/>
              </a:rPr>
              <a:t>Lauren</a:t>
            </a:r>
          </a:p>
          <a:p>
            <a:pPr marL="0" marR="0" indent="0" defTabSz="584200" eaLnBrk="1" fontAlgn="auto" latinLnBrk="0" hangingPunct="1">
              <a:lnSpc>
                <a:spcPct val="100000"/>
              </a:lnSpc>
              <a:spcBef>
                <a:spcPts val="0"/>
              </a:spcBef>
              <a:spcAft>
                <a:spcPts val="0"/>
              </a:spcAft>
              <a:buClrTx/>
              <a:buSzTx/>
              <a:buFontTx/>
              <a:buNone/>
              <a:tabLst/>
              <a:defRPr/>
            </a:pPr>
            <a:r>
              <a:rPr lang="en-US" sz="1200" dirty="0" smtClean="0">
                <a:effectLst/>
                <a:latin typeface="Arial Narrow" panose="020B0606020202030204" pitchFamily="34" charset="0"/>
                <a:ea typeface="Lucida Grande"/>
                <a:cs typeface="Lucida Grande"/>
                <a:sym typeface="Lucida Grande"/>
              </a:rPr>
              <a:t>*********************************</a:t>
            </a:r>
          </a:p>
          <a:p>
            <a:pPr marL="0" marR="0" indent="0" defTabSz="584200" eaLnBrk="1" fontAlgn="auto" latinLnBrk="0" hangingPunct="1">
              <a:lnSpc>
                <a:spcPct val="100000"/>
              </a:lnSpc>
              <a:spcBef>
                <a:spcPts val="0"/>
              </a:spcBef>
              <a:spcAft>
                <a:spcPts val="0"/>
              </a:spcAft>
              <a:buClrTx/>
              <a:buSzTx/>
              <a:buFontTx/>
              <a:buNone/>
              <a:tabLst/>
              <a:defRPr/>
            </a:pPr>
            <a:r>
              <a:rPr lang="en-US" sz="1200" dirty="0" smtClean="0">
                <a:effectLst/>
                <a:latin typeface="Arial Narrow" panose="020B0606020202030204" pitchFamily="34" charset="0"/>
                <a:ea typeface="Lucida Grande"/>
                <a:cs typeface="Lucida Grande"/>
                <a:sym typeface="Lucida Grande"/>
              </a:rPr>
              <a:t>It has also been a way for the various federal agencies-- among them the FDA, CDC, CMS, SAMHSA, DoD, VA to put data requirements together into a conceptual information model architecture and note where there are conflicts caused by overlaps in federal regulations. This has been very useful to raise awareness of and note the agencies' different use cases for information and the terminologies required thereof when doing data interchange for reporting, public health, compliance, research, and providing care.  </a:t>
            </a:r>
          </a:p>
          <a:p>
            <a:r>
              <a:rPr lang="en-US" sz="1200" dirty="0" smtClean="0">
                <a:latin typeface="Arial Narrow" panose="020B0606020202030204" pitchFamily="34" charset="0"/>
              </a:rPr>
              <a:t>Nancy</a:t>
            </a:r>
          </a:p>
          <a:p>
            <a:r>
              <a:rPr lang="en-US" sz="1200" dirty="0" smtClean="0">
                <a:latin typeface="Arial Narrow" panose="020B0606020202030204" pitchFamily="34" charset="0"/>
              </a:rPr>
              <a:t>****************************</a:t>
            </a:r>
          </a:p>
          <a:p>
            <a:r>
              <a:rPr lang="en-US" sz="1200" dirty="0" smtClean="0">
                <a:effectLst/>
                <a:latin typeface="Arial Narrow" panose="020B0606020202030204" pitchFamily="34" charset="0"/>
                <a:ea typeface="Lucida Grande"/>
                <a:cs typeface="Lucida Grande"/>
                <a:sym typeface="Lucida Grande"/>
              </a:rPr>
              <a:t>I'm not sure about a specific ROI but the FHIM model would not be specifically operationalized since it is more conceptual vs physical.  It does/should provide a common categorization of all the data that the healthcare enterprise needs to conduct business.  It should help to create areas of focus (Domains) and all the specific data required to describe them.  Each initiation of the physical data created by electronic Health record systems can be different but they all should be able to point to a common model(FHIM) so that related semantics and syntax can be agreed to support sharing between systems.  So FHIM is one of those Strategic model that does directly support but if we had one we wouldn’t have to spend so much time and energy on developing mapping and work around like HDD etc.  My two cents.  I'm sure there are other that may be able to describe the benefits in another way.  I look forward to future discussion.</a:t>
            </a:r>
          </a:p>
          <a:p>
            <a:r>
              <a:rPr lang="en-US" sz="1200" dirty="0" smtClean="0">
                <a:effectLst/>
                <a:latin typeface="Arial Narrow" panose="020B0606020202030204" pitchFamily="34" charset="0"/>
                <a:ea typeface="Lucida Grande"/>
                <a:cs typeface="Lucida Grande"/>
                <a:sym typeface="Lucida Grande"/>
              </a:rPr>
              <a:t>BART</a:t>
            </a:r>
          </a:p>
          <a:p>
            <a:r>
              <a:rPr lang="en-US" sz="1200" dirty="0" smtClean="0">
                <a:effectLst/>
                <a:latin typeface="Arial Narrow" panose="020B0606020202030204" pitchFamily="34" charset="0"/>
                <a:ea typeface="Lucida Grande"/>
                <a:cs typeface="Lucida Grande"/>
                <a:sym typeface="Lucida Grande"/>
              </a:rPr>
              <a:t> </a:t>
            </a:r>
          </a:p>
          <a:p>
            <a:endParaRPr lang="en-US" sz="1200" b="1" dirty="0">
              <a:latin typeface="Arial Narrow" panose="020B0606020202030204" pitchFamily="34" charset="0"/>
            </a:endParaRPr>
          </a:p>
        </p:txBody>
      </p:sp>
    </p:spTree>
    <p:extLst>
      <p:ext uri="{BB962C8B-B14F-4D97-AF65-F5344CB8AC3E}">
        <p14:creationId xmlns:p14="http://schemas.microsoft.com/office/powerpoint/2010/main" val="3242620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8896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smtClean="0">
                <a:latin typeface="Arial Narrow" panose="020B0606020202030204" pitchFamily="34" charset="0"/>
              </a:rPr>
              <a:t>HL7 Clinical Models and CIMI focus on concepts and the necessary meta-data / provenance (who, what, when, where, how)</a:t>
            </a:r>
            <a:r>
              <a:rPr lang="en-US" sz="1200" baseline="0" dirty="0" smtClean="0">
                <a:latin typeface="Arial Narrow" panose="020B0606020202030204" pitchFamily="34" charset="0"/>
              </a:rPr>
              <a:t> </a:t>
            </a:r>
            <a:r>
              <a:rPr lang="en-US" sz="1200" dirty="0" smtClean="0">
                <a:latin typeface="Arial Narrow" panose="020B0606020202030204" pitchFamily="34" charset="0"/>
              </a:rPr>
              <a:t>to support specific use cases.</a:t>
            </a:r>
          </a:p>
          <a:p>
            <a:pPr marL="285750" indent="-285750">
              <a:buFont typeface="Arial" panose="020B0604020202020204" pitchFamily="34" charset="0"/>
              <a:buChar char="•"/>
            </a:pPr>
            <a:r>
              <a:rPr lang="en-US" sz="1200" dirty="0" smtClean="0">
                <a:latin typeface="Arial Narrow" panose="020B0606020202030204" pitchFamily="34" charset="0"/>
              </a:rPr>
              <a:t>FHIM focuses on domains and the context in which entities, associations and their attributes and value sets exist,</a:t>
            </a:r>
            <a:r>
              <a:rPr lang="en-US" sz="1200" baseline="0" dirty="0" smtClean="0">
                <a:latin typeface="Arial Narrow" panose="020B0606020202030204" pitchFamily="34" charset="0"/>
              </a:rPr>
              <a:t> based on the Federal Use Cases and SME input. </a:t>
            </a:r>
          </a:p>
          <a:p>
            <a:pPr marL="285750" indent="-285750">
              <a:buFont typeface="Arial" panose="020B0604020202020204" pitchFamily="34" charset="0"/>
              <a:buChar char="•"/>
            </a:pPr>
            <a:r>
              <a:rPr lang="en-US" sz="1200" baseline="0" dirty="0" smtClean="0">
                <a:latin typeface="Arial Narrow" panose="020B0606020202030204" pitchFamily="34" charset="0"/>
              </a:rPr>
              <a:t>DAF can use FHIM as its information model to support federated queries.</a:t>
            </a:r>
            <a:endParaRPr lang="en-US" sz="1200" dirty="0">
              <a:latin typeface="Arial Narrow" panose="020B0606020202030204" pitchFamily="34" charset="0"/>
            </a:endParaRPr>
          </a:p>
        </p:txBody>
      </p:sp>
    </p:spTree>
    <p:extLst>
      <p:ext uri="{BB962C8B-B14F-4D97-AF65-F5344CB8AC3E}">
        <p14:creationId xmlns:p14="http://schemas.microsoft.com/office/powerpoint/2010/main" val="1651688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53576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63083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80175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370809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7588"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fld id="{7153E0B7-C869-4B4E-85D0-4C903913A55B}" type="slidenum">
              <a:rPr lang="en-US" altLang="en-US" sz="1200"/>
              <a:pPr/>
              <a:t>27</a:t>
            </a:fld>
            <a:endParaRPr lang="en-US" altLang="en-US" sz="1200"/>
          </a:p>
        </p:txBody>
      </p:sp>
    </p:spTree>
    <p:extLst>
      <p:ext uri="{BB962C8B-B14F-4D97-AF65-F5344CB8AC3E}">
        <p14:creationId xmlns:p14="http://schemas.microsoft.com/office/powerpoint/2010/main" val="2065498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92958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94884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smtClean="0">
                <a:latin typeface="Arial Narrow" panose="020B0606020202030204" pitchFamily="34" charset="0"/>
              </a:rPr>
              <a:t>HL7 Clinical Models and CIMI focus on concepts and the necessary meta-data / provenance (who, what, when, where, how)</a:t>
            </a:r>
            <a:r>
              <a:rPr lang="en-US" sz="1200" baseline="0" dirty="0" smtClean="0">
                <a:latin typeface="Arial Narrow" panose="020B0606020202030204" pitchFamily="34" charset="0"/>
              </a:rPr>
              <a:t> </a:t>
            </a:r>
            <a:r>
              <a:rPr lang="en-US" sz="1200" dirty="0" smtClean="0">
                <a:latin typeface="Arial Narrow" panose="020B0606020202030204" pitchFamily="34" charset="0"/>
              </a:rPr>
              <a:t>to support specific use cases.</a:t>
            </a:r>
          </a:p>
          <a:p>
            <a:pPr marL="285750" indent="-285750">
              <a:buFont typeface="Arial" panose="020B0604020202020204" pitchFamily="34" charset="0"/>
              <a:buChar char="•"/>
            </a:pPr>
            <a:r>
              <a:rPr lang="en-US" sz="1200" dirty="0" smtClean="0">
                <a:latin typeface="Arial Narrow" panose="020B0606020202030204" pitchFamily="34" charset="0"/>
              </a:rPr>
              <a:t>FHIM focuses on domains and the context in which entities, associations and their attributes and value sets exist,</a:t>
            </a:r>
            <a:r>
              <a:rPr lang="en-US" sz="1200" baseline="0" dirty="0" smtClean="0">
                <a:latin typeface="Arial Narrow" panose="020B0606020202030204" pitchFamily="34" charset="0"/>
              </a:rPr>
              <a:t> based on the Federal Use Cases and SME input. </a:t>
            </a:r>
          </a:p>
          <a:p>
            <a:pPr marL="285750" indent="-285750">
              <a:buFont typeface="Arial" panose="020B0604020202020204" pitchFamily="34" charset="0"/>
              <a:buChar char="•"/>
            </a:pPr>
            <a:r>
              <a:rPr lang="en-US" sz="1200" baseline="0" dirty="0" smtClean="0">
                <a:latin typeface="Arial Narrow" panose="020B0606020202030204" pitchFamily="34" charset="0"/>
              </a:rPr>
              <a:t>DAF can use FHIM as its information model to support federated queries.</a:t>
            </a:r>
            <a:endParaRPr lang="en-US" sz="1200" dirty="0">
              <a:latin typeface="Arial Narrow" panose="020B0606020202030204" pitchFamily="34" charset="0"/>
            </a:endParaRPr>
          </a:p>
        </p:txBody>
      </p:sp>
    </p:spTree>
    <p:extLst>
      <p:ext uri="{BB962C8B-B14F-4D97-AF65-F5344CB8AC3E}">
        <p14:creationId xmlns:p14="http://schemas.microsoft.com/office/powerpoint/2010/main" val="3100102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944226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505882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054954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243502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407375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144297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150699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173747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588229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68466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smtClean="0">
                <a:effectLst/>
                <a:latin typeface="Arial Narrow" panose="020B0606020202030204" pitchFamily="34" charset="0"/>
                <a:ea typeface="Lucida Grande"/>
                <a:cs typeface="Lucida Grande"/>
                <a:sym typeface="Lucida Grande"/>
              </a:rPr>
              <a:t>Directions:</a:t>
            </a:r>
            <a:r>
              <a:rPr lang="en-US" sz="1200" baseline="0" dirty="0" smtClean="0">
                <a:effectLst/>
                <a:latin typeface="Arial Narrow" panose="020B0606020202030204" pitchFamily="34" charset="0"/>
                <a:ea typeface="Lucida Grande"/>
                <a:cs typeface="Lucida Grande"/>
                <a:sym typeface="Lucida Grande"/>
              </a:rPr>
              <a:t>  </a:t>
            </a:r>
            <a:r>
              <a:rPr lang="en-US" sz="1200" dirty="0" smtClean="0">
                <a:effectLst/>
                <a:latin typeface="Arial Narrow" panose="020B0606020202030204" pitchFamily="34" charset="0"/>
                <a:ea typeface="Lucida Grande"/>
                <a:cs typeface="Lucida Grande"/>
                <a:sym typeface="Lucida Grande"/>
              </a:rPr>
              <a:t>   </a:t>
            </a:r>
          </a:p>
          <a:p>
            <a:r>
              <a:rPr lang="en-US" sz="1200" dirty="0" smtClean="0">
                <a:effectLst/>
                <a:latin typeface="Arial Narrow" panose="020B0606020202030204" pitchFamily="34" charset="0"/>
                <a:ea typeface="Lucida Grande"/>
                <a:cs typeface="Lucida Grande"/>
                <a:sym typeface="Lucida Grande"/>
              </a:rPr>
              <a:t> </a:t>
            </a:r>
          </a:p>
          <a:p>
            <a:pPr lvl="0"/>
            <a:r>
              <a:rPr lang="en-US" sz="1200" u="sng" dirty="0" smtClean="0">
                <a:effectLst/>
                <a:latin typeface="Arial Narrow" panose="020B0606020202030204" pitchFamily="34" charset="0"/>
                <a:ea typeface="Lucida Grande"/>
                <a:cs typeface="Lucida Grande"/>
                <a:sym typeface="Lucida Grande"/>
              </a:rPr>
              <a:t>1.  What is FHIM/Value Proposition</a:t>
            </a:r>
            <a:r>
              <a:rPr lang="en-US" sz="1200" dirty="0" smtClean="0">
                <a:effectLst/>
                <a:latin typeface="Arial Narrow" panose="020B0606020202030204" pitchFamily="34" charset="0"/>
                <a:ea typeface="Lucida Grande"/>
                <a:cs typeface="Lucida Grande"/>
                <a:sym typeface="Lucida Grande"/>
              </a:rPr>
              <a:t> (what is it; what it does that others don’t; benefits; where it should be applied; uses, user base, reference to compare &amp; contrast results aimed to show the distinctions from things that it is confused with)</a:t>
            </a:r>
          </a:p>
          <a:p>
            <a:pPr lvl="0"/>
            <a:r>
              <a:rPr lang="en-US" sz="1200" u="sng" dirty="0" smtClean="0">
                <a:effectLst/>
                <a:latin typeface="Arial Narrow" panose="020B0606020202030204" pitchFamily="34" charset="0"/>
                <a:ea typeface="Lucida Grande"/>
                <a:cs typeface="Lucida Grande"/>
                <a:sym typeface="Lucida Grande"/>
              </a:rPr>
              <a:t>Strategy to increase current usage/user base</a:t>
            </a:r>
            <a:r>
              <a:rPr lang="en-US" sz="1200" dirty="0" smtClean="0">
                <a:effectLst/>
                <a:latin typeface="Arial Narrow" panose="020B0606020202030204" pitchFamily="34" charset="0"/>
                <a:ea typeface="Lucida Grande"/>
                <a:cs typeface="Lucida Grande"/>
                <a:sym typeface="Lucida Grande"/>
              </a:rPr>
              <a:t>  (we have been sharing low hanging fruit like the DoD/VA HDS Bus Line </a:t>
            </a:r>
            <a:r>
              <a:rPr lang="en-US" sz="1200" dirty="0" err="1" smtClean="0">
                <a:effectLst/>
                <a:latin typeface="Arial Narrow" panose="020B0606020202030204" pitchFamily="34" charset="0"/>
                <a:ea typeface="Lucida Grande"/>
                <a:cs typeface="Lucida Grande"/>
                <a:sym typeface="Lucida Grande"/>
              </a:rPr>
              <a:t>Wkgps</a:t>
            </a:r>
            <a:r>
              <a:rPr lang="en-US" sz="1200" dirty="0" smtClean="0">
                <a:effectLst/>
                <a:latin typeface="Arial Narrow" panose="020B0606020202030204" pitchFamily="34" charset="0"/>
                <a:ea typeface="Lucida Grande"/>
                <a:cs typeface="Lucida Grande"/>
                <a:sym typeface="Lucida Grande"/>
              </a:rPr>
              <a:t>; this can be expanded so we don’t overlook those instances where it could have been used but wasn’t; (assume we will tackle the best way to show where FHIM could have been used).  This has the opportunity to show savings of time &amp; effort and to do that, it might be relevant to lay out the ‘process of how best to apply FHIM’.   (The process could be a component of the first, but here it gets extended to show (via examples) how it can / could have accelerated or streamlined efforts </a:t>
            </a:r>
          </a:p>
          <a:p>
            <a:pPr lvl="0"/>
            <a:r>
              <a:rPr lang="en-US" sz="1200" u="sng" dirty="0" smtClean="0">
                <a:effectLst/>
                <a:latin typeface="Arial Narrow" panose="020B0606020202030204" pitchFamily="34" charset="0"/>
                <a:ea typeface="Lucida Grande"/>
                <a:cs typeface="Lucida Grande"/>
                <a:sym typeface="Lucida Grande"/>
              </a:rPr>
              <a:t>“Going Forward” Strategy to showcase</a:t>
            </a:r>
            <a:r>
              <a:rPr lang="en-US" sz="1200" dirty="0" smtClean="0">
                <a:effectLst/>
                <a:latin typeface="Arial Narrow" panose="020B0606020202030204" pitchFamily="34" charset="0"/>
                <a:ea typeface="Lucida Grande"/>
                <a:cs typeface="Lucida Grande"/>
                <a:sym typeface="Lucida Grande"/>
              </a:rPr>
              <a:t> opportunities (US Realm EHR-S FM Profile) and their merits</a:t>
            </a:r>
          </a:p>
          <a:p>
            <a:pPr lvl="0"/>
            <a:r>
              <a:rPr lang="en-US" sz="1200" u="sng" dirty="0" smtClean="0">
                <a:effectLst/>
                <a:latin typeface="Arial Narrow" panose="020B0606020202030204" pitchFamily="34" charset="0"/>
                <a:ea typeface="Lucida Grande"/>
                <a:cs typeface="Lucida Grande"/>
                <a:sym typeface="Lucida Grande"/>
              </a:rPr>
              <a:t>History of FHIM</a:t>
            </a:r>
            <a:r>
              <a:rPr lang="en-US" sz="1200" dirty="0" smtClean="0">
                <a:effectLst/>
                <a:latin typeface="Arial Narrow" panose="020B0606020202030204" pitchFamily="34" charset="0"/>
                <a:ea typeface="Lucida Grande"/>
                <a:cs typeface="Lucida Grande"/>
                <a:sym typeface="Lucida Grande"/>
              </a:rPr>
              <a:t> so the context for how it started, stalls, stops, refreshes all track.  </a:t>
            </a:r>
          </a:p>
          <a:p>
            <a:pPr lvl="0"/>
            <a:r>
              <a:rPr lang="en-US" sz="1200" u="sng" dirty="0" smtClean="0">
                <a:effectLst/>
                <a:latin typeface="Arial Narrow" panose="020B0606020202030204" pitchFamily="34" charset="0"/>
                <a:ea typeface="Lucida Grande"/>
                <a:cs typeface="Lucida Grande"/>
                <a:sym typeface="Lucida Grande"/>
              </a:rPr>
              <a:t>Internal Activities (that need to be part of a mini project plan that ultimately works to optimize awareness &amp; use of FHIM) </a:t>
            </a:r>
            <a:r>
              <a:rPr lang="en-US" sz="1200" dirty="0" smtClean="0">
                <a:effectLst/>
                <a:latin typeface="Arial Narrow" panose="020B0606020202030204" pitchFamily="34" charset="0"/>
                <a:ea typeface="Lucida Grande"/>
                <a:cs typeface="Lucida Grande"/>
                <a:sym typeface="Lucida Grande"/>
              </a:rPr>
              <a:t>  This is where we place to paper what we’re up to, why and how that is executed.  The tasking to produce 4 informative briefs is one; the fact that we have to have an ‘order to socialize’; we need to have efforts that identify what’s critical to its success but has been weak or lacking:  Feedback Loops so product is improved; predictable events where we are far more overt about choosing what is worked on and when and how the stakeholders engage in that.  Activities where we do these things in partnership with others so FHIM is seen as ‘part of the bigger set of assets’</a:t>
            </a:r>
          </a:p>
          <a:p>
            <a:pPr lvl="0"/>
            <a:endParaRPr lang="en-US" sz="1200" dirty="0" smtClean="0">
              <a:effectLst/>
              <a:latin typeface="Arial Narrow" panose="020B0606020202030204" pitchFamily="34" charset="0"/>
              <a:ea typeface="Lucida Grande"/>
              <a:cs typeface="Lucida Grande"/>
              <a:sym typeface="Lucida Grande"/>
            </a:endParaRPr>
          </a:p>
          <a:p>
            <a:pPr lvl="0"/>
            <a:r>
              <a:rPr lang="en-US" sz="1200" dirty="0" smtClean="0">
                <a:effectLst/>
                <a:latin typeface="Arial Narrow" panose="020B0606020202030204" pitchFamily="34" charset="0"/>
                <a:ea typeface="Lucida Grande"/>
                <a:cs typeface="Lucida Grande"/>
                <a:sym typeface="Lucida Grande"/>
              </a:rPr>
              <a:t>2.  From</a:t>
            </a:r>
            <a:r>
              <a:rPr lang="en-US" sz="1200" baseline="0" dirty="0" smtClean="0">
                <a:effectLst/>
                <a:latin typeface="Arial Narrow" panose="020B0606020202030204" pitchFamily="34" charset="0"/>
                <a:ea typeface="Lucida Grande"/>
                <a:cs typeface="Lucida Grande"/>
                <a:sym typeface="Lucida Grande"/>
              </a:rPr>
              <a:t> Friday Invite:</a:t>
            </a:r>
          </a:p>
          <a:p>
            <a:r>
              <a:rPr lang="en-US" sz="1200" dirty="0" smtClean="0">
                <a:effectLst/>
                <a:latin typeface="Arial Narrow" panose="020B0606020202030204" pitchFamily="34" charset="0"/>
                <a:ea typeface="Lucida Grande"/>
                <a:cs typeface="Lucida Grande"/>
                <a:sym typeface="Lucida Grande"/>
              </a:rPr>
              <a:t>BASED ON OMISSION (of </a:t>
            </a:r>
            <a:r>
              <a:rPr lang="en-US" sz="1200" dirty="0" err="1" smtClean="0">
                <a:effectLst/>
                <a:latin typeface="Arial Narrow" panose="020B0606020202030204" pitchFamily="34" charset="0"/>
                <a:ea typeface="Lucida Grande"/>
                <a:cs typeface="Lucida Grande"/>
                <a:sym typeface="Lucida Grande"/>
              </a:rPr>
              <a:t>Extendors</a:t>
            </a:r>
            <a:r>
              <a:rPr lang="en-US" sz="1200" dirty="0" smtClean="0">
                <a:effectLst/>
                <a:latin typeface="Arial Narrow" panose="020B0606020202030204" pitchFamily="34" charset="0"/>
                <a:ea typeface="Lucida Grande"/>
                <a:cs typeface="Lucida Grande"/>
                <a:sym typeface="Lucida Grande"/>
              </a:rPr>
              <a:t>), I EDITED THE OUTLINE BELOW:</a:t>
            </a:r>
          </a:p>
          <a:p>
            <a:r>
              <a:rPr lang="en-US" sz="1200" dirty="0" smtClean="0">
                <a:effectLst/>
                <a:latin typeface="Arial Narrow" panose="020B0606020202030204" pitchFamily="34" charset="0"/>
                <a:ea typeface="Lucida Grande"/>
                <a:cs typeface="Lucida Grande"/>
                <a:sym typeface="Lucida Grande"/>
              </a:rPr>
              <a:t> </a:t>
            </a:r>
          </a:p>
          <a:p>
            <a:r>
              <a:rPr lang="en-US" sz="1200" dirty="0" smtClean="0">
                <a:effectLst/>
                <a:latin typeface="Arial Narrow" panose="020B0606020202030204" pitchFamily="34" charset="0"/>
                <a:ea typeface="Lucida Grande"/>
                <a:cs typeface="Lucida Grande"/>
                <a:sym typeface="Lucida Grande"/>
              </a:rPr>
              <a:t>This session has been designed to be a working session – aimed to optimize the manner in which resources specifically FHIM can be better understood by a growing audience of stakeholders and through ‘practical uses’ using practical language.</a:t>
            </a:r>
          </a:p>
          <a:p>
            <a:r>
              <a:rPr lang="en-US" sz="1200" dirty="0" smtClean="0">
                <a:effectLst/>
                <a:latin typeface="Arial Narrow" panose="020B0606020202030204" pitchFamily="34" charset="0"/>
                <a:ea typeface="Lucida Grande"/>
                <a:cs typeface="Lucida Grande"/>
                <a:sym typeface="Lucida Grande"/>
              </a:rPr>
              <a:t> </a:t>
            </a:r>
          </a:p>
          <a:p>
            <a:r>
              <a:rPr lang="en-US" sz="1200" dirty="0" smtClean="0">
                <a:effectLst/>
                <a:latin typeface="Arial Narrow" panose="020B0606020202030204" pitchFamily="34" charset="0"/>
                <a:ea typeface="Lucida Grande"/>
                <a:cs typeface="Lucida Grande"/>
                <a:sym typeface="Lucida Grande"/>
              </a:rPr>
              <a:t>Members here have a part in promoting mainly FHIM but also MDHT and fitting that into the “here and now” by fulfilling needs and overcoming frustrations that exist among DoD and VA leaders &amp; direct stakeholders (that’s where I especially fit in).  </a:t>
            </a:r>
          </a:p>
          <a:p>
            <a:r>
              <a:rPr lang="en-US" sz="1200" dirty="0" smtClean="0">
                <a:effectLst/>
                <a:latin typeface="Arial Narrow" panose="020B0606020202030204" pitchFamily="34" charset="0"/>
                <a:ea typeface="Lucida Grande"/>
                <a:cs typeface="Lucida Grande"/>
                <a:sym typeface="Lucida Grande"/>
              </a:rPr>
              <a:t> </a:t>
            </a:r>
          </a:p>
          <a:p>
            <a:r>
              <a:rPr lang="en-US" sz="1200" dirty="0" smtClean="0">
                <a:effectLst/>
                <a:latin typeface="Arial Narrow" panose="020B0606020202030204" pitchFamily="34" charset="0"/>
                <a:ea typeface="Lucida Grande"/>
                <a:cs typeface="Lucida Grande"/>
                <a:sym typeface="Lucida Grande"/>
              </a:rPr>
              <a:t>OLD BUSINESS TO FINISH OUT:  we’ve had the study and  display of various data lists / resources in order to understand the purpose &amp; distinctions/ common ground.  They are:</a:t>
            </a:r>
          </a:p>
          <a:p>
            <a:r>
              <a:rPr lang="en-US" sz="1200" dirty="0" smtClean="0">
                <a:effectLst/>
                <a:latin typeface="Arial Narrow" panose="020B0606020202030204" pitchFamily="34" charset="0"/>
                <a:ea typeface="Lucida Grande"/>
                <a:cs typeface="Lucida Grande"/>
                <a:sym typeface="Lucida Grande"/>
              </a:rPr>
              <a:t> </a:t>
            </a:r>
          </a:p>
          <a:p>
            <a:r>
              <a:rPr lang="en-US" sz="1200" dirty="0" smtClean="0">
                <a:effectLst/>
                <a:latin typeface="Arial Narrow" panose="020B0606020202030204" pitchFamily="34" charset="0"/>
                <a:ea typeface="Lucida Grande"/>
                <a:cs typeface="Lucida Grande"/>
                <a:sym typeface="Lucida Grande"/>
              </a:rPr>
              <a:t>FHIM</a:t>
            </a:r>
          </a:p>
          <a:p>
            <a:r>
              <a:rPr lang="en-US" sz="1200" dirty="0" smtClean="0">
                <a:effectLst/>
                <a:latin typeface="Arial Narrow" panose="020B0606020202030204" pitchFamily="34" charset="0"/>
                <a:ea typeface="Lucida Grande"/>
                <a:cs typeface="Lucida Grande"/>
                <a:sym typeface="Lucida Grande"/>
              </a:rPr>
              <a:t>DAF</a:t>
            </a:r>
          </a:p>
          <a:p>
            <a:r>
              <a:rPr lang="en-US" sz="1200" dirty="0" smtClean="0">
                <a:effectLst/>
                <a:latin typeface="Arial Narrow" panose="020B0606020202030204" pitchFamily="34" charset="0"/>
                <a:ea typeface="Lucida Grande"/>
                <a:cs typeface="Lucida Grande"/>
                <a:sym typeface="Lucida Grande"/>
              </a:rPr>
              <a:t>DoD/VA’s Data Domains and </a:t>
            </a:r>
          </a:p>
          <a:p>
            <a:r>
              <a:rPr lang="en-US" sz="1200" dirty="0" smtClean="0">
                <a:effectLst/>
                <a:latin typeface="Arial Narrow" panose="020B0606020202030204" pitchFamily="34" charset="0"/>
                <a:ea typeface="Lucida Grande"/>
                <a:cs typeface="Lucida Grande"/>
                <a:sym typeface="Lucida Grande"/>
              </a:rPr>
              <a:t>ONC’s Interoperability Roadmap “Clinical Data Set”</a:t>
            </a:r>
          </a:p>
          <a:p>
            <a:r>
              <a:rPr lang="en-US" sz="1200" dirty="0" smtClean="0">
                <a:effectLst/>
                <a:latin typeface="Arial Narrow" panose="020B0606020202030204" pitchFamily="34" charset="0"/>
                <a:ea typeface="Lucida Grande"/>
                <a:cs typeface="Lucida Grande"/>
                <a:sym typeface="Lucida Grande"/>
              </a:rPr>
              <a:t> </a:t>
            </a:r>
          </a:p>
          <a:p>
            <a:r>
              <a:rPr lang="en-US" sz="1200" dirty="0" smtClean="0">
                <a:effectLst/>
                <a:latin typeface="Arial Narrow" panose="020B0606020202030204" pitchFamily="34" charset="0"/>
                <a:ea typeface="Lucida Grande"/>
                <a:cs typeface="Lucida Grande"/>
                <a:sym typeface="Lucida Grande"/>
              </a:rPr>
              <a:t>In support, I sent 4 Sep, the version I had last.   My question:  What is the best way to present this analysis…..to describe the distinctions……to reduce the confusion?   Considering the FHIM could very well have ‘informed’ the DAF, perhaps part of this analysis should point out how the FHIM could have / could still enhance the DAF.</a:t>
            </a:r>
          </a:p>
          <a:p>
            <a:r>
              <a:rPr lang="en-US" sz="1200" dirty="0" smtClean="0">
                <a:effectLst/>
                <a:latin typeface="Arial Narrow" panose="020B0606020202030204" pitchFamily="34" charset="0"/>
                <a:ea typeface="Lucida Grande"/>
                <a:cs typeface="Lucida Grande"/>
                <a:sym typeface="Lucida Grande"/>
              </a:rPr>
              <a:t> </a:t>
            </a:r>
          </a:p>
          <a:p>
            <a:r>
              <a:rPr lang="en-US" sz="1200" dirty="0" smtClean="0">
                <a:effectLst/>
                <a:latin typeface="Arial Narrow" panose="020B0606020202030204" pitchFamily="34" charset="0"/>
                <a:ea typeface="Lucida Grande"/>
                <a:cs typeface="Lucida Grande"/>
                <a:sym typeface="Lucida Grande"/>
              </a:rPr>
              <a:t> </a:t>
            </a:r>
          </a:p>
          <a:p>
            <a:r>
              <a:rPr lang="en-US" sz="1200" dirty="0" smtClean="0">
                <a:effectLst/>
                <a:latin typeface="Arial Narrow" panose="020B0606020202030204" pitchFamily="34" charset="0"/>
                <a:ea typeface="Lucida Grande"/>
                <a:cs typeface="Lucida Grande"/>
                <a:sym typeface="Lucida Grande"/>
              </a:rPr>
              <a:t> </a:t>
            </a:r>
          </a:p>
          <a:p>
            <a:r>
              <a:rPr lang="en-US" sz="1200" dirty="0" smtClean="0">
                <a:effectLst/>
                <a:latin typeface="Arial Narrow" panose="020B0606020202030204" pitchFamily="34" charset="0"/>
                <a:ea typeface="Lucida Grande"/>
                <a:cs typeface="Lucida Grande"/>
                <a:sym typeface="Lucida Grande"/>
              </a:rPr>
              <a:t>FHIM History RECAP:   Without making excuses, we have had tremendous change in governance and SME leadership and EHR redirection.  That has had impact to FHIM utility.  A quick recap has the opportunity to make real obvious that ‘the time is now’ to show how this ‘all’ can come together.  </a:t>
            </a:r>
          </a:p>
          <a:p>
            <a:r>
              <a:rPr lang="en-US" sz="1200" dirty="0" smtClean="0">
                <a:effectLst/>
                <a:latin typeface="Arial Narrow" panose="020B0606020202030204" pitchFamily="34" charset="0"/>
                <a:ea typeface="Lucida Grande"/>
                <a:cs typeface="Lucida Grande"/>
                <a:sym typeface="Lucida Grande"/>
              </a:rPr>
              <a:t> </a:t>
            </a:r>
          </a:p>
          <a:p>
            <a:r>
              <a:rPr lang="en-US" sz="1200" dirty="0" smtClean="0">
                <a:effectLst/>
                <a:latin typeface="Arial Narrow" panose="020B0606020202030204" pitchFamily="34" charset="0"/>
                <a:ea typeface="Lucida Grande"/>
                <a:cs typeface="Lucida Grande"/>
                <a:sym typeface="Lucida Grande"/>
              </a:rPr>
              <a:t>EXPANDING THE MARKETING OF FHIM:  This group should also consider if anything else has been holding FHIM back.  I’ve for example, heard that the label and the sponsor (FHA) suggests it’s only for the federal partners.   I understand that wasn’t our intent.  Has anything since bypassed FHIM?  Some think so</a:t>
            </a:r>
          </a:p>
          <a:p>
            <a:r>
              <a:rPr lang="en-US" sz="1200" dirty="0" smtClean="0">
                <a:effectLst/>
                <a:latin typeface="Arial Narrow" panose="020B0606020202030204" pitchFamily="34" charset="0"/>
                <a:ea typeface="Lucida Grande"/>
                <a:cs typeface="Lucida Grande"/>
                <a:sym typeface="Lucida Grande"/>
              </a:rPr>
              <a:t> </a:t>
            </a:r>
          </a:p>
          <a:p>
            <a:r>
              <a:rPr lang="en-US" sz="1200" dirty="0" smtClean="0">
                <a:effectLst/>
                <a:latin typeface="Arial Narrow" panose="020B0606020202030204" pitchFamily="34" charset="0"/>
                <a:ea typeface="Lucida Grande"/>
                <a:cs typeface="Lucida Grande"/>
                <a:sym typeface="Lucida Grande"/>
              </a:rPr>
              <a:t>With the recent addition of Steve Hufnagel to this team, and the dusting off of good products we hope to promote:</a:t>
            </a:r>
          </a:p>
          <a:p>
            <a:r>
              <a:rPr lang="en-US" sz="1200" dirty="0" smtClean="0">
                <a:effectLst/>
                <a:latin typeface="Arial Narrow" panose="020B0606020202030204" pitchFamily="34" charset="0"/>
                <a:ea typeface="Lucida Grande"/>
                <a:cs typeface="Lucida Grande"/>
                <a:sym typeface="Lucida Grande"/>
              </a:rPr>
              <a:t> </a:t>
            </a:r>
          </a:p>
          <a:p>
            <a:pPr lvl="0"/>
            <a:r>
              <a:rPr lang="en-US" sz="1200" dirty="0" smtClean="0">
                <a:effectLst/>
                <a:latin typeface="Arial Narrow" panose="020B0606020202030204" pitchFamily="34" charset="0"/>
                <a:ea typeface="Lucida Grande"/>
                <a:cs typeface="Lucida Grande"/>
                <a:sym typeface="Lucida Grande"/>
              </a:rPr>
              <a:t>Intentions &amp; Benefits of FHIM </a:t>
            </a:r>
          </a:p>
          <a:p>
            <a:pPr lvl="0"/>
            <a:r>
              <a:rPr lang="en-US" sz="1200" dirty="0" smtClean="0">
                <a:effectLst/>
                <a:latin typeface="Arial Narrow" panose="020B0606020202030204" pitchFamily="34" charset="0"/>
                <a:ea typeface="Lucida Grande"/>
                <a:cs typeface="Lucida Grande"/>
                <a:sym typeface="Lucida Grande"/>
              </a:rPr>
              <a:t>Users / Usage as many believe there is no known use (my immediate ask to address).  </a:t>
            </a:r>
          </a:p>
          <a:p>
            <a:pPr lvl="1"/>
            <a:r>
              <a:rPr lang="en-US" sz="1200" dirty="0" smtClean="0">
                <a:effectLst/>
                <a:latin typeface="Arial Narrow" panose="020B0606020202030204" pitchFamily="34" charset="0"/>
                <a:ea typeface="Lucida Grande"/>
                <a:cs typeface="Lucida Grande"/>
                <a:sym typeface="Lucida Grande"/>
              </a:rPr>
              <a:t>Who were the participants in its build?</a:t>
            </a:r>
          </a:p>
          <a:p>
            <a:pPr lvl="1"/>
            <a:r>
              <a:rPr lang="en-US" sz="1200" dirty="0" smtClean="0">
                <a:effectLst/>
                <a:latin typeface="Arial Narrow" panose="020B0606020202030204" pitchFamily="34" charset="0"/>
                <a:ea typeface="Lucida Grande"/>
                <a:cs typeface="Lucida Grande"/>
                <a:sym typeface="Lucida Grande"/>
              </a:rPr>
              <a:t>Who has </a:t>
            </a:r>
            <a:r>
              <a:rPr lang="en-US" sz="1200" dirty="0" err="1" smtClean="0">
                <a:effectLst/>
                <a:latin typeface="Arial Narrow" panose="020B0606020202030204" pitchFamily="34" charset="0"/>
                <a:ea typeface="Lucida Grande"/>
                <a:cs typeface="Lucida Grande"/>
                <a:sym typeface="Lucida Grande"/>
              </a:rPr>
              <a:t>analysed</a:t>
            </a:r>
            <a:r>
              <a:rPr lang="en-US" sz="1200" dirty="0" smtClean="0">
                <a:effectLst/>
                <a:latin typeface="Arial Narrow" panose="020B0606020202030204" pitchFamily="34" charset="0"/>
                <a:ea typeface="Lucida Grande"/>
                <a:cs typeface="Lucida Grande"/>
                <a:sym typeface="Lucida Grande"/>
              </a:rPr>
              <a:t> it?</a:t>
            </a:r>
          </a:p>
          <a:p>
            <a:pPr lvl="1"/>
            <a:r>
              <a:rPr lang="en-US" sz="1200" dirty="0" smtClean="0">
                <a:effectLst/>
                <a:latin typeface="Arial Narrow" panose="020B0606020202030204" pitchFamily="34" charset="0"/>
                <a:ea typeface="Lucida Grande"/>
                <a:cs typeface="Lucida Grande"/>
                <a:sym typeface="Lucida Grande"/>
              </a:rPr>
              <a:t>Users?  </a:t>
            </a:r>
          </a:p>
          <a:p>
            <a:pPr lvl="2"/>
            <a:r>
              <a:rPr lang="en-US" sz="1200" dirty="0" smtClean="0">
                <a:effectLst/>
                <a:latin typeface="Arial Narrow" panose="020B0606020202030204" pitchFamily="34" charset="0"/>
                <a:ea typeface="Lucida Grande"/>
                <a:cs typeface="Lucida Grande"/>
                <a:sym typeface="Lucida Grande"/>
              </a:rPr>
              <a:t>I know 2 plus years ago EHR domain analysis S&amp;I Branch conducted all started with FHIM; it had gaps and our work was bolstered with DCMs &amp; SCSs</a:t>
            </a:r>
          </a:p>
          <a:p>
            <a:pPr lvl="2"/>
            <a:r>
              <a:rPr lang="en-US" sz="1200" dirty="0" smtClean="0">
                <a:effectLst/>
                <a:latin typeface="Arial Narrow" panose="020B0606020202030204" pitchFamily="34" charset="0"/>
                <a:ea typeface="Lucida Grande"/>
                <a:cs typeface="Lucida Grande"/>
                <a:sym typeface="Lucida Grande"/>
              </a:rPr>
              <a:t>Catherine Hoang at last week’s IPO ONC </a:t>
            </a:r>
            <a:r>
              <a:rPr lang="en-US" sz="1200" dirty="0" err="1" smtClean="0">
                <a:effectLst/>
                <a:latin typeface="Arial Narrow" panose="020B0606020202030204" pitchFamily="34" charset="0"/>
                <a:ea typeface="Lucida Grande"/>
                <a:cs typeface="Lucida Grande"/>
                <a:sym typeface="Lucida Grande"/>
              </a:rPr>
              <a:t>TownHall</a:t>
            </a:r>
            <a:r>
              <a:rPr lang="en-US" sz="1200" dirty="0" smtClean="0">
                <a:effectLst/>
                <a:latin typeface="Arial Narrow" panose="020B0606020202030204" pitchFamily="34" charset="0"/>
                <a:ea typeface="Lucida Grande"/>
                <a:cs typeface="Lucida Grande"/>
                <a:sym typeface="Lucida Grande"/>
              </a:rPr>
              <a:t> stated VSAC has used FHIM</a:t>
            </a:r>
          </a:p>
          <a:p>
            <a:pPr lvl="2"/>
            <a:r>
              <a:rPr lang="en-US" sz="1200" dirty="0" smtClean="0">
                <a:effectLst/>
                <a:latin typeface="Arial Narrow" panose="020B0606020202030204" pitchFamily="34" charset="0"/>
                <a:ea typeface="Lucida Grande"/>
                <a:cs typeface="Lucida Grande"/>
                <a:sym typeface="Lucida Grande"/>
              </a:rPr>
              <a:t>What else?  Who else? </a:t>
            </a:r>
          </a:p>
          <a:p>
            <a:pPr lvl="0"/>
            <a:r>
              <a:rPr lang="en-US" sz="1200" dirty="0" smtClean="0">
                <a:effectLst/>
                <a:latin typeface="Arial Narrow" panose="020B0606020202030204" pitchFamily="34" charset="0"/>
                <a:ea typeface="Lucida Grande"/>
                <a:cs typeface="Lucida Grande"/>
                <a:sym typeface="Lucida Grande"/>
              </a:rPr>
              <a:t>Distinctions from other assets (data lists) so easily mixed up.   (If CIMI &amp; FHIM aren’t the same describe that, </a:t>
            </a:r>
            <a:r>
              <a:rPr lang="en-US" sz="1200" dirty="0" err="1" smtClean="0">
                <a:effectLst/>
                <a:latin typeface="Arial Narrow" panose="020B0606020202030204" pitchFamily="34" charset="0"/>
                <a:ea typeface="Lucida Grande"/>
                <a:cs typeface="Lucida Grande"/>
                <a:sym typeface="Lucida Grande"/>
              </a:rPr>
              <a:t>etc</a:t>
            </a:r>
            <a:r>
              <a:rPr lang="en-US" sz="1200" dirty="0" smtClean="0">
                <a:effectLst/>
                <a:latin typeface="Arial Narrow" panose="020B0606020202030204" pitchFamily="34" charset="0"/>
                <a:ea typeface="Lucida Grande"/>
                <a:cs typeface="Lucida Grande"/>
                <a:sym typeface="Lucida Grande"/>
              </a:rPr>
              <a:t>; )</a:t>
            </a:r>
          </a:p>
          <a:p>
            <a:pPr lvl="0"/>
            <a:r>
              <a:rPr lang="en-US" sz="1200" dirty="0" smtClean="0">
                <a:effectLst/>
                <a:latin typeface="Arial Narrow" panose="020B0606020202030204" pitchFamily="34" charset="0"/>
                <a:ea typeface="Lucida Grande"/>
                <a:cs typeface="Lucida Grande"/>
                <a:sym typeface="Lucida Grande"/>
              </a:rPr>
              <a:t>How &amp; When to Apply</a:t>
            </a:r>
          </a:p>
          <a:p>
            <a:pPr lvl="1"/>
            <a:r>
              <a:rPr lang="en-US" sz="1200" dirty="0" smtClean="0">
                <a:effectLst/>
                <a:latin typeface="Arial Narrow" panose="020B0606020202030204" pitchFamily="34" charset="0"/>
                <a:ea typeface="Lucida Grande"/>
                <a:cs typeface="Lucida Grande"/>
                <a:sym typeface="Lucida Grande"/>
              </a:rPr>
              <a:t>Lifecycle of Efforts:  If technology hasn’t bypassed FHIM’s utility and in general the need for conceptual, logical &amp; physical informational modeling efforts, we have to convey that  </a:t>
            </a:r>
          </a:p>
          <a:p>
            <a:pPr lvl="1"/>
            <a:r>
              <a:rPr lang="en-US" sz="1200" dirty="0" smtClean="0">
                <a:effectLst/>
                <a:latin typeface="Arial Narrow" panose="020B0606020202030204" pitchFamily="34" charset="0"/>
                <a:ea typeface="Lucida Grande"/>
                <a:cs typeface="Lucida Grande"/>
                <a:sym typeface="Lucida Grande"/>
              </a:rPr>
              <a:t>Making the case via an implementation ……via these DoD &amp; VA HDS Bus Line Work Groups based on the 4 JIP use cases is an ideal place for FHIM to serve as a reference</a:t>
            </a:r>
          </a:p>
          <a:p>
            <a:pPr lvl="0"/>
            <a:r>
              <a:rPr lang="en-US" sz="1200" dirty="0" err="1" smtClean="0">
                <a:effectLst/>
                <a:latin typeface="Arial Narrow" panose="020B0606020202030204" pitchFamily="34" charset="0"/>
                <a:ea typeface="Lucida Grande"/>
                <a:cs typeface="Lucida Grande"/>
                <a:sym typeface="Lucida Grande"/>
              </a:rPr>
              <a:t>Extendors</a:t>
            </a:r>
            <a:r>
              <a:rPr lang="en-US" sz="1200" dirty="0" smtClean="0">
                <a:effectLst/>
                <a:latin typeface="Arial Narrow" panose="020B0606020202030204" pitchFamily="34" charset="0"/>
                <a:ea typeface="Lucida Grande"/>
                <a:cs typeface="Lucida Grande"/>
                <a:sym typeface="Lucida Grande"/>
              </a:rPr>
              <a:t>:   What extends the utility of FHIM in this case?  Specifically, what role does the MDHT play in extending value of FHIM.   (We know MDHT is extending utility of multiple resources; how is that applied here and why is that appealing?)t </a:t>
            </a:r>
          </a:p>
          <a:p>
            <a:pPr lvl="0"/>
            <a:r>
              <a:rPr lang="en-US" sz="1200" dirty="0" smtClean="0">
                <a:effectLst/>
                <a:latin typeface="Arial Narrow" panose="020B0606020202030204" pitchFamily="34" charset="0"/>
                <a:ea typeface="Lucida Grande"/>
                <a:cs typeface="Lucida Grande"/>
                <a:sym typeface="Lucida Grande"/>
              </a:rPr>
              <a:t>For Prep:  Adding in Questions with Answers that we should anticipate such as why do I need FHIM if I have FHIR, </a:t>
            </a:r>
            <a:r>
              <a:rPr lang="en-US" sz="1200" dirty="0" err="1" smtClean="0">
                <a:effectLst/>
                <a:latin typeface="Arial Narrow" panose="020B0606020202030204" pitchFamily="34" charset="0"/>
                <a:ea typeface="Lucida Grande"/>
                <a:cs typeface="Lucida Grande"/>
                <a:sym typeface="Lucida Grande"/>
              </a:rPr>
              <a:t>etc</a:t>
            </a:r>
            <a:r>
              <a:rPr lang="en-US" sz="1200" dirty="0" smtClean="0">
                <a:effectLst/>
                <a:latin typeface="Arial Narrow" panose="020B0606020202030204" pitchFamily="34" charset="0"/>
                <a:ea typeface="Lucida Grande"/>
                <a:cs typeface="Lucida Grande"/>
                <a:sym typeface="Lucida Grande"/>
              </a:rPr>
              <a:t>?</a:t>
            </a:r>
          </a:p>
          <a:p>
            <a:pPr lvl="0"/>
            <a:endParaRPr lang="en-US" sz="1200" dirty="0" smtClean="0">
              <a:effectLst/>
              <a:latin typeface="Arial Narrow" panose="020B0606020202030204" pitchFamily="34" charset="0"/>
              <a:ea typeface="Lucida Grande"/>
              <a:cs typeface="Lucida Grande"/>
              <a:sym typeface="Lucida Grande"/>
            </a:endParaRPr>
          </a:p>
          <a:p>
            <a:pPr lvl="0"/>
            <a:r>
              <a:rPr lang="en-US" sz="1200" dirty="0" smtClean="0">
                <a:effectLst/>
                <a:latin typeface="Arial Narrow" panose="020B0606020202030204" pitchFamily="34" charset="0"/>
                <a:ea typeface="Lucida Grande"/>
                <a:cs typeface="Lucida Grande"/>
                <a:sym typeface="Lucida Grande"/>
              </a:rPr>
              <a:t>3. From</a:t>
            </a:r>
            <a:r>
              <a:rPr lang="en-US" sz="1200" baseline="0" dirty="0" smtClean="0">
                <a:effectLst/>
                <a:latin typeface="Arial Narrow" panose="020B0606020202030204" pitchFamily="34" charset="0"/>
                <a:ea typeface="Lucida Grande"/>
                <a:cs typeface="Lucida Grande"/>
                <a:sym typeface="Lucida Grande"/>
              </a:rPr>
              <a:t> Contacts with Nancy / CAPT Trinh:</a:t>
            </a:r>
          </a:p>
          <a:p>
            <a:pPr lvl="0"/>
            <a:r>
              <a:rPr lang="en-US" sz="1200" baseline="0" dirty="0" smtClean="0">
                <a:effectLst/>
                <a:latin typeface="Arial Narrow" panose="020B0606020202030204" pitchFamily="34" charset="0"/>
                <a:ea typeface="Lucida Grande"/>
                <a:cs typeface="Lucida Grande"/>
                <a:sym typeface="Lucida Grande"/>
              </a:rPr>
              <a:t>CAPT Trinh:  Started with a problem about how in the current state standards are not easy to implement and in fact are implemented in different ways by different vendors.  In reply Galen stated that is actually the Strength of FHIM.  It exists in essence as a organizing paradigm so that if DoD and VA leverage FHIM as their logical information model those implementation challenges are past history. </a:t>
            </a:r>
          </a:p>
          <a:p>
            <a:pPr lvl="0"/>
            <a:endParaRPr lang="en-US" sz="1200" baseline="0" dirty="0" smtClean="0">
              <a:effectLst/>
              <a:latin typeface="Arial Narrow" panose="020B0606020202030204" pitchFamily="34" charset="0"/>
              <a:ea typeface="Lucida Grande"/>
              <a:cs typeface="Lucida Grande"/>
              <a:sym typeface="Lucida Grande"/>
            </a:endParaRPr>
          </a:p>
          <a:p>
            <a:pPr marL="457200" lvl="0" indent="-457200">
              <a:buAutoNum type="arabicPeriod" startAt="4"/>
            </a:pPr>
            <a:r>
              <a:rPr lang="en-US" sz="1200" baseline="0" dirty="0" smtClean="0">
                <a:effectLst/>
                <a:latin typeface="Arial Narrow" panose="020B0606020202030204" pitchFamily="34" charset="0"/>
                <a:ea typeface="Lucida Grande"/>
                <a:cs typeface="Lucida Grande"/>
                <a:sym typeface="Lucida Grande"/>
              </a:rPr>
              <a:t>Recommended a Slide that in an </a:t>
            </a:r>
            <a:r>
              <a:rPr lang="en-US" sz="1200" baseline="0" dirty="0" err="1" smtClean="0">
                <a:effectLst/>
                <a:latin typeface="Arial Narrow" panose="020B0606020202030204" pitchFamily="34" charset="0"/>
                <a:ea typeface="Lucida Grande"/>
                <a:cs typeface="Lucida Grande"/>
                <a:sym typeface="Lucida Grande"/>
              </a:rPr>
              <a:t>Irratic</a:t>
            </a:r>
            <a:r>
              <a:rPr lang="en-US" sz="1200" baseline="0" dirty="0" smtClean="0">
                <a:effectLst/>
                <a:latin typeface="Arial Narrow" panose="020B0606020202030204" pitchFamily="34" charset="0"/>
                <a:ea typeface="Lucida Grande"/>
                <a:cs typeface="Lucida Grande"/>
                <a:sym typeface="Lucida Grande"/>
              </a:rPr>
              <a:t> Fashion Initiated the Brief with a Slide that portrayed a lot of short statements; each a different problem statement associated with FHIM and in total a prompt for the series of informational briefs.   The sampling of problem statements can include but is not limited to:</a:t>
            </a:r>
          </a:p>
          <a:p>
            <a:pPr marL="457200" lvl="0" indent="-457200">
              <a:buAutoNum type="arabicPeriod" startAt="4"/>
            </a:pPr>
            <a:endParaRPr lang="en-US" sz="1200" baseline="0" dirty="0" smtClean="0">
              <a:effectLst/>
              <a:latin typeface="Arial Narrow" panose="020B0606020202030204" pitchFamily="34" charset="0"/>
              <a:ea typeface="Lucida Grande"/>
              <a:cs typeface="Lucida Grande"/>
              <a:sym typeface="Lucida Grande"/>
            </a:endParaRPr>
          </a:p>
          <a:p>
            <a:pPr marL="457200" lvl="0" indent="-457200">
              <a:buFont typeface="Arial" panose="020B0604020202020204" pitchFamily="34" charset="0"/>
              <a:buChar char="•"/>
            </a:pPr>
            <a:r>
              <a:rPr lang="en-US" sz="1200" baseline="0" dirty="0" smtClean="0">
                <a:effectLst/>
                <a:latin typeface="Arial Narrow" panose="020B0606020202030204" pitchFamily="34" charset="0"/>
                <a:ea typeface="Lucida Grande"/>
                <a:cs typeface="Lucida Grande"/>
                <a:sym typeface="Lucida Grande"/>
              </a:rPr>
              <a:t>I don’t know anyone that uses FHIM?  </a:t>
            </a:r>
          </a:p>
          <a:p>
            <a:pPr marL="457200" lvl="0" indent="-457200">
              <a:buFont typeface="Arial" panose="020B0604020202020204" pitchFamily="34" charset="0"/>
              <a:buChar char="•"/>
            </a:pPr>
            <a:r>
              <a:rPr lang="en-US" sz="1200" baseline="0" dirty="0" smtClean="0">
                <a:effectLst/>
                <a:latin typeface="Arial Narrow" panose="020B0606020202030204" pitchFamily="34" charset="0"/>
                <a:ea typeface="Lucida Grande"/>
                <a:cs typeface="Lucida Grande"/>
                <a:sym typeface="Lucida Grande"/>
              </a:rPr>
              <a:t>What is FHIM anyway?</a:t>
            </a:r>
          </a:p>
          <a:p>
            <a:pPr marL="457200" lvl="0" indent="-457200">
              <a:buFont typeface="Arial" panose="020B0604020202020204" pitchFamily="34" charset="0"/>
              <a:buChar char="•"/>
            </a:pPr>
            <a:r>
              <a:rPr lang="en-US" sz="1200" baseline="0" dirty="0" smtClean="0">
                <a:effectLst/>
                <a:latin typeface="Arial Narrow" panose="020B0606020202030204" pitchFamily="34" charset="0"/>
                <a:ea typeface="Lucida Grande"/>
                <a:cs typeface="Lucida Grande"/>
                <a:sym typeface="Lucida Grande"/>
              </a:rPr>
              <a:t>In the midst of so many advancements are information models still necessary?</a:t>
            </a:r>
          </a:p>
          <a:p>
            <a:pPr marL="457200" lvl="0" indent="-457200">
              <a:buFont typeface="Arial" panose="020B0604020202020204" pitchFamily="34" charset="0"/>
              <a:buChar char="•"/>
            </a:pPr>
            <a:r>
              <a:rPr lang="en-US" sz="1200" baseline="0" dirty="0" smtClean="0">
                <a:effectLst/>
                <a:latin typeface="Arial Narrow" panose="020B0606020202030204" pitchFamily="34" charset="0"/>
                <a:ea typeface="Lucida Grande"/>
                <a:cs typeface="Lucida Grande"/>
                <a:sym typeface="Lucida Grande"/>
              </a:rPr>
              <a:t>If we have a vendor that has a built in information model, why do I care about FHIM?</a:t>
            </a:r>
          </a:p>
          <a:p>
            <a:pPr marL="457200" lvl="0" indent="-457200">
              <a:buFont typeface="Arial" panose="020B0604020202020204" pitchFamily="34" charset="0"/>
              <a:buChar char="•"/>
            </a:pPr>
            <a:r>
              <a:rPr lang="en-US" sz="1200" baseline="0" dirty="0" smtClean="0">
                <a:effectLst/>
                <a:latin typeface="Arial Narrow" panose="020B0606020202030204" pitchFamily="34" charset="0"/>
                <a:ea typeface="Lucida Grande"/>
                <a:cs typeface="Lucida Grande"/>
                <a:sym typeface="Lucida Grande"/>
              </a:rPr>
              <a:t>If we have FHIR, why do we still need FHIM?</a:t>
            </a:r>
          </a:p>
          <a:p>
            <a:pPr marL="457200" lvl="0" indent="-457200">
              <a:buFont typeface="Arial" panose="020B0604020202020204" pitchFamily="34" charset="0"/>
              <a:buChar char="•"/>
            </a:pPr>
            <a:r>
              <a:rPr lang="en-US" sz="1200" baseline="0" dirty="0" smtClean="0">
                <a:effectLst/>
                <a:latin typeface="Arial Narrow" panose="020B0606020202030204" pitchFamily="34" charset="0"/>
                <a:ea typeface="Lucida Grande"/>
                <a:cs typeface="Lucida Grande"/>
                <a:sym typeface="Lucida Grande"/>
              </a:rPr>
              <a:t>FHIM, VHIM, CIMI, HL7’s RIM…how does one make sense of it all?</a:t>
            </a:r>
          </a:p>
          <a:p>
            <a:pPr marL="457200" lvl="0" indent="-457200">
              <a:buFont typeface="Arial" panose="020B0604020202020204" pitchFamily="34" charset="0"/>
              <a:buChar char="•"/>
            </a:pPr>
            <a:r>
              <a:rPr lang="en-US" sz="1200" baseline="0" dirty="0" smtClean="0">
                <a:effectLst/>
                <a:latin typeface="Arial Narrow" panose="020B0606020202030204" pitchFamily="34" charset="0"/>
                <a:ea typeface="Lucida Grande"/>
                <a:cs typeface="Lucida Grande"/>
                <a:sym typeface="Lucida Grande"/>
              </a:rPr>
              <a:t>The ecosystem is expanding and with that so is the information data model</a:t>
            </a:r>
          </a:p>
          <a:p>
            <a:pPr marL="457200" lvl="0" indent="-457200">
              <a:buFont typeface="Arial" panose="020B0604020202020204" pitchFamily="34" charset="0"/>
              <a:buChar char="•"/>
            </a:pPr>
            <a:r>
              <a:rPr lang="en-US" sz="1200" baseline="0" dirty="0" smtClean="0">
                <a:effectLst/>
                <a:latin typeface="Arial Narrow" panose="020B0606020202030204" pitchFamily="34" charset="0"/>
                <a:ea typeface="Lucida Grande"/>
                <a:cs typeface="Lucida Grande"/>
                <a:sym typeface="Lucida Grande"/>
              </a:rPr>
              <a:t>The Interoperability Roadmap expects a learning health system</a:t>
            </a:r>
          </a:p>
        </p:txBody>
      </p:sp>
      <p:sp>
        <p:nvSpPr>
          <p:cNvPr id="59396" name="Slide Number Placeholder 3"/>
          <p:cNvSpPr>
            <a:spLocks noGrp="1"/>
          </p:cNvSpPr>
          <p:nvPr>
            <p:ph type="sldNum" sz="quarter" idx="5"/>
          </p:nvPr>
        </p:nvSpPr>
        <p:spPr bwMode="auto">
          <a:xfrm>
            <a:off x="3970938" y="8829967"/>
            <a:ext cx="3037840" cy="4648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57066" indent="-291179">
              <a:defRPr sz="2400">
                <a:solidFill>
                  <a:schemeClr val="tx1"/>
                </a:solidFill>
                <a:latin typeface="Arial" pitchFamily="34" charset="0"/>
                <a:ea typeface="MS PGothic" pitchFamily="34" charset="-128"/>
              </a:defRPr>
            </a:lvl2pPr>
            <a:lvl3pPr marL="1164717" indent="-232943">
              <a:defRPr sz="2400">
                <a:solidFill>
                  <a:schemeClr val="tx1"/>
                </a:solidFill>
                <a:latin typeface="Arial" pitchFamily="34" charset="0"/>
                <a:ea typeface="MS PGothic" pitchFamily="34" charset="-128"/>
              </a:defRPr>
            </a:lvl3pPr>
            <a:lvl4pPr marL="1630604" indent="-232943">
              <a:defRPr sz="2400">
                <a:solidFill>
                  <a:schemeClr val="tx1"/>
                </a:solidFill>
                <a:latin typeface="Arial" pitchFamily="34" charset="0"/>
                <a:ea typeface="MS PGothic" pitchFamily="34" charset="-128"/>
              </a:defRPr>
            </a:lvl4pPr>
            <a:lvl5pPr marL="2096491" indent="-232943">
              <a:defRPr sz="2400">
                <a:solidFill>
                  <a:schemeClr val="tx1"/>
                </a:solidFill>
                <a:latin typeface="Arial" pitchFamily="34" charset="0"/>
                <a:ea typeface="MS PGothic" pitchFamily="34" charset="-128"/>
              </a:defRPr>
            </a:lvl5pPr>
            <a:lvl6pPr marL="2562377" indent="-232943" eaLnBrk="0" fontAlgn="base" hangingPunct="0">
              <a:spcBef>
                <a:spcPct val="0"/>
              </a:spcBef>
              <a:spcAft>
                <a:spcPct val="0"/>
              </a:spcAft>
              <a:defRPr sz="2400">
                <a:solidFill>
                  <a:schemeClr val="tx1"/>
                </a:solidFill>
                <a:latin typeface="Arial" pitchFamily="34" charset="0"/>
                <a:ea typeface="MS PGothic" pitchFamily="34" charset="-128"/>
              </a:defRPr>
            </a:lvl6pPr>
            <a:lvl7pPr marL="3028264" indent="-232943" eaLnBrk="0" fontAlgn="base" hangingPunct="0">
              <a:spcBef>
                <a:spcPct val="0"/>
              </a:spcBef>
              <a:spcAft>
                <a:spcPct val="0"/>
              </a:spcAft>
              <a:defRPr sz="2400">
                <a:solidFill>
                  <a:schemeClr val="tx1"/>
                </a:solidFill>
                <a:latin typeface="Arial" pitchFamily="34" charset="0"/>
                <a:ea typeface="MS PGothic" pitchFamily="34" charset="-128"/>
              </a:defRPr>
            </a:lvl7pPr>
            <a:lvl8pPr marL="3494151" indent="-232943" eaLnBrk="0" fontAlgn="base" hangingPunct="0">
              <a:spcBef>
                <a:spcPct val="0"/>
              </a:spcBef>
              <a:spcAft>
                <a:spcPct val="0"/>
              </a:spcAft>
              <a:defRPr sz="2400">
                <a:solidFill>
                  <a:schemeClr val="tx1"/>
                </a:solidFill>
                <a:latin typeface="Arial" pitchFamily="34" charset="0"/>
                <a:ea typeface="MS PGothic" pitchFamily="34" charset="-128"/>
              </a:defRPr>
            </a:lvl8pPr>
            <a:lvl9pPr marL="3960038" indent="-232943" eaLnBrk="0" fontAlgn="base" hangingPunct="0">
              <a:spcBef>
                <a:spcPct val="0"/>
              </a:spcBef>
              <a:spcAft>
                <a:spcPct val="0"/>
              </a:spcAft>
              <a:defRPr sz="2400">
                <a:solidFill>
                  <a:schemeClr val="tx1"/>
                </a:solidFill>
                <a:latin typeface="Arial" pitchFamily="34" charset="0"/>
                <a:ea typeface="MS PGothic" pitchFamily="34" charset="-128"/>
              </a:defRPr>
            </a:lvl9pPr>
          </a:lstStyle>
          <a:p>
            <a:fld id="{3DA9D18C-7FEF-4B1B-B5EE-44C9B7749D0A}" type="slidenum">
              <a:rPr lang="en-US" altLang="en-US" sz="1200"/>
              <a:pPr/>
              <a:t>4</a:t>
            </a:fld>
            <a:endParaRPr lang="en-US" altLang="en-US" sz="1200"/>
          </a:p>
        </p:txBody>
      </p:sp>
    </p:spTree>
    <p:extLst>
      <p:ext uri="{BB962C8B-B14F-4D97-AF65-F5344CB8AC3E}">
        <p14:creationId xmlns:p14="http://schemas.microsoft.com/office/powerpoint/2010/main" val="39336376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76600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245456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1164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681094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311324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59396" name="Slide Number Placeholder 3"/>
          <p:cNvSpPr>
            <a:spLocks noGrp="1"/>
          </p:cNvSpPr>
          <p:nvPr>
            <p:ph type="sldNum" sz="quarter" idx="5"/>
          </p:nvPr>
        </p:nvSpPr>
        <p:spPr bwMode="auto">
          <a:xfrm>
            <a:off x="3970938" y="8829967"/>
            <a:ext cx="3037840" cy="4648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57066" indent="-291179">
              <a:defRPr sz="2400">
                <a:solidFill>
                  <a:schemeClr val="tx1"/>
                </a:solidFill>
                <a:latin typeface="Arial" pitchFamily="34" charset="0"/>
                <a:ea typeface="MS PGothic" pitchFamily="34" charset="-128"/>
              </a:defRPr>
            </a:lvl2pPr>
            <a:lvl3pPr marL="1164717" indent="-232943">
              <a:defRPr sz="2400">
                <a:solidFill>
                  <a:schemeClr val="tx1"/>
                </a:solidFill>
                <a:latin typeface="Arial" pitchFamily="34" charset="0"/>
                <a:ea typeface="MS PGothic" pitchFamily="34" charset="-128"/>
              </a:defRPr>
            </a:lvl3pPr>
            <a:lvl4pPr marL="1630604" indent="-232943">
              <a:defRPr sz="2400">
                <a:solidFill>
                  <a:schemeClr val="tx1"/>
                </a:solidFill>
                <a:latin typeface="Arial" pitchFamily="34" charset="0"/>
                <a:ea typeface="MS PGothic" pitchFamily="34" charset="-128"/>
              </a:defRPr>
            </a:lvl4pPr>
            <a:lvl5pPr marL="2096491" indent="-232943">
              <a:defRPr sz="2400">
                <a:solidFill>
                  <a:schemeClr val="tx1"/>
                </a:solidFill>
                <a:latin typeface="Arial" pitchFamily="34" charset="0"/>
                <a:ea typeface="MS PGothic" pitchFamily="34" charset="-128"/>
              </a:defRPr>
            </a:lvl5pPr>
            <a:lvl6pPr marL="2562377" indent="-232943" eaLnBrk="0" fontAlgn="base" hangingPunct="0">
              <a:spcBef>
                <a:spcPct val="0"/>
              </a:spcBef>
              <a:spcAft>
                <a:spcPct val="0"/>
              </a:spcAft>
              <a:defRPr sz="2400">
                <a:solidFill>
                  <a:schemeClr val="tx1"/>
                </a:solidFill>
                <a:latin typeface="Arial" pitchFamily="34" charset="0"/>
                <a:ea typeface="MS PGothic" pitchFamily="34" charset="-128"/>
              </a:defRPr>
            </a:lvl6pPr>
            <a:lvl7pPr marL="3028264" indent="-232943" eaLnBrk="0" fontAlgn="base" hangingPunct="0">
              <a:spcBef>
                <a:spcPct val="0"/>
              </a:spcBef>
              <a:spcAft>
                <a:spcPct val="0"/>
              </a:spcAft>
              <a:defRPr sz="2400">
                <a:solidFill>
                  <a:schemeClr val="tx1"/>
                </a:solidFill>
                <a:latin typeface="Arial" pitchFamily="34" charset="0"/>
                <a:ea typeface="MS PGothic" pitchFamily="34" charset="-128"/>
              </a:defRPr>
            </a:lvl7pPr>
            <a:lvl8pPr marL="3494151" indent="-232943" eaLnBrk="0" fontAlgn="base" hangingPunct="0">
              <a:spcBef>
                <a:spcPct val="0"/>
              </a:spcBef>
              <a:spcAft>
                <a:spcPct val="0"/>
              </a:spcAft>
              <a:defRPr sz="2400">
                <a:solidFill>
                  <a:schemeClr val="tx1"/>
                </a:solidFill>
                <a:latin typeface="Arial" pitchFamily="34" charset="0"/>
                <a:ea typeface="MS PGothic" pitchFamily="34" charset="-128"/>
              </a:defRPr>
            </a:lvl8pPr>
            <a:lvl9pPr marL="3960038" indent="-232943" eaLnBrk="0" fontAlgn="base" hangingPunct="0">
              <a:spcBef>
                <a:spcPct val="0"/>
              </a:spcBef>
              <a:spcAft>
                <a:spcPct val="0"/>
              </a:spcAft>
              <a:defRPr sz="2400">
                <a:solidFill>
                  <a:schemeClr val="tx1"/>
                </a:solidFill>
                <a:latin typeface="Arial" pitchFamily="34" charset="0"/>
                <a:ea typeface="MS PGothic" pitchFamily="34" charset="-128"/>
              </a:defRPr>
            </a:lvl9pPr>
          </a:lstStyle>
          <a:p>
            <a:fld id="{3DA9D18C-7FEF-4B1B-B5EE-44C9B7749D0A}" type="slidenum">
              <a:rPr lang="en-US" altLang="en-US" sz="1200"/>
              <a:pPr/>
              <a:t>45</a:t>
            </a:fld>
            <a:endParaRPr lang="en-US" altLang="en-US" sz="1200"/>
          </a:p>
        </p:txBody>
      </p:sp>
    </p:spTree>
    <p:extLst>
      <p:ext uri="{BB962C8B-B14F-4D97-AF65-F5344CB8AC3E}">
        <p14:creationId xmlns:p14="http://schemas.microsoft.com/office/powerpoint/2010/main" val="36787630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934284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114000"/>
              </a:lnSpc>
            </a:pPr>
            <a:r>
              <a:rPr lang="en-US" sz="1200" b="1" dirty="0" smtClean="0">
                <a:solidFill>
                  <a:schemeClr val="tx1"/>
                </a:solidFill>
                <a:latin typeface="Arial Narrow" panose="020B0606020202030204" pitchFamily="34" charset="0"/>
              </a:rPr>
              <a:t> 	1) Technical-Messaging / Outreach </a:t>
            </a:r>
            <a:r>
              <a:rPr lang="en-US" sz="1200" dirty="0" smtClean="0">
                <a:solidFill>
                  <a:schemeClr val="tx1"/>
                </a:solidFill>
                <a:latin typeface="Arial Narrow" panose="020B0606020202030204" pitchFamily="34" charset="0"/>
              </a:rPr>
              <a:t>– Awareness &amp; Understanding that</a:t>
            </a:r>
            <a:br>
              <a:rPr lang="en-US" sz="1200" dirty="0" smtClean="0">
                <a:solidFill>
                  <a:schemeClr val="tx1"/>
                </a:solidFill>
                <a:latin typeface="Arial Narrow" panose="020B0606020202030204" pitchFamily="34" charset="0"/>
              </a:rPr>
            </a:br>
            <a:r>
              <a:rPr lang="en-US" sz="1200" dirty="0" smtClean="0">
                <a:solidFill>
                  <a:schemeClr val="tx1"/>
                </a:solidFill>
                <a:latin typeface="Arial Narrow" panose="020B0606020202030204" pitchFamily="34" charset="0"/>
              </a:rPr>
              <a:t>		FHIM can facilitate consistent implementations, within an</a:t>
            </a:r>
            <a:br>
              <a:rPr lang="en-US" sz="1200" dirty="0" smtClean="0">
                <a:solidFill>
                  <a:schemeClr val="tx1"/>
                </a:solidFill>
                <a:latin typeface="Arial Narrow" panose="020B0606020202030204" pitchFamily="34" charset="0"/>
              </a:rPr>
            </a:br>
            <a:r>
              <a:rPr lang="en-US" sz="1200" dirty="0" smtClean="0">
                <a:solidFill>
                  <a:schemeClr val="tx1"/>
                </a:solidFill>
                <a:latin typeface="Arial Narrow" panose="020B0606020202030204" pitchFamily="34" charset="0"/>
              </a:rPr>
              <a:t>		HL7 standard US Health IT Reference Architecture constructed from</a:t>
            </a:r>
            <a:br>
              <a:rPr lang="en-US" sz="1200" dirty="0" smtClean="0">
                <a:solidFill>
                  <a:schemeClr val="tx1"/>
                </a:solidFill>
                <a:latin typeface="Arial Narrow" panose="020B0606020202030204" pitchFamily="34" charset="0"/>
              </a:rPr>
            </a:br>
            <a:r>
              <a:rPr lang="en-US" sz="1200" dirty="0" smtClean="0">
                <a:solidFill>
                  <a:schemeClr val="tx1"/>
                </a:solidFill>
                <a:latin typeface="Arial Narrow" panose="020B0606020202030204" pitchFamily="34" charset="0"/>
              </a:rPr>
              <a:t>		Best available S&amp;I Framework / SDO resources and tools</a:t>
            </a:r>
          </a:p>
          <a:p>
            <a:pPr>
              <a:spcBef>
                <a:spcPts val="600"/>
              </a:spcBef>
            </a:pPr>
            <a:r>
              <a:rPr lang="en-US" sz="1200" u="sng" dirty="0" smtClean="0">
                <a:solidFill>
                  <a:schemeClr val="tx1"/>
                </a:solidFill>
                <a:latin typeface="Arial Narrow" panose="020B0606020202030204" pitchFamily="34" charset="0"/>
              </a:rPr>
              <a:t>		DoD &amp; VA HDS Business Line Work Groups*</a:t>
            </a:r>
            <a:r>
              <a:rPr lang="en-US" sz="1200" dirty="0" smtClean="0">
                <a:solidFill>
                  <a:schemeClr val="tx1"/>
                </a:solidFill>
                <a:latin typeface="Arial Narrow" panose="020B0606020202030204" pitchFamily="34" charset="0"/>
              </a:rPr>
              <a:t> (Recommendation)</a:t>
            </a:r>
          </a:p>
          <a:p>
            <a:pPr marL="914400" lvl="2" indent="285750">
              <a:buFont typeface="Lucida Grande"/>
              <a:buChar char="»"/>
            </a:pPr>
            <a:r>
              <a:rPr lang="en-US" sz="1200" dirty="0" smtClean="0">
                <a:solidFill>
                  <a:schemeClr val="tx1"/>
                </a:solidFill>
                <a:latin typeface="Arial Narrow" panose="020B0606020202030204" pitchFamily="34" charset="0"/>
              </a:rPr>
              <a:t>FHIM Reference Information Model for 4 JIP use cases</a:t>
            </a:r>
          </a:p>
          <a:p>
            <a:pPr marL="914400" lvl="2" indent="285750">
              <a:buFont typeface="Lucida Grande"/>
              <a:buChar char="»"/>
            </a:pPr>
            <a:r>
              <a:rPr lang="en-US" sz="1200" dirty="0" smtClean="0">
                <a:solidFill>
                  <a:schemeClr val="tx1"/>
                </a:solidFill>
                <a:latin typeface="Arial Narrow" panose="020B0606020202030204" pitchFamily="34" charset="0"/>
              </a:rPr>
              <a:t>DAF-FHIR profile for VA-DOD Health Data Services (HDS) implementation</a:t>
            </a:r>
          </a:p>
          <a:p>
            <a:pPr algn="l">
              <a:lnSpc>
                <a:spcPct val="114000"/>
              </a:lnSpc>
              <a:spcBef>
                <a:spcPts val="1200"/>
              </a:spcBef>
            </a:pPr>
            <a:r>
              <a:rPr lang="en-US" sz="1200" b="1" dirty="0" smtClean="0">
                <a:solidFill>
                  <a:schemeClr val="tx1"/>
                </a:solidFill>
                <a:latin typeface="Arial Narrow" panose="020B0606020202030204" pitchFamily="34" charset="0"/>
              </a:rPr>
              <a:t> 	2) Usage / Usability </a:t>
            </a:r>
            <a:r>
              <a:rPr lang="en-US" sz="1200" dirty="0" smtClean="0">
                <a:solidFill>
                  <a:schemeClr val="tx1"/>
                </a:solidFill>
                <a:latin typeface="Arial Narrow" panose="020B0606020202030204" pitchFamily="34" charset="0"/>
              </a:rPr>
              <a:t>(HITSP Lesson Learned: Developer need Implementation Guides)</a:t>
            </a:r>
            <a:br>
              <a:rPr lang="en-US" sz="1200" dirty="0" smtClean="0">
                <a:solidFill>
                  <a:schemeClr val="tx1"/>
                </a:solidFill>
                <a:latin typeface="Arial Narrow" panose="020B0606020202030204" pitchFamily="34" charset="0"/>
              </a:rPr>
            </a:br>
            <a:r>
              <a:rPr lang="en-US" sz="1200" dirty="0" smtClean="0">
                <a:solidFill>
                  <a:schemeClr val="tx1"/>
                </a:solidFill>
                <a:latin typeface="Arial Narrow" panose="020B0606020202030204" pitchFamily="34" charset="0"/>
              </a:rPr>
              <a:t>		UML Tool based Model Driven Architecture (MDA) can empower Architects</a:t>
            </a:r>
            <a:br>
              <a:rPr lang="en-US" sz="1200" dirty="0" smtClean="0">
                <a:solidFill>
                  <a:schemeClr val="tx1"/>
                </a:solidFill>
                <a:latin typeface="Arial Narrow" panose="020B0606020202030204" pitchFamily="34" charset="0"/>
              </a:rPr>
            </a:br>
            <a:r>
              <a:rPr lang="en-US" sz="1200" dirty="0" smtClean="0">
                <a:solidFill>
                  <a:schemeClr val="tx1"/>
                </a:solidFill>
                <a:latin typeface="Arial Narrow" panose="020B0606020202030204" pitchFamily="34" charset="0"/>
              </a:rPr>
              <a:t>		MDHT Implementation Guides can empower Developers</a:t>
            </a:r>
            <a:br>
              <a:rPr lang="en-US" sz="1200" dirty="0" smtClean="0">
                <a:solidFill>
                  <a:schemeClr val="tx1"/>
                </a:solidFill>
                <a:latin typeface="Arial Narrow" panose="020B0606020202030204" pitchFamily="34" charset="0"/>
              </a:rPr>
            </a:br>
            <a:r>
              <a:rPr lang="en-US" sz="1200" b="1" dirty="0" smtClean="0">
                <a:solidFill>
                  <a:schemeClr val="tx1"/>
                </a:solidFill>
                <a:latin typeface="Arial Narrow" panose="020B0606020202030204" pitchFamily="34" charset="0"/>
              </a:rPr>
              <a:t>	3) How FHIM can evolve </a:t>
            </a:r>
            <a:r>
              <a:rPr lang="en-US" sz="1200" dirty="0" smtClean="0">
                <a:solidFill>
                  <a:schemeClr val="tx1"/>
                </a:solidFill>
                <a:latin typeface="Arial Narrow" panose="020B0606020202030204" pitchFamily="34" charset="0"/>
              </a:rPr>
              <a:t>… Align FHIM / MDHT / US Health IT Reference Architecture </a:t>
            </a:r>
          </a:p>
          <a:p>
            <a:pPr algn="l">
              <a:lnSpc>
                <a:spcPct val="114000"/>
              </a:lnSpc>
              <a:spcBef>
                <a:spcPts val="1200"/>
              </a:spcBef>
            </a:pPr>
            <a:r>
              <a:rPr lang="en-US" sz="1200" dirty="0" smtClean="0">
                <a:solidFill>
                  <a:schemeClr val="tx1"/>
                </a:solidFill>
                <a:latin typeface="Arial Narrow" panose="020B0606020202030204" pitchFamily="34" charset="0"/>
              </a:rPr>
              <a:t>with </a:t>
            </a:r>
            <a:br>
              <a:rPr lang="en-US" sz="1200" dirty="0" smtClean="0">
                <a:solidFill>
                  <a:schemeClr val="tx1"/>
                </a:solidFill>
                <a:latin typeface="Arial Narrow" panose="020B0606020202030204" pitchFamily="34" charset="0"/>
              </a:rPr>
            </a:br>
            <a:r>
              <a:rPr lang="en-US" sz="1200" dirty="0" smtClean="0">
                <a:solidFill>
                  <a:schemeClr val="tx1"/>
                </a:solidFill>
                <a:latin typeface="Arial Narrow" panose="020B0606020202030204" pitchFamily="34" charset="0"/>
              </a:rPr>
              <a:t>		Federal Health Strategic Plan 2015-2020		</a:t>
            </a:r>
            <a:br>
              <a:rPr lang="en-US" sz="1200" dirty="0" smtClean="0">
                <a:solidFill>
                  <a:schemeClr val="tx1"/>
                </a:solidFill>
                <a:latin typeface="Arial Narrow" panose="020B0606020202030204" pitchFamily="34" charset="0"/>
              </a:rPr>
            </a:br>
            <a:r>
              <a:rPr lang="en-US" sz="1200" dirty="0" smtClean="0">
                <a:solidFill>
                  <a:schemeClr val="tx1"/>
                </a:solidFill>
                <a:latin typeface="Arial Narrow" panose="020B0606020202030204" pitchFamily="34" charset="0"/>
              </a:rPr>
              <a:t>		Interoperability Standards Advisory (ISA)</a:t>
            </a:r>
            <a:br>
              <a:rPr lang="en-US" sz="1200" dirty="0" smtClean="0">
                <a:solidFill>
                  <a:schemeClr val="tx1"/>
                </a:solidFill>
                <a:latin typeface="Arial Narrow" panose="020B0606020202030204" pitchFamily="34" charset="0"/>
              </a:rPr>
            </a:br>
            <a:r>
              <a:rPr lang="en-US" sz="1200" dirty="0" smtClean="0">
                <a:solidFill>
                  <a:schemeClr val="tx1"/>
                </a:solidFill>
                <a:latin typeface="Arial Narrow" panose="020B0606020202030204" pitchFamily="34" charset="0"/>
              </a:rPr>
              <a:t>		Federal Health Roadmap, released Oct 6, 2015</a:t>
            </a:r>
            <a:br>
              <a:rPr lang="en-US" sz="1200" dirty="0" smtClean="0">
                <a:solidFill>
                  <a:schemeClr val="tx1"/>
                </a:solidFill>
                <a:latin typeface="Arial Narrow" panose="020B0606020202030204" pitchFamily="34" charset="0"/>
              </a:rPr>
            </a:br>
            <a:r>
              <a:rPr lang="en-US" sz="1200" dirty="0" smtClean="0">
                <a:solidFill>
                  <a:schemeClr val="tx1"/>
                </a:solidFill>
                <a:latin typeface="Arial Narrow" panose="020B0606020202030204" pitchFamily="34" charset="0"/>
              </a:rPr>
              <a:t>		DOD-VA Health Data Services (HDS) as Proof of Concept</a:t>
            </a:r>
          </a:p>
          <a:p>
            <a:pPr algn="l">
              <a:lnSpc>
                <a:spcPct val="114000"/>
              </a:lnSpc>
            </a:pPr>
            <a:r>
              <a:rPr lang="en-US" sz="1200" dirty="0" smtClean="0">
                <a:solidFill>
                  <a:schemeClr val="tx1"/>
                </a:solidFill>
                <a:latin typeface="Arial Narrow" panose="020B0606020202030204" pitchFamily="34" charset="0"/>
              </a:rPr>
              <a:t>			Joint Exploratory Teams (JET) informed by FHIM</a:t>
            </a:r>
          </a:p>
          <a:p>
            <a:r>
              <a:rPr lang="en-US" sz="1200" baseline="0" dirty="0" smtClean="0">
                <a:latin typeface="Arial Narrow" panose="020B0606020202030204" pitchFamily="34" charset="0"/>
              </a:rPr>
              <a:t>Some rework is recommended to Simplify.  Considering the slides I shared on what Gail is promoting for her Target Architecture / Dashboard and the fact this hits me as ‘too complex /wordy,</a:t>
            </a:r>
          </a:p>
          <a:p>
            <a:endParaRPr lang="en-US" sz="1200" baseline="0" dirty="0" smtClean="0">
              <a:latin typeface="Arial Narrow" panose="020B0606020202030204" pitchFamily="34" charset="0"/>
            </a:endParaRPr>
          </a:p>
          <a:p>
            <a:r>
              <a:rPr lang="en-US" sz="1200" baseline="0" dirty="0" smtClean="0">
                <a:latin typeface="Arial Narrow" panose="020B0606020202030204" pitchFamily="34" charset="0"/>
              </a:rPr>
              <a:t>Propose these </a:t>
            </a:r>
          </a:p>
          <a:p>
            <a:endParaRPr lang="en-US" sz="1200" baseline="0" dirty="0" smtClean="0">
              <a:latin typeface="Arial Narrow" panose="020B0606020202030204" pitchFamily="34" charset="0"/>
            </a:endParaRPr>
          </a:p>
          <a:p>
            <a:pPr marL="457200" marR="0" indent="-457200" defTabSz="584200" eaLnBrk="1" fontAlgn="auto" latinLnBrk="0" hangingPunct="1">
              <a:lnSpc>
                <a:spcPct val="100000"/>
              </a:lnSpc>
              <a:spcBef>
                <a:spcPts val="0"/>
              </a:spcBef>
              <a:spcAft>
                <a:spcPts val="0"/>
              </a:spcAft>
              <a:buClrTx/>
              <a:buSzTx/>
              <a:buFont typeface="+mj-lt"/>
              <a:buAutoNum type="arabicPeriod"/>
              <a:tabLst/>
              <a:defRPr/>
            </a:pPr>
            <a:r>
              <a:rPr lang="en-US" sz="1200" baseline="0" dirty="0" smtClean="0">
                <a:latin typeface="Arial Narrow" panose="020B0606020202030204" pitchFamily="34" charset="0"/>
              </a:rPr>
              <a:t>Enhance/Increase Usage / Usability</a:t>
            </a:r>
          </a:p>
          <a:p>
            <a:pPr marL="457200" indent="-457200">
              <a:buFont typeface="+mj-lt"/>
              <a:buAutoNum type="arabicPeriod"/>
            </a:pPr>
            <a:r>
              <a:rPr lang="en-US" sz="1200" baseline="0" dirty="0" smtClean="0">
                <a:latin typeface="Arial Narrow" panose="020B0606020202030204" pitchFamily="34" charset="0"/>
              </a:rPr>
              <a:t>Enhance via promotion of MDA / Gail’s Target Architecture</a:t>
            </a:r>
          </a:p>
          <a:p>
            <a:pPr marL="457200" indent="-457200">
              <a:buFont typeface="+mj-lt"/>
              <a:buAutoNum type="arabicPeriod"/>
            </a:pPr>
            <a:r>
              <a:rPr lang="en-US" sz="1200" baseline="0" dirty="0" smtClean="0">
                <a:latin typeface="Arial Narrow" panose="020B0606020202030204" pitchFamily="34" charset="0"/>
              </a:rPr>
              <a:t>Evolve via US Realm EHR-S FM Profile at HL7</a:t>
            </a:r>
          </a:p>
          <a:p>
            <a:pPr marL="457200" indent="-457200">
              <a:buFont typeface="+mj-lt"/>
              <a:buAutoNum type="arabicPeriod"/>
            </a:pPr>
            <a:r>
              <a:rPr lang="en-US" sz="1200" baseline="0" dirty="0" smtClean="0">
                <a:latin typeface="Arial Narrow" panose="020B0606020202030204" pitchFamily="34" charset="0"/>
              </a:rPr>
              <a:t>Evolve via other examples where FHIM is integrated (IBRM, ISA)</a:t>
            </a:r>
          </a:p>
          <a:p>
            <a:pPr marL="457200" indent="-457200">
              <a:buAutoNum type="arabicPeriod"/>
            </a:pPr>
            <a:endParaRPr lang="en-US" sz="1200" baseline="0" dirty="0" smtClean="0">
              <a:latin typeface="Arial Narrow" panose="020B0606020202030204" pitchFamily="34" charset="0"/>
            </a:endParaRPr>
          </a:p>
          <a:p>
            <a:r>
              <a:rPr lang="en-US" sz="1200" baseline="0" dirty="0" smtClean="0">
                <a:latin typeface="Arial Narrow" panose="020B0606020202030204" pitchFamily="34" charset="0"/>
              </a:rPr>
              <a:t>	</a:t>
            </a:r>
          </a:p>
          <a:p>
            <a:endParaRPr lang="en-US" sz="1200" baseline="0" dirty="0" smtClean="0">
              <a:latin typeface="Arial Narrow" panose="020B0606020202030204" pitchFamily="34" charset="0"/>
            </a:endParaRPr>
          </a:p>
          <a:p>
            <a:r>
              <a:rPr lang="en-US" sz="1200" baseline="0" dirty="0" smtClean="0">
                <a:latin typeface="Arial Narrow" panose="020B0606020202030204" pitchFamily="34" charset="0"/>
              </a:rPr>
              <a:t>For #1, I pulled in what were labeled as recommendations from earlier slide ‘since they hadn’t happened yet’.  The idea is to address Low Hanging Fruit / here &amp; now possibilities.  Try not to mention ‘at all’ anything related to US Health IT oriented ones).  Reference as Advantages to Bus/Data Architects and Advantages to Implementers vs Technical Messaging/Outreach.  </a:t>
            </a:r>
          </a:p>
          <a:p>
            <a:r>
              <a:rPr lang="en-US" sz="1200" baseline="0" dirty="0" smtClean="0">
                <a:latin typeface="Arial Narrow" panose="020B0606020202030204" pitchFamily="34" charset="0"/>
              </a:rPr>
              <a:t>Sampling:  </a:t>
            </a:r>
          </a:p>
          <a:p>
            <a:r>
              <a:rPr lang="en-US" sz="1200" baseline="0" dirty="0" smtClean="0">
                <a:latin typeface="Arial Narrow" panose="020B0606020202030204" pitchFamily="34" charset="0"/>
              </a:rPr>
              <a:t>- Post Initiative Mapping seems a consideration so there are always sub sets tailored for re use</a:t>
            </a:r>
          </a:p>
          <a:p>
            <a:r>
              <a:rPr lang="en-US" sz="1200" baseline="0" dirty="0" smtClean="0">
                <a:latin typeface="Arial Narrow" panose="020B0606020202030204" pitchFamily="34" charset="0"/>
              </a:rPr>
              <a:t>- FHIM along with MDHT can mean work is accelerated as you end up with IGs…..Implementers </a:t>
            </a:r>
            <a:r>
              <a:rPr lang="en-US" sz="1200" baseline="0" dirty="0" err="1" smtClean="0">
                <a:latin typeface="Arial Narrow" panose="020B0606020202030204" pitchFamily="34" charset="0"/>
              </a:rPr>
              <a:t>willl</a:t>
            </a:r>
            <a:r>
              <a:rPr lang="en-US" sz="1200" baseline="0" dirty="0" smtClean="0">
                <a:latin typeface="Arial Narrow" panose="020B0606020202030204" pitchFamily="34" charset="0"/>
              </a:rPr>
              <a:t> like this</a:t>
            </a:r>
          </a:p>
          <a:p>
            <a:r>
              <a:rPr lang="en-US" sz="1200" baseline="0" dirty="0" smtClean="0">
                <a:latin typeface="Arial Narrow" panose="020B0606020202030204" pitchFamily="34" charset="0"/>
              </a:rPr>
              <a:t>- Review Steve’s Process Steps which might suggest a series of places/initiatives we reach out to see if in some way we can assist.  If it’s late to the party …..is it too late?  </a:t>
            </a:r>
          </a:p>
          <a:p>
            <a:r>
              <a:rPr lang="en-US" sz="1200" baseline="0" dirty="0" smtClean="0">
                <a:latin typeface="Arial Narrow" panose="020B0606020202030204" pitchFamily="34" charset="0"/>
              </a:rPr>
              <a:t>What would the Information Model ‘Experts’ suggest as places to introduce FHIM?</a:t>
            </a:r>
          </a:p>
          <a:p>
            <a:endParaRPr lang="en-US" sz="1200" dirty="0" smtClean="0">
              <a:latin typeface="Arial Narrow" panose="020B0606020202030204" pitchFamily="34" charset="0"/>
            </a:endParaRPr>
          </a:p>
          <a:p>
            <a:r>
              <a:rPr lang="en-US" sz="1200" dirty="0" smtClean="0">
                <a:latin typeface="Arial Narrow" panose="020B0606020202030204" pitchFamily="34" charset="0"/>
              </a:rPr>
              <a:t>2:  See</a:t>
            </a:r>
            <a:r>
              <a:rPr lang="en-US" sz="1200" baseline="0" dirty="0" smtClean="0">
                <a:latin typeface="Arial Narrow" panose="020B0606020202030204" pitchFamily="34" charset="0"/>
              </a:rPr>
              <a:t> Gail’s slides (</a:t>
            </a:r>
          </a:p>
          <a:p>
            <a:endParaRPr lang="en-US" sz="1200" baseline="0" dirty="0" smtClean="0">
              <a:latin typeface="Arial Narrow" panose="020B0606020202030204" pitchFamily="34" charset="0"/>
            </a:endParaRPr>
          </a:p>
          <a:p>
            <a:pPr marL="457200" indent="-457200">
              <a:buAutoNum type="arabicPlain" startAt="3"/>
            </a:pPr>
            <a:r>
              <a:rPr lang="en-US" sz="1200" baseline="0" dirty="0" smtClean="0">
                <a:latin typeface="Arial Narrow" panose="020B0606020202030204" pitchFamily="34" charset="0"/>
              </a:rPr>
              <a:t>US Health IT Architecture is then mentioned ‘for the first time’</a:t>
            </a:r>
          </a:p>
          <a:p>
            <a:pPr marL="457200" indent="-457200">
              <a:buAutoNum type="arabicPlain" startAt="3"/>
            </a:pPr>
            <a:r>
              <a:rPr lang="en-US" sz="1200" baseline="0" dirty="0" smtClean="0">
                <a:latin typeface="Arial Narrow" panose="020B0606020202030204" pitchFamily="34" charset="0"/>
              </a:rPr>
              <a:t>FHIM Evolution / integration to all that other stuff you listed</a:t>
            </a:r>
          </a:p>
          <a:p>
            <a:pPr marL="457200" lvl="5" indent="-457200">
              <a:buFont typeface="Arial" panose="020B0604020202020204" pitchFamily="34" charset="0"/>
              <a:buChar char="•"/>
            </a:pPr>
            <a:r>
              <a:rPr lang="en-US" sz="1200" baseline="0" dirty="0" smtClean="0">
                <a:latin typeface="Arial Narrow" panose="020B0606020202030204" pitchFamily="34" charset="0"/>
              </a:rPr>
              <a:t>Don’t forget some want the FHIM integrated into the new ISA</a:t>
            </a:r>
            <a:endParaRPr lang="en-US" sz="1200" dirty="0">
              <a:latin typeface="Arial Narrow" panose="020B0606020202030204" pitchFamily="34" charset="0"/>
            </a:endParaRPr>
          </a:p>
        </p:txBody>
      </p:sp>
    </p:spTree>
    <p:extLst>
      <p:ext uri="{BB962C8B-B14F-4D97-AF65-F5344CB8AC3E}">
        <p14:creationId xmlns:p14="http://schemas.microsoft.com/office/powerpoint/2010/main" val="36476814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aseline="0" dirty="0" smtClean="0">
                <a:latin typeface="Arial Narrow" panose="020B0606020202030204" pitchFamily="34" charset="0"/>
              </a:rPr>
              <a:t>Some rework is recommended to Simplify.  Considering the slides I shared on what Gail is promoting for her Target Architecture / Dashboard and the fact this hits me as ‘too complex /wordy,</a:t>
            </a:r>
          </a:p>
          <a:p>
            <a:endParaRPr lang="en-US" sz="1200" baseline="0" dirty="0" smtClean="0">
              <a:latin typeface="Arial Narrow" panose="020B0606020202030204" pitchFamily="34" charset="0"/>
            </a:endParaRPr>
          </a:p>
          <a:p>
            <a:r>
              <a:rPr lang="en-US" sz="1200" baseline="0" dirty="0" smtClean="0">
                <a:latin typeface="Arial Narrow" panose="020B0606020202030204" pitchFamily="34" charset="0"/>
              </a:rPr>
              <a:t>Propose these </a:t>
            </a:r>
          </a:p>
          <a:p>
            <a:endParaRPr lang="en-US" sz="1200" baseline="0" dirty="0" smtClean="0">
              <a:latin typeface="Arial Narrow" panose="020B0606020202030204" pitchFamily="34" charset="0"/>
            </a:endParaRPr>
          </a:p>
          <a:p>
            <a:pPr marL="457200" marR="0" indent="-457200" defTabSz="584200" eaLnBrk="1" fontAlgn="auto" latinLnBrk="0" hangingPunct="1">
              <a:lnSpc>
                <a:spcPct val="100000"/>
              </a:lnSpc>
              <a:spcBef>
                <a:spcPts val="0"/>
              </a:spcBef>
              <a:spcAft>
                <a:spcPts val="0"/>
              </a:spcAft>
              <a:buClrTx/>
              <a:buSzTx/>
              <a:buFont typeface="+mj-lt"/>
              <a:buAutoNum type="arabicPeriod"/>
              <a:tabLst/>
              <a:defRPr/>
            </a:pPr>
            <a:r>
              <a:rPr lang="en-US" sz="1200" baseline="0" dirty="0" smtClean="0">
                <a:latin typeface="Arial Narrow" panose="020B0606020202030204" pitchFamily="34" charset="0"/>
              </a:rPr>
              <a:t>Enhance/Increase Usage / Usability</a:t>
            </a:r>
          </a:p>
          <a:p>
            <a:pPr marL="457200" indent="-457200">
              <a:buFont typeface="+mj-lt"/>
              <a:buAutoNum type="arabicPeriod"/>
            </a:pPr>
            <a:r>
              <a:rPr lang="en-US" sz="1200" baseline="0" dirty="0" smtClean="0">
                <a:latin typeface="Arial Narrow" panose="020B0606020202030204" pitchFamily="34" charset="0"/>
              </a:rPr>
              <a:t>Enhance via promotion of MDA / Gail’s Target Architecture</a:t>
            </a:r>
          </a:p>
          <a:p>
            <a:pPr marL="457200" indent="-457200">
              <a:buFont typeface="+mj-lt"/>
              <a:buAutoNum type="arabicPeriod"/>
            </a:pPr>
            <a:r>
              <a:rPr lang="en-US" sz="1200" baseline="0" dirty="0" smtClean="0">
                <a:latin typeface="Arial Narrow" panose="020B0606020202030204" pitchFamily="34" charset="0"/>
              </a:rPr>
              <a:t>Evolve via US Realm EHR-S FM Profile</a:t>
            </a:r>
          </a:p>
          <a:p>
            <a:pPr marL="457200" indent="-457200">
              <a:buFont typeface="+mj-lt"/>
              <a:buAutoNum type="arabicPeriod"/>
            </a:pPr>
            <a:r>
              <a:rPr lang="en-US" sz="1200" baseline="0" dirty="0" smtClean="0">
                <a:latin typeface="Arial Narrow" panose="020B0606020202030204" pitchFamily="34" charset="0"/>
              </a:rPr>
              <a:t>Evolve via other examples where FHIM is integrated (IBRM, ISA)</a:t>
            </a:r>
          </a:p>
          <a:p>
            <a:pPr marL="457200" indent="-457200">
              <a:buAutoNum type="arabicPeriod"/>
            </a:pPr>
            <a:endParaRPr lang="en-US" sz="1200" baseline="0" dirty="0" smtClean="0">
              <a:latin typeface="Arial Narrow" panose="020B0606020202030204" pitchFamily="34" charset="0"/>
            </a:endParaRPr>
          </a:p>
          <a:p>
            <a:r>
              <a:rPr lang="en-US" sz="1200" baseline="0" dirty="0" smtClean="0">
                <a:latin typeface="Arial Narrow" panose="020B0606020202030204" pitchFamily="34" charset="0"/>
              </a:rPr>
              <a:t>	</a:t>
            </a:r>
          </a:p>
          <a:p>
            <a:endParaRPr lang="en-US" sz="1200" baseline="0" dirty="0" smtClean="0">
              <a:latin typeface="Arial Narrow" panose="020B0606020202030204" pitchFamily="34" charset="0"/>
            </a:endParaRPr>
          </a:p>
          <a:p>
            <a:r>
              <a:rPr lang="en-US" sz="1200" baseline="0" dirty="0" smtClean="0">
                <a:latin typeface="Arial Narrow" panose="020B0606020202030204" pitchFamily="34" charset="0"/>
              </a:rPr>
              <a:t>For #1, I pulled in what were labeled as recommendations from earlier slide ‘since they hadn’t happened yet’.  The idea is to address Low Hanging Fruit / here &amp; now possibilities.  Try not to mention ‘at all’ anything related to US Health IT Reference Architecture oriented ones).  Reference as Advantages to Bus/Data Architects and Advantages to Implementers vs Technical Messaging/Outreach.  </a:t>
            </a:r>
          </a:p>
          <a:p>
            <a:r>
              <a:rPr lang="en-US" sz="1200" baseline="0" dirty="0" smtClean="0">
                <a:latin typeface="Arial Narrow" panose="020B0606020202030204" pitchFamily="34" charset="0"/>
              </a:rPr>
              <a:t>Sampling:  </a:t>
            </a:r>
          </a:p>
          <a:p>
            <a:r>
              <a:rPr lang="en-US" sz="1200" baseline="0" dirty="0" smtClean="0">
                <a:latin typeface="Arial Narrow" panose="020B0606020202030204" pitchFamily="34" charset="0"/>
              </a:rPr>
              <a:t>- Post Initiative Mapping seems a consideration so there are always sub sets tailored for re use</a:t>
            </a:r>
          </a:p>
          <a:p>
            <a:r>
              <a:rPr lang="en-US" sz="1200" baseline="0" dirty="0" smtClean="0">
                <a:latin typeface="Arial Narrow" panose="020B0606020202030204" pitchFamily="34" charset="0"/>
              </a:rPr>
              <a:t>- FHIM along with MDHT can mean work is accelerated as you end up with IGs…..Implementers </a:t>
            </a:r>
            <a:r>
              <a:rPr lang="en-US" sz="1200" baseline="0" dirty="0" err="1" smtClean="0">
                <a:latin typeface="Arial Narrow" panose="020B0606020202030204" pitchFamily="34" charset="0"/>
              </a:rPr>
              <a:t>willl</a:t>
            </a:r>
            <a:r>
              <a:rPr lang="en-US" sz="1200" baseline="0" dirty="0" smtClean="0">
                <a:latin typeface="Arial Narrow" panose="020B0606020202030204" pitchFamily="34" charset="0"/>
              </a:rPr>
              <a:t> like this</a:t>
            </a:r>
          </a:p>
          <a:p>
            <a:r>
              <a:rPr lang="en-US" sz="1200" baseline="0" dirty="0" smtClean="0">
                <a:latin typeface="Arial Narrow" panose="020B0606020202030204" pitchFamily="34" charset="0"/>
              </a:rPr>
              <a:t>- Review Steve’s Process Steps which might suggest a series of places/initiatives we reach out to see if in some way we can assist.  If it’s late to the party …..is it too late?  </a:t>
            </a:r>
          </a:p>
          <a:p>
            <a:r>
              <a:rPr lang="en-US" sz="1200" baseline="0" dirty="0" smtClean="0">
                <a:latin typeface="Arial Narrow" panose="020B0606020202030204" pitchFamily="34" charset="0"/>
              </a:rPr>
              <a:t>What would the Information Model ‘Experts’ suggest as places to introduce FHIM?</a:t>
            </a:r>
          </a:p>
          <a:p>
            <a:endParaRPr lang="en-US" sz="1200" dirty="0" smtClean="0">
              <a:latin typeface="Arial Narrow" panose="020B0606020202030204" pitchFamily="34" charset="0"/>
            </a:endParaRPr>
          </a:p>
          <a:p>
            <a:r>
              <a:rPr lang="en-US" sz="1200" dirty="0" smtClean="0">
                <a:latin typeface="Arial Narrow" panose="020B0606020202030204" pitchFamily="34" charset="0"/>
              </a:rPr>
              <a:t>2:  See</a:t>
            </a:r>
            <a:r>
              <a:rPr lang="en-US" sz="1200" baseline="0" dirty="0" smtClean="0">
                <a:latin typeface="Arial Narrow" panose="020B0606020202030204" pitchFamily="34" charset="0"/>
              </a:rPr>
              <a:t> Gail’s slides (</a:t>
            </a:r>
          </a:p>
          <a:p>
            <a:endParaRPr lang="en-US" sz="1200" baseline="0" dirty="0" smtClean="0">
              <a:latin typeface="Arial Narrow" panose="020B0606020202030204" pitchFamily="34" charset="0"/>
            </a:endParaRPr>
          </a:p>
          <a:p>
            <a:pPr marL="457200" indent="-457200">
              <a:buAutoNum type="arabicPlain" startAt="3"/>
            </a:pPr>
            <a:r>
              <a:rPr lang="en-US" sz="1200" baseline="0" dirty="0" smtClean="0">
                <a:latin typeface="Arial Narrow" panose="020B0606020202030204" pitchFamily="34" charset="0"/>
              </a:rPr>
              <a:t>US Health IT is then mentioned ‘for the first time’</a:t>
            </a:r>
          </a:p>
          <a:p>
            <a:pPr marL="457200" indent="-457200">
              <a:buAutoNum type="arabicPlain" startAt="3"/>
            </a:pPr>
            <a:r>
              <a:rPr lang="en-US" sz="1200" baseline="0" dirty="0" smtClean="0">
                <a:latin typeface="Arial Narrow" panose="020B0606020202030204" pitchFamily="34" charset="0"/>
              </a:rPr>
              <a:t>FHIM Evolution / integration to all that other stuff you listed</a:t>
            </a:r>
          </a:p>
          <a:p>
            <a:pPr marL="457200" lvl="5" indent="-457200">
              <a:buFont typeface="Arial" panose="020B0604020202020204" pitchFamily="34" charset="0"/>
              <a:buChar char="•"/>
            </a:pPr>
            <a:r>
              <a:rPr lang="en-US" sz="1200" baseline="0" dirty="0" smtClean="0">
                <a:latin typeface="Arial Narrow" panose="020B0606020202030204" pitchFamily="34" charset="0"/>
              </a:rPr>
              <a:t>Don’t forget some want the FHIM integrated into the new ISA</a:t>
            </a:r>
            <a:endParaRPr lang="en-US" sz="1200" dirty="0">
              <a:latin typeface="Arial Narrow" panose="020B0606020202030204" pitchFamily="34" charset="0"/>
            </a:endParaRPr>
          </a:p>
        </p:txBody>
      </p:sp>
    </p:spTree>
    <p:extLst>
      <p:ext uri="{BB962C8B-B14F-4D97-AF65-F5344CB8AC3E}">
        <p14:creationId xmlns:p14="http://schemas.microsoft.com/office/powerpoint/2010/main" val="42163362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65839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15920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latin typeface="Arial Narrow" panose="020B0606020202030204" pitchFamily="34" charset="0"/>
              </a:rPr>
              <a:t>The architecture of a system </a:t>
            </a:r>
            <a:r>
              <a:rPr lang="en-US" sz="1200" dirty="0" smtClean="0">
                <a:latin typeface="Arial Narrow" panose="020B0606020202030204" pitchFamily="34" charset="0"/>
              </a:rPr>
              <a:t>involves what elements make up the system and how they work together to provide the functionality of the system, including what parts and connectors make up the system and how the parts interact using the connectors. </a:t>
            </a:r>
            <a:r>
              <a:rPr lang="en-US" sz="1200" b="1" dirty="0" smtClean="0">
                <a:latin typeface="Arial Narrow" panose="020B0606020202030204" pitchFamily="34" charset="0"/>
              </a:rPr>
              <a:t>A viewpoint on a system </a:t>
            </a:r>
            <a:r>
              <a:rPr lang="en-US" sz="1200" dirty="0" smtClean="0">
                <a:latin typeface="Arial Narrow" panose="020B0606020202030204" pitchFamily="34" charset="0"/>
              </a:rPr>
              <a:t>involves a perspective focusing on specific concerns regarding the system, which suppresses details to provide a simplified model having only those elements related to the concerns of the viewpoint. For example, a security or data viewpoint focuses on security or data concerns and a security or data viewpoint model contains those elements that are related to security or data from a more general model of a system.</a:t>
            </a:r>
          </a:p>
          <a:p>
            <a:pPr marL="342900" indent="-342900">
              <a:buFont typeface="Arial" panose="020B0604020202020204" pitchFamily="34" charset="0"/>
              <a:buChar char="•"/>
            </a:pPr>
            <a:r>
              <a:rPr lang="en-US" sz="1200" dirty="0" smtClean="0">
                <a:latin typeface="Arial Narrow" panose="020B0606020202030204" pitchFamily="34" charset="0"/>
              </a:rPr>
              <a:t>A </a:t>
            </a:r>
            <a:r>
              <a:rPr lang="en-US" sz="1200" b="1" dirty="0" smtClean="0">
                <a:latin typeface="Arial Narrow" panose="020B0606020202030204" pitchFamily="34" charset="0"/>
              </a:rPr>
              <a:t>computation independent model (CIM) </a:t>
            </a:r>
            <a:r>
              <a:rPr lang="en-US" sz="1200" dirty="0" smtClean="0">
                <a:latin typeface="Arial Narrow" panose="020B0606020202030204" pitchFamily="34" charset="0"/>
              </a:rPr>
              <a:t>of a system describes the domain and requirements of the system. A CIM might consist of a model from the informational viewpoint, which captures information about the data of a system. The CIM corresponds to the conceptualization perspective’s requirements model.</a:t>
            </a:r>
          </a:p>
          <a:p>
            <a:pPr marL="342900" indent="-342900">
              <a:buFont typeface="Arial" panose="020B0604020202020204" pitchFamily="34" charset="0"/>
              <a:buChar char="•"/>
            </a:pPr>
            <a:r>
              <a:rPr lang="en-US" sz="1200" dirty="0" smtClean="0">
                <a:latin typeface="Arial Narrow" panose="020B0606020202030204" pitchFamily="34" charset="0"/>
              </a:rPr>
              <a:t>A </a:t>
            </a:r>
            <a:r>
              <a:rPr lang="en-US" sz="1200" b="1" dirty="0" smtClean="0">
                <a:latin typeface="Arial Narrow" panose="020B0606020202030204" pitchFamily="34" charset="0"/>
              </a:rPr>
              <a:t>platform independent model (PIM) </a:t>
            </a:r>
            <a:r>
              <a:rPr lang="en-US" sz="1200" dirty="0" smtClean="0">
                <a:latin typeface="Arial Narrow" panose="020B0606020202030204" pitchFamily="34" charset="0"/>
              </a:rPr>
              <a:t>of a system describes the operation of the system independent of any platform. A PIM might consist of a model from the informational viewpoint, which captures information about the data of a system, and a model from the computational viewpoint, which captures information about the processing of a system, independent of any platform. A platform independent model is one that is independent of the features of any specific platform. To achieve platform independence, a model may target a technology-neutral virtual machine. A virtual machine is a collection of parts and services that are independent of any specific platform and may be realized on multiple specific platforms, but the virtual machine remains independent and unaffected by any underlying platform. The PIM corresponds to the specification perspective’s analysis model.</a:t>
            </a:r>
          </a:p>
          <a:p>
            <a:pPr marL="342900" indent="-342900">
              <a:buFont typeface="Arial" panose="020B0604020202020204" pitchFamily="34" charset="0"/>
              <a:buChar char="•"/>
            </a:pPr>
            <a:r>
              <a:rPr lang="en-US" sz="1200" dirty="0" smtClean="0">
                <a:latin typeface="Arial Narrow" panose="020B0606020202030204" pitchFamily="34" charset="0"/>
              </a:rPr>
              <a:t>A </a:t>
            </a:r>
            <a:r>
              <a:rPr lang="en-US" sz="1200" b="1" dirty="0" smtClean="0">
                <a:latin typeface="Arial Narrow" panose="020B0606020202030204" pitchFamily="34" charset="0"/>
              </a:rPr>
              <a:t>platform specific model (PSM) </a:t>
            </a:r>
            <a:r>
              <a:rPr lang="en-US" sz="1200" dirty="0" smtClean="0">
                <a:latin typeface="Arial Narrow" panose="020B0606020202030204" pitchFamily="34" charset="0"/>
              </a:rPr>
              <a:t>of a system describes the operation of the system as it uses one or more specific platforms. A PSM might consist of a model from the informational viewpoint, which captures information about the data of a system, and a model from the computational viewpoint, which captures information about the processing of a system, based on a specific platform. As a PSM targets a specific platform, it uses the features of the specific platform specified by a platform model. The PSM corresponds to the specification perspective’s design model.</a:t>
            </a:r>
            <a:r>
              <a:rPr lang="en-US" sz="1200" baseline="0" dirty="0" smtClean="0">
                <a:latin typeface="Arial Narrow" panose="020B0606020202030204" pitchFamily="34" charset="0"/>
              </a:rPr>
              <a:t> </a:t>
            </a:r>
            <a:endParaRPr lang="en-US" sz="1200" dirty="0" smtClean="0">
              <a:latin typeface="Arial Narrow" panose="020B0606020202030204" pitchFamily="34" charset="0"/>
            </a:endParaRPr>
          </a:p>
          <a:p>
            <a:pPr marL="342900" indent="-342900">
              <a:buFont typeface="Arial" panose="020B0604020202020204" pitchFamily="34" charset="0"/>
              <a:buChar char="•"/>
            </a:pPr>
            <a:endParaRPr lang="en-US" sz="1200" dirty="0">
              <a:latin typeface="Arial Narrow" panose="020B0606020202030204" pitchFamily="34" charset="0"/>
            </a:endParaRPr>
          </a:p>
        </p:txBody>
      </p:sp>
    </p:spTree>
    <p:extLst>
      <p:ext uri="{BB962C8B-B14F-4D97-AF65-F5344CB8AC3E}">
        <p14:creationId xmlns:p14="http://schemas.microsoft.com/office/powerpoint/2010/main" val="32117605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11552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smtClean="0">
                <a:latin typeface="Arial Narrow" panose="020B0606020202030204" pitchFamily="34" charset="0"/>
              </a:rPr>
              <a:t>HL7 Clinical Models and CIMI focus on concepts and the necessary meta-data / provenance (who, what, when, where, how)</a:t>
            </a:r>
            <a:r>
              <a:rPr lang="en-US" sz="1200" baseline="0" dirty="0" smtClean="0">
                <a:latin typeface="Arial Narrow" panose="020B0606020202030204" pitchFamily="34" charset="0"/>
              </a:rPr>
              <a:t> </a:t>
            </a:r>
            <a:r>
              <a:rPr lang="en-US" sz="1200" dirty="0" smtClean="0">
                <a:latin typeface="Arial Narrow" panose="020B0606020202030204" pitchFamily="34" charset="0"/>
              </a:rPr>
              <a:t>to support specific use cases.</a:t>
            </a:r>
          </a:p>
          <a:p>
            <a:pPr marL="285750" indent="-285750">
              <a:buFont typeface="Arial" panose="020B0604020202020204" pitchFamily="34" charset="0"/>
              <a:buChar char="•"/>
            </a:pPr>
            <a:r>
              <a:rPr lang="en-US" sz="1200" dirty="0" smtClean="0">
                <a:latin typeface="Arial Narrow" panose="020B0606020202030204" pitchFamily="34" charset="0"/>
              </a:rPr>
              <a:t>FHIM focuses on domains and the context in which entities, associations and their attributes and value sets exist,</a:t>
            </a:r>
            <a:r>
              <a:rPr lang="en-US" sz="1200" baseline="0" dirty="0" smtClean="0">
                <a:latin typeface="Arial Narrow" panose="020B0606020202030204" pitchFamily="34" charset="0"/>
              </a:rPr>
              <a:t> based on the Federal Use Cases and SME input. </a:t>
            </a:r>
          </a:p>
          <a:p>
            <a:pPr marL="285750" indent="-285750">
              <a:buFont typeface="Arial" panose="020B0604020202020204" pitchFamily="34" charset="0"/>
              <a:buChar char="•"/>
            </a:pPr>
            <a:r>
              <a:rPr lang="en-US" sz="1200" baseline="0" dirty="0" smtClean="0">
                <a:latin typeface="Arial Narrow" panose="020B0606020202030204" pitchFamily="34" charset="0"/>
              </a:rPr>
              <a:t>DAF can use FHIM as its information model to support federated queries.</a:t>
            </a:r>
            <a:endParaRPr lang="en-US" sz="1200" dirty="0">
              <a:latin typeface="Arial Narrow" panose="020B0606020202030204" pitchFamily="34" charset="0"/>
            </a:endParaRPr>
          </a:p>
        </p:txBody>
      </p:sp>
    </p:spTree>
    <p:extLst>
      <p:ext uri="{BB962C8B-B14F-4D97-AF65-F5344CB8AC3E}">
        <p14:creationId xmlns:p14="http://schemas.microsoft.com/office/powerpoint/2010/main" val="8452892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62810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smtClean="0">
                <a:latin typeface="Arial Narrow" panose="020B0606020202030204" pitchFamily="34" charset="0"/>
              </a:rPr>
              <a:t>HL7 Clinical Models and CIMI focus on concepts and the necessary meta-data / provenance (who, what, when, where, how)</a:t>
            </a:r>
            <a:r>
              <a:rPr lang="en-US" sz="1200" baseline="0" dirty="0" smtClean="0">
                <a:latin typeface="Arial Narrow" panose="020B0606020202030204" pitchFamily="34" charset="0"/>
              </a:rPr>
              <a:t> </a:t>
            </a:r>
            <a:r>
              <a:rPr lang="en-US" sz="1200" dirty="0" smtClean="0">
                <a:latin typeface="Arial Narrow" panose="020B0606020202030204" pitchFamily="34" charset="0"/>
              </a:rPr>
              <a:t>to support specific use cases.</a:t>
            </a:r>
          </a:p>
          <a:p>
            <a:pPr marL="285750" indent="-285750">
              <a:buFont typeface="Arial" panose="020B0604020202020204" pitchFamily="34" charset="0"/>
              <a:buChar char="•"/>
            </a:pPr>
            <a:r>
              <a:rPr lang="en-US" sz="1200" dirty="0" smtClean="0">
                <a:latin typeface="Arial Narrow" panose="020B0606020202030204" pitchFamily="34" charset="0"/>
              </a:rPr>
              <a:t>FHIM focuses on domains and the context in which entities, associations and their attributes and value sets exist,</a:t>
            </a:r>
            <a:r>
              <a:rPr lang="en-US" sz="1200" baseline="0" dirty="0" smtClean="0">
                <a:latin typeface="Arial Narrow" panose="020B0606020202030204" pitchFamily="34" charset="0"/>
              </a:rPr>
              <a:t> based on the Federal Use Cases and SME input. </a:t>
            </a:r>
          </a:p>
          <a:p>
            <a:pPr marL="285750" indent="-285750">
              <a:buFont typeface="Arial" panose="020B0604020202020204" pitchFamily="34" charset="0"/>
              <a:buChar char="•"/>
            </a:pPr>
            <a:r>
              <a:rPr lang="en-US" sz="1200" baseline="0" dirty="0" smtClean="0">
                <a:latin typeface="Arial Narrow" panose="020B0606020202030204" pitchFamily="34" charset="0"/>
              </a:rPr>
              <a:t>DAF can use FHIM as its information model to support federated queries.</a:t>
            </a:r>
            <a:endParaRPr lang="en-US" sz="1200" dirty="0">
              <a:latin typeface="Arial Narrow" panose="020B0606020202030204" pitchFamily="34" charset="0"/>
            </a:endParaRPr>
          </a:p>
        </p:txBody>
      </p:sp>
    </p:spTree>
    <p:extLst>
      <p:ext uri="{BB962C8B-B14F-4D97-AF65-F5344CB8AC3E}">
        <p14:creationId xmlns:p14="http://schemas.microsoft.com/office/powerpoint/2010/main" val="22730928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14902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330713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1800"/>
              </a:spcAft>
              <a:buNone/>
            </a:pPr>
            <a:r>
              <a:rPr lang="en-US" sz="1200" b="1" dirty="0" smtClean="0">
                <a:latin typeface="Arial Narrow" panose="020B0606020202030204" pitchFamily="34" charset="0"/>
              </a:rPr>
              <a:t>Current Questions Addressed by Proof of Concept</a:t>
            </a:r>
          </a:p>
          <a:p>
            <a:pPr marL="0" indent="0">
              <a:spcAft>
                <a:spcPts val="1800"/>
              </a:spcAft>
              <a:buNone/>
            </a:pPr>
            <a:r>
              <a:rPr lang="en-US" sz="1200" dirty="0" smtClean="0">
                <a:latin typeface="Arial Narrow" panose="020B0606020202030204" pitchFamily="34" charset="0"/>
              </a:rPr>
              <a:t>What are the dependencies between Federal Health strategies from multiple organizations? </a:t>
            </a:r>
          </a:p>
          <a:p>
            <a:pPr marL="0" indent="0">
              <a:spcAft>
                <a:spcPts val="1800"/>
              </a:spcAft>
              <a:buNone/>
            </a:pPr>
            <a:r>
              <a:rPr lang="en-US" sz="1200" dirty="0" smtClean="0">
                <a:latin typeface="Arial Narrow" panose="020B0606020202030204" pitchFamily="34" charset="0"/>
              </a:rPr>
              <a:t>What are the potential gaps and overlaps across the strategies? </a:t>
            </a:r>
          </a:p>
          <a:p>
            <a:pPr marL="0" indent="0">
              <a:spcAft>
                <a:spcPts val="1800"/>
              </a:spcAft>
              <a:buNone/>
            </a:pPr>
            <a:r>
              <a:rPr lang="en-US" sz="1200" dirty="0" smtClean="0">
                <a:latin typeface="Arial Narrow" panose="020B0606020202030204" pitchFamily="34" charset="0"/>
              </a:rPr>
              <a:t>What are the impacts to current time frames and strategies based on changes to achievements in milestones? </a:t>
            </a:r>
          </a:p>
          <a:p>
            <a:pPr marL="0" indent="0">
              <a:spcAft>
                <a:spcPts val="1800"/>
              </a:spcAft>
              <a:buNone/>
            </a:pPr>
            <a:r>
              <a:rPr lang="en-US" sz="1200" dirty="0" smtClean="0">
                <a:latin typeface="Arial Narrow" panose="020B0606020202030204" pitchFamily="34" charset="0"/>
              </a:rPr>
              <a:t>What strategies are supported by the Pilot Projects? </a:t>
            </a:r>
          </a:p>
          <a:p>
            <a:pPr marL="0" indent="0">
              <a:spcAft>
                <a:spcPts val="1800"/>
              </a:spcAft>
              <a:buNone/>
            </a:pPr>
            <a:endParaRPr lang="en-US" sz="1200" dirty="0" smtClean="0">
              <a:latin typeface="Arial Narrow" panose="020B0606020202030204" pitchFamily="34" charset="0"/>
            </a:endParaRPr>
          </a:p>
          <a:p>
            <a:pPr marL="0" indent="0">
              <a:spcAft>
                <a:spcPts val="600"/>
              </a:spcAft>
              <a:buNone/>
            </a:pPr>
            <a:r>
              <a:rPr lang="en-US" sz="1200" b="1" dirty="0" smtClean="0">
                <a:solidFill>
                  <a:srgbClr val="C10A25"/>
                </a:solidFill>
                <a:latin typeface="Arial Narrow" panose="020B0606020202030204" pitchFamily="34" charset="0"/>
              </a:rPr>
              <a:t>Potential Questions Strategic Architecture Could Address:</a:t>
            </a:r>
          </a:p>
          <a:p>
            <a:pPr>
              <a:spcAft>
                <a:spcPts val="600"/>
              </a:spcAft>
            </a:pPr>
            <a:r>
              <a:rPr lang="en-US" sz="1200" dirty="0" smtClean="0">
                <a:latin typeface="Arial Narrow" panose="020B0606020202030204" pitchFamily="34" charset="0"/>
              </a:rPr>
              <a:t>What are the key milestone dates that are impacted by other activities? (would require information regarding milestones and activities from each Federal Partner)</a:t>
            </a:r>
          </a:p>
          <a:p>
            <a:pPr>
              <a:spcAft>
                <a:spcPts val="600"/>
              </a:spcAft>
            </a:pPr>
            <a:r>
              <a:rPr lang="en-US" sz="1200" dirty="0" smtClean="0">
                <a:latin typeface="Arial Narrow" panose="020B0606020202030204" pitchFamily="34" charset="0"/>
              </a:rPr>
              <a:t>What percentage are we to being able to completing the achievement of a Critical Action, or Learning Health System Requirement (would require detailed milestones and statuses from all of the related partner actions tied to each critical action) </a:t>
            </a:r>
          </a:p>
          <a:p>
            <a:pPr>
              <a:spcAft>
                <a:spcPts val="600"/>
              </a:spcAft>
            </a:pPr>
            <a:r>
              <a:rPr lang="en-US" sz="1200" dirty="0" smtClean="0">
                <a:latin typeface="Arial Narrow" panose="020B0606020202030204" pitchFamily="34" charset="0"/>
              </a:rPr>
              <a:t>How do all of the partner activities relate back to each of the Objectives from the Federal Health IT Strategic Plan</a:t>
            </a:r>
          </a:p>
          <a:p>
            <a:pPr>
              <a:spcAft>
                <a:spcPts val="600"/>
              </a:spcAft>
            </a:pPr>
            <a:r>
              <a:rPr lang="en-US" sz="1200" dirty="0" smtClean="0">
                <a:latin typeface="Arial Narrow" panose="020B0606020202030204" pitchFamily="34" charset="0"/>
              </a:rPr>
              <a:t>What laws, regulations, and policies affect each of the Roadmap Critical Actions, Learning Health System Requirements, or FHIT Strat Plan Objectives? (requires information and linkages to laws, regulations, and policies)</a:t>
            </a:r>
          </a:p>
          <a:p>
            <a:pPr>
              <a:spcAft>
                <a:spcPts val="600"/>
              </a:spcAft>
            </a:pPr>
            <a:r>
              <a:rPr lang="en-US" sz="1200" dirty="0" smtClean="0">
                <a:latin typeface="Arial Narrow" panose="020B0606020202030204" pitchFamily="34" charset="0"/>
              </a:rPr>
              <a:t>What potentially duplicative healthcare functions exist across Federal Agencies (requires information regarding business functions and capabilities from across several Federal Agencies).</a:t>
            </a:r>
          </a:p>
          <a:p>
            <a:pPr>
              <a:spcAft>
                <a:spcPts val="600"/>
              </a:spcAft>
            </a:pPr>
            <a:r>
              <a:rPr lang="en-US" sz="1200" dirty="0" smtClean="0">
                <a:latin typeface="Arial Narrow" panose="020B0606020202030204" pitchFamily="34" charset="0"/>
              </a:rPr>
              <a:t>What does the IT spend across the Federal Government to address each Interoperability Roadmap Critical Action look like? (would require budget and investment information linked to all of the activities that support each Roadmap Critical Action)</a:t>
            </a:r>
          </a:p>
          <a:p>
            <a:pPr marL="0" indent="0">
              <a:spcAft>
                <a:spcPts val="1800"/>
              </a:spcAft>
              <a:buNone/>
            </a:pPr>
            <a:endParaRPr lang="en-US" sz="1200" dirty="0">
              <a:latin typeface="Arial Narrow" panose="020B0606020202030204" pitchFamily="34" charset="0"/>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0854AD9B-4C95-49B7-B60C-AEE1FEDE880D}" type="slidenum">
              <a:rPr lang="en-US" smtClean="0">
                <a:solidFill>
                  <a:prstClr val="black"/>
                </a:solidFill>
              </a:rPr>
              <a:pPr/>
              <a:t>57</a:t>
            </a:fld>
            <a:endParaRPr lang="en-US">
              <a:solidFill>
                <a:prstClr val="black"/>
              </a:solidFill>
            </a:endParaRPr>
          </a:p>
        </p:txBody>
      </p:sp>
    </p:spTree>
    <p:extLst>
      <p:ext uri="{BB962C8B-B14F-4D97-AF65-F5344CB8AC3E}">
        <p14:creationId xmlns:p14="http://schemas.microsoft.com/office/powerpoint/2010/main" val="3684644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Narrow" panose="020B0606020202030204" pitchFamily="34" charset="0"/>
              </a:rPr>
              <a:t>The architecture</a:t>
            </a:r>
            <a:r>
              <a:rPr lang="en-US" sz="1200" baseline="0" dirty="0" smtClean="0">
                <a:latin typeface="Arial Narrow" panose="020B0606020202030204" pitchFamily="34" charset="0"/>
              </a:rPr>
              <a:t> can be used as an analytical engine to support data-driven decision-making through an easy to interpret dashboard.  The example shows how architecture can enable the execution of Strategy Implementation.</a:t>
            </a:r>
            <a:endParaRPr lang="en-US" sz="1200" dirty="0" smtClean="0">
              <a:latin typeface="Arial Narrow" panose="020B0606020202030204" pitchFamily="34" charset="0"/>
            </a:endParaRPr>
          </a:p>
          <a:p>
            <a:endParaRPr lang="en-US" sz="1200" dirty="0">
              <a:latin typeface="Arial Narrow" panose="020B0606020202030204" pitchFamily="34" charset="0"/>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0854AD9B-4C95-49B7-B60C-AEE1FEDE880D}" type="slidenum">
              <a:rPr lang="en-US" smtClean="0">
                <a:solidFill>
                  <a:prstClr val="black"/>
                </a:solidFill>
              </a:rPr>
              <a:pPr/>
              <a:t>58</a:t>
            </a:fld>
            <a:endParaRPr lang="en-US">
              <a:solidFill>
                <a:prstClr val="black"/>
              </a:solidFill>
            </a:endParaRPr>
          </a:p>
        </p:txBody>
      </p:sp>
    </p:spTree>
    <p:extLst>
      <p:ext uri="{BB962C8B-B14F-4D97-AF65-F5344CB8AC3E}">
        <p14:creationId xmlns:p14="http://schemas.microsoft.com/office/powerpoint/2010/main" val="4111684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6415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78386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94555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31444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07214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56093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Arial Narrow" panose="020B0606020202030204" pitchFamily="34" charset="0"/>
              </a:rPr>
              <a:t>For guidelines see:</a:t>
            </a:r>
          </a:p>
          <a:p>
            <a:pPr marL="342900" indent="-342900">
              <a:buFont typeface="Arial" panose="020B0604020202020204" pitchFamily="34" charset="0"/>
              <a:buChar char="•"/>
            </a:pPr>
            <a:r>
              <a:rPr lang="en-US" sz="1200" dirty="0" smtClean="0">
                <a:latin typeface="Arial Narrow" panose="020B0606020202030204" pitchFamily="34" charset="0"/>
              </a:rPr>
              <a:t>www.guidelines.gov managed by AHRQ</a:t>
            </a:r>
          </a:p>
          <a:p>
            <a:pPr marL="342900" indent="-342900">
              <a:buFont typeface="Arial" panose="020B0604020202020204" pitchFamily="34" charset="0"/>
              <a:buChar char="•"/>
            </a:pPr>
            <a:r>
              <a:rPr lang="en-US" sz="1200" dirty="0" smtClean="0">
                <a:latin typeface="Arial Narrow" panose="020B0606020202030204" pitchFamily="34" charset="0"/>
              </a:rPr>
              <a:t>NIST IR 7804</a:t>
            </a:r>
            <a:r>
              <a:rPr lang="en-US" sz="1200" baseline="0" dirty="0" smtClean="0">
                <a:latin typeface="Arial Narrow" panose="020B0606020202030204" pitchFamily="34" charset="0"/>
              </a:rPr>
              <a:t>-1 EHR UI Testing guidelines</a:t>
            </a:r>
            <a:endParaRPr lang="en-US" sz="1200" dirty="0">
              <a:latin typeface="Arial Narrow" panose="020B0606020202030204" pitchFamily="34" charset="0"/>
            </a:endParaRPr>
          </a:p>
        </p:txBody>
      </p:sp>
    </p:spTree>
    <p:extLst>
      <p:ext uri="{BB962C8B-B14F-4D97-AF65-F5344CB8AC3E}">
        <p14:creationId xmlns:p14="http://schemas.microsoft.com/office/powerpoint/2010/main" val="33880645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0471785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218407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693022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10692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59396" name="Slide Number Placeholder 3"/>
          <p:cNvSpPr>
            <a:spLocks noGrp="1"/>
          </p:cNvSpPr>
          <p:nvPr>
            <p:ph type="sldNum" sz="quarter" idx="5"/>
          </p:nvPr>
        </p:nvSpPr>
        <p:spPr bwMode="auto">
          <a:xfrm>
            <a:off x="3970938" y="8829967"/>
            <a:ext cx="3037840" cy="4648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57066" indent="-291179">
              <a:defRPr sz="2400">
                <a:solidFill>
                  <a:schemeClr val="tx1"/>
                </a:solidFill>
                <a:latin typeface="Arial" pitchFamily="34" charset="0"/>
                <a:ea typeface="MS PGothic" pitchFamily="34" charset="-128"/>
              </a:defRPr>
            </a:lvl2pPr>
            <a:lvl3pPr marL="1164717" indent="-232943">
              <a:defRPr sz="2400">
                <a:solidFill>
                  <a:schemeClr val="tx1"/>
                </a:solidFill>
                <a:latin typeface="Arial" pitchFamily="34" charset="0"/>
                <a:ea typeface="MS PGothic" pitchFamily="34" charset="-128"/>
              </a:defRPr>
            </a:lvl3pPr>
            <a:lvl4pPr marL="1630604" indent="-232943">
              <a:defRPr sz="2400">
                <a:solidFill>
                  <a:schemeClr val="tx1"/>
                </a:solidFill>
                <a:latin typeface="Arial" pitchFamily="34" charset="0"/>
                <a:ea typeface="MS PGothic" pitchFamily="34" charset="-128"/>
              </a:defRPr>
            </a:lvl4pPr>
            <a:lvl5pPr marL="2096491" indent="-232943">
              <a:defRPr sz="2400">
                <a:solidFill>
                  <a:schemeClr val="tx1"/>
                </a:solidFill>
                <a:latin typeface="Arial" pitchFamily="34" charset="0"/>
                <a:ea typeface="MS PGothic" pitchFamily="34" charset="-128"/>
              </a:defRPr>
            </a:lvl5pPr>
            <a:lvl6pPr marL="2562377" indent="-232943" eaLnBrk="0" fontAlgn="base" hangingPunct="0">
              <a:spcBef>
                <a:spcPct val="0"/>
              </a:spcBef>
              <a:spcAft>
                <a:spcPct val="0"/>
              </a:spcAft>
              <a:defRPr sz="2400">
                <a:solidFill>
                  <a:schemeClr val="tx1"/>
                </a:solidFill>
                <a:latin typeface="Arial" pitchFamily="34" charset="0"/>
                <a:ea typeface="MS PGothic" pitchFamily="34" charset="-128"/>
              </a:defRPr>
            </a:lvl6pPr>
            <a:lvl7pPr marL="3028264" indent="-232943" eaLnBrk="0" fontAlgn="base" hangingPunct="0">
              <a:spcBef>
                <a:spcPct val="0"/>
              </a:spcBef>
              <a:spcAft>
                <a:spcPct val="0"/>
              </a:spcAft>
              <a:defRPr sz="2400">
                <a:solidFill>
                  <a:schemeClr val="tx1"/>
                </a:solidFill>
                <a:latin typeface="Arial" pitchFamily="34" charset="0"/>
                <a:ea typeface="MS PGothic" pitchFamily="34" charset="-128"/>
              </a:defRPr>
            </a:lvl7pPr>
            <a:lvl8pPr marL="3494151" indent="-232943" eaLnBrk="0" fontAlgn="base" hangingPunct="0">
              <a:spcBef>
                <a:spcPct val="0"/>
              </a:spcBef>
              <a:spcAft>
                <a:spcPct val="0"/>
              </a:spcAft>
              <a:defRPr sz="2400">
                <a:solidFill>
                  <a:schemeClr val="tx1"/>
                </a:solidFill>
                <a:latin typeface="Arial" pitchFamily="34" charset="0"/>
                <a:ea typeface="MS PGothic" pitchFamily="34" charset="-128"/>
              </a:defRPr>
            </a:lvl8pPr>
            <a:lvl9pPr marL="3960038" indent="-232943" eaLnBrk="0" fontAlgn="base" hangingPunct="0">
              <a:spcBef>
                <a:spcPct val="0"/>
              </a:spcBef>
              <a:spcAft>
                <a:spcPct val="0"/>
              </a:spcAft>
              <a:defRPr sz="2400">
                <a:solidFill>
                  <a:schemeClr val="tx1"/>
                </a:solidFill>
                <a:latin typeface="Arial" pitchFamily="34" charset="0"/>
                <a:ea typeface="MS PGothic" pitchFamily="34" charset="-128"/>
              </a:defRPr>
            </a:lvl9pPr>
          </a:lstStyle>
          <a:p>
            <a:fld id="{3DA9D18C-7FEF-4B1B-B5EE-44C9B7749D0A}" type="slidenum">
              <a:rPr lang="en-US" altLang="en-US" sz="1200"/>
              <a:pPr/>
              <a:t>69</a:t>
            </a:fld>
            <a:endParaRPr lang="en-US" altLang="en-US" sz="1200"/>
          </a:p>
        </p:txBody>
      </p:sp>
    </p:spTree>
    <p:extLst>
      <p:ext uri="{BB962C8B-B14F-4D97-AF65-F5344CB8AC3E}">
        <p14:creationId xmlns:p14="http://schemas.microsoft.com/office/powerpoint/2010/main" val="1416368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146311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B951FA0-3B8F-42AB-85BB-35431F9F04C5}" type="slidenum">
              <a:rPr lang="en-US" smtClean="0"/>
              <a:t>70</a:t>
            </a:fld>
            <a:endParaRPr lang="en-US"/>
          </a:p>
        </p:txBody>
      </p:sp>
    </p:spTree>
    <p:extLst>
      <p:ext uri="{BB962C8B-B14F-4D97-AF65-F5344CB8AC3E}">
        <p14:creationId xmlns:p14="http://schemas.microsoft.com/office/powerpoint/2010/main" val="15553773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59396" name="Slide Number Placeholder 3"/>
          <p:cNvSpPr>
            <a:spLocks noGrp="1"/>
          </p:cNvSpPr>
          <p:nvPr>
            <p:ph type="sldNum" sz="quarter" idx="5"/>
          </p:nvPr>
        </p:nvSpPr>
        <p:spPr bwMode="auto">
          <a:xfrm>
            <a:off x="3970938" y="8829967"/>
            <a:ext cx="3037840" cy="4648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57066" indent="-291179">
              <a:defRPr sz="2400">
                <a:solidFill>
                  <a:schemeClr val="tx1"/>
                </a:solidFill>
                <a:latin typeface="Arial" pitchFamily="34" charset="0"/>
                <a:ea typeface="MS PGothic" pitchFamily="34" charset="-128"/>
              </a:defRPr>
            </a:lvl2pPr>
            <a:lvl3pPr marL="1164717" indent="-232943">
              <a:defRPr sz="2400">
                <a:solidFill>
                  <a:schemeClr val="tx1"/>
                </a:solidFill>
                <a:latin typeface="Arial" pitchFamily="34" charset="0"/>
                <a:ea typeface="MS PGothic" pitchFamily="34" charset="-128"/>
              </a:defRPr>
            </a:lvl3pPr>
            <a:lvl4pPr marL="1630604" indent="-232943">
              <a:defRPr sz="2400">
                <a:solidFill>
                  <a:schemeClr val="tx1"/>
                </a:solidFill>
                <a:latin typeface="Arial" pitchFamily="34" charset="0"/>
                <a:ea typeface="MS PGothic" pitchFamily="34" charset="-128"/>
              </a:defRPr>
            </a:lvl4pPr>
            <a:lvl5pPr marL="2096491" indent="-232943">
              <a:defRPr sz="2400">
                <a:solidFill>
                  <a:schemeClr val="tx1"/>
                </a:solidFill>
                <a:latin typeface="Arial" pitchFamily="34" charset="0"/>
                <a:ea typeface="MS PGothic" pitchFamily="34" charset="-128"/>
              </a:defRPr>
            </a:lvl5pPr>
            <a:lvl6pPr marL="2562377" indent="-232943" eaLnBrk="0" fontAlgn="base" hangingPunct="0">
              <a:spcBef>
                <a:spcPct val="0"/>
              </a:spcBef>
              <a:spcAft>
                <a:spcPct val="0"/>
              </a:spcAft>
              <a:defRPr sz="2400">
                <a:solidFill>
                  <a:schemeClr val="tx1"/>
                </a:solidFill>
                <a:latin typeface="Arial" pitchFamily="34" charset="0"/>
                <a:ea typeface="MS PGothic" pitchFamily="34" charset="-128"/>
              </a:defRPr>
            </a:lvl6pPr>
            <a:lvl7pPr marL="3028264" indent="-232943" eaLnBrk="0" fontAlgn="base" hangingPunct="0">
              <a:spcBef>
                <a:spcPct val="0"/>
              </a:spcBef>
              <a:spcAft>
                <a:spcPct val="0"/>
              </a:spcAft>
              <a:defRPr sz="2400">
                <a:solidFill>
                  <a:schemeClr val="tx1"/>
                </a:solidFill>
                <a:latin typeface="Arial" pitchFamily="34" charset="0"/>
                <a:ea typeface="MS PGothic" pitchFamily="34" charset="-128"/>
              </a:defRPr>
            </a:lvl7pPr>
            <a:lvl8pPr marL="3494151" indent="-232943" eaLnBrk="0" fontAlgn="base" hangingPunct="0">
              <a:spcBef>
                <a:spcPct val="0"/>
              </a:spcBef>
              <a:spcAft>
                <a:spcPct val="0"/>
              </a:spcAft>
              <a:defRPr sz="2400">
                <a:solidFill>
                  <a:schemeClr val="tx1"/>
                </a:solidFill>
                <a:latin typeface="Arial" pitchFamily="34" charset="0"/>
                <a:ea typeface="MS PGothic" pitchFamily="34" charset="-128"/>
              </a:defRPr>
            </a:lvl8pPr>
            <a:lvl9pPr marL="3960038" indent="-232943" eaLnBrk="0" fontAlgn="base" hangingPunct="0">
              <a:spcBef>
                <a:spcPct val="0"/>
              </a:spcBef>
              <a:spcAft>
                <a:spcPct val="0"/>
              </a:spcAft>
              <a:defRPr sz="2400">
                <a:solidFill>
                  <a:schemeClr val="tx1"/>
                </a:solidFill>
                <a:latin typeface="Arial" pitchFamily="34" charset="0"/>
                <a:ea typeface="MS PGothic" pitchFamily="34" charset="-128"/>
              </a:defRPr>
            </a:lvl9pPr>
          </a:lstStyle>
          <a:p>
            <a:fld id="{3DA9D18C-7FEF-4B1B-B5EE-44C9B7749D0A}" type="slidenum">
              <a:rPr lang="en-US" altLang="en-US" sz="1200"/>
              <a:pPr/>
              <a:t>71</a:t>
            </a:fld>
            <a:endParaRPr lang="en-US" altLang="en-US" sz="1200"/>
          </a:p>
        </p:txBody>
      </p:sp>
    </p:spTree>
    <p:extLst>
      <p:ext uri="{BB962C8B-B14F-4D97-AF65-F5344CB8AC3E}">
        <p14:creationId xmlns:p14="http://schemas.microsoft.com/office/powerpoint/2010/main" val="275065556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B951FA0-3B8F-42AB-85BB-35431F9F04C5}" type="slidenum">
              <a:rPr lang="en-US" smtClean="0"/>
              <a:t>72</a:t>
            </a:fld>
            <a:endParaRPr lang="en-US"/>
          </a:p>
        </p:txBody>
      </p:sp>
    </p:spTree>
    <p:extLst>
      <p:ext uri="{BB962C8B-B14F-4D97-AF65-F5344CB8AC3E}">
        <p14:creationId xmlns:p14="http://schemas.microsoft.com/office/powerpoint/2010/main" val="184630147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263321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4196991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1973038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5498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444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31946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8" name="Shape 8"/>
          <p:cNvSpPr/>
          <p:nvPr/>
        </p:nvSpPr>
        <p:spPr>
          <a:xfrm>
            <a:off x="1460500" y="0"/>
            <a:ext cx="7696200" cy="381000"/>
          </a:xfrm>
          <a:prstGeom prst="rect">
            <a:avLst/>
          </a:prstGeom>
          <a:solidFill>
            <a:srgbClr val="005393"/>
          </a:solidFill>
          <a:ln>
            <a:miter lim="400000"/>
          </a:ln>
        </p:spPr>
        <p:txBody>
          <a:bodyPr lIns="0" tIns="0" rIns="0" bIns="0" anchor="ctr"/>
          <a:lstStyle/>
          <a:p>
            <a:pPr lvl="0"/>
            <a:endParaRPr/>
          </a:p>
        </p:txBody>
      </p:sp>
      <p:sp>
        <p:nvSpPr>
          <p:cNvPr id="9" name="Shape 9"/>
          <p:cNvSpPr/>
          <p:nvPr/>
        </p:nvSpPr>
        <p:spPr>
          <a:xfrm rot="5400000">
            <a:off x="-279401" y="254000"/>
            <a:ext cx="2362201" cy="18288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FFFFFF"/>
              </a:gs>
              <a:gs pos="100000">
                <a:srgbClr val="B8B9BB"/>
              </a:gs>
            </a:gsLst>
            <a:lin ang="16200000"/>
          </a:gradFill>
          <a:ln>
            <a:miter lim="400000"/>
          </a:ln>
        </p:spPr>
        <p:txBody>
          <a:bodyPr lIns="0" tIns="0" rIns="0" bIns="0" anchor="ctr"/>
          <a:lstStyle/>
          <a:p>
            <a:pPr lvl="0"/>
            <a:endParaRPr/>
          </a:p>
        </p:txBody>
      </p:sp>
      <p:sp>
        <p:nvSpPr>
          <p:cNvPr id="10" name="Shape 10"/>
          <p:cNvSpPr/>
          <p:nvPr/>
        </p:nvSpPr>
        <p:spPr>
          <a:xfrm>
            <a:off x="0" y="279400"/>
            <a:ext cx="152400" cy="711200"/>
          </a:xfrm>
          <a:prstGeom prst="rect">
            <a:avLst/>
          </a:prstGeom>
          <a:solidFill>
            <a:srgbClr val="005393"/>
          </a:solidFill>
          <a:ln>
            <a:miter lim="400000"/>
          </a:ln>
        </p:spPr>
        <p:txBody>
          <a:bodyPr lIns="0" tIns="0" rIns="0" bIns="0" anchor="ctr"/>
          <a:lstStyle/>
          <a:p>
            <a:pPr lvl="0"/>
            <a:endParaRPr/>
          </a:p>
        </p:txBody>
      </p:sp>
      <p:sp>
        <p:nvSpPr>
          <p:cNvPr id="11" name="Shape 11"/>
          <p:cNvSpPr/>
          <p:nvPr/>
        </p:nvSpPr>
        <p:spPr>
          <a:xfrm>
            <a:off x="127000" y="139700"/>
            <a:ext cx="9029700" cy="1155700"/>
          </a:xfrm>
          <a:prstGeom prst="roundRect">
            <a:avLst>
              <a:gd name="adj" fmla="val 5556"/>
            </a:avLst>
          </a:prstGeom>
          <a:solidFill>
            <a:srgbClr val="FFFFFF"/>
          </a:solidFill>
          <a:ln>
            <a:round/>
          </a:ln>
        </p:spPr>
        <p:txBody>
          <a:bodyPr lIns="0" tIns="0" rIns="0" bIns="0" anchor="ctr"/>
          <a:lstStyle/>
          <a:p>
            <a:pPr lvl="0"/>
            <a:endParaRPr/>
          </a:p>
        </p:txBody>
      </p:sp>
      <p:sp>
        <p:nvSpPr>
          <p:cNvPr id="12" name="Shape 12"/>
          <p:cNvSpPr/>
          <p:nvPr/>
        </p:nvSpPr>
        <p:spPr>
          <a:xfrm>
            <a:off x="0" y="6337300"/>
            <a:ext cx="9144000" cy="533400"/>
          </a:xfrm>
          <a:prstGeom prst="rect">
            <a:avLst/>
          </a:prstGeom>
          <a:gradFill>
            <a:gsLst>
              <a:gs pos="0">
                <a:srgbClr val="B8B9BB">
                  <a:alpha val="57000"/>
                </a:srgbClr>
              </a:gs>
              <a:gs pos="100000">
                <a:srgbClr val="FFFFFF"/>
              </a:gs>
            </a:gsLst>
            <a:lin ang="16200000"/>
          </a:gradFill>
          <a:ln>
            <a:miter lim="400000"/>
          </a:ln>
        </p:spPr>
        <p:txBody>
          <a:bodyPr lIns="0" tIns="0" rIns="0" bIns="0" anchor="ctr"/>
          <a:lstStyle/>
          <a:p>
            <a:pPr lvl="0"/>
            <a:endParaRPr/>
          </a:p>
        </p:txBody>
      </p:sp>
      <p:pic>
        <p:nvPicPr>
          <p:cNvPr id="13" name="logo.jpg"/>
          <p:cNvPicPr/>
          <p:nvPr/>
        </p:nvPicPr>
        <p:blipFill>
          <a:blip r:embed="rId2">
            <a:extLst/>
          </a:blip>
          <a:stretch>
            <a:fillRect/>
          </a:stretch>
        </p:blipFill>
        <p:spPr>
          <a:xfrm>
            <a:off x="233362" y="217487"/>
            <a:ext cx="985838" cy="1012826"/>
          </a:xfrm>
          <a:prstGeom prst="rect">
            <a:avLst/>
          </a:prstGeom>
          <a:ln w="12700">
            <a:miter lim="400000"/>
          </a:ln>
        </p:spPr>
      </p:pic>
      <p:sp>
        <p:nvSpPr>
          <p:cNvPr id="14" name="Shape 14"/>
          <p:cNvSpPr>
            <a:spLocks noGrp="1"/>
          </p:cNvSpPr>
          <p:nvPr>
            <p:ph type="title"/>
          </p:nvPr>
        </p:nvSpPr>
        <p:spPr>
          <a:xfrm>
            <a:off x="1447800" y="0"/>
            <a:ext cx="7696200" cy="1447800"/>
          </a:xfrm>
          <a:prstGeom prst="rect">
            <a:avLst/>
          </a:prstGeom>
        </p:spPr>
        <p:txBody>
          <a:bodyPr lIns="50800" tIns="50800" rIns="50800" bIns="50800"/>
          <a:lstStyle>
            <a:lvl1pPr defTabSz="914400">
              <a:defRPr sz="2800">
                <a:solidFill>
                  <a:srgbClr val="005393"/>
                </a:solidFill>
                <a:uFill>
                  <a:solidFill>
                    <a:srgbClr val="005393"/>
                  </a:solidFill>
                </a:uFill>
              </a:defRPr>
            </a:lvl1pPr>
          </a:lstStyle>
          <a:p>
            <a:pPr lvl="0">
              <a:defRPr sz="1800">
                <a:solidFill>
                  <a:srgbClr val="000000"/>
                </a:solidFill>
                <a:uFillTx/>
              </a:defRPr>
            </a:pPr>
            <a:r>
              <a:rPr sz="2800">
                <a:solidFill>
                  <a:srgbClr val="005393"/>
                </a:solidFill>
                <a:uFill>
                  <a:solidFill>
                    <a:srgbClr val="005393"/>
                  </a:solidFill>
                </a:uFill>
              </a:rPr>
              <a:t>Title Text</a:t>
            </a:r>
          </a:p>
        </p:txBody>
      </p:sp>
      <p:sp>
        <p:nvSpPr>
          <p:cNvPr id="15" name="Shape 15"/>
          <p:cNvSpPr>
            <a:spLocks noGrp="1"/>
          </p:cNvSpPr>
          <p:nvPr>
            <p:ph type="body" idx="1"/>
          </p:nvPr>
        </p:nvSpPr>
        <p:spPr>
          <a:xfrm>
            <a:off x="825500" y="1752600"/>
            <a:ext cx="7620000" cy="5105400"/>
          </a:xfrm>
          <a:prstGeom prst="rect">
            <a:avLst/>
          </a:prstGeom>
        </p:spPr>
        <p:txBody>
          <a:bodyPr/>
          <a:lstStyle>
            <a:lvl1pPr marL="383540" indent="-342900" defTabSz="914400">
              <a:spcBef>
                <a:spcPts val="600"/>
              </a:spcBef>
              <a:buClrTx/>
              <a:buFontTx/>
              <a:buChar char="•"/>
              <a:defRPr sz="2800" b="1">
                <a:solidFill>
                  <a:srgbClr val="4F538B"/>
                </a:solidFill>
                <a:uFill>
                  <a:solidFill>
                    <a:srgbClr val="4F538B"/>
                  </a:solidFill>
                </a:uFill>
              </a:defRPr>
            </a:lvl1pPr>
            <a:lvl2pPr marL="783590" indent="-285750" defTabSz="914400">
              <a:spcBef>
                <a:spcPts val="600"/>
              </a:spcBef>
              <a:buClrTx/>
              <a:buFontTx/>
              <a:buChar char="–"/>
              <a:defRPr sz="2800">
                <a:solidFill>
                  <a:srgbClr val="4D4F4E"/>
                </a:solidFill>
                <a:uFill>
                  <a:solidFill>
                    <a:srgbClr val="4D4F4E"/>
                  </a:solidFill>
                </a:uFill>
              </a:defRPr>
            </a:lvl2pPr>
            <a:lvl3pPr defTabSz="914400">
              <a:spcBef>
                <a:spcPts val="500"/>
              </a:spcBef>
              <a:buClrTx/>
              <a:buFontTx/>
              <a:buChar char="•"/>
              <a:defRPr sz="2400">
                <a:solidFill>
                  <a:srgbClr val="4D4F4E"/>
                </a:solidFill>
                <a:uFill>
                  <a:solidFill>
                    <a:srgbClr val="4D4F4E"/>
                  </a:solidFill>
                </a:uFill>
              </a:defRPr>
            </a:lvl3pPr>
            <a:lvl4pPr defTabSz="914400">
              <a:buClrTx/>
              <a:buFontTx/>
              <a:buChar char="–"/>
              <a:defRPr>
                <a:solidFill>
                  <a:srgbClr val="4D4F4E"/>
                </a:solidFill>
                <a:uFill>
                  <a:solidFill>
                    <a:srgbClr val="4D4F4E"/>
                  </a:solidFill>
                </a:uFill>
              </a:defRPr>
            </a:lvl4pPr>
            <a:lvl5pPr defTabSz="914400">
              <a:buClrTx/>
              <a:buFontTx/>
              <a:defRPr>
                <a:solidFill>
                  <a:srgbClr val="4D4F4E"/>
                </a:solidFill>
                <a:uFill>
                  <a:solidFill>
                    <a:srgbClr val="4D4F4E"/>
                  </a:solidFill>
                </a:uFill>
              </a:defRPr>
            </a:lvl5pPr>
          </a:lstStyle>
          <a:p>
            <a:pPr lvl="0">
              <a:defRPr sz="1800" b="0">
                <a:solidFill>
                  <a:srgbClr val="000000"/>
                </a:solidFill>
                <a:uFillTx/>
              </a:defRPr>
            </a:pPr>
            <a:r>
              <a:rPr sz="2800" b="1">
                <a:solidFill>
                  <a:srgbClr val="4F538B"/>
                </a:solidFill>
                <a:uFill>
                  <a:solidFill>
                    <a:srgbClr val="4F538B"/>
                  </a:solidFill>
                </a:uFill>
              </a:rPr>
              <a:t>Body Level One</a:t>
            </a:r>
          </a:p>
          <a:p>
            <a:pPr lvl="1">
              <a:defRPr sz="1800">
                <a:solidFill>
                  <a:srgbClr val="000000"/>
                </a:solidFill>
                <a:uFillTx/>
              </a:defRPr>
            </a:pPr>
            <a:r>
              <a:rPr sz="2800">
                <a:solidFill>
                  <a:srgbClr val="4D4F4E"/>
                </a:solidFill>
                <a:uFill>
                  <a:solidFill>
                    <a:srgbClr val="4D4F4E"/>
                  </a:solidFill>
                </a:uFill>
              </a:rPr>
              <a:t>Body Level Two</a:t>
            </a:r>
          </a:p>
          <a:p>
            <a:pPr lvl="2">
              <a:defRPr sz="1800">
                <a:solidFill>
                  <a:srgbClr val="000000"/>
                </a:solidFill>
                <a:uFillTx/>
              </a:defRPr>
            </a:pPr>
            <a:r>
              <a:rPr sz="2400">
                <a:solidFill>
                  <a:srgbClr val="4D4F4E"/>
                </a:solidFill>
                <a:uFill>
                  <a:solidFill>
                    <a:srgbClr val="4D4F4E"/>
                  </a:solidFill>
                </a:uFill>
              </a:rPr>
              <a:t>Body Level Three</a:t>
            </a:r>
          </a:p>
          <a:p>
            <a:pPr lvl="3">
              <a:defRPr sz="1800">
                <a:solidFill>
                  <a:srgbClr val="000000"/>
                </a:solidFill>
                <a:uFillTx/>
              </a:defRPr>
            </a:pPr>
            <a:r>
              <a:rPr sz="2000">
                <a:solidFill>
                  <a:srgbClr val="4D4F4E"/>
                </a:solidFill>
                <a:uFill>
                  <a:solidFill>
                    <a:srgbClr val="4D4F4E"/>
                  </a:solidFill>
                </a:uFill>
              </a:rPr>
              <a:t>Body Level Four</a:t>
            </a:r>
          </a:p>
          <a:p>
            <a:pPr lvl="4">
              <a:defRPr sz="1800">
                <a:solidFill>
                  <a:srgbClr val="000000"/>
                </a:solidFill>
                <a:uFillTx/>
              </a:defRPr>
            </a:pPr>
            <a:r>
              <a:rPr sz="2000">
                <a:solidFill>
                  <a:srgbClr val="4D4F4E"/>
                </a:solidFill>
                <a:uFill>
                  <a:solidFill>
                    <a:srgbClr val="4D4F4E"/>
                  </a:solidFill>
                </a:uFill>
              </a:rPr>
              <a:t>Body Level Five</a:t>
            </a:r>
          </a:p>
        </p:txBody>
      </p:sp>
      <p:sp>
        <p:nvSpPr>
          <p:cNvPr id="16" name="Shape 16"/>
          <p:cNvSpPr>
            <a:spLocks noGrp="1"/>
          </p:cNvSpPr>
          <p:nvPr>
            <p:ph type="sldNum" sz="quarter" idx="2"/>
          </p:nvPr>
        </p:nvSpPr>
        <p:spPr>
          <a:xfrm>
            <a:off x="7806866" y="6400800"/>
            <a:ext cx="312068" cy="298984"/>
          </a:xfrm>
          <a:prstGeom prst="rect">
            <a:avLst/>
          </a:prstGeom>
        </p:spPr>
        <p:txBody>
          <a:bodyPr/>
          <a:lstStyle>
            <a:lvl1pPr>
              <a:defRPr sz="1400">
                <a:solidFill>
                  <a:srgbClr val="4F538B"/>
                </a:solidFill>
                <a:uFill>
                  <a:solidFill>
                    <a:srgbClr val="4F538B"/>
                  </a:solidFill>
                </a:uFill>
              </a:defRPr>
            </a:lvl1p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1_Blank Presentation">
    <p:spTree>
      <p:nvGrpSpPr>
        <p:cNvPr id="1" name=""/>
        <p:cNvGrpSpPr/>
        <p:nvPr/>
      </p:nvGrpSpPr>
      <p:grpSpPr>
        <a:xfrm>
          <a:off x="0" y="0"/>
          <a:ext cx="0" cy="0"/>
          <a:chOff x="0" y="0"/>
          <a:chExt cx="0" cy="0"/>
        </a:xfrm>
      </p:grpSpPr>
      <p:pic>
        <p:nvPicPr>
          <p:cNvPr id="18" name="cover.jpg"/>
          <p:cNvPicPr/>
          <p:nvPr/>
        </p:nvPicPr>
        <p:blipFill>
          <a:blip r:embed="rId2">
            <a:extLst/>
          </a:blip>
          <a:stretch>
            <a:fillRect/>
          </a:stretch>
        </p:blipFill>
        <p:spPr>
          <a:xfrm>
            <a:off x="0" y="0"/>
            <a:ext cx="9148763" cy="6858000"/>
          </a:xfrm>
          <a:prstGeom prst="rect">
            <a:avLst/>
          </a:prstGeom>
          <a:ln w="12700">
            <a:miter lim="400000"/>
          </a:ln>
        </p:spPr>
      </p:pic>
      <p:sp>
        <p:nvSpPr>
          <p:cNvPr id="19" name="Shape 19"/>
          <p:cNvSpPr>
            <a:spLocks noGrp="1"/>
          </p:cNvSpPr>
          <p:nvPr>
            <p:ph type="title"/>
          </p:nvPr>
        </p:nvSpPr>
        <p:spPr>
          <a:xfrm>
            <a:off x="1447800" y="0"/>
            <a:ext cx="7696200" cy="1447800"/>
          </a:xfrm>
          <a:prstGeom prst="rect">
            <a:avLst/>
          </a:prstGeom>
        </p:spPr>
        <p:txBody>
          <a:bodyPr lIns="50800" tIns="50800" rIns="50800" bIns="50800"/>
          <a:lstStyle>
            <a:lvl1pPr defTabSz="914400">
              <a:defRPr sz="2800">
                <a:solidFill>
                  <a:srgbClr val="005393"/>
                </a:solidFill>
                <a:uFill>
                  <a:solidFill>
                    <a:srgbClr val="005393"/>
                  </a:solidFill>
                </a:uFill>
              </a:defRPr>
            </a:lvl1pPr>
          </a:lstStyle>
          <a:p>
            <a:pPr lvl="0">
              <a:defRPr sz="1800">
                <a:solidFill>
                  <a:srgbClr val="000000"/>
                </a:solidFill>
                <a:uFillTx/>
              </a:defRPr>
            </a:pPr>
            <a:r>
              <a:rPr sz="2800">
                <a:solidFill>
                  <a:srgbClr val="005393"/>
                </a:solidFill>
                <a:uFill>
                  <a:solidFill>
                    <a:srgbClr val="005393"/>
                  </a:solidFill>
                </a:uFill>
              </a:rPr>
              <a:t>Title Text</a:t>
            </a:r>
          </a:p>
        </p:txBody>
      </p:sp>
      <p:sp>
        <p:nvSpPr>
          <p:cNvPr id="20" name="Shape 20"/>
          <p:cNvSpPr>
            <a:spLocks noGrp="1"/>
          </p:cNvSpPr>
          <p:nvPr>
            <p:ph type="body" idx="1"/>
          </p:nvPr>
        </p:nvSpPr>
        <p:spPr>
          <a:xfrm>
            <a:off x="825500" y="1752600"/>
            <a:ext cx="7620000" cy="5105400"/>
          </a:xfrm>
          <a:prstGeom prst="rect">
            <a:avLst/>
          </a:prstGeom>
        </p:spPr>
        <p:txBody>
          <a:bodyPr/>
          <a:lstStyle>
            <a:lvl1pPr marL="383540" indent="-342900" defTabSz="914400">
              <a:spcBef>
                <a:spcPts val="600"/>
              </a:spcBef>
              <a:buClrTx/>
              <a:buFontTx/>
              <a:buChar char="•"/>
              <a:defRPr sz="2800" b="1">
                <a:solidFill>
                  <a:srgbClr val="4F538B"/>
                </a:solidFill>
                <a:uFill>
                  <a:solidFill>
                    <a:srgbClr val="4F538B"/>
                  </a:solidFill>
                </a:uFill>
              </a:defRPr>
            </a:lvl1pPr>
            <a:lvl2pPr marL="783590" indent="-285750" defTabSz="914400">
              <a:spcBef>
                <a:spcPts val="600"/>
              </a:spcBef>
              <a:buClrTx/>
              <a:buFontTx/>
              <a:buChar char="–"/>
              <a:defRPr sz="2800">
                <a:solidFill>
                  <a:srgbClr val="4D4F4E"/>
                </a:solidFill>
                <a:uFill>
                  <a:solidFill>
                    <a:srgbClr val="4D4F4E"/>
                  </a:solidFill>
                </a:uFill>
              </a:defRPr>
            </a:lvl2pPr>
            <a:lvl3pPr defTabSz="914400">
              <a:spcBef>
                <a:spcPts val="500"/>
              </a:spcBef>
              <a:buClrTx/>
              <a:buFontTx/>
              <a:buChar char="•"/>
              <a:defRPr sz="2400">
                <a:solidFill>
                  <a:srgbClr val="4D4F4E"/>
                </a:solidFill>
                <a:uFill>
                  <a:solidFill>
                    <a:srgbClr val="4D4F4E"/>
                  </a:solidFill>
                </a:uFill>
              </a:defRPr>
            </a:lvl3pPr>
            <a:lvl4pPr defTabSz="914400">
              <a:buClrTx/>
              <a:buFontTx/>
              <a:buChar char="–"/>
              <a:defRPr>
                <a:solidFill>
                  <a:srgbClr val="4D4F4E"/>
                </a:solidFill>
                <a:uFill>
                  <a:solidFill>
                    <a:srgbClr val="4D4F4E"/>
                  </a:solidFill>
                </a:uFill>
              </a:defRPr>
            </a:lvl4pPr>
            <a:lvl5pPr defTabSz="914400">
              <a:buClrTx/>
              <a:buFontTx/>
              <a:defRPr>
                <a:solidFill>
                  <a:srgbClr val="4D4F4E"/>
                </a:solidFill>
                <a:uFill>
                  <a:solidFill>
                    <a:srgbClr val="4D4F4E"/>
                  </a:solidFill>
                </a:uFill>
              </a:defRPr>
            </a:lvl5pPr>
          </a:lstStyle>
          <a:p>
            <a:pPr lvl="0">
              <a:defRPr sz="1800" b="0">
                <a:solidFill>
                  <a:srgbClr val="000000"/>
                </a:solidFill>
                <a:uFillTx/>
              </a:defRPr>
            </a:pPr>
            <a:r>
              <a:rPr sz="2800" b="1">
                <a:solidFill>
                  <a:srgbClr val="4F538B"/>
                </a:solidFill>
                <a:uFill>
                  <a:solidFill>
                    <a:srgbClr val="4F538B"/>
                  </a:solidFill>
                </a:uFill>
              </a:rPr>
              <a:t>Body Level One</a:t>
            </a:r>
          </a:p>
          <a:p>
            <a:pPr lvl="1">
              <a:defRPr sz="1800">
                <a:solidFill>
                  <a:srgbClr val="000000"/>
                </a:solidFill>
                <a:uFillTx/>
              </a:defRPr>
            </a:pPr>
            <a:r>
              <a:rPr sz="2800">
                <a:solidFill>
                  <a:srgbClr val="4D4F4E"/>
                </a:solidFill>
                <a:uFill>
                  <a:solidFill>
                    <a:srgbClr val="4D4F4E"/>
                  </a:solidFill>
                </a:uFill>
              </a:rPr>
              <a:t>Body Level Two</a:t>
            </a:r>
          </a:p>
          <a:p>
            <a:pPr lvl="2">
              <a:defRPr sz="1800">
                <a:solidFill>
                  <a:srgbClr val="000000"/>
                </a:solidFill>
                <a:uFillTx/>
              </a:defRPr>
            </a:pPr>
            <a:r>
              <a:rPr sz="2400">
                <a:solidFill>
                  <a:srgbClr val="4D4F4E"/>
                </a:solidFill>
                <a:uFill>
                  <a:solidFill>
                    <a:srgbClr val="4D4F4E"/>
                  </a:solidFill>
                </a:uFill>
              </a:rPr>
              <a:t>Body Level Three</a:t>
            </a:r>
          </a:p>
          <a:p>
            <a:pPr lvl="3">
              <a:defRPr sz="1800">
                <a:solidFill>
                  <a:srgbClr val="000000"/>
                </a:solidFill>
                <a:uFillTx/>
              </a:defRPr>
            </a:pPr>
            <a:r>
              <a:rPr sz="2000">
                <a:solidFill>
                  <a:srgbClr val="4D4F4E"/>
                </a:solidFill>
                <a:uFill>
                  <a:solidFill>
                    <a:srgbClr val="4D4F4E"/>
                  </a:solidFill>
                </a:uFill>
              </a:rPr>
              <a:t>Body Level Four</a:t>
            </a:r>
          </a:p>
          <a:p>
            <a:pPr lvl="4">
              <a:defRPr sz="1800">
                <a:solidFill>
                  <a:srgbClr val="000000"/>
                </a:solidFill>
                <a:uFillTx/>
              </a:defRPr>
            </a:pPr>
            <a:r>
              <a:rPr sz="2000">
                <a:solidFill>
                  <a:srgbClr val="4D4F4E"/>
                </a:solidFill>
                <a:uFill>
                  <a:solidFill>
                    <a:srgbClr val="4D4F4E"/>
                  </a:solidFill>
                </a:uFill>
              </a:rP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2_Office Theme">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pPr lvl="0">
              <a:defRPr sz="1800">
                <a:solidFill>
                  <a:srgbClr val="000000"/>
                </a:solidFill>
                <a:uFillTx/>
              </a:defRPr>
            </a:pPr>
            <a:r>
              <a:rPr sz="2600">
                <a:solidFill>
                  <a:srgbClr val="FFFFFF"/>
                </a:solidFill>
                <a:uFill>
                  <a:solidFill>
                    <a:srgbClr val="FFFFFF"/>
                  </a:solidFill>
                </a:uFill>
              </a:rPr>
              <a:t>Title Text</a:t>
            </a:r>
          </a:p>
        </p:txBody>
      </p:sp>
      <p:sp>
        <p:nvSpPr>
          <p:cNvPr id="23" name="Shape 23"/>
          <p:cNvSpPr>
            <a:spLocks noGrp="1"/>
          </p:cNvSpPr>
          <p:nvPr>
            <p:ph type="body" idx="1"/>
          </p:nvPr>
        </p:nvSpPr>
        <p:spPr>
          <a:prstGeom prst="rect">
            <a:avLst/>
          </a:prstGeom>
        </p:spPr>
        <p:txBody>
          <a:bodyPr/>
          <a:lstStyle>
            <a:lvl2pPr>
              <a:buFont typeface="Arial"/>
              <a:buChar char="•"/>
            </a:lvl2pPr>
            <a:lvl3pPr>
              <a:buChar char="–"/>
            </a:lvl3pPr>
            <a:lvl4pPr>
              <a:buFont typeface="Arial"/>
              <a:buChar char="•"/>
            </a:lvl4pPr>
            <a:lvl5pPr>
              <a:buFont typeface="Arial"/>
              <a:buChar char="•"/>
            </a:lvl5pPr>
          </a:lstStyle>
          <a:p>
            <a:pPr lvl="0">
              <a:defRPr sz="1800">
                <a:solidFill>
                  <a:srgbClr val="000000"/>
                </a:solidFill>
                <a:uFillTx/>
              </a:defRPr>
            </a:pPr>
            <a:r>
              <a:rPr sz="2000">
                <a:solidFill>
                  <a:srgbClr val="21315C"/>
                </a:solidFill>
                <a:uFill>
                  <a:solidFill>
                    <a:srgbClr val="21315C"/>
                  </a:solidFill>
                </a:uFill>
              </a:rPr>
              <a:t>Body Level One</a:t>
            </a:r>
          </a:p>
          <a:p>
            <a:pPr lvl="1">
              <a:defRPr sz="1800">
                <a:solidFill>
                  <a:srgbClr val="000000"/>
                </a:solidFill>
                <a:uFillTx/>
              </a:defRPr>
            </a:pPr>
            <a:r>
              <a:rPr sz="2000">
                <a:solidFill>
                  <a:srgbClr val="21315C"/>
                </a:solidFill>
                <a:uFill>
                  <a:solidFill>
                    <a:srgbClr val="21315C"/>
                  </a:solidFill>
                </a:uFill>
              </a:rPr>
              <a:t>Body Level Two</a:t>
            </a:r>
          </a:p>
          <a:p>
            <a:pPr lvl="2">
              <a:defRPr sz="1800">
                <a:solidFill>
                  <a:srgbClr val="000000"/>
                </a:solidFill>
                <a:uFillTx/>
              </a:defRPr>
            </a:pPr>
            <a:r>
              <a:rPr sz="2000">
                <a:solidFill>
                  <a:srgbClr val="21315C"/>
                </a:solidFill>
                <a:uFill>
                  <a:solidFill>
                    <a:srgbClr val="21315C"/>
                  </a:solidFill>
                </a:uFill>
              </a:rPr>
              <a:t>Body Level Three</a:t>
            </a:r>
          </a:p>
          <a:p>
            <a:pPr lvl="3">
              <a:defRPr sz="1800">
                <a:solidFill>
                  <a:srgbClr val="000000"/>
                </a:solidFill>
                <a:uFillTx/>
              </a:defRPr>
            </a:pPr>
            <a:r>
              <a:rPr sz="2000">
                <a:solidFill>
                  <a:srgbClr val="21315C"/>
                </a:solidFill>
                <a:uFill>
                  <a:solidFill>
                    <a:srgbClr val="21315C"/>
                  </a:solidFill>
                </a:uFill>
              </a:rPr>
              <a:t>Body Level Four</a:t>
            </a:r>
          </a:p>
          <a:p>
            <a:pPr lvl="4">
              <a:defRPr sz="1800">
                <a:solidFill>
                  <a:srgbClr val="000000"/>
                </a:solidFill>
                <a:uFillTx/>
              </a:defRPr>
            </a:pPr>
            <a:r>
              <a:rPr sz="2000">
                <a:solidFill>
                  <a:srgbClr val="21315C"/>
                </a:solidFill>
                <a:uFill>
                  <a:solidFill>
                    <a:srgbClr val="21315C"/>
                  </a:solidFill>
                </a:uFill>
              </a:rPr>
              <a:t>Body Level Five</a:t>
            </a:r>
          </a:p>
        </p:txBody>
      </p:sp>
      <p:sp>
        <p:nvSpPr>
          <p:cNvPr id="24" name="Shape 2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FB22DEAA-561A-441B-AD0B-59380E2DE3FB}" type="datetime1">
              <a:rPr lang="en-US" smtClean="0"/>
              <a:t>10/29/2015</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r>
              <a:rPr lang="en-US" smtClean="0"/>
              <a:t>DRAFT WORKING DOCUMENT</a:t>
            </a:r>
            <a:endParaRPr lang="en-US"/>
          </a:p>
        </p:txBody>
      </p:sp>
      <p:sp>
        <p:nvSpPr>
          <p:cNvPr id="6" name="Slide Number Placeholder 5"/>
          <p:cNvSpPr>
            <a:spLocks noGrp="1"/>
          </p:cNvSpPr>
          <p:nvPr>
            <p:ph type="sldNum" sz="quarter" idx="12"/>
          </p:nvPr>
        </p:nvSpPr>
        <p:spPr/>
        <p:txBody>
          <a:bodyPr/>
          <a:lstStyle/>
          <a:p>
            <a:fld id="{3EC92E35-3162-4C06-AF9B-83D7C7AEF58C}" type="slidenum">
              <a:rPr lang="en-US" smtClean="0"/>
              <a:t>‹#›</a:t>
            </a:fld>
            <a:endParaRPr lang="en-US"/>
          </a:p>
        </p:txBody>
      </p:sp>
    </p:spTree>
    <p:extLst>
      <p:ext uri="{BB962C8B-B14F-4D97-AF65-F5344CB8AC3E}">
        <p14:creationId xmlns:p14="http://schemas.microsoft.com/office/powerpoint/2010/main" val="621548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Date">
    <p:spTree>
      <p:nvGrpSpPr>
        <p:cNvPr id="1" name=""/>
        <p:cNvGrpSpPr/>
        <p:nvPr/>
      </p:nvGrpSpPr>
      <p:grpSpPr>
        <a:xfrm>
          <a:off x="0" y="0"/>
          <a:ext cx="0" cy="0"/>
          <a:chOff x="0" y="0"/>
          <a:chExt cx="0" cy="0"/>
        </a:xfrm>
      </p:grpSpPr>
      <p:pic>
        <p:nvPicPr>
          <p:cNvPr id="5" name="Picture 6" descr="cover-A.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533400" y="2971800"/>
            <a:ext cx="7772400" cy="762000"/>
          </a:xfrm>
        </p:spPr>
        <p:txBody>
          <a:bodyPr/>
          <a:lstStyle>
            <a:lvl1pPr algn="ctr">
              <a:defRPr sz="3200" spc="160">
                <a:solidFill>
                  <a:schemeClr val="tx2"/>
                </a:solidFill>
              </a:defRPr>
            </a:lvl1pPr>
          </a:lstStyle>
          <a:p>
            <a:r>
              <a:rPr lang="en-US" dirty="0"/>
              <a:t>Click to edit Master title style</a:t>
            </a:r>
          </a:p>
        </p:txBody>
      </p:sp>
      <p:sp>
        <p:nvSpPr>
          <p:cNvPr id="9" name="Subtitle 2"/>
          <p:cNvSpPr>
            <a:spLocks noGrp="1"/>
          </p:cNvSpPr>
          <p:nvPr>
            <p:ph type="subTitle" idx="1"/>
          </p:nvPr>
        </p:nvSpPr>
        <p:spPr>
          <a:xfrm>
            <a:off x="1371600" y="3697912"/>
            <a:ext cx="6400800" cy="533400"/>
          </a:xfrm>
        </p:spPr>
        <p:txBody>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 Placeholder 9"/>
          <p:cNvSpPr>
            <a:spLocks noGrp="1"/>
          </p:cNvSpPr>
          <p:nvPr>
            <p:ph type="body" sz="quarter" idx="11"/>
          </p:nvPr>
        </p:nvSpPr>
        <p:spPr>
          <a:xfrm>
            <a:off x="1143000" y="4556268"/>
            <a:ext cx="6858000" cy="777732"/>
          </a:xfrm>
        </p:spPr>
        <p:txBody>
          <a:bodyPr/>
          <a:lstStyle>
            <a:lvl1pPr marL="0" indent="0" algn="ctr">
              <a:buNone/>
              <a:defRPr sz="2000" baseline="0">
                <a:solidFill>
                  <a:schemeClr val="tx2"/>
                </a:solidFill>
              </a:defRPr>
            </a:lvl1pPr>
          </a:lstStyle>
          <a:p>
            <a:pPr lvl="0"/>
            <a:r>
              <a:rPr lang="en-US" smtClean="0"/>
              <a:t>Click to edit Master text styles</a:t>
            </a:r>
          </a:p>
        </p:txBody>
      </p:sp>
      <p:sp>
        <p:nvSpPr>
          <p:cNvPr id="6" name="Rectangle 4"/>
          <p:cNvSpPr>
            <a:spLocks noGrp="1" noChangeArrowheads="1"/>
          </p:cNvSpPr>
          <p:nvPr>
            <p:ph type="dt" sz="half" idx="12"/>
          </p:nvPr>
        </p:nvSpPr>
        <p:spPr bwMode="auto">
          <a:xfrm>
            <a:off x="3619500" y="5318125"/>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800">
                <a:solidFill>
                  <a:schemeClr val="tx2"/>
                </a:solidFill>
                <a:latin typeface="Georgia"/>
                <a:ea typeface="ＭＳ Ｐゴシック" charset="-128"/>
                <a:cs typeface="Georgia"/>
              </a:defRPr>
            </a:lvl1pPr>
          </a:lstStyle>
          <a:p>
            <a:pPr>
              <a:defRPr/>
            </a:pPr>
            <a:fld id="{97710D9E-7FCD-421E-9EC5-F4C23E97E8E3}" type="datetime1">
              <a:rPr lang="en-US" smtClean="0"/>
              <a:t>10/29/2015</a:t>
            </a:fld>
            <a:endParaRPr lang="en-US"/>
          </a:p>
        </p:txBody>
      </p:sp>
    </p:spTree>
    <p:extLst>
      <p:ext uri="{BB962C8B-B14F-4D97-AF65-F5344CB8AC3E}">
        <p14:creationId xmlns:p14="http://schemas.microsoft.com/office/powerpoint/2010/main" val="1906221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D942ED2-5804-4B47-B474-A096C88DC8AF}" type="slidenum">
              <a:rPr lang="en-US" smtClean="0"/>
              <a:pPr/>
              <a:t>‹#›</a:t>
            </a:fld>
            <a:endParaRPr lang="en-US" dirty="0"/>
          </a:p>
        </p:txBody>
      </p:sp>
    </p:spTree>
    <p:extLst>
      <p:ext uri="{BB962C8B-B14F-4D97-AF65-F5344CB8AC3E}">
        <p14:creationId xmlns:p14="http://schemas.microsoft.com/office/powerpoint/2010/main" val="3945710625"/>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8" name="Shape 8"/>
          <p:cNvSpPr>
            <a:spLocks noGrp="1"/>
          </p:cNvSpPr>
          <p:nvPr>
            <p:ph type="sldNum" sz="quarter" idx="2"/>
          </p:nvPr>
        </p:nvSpPr>
        <p:spPr>
          <a:prstGeom prst="rect">
            <a:avLst/>
          </a:prstGeom>
        </p:spPr>
        <p:txBody>
          <a:bodyPr/>
          <a:lstStyle>
            <a:lvl1pPr>
              <a:defRPr>
                <a:solidFill>
                  <a:srgbClr val="808080"/>
                </a:solidFill>
              </a:defRPr>
            </a:lvl1pPr>
          </a:lstStyle>
          <a:p>
            <a:fld id="{86CB4B4D-7CA3-9044-876B-883B54F8677D}" type="slidenum">
              <a:rPr/>
              <a:pPr/>
              <a:t>‹#›</a:t>
            </a:fld>
            <a:endParaRPr/>
          </a:p>
        </p:txBody>
      </p:sp>
    </p:spTree>
    <p:extLst>
      <p:ext uri="{BB962C8B-B14F-4D97-AF65-F5344CB8AC3E}">
        <p14:creationId xmlns:p14="http://schemas.microsoft.com/office/powerpoint/2010/main" val="212463903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25500" y="1752600"/>
            <a:ext cx="3733800" cy="4114800"/>
          </a:xfrm>
        </p:spPr>
        <p:txBody>
          <a:bodyPr/>
          <a:lstStyle>
            <a:lvl1pPr>
              <a:defRPr sz="2800">
                <a:solidFill>
                  <a:schemeClr val="accent1"/>
                </a:solidFill>
                <a:latin typeface="Calibri" panose="020F0502020204030204" pitchFamily="34" charset="0"/>
              </a:defRPr>
            </a:lvl1pPr>
            <a:lvl2pPr>
              <a:defRPr sz="2400">
                <a:solidFill>
                  <a:schemeClr val="accent1"/>
                </a:solidFill>
                <a:latin typeface="Calibri" panose="020F0502020204030204" pitchFamily="34" charset="0"/>
              </a:defRPr>
            </a:lvl2pPr>
            <a:lvl3pPr>
              <a:defRPr sz="2000">
                <a:solidFill>
                  <a:schemeClr val="accent1"/>
                </a:solidFill>
                <a:latin typeface="Calibri" panose="020F0502020204030204" pitchFamily="34" charset="0"/>
              </a:defRPr>
            </a:lvl3pPr>
            <a:lvl4pPr>
              <a:defRPr sz="1800">
                <a:solidFill>
                  <a:schemeClr val="accent1"/>
                </a:solidFill>
                <a:latin typeface="Calibri" panose="020F0502020204030204" pitchFamily="34" charset="0"/>
              </a:defRPr>
            </a:lvl4pPr>
            <a:lvl5pPr>
              <a:defRPr sz="1800">
                <a:solidFill>
                  <a:schemeClr val="accent1"/>
                </a:solidFill>
                <a:latin typeface="Calibri" panose="020F0502020204030204"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11700" y="1752600"/>
            <a:ext cx="3733800" cy="4114800"/>
          </a:xfrm>
        </p:spPr>
        <p:txBody>
          <a:bodyPr/>
          <a:lstStyle>
            <a:lvl1pPr>
              <a:defRPr sz="2800">
                <a:solidFill>
                  <a:schemeClr val="accent1"/>
                </a:solidFill>
                <a:latin typeface="Calibri" panose="020F0502020204030204" pitchFamily="34" charset="0"/>
              </a:defRPr>
            </a:lvl1pPr>
            <a:lvl2pPr>
              <a:defRPr sz="2400">
                <a:solidFill>
                  <a:schemeClr val="accent1"/>
                </a:solidFill>
                <a:latin typeface="Calibri" panose="020F0502020204030204" pitchFamily="34" charset="0"/>
              </a:defRPr>
            </a:lvl2pPr>
            <a:lvl3pPr>
              <a:defRPr sz="2000">
                <a:solidFill>
                  <a:schemeClr val="accent1"/>
                </a:solidFill>
                <a:latin typeface="Calibri" panose="020F0502020204030204" pitchFamily="34" charset="0"/>
              </a:defRPr>
            </a:lvl3pPr>
            <a:lvl4pPr>
              <a:defRPr sz="1800">
                <a:solidFill>
                  <a:schemeClr val="accent1"/>
                </a:solidFill>
                <a:latin typeface="Calibri" panose="020F0502020204030204" pitchFamily="34" charset="0"/>
              </a:defRPr>
            </a:lvl4pPr>
            <a:lvl5pPr>
              <a:defRPr sz="1800">
                <a:solidFill>
                  <a:schemeClr val="accent1"/>
                </a:solidFill>
                <a:latin typeface="Calibri" panose="020F0502020204030204"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3"/>
          <p:cNvSpPr>
            <a:spLocks noGrp="1" noChangeArrowheads="1"/>
          </p:cNvSpPr>
          <p:nvPr>
            <p:ph type="sldNum" sz="quarter" idx="10"/>
          </p:nvPr>
        </p:nvSpPr>
        <p:spPr>
          <a:xfrm>
            <a:off x="8458201" y="6629400"/>
            <a:ext cx="417513" cy="228600"/>
          </a:xfrm>
        </p:spPr>
        <p:txBody>
          <a:bodyPr/>
          <a:lstStyle>
            <a:lvl1pPr>
              <a:defRPr sz="1000"/>
            </a:lvl1pPr>
          </a:lstStyle>
          <a:p>
            <a:pPr>
              <a:defRPr/>
            </a:pPr>
            <a:fld id="{D24B2E2D-847C-44E9-B45B-31ED31F92001}" type="slidenum">
              <a:rPr lang="en-US" altLang="en-US">
                <a:solidFill>
                  <a:srgbClr val="808080"/>
                </a:solidFill>
              </a:rPr>
              <a:pPr>
                <a:defRPr/>
              </a:pPr>
              <a:t>‹#›</a:t>
            </a:fld>
            <a:endParaRPr lang="en-US" altLang="en-US" dirty="0">
              <a:solidFill>
                <a:srgbClr val="808080"/>
              </a:solidFill>
            </a:endParaRPr>
          </a:p>
        </p:txBody>
      </p:sp>
    </p:spTree>
    <p:extLst>
      <p:ext uri="{BB962C8B-B14F-4D97-AF65-F5344CB8AC3E}">
        <p14:creationId xmlns:p14="http://schemas.microsoft.com/office/powerpoint/2010/main" val="3039635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3"/>
          <p:cNvSpPr>
            <a:spLocks noGrp="1" noChangeArrowheads="1"/>
          </p:cNvSpPr>
          <p:nvPr>
            <p:ph type="sldNum" sz="quarter" idx="10"/>
          </p:nvPr>
        </p:nvSpPr>
        <p:spPr>
          <a:xfrm>
            <a:off x="8458201" y="6629400"/>
            <a:ext cx="417513" cy="228600"/>
          </a:xfrm>
        </p:spPr>
        <p:txBody>
          <a:bodyPr/>
          <a:lstStyle>
            <a:lvl1pPr>
              <a:defRPr sz="1000"/>
            </a:lvl1pPr>
          </a:lstStyle>
          <a:p>
            <a:pPr>
              <a:defRPr/>
            </a:pPr>
            <a:fld id="{D24B2E2D-847C-44E9-B45B-31ED31F92001}" type="slidenum">
              <a:rPr lang="en-US" altLang="en-US">
                <a:solidFill>
                  <a:srgbClr val="808080"/>
                </a:solidFill>
              </a:rPr>
              <a:pPr>
                <a:defRPr/>
              </a:pPr>
              <a:t>‹#›</a:t>
            </a:fld>
            <a:endParaRPr lang="en-US" altLang="en-US" dirty="0">
              <a:solidFill>
                <a:srgbClr val="808080"/>
              </a:solidFill>
            </a:endParaRPr>
          </a:p>
        </p:txBody>
      </p:sp>
    </p:spTree>
    <p:extLst>
      <p:ext uri="{BB962C8B-B14F-4D97-AF65-F5344CB8AC3E}">
        <p14:creationId xmlns:p14="http://schemas.microsoft.com/office/powerpoint/2010/main" val="3753822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Screen shot 2010-01-13 at 12.png"/>
          <p:cNvPicPr/>
          <p:nvPr/>
        </p:nvPicPr>
        <p:blipFill>
          <a:blip r:embed="rId11">
            <a:extLst/>
          </a:blip>
          <a:srcRect t="6486" b="3242"/>
          <a:stretch>
            <a:fillRect/>
          </a:stretch>
        </p:blipFill>
        <p:spPr>
          <a:xfrm>
            <a:off x="0" y="-1588"/>
            <a:ext cx="9144000" cy="1017588"/>
          </a:xfrm>
          <a:prstGeom prst="rect">
            <a:avLst/>
          </a:prstGeom>
          <a:ln w="12700">
            <a:miter lim="400000"/>
          </a:ln>
        </p:spPr>
      </p:pic>
      <p:sp>
        <p:nvSpPr>
          <p:cNvPr id="3" name="Shape 3"/>
          <p:cNvSpPr/>
          <p:nvPr/>
        </p:nvSpPr>
        <p:spPr>
          <a:xfrm>
            <a:off x="7937" y="5607050"/>
            <a:ext cx="9144001" cy="1250950"/>
          </a:xfrm>
          <a:prstGeom prst="rect">
            <a:avLst/>
          </a:prstGeom>
          <a:gradFill>
            <a:gsLst>
              <a:gs pos="0">
                <a:srgbClr val="FFFFFF"/>
              </a:gs>
              <a:gs pos="100000">
                <a:srgbClr val="E0E0E0"/>
              </a:gs>
            </a:gsLst>
            <a:lin ang="5400000"/>
          </a:gradFill>
          <a:ln>
            <a:miter lim="400000"/>
          </a:ln>
        </p:spPr>
        <p:txBody>
          <a:bodyPr lIns="0" tIns="0" rIns="0" bIns="0" anchor="ctr"/>
          <a:lstStyle/>
          <a:p>
            <a:pPr lvl="0" defTabSz="457200">
              <a:defRPr sz="1800"/>
            </a:pPr>
            <a:endParaRPr/>
          </a:p>
        </p:txBody>
      </p:sp>
      <p:sp>
        <p:nvSpPr>
          <p:cNvPr id="4" name="Shape 4"/>
          <p:cNvSpPr>
            <a:spLocks noGrp="1"/>
          </p:cNvSpPr>
          <p:nvPr>
            <p:ph type="title"/>
          </p:nvPr>
        </p:nvSpPr>
        <p:spPr>
          <a:xfrm>
            <a:off x="300037" y="0"/>
            <a:ext cx="7540626" cy="101758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p>
            <a:pPr lvl="0">
              <a:defRPr sz="1800">
                <a:solidFill>
                  <a:srgbClr val="000000"/>
                </a:solidFill>
                <a:uFillTx/>
              </a:defRPr>
            </a:pPr>
            <a:r>
              <a:rPr sz="2600">
                <a:solidFill>
                  <a:srgbClr val="FFFFFF"/>
                </a:solidFill>
                <a:uFill>
                  <a:solidFill>
                    <a:srgbClr val="FFFFFF"/>
                  </a:solidFill>
                </a:uFill>
              </a:rPr>
              <a:t>Title Text</a:t>
            </a:r>
          </a:p>
        </p:txBody>
      </p:sp>
      <p:sp>
        <p:nvSpPr>
          <p:cNvPr id="5" name="Shape 5"/>
          <p:cNvSpPr>
            <a:spLocks noGrp="1"/>
          </p:cNvSpPr>
          <p:nvPr>
            <p:ph type="body" idx="1"/>
          </p:nvPr>
        </p:nvSpPr>
        <p:spPr>
          <a:xfrm>
            <a:off x="300037" y="1344612"/>
            <a:ext cx="8494713" cy="5513388"/>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2pPr>
              <a:buFont typeface="Arial"/>
              <a:buChar char="•"/>
            </a:lvl2pPr>
            <a:lvl3pPr>
              <a:buChar char="–"/>
            </a:lvl3pPr>
            <a:lvl4pPr>
              <a:buFont typeface="Arial"/>
              <a:buChar char="•"/>
            </a:lvl4pPr>
            <a:lvl5pPr>
              <a:buFont typeface="Arial"/>
              <a:buChar char="•"/>
            </a:lvl5pPr>
          </a:lstStyle>
          <a:p>
            <a:pPr lvl="0">
              <a:defRPr sz="1800">
                <a:solidFill>
                  <a:srgbClr val="000000"/>
                </a:solidFill>
                <a:uFillTx/>
              </a:defRPr>
            </a:pPr>
            <a:r>
              <a:rPr sz="2000">
                <a:solidFill>
                  <a:srgbClr val="21315C"/>
                </a:solidFill>
                <a:uFill>
                  <a:solidFill>
                    <a:srgbClr val="21315C"/>
                  </a:solidFill>
                </a:uFill>
              </a:rPr>
              <a:t>Body Level One</a:t>
            </a:r>
          </a:p>
          <a:p>
            <a:pPr lvl="1">
              <a:defRPr sz="1800">
                <a:solidFill>
                  <a:srgbClr val="000000"/>
                </a:solidFill>
                <a:uFillTx/>
              </a:defRPr>
            </a:pPr>
            <a:r>
              <a:rPr sz="2000">
                <a:solidFill>
                  <a:srgbClr val="21315C"/>
                </a:solidFill>
                <a:uFill>
                  <a:solidFill>
                    <a:srgbClr val="21315C"/>
                  </a:solidFill>
                </a:uFill>
              </a:rPr>
              <a:t>Body Level Two</a:t>
            </a:r>
          </a:p>
          <a:p>
            <a:pPr lvl="2">
              <a:defRPr sz="1800">
                <a:solidFill>
                  <a:srgbClr val="000000"/>
                </a:solidFill>
                <a:uFillTx/>
              </a:defRPr>
            </a:pPr>
            <a:r>
              <a:rPr sz="2000">
                <a:solidFill>
                  <a:srgbClr val="21315C"/>
                </a:solidFill>
                <a:uFill>
                  <a:solidFill>
                    <a:srgbClr val="21315C"/>
                  </a:solidFill>
                </a:uFill>
              </a:rPr>
              <a:t>Body Level Three</a:t>
            </a:r>
          </a:p>
          <a:p>
            <a:pPr lvl="3">
              <a:defRPr sz="1800">
                <a:solidFill>
                  <a:srgbClr val="000000"/>
                </a:solidFill>
                <a:uFillTx/>
              </a:defRPr>
            </a:pPr>
            <a:r>
              <a:rPr sz="2000">
                <a:solidFill>
                  <a:srgbClr val="21315C"/>
                </a:solidFill>
                <a:uFill>
                  <a:solidFill>
                    <a:srgbClr val="21315C"/>
                  </a:solidFill>
                </a:uFill>
              </a:rPr>
              <a:t>Body Level Four</a:t>
            </a:r>
          </a:p>
          <a:p>
            <a:pPr lvl="4">
              <a:defRPr sz="1800">
                <a:solidFill>
                  <a:srgbClr val="000000"/>
                </a:solidFill>
                <a:uFillTx/>
              </a:defRPr>
            </a:pPr>
            <a:r>
              <a:rPr sz="2000">
                <a:solidFill>
                  <a:srgbClr val="21315C"/>
                </a:solidFill>
                <a:uFill>
                  <a:solidFill>
                    <a:srgbClr val="21315C"/>
                  </a:solidFill>
                </a:uFill>
              </a:rPr>
              <a:t>Body Level Five</a:t>
            </a:r>
          </a:p>
        </p:txBody>
      </p:sp>
      <p:sp>
        <p:nvSpPr>
          <p:cNvPr id="6" name="Shape 6"/>
          <p:cNvSpPr>
            <a:spLocks noGrp="1"/>
          </p:cNvSpPr>
          <p:nvPr>
            <p:ph type="sldNum" sz="quarter" idx="2"/>
          </p:nvPr>
        </p:nvSpPr>
        <p:spPr>
          <a:xfrm>
            <a:off x="8319467" y="6172200"/>
            <a:ext cx="283816" cy="274415"/>
          </a:xfrm>
          <a:prstGeom prst="rect">
            <a:avLst/>
          </a:prstGeom>
          <a:ln w="12700">
            <a:miter lim="400000"/>
          </a:ln>
        </p:spPr>
        <p:txBody>
          <a:bodyPr wrap="none" lIns="0" tIns="0" rIns="0" bIns="0">
            <a:spAutoFit/>
          </a:bodyPr>
          <a:lstStyle>
            <a:lvl1pPr marL="0" marR="0" algn="ctr" defTabSz="584200">
              <a:defRPr sz="1200"/>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Lst>
  <p:transition spd="med"/>
  <p:hf hdr="0"/>
  <p:txStyles>
    <p:titleStyle>
      <a:lvl1pPr marL="40639" marR="40639" defTabSz="457200">
        <a:defRPr sz="2600">
          <a:solidFill>
            <a:srgbClr val="FFFFFF"/>
          </a:solidFill>
          <a:uFill>
            <a:solidFill>
              <a:srgbClr val="FFFFFF"/>
            </a:solidFill>
          </a:uFill>
          <a:latin typeface="+mn-lt"/>
          <a:ea typeface="+mn-ea"/>
          <a:cs typeface="+mn-cs"/>
          <a:sym typeface="Arial"/>
        </a:defRPr>
      </a:lvl1pPr>
      <a:lvl2pPr marL="40639" marR="40639" indent="228600" defTabSz="457200">
        <a:defRPr sz="2600">
          <a:solidFill>
            <a:srgbClr val="FFFFFF"/>
          </a:solidFill>
          <a:uFill>
            <a:solidFill>
              <a:srgbClr val="FFFFFF"/>
            </a:solidFill>
          </a:uFill>
          <a:latin typeface="+mn-lt"/>
          <a:ea typeface="+mn-ea"/>
          <a:cs typeface="+mn-cs"/>
          <a:sym typeface="Arial"/>
        </a:defRPr>
      </a:lvl2pPr>
      <a:lvl3pPr marL="40639" marR="40639" indent="457200" defTabSz="457200">
        <a:defRPr sz="2600">
          <a:solidFill>
            <a:srgbClr val="FFFFFF"/>
          </a:solidFill>
          <a:uFill>
            <a:solidFill>
              <a:srgbClr val="FFFFFF"/>
            </a:solidFill>
          </a:uFill>
          <a:latin typeface="+mn-lt"/>
          <a:ea typeface="+mn-ea"/>
          <a:cs typeface="+mn-cs"/>
          <a:sym typeface="Arial"/>
        </a:defRPr>
      </a:lvl3pPr>
      <a:lvl4pPr marL="40639" marR="40639" indent="685800" defTabSz="457200">
        <a:defRPr sz="2600">
          <a:solidFill>
            <a:srgbClr val="FFFFFF"/>
          </a:solidFill>
          <a:uFill>
            <a:solidFill>
              <a:srgbClr val="FFFFFF"/>
            </a:solidFill>
          </a:uFill>
          <a:latin typeface="+mn-lt"/>
          <a:ea typeface="+mn-ea"/>
          <a:cs typeface="+mn-cs"/>
          <a:sym typeface="Arial"/>
        </a:defRPr>
      </a:lvl4pPr>
      <a:lvl5pPr marL="40639" marR="40639" indent="914400" defTabSz="457200">
        <a:defRPr sz="2600">
          <a:solidFill>
            <a:srgbClr val="FFFFFF"/>
          </a:solidFill>
          <a:uFill>
            <a:solidFill>
              <a:srgbClr val="FFFFFF"/>
            </a:solidFill>
          </a:uFill>
          <a:latin typeface="+mn-lt"/>
          <a:ea typeface="+mn-ea"/>
          <a:cs typeface="+mn-cs"/>
          <a:sym typeface="Arial"/>
        </a:defRPr>
      </a:lvl5pPr>
      <a:lvl6pPr marL="40639" marR="40639" indent="1143000" defTabSz="457200">
        <a:defRPr sz="2600">
          <a:solidFill>
            <a:srgbClr val="FFFFFF"/>
          </a:solidFill>
          <a:uFill>
            <a:solidFill>
              <a:srgbClr val="FFFFFF"/>
            </a:solidFill>
          </a:uFill>
          <a:latin typeface="+mn-lt"/>
          <a:ea typeface="+mn-ea"/>
          <a:cs typeface="+mn-cs"/>
          <a:sym typeface="Arial"/>
        </a:defRPr>
      </a:lvl6pPr>
      <a:lvl7pPr marL="40639" marR="40639" indent="1371600" defTabSz="457200">
        <a:defRPr sz="2600">
          <a:solidFill>
            <a:srgbClr val="FFFFFF"/>
          </a:solidFill>
          <a:uFill>
            <a:solidFill>
              <a:srgbClr val="FFFFFF"/>
            </a:solidFill>
          </a:uFill>
          <a:latin typeface="+mn-lt"/>
          <a:ea typeface="+mn-ea"/>
          <a:cs typeface="+mn-cs"/>
          <a:sym typeface="Arial"/>
        </a:defRPr>
      </a:lvl7pPr>
      <a:lvl8pPr marL="40639" marR="40639" indent="1600200" defTabSz="457200">
        <a:defRPr sz="2600">
          <a:solidFill>
            <a:srgbClr val="FFFFFF"/>
          </a:solidFill>
          <a:uFill>
            <a:solidFill>
              <a:srgbClr val="FFFFFF"/>
            </a:solidFill>
          </a:uFill>
          <a:latin typeface="+mn-lt"/>
          <a:ea typeface="+mn-ea"/>
          <a:cs typeface="+mn-cs"/>
          <a:sym typeface="Arial"/>
        </a:defRPr>
      </a:lvl8pPr>
      <a:lvl9pPr marL="40639" marR="40639" indent="1828800" defTabSz="457200">
        <a:defRPr sz="2600">
          <a:solidFill>
            <a:srgbClr val="FFFFFF"/>
          </a:solidFill>
          <a:uFill>
            <a:solidFill>
              <a:srgbClr val="FFFFFF"/>
            </a:solidFill>
          </a:uFill>
          <a:latin typeface="+mn-lt"/>
          <a:ea typeface="+mn-ea"/>
          <a:cs typeface="+mn-cs"/>
          <a:sym typeface="Arial"/>
        </a:defRPr>
      </a:lvl9pPr>
    </p:titleStyle>
    <p:bodyStyle>
      <a:lvl1pPr marL="329565" marR="40639" indent="-288925"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1pPr>
      <a:lvl2pPr marL="724852" marR="40639" indent="-227012"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2pPr>
      <a:lvl3pPr marL="11836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3pPr>
      <a:lvl4pPr marL="16408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4pPr>
      <a:lvl5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5pPr>
      <a:lvl6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6pPr>
      <a:lvl7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7pPr>
      <a:lvl8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8pPr>
      <a:lvl9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9pPr>
    </p:bodyStyle>
    <p:otherStyle>
      <a:lvl1pPr algn="ctr" defTabSz="584200">
        <a:defRPr sz="1200">
          <a:solidFill>
            <a:schemeClr val="tx1"/>
          </a:solidFill>
          <a:uFill>
            <a:solidFill/>
          </a:uFill>
          <a:latin typeface="+mn-lt"/>
          <a:ea typeface="+mn-ea"/>
          <a:cs typeface="+mn-cs"/>
          <a:sym typeface="Arial"/>
        </a:defRPr>
      </a:lvl1pPr>
      <a:lvl2pPr indent="228600" algn="ctr" defTabSz="584200">
        <a:defRPr sz="1200">
          <a:solidFill>
            <a:schemeClr val="tx1"/>
          </a:solidFill>
          <a:uFill>
            <a:solidFill/>
          </a:uFill>
          <a:latin typeface="+mn-lt"/>
          <a:ea typeface="+mn-ea"/>
          <a:cs typeface="+mn-cs"/>
          <a:sym typeface="Arial"/>
        </a:defRPr>
      </a:lvl2pPr>
      <a:lvl3pPr indent="457200" algn="ctr" defTabSz="584200">
        <a:defRPr sz="1200">
          <a:solidFill>
            <a:schemeClr val="tx1"/>
          </a:solidFill>
          <a:uFill>
            <a:solidFill/>
          </a:uFill>
          <a:latin typeface="+mn-lt"/>
          <a:ea typeface="+mn-ea"/>
          <a:cs typeface="+mn-cs"/>
          <a:sym typeface="Arial"/>
        </a:defRPr>
      </a:lvl3pPr>
      <a:lvl4pPr indent="685800" algn="ctr" defTabSz="584200">
        <a:defRPr sz="1200">
          <a:solidFill>
            <a:schemeClr val="tx1"/>
          </a:solidFill>
          <a:uFill>
            <a:solidFill/>
          </a:uFill>
          <a:latin typeface="+mn-lt"/>
          <a:ea typeface="+mn-ea"/>
          <a:cs typeface="+mn-cs"/>
          <a:sym typeface="Arial"/>
        </a:defRPr>
      </a:lvl4pPr>
      <a:lvl5pPr indent="914400" algn="ctr" defTabSz="584200">
        <a:defRPr sz="1200">
          <a:solidFill>
            <a:schemeClr val="tx1"/>
          </a:solidFill>
          <a:uFill>
            <a:solidFill/>
          </a:uFill>
          <a:latin typeface="+mn-lt"/>
          <a:ea typeface="+mn-ea"/>
          <a:cs typeface="+mn-cs"/>
          <a:sym typeface="Arial"/>
        </a:defRPr>
      </a:lvl5pPr>
      <a:lvl6pPr indent="1143000" algn="ctr" defTabSz="584200">
        <a:defRPr sz="1200">
          <a:solidFill>
            <a:schemeClr val="tx1"/>
          </a:solidFill>
          <a:uFill>
            <a:solidFill/>
          </a:uFill>
          <a:latin typeface="+mn-lt"/>
          <a:ea typeface="+mn-ea"/>
          <a:cs typeface="+mn-cs"/>
          <a:sym typeface="Arial"/>
        </a:defRPr>
      </a:lvl6pPr>
      <a:lvl7pPr indent="1371600" algn="ctr" defTabSz="584200">
        <a:defRPr sz="1200">
          <a:solidFill>
            <a:schemeClr val="tx1"/>
          </a:solidFill>
          <a:uFill>
            <a:solidFill/>
          </a:uFill>
          <a:latin typeface="+mn-lt"/>
          <a:ea typeface="+mn-ea"/>
          <a:cs typeface="+mn-cs"/>
          <a:sym typeface="Arial"/>
        </a:defRPr>
      </a:lvl7pPr>
      <a:lvl8pPr indent="1600200" algn="ctr" defTabSz="584200">
        <a:defRPr sz="1200">
          <a:solidFill>
            <a:schemeClr val="tx1"/>
          </a:solidFill>
          <a:uFill>
            <a:solidFill/>
          </a:uFill>
          <a:latin typeface="+mn-lt"/>
          <a:ea typeface="+mn-ea"/>
          <a:cs typeface="+mn-cs"/>
          <a:sym typeface="Arial"/>
        </a:defRPr>
      </a:lvl8pPr>
      <a:lvl9pPr indent="1828800" algn="ctr" defTabSz="584200">
        <a:defRPr sz="1200">
          <a:solidFill>
            <a:schemeClr val="tx1"/>
          </a:solidFill>
          <a:uFill>
            <a:solidFill/>
          </a:u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hyperlink" Target="http://www.fhims.org/docs/FHA_FHIM_Terminology_Modeling_Process.docx" TargetMode="External"/><Relationship Id="rId3" Type="http://schemas.openxmlformats.org/officeDocument/2006/relationships/hyperlink" Target="http://www.fhims.org/content/420A62FD03B6_root.html" TargetMode="External"/><Relationship Id="rId7" Type="http://schemas.openxmlformats.org/officeDocument/2006/relationships/hyperlink" Target="http://www.fhims.org/docs/FHA_FHIM_Model_Driven_Architecture_Process.docx"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hyperlink" Target="http://www.fhims.org/domains.html" TargetMode="External"/><Relationship Id="rId5" Type="http://schemas.openxmlformats.org/officeDocument/2006/relationships/hyperlink" Target="https://vsac.nlm.nih.gov/" TargetMode="External"/><Relationship Id="rId10" Type="http://schemas.openxmlformats.org/officeDocument/2006/relationships/hyperlink" Target="http://www.fhims.org/docs/FHA_FHIM_Information_Modeling_Style_Guide.docx" TargetMode="External"/><Relationship Id="rId4" Type="http://schemas.openxmlformats.org/officeDocument/2006/relationships/hyperlink" Target="https://phinvads.cdc.gov/vads/SearchVocab.action" TargetMode="External"/><Relationship Id="rId9" Type="http://schemas.openxmlformats.org/officeDocument/2006/relationships/hyperlink" Target="http://www.fhims.org/docs/FHA_FHIM_Information_Modeling_Process.docx"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www.fhims.org/docs/FhimModelContentOverview.pdf" TargetMode="External"/><Relationship Id="rId13" Type="http://schemas.openxmlformats.org/officeDocument/2006/relationships/hyperlink" Target="http://www.fhims.org/docs/1FEB2012_Public%20Health%20Reporting%20-%20S&amp;I%20CEDD.pptx" TargetMode="External"/><Relationship Id="rId3" Type="http://schemas.openxmlformats.org/officeDocument/2006/relationships/hyperlink" Target="http://www.fhims.org/docs/FHIM_Fact_Sheet.pdf" TargetMode="External"/><Relationship Id="rId7" Type="http://schemas.openxmlformats.org/officeDocument/2006/relationships/hyperlink" Target="http://www.fhims.org/docs/FHIM_terminology_model.zip" TargetMode="External"/><Relationship Id="rId12" Type="http://schemas.openxmlformats.org/officeDocument/2006/relationships/hyperlink" Target="http://www.mitre.org/publications/all" TargetMode="External"/><Relationship Id="rId17" Type="http://schemas.openxmlformats.org/officeDocument/2006/relationships/hyperlink" Target="http://wiki.hl7.org/index.php?title=Virtual_Medical_Record_(vMR)" TargetMode="External"/><Relationship Id="rId2" Type="http://schemas.openxmlformats.org/officeDocument/2006/relationships/notesSlide" Target="../notesSlides/notesSlide25.xml"/><Relationship Id="rId16" Type="http://schemas.openxmlformats.org/officeDocument/2006/relationships/hyperlink" Target="http://wiki.siframework.org/Clinical+Information+Models+for+LRI" TargetMode="External"/><Relationship Id="rId1" Type="http://schemas.openxmlformats.org/officeDocument/2006/relationships/slideLayout" Target="../slideLayouts/slideLayout3.xml"/><Relationship Id="rId6" Type="http://schemas.openxmlformats.org/officeDocument/2006/relationships/hyperlink" Target="http://www.fhims.org/docs/FHIM_XMI.zip" TargetMode="External"/><Relationship Id="rId11" Type="http://schemas.openxmlformats.org/officeDocument/2006/relationships/hyperlink" Target="http://www.omg.org/news/meetings/tc/agendas/va/NIEM_pdf/Basu.pdf" TargetMode="External"/><Relationship Id="rId5" Type="http://schemas.openxmlformats.org/officeDocument/2006/relationships/hyperlink" Target="http://www.fhims.org/docs/FHIM_unfragmented_model.zip" TargetMode="External"/><Relationship Id="rId15" Type="http://schemas.openxmlformats.org/officeDocument/2006/relationships/hyperlink" Target="http://msdn.microsoft.com/en-us/library/aa972320(v=sql.80).aspx" TargetMode="External"/><Relationship Id="rId10" Type="http://schemas.openxmlformats.org/officeDocument/2006/relationships/hyperlink" Target="http://www.govhealthitconference.com/" TargetMode="External"/><Relationship Id="rId4" Type="http://schemas.openxmlformats.org/officeDocument/2006/relationships/hyperlink" Target="http://www.fhims.org/press_ulcer.html" TargetMode="External"/><Relationship Id="rId9" Type="http://schemas.openxmlformats.org/officeDocument/2006/relationships/hyperlink" Target="http://www.healthit.gov/sites/default/files/hie-interoperability/federal-health-architecture-data-sheet.pdf" TargetMode="External"/><Relationship Id="rId14" Type="http://schemas.openxmlformats.org/officeDocument/2006/relationships/hyperlink" Target="http://wiki.siframework.org/FHIMS+Registration+Information"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9.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1.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8.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76.xml"/><Relationship Id="rId1" Type="http://schemas.openxmlformats.org/officeDocument/2006/relationships/slideLayout" Target="../slideLayouts/slideLayout6.xml"/><Relationship Id="rId4" Type="http://schemas.openxmlformats.org/officeDocument/2006/relationships/image" Target="../media/image19.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0" y="2895600"/>
            <a:ext cx="8839200" cy="1371600"/>
          </a:xfrm>
        </p:spPr>
        <p:txBody>
          <a:bodyPr/>
          <a:lstStyle/>
          <a:p>
            <a:pPr>
              <a:defRPr/>
            </a:pPr>
            <a:r>
              <a:rPr lang="en-US" sz="2800" b="1" dirty="0" smtClean="0">
                <a:solidFill>
                  <a:srgbClr val="2A5588"/>
                </a:solidFill>
                <a:ea typeface="+mj-ea"/>
              </a:rPr>
              <a:t>This is a FHIM Master Deck Covering</a:t>
            </a:r>
            <a:r>
              <a:rPr lang="en-US" sz="2400" b="1" dirty="0" smtClean="0">
                <a:solidFill>
                  <a:srgbClr val="2A5588"/>
                </a:solidFill>
                <a:ea typeface="+mj-ea"/>
              </a:rPr>
              <a:t/>
            </a:r>
            <a:br>
              <a:rPr lang="en-US" sz="2400" b="1" dirty="0" smtClean="0">
                <a:solidFill>
                  <a:srgbClr val="2A5588"/>
                </a:solidFill>
                <a:ea typeface="+mj-ea"/>
              </a:rPr>
            </a:br>
            <a:r>
              <a:rPr lang="en-US" sz="2000" b="1" dirty="0" smtClean="0">
                <a:solidFill>
                  <a:srgbClr val="2A5588"/>
                </a:solidFill>
                <a:ea typeface="+mj-ea"/>
              </a:rPr>
              <a:t>FHIM </a:t>
            </a:r>
            <a:r>
              <a:rPr lang="en-US" sz="2000" b="1" dirty="0">
                <a:solidFill>
                  <a:srgbClr val="2A5588"/>
                </a:solidFill>
                <a:ea typeface="+mj-ea"/>
              </a:rPr>
              <a:t>Value Proposition to Stakeholders</a:t>
            </a:r>
            <a:br>
              <a:rPr lang="en-US" sz="2000" b="1" dirty="0">
                <a:solidFill>
                  <a:srgbClr val="2A5588"/>
                </a:solidFill>
                <a:ea typeface="+mj-ea"/>
              </a:rPr>
            </a:br>
            <a:r>
              <a:rPr lang="en-US" sz="2000" b="1" dirty="0">
                <a:solidFill>
                  <a:srgbClr val="2A5588"/>
                </a:solidFill>
                <a:ea typeface="+mj-ea"/>
              </a:rPr>
              <a:t>FHIM Going Forward Strategy</a:t>
            </a:r>
            <a:br>
              <a:rPr lang="en-US" sz="2000" b="1" dirty="0">
                <a:solidFill>
                  <a:srgbClr val="2A5588"/>
                </a:solidFill>
                <a:ea typeface="+mj-ea"/>
              </a:rPr>
            </a:br>
            <a:r>
              <a:rPr lang="en-US" sz="2000" b="1" dirty="0">
                <a:solidFill>
                  <a:srgbClr val="2A5588"/>
                </a:solidFill>
                <a:ea typeface="+mj-ea"/>
              </a:rPr>
              <a:t>FHIM </a:t>
            </a:r>
            <a:r>
              <a:rPr lang="en-US" sz="2000" b="1" dirty="0" smtClean="0">
                <a:solidFill>
                  <a:srgbClr val="2A5588"/>
                </a:solidFill>
                <a:ea typeface="+mj-ea"/>
              </a:rPr>
              <a:t>History and FHIM </a:t>
            </a:r>
            <a:r>
              <a:rPr lang="en-US" sz="2000" b="1" dirty="0">
                <a:solidFill>
                  <a:srgbClr val="2A5588"/>
                </a:solidFill>
                <a:ea typeface="+mj-ea"/>
              </a:rPr>
              <a:t>Plan</a:t>
            </a:r>
          </a:p>
        </p:txBody>
      </p:sp>
      <p:sp>
        <p:nvSpPr>
          <p:cNvPr id="8"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rgbClr val="FF0000"/>
                </a:solidFill>
              </a:rPr>
              <a:t>This is a working document; it is not approved for official use / public distribution.</a:t>
            </a:r>
            <a:endParaRPr lang="en-US" sz="1400" dirty="0">
              <a:solidFill>
                <a:srgbClr val="FF0000"/>
              </a:solidFill>
            </a:endParaRPr>
          </a:p>
        </p:txBody>
      </p:sp>
      <p:sp>
        <p:nvSpPr>
          <p:cNvPr id="12"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a:t>
            </a:fld>
            <a:endParaRPr lang="en-US" sz="1400">
              <a:solidFill>
                <a:schemeClr val="tx1"/>
              </a:solidFill>
            </a:endParaRPr>
          </a:p>
        </p:txBody>
      </p:sp>
    </p:spTree>
    <p:extLst>
      <p:ext uri="{BB962C8B-B14F-4D97-AF65-F5344CB8AC3E}">
        <p14:creationId xmlns:p14="http://schemas.microsoft.com/office/powerpoint/2010/main" val="1463896459"/>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17588"/>
          </a:xfrm>
        </p:spPr>
        <p:txBody>
          <a:bodyPr/>
          <a:lstStyle/>
          <a:p>
            <a:pPr algn="ctr"/>
            <a:r>
              <a:rPr lang="en-US" sz="2800" b="1" dirty="0" smtClean="0">
                <a:solidFill>
                  <a:schemeClr val="bg1"/>
                </a:solidFill>
                <a:latin typeface="Arial Black" panose="020B0A04020102020204" pitchFamily="34" charset="0"/>
              </a:rPr>
              <a:t>FHIM Information Domains</a:t>
            </a:r>
            <a:br>
              <a:rPr lang="en-US" sz="2800" b="1" dirty="0" smtClean="0">
                <a:solidFill>
                  <a:schemeClr val="bg1"/>
                </a:solidFill>
                <a:latin typeface="Arial Black" panose="020B0A04020102020204" pitchFamily="34" charset="0"/>
              </a:rPr>
            </a:br>
            <a:r>
              <a:rPr lang="en-US" sz="2800" b="1" dirty="0" smtClean="0">
                <a:solidFill>
                  <a:schemeClr val="bg1"/>
                </a:solidFill>
                <a:latin typeface="Arial Black" panose="020B0A04020102020204" pitchFamily="34" charset="0"/>
              </a:rPr>
              <a:t>Modelling Status</a:t>
            </a:r>
            <a:endParaRPr lang="en-US" dirty="0">
              <a:solidFill>
                <a:schemeClr val="bg1"/>
              </a:solidFill>
              <a:latin typeface="Arial Black" panose="020B0A04020102020204" pitchFamily="34" charset="0"/>
            </a:endParaRPr>
          </a:p>
        </p:txBody>
      </p:sp>
      <p:pic>
        <p:nvPicPr>
          <p:cNvPr id="9" name="Picture 8"/>
          <p:cNvPicPr>
            <a:picLocks noChangeAspect="1"/>
          </p:cNvPicPr>
          <p:nvPr/>
        </p:nvPicPr>
        <p:blipFill>
          <a:blip r:embed="rId3"/>
          <a:stretch>
            <a:fillRect/>
          </a:stretch>
        </p:blipFill>
        <p:spPr>
          <a:xfrm>
            <a:off x="-1" y="1258729"/>
            <a:ext cx="9197626" cy="5142071"/>
          </a:xfrm>
          <a:prstGeom prst="rect">
            <a:avLst/>
          </a:prstGeom>
        </p:spPr>
      </p:pic>
      <p:sp>
        <p:nvSpPr>
          <p:cNvPr id="13"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10</a:t>
            </a:fld>
            <a:endParaRPr lang="en-US" sz="1400">
              <a:solidFill>
                <a:schemeClr val="tx1"/>
              </a:solidFill>
            </a:endParaRPr>
          </a:p>
        </p:txBody>
      </p:sp>
      <p:sp>
        <p:nvSpPr>
          <p:cNvPr id="14"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5"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Tree>
    <p:extLst>
      <p:ext uri="{BB962C8B-B14F-4D97-AF65-F5344CB8AC3E}">
        <p14:creationId xmlns:p14="http://schemas.microsoft.com/office/powerpoint/2010/main" val="2459599608"/>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17588"/>
          </a:xfrm>
        </p:spPr>
        <p:txBody>
          <a:bodyPr/>
          <a:lstStyle/>
          <a:p>
            <a:pPr algn="ctr"/>
            <a:r>
              <a:rPr lang="en-US" dirty="0" smtClean="0">
                <a:solidFill>
                  <a:schemeClr val="bg1"/>
                </a:solidFill>
                <a:latin typeface="Arial Black" panose="020B0A04020102020204" pitchFamily="34" charset="0"/>
              </a:rPr>
              <a:t>Preliminary FHIM PLAN</a:t>
            </a:r>
            <a:endParaRPr lang="en-US" dirty="0">
              <a:solidFill>
                <a:schemeClr val="bg1"/>
              </a:solidFill>
              <a:latin typeface="Arial Black" panose="020B0A040201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40833378"/>
              </p:ext>
            </p:extLst>
          </p:nvPr>
        </p:nvGraphicFramePr>
        <p:xfrm>
          <a:off x="0" y="1447800"/>
          <a:ext cx="9144000" cy="4947920"/>
        </p:xfrm>
        <a:graphic>
          <a:graphicData uri="http://schemas.openxmlformats.org/drawingml/2006/table">
            <a:tbl>
              <a:tblPr firstRow="1" bandRow="1">
                <a:tableStyleId>{5940675A-B579-460E-94D1-54222C63F5DA}</a:tableStyleId>
              </a:tblPr>
              <a:tblGrid>
                <a:gridCol w="2286000"/>
                <a:gridCol w="2286000"/>
                <a:gridCol w="2286000"/>
                <a:gridCol w="2286000"/>
              </a:tblGrid>
              <a:tr h="320040">
                <a:tc>
                  <a:txBody>
                    <a:bodyPr/>
                    <a:lstStyle/>
                    <a:p>
                      <a:r>
                        <a:rPr lang="en-US" sz="1800" b="1" dirty="0" smtClean="0">
                          <a:latin typeface="Arial Narrow" panose="020B0606020202030204" pitchFamily="34" charset="0"/>
                        </a:rPr>
                        <a:t>FY2015</a:t>
                      </a:r>
                      <a:endParaRPr lang="en-US" sz="1800" b="1" dirty="0">
                        <a:latin typeface="Arial Narrow" panose="020B0606020202030204" pitchFamily="34" charset="0"/>
                      </a:endParaRPr>
                    </a:p>
                  </a:txBody>
                  <a:tcPr/>
                </a:tc>
                <a:tc>
                  <a:txBody>
                    <a:bodyPr/>
                    <a:lstStyle/>
                    <a:p>
                      <a:r>
                        <a:rPr lang="en-US" sz="1800" b="1" dirty="0" smtClean="0">
                          <a:latin typeface="Arial Narrow" panose="020B0606020202030204" pitchFamily="34" charset="0"/>
                        </a:rPr>
                        <a:t>FY2016</a:t>
                      </a:r>
                      <a:endParaRPr lang="en-US" sz="1800" b="1" dirty="0">
                        <a:latin typeface="Arial Narrow" panose="020B0606020202030204" pitchFamily="34" charset="0"/>
                      </a:endParaRPr>
                    </a:p>
                  </a:txBody>
                  <a:tcPr/>
                </a:tc>
                <a:tc>
                  <a:txBody>
                    <a:bodyPr/>
                    <a:lstStyle/>
                    <a:p>
                      <a:r>
                        <a:rPr lang="en-US" sz="1800" b="1" dirty="0" smtClean="0">
                          <a:latin typeface="Arial Narrow" panose="020B0606020202030204" pitchFamily="34" charset="0"/>
                        </a:rPr>
                        <a:t>FY2017</a:t>
                      </a:r>
                      <a:endParaRPr lang="en-US" sz="1800" b="1" dirty="0">
                        <a:latin typeface="Arial Narrow" panose="020B0606020202030204" pitchFamily="34" charset="0"/>
                      </a:endParaRPr>
                    </a:p>
                  </a:txBody>
                  <a:tcPr/>
                </a:tc>
                <a:tc>
                  <a:txBody>
                    <a:bodyPr/>
                    <a:lstStyle/>
                    <a:p>
                      <a:r>
                        <a:rPr lang="en-US" sz="1800" b="1" dirty="0" smtClean="0">
                          <a:latin typeface="Arial Narrow" panose="020B0606020202030204" pitchFamily="34" charset="0"/>
                        </a:rPr>
                        <a:t>FY2018+</a:t>
                      </a:r>
                      <a:endParaRPr lang="en-US" sz="1800" b="1" dirty="0">
                        <a:latin typeface="Arial Narrow" panose="020B0606020202030204" pitchFamily="34" charset="0"/>
                      </a:endParaRPr>
                    </a:p>
                  </a:txBody>
                  <a:tcPr/>
                </a:tc>
              </a:tr>
              <a:tr h="370840">
                <a:tc>
                  <a:txBody>
                    <a:bodyPr/>
                    <a:lstStyle/>
                    <a:p>
                      <a:r>
                        <a:rPr lang="en-US" sz="1800" dirty="0" smtClean="0">
                          <a:latin typeface="Arial Narrow" panose="020B0606020202030204" pitchFamily="34" charset="0"/>
                        </a:rPr>
                        <a:t>Case Mgmt. TM</a:t>
                      </a:r>
                      <a:endParaRPr lang="en-US" sz="1800" dirty="0">
                        <a:latin typeface="Arial Narrow" panose="020B0606020202030204" pitchFamily="34" charset="0"/>
                      </a:endParaRPr>
                    </a:p>
                  </a:txBody>
                  <a:tcPr/>
                </a:tc>
                <a:tc>
                  <a:txBody>
                    <a:bodyPr/>
                    <a:lstStyle/>
                    <a:p>
                      <a:r>
                        <a:rPr lang="en-US" sz="1800" dirty="0" smtClean="0">
                          <a:solidFill>
                            <a:schemeClr val="tx1"/>
                          </a:solidFill>
                          <a:effectLst/>
                          <a:uFill>
                            <a:solidFill/>
                          </a:uFill>
                          <a:latin typeface="Arial Narrow" panose="020B0606020202030204" pitchFamily="34" charset="0"/>
                          <a:ea typeface="+mn-ea"/>
                          <a:cs typeface="+mn-cs"/>
                          <a:sym typeface="Arial"/>
                        </a:rPr>
                        <a:t>Clinical Decision Support IM-TM (180)</a:t>
                      </a:r>
                      <a:endParaRPr lang="en-US" sz="1800" dirty="0">
                        <a:latin typeface="Arial Narrow" panose="020B0606020202030204" pitchFamily="34" charset="0"/>
                      </a:endParaRPr>
                    </a:p>
                  </a:txBody>
                  <a:tcPr/>
                </a:tc>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US" sz="1800" dirty="0" smtClean="0">
                          <a:solidFill>
                            <a:schemeClr val="tx1"/>
                          </a:solidFill>
                          <a:effectLst/>
                          <a:uFill>
                            <a:solidFill/>
                          </a:uFill>
                          <a:latin typeface="Arial Narrow" panose="020B0606020202030204" pitchFamily="34" charset="0"/>
                          <a:ea typeface="+mn-ea"/>
                          <a:cs typeface="+mn-cs"/>
                          <a:sym typeface="Arial"/>
                        </a:rPr>
                        <a:t>Social Work </a:t>
                      </a:r>
                    </a:p>
                    <a:p>
                      <a:pPr marL="0" marR="0" indent="0" algn="ctr" defTabSz="584200" eaLnBrk="1" fontAlgn="auto" latinLnBrk="0" hangingPunct="1">
                        <a:lnSpc>
                          <a:spcPct val="100000"/>
                        </a:lnSpc>
                        <a:spcBef>
                          <a:spcPts val="0"/>
                        </a:spcBef>
                        <a:spcAft>
                          <a:spcPts val="0"/>
                        </a:spcAft>
                        <a:buClrTx/>
                        <a:buSzTx/>
                        <a:buFontTx/>
                        <a:buNone/>
                        <a:tabLst/>
                        <a:defRPr/>
                      </a:pPr>
                      <a:r>
                        <a:rPr lang="en-US" sz="1800" dirty="0" smtClean="0">
                          <a:solidFill>
                            <a:schemeClr val="tx1"/>
                          </a:solidFill>
                          <a:effectLst/>
                          <a:uFill>
                            <a:solidFill/>
                          </a:uFill>
                          <a:latin typeface="Arial Narrow" panose="020B0606020202030204" pitchFamily="34" charset="0"/>
                          <a:ea typeface="+mn-ea"/>
                          <a:cs typeface="+mn-cs"/>
                          <a:sym typeface="Arial"/>
                        </a:rPr>
                        <a:t>IM-TM (90)</a:t>
                      </a:r>
                    </a:p>
                  </a:txBody>
                  <a:tcPr/>
                </a:tc>
                <a:tc>
                  <a:txBody>
                    <a:bodyPr/>
                    <a:lstStyle/>
                    <a:p>
                      <a:r>
                        <a:rPr lang="en-US" sz="1800" dirty="0" smtClean="0">
                          <a:latin typeface="Arial Narrow" panose="020B0606020202030204" pitchFamily="34" charset="0"/>
                        </a:rPr>
                        <a:t>FHIM &amp; Terminology (TBD)</a:t>
                      </a:r>
                      <a:endParaRPr lang="en-US" sz="1800" dirty="0">
                        <a:latin typeface="Arial Narrow" panose="020B0606020202030204" pitchFamily="34" charset="0"/>
                      </a:endParaRPr>
                    </a:p>
                  </a:txBody>
                  <a:tcPr/>
                </a:tc>
              </a:tr>
              <a:tr h="370840">
                <a:tc>
                  <a:txBody>
                    <a:bodyPr/>
                    <a:lstStyle/>
                    <a:p>
                      <a:r>
                        <a:rPr lang="en-US" sz="1800" dirty="0" smtClean="0">
                          <a:latin typeface="Arial Narrow" panose="020B0606020202030204" pitchFamily="34" charset="0"/>
                        </a:rPr>
                        <a:t>Radiology/Imaging</a:t>
                      </a:r>
                      <a:r>
                        <a:rPr lang="en-US" sz="1800" baseline="0" dirty="0" smtClean="0">
                          <a:latin typeface="Arial Narrow" panose="020B0606020202030204" pitchFamily="34" charset="0"/>
                        </a:rPr>
                        <a:t> IM &amp; TM (180)</a:t>
                      </a:r>
                      <a:endParaRPr lang="en-US" sz="1800" dirty="0">
                        <a:latin typeface="Arial Narrow" panose="020B0606020202030204" pitchFamily="34" charset="0"/>
                      </a:endParaRPr>
                    </a:p>
                  </a:txBody>
                  <a:tcPr/>
                </a:tc>
                <a:tc>
                  <a:txBody>
                    <a:bodyPr/>
                    <a:lstStyle/>
                    <a:p>
                      <a:r>
                        <a:rPr lang="en-US" sz="1800" dirty="0" smtClean="0">
                          <a:solidFill>
                            <a:schemeClr val="tx1"/>
                          </a:solidFill>
                          <a:effectLst/>
                          <a:uFill>
                            <a:solidFill/>
                          </a:uFill>
                          <a:latin typeface="Arial Narrow" panose="020B0606020202030204" pitchFamily="34" charset="0"/>
                          <a:ea typeface="+mn-ea"/>
                          <a:cs typeface="+mn-cs"/>
                          <a:sym typeface="Arial"/>
                        </a:rPr>
                        <a:t>Consultations </a:t>
                      </a:r>
                    </a:p>
                    <a:p>
                      <a:r>
                        <a:rPr lang="en-US" sz="1800" dirty="0" smtClean="0">
                          <a:solidFill>
                            <a:schemeClr val="tx1"/>
                          </a:solidFill>
                          <a:effectLst/>
                          <a:uFill>
                            <a:solidFill/>
                          </a:uFill>
                          <a:latin typeface="Arial Narrow" panose="020B0606020202030204" pitchFamily="34" charset="0"/>
                          <a:ea typeface="+mn-ea"/>
                          <a:cs typeface="+mn-cs"/>
                          <a:sym typeface="Arial"/>
                        </a:rPr>
                        <a:t>IM-TM (180)</a:t>
                      </a:r>
                      <a:endParaRPr lang="en-US" sz="1800" dirty="0">
                        <a:latin typeface="Arial Narrow" panose="020B0606020202030204" pitchFamily="34" charset="0"/>
                      </a:endParaRPr>
                    </a:p>
                  </a:txBody>
                  <a:tcPr/>
                </a:tc>
                <a:tc>
                  <a:txBody>
                    <a:bodyPr/>
                    <a:lstStyle/>
                    <a:p>
                      <a:r>
                        <a:rPr lang="en-US" sz="1800" dirty="0" smtClean="0">
                          <a:solidFill>
                            <a:schemeClr val="tx1"/>
                          </a:solidFill>
                          <a:effectLst/>
                          <a:uFill>
                            <a:solidFill/>
                          </a:uFill>
                          <a:latin typeface="Arial Narrow" panose="020B0606020202030204" pitchFamily="34" charset="0"/>
                          <a:ea typeface="+mn-ea"/>
                          <a:cs typeface="+mn-cs"/>
                          <a:sym typeface="Arial"/>
                        </a:rPr>
                        <a:t>Surgery </a:t>
                      </a:r>
                    </a:p>
                    <a:p>
                      <a:r>
                        <a:rPr lang="en-US" sz="1800" dirty="0" smtClean="0">
                          <a:solidFill>
                            <a:schemeClr val="tx1"/>
                          </a:solidFill>
                          <a:effectLst/>
                          <a:uFill>
                            <a:solidFill/>
                          </a:uFill>
                          <a:latin typeface="Arial Narrow" panose="020B0606020202030204" pitchFamily="34" charset="0"/>
                          <a:ea typeface="+mn-ea"/>
                          <a:cs typeface="+mn-cs"/>
                          <a:sym typeface="Arial"/>
                        </a:rPr>
                        <a:t>IM-TM (90)</a:t>
                      </a:r>
                      <a:endParaRPr lang="en-US" sz="1800" dirty="0">
                        <a:latin typeface="Arial Narrow" panose="020B0606020202030204" pitchFamily="34" charset="0"/>
                      </a:endParaRPr>
                    </a:p>
                  </a:txBody>
                  <a:tcPr/>
                </a:tc>
                <a:tc>
                  <a:txBody>
                    <a:bodyPr/>
                    <a:lstStyle/>
                    <a:p>
                      <a:endParaRPr lang="en-US" sz="1800" dirty="0">
                        <a:latin typeface="Arial Narrow" panose="020B0606020202030204" pitchFamily="34" charset="0"/>
                      </a:endParaRPr>
                    </a:p>
                  </a:txBody>
                  <a:tcPr/>
                </a:tc>
              </a:tr>
              <a:tr h="370840">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US" sz="1800" dirty="0" smtClean="0">
                          <a:solidFill>
                            <a:schemeClr val="tx1"/>
                          </a:solidFill>
                          <a:effectLst/>
                          <a:uFill>
                            <a:solidFill/>
                          </a:uFill>
                          <a:latin typeface="Arial Narrow" panose="020B0606020202030204" pitchFamily="34" charset="0"/>
                          <a:ea typeface="+mn-ea"/>
                          <a:cs typeface="+mn-cs"/>
                          <a:sym typeface="Arial"/>
                        </a:rPr>
                        <a:t>Clinical Decision Support  IM-TM (180)</a:t>
                      </a:r>
                      <a:endParaRPr lang="en-US" sz="1800" dirty="0" smtClean="0">
                        <a:latin typeface="Arial Narrow" panose="020B0606020202030204" pitchFamily="34" charset="0"/>
                      </a:endParaRPr>
                    </a:p>
                  </a:txBody>
                  <a:tcPr/>
                </a:tc>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US" sz="1800" dirty="0" smtClean="0">
                          <a:solidFill>
                            <a:schemeClr val="tx1"/>
                          </a:solidFill>
                          <a:effectLst/>
                          <a:uFill>
                            <a:solidFill/>
                          </a:uFill>
                          <a:latin typeface="Arial Narrow" panose="020B0606020202030204" pitchFamily="34" charset="0"/>
                          <a:ea typeface="+mn-ea"/>
                          <a:cs typeface="+mn-cs"/>
                          <a:sym typeface="Arial"/>
                        </a:rPr>
                        <a:t>Clinical Documents  </a:t>
                      </a:r>
                    </a:p>
                    <a:p>
                      <a:pPr marL="0" marR="0" indent="0" algn="ctr" defTabSz="584200" eaLnBrk="1" fontAlgn="auto" latinLnBrk="0" hangingPunct="1">
                        <a:lnSpc>
                          <a:spcPct val="100000"/>
                        </a:lnSpc>
                        <a:spcBef>
                          <a:spcPts val="0"/>
                        </a:spcBef>
                        <a:spcAft>
                          <a:spcPts val="0"/>
                        </a:spcAft>
                        <a:buClrTx/>
                        <a:buSzTx/>
                        <a:buFontTx/>
                        <a:buNone/>
                        <a:tabLst/>
                        <a:defRPr/>
                      </a:pPr>
                      <a:r>
                        <a:rPr lang="en-US" sz="1800" dirty="0" smtClean="0">
                          <a:solidFill>
                            <a:schemeClr val="tx1"/>
                          </a:solidFill>
                          <a:effectLst/>
                          <a:uFill>
                            <a:solidFill/>
                          </a:uFill>
                          <a:latin typeface="Arial Narrow" panose="020B0606020202030204" pitchFamily="34" charset="0"/>
                          <a:ea typeface="+mn-ea"/>
                          <a:cs typeface="+mn-cs"/>
                          <a:sym typeface="Arial"/>
                        </a:rPr>
                        <a:t>IM-TM (90)</a:t>
                      </a:r>
                      <a:endParaRPr lang="en-US" sz="1800" dirty="0" smtClean="0">
                        <a:latin typeface="Arial Narrow" panose="020B0606020202030204" pitchFamily="34" charset="0"/>
                      </a:endParaRPr>
                    </a:p>
                  </a:txBody>
                  <a:tcPr/>
                </a:tc>
                <a:tc>
                  <a:txBody>
                    <a:bodyPr/>
                    <a:lstStyle/>
                    <a:p>
                      <a:r>
                        <a:rPr lang="en-US" sz="1800" dirty="0" smtClean="0">
                          <a:latin typeface="Arial Narrow" panose="020B0606020202030204" pitchFamily="34" charset="0"/>
                        </a:rPr>
                        <a:t>FHIM &amp; Terminology (TBD)</a:t>
                      </a:r>
                      <a:endParaRPr lang="en-US" sz="1800" dirty="0">
                        <a:latin typeface="Arial Narrow" panose="020B0606020202030204" pitchFamily="34" charset="0"/>
                      </a:endParaRPr>
                    </a:p>
                  </a:txBody>
                  <a:tcPr/>
                </a:tc>
                <a:tc>
                  <a:txBody>
                    <a:bodyPr/>
                    <a:lstStyle/>
                    <a:p>
                      <a:endParaRPr lang="en-US" sz="1800" dirty="0">
                        <a:latin typeface="Arial Narrow" panose="020B0606020202030204" pitchFamily="34" charset="0"/>
                      </a:endParaRPr>
                    </a:p>
                  </a:txBody>
                  <a:tcPr/>
                </a:tc>
              </a:tr>
              <a:tr h="370840">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US" sz="1800" dirty="0" smtClean="0">
                          <a:solidFill>
                            <a:schemeClr val="tx1"/>
                          </a:solidFill>
                          <a:effectLst/>
                          <a:uFill>
                            <a:solidFill/>
                          </a:uFill>
                          <a:latin typeface="Arial Narrow" panose="020B0606020202030204" pitchFamily="34" charset="0"/>
                          <a:ea typeface="+mn-ea"/>
                          <a:cs typeface="+mn-cs"/>
                          <a:sym typeface="Arial"/>
                        </a:rPr>
                        <a:t>Clinical Decision Support  IM-TM (180)</a:t>
                      </a:r>
                      <a:endParaRPr lang="en-US" sz="1800" dirty="0" smtClean="0">
                        <a:latin typeface="Arial Narrow" panose="020B0606020202030204" pitchFamily="34" charset="0"/>
                      </a:endParaRPr>
                    </a:p>
                  </a:txBody>
                  <a:tcPr/>
                </a:tc>
                <a:tc>
                  <a:txBody>
                    <a:bodyPr/>
                    <a:lstStyle/>
                    <a:p>
                      <a:r>
                        <a:rPr lang="en-US" sz="1800" dirty="0" smtClean="0">
                          <a:solidFill>
                            <a:schemeClr val="tx1"/>
                          </a:solidFill>
                          <a:effectLst/>
                          <a:uFill>
                            <a:solidFill/>
                          </a:uFill>
                          <a:latin typeface="Arial Narrow" panose="020B0606020202030204" pitchFamily="34" charset="0"/>
                          <a:ea typeface="+mn-ea"/>
                          <a:cs typeface="+mn-cs"/>
                          <a:sym typeface="Arial"/>
                        </a:rPr>
                        <a:t>Social Work </a:t>
                      </a:r>
                    </a:p>
                    <a:p>
                      <a:r>
                        <a:rPr lang="en-US" sz="1800" dirty="0" smtClean="0">
                          <a:solidFill>
                            <a:schemeClr val="tx1"/>
                          </a:solidFill>
                          <a:effectLst/>
                          <a:uFill>
                            <a:solidFill/>
                          </a:uFill>
                          <a:latin typeface="Arial Narrow" panose="020B0606020202030204" pitchFamily="34" charset="0"/>
                          <a:ea typeface="+mn-ea"/>
                          <a:cs typeface="+mn-cs"/>
                          <a:sym typeface="Arial"/>
                        </a:rPr>
                        <a:t>IM-TM (90)</a:t>
                      </a:r>
                    </a:p>
                  </a:txBody>
                  <a:tcPr/>
                </a:tc>
                <a:tc>
                  <a:txBody>
                    <a:bodyPr/>
                    <a:lstStyle/>
                    <a:p>
                      <a:endParaRPr lang="en-US" sz="1800" dirty="0">
                        <a:latin typeface="Arial Narrow" panose="020B0606020202030204" pitchFamily="34" charset="0"/>
                      </a:endParaRPr>
                    </a:p>
                  </a:txBody>
                  <a:tcPr/>
                </a:tc>
                <a:tc>
                  <a:txBody>
                    <a:bodyPr/>
                    <a:lstStyle/>
                    <a:p>
                      <a:endParaRPr lang="en-US" sz="1800" dirty="0">
                        <a:latin typeface="Arial Narrow" panose="020B0606020202030204" pitchFamily="34" charset="0"/>
                      </a:endParaRPr>
                    </a:p>
                  </a:txBody>
                  <a:tcPr/>
                </a:tc>
              </a:tr>
              <a:tr h="370840">
                <a:tc>
                  <a:txBody>
                    <a:bodyPr/>
                    <a:lstStyle/>
                    <a:p>
                      <a:pPr marL="0" marR="0" indent="0" algn="ctr" defTabSz="584200" eaLnBrk="1" fontAlgn="auto" latinLnBrk="0" hangingPunct="1">
                        <a:lnSpc>
                          <a:spcPct val="100000"/>
                        </a:lnSpc>
                        <a:spcBef>
                          <a:spcPts val="0"/>
                        </a:spcBef>
                        <a:spcAft>
                          <a:spcPts val="0"/>
                        </a:spcAft>
                        <a:buClrTx/>
                        <a:buSzTx/>
                        <a:buFontTx/>
                        <a:buNone/>
                        <a:tabLst/>
                        <a:defRPr/>
                      </a:pPr>
                      <a:endParaRPr lang="en-US" sz="1800" dirty="0" smtClean="0">
                        <a:latin typeface="Arial Narrow" panose="020B0606020202030204" pitchFamily="34" charset="0"/>
                      </a:endParaRPr>
                    </a:p>
                  </a:txBody>
                  <a:tcPr/>
                </a:tc>
                <a:tc>
                  <a:txBody>
                    <a:bodyPr/>
                    <a:lstStyle/>
                    <a:p>
                      <a:endParaRPr lang="en-US" sz="1800">
                        <a:latin typeface="Arial Narrow" panose="020B0606020202030204" pitchFamily="34" charset="0"/>
                      </a:endParaRPr>
                    </a:p>
                  </a:txBody>
                  <a:tcPr/>
                </a:tc>
                <a:tc>
                  <a:txBody>
                    <a:bodyPr/>
                    <a:lstStyle/>
                    <a:p>
                      <a:endParaRPr lang="en-US" sz="1800">
                        <a:latin typeface="Arial Narrow" panose="020B0606020202030204" pitchFamily="34" charset="0"/>
                      </a:endParaRPr>
                    </a:p>
                  </a:txBody>
                  <a:tcPr/>
                </a:tc>
                <a:tc>
                  <a:txBody>
                    <a:bodyPr/>
                    <a:lstStyle/>
                    <a:p>
                      <a:endParaRPr lang="en-US" sz="1800">
                        <a:latin typeface="Arial Narrow" panose="020B0606020202030204" pitchFamily="34" charset="0"/>
                      </a:endParaRPr>
                    </a:p>
                  </a:txBody>
                  <a:tcPr/>
                </a:tc>
              </a:tr>
              <a:tr h="370840">
                <a:tc>
                  <a:txBody>
                    <a:bodyPr/>
                    <a:lstStyle/>
                    <a:p>
                      <a:r>
                        <a:rPr lang="en-US" sz="1800" dirty="0" smtClean="0">
                          <a:latin typeface="Arial Narrow" panose="020B0606020202030204" pitchFamily="34" charset="0"/>
                        </a:rPr>
                        <a:t>FHIM-MDHT (90)</a:t>
                      </a:r>
                      <a:endParaRPr lang="en-US" sz="1800" dirty="0">
                        <a:latin typeface="Arial Narrow" panose="020B0606020202030204" pitchFamily="34" charset="0"/>
                      </a:endParaRPr>
                    </a:p>
                  </a:txBody>
                  <a:tcPr/>
                </a:tc>
                <a:tc>
                  <a:txBody>
                    <a:bodyPr/>
                    <a:lstStyle/>
                    <a:p>
                      <a:r>
                        <a:rPr lang="en-US" sz="1800" dirty="0" smtClean="0">
                          <a:latin typeface="Arial Narrow" panose="020B0606020202030204" pitchFamily="34" charset="0"/>
                        </a:rPr>
                        <a:t>FHIM-MDHT (270)</a:t>
                      </a:r>
                      <a:endParaRPr lang="en-US" sz="1800" dirty="0">
                        <a:latin typeface="Arial Narrow" panose="020B0606020202030204" pitchFamily="34" charset="0"/>
                      </a:endParaRPr>
                    </a:p>
                  </a:txBody>
                  <a:tcPr/>
                </a:tc>
                <a:tc>
                  <a:txBody>
                    <a:bodyPr/>
                    <a:lstStyle/>
                    <a:p>
                      <a:r>
                        <a:rPr lang="en-US" sz="1800" dirty="0" smtClean="0">
                          <a:latin typeface="Arial Narrow" panose="020B0606020202030204" pitchFamily="34" charset="0"/>
                        </a:rPr>
                        <a:t>FHIM-MDHT (TBD)</a:t>
                      </a:r>
                      <a:endParaRPr lang="en-US" sz="1800" dirty="0">
                        <a:latin typeface="Arial Narrow" panose="020B0606020202030204" pitchFamily="34" charset="0"/>
                      </a:endParaRPr>
                    </a:p>
                  </a:txBody>
                  <a:tcPr/>
                </a:tc>
                <a:tc>
                  <a:txBody>
                    <a:bodyPr/>
                    <a:lstStyle/>
                    <a:p>
                      <a:r>
                        <a:rPr lang="en-US" sz="1800" dirty="0" smtClean="0">
                          <a:latin typeface="Arial Narrow" panose="020B0606020202030204" pitchFamily="34" charset="0"/>
                        </a:rPr>
                        <a:t>FHIM-MDHT (TBD)</a:t>
                      </a:r>
                      <a:endParaRPr lang="en-US" sz="1800" dirty="0">
                        <a:latin typeface="Arial Narrow" panose="020B0606020202030204" pitchFamily="34" charset="0"/>
                      </a:endParaRPr>
                    </a:p>
                  </a:txBody>
                  <a:tcPr/>
                </a:tc>
              </a:tr>
              <a:tr h="370840">
                <a:tc>
                  <a:txBody>
                    <a:bodyPr/>
                    <a:lstStyle/>
                    <a:p>
                      <a:r>
                        <a:rPr lang="en-US" sz="1800" dirty="0" smtClean="0">
                          <a:latin typeface="Arial Narrow" panose="020B0606020202030204" pitchFamily="34" charset="0"/>
                        </a:rPr>
                        <a:t>FHIM-S&amp;I Framework (90) </a:t>
                      </a:r>
                      <a:endParaRPr lang="en-US" sz="1800" dirty="0">
                        <a:latin typeface="Arial Narrow" panose="020B0606020202030204" pitchFamily="34" charset="0"/>
                      </a:endParaRPr>
                    </a:p>
                  </a:txBody>
                  <a:tcPr/>
                </a:tc>
                <a:tc>
                  <a:txBody>
                    <a:bodyPr/>
                    <a:lstStyle/>
                    <a:p>
                      <a:r>
                        <a:rPr lang="en-US" sz="1800" dirty="0" smtClean="0">
                          <a:latin typeface="Arial Narrow" panose="020B0606020202030204" pitchFamily="34" charset="0"/>
                        </a:rPr>
                        <a:t>FHIM-S&amp;I Framework  (270)</a:t>
                      </a:r>
                      <a:endParaRPr lang="en-US" sz="1800" dirty="0">
                        <a:latin typeface="Arial Narrow" panose="020B0606020202030204" pitchFamily="34" charset="0"/>
                      </a:endParaRPr>
                    </a:p>
                  </a:txBody>
                  <a:tcPr/>
                </a:tc>
                <a:tc>
                  <a:txBody>
                    <a:bodyPr/>
                    <a:lstStyle/>
                    <a:p>
                      <a:r>
                        <a:rPr lang="en-US" sz="1800" dirty="0" smtClean="0">
                          <a:latin typeface="Arial Narrow" panose="020B0606020202030204" pitchFamily="34" charset="0"/>
                        </a:rPr>
                        <a:t>FHIM-S&amp;I Framework  (TBD)</a:t>
                      </a:r>
                      <a:endParaRPr lang="en-US" sz="1800" dirty="0">
                        <a:latin typeface="Arial Narrow" panose="020B0606020202030204" pitchFamily="34" charset="0"/>
                      </a:endParaRPr>
                    </a:p>
                  </a:txBody>
                  <a:tcPr/>
                </a:tc>
                <a:tc>
                  <a:txBody>
                    <a:bodyPr/>
                    <a:lstStyle/>
                    <a:p>
                      <a:r>
                        <a:rPr lang="en-US" sz="1800" dirty="0" smtClean="0">
                          <a:latin typeface="Arial Narrow" panose="020B0606020202030204" pitchFamily="34" charset="0"/>
                        </a:rPr>
                        <a:t>FHIM-S&amp;I Framework  (TBD)</a:t>
                      </a:r>
                      <a:endParaRPr lang="en-US" sz="1800" dirty="0">
                        <a:latin typeface="Arial Narrow" panose="020B0606020202030204" pitchFamily="34" charset="0"/>
                      </a:endParaRPr>
                    </a:p>
                  </a:txBody>
                  <a:tcPr/>
                </a:tc>
              </a:tr>
              <a:tr h="370840">
                <a:tc>
                  <a:txBody>
                    <a:bodyPr/>
                    <a:lstStyle/>
                    <a:p>
                      <a:r>
                        <a:rPr lang="en-US" sz="1800" dirty="0" smtClean="0">
                          <a:latin typeface="Arial Narrow" panose="020B0606020202030204" pitchFamily="34" charset="0"/>
                        </a:rPr>
                        <a:t>US</a:t>
                      </a:r>
                      <a:r>
                        <a:rPr lang="en-US" sz="1800" baseline="0" dirty="0" smtClean="0">
                          <a:latin typeface="Arial Narrow" panose="020B0606020202030204" pitchFamily="34" charset="0"/>
                        </a:rPr>
                        <a:t> Health IT </a:t>
                      </a:r>
                    </a:p>
                    <a:p>
                      <a:r>
                        <a:rPr lang="en-US" sz="1800" baseline="0" dirty="0" smtClean="0">
                          <a:latin typeface="Arial Narrow" panose="020B0606020202030204" pitchFamily="34" charset="0"/>
                        </a:rPr>
                        <a:t>Architecture (TBD)</a:t>
                      </a:r>
                      <a:endParaRPr lang="en-US" sz="1800" dirty="0">
                        <a:latin typeface="Arial Narrow" panose="020B0606020202030204" pitchFamily="34" charset="0"/>
                      </a:endParaRPr>
                    </a:p>
                  </a:txBody>
                  <a:tcPr/>
                </a:tc>
                <a:tc>
                  <a:txBody>
                    <a:bodyPr/>
                    <a:lstStyle/>
                    <a:p>
                      <a:r>
                        <a:rPr lang="en-US" sz="1800" dirty="0" smtClean="0">
                          <a:latin typeface="Arial Narrow" panose="020B0606020202030204" pitchFamily="34" charset="0"/>
                        </a:rPr>
                        <a:t>US</a:t>
                      </a:r>
                      <a:r>
                        <a:rPr lang="en-US" sz="1800" baseline="0" dirty="0" smtClean="0">
                          <a:latin typeface="Arial Narrow" panose="020B0606020202030204" pitchFamily="34" charset="0"/>
                        </a:rPr>
                        <a:t> Health IT </a:t>
                      </a:r>
                    </a:p>
                    <a:p>
                      <a:r>
                        <a:rPr lang="en-US" sz="1800" baseline="0" dirty="0" smtClean="0">
                          <a:latin typeface="Arial Narrow" panose="020B0606020202030204" pitchFamily="34" charset="0"/>
                        </a:rPr>
                        <a:t>Architecture (TBD)</a:t>
                      </a:r>
                      <a:endParaRPr lang="en-US" sz="1800" dirty="0">
                        <a:latin typeface="Arial Narrow" panose="020B0606020202030204" pitchFamily="34" charset="0"/>
                      </a:endParaRPr>
                    </a:p>
                  </a:txBody>
                  <a:tcPr/>
                </a:tc>
                <a:tc>
                  <a:txBody>
                    <a:bodyPr/>
                    <a:lstStyle/>
                    <a:p>
                      <a:r>
                        <a:rPr lang="en-US" sz="1800" dirty="0" smtClean="0">
                          <a:latin typeface="Arial Narrow" panose="020B0606020202030204" pitchFamily="34" charset="0"/>
                        </a:rPr>
                        <a:t>US</a:t>
                      </a:r>
                      <a:r>
                        <a:rPr lang="en-US" sz="1800" baseline="0" dirty="0" smtClean="0">
                          <a:latin typeface="Arial Narrow" panose="020B0606020202030204" pitchFamily="34" charset="0"/>
                        </a:rPr>
                        <a:t> Health IT </a:t>
                      </a:r>
                    </a:p>
                    <a:p>
                      <a:r>
                        <a:rPr lang="en-US" sz="1800" baseline="0" dirty="0" smtClean="0">
                          <a:latin typeface="Arial Narrow" panose="020B0606020202030204" pitchFamily="34" charset="0"/>
                        </a:rPr>
                        <a:t>Architecture (TBD)</a:t>
                      </a:r>
                      <a:endParaRPr lang="en-US" sz="1800" dirty="0">
                        <a:latin typeface="Arial Narrow" panose="020B0606020202030204" pitchFamily="34" charset="0"/>
                      </a:endParaRPr>
                    </a:p>
                  </a:txBody>
                  <a:tcPr/>
                </a:tc>
                <a:tc>
                  <a:txBody>
                    <a:bodyPr/>
                    <a:lstStyle/>
                    <a:p>
                      <a:pPr marL="0" marR="0" indent="0" algn="ctr" defTabSz="584200" eaLnBrk="1" fontAlgn="auto" latinLnBrk="0" hangingPunct="1">
                        <a:lnSpc>
                          <a:spcPct val="100000"/>
                        </a:lnSpc>
                        <a:spcBef>
                          <a:spcPts val="0"/>
                        </a:spcBef>
                        <a:spcAft>
                          <a:spcPts val="0"/>
                        </a:spcAft>
                        <a:buClrTx/>
                        <a:buSzTx/>
                        <a:buFontTx/>
                        <a:buNone/>
                        <a:tabLst/>
                        <a:defRPr/>
                      </a:pPr>
                      <a:r>
                        <a:rPr lang="en-US" sz="1800" dirty="0" smtClean="0">
                          <a:latin typeface="Arial Narrow" panose="020B0606020202030204" pitchFamily="34" charset="0"/>
                        </a:rPr>
                        <a:t>TBD</a:t>
                      </a:r>
                    </a:p>
                  </a:txBody>
                  <a:tcPr/>
                </a:tc>
              </a:tr>
            </a:tbl>
          </a:graphicData>
        </a:graphic>
      </p:graphicFrame>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11</a:t>
            </a:fld>
            <a:endParaRPr lang="en-US" sz="140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Tree>
    <p:extLst>
      <p:ext uri="{BB962C8B-B14F-4D97-AF65-F5344CB8AC3E}">
        <p14:creationId xmlns:p14="http://schemas.microsoft.com/office/powerpoint/2010/main" val="76250389"/>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FHIM interoperability specifications are developed using the following process:</a:t>
            </a:r>
          </a:p>
        </p:txBody>
      </p:sp>
      <p:sp>
        <p:nvSpPr>
          <p:cNvPr id="3" name="Text Placeholder 2"/>
          <p:cNvSpPr>
            <a:spLocks noGrp="1"/>
          </p:cNvSpPr>
          <p:nvPr>
            <p:ph type="body" idx="1"/>
          </p:nvPr>
        </p:nvSpPr>
        <p:spPr>
          <a:xfrm>
            <a:off x="300037" y="1143000"/>
            <a:ext cx="8494713" cy="5513388"/>
          </a:xfrm>
        </p:spPr>
        <p:txBody>
          <a:bodyPr/>
          <a:lstStyle/>
          <a:p>
            <a:r>
              <a:rPr lang="en-US" sz="1400" dirty="0" smtClean="0"/>
              <a:t>Model </a:t>
            </a:r>
            <a:r>
              <a:rPr lang="en-US" sz="1400" dirty="0"/>
              <a:t>information in the FHIM (a platform independent model (PIM)) - refer to the FHIM information modeling process and style guide</a:t>
            </a:r>
          </a:p>
          <a:p>
            <a:r>
              <a:rPr lang="en-US" sz="1400" dirty="0"/>
              <a:t>Define terminologies and value sets for coded data attributes in the FHIM - refer to the FHIM terminology modeling process guide</a:t>
            </a:r>
          </a:p>
          <a:p>
            <a:pPr lvl="0" fontAlgn="base"/>
            <a:r>
              <a:rPr lang="en-US" sz="1400" dirty="0"/>
              <a:t>Follow the Model Driven Architecture (MDA) process guide and use the MDHT to produce a draft implementation standard</a:t>
            </a:r>
          </a:p>
          <a:p>
            <a:pPr lvl="1" fontAlgn="base"/>
            <a:r>
              <a:rPr lang="en-US" sz="1400" dirty="0"/>
              <a:t>Identify specific the use case(s) for exchange of information and the target Platform Specific Model (PSM) to support the exchange</a:t>
            </a:r>
          </a:p>
          <a:p>
            <a:pPr lvl="1" fontAlgn="base"/>
            <a:r>
              <a:rPr lang="en-US" sz="1400" dirty="0"/>
              <a:t>Constrain the FHIM and associated terminologies/value sets to generate a PIM that contains the information needed to support the use case(s)</a:t>
            </a:r>
          </a:p>
          <a:p>
            <a:pPr lvl="1" fontAlgn="base"/>
            <a:r>
              <a:rPr lang="en-US" sz="1400" dirty="0"/>
              <a:t>Use the use case PIM to generate the target PSM</a:t>
            </a:r>
          </a:p>
          <a:p>
            <a:r>
              <a:rPr lang="en-US" sz="1400" dirty="0"/>
              <a:t>Use the PSM to generate artifacts for the target interoperability specification standard, including:</a:t>
            </a:r>
          </a:p>
          <a:p>
            <a:pPr lvl="1" fontAlgn="base"/>
            <a:r>
              <a:rPr lang="en-US" sz="1400" dirty="0"/>
              <a:t>Documentation that is automatically transformed from the UML models to Darwin Information Typing Architecture (DITA) XML (an OASIS Standard) which is then published to Portable Document Format (PDF) and </a:t>
            </a:r>
            <a:r>
              <a:rPr lang="en-US" sz="1400" dirty="0" err="1"/>
              <a:t>HyperText</a:t>
            </a:r>
            <a:r>
              <a:rPr lang="en-US" sz="1400" dirty="0"/>
              <a:t> Markup Language (HTML) formats.  Developer documentation includes the complete aggregate list of all inherited elements and conformance rules.</a:t>
            </a:r>
          </a:p>
          <a:p>
            <a:pPr lvl="1" fontAlgn="base"/>
            <a:r>
              <a:rPr lang="en-US" sz="1400" dirty="0"/>
              <a:t>Java APIs to create, consume and validate XML documents</a:t>
            </a:r>
          </a:p>
          <a:p>
            <a:pPr lvl="1" fontAlgn="base"/>
            <a:r>
              <a:rPr lang="en-US" sz="1400" dirty="0"/>
              <a:t>Conformance rules modeled in UML are transformed to Object Constraint Language (OCL) expressions that are executed by the Java runtime</a:t>
            </a:r>
          </a:p>
          <a:p>
            <a:pPr lvl="0" fontAlgn="base"/>
            <a:r>
              <a:rPr lang="en-US" sz="1400" dirty="0"/>
              <a:t>Pilot test the draft interoperability specification standard</a:t>
            </a:r>
          </a:p>
          <a:p>
            <a:pPr lvl="0" fontAlgn="base"/>
            <a:r>
              <a:rPr lang="en-US" sz="1400" dirty="0"/>
              <a:t>Submit the draft interoperability specification standard to an SDO for ballot/approval</a:t>
            </a:r>
          </a:p>
          <a:p>
            <a:pPr marL="40640" indent="0">
              <a:buNone/>
            </a:pPr>
            <a:endParaRPr lang="en-US" sz="1200" dirty="0"/>
          </a:p>
        </p:txBody>
      </p:sp>
      <p:sp>
        <p:nvSpPr>
          <p:cNvPr id="6"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7"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12</a:t>
            </a:fld>
            <a:endParaRPr lang="en-US" sz="1400">
              <a:solidFill>
                <a:schemeClr val="tx1"/>
              </a:solidFill>
            </a:endParaRPr>
          </a:p>
        </p:txBody>
      </p:sp>
      <p:sp>
        <p:nvSpPr>
          <p:cNvPr id="8"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See notes page for additional details</a:t>
            </a:r>
            <a:endParaRPr lang="en-US" sz="1400" dirty="0">
              <a:solidFill>
                <a:schemeClr val="tx1"/>
              </a:solidFill>
            </a:endParaRPr>
          </a:p>
        </p:txBody>
      </p:sp>
    </p:spTree>
    <p:extLst>
      <p:ext uri="{BB962C8B-B14F-4D97-AF65-F5344CB8AC3E}">
        <p14:creationId xmlns:p14="http://schemas.microsoft.com/office/powerpoint/2010/main" val="1021220327"/>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974" y="228600"/>
            <a:ext cx="7540626" cy="1017588"/>
          </a:xfrm>
        </p:spPr>
        <p:txBody>
          <a:bodyPr/>
          <a:lstStyle/>
          <a:p>
            <a:r>
              <a:rPr lang="en-US" dirty="0">
                <a:solidFill>
                  <a:schemeClr val="bg1"/>
                </a:solidFill>
              </a:rPr>
              <a:t>Deliverables...</a:t>
            </a:r>
            <a:r>
              <a:rPr lang="en-US" sz="2400" dirty="0">
                <a:solidFill>
                  <a:schemeClr val="bg1"/>
                </a:solidFill>
              </a:rPr>
              <a:t>Continued</a:t>
            </a:r>
            <a:endParaRPr lang="en-US" dirty="0">
              <a:solidFill>
                <a:schemeClr val="bg1"/>
              </a:solidFill>
            </a:endParaRPr>
          </a:p>
        </p:txBody>
      </p:sp>
      <p:sp>
        <p:nvSpPr>
          <p:cNvPr id="3" name="Content Placeholder 2"/>
          <p:cNvSpPr>
            <a:spLocks noGrp="1"/>
          </p:cNvSpPr>
          <p:nvPr>
            <p:ph idx="1"/>
          </p:nvPr>
        </p:nvSpPr>
        <p:spPr>
          <a:xfrm>
            <a:off x="810712" y="1885637"/>
            <a:ext cx="7876088" cy="3656798"/>
          </a:xfrm>
        </p:spPr>
        <p:txBody>
          <a:bodyPr/>
          <a:lstStyle/>
          <a:p>
            <a:pPr marL="0" lvl="0" indent="0">
              <a:spcBef>
                <a:spcPts val="600"/>
              </a:spcBef>
              <a:buNone/>
              <a:defRPr sz="1800"/>
            </a:pPr>
            <a:r>
              <a:rPr lang="en-US" b="1" kern="0" dirty="0">
                <a:solidFill>
                  <a:srgbClr val="C10A25"/>
                </a:solidFill>
                <a:latin typeface="Calibri"/>
                <a:ea typeface="Georgia"/>
                <a:cs typeface="Calibri"/>
                <a:sym typeface="Georgia"/>
              </a:rPr>
              <a:t>In Process</a:t>
            </a:r>
          </a:p>
          <a:p>
            <a:pPr marL="214312" lvl="0" indent="-214312">
              <a:spcBef>
                <a:spcPts val="1600"/>
              </a:spcBef>
              <a:buSzPct val="100000"/>
              <a:defRPr sz="1800"/>
            </a:pPr>
            <a:r>
              <a:rPr lang="en-US" kern="0" dirty="0">
                <a:solidFill>
                  <a:sysClr val="windowText" lastClr="000000"/>
                </a:solidFill>
                <a:latin typeface="Calibri"/>
                <a:ea typeface="Georgia"/>
                <a:cs typeface="Calibri"/>
                <a:sym typeface="Georgia"/>
              </a:rPr>
              <a:t>Model </a:t>
            </a:r>
            <a:r>
              <a:rPr lang="en-US" kern="0" dirty="0" smtClean="0">
                <a:solidFill>
                  <a:sysClr val="windowText" lastClr="000000"/>
                </a:solidFill>
                <a:latin typeface="Calibri"/>
                <a:ea typeface="Georgia"/>
                <a:cs typeface="Calibri"/>
                <a:sym typeface="Georgia"/>
              </a:rPr>
              <a:t>17 </a:t>
            </a:r>
            <a:r>
              <a:rPr lang="en-US" kern="0" dirty="0">
                <a:solidFill>
                  <a:sysClr val="windowText" lastClr="000000"/>
                </a:solidFill>
                <a:latin typeface="Calibri"/>
                <a:ea typeface="Georgia"/>
                <a:cs typeface="Calibri"/>
                <a:sym typeface="Georgia"/>
              </a:rPr>
              <a:t>of 37 FHIM information domains</a:t>
            </a:r>
          </a:p>
          <a:p>
            <a:pPr marL="214312" lvl="0" indent="-214312">
              <a:spcBef>
                <a:spcPts val="1600"/>
              </a:spcBef>
              <a:buSzPct val="100000"/>
              <a:defRPr sz="1800"/>
            </a:pPr>
            <a:r>
              <a:rPr lang="en-US" kern="0" dirty="0">
                <a:solidFill>
                  <a:sysClr val="windowText" lastClr="000000"/>
                </a:solidFill>
                <a:latin typeface="Calibri"/>
                <a:ea typeface="Georgia"/>
                <a:cs typeface="Calibri"/>
                <a:sym typeface="Georgia"/>
              </a:rPr>
              <a:t>Terminology modeling of </a:t>
            </a:r>
            <a:r>
              <a:rPr lang="en-US" kern="0" dirty="0" smtClean="0">
                <a:solidFill>
                  <a:sysClr val="windowText" lastClr="000000"/>
                </a:solidFill>
                <a:latin typeface="Calibri"/>
                <a:ea typeface="Georgia"/>
                <a:cs typeface="Calibri"/>
                <a:sym typeface="Georgia"/>
              </a:rPr>
              <a:t>25 </a:t>
            </a:r>
            <a:r>
              <a:rPr lang="en-US" kern="0" dirty="0">
                <a:solidFill>
                  <a:sysClr val="windowText" lastClr="000000"/>
                </a:solidFill>
                <a:latin typeface="Calibri"/>
                <a:ea typeface="Georgia"/>
                <a:cs typeface="Calibri"/>
                <a:sym typeface="Georgia"/>
              </a:rPr>
              <a:t>of 37 FHIM </a:t>
            </a:r>
            <a:r>
              <a:rPr lang="en-US" kern="0" dirty="0" smtClean="0">
                <a:solidFill>
                  <a:sysClr val="windowText" lastClr="000000"/>
                </a:solidFill>
                <a:latin typeface="Calibri"/>
                <a:ea typeface="Georgia"/>
                <a:cs typeface="Calibri"/>
                <a:sym typeface="Georgia"/>
              </a:rPr>
              <a:t>domains</a:t>
            </a:r>
          </a:p>
          <a:p>
            <a:pPr marL="214312" lvl="0" indent="-214312">
              <a:spcBef>
                <a:spcPts val="1600"/>
              </a:spcBef>
              <a:buSzPct val="100000"/>
              <a:defRPr sz="1800"/>
            </a:pPr>
            <a:r>
              <a:rPr lang="en-US" kern="0" dirty="0" smtClean="0">
                <a:solidFill>
                  <a:schemeClr val="tx1"/>
                </a:solidFill>
                <a:latin typeface="Calibri"/>
                <a:ea typeface="Georgia"/>
                <a:cs typeface="Calibri"/>
                <a:sym typeface="Georgia"/>
              </a:rPr>
              <a:t>Generate drafts of HIE implementation standards to support federal partner interoperability use cases</a:t>
            </a:r>
            <a:endParaRPr lang="en-US" kern="0" dirty="0">
              <a:solidFill>
                <a:schemeClr val="tx1"/>
              </a:solidFill>
              <a:latin typeface="Calibri"/>
              <a:ea typeface="Georgia"/>
              <a:cs typeface="Calibri"/>
              <a:sym typeface="Georgia"/>
            </a:endParaRPr>
          </a:p>
          <a:p>
            <a:pPr marL="214312" lvl="0" indent="-214312">
              <a:spcBef>
                <a:spcPts val="1600"/>
              </a:spcBef>
              <a:buSzPct val="100000"/>
              <a:defRPr sz="1800"/>
            </a:pPr>
            <a:r>
              <a:rPr lang="en-US" kern="0" dirty="0">
                <a:solidFill>
                  <a:schemeClr val="tx1"/>
                </a:solidFill>
                <a:latin typeface="Calibri"/>
                <a:ea typeface="Georgia"/>
                <a:cs typeface="Calibri"/>
                <a:sym typeface="Georgia"/>
              </a:rPr>
              <a:t>Populate the UML profile and begin </a:t>
            </a:r>
            <a:r>
              <a:rPr lang="en-US" kern="0" dirty="0">
                <a:solidFill>
                  <a:sysClr val="windowText" lastClr="000000"/>
                </a:solidFill>
                <a:latin typeface="Calibri"/>
                <a:ea typeface="Georgia"/>
                <a:cs typeface="Calibri"/>
                <a:sym typeface="Georgia"/>
              </a:rPr>
              <a:t>generating </a:t>
            </a:r>
            <a:br>
              <a:rPr lang="en-US" kern="0" dirty="0">
                <a:solidFill>
                  <a:sysClr val="windowText" lastClr="000000"/>
                </a:solidFill>
                <a:latin typeface="Calibri"/>
                <a:ea typeface="Georgia"/>
                <a:cs typeface="Calibri"/>
                <a:sym typeface="Georgia"/>
              </a:rPr>
            </a:br>
            <a:r>
              <a:rPr lang="en-US" kern="0" dirty="0" smtClean="0">
                <a:solidFill>
                  <a:sysClr val="windowText" lastClr="000000"/>
                </a:solidFill>
                <a:latin typeface="Calibri"/>
                <a:ea typeface="Georgia"/>
                <a:cs typeface="Calibri"/>
                <a:sym typeface="Georgia"/>
              </a:rPr>
              <a:t>reports</a:t>
            </a:r>
          </a:p>
          <a:p>
            <a:pPr marL="214312" lvl="0" indent="-214312">
              <a:spcBef>
                <a:spcPts val="1600"/>
              </a:spcBef>
              <a:buSzPct val="100000"/>
              <a:defRPr sz="1800"/>
            </a:pPr>
            <a:r>
              <a:rPr lang="en-US" kern="0" dirty="0" smtClean="0">
                <a:solidFill>
                  <a:sysClr val="windowText" lastClr="000000"/>
                </a:solidFill>
                <a:latin typeface="Calibri"/>
                <a:ea typeface="Georgia"/>
                <a:cs typeface="Calibri"/>
                <a:sym typeface="Georgia"/>
              </a:rPr>
              <a:t>Leverage the FHIM as the information model for the NIEM Health Domain</a:t>
            </a:r>
          </a:p>
          <a:p>
            <a:pPr marL="214312" lvl="0" indent="-214312">
              <a:spcBef>
                <a:spcPts val="1600"/>
              </a:spcBef>
              <a:buSzPct val="100000"/>
              <a:defRPr sz="1800"/>
            </a:pPr>
            <a:r>
              <a:rPr lang="en-US" kern="0" dirty="0" smtClean="0">
                <a:solidFill>
                  <a:sysClr val="windowText" lastClr="000000"/>
                </a:solidFill>
                <a:latin typeface="Calibri"/>
                <a:ea typeface="Georgia"/>
                <a:cs typeface="Calibri"/>
                <a:sym typeface="Georgia"/>
              </a:rPr>
              <a:t>Migrate the fhims.org to a .</a:t>
            </a:r>
            <a:r>
              <a:rPr lang="en-US" kern="0" dirty="0" err="1" smtClean="0">
                <a:solidFill>
                  <a:sysClr val="windowText" lastClr="000000"/>
                </a:solidFill>
                <a:latin typeface="Calibri"/>
                <a:ea typeface="Georgia"/>
                <a:cs typeface="Calibri"/>
                <a:sym typeface="Georgia"/>
              </a:rPr>
              <a:t>gov</a:t>
            </a:r>
            <a:r>
              <a:rPr lang="en-US" kern="0" dirty="0" smtClean="0">
                <a:solidFill>
                  <a:sysClr val="windowText" lastClr="000000"/>
                </a:solidFill>
                <a:latin typeface="Calibri"/>
                <a:ea typeface="Georgia"/>
                <a:cs typeface="Calibri"/>
                <a:sym typeface="Georgia"/>
              </a:rPr>
              <a:t> in FY2016</a:t>
            </a:r>
            <a:endParaRPr lang="en-US" kern="0" dirty="0">
              <a:solidFill>
                <a:sysClr val="windowText" lastClr="000000"/>
              </a:solidFill>
              <a:latin typeface="Calibri"/>
              <a:ea typeface="Georgia"/>
              <a:cs typeface="Calibri"/>
              <a:sym typeface="Georgia"/>
            </a:endParaRPr>
          </a:p>
        </p:txBody>
      </p:sp>
      <p:sp>
        <p:nvSpPr>
          <p:cNvPr id="5"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6"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13</a:t>
            </a:fld>
            <a:endParaRPr lang="en-US" sz="1400">
              <a:solidFill>
                <a:schemeClr val="tx1"/>
              </a:solidFill>
            </a:endParaRPr>
          </a:p>
        </p:txBody>
      </p:sp>
      <p:sp>
        <p:nvSpPr>
          <p:cNvPr id="7"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See notes page for additional details</a:t>
            </a:r>
            <a:endParaRPr lang="en-US" sz="1400" dirty="0">
              <a:solidFill>
                <a:schemeClr val="tx1"/>
              </a:solidFill>
            </a:endParaRPr>
          </a:p>
        </p:txBody>
      </p:sp>
    </p:spTree>
    <p:extLst>
      <p:ext uri="{BB962C8B-B14F-4D97-AF65-F5344CB8AC3E}">
        <p14:creationId xmlns:p14="http://schemas.microsoft.com/office/powerpoint/2010/main" val="2640092858"/>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540626" cy="1017588"/>
          </a:xfrm>
        </p:spPr>
        <p:txBody>
          <a:bodyPr/>
          <a:lstStyle/>
          <a:p>
            <a:r>
              <a:rPr lang="en-US" dirty="0" smtClean="0">
                <a:solidFill>
                  <a:schemeClr val="bg1"/>
                </a:solidFill>
              </a:rPr>
              <a:t>Deliverables…… continued</a:t>
            </a:r>
            <a:endParaRPr lang="en-US" dirty="0">
              <a:solidFill>
                <a:schemeClr val="bg1"/>
              </a:solidFill>
            </a:endParaRPr>
          </a:p>
        </p:txBody>
      </p:sp>
      <p:sp>
        <p:nvSpPr>
          <p:cNvPr id="3" name="Content Placeholder 2"/>
          <p:cNvSpPr>
            <a:spLocks noGrp="1"/>
          </p:cNvSpPr>
          <p:nvPr>
            <p:ph idx="1"/>
          </p:nvPr>
        </p:nvSpPr>
        <p:spPr>
          <a:xfrm>
            <a:off x="810712" y="1961394"/>
            <a:ext cx="7639552" cy="4210805"/>
          </a:xfrm>
        </p:spPr>
        <p:txBody>
          <a:bodyPr/>
          <a:lstStyle/>
          <a:p>
            <a:pPr marL="0" lvl="0" indent="0" defTabSz="452627">
              <a:lnSpc>
                <a:spcPct val="90000"/>
              </a:lnSpc>
              <a:spcBef>
                <a:spcPts val="500"/>
              </a:spcBef>
              <a:spcAft>
                <a:spcPts val="400"/>
              </a:spcAft>
              <a:buNone/>
              <a:defRPr sz="1800"/>
            </a:pPr>
            <a:r>
              <a:rPr lang="en-US" sz="1782" b="1" kern="0" dirty="0">
                <a:solidFill>
                  <a:srgbClr val="C10A25"/>
                </a:solidFill>
                <a:latin typeface="Calibri"/>
                <a:ea typeface="Georgia"/>
                <a:cs typeface="Calibri"/>
                <a:sym typeface="Georgia"/>
              </a:rPr>
              <a:t>Completed</a:t>
            </a:r>
            <a:endParaRPr lang="en-US" sz="2871" kern="0" dirty="0">
              <a:solidFill>
                <a:sysClr val="windowText" lastClr="000000"/>
              </a:solidFill>
              <a:latin typeface="Calibri"/>
              <a:cs typeface="Calibri"/>
              <a:sym typeface="Calibri"/>
            </a:endParaRPr>
          </a:p>
          <a:p>
            <a:pPr marL="210706" lvl="0" indent="-210706" defTabSz="452627">
              <a:lnSpc>
                <a:spcPct val="90000"/>
              </a:lnSpc>
              <a:spcBef>
                <a:spcPts val="500"/>
              </a:spcBef>
              <a:spcAft>
                <a:spcPts val="400"/>
              </a:spcAft>
              <a:buSzPct val="100000"/>
              <a:defRPr sz="1800"/>
            </a:pPr>
            <a:r>
              <a:rPr lang="en-US" sz="1700" kern="0" dirty="0">
                <a:solidFill>
                  <a:schemeClr val="tx1"/>
                </a:solidFill>
                <a:latin typeface="Calibri"/>
                <a:ea typeface="Georgia"/>
                <a:cs typeface="Calibri"/>
                <a:sym typeface="Georgia"/>
              </a:rPr>
              <a:t>Model </a:t>
            </a:r>
            <a:r>
              <a:rPr lang="en-US" sz="1700" kern="0" dirty="0" smtClean="0">
                <a:solidFill>
                  <a:schemeClr val="tx1"/>
                </a:solidFill>
                <a:latin typeface="Calibri"/>
                <a:ea typeface="Georgia"/>
                <a:cs typeface="Calibri"/>
                <a:sym typeface="Georgia"/>
              </a:rPr>
              <a:t>20 </a:t>
            </a:r>
            <a:r>
              <a:rPr lang="en-US" sz="1700" kern="0" dirty="0">
                <a:solidFill>
                  <a:schemeClr val="tx1"/>
                </a:solidFill>
                <a:latin typeface="Calibri"/>
                <a:ea typeface="Georgia"/>
                <a:cs typeface="Calibri"/>
                <a:sym typeface="Georgia"/>
              </a:rPr>
              <a:t>of 37 FHIM information domains</a:t>
            </a:r>
            <a:endParaRPr lang="en-US" sz="1700" kern="0" dirty="0">
              <a:solidFill>
                <a:schemeClr val="tx1"/>
              </a:solidFill>
              <a:latin typeface="Calibri"/>
              <a:cs typeface="Calibri"/>
              <a:sym typeface="Calibri"/>
            </a:endParaRPr>
          </a:p>
          <a:p>
            <a:pPr marL="210706" lvl="0" indent="-210706" defTabSz="452627">
              <a:lnSpc>
                <a:spcPct val="90000"/>
              </a:lnSpc>
              <a:spcBef>
                <a:spcPts val="500"/>
              </a:spcBef>
              <a:spcAft>
                <a:spcPts val="400"/>
              </a:spcAft>
              <a:buSzPct val="100000"/>
              <a:defRPr sz="1800"/>
            </a:pPr>
            <a:r>
              <a:rPr lang="en-US" sz="1700" kern="0" dirty="0">
                <a:solidFill>
                  <a:schemeClr val="tx1"/>
                </a:solidFill>
                <a:latin typeface="Calibri"/>
                <a:ea typeface="Georgia"/>
                <a:cs typeface="Calibri"/>
                <a:sym typeface="Georgia"/>
              </a:rPr>
              <a:t>Terminology modeling of 12 of </a:t>
            </a:r>
            <a:r>
              <a:rPr lang="en-US" sz="1700" dirty="0" smtClean="0">
                <a:solidFill>
                  <a:schemeClr val="tx1"/>
                </a:solidFill>
                <a:latin typeface="Calibri"/>
                <a:ea typeface="Georgia"/>
                <a:cs typeface="Calibri"/>
                <a:sym typeface="Georgia"/>
              </a:rPr>
              <a:t>20</a:t>
            </a:r>
            <a:r>
              <a:rPr lang="en-US" sz="1700" kern="0" dirty="0" smtClean="0">
                <a:solidFill>
                  <a:schemeClr val="tx1"/>
                </a:solidFill>
                <a:latin typeface="Calibri"/>
                <a:ea typeface="Georgia"/>
                <a:cs typeface="Calibri"/>
                <a:sym typeface="Georgia"/>
              </a:rPr>
              <a:t> </a:t>
            </a:r>
            <a:r>
              <a:rPr lang="en-US" sz="1700" kern="0" dirty="0">
                <a:solidFill>
                  <a:schemeClr val="tx1"/>
                </a:solidFill>
                <a:latin typeface="Calibri"/>
                <a:ea typeface="Georgia"/>
                <a:cs typeface="Calibri"/>
                <a:sym typeface="Georgia"/>
              </a:rPr>
              <a:t>FHIM domains</a:t>
            </a:r>
            <a:endParaRPr lang="en-US" sz="1700" kern="0" dirty="0">
              <a:solidFill>
                <a:schemeClr val="tx1"/>
              </a:solidFill>
              <a:latin typeface="Calibri"/>
              <a:cs typeface="Calibri"/>
              <a:sym typeface="Calibri"/>
            </a:endParaRPr>
          </a:p>
          <a:p>
            <a:pPr marL="210706" lvl="0" indent="-210706" defTabSz="452627">
              <a:lnSpc>
                <a:spcPct val="90000"/>
              </a:lnSpc>
              <a:spcBef>
                <a:spcPts val="500"/>
              </a:spcBef>
              <a:spcAft>
                <a:spcPts val="400"/>
              </a:spcAft>
              <a:buSzPct val="100000"/>
              <a:defRPr sz="1800"/>
            </a:pPr>
            <a:r>
              <a:rPr lang="en-US" sz="1700" kern="0" dirty="0">
                <a:solidFill>
                  <a:schemeClr val="tx1"/>
                </a:solidFill>
                <a:latin typeface="Calibri"/>
                <a:ea typeface="Georgia"/>
                <a:cs typeface="Calibri"/>
                <a:sym typeface="Georgia"/>
              </a:rPr>
              <a:t>Integration of FHIM and associated terminology models with Model Driven Health Tools (MDHT)</a:t>
            </a:r>
            <a:endParaRPr lang="en-US" sz="1700" kern="0" dirty="0">
              <a:solidFill>
                <a:schemeClr val="tx1"/>
              </a:solidFill>
              <a:latin typeface="Calibri"/>
              <a:cs typeface="Calibri"/>
              <a:sym typeface="Calibri"/>
            </a:endParaRPr>
          </a:p>
          <a:p>
            <a:pPr marL="210706" lvl="0" indent="-210706" defTabSz="452627">
              <a:lnSpc>
                <a:spcPct val="90000"/>
              </a:lnSpc>
              <a:spcBef>
                <a:spcPts val="500"/>
              </a:spcBef>
              <a:spcAft>
                <a:spcPts val="400"/>
              </a:spcAft>
              <a:buSzPct val="100000"/>
              <a:defRPr sz="1800"/>
            </a:pPr>
            <a:r>
              <a:rPr lang="en-US" sz="1700" kern="0" dirty="0">
                <a:solidFill>
                  <a:schemeClr val="tx1"/>
                </a:solidFill>
                <a:latin typeface="Calibri"/>
                <a:ea typeface="Georgia"/>
                <a:cs typeface="Calibri"/>
                <a:sym typeface="Georgia"/>
              </a:rPr>
              <a:t>Process guides </a:t>
            </a:r>
            <a:endParaRPr lang="en-US" sz="1700" kern="0" dirty="0">
              <a:solidFill>
                <a:schemeClr val="tx1"/>
              </a:solidFill>
              <a:latin typeface="Calibri"/>
              <a:cs typeface="Calibri"/>
              <a:sym typeface="Calibri"/>
            </a:endParaRPr>
          </a:p>
          <a:p>
            <a:pPr marL="210706" lvl="0" indent="-210706" defTabSz="452627">
              <a:lnSpc>
                <a:spcPct val="90000"/>
              </a:lnSpc>
              <a:spcBef>
                <a:spcPts val="500"/>
              </a:spcBef>
              <a:spcAft>
                <a:spcPts val="400"/>
              </a:spcAft>
              <a:buSzPct val="100000"/>
              <a:defRPr sz="1800"/>
            </a:pPr>
            <a:r>
              <a:rPr lang="en-US" sz="1700" kern="0" dirty="0">
                <a:solidFill>
                  <a:schemeClr val="tx1"/>
                </a:solidFill>
                <a:latin typeface="Calibri"/>
                <a:ea typeface="Georgia"/>
                <a:cs typeface="Calibri"/>
                <a:sym typeface="Georgia"/>
              </a:rPr>
              <a:t>Prototyping of each individual process, model and tool</a:t>
            </a:r>
            <a:endParaRPr lang="en-US" sz="1700" kern="0" dirty="0">
              <a:solidFill>
                <a:schemeClr val="tx1"/>
              </a:solidFill>
              <a:latin typeface="Calibri"/>
              <a:cs typeface="Calibri"/>
              <a:sym typeface="Calibri"/>
            </a:endParaRPr>
          </a:p>
          <a:p>
            <a:pPr marL="210706" lvl="0" indent="-210706" defTabSz="452627">
              <a:lnSpc>
                <a:spcPct val="90000"/>
              </a:lnSpc>
              <a:spcBef>
                <a:spcPts val="500"/>
              </a:spcBef>
              <a:spcAft>
                <a:spcPts val="400"/>
              </a:spcAft>
              <a:buSzPct val="100000"/>
              <a:defRPr sz="1800"/>
            </a:pPr>
            <a:r>
              <a:rPr lang="en-US" sz="1700" kern="0" dirty="0">
                <a:solidFill>
                  <a:schemeClr val="tx1"/>
                </a:solidFill>
                <a:latin typeface="Calibri"/>
                <a:ea typeface="Georgia"/>
                <a:cs typeface="Calibri"/>
                <a:sym typeface="Georgia"/>
              </a:rPr>
              <a:t>Prototyping of HIE Framework </a:t>
            </a:r>
            <a:endParaRPr lang="en-US" sz="1700" kern="0" dirty="0">
              <a:solidFill>
                <a:schemeClr val="tx1"/>
              </a:solidFill>
              <a:latin typeface="Calibri"/>
              <a:cs typeface="Calibri"/>
              <a:sym typeface="Calibri"/>
            </a:endParaRPr>
          </a:p>
          <a:p>
            <a:pPr marL="210706" lvl="0" indent="-210706" defTabSz="452627">
              <a:lnSpc>
                <a:spcPct val="90000"/>
              </a:lnSpc>
              <a:spcBef>
                <a:spcPts val="500"/>
              </a:spcBef>
              <a:spcAft>
                <a:spcPts val="400"/>
              </a:spcAft>
              <a:buSzPct val="100000"/>
              <a:defRPr sz="1800"/>
            </a:pPr>
            <a:r>
              <a:rPr lang="en-US" sz="1700" kern="0" dirty="0">
                <a:solidFill>
                  <a:schemeClr val="tx1"/>
                </a:solidFill>
                <a:latin typeface="Calibri"/>
                <a:ea typeface="Georgia"/>
                <a:cs typeface="Calibri"/>
                <a:sym typeface="Georgia"/>
              </a:rPr>
              <a:t>Generation of a draft implementation standard in CDA &amp; NIEM</a:t>
            </a:r>
            <a:endParaRPr lang="en-US" sz="1700" kern="0" dirty="0">
              <a:solidFill>
                <a:schemeClr val="tx1"/>
              </a:solidFill>
              <a:latin typeface="Calibri"/>
              <a:cs typeface="Calibri"/>
              <a:sym typeface="Calibri"/>
            </a:endParaRPr>
          </a:p>
          <a:p>
            <a:pPr marL="210706" lvl="0" indent="-210706" defTabSz="452627">
              <a:lnSpc>
                <a:spcPct val="90000"/>
              </a:lnSpc>
              <a:spcBef>
                <a:spcPts val="500"/>
              </a:spcBef>
              <a:spcAft>
                <a:spcPts val="400"/>
              </a:spcAft>
              <a:buSzPct val="100000"/>
              <a:defRPr sz="1800"/>
            </a:pPr>
            <a:r>
              <a:rPr lang="en-US" sz="1700" kern="0" dirty="0" smtClean="0">
                <a:solidFill>
                  <a:schemeClr val="tx1"/>
                </a:solidFill>
                <a:latin typeface="Calibri"/>
                <a:ea typeface="Georgia"/>
                <a:cs typeface="Calibri"/>
                <a:sym typeface="Georgia"/>
              </a:rPr>
              <a:t>Mapped to all S&amp;I </a:t>
            </a:r>
            <a:r>
              <a:rPr lang="en-US" sz="1700" kern="0" dirty="0">
                <a:solidFill>
                  <a:schemeClr val="tx1"/>
                </a:solidFill>
                <a:latin typeface="Calibri"/>
                <a:ea typeface="Georgia"/>
                <a:cs typeface="Calibri"/>
                <a:sym typeface="Georgia"/>
              </a:rPr>
              <a:t>Framework initiatives</a:t>
            </a:r>
          </a:p>
          <a:p>
            <a:pPr marL="210706" lvl="0" indent="-210706" defTabSz="452627">
              <a:lnSpc>
                <a:spcPct val="90000"/>
              </a:lnSpc>
              <a:spcBef>
                <a:spcPts val="500"/>
              </a:spcBef>
              <a:spcAft>
                <a:spcPts val="400"/>
              </a:spcAft>
              <a:buSzPct val="100000"/>
              <a:defRPr sz="1800"/>
            </a:pPr>
            <a:r>
              <a:rPr lang="en-US" sz="1700" kern="0" dirty="0">
                <a:solidFill>
                  <a:schemeClr val="tx1"/>
                </a:solidFill>
                <a:latin typeface="Calibri"/>
                <a:ea typeface="Georgia"/>
                <a:cs typeface="Calibri"/>
                <a:sym typeface="Georgia"/>
              </a:rPr>
              <a:t>Draft comparative report between two versions of the FHIM</a:t>
            </a:r>
          </a:p>
          <a:p>
            <a:pPr marL="210706" lvl="0" indent="-210706" defTabSz="452627">
              <a:lnSpc>
                <a:spcPct val="90000"/>
              </a:lnSpc>
              <a:spcBef>
                <a:spcPts val="500"/>
              </a:spcBef>
              <a:spcAft>
                <a:spcPts val="400"/>
              </a:spcAft>
              <a:buSzPct val="100000"/>
              <a:defRPr sz="1800"/>
            </a:pPr>
            <a:r>
              <a:rPr lang="en-US" sz="1700" kern="0" dirty="0">
                <a:solidFill>
                  <a:schemeClr val="tx1"/>
                </a:solidFill>
                <a:latin typeface="Calibri"/>
                <a:ea typeface="Georgia"/>
                <a:cs typeface="Calibri"/>
                <a:sym typeface="Georgia"/>
              </a:rPr>
              <a:t>Definition of a UML profile to support enhanced </a:t>
            </a:r>
            <a:r>
              <a:rPr lang="en-US" sz="1700" kern="0" dirty="0" smtClean="0">
                <a:solidFill>
                  <a:schemeClr val="tx1"/>
                </a:solidFill>
                <a:latin typeface="Calibri"/>
                <a:ea typeface="Georgia"/>
                <a:cs typeface="Calibri"/>
                <a:sym typeface="Georgia"/>
              </a:rPr>
              <a:t>report generation</a:t>
            </a:r>
            <a:endParaRPr lang="en-US" sz="1700" kern="0" dirty="0">
              <a:solidFill>
                <a:schemeClr val="tx1"/>
              </a:solidFill>
              <a:latin typeface="Calibri"/>
              <a:ea typeface="Georgia"/>
              <a:cs typeface="Calibri"/>
              <a:sym typeface="Georgia"/>
            </a:endParaRPr>
          </a:p>
        </p:txBody>
      </p:sp>
      <p:sp>
        <p:nvSpPr>
          <p:cNvPr id="5"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6"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14</a:t>
            </a:fld>
            <a:endParaRPr lang="en-US" sz="1400">
              <a:solidFill>
                <a:schemeClr val="tx1"/>
              </a:solidFill>
            </a:endParaRPr>
          </a:p>
        </p:txBody>
      </p:sp>
      <p:sp>
        <p:nvSpPr>
          <p:cNvPr id="7"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See notes page for additional details</a:t>
            </a:r>
            <a:endParaRPr lang="en-US" sz="1400" dirty="0">
              <a:solidFill>
                <a:schemeClr val="tx1"/>
              </a:solidFill>
            </a:endParaRPr>
          </a:p>
        </p:txBody>
      </p:sp>
    </p:spTree>
    <p:extLst>
      <p:ext uri="{BB962C8B-B14F-4D97-AF65-F5344CB8AC3E}">
        <p14:creationId xmlns:p14="http://schemas.microsoft.com/office/powerpoint/2010/main" val="2307075293"/>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664" y="0"/>
            <a:ext cx="8229600" cy="1031842"/>
          </a:xfrm>
        </p:spPr>
        <p:txBody>
          <a:bodyPr/>
          <a:lstStyle/>
          <a:p>
            <a:pPr>
              <a:defRPr/>
            </a:pPr>
            <a:r>
              <a:rPr lang="en-US" sz="2600" dirty="0"/>
              <a:t>Engagement Opportunities in the </a:t>
            </a:r>
            <a:br>
              <a:rPr lang="en-US" sz="2600" dirty="0"/>
            </a:br>
            <a:r>
              <a:rPr lang="en-US" sz="2600" dirty="0"/>
              <a:t>Standards &amp; Interoperability (S&amp;I) Framework</a:t>
            </a:r>
          </a:p>
        </p:txBody>
      </p:sp>
      <p:sp>
        <p:nvSpPr>
          <p:cNvPr id="22531" name="Content Placeholder 2"/>
          <p:cNvSpPr>
            <a:spLocks noGrp="1"/>
          </p:cNvSpPr>
          <p:nvPr>
            <p:ph sz="half" idx="1"/>
          </p:nvPr>
        </p:nvSpPr>
        <p:spPr>
          <a:xfrm>
            <a:off x="457200" y="2007880"/>
            <a:ext cx="4356100" cy="3505200"/>
          </a:xfrm>
        </p:spPr>
        <p:txBody>
          <a:bodyPr/>
          <a:lstStyle/>
          <a:p>
            <a:pPr>
              <a:spcBef>
                <a:spcPts val="600"/>
              </a:spcBef>
              <a:spcAft>
                <a:spcPts val="600"/>
              </a:spcAft>
            </a:pPr>
            <a:r>
              <a:rPr lang="en-US" altLang="en-US" sz="1700" dirty="0" smtClean="0">
                <a:solidFill>
                  <a:schemeClr val="tx1"/>
                </a:solidFill>
                <a:latin typeface="Calibri"/>
                <a:ea typeface="Geneva" pitchFamily="124" charset="-128"/>
                <a:cs typeface="Calibri"/>
              </a:rPr>
              <a:t>Support for federal partner priorities such as Healthcare Directory</a:t>
            </a:r>
          </a:p>
          <a:p>
            <a:pPr>
              <a:spcBef>
                <a:spcPts val="600"/>
              </a:spcBef>
              <a:spcAft>
                <a:spcPts val="600"/>
              </a:spcAft>
            </a:pPr>
            <a:r>
              <a:rPr lang="en-US" altLang="en-US" sz="1700" dirty="0" smtClean="0">
                <a:solidFill>
                  <a:schemeClr val="tx1"/>
                </a:solidFill>
                <a:latin typeface="Calibri"/>
                <a:ea typeface="Geneva" pitchFamily="124" charset="-128"/>
                <a:cs typeface="Calibri"/>
              </a:rPr>
              <a:t>Direct support of federal partner </a:t>
            </a:r>
            <a:br>
              <a:rPr lang="en-US" altLang="en-US" sz="1700" dirty="0" smtClean="0">
                <a:solidFill>
                  <a:schemeClr val="tx1"/>
                </a:solidFill>
                <a:latin typeface="Calibri"/>
                <a:ea typeface="Geneva" pitchFamily="124" charset="-128"/>
                <a:cs typeface="Calibri"/>
              </a:rPr>
            </a:br>
            <a:r>
              <a:rPr lang="en-US" altLang="en-US" sz="1700" dirty="0" smtClean="0">
                <a:solidFill>
                  <a:schemeClr val="tx1"/>
                </a:solidFill>
                <a:latin typeface="Calibri"/>
                <a:ea typeface="Geneva" pitchFamily="124" charset="-128"/>
                <a:cs typeface="Calibri"/>
              </a:rPr>
              <a:t>use cases</a:t>
            </a:r>
          </a:p>
          <a:p>
            <a:pPr>
              <a:spcBef>
                <a:spcPts val="600"/>
              </a:spcBef>
              <a:spcAft>
                <a:spcPts val="600"/>
              </a:spcAft>
            </a:pPr>
            <a:r>
              <a:rPr lang="en-US" altLang="en-US" sz="1700" dirty="0" smtClean="0">
                <a:solidFill>
                  <a:schemeClr val="tx1"/>
                </a:solidFill>
                <a:latin typeface="Calibri"/>
                <a:ea typeface="Geneva" pitchFamily="124" charset="-128"/>
                <a:cs typeface="Calibri"/>
              </a:rPr>
              <a:t>Provides semantic and syntactic modeling constructs to support the definition of information</a:t>
            </a:r>
          </a:p>
          <a:p>
            <a:pPr>
              <a:spcBef>
                <a:spcPts val="600"/>
              </a:spcBef>
              <a:spcAft>
                <a:spcPts val="600"/>
              </a:spcAft>
            </a:pPr>
            <a:r>
              <a:rPr lang="en-US" altLang="en-US" sz="1700" dirty="0" smtClean="0">
                <a:solidFill>
                  <a:srgbClr val="000000"/>
                </a:solidFill>
                <a:latin typeface="Calibri"/>
                <a:ea typeface="Geneva" pitchFamily="124" charset="-128"/>
                <a:cs typeface="Calibri"/>
              </a:rPr>
              <a:t>Combined with MDHT</a:t>
            </a:r>
            <a:r>
              <a:rPr lang="en-US" altLang="en-US" sz="1700" dirty="0" smtClean="0">
                <a:solidFill>
                  <a:srgbClr val="B22824"/>
                </a:solidFill>
                <a:latin typeface="Calibri"/>
                <a:ea typeface="Geneva" pitchFamily="124" charset="-128"/>
                <a:cs typeface="Calibri"/>
              </a:rPr>
              <a:t>*</a:t>
            </a:r>
            <a:r>
              <a:rPr lang="en-US" altLang="en-US" sz="1700" dirty="0" smtClean="0">
                <a:solidFill>
                  <a:srgbClr val="000000"/>
                </a:solidFill>
                <a:latin typeface="Calibri"/>
                <a:ea typeface="Geneva" pitchFamily="124" charset="-128"/>
                <a:cs typeface="Calibri"/>
              </a:rPr>
              <a:t>, can be used to generate implementation </a:t>
            </a:r>
            <a:r>
              <a:rPr lang="en-US" altLang="en-US" sz="1700" dirty="0" smtClean="0">
                <a:solidFill>
                  <a:schemeClr val="tx1"/>
                </a:solidFill>
                <a:latin typeface="Calibri"/>
                <a:ea typeface="Geneva" pitchFamily="124" charset="-128"/>
                <a:cs typeface="Calibri"/>
              </a:rPr>
              <a:t>standards</a:t>
            </a:r>
            <a:r>
              <a:rPr lang="en-US" altLang="en-US" sz="1700" dirty="0" smtClean="0">
                <a:solidFill>
                  <a:srgbClr val="000000"/>
                </a:solidFill>
                <a:latin typeface="Calibri"/>
                <a:ea typeface="Geneva" pitchFamily="124" charset="-128"/>
                <a:cs typeface="Calibri"/>
              </a:rPr>
              <a:t> using an MDA</a:t>
            </a:r>
            <a:r>
              <a:rPr lang="en-US" altLang="en-US" sz="1700" dirty="0" smtClean="0">
                <a:solidFill>
                  <a:srgbClr val="591C75"/>
                </a:solidFill>
                <a:latin typeface="Calibri"/>
                <a:ea typeface="Geneva" pitchFamily="124" charset="-128"/>
                <a:cs typeface="Calibri"/>
              </a:rPr>
              <a:t>*</a:t>
            </a:r>
            <a:r>
              <a:rPr lang="en-US" altLang="en-US" sz="1700" dirty="0" smtClean="0">
                <a:solidFill>
                  <a:srgbClr val="000000"/>
                </a:solidFill>
                <a:latin typeface="Calibri"/>
                <a:ea typeface="Geneva" pitchFamily="124" charset="-128"/>
                <a:cs typeface="Calibri"/>
              </a:rPr>
              <a:t> approach</a:t>
            </a:r>
          </a:p>
        </p:txBody>
      </p:sp>
      <p:sp>
        <p:nvSpPr>
          <p:cNvPr id="4" name="Content Placeholder 3"/>
          <p:cNvSpPr>
            <a:spLocks noGrp="1"/>
          </p:cNvSpPr>
          <p:nvPr>
            <p:ph sz="half" idx="2"/>
          </p:nvPr>
        </p:nvSpPr>
        <p:spPr>
          <a:xfrm>
            <a:off x="762000" y="5476000"/>
            <a:ext cx="3733800" cy="533400"/>
          </a:xfrm>
        </p:spPr>
        <p:txBody>
          <a:bodyPr/>
          <a:lstStyle/>
          <a:p>
            <a:pPr marL="0" lvl="1" indent="0">
              <a:lnSpc>
                <a:spcPct val="70000"/>
              </a:lnSpc>
              <a:spcBef>
                <a:spcPts val="0"/>
              </a:spcBef>
              <a:spcAft>
                <a:spcPts val="600"/>
              </a:spcAft>
              <a:buFontTx/>
              <a:buNone/>
              <a:defRPr/>
            </a:pPr>
            <a:r>
              <a:rPr lang="en-US" sz="1400" b="1" dirty="0">
                <a:solidFill>
                  <a:srgbClr val="C10A25"/>
                </a:solidFill>
                <a:latin typeface="Calibri"/>
                <a:cs typeface="Calibri"/>
              </a:rPr>
              <a:t>*</a:t>
            </a:r>
            <a:r>
              <a:rPr lang="en-US" sz="1400" b="1" dirty="0">
                <a:solidFill>
                  <a:srgbClr val="000000"/>
                </a:solidFill>
                <a:latin typeface="Calibri"/>
                <a:cs typeface="Calibri"/>
              </a:rPr>
              <a:t>MDHT </a:t>
            </a:r>
            <a:r>
              <a:rPr lang="en-US" sz="1400" dirty="0">
                <a:solidFill>
                  <a:srgbClr val="000000"/>
                </a:solidFill>
                <a:latin typeface="Calibri"/>
                <a:cs typeface="Calibri"/>
              </a:rPr>
              <a:t>= Model Driven Health Tools</a:t>
            </a:r>
          </a:p>
          <a:p>
            <a:pPr marL="0" lvl="1" indent="0">
              <a:lnSpc>
                <a:spcPct val="70000"/>
              </a:lnSpc>
              <a:spcBef>
                <a:spcPts val="0"/>
              </a:spcBef>
              <a:spcAft>
                <a:spcPts val="600"/>
              </a:spcAft>
              <a:buFontTx/>
              <a:buNone/>
              <a:defRPr/>
            </a:pPr>
            <a:r>
              <a:rPr lang="en-US" sz="1400" b="1" dirty="0">
                <a:solidFill>
                  <a:srgbClr val="591C75"/>
                </a:solidFill>
                <a:latin typeface="Calibri"/>
                <a:cs typeface="Calibri"/>
              </a:rPr>
              <a:t>*</a:t>
            </a:r>
            <a:r>
              <a:rPr lang="en-US" sz="1400" b="1" dirty="0">
                <a:latin typeface="Calibri"/>
                <a:cs typeface="Calibri"/>
              </a:rPr>
              <a:t>MDA </a:t>
            </a:r>
            <a:r>
              <a:rPr lang="en-US" sz="1400" dirty="0">
                <a:latin typeface="Calibri"/>
                <a:cs typeface="Calibri"/>
              </a:rPr>
              <a:t>= Model Driven </a:t>
            </a:r>
            <a:r>
              <a:rPr lang="en-US" sz="1400" dirty="0" smtClean="0">
                <a:latin typeface="Calibri"/>
                <a:cs typeface="Calibri"/>
              </a:rPr>
              <a:t>Architecture</a:t>
            </a:r>
            <a:endParaRPr lang="en-US" sz="1400" dirty="0">
              <a:latin typeface="Calibri"/>
              <a:cs typeface="Calibri"/>
            </a:endParaRPr>
          </a:p>
        </p:txBody>
      </p:sp>
      <p:grpSp>
        <p:nvGrpSpPr>
          <p:cNvPr id="22534" name="Group 3" descr="Diagram showing how FHIM feeds into the S&amp;I Framework. Under FHIM Scope flows into S&amp;I PreDiscovery, FHIM Requirements flow into S&amp;I Use Case, FHIM Modeling flows into S&amp;I Harmonization and Reference Implementation, Test &amp; Pilot, and FHIM Publish flows into S&amp;I Evaluation"/>
          <p:cNvGrpSpPr>
            <a:grpSpLocks/>
          </p:cNvGrpSpPr>
          <p:nvPr/>
        </p:nvGrpSpPr>
        <p:grpSpPr bwMode="auto">
          <a:xfrm>
            <a:off x="5486400" y="1975320"/>
            <a:ext cx="3075223" cy="3934556"/>
            <a:chOff x="5218636" y="1306513"/>
            <a:chExt cx="3445939" cy="4560887"/>
          </a:xfrm>
        </p:grpSpPr>
        <p:sp>
          <p:nvSpPr>
            <p:cNvPr id="7" name="Right Arrow 6"/>
            <p:cNvSpPr/>
            <p:nvPr/>
          </p:nvSpPr>
          <p:spPr bwMode="auto">
            <a:xfrm rot="1037780" flipV="1">
              <a:off x="6580188" y="4597400"/>
              <a:ext cx="668337" cy="261937"/>
            </a:xfrm>
            <a:prstGeom prst="rightArrow">
              <a:avLst/>
            </a:prstGeom>
            <a:gradFill flip="none" rotWithShape="1">
              <a:gsLst>
                <a:gs pos="0">
                  <a:schemeClr val="bg1"/>
                </a:gs>
                <a:gs pos="15000">
                  <a:srgbClr val="B3C9E7"/>
                </a:gs>
                <a:gs pos="82000">
                  <a:srgbClr val="013F80"/>
                </a:gs>
              </a:gsLst>
              <a:lin ang="0" scaled="1"/>
              <a:tileRect/>
            </a:gradFill>
            <a:ln w="9525" cap="flat" cmpd="sng" algn="ctr">
              <a:noFill/>
              <a:prstDash val="solid"/>
              <a:round/>
              <a:headEnd type="none" w="med" len="med"/>
              <a:tailEnd type="none" w="med" len="med"/>
            </a:ln>
            <a:effectLst/>
          </p:spPr>
          <p:txBody>
            <a:bodyPr/>
            <a:lstStyle/>
            <a:p>
              <a:pPr>
                <a:defRPr/>
              </a:pPr>
              <a:endParaRPr lang="en-US" sz="1000">
                <a:solidFill>
                  <a:srgbClr val="000000"/>
                </a:solidFill>
                <a:latin typeface="Arial" pitchFamily="-112" charset="0"/>
                <a:ea typeface="ＭＳ Ｐゴシック" pitchFamily="-112" charset="-128"/>
              </a:endParaRPr>
            </a:p>
          </p:txBody>
        </p:sp>
        <p:sp>
          <p:nvSpPr>
            <p:cNvPr id="22538" name="Oval 32"/>
            <p:cNvSpPr>
              <a:spLocks noChangeArrowheads="1"/>
            </p:cNvSpPr>
            <p:nvPr/>
          </p:nvSpPr>
          <p:spPr bwMode="auto">
            <a:xfrm>
              <a:off x="5454052" y="1306513"/>
              <a:ext cx="969648" cy="704342"/>
            </a:xfrm>
            <a:prstGeom prst="ellipse">
              <a:avLst/>
            </a:prstGeom>
            <a:solidFill>
              <a:srgbClr val="C10A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C10A25"/>
                </a:buClr>
                <a:buChar char="•"/>
                <a:defRPr sz="2800">
                  <a:solidFill>
                    <a:schemeClr val="tx2"/>
                  </a:solidFill>
                  <a:latin typeface="Calibri" pitchFamily="34" charset="0"/>
                  <a:ea typeface="Geneva" pitchFamily="124" charset="-128"/>
                  <a:cs typeface="Calibri" pitchFamily="34" charset="0"/>
                </a:defRPr>
              </a:lvl1pPr>
              <a:lvl2pPr marL="742950" indent="-285750">
                <a:spcBef>
                  <a:spcPct val="20000"/>
                </a:spcBef>
                <a:buClr>
                  <a:schemeClr val="accent1"/>
                </a:buClr>
                <a:buChar char="–"/>
                <a:defRPr sz="2800">
                  <a:solidFill>
                    <a:schemeClr val="tx2"/>
                  </a:solidFill>
                  <a:latin typeface="Calibri" pitchFamily="34" charset="0"/>
                  <a:ea typeface="Geneva" pitchFamily="124" charset="-128"/>
                  <a:cs typeface="Calibri" pitchFamily="34" charset="0"/>
                </a:defRPr>
              </a:lvl2pPr>
              <a:lvl3pPr marL="1143000" indent="-228600">
                <a:spcBef>
                  <a:spcPct val="20000"/>
                </a:spcBef>
                <a:buClr>
                  <a:schemeClr val="bg2"/>
                </a:buClr>
                <a:buChar char="•"/>
                <a:defRPr sz="2400">
                  <a:solidFill>
                    <a:schemeClr val="tx2"/>
                  </a:solidFill>
                  <a:latin typeface="Calibri" pitchFamily="34" charset="0"/>
                  <a:ea typeface="Geneva" pitchFamily="124" charset="-128"/>
                  <a:cs typeface="Calibri" pitchFamily="34" charset="0"/>
                </a:defRPr>
              </a:lvl3pPr>
              <a:lvl4pPr marL="16002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4pPr>
              <a:lvl5pPr marL="20574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5pPr>
              <a:lvl6pPr marL="25146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6pPr>
              <a:lvl7pPr marL="29718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7pPr>
              <a:lvl8pPr marL="34290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8pPr>
              <a:lvl9pPr marL="38862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9pPr>
            </a:lstStyle>
            <a:p>
              <a:pPr algn="ctr">
                <a:spcBef>
                  <a:spcPct val="0"/>
                </a:spcBef>
                <a:buClrTx/>
                <a:buFontTx/>
                <a:buNone/>
              </a:pPr>
              <a:r>
                <a:rPr lang="en-US" altLang="en-US" sz="1000" b="1">
                  <a:solidFill>
                    <a:srgbClr val="FFFFFF"/>
                  </a:solidFill>
                  <a:latin typeface="Arial" pitchFamily="34" charset="0"/>
                  <a:ea typeface="ＭＳ Ｐゴシック" pitchFamily="34" charset="-128"/>
                </a:rPr>
                <a:t>FHIM</a:t>
              </a:r>
            </a:p>
          </p:txBody>
        </p:sp>
        <p:sp>
          <p:nvSpPr>
            <p:cNvPr id="22539" name="Oval 33"/>
            <p:cNvSpPr>
              <a:spLocks noChangeArrowheads="1"/>
            </p:cNvSpPr>
            <p:nvPr/>
          </p:nvSpPr>
          <p:spPr bwMode="auto">
            <a:xfrm>
              <a:off x="7485990" y="1306513"/>
              <a:ext cx="969648" cy="704342"/>
            </a:xfrm>
            <a:prstGeom prst="ellipse">
              <a:avLst/>
            </a:prstGeom>
            <a:solidFill>
              <a:srgbClr val="C10A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C10A25"/>
                </a:buClr>
                <a:buChar char="•"/>
                <a:defRPr sz="2800">
                  <a:solidFill>
                    <a:schemeClr val="tx2"/>
                  </a:solidFill>
                  <a:latin typeface="Calibri" pitchFamily="34" charset="0"/>
                  <a:ea typeface="Geneva" pitchFamily="124" charset="-128"/>
                  <a:cs typeface="Calibri" pitchFamily="34" charset="0"/>
                </a:defRPr>
              </a:lvl1pPr>
              <a:lvl2pPr marL="742950" indent="-285750">
                <a:spcBef>
                  <a:spcPct val="20000"/>
                </a:spcBef>
                <a:buClr>
                  <a:schemeClr val="accent1"/>
                </a:buClr>
                <a:buChar char="–"/>
                <a:defRPr sz="2800">
                  <a:solidFill>
                    <a:schemeClr val="tx2"/>
                  </a:solidFill>
                  <a:latin typeface="Calibri" pitchFamily="34" charset="0"/>
                  <a:ea typeface="Geneva" pitchFamily="124" charset="-128"/>
                  <a:cs typeface="Calibri" pitchFamily="34" charset="0"/>
                </a:defRPr>
              </a:lvl2pPr>
              <a:lvl3pPr marL="1143000" indent="-228600">
                <a:spcBef>
                  <a:spcPct val="20000"/>
                </a:spcBef>
                <a:buClr>
                  <a:schemeClr val="bg2"/>
                </a:buClr>
                <a:buChar char="•"/>
                <a:defRPr sz="2400">
                  <a:solidFill>
                    <a:schemeClr val="tx2"/>
                  </a:solidFill>
                  <a:latin typeface="Calibri" pitchFamily="34" charset="0"/>
                  <a:ea typeface="Geneva" pitchFamily="124" charset="-128"/>
                  <a:cs typeface="Calibri" pitchFamily="34" charset="0"/>
                </a:defRPr>
              </a:lvl3pPr>
              <a:lvl4pPr marL="16002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4pPr>
              <a:lvl5pPr marL="20574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5pPr>
              <a:lvl6pPr marL="25146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6pPr>
              <a:lvl7pPr marL="29718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7pPr>
              <a:lvl8pPr marL="34290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8pPr>
              <a:lvl9pPr marL="38862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9pPr>
            </a:lstStyle>
            <a:p>
              <a:pPr algn="ctr">
                <a:spcBef>
                  <a:spcPct val="0"/>
                </a:spcBef>
                <a:buClrTx/>
                <a:buFontTx/>
                <a:buNone/>
              </a:pPr>
              <a:r>
                <a:rPr lang="en-US" altLang="en-US" sz="1000" b="1">
                  <a:solidFill>
                    <a:srgbClr val="FFFFFF"/>
                  </a:solidFill>
                  <a:latin typeface="Arial" pitchFamily="34" charset="0"/>
                  <a:ea typeface="ＭＳ Ｐゴシック" pitchFamily="34" charset="-128"/>
                </a:rPr>
                <a:t>S&amp;I</a:t>
              </a:r>
            </a:p>
          </p:txBody>
        </p:sp>
        <p:sp>
          <p:nvSpPr>
            <p:cNvPr id="22540" name="Rectangle 47"/>
            <p:cNvSpPr>
              <a:spLocks noChangeArrowheads="1"/>
            </p:cNvSpPr>
            <p:nvPr/>
          </p:nvSpPr>
          <p:spPr bwMode="auto">
            <a:xfrm>
              <a:off x="5218636" y="2925088"/>
              <a:ext cx="1325116" cy="565782"/>
            </a:xfrm>
            <a:prstGeom prst="rect">
              <a:avLst/>
            </a:prstGeom>
            <a:solidFill>
              <a:srgbClr val="B3C9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C10A25"/>
                </a:buClr>
                <a:buChar char="•"/>
                <a:defRPr sz="2800">
                  <a:solidFill>
                    <a:schemeClr val="tx2"/>
                  </a:solidFill>
                  <a:latin typeface="Calibri" pitchFamily="34" charset="0"/>
                  <a:ea typeface="Geneva" pitchFamily="124" charset="-128"/>
                  <a:cs typeface="Calibri" pitchFamily="34" charset="0"/>
                </a:defRPr>
              </a:lvl1pPr>
              <a:lvl2pPr marL="742950" indent="-285750">
                <a:spcBef>
                  <a:spcPct val="20000"/>
                </a:spcBef>
                <a:buClr>
                  <a:schemeClr val="accent1"/>
                </a:buClr>
                <a:buChar char="–"/>
                <a:defRPr sz="2800">
                  <a:solidFill>
                    <a:schemeClr val="tx2"/>
                  </a:solidFill>
                  <a:latin typeface="Calibri" pitchFamily="34" charset="0"/>
                  <a:ea typeface="Geneva" pitchFamily="124" charset="-128"/>
                  <a:cs typeface="Calibri" pitchFamily="34" charset="0"/>
                </a:defRPr>
              </a:lvl2pPr>
              <a:lvl3pPr marL="1143000" indent="-228600">
                <a:spcBef>
                  <a:spcPct val="20000"/>
                </a:spcBef>
                <a:buClr>
                  <a:schemeClr val="bg2"/>
                </a:buClr>
                <a:buChar char="•"/>
                <a:defRPr sz="2400">
                  <a:solidFill>
                    <a:schemeClr val="tx2"/>
                  </a:solidFill>
                  <a:latin typeface="Calibri" pitchFamily="34" charset="0"/>
                  <a:ea typeface="Geneva" pitchFamily="124" charset="-128"/>
                  <a:cs typeface="Calibri" pitchFamily="34" charset="0"/>
                </a:defRPr>
              </a:lvl3pPr>
              <a:lvl4pPr marL="16002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4pPr>
              <a:lvl5pPr marL="20574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5pPr>
              <a:lvl6pPr marL="25146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6pPr>
              <a:lvl7pPr marL="29718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7pPr>
              <a:lvl8pPr marL="34290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8pPr>
              <a:lvl9pPr marL="38862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9pPr>
            </a:lstStyle>
            <a:p>
              <a:pPr algn="ctr">
                <a:spcBef>
                  <a:spcPct val="0"/>
                </a:spcBef>
                <a:buClrTx/>
                <a:buFontTx/>
                <a:buNone/>
              </a:pPr>
              <a:r>
                <a:rPr lang="en-US" altLang="en-US" sz="1000" b="1" dirty="0">
                  <a:solidFill>
                    <a:srgbClr val="013F80"/>
                  </a:solidFill>
                  <a:latin typeface="Arial" pitchFamily="34" charset="0"/>
                  <a:ea typeface="ＭＳ Ｐゴシック" pitchFamily="34" charset="-128"/>
                </a:rPr>
                <a:t>Requirements</a:t>
              </a:r>
            </a:p>
          </p:txBody>
        </p:sp>
        <p:sp>
          <p:nvSpPr>
            <p:cNvPr id="22541" name="Rectangle 48"/>
            <p:cNvSpPr>
              <a:spLocks noChangeArrowheads="1"/>
            </p:cNvSpPr>
            <p:nvPr/>
          </p:nvSpPr>
          <p:spPr bwMode="auto">
            <a:xfrm>
              <a:off x="5218636" y="2179435"/>
              <a:ext cx="1325116" cy="565782"/>
            </a:xfrm>
            <a:prstGeom prst="rect">
              <a:avLst/>
            </a:prstGeom>
            <a:solidFill>
              <a:srgbClr val="B3C9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C10A25"/>
                </a:buClr>
                <a:buChar char="•"/>
                <a:defRPr sz="2800">
                  <a:solidFill>
                    <a:schemeClr val="tx2"/>
                  </a:solidFill>
                  <a:latin typeface="Calibri" pitchFamily="34" charset="0"/>
                  <a:ea typeface="Geneva" pitchFamily="124" charset="-128"/>
                  <a:cs typeface="Calibri" pitchFamily="34" charset="0"/>
                </a:defRPr>
              </a:lvl1pPr>
              <a:lvl2pPr marL="742950" indent="-285750">
                <a:spcBef>
                  <a:spcPct val="20000"/>
                </a:spcBef>
                <a:buClr>
                  <a:schemeClr val="accent1"/>
                </a:buClr>
                <a:buChar char="–"/>
                <a:defRPr sz="2800">
                  <a:solidFill>
                    <a:schemeClr val="tx2"/>
                  </a:solidFill>
                  <a:latin typeface="Calibri" pitchFamily="34" charset="0"/>
                  <a:ea typeface="Geneva" pitchFamily="124" charset="-128"/>
                  <a:cs typeface="Calibri" pitchFamily="34" charset="0"/>
                </a:defRPr>
              </a:lvl2pPr>
              <a:lvl3pPr marL="1143000" indent="-228600">
                <a:spcBef>
                  <a:spcPct val="20000"/>
                </a:spcBef>
                <a:buClr>
                  <a:schemeClr val="bg2"/>
                </a:buClr>
                <a:buChar char="•"/>
                <a:defRPr sz="2400">
                  <a:solidFill>
                    <a:schemeClr val="tx2"/>
                  </a:solidFill>
                  <a:latin typeface="Calibri" pitchFamily="34" charset="0"/>
                  <a:ea typeface="Geneva" pitchFamily="124" charset="-128"/>
                  <a:cs typeface="Calibri" pitchFamily="34" charset="0"/>
                </a:defRPr>
              </a:lvl3pPr>
              <a:lvl4pPr marL="16002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4pPr>
              <a:lvl5pPr marL="20574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5pPr>
              <a:lvl6pPr marL="25146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6pPr>
              <a:lvl7pPr marL="29718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7pPr>
              <a:lvl8pPr marL="34290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8pPr>
              <a:lvl9pPr marL="38862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9pPr>
            </a:lstStyle>
            <a:p>
              <a:pPr algn="ctr">
                <a:spcBef>
                  <a:spcPct val="0"/>
                </a:spcBef>
                <a:buClrTx/>
                <a:buFontTx/>
                <a:buNone/>
              </a:pPr>
              <a:r>
                <a:rPr lang="en-US" altLang="en-US" sz="1000" b="1" dirty="0">
                  <a:solidFill>
                    <a:srgbClr val="013F80"/>
                  </a:solidFill>
                  <a:latin typeface="Arial" pitchFamily="34" charset="0"/>
                  <a:ea typeface="ＭＳ Ｐゴシック" pitchFamily="34" charset="-128"/>
                </a:rPr>
                <a:t>Scope</a:t>
              </a:r>
            </a:p>
          </p:txBody>
        </p:sp>
        <p:sp>
          <p:nvSpPr>
            <p:cNvPr id="22542" name="Rectangle 49"/>
            <p:cNvSpPr>
              <a:spLocks noChangeArrowheads="1"/>
            </p:cNvSpPr>
            <p:nvPr/>
          </p:nvSpPr>
          <p:spPr bwMode="auto">
            <a:xfrm>
              <a:off x="5218636" y="4038600"/>
              <a:ext cx="1325116" cy="565782"/>
            </a:xfrm>
            <a:prstGeom prst="rect">
              <a:avLst/>
            </a:prstGeom>
            <a:solidFill>
              <a:srgbClr val="B3C9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C10A25"/>
                </a:buClr>
                <a:buChar char="•"/>
                <a:defRPr sz="2800">
                  <a:solidFill>
                    <a:schemeClr val="tx2"/>
                  </a:solidFill>
                  <a:latin typeface="Calibri" pitchFamily="34" charset="0"/>
                  <a:ea typeface="Geneva" pitchFamily="124" charset="-128"/>
                  <a:cs typeface="Calibri" pitchFamily="34" charset="0"/>
                </a:defRPr>
              </a:lvl1pPr>
              <a:lvl2pPr marL="742950" indent="-285750">
                <a:spcBef>
                  <a:spcPct val="20000"/>
                </a:spcBef>
                <a:buClr>
                  <a:schemeClr val="accent1"/>
                </a:buClr>
                <a:buChar char="–"/>
                <a:defRPr sz="2800">
                  <a:solidFill>
                    <a:schemeClr val="tx2"/>
                  </a:solidFill>
                  <a:latin typeface="Calibri" pitchFamily="34" charset="0"/>
                  <a:ea typeface="Geneva" pitchFamily="124" charset="-128"/>
                  <a:cs typeface="Calibri" pitchFamily="34" charset="0"/>
                </a:defRPr>
              </a:lvl2pPr>
              <a:lvl3pPr marL="1143000" indent="-228600">
                <a:spcBef>
                  <a:spcPct val="20000"/>
                </a:spcBef>
                <a:buClr>
                  <a:schemeClr val="bg2"/>
                </a:buClr>
                <a:buChar char="•"/>
                <a:defRPr sz="2400">
                  <a:solidFill>
                    <a:schemeClr val="tx2"/>
                  </a:solidFill>
                  <a:latin typeface="Calibri" pitchFamily="34" charset="0"/>
                  <a:ea typeface="Geneva" pitchFamily="124" charset="-128"/>
                  <a:cs typeface="Calibri" pitchFamily="34" charset="0"/>
                </a:defRPr>
              </a:lvl3pPr>
              <a:lvl4pPr marL="16002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4pPr>
              <a:lvl5pPr marL="20574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5pPr>
              <a:lvl6pPr marL="25146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6pPr>
              <a:lvl7pPr marL="29718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7pPr>
              <a:lvl8pPr marL="34290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8pPr>
              <a:lvl9pPr marL="38862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9pPr>
            </a:lstStyle>
            <a:p>
              <a:pPr algn="ctr">
                <a:spcBef>
                  <a:spcPct val="0"/>
                </a:spcBef>
                <a:buClrTx/>
                <a:buFontTx/>
                <a:buNone/>
              </a:pPr>
              <a:r>
                <a:rPr lang="en-US" altLang="en-US" sz="1000" b="1" dirty="0">
                  <a:solidFill>
                    <a:srgbClr val="013F80"/>
                  </a:solidFill>
                  <a:latin typeface="Arial" pitchFamily="34" charset="0"/>
                  <a:ea typeface="ＭＳ Ｐゴシック" pitchFamily="34" charset="-128"/>
                </a:rPr>
                <a:t>Modeling</a:t>
              </a:r>
            </a:p>
          </p:txBody>
        </p:sp>
        <p:sp>
          <p:nvSpPr>
            <p:cNvPr id="22543" name="Rectangle 51"/>
            <p:cNvSpPr>
              <a:spLocks noChangeArrowheads="1"/>
            </p:cNvSpPr>
            <p:nvPr/>
          </p:nvSpPr>
          <p:spPr bwMode="auto">
            <a:xfrm>
              <a:off x="5218636" y="5301618"/>
              <a:ext cx="1325116" cy="565782"/>
            </a:xfrm>
            <a:prstGeom prst="rect">
              <a:avLst/>
            </a:prstGeom>
            <a:solidFill>
              <a:srgbClr val="B3C9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C10A25"/>
                </a:buClr>
                <a:buChar char="•"/>
                <a:defRPr sz="2800">
                  <a:solidFill>
                    <a:schemeClr val="tx2"/>
                  </a:solidFill>
                  <a:latin typeface="Calibri" pitchFamily="34" charset="0"/>
                  <a:ea typeface="Geneva" pitchFamily="124" charset="-128"/>
                  <a:cs typeface="Calibri" pitchFamily="34" charset="0"/>
                </a:defRPr>
              </a:lvl1pPr>
              <a:lvl2pPr marL="742950" indent="-285750">
                <a:spcBef>
                  <a:spcPct val="20000"/>
                </a:spcBef>
                <a:buClr>
                  <a:schemeClr val="accent1"/>
                </a:buClr>
                <a:buChar char="–"/>
                <a:defRPr sz="2800">
                  <a:solidFill>
                    <a:schemeClr val="tx2"/>
                  </a:solidFill>
                  <a:latin typeface="Calibri" pitchFamily="34" charset="0"/>
                  <a:ea typeface="Geneva" pitchFamily="124" charset="-128"/>
                  <a:cs typeface="Calibri" pitchFamily="34" charset="0"/>
                </a:defRPr>
              </a:lvl2pPr>
              <a:lvl3pPr marL="1143000" indent="-228600">
                <a:spcBef>
                  <a:spcPct val="20000"/>
                </a:spcBef>
                <a:buClr>
                  <a:schemeClr val="bg2"/>
                </a:buClr>
                <a:buChar char="•"/>
                <a:defRPr sz="2400">
                  <a:solidFill>
                    <a:schemeClr val="tx2"/>
                  </a:solidFill>
                  <a:latin typeface="Calibri" pitchFamily="34" charset="0"/>
                  <a:ea typeface="Geneva" pitchFamily="124" charset="-128"/>
                  <a:cs typeface="Calibri" pitchFamily="34" charset="0"/>
                </a:defRPr>
              </a:lvl3pPr>
              <a:lvl4pPr marL="16002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4pPr>
              <a:lvl5pPr marL="20574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5pPr>
              <a:lvl6pPr marL="25146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6pPr>
              <a:lvl7pPr marL="29718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7pPr>
              <a:lvl8pPr marL="34290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8pPr>
              <a:lvl9pPr marL="38862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9pPr>
            </a:lstStyle>
            <a:p>
              <a:pPr algn="ctr">
                <a:spcBef>
                  <a:spcPct val="0"/>
                </a:spcBef>
                <a:buClrTx/>
                <a:buFontTx/>
                <a:buNone/>
              </a:pPr>
              <a:r>
                <a:rPr lang="en-US" altLang="en-US" sz="1000" b="1">
                  <a:solidFill>
                    <a:srgbClr val="013F80"/>
                  </a:solidFill>
                  <a:latin typeface="Arial" pitchFamily="34" charset="0"/>
                  <a:ea typeface="ＭＳ Ｐゴシック" pitchFamily="34" charset="-128"/>
                </a:rPr>
                <a:t>Publish</a:t>
              </a:r>
            </a:p>
          </p:txBody>
        </p:sp>
        <p:sp>
          <p:nvSpPr>
            <p:cNvPr id="22544" name="Rectangle 42"/>
            <p:cNvSpPr>
              <a:spLocks noChangeArrowheads="1"/>
            </p:cNvSpPr>
            <p:nvPr/>
          </p:nvSpPr>
          <p:spPr bwMode="auto">
            <a:xfrm>
              <a:off x="7277053" y="2925088"/>
              <a:ext cx="1387522" cy="565782"/>
            </a:xfrm>
            <a:prstGeom prst="rect">
              <a:avLst/>
            </a:prstGeom>
            <a:solidFill>
              <a:srgbClr val="013F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C10A25"/>
                </a:buClr>
                <a:buChar char="•"/>
                <a:defRPr sz="2800">
                  <a:solidFill>
                    <a:schemeClr val="tx2"/>
                  </a:solidFill>
                  <a:latin typeface="Calibri" pitchFamily="34" charset="0"/>
                  <a:ea typeface="Geneva" pitchFamily="124" charset="-128"/>
                  <a:cs typeface="Calibri" pitchFamily="34" charset="0"/>
                </a:defRPr>
              </a:lvl1pPr>
              <a:lvl2pPr marL="742950" indent="-285750">
                <a:spcBef>
                  <a:spcPct val="20000"/>
                </a:spcBef>
                <a:buClr>
                  <a:schemeClr val="accent1"/>
                </a:buClr>
                <a:buChar char="–"/>
                <a:defRPr sz="2800">
                  <a:solidFill>
                    <a:schemeClr val="tx2"/>
                  </a:solidFill>
                  <a:latin typeface="Calibri" pitchFamily="34" charset="0"/>
                  <a:ea typeface="Geneva" pitchFamily="124" charset="-128"/>
                  <a:cs typeface="Calibri" pitchFamily="34" charset="0"/>
                </a:defRPr>
              </a:lvl2pPr>
              <a:lvl3pPr marL="1143000" indent="-228600">
                <a:spcBef>
                  <a:spcPct val="20000"/>
                </a:spcBef>
                <a:buClr>
                  <a:schemeClr val="bg2"/>
                </a:buClr>
                <a:buChar char="•"/>
                <a:defRPr sz="2400">
                  <a:solidFill>
                    <a:schemeClr val="tx2"/>
                  </a:solidFill>
                  <a:latin typeface="Calibri" pitchFamily="34" charset="0"/>
                  <a:ea typeface="Geneva" pitchFamily="124" charset="-128"/>
                  <a:cs typeface="Calibri" pitchFamily="34" charset="0"/>
                </a:defRPr>
              </a:lvl3pPr>
              <a:lvl4pPr marL="16002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4pPr>
              <a:lvl5pPr marL="20574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5pPr>
              <a:lvl6pPr marL="25146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6pPr>
              <a:lvl7pPr marL="29718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7pPr>
              <a:lvl8pPr marL="34290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8pPr>
              <a:lvl9pPr marL="38862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9pPr>
            </a:lstStyle>
            <a:p>
              <a:pPr algn="ctr">
                <a:spcBef>
                  <a:spcPct val="0"/>
                </a:spcBef>
                <a:buClrTx/>
                <a:buFontTx/>
                <a:buNone/>
              </a:pPr>
              <a:r>
                <a:rPr lang="en-US" altLang="en-US" sz="1000" b="1">
                  <a:solidFill>
                    <a:srgbClr val="FFFFFF"/>
                  </a:solidFill>
                  <a:latin typeface="Arial" pitchFamily="34" charset="0"/>
                  <a:ea typeface="ＭＳ Ｐゴシック" pitchFamily="34" charset="-128"/>
                </a:rPr>
                <a:t>Use Case</a:t>
              </a:r>
            </a:p>
          </p:txBody>
        </p:sp>
        <p:sp>
          <p:nvSpPr>
            <p:cNvPr id="22545" name="Rectangle 43"/>
            <p:cNvSpPr>
              <a:spLocks noChangeArrowheads="1"/>
            </p:cNvSpPr>
            <p:nvPr/>
          </p:nvSpPr>
          <p:spPr bwMode="auto">
            <a:xfrm>
              <a:off x="7277100" y="2179638"/>
              <a:ext cx="1387475" cy="565150"/>
            </a:xfrm>
            <a:prstGeom prst="rect">
              <a:avLst/>
            </a:prstGeom>
            <a:solidFill>
              <a:srgbClr val="013F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C10A25"/>
                </a:buClr>
                <a:buChar char="•"/>
                <a:defRPr sz="2800">
                  <a:solidFill>
                    <a:schemeClr val="tx2"/>
                  </a:solidFill>
                  <a:latin typeface="Calibri" pitchFamily="34" charset="0"/>
                  <a:ea typeface="Geneva" pitchFamily="124" charset="-128"/>
                  <a:cs typeface="Calibri" pitchFamily="34" charset="0"/>
                </a:defRPr>
              </a:lvl1pPr>
              <a:lvl2pPr marL="742950" indent="-285750">
                <a:spcBef>
                  <a:spcPct val="20000"/>
                </a:spcBef>
                <a:buClr>
                  <a:schemeClr val="accent1"/>
                </a:buClr>
                <a:buChar char="–"/>
                <a:defRPr sz="2800">
                  <a:solidFill>
                    <a:schemeClr val="tx2"/>
                  </a:solidFill>
                  <a:latin typeface="Calibri" pitchFamily="34" charset="0"/>
                  <a:ea typeface="Geneva" pitchFamily="124" charset="-128"/>
                  <a:cs typeface="Calibri" pitchFamily="34" charset="0"/>
                </a:defRPr>
              </a:lvl2pPr>
              <a:lvl3pPr marL="1143000" indent="-228600">
                <a:spcBef>
                  <a:spcPct val="20000"/>
                </a:spcBef>
                <a:buClr>
                  <a:schemeClr val="bg2"/>
                </a:buClr>
                <a:buChar char="•"/>
                <a:defRPr sz="2400">
                  <a:solidFill>
                    <a:schemeClr val="tx2"/>
                  </a:solidFill>
                  <a:latin typeface="Calibri" pitchFamily="34" charset="0"/>
                  <a:ea typeface="Geneva" pitchFamily="124" charset="-128"/>
                  <a:cs typeface="Calibri" pitchFamily="34" charset="0"/>
                </a:defRPr>
              </a:lvl3pPr>
              <a:lvl4pPr marL="16002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4pPr>
              <a:lvl5pPr marL="20574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5pPr>
              <a:lvl6pPr marL="25146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6pPr>
              <a:lvl7pPr marL="29718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7pPr>
              <a:lvl8pPr marL="34290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8pPr>
              <a:lvl9pPr marL="38862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9pPr>
            </a:lstStyle>
            <a:p>
              <a:pPr algn="ctr">
                <a:spcBef>
                  <a:spcPct val="0"/>
                </a:spcBef>
                <a:buClrTx/>
                <a:buFontTx/>
                <a:buNone/>
              </a:pPr>
              <a:r>
                <a:rPr lang="en-US" altLang="en-US" sz="1000" b="1">
                  <a:solidFill>
                    <a:srgbClr val="FFFFFF"/>
                  </a:solidFill>
                  <a:latin typeface="Arial" pitchFamily="34" charset="0"/>
                  <a:ea typeface="ＭＳ Ｐゴシック" pitchFamily="34" charset="-128"/>
                </a:rPr>
                <a:t>Pre-Discovery</a:t>
              </a:r>
            </a:p>
          </p:txBody>
        </p:sp>
        <p:grpSp>
          <p:nvGrpSpPr>
            <p:cNvPr id="22546" name="Group 2"/>
            <p:cNvGrpSpPr>
              <a:grpSpLocks/>
            </p:cNvGrpSpPr>
            <p:nvPr/>
          </p:nvGrpSpPr>
          <p:grpSpPr bwMode="auto">
            <a:xfrm>
              <a:off x="7277053" y="3670741"/>
              <a:ext cx="1387522" cy="1451007"/>
              <a:chOff x="7277053" y="3670741"/>
              <a:chExt cx="1387522" cy="1451007"/>
            </a:xfrm>
          </p:grpSpPr>
          <p:sp>
            <p:nvSpPr>
              <p:cNvPr id="22553" name="Rectangle 44"/>
              <p:cNvSpPr>
                <a:spLocks noChangeArrowheads="1"/>
              </p:cNvSpPr>
              <p:nvPr/>
            </p:nvSpPr>
            <p:spPr bwMode="auto">
              <a:xfrm>
                <a:off x="7277053" y="4416394"/>
                <a:ext cx="1387522" cy="705354"/>
              </a:xfrm>
              <a:prstGeom prst="rect">
                <a:avLst/>
              </a:prstGeom>
              <a:solidFill>
                <a:srgbClr val="013F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C10A25"/>
                  </a:buClr>
                  <a:buChar char="•"/>
                  <a:defRPr sz="2800">
                    <a:solidFill>
                      <a:schemeClr val="tx2"/>
                    </a:solidFill>
                    <a:latin typeface="Calibri" pitchFamily="34" charset="0"/>
                    <a:ea typeface="Geneva" pitchFamily="124" charset="-128"/>
                    <a:cs typeface="Calibri" pitchFamily="34" charset="0"/>
                  </a:defRPr>
                </a:lvl1pPr>
                <a:lvl2pPr marL="742950" indent="-285750">
                  <a:spcBef>
                    <a:spcPct val="20000"/>
                  </a:spcBef>
                  <a:buClr>
                    <a:schemeClr val="accent1"/>
                  </a:buClr>
                  <a:buChar char="–"/>
                  <a:defRPr sz="2800">
                    <a:solidFill>
                      <a:schemeClr val="tx2"/>
                    </a:solidFill>
                    <a:latin typeface="Calibri" pitchFamily="34" charset="0"/>
                    <a:ea typeface="Geneva" pitchFamily="124" charset="-128"/>
                    <a:cs typeface="Calibri" pitchFamily="34" charset="0"/>
                  </a:defRPr>
                </a:lvl2pPr>
                <a:lvl3pPr marL="1143000" indent="-228600">
                  <a:spcBef>
                    <a:spcPct val="20000"/>
                  </a:spcBef>
                  <a:buClr>
                    <a:schemeClr val="bg2"/>
                  </a:buClr>
                  <a:buChar char="•"/>
                  <a:defRPr sz="2400">
                    <a:solidFill>
                      <a:schemeClr val="tx2"/>
                    </a:solidFill>
                    <a:latin typeface="Calibri" pitchFamily="34" charset="0"/>
                    <a:ea typeface="Geneva" pitchFamily="124" charset="-128"/>
                    <a:cs typeface="Calibri" pitchFamily="34" charset="0"/>
                  </a:defRPr>
                </a:lvl3pPr>
                <a:lvl4pPr marL="16002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4pPr>
                <a:lvl5pPr marL="20574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5pPr>
                <a:lvl6pPr marL="25146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6pPr>
                <a:lvl7pPr marL="29718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7pPr>
                <a:lvl8pPr marL="34290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8pPr>
                <a:lvl9pPr marL="38862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9pPr>
              </a:lstStyle>
              <a:p>
                <a:pPr algn="ctr">
                  <a:spcBef>
                    <a:spcPct val="0"/>
                  </a:spcBef>
                  <a:buClrTx/>
                  <a:buFontTx/>
                  <a:buNone/>
                </a:pPr>
                <a:r>
                  <a:rPr lang="en-US" altLang="en-US" sz="1000" b="1">
                    <a:solidFill>
                      <a:srgbClr val="FFFFFF"/>
                    </a:solidFill>
                    <a:latin typeface="Arial" pitchFamily="34" charset="0"/>
                    <a:ea typeface="ＭＳ Ｐゴシック" pitchFamily="34" charset="-128"/>
                  </a:rPr>
                  <a:t>Reference Implementation, Test  &amp; Pilot</a:t>
                </a:r>
              </a:p>
            </p:txBody>
          </p:sp>
          <p:sp>
            <p:nvSpPr>
              <p:cNvPr id="22554" name="Rectangle 45"/>
              <p:cNvSpPr>
                <a:spLocks noChangeArrowheads="1"/>
              </p:cNvSpPr>
              <p:nvPr/>
            </p:nvSpPr>
            <p:spPr bwMode="auto">
              <a:xfrm>
                <a:off x="7277053" y="3670741"/>
                <a:ext cx="1387522" cy="565782"/>
              </a:xfrm>
              <a:prstGeom prst="rect">
                <a:avLst/>
              </a:prstGeom>
              <a:solidFill>
                <a:srgbClr val="013F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C10A25"/>
                  </a:buClr>
                  <a:buChar char="•"/>
                  <a:defRPr sz="2800">
                    <a:solidFill>
                      <a:schemeClr val="tx2"/>
                    </a:solidFill>
                    <a:latin typeface="Calibri" pitchFamily="34" charset="0"/>
                    <a:ea typeface="Geneva" pitchFamily="124" charset="-128"/>
                    <a:cs typeface="Calibri" pitchFamily="34" charset="0"/>
                  </a:defRPr>
                </a:lvl1pPr>
                <a:lvl2pPr marL="742950" indent="-285750">
                  <a:spcBef>
                    <a:spcPct val="20000"/>
                  </a:spcBef>
                  <a:buClr>
                    <a:schemeClr val="accent1"/>
                  </a:buClr>
                  <a:buChar char="–"/>
                  <a:defRPr sz="2800">
                    <a:solidFill>
                      <a:schemeClr val="tx2"/>
                    </a:solidFill>
                    <a:latin typeface="Calibri" pitchFamily="34" charset="0"/>
                    <a:ea typeface="Geneva" pitchFamily="124" charset="-128"/>
                    <a:cs typeface="Calibri" pitchFamily="34" charset="0"/>
                  </a:defRPr>
                </a:lvl2pPr>
                <a:lvl3pPr marL="1143000" indent="-228600">
                  <a:spcBef>
                    <a:spcPct val="20000"/>
                  </a:spcBef>
                  <a:buClr>
                    <a:schemeClr val="bg2"/>
                  </a:buClr>
                  <a:buChar char="•"/>
                  <a:defRPr sz="2400">
                    <a:solidFill>
                      <a:schemeClr val="tx2"/>
                    </a:solidFill>
                    <a:latin typeface="Calibri" pitchFamily="34" charset="0"/>
                    <a:ea typeface="Geneva" pitchFamily="124" charset="-128"/>
                    <a:cs typeface="Calibri" pitchFamily="34" charset="0"/>
                  </a:defRPr>
                </a:lvl3pPr>
                <a:lvl4pPr marL="16002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4pPr>
                <a:lvl5pPr marL="20574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5pPr>
                <a:lvl6pPr marL="25146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6pPr>
                <a:lvl7pPr marL="29718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7pPr>
                <a:lvl8pPr marL="34290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8pPr>
                <a:lvl9pPr marL="38862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9pPr>
              </a:lstStyle>
              <a:p>
                <a:pPr algn="ctr">
                  <a:spcBef>
                    <a:spcPct val="0"/>
                  </a:spcBef>
                  <a:buClrTx/>
                  <a:buFontTx/>
                  <a:buNone/>
                </a:pPr>
                <a:r>
                  <a:rPr lang="en-US" altLang="en-US" sz="1000" b="1">
                    <a:solidFill>
                      <a:srgbClr val="FFFFFF"/>
                    </a:solidFill>
                    <a:latin typeface="Arial" pitchFamily="34" charset="0"/>
                    <a:ea typeface="ＭＳ Ｐゴシック" pitchFamily="34" charset="-128"/>
                  </a:rPr>
                  <a:t>Harmonization</a:t>
                </a:r>
              </a:p>
            </p:txBody>
          </p:sp>
        </p:grpSp>
        <p:sp>
          <p:nvSpPr>
            <p:cNvPr id="22547" name="Rectangle 46"/>
            <p:cNvSpPr>
              <a:spLocks noChangeArrowheads="1"/>
            </p:cNvSpPr>
            <p:nvPr/>
          </p:nvSpPr>
          <p:spPr bwMode="auto">
            <a:xfrm>
              <a:off x="7277100" y="5302250"/>
              <a:ext cx="1387475" cy="565150"/>
            </a:xfrm>
            <a:prstGeom prst="rect">
              <a:avLst/>
            </a:prstGeom>
            <a:solidFill>
              <a:srgbClr val="013F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C10A25"/>
                </a:buClr>
                <a:buChar char="•"/>
                <a:defRPr sz="2800">
                  <a:solidFill>
                    <a:schemeClr val="tx2"/>
                  </a:solidFill>
                  <a:latin typeface="Calibri" pitchFamily="34" charset="0"/>
                  <a:ea typeface="Geneva" pitchFamily="124" charset="-128"/>
                  <a:cs typeface="Calibri" pitchFamily="34" charset="0"/>
                </a:defRPr>
              </a:lvl1pPr>
              <a:lvl2pPr marL="742950" indent="-285750">
                <a:spcBef>
                  <a:spcPct val="20000"/>
                </a:spcBef>
                <a:buClr>
                  <a:schemeClr val="accent1"/>
                </a:buClr>
                <a:buChar char="–"/>
                <a:defRPr sz="2800">
                  <a:solidFill>
                    <a:schemeClr val="tx2"/>
                  </a:solidFill>
                  <a:latin typeface="Calibri" pitchFamily="34" charset="0"/>
                  <a:ea typeface="Geneva" pitchFamily="124" charset="-128"/>
                  <a:cs typeface="Calibri" pitchFamily="34" charset="0"/>
                </a:defRPr>
              </a:lvl2pPr>
              <a:lvl3pPr marL="1143000" indent="-228600">
                <a:spcBef>
                  <a:spcPct val="20000"/>
                </a:spcBef>
                <a:buClr>
                  <a:schemeClr val="bg2"/>
                </a:buClr>
                <a:buChar char="•"/>
                <a:defRPr sz="2400">
                  <a:solidFill>
                    <a:schemeClr val="tx2"/>
                  </a:solidFill>
                  <a:latin typeface="Calibri" pitchFamily="34" charset="0"/>
                  <a:ea typeface="Geneva" pitchFamily="124" charset="-128"/>
                  <a:cs typeface="Calibri" pitchFamily="34" charset="0"/>
                </a:defRPr>
              </a:lvl3pPr>
              <a:lvl4pPr marL="16002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4pPr>
              <a:lvl5pPr marL="20574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5pPr>
              <a:lvl6pPr marL="25146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6pPr>
              <a:lvl7pPr marL="29718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7pPr>
              <a:lvl8pPr marL="34290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8pPr>
              <a:lvl9pPr marL="38862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9pPr>
            </a:lstStyle>
            <a:p>
              <a:pPr algn="ctr">
                <a:spcBef>
                  <a:spcPct val="0"/>
                </a:spcBef>
                <a:buClrTx/>
                <a:buFontTx/>
                <a:buNone/>
              </a:pPr>
              <a:r>
                <a:rPr lang="en-US" altLang="en-US" sz="1000" b="1">
                  <a:solidFill>
                    <a:srgbClr val="FFFFFF"/>
                  </a:solidFill>
                  <a:latin typeface="Arial" pitchFamily="34" charset="0"/>
                  <a:ea typeface="ＭＳ Ｐゴシック" pitchFamily="34" charset="-128"/>
                </a:rPr>
                <a:t>Evaluation</a:t>
              </a:r>
            </a:p>
          </p:txBody>
        </p:sp>
        <p:sp>
          <p:nvSpPr>
            <p:cNvPr id="18" name="Right Arrow 17"/>
            <p:cNvSpPr/>
            <p:nvPr/>
          </p:nvSpPr>
          <p:spPr bwMode="auto">
            <a:xfrm>
              <a:off x="6565900" y="2341563"/>
              <a:ext cx="623888" cy="242888"/>
            </a:xfrm>
            <a:prstGeom prst="rightArrow">
              <a:avLst/>
            </a:prstGeom>
            <a:gradFill flip="none" rotWithShape="1">
              <a:gsLst>
                <a:gs pos="0">
                  <a:schemeClr val="bg1"/>
                </a:gs>
                <a:gs pos="15000">
                  <a:srgbClr val="B3C9E7"/>
                </a:gs>
                <a:gs pos="82000">
                  <a:srgbClr val="013F80"/>
                </a:gs>
              </a:gsLst>
              <a:lin ang="0" scaled="1"/>
              <a:tileRect/>
            </a:gradFill>
            <a:ln w="9525" cap="flat" cmpd="sng" algn="ctr">
              <a:noFill/>
              <a:prstDash val="solid"/>
              <a:round/>
              <a:headEnd type="none" w="med" len="med"/>
              <a:tailEnd type="none" w="med" len="med"/>
            </a:ln>
            <a:effectLst/>
          </p:spPr>
          <p:txBody>
            <a:bodyPr/>
            <a:lstStyle/>
            <a:p>
              <a:pPr>
                <a:defRPr/>
              </a:pPr>
              <a:endParaRPr lang="en-US" sz="1000">
                <a:solidFill>
                  <a:srgbClr val="000000"/>
                </a:solidFill>
                <a:latin typeface="Arial" pitchFamily="-112" charset="0"/>
                <a:ea typeface="ＭＳ Ｐゴシック" pitchFamily="-112" charset="-128"/>
              </a:endParaRPr>
            </a:p>
          </p:txBody>
        </p:sp>
        <p:sp>
          <p:nvSpPr>
            <p:cNvPr id="19" name="Right Arrow 18"/>
            <p:cNvSpPr/>
            <p:nvPr/>
          </p:nvSpPr>
          <p:spPr bwMode="auto">
            <a:xfrm>
              <a:off x="6565900" y="3086101"/>
              <a:ext cx="623888" cy="242887"/>
            </a:xfrm>
            <a:prstGeom prst="rightArrow">
              <a:avLst/>
            </a:prstGeom>
            <a:gradFill flip="none" rotWithShape="1">
              <a:gsLst>
                <a:gs pos="0">
                  <a:schemeClr val="bg1"/>
                </a:gs>
                <a:gs pos="15000">
                  <a:srgbClr val="B3C9E7"/>
                </a:gs>
                <a:gs pos="82000">
                  <a:srgbClr val="013F80"/>
                </a:gs>
              </a:gsLst>
              <a:lin ang="0" scaled="1"/>
              <a:tileRect/>
            </a:gradFill>
            <a:ln w="9525" cap="flat" cmpd="sng" algn="ctr">
              <a:noFill/>
              <a:prstDash val="solid"/>
              <a:round/>
              <a:headEnd type="none" w="med" len="med"/>
              <a:tailEnd type="none" w="med" len="med"/>
            </a:ln>
            <a:effectLst/>
          </p:spPr>
          <p:txBody>
            <a:bodyPr/>
            <a:lstStyle/>
            <a:p>
              <a:pPr>
                <a:defRPr/>
              </a:pPr>
              <a:endParaRPr lang="en-US" sz="1000">
                <a:solidFill>
                  <a:srgbClr val="000000"/>
                </a:solidFill>
                <a:latin typeface="Arial" pitchFamily="-112" charset="0"/>
                <a:ea typeface="ＭＳ Ｐゴシック" pitchFamily="-112" charset="-128"/>
              </a:endParaRPr>
            </a:p>
          </p:txBody>
        </p:sp>
        <p:sp>
          <p:nvSpPr>
            <p:cNvPr id="20" name="Right Arrow 19"/>
            <p:cNvSpPr/>
            <p:nvPr/>
          </p:nvSpPr>
          <p:spPr bwMode="auto">
            <a:xfrm>
              <a:off x="6565900" y="5462587"/>
              <a:ext cx="623888" cy="242888"/>
            </a:xfrm>
            <a:prstGeom prst="rightArrow">
              <a:avLst/>
            </a:prstGeom>
            <a:gradFill flip="none" rotWithShape="1">
              <a:gsLst>
                <a:gs pos="0">
                  <a:schemeClr val="bg1"/>
                </a:gs>
                <a:gs pos="15000">
                  <a:srgbClr val="B3C9E7"/>
                </a:gs>
                <a:gs pos="82000">
                  <a:srgbClr val="013F80"/>
                </a:gs>
              </a:gsLst>
              <a:lin ang="0" scaled="1"/>
              <a:tileRect/>
            </a:gradFill>
            <a:ln w="9525" cap="flat" cmpd="sng" algn="ctr">
              <a:noFill/>
              <a:prstDash val="solid"/>
              <a:round/>
              <a:headEnd type="none" w="med" len="med"/>
              <a:tailEnd type="none" w="med" len="med"/>
            </a:ln>
            <a:effectLst/>
          </p:spPr>
          <p:txBody>
            <a:bodyPr/>
            <a:lstStyle/>
            <a:p>
              <a:pPr>
                <a:defRPr/>
              </a:pPr>
              <a:endParaRPr lang="en-US" sz="1000">
                <a:solidFill>
                  <a:srgbClr val="000000"/>
                </a:solidFill>
                <a:latin typeface="Arial" pitchFamily="-112" charset="0"/>
                <a:ea typeface="ＭＳ Ｐゴシック" pitchFamily="-112" charset="-128"/>
              </a:endParaRPr>
            </a:p>
          </p:txBody>
        </p:sp>
        <p:sp>
          <p:nvSpPr>
            <p:cNvPr id="21" name="Right Arrow 20"/>
            <p:cNvSpPr/>
            <p:nvPr/>
          </p:nvSpPr>
          <p:spPr bwMode="auto">
            <a:xfrm rot="20960463">
              <a:off x="6575425" y="4133850"/>
              <a:ext cx="623888" cy="242887"/>
            </a:xfrm>
            <a:prstGeom prst="rightArrow">
              <a:avLst/>
            </a:prstGeom>
            <a:gradFill flip="none" rotWithShape="1">
              <a:gsLst>
                <a:gs pos="0">
                  <a:schemeClr val="bg1"/>
                </a:gs>
                <a:gs pos="15000">
                  <a:srgbClr val="B3C9E7"/>
                </a:gs>
                <a:gs pos="82000">
                  <a:srgbClr val="013F80"/>
                </a:gs>
              </a:gsLst>
              <a:lin ang="0" scaled="1"/>
              <a:tileRect/>
            </a:gradFill>
            <a:ln w="9525" cap="flat" cmpd="sng" algn="ctr">
              <a:noFill/>
              <a:prstDash val="solid"/>
              <a:round/>
              <a:headEnd type="none" w="med" len="med"/>
              <a:tailEnd type="none" w="med" len="med"/>
            </a:ln>
            <a:effectLst/>
          </p:spPr>
          <p:txBody>
            <a:bodyPr/>
            <a:lstStyle/>
            <a:p>
              <a:pPr>
                <a:defRPr/>
              </a:pPr>
              <a:endParaRPr lang="en-US" sz="1000">
                <a:solidFill>
                  <a:srgbClr val="000000"/>
                </a:solidFill>
                <a:latin typeface="Arial" pitchFamily="-112" charset="0"/>
                <a:ea typeface="ＭＳ Ｐゴシック" pitchFamily="-112" charset="-128"/>
              </a:endParaRPr>
            </a:p>
          </p:txBody>
        </p:sp>
        <p:sp>
          <p:nvSpPr>
            <p:cNvPr id="22" name="Right Arrow 21"/>
            <p:cNvSpPr/>
            <p:nvPr/>
          </p:nvSpPr>
          <p:spPr bwMode="auto">
            <a:xfrm rot="19473540">
              <a:off x="6484938" y="3703637"/>
              <a:ext cx="771525" cy="273050"/>
            </a:xfrm>
            <a:prstGeom prst="rightArrow">
              <a:avLst/>
            </a:prstGeom>
            <a:gradFill flip="none" rotWithShape="1">
              <a:gsLst>
                <a:gs pos="0">
                  <a:schemeClr val="bg1"/>
                </a:gs>
                <a:gs pos="15000">
                  <a:srgbClr val="B3C9E7"/>
                </a:gs>
                <a:gs pos="82000">
                  <a:srgbClr val="013F80"/>
                </a:gs>
              </a:gsLst>
              <a:lin ang="0" scaled="1"/>
              <a:tileRect/>
            </a:gradFill>
            <a:ln w="9525" cap="flat" cmpd="sng" algn="ctr">
              <a:noFill/>
              <a:prstDash val="solid"/>
              <a:round/>
              <a:headEnd type="none" w="med" len="med"/>
              <a:tailEnd type="none" w="med" len="med"/>
            </a:ln>
            <a:effectLst/>
          </p:spPr>
          <p:txBody>
            <a:bodyPr/>
            <a:lstStyle/>
            <a:p>
              <a:pPr>
                <a:defRPr/>
              </a:pPr>
              <a:endParaRPr lang="en-US" sz="1000">
                <a:solidFill>
                  <a:srgbClr val="000000"/>
                </a:solidFill>
                <a:latin typeface="Arial" pitchFamily="-112" charset="0"/>
                <a:ea typeface="ＭＳ Ｐゴシック" pitchFamily="-112" charset="-128"/>
              </a:endParaRPr>
            </a:p>
          </p:txBody>
        </p:sp>
      </p:grpSp>
      <p:cxnSp>
        <p:nvCxnSpPr>
          <p:cNvPr id="25" name="Straight Connector 24"/>
          <p:cNvCxnSpPr/>
          <p:nvPr/>
        </p:nvCxnSpPr>
        <p:spPr bwMode="auto">
          <a:xfrm>
            <a:off x="609600" y="5361360"/>
            <a:ext cx="4343400" cy="0"/>
          </a:xfrm>
          <a:prstGeom prst="line">
            <a:avLst/>
          </a:prstGeom>
          <a:solidFill>
            <a:schemeClr val="accent1"/>
          </a:solidFill>
          <a:ln w="9525" cap="flat" cmpd="sng" algn="ctr">
            <a:solidFill>
              <a:schemeClr val="bg1">
                <a:lumMod val="75000"/>
              </a:schemeClr>
            </a:solidFill>
            <a:prstDash val="sysDash"/>
            <a:round/>
            <a:headEnd type="none" w="med" len="med"/>
            <a:tailEnd type="none" w="med" len="med"/>
          </a:ln>
          <a:effectLst/>
        </p:spPr>
      </p:cxnSp>
      <p:cxnSp>
        <p:nvCxnSpPr>
          <p:cNvPr id="26" name="Straight Connector 25"/>
          <p:cNvCxnSpPr/>
          <p:nvPr/>
        </p:nvCxnSpPr>
        <p:spPr bwMode="auto">
          <a:xfrm flipV="1">
            <a:off x="4953000" y="2007880"/>
            <a:ext cx="0" cy="3901996"/>
          </a:xfrm>
          <a:prstGeom prst="line">
            <a:avLst/>
          </a:prstGeom>
          <a:solidFill>
            <a:schemeClr val="accent1"/>
          </a:solidFill>
          <a:ln w="9525" cap="flat" cmpd="sng" algn="ctr">
            <a:solidFill>
              <a:schemeClr val="bg1">
                <a:lumMod val="75000"/>
              </a:schemeClr>
            </a:solidFill>
            <a:prstDash val="sysDash"/>
            <a:round/>
            <a:headEnd type="none" w="med" len="med"/>
            <a:tailEnd type="none" w="med" len="med"/>
          </a:ln>
          <a:effectLst/>
        </p:spPr>
      </p:cxnSp>
      <p:sp>
        <p:nvSpPr>
          <p:cNvPr id="28"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2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15</a:t>
            </a:fld>
            <a:endParaRPr lang="en-US" sz="1400">
              <a:solidFill>
                <a:schemeClr val="tx1"/>
              </a:solidFill>
            </a:endParaRPr>
          </a:p>
        </p:txBody>
      </p:sp>
      <p:sp>
        <p:nvSpPr>
          <p:cNvPr id="30"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See notes page for additional details</a:t>
            </a:r>
            <a:endParaRPr lang="en-US" sz="1400" dirty="0">
              <a:solidFill>
                <a:schemeClr val="tx1"/>
              </a:solidFill>
            </a:endParaRPr>
          </a:p>
        </p:txBody>
      </p:sp>
    </p:spTree>
    <p:extLst>
      <p:ext uri="{BB962C8B-B14F-4D97-AF65-F5344CB8AC3E}">
        <p14:creationId xmlns:p14="http://schemas.microsoft.com/office/powerpoint/2010/main" val="5825674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031842"/>
          </a:xfrm>
        </p:spPr>
        <p:txBody>
          <a:bodyPr/>
          <a:lstStyle/>
          <a:p>
            <a:pPr>
              <a:defRPr/>
            </a:pPr>
            <a:r>
              <a:rPr lang="en-US" dirty="0" smtClean="0">
                <a:solidFill>
                  <a:schemeClr val="bg1"/>
                </a:solidFill>
              </a:rPr>
              <a:t>FHIM Mapping to FHIR, C-CDA, Etc.</a:t>
            </a:r>
            <a:endParaRPr lang="en-US" dirty="0">
              <a:solidFill>
                <a:schemeClr val="bg1"/>
              </a:solidFill>
            </a:endParaRPr>
          </a:p>
        </p:txBody>
      </p:sp>
      <p:sp>
        <p:nvSpPr>
          <p:cNvPr id="23555" name="Content Placeholder 2"/>
          <p:cNvSpPr>
            <a:spLocks noGrp="1"/>
          </p:cNvSpPr>
          <p:nvPr>
            <p:ph idx="1"/>
          </p:nvPr>
        </p:nvSpPr>
        <p:spPr>
          <a:xfrm>
            <a:off x="838200" y="1826539"/>
            <a:ext cx="7620000" cy="3355061"/>
          </a:xfrm>
        </p:spPr>
        <p:txBody>
          <a:bodyPr/>
          <a:lstStyle/>
          <a:p>
            <a:pPr>
              <a:spcBef>
                <a:spcPts val="0"/>
              </a:spcBef>
            </a:pPr>
            <a:r>
              <a:rPr lang="en-US" altLang="en-US" sz="1800" dirty="0" smtClean="0">
                <a:latin typeface="Calibri"/>
                <a:ea typeface="Geneva" pitchFamily="124" charset="-128"/>
                <a:cs typeface="Calibri"/>
              </a:rPr>
              <a:t>FHA mapped Meaningful Use 2 data requirements</a:t>
            </a:r>
          </a:p>
          <a:p>
            <a:pPr lvl="1">
              <a:spcBef>
                <a:spcPts val="0"/>
              </a:spcBef>
            </a:pPr>
            <a:r>
              <a:rPr lang="en-US" altLang="en-US" sz="1800" dirty="0" smtClean="0">
                <a:latin typeface="Calibri"/>
                <a:ea typeface="Geneva" pitchFamily="124" charset="-128"/>
                <a:cs typeface="Calibri"/>
              </a:rPr>
              <a:t>C-CDA 1.1 templates</a:t>
            </a:r>
          </a:p>
          <a:p>
            <a:pPr lvl="1">
              <a:spcBef>
                <a:spcPts val="0"/>
              </a:spcBef>
            </a:pPr>
            <a:r>
              <a:rPr lang="en-US" altLang="en-US" sz="1800" dirty="0" smtClean="0">
                <a:latin typeface="Calibri"/>
                <a:ea typeface="Geneva" pitchFamily="124" charset="-128"/>
                <a:cs typeface="Calibri"/>
              </a:rPr>
              <a:t>Data Access </a:t>
            </a:r>
            <a:r>
              <a:rPr lang="en-US" altLang="en-US" sz="1800" dirty="0" smtClean="0">
                <a:solidFill>
                  <a:schemeClr val="tx1"/>
                </a:solidFill>
                <a:latin typeface="Calibri"/>
                <a:ea typeface="Geneva" pitchFamily="124" charset="-128"/>
                <a:cs typeface="Calibri"/>
              </a:rPr>
              <a:t>Framework FHIR* Profiles</a:t>
            </a:r>
          </a:p>
          <a:p>
            <a:pPr lvl="1">
              <a:spcBef>
                <a:spcPts val="0"/>
              </a:spcBef>
            </a:pPr>
            <a:r>
              <a:rPr lang="en-US" altLang="en-US" sz="1800" dirty="0" smtClean="0">
                <a:solidFill>
                  <a:schemeClr val="tx1"/>
                </a:solidFill>
                <a:latin typeface="Calibri"/>
                <a:ea typeface="Geneva" pitchFamily="124" charset="-128"/>
                <a:cs typeface="Calibri"/>
              </a:rPr>
              <a:t>Quality Improvement Core IG* FHIR Profiles</a:t>
            </a:r>
          </a:p>
          <a:p>
            <a:pPr lvl="1">
              <a:spcBef>
                <a:spcPts val="0"/>
              </a:spcBef>
            </a:pPr>
            <a:r>
              <a:rPr lang="en-US" altLang="en-US" sz="1800" dirty="0" smtClean="0">
                <a:solidFill>
                  <a:schemeClr val="tx1"/>
                </a:solidFill>
                <a:latin typeface="Calibri"/>
                <a:ea typeface="Geneva" pitchFamily="124" charset="-128"/>
                <a:cs typeface="Calibri"/>
              </a:rPr>
              <a:t>Structured Data Capture FHIR IG profiles to identify gaps, overlaps, and conflicts (harmonization) </a:t>
            </a:r>
          </a:p>
          <a:p>
            <a:pPr>
              <a:lnSpc>
                <a:spcPct val="110000"/>
              </a:lnSpc>
              <a:spcAft>
                <a:spcPts val="1200"/>
              </a:spcAft>
            </a:pPr>
            <a:r>
              <a:rPr lang="en-US" altLang="en-US" sz="1800" dirty="0" smtClean="0">
                <a:solidFill>
                  <a:schemeClr val="tx1"/>
                </a:solidFill>
                <a:latin typeface="Calibri"/>
                <a:ea typeface="Geneva" pitchFamily="124" charset="-128"/>
                <a:cs typeface="Calibri"/>
              </a:rPr>
              <a:t>The mapping information is automatically imported into FHIM and allows for continued traceability to information requirements </a:t>
            </a:r>
            <a:r>
              <a:rPr lang="en-US" altLang="en-US" sz="1800" dirty="0" smtClean="0">
                <a:latin typeface="Calibri"/>
                <a:ea typeface="Geneva" pitchFamily="124" charset="-128"/>
                <a:cs typeface="Calibri"/>
              </a:rPr>
              <a:t>and interoperability specification (i.e. CDA and FHIR IGs)</a:t>
            </a:r>
          </a:p>
        </p:txBody>
      </p:sp>
      <p:sp>
        <p:nvSpPr>
          <p:cNvPr id="23557" name="TextBox 4"/>
          <p:cNvSpPr txBox="1">
            <a:spLocks noChangeArrowheads="1"/>
          </p:cNvSpPr>
          <p:nvPr/>
        </p:nvSpPr>
        <p:spPr bwMode="auto">
          <a:xfrm>
            <a:off x="493713" y="5424714"/>
            <a:ext cx="838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10A25"/>
              </a:buClr>
              <a:buChar char="•"/>
              <a:defRPr sz="2800">
                <a:solidFill>
                  <a:schemeClr val="tx2"/>
                </a:solidFill>
                <a:latin typeface="Calibri" pitchFamily="34" charset="0"/>
                <a:ea typeface="Geneva" pitchFamily="124" charset="-128"/>
                <a:cs typeface="Calibri" pitchFamily="34" charset="0"/>
              </a:defRPr>
            </a:lvl1pPr>
            <a:lvl2pPr marL="742950" indent="-285750">
              <a:spcBef>
                <a:spcPct val="20000"/>
              </a:spcBef>
              <a:buClr>
                <a:schemeClr val="accent1"/>
              </a:buClr>
              <a:buChar char="–"/>
              <a:defRPr sz="2800">
                <a:solidFill>
                  <a:schemeClr val="tx2"/>
                </a:solidFill>
                <a:latin typeface="Calibri" pitchFamily="34" charset="0"/>
                <a:ea typeface="Geneva" pitchFamily="124" charset="-128"/>
                <a:cs typeface="Calibri" pitchFamily="34" charset="0"/>
              </a:defRPr>
            </a:lvl2pPr>
            <a:lvl3pPr marL="1143000" indent="-228600">
              <a:spcBef>
                <a:spcPct val="20000"/>
              </a:spcBef>
              <a:buClr>
                <a:schemeClr val="bg2"/>
              </a:buClr>
              <a:buChar char="•"/>
              <a:defRPr sz="2400">
                <a:solidFill>
                  <a:schemeClr val="tx2"/>
                </a:solidFill>
                <a:latin typeface="Calibri" pitchFamily="34" charset="0"/>
                <a:ea typeface="Geneva" pitchFamily="124" charset="-128"/>
                <a:cs typeface="Calibri" pitchFamily="34" charset="0"/>
              </a:defRPr>
            </a:lvl3pPr>
            <a:lvl4pPr marL="16002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4pPr>
            <a:lvl5pPr marL="2057400" indent="-228600">
              <a:spcBef>
                <a:spcPct val="20000"/>
              </a:spcBef>
              <a:buClr>
                <a:schemeClr val="bg2"/>
              </a:buClr>
              <a:buChar char="»"/>
              <a:defRPr sz="2000">
                <a:solidFill>
                  <a:schemeClr val="tx2"/>
                </a:solidFill>
                <a:latin typeface="Calibri" pitchFamily="34" charset="0"/>
                <a:ea typeface="Geneva" pitchFamily="124" charset="-128"/>
                <a:cs typeface="Calibri" pitchFamily="34" charset="0"/>
              </a:defRPr>
            </a:lvl5pPr>
            <a:lvl6pPr marL="25146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6pPr>
            <a:lvl7pPr marL="29718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7pPr>
            <a:lvl8pPr marL="34290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8pPr>
            <a:lvl9pPr marL="3886200" indent="-228600" eaLnBrk="0" fontAlgn="base" hangingPunct="0">
              <a:spcBef>
                <a:spcPct val="20000"/>
              </a:spcBef>
              <a:spcAft>
                <a:spcPct val="0"/>
              </a:spcAft>
              <a:buClr>
                <a:schemeClr val="bg2"/>
              </a:buClr>
              <a:buChar char="»"/>
              <a:defRPr sz="2000">
                <a:solidFill>
                  <a:schemeClr val="tx2"/>
                </a:solidFill>
                <a:latin typeface="Calibri" pitchFamily="34" charset="0"/>
                <a:ea typeface="Geneva" pitchFamily="124" charset="-128"/>
                <a:cs typeface="Calibri" pitchFamily="34" charset="0"/>
              </a:defRPr>
            </a:lvl9pPr>
          </a:lstStyle>
          <a:p>
            <a:pPr>
              <a:spcBef>
                <a:spcPct val="0"/>
              </a:spcBef>
              <a:buClrTx/>
              <a:buFontTx/>
              <a:buNone/>
            </a:pPr>
            <a:r>
              <a:rPr lang="en-US" altLang="en-US" sz="1600" i="1" dirty="0">
                <a:solidFill>
                  <a:srgbClr val="7030A0"/>
                </a:solidFill>
                <a:ea typeface="ＭＳ Ｐゴシック" pitchFamily="34" charset="-128"/>
                <a:cs typeface="Georgia" pitchFamily="18" charset="0"/>
              </a:rPr>
              <a:t>*FHIR = Fast Healthcare Interoperable Resources</a:t>
            </a:r>
          </a:p>
          <a:p>
            <a:pPr>
              <a:spcBef>
                <a:spcPct val="0"/>
              </a:spcBef>
              <a:buClrTx/>
              <a:buFontTx/>
              <a:buNone/>
            </a:pPr>
            <a:r>
              <a:rPr lang="en-US" altLang="en-US" sz="1600" i="1" dirty="0">
                <a:solidFill>
                  <a:srgbClr val="7030A0"/>
                </a:solidFill>
                <a:ea typeface="ＭＳ Ｐゴシック" pitchFamily="34" charset="-128"/>
                <a:cs typeface="Georgia" pitchFamily="18" charset="0"/>
              </a:rPr>
              <a:t>*IG = Implementation Guide</a:t>
            </a:r>
          </a:p>
        </p:txBody>
      </p:sp>
      <p:sp>
        <p:nvSpPr>
          <p:cNvPr id="6"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7"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16</a:t>
            </a:fld>
            <a:endParaRPr lang="en-US" sz="1400">
              <a:solidFill>
                <a:schemeClr val="tx1"/>
              </a:solidFill>
            </a:endParaRPr>
          </a:p>
        </p:txBody>
      </p:sp>
      <p:sp>
        <p:nvSpPr>
          <p:cNvPr id="8"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See notes page for additional details</a:t>
            </a:r>
            <a:endParaRPr lang="en-US" sz="1400" dirty="0">
              <a:solidFill>
                <a:schemeClr val="tx1"/>
              </a:solidFill>
            </a:endParaRPr>
          </a:p>
        </p:txBody>
      </p:sp>
    </p:spTree>
    <p:extLst>
      <p:ext uri="{BB962C8B-B14F-4D97-AF65-F5344CB8AC3E}">
        <p14:creationId xmlns:p14="http://schemas.microsoft.com/office/powerpoint/2010/main" val="946884887"/>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3" y="0"/>
            <a:ext cx="8132617" cy="1017588"/>
          </a:xfrm>
        </p:spPr>
        <p:txBody>
          <a:bodyPr/>
          <a:lstStyle/>
          <a:p>
            <a:pPr lvl="2" indent="0" algn="ctr"/>
            <a:r>
              <a:rPr lang="en-US" b="1" dirty="0" err="1" smtClean="0">
                <a:latin typeface="+mj-lt"/>
              </a:rPr>
              <a:t>OpenGroup</a:t>
            </a:r>
            <a:r>
              <a:rPr lang="en-US" b="1" dirty="0" smtClean="0">
                <a:latin typeface="+mj-lt"/>
              </a:rPr>
              <a:t> April 2015</a:t>
            </a:r>
            <a:br>
              <a:rPr lang="en-US" b="1" dirty="0" smtClean="0">
                <a:latin typeface="+mj-lt"/>
              </a:rPr>
            </a:br>
            <a:r>
              <a:rPr lang="en-US" b="1" dirty="0" smtClean="0">
                <a:latin typeface="+mj-lt"/>
              </a:rPr>
              <a:t>“</a:t>
            </a:r>
            <a:r>
              <a:rPr lang="en-US" b="1" i="1" u="sng" dirty="0" smtClean="0">
                <a:latin typeface="+mj-lt"/>
              </a:rPr>
              <a:t>Enhancing HIE with the FHIM</a:t>
            </a:r>
            <a:r>
              <a:rPr lang="en-US" b="1" dirty="0" smtClean="0">
                <a:latin typeface="+mj-lt"/>
              </a:rPr>
              <a:t>” Report</a:t>
            </a:r>
            <a:endParaRPr lang="en-US" b="1" i="1" u="sng" dirty="0">
              <a:solidFill>
                <a:schemeClr val="bg1"/>
              </a:solidFill>
              <a:latin typeface="Arial Narrow" panose="020B0606020202030204" pitchFamily="34" charset="0"/>
            </a:endParaRPr>
          </a:p>
        </p:txBody>
      </p:sp>
      <p:sp>
        <p:nvSpPr>
          <p:cNvPr id="12" name="Text Placeholder 2"/>
          <p:cNvSpPr>
            <a:spLocks noGrp="1"/>
          </p:cNvSpPr>
          <p:nvPr>
            <p:ph type="body" idx="1"/>
          </p:nvPr>
        </p:nvSpPr>
        <p:spPr>
          <a:xfrm>
            <a:off x="152399" y="1420812"/>
            <a:ext cx="8991601" cy="5513388"/>
          </a:xfrm>
        </p:spPr>
        <p:txBody>
          <a:bodyPr/>
          <a:lstStyle/>
          <a:p>
            <a:pPr marL="40640" indent="0">
              <a:spcBef>
                <a:spcPts val="1200"/>
              </a:spcBef>
              <a:buNone/>
            </a:pPr>
            <a:r>
              <a:rPr lang="en-US" sz="2400" dirty="0" smtClean="0">
                <a:latin typeface="Arial Narrow" panose="020B0606020202030204" pitchFamily="34" charset="0"/>
              </a:rPr>
              <a:t>“</a:t>
            </a:r>
            <a:r>
              <a:rPr lang="en-US" sz="2400" i="1" dirty="0" smtClean="0">
                <a:latin typeface="Arial Narrow" panose="020B0606020202030204" pitchFamily="34" charset="0"/>
              </a:rPr>
              <a:t>The </a:t>
            </a:r>
            <a:r>
              <a:rPr lang="en-US" sz="2400" i="1" dirty="0">
                <a:latin typeface="Arial Narrow" panose="020B0606020202030204" pitchFamily="34" charset="0"/>
              </a:rPr>
              <a:t>Open Group Healthcare Forum commends the FHIM </a:t>
            </a:r>
            <a:r>
              <a:rPr lang="en-US" sz="2400" i="1" dirty="0" smtClean="0">
                <a:latin typeface="Arial Narrow" panose="020B0606020202030204" pitchFamily="34" charset="0"/>
              </a:rPr>
              <a:t>for: </a:t>
            </a:r>
          </a:p>
          <a:p>
            <a:pPr>
              <a:spcBef>
                <a:spcPts val="1200"/>
              </a:spcBef>
            </a:pPr>
            <a:r>
              <a:rPr lang="en-US" sz="2200" dirty="0">
                <a:latin typeface="Arial Narrow" panose="020B0606020202030204" pitchFamily="34" charset="0"/>
              </a:rPr>
              <a:t>1</a:t>
            </a:r>
            <a:r>
              <a:rPr lang="en-US" sz="2200" dirty="0" smtClean="0">
                <a:latin typeface="Arial Narrow" panose="020B0606020202030204" pitchFamily="34" charset="0"/>
              </a:rPr>
              <a:t>. The </a:t>
            </a:r>
            <a:r>
              <a:rPr lang="en-US" sz="2200" dirty="0">
                <a:latin typeface="Arial Narrow" panose="020B0606020202030204" pitchFamily="34" charset="0"/>
              </a:rPr>
              <a:t>FHIM catalogs a large number of key shared information exchange needs …</a:t>
            </a:r>
          </a:p>
          <a:p>
            <a:pPr>
              <a:spcBef>
                <a:spcPts val="1200"/>
              </a:spcBef>
            </a:pPr>
            <a:r>
              <a:rPr lang="en-US" sz="2200" dirty="0">
                <a:latin typeface="Arial Narrow" panose="020B0606020202030204" pitchFamily="34" charset="0"/>
              </a:rPr>
              <a:t>2</a:t>
            </a:r>
            <a:r>
              <a:rPr lang="en-US" sz="2200" dirty="0" smtClean="0">
                <a:latin typeface="Arial Narrow" panose="020B0606020202030204" pitchFamily="34" charset="0"/>
              </a:rPr>
              <a:t>. … </a:t>
            </a:r>
            <a:r>
              <a:rPr lang="en-US" sz="2200" dirty="0">
                <a:latin typeface="Arial Narrow" panose="020B0606020202030204" pitchFamily="34" charset="0"/>
              </a:rPr>
              <a:t>based on actual scenarios provided by 20 federal partners …</a:t>
            </a:r>
          </a:p>
          <a:p>
            <a:pPr>
              <a:spcBef>
                <a:spcPts val="1200"/>
              </a:spcBef>
            </a:pPr>
            <a:r>
              <a:rPr lang="en-US" sz="2200" dirty="0">
                <a:latin typeface="Arial Narrow" panose="020B0606020202030204" pitchFamily="34" charset="0"/>
              </a:rPr>
              <a:t>3</a:t>
            </a:r>
            <a:r>
              <a:rPr lang="en-US" sz="2200" dirty="0" smtClean="0">
                <a:latin typeface="Arial Narrow" panose="020B0606020202030204" pitchFamily="34" charset="0"/>
              </a:rPr>
              <a:t>. … </a:t>
            </a:r>
            <a:r>
              <a:rPr lang="en-US" sz="2200" dirty="0">
                <a:latin typeface="Arial Narrow" panose="020B0606020202030204" pitchFamily="34" charset="0"/>
              </a:rPr>
              <a:t>in a structured model populated with consensus-based industry standards.</a:t>
            </a:r>
          </a:p>
          <a:p>
            <a:pPr>
              <a:spcBef>
                <a:spcPts val="1200"/>
              </a:spcBef>
            </a:pPr>
            <a:r>
              <a:rPr lang="en-US" sz="2200" dirty="0" smtClean="0">
                <a:latin typeface="Arial Narrow" panose="020B0606020202030204" pitchFamily="34" charset="0"/>
              </a:rPr>
              <a:t>4. The </a:t>
            </a:r>
            <a:r>
              <a:rPr lang="en-US" sz="2200" dirty="0">
                <a:latin typeface="Arial Narrow" panose="020B0606020202030204" pitchFamily="34" charset="0"/>
              </a:rPr>
              <a:t>FHIM documents the model building processes, which is key to building understanding, confidence, and support.</a:t>
            </a:r>
          </a:p>
          <a:p>
            <a:pPr>
              <a:spcBef>
                <a:spcPts val="1200"/>
              </a:spcBef>
            </a:pPr>
            <a:r>
              <a:rPr lang="en-US" sz="2200" dirty="0" smtClean="0">
                <a:latin typeface="Arial Narrow" panose="020B0606020202030204" pitchFamily="34" charset="0"/>
              </a:rPr>
              <a:t>5. The </a:t>
            </a:r>
            <a:r>
              <a:rPr lang="en-US" sz="2200" dirty="0">
                <a:latin typeface="Arial Narrow" panose="020B0606020202030204" pitchFamily="34" charset="0"/>
              </a:rPr>
              <a:t>FHIM enhances automation of healthcare data exchange, thus promoting higher quality and efficiency</a:t>
            </a:r>
            <a:r>
              <a:rPr lang="en-US" sz="2200" dirty="0" smtClean="0">
                <a:latin typeface="Arial Narrow" panose="020B0606020202030204" pitchFamily="34" charset="0"/>
              </a:rPr>
              <a:t>.</a:t>
            </a:r>
          </a:p>
          <a:p>
            <a:pPr marL="40640" indent="0" algn="ctr">
              <a:spcBef>
                <a:spcPts val="600"/>
              </a:spcBef>
              <a:buNone/>
            </a:pPr>
            <a:r>
              <a:rPr lang="en-US" sz="2400" i="1" dirty="0" smtClean="0">
                <a:latin typeface="Arial Narrow" panose="020B0606020202030204" pitchFamily="34" charset="0"/>
              </a:rPr>
              <a:t>… relating the FHIM to other major efforts to achieve healthcare </a:t>
            </a:r>
          </a:p>
          <a:p>
            <a:pPr marL="40640" indent="0" algn="ctr">
              <a:spcBef>
                <a:spcPts val="0"/>
              </a:spcBef>
              <a:buNone/>
            </a:pPr>
            <a:r>
              <a:rPr lang="en-US" sz="2400" i="1" dirty="0" smtClean="0">
                <a:latin typeface="Arial Narrow" panose="020B0606020202030204" pitchFamily="34" charset="0"/>
              </a:rPr>
              <a:t>interoperability can be an important step in helping to enable </a:t>
            </a:r>
          </a:p>
          <a:p>
            <a:pPr marL="40640" indent="0" algn="ctr">
              <a:spcBef>
                <a:spcPts val="0"/>
              </a:spcBef>
              <a:buNone/>
            </a:pPr>
            <a:r>
              <a:rPr lang="en-US" sz="2400" i="1" dirty="0" smtClean="0">
                <a:latin typeface="Arial Narrow" panose="020B0606020202030204" pitchFamily="34" charset="0"/>
              </a:rPr>
              <a:t>The Open Group vision of </a:t>
            </a:r>
            <a:r>
              <a:rPr lang="en-US" sz="2400" i="1" dirty="0" err="1" smtClean="0">
                <a:latin typeface="Arial Narrow" panose="020B0606020202030204" pitchFamily="34" charset="0"/>
              </a:rPr>
              <a:t>Boundaryless</a:t>
            </a:r>
            <a:r>
              <a:rPr lang="en-US" sz="2400" i="1" dirty="0" smtClean="0">
                <a:latin typeface="Arial Narrow" panose="020B0606020202030204" pitchFamily="34" charset="0"/>
              </a:rPr>
              <a:t> Information Flow.”</a:t>
            </a:r>
          </a:p>
        </p:txBody>
      </p:sp>
      <p:sp>
        <p:nvSpPr>
          <p:cNvPr id="13"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17</a:t>
            </a:fld>
            <a:endParaRPr lang="en-US" sz="1400">
              <a:solidFill>
                <a:schemeClr val="tx1"/>
              </a:solidFill>
            </a:endParaRPr>
          </a:p>
        </p:txBody>
      </p:sp>
      <p:sp>
        <p:nvSpPr>
          <p:cNvPr id="14"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5"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Tree>
    <p:extLst>
      <p:ext uri="{BB962C8B-B14F-4D97-AF65-F5344CB8AC3E}">
        <p14:creationId xmlns:p14="http://schemas.microsoft.com/office/powerpoint/2010/main" val="1836463251"/>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3" y="0"/>
            <a:ext cx="8132617" cy="1017588"/>
          </a:xfrm>
        </p:spPr>
        <p:txBody>
          <a:bodyPr/>
          <a:lstStyle/>
          <a:p>
            <a:pPr lvl="2" indent="0" algn="ctr"/>
            <a:r>
              <a:rPr lang="en-US" b="1" dirty="0" smtClean="0">
                <a:latin typeface="+mj-lt"/>
              </a:rPr>
              <a:t>FHIM Users and Uses</a:t>
            </a:r>
            <a:endParaRPr lang="en-US" b="1" i="1" u="sng" dirty="0">
              <a:solidFill>
                <a:schemeClr val="bg1"/>
              </a:solidFill>
              <a:latin typeface="Arial Narrow" panose="020B0606020202030204" pitchFamily="34" charset="0"/>
            </a:endParaRPr>
          </a:p>
        </p:txBody>
      </p:sp>
      <p:sp>
        <p:nvSpPr>
          <p:cNvPr id="12" name="Text Placeholder 2"/>
          <p:cNvSpPr>
            <a:spLocks noGrp="1"/>
          </p:cNvSpPr>
          <p:nvPr>
            <p:ph type="body" idx="1"/>
          </p:nvPr>
        </p:nvSpPr>
        <p:spPr>
          <a:xfrm>
            <a:off x="55418" y="1334839"/>
            <a:ext cx="8839200" cy="5513388"/>
          </a:xfrm>
        </p:spPr>
        <p:txBody>
          <a:bodyPr/>
          <a:lstStyle/>
          <a:p>
            <a:pPr marL="40640" lvl="2" indent="0">
              <a:spcBef>
                <a:spcPts val="1200"/>
              </a:spcBef>
              <a:buNone/>
            </a:pPr>
            <a:r>
              <a:rPr lang="en-US" sz="2400" b="1" dirty="0" smtClean="0"/>
              <a:t>FHIM is informed by</a:t>
            </a:r>
            <a:endParaRPr lang="en-US" sz="2400" b="1" dirty="0"/>
          </a:p>
          <a:p>
            <a:pPr marL="520700" lvl="2">
              <a:spcBef>
                <a:spcPts val="0"/>
              </a:spcBef>
              <a:buFont typeface="Lucida Grande"/>
              <a:buChar char="»"/>
            </a:pPr>
            <a:r>
              <a:rPr lang="en-US" dirty="0" smtClean="0">
                <a:latin typeface="Arial Narrow" panose="020B0606020202030204" pitchFamily="34" charset="0"/>
              </a:rPr>
              <a:t>Federal Partners</a:t>
            </a:r>
            <a:r>
              <a:rPr lang="en-US" dirty="0">
                <a:latin typeface="Arial Narrow" panose="020B0606020202030204" pitchFamily="34" charset="0"/>
              </a:rPr>
              <a:t>, </a:t>
            </a:r>
            <a:r>
              <a:rPr lang="en-US" dirty="0" smtClean="0">
                <a:latin typeface="Arial Narrow" panose="020B0606020202030204" pitchFamily="34" charset="0"/>
              </a:rPr>
              <a:t>including</a:t>
            </a:r>
            <a:r>
              <a:rPr lang="en-US" dirty="0">
                <a:latin typeface="Arial Narrow" panose="020B0606020202030204" pitchFamily="34" charset="0"/>
              </a:rPr>
              <a:t>, but not limited to: </a:t>
            </a:r>
            <a:endParaRPr lang="en-US" dirty="0" smtClean="0">
              <a:latin typeface="Arial Narrow" panose="020B0606020202030204" pitchFamily="34" charset="0"/>
            </a:endParaRPr>
          </a:p>
          <a:p>
            <a:pPr marL="520700" lvl="2">
              <a:spcBef>
                <a:spcPts val="0"/>
              </a:spcBef>
              <a:buFont typeface="Lucida Grande"/>
              <a:buChar char="»"/>
            </a:pPr>
            <a:r>
              <a:rPr lang="en-US" dirty="0" smtClean="0">
                <a:latin typeface="Arial Narrow" panose="020B0606020202030204" pitchFamily="34" charset="0"/>
              </a:rPr>
              <a:t>VA Information Model</a:t>
            </a:r>
          </a:p>
          <a:p>
            <a:pPr marL="977900" lvl="3">
              <a:lnSpc>
                <a:spcPct val="114000"/>
              </a:lnSpc>
              <a:spcBef>
                <a:spcPts val="0"/>
              </a:spcBef>
              <a:buFont typeface="Lucida Grande"/>
              <a:buChar char="»"/>
            </a:pPr>
            <a:r>
              <a:rPr lang="en-US" dirty="0">
                <a:latin typeface="Arial Narrow" panose="020B0606020202030204" pitchFamily="34" charset="0"/>
              </a:rPr>
              <a:t>SSA and CMS identity, person and other initiatives</a:t>
            </a:r>
          </a:p>
          <a:p>
            <a:pPr marL="977900" lvl="3">
              <a:lnSpc>
                <a:spcPct val="114000"/>
              </a:lnSpc>
              <a:spcBef>
                <a:spcPts val="0"/>
              </a:spcBef>
              <a:buFont typeface="Lucida Grande"/>
              <a:buChar char="»"/>
            </a:pPr>
            <a:r>
              <a:rPr lang="en-US" dirty="0">
                <a:latin typeface="Arial Narrow" panose="020B0606020202030204" pitchFamily="34" charset="0"/>
              </a:rPr>
              <a:t>CDC community/public-health initiative</a:t>
            </a:r>
          </a:p>
          <a:p>
            <a:pPr marL="977900" lvl="3">
              <a:lnSpc>
                <a:spcPct val="114000"/>
              </a:lnSpc>
              <a:spcBef>
                <a:spcPts val="0"/>
              </a:spcBef>
              <a:buFont typeface="Lucida Grande"/>
              <a:buChar char="»"/>
            </a:pPr>
            <a:r>
              <a:rPr lang="en-US" dirty="0">
                <a:latin typeface="Arial Narrow" panose="020B0606020202030204" pitchFamily="34" charset="0"/>
              </a:rPr>
              <a:t>NCI Cancer Informatics Program</a:t>
            </a:r>
          </a:p>
          <a:p>
            <a:pPr marL="977900" lvl="3">
              <a:lnSpc>
                <a:spcPct val="114000"/>
              </a:lnSpc>
              <a:spcBef>
                <a:spcPts val="0"/>
              </a:spcBef>
              <a:buFont typeface="Lucida Grande"/>
              <a:buChar char="»"/>
            </a:pPr>
            <a:r>
              <a:rPr lang="en-US" dirty="0">
                <a:latin typeface="Arial Narrow" panose="020B0606020202030204" pitchFamily="34" charset="0"/>
              </a:rPr>
              <a:t>FDA Data Standards Program</a:t>
            </a:r>
          </a:p>
          <a:p>
            <a:pPr marL="520700" lvl="2">
              <a:spcBef>
                <a:spcPts val="0"/>
              </a:spcBef>
              <a:buFont typeface="Lucida Grande"/>
              <a:buChar char="»"/>
            </a:pPr>
            <a:r>
              <a:rPr lang="en-US" dirty="0" smtClean="0">
                <a:latin typeface="Arial Narrow" panose="020B0606020202030204" pitchFamily="34" charset="0"/>
              </a:rPr>
              <a:t>S&amp;I </a:t>
            </a:r>
            <a:r>
              <a:rPr lang="en-US" dirty="0">
                <a:latin typeface="Arial Narrow" panose="020B0606020202030204" pitchFamily="34" charset="0"/>
              </a:rPr>
              <a:t>Framework </a:t>
            </a:r>
            <a:r>
              <a:rPr lang="en-US" dirty="0" smtClean="0">
                <a:latin typeface="Arial Narrow" panose="020B0606020202030204" pitchFamily="34" charset="0"/>
              </a:rPr>
              <a:t>Initiatives</a:t>
            </a:r>
          </a:p>
          <a:p>
            <a:pPr marL="520700" lvl="2">
              <a:spcBef>
                <a:spcPts val="0"/>
              </a:spcBef>
              <a:buFont typeface="Lucida Grande"/>
              <a:buChar char="»"/>
            </a:pPr>
            <a:r>
              <a:rPr lang="en-US" dirty="0" smtClean="0">
                <a:latin typeface="Arial Narrow" panose="020B0606020202030204" pitchFamily="34" charset="0"/>
              </a:rPr>
              <a:t>Federal Standards Committees</a:t>
            </a:r>
          </a:p>
          <a:p>
            <a:pPr marL="520700" lvl="2">
              <a:spcBef>
                <a:spcPts val="0"/>
              </a:spcBef>
              <a:buFont typeface="Lucida Grande"/>
              <a:buChar char="»"/>
            </a:pPr>
            <a:r>
              <a:rPr lang="en-US" dirty="0" smtClean="0">
                <a:latin typeface="Arial Narrow" panose="020B0606020202030204" pitchFamily="34" charset="0"/>
              </a:rPr>
              <a:t>CIMI </a:t>
            </a:r>
          </a:p>
          <a:p>
            <a:pPr marL="520700" lvl="2">
              <a:spcBef>
                <a:spcPts val="0"/>
              </a:spcBef>
              <a:buFont typeface="Lucida Grande"/>
              <a:buChar char="»"/>
            </a:pPr>
            <a:r>
              <a:rPr lang="en-US" dirty="0" smtClean="0">
                <a:latin typeface="Arial Narrow" panose="020B0606020202030204" pitchFamily="34" charset="0"/>
              </a:rPr>
              <a:t>Standards Organizations, including, but not limited to:</a:t>
            </a:r>
          </a:p>
          <a:p>
            <a:pPr marL="977900" lvl="3">
              <a:spcBef>
                <a:spcPts val="0"/>
              </a:spcBef>
              <a:buFont typeface="Lucida Grande"/>
              <a:buChar char="»"/>
            </a:pPr>
            <a:r>
              <a:rPr lang="en-US" dirty="0" smtClean="0">
                <a:latin typeface="Arial Narrow" panose="020B0606020202030204" pitchFamily="34" charset="0"/>
              </a:rPr>
              <a:t>HL7,  ASTM, </a:t>
            </a:r>
          </a:p>
          <a:p>
            <a:pPr marL="977900" lvl="3">
              <a:spcBef>
                <a:spcPts val="0"/>
              </a:spcBef>
              <a:buFont typeface="Lucida Grande"/>
              <a:buChar char="»"/>
            </a:pPr>
            <a:r>
              <a:rPr lang="en-US" dirty="0" smtClean="0">
                <a:latin typeface="Arial Narrow" panose="020B0606020202030204" pitchFamily="34" charset="0"/>
              </a:rPr>
              <a:t>NCPDP, </a:t>
            </a:r>
            <a:r>
              <a:rPr lang="en-US" dirty="0" err="1" smtClean="0">
                <a:latin typeface="Arial Narrow" panose="020B0606020202030204" pitchFamily="34" charset="0"/>
              </a:rPr>
              <a:t>RxNorm</a:t>
            </a:r>
            <a:r>
              <a:rPr lang="en-US" dirty="0" smtClean="0">
                <a:latin typeface="Arial Narrow" panose="020B0606020202030204" pitchFamily="34" charset="0"/>
              </a:rPr>
              <a:t>,</a:t>
            </a:r>
          </a:p>
          <a:p>
            <a:pPr marL="977900" lvl="3">
              <a:spcBef>
                <a:spcPts val="0"/>
              </a:spcBef>
              <a:buFont typeface="Lucida Grande"/>
              <a:buChar char="»"/>
            </a:pPr>
            <a:r>
              <a:rPr lang="en-US" dirty="0" smtClean="0">
                <a:latin typeface="Arial Narrow" panose="020B0606020202030204" pitchFamily="34" charset="0"/>
              </a:rPr>
              <a:t>HITSP, DICOM, </a:t>
            </a:r>
          </a:p>
          <a:p>
            <a:pPr marL="977900" lvl="3">
              <a:spcBef>
                <a:spcPts val="0"/>
              </a:spcBef>
              <a:buFont typeface="Lucida Grande"/>
              <a:buChar char="»"/>
            </a:pPr>
            <a:r>
              <a:rPr lang="en-US" dirty="0" smtClean="0">
                <a:latin typeface="Arial Narrow" panose="020B0606020202030204" pitchFamily="34" charset="0"/>
              </a:rPr>
              <a:t>X12</a:t>
            </a:r>
          </a:p>
          <a:p>
            <a:pPr marL="520700" lvl="2">
              <a:spcBef>
                <a:spcPts val="0"/>
              </a:spcBef>
              <a:buFont typeface="Lucida Grande"/>
              <a:buChar char="»"/>
            </a:pPr>
            <a:endParaRPr lang="en-US" dirty="0">
              <a:latin typeface="Arial Narrow" panose="020B0606020202030204" pitchFamily="34" charset="0"/>
            </a:endParaRP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18</a:t>
            </a:fld>
            <a:endParaRPr lang="en-US" sz="1400">
              <a:solidFill>
                <a:schemeClr val="tx1"/>
              </a:solidFill>
            </a:endParaRPr>
          </a:p>
        </p:txBody>
      </p:sp>
      <p:sp>
        <p:nvSpPr>
          <p:cNvPr id="10"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1"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Tree>
    <p:extLst>
      <p:ext uri="{BB962C8B-B14F-4D97-AF65-F5344CB8AC3E}">
        <p14:creationId xmlns:p14="http://schemas.microsoft.com/office/powerpoint/2010/main" val="1244755893"/>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3" y="0"/>
            <a:ext cx="8132617" cy="1017588"/>
          </a:xfrm>
        </p:spPr>
        <p:txBody>
          <a:bodyPr/>
          <a:lstStyle/>
          <a:p>
            <a:pPr lvl="2" indent="0" algn="ctr"/>
            <a:r>
              <a:rPr lang="en-US" b="1" dirty="0" smtClean="0">
                <a:latin typeface="+mj-lt"/>
              </a:rPr>
              <a:t>FHIM Users and Uses</a:t>
            </a:r>
            <a:endParaRPr lang="en-US" b="1" i="1" u="sng" dirty="0">
              <a:solidFill>
                <a:schemeClr val="bg1"/>
              </a:solidFill>
              <a:latin typeface="Arial Narrow" panose="020B0606020202030204" pitchFamily="34" charset="0"/>
            </a:endParaRPr>
          </a:p>
        </p:txBody>
      </p:sp>
      <p:sp>
        <p:nvSpPr>
          <p:cNvPr id="12" name="Text Placeholder 2"/>
          <p:cNvSpPr>
            <a:spLocks noGrp="1"/>
          </p:cNvSpPr>
          <p:nvPr>
            <p:ph type="body" idx="1"/>
          </p:nvPr>
        </p:nvSpPr>
        <p:spPr>
          <a:xfrm>
            <a:off x="173182" y="1066800"/>
            <a:ext cx="8839200" cy="5513388"/>
          </a:xfrm>
        </p:spPr>
        <p:txBody>
          <a:bodyPr/>
          <a:lstStyle/>
          <a:p>
            <a:pPr marL="40640" indent="0">
              <a:spcBef>
                <a:spcPts val="1200"/>
              </a:spcBef>
              <a:buNone/>
            </a:pPr>
            <a:r>
              <a:rPr lang="en-US" sz="2400" b="1" dirty="0" smtClean="0"/>
              <a:t>FHIM informed </a:t>
            </a:r>
          </a:p>
          <a:p>
            <a:pPr>
              <a:spcBef>
                <a:spcPts val="1200"/>
              </a:spcBef>
            </a:pPr>
            <a:r>
              <a:rPr lang="en-US" sz="2400" u="sng" dirty="0" smtClean="0">
                <a:latin typeface="Arial Narrow" panose="020B0606020202030204" pitchFamily="34" charset="0"/>
              </a:rPr>
              <a:t>VA’s use of NLM Value Set Authority Center </a:t>
            </a:r>
            <a:r>
              <a:rPr lang="en-US" sz="2400" dirty="0" smtClean="0">
                <a:latin typeface="Arial Narrow" panose="020B0606020202030204" pitchFamily="34" charset="0"/>
              </a:rPr>
              <a:t>(VSAC) </a:t>
            </a:r>
          </a:p>
          <a:p>
            <a:pPr marL="520700" lvl="2">
              <a:spcBef>
                <a:spcPts val="1200"/>
              </a:spcBef>
              <a:buFont typeface="Lucida Grande"/>
              <a:buChar char="»"/>
            </a:pPr>
            <a:r>
              <a:rPr lang="en-US" dirty="0">
                <a:latin typeface="Arial Narrow" panose="020B0606020202030204" pitchFamily="34" charset="0"/>
              </a:rPr>
              <a:t>VSAC holds MU value sets and FHIM value sets</a:t>
            </a:r>
          </a:p>
          <a:p>
            <a:pPr>
              <a:spcBef>
                <a:spcPts val="1200"/>
              </a:spcBef>
            </a:pPr>
            <a:r>
              <a:rPr lang="en-US" sz="2400" u="sng" dirty="0" smtClean="0">
                <a:latin typeface="Arial Narrow" panose="020B0606020202030204" pitchFamily="34" charset="0"/>
              </a:rPr>
              <a:t>VHA Business </a:t>
            </a:r>
            <a:r>
              <a:rPr lang="en-US" sz="2400" u="sng" dirty="0">
                <a:latin typeface="Arial Narrow" panose="020B0606020202030204" pitchFamily="34" charset="0"/>
              </a:rPr>
              <a:t>Information </a:t>
            </a:r>
            <a:r>
              <a:rPr lang="en-US" sz="2400" u="sng" dirty="0" smtClean="0">
                <a:latin typeface="Arial Narrow" panose="020B0606020202030204" pitchFamily="34" charset="0"/>
              </a:rPr>
              <a:t>Model</a:t>
            </a:r>
            <a:r>
              <a:rPr lang="en-US" sz="2400" dirty="0" smtClean="0">
                <a:latin typeface="Arial Narrow" panose="020B0606020202030204" pitchFamily="34" charset="0"/>
              </a:rPr>
              <a:t> </a:t>
            </a:r>
            <a:r>
              <a:rPr lang="en-US" sz="2400" dirty="0">
                <a:latin typeface="Arial Narrow" panose="020B0606020202030204" pitchFamily="34" charset="0"/>
              </a:rPr>
              <a:t>updates </a:t>
            </a:r>
            <a:r>
              <a:rPr lang="en-US" sz="2400" dirty="0" smtClean="0">
                <a:latin typeface="Arial Narrow" panose="020B0606020202030204" pitchFamily="34" charset="0"/>
              </a:rPr>
              <a:t>for </a:t>
            </a:r>
            <a:r>
              <a:rPr lang="en-US" sz="2400" dirty="0" err="1" smtClean="0">
                <a:latin typeface="Arial Narrow" panose="020B0606020202030204" pitchFamily="34" charset="0"/>
              </a:rPr>
              <a:t>VistA</a:t>
            </a:r>
            <a:r>
              <a:rPr lang="en-US" sz="2400" dirty="0" smtClean="0">
                <a:latin typeface="Arial Narrow" panose="020B0606020202030204" pitchFamily="34" charset="0"/>
              </a:rPr>
              <a:t> </a:t>
            </a:r>
            <a:r>
              <a:rPr lang="en-US" sz="2400" dirty="0">
                <a:latin typeface="Arial Narrow" panose="020B0606020202030204" pitchFamily="34" charset="0"/>
              </a:rPr>
              <a:t>Modernization</a:t>
            </a:r>
          </a:p>
          <a:p>
            <a:pPr marL="520700" lvl="2">
              <a:spcBef>
                <a:spcPts val="1200"/>
              </a:spcBef>
              <a:buFont typeface="Lucida Grande"/>
              <a:buChar char="»"/>
            </a:pPr>
            <a:r>
              <a:rPr lang="en-US" dirty="0" err="1">
                <a:latin typeface="Arial Narrow" panose="020B0606020202030204" pitchFamily="34" charset="0"/>
              </a:rPr>
              <a:t>VistA</a:t>
            </a:r>
            <a:r>
              <a:rPr lang="en-US" dirty="0">
                <a:latin typeface="Arial Narrow" panose="020B0606020202030204" pitchFamily="34" charset="0"/>
              </a:rPr>
              <a:t>/CPRS and/or Vista Evolution (VE)/e Health Management Platform (</a:t>
            </a:r>
            <a:r>
              <a:rPr lang="en-US" dirty="0" err="1">
                <a:latin typeface="Arial Narrow" panose="020B0606020202030204" pitchFamily="34" charset="0"/>
              </a:rPr>
              <a:t>eHMP</a:t>
            </a:r>
            <a:r>
              <a:rPr lang="en-US" dirty="0">
                <a:latin typeface="Arial Narrow" panose="020B0606020202030204" pitchFamily="34" charset="0"/>
              </a:rPr>
              <a:t>)</a:t>
            </a:r>
          </a:p>
          <a:p>
            <a:pPr marL="329565" lvl="1" indent="-288925">
              <a:spcBef>
                <a:spcPts val="1200"/>
              </a:spcBef>
              <a:buFont typeface="Lucida Grande"/>
              <a:buChar char="»"/>
            </a:pPr>
            <a:r>
              <a:rPr lang="en-US" sz="2400" u="sng" dirty="0" smtClean="0">
                <a:latin typeface="Arial Narrow" panose="020B0606020202030204" pitchFamily="34" charset="0"/>
              </a:rPr>
              <a:t>S&amp;I Framework Community Led Initiative on </a:t>
            </a:r>
            <a:r>
              <a:rPr lang="en-US" sz="2400" u="sng" dirty="0">
                <a:latin typeface="Arial Narrow" panose="020B0606020202030204" pitchFamily="34" charset="0"/>
              </a:rPr>
              <a:t>Public Health </a:t>
            </a:r>
            <a:r>
              <a:rPr lang="en-US" sz="2400" u="sng" dirty="0" smtClean="0">
                <a:latin typeface="Arial Narrow" panose="020B0606020202030204" pitchFamily="34" charset="0"/>
              </a:rPr>
              <a:t>Reporting</a:t>
            </a:r>
            <a:r>
              <a:rPr lang="en-US" sz="2400" u="sng" dirty="0" smtClean="0">
                <a:solidFill>
                  <a:srgbClr val="FF0000"/>
                </a:solidFill>
                <a:latin typeface="Arial Narrow" panose="020B0606020202030204" pitchFamily="34" charset="0"/>
              </a:rPr>
              <a:t>*</a:t>
            </a:r>
          </a:p>
          <a:p>
            <a:pPr marL="329565" lvl="1" indent="-288925">
              <a:spcBef>
                <a:spcPts val="1200"/>
              </a:spcBef>
              <a:buFont typeface="Lucida Grande"/>
              <a:buChar char="»"/>
            </a:pPr>
            <a:r>
              <a:rPr lang="en-US" sz="2400" u="sng" dirty="0" smtClean="0">
                <a:latin typeface="Arial Narrow" panose="020B0606020202030204" pitchFamily="34" charset="0"/>
              </a:rPr>
              <a:t>FHA sponsored Information Exchange Prototype for Immunization</a:t>
            </a:r>
            <a:r>
              <a:rPr lang="en-US" sz="2400" u="sng" dirty="0" smtClean="0">
                <a:solidFill>
                  <a:srgbClr val="FF0000"/>
                </a:solidFill>
                <a:latin typeface="Arial Narrow" panose="020B0606020202030204" pitchFamily="34" charset="0"/>
              </a:rPr>
              <a:t>*</a:t>
            </a:r>
          </a:p>
          <a:p>
            <a:pPr marL="329565" lvl="1" indent="-288925">
              <a:spcBef>
                <a:spcPts val="1200"/>
              </a:spcBef>
              <a:buFont typeface="Lucida Grande"/>
              <a:buChar char="»"/>
            </a:pPr>
            <a:r>
              <a:rPr lang="en-US" sz="2400" u="sng" dirty="0" smtClean="0">
                <a:latin typeface="Arial Narrow" panose="020B0606020202030204" pitchFamily="34" charset="0"/>
              </a:rPr>
              <a:t>Open Group efforts to achieve their vision of boundary less information flow</a:t>
            </a:r>
            <a:r>
              <a:rPr lang="en-US" sz="2400" u="sng" dirty="0" smtClean="0">
                <a:solidFill>
                  <a:srgbClr val="FF0000"/>
                </a:solidFill>
                <a:latin typeface="Arial Narrow" panose="020B0606020202030204" pitchFamily="34" charset="0"/>
              </a:rPr>
              <a:t>*</a:t>
            </a:r>
          </a:p>
          <a:p>
            <a:pPr marL="329565" lvl="1" indent="-288925">
              <a:spcBef>
                <a:spcPts val="1200"/>
              </a:spcBef>
              <a:buFont typeface="Lucida Grande"/>
              <a:buChar char="»"/>
            </a:pPr>
            <a:endParaRPr lang="en-US" sz="2400" u="sng" dirty="0">
              <a:latin typeface="Arial Narrow" panose="020B0606020202030204" pitchFamily="34" charset="0"/>
            </a:endParaRPr>
          </a:p>
          <a:p>
            <a:pPr marL="40640" lvl="1" indent="0">
              <a:spcBef>
                <a:spcPts val="1200"/>
              </a:spcBef>
              <a:buNone/>
            </a:pPr>
            <a:r>
              <a:rPr lang="en-US" sz="2400" dirty="0" smtClean="0">
                <a:latin typeface="Arial Narrow" panose="020B0606020202030204" pitchFamily="34" charset="0"/>
              </a:rPr>
              <a:t>    </a:t>
            </a:r>
            <a:r>
              <a:rPr lang="en-US" sz="2400" dirty="0" smtClean="0">
                <a:solidFill>
                  <a:srgbClr val="FF0000"/>
                </a:solidFill>
                <a:latin typeface="Arial Narrow" panose="020B0606020202030204" pitchFamily="34" charset="0"/>
              </a:rPr>
              <a:t> * </a:t>
            </a:r>
            <a:r>
              <a:rPr lang="en-US" sz="2400" dirty="0" smtClean="0">
                <a:latin typeface="Arial Narrow" panose="020B0606020202030204" pitchFamily="34" charset="0"/>
              </a:rPr>
              <a:t>these are ready for follow on work</a:t>
            </a:r>
            <a:endParaRPr lang="en-US" sz="2400" dirty="0">
              <a:latin typeface="Arial Narrow" panose="020B0606020202030204" pitchFamily="34" charset="0"/>
            </a:endParaRP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19</a:t>
            </a:fld>
            <a:endParaRPr lang="en-US" sz="1400">
              <a:solidFill>
                <a:schemeClr val="tx1"/>
              </a:solidFill>
            </a:endParaRPr>
          </a:p>
        </p:txBody>
      </p:sp>
      <p:sp>
        <p:nvSpPr>
          <p:cNvPr id="10"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1"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Tree>
    <p:extLst>
      <p:ext uri="{BB962C8B-B14F-4D97-AF65-F5344CB8AC3E}">
        <p14:creationId xmlns:p14="http://schemas.microsoft.com/office/powerpoint/2010/main" val="2112292843"/>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17588"/>
          </a:xfrm>
        </p:spPr>
        <p:txBody>
          <a:bodyPr/>
          <a:lstStyle/>
          <a:p>
            <a:pPr algn="ctr"/>
            <a:r>
              <a:rPr lang="en-US" sz="2800" b="1" dirty="0" smtClean="0">
                <a:solidFill>
                  <a:schemeClr val="bg1"/>
                </a:solidFill>
                <a:latin typeface="Arial Black" panose="020B0A04020102020204" pitchFamily="34" charset="0"/>
              </a:rPr>
              <a:t>Acronyms</a:t>
            </a:r>
            <a:endParaRPr lang="en-US" dirty="0">
              <a:solidFill>
                <a:schemeClr val="bg1"/>
              </a:solidFill>
              <a:latin typeface="Arial Black" panose="020B0A040201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197031473"/>
              </p:ext>
            </p:extLst>
          </p:nvPr>
        </p:nvGraphicFramePr>
        <p:xfrm>
          <a:off x="76199" y="1066800"/>
          <a:ext cx="9067800" cy="5562600"/>
        </p:xfrm>
        <a:graphic>
          <a:graphicData uri="http://schemas.openxmlformats.org/drawingml/2006/table">
            <a:tbl>
              <a:tblPr firstRow="1" bandRow="1">
                <a:tableStyleId>{5940675A-B579-460E-94D1-54222C63F5DA}</a:tableStyleId>
              </a:tblPr>
              <a:tblGrid>
                <a:gridCol w="990601"/>
                <a:gridCol w="3505200"/>
                <a:gridCol w="228600"/>
                <a:gridCol w="685800"/>
                <a:gridCol w="3657599"/>
              </a:tblGrid>
              <a:tr h="370840">
                <a:tc>
                  <a:txBody>
                    <a:bodyPr/>
                    <a:lstStyle/>
                    <a:p>
                      <a:r>
                        <a:rPr lang="en-US" sz="1600" b="1" dirty="0" smtClean="0">
                          <a:latin typeface="Arial Narrow" panose="020B0606020202030204" pitchFamily="34" charset="0"/>
                        </a:rPr>
                        <a:t>CDA</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Clinical Document</a:t>
                      </a:r>
                      <a:r>
                        <a:rPr lang="en-US" sz="1600" baseline="0" dirty="0" smtClean="0">
                          <a:latin typeface="Arial Narrow" panose="020B0606020202030204" pitchFamily="34" charset="0"/>
                        </a:rPr>
                        <a:t> Architecture</a:t>
                      </a:r>
                      <a:endParaRPr lang="en-US" sz="1600" dirty="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r>
                        <a:rPr lang="en-US" sz="1600" b="1" dirty="0" smtClean="0">
                          <a:latin typeface="Arial Narrow" panose="020B0606020202030204" pitchFamily="34" charset="0"/>
                        </a:rPr>
                        <a:t>IM</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Information Management</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CCDA</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Consolidated CDA</a:t>
                      </a:r>
                      <a:endParaRPr lang="en-US" sz="1600" dirty="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r>
                        <a:rPr lang="en-US" sz="1600" b="1" dirty="0" smtClean="0">
                          <a:latin typeface="Arial Narrow" panose="020B0606020202030204" pitchFamily="34" charset="0"/>
                        </a:rPr>
                        <a:t>ISA</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Interoperability Standards Advisory</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CMS</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Centers for Medicare &amp; Medicaid Services</a:t>
                      </a:r>
                      <a:endParaRPr lang="en-US" sz="1600" dirty="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r>
                        <a:rPr lang="en-US" sz="1600" b="1" dirty="0" smtClean="0">
                          <a:latin typeface="Arial Narrow" panose="020B0606020202030204" pitchFamily="34" charset="0"/>
                        </a:rPr>
                        <a:t>IT</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Information Technology</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DAF</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Data Access Framework</a:t>
                      </a:r>
                      <a:endParaRPr lang="en-US" sz="1600" dirty="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r>
                        <a:rPr lang="en-US" sz="1600" b="1" dirty="0" smtClean="0">
                          <a:latin typeface="Arial Narrow" panose="020B0606020202030204" pitchFamily="34" charset="0"/>
                        </a:rPr>
                        <a:t>JIP</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(DOD-VA) Joint Interoperability Plan</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DBA</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Database Analyst</a:t>
                      </a:r>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r>
                        <a:rPr lang="en-US" sz="1600" b="1" dirty="0" smtClean="0">
                          <a:latin typeface="Arial Narrow" panose="020B0606020202030204" pitchFamily="34" charset="0"/>
                        </a:rPr>
                        <a:t>MDHT</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Model Driven Health Tool</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EHR-S FM</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EHR System Functional Model</a:t>
                      </a:r>
                      <a:endParaRPr lang="en-US" sz="1600" dirty="0">
                        <a:latin typeface="Arial Narrow" panose="020B0606020202030204" pitchFamily="34" charset="0"/>
                      </a:endParaRPr>
                    </a:p>
                  </a:txBody>
                  <a:tcPr/>
                </a:tc>
                <a:tc>
                  <a:txBody>
                    <a:bodyPr/>
                    <a:lstStyle/>
                    <a:p>
                      <a:endParaRPr lang="en-US" sz="1600">
                        <a:latin typeface="Arial Narrow" panose="020B0606020202030204" pitchFamily="34" charset="0"/>
                      </a:endParaRPr>
                    </a:p>
                  </a:txBody>
                  <a:tcPr/>
                </a:tc>
                <a:tc>
                  <a:txBody>
                    <a:bodyPr/>
                    <a:lstStyle/>
                    <a:p>
                      <a:r>
                        <a:rPr lang="en-US" sz="1600" b="1" dirty="0" smtClean="0">
                          <a:latin typeface="Arial Narrow" panose="020B0606020202030204" pitchFamily="34" charset="0"/>
                        </a:rPr>
                        <a:t>NIEM</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National Information Exchange Model</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FHIM</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Federal Health Information</a:t>
                      </a:r>
                      <a:r>
                        <a:rPr lang="en-US" sz="1600" baseline="0" dirty="0" smtClean="0">
                          <a:latin typeface="Arial Narrow" panose="020B0606020202030204" pitchFamily="34" charset="0"/>
                        </a:rPr>
                        <a:t> Model</a:t>
                      </a:r>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r>
                        <a:rPr lang="en-US" sz="1600" b="1" dirty="0" smtClean="0">
                          <a:latin typeface="Arial Narrow" panose="020B0606020202030204" pitchFamily="34" charset="0"/>
                        </a:rPr>
                        <a:t>NIST</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National Institute of Standards and Technology</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FHIR</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Fast Healthcare Interoperability Resource</a:t>
                      </a:r>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r>
                        <a:rPr lang="en-US" sz="1600" b="1" dirty="0" smtClean="0">
                          <a:latin typeface="Arial Narrow" panose="020B0606020202030204" pitchFamily="34" charset="0"/>
                        </a:rPr>
                        <a:t>NLM</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National Library of Medicine</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GFI</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Government Furnished Information</a:t>
                      </a:r>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endParaRPr lang="en-US" sz="1600" b="1"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HIE</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Health Information Exchange</a:t>
                      </a:r>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endParaRPr lang="en-US" sz="1600" b="1"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HIT</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Healthcare Information Technology</a:t>
                      </a:r>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r>
                        <a:rPr lang="en-US" sz="1600" b="1" dirty="0" smtClean="0">
                          <a:latin typeface="Arial Narrow" panose="020B0606020202030204" pitchFamily="34" charset="0"/>
                        </a:rPr>
                        <a:t>ONC</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Office of the National Coordinator</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HHS</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Health and Human Services Agency</a:t>
                      </a:r>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r>
                        <a:rPr lang="en-US" sz="1600" b="1" dirty="0" smtClean="0">
                          <a:latin typeface="Arial Narrow" panose="020B0606020202030204" pitchFamily="34" charset="0"/>
                        </a:rPr>
                        <a:t>S&amp;I</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Standards and Interoperability</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IBRM</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Integrated Business Reference Model</a:t>
                      </a:r>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r>
                        <a:rPr lang="en-US" sz="1600" b="1" dirty="0" smtClean="0">
                          <a:latin typeface="Arial Narrow" panose="020B0606020202030204" pitchFamily="34" charset="0"/>
                        </a:rPr>
                        <a:t>SDO</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Standards Development Organization</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ICIB</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Interagency Clinical Informatics Board</a:t>
                      </a:r>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r>
                        <a:rPr lang="en-US" sz="1600" b="1" dirty="0" smtClean="0">
                          <a:latin typeface="Arial Narrow" panose="020B0606020202030204" pitchFamily="34" charset="0"/>
                        </a:rPr>
                        <a:t>SME</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Subject Matter Expert</a:t>
                      </a:r>
                      <a:endParaRPr lang="en-US" sz="1600" dirty="0">
                        <a:latin typeface="Arial Narrow" panose="020B0606020202030204" pitchFamily="34" charset="0"/>
                      </a:endParaRPr>
                    </a:p>
                  </a:txBody>
                  <a:tcPr/>
                </a:tc>
              </a:tr>
              <a:tr h="370840">
                <a:tc>
                  <a:txBody>
                    <a:bodyPr/>
                    <a:lstStyle/>
                    <a:p>
                      <a:r>
                        <a:rPr lang="en-US" sz="1600" b="1" dirty="0" smtClean="0">
                          <a:latin typeface="Arial Narrow" panose="020B0606020202030204" pitchFamily="34" charset="0"/>
                        </a:rPr>
                        <a:t>IHE</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Integrating the Healthcare Enterprise</a:t>
                      </a:r>
                      <a:endParaRPr lang="en-US" sz="1600" dirty="0">
                        <a:latin typeface="Arial Narrow" panose="020B0606020202030204" pitchFamily="34" charset="0"/>
                      </a:endParaRPr>
                    </a:p>
                  </a:txBody>
                  <a:tcPr/>
                </a:tc>
                <a:tc>
                  <a:txBody>
                    <a:bodyPr/>
                    <a:lstStyle/>
                    <a:p>
                      <a:endParaRPr lang="en-US" sz="1600" dirty="0">
                        <a:latin typeface="Arial Narrow" panose="020B0606020202030204" pitchFamily="34" charset="0"/>
                      </a:endParaRPr>
                    </a:p>
                  </a:txBody>
                  <a:tcPr/>
                </a:tc>
                <a:tc>
                  <a:txBody>
                    <a:bodyPr/>
                    <a:lstStyle/>
                    <a:p>
                      <a:r>
                        <a:rPr lang="en-US" sz="1600" b="1" dirty="0" smtClean="0">
                          <a:latin typeface="Arial Narrow" panose="020B0606020202030204" pitchFamily="34" charset="0"/>
                        </a:rPr>
                        <a:t>V2</a:t>
                      </a:r>
                      <a:endParaRPr lang="en-US" sz="1600" b="1" dirty="0">
                        <a:latin typeface="Arial Narrow" panose="020B0606020202030204" pitchFamily="34" charset="0"/>
                      </a:endParaRPr>
                    </a:p>
                  </a:txBody>
                  <a:tcPr/>
                </a:tc>
                <a:tc>
                  <a:txBody>
                    <a:bodyPr/>
                    <a:lstStyle/>
                    <a:p>
                      <a:r>
                        <a:rPr lang="en-US" sz="1600" dirty="0" smtClean="0">
                          <a:latin typeface="Arial Narrow" panose="020B0606020202030204" pitchFamily="34" charset="0"/>
                        </a:rPr>
                        <a:t>HL7 Version 2 Messaging</a:t>
                      </a:r>
                      <a:endParaRPr lang="en-US" sz="1600" dirty="0">
                        <a:latin typeface="Arial Narrow" panose="020B0606020202030204" pitchFamily="34" charset="0"/>
                      </a:endParaRPr>
                    </a:p>
                  </a:txBody>
                  <a:tcPr/>
                </a:tc>
              </a:tr>
            </a:tbl>
          </a:graphicData>
        </a:graphic>
      </p:graphicFrame>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2</a:t>
            </a:fld>
            <a:endParaRPr lang="en-US" sz="140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Tree>
    <p:extLst>
      <p:ext uri="{BB962C8B-B14F-4D97-AF65-F5344CB8AC3E}">
        <p14:creationId xmlns:p14="http://schemas.microsoft.com/office/powerpoint/2010/main" val="642139174"/>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3" y="0"/>
            <a:ext cx="8132617" cy="1017588"/>
          </a:xfrm>
        </p:spPr>
        <p:txBody>
          <a:bodyPr/>
          <a:lstStyle/>
          <a:p>
            <a:pPr lvl="2" indent="0" algn="ctr"/>
            <a:r>
              <a:rPr lang="en-US" b="1" dirty="0" smtClean="0">
                <a:latin typeface="+mj-lt"/>
              </a:rPr>
              <a:t>FHIM Users and Uses</a:t>
            </a:r>
            <a:endParaRPr lang="en-US" b="1" i="1" u="sng" dirty="0">
              <a:solidFill>
                <a:schemeClr val="bg1"/>
              </a:solidFill>
              <a:latin typeface="Arial Narrow" panose="020B0606020202030204" pitchFamily="34" charset="0"/>
            </a:endParaRPr>
          </a:p>
        </p:txBody>
      </p:sp>
      <p:sp>
        <p:nvSpPr>
          <p:cNvPr id="12" name="Text Placeholder 2"/>
          <p:cNvSpPr>
            <a:spLocks noGrp="1"/>
          </p:cNvSpPr>
          <p:nvPr>
            <p:ph type="body" idx="1"/>
          </p:nvPr>
        </p:nvSpPr>
        <p:spPr>
          <a:xfrm>
            <a:off x="20783" y="1039812"/>
            <a:ext cx="9123217" cy="5513388"/>
          </a:xfrm>
        </p:spPr>
        <p:txBody>
          <a:bodyPr/>
          <a:lstStyle/>
          <a:p>
            <a:pPr marL="40640" indent="0">
              <a:spcBef>
                <a:spcPts val="1200"/>
              </a:spcBef>
              <a:buNone/>
            </a:pPr>
            <a:r>
              <a:rPr lang="en-US" sz="2400" b="1" dirty="0" smtClean="0">
                <a:latin typeface="Arial Narrow" panose="020B0606020202030204" pitchFamily="34" charset="0"/>
              </a:rPr>
              <a:t>FHIM informed DHA/MHS Business and Enterprise Architectures</a:t>
            </a:r>
          </a:p>
          <a:p>
            <a:pPr>
              <a:spcBef>
                <a:spcPts val="600"/>
              </a:spcBef>
            </a:pPr>
            <a:r>
              <a:rPr lang="en-US" sz="2400" u="sng" dirty="0" smtClean="0">
                <a:latin typeface="Arial Narrow" panose="020B0606020202030204" pitchFamily="34" charset="0"/>
              </a:rPr>
              <a:t>DODAF DIV-1 conceptual </a:t>
            </a:r>
            <a:r>
              <a:rPr lang="en-US" sz="2400" u="sng" dirty="0">
                <a:latin typeface="Arial Narrow" panose="020B0606020202030204" pitchFamily="34" charset="0"/>
              </a:rPr>
              <a:t>d</a:t>
            </a:r>
            <a:r>
              <a:rPr lang="en-US" sz="2400" u="sng" dirty="0" smtClean="0">
                <a:latin typeface="Arial Narrow" panose="020B0606020202030204" pitchFamily="34" charset="0"/>
              </a:rPr>
              <a:t>ata view</a:t>
            </a:r>
            <a:r>
              <a:rPr lang="en-US" sz="2400" dirty="0" smtClean="0">
                <a:latin typeface="Arial Narrow" panose="020B0606020202030204" pitchFamily="34" charset="0"/>
              </a:rPr>
              <a:t> </a:t>
            </a:r>
          </a:p>
          <a:p>
            <a:pPr marL="520700" lvl="2">
              <a:spcBef>
                <a:spcPts val="0"/>
              </a:spcBef>
              <a:buFont typeface="Lucida Grande"/>
              <a:buChar char="»"/>
            </a:pPr>
            <a:r>
              <a:rPr lang="en-US" dirty="0" smtClean="0">
                <a:latin typeface="Arial Narrow" panose="020B0606020202030204" pitchFamily="34" charset="0"/>
              </a:rPr>
              <a:t>Consistent entity </a:t>
            </a:r>
            <a:r>
              <a:rPr lang="en-US" dirty="0">
                <a:latin typeface="Arial Narrow" panose="020B0606020202030204" pitchFamily="34" charset="0"/>
              </a:rPr>
              <a:t>names, definitions, relationships</a:t>
            </a:r>
          </a:p>
          <a:p>
            <a:pPr>
              <a:spcBef>
                <a:spcPts val="600"/>
              </a:spcBef>
            </a:pPr>
            <a:r>
              <a:rPr lang="en-US" sz="2400" u="sng" dirty="0" smtClean="0">
                <a:latin typeface="Arial Narrow" panose="020B0606020202030204" pitchFamily="34" charset="0"/>
              </a:rPr>
              <a:t>DODAF DIV-2 logical </a:t>
            </a:r>
            <a:r>
              <a:rPr lang="en-US" sz="2400" u="sng" dirty="0">
                <a:latin typeface="Arial Narrow" panose="020B0606020202030204" pitchFamily="34" charset="0"/>
              </a:rPr>
              <a:t>d</a:t>
            </a:r>
            <a:r>
              <a:rPr lang="en-US" sz="2400" u="sng" dirty="0" smtClean="0">
                <a:latin typeface="Arial Narrow" panose="020B0606020202030204" pitchFamily="34" charset="0"/>
              </a:rPr>
              <a:t>ata view</a:t>
            </a:r>
            <a:r>
              <a:rPr lang="en-US" sz="2400" dirty="0" smtClean="0">
                <a:latin typeface="Arial Narrow" panose="020B0606020202030204" pitchFamily="34" charset="0"/>
              </a:rPr>
              <a:t> </a:t>
            </a:r>
          </a:p>
          <a:p>
            <a:pPr marL="520700" lvl="2">
              <a:spcBef>
                <a:spcPts val="0"/>
              </a:spcBef>
              <a:buFont typeface="Lucida Grande"/>
              <a:buChar char="»"/>
            </a:pPr>
            <a:r>
              <a:rPr lang="en-US" dirty="0">
                <a:latin typeface="Arial Narrow" panose="020B0606020202030204" pitchFamily="34" charset="0"/>
              </a:rPr>
              <a:t>adds </a:t>
            </a:r>
            <a:r>
              <a:rPr lang="en-US" dirty="0" smtClean="0">
                <a:latin typeface="Arial Narrow" panose="020B0606020202030204" pitchFamily="34" charset="0"/>
              </a:rPr>
              <a:t>consistent attributes</a:t>
            </a:r>
            <a:r>
              <a:rPr lang="en-US" dirty="0">
                <a:latin typeface="Arial Narrow" panose="020B0606020202030204" pitchFamily="34" charset="0"/>
              </a:rPr>
              <a:t>, terminology, value </a:t>
            </a:r>
            <a:r>
              <a:rPr lang="en-US" dirty="0" smtClean="0">
                <a:latin typeface="Arial Narrow" panose="020B0606020202030204" pitchFamily="34" charset="0"/>
              </a:rPr>
              <a:t>sets; where, </a:t>
            </a:r>
            <a:endParaRPr lang="en-US" dirty="0">
              <a:latin typeface="Arial Narrow" panose="020B0606020202030204" pitchFamily="34" charset="0"/>
            </a:endParaRPr>
          </a:p>
          <a:p>
            <a:pPr marL="520700" lvl="2">
              <a:spcBef>
                <a:spcPts val="0"/>
              </a:spcBef>
              <a:buFont typeface="Lucida Grande"/>
              <a:buChar char="»"/>
            </a:pPr>
            <a:r>
              <a:rPr lang="en-US" dirty="0">
                <a:latin typeface="Arial Narrow" panose="020B0606020202030204" pitchFamily="34" charset="0"/>
              </a:rPr>
              <a:t>i</a:t>
            </a:r>
            <a:r>
              <a:rPr lang="en-US" dirty="0" smtClean="0">
                <a:latin typeface="Arial Narrow" panose="020B0606020202030204" pitchFamily="34" charset="0"/>
              </a:rPr>
              <a:t>nteroperability requires venders to have physical schema that conform to DHA’s DIV-2</a:t>
            </a:r>
          </a:p>
          <a:p>
            <a:pPr marL="329565" lvl="1" indent="-288925">
              <a:spcBef>
                <a:spcPts val="600"/>
              </a:spcBef>
              <a:buFont typeface="Lucida Grande"/>
              <a:buChar char="»"/>
            </a:pPr>
            <a:r>
              <a:rPr lang="en-US" sz="2400" u="sng" dirty="0" smtClean="0">
                <a:latin typeface="Arial Narrow" panose="020B0606020202030204" pitchFamily="34" charset="0"/>
              </a:rPr>
              <a:t>Mapping of use cases to system objects, </a:t>
            </a:r>
            <a:r>
              <a:rPr lang="en-US" sz="2400" u="sng" dirty="0">
                <a:latin typeface="Arial Narrow" panose="020B0606020202030204" pitchFamily="34" charset="0"/>
              </a:rPr>
              <a:t>components and </a:t>
            </a:r>
            <a:r>
              <a:rPr lang="en-US" sz="2400" u="sng" dirty="0" smtClean="0">
                <a:latin typeface="Arial Narrow" panose="020B0606020202030204" pitchFamily="34" charset="0"/>
              </a:rPr>
              <a:t>services</a:t>
            </a:r>
            <a:endParaRPr lang="en-US" sz="2400" b="1" dirty="0" smtClean="0">
              <a:latin typeface="Arial Narrow" panose="020B0606020202030204" pitchFamily="34" charset="0"/>
            </a:endParaRPr>
          </a:p>
          <a:p>
            <a:pPr marL="520700" lvl="2">
              <a:spcBef>
                <a:spcPts val="0"/>
              </a:spcBef>
              <a:buFont typeface="Lucida Grande"/>
              <a:buChar char="»"/>
            </a:pPr>
            <a:r>
              <a:rPr lang="en-US" dirty="0" smtClean="0">
                <a:latin typeface="Arial Narrow" panose="020B0606020202030204" pitchFamily="34" charset="0"/>
              </a:rPr>
              <a:t>DIV-2 constrained EHR-S </a:t>
            </a:r>
            <a:r>
              <a:rPr lang="en-US" dirty="0">
                <a:latin typeface="Arial Narrow" panose="020B0606020202030204" pitchFamily="34" charset="0"/>
              </a:rPr>
              <a:t>FM </a:t>
            </a:r>
            <a:r>
              <a:rPr lang="en-US" dirty="0" smtClean="0">
                <a:latin typeface="Arial Narrow" panose="020B0606020202030204" pitchFamily="34" charset="0"/>
              </a:rPr>
              <a:t>functions composed into objects and components</a:t>
            </a:r>
            <a:endParaRPr lang="en-US" dirty="0">
              <a:latin typeface="Arial Narrow" panose="020B0606020202030204" pitchFamily="34" charset="0"/>
            </a:endParaRPr>
          </a:p>
          <a:p>
            <a:pPr marL="520700" lvl="2">
              <a:spcBef>
                <a:spcPts val="0"/>
              </a:spcBef>
              <a:buFont typeface="Lucida Grande"/>
              <a:buChar char="»"/>
            </a:pPr>
            <a:r>
              <a:rPr lang="en-US" dirty="0" smtClean="0">
                <a:latin typeface="Arial Narrow" panose="020B0606020202030204" pitchFamily="34" charset="0"/>
              </a:rPr>
              <a:t>DIV-2 constrained Information </a:t>
            </a:r>
            <a:r>
              <a:rPr lang="en-US" dirty="0">
                <a:latin typeface="Arial Narrow" panose="020B0606020202030204" pitchFamily="34" charset="0"/>
              </a:rPr>
              <a:t>Model for common </a:t>
            </a:r>
            <a:r>
              <a:rPr lang="en-US" dirty="0" smtClean="0">
                <a:latin typeface="Arial Narrow" panose="020B0606020202030204" pitchFamily="34" charset="0"/>
              </a:rPr>
              <a:t>services</a:t>
            </a:r>
          </a:p>
          <a:p>
            <a:pPr marL="520700" lvl="2">
              <a:spcBef>
                <a:spcPts val="0"/>
              </a:spcBef>
              <a:buFont typeface="Lucida Grande"/>
              <a:buChar char="»"/>
            </a:pPr>
            <a:r>
              <a:rPr lang="en-US" dirty="0" smtClean="0">
                <a:latin typeface="Arial Narrow" panose="020B0606020202030204" pitchFamily="34" charset="0"/>
              </a:rPr>
              <a:t>DIV-2 constrained DAF-FHIR profile </a:t>
            </a:r>
            <a:r>
              <a:rPr lang="en-US" dirty="0">
                <a:latin typeface="Arial Narrow" panose="020B0606020202030204" pitchFamily="34" charset="0"/>
              </a:rPr>
              <a:t>for DOD-VA Health Data Services (</a:t>
            </a:r>
            <a:r>
              <a:rPr lang="en-US" dirty="0" smtClean="0">
                <a:latin typeface="Arial Narrow" panose="020B0606020202030204" pitchFamily="34" charset="0"/>
              </a:rPr>
              <a:t>HDS)</a:t>
            </a:r>
            <a:endParaRPr lang="en-US" dirty="0">
              <a:latin typeface="Arial Narrow" panose="020B0606020202030204" pitchFamily="34" charset="0"/>
            </a:endParaRPr>
          </a:p>
          <a:p>
            <a:pPr marL="329565" lvl="1" indent="-288925">
              <a:spcBef>
                <a:spcPts val="600"/>
              </a:spcBef>
              <a:buFont typeface="Lucida Grande"/>
              <a:buChar char="»"/>
            </a:pPr>
            <a:r>
              <a:rPr lang="en-US" sz="2400" i="1" u="sng" dirty="0" smtClean="0">
                <a:solidFill>
                  <a:schemeClr val="accent4">
                    <a:lumMod val="50000"/>
                  </a:schemeClr>
                </a:solidFill>
                <a:latin typeface="Arial Narrow" panose="020B0606020202030204" pitchFamily="34" charset="0"/>
              </a:rPr>
              <a:t>Successful (interoperable) transition of legacy to future-state systems requires</a:t>
            </a:r>
            <a:r>
              <a:rPr lang="en-US" sz="2400" b="1" dirty="0" smtClean="0">
                <a:solidFill>
                  <a:schemeClr val="accent4">
                    <a:lumMod val="50000"/>
                  </a:schemeClr>
                </a:solidFill>
                <a:latin typeface="Arial Narrow" panose="020B0606020202030204" pitchFamily="34" charset="0"/>
              </a:rPr>
              <a:t>:</a:t>
            </a:r>
            <a:endParaRPr lang="en-US" sz="2400" dirty="0">
              <a:solidFill>
                <a:schemeClr val="accent4">
                  <a:lumMod val="50000"/>
                </a:schemeClr>
              </a:solidFill>
              <a:latin typeface="Arial Narrow" panose="020B0606020202030204" pitchFamily="34" charset="0"/>
            </a:endParaRPr>
          </a:p>
          <a:p>
            <a:pPr marL="520700" lvl="2">
              <a:spcBef>
                <a:spcPts val="0"/>
              </a:spcBef>
              <a:buFont typeface="Lucida Grande"/>
              <a:buChar char="»"/>
            </a:pPr>
            <a:r>
              <a:rPr lang="en-US" dirty="0" smtClean="0">
                <a:latin typeface="Arial Narrow" panose="020B0606020202030204" pitchFamily="34" charset="0"/>
              </a:rPr>
              <a:t>Legacy physical </a:t>
            </a:r>
            <a:r>
              <a:rPr lang="en-US" dirty="0">
                <a:latin typeface="Arial Narrow" panose="020B0606020202030204" pitchFamily="34" charset="0"/>
              </a:rPr>
              <a:t>schemas mapped </a:t>
            </a:r>
            <a:r>
              <a:rPr lang="en-US" dirty="0" smtClean="0">
                <a:latin typeface="Arial Narrow" panose="020B0606020202030204" pitchFamily="34" charset="0"/>
              </a:rPr>
              <a:t>to DIV-2; and, DIV-2 mapped to future-state systems’</a:t>
            </a:r>
            <a:endParaRPr lang="en-US" dirty="0">
              <a:latin typeface="Arial Narrow" panose="020B0606020202030204" pitchFamily="34" charset="0"/>
            </a:endParaRPr>
          </a:p>
          <a:p>
            <a:pPr marL="742950" lvl="3">
              <a:spcBef>
                <a:spcPts val="0"/>
              </a:spcBef>
              <a:buFont typeface="Lucida Grande"/>
              <a:buChar char="»"/>
            </a:pPr>
            <a:r>
              <a:rPr lang="en-US" dirty="0">
                <a:latin typeface="Arial Narrow" panose="020B0606020202030204" pitchFamily="34" charset="0"/>
              </a:rPr>
              <a:t>databases, exchanges and viewers</a:t>
            </a:r>
          </a:p>
          <a:p>
            <a:pPr marL="742950" lvl="3">
              <a:spcBef>
                <a:spcPts val="0"/>
              </a:spcBef>
              <a:buFont typeface="Lucida Grande"/>
              <a:buChar char="»"/>
            </a:pPr>
            <a:r>
              <a:rPr lang="en-US" dirty="0">
                <a:latin typeface="Arial Narrow" panose="020B0606020202030204" pitchFamily="34" charset="0"/>
              </a:rPr>
              <a:t>public health surveillance, research</a:t>
            </a:r>
          </a:p>
          <a:p>
            <a:pPr marL="742950" lvl="3">
              <a:spcBef>
                <a:spcPts val="0"/>
              </a:spcBef>
              <a:buFont typeface="Lucida Grande"/>
              <a:buChar char="»"/>
            </a:pPr>
            <a:r>
              <a:rPr lang="en-US" dirty="0">
                <a:latin typeface="Arial Narrow" panose="020B0606020202030204" pitchFamily="34" charset="0"/>
              </a:rPr>
              <a:t>clinical decision support, population health analytics </a:t>
            </a:r>
          </a:p>
          <a:p>
            <a:pPr marL="742950" lvl="3">
              <a:spcBef>
                <a:spcPts val="0"/>
              </a:spcBef>
              <a:buFont typeface="Lucida Grande"/>
              <a:buChar char="»"/>
            </a:pPr>
            <a:r>
              <a:rPr lang="en-US" dirty="0">
                <a:latin typeface="Arial Narrow" panose="020B0606020202030204" pitchFamily="34" charset="0"/>
              </a:rPr>
              <a:t>HIPAA, Meaningful Use stage 2/3, ARRA/HITEC Act and NDAA compliance  </a:t>
            </a: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20</a:t>
            </a:fld>
            <a:endParaRPr lang="en-US" sz="1400">
              <a:solidFill>
                <a:schemeClr val="tx1"/>
              </a:solidFill>
            </a:endParaRPr>
          </a:p>
        </p:txBody>
      </p:sp>
      <p:sp>
        <p:nvSpPr>
          <p:cNvPr id="11"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7"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See notes page for additional details</a:t>
            </a:r>
            <a:endParaRPr lang="en-US" sz="1400" dirty="0">
              <a:solidFill>
                <a:schemeClr val="tx1"/>
              </a:solidFill>
            </a:endParaRPr>
          </a:p>
        </p:txBody>
      </p:sp>
    </p:spTree>
    <p:extLst>
      <p:ext uri="{BB962C8B-B14F-4D97-AF65-F5344CB8AC3E}">
        <p14:creationId xmlns:p14="http://schemas.microsoft.com/office/powerpoint/2010/main" val="2373808111"/>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1017588"/>
          </a:xfrm>
        </p:spPr>
        <p:txBody>
          <a:bodyPr/>
          <a:lstStyle/>
          <a:p>
            <a:pPr algn="ctr"/>
            <a:r>
              <a:rPr lang="en-US" sz="2800" b="1" dirty="0" smtClean="0">
                <a:solidFill>
                  <a:schemeClr val="bg1"/>
                </a:solidFill>
                <a:latin typeface="Arial Black" panose="020B0A04020102020204" pitchFamily="34" charset="0"/>
              </a:rPr>
              <a:t>FHIM Use</a:t>
            </a:r>
            <a:endParaRPr lang="en-US" dirty="0">
              <a:solidFill>
                <a:schemeClr val="bg1"/>
              </a:solidFill>
              <a:latin typeface="Arial Black" panose="020B0A04020102020204" pitchFamily="34" charset="0"/>
            </a:endParaRPr>
          </a:p>
        </p:txBody>
      </p:sp>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21</a:t>
            </a:fld>
            <a:endParaRPr lang="en-US" sz="140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6" name="TextBox 5"/>
          <p:cNvSpPr txBox="1"/>
          <p:nvPr/>
        </p:nvSpPr>
        <p:spPr>
          <a:xfrm>
            <a:off x="-76200" y="1383268"/>
            <a:ext cx="9144000" cy="45345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97839" indent="-457200">
              <a:buFont typeface="+mj-lt"/>
              <a:buAutoNum type="arabicPeriod"/>
            </a:pPr>
            <a:r>
              <a:rPr lang="en-US" dirty="0" smtClean="0">
                <a:latin typeface="Arial Narrow" panose="020B0606020202030204" pitchFamily="34" charset="0"/>
              </a:rPr>
              <a:t>2012 Lab Prototype for ONC</a:t>
            </a:r>
          </a:p>
          <a:p>
            <a:pPr marL="497839" indent="-457200">
              <a:buFont typeface="+mj-lt"/>
              <a:buAutoNum type="arabicPeriod"/>
            </a:pPr>
            <a:r>
              <a:rPr lang="en-US" dirty="0" smtClean="0">
                <a:latin typeface="Arial Narrow" panose="020B0606020202030204" pitchFamily="34" charset="0"/>
              </a:rPr>
              <a:t>2013 Immunization Information Model for CDC</a:t>
            </a:r>
          </a:p>
          <a:p>
            <a:pPr marL="497839" indent="-457200">
              <a:buFont typeface="+mj-lt"/>
              <a:buAutoNum type="arabicPeriod"/>
            </a:pPr>
            <a:r>
              <a:rPr lang="en-US" dirty="0" smtClean="0">
                <a:latin typeface="Arial Narrow" panose="020B0606020202030204" pitchFamily="34" charset="0"/>
              </a:rPr>
              <a:t>2013 MDHT Generated Implementation Guide Standard for CDC</a:t>
            </a:r>
          </a:p>
          <a:p>
            <a:pPr marL="497839" indent="-457200">
              <a:buFont typeface="+mj-lt"/>
              <a:buAutoNum type="arabicPeriod"/>
            </a:pPr>
            <a:r>
              <a:rPr lang="en-US" dirty="0" smtClean="0">
                <a:latin typeface="Arial Narrow" panose="020B0606020202030204" pitchFamily="34" charset="0"/>
              </a:rPr>
              <a:t>2014 Public Health Information </a:t>
            </a:r>
            <a:r>
              <a:rPr lang="en-US" dirty="0" smtClean="0">
                <a:solidFill>
                  <a:schemeClr val="tx1"/>
                </a:solidFill>
                <a:latin typeface="Arial Narrow" panose="020B0606020202030204" pitchFamily="34" charset="0"/>
              </a:rPr>
              <a:t>Model for CDC</a:t>
            </a:r>
          </a:p>
          <a:p>
            <a:pPr marL="497839" indent="-457200">
              <a:buFont typeface="+mj-lt"/>
              <a:buAutoNum type="arabicPeriod"/>
            </a:pPr>
            <a:endParaRPr lang="en-US" dirty="0" smtClean="0">
              <a:solidFill>
                <a:schemeClr val="tx1"/>
              </a:solidFill>
              <a:latin typeface="Arial Narrow" panose="020B0606020202030204" pitchFamily="34" charset="0"/>
            </a:endParaRPr>
          </a:p>
          <a:p>
            <a:pPr marL="497839" indent="-457200">
              <a:buFont typeface="+mj-lt"/>
              <a:buAutoNum type="arabicPeriod"/>
            </a:pPr>
            <a:r>
              <a:rPr lang="en-US" dirty="0" smtClean="0">
                <a:solidFill>
                  <a:srgbClr val="FF0000"/>
                </a:solidFill>
                <a:latin typeface="Arial Narrow" panose="020B0606020202030204" pitchFamily="34" charset="0"/>
              </a:rPr>
              <a:t>ISSUE 1: Need IPO, DoD and VA champion</a:t>
            </a:r>
          </a:p>
          <a:p>
            <a:pPr marL="497839" indent="-457200">
              <a:buFont typeface="+mj-lt"/>
              <a:buAutoNum type="arabicPeriod"/>
            </a:pPr>
            <a:r>
              <a:rPr lang="en-US" dirty="0" smtClean="0">
                <a:solidFill>
                  <a:srgbClr val="FF0000"/>
                </a:solidFill>
                <a:latin typeface="Arial Narrow" panose="020B0606020202030204" pitchFamily="34" charset="0"/>
              </a:rPr>
              <a:t>ISSUE 2: Ease of use for implementers (API?, short video tutorials)</a:t>
            </a:r>
          </a:p>
          <a:p>
            <a:pPr marL="497839" indent="-457200">
              <a:buFont typeface="+mj-lt"/>
              <a:buAutoNum type="arabicPeriod"/>
            </a:pPr>
            <a:r>
              <a:rPr lang="en-US" dirty="0" smtClean="0">
                <a:solidFill>
                  <a:srgbClr val="FF0000"/>
                </a:solidFill>
                <a:latin typeface="Arial Narrow" panose="020B0606020202030204" pitchFamily="34" charset="0"/>
              </a:rPr>
              <a:t>ACTION: Steve Wagner </a:t>
            </a:r>
          </a:p>
          <a:p>
            <a:pPr marL="914400" lvl="1" indent="-400050">
              <a:buFont typeface="Arial" panose="020B0604020202020204" pitchFamily="34" charset="0"/>
              <a:buChar char="•"/>
            </a:pPr>
            <a:r>
              <a:rPr lang="en-US" dirty="0" smtClean="0">
                <a:solidFill>
                  <a:srgbClr val="FF0000"/>
                </a:solidFill>
                <a:latin typeface="Arial Narrow" panose="020B0606020202030204" pitchFamily="34" charset="0"/>
              </a:rPr>
              <a:t>locate CDC Immunization &amp; Public Health artifacts and </a:t>
            </a:r>
          </a:p>
          <a:p>
            <a:pPr marL="914400" lvl="1" indent="-400050">
              <a:buFont typeface="Arial" panose="020B0604020202020204" pitchFamily="34" charset="0"/>
              <a:buChar char="•"/>
            </a:pPr>
            <a:r>
              <a:rPr lang="en-US" dirty="0" smtClean="0">
                <a:solidFill>
                  <a:srgbClr val="FF0000"/>
                </a:solidFill>
                <a:latin typeface="Arial Narrow" panose="020B0606020202030204" pitchFamily="34" charset="0"/>
              </a:rPr>
              <a:t>POCs</a:t>
            </a:r>
          </a:p>
          <a:p>
            <a:pPr marL="497839" indent="-457200">
              <a:buFont typeface="+mj-lt"/>
              <a:buAutoNum type="arabicPeriod"/>
            </a:pPr>
            <a:r>
              <a:rPr lang="en-US" dirty="0" smtClean="0">
                <a:solidFill>
                  <a:srgbClr val="FF0000"/>
                </a:solidFill>
                <a:latin typeface="Arial Narrow" panose="020B0606020202030204" pitchFamily="34" charset="0"/>
              </a:rPr>
              <a:t>ACTION: Galen &amp; </a:t>
            </a:r>
            <a:r>
              <a:rPr lang="en-US" dirty="0" err="1" smtClean="0">
                <a:solidFill>
                  <a:srgbClr val="FF0000"/>
                </a:solidFill>
                <a:latin typeface="Arial Narrow" panose="020B0606020202030204" pitchFamily="34" charset="0"/>
              </a:rPr>
              <a:t>SteveW</a:t>
            </a:r>
            <a:r>
              <a:rPr lang="en-US" dirty="0" smtClean="0">
                <a:solidFill>
                  <a:srgbClr val="FF0000"/>
                </a:solidFill>
                <a:latin typeface="Arial Narrow" panose="020B0606020202030204" pitchFamily="34" charset="0"/>
              </a:rPr>
              <a:t>: Augment History to show why FHIM is not complete, due to change in leadership and direction.</a:t>
            </a:r>
            <a:endParaRPr lang="en-US" dirty="0">
              <a:solidFill>
                <a:srgbClr val="FF0000"/>
              </a:solidFill>
              <a:latin typeface="Arial Narrow" panose="020B0606020202030204" pitchFamily="34" charset="0"/>
            </a:endParaRPr>
          </a:p>
        </p:txBody>
      </p:sp>
    </p:spTree>
    <p:extLst>
      <p:ext uri="{BB962C8B-B14F-4D97-AF65-F5344CB8AC3E}">
        <p14:creationId xmlns:p14="http://schemas.microsoft.com/office/powerpoint/2010/main" val="1586240937"/>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087"/>
            <a:ext cx="7924800" cy="1017588"/>
          </a:xfrm>
        </p:spPr>
        <p:txBody>
          <a:bodyPr/>
          <a:lstStyle/>
          <a:p>
            <a:pPr algn="ctr"/>
            <a:r>
              <a:rPr lang="en-US" sz="2800" b="1" dirty="0" smtClean="0">
                <a:solidFill>
                  <a:schemeClr val="bg1"/>
                </a:solidFill>
              </a:rPr>
              <a:t>FHIM</a:t>
            </a:r>
            <a:br>
              <a:rPr lang="en-US" sz="2800" b="1" dirty="0" smtClean="0">
                <a:solidFill>
                  <a:schemeClr val="bg1"/>
                </a:solidFill>
              </a:rPr>
            </a:br>
            <a:r>
              <a:rPr lang="en-US" sz="2800" b="1" dirty="0" smtClean="0">
                <a:solidFill>
                  <a:schemeClr val="bg1"/>
                </a:solidFill>
              </a:rPr>
              <a:t>Lessons Learned</a:t>
            </a:r>
            <a:endParaRPr lang="en-US" dirty="0">
              <a:solidFill>
                <a:schemeClr val="bg1"/>
              </a:solidFill>
              <a:latin typeface="Arial Black" panose="020B0A04020102020204" pitchFamily="34" charset="0"/>
            </a:endParaRPr>
          </a:p>
        </p:txBody>
      </p:sp>
      <p:sp>
        <p:nvSpPr>
          <p:cNvPr id="51"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22</a:t>
            </a:fld>
            <a:endParaRPr lang="en-US" sz="1400">
              <a:solidFill>
                <a:schemeClr val="tx1"/>
              </a:solidFill>
            </a:endParaRPr>
          </a:p>
        </p:txBody>
      </p:sp>
      <p:sp>
        <p:nvSpPr>
          <p:cNvPr id="53"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3" name="TextBox 2"/>
          <p:cNvSpPr txBox="1"/>
          <p:nvPr/>
        </p:nvSpPr>
        <p:spPr>
          <a:xfrm>
            <a:off x="152400" y="943808"/>
            <a:ext cx="8915399" cy="533594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97839" marR="40639" indent="-457200" algn="l" defTabSz="914400" rtl="0" fontAlgn="auto" latinLnBrk="1" hangingPunct="0">
              <a:lnSpc>
                <a:spcPct val="114000"/>
              </a:lnSpc>
              <a:spcBef>
                <a:spcPts val="1200"/>
              </a:spcBef>
              <a:buClrTx/>
              <a:buSzTx/>
              <a:buFont typeface="+mj-lt"/>
              <a:buAutoNum type="arabicPeriod"/>
              <a:tabLst/>
            </a:pPr>
            <a:r>
              <a:rPr kumimoji="0" lang="en-US" sz="2400"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FHIM is clear, complete, concise, correct, </a:t>
            </a:r>
            <a:r>
              <a:rPr kumimoji="0" lang="en-US" sz="2400" b="0" i="0" u="sng"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consistent</a:t>
            </a:r>
            <a:r>
              <a:rPr kumimoji="0" lang="en-US" sz="2400"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a:t>
            </a:r>
            <a:r>
              <a:rPr kumimoji="0" lang="en-US" sz="2400" b="0" i="0" u="none" strike="noStrike" cap="none" spc="0" normalizeH="0" dirty="0" smtClean="0">
                <a:ln>
                  <a:noFill/>
                </a:ln>
                <a:solidFill>
                  <a:srgbClr val="000000"/>
                </a:solidFill>
                <a:effectLst/>
                <a:uFill>
                  <a:solidFill>
                    <a:srgbClr val="000000"/>
                  </a:solidFill>
                </a:uFill>
                <a:latin typeface="Arial Narrow" panose="020B0606020202030204" pitchFamily="34" charset="0"/>
                <a:sym typeface="Arial"/>
              </a:rPr>
              <a:t> and,</a:t>
            </a:r>
            <a:r>
              <a:rPr kumimoji="0" lang="en-US" sz="2400"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  </a:t>
            </a:r>
          </a:p>
          <a:p>
            <a:pPr marL="520700" lvl="2" indent="-228600" algn="l" defTabSz="457200" rtl="0" latinLnBrk="1" hangingPunct="0">
              <a:lnSpc>
                <a:spcPct val="114000"/>
              </a:lnSpc>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FHIM can </a:t>
            </a:r>
            <a:r>
              <a:rPr lang="en-US" sz="2000" dirty="0">
                <a:solidFill>
                  <a:srgbClr val="21315C"/>
                </a:solidFill>
                <a:uFill>
                  <a:solidFill>
                    <a:srgbClr val="21315C"/>
                  </a:solidFill>
                </a:uFill>
                <a:latin typeface="Arial Narrow" panose="020B0606020202030204" pitchFamily="34" charset="0"/>
              </a:rPr>
              <a:t>support efficient and effective reuse of Federal Agencies’ </a:t>
            </a:r>
            <a:r>
              <a:rPr lang="en-US" sz="2000" dirty="0" smtClean="0">
                <a:solidFill>
                  <a:srgbClr val="21315C"/>
                </a:solidFill>
                <a:uFill>
                  <a:solidFill>
                    <a:srgbClr val="21315C"/>
                  </a:solidFill>
                </a:uFill>
                <a:latin typeface="Arial Narrow" panose="020B0606020202030204" pitchFamily="34" charset="0"/>
              </a:rPr>
              <a:t>wisdom; where, </a:t>
            </a:r>
          </a:p>
          <a:p>
            <a:pPr marL="520700" lvl="2" indent="-228600" algn="l" defTabSz="457200" rtl="0" latinLnBrk="1" hangingPunct="0">
              <a:lnSpc>
                <a:spcPct val="114000"/>
              </a:lnSpc>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FHIM can be used to harmonize / de-conflict standards</a:t>
            </a:r>
            <a:endParaRPr lang="en-US" sz="2000" dirty="0">
              <a:solidFill>
                <a:srgbClr val="21315C"/>
              </a:solidFill>
              <a:uFill>
                <a:solidFill>
                  <a:srgbClr val="21315C"/>
                </a:solidFill>
              </a:uFill>
              <a:latin typeface="Arial Narrow" panose="020B0606020202030204" pitchFamily="34" charset="0"/>
            </a:endParaRPr>
          </a:p>
          <a:p>
            <a:pPr marL="497839" marR="40639" indent="-457200" algn="l" defTabSz="914400" rtl="0" fontAlgn="auto" latinLnBrk="1" hangingPunct="0">
              <a:lnSpc>
                <a:spcPct val="114000"/>
              </a:lnSpc>
              <a:spcBef>
                <a:spcPts val="1200"/>
              </a:spcBef>
              <a:buClrTx/>
              <a:buSzTx/>
              <a:buFont typeface="+mj-lt"/>
              <a:buAutoNum type="arabicPeriod"/>
              <a:tabLst/>
            </a:pPr>
            <a:r>
              <a:rPr lang="en-US" dirty="0" smtClean="0">
                <a:solidFill>
                  <a:srgbClr val="000000"/>
                </a:solidFill>
                <a:uFill>
                  <a:solidFill>
                    <a:srgbClr val="000000"/>
                  </a:solidFill>
                </a:uFill>
                <a:latin typeface="Arial Narrow" panose="020B0606020202030204" pitchFamily="34" charset="0"/>
              </a:rPr>
              <a:t>FHIM as an enhanced resource, keeps </a:t>
            </a:r>
            <a:r>
              <a:rPr lang="en-US" dirty="0">
                <a:solidFill>
                  <a:srgbClr val="000000"/>
                </a:solidFill>
                <a:uFill>
                  <a:solidFill>
                    <a:srgbClr val="000000"/>
                  </a:solidFill>
                </a:uFill>
                <a:latin typeface="Arial Narrow" panose="020B0606020202030204" pitchFamily="34" charset="0"/>
              </a:rPr>
              <a:t>pace with and </a:t>
            </a:r>
            <a:r>
              <a:rPr lang="en-US" dirty="0" smtClean="0">
                <a:solidFill>
                  <a:srgbClr val="000000"/>
                </a:solidFill>
                <a:uFill>
                  <a:solidFill>
                    <a:srgbClr val="000000"/>
                  </a:solidFill>
                </a:uFill>
                <a:latin typeface="Arial Narrow" panose="020B0606020202030204" pitchFamily="34" charset="0"/>
              </a:rPr>
              <a:t>is </a:t>
            </a:r>
            <a:r>
              <a:rPr lang="en-US" dirty="0">
                <a:solidFill>
                  <a:srgbClr val="000000"/>
                </a:solidFill>
                <a:uFill>
                  <a:solidFill>
                    <a:srgbClr val="000000"/>
                  </a:solidFill>
                </a:uFill>
                <a:latin typeface="Arial Narrow" panose="020B0606020202030204" pitchFamily="34" charset="0"/>
              </a:rPr>
              <a:t>mapped  to</a:t>
            </a:r>
            <a:r>
              <a:rPr kumimoji="0" lang="en-US" sz="2400" b="0" i="0" u="none" strike="noStrike" cap="none" spc="0" normalizeH="0" baseline="0" dirty="0" smtClean="0">
                <a:ln>
                  <a:noFill/>
                </a:ln>
                <a:solidFill>
                  <a:srgbClr val="FF0000"/>
                </a:solidFill>
                <a:effectLst/>
                <a:uFill>
                  <a:solidFill>
                    <a:srgbClr val="000000"/>
                  </a:solidFill>
                </a:uFill>
                <a:latin typeface="Arial Narrow" panose="020B0606020202030204" pitchFamily="34" charset="0"/>
                <a:sym typeface="Arial"/>
              </a:rPr>
              <a:t> </a:t>
            </a:r>
          </a:p>
          <a:p>
            <a:pPr marL="520700" lvl="2" indent="-228600" algn="l" defTabSz="457200" rtl="0" latinLnBrk="1" hangingPunct="0">
              <a:lnSpc>
                <a:spcPct val="114000"/>
              </a:lnSpc>
              <a:buClr>
                <a:srgbClr val="CB2E3F"/>
              </a:buClr>
              <a:buSzPct val="100000"/>
              <a:buFont typeface="Lucida Grande"/>
              <a:buChar char="»"/>
            </a:pPr>
            <a:r>
              <a:rPr lang="en-US" sz="2000" dirty="0">
                <a:solidFill>
                  <a:srgbClr val="21315C"/>
                </a:solidFill>
                <a:uFill>
                  <a:solidFill>
                    <a:srgbClr val="21315C"/>
                  </a:solidFill>
                </a:uFill>
                <a:latin typeface="Arial Narrow" panose="020B0606020202030204" pitchFamily="34" charset="0"/>
              </a:rPr>
              <a:t>standards (e.g., </a:t>
            </a:r>
            <a:r>
              <a:rPr lang="en-US" sz="2000" dirty="0" smtClean="0">
                <a:solidFill>
                  <a:srgbClr val="21315C"/>
                </a:solidFill>
                <a:uFill>
                  <a:solidFill>
                    <a:srgbClr val="21315C"/>
                  </a:solidFill>
                </a:uFill>
                <a:latin typeface="Arial Narrow" panose="020B0606020202030204" pitchFamily="34" charset="0"/>
              </a:rPr>
              <a:t>HL7, SNOMED, NCPDP, </a:t>
            </a:r>
            <a:r>
              <a:rPr lang="en-US" sz="2000" dirty="0" err="1" smtClean="0">
                <a:solidFill>
                  <a:srgbClr val="21315C"/>
                </a:solidFill>
                <a:uFill>
                  <a:solidFill>
                    <a:srgbClr val="21315C"/>
                  </a:solidFill>
                </a:uFill>
                <a:latin typeface="Arial Narrow" panose="020B0606020202030204" pitchFamily="34" charset="0"/>
              </a:rPr>
              <a:t>RxNorm</a:t>
            </a:r>
            <a:r>
              <a:rPr lang="en-US" sz="2000" dirty="0" smtClean="0">
                <a:solidFill>
                  <a:srgbClr val="21315C"/>
                </a:solidFill>
                <a:uFill>
                  <a:solidFill>
                    <a:srgbClr val="21315C"/>
                  </a:solidFill>
                </a:uFill>
                <a:latin typeface="Arial Narrow" panose="020B0606020202030204" pitchFamily="34" charset="0"/>
              </a:rPr>
              <a:t>),</a:t>
            </a:r>
          </a:p>
          <a:p>
            <a:pPr marL="520700" lvl="2" indent="-228600" algn="l" defTabSz="457200" rtl="0" latinLnBrk="1" hangingPunct="0">
              <a:lnSpc>
                <a:spcPct val="114000"/>
              </a:lnSpc>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Implementation Resources (e.g., FHIR, CCDA) </a:t>
            </a:r>
            <a:r>
              <a:rPr lang="en-US" sz="2000" dirty="0">
                <a:solidFill>
                  <a:srgbClr val="21315C"/>
                </a:solidFill>
                <a:uFill>
                  <a:solidFill>
                    <a:srgbClr val="21315C"/>
                  </a:solidFill>
                </a:uFill>
                <a:latin typeface="Arial Narrow" panose="020B0606020202030204" pitchFamily="34" charset="0"/>
              </a:rPr>
              <a:t>and </a:t>
            </a:r>
          </a:p>
          <a:p>
            <a:pPr marL="520700" lvl="2" indent="-228600" algn="l" defTabSz="457200" rtl="0" latinLnBrk="1" hangingPunct="0">
              <a:lnSpc>
                <a:spcPct val="114000"/>
              </a:lnSpc>
              <a:buClr>
                <a:srgbClr val="CB2E3F"/>
              </a:buClr>
              <a:buSzPct val="100000"/>
              <a:buFont typeface="Lucida Grande"/>
              <a:buChar char="»"/>
            </a:pPr>
            <a:r>
              <a:rPr lang="en-US" sz="2000" dirty="0">
                <a:solidFill>
                  <a:srgbClr val="21315C"/>
                </a:solidFill>
                <a:uFill>
                  <a:solidFill>
                    <a:srgbClr val="21315C"/>
                  </a:solidFill>
                </a:uFill>
                <a:latin typeface="Arial Narrow" panose="020B0606020202030204" pitchFamily="34" charset="0"/>
              </a:rPr>
              <a:t>S&amp;I Initiatives (e.g., </a:t>
            </a:r>
            <a:r>
              <a:rPr lang="en-US" sz="2000" dirty="0" smtClean="0">
                <a:solidFill>
                  <a:srgbClr val="21315C"/>
                </a:solidFill>
                <a:uFill>
                  <a:solidFill>
                    <a:srgbClr val="21315C"/>
                  </a:solidFill>
                </a:uFill>
                <a:latin typeface="Arial Narrow" panose="020B0606020202030204" pitchFamily="34" charset="0"/>
              </a:rPr>
              <a:t>DAF); and,</a:t>
            </a:r>
            <a:endParaRPr lang="en-US" sz="2000" dirty="0">
              <a:solidFill>
                <a:srgbClr val="21315C"/>
              </a:solidFill>
              <a:uFill>
                <a:solidFill>
                  <a:srgbClr val="21315C"/>
                </a:solidFill>
              </a:uFill>
              <a:latin typeface="Arial Narrow" panose="020B0606020202030204" pitchFamily="34" charset="0"/>
            </a:endParaRPr>
          </a:p>
          <a:p>
            <a:pPr marL="520700" lvl="2" indent="-228600" algn="l" defTabSz="457200" rtl="0" latinLnBrk="1" hangingPunct="0">
              <a:lnSpc>
                <a:spcPct val="114000"/>
              </a:lnSpc>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Tooling; where, FHIM leverages MDHT to provide </a:t>
            </a:r>
            <a:r>
              <a:rPr lang="en-US" sz="2000" dirty="0">
                <a:solidFill>
                  <a:srgbClr val="21315C"/>
                </a:solidFill>
                <a:uFill>
                  <a:solidFill>
                    <a:srgbClr val="21315C"/>
                  </a:solidFill>
                </a:uFill>
                <a:latin typeface="Arial Narrow" panose="020B0606020202030204" pitchFamily="34" charset="0"/>
              </a:rPr>
              <a:t>implementation </a:t>
            </a:r>
            <a:r>
              <a:rPr lang="en-US" sz="2000" dirty="0" smtClean="0">
                <a:solidFill>
                  <a:srgbClr val="21315C"/>
                </a:solidFill>
                <a:uFill>
                  <a:solidFill>
                    <a:srgbClr val="21315C"/>
                  </a:solidFill>
                </a:uFill>
                <a:latin typeface="Arial Narrow" panose="020B0606020202030204" pitchFamily="34" charset="0"/>
              </a:rPr>
              <a:t>guides for developers.</a:t>
            </a:r>
            <a:endParaRPr lang="en-US" sz="2000" dirty="0">
              <a:solidFill>
                <a:srgbClr val="21315C"/>
              </a:solidFill>
              <a:uFill>
                <a:solidFill>
                  <a:srgbClr val="21315C"/>
                </a:solidFill>
              </a:uFill>
              <a:latin typeface="Arial Narrow" panose="020B0606020202030204" pitchFamily="34" charset="0"/>
            </a:endParaRPr>
          </a:p>
          <a:p>
            <a:pPr marL="497839" marR="40639" indent="-457200" algn="l" defTabSz="914400" rtl="0" fontAlgn="auto" latinLnBrk="1" hangingPunct="0">
              <a:lnSpc>
                <a:spcPct val="114000"/>
              </a:lnSpc>
              <a:spcBef>
                <a:spcPts val="1200"/>
              </a:spcBef>
              <a:buClrTx/>
              <a:buSzTx/>
              <a:buFont typeface="+mj-lt"/>
              <a:buAutoNum type="arabicPeriod"/>
              <a:tabLst/>
            </a:pPr>
            <a:r>
              <a:rPr lang="en-US" dirty="0" smtClean="0">
                <a:solidFill>
                  <a:srgbClr val="000000"/>
                </a:solidFill>
                <a:uFill>
                  <a:solidFill>
                    <a:srgbClr val="000000"/>
                  </a:solidFill>
                </a:uFill>
                <a:latin typeface="Arial Narrow" panose="020B0606020202030204" pitchFamily="34" charset="0"/>
              </a:rPr>
              <a:t>FHIM has a base of users</a:t>
            </a:r>
          </a:p>
          <a:p>
            <a:pPr marL="520700" lvl="2" indent="-228600" algn="l" defTabSz="457200" rtl="0" latinLnBrk="1" hangingPunct="0">
              <a:lnSpc>
                <a:spcPct val="114000"/>
              </a:lnSpc>
              <a:buClr>
                <a:srgbClr val="CB2E3F"/>
              </a:buClr>
              <a:buSzPct val="100000"/>
              <a:buFont typeface="Lucida Grande"/>
              <a:buChar char="»"/>
            </a:pPr>
            <a:r>
              <a:rPr lang="en-US" sz="2000" i="1" u="sng" dirty="0">
                <a:solidFill>
                  <a:srgbClr val="000000"/>
                </a:solidFill>
                <a:uFill>
                  <a:solidFill>
                    <a:srgbClr val="000000"/>
                  </a:solidFill>
                </a:uFill>
                <a:latin typeface="Arial Narrow" panose="020B0606020202030204" pitchFamily="34" charset="0"/>
              </a:rPr>
              <a:t>FHIM is a far better resource, if it is used up front to address data / information gaps</a:t>
            </a:r>
          </a:p>
          <a:p>
            <a:pPr marL="520700" lvl="2" indent="-228600" algn="l" defTabSz="457200" rtl="0" latinLnBrk="1" hangingPunct="0">
              <a:lnSpc>
                <a:spcPct val="114000"/>
              </a:lnSpc>
              <a:buClr>
                <a:srgbClr val="CB2E3F"/>
              </a:buClr>
              <a:buSzPct val="100000"/>
              <a:buFont typeface="Lucida Grande"/>
              <a:buChar char="»"/>
            </a:pPr>
            <a:r>
              <a:rPr lang="en-US" sz="2000" dirty="0" smtClean="0">
                <a:solidFill>
                  <a:srgbClr val="000000"/>
                </a:solidFill>
                <a:uFill>
                  <a:solidFill>
                    <a:srgbClr val="000000"/>
                  </a:solidFill>
                </a:uFill>
                <a:latin typeface="Arial Narrow" panose="020B0606020202030204" pitchFamily="34" charset="0"/>
              </a:rPr>
              <a:t>Communications and outreach are needed to build a larger base of users</a:t>
            </a:r>
          </a:p>
          <a:p>
            <a:pPr marL="511175" lvl="4" indent="115888" algn="l" defTabSz="457200" rtl="0" latinLnBrk="1" hangingPunct="0">
              <a:lnSpc>
                <a:spcPct val="114000"/>
              </a:lnSpc>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 Agency S&amp;I Framework projects’ interoperability-goals achievements are </a:t>
            </a:r>
            <a:r>
              <a:rPr lang="en-US" sz="2000" dirty="0">
                <a:solidFill>
                  <a:srgbClr val="21315C"/>
                </a:solidFill>
                <a:uFill>
                  <a:solidFill>
                    <a:srgbClr val="21315C"/>
                  </a:solidFill>
                </a:uFill>
                <a:latin typeface="Arial Narrow" panose="020B0606020202030204" pitchFamily="34" charset="0"/>
              </a:rPr>
              <a:t>accelerated.  </a:t>
            </a:r>
            <a:endParaRPr lang="en-US" sz="2000" dirty="0" smtClean="0">
              <a:solidFill>
                <a:srgbClr val="21315C"/>
              </a:solidFill>
              <a:uFill>
                <a:solidFill>
                  <a:srgbClr val="21315C"/>
                </a:solidFill>
              </a:uFill>
              <a:latin typeface="Arial Narrow" panose="020B0606020202030204" pitchFamily="34" charset="0"/>
            </a:endParaRPr>
          </a:p>
          <a:p>
            <a:pPr marL="511175" lvl="4" indent="115888" algn="l" defTabSz="457200" rtl="0" latinLnBrk="1" hangingPunct="0">
              <a:lnSpc>
                <a:spcPct val="114000"/>
              </a:lnSpc>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 reuse ensures effective data exchanges with </a:t>
            </a:r>
            <a:r>
              <a:rPr lang="en-US" sz="2000" dirty="0">
                <a:solidFill>
                  <a:srgbClr val="21315C"/>
                </a:solidFill>
                <a:uFill>
                  <a:solidFill>
                    <a:srgbClr val="21315C"/>
                  </a:solidFill>
                </a:uFill>
                <a:latin typeface="Arial Narrow" panose="020B0606020202030204" pitchFamily="34" charset="0"/>
              </a:rPr>
              <a:t>other organizations &amp; their </a:t>
            </a:r>
            <a:r>
              <a:rPr lang="en-US" sz="2000" dirty="0" smtClean="0">
                <a:solidFill>
                  <a:srgbClr val="21315C"/>
                </a:solidFill>
                <a:uFill>
                  <a:solidFill>
                    <a:srgbClr val="21315C"/>
                  </a:solidFill>
                </a:uFill>
                <a:latin typeface="Arial Narrow" panose="020B0606020202030204" pitchFamily="34" charset="0"/>
              </a:rPr>
              <a:t>resources</a:t>
            </a:r>
            <a:endParaRPr lang="en-US" sz="2000" dirty="0">
              <a:solidFill>
                <a:srgbClr val="21315C"/>
              </a:solidFill>
              <a:uFill>
                <a:solidFill>
                  <a:srgbClr val="21315C"/>
                </a:solidFill>
              </a:uFill>
              <a:latin typeface="Arial Narrow" panose="020B0606020202030204" pitchFamily="34" charset="0"/>
            </a:endParaRPr>
          </a:p>
        </p:txBody>
      </p:sp>
      <p:sp>
        <p:nvSpPr>
          <p:cNvPr id="7"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See notes page for additional details</a:t>
            </a:r>
            <a:endParaRPr lang="en-US" sz="1400" dirty="0">
              <a:solidFill>
                <a:schemeClr val="tx1"/>
              </a:solidFill>
            </a:endParaRPr>
          </a:p>
        </p:txBody>
      </p:sp>
    </p:spTree>
    <p:extLst>
      <p:ext uri="{BB962C8B-B14F-4D97-AF65-F5344CB8AC3E}">
        <p14:creationId xmlns:p14="http://schemas.microsoft.com/office/powerpoint/2010/main" val="3052467461"/>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p:cNvSpPr txBox="1">
            <a:spLocks/>
          </p:cNvSpPr>
          <p:nvPr/>
        </p:nvSpPr>
        <p:spPr>
          <a:xfrm>
            <a:off x="76200" y="1093788"/>
            <a:ext cx="9067800" cy="58261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fontScale="97500"/>
          </a:bodyPr>
          <a:lstStyle>
            <a:lvl1pPr marL="40639" marR="40639" defTabSz="457200">
              <a:defRPr sz="2600">
                <a:solidFill>
                  <a:srgbClr val="FFFFFF"/>
                </a:solidFill>
                <a:uFill>
                  <a:solidFill>
                    <a:srgbClr val="FFFFFF"/>
                  </a:solidFill>
                </a:uFill>
                <a:latin typeface="+mn-lt"/>
                <a:ea typeface="+mn-ea"/>
                <a:cs typeface="+mn-cs"/>
                <a:sym typeface="Arial"/>
              </a:defRPr>
            </a:lvl1pPr>
            <a:lvl2pPr marL="40639" marR="40639" indent="228600" defTabSz="457200">
              <a:defRPr sz="2600">
                <a:solidFill>
                  <a:srgbClr val="FFFFFF"/>
                </a:solidFill>
                <a:uFill>
                  <a:solidFill>
                    <a:srgbClr val="FFFFFF"/>
                  </a:solidFill>
                </a:uFill>
                <a:latin typeface="+mn-lt"/>
                <a:ea typeface="+mn-ea"/>
                <a:cs typeface="+mn-cs"/>
                <a:sym typeface="Arial"/>
              </a:defRPr>
            </a:lvl2pPr>
            <a:lvl3pPr marL="40639" marR="40639" indent="457200" defTabSz="457200">
              <a:defRPr sz="2600">
                <a:solidFill>
                  <a:srgbClr val="FFFFFF"/>
                </a:solidFill>
                <a:uFill>
                  <a:solidFill>
                    <a:srgbClr val="FFFFFF"/>
                  </a:solidFill>
                </a:uFill>
                <a:latin typeface="+mn-lt"/>
                <a:ea typeface="+mn-ea"/>
                <a:cs typeface="+mn-cs"/>
                <a:sym typeface="Arial"/>
              </a:defRPr>
            </a:lvl3pPr>
            <a:lvl4pPr marL="40639" marR="40639" indent="685800" defTabSz="457200">
              <a:defRPr sz="2600">
                <a:solidFill>
                  <a:srgbClr val="FFFFFF"/>
                </a:solidFill>
                <a:uFill>
                  <a:solidFill>
                    <a:srgbClr val="FFFFFF"/>
                  </a:solidFill>
                </a:uFill>
                <a:latin typeface="+mn-lt"/>
                <a:ea typeface="+mn-ea"/>
                <a:cs typeface="+mn-cs"/>
                <a:sym typeface="Arial"/>
              </a:defRPr>
            </a:lvl4pPr>
            <a:lvl5pPr marL="40639" marR="40639" indent="914400" defTabSz="457200">
              <a:defRPr sz="2600">
                <a:solidFill>
                  <a:srgbClr val="FFFFFF"/>
                </a:solidFill>
                <a:uFill>
                  <a:solidFill>
                    <a:srgbClr val="FFFFFF"/>
                  </a:solidFill>
                </a:uFill>
                <a:latin typeface="+mn-lt"/>
                <a:ea typeface="+mn-ea"/>
                <a:cs typeface="+mn-cs"/>
                <a:sym typeface="Arial"/>
              </a:defRPr>
            </a:lvl5pPr>
            <a:lvl6pPr marL="40639" marR="40639" indent="1143000" defTabSz="457200">
              <a:defRPr sz="2600">
                <a:solidFill>
                  <a:srgbClr val="FFFFFF"/>
                </a:solidFill>
                <a:uFill>
                  <a:solidFill>
                    <a:srgbClr val="FFFFFF"/>
                  </a:solidFill>
                </a:uFill>
                <a:latin typeface="+mn-lt"/>
                <a:ea typeface="+mn-ea"/>
                <a:cs typeface="+mn-cs"/>
                <a:sym typeface="Arial"/>
              </a:defRPr>
            </a:lvl6pPr>
            <a:lvl7pPr marL="40639" marR="40639" indent="1371600" defTabSz="457200">
              <a:defRPr sz="2600">
                <a:solidFill>
                  <a:srgbClr val="FFFFFF"/>
                </a:solidFill>
                <a:uFill>
                  <a:solidFill>
                    <a:srgbClr val="FFFFFF"/>
                  </a:solidFill>
                </a:uFill>
                <a:latin typeface="+mn-lt"/>
                <a:ea typeface="+mn-ea"/>
                <a:cs typeface="+mn-cs"/>
                <a:sym typeface="Arial"/>
              </a:defRPr>
            </a:lvl7pPr>
            <a:lvl8pPr marL="40639" marR="40639" indent="1600200" defTabSz="457200">
              <a:defRPr sz="2600">
                <a:solidFill>
                  <a:srgbClr val="FFFFFF"/>
                </a:solidFill>
                <a:uFill>
                  <a:solidFill>
                    <a:srgbClr val="FFFFFF"/>
                  </a:solidFill>
                </a:uFill>
                <a:latin typeface="+mn-lt"/>
                <a:ea typeface="+mn-ea"/>
                <a:cs typeface="+mn-cs"/>
                <a:sym typeface="Arial"/>
              </a:defRPr>
            </a:lvl8pPr>
            <a:lvl9pPr marL="40639" marR="40639" indent="1828800" defTabSz="457200">
              <a:defRPr sz="2600">
                <a:solidFill>
                  <a:srgbClr val="FFFFFF"/>
                </a:solidFill>
                <a:uFill>
                  <a:solidFill>
                    <a:srgbClr val="FFFFFF"/>
                  </a:solidFill>
                </a:uFill>
                <a:latin typeface="+mn-lt"/>
                <a:ea typeface="+mn-ea"/>
                <a:cs typeface="+mn-cs"/>
                <a:sym typeface="Arial"/>
              </a:defRPr>
            </a:lvl9pPr>
          </a:lstStyle>
          <a:p>
            <a:pPr algn="ctr"/>
            <a:r>
              <a:rPr lang="en-US" sz="2800" b="1" dirty="0" smtClean="0">
                <a:solidFill>
                  <a:srgbClr val="2A5588"/>
                </a:solidFill>
                <a:latin typeface="Comic Sans MS" panose="030F0702030302020204" pitchFamily="66" charset="0"/>
              </a:rPr>
              <a:t>See www.FHIMS.org for more information</a:t>
            </a:r>
            <a:endParaRPr lang="en-US" sz="3200" b="1" dirty="0">
              <a:solidFill>
                <a:schemeClr val="tx1"/>
              </a:solidFill>
              <a:latin typeface="Comic Sans MS" panose="030F0702030302020204" pitchFamily="66" charset="0"/>
            </a:endParaRPr>
          </a:p>
        </p:txBody>
      </p:sp>
      <p:sp>
        <p:nvSpPr>
          <p:cNvPr id="50" name="Subtitle 2"/>
          <p:cNvSpPr txBox="1">
            <a:spLocks/>
          </p:cNvSpPr>
          <p:nvPr/>
        </p:nvSpPr>
        <p:spPr>
          <a:xfrm>
            <a:off x="94735" y="1752600"/>
            <a:ext cx="9067800" cy="490378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marL="329565" marR="40639" indent="-288925"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1pPr>
            <a:lvl2pPr marL="724852" marR="40639" indent="-227012"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2pPr>
            <a:lvl3pPr marL="11836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3pPr>
            <a:lvl4pPr marL="1640839" marR="40639" indent="-228600"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4pPr>
            <a:lvl5pPr marL="2098039" marR="40639" indent="-228600"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5pPr>
            <a:lvl6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6pPr>
            <a:lvl7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7pPr>
            <a:lvl8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8pPr>
            <a:lvl9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9pPr>
          </a:lstStyle>
          <a:p>
            <a:pPr marL="40640" indent="0" algn="ctr">
              <a:spcBef>
                <a:spcPts val="1200"/>
              </a:spcBef>
              <a:buNone/>
            </a:pPr>
            <a:r>
              <a:rPr lang="en-US" b="1" dirty="0" smtClean="0">
                <a:latin typeface="Arial Narrow" panose="020B0606020202030204" pitchFamily="34" charset="0"/>
              </a:rPr>
              <a:t>FHIM Proponents</a:t>
            </a:r>
            <a:r>
              <a:rPr lang="en-US" b="1" dirty="0">
                <a:latin typeface="Arial Narrow" panose="020B0606020202030204" pitchFamily="34" charset="0"/>
              </a:rPr>
              <a:t>:</a:t>
            </a:r>
          </a:p>
          <a:p>
            <a:pPr marL="40640" indent="0" algn="ctr">
              <a:spcBef>
                <a:spcPts val="0"/>
              </a:spcBef>
              <a:buNone/>
            </a:pPr>
            <a:r>
              <a:rPr lang="en-US" b="1" dirty="0">
                <a:latin typeface="Arial Narrow" panose="020B0606020202030204" pitchFamily="34" charset="0"/>
              </a:rPr>
              <a:t>Catherine Hoang, </a:t>
            </a:r>
            <a:r>
              <a:rPr lang="en-US" dirty="0">
                <a:latin typeface="Arial Narrow" panose="020B0606020202030204" pitchFamily="34" charset="0"/>
              </a:rPr>
              <a:t>VA Proponent</a:t>
            </a:r>
          </a:p>
          <a:p>
            <a:pPr marL="40640" indent="0" algn="ctr">
              <a:spcBef>
                <a:spcPts val="0"/>
              </a:spcBef>
              <a:buNone/>
            </a:pPr>
            <a:r>
              <a:rPr lang="en-US" b="1" dirty="0">
                <a:latin typeface="Arial Narrow" panose="020B0606020202030204" pitchFamily="34" charset="0"/>
              </a:rPr>
              <a:t>Ian Komorowski, </a:t>
            </a:r>
            <a:r>
              <a:rPr lang="en-US" dirty="0">
                <a:latin typeface="Arial Narrow" panose="020B0606020202030204" pitchFamily="34" charset="0"/>
              </a:rPr>
              <a:t>VA Proponent</a:t>
            </a:r>
          </a:p>
          <a:p>
            <a:pPr marL="40640" indent="0" algn="ctr">
              <a:spcBef>
                <a:spcPts val="0"/>
              </a:spcBef>
              <a:buNone/>
            </a:pPr>
            <a:r>
              <a:rPr lang="en-US" b="1" dirty="0">
                <a:latin typeface="Arial Narrow" panose="020B0606020202030204" pitchFamily="34" charset="0"/>
              </a:rPr>
              <a:t>Nancy Orvis</a:t>
            </a:r>
            <a:r>
              <a:rPr lang="en-US" dirty="0">
                <a:latin typeface="Arial Narrow" panose="020B0606020202030204" pitchFamily="34" charset="0"/>
              </a:rPr>
              <a:t>, DHA Proponent</a:t>
            </a:r>
          </a:p>
          <a:p>
            <a:pPr marL="40640" indent="0" algn="ctr">
              <a:spcBef>
                <a:spcPts val="0"/>
              </a:spcBef>
              <a:buNone/>
            </a:pPr>
            <a:r>
              <a:rPr lang="en-US" b="1" dirty="0">
                <a:latin typeface="Arial Narrow" panose="020B0606020202030204" pitchFamily="34" charset="0"/>
              </a:rPr>
              <a:t>Nona Hall</a:t>
            </a:r>
            <a:r>
              <a:rPr lang="en-US" dirty="0">
                <a:latin typeface="Arial Narrow" panose="020B0606020202030204" pitchFamily="34" charset="0"/>
              </a:rPr>
              <a:t>,   IPO-Proponent</a:t>
            </a:r>
          </a:p>
          <a:p>
            <a:pPr marL="40640" indent="0" algn="ctr">
              <a:spcBef>
                <a:spcPts val="1200"/>
              </a:spcBef>
              <a:buNone/>
            </a:pPr>
            <a:r>
              <a:rPr lang="en-US" b="1" dirty="0" smtClean="0">
                <a:latin typeface="Arial Narrow" panose="020B0606020202030204" pitchFamily="34" charset="0"/>
              </a:rPr>
              <a:t>FHIM Supported by:</a:t>
            </a:r>
          </a:p>
          <a:p>
            <a:pPr marL="40640" indent="0" algn="ctr">
              <a:spcBef>
                <a:spcPts val="0"/>
              </a:spcBef>
              <a:buNone/>
            </a:pPr>
            <a:r>
              <a:rPr lang="en-US" b="1" dirty="0">
                <a:latin typeface="Arial Narrow" panose="020B0606020202030204" pitchFamily="34" charset="0"/>
              </a:rPr>
              <a:t>Galen Mulrooney, </a:t>
            </a:r>
            <a:r>
              <a:rPr lang="en-US" dirty="0">
                <a:latin typeface="Arial Narrow" panose="020B0606020202030204" pitchFamily="34" charset="0"/>
              </a:rPr>
              <a:t>FHIM Data-Modeling Lead</a:t>
            </a:r>
          </a:p>
          <a:p>
            <a:pPr marL="40640" indent="0" algn="ctr">
              <a:spcBef>
                <a:spcPts val="0"/>
              </a:spcBef>
              <a:buNone/>
            </a:pPr>
            <a:r>
              <a:rPr lang="en-US" b="1" dirty="0">
                <a:latin typeface="Arial Narrow" panose="020B0606020202030204" pitchFamily="34" charset="0"/>
              </a:rPr>
              <a:t>Jay Lyle, </a:t>
            </a:r>
            <a:r>
              <a:rPr lang="en-US" dirty="0">
                <a:latin typeface="Arial Narrow" panose="020B0606020202030204" pitchFamily="34" charset="0"/>
              </a:rPr>
              <a:t>FHIM Terminology-Modeling Lead</a:t>
            </a:r>
          </a:p>
          <a:p>
            <a:pPr marL="40640" indent="0" algn="ctr">
              <a:spcBef>
                <a:spcPts val="0"/>
              </a:spcBef>
              <a:buNone/>
            </a:pPr>
            <a:r>
              <a:rPr lang="en-US" b="1" dirty="0" smtClean="0">
                <a:latin typeface="Arial Narrow" panose="020B0606020202030204" pitchFamily="34" charset="0"/>
              </a:rPr>
              <a:t>Bobbie Peterson</a:t>
            </a:r>
            <a:r>
              <a:rPr lang="en-US" dirty="0" smtClean="0">
                <a:latin typeface="Arial Narrow" panose="020B0606020202030204" pitchFamily="34" charset="0"/>
              </a:rPr>
              <a:t>, FHIM Program Manager</a:t>
            </a:r>
          </a:p>
          <a:p>
            <a:pPr marL="40640" indent="0" algn="ctr">
              <a:spcBef>
                <a:spcPts val="0"/>
              </a:spcBef>
              <a:buNone/>
            </a:pPr>
            <a:r>
              <a:rPr lang="en-US" b="1" dirty="0">
                <a:latin typeface="Arial Narrow" panose="020B0606020202030204" pitchFamily="34" charset="0"/>
              </a:rPr>
              <a:t>Steve Wagner</a:t>
            </a:r>
            <a:r>
              <a:rPr lang="en-US" dirty="0" smtClean="0">
                <a:latin typeface="Arial Narrow" panose="020B0606020202030204" pitchFamily="34" charset="0"/>
              </a:rPr>
              <a:t>,    </a:t>
            </a:r>
            <a:r>
              <a:rPr lang="en-US" dirty="0">
                <a:latin typeface="Arial Narrow" panose="020B0606020202030204" pitchFamily="34" charset="0"/>
              </a:rPr>
              <a:t>FHIM Project Manager</a:t>
            </a:r>
          </a:p>
          <a:p>
            <a:pPr marL="40640" indent="0" algn="ctr">
              <a:spcBef>
                <a:spcPts val="0"/>
              </a:spcBef>
              <a:buNone/>
            </a:pPr>
            <a:r>
              <a:rPr lang="en-US" b="1" dirty="0" smtClean="0">
                <a:latin typeface="Arial Narrow" panose="020B0606020202030204" pitchFamily="34" charset="0"/>
              </a:rPr>
              <a:t>Steve </a:t>
            </a:r>
            <a:r>
              <a:rPr lang="en-US" b="1" dirty="0">
                <a:latin typeface="Arial Narrow" panose="020B0606020202030204" pitchFamily="34" charset="0"/>
              </a:rPr>
              <a:t>Hufnagel</a:t>
            </a:r>
            <a:r>
              <a:rPr lang="en-US" dirty="0">
                <a:latin typeface="Arial Narrow" panose="020B0606020202030204" pitchFamily="34" charset="0"/>
              </a:rPr>
              <a:t>, </a:t>
            </a:r>
            <a:r>
              <a:rPr lang="en-US" dirty="0" smtClean="0">
                <a:latin typeface="Arial Narrow" panose="020B0606020202030204" pitchFamily="34" charset="0"/>
              </a:rPr>
              <a:t>FHIM-HL7 </a:t>
            </a:r>
            <a:r>
              <a:rPr lang="en-US" dirty="0">
                <a:latin typeface="Arial Narrow" panose="020B0606020202030204" pitchFamily="34" charset="0"/>
              </a:rPr>
              <a:t>Facilitator</a:t>
            </a:r>
          </a:p>
          <a:p>
            <a:pPr marL="40640" indent="0" algn="ctr">
              <a:spcBef>
                <a:spcPts val="0"/>
              </a:spcBef>
              <a:buNone/>
            </a:pPr>
            <a:r>
              <a:rPr lang="en-US" b="1" dirty="0" smtClean="0">
                <a:latin typeface="Arial Narrow" panose="020B0606020202030204" pitchFamily="34" charset="0"/>
              </a:rPr>
              <a:t>Sean Muir</a:t>
            </a:r>
            <a:r>
              <a:rPr lang="en-US" dirty="0" smtClean="0">
                <a:latin typeface="Arial Narrow" panose="020B0606020202030204" pitchFamily="34" charset="0"/>
              </a:rPr>
              <a:t>, FHIM MDHT-Implementer</a:t>
            </a:r>
          </a:p>
          <a:p>
            <a:pPr marL="40640" indent="0" algn="ctr">
              <a:spcBef>
                <a:spcPts val="0"/>
              </a:spcBef>
              <a:buNone/>
            </a:pPr>
            <a:r>
              <a:rPr lang="en-US" b="1" dirty="0" smtClean="0">
                <a:latin typeface="Arial Narrow" panose="020B0606020202030204" pitchFamily="34" charset="0"/>
              </a:rPr>
              <a:t>Dave Carlson</a:t>
            </a:r>
            <a:r>
              <a:rPr lang="en-US" dirty="0" smtClean="0">
                <a:latin typeface="Arial Narrow" panose="020B0606020202030204" pitchFamily="34" charset="0"/>
              </a:rPr>
              <a:t>, MDHT Project Lead</a:t>
            </a:r>
          </a:p>
          <a:p>
            <a:pPr marL="40640" indent="0" algn="ctr">
              <a:spcBef>
                <a:spcPts val="0"/>
              </a:spcBef>
              <a:buNone/>
            </a:pPr>
            <a:r>
              <a:rPr lang="en-US" b="1" dirty="0" smtClean="0">
                <a:latin typeface="Arial Narrow" panose="020B0606020202030204" pitchFamily="34" charset="0"/>
              </a:rPr>
              <a:t>Rob McClure</a:t>
            </a:r>
            <a:r>
              <a:rPr lang="en-US" dirty="0" smtClean="0">
                <a:latin typeface="Arial Narrow" panose="020B0606020202030204" pitchFamily="34" charset="0"/>
              </a:rPr>
              <a:t>, FHIM Clinical-SME</a:t>
            </a:r>
          </a:p>
          <a:p>
            <a:pPr marL="40640" indent="0" algn="ctr">
              <a:spcBef>
                <a:spcPts val="0"/>
              </a:spcBef>
              <a:buNone/>
            </a:pPr>
            <a:endParaRPr lang="en-US" dirty="0" smtClean="0">
              <a:latin typeface="Arial Narrow" panose="020B0606020202030204" pitchFamily="34" charset="0"/>
            </a:endParaRPr>
          </a:p>
        </p:txBody>
      </p:sp>
      <p:sp>
        <p:nvSpPr>
          <p:cNvPr id="51" name="Line 5"/>
          <p:cNvSpPr>
            <a:spLocks noChangeShapeType="1"/>
          </p:cNvSpPr>
          <p:nvPr/>
        </p:nvSpPr>
        <p:spPr bwMode="auto">
          <a:xfrm>
            <a:off x="228600" y="1676400"/>
            <a:ext cx="8296275" cy="0"/>
          </a:xfrm>
          <a:prstGeom prst="line">
            <a:avLst/>
          </a:prstGeom>
          <a:noFill/>
          <a:ln w="38100">
            <a:solidFill>
              <a:srgbClr val="FF0000"/>
            </a:solidFill>
            <a:round/>
            <a:headEnd/>
            <a:tailEnd/>
          </a:ln>
          <a:effectLst/>
        </p:spPr>
        <p:txBody>
          <a:bodyPr/>
          <a:lstStyle/>
          <a:p>
            <a:pPr>
              <a:defRPr/>
            </a:pPr>
            <a:endParaRPr lang="en-US" sz="1400"/>
          </a:p>
        </p:txBody>
      </p:sp>
      <p:sp>
        <p:nvSpPr>
          <p:cNvPr id="53" name="TextBox 52"/>
          <p:cNvSpPr txBox="1"/>
          <p:nvPr/>
        </p:nvSpPr>
        <p:spPr>
          <a:xfrm>
            <a:off x="-76201" y="238780"/>
            <a:ext cx="9209807" cy="523220"/>
          </a:xfrm>
          <a:prstGeom prst="rect">
            <a:avLst/>
          </a:prstGeom>
          <a:noFill/>
        </p:spPr>
        <p:txBody>
          <a:bodyPr wrap="square" rtlCol="0">
            <a:spAutoFit/>
          </a:bodyPr>
          <a:lstStyle/>
          <a:p>
            <a:pPr algn="ctr"/>
            <a:r>
              <a:rPr lang="en-US" sz="2800" b="1" dirty="0">
                <a:solidFill>
                  <a:schemeClr val="bg1"/>
                </a:solidFill>
                <a:latin typeface="Arial Narrow" panose="020B0606020202030204" pitchFamily="34" charset="0"/>
              </a:rPr>
              <a:t>Is FHIM’s Value Proposition clear?  </a:t>
            </a:r>
            <a:endParaRPr lang="en-US" sz="3200" b="1" dirty="0">
              <a:solidFill>
                <a:schemeClr val="bg1"/>
              </a:solidFill>
            </a:endParaRPr>
          </a:p>
        </p:txBody>
      </p:sp>
      <p:sp>
        <p:nvSpPr>
          <p:cNvPr id="10"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23</a:t>
            </a:fld>
            <a:endParaRPr lang="en-US" sz="1400">
              <a:solidFill>
                <a:schemeClr val="tx1"/>
              </a:solidFill>
            </a:endParaRPr>
          </a:p>
        </p:txBody>
      </p:sp>
      <p:sp>
        <p:nvSpPr>
          <p:cNvPr id="11"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2"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Tree>
    <p:extLst>
      <p:ext uri="{BB962C8B-B14F-4D97-AF65-F5344CB8AC3E}">
        <p14:creationId xmlns:p14="http://schemas.microsoft.com/office/powerpoint/2010/main" val="291684430"/>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1017588"/>
          </a:xfrm>
        </p:spPr>
        <p:txBody>
          <a:bodyPr/>
          <a:lstStyle/>
          <a:p>
            <a:pPr algn="ctr"/>
            <a:r>
              <a:rPr lang="en-US" sz="2800" b="1" dirty="0" smtClean="0">
                <a:solidFill>
                  <a:schemeClr val="bg1"/>
                </a:solidFill>
                <a:latin typeface="Arial Black" panose="020B0A04020102020204" pitchFamily="34" charset="0"/>
              </a:rPr>
              <a:t>FHIM Website Resources</a:t>
            </a:r>
            <a:br>
              <a:rPr lang="en-US" sz="2800" b="1" dirty="0" smtClean="0">
                <a:solidFill>
                  <a:schemeClr val="bg1"/>
                </a:solidFill>
                <a:latin typeface="Arial Black" panose="020B0A04020102020204" pitchFamily="34" charset="0"/>
              </a:rPr>
            </a:br>
            <a:r>
              <a:rPr lang="en-US" sz="2800" b="1" dirty="0" smtClean="0">
                <a:solidFill>
                  <a:schemeClr val="bg1"/>
                </a:solidFill>
                <a:latin typeface="Arial Black" panose="020B0A04020102020204" pitchFamily="34" charset="0"/>
              </a:rPr>
              <a:t>www.FHIMS.org</a:t>
            </a:r>
            <a:endParaRPr lang="en-US" dirty="0">
              <a:solidFill>
                <a:schemeClr val="bg1"/>
              </a:solidFill>
              <a:latin typeface="Arial Black" panose="020B0A04020102020204" pitchFamily="34" charset="0"/>
            </a:endParaRPr>
          </a:p>
        </p:txBody>
      </p:sp>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24</a:t>
            </a:fld>
            <a:endParaRPr lang="en-US" sz="140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6" name="TextBox 5"/>
          <p:cNvSpPr txBox="1"/>
          <p:nvPr/>
        </p:nvSpPr>
        <p:spPr>
          <a:xfrm>
            <a:off x="152400" y="1405305"/>
            <a:ext cx="9144000" cy="470385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97839" indent="-457200">
              <a:spcBef>
                <a:spcPts val="600"/>
              </a:spcBef>
              <a:buFont typeface="+mj-lt"/>
              <a:buAutoNum type="arabicPeriod"/>
            </a:pPr>
            <a:r>
              <a:rPr lang="en-US" dirty="0" smtClean="0">
                <a:latin typeface="Arial Narrow" panose="020B0606020202030204" pitchFamily="34" charset="0"/>
                <a:hlinkClick r:id="rId3"/>
              </a:rPr>
              <a:t>FHIM Logical Information Model</a:t>
            </a:r>
            <a:r>
              <a:rPr lang="en-US" dirty="0" smtClean="0">
                <a:latin typeface="Arial Narrow" panose="020B0606020202030204" pitchFamily="34" charset="0"/>
              </a:rPr>
              <a:t>: where, </a:t>
            </a:r>
          </a:p>
          <a:p>
            <a:pPr marL="497839" lvl="1" indent="-457200">
              <a:spcBef>
                <a:spcPts val="600"/>
              </a:spcBef>
              <a:buFont typeface="+mj-lt"/>
              <a:buAutoNum type="arabicPeriod"/>
            </a:pPr>
            <a:r>
              <a:rPr lang="en-US" dirty="0">
                <a:latin typeface="Arial Narrow" panose="020B0606020202030204" pitchFamily="34" charset="0"/>
              </a:rPr>
              <a:t>FHIM Terminology Value Sets are on </a:t>
            </a:r>
            <a:r>
              <a:rPr lang="en-US" dirty="0">
                <a:latin typeface="Arial Narrow" panose="020B0606020202030204" pitchFamily="34" charset="0"/>
                <a:hlinkClick r:id="rId4"/>
              </a:rPr>
              <a:t>CDC </a:t>
            </a:r>
            <a:r>
              <a:rPr lang="en-US" dirty="0" smtClean="0">
                <a:latin typeface="Arial Narrow" panose="020B0606020202030204" pitchFamily="34" charset="0"/>
                <a:hlinkClick r:id="rId4"/>
              </a:rPr>
              <a:t>PHIN/VADS</a:t>
            </a:r>
            <a:endParaRPr lang="en-US" dirty="0" smtClean="0">
              <a:latin typeface="Arial Narrow" panose="020B0606020202030204" pitchFamily="34" charset="0"/>
            </a:endParaRPr>
          </a:p>
          <a:p>
            <a:pPr marL="497839" lvl="1" indent="-457200">
              <a:spcBef>
                <a:spcPts val="600"/>
              </a:spcBef>
              <a:buFont typeface="+mj-lt"/>
              <a:buAutoNum type="arabicPeriod"/>
            </a:pPr>
            <a:r>
              <a:rPr lang="en-US" dirty="0" smtClean="0">
                <a:latin typeface="Arial Narrow" panose="020B0606020202030204" pitchFamily="34" charset="0"/>
              </a:rPr>
              <a:t>FHIM </a:t>
            </a:r>
            <a:r>
              <a:rPr lang="en-US" dirty="0">
                <a:latin typeface="Arial Narrow" panose="020B0606020202030204" pitchFamily="34" charset="0"/>
              </a:rPr>
              <a:t>Terminology Value Sets are on </a:t>
            </a:r>
            <a:r>
              <a:rPr lang="en-US" dirty="0" smtClean="0">
                <a:latin typeface="Arial Narrow" panose="020B0606020202030204" pitchFamily="34" charset="0"/>
                <a:hlinkClick r:id="rId5"/>
              </a:rPr>
              <a:t>NLM </a:t>
            </a:r>
            <a:r>
              <a:rPr lang="en-US" dirty="0">
                <a:latin typeface="Arial Narrow" panose="020B0606020202030204" pitchFamily="34" charset="0"/>
                <a:hlinkClick r:id="rId5"/>
              </a:rPr>
              <a:t>VSAC</a:t>
            </a:r>
            <a:endParaRPr lang="en-US" dirty="0">
              <a:latin typeface="Arial Narrow" panose="020B0606020202030204" pitchFamily="34" charset="0"/>
            </a:endParaRPr>
          </a:p>
          <a:p>
            <a:pPr marL="968375" lvl="2" indent="-454025">
              <a:spcBef>
                <a:spcPts val="600"/>
              </a:spcBef>
              <a:buFont typeface="Arial" panose="020B0604020202020204" pitchFamily="34" charset="0"/>
              <a:buChar char="•"/>
            </a:pPr>
            <a:r>
              <a:rPr lang="en-US" sz="2000" dirty="0">
                <a:latin typeface="Arial Narrow" panose="020B0606020202030204" pitchFamily="34" charset="0"/>
              </a:rPr>
              <a:t>UMLS license required to see content</a:t>
            </a:r>
          </a:p>
          <a:p>
            <a:pPr marL="497839" indent="-457200">
              <a:spcBef>
                <a:spcPts val="600"/>
              </a:spcBef>
              <a:buFont typeface="+mj-lt"/>
              <a:buAutoNum type="arabicPeriod"/>
            </a:pPr>
            <a:r>
              <a:rPr lang="en-US" dirty="0" smtClean="0">
                <a:latin typeface="Arial Narrow" panose="020B0606020202030204" pitchFamily="34" charset="0"/>
                <a:hlinkClick r:id="rId6"/>
              </a:rPr>
              <a:t>FHIM Domains</a:t>
            </a:r>
            <a:endParaRPr lang="en-US" dirty="0" smtClean="0">
              <a:latin typeface="Arial Narrow" panose="020B0606020202030204" pitchFamily="34" charset="0"/>
            </a:endParaRPr>
          </a:p>
          <a:p>
            <a:pPr marL="497839" indent="-457200">
              <a:spcBef>
                <a:spcPts val="600"/>
              </a:spcBef>
              <a:buFont typeface="+mj-lt"/>
              <a:buAutoNum type="arabicPeriod"/>
            </a:pPr>
            <a:r>
              <a:rPr lang="en-US" dirty="0" smtClean="0">
                <a:latin typeface="Arial Narrow" panose="020B0606020202030204" pitchFamily="34" charset="0"/>
              </a:rPr>
              <a:t>Project Documents</a:t>
            </a:r>
            <a:endParaRPr lang="en-US" dirty="0" smtClean="0"/>
          </a:p>
          <a:p>
            <a:pPr marL="1027112" lvl="1" indent="-342900">
              <a:spcBef>
                <a:spcPts val="600"/>
              </a:spcBef>
              <a:buFont typeface="Arial" panose="020B0604020202020204" pitchFamily="34" charset="0"/>
              <a:buChar char="•"/>
            </a:pPr>
            <a:r>
              <a:rPr lang="en-US" sz="2000" dirty="0" smtClean="0">
                <a:latin typeface="Arial Narrow" panose="020B0606020202030204" pitchFamily="34" charset="0"/>
              </a:rPr>
              <a:t> </a:t>
            </a:r>
            <a:r>
              <a:rPr lang="en-US" sz="2000" dirty="0">
                <a:latin typeface="Arial Narrow" panose="020B0606020202030204" pitchFamily="34" charset="0"/>
                <a:hlinkClick r:id="rId7"/>
              </a:rPr>
              <a:t>FHIM Model-Driven Implementation Process Guide</a:t>
            </a:r>
            <a:endParaRPr lang="en-US" sz="2000" dirty="0">
              <a:latin typeface="Arial Narrow" panose="020B0606020202030204" pitchFamily="34" charset="0"/>
            </a:endParaRPr>
          </a:p>
          <a:p>
            <a:pPr marL="1027112" lvl="1" indent="-342900">
              <a:spcBef>
                <a:spcPts val="600"/>
              </a:spcBef>
              <a:buFont typeface="Arial" panose="020B0604020202020204" pitchFamily="34" charset="0"/>
              <a:buChar char="•"/>
            </a:pPr>
            <a:r>
              <a:rPr lang="en-US" sz="2000" dirty="0">
                <a:latin typeface="Arial Narrow" panose="020B0606020202030204" pitchFamily="34" charset="0"/>
                <a:hlinkClick r:id="rId8"/>
              </a:rPr>
              <a:t>Terminology Modeling Process Guide</a:t>
            </a:r>
            <a:endParaRPr lang="en-US" sz="2000" dirty="0">
              <a:latin typeface="Arial Narrow" panose="020B0606020202030204" pitchFamily="34" charset="0"/>
            </a:endParaRPr>
          </a:p>
          <a:p>
            <a:pPr marL="1027112" lvl="1" indent="-342900">
              <a:spcBef>
                <a:spcPts val="600"/>
              </a:spcBef>
              <a:buFont typeface="Arial" panose="020B0604020202020204" pitchFamily="34" charset="0"/>
              <a:buChar char="•"/>
            </a:pPr>
            <a:r>
              <a:rPr lang="en-US" sz="2000" dirty="0">
                <a:latin typeface="Arial Narrow" panose="020B0606020202030204" pitchFamily="34" charset="0"/>
                <a:hlinkClick r:id="rId9"/>
              </a:rPr>
              <a:t>Information Modeling Process Guide</a:t>
            </a:r>
            <a:endParaRPr lang="en-US" sz="2000" dirty="0">
              <a:latin typeface="Arial Narrow" panose="020B0606020202030204" pitchFamily="34" charset="0"/>
            </a:endParaRPr>
          </a:p>
          <a:p>
            <a:pPr marL="1027112" lvl="1" indent="-342900">
              <a:spcBef>
                <a:spcPts val="600"/>
              </a:spcBef>
              <a:buFont typeface="Arial" panose="020B0604020202020204" pitchFamily="34" charset="0"/>
              <a:buChar char="•"/>
            </a:pPr>
            <a:r>
              <a:rPr lang="en-US" sz="2000" dirty="0">
                <a:latin typeface="Arial Narrow" panose="020B0606020202030204" pitchFamily="34" charset="0"/>
                <a:hlinkClick r:id="rId10"/>
              </a:rPr>
              <a:t>Information Modeling Style Guide</a:t>
            </a:r>
            <a:endParaRPr lang="en-US" sz="2000" dirty="0">
              <a:latin typeface="Arial Narrow" panose="020B0606020202030204" pitchFamily="34" charset="0"/>
            </a:endParaRPr>
          </a:p>
          <a:p>
            <a:pPr marL="497839" indent="-457200">
              <a:spcBef>
                <a:spcPts val="600"/>
              </a:spcBef>
              <a:buFont typeface="+mj-lt"/>
              <a:buAutoNum type="arabicPeriod"/>
            </a:pPr>
            <a:r>
              <a:rPr lang="en-US" dirty="0" smtClean="0">
                <a:latin typeface="Arial Narrow" panose="020B0606020202030204" pitchFamily="34" charset="0"/>
                <a:hlinkClick r:id="rId9"/>
              </a:rPr>
              <a:t>MDHT</a:t>
            </a:r>
            <a:endParaRPr lang="en-US" dirty="0">
              <a:latin typeface="Arial Narrow" panose="020B0606020202030204" pitchFamily="34" charset="0"/>
            </a:endParaRPr>
          </a:p>
        </p:txBody>
      </p:sp>
    </p:spTree>
    <p:extLst>
      <p:ext uri="{BB962C8B-B14F-4D97-AF65-F5344CB8AC3E}">
        <p14:creationId xmlns:p14="http://schemas.microsoft.com/office/powerpoint/2010/main" val="3897929458"/>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1017588"/>
          </a:xfrm>
        </p:spPr>
        <p:txBody>
          <a:bodyPr/>
          <a:lstStyle/>
          <a:p>
            <a:pPr algn="ctr"/>
            <a:r>
              <a:rPr lang="en-US" sz="2800" b="1" dirty="0" smtClean="0">
                <a:solidFill>
                  <a:schemeClr val="bg1"/>
                </a:solidFill>
                <a:latin typeface="Arial Black" panose="020B0A04020102020204" pitchFamily="34" charset="0"/>
              </a:rPr>
              <a:t>Additional FHIM Website Resources</a:t>
            </a:r>
            <a:br>
              <a:rPr lang="en-US" sz="2800" b="1" dirty="0" smtClean="0">
                <a:solidFill>
                  <a:schemeClr val="bg1"/>
                </a:solidFill>
                <a:latin typeface="Arial Black" panose="020B0A04020102020204" pitchFamily="34" charset="0"/>
              </a:rPr>
            </a:br>
            <a:r>
              <a:rPr lang="en-US" sz="2800" b="1" dirty="0" smtClean="0">
                <a:solidFill>
                  <a:schemeClr val="bg1"/>
                </a:solidFill>
                <a:latin typeface="Arial Black" panose="020B0A04020102020204" pitchFamily="34" charset="0"/>
              </a:rPr>
              <a:t>www.FHIMS.org</a:t>
            </a:r>
            <a:endParaRPr lang="en-US" dirty="0">
              <a:solidFill>
                <a:schemeClr val="bg1"/>
              </a:solidFill>
              <a:latin typeface="Arial Black" panose="020B0A04020102020204" pitchFamily="34" charset="0"/>
            </a:endParaRPr>
          </a:p>
        </p:txBody>
      </p:sp>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25</a:t>
            </a:fld>
            <a:endParaRPr lang="en-US" sz="140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6" name="TextBox 5"/>
          <p:cNvSpPr txBox="1"/>
          <p:nvPr/>
        </p:nvSpPr>
        <p:spPr>
          <a:xfrm>
            <a:off x="0" y="1066800"/>
            <a:ext cx="9144000" cy="536557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97839" indent="-457200">
              <a:buFont typeface="+mj-lt"/>
              <a:buAutoNum type="arabicPeriod"/>
            </a:pPr>
            <a:r>
              <a:rPr lang="en-US" sz="2000" dirty="0" smtClean="0">
                <a:latin typeface="Arial Narrow" panose="020B0606020202030204" pitchFamily="34" charset="0"/>
                <a:hlinkClick r:id="rId3"/>
              </a:rPr>
              <a:t>FHIM </a:t>
            </a:r>
            <a:r>
              <a:rPr lang="en-US" sz="2000" dirty="0">
                <a:latin typeface="Arial Narrow" panose="020B0606020202030204" pitchFamily="34" charset="0"/>
                <a:hlinkClick r:id="rId3"/>
              </a:rPr>
              <a:t>Fact </a:t>
            </a:r>
            <a:r>
              <a:rPr lang="en-US" sz="2000" dirty="0" smtClean="0">
                <a:latin typeface="Arial Narrow" panose="020B0606020202030204" pitchFamily="34" charset="0"/>
                <a:hlinkClick r:id="rId3"/>
              </a:rPr>
              <a:t>Sheet &amp; Related Links</a:t>
            </a:r>
            <a:endParaRPr lang="en-US" sz="2000" dirty="0" smtClean="0">
              <a:latin typeface="Arial Narrow" panose="020B0606020202030204" pitchFamily="34" charset="0"/>
            </a:endParaRPr>
          </a:p>
          <a:p>
            <a:pPr marL="497839" indent="-457200">
              <a:buFont typeface="+mj-lt"/>
              <a:buAutoNum type="arabicPeriod"/>
            </a:pPr>
            <a:r>
              <a:rPr lang="en-US" sz="2000" dirty="0" smtClean="0">
                <a:latin typeface="Arial Narrow" panose="020B0606020202030204" pitchFamily="34" charset="0"/>
                <a:hlinkClick r:id="rId4"/>
              </a:rPr>
              <a:t>Pressure Ulcer Sample Model</a:t>
            </a:r>
            <a:endParaRPr lang="en-US" sz="2000" dirty="0" smtClean="0">
              <a:latin typeface="Arial Narrow" panose="020B0606020202030204" pitchFamily="34" charset="0"/>
            </a:endParaRPr>
          </a:p>
          <a:p>
            <a:pPr marL="497839" indent="-457200">
              <a:buFont typeface="+mj-lt"/>
              <a:buAutoNum type="arabicPeriod"/>
            </a:pPr>
            <a:r>
              <a:rPr lang="en-US" sz="2000" dirty="0" smtClean="0">
                <a:latin typeface="Arial Narrow" panose="020B0606020202030204" pitchFamily="34" charset="0"/>
              </a:rPr>
              <a:t>Model Downloads</a:t>
            </a:r>
          </a:p>
          <a:p>
            <a:pPr marL="914400" indent="-401638">
              <a:buFont typeface="Arial" panose="020B0604020202020204" pitchFamily="34" charset="0"/>
              <a:buChar char="•"/>
            </a:pPr>
            <a:r>
              <a:rPr lang="en-US" sz="1800" dirty="0">
                <a:latin typeface="Arial Narrow" panose="020B0606020202030204" pitchFamily="34" charset="0"/>
                <a:hlinkClick r:id="rId5"/>
              </a:rPr>
              <a:t>FHIM </a:t>
            </a:r>
            <a:r>
              <a:rPr lang="en-US" sz="1800" dirty="0" err="1">
                <a:latin typeface="Arial Narrow" panose="020B0606020202030204" pitchFamily="34" charset="0"/>
                <a:hlinkClick r:id="rId5"/>
              </a:rPr>
              <a:t>Unfragmented</a:t>
            </a:r>
            <a:r>
              <a:rPr lang="en-US" sz="1800" dirty="0">
                <a:latin typeface="Arial Narrow" panose="020B0606020202030204" pitchFamily="34" charset="0"/>
                <a:hlinkClick r:id="rId5"/>
              </a:rPr>
              <a:t> Model as ZIP file</a:t>
            </a:r>
            <a:endParaRPr lang="en-US" sz="1800" dirty="0">
              <a:latin typeface="Arial Narrow" panose="020B0606020202030204" pitchFamily="34" charset="0"/>
            </a:endParaRPr>
          </a:p>
          <a:p>
            <a:pPr marL="914400" indent="-401638">
              <a:buFont typeface="Arial" panose="020B0604020202020204" pitchFamily="34" charset="0"/>
              <a:buChar char="•"/>
            </a:pPr>
            <a:r>
              <a:rPr lang="en-US" sz="1800" dirty="0">
                <a:latin typeface="Arial Narrow" panose="020B0606020202030204" pitchFamily="34" charset="0"/>
                <a:hlinkClick r:id="rId6"/>
              </a:rPr>
              <a:t>FHIM XMI Version of the Model as ZIP file</a:t>
            </a:r>
            <a:endParaRPr lang="en-US" sz="1800" dirty="0">
              <a:latin typeface="Arial Narrow" panose="020B0606020202030204" pitchFamily="34" charset="0"/>
            </a:endParaRPr>
          </a:p>
          <a:p>
            <a:pPr marL="914400" indent="-401638">
              <a:buFont typeface="Arial" panose="020B0604020202020204" pitchFamily="34" charset="0"/>
              <a:buChar char="•"/>
            </a:pPr>
            <a:r>
              <a:rPr lang="en-US" sz="1800" dirty="0">
                <a:latin typeface="Arial Narrow" panose="020B0606020202030204" pitchFamily="34" charset="0"/>
                <a:hlinkClick r:id="rId7"/>
              </a:rPr>
              <a:t>FHIM Terminology Model as ZIP file</a:t>
            </a:r>
            <a:endParaRPr lang="en-US" sz="1800" dirty="0">
              <a:latin typeface="Arial Narrow" panose="020B0606020202030204" pitchFamily="34" charset="0"/>
            </a:endParaRPr>
          </a:p>
          <a:p>
            <a:pPr marL="914400" indent="-401638">
              <a:buFont typeface="Arial" panose="020B0604020202020204" pitchFamily="34" charset="0"/>
              <a:buChar char="•"/>
            </a:pPr>
            <a:r>
              <a:rPr lang="en-US" sz="1800" dirty="0">
                <a:latin typeface="Arial Narrow" panose="020B0606020202030204" pitchFamily="34" charset="0"/>
                <a:hlinkClick r:id="rId8"/>
              </a:rPr>
              <a:t>Slide Presentation: FHIM Model Content Overview </a:t>
            </a:r>
            <a:endParaRPr lang="en-US" sz="1800" dirty="0">
              <a:latin typeface="Arial Narrow" panose="020B0606020202030204" pitchFamily="34" charset="0"/>
            </a:endParaRPr>
          </a:p>
          <a:p>
            <a:pPr marL="497839" indent="-457200">
              <a:buFont typeface="+mj-lt"/>
              <a:buAutoNum type="arabicPeriod" startAt="4"/>
            </a:pPr>
            <a:r>
              <a:rPr lang="en-US" sz="2000" dirty="0" smtClean="0">
                <a:latin typeface="Arial Narrow" panose="020B0606020202030204" pitchFamily="34" charset="0"/>
              </a:rPr>
              <a:t>Conferences, Presentations and Data Sheets</a:t>
            </a:r>
          </a:p>
          <a:p>
            <a:pPr marL="914400" indent="-452438">
              <a:buFont typeface="Arial" panose="020B0604020202020204" pitchFamily="34" charset="0"/>
              <a:buChar char="•"/>
            </a:pPr>
            <a:r>
              <a:rPr lang="en-US" sz="1800" dirty="0">
                <a:latin typeface="Arial Narrow" panose="020B0606020202030204" pitchFamily="34" charset="0"/>
                <a:hlinkClick r:id="rId9"/>
              </a:rPr>
              <a:t>Federal Health Architecture Data Sheet</a:t>
            </a:r>
            <a:endParaRPr lang="en-US" sz="1800" dirty="0">
              <a:latin typeface="Arial Narrow" panose="020B0606020202030204" pitchFamily="34" charset="0"/>
            </a:endParaRPr>
          </a:p>
          <a:p>
            <a:pPr marL="914400" indent="-452438">
              <a:buFont typeface="Arial" panose="020B0604020202020204" pitchFamily="34" charset="0"/>
              <a:buChar char="•"/>
            </a:pPr>
            <a:r>
              <a:rPr lang="en-US" sz="1800" dirty="0">
                <a:latin typeface="Arial Narrow" panose="020B0606020202030204" pitchFamily="34" charset="0"/>
                <a:hlinkClick r:id="rId10"/>
              </a:rPr>
              <a:t>Government Health IT Conference &amp; Exhibition</a:t>
            </a:r>
            <a:endParaRPr lang="en-US" sz="1800" dirty="0">
              <a:latin typeface="Arial Narrow" panose="020B0606020202030204" pitchFamily="34" charset="0"/>
            </a:endParaRPr>
          </a:p>
          <a:p>
            <a:pPr marL="914400" indent="-452438">
              <a:buFont typeface="Arial" panose="020B0604020202020204" pitchFamily="34" charset="0"/>
              <a:buChar char="•"/>
            </a:pPr>
            <a:r>
              <a:rPr lang="en-US" sz="1800" dirty="0">
                <a:latin typeface="Arial Narrow" panose="020B0606020202030204" pitchFamily="34" charset="0"/>
                <a:hlinkClick r:id="rId11"/>
              </a:rPr>
              <a:t>HHS ONC Intro to NIEM and the S &amp; I Framework</a:t>
            </a:r>
            <a:endParaRPr lang="en-US" sz="1800" dirty="0">
              <a:latin typeface="Arial Narrow" panose="020B0606020202030204" pitchFamily="34" charset="0"/>
            </a:endParaRPr>
          </a:p>
          <a:p>
            <a:pPr marL="914400" indent="-452438">
              <a:buFont typeface="Arial" panose="020B0604020202020204" pitchFamily="34" charset="0"/>
              <a:buChar char="•"/>
            </a:pPr>
            <a:r>
              <a:rPr lang="en-US" sz="1800" dirty="0" err="1">
                <a:latin typeface="Arial Narrow" panose="020B0606020202030204" pitchFamily="34" charset="0"/>
                <a:hlinkClick r:id="rId12"/>
              </a:rPr>
              <a:t>Mitre</a:t>
            </a:r>
            <a:r>
              <a:rPr lang="en-US" sz="1800" dirty="0">
                <a:latin typeface="Arial Narrow" panose="020B0606020202030204" pitchFamily="34" charset="0"/>
                <a:hlinkClick r:id="rId12"/>
              </a:rPr>
              <a:t> Publications</a:t>
            </a:r>
            <a:endParaRPr lang="en-US" sz="1800" dirty="0">
              <a:latin typeface="Arial Narrow" panose="020B0606020202030204" pitchFamily="34" charset="0"/>
            </a:endParaRPr>
          </a:p>
          <a:p>
            <a:pPr marL="914400" indent="-452438">
              <a:buFont typeface="Arial" panose="020B0604020202020204" pitchFamily="34" charset="0"/>
              <a:buChar char="•"/>
            </a:pPr>
            <a:r>
              <a:rPr lang="en-US" sz="1800" dirty="0">
                <a:latin typeface="Arial Narrow" panose="020B0606020202030204" pitchFamily="34" charset="0"/>
                <a:hlinkClick r:id="rId13"/>
              </a:rPr>
              <a:t>Public Health Reporting, Clinical Element Data Dictionary (CEDD) Feb. 2012</a:t>
            </a:r>
            <a:r>
              <a:rPr lang="en-US" sz="1800" dirty="0">
                <a:latin typeface="Arial Narrow" panose="020B0606020202030204" pitchFamily="34" charset="0"/>
              </a:rPr>
              <a:t> </a:t>
            </a:r>
          </a:p>
          <a:p>
            <a:pPr marL="497839" indent="-457200">
              <a:buFont typeface="+mj-lt"/>
              <a:buAutoNum type="arabicPeriod" startAt="5"/>
            </a:pPr>
            <a:r>
              <a:rPr lang="en-US" sz="2000" dirty="0">
                <a:latin typeface="Arial Narrow" panose="020B0606020202030204" pitchFamily="34" charset="0"/>
              </a:rPr>
              <a:t>Related Links </a:t>
            </a:r>
          </a:p>
          <a:p>
            <a:pPr marL="914400" indent="-452438">
              <a:buFont typeface="Arial" panose="020B0604020202020204" pitchFamily="34" charset="0"/>
              <a:buChar char="•"/>
            </a:pPr>
            <a:r>
              <a:rPr lang="en-US" sz="1800" dirty="0">
                <a:latin typeface="Arial Narrow" panose="020B0606020202030204" pitchFamily="34" charset="0"/>
                <a:hlinkClick r:id="rId14"/>
              </a:rPr>
              <a:t>FHIMS Registration Information</a:t>
            </a:r>
            <a:endParaRPr lang="en-US" sz="1800" dirty="0">
              <a:latin typeface="Arial Narrow" panose="020B0606020202030204" pitchFamily="34" charset="0"/>
            </a:endParaRPr>
          </a:p>
          <a:p>
            <a:pPr marL="914400" indent="-452438">
              <a:buFont typeface="Arial" panose="020B0604020202020204" pitchFamily="34" charset="0"/>
              <a:buChar char="•"/>
            </a:pPr>
            <a:r>
              <a:rPr lang="en-US" sz="1800" dirty="0">
                <a:latin typeface="Arial Narrow" panose="020B0606020202030204" pitchFamily="34" charset="0"/>
                <a:hlinkClick r:id="rId15"/>
              </a:rPr>
              <a:t>Information Model Fundamentals</a:t>
            </a:r>
            <a:endParaRPr lang="en-US" sz="1800" dirty="0">
              <a:latin typeface="Arial Narrow" panose="020B0606020202030204" pitchFamily="34" charset="0"/>
            </a:endParaRPr>
          </a:p>
          <a:p>
            <a:pPr marL="914400" indent="-452438">
              <a:buFont typeface="Arial" panose="020B0604020202020204" pitchFamily="34" charset="0"/>
              <a:buChar char="•"/>
            </a:pPr>
            <a:r>
              <a:rPr lang="en-US" sz="1800" dirty="0">
                <a:latin typeface="Arial Narrow" panose="020B0606020202030204" pitchFamily="34" charset="0"/>
                <a:hlinkClick r:id="rId16"/>
              </a:rPr>
              <a:t>S &amp; I Framework: Clinical Information Models for LRI</a:t>
            </a:r>
            <a:endParaRPr lang="en-US" sz="1800" dirty="0">
              <a:latin typeface="Arial Narrow" panose="020B0606020202030204" pitchFamily="34" charset="0"/>
            </a:endParaRPr>
          </a:p>
          <a:p>
            <a:pPr marL="914400" indent="-452438">
              <a:buFont typeface="Arial" panose="020B0604020202020204" pitchFamily="34" charset="0"/>
              <a:buChar char="•"/>
            </a:pPr>
            <a:r>
              <a:rPr lang="en-US" sz="1800" dirty="0">
                <a:latin typeface="Arial Narrow" panose="020B0606020202030204" pitchFamily="34" charset="0"/>
                <a:hlinkClick r:id="rId17"/>
              </a:rPr>
              <a:t>HL7 Virtual Medical Record (</a:t>
            </a:r>
            <a:r>
              <a:rPr lang="en-US" sz="1800" dirty="0" err="1">
                <a:latin typeface="Arial Narrow" panose="020B0606020202030204" pitchFamily="34" charset="0"/>
                <a:hlinkClick r:id="rId17"/>
              </a:rPr>
              <a:t>vMR</a:t>
            </a:r>
            <a:r>
              <a:rPr lang="en-US" sz="1800" dirty="0" smtClean="0">
                <a:latin typeface="Arial Narrow" panose="020B0606020202030204" pitchFamily="34" charset="0"/>
                <a:hlinkClick r:id="rId17"/>
              </a:rPr>
              <a:t>)</a:t>
            </a:r>
            <a:endParaRPr lang="en-US" sz="2000" dirty="0">
              <a:latin typeface="Arial Narrow" panose="020B0606020202030204" pitchFamily="34" charset="0"/>
            </a:endParaRPr>
          </a:p>
        </p:txBody>
      </p:sp>
    </p:spTree>
    <p:extLst>
      <p:ext uri="{BB962C8B-B14F-4D97-AF65-F5344CB8AC3E}">
        <p14:creationId xmlns:p14="http://schemas.microsoft.com/office/powerpoint/2010/main" val="2965135467"/>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ackup</a:t>
            </a:r>
            <a:endParaRPr lang="en-US" dirty="0"/>
          </a:p>
        </p:txBody>
      </p:sp>
      <p:sp>
        <p:nvSpPr>
          <p:cNvPr id="3" name="Content Placeholder 2"/>
          <p:cNvSpPr>
            <a:spLocks noGrp="1"/>
          </p:cNvSpPr>
          <p:nvPr>
            <p:ph idx="1"/>
          </p:nvPr>
        </p:nvSpPr>
        <p:spPr>
          <a:xfrm>
            <a:off x="300037" y="1039812"/>
            <a:ext cx="8494713" cy="5513388"/>
          </a:xfrm>
        </p:spPr>
        <p:txBody>
          <a:bodyPr/>
          <a:lstStyle/>
          <a:p>
            <a:pPr marL="40640" indent="0">
              <a:buNone/>
            </a:pPr>
            <a:endParaRPr lang="en-US" sz="2400" dirty="0"/>
          </a:p>
        </p:txBody>
      </p:sp>
      <p:sp>
        <p:nvSpPr>
          <p:cNvPr id="7"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26</a:t>
            </a:fld>
            <a:endParaRPr lang="en-US" sz="1400">
              <a:solidFill>
                <a:schemeClr val="tx1"/>
              </a:solidFill>
            </a:endParaRPr>
          </a:p>
        </p:txBody>
      </p:sp>
      <p:sp>
        <p:nvSpPr>
          <p:cNvPr id="8"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9"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Tree>
    <p:extLst>
      <p:ext uri="{BB962C8B-B14F-4D97-AF65-F5344CB8AC3E}">
        <p14:creationId xmlns:p14="http://schemas.microsoft.com/office/powerpoint/2010/main" val="216384623"/>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38200" y="3124200"/>
            <a:ext cx="7772400" cy="762000"/>
          </a:xfrm>
        </p:spPr>
        <p:txBody>
          <a:bodyPr/>
          <a:lstStyle/>
          <a:p>
            <a:pPr>
              <a:defRPr/>
            </a:pPr>
            <a:r>
              <a:rPr lang="en-US" sz="2800" dirty="0" smtClean="0">
                <a:solidFill>
                  <a:srgbClr val="002060"/>
                </a:solidFill>
              </a:rPr>
              <a:t>Health Information Modeling WG</a:t>
            </a:r>
            <a:endParaRPr lang="en-US" sz="2800" dirty="0">
              <a:solidFill>
                <a:srgbClr val="002060"/>
              </a:solidFill>
              <a:ea typeface="+mj-ea"/>
            </a:endParaRPr>
          </a:p>
        </p:txBody>
      </p:sp>
      <p:sp>
        <p:nvSpPr>
          <p:cNvPr id="23555" name="Subtitle 6"/>
          <p:cNvSpPr>
            <a:spLocks noGrp="1"/>
          </p:cNvSpPr>
          <p:nvPr>
            <p:ph type="subTitle" idx="1"/>
          </p:nvPr>
        </p:nvSpPr>
        <p:spPr>
          <a:xfrm>
            <a:off x="1371600" y="4495800"/>
            <a:ext cx="6400800" cy="533400"/>
          </a:xfrm>
        </p:spPr>
        <p:txBody>
          <a:bodyPr/>
          <a:lstStyle/>
          <a:p>
            <a:r>
              <a:rPr lang="en-US" altLang="en-US" b="1" dirty="0" smtClean="0">
                <a:latin typeface="Georgia" pitchFamily="18" charset="0"/>
                <a:cs typeface="Georgia" pitchFamily="18" charset="0"/>
              </a:rPr>
              <a:t>March 10, 2015</a:t>
            </a:r>
            <a:endParaRPr lang="en-US" altLang="en-US" b="1" dirty="0">
              <a:latin typeface="Georgia" pitchFamily="18" charset="0"/>
              <a:cs typeface="Georgia" pitchFamily="18" charset="0"/>
            </a:endParaRPr>
          </a:p>
        </p:txBody>
      </p:sp>
      <p:sp>
        <p:nvSpPr>
          <p:cNvPr id="4"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5"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7"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27</a:t>
            </a:fld>
            <a:endParaRPr lang="en-US" sz="1400">
              <a:solidFill>
                <a:schemeClr val="tx1"/>
              </a:solidFill>
            </a:endParaRPr>
          </a:p>
        </p:txBody>
      </p:sp>
    </p:spTree>
    <p:extLst>
      <p:ext uri="{BB962C8B-B14F-4D97-AF65-F5344CB8AC3E}">
        <p14:creationId xmlns:p14="http://schemas.microsoft.com/office/powerpoint/2010/main" val="2333036992"/>
      </p:ext>
    </p:extLst>
  </p:cSld>
  <p:clrMapOvr>
    <a:masterClrMapping/>
  </p:clrMapOvr>
  <p:transition advClick="0" advTm="4276"/>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a:spLocks noGrp="1"/>
          </p:cNvSpPr>
          <p:nvPr>
            <p:ph type="title" idx="4294967295"/>
          </p:nvPr>
        </p:nvSpPr>
        <p:spPr>
          <a:xfrm>
            <a:off x="1524000" y="152399"/>
            <a:ext cx="7696200" cy="1143002"/>
          </a:xfrm>
          <a:prstGeom prst="rect">
            <a:avLst/>
          </a:prstGeom>
        </p:spPr>
        <p:txBody>
          <a:bodyPr lIns="0" tIns="0" rIns="0" bIns="0">
            <a:normAutofit/>
          </a:bodyPr>
          <a:lstStyle>
            <a:lvl1pPr>
              <a:defRPr sz="3200">
                <a:solidFill>
                  <a:srgbClr val="013F80"/>
                </a:solidFill>
              </a:defRPr>
            </a:lvl1pPr>
          </a:lstStyle>
          <a:p>
            <a:pPr lvl="0">
              <a:defRPr sz="1800">
                <a:solidFill>
                  <a:srgbClr val="000000"/>
                </a:solidFill>
              </a:defRPr>
            </a:pPr>
            <a:r>
              <a:rPr sz="2800" dirty="0">
                <a:solidFill>
                  <a:schemeClr val="bg1"/>
                </a:solidFill>
              </a:rPr>
              <a:t>AGENDA</a:t>
            </a:r>
          </a:p>
        </p:txBody>
      </p:sp>
      <p:sp>
        <p:nvSpPr>
          <p:cNvPr id="27" name="Shape 27"/>
          <p:cNvSpPr>
            <a:spLocks noGrp="1"/>
          </p:cNvSpPr>
          <p:nvPr>
            <p:ph type="body" idx="4294967295"/>
          </p:nvPr>
        </p:nvSpPr>
        <p:spPr>
          <a:xfrm>
            <a:off x="838200" y="1600200"/>
            <a:ext cx="7620000" cy="4114800"/>
          </a:xfrm>
          <a:prstGeom prst="rect">
            <a:avLst/>
          </a:prstGeom>
        </p:spPr>
        <p:txBody>
          <a:bodyPr lIns="0" tIns="0" rIns="0" bIns="0">
            <a:normAutofit/>
          </a:bodyPr>
          <a:lstStyle/>
          <a:p>
            <a:pPr marL="293914" lvl="0" indent="-293914">
              <a:spcBef>
                <a:spcPts val="500"/>
              </a:spcBef>
              <a:buChar char="•"/>
              <a:defRPr sz="1800">
                <a:solidFill>
                  <a:srgbClr val="000000"/>
                </a:solidFill>
              </a:defRPr>
            </a:pPr>
            <a:r>
              <a:rPr lang="en-US" sz="2600" dirty="0" smtClean="0">
                <a:solidFill>
                  <a:schemeClr val="accent1"/>
                </a:solidFill>
                <a:latin typeface="Calibri" panose="020F0502020204030204" pitchFamily="34" charset="0"/>
              </a:rPr>
              <a:t>Welcome and </a:t>
            </a:r>
            <a:r>
              <a:rPr sz="2600" dirty="0" smtClean="0">
                <a:solidFill>
                  <a:schemeClr val="accent1"/>
                </a:solidFill>
                <a:latin typeface="Calibri" panose="020F0502020204030204" pitchFamily="34" charset="0"/>
              </a:rPr>
              <a:t>Roll </a:t>
            </a:r>
            <a:r>
              <a:rPr sz="2600" dirty="0">
                <a:solidFill>
                  <a:schemeClr val="accent1"/>
                </a:solidFill>
                <a:latin typeface="Calibri" panose="020F0502020204030204" pitchFamily="34" charset="0"/>
              </a:rPr>
              <a:t>Call</a:t>
            </a:r>
          </a:p>
          <a:p>
            <a:pPr marL="293914" lvl="0" indent="-293914">
              <a:spcBef>
                <a:spcPts val="500"/>
              </a:spcBef>
              <a:buChar char="•"/>
              <a:defRPr sz="1800">
                <a:solidFill>
                  <a:srgbClr val="000000"/>
                </a:solidFill>
              </a:defRPr>
            </a:pPr>
            <a:r>
              <a:rPr lang="en-US" sz="2600" dirty="0">
                <a:solidFill>
                  <a:schemeClr val="accent1"/>
                </a:solidFill>
                <a:latin typeface="Calibri" panose="020F0502020204030204" pitchFamily="34" charset="0"/>
              </a:rPr>
              <a:t>Terminology Modeling </a:t>
            </a:r>
            <a:r>
              <a:rPr lang="en-US" sz="2600" dirty="0" smtClean="0">
                <a:solidFill>
                  <a:schemeClr val="accent1"/>
                </a:solidFill>
                <a:latin typeface="Calibri" panose="020F0502020204030204" pitchFamily="34" charset="0"/>
              </a:rPr>
              <a:t>Update</a:t>
            </a:r>
          </a:p>
          <a:p>
            <a:pPr marL="293914" lvl="0" indent="-293914">
              <a:spcBef>
                <a:spcPts val="500"/>
              </a:spcBef>
              <a:buChar char="•"/>
              <a:defRPr sz="1800">
                <a:solidFill>
                  <a:srgbClr val="000000"/>
                </a:solidFill>
              </a:defRPr>
            </a:pPr>
            <a:r>
              <a:rPr lang="en-US" sz="2600" dirty="0" smtClean="0">
                <a:solidFill>
                  <a:schemeClr val="accent1"/>
                </a:solidFill>
                <a:latin typeface="Calibri" panose="020F0502020204030204" pitchFamily="34" charset="0"/>
              </a:rPr>
              <a:t>FHIM </a:t>
            </a:r>
            <a:r>
              <a:rPr lang="en-US" sz="2600" dirty="0">
                <a:solidFill>
                  <a:schemeClr val="accent1"/>
                </a:solidFill>
                <a:latin typeface="Calibri" panose="020F0502020204030204" pitchFamily="34" charset="0"/>
              </a:rPr>
              <a:t>Support for FHIR </a:t>
            </a:r>
            <a:r>
              <a:rPr lang="en-US" sz="2600" dirty="0" smtClean="0">
                <a:solidFill>
                  <a:schemeClr val="accent1"/>
                </a:solidFill>
                <a:latin typeface="Calibri" panose="020F0502020204030204" pitchFamily="34" charset="0"/>
              </a:rPr>
              <a:t>Update</a:t>
            </a:r>
          </a:p>
          <a:p>
            <a:pPr marL="293914" lvl="0" indent="-293914">
              <a:spcBef>
                <a:spcPts val="500"/>
              </a:spcBef>
              <a:buChar char="•"/>
              <a:defRPr sz="1800">
                <a:solidFill>
                  <a:srgbClr val="000000"/>
                </a:solidFill>
              </a:defRPr>
            </a:pPr>
            <a:r>
              <a:rPr lang="en-US" sz="2600" dirty="0" smtClean="0">
                <a:solidFill>
                  <a:schemeClr val="accent1"/>
                </a:solidFill>
                <a:latin typeface="Calibri" panose="020F0502020204030204" pitchFamily="34" charset="0"/>
              </a:rPr>
              <a:t>CCDA </a:t>
            </a:r>
            <a:r>
              <a:rPr lang="en-US" sz="2600" dirty="0">
                <a:solidFill>
                  <a:schemeClr val="accent1"/>
                </a:solidFill>
                <a:latin typeface="Calibri" panose="020F0502020204030204" pitchFamily="34" charset="0"/>
              </a:rPr>
              <a:t>to FHIM Mapping </a:t>
            </a:r>
            <a:r>
              <a:rPr lang="en-US" sz="2600" dirty="0" smtClean="0">
                <a:solidFill>
                  <a:schemeClr val="accent1"/>
                </a:solidFill>
                <a:latin typeface="Calibri" panose="020F0502020204030204" pitchFamily="34" charset="0"/>
              </a:rPr>
              <a:t>Results</a:t>
            </a:r>
            <a:endParaRPr lang="en-US" sz="2600" dirty="0">
              <a:solidFill>
                <a:schemeClr val="accent1"/>
              </a:solidFill>
              <a:latin typeface="Calibri" panose="020F0502020204030204" pitchFamily="34" charset="0"/>
            </a:endParaRPr>
          </a:p>
          <a:p>
            <a:pPr marL="293914" lvl="0" indent="-293914">
              <a:spcBef>
                <a:spcPts val="500"/>
              </a:spcBef>
              <a:buChar char="•"/>
              <a:defRPr sz="1800">
                <a:solidFill>
                  <a:srgbClr val="000000"/>
                </a:solidFill>
              </a:defRPr>
            </a:pPr>
            <a:r>
              <a:rPr lang="en-US" sz="2600" dirty="0">
                <a:solidFill>
                  <a:schemeClr val="accent1"/>
                </a:solidFill>
                <a:latin typeface="Calibri" panose="020F0502020204030204" pitchFamily="34" charset="0"/>
              </a:rPr>
              <a:t>Review of Vital Signs Domain Prior to Distribution to Federal Partners for Review/Validation (Tentative</a:t>
            </a:r>
            <a:r>
              <a:rPr lang="en-US" sz="2600" dirty="0" smtClean="0">
                <a:solidFill>
                  <a:schemeClr val="accent1"/>
                </a:solidFill>
                <a:latin typeface="Calibri" panose="020F0502020204030204" pitchFamily="34" charset="0"/>
              </a:rPr>
              <a:t>)</a:t>
            </a:r>
          </a:p>
          <a:p>
            <a:pPr marL="293914" lvl="0" indent="-293914">
              <a:spcBef>
                <a:spcPts val="500"/>
              </a:spcBef>
              <a:buChar char="•"/>
              <a:defRPr sz="1800">
                <a:solidFill>
                  <a:srgbClr val="000000"/>
                </a:solidFill>
              </a:defRPr>
            </a:pPr>
            <a:r>
              <a:rPr lang="en-US" sz="2600" dirty="0">
                <a:solidFill>
                  <a:schemeClr val="accent1"/>
                </a:solidFill>
                <a:latin typeface="Calibri" panose="020F0502020204030204" pitchFamily="34" charset="0"/>
              </a:rPr>
              <a:t>Wrap-up, Review of Action Items</a:t>
            </a:r>
          </a:p>
          <a:p>
            <a:pPr marL="293914" lvl="0" indent="-293914">
              <a:spcBef>
                <a:spcPts val="500"/>
              </a:spcBef>
              <a:buChar char="•"/>
              <a:defRPr sz="1800">
                <a:solidFill>
                  <a:srgbClr val="000000"/>
                </a:solidFill>
              </a:defRPr>
            </a:pPr>
            <a:endParaRPr lang="en-US" sz="2600" dirty="0">
              <a:latin typeface="Calibri" panose="020F0502020204030204" pitchFamily="34" charset="0"/>
            </a:endParaRPr>
          </a:p>
          <a:p>
            <a:pPr marL="293914" lvl="0" indent="-293914">
              <a:spcBef>
                <a:spcPts val="500"/>
              </a:spcBef>
              <a:buChar char="•"/>
              <a:defRPr sz="1800">
                <a:solidFill>
                  <a:srgbClr val="000000"/>
                </a:solidFill>
              </a:defRPr>
            </a:pPr>
            <a:endParaRPr sz="2600" dirty="0">
              <a:solidFill>
                <a:srgbClr val="1D165A"/>
              </a:solidFill>
              <a:latin typeface="Calibri" panose="020F0502020204030204" pitchFamily="34" charset="0"/>
            </a:endParaRPr>
          </a:p>
        </p:txBody>
      </p:sp>
      <p:sp>
        <p:nvSpPr>
          <p:cNvPr id="28" name="Shape 28"/>
          <p:cNvSpPr/>
          <p:nvPr/>
        </p:nvSpPr>
        <p:spPr>
          <a:xfrm>
            <a:off x="6970712" y="6211887"/>
            <a:ext cx="1905001" cy="23927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defTabSz="457200">
              <a:defRPr sz="1100">
                <a:solidFill>
                  <a:srgbClr val="808080"/>
                </a:solidFill>
                <a:latin typeface="Arial"/>
                <a:ea typeface="Arial"/>
                <a:cs typeface="Arial"/>
                <a:sym typeface="Arial"/>
              </a:defRPr>
            </a:lvl1pPr>
          </a:lstStyle>
          <a:p>
            <a:pPr>
              <a:defRPr sz="1800">
                <a:solidFill>
                  <a:srgbClr val="000000"/>
                </a:solidFill>
              </a:defRPr>
            </a:pPr>
            <a:r>
              <a:rPr kern="0"/>
              <a:t>2</a:t>
            </a:r>
          </a:p>
        </p:txBody>
      </p:sp>
      <p:sp>
        <p:nvSpPr>
          <p:cNvPr id="5"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6"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7"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28</a:t>
            </a:fld>
            <a:endParaRPr lang="en-US" sz="1400">
              <a:solidFill>
                <a:schemeClr val="tx1"/>
              </a:solidFill>
            </a:endParaRPr>
          </a:p>
        </p:txBody>
      </p:sp>
    </p:spTree>
    <p:extLst>
      <p:ext uri="{BB962C8B-B14F-4D97-AF65-F5344CB8AC3E}">
        <p14:creationId xmlns:p14="http://schemas.microsoft.com/office/powerpoint/2010/main" val="1597310269"/>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solidFill>
                  <a:schemeClr val="accent1"/>
                </a:solidFill>
              </a:rPr>
              <a:t>Overview of FHIM </a:t>
            </a:r>
            <a:br>
              <a:rPr lang="en-US" dirty="0" smtClean="0">
                <a:solidFill>
                  <a:schemeClr val="accent1"/>
                </a:solidFill>
              </a:rPr>
            </a:br>
            <a:r>
              <a:rPr lang="en-US" dirty="0" smtClean="0">
                <a:solidFill>
                  <a:schemeClr val="accent1"/>
                </a:solidFill>
              </a:rPr>
              <a:t>Mapping/Validation Process -1 </a:t>
            </a:r>
            <a:endParaRPr lang="en-US" dirty="0">
              <a:solidFill>
                <a:schemeClr val="accent1"/>
              </a:solidFill>
            </a:endParaRPr>
          </a:p>
        </p:txBody>
      </p:sp>
      <p:sp>
        <p:nvSpPr>
          <p:cNvPr id="2" name="Content Placeholder 1"/>
          <p:cNvSpPr>
            <a:spLocks noGrp="1"/>
          </p:cNvSpPr>
          <p:nvPr>
            <p:ph type="body" idx="1"/>
          </p:nvPr>
        </p:nvSpPr>
        <p:spPr>
          <a:xfrm>
            <a:off x="838200" y="1447800"/>
            <a:ext cx="7620000" cy="5105400"/>
          </a:xfrm>
        </p:spPr>
        <p:txBody>
          <a:bodyPr>
            <a:normAutofit/>
          </a:bodyPr>
          <a:lstStyle/>
          <a:p>
            <a:r>
              <a:rPr lang="en-US" sz="2000" dirty="0" smtClean="0">
                <a:solidFill>
                  <a:schemeClr val="accent1"/>
                </a:solidFill>
                <a:latin typeface="Calibri" panose="020F0502020204030204" pitchFamily="34" charset="0"/>
              </a:rPr>
              <a:t>Ensure FHIM meets  information exchange requirements </a:t>
            </a:r>
          </a:p>
          <a:p>
            <a:pPr lvl="1">
              <a:buFont typeface="Arial" panose="020B0604020202020204" pitchFamily="34" charset="0"/>
              <a:buChar char="•"/>
            </a:pPr>
            <a:r>
              <a:rPr lang="en-US" sz="2000" dirty="0" smtClean="0">
                <a:solidFill>
                  <a:schemeClr val="accent1"/>
                </a:solidFill>
                <a:latin typeface="Calibri" panose="020F0502020204030204" pitchFamily="34" charset="0"/>
              </a:rPr>
              <a:t>Federal partners – direct participation</a:t>
            </a:r>
          </a:p>
          <a:p>
            <a:pPr lvl="1">
              <a:buFont typeface="Arial" panose="020B0604020202020204" pitchFamily="34" charset="0"/>
              <a:buChar char="•"/>
            </a:pPr>
            <a:r>
              <a:rPr lang="en-US" sz="2000" dirty="0" smtClean="0">
                <a:solidFill>
                  <a:schemeClr val="accent1"/>
                </a:solidFill>
                <a:latin typeface="Calibri" panose="020F0502020204030204" pitchFamily="34" charset="0"/>
              </a:rPr>
              <a:t>S&amp;I Framework Initiatives</a:t>
            </a:r>
          </a:p>
          <a:p>
            <a:pPr lvl="2">
              <a:buFont typeface="Arial" panose="020B0604020202020204" pitchFamily="34" charset="0"/>
              <a:buChar char="−"/>
            </a:pPr>
            <a:r>
              <a:rPr lang="en-US" sz="2000" dirty="0" smtClean="0">
                <a:solidFill>
                  <a:schemeClr val="accent1"/>
                </a:solidFill>
                <a:latin typeface="Calibri" panose="020F0502020204030204" pitchFamily="34" charset="0"/>
              </a:rPr>
              <a:t>Analysis of HL7 FHIR profiles/implementation guides for: </a:t>
            </a:r>
          </a:p>
          <a:p>
            <a:pPr lvl="3">
              <a:buFont typeface="Arial" panose="020B0604020202020204" pitchFamily="34" charset="0"/>
              <a:buChar char="•"/>
            </a:pPr>
            <a:r>
              <a:rPr lang="en-US" sz="2000" dirty="0" smtClean="0">
                <a:solidFill>
                  <a:schemeClr val="accent1"/>
                </a:solidFill>
                <a:latin typeface="Calibri" panose="020F0502020204030204" pitchFamily="34" charset="0"/>
              </a:rPr>
              <a:t>Data Access Framework (DAF)</a:t>
            </a:r>
          </a:p>
          <a:p>
            <a:pPr lvl="3">
              <a:buFont typeface="Arial" panose="020B0604020202020204" pitchFamily="34" charset="0"/>
              <a:buChar char="•"/>
            </a:pPr>
            <a:r>
              <a:rPr lang="en-US" sz="2000" dirty="0" smtClean="0">
                <a:solidFill>
                  <a:schemeClr val="accent1"/>
                </a:solidFill>
                <a:latin typeface="Calibri" panose="020F0502020204030204" pitchFamily="34" charset="0"/>
              </a:rPr>
              <a:t>Clinical Quality Framework  (CQF)</a:t>
            </a:r>
          </a:p>
          <a:p>
            <a:pPr lvl="3">
              <a:buFont typeface="Arial" panose="020B0604020202020204" pitchFamily="34" charset="0"/>
              <a:buChar char="•"/>
            </a:pPr>
            <a:r>
              <a:rPr lang="en-US" sz="2000" dirty="0" smtClean="0">
                <a:solidFill>
                  <a:schemeClr val="accent1"/>
                </a:solidFill>
                <a:latin typeface="Calibri" panose="020F0502020204030204" pitchFamily="34" charset="0"/>
              </a:rPr>
              <a:t>Structured Data Capture (SDC)</a:t>
            </a:r>
          </a:p>
          <a:p>
            <a:pPr lvl="1">
              <a:buFont typeface="Arial" panose="020B0604020202020204" pitchFamily="34" charset="0"/>
              <a:buChar char="•"/>
            </a:pPr>
            <a:r>
              <a:rPr lang="en-US" sz="2000" dirty="0" smtClean="0">
                <a:solidFill>
                  <a:schemeClr val="accent1"/>
                </a:solidFill>
                <a:latin typeface="Calibri" panose="020F0502020204030204" pitchFamily="34" charset="0"/>
              </a:rPr>
              <a:t>Completed so far mapping to: LRI, LOI, DS4P, CI, LCC, PD. QH, TOC</a:t>
            </a:r>
          </a:p>
          <a:p>
            <a:pPr lvl="2">
              <a:buFont typeface="Arial" panose="020B0604020202020204" pitchFamily="34" charset="0"/>
              <a:buChar char="−"/>
            </a:pPr>
            <a:r>
              <a:rPr lang="en-US" sz="2000" dirty="0" smtClean="0">
                <a:solidFill>
                  <a:schemeClr val="accent1"/>
                </a:solidFill>
                <a:latin typeface="Calibri" panose="020F0502020204030204" pitchFamily="34" charset="0"/>
              </a:rPr>
              <a:t>Under way:  </a:t>
            </a:r>
          </a:p>
          <a:p>
            <a:pPr lvl="3">
              <a:buFont typeface="Arial" panose="020B0604020202020204" pitchFamily="34" charset="0"/>
              <a:buChar char="•"/>
            </a:pPr>
            <a:r>
              <a:rPr lang="en-US" sz="2000" dirty="0" smtClean="0">
                <a:solidFill>
                  <a:schemeClr val="accent1"/>
                </a:solidFill>
                <a:latin typeface="Calibri" panose="020F0502020204030204" pitchFamily="34" charset="0"/>
              </a:rPr>
              <a:t>eLTSS (FHIM Care Plan modeling), </a:t>
            </a:r>
          </a:p>
          <a:p>
            <a:pPr lvl="3">
              <a:buFont typeface="Arial" panose="020B0604020202020204" pitchFamily="34" charset="0"/>
              <a:buChar char="•"/>
            </a:pPr>
            <a:r>
              <a:rPr lang="en-US" sz="2000" dirty="0" smtClean="0">
                <a:solidFill>
                  <a:schemeClr val="accent1"/>
                </a:solidFill>
                <a:latin typeface="Calibri" panose="020F0502020204030204" pitchFamily="34" charset="0"/>
              </a:rPr>
              <a:t>DPROV, </a:t>
            </a:r>
          </a:p>
          <a:p>
            <a:pPr lvl="3">
              <a:buFont typeface="Arial" panose="020B0604020202020204" pitchFamily="34" charset="0"/>
              <a:buChar char="•"/>
            </a:pPr>
            <a:r>
              <a:rPr lang="en-US" sz="2000" dirty="0" smtClean="0">
                <a:solidFill>
                  <a:schemeClr val="accent1"/>
                </a:solidFill>
                <a:latin typeface="Calibri" panose="020F0502020204030204" pitchFamily="34" charset="0"/>
              </a:rPr>
              <a:t>PDMP</a:t>
            </a:r>
          </a:p>
        </p:txBody>
      </p:sp>
      <p:sp>
        <p:nvSpPr>
          <p:cNvPr id="5"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6"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7"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29</a:t>
            </a:fld>
            <a:endParaRPr lang="en-US" sz="1400">
              <a:solidFill>
                <a:schemeClr val="tx1"/>
              </a:solidFill>
            </a:endParaRPr>
          </a:p>
        </p:txBody>
      </p:sp>
    </p:spTree>
    <p:extLst>
      <p:ext uri="{BB962C8B-B14F-4D97-AF65-F5344CB8AC3E}">
        <p14:creationId xmlns:p14="http://schemas.microsoft.com/office/powerpoint/2010/main" val="1696792158"/>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087"/>
            <a:ext cx="7924800" cy="1017588"/>
          </a:xfrm>
        </p:spPr>
        <p:txBody>
          <a:bodyPr/>
          <a:lstStyle/>
          <a:p>
            <a:pPr algn="ctr"/>
            <a:r>
              <a:rPr lang="en-US" sz="2800" b="1" dirty="0" smtClean="0">
                <a:solidFill>
                  <a:schemeClr val="bg1"/>
                </a:solidFill>
              </a:rPr>
              <a:t>Glossary of Key Artifacts/Models</a:t>
            </a:r>
            <a:br>
              <a:rPr lang="en-US" sz="2800" b="1" dirty="0" smtClean="0">
                <a:solidFill>
                  <a:schemeClr val="bg1"/>
                </a:solidFill>
              </a:rPr>
            </a:br>
            <a:r>
              <a:rPr lang="en-US" sz="2800" b="1" dirty="0" smtClean="0">
                <a:solidFill>
                  <a:schemeClr val="bg1"/>
                </a:solidFill>
              </a:rPr>
              <a:t>Compared-and-Contrasted to FHIM</a:t>
            </a:r>
            <a:endParaRPr lang="en-US" dirty="0">
              <a:solidFill>
                <a:schemeClr val="bg1"/>
              </a:solidFill>
              <a:latin typeface="Arial Black" panose="020B0A04020102020204" pitchFamily="34" charset="0"/>
            </a:endParaRPr>
          </a:p>
        </p:txBody>
      </p:sp>
      <p:sp>
        <p:nvSpPr>
          <p:cNvPr id="3" name="TextBox 2"/>
          <p:cNvSpPr txBox="1"/>
          <p:nvPr/>
        </p:nvSpPr>
        <p:spPr>
          <a:xfrm>
            <a:off x="27707" y="1052207"/>
            <a:ext cx="8735293" cy="550099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85750" indent="-285750" algn="l">
              <a:spcBef>
                <a:spcPts val="600"/>
              </a:spcBef>
              <a:buFont typeface="Arial" panose="020B0604020202020204" pitchFamily="34" charset="0"/>
              <a:buChar char="•"/>
            </a:pPr>
            <a:r>
              <a:rPr lang="en-US" sz="1600" b="1" dirty="0" smtClean="0">
                <a:latin typeface="Arial Narrow" panose="020B0606020202030204" pitchFamily="34" charset="0"/>
              </a:rPr>
              <a:t>FHIM </a:t>
            </a:r>
            <a:r>
              <a:rPr lang="en-US" sz="1600" dirty="0" smtClean="0">
                <a:latin typeface="Arial Narrow" panose="020B0606020202030204" pitchFamily="34" charset="0"/>
              </a:rPr>
              <a:t>refines </a:t>
            </a:r>
            <a:r>
              <a:rPr lang="en-US" sz="1600" dirty="0">
                <a:latin typeface="Arial Narrow" panose="020B0606020202030204" pitchFamily="34" charset="0"/>
              </a:rPr>
              <a:t>the conceptual HL7 Reference Model into a logical Reference Information Model </a:t>
            </a:r>
            <a:r>
              <a:rPr lang="en-US" sz="1600" dirty="0" smtClean="0">
                <a:latin typeface="Arial Narrow" panose="020B0606020202030204" pitchFamily="34" charset="0"/>
              </a:rPr>
              <a:t>which focuses </a:t>
            </a:r>
            <a:r>
              <a:rPr lang="en-US" sz="1600" dirty="0">
                <a:latin typeface="Arial Narrow" panose="020B0606020202030204" pitchFamily="34" charset="0"/>
              </a:rPr>
              <a:t>on </a:t>
            </a:r>
            <a:r>
              <a:rPr lang="en-US" sz="1600" dirty="0" smtClean="0">
                <a:latin typeface="Arial Narrow" panose="020B0606020202030204" pitchFamily="34" charset="0"/>
              </a:rPr>
              <a:t>clinically related domains </a:t>
            </a:r>
            <a:r>
              <a:rPr lang="en-US" sz="1600" dirty="0">
                <a:latin typeface="Arial Narrow" panose="020B0606020202030204" pitchFamily="34" charset="0"/>
              </a:rPr>
              <a:t>and the </a:t>
            </a:r>
            <a:r>
              <a:rPr lang="en-US" sz="1600" dirty="0" smtClean="0">
                <a:latin typeface="Arial Narrow" panose="020B0606020202030204" pitchFamily="34" charset="0"/>
              </a:rPr>
              <a:t>superset of </a:t>
            </a:r>
            <a:r>
              <a:rPr lang="en-US" sz="1600" dirty="0">
                <a:latin typeface="Arial Narrow" panose="020B0606020202030204" pitchFamily="34" charset="0"/>
              </a:rPr>
              <a:t>entities, associations and their attributes and value </a:t>
            </a:r>
            <a:r>
              <a:rPr lang="en-US" sz="1600" dirty="0" smtClean="0">
                <a:latin typeface="Arial Narrow" panose="020B0606020202030204" pitchFamily="34" charset="0"/>
              </a:rPr>
              <a:t>set, </a:t>
            </a:r>
            <a:r>
              <a:rPr lang="en-US" sz="1600" dirty="0">
                <a:latin typeface="Arial Narrow" panose="020B0606020202030204" pitchFamily="34" charset="0"/>
              </a:rPr>
              <a:t>based on the Federal Use Cases and SME input. </a:t>
            </a:r>
            <a:r>
              <a:rPr lang="en-US" sz="1600" dirty="0" smtClean="0">
                <a:latin typeface="Arial Narrow" panose="020B0606020202030204" pitchFamily="34" charset="0"/>
              </a:rPr>
              <a:t>FHIM is intended to be constrained to particular applications (e.g., immunization management system/registry).</a:t>
            </a:r>
          </a:p>
          <a:p>
            <a:pPr marL="640080" lvl="1" indent="0" algn="l">
              <a:spcBef>
                <a:spcPts val="600"/>
              </a:spcBef>
            </a:pPr>
            <a:r>
              <a:rPr lang="en-US" sz="1600" b="1" dirty="0" smtClean="0">
                <a:latin typeface="Arial Narrow" panose="020B0606020202030204" pitchFamily="34" charset="0"/>
              </a:rPr>
              <a:t>HL7 (Detailed) Clinical Models and CIMI Architypes</a:t>
            </a:r>
            <a:r>
              <a:rPr lang="en-US" sz="1600" dirty="0" smtClean="0">
                <a:latin typeface="Arial Narrow" panose="020B0606020202030204" pitchFamily="34" charset="0"/>
              </a:rPr>
              <a:t> start with clinical concepts (e.g., temperature) and necessary / provenance meta-data needed to inform FHIM.</a:t>
            </a:r>
          </a:p>
          <a:p>
            <a:pPr marL="285750" indent="-285750" algn="l">
              <a:spcBef>
                <a:spcPts val="600"/>
              </a:spcBef>
              <a:buFont typeface="Arial" panose="020B0604020202020204" pitchFamily="34" charset="0"/>
              <a:buChar char="•"/>
            </a:pPr>
            <a:r>
              <a:rPr lang="en-US" sz="1600" b="1" dirty="0" smtClean="0">
                <a:latin typeface="Arial Narrow" panose="020B0606020202030204" pitchFamily="34" charset="0"/>
              </a:rPr>
              <a:t>EHR-S FM</a:t>
            </a:r>
            <a:r>
              <a:rPr lang="en-US" sz="1600" dirty="0" smtClean="0">
                <a:latin typeface="Arial Narrow" panose="020B0606020202030204" pitchFamily="34" charset="0"/>
              </a:rPr>
              <a:t> functions are associated with CIMI/FHIM Logical entities to define system objects, capabilities and Services. </a:t>
            </a:r>
          </a:p>
          <a:p>
            <a:pPr marL="285750" indent="-285750" algn="l">
              <a:spcBef>
                <a:spcPts val="600"/>
              </a:spcBef>
              <a:buFont typeface="Arial" panose="020B0604020202020204" pitchFamily="34" charset="0"/>
              <a:buChar char="•"/>
            </a:pPr>
            <a:r>
              <a:rPr lang="en-US" sz="1600" b="1" dirty="0" smtClean="0">
                <a:latin typeface="Arial Narrow" panose="020B0606020202030204" pitchFamily="34" charset="0"/>
              </a:rPr>
              <a:t>ICIB Lists and associated Use Cases </a:t>
            </a:r>
            <a:r>
              <a:rPr lang="en-US" sz="1600" dirty="0" smtClean="0">
                <a:latin typeface="Arial Narrow" panose="020B0606020202030204" pitchFamily="34" charset="0"/>
              </a:rPr>
              <a:t>provide a context for the use of the various models.</a:t>
            </a:r>
            <a:endParaRPr lang="en-US" sz="1600" dirty="0">
              <a:latin typeface="Arial Narrow" panose="020B0606020202030204" pitchFamily="34" charset="0"/>
            </a:endParaRPr>
          </a:p>
          <a:p>
            <a:pPr marL="285750" indent="-285750" algn="l">
              <a:lnSpc>
                <a:spcPct val="90000"/>
              </a:lnSpc>
              <a:spcBef>
                <a:spcPts val="600"/>
              </a:spcBef>
              <a:buFont typeface="Arial" panose="020B0604020202020204" pitchFamily="34" charset="0"/>
              <a:buChar char="•"/>
            </a:pPr>
            <a:r>
              <a:rPr lang="en-US" sz="1600" b="1" dirty="0" smtClean="0">
                <a:latin typeface="Arial Narrow" panose="020B0606020202030204" pitchFamily="34" charset="0"/>
              </a:rPr>
              <a:t>S&amp;I initiatives </a:t>
            </a:r>
            <a:r>
              <a:rPr lang="en-US" sz="1600" dirty="0" smtClean="0">
                <a:latin typeface="Arial Narrow" panose="020B0606020202030204" pitchFamily="34" charset="0"/>
              </a:rPr>
              <a:t>have been </a:t>
            </a:r>
            <a:r>
              <a:rPr lang="en-US" sz="1600" dirty="0">
                <a:latin typeface="Arial Narrow" panose="020B0606020202030204" pitchFamily="34" charset="0"/>
              </a:rPr>
              <a:t>mapped to </a:t>
            </a:r>
            <a:r>
              <a:rPr lang="en-US" sz="1600" dirty="0" smtClean="0">
                <a:latin typeface="Arial Narrow" panose="020B0606020202030204" pitchFamily="34" charset="0"/>
              </a:rPr>
              <a:t>FHIM; where for example, an interoperable Data Access Framework (DAF) must be a FHIM subset.</a:t>
            </a:r>
            <a:endParaRPr lang="en-US" sz="1600" dirty="0">
              <a:latin typeface="Arial Narrow" panose="020B0606020202030204" pitchFamily="34" charset="0"/>
            </a:endParaRPr>
          </a:p>
          <a:p>
            <a:pPr marL="285750" lvl="2" indent="-285750" algn="l">
              <a:spcBef>
                <a:spcPts val="600"/>
              </a:spcBef>
              <a:buFont typeface="Arial" panose="020B0604020202020204" pitchFamily="34" charset="0"/>
              <a:buChar char="•"/>
            </a:pPr>
            <a:r>
              <a:rPr lang="en-US" sz="1600" b="1" dirty="0" smtClean="0">
                <a:latin typeface="Arial Narrow" panose="020B0606020202030204" pitchFamily="34" charset="0"/>
              </a:rPr>
              <a:t>NIEM</a:t>
            </a:r>
            <a:r>
              <a:rPr lang="en-US" sz="1600" b="1" dirty="0">
                <a:latin typeface="Arial Narrow" panose="020B0606020202030204" pitchFamily="34" charset="0"/>
              </a:rPr>
              <a:t>, FHIR, CDA, CCDA, HL7 V2, NCPDP, HL7 v12 </a:t>
            </a:r>
            <a:r>
              <a:rPr lang="en-US" sz="1600" dirty="0">
                <a:latin typeface="Arial Narrow" panose="020B0606020202030204" pitchFamily="34" charset="0"/>
              </a:rPr>
              <a:t>are implementation </a:t>
            </a:r>
            <a:r>
              <a:rPr lang="en-US" sz="1600" dirty="0" smtClean="0">
                <a:latin typeface="Arial Narrow" panose="020B0606020202030204" pitchFamily="34" charset="0"/>
              </a:rPr>
              <a:t>paradigms; where for interoperability, they must be consistent FHIM sub-sets. </a:t>
            </a:r>
            <a:endParaRPr lang="en-US" sz="1600" dirty="0">
              <a:latin typeface="Arial Narrow" panose="020B0606020202030204" pitchFamily="34" charset="0"/>
            </a:endParaRPr>
          </a:p>
          <a:p>
            <a:pPr marL="0" lvl="5" indent="0" algn="l">
              <a:spcBef>
                <a:spcPts val="600"/>
              </a:spcBef>
            </a:pPr>
            <a:r>
              <a:rPr lang="en-US" sz="1600" b="1" dirty="0" smtClean="0">
                <a:latin typeface="Arial Narrow" panose="020B0606020202030204" pitchFamily="34" charset="0"/>
              </a:rPr>
              <a:t>     </a:t>
            </a:r>
            <a:r>
              <a:rPr lang="en-US" sz="1600" b="1" dirty="0">
                <a:latin typeface="Arial Narrow" panose="020B0606020202030204" pitchFamily="34" charset="0"/>
              </a:rPr>
              <a:t> - NIEM, FHIR, CDA, CCDA </a:t>
            </a:r>
            <a:r>
              <a:rPr lang="en-US" sz="1600" dirty="0">
                <a:latin typeface="Arial Narrow" panose="020B0606020202030204" pitchFamily="34" charset="0"/>
              </a:rPr>
              <a:t>implementation guides can be generated by </a:t>
            </a:r>
            <a:r>
              <a:rPr lang="en-US" sz="1600" b="1" dirty="0">
                <a:latin typeface="Arial Narrow" panose="020B0606020202030204" pitchFamily="34" charset="0"/>
              </a:rPr>
              <a:t>MDHT </a:t>
            </a:r>
            <a:r>
              <a:rPr lang="en-US" sz="1600" dirty="0">
                <a:latin typeface="Arial Narrow" panose="020B0606020202030204" pitchFamily="34" charset="0"/>
              </a:rPr>
              <a:t>using </a:t>
            </a:r>
            <a:r>
              <a:rPr lang="en-US" sz="1600" dirty="0" smtClean="0">
                <a:latin typeface="Arial Narrow" panose="020B0606020202030204" pitchFamily="34" charset="0"/>
              </a:rPr>
              <a:t>FHIM</a:t>
            </a:r>
          </a:p>
          <a:p>
            <a:pPr marL="0" lvl="5" indent="0" algn="l">
              <a:spcBef>
                <a:spcPts val="600"/>
              </a:spcBef>
            </a:pPr>
            <a:r>
              <a:rPr lang="en-US" sz="1600" b="1" dirty="0">
                <a:latin typeface="Arial Narrow" panose="020B0606020202030204" pitchFamily="34" charset="0"/>
              </a:rPr>
              <a:t> </a:t>
            </a:r>
            <a:r>
              <a:rPr lang="en-US" sz="1600" b="1" dirty="0" smtClean="0">
                <a:latin typeface="Arial Narrow" panose="020B0606020202030204" pitchFamily="34" charset="0"/>
              </a:rPr>
              <a:t>     - HL7 </a:t>
            </a:r>
            <a:r>
              <a:rPr lang="en-US" sz="1600" b="1" dirty="0">
                <a:latin typeface="Arial Narrow" panose="020B0606020202030204" pitchFamily="34" charset="0"/>
              </a:rPr>
              <a:t>V2, NCPDP, X12</a:t>
            </a:r>
            <a:r>
              <a:rPr lang="en-US" sz="1600" dirty="0">
                <a:latin typeface="Arial Narrow" panose="020B0606020202030204" pitchFamily="34" charset="0"/>
              </a:rPr>
              <a:t> </a:t>
            </a:r>
            <a:r>
              <a:rPr lang="en-US" sz="1600" dirty="0" smtClean="0">
                <a:latin typeface="Arial Narrow" panose="020B0606020202030204" pitchFamily="34" charset="0"/>
              </a:rPr>
              <a:t>are XML messages, which already </a:t>
            </a:r>
            <a:r>
              <a:rPr lang="en-US" sz="1600" dirty="0">
                <a:latin typeface="Arial Narrow" panose="020B0606020202030204" pitchFamily="34" charset="0"/>
              </a:rPr>
              <a:t>have </a:t>
            </a:r>
            <a:r>
              <a:rPr lang="en-US" sz="1600" dirty="0" smtClean="0">
                <a:latin typeface="Arial Narrow" panose="020B0606020202030204" pitchFamily="34" charset="0"/>
              </a:rPr>
              <a:t>implementation </a:t>
            </a:r>
            <a:r>
              <a:rPr lang="en-US" sz="1600" dirty="0">
                <a:latin typeface="Arial Narrow" panose="020B0606020202030204" pitchFamily="34" charset="0"/>
              </a:rPr>
              <a:t>guides.</a:t>
            </a:r>
          </a:p>
          <a:p>
            <a:pPr marL="285750" indent="-285750" algn="l">
              <a:spcBef>
                <a:spcPts val="600"/>
              </a:spcBef>
              <a:buFont typeface="Arial" panose="020B0604020202020204" pitchFamily="34" charset="0"/>
              <a:buChar char="•"/>
            </a:pPr>
            <a:r>
              <a:rPr lang="en-US" sz="1600" b="1" dirty="0" smtClean="0">
                <a:latin typeface="Arial Narrow" panose="020B0606020202030204" pitchFamily="34" charset="0"/>
              </a:rPr>
              <a:t>IHE </a:t>
            </a:r>
            <a:r>
              <a:rPr lang="en-US" sz="1600" b="1" dirty="0">
                <a:latin typeface="Arial Narrow" panose="020B0606020202030204" pitchFamily="34" charset="0"/>
              </a:rPr>
              <a:t>Technical Framework </a:t>
            </a:r>
            <a:r>
              <a:rPr lang="en-US" sz="1600" dirty="0" smtClean="0">
                <a:latin typeface="Arial Narrow" panose="020B0606020202030204" pitchFamily="34" charset="0"/>
              </a:rPr>
              <a:t>defines specific standards-based systems </a:t>
            </a:r>
            <a:r>
              <a:rPr lang="en-US" sz="1600" dirty="0">
                <a:latin typeface="Arial Narrow" panose="020B0606020202030204" pitchFamily="34" charset="0"/>
              </a:rPr>
              <a:t>integration implementations </a:t>
            </a:r>
            <a:r>
              <a:rPr lang="en-US" sz="1600" dirty="0" smtClean="0">
                <a:latin typeface="Arial Narrow" panose="020B0606020202030204" pitchFamily="34" charset="0"/>
              </a:rPr>
              <a:t>to </a:t>
            </a:r>
            <a:r>
              <a:rPr lang="en-US" sz="1600" dirty="0">
                <a:latin typeface="Arial Narrow" panose="020B0606020202030204" pitchFamily="34" charset="0"/>
              </a:rPr>
              <a:t>achieve </a:t>
            </a:r>
            <a:r>
              <a:rPr lang="en-US" sz="1600" dirty="0" smtClean="0">
                <a:latin typeface="Arial Narrow" panose="020B0606020202030204" pitchFamily="34" charset="0"/>
              </a:rPr>
              <a:t>effective </a:t>
            </a:r>
            <a:r>
              <a:rPr lang="en-US" sz="1600" dirty="0">
                <a:latin typeface="Arial Narrow" panose="020B0606020202030204" pitchFamily="34" charset="0"/>
              </a:rPr>
              <a:t>sharing of medical </a:t>
            </a:r>
            <a:r>
              <a:rPr lang="en-US" sz="1600" dirty="0" smtClean="0">
                <a:latin typeface="Arial Narrow" panose="020B0606020202030204" pitchFamily="34" charset="0"/>
              </a:rPr>
              <a:t>information. </a:t>
            </a:r>
          </a:p>
          <a:p>
            <a:pPr marL="285750" indent="-285750" algn="l">
              <a:spcBef>
                <a:spcPts val="600"/>
              </a:spcBef>
              <a:buFont typeface="Arial" panose="020B0604020202020204" pitchFamily="34" charset="0"/>
              <a:buChar char="•"/>
            </a:pPr>
            <a:r>
              <a:rPr lang="en-US" sz="1600" b="1" dirty="0" smtClean="0">
                <a:latin typeface="Arial Narrow" panose="020B0606020202030204" pitchFamily="34" charset="0"/>
              </a:rPr>
              <a:t>NIST Risk and Security Frameworks </a:t>
            </a:r>
            <a:r>
              <a:rPr lang="en-US" sz="1600" dirty="0" smtClean="0">
                <a:latin typeface="Arial Narrow" panose="020B0606020202030204" pitchFamily="34" charset="0"/>
              </a:rPr>
              <a:t>establish cybersecurity risk assessments and a structure </a:t>
            </a:r>
            <a:r>
              <a:rPr lang="en-US" sz="1600" dirty="0">
                <a:latin typeface="Arial Narrow" panose="020B0606020202030204" pitchFamily="34" charset="0"/>
              </a:rPr>
              <a:t>to create, guide, assess </a:t>
            </a:r>
            <a:r>
              <a:rPr lang="en-US" sz="1600" dirty="0" smtClean="0">
                <a:latin typeface="Arial Narrow" panose="020B0606020202030204" pitchFamily="34" charset="0"/>
              </a:rPr>
              <a:t>and </a:t>
            </a:r>
            <a:r>
              <a:rPr lang="en-US" sz="1600" dirty="0">
                <a:latin typeface="Arial Narrow" panose="020B0606020202030204" pitchFamily="34" charset="0"/>
              </a:rPr>
              <a:t>improve comprehensive cybersecurity programs. </a:t>
            </a:r>
            <a:endParaRPr lang="en-US" sz="1600" dirty="0" smtClean="0">
              <a:latin typeface="Arial Narrow" panose="020B0606020202030204" pitchFamily="34" charset="0"/>
            </a:endParaRP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3</a:t>
            </a:fld>
            <a:endParaRPr lang="en-US" sz="1400">
              <a:solidFill>
                <a:schemeClr val="tx1"/>
              </a:solidFill>
            </a:endParaRPr>
          </a:p>
        </p:txBody>
      </p:sp>
      <p:sp>
        <p:nvSpPr>
          <p:cNvPr id="11"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7"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See notes page for additional details</a:t>
            </a:r>
            <a:endParaRPr lang="en-US" sz="1400" dirty="0">
              <a:solidFill>
                <a:schemeClr val="tx1"/>
              </a:solidFill>
            </a:endParaRPr>
          </a:p>
        </p:txBody>
      </p:sp>
    </p:spTree>
    <p:extLst>
      <p:ext uri="{BB962C8B-B14F-4D97-AF65-F5344CB8AC3E}">
        <p14:creationId xmlns:p14="http://schemas.microsoft.com/office/powerpoint/2010/main" val="81602259"/>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solidFill>
                  <a:schemeClr val="accent1"/>
                </a:solidFill>
              </a:rPr>
              <a:t>Overview of </a:t>
            </a:r>
            <a:br>
              <a:rPr lang="en-US" dirty="0" smtClean="0">
                <a:solidFill>
                  <a:schemeClr val="accent1"/>
                </a:solidFill>
              </a:rPr>
            </a:br>
            <a:r>
              <a:rPr lang="en-US" dirty="0" smtClean="0">
                <a:solidFill>
                  <a:schemeClr val="accent1"/>
                </a:solidFill>
              </a:rPr>
              <a:t>FHIM Mapping/Validation Process - 2</a:t>
            </a:r>
            <a:endParaRPr lang="en-US" dirty="0">
              <a:solidFill>
                <a:schemeClr val="accent1"/>
              </a:solidFill>
            </a:endParaRPr>
          </a:p>
        </p:txBody>
      </p:sp>
      <p:sp>
        <p:nvSpPr>
          <p:cNvPr id="2" name="Content Placeholder 1"/>
          <p:cNvSpPr>
            <a:spLocks noGrp="1"/>
          </p:cNvSpPr>
          <p:nvPr>
            <p:ph type="body" idx="1"/>
          </p:nvPr>
        </p:nvSpPr>
        <p:spPr>
          <a:xfrm>
            <a:off x="838200" y="1447800"/>
            <a:ext cx="7620000" cy="5105400"/>
          </a:xfrm>
        </p:spPr>
        <p:txBody>
          <a:bodyPr>
            <a:normAutofit/>
          </a:bodyPr>
          <a:lstStyle/>
          <a:p>
            <a:r>
              <a:rPr lang="en-US" sz="2400" dirty="0" smtClean="0">
                <a:solidFill>
                  <a:schemeClr val="accent1"/>
                </a:solidFill>
                <a:latin typeface="Calibri" panose="020F0502020204030204" pitchFamily="34" charset="0"/>
              </a:rPr>
              <a:t>Ensure FHIM meets  information exchange requirements </a:t>
            </a:r>
          </a:p>
          <a:p>
            <a:pPr lvl="1">
              <a:buFont typeface="Arial" panose="020B0604020202020204" pitchFamily="34" charset="0"/>
              <a:buChar char="•"/>
            </a:pPr>
            <a:r>
              <a:rPr lang="en-US" sz="2400" dirty="0" smtClean="0">
                <a:solidFill>
                  <a:schemeClr val="accent1"/>
                </a:solidFill>
                <a:latin typeface="Calibri" panose="020F0502020204030204" pitchFamily="34" charset="0"/>
              </a:rPr>
              <a:t>Interoperability Standards provide broad guidelines:</a:t>
            </a:r>
          </a:p>
          <a:p>
            <a:pPr lvl="2">
              <a:buFont typeface="Arial" panose="020B0604020202020204" pitchFamily="34" charset="0"/>
              <a:buChar char="−"/>
            </a:pPr>
            <a:r>
              <a:rPr lang="en-US" sz="2400" dirty="0" smtClean="0">
                <a:solidFill>
                  <a:schemeClr val="accent1"/>
                </a:solidFill>
                <a:latin typeface="Calibri" panose="020F0502020204030204" pitchFamily="34" charset="0"/>
              </a:rPr>
              <a:t>HL7 Version 2</a:t>
            </a:r>
          </a:p>
          <a:p>
            <a:pPr lvl="2">
              <a:buFont typeface="Arial" panose="020B0604020202020204" pitchFamily="34" charset="0"/>
              <a:buChar char="−"/>
            </a:pPr>
            <a:r>
              <a:rPr lang="en-US" sz="2400" dirty="0" smtClean="0">
                <a:solidFill>
                  <a:schemeClr val="accent1"/>
                </a:solidFill>
                <a:latin typeface="Calibri" panose="020F0502020204030204" pitchFamily="34" charset="0"/>
              </a:rPr>
              <a:t>HL Version 3</a:t>
            </a:r>
          </a:p>
          <a:p>
            <a:pPr lvl="2">
              <a:buFont typeface="Arial" panose="020B0604020202020204" pitchFamily="34" charset="0"/>
              <a:buChar char="−"/>
            </a:pPr>
            <a:r>
              <a:rPr lang="en-US" sz="2400" dirty="0" smtClean="0">
                <a:solidFill>
                  <a:schemeClr val="accent1"/>
                </a:solidFill>
                <a:latin typeface="Calibri" panose="020F0502020204030204" pitchFamily="34" charset="0"/>
              </a:rPr>
              <a:t>HL7 CDA R2</a:t>
            </a:r>
          </a:p>
          <a:p>
            <a:pPr lvl="1">
              <a:buFont typeface="Arial" panose="020B0604020202020204" pitchFamily="34" charset="0"/>
              <a:buChar char="•"/>
            </a:pPr>
            <a:r>
              <a:rPr lang="en-US" sz="2400" dirty="0" smtClean="0">
                <a:solidFill>
                  <a:schemeClr val="accent1"/>
                </a:solidFill>
                <a:latin typeface="Calibri" panose="020F0502020204030204" pitchFamily="34" charset="0"/>
              </a:rPr>
              <a:t>Meaningful Use Requirements and associated implementation guides</a:t>
            </a:r>
          </a:p>
          <a:p>
            <a:pPr lvl="2">
              <a:buFont typeface="Arial" panose="020B0604020202020204" pitchFamily="34" charset="0"/>
              <a:buChar char="−"/>
            </a:pPr>
            <a:r>
              <a:rPr lang="en-US" sz="2400" dirty="0" smtClean="0">
                <a:solidFill>
                  <a:schemeClr val="accent1"/>
                </a:solidFill>
                <a:latin typeface="Calibri" panose="020F0502020204030204" pitchFamily="34" charset="0"/>
              </a:rPr>
              <a:t>Consolidated CDA</a:t>
            </a:r>
          </a:p>
          <a:p>
            <a:pPr lvl="3">
              <a:buFont typeface="Arial" panose="020B0604020202020204" pitchFamily="34" charset="0"/>
              <a:buChar char="•"/>
            </a:pPr>
            <a:r>
              <a:rPr lang="en-US" sz="2400" dirty="0" smtClean="0">
                <a:solidFill>
                  <a:schemeClr val="accent1"/>
                </a:solidFill>
                <a:latin typeface="Calibri" panose="020F0502020204030204" pitchFamily="34" charset="0"/>
              </a:rPr>
              <a:t>Release 1.1</a:t>
            </a:r>
          </a:p>
          <a:p>
            <a:pPr lvl="3">
              <a:buFont typeface="Arial" panose="020B0604020202020204" pitchFamily="34" charset="0"/>
              <a:buChar char="•"/>
            </a:pPr>
            <a:r>
              <a:rPr lang="en-US" sz="2400" dirty="0" smtClean="0">
                <a:solidFill>
                  <a:schemeClr val="accent1"/>
                </a:solidFill>
                <a:latin typeface="Calibri" panose="020F0502020204030204" pitchFamily="34" charset="0"/>
              </a:rPr>
              <a:t>Release 2.0 </a:t>
            </a:r>
          </a:p>
          <a:p>
            <a:pPr lvl="4"/>
            <a:r>
              <a:rPr lang="en-US" sz="2400" dirty="0" smtClean="0">
                <a:solidFill>
                  <a:schemeClr val="accent1"/>
                </a:solidFill>
                <a:latin typeface="Calibri" panose="020F0502020204030204" pitchFamily="34" charset="0"/>
              </a:rPr>
              <a:t>New template versions</a:t>
            </a:r>
          </a:p>
        </p:txBody>
      </p:sp>
      <p:sp>
        <p:nvSpPr>
          <p:cNvPr id="5"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6"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7"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30</a:t>
            </a:fld>
            <a:endParaRPr lang="en-US" sz="1400">
              <a:solidFill>
                <a:schemeClr val="tx1"/>
              </a:solidFill>
            </a:endParaRPr>
          </a:p>
        </p:txBody>
      </p:sp>
    </p:spTree>
    <p:extLst>
      <p:ext uri="{BB962C8B-B14F-4D97-AF65-F5344CB8AC3E}">
        <p14:creationId xmlns:p14="http://schemas.microsoft.com/office/powerpoint/2010/main" val="88523299"/>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FHIM Validation Update: MU2 and C-CDA</a:t>
            </a:r>
            <a:endParaRPr lang="en-US" dirty="0">
              <a:solidFill>
                <a:schemeClr val="bg1"/>
              </a:solidFill>
            </a:endParaRPr>
          </a:p>
        </p:txBody>
      </p:sp>
      <p:sp>
        <p:nvSpPr>
          <p:cNvPr id="3" name="Content Placeholder 2"/>
          <p:cNvSpPr>
            <a:spLocks noGrp="1"/>
          </p:cNvSpPr>
          <p:nvPr>
            <p:ph idx="1"/>
          </p:nvPr>
        </p:nvSpPr>
        <p:spPr>
          <a:xfrm>
            <a:off x="762000" y="1447800"/>
            <a:ext cx="7620000" cy="5105400"/>
          </a:xfrm>
        </p:spPr>
        <p:txBody>
          <a:bodyPr>
            <a:normAutofit/>
          </a:bodyPr>
          <a:lstStyle/>
          <a:p>
            <a:r>
              <a:rPr lang="en-US" sz="2000" dirty="0" smtClean="0">
                <a:solidFill>
                  <a:schemeClr val="accent1"/>
                </a:solidFill>
              </a:rPr>
              <a:t>Meaningful Use Stage 2/2014 requirements</a:t>
            </a:r>
          </a:p>
          <a:p>
            <a:pPr lvl="1">
              <a:buFont typeface="Arial" panose="020B0604020202020204" pitchFamily="34" charset="0"/>
              <a:buChar char="•"/>
            </a:pPr>
            <a:r>
              <a:rPr lang="en-US" sz="2000" dirty="0" smtClean="0">
                <a:solidFill>
                  <a:schemeClr val="accent1"/>
                </a:solidFill>
              </a:rPr>
              <a:t>Data requirements</a:t>
            </a:r>
          </a:p>
          <a:p>
            <a:pPr lvl="1">
              <a:buFont typeface="Arial" panose="020B0604020202020204" pitchFamily="34" charset="0"/>
              <a:buChar char="•"/>
            </a:pPr>
            <a:r>
              <a:rPr lang="en-US" sz="2000" dirty="0" smtClean="0">
                <a:solidFill>
                  <a:schemeClr val="accent1"/>
                </a:solidFill>
              </a:rPr>
              <a:t>Terminology </a:t>
            </a:r>
          </a:p>
          <a:p>
            <a:pPr lvl="2">
              <a:buFont typeface="Arial" panose="020B0604020202020204" pitchFamily="34" charset="0"/>
              <a:buChar char="−"/>
            </a:pPr>
            <a:r>
              <a:rPr lang="en-US" sz="2000" dirty="0" smtClean="0">
                <a:solidFill>
                  <a:schemeClr val="accent1"/>
                </a:solidFill>
              </a:rPr>
              <a:t>SNOME-CT, LOINC, UCUM, RxNorm, CPT-4</a:t>
            </a:r>
          </a:p>
          <a:p>
            <a:r>
              <a:rPr lang="en-US" sz="2000" dirty="0" smtClean="0">
                <a:solidFill>
                  <a:schemeClr val="accent1"/>
                </a:solidFill>
              </a:rPr>
              <a:t>Templates</a:t>
            </a:r>
          </a:p>
          <a:p>
            <a:pPr lvl="1">
              <a:buFont typeface="Arial" panose="020B0604020202020204" pitchFamily="34" charset="0"/>
              <a:buChar char="•"/>
            </a:pPr>
            <a:r>
              <a:rPr lang="en-US" sz="2000" dirty="0" smtClean="0">
                <a:solidFill>
                  <a:schemeClr val="accent1"/>
                </a:solidFill>
              </a:rPr>
              <a:t>Constraints applied to the CDA R2 documents, sections, and entries </a:t>
            </a:r>
          </a:p>
          <a:p>
            <a:pPr lvl="1">
              <a:buFont typeface="Arial" panose="020B0604020202020204" pitchFamily="34" charset="0"/>
              <a:buChar char="•"/>
            </a:pPr>
            <a:r>
              <a:rPr lang="en-US" sz="2000" dirty="0" smtClean="0">
                <a:solidFill>
                  <a:schemeClr val="accent1"/>
                </a:solidFill>
              </a:rPr>
              <a:t>Testable constraints intended to support MU2</a:t>
            </a:r>
          </a:p>
          <a:p>
            <a:pPr lvl="2">
              <a:buFont typeface="Arial" panose="020B0604020202020204" pitchFamily="34" charset="0"/>
              <a:buChar char="−"/>
            </a:pPr>
            <a:r>
              <a:rPr lang="en-US" sz="2000" dirty="0" smtClean="0">
                <a:solidFill>
                  <a:schemeClr val="accent1"/>
                </a:solidFill>
              </a:rPr>
              <a:t>SHALL</a:t>
            </a:r>
          </a:p>
          <a:p>
            <a:pPr lvl="2">
              <a:buFont typeface="Arial" panose="020B0604020202020204" pitchFamily="34" charset="0"/>
              <a:buChar char="−"/>
            </a:pPr>
            <a:r>
              <a:rPr lang="en-US" sz="2000" dirty="0" smtClean="0">
                <a:solidFill>
                  <a:schemeClr val="accent1"/>
                </a:solidFill>
              </a:rPr>
              <a:t>SHOULD</a:t>
            </a:r>
          </a:p>
          <a:p>
            <a:pPr lvl="2">
              <a:buFont typeface="Arial" panose="020B0604020202020204" pitchFamily="34" charset="0"/>
              <a:buChar char="−"/>
            </a:pPr>
            <a:r>
              <a:rPr lang="en-US" sz="2000" dirty="0" smtClean="0">
                <a:solidFill>
                  <a:schemeClr val="accent1"/>
                </a:solidFill>
              </a:rPr>
              <a:t>Vocabulary constraints</a:t>
            </a:r>
          </a:p>
          <a:p>
            <a:pPr lvl="3">
              <a:buFont typeface="Arial" panose="020B0604020202020204" pitchFamily="34" charset="0"/>
              <a:buChar char="•"/>
            </a:pPr>
            <a:r>
              <a:rPr lang="en-US" sz="2000" dirty="0" smtClean="0">
                <a:solidFill>
                  <a:schemeClr val="accent1"/>
                </a:solidFill>
              </a:rPr>
              <a:t>Value Set bindings (STATIC, </a:t>
            </a:r>
            <a:r>
              <a:rPr lang="en-US" sz="2000" i="1" dirty="0" smtClean="0">
                <a:solidFill>
                  <a:schemeClr val="accent1"/>
                </a:solidFill>
              </a:rPr>
              <a:t>DYNAMIC</a:t>
            </a:r>
            <a:r>
              <a:rPr lang="en-US" sz="2000" dirty="0" smtClean="0">
                <a:solidFill>
                  <a:schemeClr val="accent1"/>
                </a:solidFill>
              </a:rPr>
              <a:t> keywords)</a:t>
            </a:r>
          </a:p>
          <a:p>
            <a:pPr marL="914400" lvl="2" indent="0">
              <a:buNone/>
            </a:pPr>
            <a:endParaRPr lang="en-US" sz="2000" dirty="0">
              <a:solidFill>
                <a:schemeClr val="accent1"/>
              </a:solidFill>
            </a:endParaRPr>
          </a:p>
        </p:txBody>
      </p:sp>
      <p:sp>
        <p:nvSpPr>
          <p:cNvPr id="4"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5"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6"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31</a:t>
            </a:fld>
            <a:endParaRPr lang="en-US" sz="1400">
              <a:solidFill>
                <a:schemeClr val="tx1"/>
              </a:solidFill>
            </a:endParaRPr>
          </a:p>
        </p:txBody>
      </p:sp>
    </p:spTree>
    <p:extLst>
      <p:ext uri="{BB962C8B-B14F-4D97-AF65-F5344CB8AC3E}">
        <p14:creationId xmlns:p14="http://schemas.microsoft.com/office/powerpoint/2010/main" val="2634853212"/>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solidFill>
                  <a:schemeClr val="bg1"/>
                </a:solidFill>
              </a:rPr>
              <a:t>Mapping Summary</a:t>
            </a:r>
            <a:endParaRPr lang="en-US" b="0" dirty="0">
              <a:solidFill>
                <a:schemeClr val="bg1"/>
              </a:solidFill>
            </a:endParaRPr>
          </a:p>
        </p:txBody>
      </p:sp>
      <p:sp>
        <p:nvSpPr>
          <p:cNvPr id="3" name="Content Placeholder 2"/>
          <p:cNvSpPr>
            <a:spLocks noGrp="1"/>
          </p:cNvSpPr>
          <p:nvPr>
            <p:ph idx="1"/>
          </p:nvPr>
        </p:nvSpPr>
        <p:spPr>
          <a:xfrm>
            <a:off x="838200" y="1447800"/>
            <a:ext cx="7620000" cy="5105400"/>
          </a:xfrm>
        </p:spPr>
        <p:txBody>
          <a:bodyPr/>
          <a:lstStyle/>
          <a:p>
            <a:r>
              <a:rPr lang="en-US" sz="2400" dirty="0" smtClean="0">
                <a:solidFill>
                  <a:schemeClr val="accent1"/>
                </a:solidFill>
              </a:rPr>
              <a:t>Added an additional context code for diagnosis to support 6 templates using the current FHIM Diagnosis class:</a:t>
            </a:r>
          </a:p>
          <a:p>
            <a:pPr lvl="1">
              <a:buFont typeface="Arial" panose="020B0604020202020204" pitchFamily="34" charset="0"/>
              <a:buChar char="•"/>
            </a:pPr>
            <a:r>
              <a:rPr lang="en-US" sz="2000" dirty="0" smtClean="0">
                <a:solidFill>
                  <a:schemeClr val="accent1"/>
                </a:solidFill>
              </a:rPr>
              <a:t>"</a:t>
            </a:r>
            <a:r>
              <a:rPr lang="en-US" sz="2000" dirty="0">
                <a:solidFill>
                  <a:schemeClr val="accent1"/>
                </a:solidFill>
              </a:rPr>
              <a:t>59769-0" </a:t>
            </a:r>
            <a:r>
              <a:rPr lang="en-US" sz="2000" dirty="0" smtClean="0">
                <a:solidFill>
                  <a:schemeClr val="accent1"/>
                </a:solidFill>
              </a:rPr>
              <a:t>Post-procedure diagnosis</a:t>
            </a:r>
            <a:endParaRPr lang="en-US" sz="2000" dirty="0">
              <a:solidFill>
                <a:schemeClr val="accent1"/>
              </a:solidFill>
            </a:endParaRPr>
          </a:p>
          <a:p>
            <a:pPr lvl="1">
              <a:buFont typeface="Arial" panose="020B0604020202020204" pitchFamily="34" charset="0"/>
              <a:buChar char="•"/>
            </a:pPr>
            <a:r>
              <a:rPr lang="en-US" sz="2000" dirty="0">
                <a:solidFill>
                  <a:schemeClr val="accent1"/>
                </a:solidFill>
              </a:rPr>
              <a:t>"11535-2" Hospital discharge </a:t>
            </a:r>
            <a:r>
              <a:rPr lang="en-US" sz="2000" dirty="0" smtClean="0">
                <a:solidFill>
                  <a:schemeClr val="accent1"/>
                </a:solidFill>
              </a:rPr>
              <a:t>diagnosis</a:t>
            </a:r>
            <a:endParaRPr lang="en-US" sz="2000" dirty="0">
              <a:solidFill>
                <a:schemeClr val="accent1"/>
              </a:solidFill>
            </a:endParaRPr>
          </a:p>
          <a:p>
            <a:pPr lvl="1">
              <a:buFont typeface="Arial" panose="020B0604020202020204" pitchFamily="34" charset="0"/>
              <a:buChar char="•"/>
            </a:pPr>
            <a:r>
              <a:rPr lang="en-US" sz="2000" dirty="0">
                <a:solidFill>
                  <a:schemeClr val="accent1"/>
                </a:solidFill>
              </a:rPr>
              <a:t>"46241-6" Admission </a:t>
            </a:r>
            <a:r>
              <a:rPr lang="en-US" sz="2000" dirty="0" smtClean="0">
                <a:solidFill>
                  <a:schemeClr val="accent1"/>
                </a:solidFill>
              </a:rPr>
              <a:t>diagnosis</a:t>
            </a:r>
            <a:endParaRPr lang="en-US" sz="2000" dirty="0">
              <a:solidFill>
                <a:schemeClr val="accent1"/>
              </a:solidFill>
            </a:endParaRPr>
          </a:p>
          <a:p>
            <a:pPr lvl="1">
              <a:buFont typeface="Arial" panose="020B0604020202020204" pitchFamily="34" charset="0"/>
              <a:buChar char="•"/>
            </a:pPr>
            <a:r>
              <a:rPr lang="en-US" sz="2000" dirty="0">
                <a:solidFill>
                  <a:schemeClr val="accent1"/>
                </a:solidFill>
              </a:rPr>
              <a:t>"29308-4" Diagnosis </a:t>
            </a:r>
            <a:r>
              <a:rPr lang="en-US" sz="2000" dirty="0" smtClean="0">
                <a:solidFill>
                  <a:schemeClr val="accent1"/>
                </a:solidFill>
              </a:rPr>
              <a:t>(Encounter </a:t>
            </a:r>
            <a:r>
              <a:rPr lang="en-US" sz="2000" dirty="0">
                <a:solidFill>
                  <a:schemeClr val="accent1"/>
                </a:solidFill>
              </a:rPr>
              <a:t>Diagnosis </a:t>
            </a:r>
            <a:r>
              <a:rPr lang="en-US" sz="2000" dirty="0" smtClean="0">
                <a:solidFill>
                  <a:schemeClr val="accent1"/>
                </a:solidFill>
              </a:rPr>
              <a:t>template)</a:t>
            </a:r>
            <a:endParaRPr lang="en-US" sz="2000" dirty="0">
              <a:solidFill>
                <a:schemeClr val="accent1"/>
              </a:solidFill>
            </a:endParaRPr>
          </a:p>
          <a:p>
            <a:pPr lvl="1">
              <a:buFont typeface="Arial" panose="020B0604020202020204" pitchFamily="34" charset="0"/>
              <a:buChar char="•"/>
            </a:pPr>
            <a:r>
              <a:rPr lang="en-US" sz="2000" dirty="0">
                <a:solidFill>
                  <a:schemeClr val="accent1"/>
                </a:solidFill>
              </a:rPr>
              <a:t>"10219-4" Preoperative Diagnosis</a:t>
            </a:r>
          </a:p>
          <a:p>
            <a:pPr lvl="1">
              <a:buFont typeface="Arial" panose="020B0604020202020204" pitchFamily="34" charset="0"/>
              <a:buChar char="•"/>
            </a:pPr>
            <a:r>
              <a:rPr lang="en-US" sz="2000" dirty="0">
                <a:solidFill>
                  <a:schemeClr val="accent1"/>
                </a:solidFill>
              </a:rPr>
              <a:t>"10218-6" Postoperative Diagnosis </a:t>
            </a:r>
          </a:p>
          <a:p>
            <a:pPr lvl="1">
              <a:buFont typeface="Arial" panose="020B0604020202020204" pitchFamily="34" charset="0"/>
              <a:buChar char="•"/>
            </a:pPr>
            <a:endParaRPr lang="en-US" sz="2400" dirty="0"/>
          </a:p>
        </p:txBody>
      </p:sp>
      <p:sp>
        <p:nvSpPr>
          <p:cNvPr id="4"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5"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6"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32</a:t>
            </a:fld>
            <a:endParaRPr lang="en-US" sz="1400">
              <a:solidFill>
                <a:schemeClr val="tx1"/>
              </a:solidFill>
            </a:endParaRPr>
          </a:p>
        </p:txBody>
      </p:sp>
    </p:spTree>
    <p:extLst>
      <p:ext uri="{BB962C8B-B14F-4D97-AF65-F5344CB8AC3E}">
        <p14:creationId xmlns:p14="http://schemas.microsoft.com/office/powerpoint/2010/main" val="4243467753"/>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p:cNvSpPr>
          <p:nvPr>
            <p:ph type="title" idx="4294967295"/>
          </p:nvPr>
        </p:nvSpPr>
        <p:spPr>
          <a:xfrm>
            <a:off x="990600" y="2286000"/>
            <a:ext cx="7696200" cy="1447800"/>
          </a:xfrm>
        </p:spPr>
        <p:txBody>
          <a:bodyPr/>
          <a:lstStyle>
            <a:lvl1pPr algn="ctr">
              <a:defRPr sz="6600"/>
            </a:lvl1pPr>
          </a:lstStyle>
          <a:p>
            <a:r>
              <a:rPr lang="en-US" sz="2800" dirty="0">
                <a:solidFill>
                  <a:schemeClr val="accent1"/>
                </a:solidFill>
              </a:rPr>
              <a:t>HL7 Fast Health Interoperable Resources (FHIR</a:t>
            </a:r>
            <a:r>
              <a:rPr lang="en-US" sz="2800" dirty="0" smtClean="0">
                <a:solidFill>
                  <a:schemeClr val="accent1"/>
                </a:solidFill>
              </a:rPr>
              <a:t>)</a:t>
            </a:r>
            <a:br>
              <a:rPr lang="en-US" sz="2800" dirty="0" smtClean="0">
                <a:solidFill>
                  <a:schemeClr val="accent1"/>
                </a:solidFill>
              </a:rPr>
            </a:br>
            <a:r>
              <a:rPr lang="en-US" sz="2500" dirty="0">
                <a:solidFill>
                  <a:srgbClr val="C00000"/>
                </a:solidFill>
              </a:rPr>
              <a:t>Content </a:t>
            </a:r>
            <a:r>
              <a:rPr lang="en-US" sz="2500" dirty="0" smtClean="0">
                <a:solidFill>
                  <a:srgbClr val="C00000"/>
                </a:solidFill>
              </a:rPr>
              <a:t>Validation/Analysis</a:t>
            </a:r>
            <a:r>
              <a:rPr lang="en-US" sz="2800" dirty="0"/>
              <a:t/>
            </a:r>
            <a:br>
              <a:rPr lang="en-US" sz="2800" dirty="0"/>
            </a:br>
            <a:endParaRPr lang="en-US" sz="2800" dirty="0">
              <a:solidFill>
                <a:schemeClr val="accent1"/>
              </a:solidFill>
            </a:endParaRPr>
          </a:p>
        </p:txBody>
      </p:sp>
      <p:sp>
        <p:nvSpPr>
          <p:cNvPr id="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5"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33</a:t>
            </a:fld>
            <a:endParaRPr lang="en-US" sz="1400">
              <a:solidFill>
                <a:schemeClr val="tx1"/>
              </a:solidFill>
            </a:endParaRPr>
          </a:p>
        </p:txBody>
      </p:sp>
    </p:spTree>
    <p:extLst>
      <p:ext uri="{BB962C8B-B14F-4D97-AF65-F5344CB8AC3E}">
        <p14:creationId xmlns:p14="http://schemas.microsoft.com/office/powerpoint/2010/main" val="2320023841"/>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0" dirty="0" smtClean="0">
                <a:solidFill>
                  <a:schemeClr val="accent1"/>
                </a:solidFill>
              </a:rPr>
              <a:t>FHIR Resources</a:t>
            </a:r>
            <a:endParaRPr lang="en-US" b="0" dirty="0">
              <a:solidFill>
                <a:schemeClr val="accent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172029"/>
            <a:ext cx="7696199"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6"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7"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34</a:t>
            </a:fld>
            <a:endParaRPr lang="en-US" sz="1400">
              <a:solidFill>
                <a:schemeClr val="tx1"/>
              </a:solidFill>
            </a:endParaRPr>
          </a:p>
        </p:txBody>
      </p:sp>
    </p:spTree>
    <p:extLst>
      <p:ext uri="{BB962C8B-B14F-4D97-AF65-F5344CB8AC3E}">
        <p14:creationId xmlns:p14="http://schemas.microsoft.com/office/powerpoint/2010/main" val="1498481839"/>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696200" cy="1143000"/>
          </a:xfrm>
        </p:spPr>
        <p:txBody>
          <a:bodyPr/>
          <a:lstStyle/>
          <a:p>
            <a:r>
              <a:rPr lang="en-US" b="0" dirty="0" smtClean="0">
                <a:solidFill>
                  <a:schemeClr val="accent1"/>
                </a:solidFill>
              </a:rPr>
              <a:t>FHIR DSTU Ballot </a:t>
            </a:r>
            <a:endParaRPr lang="en-US" b="0" dirty="0">
              <a:solidFill>
                <a:schemeClr val="accent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1" y="1181100"/>
            <a:ext cx="6705600" cy="5029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ouble Bracket 3"/>
          <p:cNvSpPr/>
          <p:nvPr/>
        </p:nvSpPr>
        <p:spPr>
          <a:xfrm>
            <a:off x="2286000" y="1600200"/>
            <a:ext cx="3933370" cy="1219200"/>
          </a:xfrm>
          <a:prstGeom prst="bracketPair">
            <a:avLst/>
          </a:prstGeom>
          <a:noFill/>
          <a:ln w="25400" cap="flat">
            <a:solidFill>
              <a:srgbClr val="013F80"/>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endParaRPr>
          </a:p>
        </p:txBody>
      </p:sp>
      <p:sp>
        <p:nvSpPr>
          <p:cNvPr id="5"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6"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7"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35</a:t>
            </a:fld>
            <a:endParaRPr lang="en-US" sz="1400">
              <a:solidFill>
                <a:schemeClr val="tx1"/>
              </a:solidFill>
            </a:endParaRPr>
          </a:p>
        </p:txBody>
      </p:sp>
    </p:spTree>
    <p:extLst>
      <p:ext uri="{BB962C8B-B14F-4D97-AF65-F5344CB8AC3E}">
        <p14:creationId xmlns:p14="http://schemas.microsoft.com/office/powerpoint/2010/main" val="2475142935"/>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chemeClr val="bg1"/>
                </a:solidFill>
              </a:rPr>
              <a:t>FHIR DSTU </a:t>
            </a:r>
            <a:r>
              <a:rPr lang="en-US" b="0" dirty="0" smtClean="0">
                <a:solidFill>
                  <a:schemeClr val="bg1"/>
                </a:solidFill>
              </a:rPr>
              <a:t>Ballot</a:t>
            </a:r>
            <a:r>
              <a:rPr lang="en-US" sz="2000" b="0" dirty="0" smtClean="0">
                <a:solidFill>
                  <a:schemeClr val="bg1"/>
                </a:solidFill>
              </a:rPr>
              <a:t>…</a:t>
            </a:r>
            <a:r>
              <a:rPr lang="en-US" sz="2000" b="0" i="1" dirty="0" smtClean="0">
                <a:solidFill>
                  <a:schemeClr val="bg1"/>
                </a:solidFill>
              </a:rPr>
              <a:t>continued</a:t>
            </a:r>
            <a:r>
              <a:rPr lang="en-US" b="0" dirty="0" smtClean="0">
                <a:solidFill>
                  <a:schemeClr val="bg1"/>
                </a:solidFill>
              </a:rPr>
              <a:t> </a:t>
            </a:r>
            <a:endParaRPr lang="en-US" b="0" dirty="0">
              <a:solidFill>
                <a:schemeClr val="bg1"/>
              </a:solidFill>
            </a:endParaRPr>
          </a:p>
        </p:txBody>
      </p:sp>
      <p:sp>
        <p:nvSpPr>
          <p:cNvPr id="4" name="Text Placeholder 2"/>
          <p:cNvSpPr>
            <a:spLocks noGrp="1"/>
          </p:cNvSpPr>
          <p:nvPr>
            <p:ph idx="1"/>
          </p:nvPr>
        </p:nvSpPr>
        <p:spPr>
          <a:xfrm>
            <a:off x="838200" y="1371600"/>
            <a:ext cx="7620000" cy="5105400"/>
          </a:xfrm>
        </p:spPr>
        <p:txBody>
          <a:bodyPr/>
          <a:lstStyle/>
          <a:p>
            <a:r>
              <a:rPr lang="en-US" sz="2400" dirty="0" smtClean="0">
                <a:solidFill>
                  <a:schemeClr val="accent1"/>
                </a:solidFill>
              </a:rPr>
              <a:t>Ballot signup</a:t>
            </a:r>
          </a:p>
          <a:p>
            <a:pPr lvl="1"/>
            <a:r>
              <a:rPr lang="en-US" sz="2400" dirty="0" smtClean="0">
                <a:solidFill>
                  <a:schemeClr val="accent1"/>
                </a:solidFill>
              </a:rPr>
              <a:t>Cl</a:t>
            </a:r>
            <a:r>
              <a:rPr lang="en-US" sz="2400" b="1" dirty="0" smtClean="0">
                <a:solidFill>
                  <a:schemeClr val="accent1"/>
                </a:solidFill>
              </a:rPr>
              <a:t>oses 4/2</a:t>
            </a:r>
          </a:p>
          <a:p>
            <a:r>
              <a:rPr lang="en-US" sz="2400" dirty="0" smtClean="0">
                <a:solidFill>
                  <a:schemeClr val="accent1"/>
                </a:solidFill>
              </a:rPr>
              <a:t>Review</a:t>
            </a:r>
          </a:p>
          <a:p>
            <a:pPr lvl="1"/>
            <a:r>
              <a:rPr lang="en-US" sz="2400" dirty="0" smtClean="0">
                <a:solidFill>
                  <a:schemeClr val="accent1"/>
                </a:solidFill>
              </a:rPr>
              <a:t>Starts 4/3</a:t>
            </a:r>
          </a:p>
          <a:p>
            <a:pPr lvl="1"/>
            <a:r>
              <a:rPr lang="en-US" sz="2400" dirty="0" smtClean="0">
                <a:solidFill>
                  <a:schemeClr val="accent1"/>
                </a:solidFill>
              </a:rPr>
              <a:t>Ends 5/4</a:t>
            </a:r>
          </a:p>
          <a:p>
            <a:r>
              <a:rPr lang="en-US" sz="2400" dirty="0" smtClean="0">
                <a:solidFill>
                  <a:schemeClr val="accent1"/>
                </a:solidFill>
              </a:rPr>
              <a:t>Ballot reconciliation</a:t>
            </a:r>
          </a:p>
          <a:p>
            <a:pPr lvl="1"/>
            <a:r>
              <a:rPr lang="en-US" sz="2400" dirty="0" smtClean="0">
                <a:solidFill>
                  <a:schemeClr val="accent1"/>
                </a:solidFill>
              </a:rPr>
              <a:t>Starts at the HL7 WMG</a:t>
            </a:r>
            <a:endParaRPr lang="en-US" sz="2400" dirty="0">
              <a:solidFill>
                <a:schemeClr val="accent1"/>
              </a:solidFill>
            </a:endParaRPr>
          </a:p>
        </p:txBody>
      </p:sp>
      <p:sp>
        <p:nvSpPr>
          <p:cNvPr id="5"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6"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7"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36</a:t>
            </a:fld>
            <a:endParaRPr lang="en-US" sz="1400">
              <a:solidFill>
                <a:schemeClr val="tx1"/>
              </a:solidFill>
            </a:endParaRPr>
          </a:p>
        </p:txBody>
      </p:sp>
    </p:spTree>
    <p:extLst>
      <p:ext uri="{BB962C8B-B14F-4D97-AF65-F5344CB8AC3E}">
        <p14:creationId xmlns:p14="http://schemas.microsoft.com/office/powerpoint/2010/main" val="2880937179"/>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0" dirty="0">
                <a:solidFill>
                  <a:schemeClr val="bg1"/>
                </a:solidFill>
                <a:latin typeface="Georgia" pitchFamily="18" charset="0"/>
                <a:ea typeface="Georgia" pitchFamily="18" charset="0"/>
                <a:cs typeface="Georgia" pitchFamily="18" charset="0"/>
                <a:sym typeface="Georgia" pitchFamily="18" charset="0"/>
              </a:rPr>
              <a:t>FHIM2FHIR Transformation </a:t>
            </a:r>
            <a:r>
              <a:rPr lang="en-US" altLang="en-US" b="0" dirty="0" smtClean="0">
                <a:solidFill>
                  <a:schemeClr val="bg1"/>
                </a:solidFill>
                <a:latin typeface="Georgia" pitchFamily="18" charset="0"/>
                <a:ea typeface="Georgia" pitchFamily="18" charset="0"/>
                <a:cs typeface="Georgia" pitchFamily="18" charset="0"/>
                <a:sym typeface="Georgia" pitchFamily="18" charset="0"/>
              </a:rPr>
              <a:t>Update -1</a:t>
            </a:r>
            <a:endParaRPr lang="en-US" b="0" dirty="0">
              <a:solidFill>
                <a:schemeClr val="bg1"/>
              </a:solidFill>
            </a:endParaRPr>
          </a:p>
        </p:txBody>
      </p:sp>
      <p:sp>
        <p:nvSpPr>
          <p:cNvPr id="3" name="Content Placeholder 2"/>
          <p:cNvSpPr>
            <a:spLocks noGrp="1"/>
          </p:cNvSpPr>
          <p:nvPr>
            <p:ph idx="1"/>
          </p:nvPr>
        </p:nvSpPr>
        <p:spPr>
          <a:xfrm>
            <a:off x="838200" y="1295400"/>
            <a:ext cx="8001000" cy="5105400"/>
          </a:xfrm>
        </p:spPr>
        <p:txBody>
          <a:bodyPr/>
          <a:lstStyle/>
          <a:p>
            <a:r>
              <a:rPr lang="en-US" sz="2400" dirty="0">
                <a:solidFill>
                  <a:schemeClr val="accent1"/>
                </a:solidFill>
                <a:latin typeface="Calibri" panose="020F0502020204030204" pitchFamily="34" charset="0"/>
              </a:rPr>
              <a:t>Extend HAPI FHIR implementation</a:t>
            </a:r>
          </a:p>
          <a:p>
            <a:pPr lvl="1">
              <a:buFont typeface="Arial" panose="020B0604020202020204" pitchFamily="34" charset="0"/>
              <a:buChar char="•"/>
            </a:pPr>
            <a:r>
              <a:rPr lang="en-US" sz="2400" dirty="0">
                <a:solidFill>
                  <a:schemeClr val="accent1"/>
                </a:solidFill>
                <a:latin typeface="Calibri" panose="020F0502020204030204" pitchFamily="34" charset="0"/>
              </a:rPr>
              <a:t>Initial solution to extend HAPI is underway to support a UML to HAPI transformation.</a:t>
            </a:r>
          </a:p>
          <a:p>
            <a:pPr lvl="1">
              <a:buFont typeface="Arial" panose="020B0604020202020204" pitchFamily="34" charset="0"/>
              <a:buChar char="•"/>
            </a:pPr>
            <a:r>
              <a:rPr lang="en-US" sz="2400" dirty="0">
                <a:solidFill>
                  <a:schemeClr val="accent1"/>
                </a:solidFill>
                <a:latin typeface="Calibri" panose="020F0502020204030204" pitchFamily="34" charset="0"/>
              </a:rPr>
              <a:t> Initially auto-generate profiles as XSL as input to HAPI FHIR </a:t>
            </a:r>
            <a:r>
              <a:rPr lang="en-US" sz="2400" dirty="0" smtClean="0">
                <a:solidFill>
                  <a:schemeClr val="accent1"/>
                </a:solidFill>
                <a:latin typeface="Calibri" panose="020F0502020204030204" pitchFamily="34" charset="0"/>
              </a:rPr>
              <a:t>API (Java)</a:t>
            </a:r>
            <a:endParaRPr lang="en-US" sz="2400" dirty="0">
              <a:solidFill>
                <a:schemeClr val="accent1"/>
              </a:solidFill>
              <a:latin typeface="Calibri" panose="020F0502020204030204" pitchFamily="34" charset="0"/>
            </a:endParaRPr>
          </a:p>
          <a:p>
            <a:pPr lvl="1">
              <a:buFont typeface="Arial" panose="020B0604020202020204" pitchFamily="34" charset="0"/>
              <a:buChar char="•"/>
            </a:pPr>
            <a:r>
              <a:rPr lang="en-US" sz="2400" dirty="0">
                <a:solidFill>
                  <a:schemeClr val="accent1"/>
                </a:solidFill>
                <a:latin typeface="Calibri" panose="020F0502020204030204" pitchFamily="34" charset="0"/>
              </a:rPr>
              <a:t>Eventually XML will be auto-generated from FHIM</a:t>
            </a:r>
          </a:p>
          <a:p>
            <a:r>
              <a:rPr lang="en-US" sz="2400" dirty="0" smtClean="0">
                <a:solidFill>
                  <a:schemeClr val="accent1"/>
                </a:solidFill>
                <a:latin typeface="Calibri" panose="020F0502020204030204" pitchFamily="34" charset="0"/>
              </a:rPr>
              <a:t>Incorporate </a:t>
            </a:r>
            <a:r>
              <a:rPr lang="en-US" sz="2400" dirty="0">
                <a:solidFill>
                  <a:schemeClr val="accent1"/>
                </a:solidFill>
                <a:latin typeface="Calibri" panose="020F0502020204030204" pitchFamily="34" charset="0"/>
              </a:rPr>
              <a:t>FHIR Terminology extensions</a:t>
            </a:r>
          </a:p>
          <a:p>
            <a:pPr lvl="1">
              <a:buFont typeface="Arial" panose="020B0604020202020204" pitchFamily="34" charset="0"/>
              <a:buChar char="•"/>
            </a:pPr>
            <a:r>
              <a:rPr lang="en-US" sz="2400" dirty="0">
                <a:solidFill>
                  <a:schemeClr val="accent1"/>
                </a:solidFill>
                <a:latin typeface="Calibri" panose="020F0502020204030204" pitchFamily="34" charset="0"/>
              </a:rPr>
              <a:t>The expected terminology extensions have fallen short of expectations limiting our ability to start working on this functionality.  </a:t>
            </a:r>
          </a:p>
          <a:p>
            <a:pPr lvl="1">
              <a:buFont typeface="Arial" panose="020B0604020202020204" pitchFamily="34" charset="0"/>
              <a:buChar char="•"/>
            </a:pPr>
            <a:r>
              <a:rPr lang="en-US" sz="2400" dirty="0">
                <a:solidFill>
                  <a:schemeClr val="accent1"/>
                </a:solidFill>
                <a:latin typeface="Calibri" panose="020F0502020204030204" pitchFamily="34" charset="0"/>
              </a:rPr>
              <a:t>We will instead start to focus on generating the FHIR extensions from FHIM classes</a:t>
            </a:r>
          </a:p>
        </p:txBody>
      </p:sp>
      <p:sp>
        <p:nvSpPr>
          <p:cNvPr id="4"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5"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6"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37</a:t>
            </a:fld>
            <a:endParaRPr lang="en-US" sz="1400">
              <a:solidFill>
                <a:schemeClr val="tx1"/>
              </a:solidFill>
            </a:endParaRPr>
          </a:p>
        </p:txBody>
      </p:sp>
    </p:spTree>
    <p:extLst>
      <p:ext uri="{BB962C8B-B14F-4D97-AF65-F5344CB8AC3E}">
        <p14:creationId xmlns:p14="http://schemas.microsoft.com/office/powerpoint/2010/main" val="1418919324"/>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0" dirty="0">
                <a:solidFill>
                  <a:schemeClr val="bg1"/>
                </a:solidFill>
                <a:latin typeface="Georgia" pitchFamily="18" charset="0"/>
                <a:ea typeface="Georgia" pitchFamily="18" charset="0"/>
                <a:cs typeface="Georgia" pitchFamily="18" charset="0"/>
                <a:sym typeface="Georgia" pitchFamily="18" charset="0"/>
              </a:rPr>
              <a:t>FHIM2FHIR Transformation </a:t>
            </a:r>
            <a:r>
              <a:rPr lang="en-US" altLang="en-US" b="0" dirty="0" smtClean="0">
                <a:solidFill>
                  <a:schemeClr val="bg1"/>
                </a:solidFill>
                <a:latin typeface="Georgia" pitchFamily="18" charset="0"/>
                <a:ea typeface="Georgia" pitchFamily="18" charset="0"/>
                <a:cs typeface="Georgia" pitchFamily="18" charset="0"/>
                <a:sym typeface="Georgia" pitchFamily="18" charset="0"/>
              </a:rPr>
              <a:t>Update -2</a:t>
            </a:r>
            <a:endParaRPr lang="en-US" b="0" dirty="0">
              <a:solidFill>
                <a:schemeClr val="bg1"/>
              </a:solidFill>
            </a:endParaRPr>
          </a:p>
        </p:txBody>
      </p:sp>
      <p:sp>
        <p:nvSpPr>
          <p:cNvPr id="3" name="Content Placeholder 2"/>
          <p:cNvSpPr>
            <a:spLocks noGrp="1"/>
          </p:cNvSpPr>
          <p:nvPr>
            <p:ph idx="1"/>
          </p:nvPr>
        </p:nvSpPr>
        <p:spPr>
          <a:xfrm>
            <a:off x="838200" y="1447800"/>
            <a:ext cx="7620000" cy="5105400"/>
          </a:xfrm>
        </p:spPr>
        <p:txBody>
          <a:bodyPr/>
          <a:lstStyle/>
          <a:p>
            <a:r>
              <a:rPr lang="en-US" sz="2400" dirty="0" smtClean="0">
                <a:solidFill>
                  <a:schemeClr val="accent1"/>
                </a:solidFill>
                <a:latin typeface="Calibri" panose="020F0502020204030204" pitchFamily="34" charset="0"/>
              </a:rPr>
              <a:t>Generate </a:t>
            </a:r>
            <a:r>
              <a:rPr lang="en-US" sz="2400" dirty="0">
                <a:solidFill>
                  <a:schemeClr val="accent1"/>
                </a:solidFill>
                <a:latin typeface="Calibri" panose="020F0502020204030204" pitchFamily="34" charset="0"/>
              </a:rPr>
              <a:t>from FHIM conformance and coded models</a:t>
            </a:r>
          </a:p>
          <a:p>
            <a:pPr lvl="1">
              <a:buFont typeface="Arial" panose="020B0604020202020204" pitchFamily="34" charset="0"/>
              <a:buChar char="•"/>
            </a:pPr>
            <a:r>
              <a:rPr lang="en-US" sz="2400" dirty="0" smtClean="0">
                <a:solidFill>
                  <a:schemeClr val="accent1"/>
                </a:solidFill>
                <a:latin typeface="Calibri" panose="020F0502020204030204" pitchFamily="34" charset="0"/>
              </a:rPr>
              <a:t>FHIR resources allow extensions</a:t>
            </a:r>
          </a:p>
          <a:p>
            <a:pPr lvl="2">
              <a:buFont typeface="Arial" panose="020B0604020202020204" pitchFamily="34" charset="0"/>
              <a:buChar char="−"/>
            </a:pPr>
            <a:r>
              <a:rPr lang="en-US" sz="2400" dirty="0" smtClean="0">
                <a:solidFill>
                  <a:schemeClr val="accent1"/>
                </a:solidFill>
                <a:latin typeface="Calibri" panose="020F0502020204030204" pitchFamily="34" charset="0"/>
              </a:rPr>
              <a:t>FHIM can provide detailed definitions for extensions shared by  US and Federal partners</a:t>
            </a:r>
          </a:p>
          <a:p>
            <a:pPr marL="914400" lvl="2" indent="0">
              <a:buNone/>
            </a:pPr>
            <a:endParaRPr lang="en-US" sz="2400" dirty="0">
              <a:solidFill>
                <a:schemeClr val="accent1"/>
              </a:solidFill>
              <a:latin typeface="Calibri" panose="020F0502020204030204" pitchFamily="34" charset="0"/>
            </a:endParaRPr>
          </a:p>
          <a:p>
            <a:r>
              <a:rPr lang="en-US" sz="2400" dirty="0" smtClean="0">
                <a:solidFill>
                  <a:schemeClr val="accent1"/>
                </a:solidFill>
                <a:latin typeface="Calibri" panose="020F0502020204030204" pitchFamily="34" charset="0"/>
              </a:rPr>
              <a:t>Publish </a:t>
            </a:r>
            <a:r>
              <a:rPr lang="en-US" sz="2400" dirty="0">
                <a:solidFill>
                  <a:schemeClr val="accent1"/>
                </a:solidFill>
                <a:latin typeface="Calibri" panose="020F0502020204030204" pitchFamily="34" charset="0"/>
              </a:rPr>
              <a:t>FHIR resource artifacts for a Use case exchange defined in the FHIM</a:t>
            </a:r>
          </a:p>
          <a:p>
            <a:pPr lvl="1">
              <a:buFont typeface="Arial" panose="020B0604020202020204" pitchFamily="34" charset="0"/>
              <a:buChar char="•"/>
            </a:pPr>
            <a:r>
              <a:rPr lang="en-US" sz="2400" dirty="0">
                <a:solidFill>
                  <a:schemeClr val="accent1"/>
                </a:solidFill>
                <a:latin typeface="Calibri" panose="020F0502020204030204" pitchFamily="34" charset="0"/>
              </a:rPr>
              <a:t>Currently planning to use the FHIM to model the </a:t>
            </a:r>
            <a:r>
              <a:rPr lang="en-US" sz="2400" dirty="0" smtClean="0">
                <a:solidFill>
                  <a:schemeClr val="accent1"/>
                </a:solidFill>
                <a:latin typeface="Calibri" panose="020F0502020204030204" pitchFamily="34" charset="0"/>
              </a:rPr>
              <a:t>Vital </a:t>
            </a:r>
            <a:r>
              <a:rPr lang="en-US" sz="2400" dirty="0">
                <a:solidFill>
                  <a:schemeClr val="accent1"/>
                </a:solidFill>
                <a:latin typeface="Calibri" panose="020F0502020204030204" pitchFamily="34" charset="0"/>
              </a:rPr>
              <a:t>Signs and generate the corresponding FHIR </a:t>
            </a:r>
            <a:r>
              <a:rPr lang="en-US" sz="2400" dirty="0" smtClean="0">
                <a:solidFill>
                  <a:schemeClr val="accent1"/>
                </a:solidFill>
                <a:latin typeface="Calibri" panose="020F0502020204030204" pitchFamily="34" charset="0"/>
              </a:rPr>
              <a:t>profiles (including extension, if needed).</a:t>
            </a:r>
            <a:endParaRPr lang="en-US" sz="2400" dirty="0">
              <a:solidFill>
                <a:schemeClr val="accent1"/>
              </a:solidFill>
              <a:latin typeface="Calibri" panose="020F0502020204030204" pitchFamily="34" charset="0"/>
            </a:endParaRPr>
          </a:p>
          <a:p>
            <a:endParaRPr lang="en-US" sz="2400" dirty="0"/>
          </a:p>
        </p:txBody>
      </p:sp>
      <p:sp>
        <p:nvSpPr>
          <p:cNvPr id="4"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5"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6"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38</a:t>
            </a:fld>
            <a:endParaRPr lang="en-US" sz="1400">
              <a:solidFill>
                <a:schemeClr val="tx1"/>
              </a:solidFill>
            </a:endParaRPr>
          </a:p>
        </p:txBody>
      </p:sp>
    </p:spTree>
    <p:extLst>
      <p:ext uri="{BB962C8B-B14F-4D97-AF65-F5344CB8AC3E}">
        <p14:creationId xmlns:p14="http://schemas.microsoft.com/office/powerpoint/2010/main" val="2083401216"/>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2" descr="image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476256"/>
            <a:ext cx="9142884" cy="1529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4" name="Rectangle 3"/>
          <p:cNvSpPr>
            <a:spLocks noGrp="1" noChangeArrowheads="1"/>
          </p:cNvSpPr>
          <p:nvPr>
            <p:ph type="title"/>
          </p:nvPr>
        </p:nvSpPr>
        <p:spPr>
          <a:xfrm>
            <a:off x="1341686" y="218501"/>
            <a:ext cx="7802314" cy="685800"/>
          </a:xfrm>
        </p:spPr>
        <p:txBody>
          <a:bodyPr lIns="32144" tIns="32144" rIns="32144" bIns="32144" anchor="ctr"/>
          <a:lstStyle/>
          <a:p>
            <a:pPr algn="l" defTabSz="400706"/>
            <a:r>
              <a:rPr lang="en-US" altLang="en-US" dirty="0" smtClean="0">
                <a:solidFill>
                  <a:schemeClr val="bg1"/>
                </a:solidFill>
                <a:latin typeface="Georgia" pitchFamily="18" charset="0"/>
                <a:ea typeface="Georgia" pitchFamily="18" charset="0"/>
                <a:cs typeface="Georgia" pitchFamily="18" charset="0"/>
                <a:sym typeface="Georgia" pitchFamily="18" charset="0"/>
              </a:rPr>
              <a:t/>
            </a:r>
            <a:br>
              <a:rPr lang="en-US" altLang="en-US" dirty="0" smtClean="0">
                <a:solidFill>
                  <a:schemeClr val="bg1"/>
                </a:solidFill>
                <a:latin typeface="Georgia" pitchFamily="18" charset="0"/>
                <a:ea typeface="Georgia" pitchFamily="18" charset="0"/>
                <a:cs typeface="Georgia" pitchFamily="18" charset="0"/>
                <a:sym typeface="Georgia" pitchFamily="18" charset="0"/>
              </a:rPr>
            </a:br>
            <a:r>
              <a:rPr lang="en-US" altLang="en-US" b="0" dirty="0" smtClean="0">
                <a:solidFill>
                  <a:schemeClr val="bg1"/>
                </a:solidFill>
                <a:latin typeface="Georgia" pitchFamily="18" charset="0"/>
                <a:ea typeface="Georgia" pitchFamily="18" charset="0"/>
                <a:cs typeface="Georgia" pitchFamily="18" charset="0"/>
                <a:sym typeface="Georgia" pitchFamily="18" charset="0"/>
              </a:rPr>
              <a:t>FHIM2FHIR </a:t>
            </a:r>
            <a:r>
              <a:rPr lang="en-US" altLang="en-US" b="0" dirty="0">
                <a:solidFill>
                  <a:schemeClr val="bg1"/>
                </a:solidFill>
                <a:latin typeface="Georgia" pitchFamily="18" charset="0"/>
                <a:ea typeface="Georgia" pitchFamily="18" charset="0"/>
                <a:cs typeface="Georgia" pitchFamily="18" charset="0"/>
                <a:sym typeface="Georgia" pitchFamily="18" charset="0"/>
              </a:rPr>
              <a:t>Transformation Update </a:t>
            </a:r>
            <a:r>
              <a:rPr lang="en-US" altLang="en-US" b="0" dirty="0" smtClean="0">
                <a:solidFill>
                  <a:schemeClr val="bg1"/>
                </a:solidFill>
                <a:latin typeface="Georgia" pitchFamily="18" charset="0"/>
                <a:ea typeface="Georgia" pitchFamily="18" charset="0"/>
                <a:cs typeface="Georgia" pitchFamily="18" charset="0"/>
                <a:sym typeface="Georgia" pitchFamily="18" charset="0"/>
              </a:rPr>
              <a:t>-3</a:t>
            </a:r>
            <a:endParaRPr lang="en-US" altLang="en-US" sz="2400" b="0" dirty="0" smtClean="0">
              <a:solidFill>
                <a:schemeClr val="bg1"/>
              </a:solidFill>
            </a:endParaRPr>
          </a:p>
        </p:txBody>
      </p:sp>
      <p:sp>
        <p:nvSpPr>
          <p:cNvPr id="5125" name="Rectangle 4"/>
          <p:cNvSpPr>
            <a:spLocks noGrp="1" noChangeArrowheads="1"/>
          </p:cNvSpPr>
          <p:nvPr>
            <p:ph type="body" idx="1"/>
          </p:nvPr>
        </p:nvSpPr>
        <p:spPr>
          <a:xfrm>
            <a:off x="670285" y="1383272"/>
            <a:ext cx="7802314" cy="4419079"/>
          </a:xfrm>
        </p:spPr>
        <p:txBody>
          <a:bodyPr lIns="32144" tIns="32144" rIns="32144" bIns="32144" anchor="t"/>
          <a:lstStyle/>
          <a:p>
            <a:pPr defTabSz="642915">
              <a:spcBef>
                <a:spcPts val="422"/>
              </a:spcBef>
              <a:buSzPct val="77000"/>
            </a:pPr>
            <a:r>
              <a:rPr lang="en-US" altLang="en-US" sz="2400" dirty="0" smtClean="0">
                <a:solidFill>
                  <a:schemeClr val="accent1"/>
                </a:solidFill>
                <a:latin typeface="Calibri" panose="020F0502020204030204" pitchFamily="34" charset="0"/>
                <a:ea typeface="Georgia" pitchFamily="18" charset="0"/>
                <a:cs typeface="Georgia" pitchFamily="18" charset="0"/>
                <a:sym typeface="Georgia" pitchFamily="18" charset="0"/>
              </a:rPr>
              <a:t>Microsoft .NET </a:t>
            </a:r>
            <a:r>
              <a:rPr lang="en-US" altLang="en-US" sz="2400" dirty="0">
                <a:solidFill>
                  <a:schemeClr val="accent1"/>
                </a:solidFill>
                <a:latin typeface="Calibri" panose="020F0502020204030204" pitchFamily="34" charset="0"/>
                <a:ea typeface="Georgia" pitchFamily="18" charset="0"/>
                <a:cs typeface="Georgia" pitchFamily="18" charset="0"/>
                <a:sym typeface="Georgia" pitchFamily="18" charset="0"/>
              </a:rPr>
              <a:t>Support - The </a:t>
            </a:r>
            <a:r>
              <a:rPr lang="en-US" altLang="en-US" sz="2400" dirty="0" smtClean="0">
                <a:solidFill>
                  <a:schemeClr val="accent1"/>
                </a:solidFill>
                <a:latin typeface="Calibri" panose="020F0502020204030204" pitchFamily="34" charset="0"/>
                <a:ea typeface="Georgia" pitchFamily="18" charset="0"/>
                <a:cs typeface="Georgia" pitchFamily="18" charset="0"/>
                <a:sym typeface="Georgia" pitchFamily="18" charset="0"/>
              </a:rPr>
              <a:t>FHIR Management group </a:t>
            </a:r>
            <a:r>
              <a:rPr lang="en-US" altLang="en-US" sz="2400" dirty="0">
                <a:solidFill>
                  <a:schemeClr val="accent1"/>
                </a:solidFill>
                <a:latin typeface="Calibri" panose="020F0502020204030204" pitchFamily="34" charset="0"/>
                <a:ea typeface="Georgia" pitchFamily="18" charset="0"/>
                <a:cs typeface="Georgia" pitchFamily="18" charset="0"/>
                <a:sym typeface="Georgia" pitchFamily="18" charset="0"/>
              </a:rPr>
              <a:t>has developed a series of solutions supporting FHIR for the .NET </a:t>
            </a:r>
            <a:r>
              <a:rPr lang="en-US" altLang="en-US" sz="2400" dirty="0" smtClean="0">
                <a:solidFill>
                  <a:schemeClr val="accent1"/>
                </a:solidFill>
                <a:latin typeface="Calibri" panose="020F0502020204030204" pitchFamily="34" charset="0"/>
                <a:ea typeface="Georgia" pitchFamily="18" charset="0"/>
                <a:cs typeface="Georgia" pitchFamily="18" charset="0"/>
                <a:sym typeface="Georgia" pitchFamily="18" charset="0"/>
              </a:rPr>
              <a:t>platform (https</a:t>
            </a:r>
            <a:r>
              <a:rPr lang="en-US" altLang="en-US" sz="2400" dirty="0">
                <a:solidFill>
                  <a:schemeClr val="accent1"/>
                </a:solidFill>
                <a:latin typeface="Calibri" panose="020F0502020204030204" pitchFamily="34" charset="0"/>
                <a:ea typeface="Georgia" pitchFamily="18" charset="0"/>
                <a:cs typeface="Georgia" pitchFamily="18" charset="0"/>
                <a:sym typeface="Georgia" pitchFamily="18" charset="0"/>
              </a:rPr>
              <a:t>://</a:t>
            </a:r>
            <a:r>
              <a:rPr lang="en-US" altLang="en-US" sz="2400" dirty="0" smtClean="0">
                <a:solidFill>
                  <a:schemeClr val="accent1"/>
                </a:solidFill>
                <a:latin typeface="Calibri" panose="020F0502020204030204" pitchFamily="34" charset="0"/>
                <a:ea typeface="Georgia" pitchFamily="18" charset="0"/>
                <a:cs typeface="Georgia" pitchFamily="18" charset="0"/>
                <a:sym typeface="Georgia" pitchFamily="18" charset="0"/>
              </a:rPr>
              <a:t>github.com/ewoutkramer/fhir-net-api)</a:t>
            </a:r>
          </a:p>
          <a:p>
            <a:pPr lvl="1" indent="-342900" defTabSz="642915">
              <a:spcBef>
                <a:spcPts val="422"/>
              </a:spcBef>
              <a:buSzPct val="75000"/>
              <a:buFont typeface="Arial" panose="020B0604020202020204" pitchFamily="34" charset="0"/>
              <a:buChar char="•"/>
            </a:pPr>
            <a:r>
              <a:rPr lang="en-US" altLang="en-US" sz="2400" dirty="0" smtClean="0">
                <a:solidFill>
                  <a:schemeClr val="accent1"/>
                </a:solidFill>
                <a:latin typeface="Calibri" panose="020F0502020204030204" pitchFamily="34" charset="0"/>
                <a:ea typeface="Georgia" pitchFamily="18" charset="0"/>
                <a:cs typeface="Georgia" pitchFamily="18" charset="0"/>
                <a:sym typeface="Georgia" pitchFamily="18" charset="0"/>
              </a:rPr>
              <a:t>The </a:t>
            </a:r>
            <a:r>
              <a:rPr lang="en-US" altLang="en-US" sz="2400" dirty="0">
                <a:solidFill>
                  <a:schemeClr val="accent1"/>
                </a:solidFill>
                <a:latin typeface="Calibri" panose="020F0502020204030204" pitchFamily="34" charset="0"/>
                <a:ea typeface="Georgia" pitchFamily="18" charset="0"/>
                <a:cs typeface="Georgia" pitchFamily="18" charset="0"/>
                <a:sym typeface="Georgia" pitchFamily="18" charset="0"/>
              </a:rPr>
              <a:t>current solution takes in a FHIR </a:t>
            </a:r>
            <a:r>
              <a:rPr lang="en-US" altLang="en-US" sz="2400" dirty="0" smtClean="0">
                <a:solidFill>
                  <a:schemeClr val="accent1"/>
                </a:solidFill>
                <a:latin typeface="Calibri" panose="020F0502020204030204" pitchFamily="34" charset="0"/>
                <a:ea typeface="Georgia" pitchFamily="18" charset="0"/>
                <a:cs typeface="Georgia" pitchFamily="18" charset="0"/>
                <a:sym typeface="Georgia" pitchFamily="18" charset="0"/>
              </a:rPr>
              <a:t>profile XML (conforming to the FHIR profile XSD) rather than the equivalent spreadsheet</a:t>
            </a:r>
          </a:p>
          <a:p>
            <a:pPr lvl="1" indent="-342900" defTabSz="642915">
              <a:spcBef>
                <a:spcPts val="422"/>
              </a:spcBef>
              <a:buSzPct val="75000"/>
              <a:buFont typeface="Arial" panose="020B0604020202020204" pitchFamily="34" charset="0"/>
              <a:buChar char="•"/>
            </a:pPr>
            <a:r>
              <a:rPr lang="en-US" altLang="en-US" sz="2400" dirty="0">
                <a:solidFill>
                  <a:schemeClr val="accent1"/>
                </a:solidFill>
                <a:latin typeface="Calibri" panose="020F0502020204030204" pitchFamily="34" charset="0"/>
                <a:ea typeface="Georgia" pitchFamily="18" charset="0"/>
                <a:cs typeface="Georgia" pitchFamily="18" charset="0"/>
                <a:sym typeface="Georgia" pitchFamily="18" charset="0"/>
              </a:rPr>
              <a:t>We hope to leverage the tooling to provide a .NET solution for the FHIM exchanges.</a:t>
            </a:r>
          </a:p>
          <a:p>
            <a:pPr lvl="1" indent="-342900" defTabSz="642915">
              <a:spcBef>
                <a:spcPts val="422"/>
              </a:spcBef>
              <a:buSzPct val="75000"/>
              <a:buFont typeface="Arial" panose="020B0604020202020204" pitchFamily="34" charset="0"/>
              <a:buChar char="•"/>
            </a:pPr>
            <a:r>
              <a:rPr lang="en-US" altLang="en-US" sz="2400" dirty="0">
                <a:solidFill>
                  <a:schemeClr val="accent1"/>
                </a:solidFill>
                <a:latin typeface="Calibri" panose="020F0502020204030204" pitchFamily="34" charset="0"/>
                <a:ea typeface="Georgia" pitchFamily="18" charset="0"/>
                <a:cs typeface="Georgia" pitchFamily="18" charset="0"/>
                <a:sym typeface="Georgia" pitchFamily="18" charset="0"/>
              </a:rPr>
              <a:t>Leverage Microsoft RESTful service support</a:t>
            </a:r>
            <a:r>
              <a:rPr lang="en-US" altLang="en-US" sz="2400" dirty="0">
                <a:solidFill>
                  <a:schemeClr val="accent1"/>
                </a:solidFill>
                <a:latin typeface="Calibri" panose="020F0502020204030204" pitchFamily="34" charset="0"/>
                <a:ea typeface="Georgia" pitchFamily="18" charset="0"/>
                <a:cs typeface="Georgia" pitchFamily="18" charset="0"/>
              </a:rPr>
              <a:t> for resource retrieval and persistence</a:t>
            </a:r>
            <a:endParaRPr lang="en-US" altLang="en-US" sz="2400" dirty="0">
              <a:solidFill>
                <a:schemeClr val="accent1"/>
              </a:solidFill>
              <a:latin typeface="Calibri" panose="020F0502020204030204" pitchFamily="34" charset="0"/>
              <a:ea typeface="Georgia" pitchFamily="18" charset="0"/>
              <a:cs typeface="Georgia" pitchFamily="18" charset="0"/>
              <a:sym typeface="Georgia" pitchFamily="18" charset="0"/>
            </a:endParaRPr>
          </a:p>
        </p:txBody>
      </p:sp>
      <p:sp>
        <p:nvSpPr>
          <p:cNvPr id="5"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6"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7"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39</a:t>
            </a:fld>
            <a:endParaRPr lang="en-US" sz="1400">
              <a:solidFill>
                <a:schemeClr val="tx1"/>
              </a:solidFill>
            </a:endParaRPr>
          </a:p>
        </p:txBody>
      </p:sp>
    </p:spTree>
    <p:extLst>
      <p:ext uri="{BB962C8B-B14F-4D97-AF65-F5344CB8AC3E}">
        <p14:creationId xmlns:p14="http://schemas.microsoft.com/office/powerpoint/2010/main" val="4206901204"/>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0" y="2895600"/>
            <a:ext cx="8839200" cy="1371600"/>
          </a:xfrm>
        </p:spPr>
        <p:txBody>
          <a:bodyPr/>
          <a:lstStyle/>
          <a:p>
            <a:pPr>
              <a:defRPr/>
            </a:pPr>
            <a:r>
              <a:rPr lang="en-US" sz="2400" b="1" dirty="0">
                <a:solidFill>
                  <a:srgbClr val="2A5588"/>
                </a:solidFill>
                <a:ea typeface="+mj-ea"/>
              </a:rPr>
              <a:t>FHIM Value Proposition to Stakeholders</a:t>
            </a:r>
            <a:br>
              <a:rPr lang="en-US" sz="2400" b="1" dirty="0">
                <a:solidFill>
                  <a:srgbClr val="2A5588"/>
                </a:solidFill>
                <a:ea typeface="+mj-ea"/>
              </a:rPr>
            </a:br>
            <a:r>
              <a:rPr lang="en-US" sz="2400" b="1" dirty="0">
                <a:solidFill>
                  <a:schemeClr val="accent1">
                    <a:lumMod val="20000"/>
                    <a:lumOff val="80000"/>
                  </a:schemeClr>
                </a:solidFill>
                <a:ea typeface="+mj-ea"/>
              </a:rPr>
              <a:t>FHIM Going Forward Strategy</a:t>
            </a:r>
            <a:br>
              <a:rPr lang="en-US" sz="2400" b="1" dirty="0">
                <a:solidFill>
                  <a:schemeClr val="accent1">
                    <a:lumMod val="20000"/>
                    <a:lumOff val="80000"/>
                  </a:schemeClr>
                </a:solidFill>
                <a:ea typeface="+mj-ea"/>
              </a:rPr>
            </a:br>
            <a:r>
              <a:rPr lang="en-US" sz="2400" b="1" dirty="0">
                <a:solidFill>
                  <a:schemeClr val="accent1">
                    <a:lumMod val="20000"/>
                    <a:lumOff val="80000"/>
                  </a:schemeClr>
                </a:solidFill>
                <a:ea typeface="+mj-ea"/>
              </a:rPr>
              <a:t>FHIM History</a:t>
            </a:r>
            <a:br>
              <a:rPr lang="en-US" sz="2400" b="1" dirty="0">
                <a:solidFill>
                  <a:schemeClr val="accent1">
                    <a:lumMod val="20000"/>
                    <a:lumOff val="80000"/>
                  </a:schemeClr>
                </a:solidFill>
                <a:ea typeface="+mj-ea"/>
              </a:rPr>
            </a:br>
            <a:r>
              <a:rPr lang="en-US" sz="2400" b="1" dirty="0">
                <a:solidFill>
                  <a:schemeClr val="accent1">
                    <a:lumMod val="20000"/>
                    <a:lumOff val="80000"/>
                  </a:schemeClr>
                </a:solidFill>
                <a:ea typeface="+mj-ea"/>
              </a:rPr>
              <a:t>FHIM Plan</a:t>
            </a:r>
          </a:p>
        </p:txBody>
      </p:sp>
      <p:sp>
        <p:nvSpPr>
          <p:cNvPr id="12"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4</a:t>
            </a:fld>
            <a:endParaRPr lang="en-US" sz="1400">
              <a:solidFill>
                <a:schemeClr val="tx1"/>
              </a:solidFill>
            </a:endParaRPr>
          </a:p>
        </p:txBody>
      </p:sp>
      <p:sp>
        <p:nvSpPr>
          <p:cNvPr id="7"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See notes page for additional details</a:t>
            </a:r>
            <a:endParaRPr lang="en-US" sz="1400" dirty="0">
              <a:solidFill>
                <a:schemeClr val="tx1"/>
              </a:solidFill>
            </a:endParaRPr>
          </a:p>
        </p:txBody>
      </p:sp>
    </p:spTree>
    <p:extLst>
      <p:ext uri="{BB962C8B-B14F-4D97-AF65-F5344CB8AC3E}">
        <p14:creationId xmlns:p14="http://schemas.microsoft.com/office/powerpoint/2010/main" val="2169595466"/>
      </p:ext>
    </p:extLst>
  </p:cSld>
  <p:clrMapOvr>
    <a:masterClrMapping/>
  </p:clrMapOvr>
  <p:transition spd="med">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1347826" y="0"/>
            <a:ext cx="7803431" cy="1518047"/>
          </a:xfrm>
        </p:spPr>
        <p:txBody>
          <a:bodyPr tIns="32146" bIns="32146"/>
          <a:lstStyle/>
          <a:p>
            <a:pPr algn="l" eaLnBrk="1"/>
            <a:r>
              <a:rPr lang="en-US" altLang="en-US" b="0" dirty="0" smtClean="0">
                <a:solidFill>
                  <a:schemeClr val="bg1"/>
                </a:solidFill>
              </a:rPr>
              <a:t>Straw Poll 1: FHIR Implementation Planning</a:t>
            </a:r>
          </a:p>
        </p:txBody>
      </p:sp>
      <p:sp>
        <p:nvSpPr>
          <p:cNvPr id="7171" name="Rectangle 2"/>
          <p:cNvSpPr>
            <a:spLocks noGrp="1" noChangeArrowheads="1"/>
          </p:cNvSpPr>
          <p:nvPr>
            <p:ph type="body" idx="1"/>
          </p:nvPr>
        </p:nvSpPr>
        <p:spPr>
          <a:xfrm>
            <a:off x="685800" y="1447800"/>
            <a:ext cx="7803431" cy="4419079"/>
          </a:xfrm>
        </p:spPr>
        <p:txBody>
          <a:bodyPr tIns="32146" bIns="32146" anchor="t"/>
          <a:lstStyle/>
          <a:p>
            <a:pPr marL="0" indent="0">
              <a:spcBef>
                <a:spcPct val="0"/>
              </a:spcBef>
              <a:buNone/>
            </a:pPr>
            <a:r>
              <a:rPr lang="en-US" altLang="en-US" sz="2600" dirty="0" smtClean="0">
                <a:solidFill>
                  <a:schemeClr val="accent1"/>
                </a:solidFill>
                <a:latin typeface="Calibri" panose="020F0502020204030204" pitchFamily="34" charset="0"/>
              </a:rPr>
              <a:t>In order to better understand general FHIR usage, we would appreciate if everyone to could participate in a straw poll on your agencies plans for FHIR:</a:t>
            </a:r>
          </a:p>
          <a:p>
            <a:pPr marL="0" indent="0">
              <a:spcBef>
                <a:spcPct val="0"/>
              </a:spcBef>
              <a:buNone/>
            </a:pPr>
            <a:endParaRPr lang="en-US" altLang="en-US" sz="2600" dirty="0" smtClean="0">
              <a:solidFill>
                <a:schemeClr val="accent1"/>
              </a:solidFill>
              <a:latin typeface="Calibri" panose="020F0502020204030204" pitchFamily="34" charset="0"/>
            </a:endParaRPr>
          </a:p>
          <a:p>
            <a:pPr marL="514350" indent="-514350">
              <a:spcBef>
                <a:spcPct val="0"/>
              </a:spcBef>
              <a:buFont typeface="+mj-lt"/>
              <a:buAutoNum type="alphaUcPeriod"/>
            </a:pPr>
            <a:r>
              <a:rPr lang="en-US" altLang="en-US" sz="2600" dirty="0" smtClean="0">
                <a:solidFill>
                  <a:schemeClr val="accent1"/>
                </a:solidFill>
                <a:latin typeface="Calibri" panose="020F0502020204030204" pitchFamily="34" charset="0"/>
              </a:rPr>
              <a:t>Already </a:t>
            </a:r>
            <a:r>
              <a:rPr lang="en-US" altLang="en-US" sz="2600" dirty="0">
                <a:solidFill>
                  <a:schemeClr val="accent1"/>
                </a:solidFill>
                <a:latin typeface="Calibri" panose="020F0502020204030204" pitchFamily="34" charset="0"/>
              </a:rPr>
              <a:t>implementing </a:t>
            </a:r>
            <a:r>
              <a:rPr lang="en-US" altLang="en-US" sz="2600" dirty="0" smtClean="0">
                <a:solidFill>
                  <a:schemeClr val="accent1"/>
                </a:solidFill>
                <a:latin typeface="Calibri" panose="020F0502020204030204" pitchFamily="34" charset="0"/>
              </a:rPr>
              <a:t>FHIR</a:t>
            </a:r>
          </a:p>
          <a:p>
            <a:pPr marL="514350" indent="-514350">
              <a:spcBef>
                <a:spcPct val="0"/>
              </a:spcBef>
              <a:buFont typeface="+mj-lt"/>
              <a:buAutoNum type="alphaUcPeriod"/>
            </a:pPr>
            <a:r>
              <a:rPr lang="en-US" altLang="en-US" sz="2600" dirty="0" smtClean="0">
                <a:solidFill>
                  <a:schemeClr val="accent1"/>
                </a:solidFill>
                <a:latin typeface="Calibri" panose="020F0502020204030204" pitchFamily="34" charset="0"/>
              </a:rPr>
              <a:t>We plan on implementing FHIR </a:t>
            </a:r>
          </a:p>
          <a:p>
            <a:pPr marL="1073150" lvl="1" indent="-514350">
              <a:spcBef>
                <a:spcPct val="0"/>
              </a:spcBef>
              <a:buFont typeface="+mj-lt"/>
              <a:buAutoNum type="arabicPeriod"/>
            </a:pPr>
            <a:r>
              <a:rPr lang="en-US" altLang="en-US" sz="2400" dirty="0" smtClean="0">
                <a:solidFill>
                  <a:schemeClr val="accent1"/>
                </a:solidFill>
                <a:latin typeface="Calibri" panose="020F0502020204030204" pitchFamily="34" charset="0"/>
              </a:rPr>
              <a:t>We will start in the next 12 months</a:t>
            </a:r>
          </a:p>
          <a:p>
            <a:pPr marL="1073150" lvl="1" indent="-514350">
              <a:spcBef>
                <a:spcPct val="0"/>
              </a:spcBef>
              <a:buFont typeface="+mj-lt"/>
              <a:buAutoNum type="arabicPeriod"/>
            </a:pPr>
            <a:r>
              <a:rPr lang="en-US" altLang="en-US" sz="2400" dirty="0" smtClean="0">
                <a:solidFill>
                  <a:schemeClr val="accent1"/>
                </a:solidFill>
                <a:latin typeface="Calibri" panose="020F0502020204030204" pitchFamily="34" charset="0"/>
              </a:rPr>
              <a:t>We will start 1 to years</a:t>
            </a:r>
          </a:p>
          <a:p>
            <a:pPr marL="514350" indent="-514350">
              <a:spcBef>
                <a:spcPct val="0"/>
              </a:spcBef>
              <a:buFont typeface="+mj-lt"/>
              <a:buAutoNum type="alphaUcPeriod"/>
            </a:pPr>
            <a:r>
              <a:rPr lang="en-US" altLang="en-US" sz="2600" dirty="0" smtClean="0">
                <a:solidFill>
                  <a:schemeClr val="accent1"/>
                </a:solidFill>
                <a:latin typeface="Calibri" panose="020F0502020204030204" pitchFamily="34" charset="0"/>
              </a:rPr>
              <a:t>We have no plans but do expect to use FHIR</a:t>
            </a:r>
          </a:p>
          <a:p>
            <a:pPr marL="514350" indent="-514350">
              <a:spcBef>
                <a:spcPct val="0"/>
              </a:spcBef>
              <a:buFont typeface="+mj-lt"/>
              <a:buAutoNum type="alphaUcPeriod"/>
            </a:pPr>
            <a:r>
              <a:rPr lang="en-US" altLang="en-US" sz="2600" dirty="0" smtClean="0">
                <a:solidFill>
                  <a:schemeClr val="accent1"/>
                </a:solidFill>
                <a:latin typeface="Calibri" panose="020F0502020204030204" pitchFamily="34" charset="0"/>
              </a:rPr>
              <a:t>We will not leverage FHIR for the foreseeable future</a:t>
            </a:r>
          </a:p>
        </p:txBody>
      </p:sp>
      <p:sp>
        <p:nvSpPr>
          <p:cNvPr id="4"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5"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6"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40</a:t>
            </a:fld>
            <a:endParaRPr lang="en-US" sz="1400">
              <a:solidFill>
                <a:schemeClr val="tx1"/>
              </a:solidFill>
            </a:endParaRPr>
          </a:p>
        </p:txBody>
      </p:sp>
    </p:spTree>
    <p:extLst>
      <p:ext uri="{BB962C8B-B14F-4D97-AF65-F5344CB8AC3E}">
        <p14:creationId xmlns:p14="http://schemas.microsoft.com/office/powerpoint/2010/main" val="3725760691"/>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1340569" y="0"/>
            <a:ext cx="7803431" cy="1518047"/>
          </a:xfrm>
        </p:spPr>
        <p:txBody>
          <a:bodyPr tIns="32146" bIns="32146"/>
          <a:lstStyle/>
          <a:p>
            <a:pPr algn="l" eaLnBrk="1"/>
            <a:r>
              <a:rPr lang="en-US" altLang="en-US" b="0" dirty="0" smtClean="0">
                <a:solidFill>
                  <a:schemeClr val="bg1"/>
                </a:solidFill>
              </a:rPr>
              <a:t>Straw poll 2: FHIR Implementation Needs</a:t>
            </a:r>
          </a:p>
        </p:txBody>
      </p:sp>
      <p:sp>
        <p:nvSpPr>
          <p:cNvPr id="8195" name="Rectangle 2"/>
          <p:cNvSpPr>
            <a:spLocks noGrp="1" noChangeArrowheads="1"/>
          </p:cNvSpPr>
          <p:nvPr>
            <p:ph type="body" idx="1"/>
          </p:nvPr>
        </p:nvSpPr>
        <p:spPr>
          <a:xfrm>
            <a:off x="685800" y="1447800"/>
            <a:ext cx="7803431" cy="4419079"/>
          </a:xfrm>
        </p:spPr>
        <p:txBody>
          <a:bodyPr tIns="32146" bIns="32146" anchor="t"/>
          <a:lstStyle/>
          <a:p>
            <a:pPr marL="0" indent="0">
              <a:spcBef>
                <a:spcPct val="0"/>
              </a:spcBef>
              <a:buNone/>
            </a:pPr>
            <a:r>
              <a:rPr lang="en-US" altLang="en-US" sz="2600" dirty="0" smtClean="0">
                <a:solidFill>
                  <a:schemeClr val="accent1"/>
                </a:solidFill>
                <a:latin typeface="Calibri" panose="020F0502020204030204" pitchFamily="34" charset="0"/>
              </a:rPr>
              <a:t>As part of our FHIR implementation we plan to do the following:</a:t>
            </a:r>
          </a:p>
          <a:p>
            <a:pPr marL="0" indent="0">
              <a:spcBef>
                <a:spcPct val="0"/>
              </a:spcBef>
              <a:buNone/>
            </a:pPr>
            <a:endParaRPr lang="en-US" altLang="en-US" sz="2600" dirty="0" smtClean="0">
              <a:solidFill>
                <a:schemeClr val="accent1"/>
              </a:solidFill>
              <a:latin typeface="Calibri" panose="020F0502020204030204" pitchFamily="34" charset="0"/>
            </a:endParaRPr>
          </a:p>
          <a:p>
            <a:pPr marL="357175" indent="-357175">
              <a:spcBef>
                <a:spcPct val="0"/>
              </a:spcBef>
              <a:buFontTx/>
              <a:buAutoNum type="alphaUcPeriod"/>
            </a:pPr>
            <a:r>
              <a:rPr lang="en-US" altLang="en-US" sz="2600" dirty="0">
                <a:solidFill>
                  <a:schemeClr val="accent1"/>
                </a:solidFill>
                <a:latin typeface="Calibri" panose="020F0502020204030204" pitchFamily="34" charset="0"/>
              </a:rPr>
              <a:t>Use </a:t>
            </a:r>
            <a:r>
              <a:rPr lang="en-US" altLang="en-US" sz="2600" dirty="0" smtClean="0">
                <a:solidFill>
                  <a:schemeClr val="accent1"/>
                </a:solidFill>
                <a:latin typeface="Calibri" panose="020F0502020204030204" pitchFamily="34" charset="0"/>
              </a:rPr>
              <a:t>existing FHIR resources </a:t>
            </a:r>
            <a:r>
              <a:rPr lang="en-US" altLang="en-US" sz="2600" dirty="0">
                <a:solidFill>
                  <a:schemeClr val="accent1"/>
                </a:solidFill>
                <a:latin typeface="Calibri" panose="020F0502020204030204" pitchFamily="34" charset="0"/>
              </a:rPr>
              <a:t>and profiles </a:t>
            </a:r>
            <a:r>
              <a:rPr lang="en-US" altLang="en-US" sz="2600" dirty="0" smtClean="0">
                <a:solidFill>
                  <a:schemeClr val="accent1"/>
                </a:solidFill>
                <a:latin typeface="Calibri" panose="020F0502020204030204" pitchFamily="34" charset="0"/>
              </a:rPr>
              <a:t>“as is”</a:t>
            </a:r>
          </a:p>
          <a:p>
            <a:pPr marL="357175" indent="-357175">
              <a:spcBef>
                <a:spcPct val="0"/>
              </a:spcBef>
              <a:buFontTx/>
              <a:buAutoNum type="alphaUcPeriod"/>
            </a:pPr>
            <a:r>
              <a:rPr lang="en-US" altLang="en-US" sz="2600" dirty="0" smtClean="0">
                <a:solidFill>
                  <a:schemeClr val="accent1"/>
                </a:solidFill>
                <a:latin typeface="Calibri" panose="020F0502020204030204" pitchFamily="34" charset="0"/>
              </a:rPr>
              <a:t>Develop new FHIR resource definitions</a:t>
            </a:r>
          </a:p>
          <a:p>
            <a:pPr marL="357175" indent="-357175">
              <a:spcBef>
                <a:spcPct val="0"/>
              </a:spcBef>
              <a:buFontTx/>
              <a:buAutoNum type="alphaUcPeriod"/>
            </a:pPr>
            <a:r>
              <a:rPr lang="en-US" altLang="en-US" sz="2600" dirty="0" smtClean="0">
                <a:solidFill>
                  <a:schemeClr val="accent1"/>
                </a:solidFill>
                <a:latin typeface="Calibri" panose="020F0502020204030204" pitchFamily="34" charset="0"/>
              </a:rPr>
              <a:t>Develop additional FHIR profiles</a:t>
            </a:r>
          </a:p>
          <a:p>
            <a:pPr marL="1073150" lvl="1" indent="-514350">
              <a:spcBef>
                <a:spcPct val="0"/>
              </a:spcBef>
              <a:buFont typeface="+mj-lt"/>
              <a:buAutoNum type="arabicParenR"/>
            </a:pPr>
            <a:r>
              <a:rPr lang="en-US" altLang="en-US" sz="2400" dirty="0" smtClean="0">
                <a:solidFill>
                  <a:schemeClr val="accent1"/>
                </a:solidFill>
                <a:latin typeface="Calibri" panose="020F0502020204030204" pitchFamily="34" charset="0"/>
              </a:rPr>
              <a:t>Constrain existing FHIR resources</a:t>
            </a:r>
          </a:p>
          <a:p>
            <a:pPr marL="1073150" lvl="1" indent="-514350">
              <a:spcBef>
                <a:spcPct val="0"/>
              </a:spcBef>
              <a:buFont typeface="+mj-lt"/>
              <a:buAutoNum type="arabicParenR"/>
            </a:pPr>
            <a:r>
              <a:rPr lang="en-US" altLang="en-US" sz="2400" dirty="0" smtClean="0">
                <a:solidFill>
                  <a:schemeClr val="accent1"/>
                </a:solidFill>
                <a:latin typeface="Calibri" panose="020F0502020204030204" pitchFamily="34" charset="0"/>
              </a:rPr>
              <a:t>Extend existing FHIR resources</a:t>
            </a:r>
          </a:p>
        </p:txBody>
      </p:sp>
      <p:sp>
        <p:nvSpPr>
          <p:cNvPr id="4"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5"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6"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41</a:t>
            </a:fld>
            <a:endParaRPr lang="en-US" sz="1400">
              <a:solidFill>
                <a:schemeClr val="tx1"/>
              </a:solidFill>
            </a:endParaRPr>
          </a:p>
        </p:txBody>
      </p:sp>
    </p:spTree>
    <p:extLst>
      <p:ext uri="{BB962C8B-B14F-4D97-AF65-F5344CB8AC3E}">
        <p14:creationId xmlns:p14="http://schemas.microsoft.com/office/powerpoint/2010/main" val="1822576204"/>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1340569" y="-228600"/>
            <a:ext cx="7803431" cy="1518047"/>
          </a:xfrm>
        </p:spPr>
        <p:txBody>
          <a:bodyPr tIns="32146" bIns="32146"/>
          <a:lstStyle/>
          <a:p>
            <a:pPr algn="l" eaLnBrk="1"/>
            <a:r>
              <a:rPr lang="en-US" altLang="en-US" b="0" dirty="0" smtClean="0">
                <a:solidFill>
                  <a:schemeClr val="bg1"/>
                </a:solidFill>
              </a:rPr>
              <a:t>Straw poll 3: Implementation Platform and Collaboration</a:t>
            </a:r>
          </a:p>
        </p:txBody>
      </p:sp>
      <p:sp>
        <p:nvSpPr>
          <p:cNvPr id="9219" name="Rectangle 2"/>
          <p:cNvSpPr>
            <a:spLocks noGrp="1" noChangeArrowheads="1"/>
          </p:cNvSpPr>
          <p:nvPr>
            <p:ph type="body" idx="1"/>
          </p:nvPr>
        </p:nvSpPr>
        <p:spPr>
          <a:xfrm>
            <a:off x="685800" y="1447800"/>
            <a:ext cx="7803431" cy="4419079"/>
          </a:xfrm>
        </p:spPr>
        <p:txBody>
          <a:bodyPr tIns="32146" bIns="32146" anchor="t"/>
          <a:lstStyle/>
          <a:p>
            <a:pPr marL="0" indent="0">
              <a:spcBef>
                <a:spcPct val="0"/>
              </a:spcBef>
              <a:buNone/>
            </a:pPr>
            <a:r>
              <a:rPr lang="en-US" altLang="en-US" sz="2600" dirty="0" smtClean="0">
                <a:solidFill>
                  <a:schemeClr val="accent1"/>
                </a:solidFill>
                <a:latin typeface="Calibri" panose="020F0502020204030204" pitchFamily="34" charset="0"/>
              </a:rPr>
              <a:t>We will use the following technologies for FHIR:</a:t>
            </a:r>
          </a:p>
          <a:p>
            <a:pPr marL="318109" indent="-318109">
              <a:spcBef>
                <a:spcPct val="0"/>
              </a:spcBef>
              <a:buFontTx/>
              <a:buAutoNum type="alphaUcPeriod"/>
            </a:pPr>
            <a:r>
              <a:rPr lang="en-US" altLang="en-US" sz="2000" dirty="0" smtClean="0">
                <a:solidFill>
                  <a:schemeClr val="accent1"/>
                </a:solidFill>
                <a:latin typeface="Calibri" panose="020F0502020204030204" pitchFamily="34" charset="0"/>
              </a:rPr>
              <a:t> </a:t>
            </a:r>
            <a:r>
              <a:rPr lang="en-US" altLang="en-US" sz="2400" dirty="0" smtClean="0">
                <a:solidFill>
                  <a:schemeClr val="accent1"/>
                </a:solidFill>
                <a:latin typeface="Calibri" panose="020F0502020204030204" pitchFamily="34" charset="0"/>
              </a:rPr>
              <a:t>Java/Apache</a:t>
            </a:r>
          </a:p>
          <a:p>
            <a:pPr marL="318109" indent="-318109">
              <a:spcBef>
                <a:spcPct val="0"/>
              </a:spcBef>
              <a:buFontTx/>
              <a:buAutoNum type="alphaUcPeriod"/>
            </a:pPr>
            <a:r>
              <a:rPr lang="en-US" altLang="en-US" sz="2400" dirty="0" smtClean="0">
                <a:solidFill>
                  <a:schemeClr val="accent1"/>
                </a:solidFill>
                <a:latin typeface="Calibri" panose="020F0502020204030204" pitchFamily="34" charset="0"/>
              </a:rPr>
              <a:t> Microsoft.NET</a:t>
            </a:r>
          </a:p>
          <a:p>
            <a:pPr marL="318109" indent="-318109">
              <a:spcBef>
                <a:spcPct val="0"/>
              </a:spcBef>
              <a:buFontTx/>
              <a:buAutoNum type="alphaUcPeriod"/>
            </a:pPr>
            <a:endParaRPr lang="en-US" altLang="en-US" sz="2400" dirty="0" smtClean="0">
              <a:solidFill>
                <a:schemeClr val="accent1"/>
              </a:solidFill>
              <a:latin typeface="Calibri" panose="020F0502020204030204" pitchFamily="34" charset="0"/>
            </a:endParaRPr>
          </a:p>
          <a:p>
            <a:pPr marL="0" indent="0">
              <a:spcBef>
                <a:spcPct val="0"/>
              </a:spcBef>
              <a:buNone/>
            </a:pPr>
            <a:r>
              <a:rPr lang="en-US" altLang="en-US" sz="2600" dirty="0" smtClean="0">
                <a:solidFill>
                  <a:schemeClr val="accent1"/>
                </a:solidFill>
                <a:latin typeface="Calibri" panose="020F0502020204030204" pitchFamily="34" charset="0"/>
              </a:rPr>
              <a:t>As part of our FHIR implementation we are:</a:t>
            </a:r>
          </a:p>
          <a:p>
            <a:pPr marL="318109" indent="-318109">
              <a:spcBef>
                <a:spcPct val="0"/>
              </a:spcBef>
              <a:buFontTx/>
              <a:buAutoNum type="alphaUcPeriod"/>
            </a:pPr>
            <a:r>
              <a:rPr lang="en-US" altLang="en-US" sz="2000" dirty="0">
                <a:solidFill>
                  <a:schemeClr val="accent1"/>
                </a:solidFill>
                <a:latin typeface="Calibri" panose="020F0502020204030204" pitchFamily="34" charset="0"/>
              </a:rPr>
              <a:t> </a:t>
            </a:r>
            <a:r>
              <a:rPr lang="en-US" altLang="en-US" sz="2400" dirty="0" smtClean="0">
                <a:solidFill>
                  <a:schemeClr val="accent1"/>
                </a:solidFill>
                <a:latin typeface="Calibri" panose="020F0502020204030204" pitchFamily="34" charset="0"/>
              </a:rPr>
              <a:t>Interested in collaborating to develop share FHIR solutions </a:t>
            </a:r>
          </a:p>
          <a:p>
            <a:pPr marL="1016000" lvl="1" indent="-457200">
              <a:spcBef>
                <a:spcPct val="0"/>
              </a:spcBef>
              <a:buFont typeface="+mj-lt"/>
              <a:buAutoNum type="arabicParenR"/>
            </a:pPr>
            <a:r>
              <a:rPr lang="en-US" altLang="en-US" sz="2200" dirty="0" smtClean="0">
                <a:solidFill>
                  <a:schemeClr val="accent1"/>
                </a:solidFill>
                <a:latin typeface="Calibri" panose="020F0502020204030204" pitchFamily="34" charset="0"/>
              </a:rPr>
              <a:t>Open source</a:t>
            </a:r>
          </a:p>
          <a:p>
            <a:pPr marL="1016000" lvl="1" indent="-457200">
              <a:spcBef>
                <a:spcPct val="0"/>
              </a:spcBef>
              <a:buFont typeface="+mj-lt"/>
              <a:buAutoNum type="arabicParenR"/>
            </a:pPr>
            <a:r>
              <a:rPr lang="en-US" altLang="en-US" sz="2200" dirty="0" smtClean="0">
                <a:solidFill>
                  <a:schemeClr val="accent1"/>
                </a:solidFill>
                <a:latin typeface="Calibri" panose="020F0502020204030204" pitchFamily="34" charset="0"/>
              </a:rPr>
              <a:t>Reference implementation</a:t>
            </a:r>
          </a:p>
          <a:p>
            <a:pPr marL="318109" indent="-318109">
              <a:spcBef>
                <a:spcPct val="0"/>
              </a:spcBef>
              <a:buFontTx/>
              <a:buAutoNum type="alphaUcPeriod"/>
            </a:pPr>
            <a:r>
              <a:rPr lang="en-US" altLang="en-US" sz="2400" dirty="0" smtClean="0">
                <a:solidFill>
                  <a:schemeClr val="accent1"/>
                </a:solidFill>
                <a:latin typeface="Calibri" panose="020F0502020204030204" pitchFamily="34" charset="0"/>
              </a:rPr>
              <a:t>Not interested in collaborating </a:t>
            </a:r>
          </a:p>
        </p:txBody>
      </p:sp>
      <p:sp>
        <p:nvSpPr>
          <p:cNvPr id="4"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5"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6"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42</a:t>
            </a:fld>
            <a:endParaRPr lang="en-US" sz="1400">
              <a:solidFill>
                <a:schemeClr val="tx1"/>
              </a:solidFill>
            </a:endParaRPr>
          </a:p>
        </p:txBody>
      </p:sp>
    </p:spTree>
    <p:extLst>
      <p:ext uri="{BB962C8B-B14F-4D97-AF65-F5344CB8AC3E}">
        <p14:creationId xmlns:p14="http://schemas.microsoft.com/office/powerpoint/2010/main" val="167719515"/>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p:cNvSpPr>
          <p:nvPr>
            <p:ph type="title"/>
          </p:nvPr>
        </p:nvSpPr>
        <p:spPr>
          <a:prstGeom prst="rect">
            <a:avLst/>
          </a:prstGeom>
        </p:spPr>
        <p:txBody>
          <a:bodyPr lIns="0" tIns="0" rIns="0" bIns="0">
            <a:normAutofit/>
          </a:bodyPr>
          <a:lstStyle/>
          <a:p>
            <a:pPr lvl="0">
              <a:defRPr sz="1800" spc="0">
                <a:solidFill>
                  <a:srgbClr val="000000"/>
                </a:solidFill>
              </a:defRPr>
            </a:pPr>
            <a:r>
              <a:rPr sz="2700" spc="100" dirty="0">
                <a:solidFill>
                  <a:schemeClr val="bg1"/>
                </a:solidFill>
              </a:rPr>
              <a:t>Health Information Modeling WG</a:t>
            </a:r>
          </a:p>
        </p:txBody>
      </p:sp>
      <p:sp>
        <p:nvSpPr>
          <p:cNvPr id="155" name="Shape 155"/>
          <p:cNvSpPr>
            <a:spLocks noGrp="1"/>
          </p:cNvSpPr>
          <p:nvPr>
            <p:ph sz="half" idx="1"/>
          </p:nvPr>
        </p:nvSpPr>
        <p:spPr>
          <a:xfrm>
            <a:off x="825500" y="1676400"/>
            <a:ext cx="3060700" cy="4114800"/>
          </a:xfrm>
          <a:prstGeom prst="rect">
            <a:avLst/>
          </a:prstGeom>
        </p:spPr>
        <p:txBody>
          <a:bodyPr lIns="0" tIns="0" rIns="0" bIns="0">
            <a:noAutofit/>
          </a:bodyPr>
          <a:lstStyle/>
          <a:p>
            <a:pPr marL="0" lvl="0" indent="0" defTabSz="905255">
              <a:lnSpc>
                <a:spcPct val="110000"/>
              </a:lnSpc>
              <a:spcBef>
                <a:spcPts val="1700"/>
              </a:spcBef>
              <a:buNone/>
              <a:defRPr sz="1800">
                <a:solidFill>
                  <a:srgbClr val="000000"/>
                </a:solidFill>
              </a:defRPr>
            </a:pPr>
            <a:r>
              <a:rPr sz="2000" b="1" dirty="0">
                <a:solidFill>
                  <a:srgbClr val="C10A25"/>
                </a:solidFill>
                <a:latin typeface="Calibri"/>
                <a:ea typeface="Georgia"/>
                <a:sym typeface="Georgia"/>
              </a:rPr>
              <a:t>Purpose:</a:t>
            </a:r>
            <a:r>
              <a:rPr sz="2000" b="1" dirty="0">
                <a:solidFill>
                  <a:srgbClr val="013F80"/>
                </a:solidFill>
                <a:latin typeface="Calibri"/>
                <a:ea typeface="Georgia"/>
                <a:sym typeface="Georgia"/>
              </a:rPr>
              <a:t> </a:t>
            </a:r>
            <a:endParaRPr lang="en-US" sz="2000" b="1" dirty="0" smtClean="0">
              <a:solidFill>
                <a:srgbClr val="013F80"/>
              </a:solidFill>
              <a:latin typeface="Calibri"/>
              <a:ea typeface="Georgia"/>
              <a:sym typeface="Georgia"/>
            </a:endParaRPr>
          </a:p>
          <a:p>
            <a:pPr marL="218231" lvl="0" indent="-218231" defTabSz="905255">
              <a:lnSpc>
                <a:spcPct val="110000"/>
              </a:lnSpc>
              <a:spcBef>
                <a:spcPts val="0"/>
              </a:spcBef>
              <a:buFont typeface="Georgia"/>
              <a:defRPr sz="1800">
                <a:solidFill>
                  <a:srgbClr val="000000"/>
                </a:solidFill>
              </a:defRPr>
            </a:pPr>
            <a:r>
              <a:rPr sz="1800" b="1" dirty="0" smtClean="0">
                <a:solidFill>
                  <a:schemeClr val="accent1"/>
                </a:solidFill>
                <a:latin typeface="Calibri"/>
                <a:ea typeface="Georgia"/>
                <a:sym typeface="Georgia"/>
              </a:rPr>
              <a:t>Develop</a:t>
            </a:r>
            <a:r>
              <a:rPr sz="1800" dirty="0" smtClean="0">
                <a:solidFill>
                  <a:schemeClr val="accent1"/>
                </a:solidFill>
                <a:latin typeface="Calibri"/>
                <a:ea typeface="Georgia"/>
                <a:sym typeface="Georgia"/>
              </a:rPr>
              <a:t> </a:t>
            </a:r>
            <a:r>
              <a:rPr sz="1800" dirty="0">
                <a:solidFill>
                  <a:schemeClr val="accent1"/>
                </a:solidFill>
                <a:latin typeface="Calibri"/>
                <a:ea typeface="Georgia"/>
                <a:sym typeface="Georgia"/>
              </a:rPr>
              <a:t>information and implementation models to fully support health interoperability and </a:t>
            </a:r>
            <a:r>
              <a:rPr sz="1800" b="1" dirty="0">
                <a:solidFill>
                  <a:schemeClr val="accent1"/>
                </a:solidFill>
                <a:latin typeface="Calibri"/>
                <a:ea typeface="Georgia"/>
                <a:sym typeface="Georgia"/>
              </a:rPr>
              <a:t>harmonize</a:t>
            </a:r>
            <a:r>
              <a:rPr sz="1800" dirty="0">
                <a:solidFill>
                  <a:schemeClr val="accent1"/>
                </a:solidFill>
                <a:latin typeface="Calibri"/>
                <a:ea typeface="Georgia"/>
                <a:sym typeface="Georgia"/>
              </a:rPr>
              <a:t> information from the individual federal partners and standards organizations into a single, logical, health information model that can be used as the basis for a model driven architecture (MDA) approach to generating interoperability specifications</a:t>
            </a:r>
            <a:r>
              <a:rPr sz="1800" dirty="0" smtClean="0">
                <a:solidFill>
                  <a:schemeClr val="accent1"/>
                </a:solidFill>
                <a:latin typeface="Calibri"/>
                <a:ea typeface="Georgia"/>
                <a:sym typeface="Georgia"/>
              </a:rPr>
              <a:t>.</a:t>
            </a:r>
            <a:endParaRPr sz="1800" dirty="0">
              <a:solidFill>
                <a:schemeClr val="accent1"/>
              </a:solidFill>
              <a:latin typeface="Calibri"/>
              <a:ea typeface="Georgia"/>
              <a:sym typeface="Georgia"/>
            </a:endParaRPr>
          </a:p>
        </p:txBody>
      </p:sp>
      <p:sp>
        <p:nvSpPr>
          <p:cNvPr id="2" name="Content Placeholder 1"/>
          <p:cNvSpPr>
            <a:spLocks noGrp="1"/>
          </p:cNvSpPr>
          <p:nvPr>
            <p:ph sz="half" idx="2"/>
          </p:nvPr>
        </p:nvSpPr>
        <p:spPr>
          <a:xfrm>
            <a:off x="4267200" y="1676400"/>
            <a:ext cx="4419600" cy="4114800"/>
          </a:xfrm>
        </p:spPr>
        <p:txBody>
          <a:bodyPr/>
          <a:lstStyle/>
          <a:p>
            <a:pPr marL="0" lvl="0" indent="0" defTabSz="905255">
              <a:lnSpc>
                <a:spcPct val="110000"/>
              </a:lnSpc>
              <a:spcBef>
                <a:spcPts val="1700"/>
              </a:spcBef>
              <a:buNone/>
              <a:defRPr sz="1800">
                <a:solidFill>
                  <a:srgbClr val="000000"/>
                </a:solidFill>
              </a:defRPr>
            </a:pPr>
            <a:r>
              <a:rPr lang="en-US" sz="2000" b="1" dirty="0">
                <a:solidFill>
                  <a:srgbClr val="C10A25"/>
                </a:solidFill>
                <a:latin typeface="Calibri"/>
                <a:ea typeface="Georgia"/>
                <a:sym typeface="Georgia"/>
              </a:rPr>
              <a:t>Target:</a:t>
            </a:r>
            <a:r>
              <a:rPr lang="en-US" sz="2000" dirty="0">
                <a:solidFill>
                  <a:srgbClr val="C10A25"/>
                </a:solidFill>
                <a:latin typeface="Calibri"/>
                <a:ea typeface="Georgia"/>
                <a:sym typeface="Georgia"/>
              </a:rPr>
              <a:t> </a:t>
            </a:r>
          </a:p>
          <a:p>
            <a:pPr marL="218231" lvl="0" indent="-218231" defTabSz="905255">
              <a:lnSpc>
                <a:spcPct val="110000"/>
              </a:lnSpc>
              <a:spcBef>
                <a:spcPts val="0"/>
              </a:spcBef>
              <a:buFont typeface="Georgia"/>
              <a:defRPr sz="1800">
                <a:solidFill>
                  <a:srgbClr val="000000"/>
                </a:solidFill>
              </a:defRPr>
            </a:pPr>
            <a:r>
              <a:rPr lang="en-US" sz="1800" dirty="0">
                <a:solidFill>
                  <a:srgbClr val="013F80"/>
                </a:solidFill>
                <a:latin typeface="Calibri"/>
                <a:ea typeface="Georgia"/>
                <a:sym typeface="Georgia"/>
              </a:rPr>
              <a:t>Fully integrate the FHIM into the S&amp;I Framework process and </a:t>
            </a:r>
            <a:r>
              <a:rPr lang="en-US" sz="1800" b="1" dirty="0">
                <a:solidFill>
                  <a:srgbClr val="013F80"/>
                </a:solidFill>
                <a:latin typeface="Calibri"/>
                <a:ea typeface="Georgia"/>
                <a:sym typeface="Georgia"/>
              </a:rPr>
              <a:t>develop</a:t>
            </a:r>
            <a:r>
              <a:rPr lang="en-US" sz="1800" dirty="0">
                <a:solidFill>
                  <a:srgbClr val="013F80"/>
                </a:solidFill>
                <a:latin typeface="Calibri"/>
                <a:ea typeface="Georgia"/>
                <a:sym typeface="Georgia"/>
              </a:rPr>
              <a:t> </a:t>
            </a:r>
            <a:r>
              <a:rPr lang="en-US" sz="1800" dirty="0" smtClean="0">
                <a:solidFill>
                  <a:srgbClr val="013F80"/>
                </a:solidFill>
                <a:latin typeface="Calibri"/>
                <a:ea typeface="Georgia"/>
                <a:sym typeface="Georgia"/>
              </a:rPr>
              <a:t>interoperability </a:t>
            </a:r>
            <a:r>
              <a:rPr lang="en-US" sz="1800" dirty="0">
                <a:solidFill>
                  <a:srgbClr val="013F80"/>
                </a:solidFill>
                <a:latin typeface="Calibri"/>
                <a:ea typeface="Georgia"/>
                <a:sym typeface="Georgia"/>
              </a:rPr>
              <a:t>specifications using the MDA </a:t>
            </a:r>
            <a:r>
              <a:rPr lang="en-US" sz="1800" dirty="0" smtClean="0">
                <a:solidFill>
                  <a:srgbClr val="013F80"/>
                </a:solidFill>
                <a:latin typeface="Calibri"/>
                <a:ea typeface="Georgia"/>
                <a:sym typeface="Georgia"/>
              </a:rPr>
              <a:t>approach to </a:t>
            </a:r>
            <a:r>
              <a:rPr lang="en-US" sz="1800" dirty="0">
                <a:solidFill>
                  <a:srgbClr val="013F80"/>
                </a:solidFill>
                <a:latin typeface="Calibri"/>
                <a:ea typeface="Georgia"/>
                <a:sym typeface="Georgia"/>
              </a:rPr>
              <a:t>support MU and other federal partner use cases</a:t>
            </a:r>
          </a:p>
          <a:p>
            <a:pPr marL="0" lvl="0" indent="0" defTabSz="905255">
              <a:lnSpc>
                <a:spcPct val="110000"/>
              </a:lnSpc>
              <a:spcBef>
                <a:spcPts val="1700"/>
              </a:spcBef>
              <a:buNone/>
              <a:defRPr sz="1800">
                <a:solidFill>
                  <a:srgbClr val="000000"/>
                </a:solidFill>
              </a:defRPr>
            </a:pPr>
            <a:r>
              <a:rPr lang="en-US" sz="2000" b="1" dirty="0">
                <a:solidFill>
                  <a:srgbClr val="C10A25"/>
                </a:solidFill>
                <a:latin typeface="Calibri"/>
                <a:ea typeface="Georgia"/>
                <a:sym typeface="Georgia"/>
              </a:rPr>
              <a:t>Recent/Upcoming Deliverables:</a:t>
            </a:r>
          </a:p>
          <a:p>
            <a:pPr marL="234437" indent="-181859" defTabSz="905255">
              <a:lnSpc>
                <a:spcPct val="110000"/>
              </a:lnSpc>
              <a:spcBef>
                <a:spcPts val="400"/>
              </a:spcBef>
              <a:buClr>
                <a:srgbClr val="013F80"/>
              </a:buClr>
              <a:buFont typeface="Georgia"/>
              <a:defRPr sz="1800">
                <a:solidFill>
                  <a:srgbClr val="000000"/>
                </a:solidFill>
              </a:defRPr>
            </a:pPr>
            <a:r>
              <a:rPr lang="en-US" sz="1800" dirty="0" smtClean="0">
                <a:solidFill>
                  <a:srgbClr val="013F80"/>
                </a:solidFill>
                <a:latin typeface="Calibri"/>
                <a:ea typeface="Georgia"/>
                <a:sym typeface="Georgia"/>
              </a:rPr>
              <a:t>Completed mapping FHIM to all ongoing S&amp;I Framework initiatives </a:t>
            </a:r>
            <a:br>
              <a:rPr lang="en-US" sz="1800" dirty="0" smtClean="0">
                <a:solidFill>
                  <a:srgbClr val="013F80"/>
                </a:solidFill>
                <a:latin typeface="Calibri"/>
                <a:ea typeface="Georgia"/>
                <a:sym typeface="Georgia"/>
              </a:rPr>
            </a:br>
            <a:r>
              <a:rPr lang="en-US" sz="1800" dirty="0" smtClean="0">
                <a:solidFill>
                  <a:srgbClr val="C10A25"/>
                </a:solidFill>
                <a:latin typeface="Calibri"/>
                <a:ea typeface="Georgia"/>
                <a:sym typeface="Georgia"/>
              </a:rPr>
              <a:t>(13 of 13 completed)</a:t>
            </a:r>
          </a:p>
          <a:p>
            <a:pPr marL="234437" indent="-181859" defTabSz="905255">
              <a:lnSpc>
                <a:spcPct val="110000"/>
              </a:lnSpc>
              <a:spcBef>
                <a:spcPts val="400"/>
              </a:spcBef>
              <a:buClr>
                <a:srgbClr val="013F80"/>
              </a:buClr>
              <a:buFont typeface="Georgia"/>
              <a:defRPr sz="1800">
                <a:solidFill>
                  <a:srgbClr val="000000"/>
                </a:solidFill>
              </a:defRPr>
            </a:pPr>
            <a:r>
              <a:rPr lang="en-US" sz="1800" dirty="0" smtClean="0">
                <a:solidFill>
                  <a:srgbClr val="013F80"/>
                </a:solidFill>
                <a:latin typeface="Calibri"/>
                <a:ea typeface="Georgia"/>
                <a:sym typeface="Georgia"/>
              </a:rPr>
              <a:t>Released </a:t>
            </a:r>
            <a:r>
              <a:rPr lang="en-US" sz="1800" dirty="0">
                <a:solidFill>
                  <a:srgbClr val="013F80"/>
                </a:solidFill>
                <a:latin typeface="Calibri"/>
                <a:ea typeface="Georgia"/>
                <a:sym typeface="Georgia"/>
              </a:rPr>
              <a:t>three FHIM information domains (Allergies, Health Concern, Vital Signs) for partner review. </a:t>
            </a:r>
            <a:r>
              <a:rPr lang="en-US" sz="1800" dirty="0">
                <a:solidFill>
                  <a:srgbClr val="C10A25"/>
                </a:solidFill>
                <a:latin typeface="Calibri"/>
                <a:ea typeface="Georgia"/>
                <a:sym typeface="Georgia"/>
              </a:rPr>
              <a:t>Feedback due 6/26.</a:t>
            </a:r>
          </a:p>
          <a:p>
            <a:endParaRPr lang="en-US" dirty="0"/>
          </a:p>
        </p:txBody>
      </p:sp>
      <p:sp>
        <p:nvSpPr>
          <p:cNvPr id="7"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8"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43</a:t>
            </a:fld>
            <a:endParaRPr lang="en-US" sz="1400">
              <a:solidFill>
                <a:schemeClr val="tx1"/>
              </a:solidFill>
            </a:endParaRPr>
          </a:p>
        </p:txBody>
      </p:sp>
    </p:spTree>
    <p:extLst>
      <p:ext uri="{BB962C8B-B14F-4D97-AF65-F5344CB8AC3E}">
        <p14:creationId xmlns:p14="http://schemas.microsoft.com/office/powerpoint/2010/main" val="3102733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Shape 313"/>
          <p:cNvSpPr>
            <a:spLocks noGrp="1"/>
          </p:cNvSpPr>
          <p:nvPr>
            <p:ph type="title"/>
          </p:nvPr>
        </p:nvSpPr>
        <p:spPr>
          <a:xfrm>
            <a:off x="1524000" y="152400"/>
            <a:ext cx="7696200" cy="1143000"/>
          </a:xfrm>
          <a:prstGeom prst="rect">
            <a:avLst/>
          </a:prstGeom>
        </p:spPr>
        <p:txBody>
          <a:bodyPr lIns="0" tIns="0" rIns="0" bIns="0">
            <a:normAutofit/>
          </a:bodyPr>
          <a:lstStyle/>
          <a:p>
            <a:pPr lvl="0">
              <a:defRPr sz="1800" spc="0">
                <a:solidFill>
                  <a:srgbClr val="000000"/>
                </a:solidFill>
              </a:defRPr>
            </a:pPr>
            <a:r>
              <a:rPr sz="2700" spc="100" dirty="0">
                <a:solidFill>
                  <a:schemeClr val="bg1"/>
                </a:solidFill>
              </a:rPr>
              <a:t>Health Information Modeling WG </a:t>
            </a:r>
          </a:p>
        </p:txBody>
      </p:sp>
      <p:graphicFrame>
        <p:nvGraphicFramePr>
          <p:cNvPr id="314" name="Table 314"/>
          <p:cNvGraphicFramePr/>
          <p:nvPr>
            <p:extLst>
              <p:ext uri="{D42A27DB-BD31-4B8C-83A1-F6EECF244321}">
                <p14:modId xmlns:p14="http://schemas.microsoft.com/office/powerpoint/2010/main" val="1773467277"/>
              </p:ext>
            </p:extLst>
          </p:nvPr>
        </p:nvGraphicFramePr>
        <p:xfrm>
          <a:off x="0" y="1483360"/>
          <a:ext cx="4267200" cy="4617720"/>
        </p:xfrm>
        <a:graphic>
          <a:graphicData uri="http://schemas.openxmlformats.org/drawingml/2006/table">
            <a:tbl>
              <a:tblPr firstRow="1" bandRow="1"/>
              <a:tblGrid>
                <a:gridCol w="152400"/>
                <a:gridCol w="4114800"/>
              </a:tblGrid>
              <a:tr h="228600">
                <a:tc>
                  <a:txBody>
                    <a:bodyPr/>
                    <a:lstStyle/>
                    <a:p>
                      <a:pPr lvl="0" defTabSz="457200">
                        <a:defRPr sz="1800" b="0" i="0">
                          <a:solidFill>
                            <a:srgbClr val="000000"/>
                          </a:solidFill>
                        </a:defRPr>
                      </a:pPr>
                      <a:endParaRPr dirty="0"/>
                    </a:p>
                  </a:txBody>
                  <a:tcPr marL="0" marR="0" marT="0" marB="0" horzOverflow="overflow">
                    <a:lnL w="12700">
                      <a:miter lim="400000"/>
                    </a:lnL>
                    <a:lnR w="12700">
                      <a:miter lim="400000"/>
                    </a:lnR>
                    <a:lnT w="6350">
                      <a:solidFill>
                        <a:srgbClr val="013F80"/>
                      </a:solidFill>
                      <a:round/>
                    </a:lnT>
                    <a:lnB w="12700">
                      <a:miter lim="400000"/>
                    </a:lnB>
                    <a:solidFill>
                      <a:schemeClr val="accent1"/>
                    </a:solidFill>
                  </a:tcPr>
                </a:tc>
                <a:tc>
                  <a:txBody>
                    <a:bodyPr/>
                    <a:lstStyle/>
                    <a:p>
                      <a:pPr lvl="0" defTabSz="457200">
                        <a:defRPr sz="1800" b="0" i="0">
                          <a:solidFill>
                            <a:srgbClr val="000000"/>
                          </a:solidFill>
                        </a:defRPr>
                      </a:pPr>
                      <a:r>
                        <a:rPr sz="1000" b="1" i="0" dirty="0">
                          <a:solidFill>
                            <a:srgbClr val="013F80"/>
                          </a:solidFill>
                          <a:sym typeface="Arial"/>
                        </a:rPr>
                        <a:t>FEDERAL PARTNERS PROBLEM STATEMENT</a:t>
                      </a:r>
                    </a:p>
                  </a:txBody>
                  <a:tcPr marL="45720" marR="45720" horzOverflow="overflow">
                    <a:lnL w="12700">
                      <a:miter lim="400000"/>
                    </a:lnL>
                    <a:lnR w="12700">
                      <a:miter lim="400000"/>
                    </a:lnR>
                    <a:lnT w="6350">
                      <a:solidFill>
                        <a:srgbClr val="013F80"/>
                      </a:solidFill>
                      <a:round/>
                    </a:lnT>
                    <a:lnB w="12700">
                      <a:miter lim="400000"/>
                    </a:lnB>
                    <a:solidFill>
                      <a:srgbClr val="FFFFFF"/>
                    </a:solidFill>
                  </a:tcPr>
                </a:tc>
              </a:tr>
              <a:tr h="137160">
                <a:tc>
                  <a:txBody>
                    <a:bodyPr/>
                    <a:lstStyle/>
                    <a:p>
                      <a:pPr lvl="0" defTabSz="457200">
                        <a:defRPr sz="1800" b="0" i="0"/>
                      </a:pPr>
                      <a:endParaRP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lvl="0" defTabSz="457200">
                        <a:defRPr sz="1800" b="0" i="0"/>
                      </a:pPr>
                      <a:r>
                        <a:rPr sz="900" dirty="0">
                          <a:sym typeface="Arial"/>
                        </a:rPr>
                        <a:t>Develop information and implementation models to fully support health interoperability and harmonize information from the individual federal partners and standards organizations into a single, logical, health information model that can be used as the basis for a model driven architecture (MDA) approach to generating interoperability specifications.</a:t>
                      </a:r>
                    </a:p>
                  </a:txBody>
                  <a:tcPr marL="45720" marR="45720" horzOverflow="overflow">
                    <a:lnL w="12700">
                      <a:miter lim="400000"/>
                    </a:lnL>
                    <a:lnR w="12700">
                      <a:miter lim="400000"/>
                    </a:lnR>
                    <a:lnT w="12700">
                      <a:miter lim="400000"/>
                    </a:lnT>
                    <a:lnB w="12700">
                      <a:miter lim="400000"/>
                    </a:lnB>
                    <a:solidFill>
                      <a:srgbClr val="FFFFFF"/>
                    </a:solidFill>
                  </a:tcPr>
                </a:tc>
              </a:tr>
              <a:tr h="0">
                <a:tc>
                  <a:txBody>
                    <a:bodyPr/>
                    <a:lstStyle/>
                    <a:p>
                      <a:pPr lvl="0" defTabSz="457200">
                        <a:defRPr sz="1800" b="0" i="0"/>
                      </a:pPr>
                      <a:endParaRPr sz="800"/>
                    </a:p>
                  </a:txBody>
                  <a:tcPr marL="0" marR="0" marT="0" marB="0" horzOverflow="overflow">
                    <a:lnL w="12700">
                      <a:miter lim="400000"/>
                    </a:lnL>
                    <a:lnR w="12700">
                      <a:miter lim="400000"/>
                    </a:lnR>
                    <a:lnT w="12700">
                      <a:miter lim="400000"/>
                    </a:lnT>
                    <a:lnB w="6350">
                      <a:solidFill>
                        <a:srgbClr val="013F80"/>
                      </a:solidFill>
                      <a:round/>
                    </a:lnB>
                    <a:solidFill>
                      <a:srgbClr val="FFFFFF"/>
                    </a:solidFill>
                  </a:tcPr>
                </a:tc>
                <a:tc>
                  <a:txBody>
                    <a:bodyPr/>
                    <a:lstStyle/>
                    <a:p>
                      <a:pPr lvl="0" defTabSz="457200">
                        <a:defRPr sz="1800" b="0" i="0"/>
                      </a:pPr>
                      <a:endParaRPr sz="800" dirty="0"/>
                    </a:p>
                  </a:txBody>
                  <a:tcPr marL="45720" marR="45720" horzOverflow="overflow">
                    <a:lnL w="12700">
                      <a:miter lim="400000"/>
                    </a:lnL>
                    <a:lnR w="12700">
                      <a:miter lim="400000"/>
                    </a:lnR>
                    <a:lnT w="12700">
                      <a:miter lim="400000"/>
                    </a:lnT>
                    <a:lnB w="6350">
                      <a:solidFill>
                        <a:srgbClr val="013F80"/>
                      </a:solidFill>
                      <a:round/>
                    </a:lnB>
                    <a:solidFill>
                      <a:srgbClr val="FFFFFF"/>
                    </a:solidFill>
                  </a:tcPr>
                </a:tc>
              </a:tr>
              <a:tr h="137160">
                <a:tc>
                  <a:txBody>
                    <a:bodyPr/>
                    <a:lstStyle/>
                    <a:p>
                      <a:pPr lvl="0" defTabSz="457200">
                        <a:defRPr sz="1800" b="0" i="0"/>
                      </a:pPr>
                      <a:endParaRPr/>
                    </a:p>
                  </a:txBody>
                  <a:tcPr marL="0" marR="0" marT="0" marB="0" horzOverflow="overflow">
                    <a:lnL w="12700">
                      <a:miter lim="400000"/>
                    </a:lnL>
                    <a:lnR w="12700">
                      <a:miter lim="400000"/>
                    </a:lnR>
                    <a:lnT w="6350">
                      <a:solidFill>
                        <a:srgbClr val="013F80"/>
                      </a:solidFill>
                      <a:round/>
                    </a:lnT>
                    <a:lnB w="12700">
                      <a:miter lim="400000"/>
                    </a:lnB>
                    <a:solidFill>
                      <a:srgbClr val="013F80"/>
                    </a:solidFill>
                  </a:tcPr>
                </a:tc>
                <a:tc>
                  <a:txBody>
                    <a:bodyPr/>
                    <a:lstStyle/>
                    <a:p>
                      <a:pPr lvl="0" defTabSz="457200">
                        <a:defRPr sz="1800" b="0" i="0"/>
                      </a:pPr>
                      <a:r>
                        <a:rPr sz="1000" b="1" i="0" dirty="0">
                          <a:solidFill>
                            <a:srgbClr val="013F80"/>
                          </a:solidFill>
                          <a:sym typeface="Arial"/>
                        </a:rPr>
                        <a:t>REQUESTORS: </a:t>
                      </a:r>
                      <a:r>
                        <a:rPr sz="900" b="1" i="0" dirty="0">
                          <a:sym typeface="Arial"/>
                        </a:rPr>
                        <a:t>VA, DoD</a:t>
                      </a:r>
                    </a:p>
                  </a:txBody>
                  <a:tcPr marL="45720" marR="45720" horzOverflow="overflow">
                    <a:lnL w="12700">
                      <a:miter lim="400000"/>
                    </a:lnL>
                    <a:lnR w="12700">
                      <a:miter lim="400000"/>
                    </a:lnR>
                    <a:lnT w="6350">
                      <a:solidFill>
                        <a:srgbClr val="013F80"/>
                      </a:solidFill>
                      <a:round/>
                    </a:lnT>
                    <a:lnB w="12700">
                      <a:miter lim="400000"/>
                    </a:lnB>
                    <a:solidFill>
                      <a:srgbClr val="FFFFFF"/>
                    </a:solidFill>
                  </a:tcPr>
                </a:tc>
              </a:tr>
              <a:tr h="0">
                <a:tc>
                  <a:txBody>
                    <a:bodyPr/>
                    <a:lstStyle/>
                    <a:p>
                      <a:pPr lvl="0" defTabSz="457200">
                        <a:defRPr sz="1800" b="0" i="0"/>
                      </a:pPr>
                      <a:endParaRPr sz="800"/>
                    </a:p>
                  </a:txBody>
                  <a:tcPr marL="0" marR="0" marT="0" marB="0" horzOverflow="overflow">
                    <a:lnL w="12700">
                      <a:miter lim="400000"/>
                    </a:lnL>
                    <a:lnR w="12700">
                      <a:miter lim="400000"/>
                    </a:lnR>
                    <a:lnT w="12700">
                      <a:miter lim="400000"/>
                    </a:lnT>
                    <a:lnB w="6350">
                      <a:solidFill>
                        <a:srgbClr val="013F80"/>
                      </a:solidFill>
                      <a:round/>
                    </a:lnB>
                    <a:solidFill>
                      <a:srgbClr val="FFFFFF"/>
                    </a:solidFill>
                  </a:tcPr>
                </a:tc>
                <a:tc>
                  <a:txBody>
                    <a:bodyPr/>
                    <a:lstStyle/>
                    <a:p>
                      <a:pPr lvl="0" defTabSz="457200">
                        <a:defRPr sz="1800" b="0" i="0"/>
                      </a:pPr>
                      <a:endParaRPr sz="800" dirty="0"/>
                    </a:p>
                  </a:txBody>
                  <a:tcPr marL="45720" marR="45720" horzOverflow="overflow">
                    <a:lnL w="12700">
                      <a:miter lim="400000"/>
                    </a:lnL>
                    <a:lnR w="12700">
                      <a:miter lim="400000"/>
                    </a:lnR>
                    <a:lnT w="12700">
                      <a:miter lim="400000"/>
                    </a:lnT>
                    <a:lnB w="6350">
                      <a:solidFill>
                        <a:srgbClr val="013F80"/>
                      </a:solidFill>
                      <a:round/>
                    </a:lnB>
                    <a:solidFill>
                      <a:srgbClr val="FFFFFF"/>
                    </a:solidFill>
                  </a:tcPr>
                </a:tc>
              </a:tr>
              <a:tr h="143794">
                <a:tc>
                  <a:txBody>
                    <a:bodyPr/>
                    <a:lstStyle/>
                    <a:p>
                      <a:pPr lvl="0" defTabSz="457200">
                        <a:defRPr sz="1800" b="0" i="0"/>
                      </a:pPr>
                      <a:endParaRPr/>
                    </a:p>
                  </a:txBody>
                  <a:tcPr marL="0" marR="0" marT="0" marB="0" horzOverflow="overflow">
                    <a:lnL w="12700">
                      <a:miter lim="400000"/>
                    </a:lnL>
                    <a:lnR w="12700">
                      <a:miter lim="400000"/>
                    </a:lnR>
                    <a:lnT w="6350">
                      <a:solidFill>
                        <a:srgbClr val="013F80"/>
                      </a:solidFill>
                      <a:round/>
                    </a:lnT>
                    <a:lnB w="12700">
                      <a:miter lim="400000"/>
                    </a:lnB>
                    <a:solidFill>
                      <a:srgbClr val="013F80"/>
                    </a:solidFill>
                  </a:tcPr>
                </a:tc>
                <a:tc>
                  <a:txBody>
                    <a:bodyPr/>
                    <a:lstStyle/>
                    <a:p>
                      <a:pPr lvl="0" defTabSz="457200">
                        <a:defRPr sz="1800" b="0" i="0"/>
                      </a:pPr>
                      <a:r>
                        <a:rPr sz="1000" b="1" i="0" dirty="0">
                          <a:solidFill>
                            <a:srgbClr val="013F80"/>
                          </a:solidFill>
                          <a:sym typeface="Arial"/>
                        </a:rPr>
                        <a:t>CHALLENGES</a:t>
                      </a:r>
                    </a:p>
                  </a:txBody>
                  <a:tcPr marL="45720" marR="45720" horzOverflow="overflow">
                    <a:lnL w="12700">
                      <a:miter lim="400000"/>
                    </a:lnL>
                    <a:lnR w="12700">
                      <a:miter lim="400000"/>
                    </a:lnR>
                    <a:lnT w="6350">
                      <a:solidFill>
                        <a:srgbClr val="013F80"/>
                      </a:solidFill>
                      <a:round/>
                    </a:lnT>
                    <a:lnB w="12700">
                      <a:miter lim="400000"/>
                    </a:lnB>
                    <a:solidFill>
                      <a:srgbClr val="FFFFFF"/>
                    </a:solidFill>
                  </a:tcPr>
                </a:tc>
              </a:tr>
              <a:tr h="389867">
                <a:tc>
                  <a:txBody>
                    <a:bodyPr/>
                    <a:lstStyle/>
                    <a:p>
                      <a:pPr lvl="0" defTabSz="457200">
                        <a:defRPr sz="1800" b="0" i="0"/>
                      </a:pPr>
                      <a:endParaRP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marL="85725" lvl="0" indent="-85725" defTabSz="457200">
                        <a:buClr>
                          <a:srgbClr val="000000"/>
                        </a:buClr>
                        <a:buSzPct val="100000"/>
                        <a:buFont typeface="Arial"/>
                        <a:buChar char="•"/>
                        <a:defRPr sz="1800" b="0" i="0"/>
                      </a:pPr>
                      <a:r>
                        <a:rPr sz="900">
                          <a:sym typeface="Arial"/>
                        </a:rPr>
                        <a:t>Obtaining broad participation/input from the federal partners</a:t>
                      </a:r>
                      <a:endParaRPr sz="900">
                        <a:solidFill>
                          <a:srgbClr val="1D165A"/>
                        </a:solidFill>
                        <a:sym typeface="Arial"/>
                      </a:endParaRPr>
                    </a:p>
                    <a:p>
                      <a:pPr marL="85725" lvl="0" indent="-85725" defTabSz="457200">
                        <a:buClr>
                          <a:srgbClr val="000000"/>
                        </a:buClr>
                        <a:buSzPct val="100000"/>
                        <a:buFont typeface="Arial"/>
                        <a:buChar char="•"/>
                        <a:defRPr sz="1800" b="0" i="0"/>
                      </a:pPr>
                      <a:r>
                        <a:rPr sz="900">
                          <a:sym typeface="Arial"/>
                        </a:rPr>
                        <a:t>Fully integrating the FHIM into the S&amp;I Framework process and maximizing its efficient use</a:t>
                      </a:r>
                      <a:endParaRPr sz="900">
                        <a:solidFill>
                          <a:srgbClr val="1D165A"/>
                        </a:solidFill>
                        <a:sym typeface="Arial"/>
                      </a:endParaRPr>
                    </a:p>
                    <a:p>
                      <a:pPr marL="85725" lvl="0" indent="-85725" defTabSz="457200">
                        <a:buClr>
                          <a:srgbClr val="000000"/>
                        </a:buClr>
                        <a:buSzPct val="100000"/>
                        <a:buFont typeface="Arial"/>
                        <a:buChar char="•"/>
                        <a:defRPr sz="1800" b="0" i="0"/>
                      </a:pPr>
                      <a:r>
                        <a:rPr sz="900">
                          <a:sym typeface="Arial"/>
                        </a:rPr>
                        <a:t>Standardizing the process and tools for modeling business use cases</a:t>
                      </a:r>
                      <a:endParaRPr sz="900">
                        <a:solidFill>
                          <a:srgbClr val="1D165A"/>
                        </a:solidFill>
                        <a:sym typeface="Arial"/>
                      </a:endParaRPr>
                    </a:p>
                    <a:p>
                      <a:pPr marL="85725" lvl="0" indent="-85725" defTabSz="457200">
                        <a:buClr>
                          <a:srgbClr val="000000"/>
                        </a:buClr>
                        <a:buSzPct val="100000"/>
                        <a:buFont typeface="Arial"/>
                        <a:buChar char="•"/>
                        <a:defRPr sz="1800" b="0" i="0"/>
                      </a:pPr>
                      <a:r>
                        <a:rPr sz="900">
                          <a:sym typeface="Arial"/>
                        </a:rPr>
                        <a:t>Obtaining sufficient FHA or in-kind federal partner resources to accomplish all the work required to achieve goals</a:t>
                      </a:r>
                      <a:endParaRPr>
                        <a:sym typeface="Arial"/>
                      </a:endParaRPr>
                    </a:p>
                    <a:p>
                      <a:pPr marL="171450" lvl="0" indent="-171450" defTabSz="457200">
                        <a:buSzPct val="100000"/>
                        <a:buFont typeface="Arial"/>
                        <a:buChar char="•"/>
                        <a:defRPr sz="1800" b="0" i="0"/>
                      </a:pPr>
                      <a:endParaRPr sz="900">
                        <a:sym typeface="Arial"/>
                      </a:endParaRPr>
                    </a:p>
                    <a:p>
                      <a:pPr lvl="0" defTabSz="457200">
                        <a:defRPr sz="1800" b="0" i="0"/>
                      </a:pPr>
                      <a:r>
                        <a:rPr sz="900" b="1">
                          <a:sym typeface="Arial"/>
                        </a:rPr>
                        <a:t>Hot Button Issue</a:t>
                      </a:r>
                      <a:endParaRPr>
                        <a:sym typeface="Arial"/>
                      </a:endParaRPr>
                    </a:p>
                    <a:p>
                      <a:pPr marL="85725" lvl="0" indent="-85725" defTabSz="457200">
                        <a:buSzPct val="100000"/>
                        <a:buFont typeface="Arial"/>
                        <a:buChar char="•"/>
                        <a:defRPr sz="1800" b="0" i="0"/>
                      </a:pPr>
                      <a:r>
                        <a:rPr sz="900">
                          <a:sym typeface="Arial"/>
                        </a:rPr>
                        <a:t>Integration of FHIM into S&amp;I Framework going slowly.  First effort did not complete task.  Second effort about to start.</a:t>
                      </a:r>
                      <a:endParaRPr>
                        <a:sym typeface="Arial"/>
                      </a:endParaRPr>
                    </a:p>
                    <a:p>
                      <a:pPr marL="85725" lvl="0" indent="-85725" defTabSz="457200">
                        <a:buSzPct val="100000"/>
                        <a:buFont typeface="Arial"/>
                        <a:buChar char="•"/>
                        <a:defRPr sz="1800" b="0" i="0"/>
                      </a:pPr>
                      <a:r>
                        <a:rPr sz="900">
                          <a:sym typeface="Arial"/>
                        </a:rPr>
                        <a:t>Support for mapping S&amp;I Initiatives to FHIM seems to have dried up.</a:t>
                      </a:r>
                      <a:endParaRPr>
                        <a:sym typeface="Arial"/>
                      </a:endParaRPr>
                    </a:p>
                  </a:txBody>
                  <a:tcPr marL="45720" marR="45720" horzOverflow="overflow">
                    <a:lnL w="12700">
                      <a:miter lim="400000"/>
                    </a:lnL>
                    <a:lnR w="12700">
                      <a:miter lim="400000"/>
                    </a:lnR>
                    <a:lnT w="12700">
                      <a:miter lim="400000"/>
                    </a:lnT>
                    <a:lnB w="12700">
                      <a:miter lim="400000"/>
                    </a:lnB>
                    <a:solidFill>
                      <a:srgbClr val="FFFFFF"/>
                    </a:solidFill>
                  </a:tcPr>
                </a:tc>
              </a:tr>
              <a:tr h="0">
                <a:tc>
                  <a:txBody>
                    <a:bodyPr/>
                    <a:lstStyle/>
                    <a:p>
                      <a:pPr lvl="0" defTabSz="457200">
                        <a:defRPr sz="1800" b="0" i="0"/>
                      </a:pPr>
                      <a:endParaRPr sz="800"/>
                    </a:p>
                  </a:txBody>
                  <a:tcPr marL="0" marR="0" marT="0" marB="0" horzOverflow="overflow">
                    <a:lnL w="12700">
                      <a:miter lim="400000"/>
                    </a:lnL>
                    <a:lnR w="12700">
                      <a:miter lim="400000"/>
                    </a:lnR>
                    <a:lnT w="12700">
                      <a:miter lim="400000"/>
                    </a:lnT>
                    <a:lnB w="6350">
                      <a:solidFill>
                        <a:srgbClr val="013F80"/>
                      </a:solidFill>
                      <a:round/>
                    </a:lnB>
                    <a:solidFill>
                      <a:srgbClr val="FFFFFF"/>
                    </a:solidFill>
                  </a:tcPr>
                </a:tc>
                <a:tc>
                  <a:txBody>
                    <a:bodyPr/>
                    <a:lstStyle/>
                    <a:p>
                      <a:pPr lvl="0" defTabSz="457200">
                        <a:defRPr sz="1800" b="0" i="0"/>
                      </a:pPr>
                      <a:endParaRPr sz="800" dirty="0"/>
                    </a:p>
                  </a:txBody>
                  <a:tcPr marL="45720" marR="45720" horzOverflow="overflow">
                    <a:lnL w="12700">
                      <a:miter lim="400000"/>
                    </a:lnL>
                    <a:lnR w="12700">
                      <a:miter lim="400000"/>
                    </a:lnR>
                    <a:lnT w="12700">
                      <a:miter lim="400000"/>
                    </a:lnT>
                    <a:lnB w="6350">
                      <a:solidFill>
                        <a:srgbClr val="013F80"/>
                      </a:solidFill>
                      <a:round/>
                    </a:lnB>
                    <a:solidFill>
                      <a:srgbClr val="FFFFFF"/>
                    </a:solidFill>
                  </a:tcPr>
                </a:tc>
              </a:tr>
              <a:tr h="202708">
                <a:tc>
                  <a:txBody>
                    <a:bodyPr/>
                    <a:lstStyle/>
                    <a:p>
                      <a:pPr lvl="0" defTabSz="457200">
                        <a:defRPr sz="1800" b="0" i="0"/>
                      </a:pPr>
                      <a:endParaRPr/>
                    </a:p>
                  </a:txBody>
                  <a:tcPr marL="0" marR="0" marT="0" marB="0" horzOverflow="overflow">
                    <a:lnL w="12700">
                      <a:miter lim="400000"/>
                    </a:lnL>
                    <a:lnR w="12700">
                      <a:miter lim="400000"/>
                    </a:lnR>
                    <a:lnT w="6350">
                      <a:solidFill>
                        <a:srgbClr val="013F80"/>
                      </a:solidFill>
                      <a:round/>
                    </a:lnT>
                    <a:lnB w="12700">
                      <a:miter lim="400000"/>
                    </a:lnB>
                    <a:solidFill>
                      <a:srgbClr val="013F80"/>
                    </a:solidFill>
                  </a:tcPr>
                </a:tc>
                <a:tc>
                  <a:txBody>
                    <a:bodyPr/>
                    <a:lstStyle/>
                    <a:p>
                      <a:pPr lvl="0" defTabSz="457200">
                        <a:defRPr sz="1800" b="0" i="0"/>
                      </a:pPr>
                      <a:r>
                        <a:rPr sz="1000" b="1" i="0" dirty="0">
                          <a:solidFill>
                            <a:srgbClr val="013F80"/>
                          </a:solidFill>
                          <a:sym typeface="Arial"/>
                        </a:rPr>
                        <a:t>TARGETS/GOALS</a:t>
                      </a:r>
                    </a:p>
                  </a:txBody>
                  <a:tcPr marL="45720" marR="45720" horzOverflow="overflow">
                    <a:lnL w="12700">
                      <a:miter lim="400000"/>
                    </a:lnL>
                    <a:lnR w="12700">
                      <a:miter lim="400000"/>
                    </a:lnR>
                    <a:lnT w="6350">
                      <a:solidFill>
                        <a:srgbClr val="013F80"/>
                      </a:solidFill>
                      <a:round/>
                    </a:lnT>
                    <a:lnB w="12700">
                      <a:miter lim="400000"/>
                    </a:lnB>
                    <a:solidFill>
                      <a:srgbClr val="FFFFFF"/>
                    </a:solidFill>
                  </a:tcPr>
                </a:tc>
              </a:tr>
              <a:tr h="389867">
                <a:tc>
                  <a:txBody>
                    <a:bodyPr/>
                    <a:lstStyle/>
                    <a:p>
                      <a:pPr lvl="0">
                        <a:buClr>
                          <a:srgbClr val="000000"/>
                        </a:buClr>
                        <a:buSzPct val="100000"/>
                        <a:buAutoNum type="arabicPeriod"/>
                        <a:defRPr sz="400" b="0">
                          <a:sym typeface="Arial"/>
                        </a:defRPr>
                      </a:pPr>
                      <a:endParaRPr b="0"/>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marL="86518" lvl="0" indent="-86518">
                        <a:buClr>
                          <a:srgbClr val="000000"/>
                        </a:buClr>
                        <a:buSzPct val="100000"/>
                        <a:buFont typeface="Arial"/>
                        <a:buAutoNum type="arabicPeriod"/>
                        <a:defRPr sz="1800" b="0" i="0"/>
                      </a:pPr>
                      <a:r>
                        <a:rPr sz="900" b="0" i="1" dirty="0">
                          <a:sym typeface="Arial"/>
                        </a:rPr>
                        <a:t>Fully integrate the FHIM into the S&amp;I Framework process</a:t>
                      </a:r>
                    </a:p>
                    <a:p>
                      <a:pPr marL="86518" lvl="0" indent="-86518">
                        <a:buClr>
                          <a:srgbClr val="000000"/>
                        </a:buClr>
                        <a:buSzPct val="100000"/>
                        <a:buFont typeface="Arial"/>
                        <a:buAutoNum type="arabicPeriod"/>
                        <a:defRPr sz="1800" b="0" i="0"/>
                      </a:pPr>
                      <a:r>
                        <a:rPr sz="900" b="0" i="1" dirty="0">
                          <a:sym typeface="Arial"/>
                        </a:rPr>
                        <a:t>Interoperability specifications using the MDA approach to support MU and other federal partner use cases</a:t>
                      </a:r>
                    </a:p>
                  </a:txBody>
                  <a:tcPr marL="45720" marR="45720" horzOverflow="overflow">
                    <a:lnL w="12700">
                      <a:miter lim="400000"/>
                    </a:lnL>
                    <a:lnR w="12700">
                      <a:miter lim="400000"/>
                    </a:lnR>
                    <a:lnT w="12700">
                      <a:miter lim="400000"/>
                    </a:lnT>
                    <a:lnB w="12700">
                      <a:miter lim="400000"/>
                    </a:lnB>
                    <a:solidFill>
                      <a:srgbClr val="FFFFFF"/>
                    </a:solidFill>
                  </a:tcPr>
                </a:tc>
              </a:tr>
            </a:tbl>
          </a:graphicData>
        </a:graphic>
      </p:graphicFrame>
      <p:graphicFrame>
        <p:nvGraphicFramePr>
          <p:cNvPr id="315" name="Table 315"/>
          <p:cNvGraphicFramePr/>
          <p:nvPr/>
        </p:nvGraphicFramePr>
        <p:xfrm>
          <a:off x="4587240" y="1483360"/>
          <a:ext cx="4556760" cy="243840"/>
        </p:xfrm>
        <a:graphic>
          <a:graphicData uri="http://schemas.openxmlformats.org/drawingml/2006/table">
            <a:tbl>
              <a:tblPr bandRow="1"/>
              <a:tblGrid>
                <a:gridCol w="4556760"/>
              </a:tblGrid>
              <a:tr h="243840">
                <a:tc>
                  <a:txBody>
                    <a:bodyPr/>
                    <a:lstStyle/>
                    <a:p>
                      <a:pPr lvl="0" defTabSz="457200">
                        <a:defRPr sz="1800" b="0" i="0"/>
                      </a:pPr>
                      <a:r>
                        <a:rPr sz="1000" b="1" dirty="0">
                          <a:solidFill>
                            <a:srgbClr val="FFFFFF"/>
                          </a:solidFill>
                          <a:sym typeface="Arial"/>
                        </a:rPr>
                        <a:t>ACTION PLAN</a:t>
                      </a:r>
                    </a:p>
                  </a:txBody>
                  <a:tcPr marL="45720" marR="45720" horzOverflow="overflow">
                    <a:lnL w="12700">
                      <a:miter lim="400000"/>
                    </a:lnL>
                    <a:lnR w="12700">
                      <a:miter lim="400000"/>
                    </a:lnR>
                    <a:lnT w="12700">
                      <a:miter lim="400000"/>
                    </a:lnT>
                    <a:lnB w="12700">
                      <a:miter lim="400000"/>
                    </a:lnB>
                    <a:solidFill>
                      <a:srgbClr val="013F80"/>
                    </a:solidFill>
                  </a:tcPr>
                </a:tc>
              </a:tr>
            </a:tbl>
          </a:graphicData>
        </a:graphic>
      </p:graphicFrame>
      <p:graphicFrame>
        <p:nvGraphicFramePr>
          <p:cNvPr id="317" name="Table 317"/>
          <p:cNvGraphicFramePr/>
          <p:nvPr>
            <p:extLst>
              <p:ext uri="{D42A27DB-BD31-4B8C-83A1-F6EECF244321}">
                <p14:modId xmlns:p14="http://schemas.microsoft.com/office/powerpoint/2010/main" val="3460718405"/>
              </p:ext>
            </p:extLst>
          </p:nvPr>
        </p:nvGraphicFramePr>
        <p:xfrm>
          <a:off x="4587240" y="2077720"/>
          <a:ext cx="4412376" cy="3206385"/>
        </p:xfrm>
        <a:graphic>
          <a:graphicData uri="http://schemas.openxmlformats.org/drawingml/2006/table">
            <a:tbl>
              <a:tblPr/>
              <a:tblGrid>
                <a:gridCol w="162555"/>
                <a:gridCol w="3181535"/>
                <a:gridCol w="1068286"/>
              </a:tblGrid>
              <a:tr h="251576">
                <a:tc>
                  <a:txBody>
                    <a:bodyPr/>
                    <a:lstStyle/>
                    <a:p>
                      <a:pPr lvl="0" algn="ctr">
                        <a:defRPr sz="1800" b="0" i="0"/>
                      </a:pPr>
                      <a:endParaRPr dirty="0"/>
                    </a:p>
                  </a:txBody>
                  <a:tcPr marL="45720" marR="45720" horzOverflow="overflow">
                    <a:lnL w="12700">
                      <a:miter lim="400000"/>
                    </a:lnL>
                    <a:lnR w="12700">
                      <a:miter lim="400000"/>
                    </a:lnR>
                    <a:lnT w="12700">
                      <a:miter lim="400000"/>
                    </a:lnT>
                    <a:lnB w="6350">
                      <a:solidFill>
                        <a:srgbClr val="7F7F7F"/>
                      </a:solidFill>
                      <a:round/>
                    </a:lnB>
                    <a:noFill/>
                  </a:tcPr>
                </a:tc>
                <a:tc>
                  <a:txBody>
                    <a:bodyPr/>
                    <a:lstStyle/>
                    <a:p>
                      <a:pPr lvl="0" algn="ctr">
                        <a:defRPr sz="1800" b="0" i="0"/>
                      </a:pPr>
                      <a:r>
                        <a:rPr sz="900" b="1">
                          <a:sym typeface="Arial"/>
                        </a:rPr>
                        <a:t>Action</a:t>
                      </a:r>
                    </a:p>
                  </a:txBody>
                  <a:tcPr marL="45720" marR="45720" horzOverflow="overflow">
                    <a:lnL w="12700">
                      <a:miter lim="400000"/>
                    </a:lnL>
                    <a:lnR w="6350">
                      <a:solidFill>
                        <a:srgbClr val="7F7F7F"/>
                      </a:solidFill>
                      <a:round/>
                    </a:lnR>
                    <a:lnT w="12700">
                      <a:miter lim="400000"/>
                    </a:lnT>
                    <a:lnB w="6350">
                      <a:solidFill>
                        <a:srgbClr val="7F7F7F"/>
                      </a:solidFill>
                      <a:round/>
                    </a:lnB>
                    <a:noFill/>
                  </a:tcPr>
                </a:tc>
                <a:tc>
                  <a:txBody>
                    <a:bodyPr/>
                    <a:lstStyle/>
                    <a:p>
                      <a:pPr lvl="0" algn="ctr">
                        <a:defRPr sz="1800" b="0" i="0"/>
                      </a:pPr>
                      <a:r>
                        <a:rPr sz="900" b="1">
                          <a:latin typeface="Trebuchet MS"/>
                          <a:ea typeface="Trebuchet MS"/>
                          <a:cs typeface="Trebuchet MS"/>
                          <a:sym typeface="Trebuchet MS"/>
                        </a:rPr>
                        <a:t>Date</a:t>
                      </a:r>
                    </a:p>
                  </a:txBody>
                  <a:tcPr marL="45720" marR="45720" horzOverflow="overflow">
                    <a:lnL w="6350">
                      <a:solidFill>
                        <a:srgbClr val="7F7F7F"/>
                      </a:solidFill>
                      <a:round/>
                    </a:lnL>
                    <a:lnR w="12700">
                      <a:miter lim="400000"/>
                    </a:lnR>
                    <a:lnT w="12700">
                      <a:miter lim="400000"/>
                    </a:lnT>
                    <a:lnB w="6350">
                      <a:solidFill>
                        <a:srgbClr val="7F7F7F"/>
                      </a:solidFill>
                      <a:round/>
                    </a:lnB>
                    <a:noFill/>
                  </a:tcPr>
                </a:tc>
              </a:tr>
              <a:tr h="332120">
                <a:tc>
                  <a:txBody>
                    <a:bodyPr/>
                    <a:lstStyle/>
                    <a:p>
                      <a:pPr lvl="0" defTabSz="457200">
                        <a:defRPr sz="1800" b="0" i="0"/>
                      </a:pPr>
                      <a:endParaRPr/>
                    </a:p>
                  </a:txBody>
                  <a:tcPr marL="45715" marR="45715" marT="45715" marB="45715" horzOverflow="overflow">
                    <a:lnL w="12700">
                      <a:miter lim="400000"/>
                    </a:lnL>
                    <a:lnR w="12700">
                      <a:miter lim="400000"/>
                    </a:lnR>
                    <a:lnT w="6350">
                      <a:solidFill>
                        <a:srgbClr val="7F7F7F"/>
                      </a:solidFill>
                      <a:round/>
                    </a:lnT>
                    <a:lnB w="12700">
                      <a:solidFill>
                        <a:srgbClr val="FFFFFF"/>
                      </a:solidFill>
                      <a:round/>
                    </a:lnB>
                    <a:solidFill>
                      <a:srgbClr val="85AE3D"/>
                    </a:solidFill>
                  </a:tcPr>
                </a:tc>
                <a:tc>
                  <a:txBody>
                    <a:bodyPr/>
                    <a:lstStyle/>
                    <a:p>
                      <a:pPr lvl="0" defTabSz="457200">
                        <a:defRPr sz="1800" b="0" i="0"/>
                      </a:pPr>
                      <a:r>
                        <a:rPr sz="900">
                          <a:sym typeface="Arial"/>
                        </a:rPr>
                        <a:t>Model at least one additional information domain per quarter (18 of 37 modeled, 2 underway,  17 to be modeled)</a:t>
                      </a:r>
                    </a:p>
                  </a:txBody>
                  <a:tcPr marL="45712" marR="45712" marT="45712" marB="45712" anchor="ctr" horzOverflow="overflow">
                    <a:lnL w="12700">
                      <a:miter lim="400000"/>
                    </a:lnL>
                    <a:lnR w="12700">
                      <a:miter lim="400000"/>
                    </a:lnR>
                    <a:lnT w="6350">
                      <a:solidFill>
                        <a:srgbClr val="7F7F7F"/>
                      </a:solidFill>
                      <a:round/>
                    </a:lnT>
                    <a:lnB w="6350">
                      <a:solidFill>
                        <a:srgbClr val="808080"/>
                      </a:solidFill>
                      <a:round/>
                    </a:lnB>
                    <a:solidFill>
                      <a:srgbClr val="FFFFFF"/>
                    </a:solidFill>
                  </a:tcPr>
                </a:tc>
                <a:tc>
                  <a:txBody>
                    <a:bodyPr/>
                    <a:lstStyle/>
                    <a:p>
                      <a:pPr lvl="0" defTabSz="457200">
                        <a:defRPr sz="1800" b="0" i="0"/>
                      </a:pPr>
                      <a:r>
                        <a:rPr sz="900">
                          <a:sym typeface="Arial"/>
                        </a:rPr>
                        <a:t>Quarterly </a:t>
                      </a:r>
                    </a:p>
                  </a:txBody>
                  <a:tcPr marL="45712" marR="45712" marT="45712" marB="45712" anchor="ctr" horzOverflow="overflow">
                    <a:lnL w="12700">
                      <a:miter lim="400000"/>
                    </a:lnL>
                    <a:lnR w="12700">
                      <a:miter lim="400000"/>
                    </a:lnR>
                    <a:lnT w="6350">
                      <a:solidFill>
                        <a:srgbClr val="7F7F7F"/>
                      </a:solidFill>
                      <a:round/>
                    </a:lnT>
                    <a:lnB w="6350">
                      <a:solidFill>
                        <a:srgbClr val="808080"/>
                      </a:solidFill>
                      <a:round/>
                    </a:lnB>
                    <a:solidFill>
                      <a:srgbClr val="FFFFFF"/>
                    </a:solidFill>
                  </a:tcPr>
                </a:tc>
              </a:tr>
              <a:tr h="344945">
                <a:tc>
                  <a:txBody>
                    <a:bodyPr/>
                    <a:lstStyle/>
                    <a:p>
                      <a:pPr lvl="0" defTabSz="457200">
                        <a:defRPr sz="1800" b="0" i="0"/>
                      </a:pPr>
                      <a:endParaRPr/>
                    </a:p>
                  </a:txBody>
                  <a:tcPr marL="45720" marR="45720" horzOverflow="overflow">
                    <a:lnL w="12700">
                      <a:miter lim="400000"/>
                    </a:lnL>
                    <a:lnR w="12700">
                      <a:miter lim="400000"/>
                    </a:lnR>
                    <a:lnT w="12700">
                      <a:solidFill>
                        <a:srgbClr val="FFFFFF"/>
                      </a:solidFill>
                      <a:round/>
                    </a:lnT>
                    <a:lnB w="12700">
                      <a:solidFill>
                        <a:srgbClr val="FFFFFF"/>
                      </a:solidFill>
                      <a:round/>
                    </a:lnB>
                    <a:solidFill>
                      <a:srgbClr val="85AE3D"/>
                    </a:solidFill>
                  </a:tcPr>
                </a:tc>
                <a:tc>
                  <a:txBody>
                    <a:bodyPr/>
                    <a:lstStyle/>
                    <a:p>
                      <a:pPr lvl="0" defTabSz="457200">
                        <a:defRPr sz="1800" b="0" i="0"/>
                      </a:pPr>
                      <a:r>
                        <a:rPr sz="900">
                          <a:sym typeface="Arial"/>
                        </a:rPr>
                        <a:t>Model terminologies and define value sets to support each information domain modeled in previous action item</a:t>
                      </a:r>
                    </a:p>
                  </a:txBody>
                  <a:tcPr marL="45712" marR="45712" marT="45712" marB="45712" anchor="ctr" horzOverflow="overflow">
                    <a:lnL w="12700">
                      <a:miter lim="400000"/>
                    </a:lnL>
                    <a:lnR w="12700">
                      <a:miter lim="400000"/>
                    </a:lnR>
                    <a:lnT w="6350">
                      <a:solidFill>
                        <a:srgbClr val="808080"/>
                      </a:solidFill>
                      <a:round/>
                    </a:lnT>
                    <a:lnB w="6350">
                      <a:solidFill>
                        <a:srgbClr val="808080"/>
                      </a:solidFill>
                      <a:round/>
                    </a:lnB>
                    <a:solidFill>
                      <a:srgbClr val="FFFFFF"/>
                    </a:solidFill>
                  </a:tcPr>
                </a:tc>
                <a:tc>
                  <a:txBody>
                    <a:bodyPr/>
                    <a:lstStyle/>
                    <a:p>
                      <a:pPr lvl="0" defTabSz="457200">
                        <a:defRPr sz="1800" b="0" i="0"/>
                      </a:pPr>
                      <a:r>
                        <a:rPr sz="900">
                          <a:sym typeface="Arial"/>
                        </a:rPr>
                        <a:t>Quarterly</a:t>
                      </a:r>
                    </a:p>
                  </a:txBody>
                  <a:tcPr marL="45712" marR="45712" marT="45712" marB="45712" anchor="ctr" horzOverflow="overflow">
                    <a:lnL w="12700">
                      <a:miter lim="400000"/>
                    </a:lnL>
                    <a:lnR w="12700">
                      <a:miter lim="400000"/>
                    </a:lnR>
                    <a:lnT w="6350">
                      <a:solidFill>
                        <a:srgbClr val="808080"/>
                      </a:solidFill>
                      <a:round/>
                    </a:lnT>
                    <a:lnB w="6350">
                      <a:solidFill>
                        <a:srgbClr val="808080"/>
                      </a:solidFill>
                      <a:round/>
                    </a:lnB>
                    <a:solidFill>
                      <a:srgbClr val="FFFFFF"/>
                    </a:solidFill>
                  </a:tcPr>
                </a:tc>
              </a:tr>
              <a:tr h="620509">
                <a:tc>
                  <a:txBody>
                    <a:bodyPr/>
                    <a:lstStyle/>
                    <a:p>
                      <a:pPr lvl="0" defTabSz="457200">
                        <a:defRPr sz="1800" b="0" i="0"/>
                      </a:pPr>
                      <a:endParaRPr dirty="0"/>
                    </a:p>
                  </a:txBody>
                  <a:tcPr marL="45720" marR="45720" horzOverflow="overflow">
                    <a:lnL w="12700">
                      <a:miter lim="400000"/>
                    </a:lnL>
                    <a:lnR w="12700">
                      <a:miter lim="400000"/>
                    </a:lnR>
                    <a:lnT w="12700">
                      <a:solidFill>
                        <a:srgbClr val="FFFFFF"/>
                      </a:solidFill>
                      <a:round/>
                    </a:lnT>
                    <a:lnB w="12700">
                      <a:solidFill>
                        <a:srgbClr val="FFFFFF"/>
                      </a:solidFill>
                      <a:round/>
                    </a:lnB>
                    <a:solidFill>
                      <a:srgbClr val="013F80"/>
                    </a:solidFill>
                  </a:tcPr>
                </a:tc>
                <a:tc>
                  <a:txBody>
                    <a:bodyPr/>
                    <a:lstStyle/>
                    <a:p>
                      <a:pPr lvl="0" defTabSz="457200">
                        <a:defRPr sz="1800" b="0" i="0"/>
                      </a:pPr>
                      <a:r>
                        <a:rPr sz="900" dirty="0">
                          <a:sym typeface="Arial"/>
                        </a:rPr>
                        <a:t>Finish mapping all ongoing S&amp;I Framework initiatives to FHIM (</a:t>
                      </a:r>
                      <a:r>
                        <a:rPr sz="900" dirty="0" smtClean="0">
                          <a:sym typeface="Arial"/>
                        </a:rPr>
                        <a:t>1</a:t>
                      </a:r>
                      <a:r>
                        <a:rPr lang="en-US" sz="900" dirty="0" smtClean="0">
                          <a:sym typeface="Arial"/>
                        </a:rPr>
                        <a:t>3</a:t>
                      </a:r>
                      <a:r>
                        <a:rPr sz="900" dirty="0" smtClean="0">
                          <a:sym typeface="Arial"/>
                        </a:rPr>
                        <a:t> </a:t>
                      </a:r>
                      <a:r>
                        <a:rPr sz="900" dirty="0">
                          <a:sym typeface="Arial"/>
                        </a:rPr>
                        <a:t>of 13 completed)</a:t>
                      </a:r>
                    </a:p>
                  </a:txBody>
                  <a:tcPr marL="45712" marR="45712" marT="45712" marB="45712" anchor="ctr" horzOverflow="overflow">
                    <a:lnL w="12700">
                      <a:miter lim="400000"/>
                    </a:lnL>
                    <a:lnR w="12700">
                      <a:miter lim="400000"/>
                    </a:lnR>
                    <a:lnT w="6350">
                      <a:solidFill>
                        <a:srgbClr val="808080"/>
                      </a:solidFill>
                      <a:round/>
                    </a:lnT>
                    <a:lnB w="6350">
                      <a:solidFill>
                        <a:srgbClr val="808080"/>
                      </a:solidFill>
                      <a:round/>
                    </a:lnB>
                    <a:solidFill>
                      <a:srgbClr val="FFFFFF"/>
                    </a:solidFill>
                  </a:tcPr>
                </a:tc>
                <a:tc>
                  <a:txBody>
                    <a:bodyPr/>
                    <a:lstStyle/>
                    <a:p>
                      <a:pPr lvl="0" defTabSz="457200">
                        <a:defRPr sz="1800" b="0" i="0"/>
                      </a:pPr>
                      <a:r>
                        <a:rPr sz="900" dirty="0" smtClean="0">
                          <a:sym typeface="Arial"/>
                        </a:rPr>
                        <a:t>Est</a:t>
                      </a:r>
                      <a:r>
                        <a:rPr sz="900" dirty="0">
                          <a:sym typeface="Arial"/>
                        </a:rPr>
                        <a:t>. Completion  JUNE 15</a:t>
                      </a:r>
                    </a:p>
                  </a:txBody>
                  <a:tcPr marL="45712" marR="45712" marT="45712" marB="45712" anchor="ctr" horzOverflow="overflow">
                    <a:lnL w="12700">
                      <a:miter lim="400000"/>
                    </a:lnL>
                    <a:lnR w="12700">
                      <a:miter lim="400000"/>
                    </a:lnR>
                    <a:lnT w="6350">
                      <a:solidFill>
                        <a:srgbClr val="808080"/>
                      </a:solidFill>
                      <a:round/>
                    </a:lnT>
                    <a:lnB w="6350">
                      <a:solidFill>
                        <a:srgbClr val="808080"/>
                      </a:solidFill>
                      <a:round/>
                    </a:lnB>
                    <a:solidFill>
                      <a:srgbClr val="FFFFFF"/>
                    </a:solidFill>
                  </a:tcPr>
                </a:tc>
              </a:tr>
              <a:tr h="479097">
                <a:tc>
                  <a:txBody>
                    <a:bodyPr/>
                    <a:lstStyle/>
                    <a:p>
                      <a:pPr lvl="0" defTabSz="457200">
                        <a:defRPr sz="1800" b="0" i="0"/>
                      </a:pPr>
                      <a:endParaRPr/>
                    </a:p>
                  </a:txBody>
                  <a:tcPr marL="45720" marR="45720" horzOverflow="overflow">
                    <a:lnL w="12700">
                      <a:miter lim="400000"/>
                    </a:lnL>
                    <a:lnR w="12700">
                      <a:miter lim="400000"/>
                    </a:lnR>
                    <a:lnT w="12700">
                      <a:solidFill>
                        <a:srgbClr val="FFFFFF"/>
                      </a:solidFill>
                      <a:round/>
                    </a:lnT>
                    <a:lnB w="12700">
                      <a:solidFill>
                        <a:srgbClr val="FFFFFF"/>
                      </a:solidFill>
                      <a:round/>
                    </a:lnB>
                    <a:solidFill>
                      <a:srgbClr val="84B037"/>
                    </a:solidFill>
                  </a:tcPr>
                </a:tc>
                <a:tc>
                  <a:txBody>
                    <a:bodyPr/>
                    <a:lstStyle/>
                    <a:p>
                      <a:pPr lvl="0" defTabSz="457200">
                        <a:defRPr sz="1800" b="0" i="0"/>
                      </a:pPr>
                      <a:r>
                        <a:rPr sz="900">
                          <a:sym typeface="Arial"/>
                        </a:rPr>
                        <a:t>Integration of FHIM into the ongoing S&amp;I Framework process</a:t>
                      </a:r>
                    </a:p>
                  </a:txBody>
                  <a:tcPr marL="45712" marR="45712" marT="45712" marB="45712" anchor="ctr" horzOverflow="overflow">
                    <a:lnL w="12700">
                      <a:miter lim="400000"/>
                    </a:lnL>
                    <a:lnR w="12700">
                      <a:miter lim="400000"/>
                    </a:lnR>
                    <a:lnT w="6350">
                      <a:solidFill>
                        <a:srgbClr val="808080"/>
                      </a:solidFill>
                      <a:round/>
                    </a:lnT>
                    <a:lnB w="6350">
                      <a:solidFill>
                        <a:srgbClr val="808080"/>
                      </a:solidFill>
                      <a:round/>
                    </a:lnB>
                    <a:solidFill>
                      <a:srgbClr val="FFFFFF"/>
                    </a:solidFill>
                  </a:tcPr>
                </a:tc>
                <a:tc>
                  <a:txBody>
                    <a:bodyPr/>
                    <a:lstStyle/>
                    <a:p>
                      <a:pPr lvl="0" defTabSz="457200">
                        <a:defRPr sz="1800" b="0" i="0"/>
                      </a:pPr>
                      <a:r>
                        <a:rPr sz="900">
                          <a:sym typeface="Arial"/>
                        </a:rPr>
                        <a:t>MAY 2015</a:t>
                      </a:r>
                    </a:p>
                    <a:p>
                      <a:pPr lvl="0" defTabSz="457200">
                        <a:defRPr sz="1800" b="0" i="0"/>
                      </a:pPr>
                      <a:r>
                        <a:rPr sz="900">
                          <a:sym typeface="Arial"/>
                        </a:rPr>
                        <a:t>S&amp;I Dependent</a:t>
                      </a:r>
                    </a:p>
                  </a:txBody>
                  <a:tcPr marL="45712" marR="45712" marT="45712" marB="45712" anchor="ctr" horzOverflow="overflow">
                    <a:lnL w="12700">
                      <a:miter lim="400000"/>
                    </a:lnL>
                    <a:lnR w="12700">
                      <a:miter lim="400000"/>
                    </a:lnR>
                    <a:lnT w="6350">
                      <a:solidFill>
                        <a:srgbClr val="808080"/>
                      </a:solidFill>
                      <a:round/>
                    </a:lnT>
                    <a:lnB w="6350">
                      <a:solidFill>
                        <a:srgbClr val="808080"/>
                      </a:solidFill>
                      <a:round/>
                    </a:lnB>
                    <a:solidFill>
                      <a:srgbClr val="FFFFFF"/>
                    </a:solidFill>
                  </a:tcPr>
                </a:tc>
              </a:tr>
              <a:tr h="539327">
                <a:tc>
                  <a:txBody>
                    <a:bodyPr/>
                    <a:lstStyle/>
                    <a:p>
                      <a:pPr lvl="0" defTabSz="457200">
                        <a:defRPr sz="1800" b="0" i="0"/>
                      </a:pPr>
                      <a:endParaRPr/>
                    </a:p>
                  </a:txBody>
                  <a:tcPr marL="45720" marR="45720" horzOverflow="overflow">
                    <a:lnL w="12700">
                      <a:miter lim="400000"/>
                    </a:lnL>
                    <a:lnR w="12700">
                      <a:miter lim="400000"/>
                    </a:lnR>
                    <a:lnT w="12700">
                      <a:solidFill>
                        <a:srgbClr val="FFFFFF"/>
                      </a:solidFill>
                      <a:round/>
                    </a:lnT>
                    <a:lnB w="12700">
                      <a:solidFill>
                        <a:srgbClr val="FFFFFF"/>
                      </a:solidFill>
                      <a:round/>
                    </a:lnB>
                    <a:noFill/>
                  </a:tcPr>
                </a:tc>
                <a:tc>
                  <a:txBody>
                    <a:bodyPr/>
                    <a:lstStyle/>
                    <a:p>
                      <a:pPr lvl="0" defTabSz="457200">
                        <a:defRPr sz="1800" b="0" i="0"/>
                      </a:pPr>
                      <a:r>
                        <a:rPr sz="900">
                          <a:sym typeface="Arial"/>
                        </a:rPr>
                        <a:t>Produce interoperability specification for S&amp;I Framework </a:t>
                      </a:r>
                      <a:br>
                        <a:rPr sz="900">
                          <a:sym typeface="Arial"/>
                        </a:rPr>
                      </a:br>
                      <a:r>
                        <a:rPr sz="900">
                          <a:sym typeface="Arial"/>
                        </a:rPr>
                        <a:t>using the MDA process (Dependent on completion of action item above)</a:t>
                      </a:r>
                    </a:p>
                  </a:txBody>
                  <a:tcPr marL="45712" marR="45712" marT="45712" marB="45712" anchor="ctr" horzOverflow="overflow">
                    <a:lnL w="12700">
                      <a:miter lim="400000"/>
                    </a:lnL>
                    <a:lnR w="12700">
                      <a:miter lim="400000"/>
                    </a:lnR>
                    <a:lnT w="6350">
                      <a:solidFill>
                        <a:srgbClr val="808080"/>
                      </a:solidFill>
                      <a:round/>
                    </a:lnT>
                    <a:lnB w="6350">
                      <a:solidFill>
                        <a:srgbClr val="808080"/>
                      </a:solidFill>
                      <a:round/>
                    </a:lnB>
                    <a:solidFill>
                      <a:srgbClr val="FFFFFF"/>
                    </a:solidFill>
                  </a:tcPr>
                </a:tc>
                <a:tc>
                  <a:txBody>
                    <a:bodyPr/>
                    <a:lstStyle/>
                    <a:p>
                      <a:pPr lvl="0" defTabSz="457200">
                        <a:defRPr sz="1800" b="0" i="0"/>
                      </a:pPr>
                      <a:r>
                        <a:rPr sz="900">
                          <a:sym typeface="Arial"/>
                        </a:rPr>
                        <a:t>S&amp;I Dependent</a:t>
                      </a:r>
                    </a:p>
                  </a:txBody>
                  <a:tcPr marL="45712" marR="45712" marT="45712" marB="45712" anchor="ctr" horzOverflow="overflow">
                    <a:lnL w="12700">
                      <a:miter lim="400000"/>
                    </a:lnL>
                    <a:lnR w="12700">
                      <a:miter lim="400000"/>
                    </a:lnR>
                    <a:lnT w="6350">
                      <a:solidFill>
                        <a:srgbClr val="808080"/>
                      </a:solidFill>
                      <a:round/>
                    </a:lnT>
                    <a:lnB w="6350">
                      <a:solidFill>
                        <a:srgbClr val="808080"/>
                      </a:solidFill>
                      <a:round/>
                    </a:lnB>
                    <a:solidFill>
                      <a:srgbClr val="FFFFFF"/>
                    </a:solidFill>
                  </a:tcPr>
                </a:tc>
              </a:tr>
              <a:tr h="470182">
                <a:tc>
                  <a:txBody>
                    <a:bodyPr/>
                    <a:lstStyle/>
                    <a:p>
                      <a:pPr lvl="4" defTabSz="457200">
                        <a:defRPr sz="800" b="0" i="0">
                          <a:sym typeface="Arial"/>
                        </a:defRPr>
                      </a:pPr>
                      <a:endParaRPr/>
                    </a:p>
                  </a:txBody>
                  <a:tcPr marL="45720" marR="45720" horzOverflow="overflow">
                    <a:lnL w="12700">
                      <a:miter lim="400000"/>
                    </a:lnL>
                    <a:lnR w="12700">
                      <a:miter lim="400000"/>
                    </a:lnR>
                    <a:lnT w="12700">
                      <a:solidFill>
                        <a:srgbClr val="FFFFFF"/>
                      </a:solidFill>
                      <a:round/>
                    </a:lnT>
                    <a:lnB w="6350">
                      <a:solidFill>
                        <a:srgbClr val="808080"/>
                      </a:solidFill>
                      <a:round/>
                    </a:lnB>
                    <a:solidFill>
                      <a:srgbClr val="84B037"/>
                    </a:solidFill>
                  </a:tcPr>
                </a:tc>
                <a:tc>
                  <a:txBody>
                    <a:bodyPr/>
                    <a:lstStyle/>
                    <a:p>
                      <a:pPr lvl="0" defTabSz="457200">
                        <a:defRPr sz="1800" b="0" i="0"/>
                      </a:pPr>
                      <a:r>
                        <a:rPr sz="900">
                          <a:sym typeface="Arial"/>
                        </a:rPr>
                        <a:t>Support evaluation of FHIM by DAF/SDC/CQF Tiger Team to support their information modeling requirements</a:t>
                      </a:r>
                    </a:p>
                  </a:txBody>
                  <a:tcPr marL="45712" marR="45712" marT="45712" marB="45712" anchor="ctr" horzOverflow="overflow">
                    <a:lnL w="12700">
                      <a:miter lim="400000"/>
                    </a:lnL>
                    <a:lnR w="12700">
                      <a:miter lim="400000"/>
                    </a:lnR>
                    <a:lnT w="6350">
                      <a:solidFill>
                        <a:srgbClr val="808080"/>
                      </a:solidFill>
                      <a:round/>
                    </a:lnT>
                    <a:lnB w="6350">
                      <a:solidFill>
                        <a:srgbClr val="808080"/>
                      </a:solidFill>
                      <a:round/>
                    </a:lnB>
                    <a:solidFill>
                      <a:srgbClr val="FFFFFF"/>
                    </a:solidFill>
                  </a:tcPr>
                </a:tc>
                <a:tc>
                  <a:txBody>
                    <a:bodyPr/>
                    <a:lstStyle/>
                    <a:p>
                      <a:pPr lvl="0" defTabSz="457200">
                        <a:defRPr sz="1800" b="0" i="0"/>
                      </a:pPr>
                      <a:r>
                        <a:rPr sz="900" dirty="0">
                          <a:sym typeface="Arial"/>
                        </a:rPr>
                        <a:t>S&amp;I Dependent</a:t>
                      </a:r>
                    </a:p>
                  </a:txBody>
                  <a:tcPr marL="45712" marR="45712" marT="45712" marB="45712" anchor="ctr" horzOverflow="overflow">
                    <a:lnL w="12700">
                      <a:miter lim="400000"/>
                    </a:lnL>
                    <a:lnR w="12700">
                      <a:miter lim="400000"/>
                    </a:lnR>
                    <a:lnT w="6350">
                      <a:solidFill>
                        <a:srgbClr val="808080"/>
                      </a:solidFill>
                      <a:round/>
                    </a:lnT>
                    <a:lnB w="6350">
                      <a:solidFill>
                        <a:srgbClr val="808080"/>
                      </a:solidFill>
                      <a:round/>
                    </a:lnB>
                    <a:solidFill>
                      <a:srgbClr val="FFFFFF"/>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320513468"/>
              </p:ext>
            </p:extLst>
          </p:nvPr>
        </p:nvGraphicFramePr>
        <p:xfrm>
          <a:off x="4648200" y="5486400"/>
          <a:ext cx="4307841" cy="743846"/>
        </p:xfrm>
        <a:graphic>
          <a:graphicData uri="http://schemas.openxmlformats.org/drawingml/2006/table">
            <a:tbl>
              <a:tblPr firstRow="1" bandRow="1">
                <a:tableStyleId>{5C22544A-7EE6-4342-B048-85BDC9FD1C3A}</a:tableStyleId>
              </a:tblPr>
              <a:tblGrid>
                <a:gridCol w="4307841"/>
              </a:tblGrid>
              <a:tr h="218813">
                <a:tc>
                  <a:txBody>
                    <a:bodyPr/>
                    <a:lstStyle/>
                    <a:p>
                      <a:r>
                        <a:rPr lang="en-US" sz="1000" b="1" u="none" dirty="0" smtClean="0">
                          <a:solidFill>
                            <a:schemeClr val="bg1"/>
                          </a:solidFill>
                        </a:rPr>
                        <a:t>DELIVERABLES</a:t>
                      </a:r>
                      <a:endParaRPr lang="en-US" sz="1000" b="1" u="none"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13F80"/>
                    </a:solidFill>
                  </a:tcPr>
                </a:tc>
              </a:tr>
              <a:tr h="500006">
                <a:tc>
                  <a:txBody>
                    <a:bodyPr/>
                    <a:lstStyle/>
                    <a:p>
                      <a:pPr marL="114300" lvl="0" indent="-114300" defTabSz="457200">
                        <a:buClr>
                          <a:srgbClr val="000000"/>
                        </a:buClr>
                        <a:buSzPct val="100000"/>
                        <a:buAutoNum type="arabicPeriod"/>
                        <a:defRPr sz="1800" b="0" i="0"/>
                      </a:pPr>
                      <a:r>
                        <a:rPr sz="900" dirty="0">
                          <a:sym typeface="Arial"/>
                        </a:rPr>
                        <a:t>Released three FHIM information domains (Allergies, Health Concern, Vital Signs) for partner review. Feedback due 6/26</a:t>
                      </a:r>
                      <a:r>
                        <a:rPr sz="900" dirty="0" smtClean="0">
                          <a:sym typeface="Arial"/>
                        </a:rPr>
                        <a:t>.</a:t>
                      </a:r>
                      <a:endParaRPr dirty="0">
                        <a:sym typeface="Arial"/>
                      </a:endParaRPr>
                    </a:p>
                  </a:txBody>
                  <a:tcPr marL="45720" marR="45720" horzOverflow="overflow">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FFFF"/>
                    </a:solidFill>
                  </a:tcPr>
                </a:tc>
              </a:tr>
            </a:tbl>
          </a:graphicData>
        </a:graphic>
      </p:graphicFrame>
      <p:grpSp>
        <p:nvGrpSpPr>
          <p:cNvPr id="12" name="Group 11"/>
          <p:cNvGrpSpPr/>
          <p:nvPr/>
        </p:nvGrpSpPr>
        <p:grpSpPr>
          <a:xfrm>
            <a:off x="4607560" y="1772920"/>
            <a:ext cx="4466125" cy="338554"/>
            <a:chOff x="4648200" y="4550102"/>
            <a:chExt cx="4466125" cy="338554"/>
          </a:xfrm>
        </p:grpSpPr>
        <p:sp>
          <p:nvSpPr>
            <p:cNvPr id="13" name="AutoShape 102"/>
            <p:cNvSpPr>
              <a:spLocks/>
            </p:cNvSpPr>
            <p:nvPr/>
          </p:nvSpPr>
          <p:spPr bwMode="auto">
            <a:xfrm>
              <a:off x="4648200" y="4597800"/>
              <a:ext cx="137160" cy="137160"/>
            </a:xfrm>
            <a:custGeom>
              <a:avLst/>
              <a:gdLst>
                <a:gd name="T0" fmla="*/ 416874823 w 19679"/>
                <a:gd name="T1" fmla="*/ 667132724 h 19679"/>
                <a:gd name="T2" fmla="*/ 416874823 w 19679"/>
                <a:gd name="T3" fmla="*/ 667132724 h 19679"/>
                <a:gd name="T4" fmla="*/ 416874823 w 19679"/>
                <a:gd name="T5" fmla="*/ 667132724 h 19679"/>
                <a:gd name="T6" fmla="*/ 416874823 w 19679"/>
                <a:gd name="T7" fmla="*/ 66713272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5"/>
            </a:solidFill>
            <a:ln w="9525" cap="flat" cmpd="sng">
              <a:no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sz="2400" kern="0" dirty="0">
                <a:solidFill>
                  <a:sysClr val="windowText" lastClr="000000"/>
                </a:solidFill>
                <a:latin typeface="Georgia"/>
                <a:sym typeface="Georgia"/>
              </a:endParaRPr>
            </a:p>
          </p:txBody>
        </p:sp>
        <p:sp>
          <p:nvSpPr>
            <p:cNvPr id="14" name="Rectangle 13"/>
            <p:cNvSpPr/>
            <p:nvPr/>
          </p:nvSpPr>
          <p:spPr>
            <a:xfrm>
              <a:off x="5562600" y="4550102"/>
              <a:ext cx="761747" cy="215444"/>
            </a:xfrm>
            <a:prstGeom prst="rect">
              <a:avLst/>
            </a:prstGeom>
          </p:spPr>
          <p:txBody>
            <a:bodyPr wrap="none">
              <a:spAutoFit/>
            </a:bodyPr>
            <a:lstStyle/>
            <a:p>
              <a:r>
                <a:rPr lang="en-US" altLang="en-US" sz="800" kern="0" dirty="0" smtClean="0">
                  <a:solidFill>
                    <a:sysClr val="windowText" lastClr="000000"/>
                  </a:solidFill>
                  <a:latin typeface="Georgia"/>
                  <a:sym typeface="Georgia"/>
                </a:rPr>
                <a:t>= </a:t>
              </a:r>
              <a:r>
                <a:rPr lang="en-US" altLang="en-US" sz="800" kern="0" dirty="0">
                  <a:solidFill>
                    <a:sysClr val="windowText" lastClr="000000"/>
                  </a:solidFill>
                  <a:latin typeface="Georgia"/>
                  <a:sym typeface="Georgia"/>
                </a:rPr>
                <a:t>On Target </a:t>
              </a:r>
              <a:endParaRPr lang="en-US" sz="800" dirty="0">
                <a:solidFill>
                  <a:srgbClr val="000000"/>
                </a:solidFill>
              </a:endParaRPr>
            </a:p>
          </p:txBody>
        </p:sp>
        <p:sp>
          <p:nvSpPr>
            <p:cNvPr id="15" name="Rectangle 14"/>
            <p:cNvSpPr/>
            <p:nvPr/>
          </p:nvSpPr>
          <p:spPr>
            <a:xfrm>
              <a:off x="6401645" y="4550102"/>
              <a:ext cx="800219" cy="215444"/>
            </a:xfrm>
            <a:prstGeom prst="rect">
              <a:avLst/>
            </a:prstGeom>
          </p:spPr>
          <p:txBody>
            <a:bodyPr wrap="none">
              <a:spAutoFit/>
            </a:bodyPr>
            <a:lstStyle/>
            <a:p>
              <a:r>
                <a:rPr lang="en-US" altLang="en-US" sz="800" kern="0" dirty="0">
                  <a:solidFill>
                    <a:sysClr val="windowText" lastClr="000000"/>
                  </a:solidFill>
                  <a:latin typeface="Georgia"/>
                  <a:sym typeface="Georgia"/>
                </a:rPr>
                <a:t>= “Go </a:t>
              </a:r>
              <a:r>
                <a:rPr lang="en-US" altLang="en-US" sz="800" kern="0" dirty="0" smtClean="0">
                  <a:solidFill>
                    <a:sysClr val="windowText" lastClr="000000"/>
                  </a:solidFill>
                  <a:latin typeface="Georgia"/>
                  <a:sym typeface="Georgia"/>
                </a:rPr>
                <a:t>Faster”</a:t>
              </a:r>
              <a:endParaRPr lang="en-US" sz="800" dirty="0">
                <a:solidFill>
                  <a:srgbClr val="000000"/>
                </a:solidFill>
              </a:endParaRPr>
            </a:p>
          </p:txBody>
        </p:sp>
        <p:sp>
          <p:nvSpPr>
            <p:cNvPr id="16" name="Rectangle 15"/>
            <p:cNvSpPr/>
            <p:nvPr/>
          </p:nvSpPr>
          <p:spPr>
            <a:xfrm>
              <a:off x="8314106" y="4550102"/>
              <a:ext cx="800219" cy="215444"/>
            </a:xfrm>
            <a:prstGeom prst="rect">
              <a:avLst/>
            </a:prstGeom>
          </p:spPr>
          <p:txBody>
            <a:bodyPr wrap="none">
              <a:spAutoFit/>
            </a:bodyPr>
            <a:lstStyle/>
            <a:p>
              <a:r>
                <a:rPr lang="en-US" altLang="en-US" sz="800" kern="0" dirty="0">
                  <a:solidFill>
                    <a:sysClr val="windowText" lastClr="000000"/>
                  </a:solidFill>
                  <a:latin typeface="Georgia"/>
                  <a:sym typeface="Georgia"/>
                </a:rPr>
                <a:t>= </a:t>
              </a:r>
              <a:r>
                <a:rPr lang="en-US" altLang="en-US" sz="800" kern="0" dirty="0" smtClean="0">
                  <a:solidFill>
                    <a:sysClr val="windowText" lastClr="000000"/>
                  </a:solidFill>
                  <a:latin typeface="Georgia"/>
                  <a:sym typeface="Georgia"/>
                </a:rPr>
                <a:t>Not Started</a:t>
              </a:r>
              <a:endParaRPr lang="en-US" sz="800" dirty="0">
                <a:solidFill>
                  <a:srgbClr val="000000"/>
                </a:solidFill>
              </a:endParaRPr>
            </a:p>
          </p:txBody>
        </p:sp>
        <p:sp>
          <p:nvSpPr>
            <p:cNvPr id="17" name="Rectangle 16"/>
            <p:cNvSpPr/>
            <p:nvPr/>
          </p:nvSpPr>
          <p:spPr>
            <a:xfrm>
              <a:off x="7256805" y="4550102"/>
              <a:ext cx="921596" cy="338554"/>
            </a:xfrm>
            <a:prstGeom prst="rect">
              <a:avLst/>
            </a:prstGeom>
          </p:spPr>
          <p:txBody>
            <a:bodyPr wrap="none">
              <a:spAutoFit/>
            </a:bodyPr>
            <a:lstStyle/>
            <a:p>
              <a:r>
                <a:rPr lang="en-US" altLang="en-US" sz="800" kern="0" dirty="0">
                  <a:solidFill>
                    <a:sysClr val="windowText" lastClr="000000"/>
                  </a:solidFill>
                  <a:latin typeface="Georgia"/>
                  <a:sym typeface="Georgia"/>
                </a:rPr>
                <a:t>= Late/</a:t>
              </a:r>
              <a:r>
                <a:rPr lang="en-US" altLang="en-US" sz="800" kern="0" dirty="0" smtClean="0">
                  <a:solidFill>
                    <a:sysClr val="windowText" lastClr="000000"/>
                  </a:solidFill>
                  <a:latin typeface="Georgia"/>
                  <a:sym typeface="Georgia"/>
                </a:rPr>
                <a:t>Problem</a:t>
              </a:r>
              <a:br>
                <a:rPr lang="en-US" altLang="en-US" sz="800" kern="0" dirty="0" smtClean="0">
                  <a:solidFill>
                    <a:sysClr val="windowText" lastClr="000000"/>
                  </a:solidFill>
                  <a:latin typeface="Georgia"/>
                  <a:sym typeface="Georgia"/>
                </a:rPr>
              </a:br>
              <a:r>
                <a:rPr lang="en-US" altLang="en-US" sz="800" kern="0" dirty="0" smtClean="0">
                  <a:solidFill>
                    <a:sysClr val="windowText" lastClr="000000"/>
                  </a:solidFill>
                  <a:latin typeface="Georgia"/>
                  <a:sym typeface="Georgia"/>
                </a:rPr>
                <a:t>    Area</a:t>
              </a:r>
              <a:endParaRPr lang="en-US" altLang="en-US" sz="2400" kern="0" dirty="0">
                <a:solidFill>
                  <a:sysClr val="windowText" lastClr="000000"/>
                </a:solidFill>
                <a:latin typeface="Georgia"/>
                <a:sym typeface="Georgia"/>
              </a:endParaRPr>
            </a:p>
          </p:txBody>
        </p:sp>
        <p:sp>
          <p:nvSpPr>
            <p:cNvPr id="18" name="Rectangle 17"/>
            <p:cNvSpPr/>
            <p:nvPr/>
          </p:nvSpPr>
          <p:spPr>
            <a:xfrm>
              <a:off x="4724400" y="4550102"/>
              <a:ext cx="736099" cy="215444"/>
            </a:xfrm>
            <a:prstGeom prst="rect">
              <a:avLst/>
            </a:prstGeom>
          </p:spPr>
          <p:txBody>
            <a:bodyPr wrap="none">
              <a:spAutoFit/>
            </a:bodyPr>
            <a:lstStyle/>
            <a:p>
              <a:r>
                <a:rPr lang="en-US" altLang="en-US" sz="800" kern="0" dirty="0" smtClean="0">
                  <a:solidFill>
                    <a:sysClr val="windowText" lastClr="000000"/>
                  </a:solidFill>
                  <a:latin typeface="Georgia"/>
                  <a:sym typeface="Georgia"/>
                </a:rPr>
                <a:t>= Complete</a:t>
              </a:r>
              <a:endParaRPr lang="en-US" sz="800" dirty="0">
                <a:solidFill>
                  <a:srgbClr val="000000"/>
                </a:solidFill>
              </a:endParaRPr>
            </a:p>
          </p:txBody>
        </p:sp>
        <p:sp>
          <p:nvSpPr>
            <p:cNvPr id="19" name="AutoShape 102"/>
            <p:cNvSpPr>
              <a:spLocks/>
            </p:cNvSpPr>
            <p:nvPr/>
          </p:nvSpPr>
          <p:spPr bwMode="auto">
            <a:xfrm>
              <a:off x="5468796" y="4597800"/>
              <a:ext cx="137160" cy="137160"/>
            </a:xfrm>
            <a:custGeom>
              <a:avLst/>
              <a:gdLst>
                <a:gd name="T0" fmla="*/ 416874823 w 19679"/>
                <a:gd name="T1" fmla="*/ 667132724 h 19679"/>
                <a:gd name="T2" fmla="*/ 416874823 w 19679"/>
                <a:gd name="T3" fmla="*/ 667132724 h 19679"/>
                <a:gd name="T4" fmla="*/ 416874823 w 19679"/>
                <a:gd name="T5" fmla="*/ 667132724 h 19679"/>
                <a:gd name="T6" fmla="*/ 416874823 w 19679"/>
                <a:gd name="T7" fmla="*/ 66713272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84B037"/>
            </a:solidFill>
            <a:ln w="9525" cap="flat" cmpd="sng">
              <a:noFill/>
              <a:prstDash val="solid"/>
              <a:round/>
              <a:headEnd/>
              <a:tailEnd/>
            </a:ln>
            <a:effectLst/>
            <a:extLst/>
          </p:spPr>
          <p:txBody>
            <a:bodyPr lIns="0" tIns="0" rIns="0" bIns="0"/>
            <a:lstStyle/>
            <a:p>
              <a:endParaRPr lang="en-US" sz="2400" kern="0" dirty="0">
                <a:solidFill>
                  <a:sysClr val="windowText" lastClr="000000"/>
                </a:solidFill>
                <a:latin typeface="Georgia"/>
                <a:sym typeface="Georgia"/>
              </a:endParaRPr>
            </a:p>
          </p:txBody>
        </p:sp>
        <p:sp>
          <p:nvSpPr>
            <p:cNvPr id="20" name="AutoShape 102"/>
            <p:cNvSpPr>
              <a:spLocks/>
            </p:cNvSpPr>
            <p:nvPr/>
          </p:nvSpPr>
          <p:spPr bwMode="auto">
            <a:xfrm>
              <a:off x="6324600" y="4597800"/>
              <a:ext cx="137160" cy="137160"/>
            </a:xfrm>
            <a:custGeom>
              <a:avLst/>
              <a:gdLst>
                <a:gd name="T0" fmla="*/ 416874823 w 19679"/>
                <a:gd name="T1" fmla="*/ 667132724 h 19679"/>
                <a:gd name="T2" fmla="*/ 416874823 w 19679"/>
                <a:gd name="T3" fmla="*/ 667132724 h 19679"/>
                <a:gd name="T4" fmla="*/ 416874823 w 19679"/>
                <a:gd name="T5" fmla="*/ 667132724 h 19679"/>
                <a:gd name="T6" fmla="*/ 416874823 w 19679"/>
                <a:gd name="T7" fmla="*/ 66713272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3"/>
            </a:solidFill>
            <a:ln w="9525" cap="flat" cmpd="sng">
              <a:noFill/>
              <a:prstDash val="solid"/>
              <a:round/>
              <a:headEnd/>
              <a:tailEnd/>
            </a:ln>
            <a:effectLst/>
            <a:extLst/>
          </p:spPr>
          <p:txBody>
            <a:bodyPr lIns="0" tIns="0" rIns="0" bIns="0"/>
            <a:lstStyle/>
            <a:p>
              <a:endParaRPr lang="en-US" sz="2400" kern="0" dirty="0">
                <a:solidFill>
                  <a:sysClr val="windowText" lastClr="000000"/>
                </a:solidFill>
                <a:latin typeface="Georgia"/>
                <a:sym typeface="Georgia"/>
              </a:endParaRPr>
            </a:p>
          </p:txBody>
        </p:sp>
        <p:sp>
          <p:nvSpPr>
            <p:cNvPr id="21" name="AutoShape 102"/>
            <p:cNvSpPr>
              <a:spLocks/>
            </p:cNvSpPr>
            <p:nvPr/>
          </p:nvSpPr>
          <p:spPr bwMode="auto">
            <a:xfrm>
              <a:off x="7184897" y="4597800"/>
              <a:ext cx="137160" cy="137160"/>
            </a:xfrm>
            <a:custGeom>
              <a:avLst/>
              <a:gdLst>
                <a:gd name="T0" fmla="*/ 416874823 w 19679"/>
                <a:gd name="T1" fmla="*/ 667132724 h 19679"/>
                <a:gd name="T2" fmla="*/ 416874823 w 19679"/>
                <a:gd name="T3" fmla="*/ 667132724 h 19679"/>
                <a:gd name="T4" fmla="*/ 416874823 w 19679"/>
                <a:gd name="T5" fmla="*/ 667132724 h 19679"/>
                <a:gd name="T6" fmla="*/ 416874823 w 19679"/>
                <a:gd name="T7" fmla="*/ 66713272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2"/>
            </a:solidFill>
            <a:ln w="9525" cap="flat" cmpd="sng">
              <a:noFill/>
              <a:prstDash val="solid"/>
              <a:round/>
              <a:headEnd/>
              <a:tailEnd/>
            </a:ln>
            <a:effectLst/>
            <a:extLst/>
          </p:spPr>
          <p:txBody>
            <a:bodyPr lIns="0" tIns="0" rIns="0" bIns="0"/>
            <a:lstStyle/>
            <a:p>
              <a:endParaRPr lang="en-US" sz="2400" kern="0" dirty="0">
                <a:solidFill>
                  <a:sysClr val="windowText" lastClr="000000"/>
                </a:solidFill>
                <a:latin typeface="Georgia"/>
                <a:sym typeface="Georgia"/>
              </a:endParaRPr>
            </a:p>
          </p:txBody>
        </p:sp>
        <p:sp>
          <p:nvSpPr>
            <p:cNvPr id="22" name="AutoShape 102"/>
            <p:cNvSpPr>
              <a:spLocks/>
            </p:cNvSpPr>
            <p:nvPr/>
          </p:nvSpPr>
          <p:spPr bwMode="auto">
            <a:xfrm>
              <a:off x="8211795" y="4597800"/>
              <a:ext cx="137160" cy="137160"/>
            </a:xfrm>
            <a:custGeom>
              <a:avLst/>
              <a:gdLst>
                <a:gd name="T0" fmla="*/ 416874823 w 19679"/>
                <a:gd name="T1" fmla="*/ 667132724 h 19679"/>
                <a:gd name="T2" fmla="*/ 416874823 w 19679"/>
                <a:gd name="T3" fmla="*/ 667132724 h 19679"/>
                <a:gd name="T4" fmla="*/ 416874823 w 19679"/>
                <a:gd name="T5" fmla="*/ 667132724 h 19679"/>
                <a:gd name="T6" fmla="*/ 416874823 w 19679"/>
                <a:gd name="T7" fmla="*/ 66713272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noFill/>
            <a:ln w="9525" cap="flat" cmpd="sng">
              <a:solidFill>
                <a:schemeClr val="bg2"/>
              </a:solidFill>
              <a:prstDash val="solid"/>
              <a:round/>
              <a:headEnd/>
              <a:tailEnd/>
            </a:ln>
            <a:effectLst/>
            <a:extLst/>
          </p:spPr>
          <p:txBody>
            <a:bodyPr lIns="0" tIns="0" rIns="0" bIns="0"/>
            <a:lstStyle/>
            <a:p>
              <a:endParaRPr lang="en-US" sz="2400" kern="0" dirty="0">
                <a:solidFill>
                  <a:sysClr val="windowText" lastClr="000000"/>
                </a:solidFill>
                <a:latin typeface="Georgia"/>
                <a:sym typeface="Georgia"/>
              </a:endParaRPr>
            </a:p>
          </p:txBody>
        </p:sp>
      </p:grpSp>
      <p:sp>
        <p:nvSpPr>
          <p:cNvPr id="2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2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25"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44</a:t>
            </a:fld>
            <a:endParaRPr lang="en-US" sz="1400">
              <a:solidFill>
                <a:schemeClr val="tx1"/>
              </a:solidFill>
            </a:endParaRPr>
          </a:p>
        </p:txBody>
      </p:sp>
    </p:spTree>
    <p:extLst>
      <p:ext uri="{BB962C8B-B14F-4D97-AF65-F5344CB8AC3E}">
        <p14:creationId xmlns:p14="http://schemas.microsoft.com/office/powerpoint/2010/main" val="2430427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0" y="2895600"/>
            <a:ext cx="8839200" cy="1371600"/>
          </a:xfrm>
        </p:spPr>
        <p:txBody>
          <a:bodyPr/>
          <a:lstStyle/>
          <a:p>
            <a:pPr>
              <a:defRPr/>
            </a:pPr>
            <a:r>
              <a:rPr lang="en-US" sz="2400" b="1" dirty="0">
                <a:solidFill>
                  <a:schemeClr val="accent1">
                    <a:lumMod val="20000"/>
                    <a:lumOff val="80000"/>
                  </a:schemeClr>
                </a:solidFill>
                <a:ea typeface="+mj-ea"/>
              </a:rPr>
              <a:t>FHIM Value Proposition to Stakeholders</a:t>
            </a:r>
            <a:r>
              <a:rPr lang="en-US" sz="2400" b="1" dirty="0">
                <a:solidFill>
                  <a:srgbClr val="2A5588"/>
                </a:solidFill>
                <a:ea typeface="+mj-ea"/>
              </a:rPr>
              <a:t/>
            </a:r>
            <a:br>
              <a:rPr lang="en-US" sz="2400" b="1" dirty="0">
                <a:solidFill>
                  <a:srgbClr val="2A5588"/>
                </a:solidFill>
                <a:ea typeface="+mj-ea"/>
              </a:rPr>
            </a:br>
            <a:r>
              <a:rPr lang="en-US" sz="2400" b="1" dirty="0">
                <a:solidFill>
                  <a:srgbClr val="2A5588"/>
                </a:solidFill>
                <a:ea typeface="+mj-ea"/>
              </a:rPr>
              <a:t>FHIM Going Forward Strategy</a:t>
            </a:r>
            <a:br>
              <a:rPr lang="en-US" sz="2400" b="1" dirty="0">
                <a:solidFill>
                  <a:srgbClr val="2A5588"/>
                </a:solidFill>
                <a:ea typeface="+mj-ea"/>
              </a:rPr>
            </a:br>
            <a:r>
              <a:rPr lang="en-US" sz="2400" b="1" dirty="0">
                <a:solidFill>
                  <a:schemeClr val="accent1">
                    <a:lumMod val="20000"/>
                    <a:lumOff val="80000"/>
                  </a:schemeClr>
                </a:solidFill>
                <a:ea typeface="+mj-ea"/>
              </a:rPr>
              <a:t>FHIM History</a:t>
            </a:r>
            <a:br>
              <a:rPr lang="en-US" sz="2400" b="1" dirty="0">
                <a:solidFill>
                  <a:schemeClr val="accent1">
                    <a:lumMod val="20000"/>
                    <a:lumOff val="80000"/>
                  </a:schemeClr>
                </a:solidFill>
                <a:ea typeface="+mj-ea"/>
              </a:rPr>
            </a:br>
            <a:r>
              <a:rPr lang="en-US" sz="2400" b="1" dirty="0">
                <a:solidFill>
                  <a:schemeClr val="accent1">
                    <a:lumMod val="20000"/>
                    <a:lumOff val="80000"/>
                  </a:schemeClr>
                </a:solidFill>
                <a:ea typeface="+mj-ea"/>
              </a:rPr>
              <a:t>FHIM Plan</a:t>
            </a:r>
          </a:p>
        </p:txBody>
      </p:sp>
      <p:sp>
        <p:nvSpPr>
          <p:cNvPr id="8"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2"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45</a:t>
            </a:fld>
            <a:endParaRPr lang="en-US" sz="1400">
              <a:solidFill>
                <a:schemeClr val="tx1"/>
              </a:solidFill>
            </a:endParaRPr>
          </a:p>
        </p:txBody>
      </p:sp>
    </p:spTree>
    <p:extLst>
      <p:ext uri="{BB962C8B-B14F-4D97-AF65-F5344CB8AC3E}">
        <p14:creationId xmlns:p14="http://schemas.microsoft.com/office/powerpoint/2010/main" val="3847988043"/>
      </p:ext>
    </p:extLst>
  </p:cSld>
  <p:clrMapOvr>
    <a:masterClrMapping/>
  </p:clrMapOvr>
  <p:transition spd="med">
    <p:pull/>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1017588"/>
          </a:xfrm>
        </p:spPr>
        <p:txBody>
          <a:bodyPr/>
          <a:lstStyle/>
          <a:p>
            <a:pPr algn="ctr"/>
            <a:r>
              <a:rPr lang="en-US" sz="2800" b="1" dirty="0">
                <a:latin typeface="+mj-lt"/>
              </a:rPr>
              <a:t>Bottom Line Up Front (BLUF</a:t>
            </a:r>
            <a:r>
              <a:rPr lang="en-US" sz="2800" b="1" dirty="0" smtClean="0">
                <a:latin typeface="+mj-lt"/>
              </a:rPr>
              <a:t>):</a:t>
            </a:r>
            <a:br>
              <a:rPr lang="en-US" sz="2800" b="1" dirty="0" smtClean="0">
                <a:latin typeface="+mj-lt"/>
              </a:rPr>
            </a:br>
            <a:r>
              <a:rPr lang="en-US" sz="2800" b="1" dirty="0" smtClean="0">
                <a:latin typeface="+mj-lt"/>
              </a:rPr>
              <a:t>US Health IT Reference Architecture Needed</a:t>
            </a:r>
            <a:endParaRPr lang="en-US" sz="2800" dirty="0">
              <a:solidFill>
                <a:schemeClr val="bg1"/>
              </a:solidFill>
              <a:latin typeface="+mj-lt"/>
            </a:endParaRPr>
          </a:p>
        </p:txBody>
      </p:sp>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46</a:t>
            </a:fld>
            <a:endParaRPr lang="en-US" sz="140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4" name="TextBox 3"/>
          <p:cNvSpPr txBox="1"/>
          <p:nvPr/>
        </p:nvSpPr>
        <p:spPr>
          <a:xfrm>
            <a:off x="371676" y="1289161"/>
            <a:ext cx="8391324" cy="51501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rtl="0" hangingPunct="0">
              <a:spcBef>
                <a:spcPts val="1200"/>
              </a:spcBef>
            </a:pPr>
            <a:r>
              <a:rPr lang="en-US" dirty="0">
                <a:solidFill>
                  <a:schemeClr val="tx1"/>
                </a:solidFill>
                <a:latin typeface="Arial Narrow" panose="020B0606020202030204" pitchFamily="34" charset="0"/>
              </a:rPr>
              <a:t>In healthcare, </a:t>
            </a:r>
            <a:r>
              <a:rPr lang="en-US" u="sng" dirty="0">
                <a:solidFill>
                  <a:schemeClr val="tx1"/>
                </a:solidFill>
                <a:latin typeface="Arial Narrow" panose="020B0606020202030204" pitchFamily="34" charset="0"/>
              </a:rPr>
              <a:t>interoperability</a:t>
            </a:r>
            <a:r>
              <a:rPr lang="en-US" dirty="0">
                <a:solidFill>
                  <a:schemeClr val="tx1"/>
                </a:solidFill>
                <a:latin typeface="Arial Narrow" panose="020B0606020202030204" pitchFamily="34" charset="0"/>
              </a:rPr>
              <a:t> is the ability of different information technology systems and software applications to communicate, exchange data, and use the information that has been exchanged [HIMSS] </a:t>
            </a:r>
            <a:endParaRPr lang="en-US" dirty="0" smtClean="0">
              <a:solidFill>
                <a:schemeClr val="tx1"/>
              </a:solidFill>
              <a:latin typeface="Arial Narrow" panose="020B0606020202030204" pitchFamily="34" charset="0"/>
            </a:endParaRPr>
          </a:p>
          <a:p>
            <a:pPr algn="l" rtl="0" hangingPunct="0">
              <a:spcBef>
                <a:spcPts val="1200"/>
              </a:spcBef>
            </a:pPr>
            <a:r>
              <a:rPr lang="en-US" b="1" dirty="0" smtClean="0">
                <a:solidFill>
                  <a:srgbClr val="000000"/>
                </a:solidFill>
                <a:uFill>
                  <a:solidFill>
                    <a:srgbClr val="000000"/>
                  </a:solidFill>
                </a:uFill>
                <a:latin typeface="Arial Narrow" panose="020B0606020202030204" pitchFamily="34" charset="0"/>
              </a:rPr>
              <a:t>PROBLEM</a:t>
            </a:r>
            <a:r>
              <a:rPr lang="en-US" dirty="0" smtClean="0">
                <a:solidFill>
                  <a:srgbClr val="000000"/>
                </a:solidFill>
                <a:uFill>
                  <a:solidFill>
                    <a:srgbClr val="000000"/>
                  </a:solidFill>
                </a:uFill>
                <a:latin typeface="Arial Narrow" panose="020B0606020202030204" pitchFamily="34" charset="0"/>
              </a:rPr>
              <a:t>: Ambiguous and  inconsistent HL7 implementations are not resulting in interoperability</a:t>
            </a:r>
          </a:p>
          <a:p>
            <a:pPr marL="514350" lvl="1" indent="-228600" algn="l" rtl="0" hangingPunct="0">
              <a:spcBef>
                <a:spcPts val="1200"/>
              </a:spcBef>
              <a:buFont typeface="Arial" panose="020B0604020202020204" pitchFamily="34" charset="0"/>
              <a:buChar char="•"/>
            </a:pPr>
            <a:r>
              <a:rPr kumimoji="0" lang="en-US"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FHIR alone  is not a solution due</a:t>
            </a:r>
            <a:r>
              <a:rPr kumimoji="0" lang="en-US" b="0" i="0" u="none" strike="noStrike" cap="none" spc="0" normalizeH="0" dirty="0" smtClean="0">
                <a:ln>
                  <a:noFill/>
                </a:ln>
                <a:solidFill>
                  <a:srgbClr val="000000"/>
                </a:solidFill>
                <a:effectLst/>
                <a:uFill>
                  <a:solidFill>
                    <a:srgbClr val="000000"/>
                  </a:solidFill>
                </a:uFill>
                <a:latin typeface="Arial Narrow" panose="020B0606020202030204" pitchFamily="34" charset="0"/>
                <a:sym typeface="Arial"/>
              </a:rPr>
              <a:t> to inconsistent resources, extensions</a:t>
            </a:r>
            <a:r>
              <a:rPr kumimoji="0" lang="en-US"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 and profiles</a:t>
            </a:r>
          </a:p>
          <a:p>
            <a:pPr marR="40639" algn="l" defTabSz="914400" rtl="0" fontAlgn="auto" hangingPunct="0">
              <a:spcBef>
                <a:spcPts val="1200"/>
              </a:spcBef>
              <a:spcAft>
                <a:spcPts val="0"/>
              </a:spcAft>
              <a:buClrTx/>
              <a:buSzTx/>
              <a:tabLst/>
            </a:pPr>
            <a:r>
              <a:rPr lang="en-US" b="1" dirty="0" smtClean="0">
                <a:solidFill>
                  <a:srgbClr val="000000"/>
                </a:solidFill>
                <a:uFill>
                  <a:solidFill>
                    <a:srgbClr val="000000"/>
                  </a:solidFill>
                </a:uFill>
                <a:latin typeface="Arial Narrow" panose="020B0606020202030204" pitchFamily="34" charset="0"/>
              </a:rPr>
              <a:t>SOLUTION</a:t>
            </a:r>
            <a:r>
              <a:rPr lang="en-US" dirty="0" smtClean="0">
                <a:solidFill>
                  <a:srgbClr val="000000"/>
                </a:solidFill>
                <a:uFill>
                  <a:solidFill>
                    <a:srgbClr val="000000"/>
                  </a:solidFill>
                </a:uFill>
                <a:latin typeface="Arial Narrow" panose="020B0606020202030204" pitchFamily="34" charset="0"/>
              </a:rPr>
              <a:t>: </a:t>
            </a:r>
            <a:r>
              <a:rPr lang="en-US" dirty="0">
                <a:solidFill>
                  <a:srgbClr val="000000"/>
                </a:solidFill>
                <a:uFill>
                  <a:solidFill>
                    <a:srgbClr val="000000"/>
                  </a:solidFill>
                </a:uFill>
                <a:latin typeface="Arial Narrow" panose="020B0606020202030204" pitchFamily="34" charset="0"/>
              </a:rPr>
              <a:t>T</a:t>
            </a:r>
            <a:r>
              <a:rPr lang="en-US" dirty="0" smtClean="0">
                <a:solidFill>
                  <a:srgbClr val="000000"/>
                </a:solidFill>
                <a:uFill>
                  <a:solidFill>
                    <a:srgbClr val="000000"/>
                  </a:solidFill>
                </a:uFill>
                <a:latin typeface="Arial Narrow" panose="020B0606020202030204" pitchFamily="34" charset="0"/>
              </a:rPr>
              <a:t>ool-based US Health IT Reference Architecture can serve as “</a:t>
            </a:r>
            <a:r>
              <a:rPr lang="en-US" i="1" u="sng" dirty="0" smtClean="0">
                <a:solidFill>
                  <a:srgbClr val="000000"/>
                </a:solidFill>
                <a:uFill>
                  <a:solidFill>
                    <a:srgbClr val="000000"/>
                  </a:solidFill>
                </a:uFill>
                <a:latin typeface="Arial Narrow" panose="020B0606020202030204" pitchFamily="34" charset="0"/>
              </a:rPr>
              <a:t>a coordinated architecture and a technology for advancing interoperability … to loosely-couple healthcare data sharing networks</a:t>
            </a:r>
            <a:r>
              <a:rPr lang="en-US" i="1" dirty="0" smtClean="0">
                <a:solidFill>
                  <a:srgbClr val="000000"/>
                </a:solidFill>
                <a:uFill>
                  <a:solidFill>
                    <a:srgbClr val="000000"/>
                  </a:solidFill>
                </a:uFill>
                <a:latin typeface="Arial Narrow" panose="020B0606020202030204" pitchFamily="34" charset="0"/>
              </a:rPr>
              <a:t>” [2013 Jason Report]</a:t>
            </a:r>
            <a:r>
              <a:rPr lang="en-US" dirty="0" smtClean="0">
                <a:solidFill>
                  <a:srgbClr val="000000"/>
                </a:solidFill>
                <a:uFill>
                  <a:solidFill>
                    <a:srgbClr val="000000"/>
                  </a:solidFill>
                </a:uFill>
                <a:latin typeface="Arial Narrow" panose="020B0606020202030204" pitchFamily="34" charset="0"/>
              </a:rPr>
              <a:t> with a holistic, agile, aligned and interoperable organizing paradigm  to ensure future interoperability </a:t>
            </a:r>
            <a:endParaRPr kumimoji="0" lang="en-US" sz="2400" b="0" i="0" u="none" strike="noStrike" cap="none" spc="0" normalizeH="0" baseline="0" dirty="0">
              <a:ln>
                <a:noFill/>
              </a:ln>
              <a:solidFill>
                <a:srgbClr val="000000"/>
              </a:solidFill>
              <a:effectLst/>
              <a:uFill>
                <a:solidFill>
                  <a:srgbClr val="000000"/>
                </a:solidFill>
              </a:uFill>
              <a:latin typeface="Arial Narrow" panose="020B0606020202030204" pitchFamily="34" charset="0"/>
              <a:sym typeface="Arial"/>
            </a:endParaRPr>
          </a:p>
        </p:txBody>
      </p:sp>
    </p:spTree>
    <p:extLst>
      <p:ext uri="{BB962C8B-B14F-4D97-AF65-F5344CB8AC3E}">
        <p14:creationId xmlns:p14="http://schemas.microsoft.com/office/powerpoint/2010/main" val="374327305"/>
      </p:ext>
    </p:extLst>
  </p:cSld>
  <p:clrMapOvr>
    <a:masterClrMapping/>
  </p:clrMapOvr>
  <p:transition spd="med">
    <p:pull/>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1017588"/>
          </a:xfrm>
        </p:spPr>
        <p:txBody>
          <a:bodyPr/>
          <a:lstStyle/>
          <a:p>
            <a:pPr algn="ctr"/>
            <a:r>
              <a:rPr lang="en-US" sz="2800" b="1" dirty="0"/>
              <a:t>FHIM Going Forward </a:t>
            </a:r>
            <a:r>
              <a:rPr lang="en-US" sz="2800" b="1" dirty="0" smtClean="0"/>
              <a:t>Strategy</a:t>
            </a:r>
            <a:endParaRPr lang="en-US" dirty="0">
              <a:solidFill>
                <a:schemeClr val="bg1"/>
              </a:solidFill>
            </a:endParaRPr>
          </a:p>
        </p:txBody>
      </p:sp>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47</a:t>
            </a:fld>
            <a:endParaRPr lang="en-US" sz="140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9" name="Title 1"/>
          <p:cNvSpPr txBox="1">
            <a:spLocks/>
          </p:cNvSpPr>
          <p:nvPr/>
        </p:nvSpPr>
        <p:spPr>
          <a:xfrm>
            <a:off x="76200" y="1143000"/>
            <a:ext cx="9067800" cy="538003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fontScale="97500"/>
          </a:bodyPr>
          <a:lstStyle>
            <a:lvl1pPr marL="40639" marR="40639" defTabSz="457200">
              <a:defRPr sz="2600">
                <a:solidFill>
                  <a:srgbClr val="FFFFFF"/>
                </a:solidFill>
                <a:uFill>
                  <a:solidFill>
                    <a:srgbClr val="FFFFFF"/>
                  </a:solidFill>
                </a:uFill>
                <a:latin typeface="+mn-lt"/>
                <a:ea typeface="+mn-ea"/>
                <a:cs typeface="+mn-cs"/>
                <a:sym typeface="Arial"/>
              </a:defRPr>
            </a:lvl1pPr>
            <a:lvl2pPr marL="40639" marR="40639" indent="228600" defTabSz="457200">
              <a:defRPr sz="2600">
                <a:solidFill>
                  <a:srgbClr val="FFFFFF"/>
                </a:solidFill>
                <a:uFill>
                  <a:solidFill>
                    <a:srgbClr val="FFFFFF"/>
                  </a:solidFill>
                </a:uFill>
                <a:latin typeface="+mn-lt"/>
                <a:ea typeface="+mn-ea"/>
                <a:cs typeface="+mn-cs"/>
                <a:sym typeface="Arial"/>
              </a:defRPr>
            </a:lvl2pPr>
            <a:lvl3pPr marL="40639" marR="40639" indent="457200" defTabSz="457200">
              <a:defRPr sz="2600">
                <a:solidFill>
                  <a:srgbClr val="FFFFFF"/>
                </a:solidFill>
                <a:uFill>
                  <a:solidFill>
                    <a:srgbClr val="FFFFFF"/>
                  </a:solidFill>
                </a:uFill>
                <a:latin typeface="+mn-lt"/>
                <a:ea typeface="+mn-ea"/>
                <a:cs typeface="+mn-cs"/>
                <a:sym typeface="Arial"/>
              </a:defRPr>
            </a:lvl3pPr>
            <a:lvl4pPr marL="40639" marR="40639" indent="685800" defTabSz="457200">
              <a:defRPr sz="2600">
                <a:solidFill>
                  <a:srgbClr val="FFFFFF"/>
                </a:solidFill>
                <a:uFill>
                  <a:solidFill>
                    <a:srgbClr val="FFFFFF"/>
                  </a:solidFill>
                </a:uFill>
                <a:latin typeface="+mn-lt"/>
                <a:ea typeface="+mn-ea"/>
                <a:cs typeface="+mn-cs"/>
                <a:sym typeface="Arial"/>
              </a:defRPr>
            </a:lvl4pPr>
            <a:lvl5pPr marL="40639" marR="40639" indent="914400" defTabSz="457200">
              <a:defRPr sz="2600">
                <a:solidFill>
                  <a:srgbClr val="FFFFFF"/>
                </a:solidFill>
                <a:uFill>
                  <a:solidFill>
                    <a:srgbClr val="FFFFFF"/>
                  </a:solidFill>
                </a:uFill>
                <a:latin typeface="+mn-lt"/>
                <a:ea typeface="+mn-ea"/>
                <a:cs typeface="+mn-cs"/>
                <a:sym typeface="Arial"/>
              </a:defRPr>
            </a:lvl5pPr>
            <a:lvl6pPr marL="40639" marR="40639" indent="1143000" defTabSz="457200">
              <a:defRPr sz="2600">
                <a:solidFill>
                  <a:srgbClr val="FFFFFF"/>
                </a:solidFill>
                <a:uFill>
                  <a:solidFill>
                    <a:srgbClr val="FFFFFF"/>
                  </a:solidFill>
                </a:uFill>
                <a:latin typeface="+mn-lt"/>
                <a:ea typeface="+mn-ea"/>
                <a:cs typeface="+mn-cs"/>
                <a:sym typeface="Arial"/>
              </a:defRPr>
            </a:lvl6pPr>
            <a:lvl7pPr marL="40639" marR="40639" indent="1371600" defTabSz="457200">
              <a:defRPr sz="2600">
                <a:solidFill>
                  <a:srgbClr val="FFFFFF"/>
                </a:solidFill>
                <a:uFill>
                  <a:solidFill>
                    <a:srgbClr val="FFFFFF"/>
                  </a:solidFill>
                </a:uFill>
                <a:latin typeface="+mn-lt"/>
                <a:ea typeface="+mn-ea"/>
                <a:cs typeface="+mn-cs"/>
                <a:sym typeface="Arial"/>
              </a:defRPr>
            </a:lvl7pPr>
            <a:lvl8pPr marL="40639" marR="40639" indent="1600200" defTabSz="457200">
              <a:defRPr sz="2600">
                <a:solidFill>
                  <a:srgbClr val="FFFFFF"/>
                </a:solidFill>
                <a:uFill>
                  <a:solidFill>
                    <a:srgbClr val="FFFFFF"/>
                  </a:solidFill>
                </a:uFill>
                <a:latin typeface="+mn-lt"/>
                <a:ea typeface="+mn-ea"/>
                <a:cs typeface="+mn-cs"/>
                <a:sym typeface="Arial"/>
              </a:defRPr>
            </a:lvl8pPr>
            <a:lvl9pPr marL="40639" marR="40639" indent="1828800" defTabSz="457200">
              <a:defRPr sz="2600">
                <a:solidFill>
                  <a:srgbClr val="FFFFFF"/>
                </a:solidFill>
                <a:uFill>
                  <a:solidFill>
                    <a:srgbClr val="FFFFFF"/>
                  </a:solidFill>
                </a:uFill>
                <a:latin typeface="+mn-lt"/>
                <a:ea typeface="+mn-ea"/>
                <a:cs typeface="+mn-cs"/>
                <a:sym typeface="Arial"/>
              </a:defRPr>
            </a:lvl9pPr>
          </a:lstStyle>
          <a:p>
            <a:pPr marL="457200" marR="0" indent="-457200" defTabSz="584200" eaLnBrk="1" fontAlgn="auto" latinLnBrk="0" hangingPunct="1">
              <a:lnSpc>
                <a:spcPct val="150000"/>
              </a:lnSpc>
              <a:spcBef>
                <a:spcPts val="0"/>
              </a:spcBef>
              <a:spcAft>
                <a:spcPts val="0"/>
              </a:spcAft>
              <a:buClrTx/>
              <a:buSzTx/>
              <a:buFont typeface="+mj-lt"/>
              <a:buAutoNum type="arabicPeriod"/>
              <a:tabLst/>
              <a:defRPr/>
            </a:pPr>
            <a:r>
              <a:rPr lang="en-US" sz="2400" dirty="0" smtClean="0">
                <a:solidFill>
                  <a:schemeClr val="tx1"/>
                </a:solidFill>
              </a:rPr>
              <a:t>Enhance / Increase </a:t>
            </a:r>
            <a:r>
              <a:rPr lang="en-US" sz="2400" dirty="0">
                <a:solidFill>
                  <a:schemeClr val="tx1"/>
                </a:solidFill>
              </a:rPr>
              <a:t>Usage / </a:t>
            </a:r>
            <a:r>
              <a:rPr lang="en-US" sz="2400" dirty="0" smtClean="0">
                <a:solidFill>
                  <a:schemeClr val="tx1"/>
                </a:solidFill>
              </a:rPr>
              <a:t>Usability</a:t>
            </a:r>
          </a:p>
          <a:p>
            <a:pPr marL="457200" marR="0" lvl="1" indent="-457200" defTabSz="584200">
              <a:lnSpc>
                <a:spcPct val="150000"/>
              </a:lnSpc>
              <a:buFont typeface="+mj-lt"/>
              <a:buAutoNum type="arabicPeriod" startAt="2"/>
              <a:defRPr/>
            </a:pPr>
            <a:r>
              <a:rPr lang="en-US" sz="2400" dirty="0">
                <a:solidFill>
                  <a:schemeClr val="tx1"/>
                </a:solidFill>
              </a:rPr>
              <a:t>Align with Interoperability Roadmap</a:t>
            </a:r>
          </a:p>
          <a:p>
            <a:pPr marL="973138" marR="0" lvl="1" indent="-512763" defTabSz="584200">
              <a:lnSpc>
                <a:spcPct val="150000"/>
              </a:lnSpc>
              <a:buFont typeface="Arial" panose="020B0604020202020204" pitchFamily="34" charset="0"/>
              <a:buChar char="•"/>
              <a:defRPr/>
            </a:pPr>
            <a:r>
              <a:rPr lang="en-US" sz="2400" dirty="0" smtClean="0">
                <a:solidFill>
                  <a:schemeClr val="tx1"/>
                </a:solidFill>
              </a:rPr>
              <a:t>Near term priority data domains</a:t>
            </a:r>
            <a:endParaRPr lang="en-US" sz="2400" dirty="0">
              <a:solidFill>
                <a:schemeClr val="tx1"/>
              </a:solidFill>
            </a:endParaRPr>
          </a:p>
          <a:p>
            <a:pPr marL="457200" indent="-457200">
              <a:lnSpc>
                <a:spcPct val="150000"/>
              </a:lnSpc>
              <a:buFont typeface="+mj-lt"/>
              <a:buAutoNum type="arabicPeriod" startAt="3"/>
            </a:pPr>
            <a:r>
              <a:rPr lang="en-US" sz="2400" dirty="0">
                <a:solidFill>
                  <a:schemeClr val="tx1"/>
                </a:solidFill>
              </a:rPr>
              <a:t>Enhance via promotion of </a:t>
            </a:r>
            <a:endParaRPr lang="en-US" sz="2400" dirty="0" smtClean="0">
              <a:solidFill>
                <a:schemeClr val="tx1"/>
              </a:solidFill>
            </a:endParaRPr>
          </a:p>
          <a:p>
            <a:pPr marL="973138" marR="0" lvl="1" indent="-512763" defTabSz="584200">
              <a:lnSpc>
                <a:spcPct val="150000"/>
              </a:lnSpc>
              <a:buFont typeface="Arial" panose="020B0604020202020204" pitchFamily="34" charset="0"/>
              <a:buChar char="•"/>
              <a:defRPr/>
            </a:pPr>
            <a:r>
              <a:rPr lang="en-US" sz="2400" dirty="0" smtClean="0">
                <a:solidFill>
                  <a:schemeClr val="tx1"/>
                </a:solidFill>
              </a:rPr>
              <a:t>Tool-based Model Driven Architecture (MDA) </a:t>
            </a:r>
          </a:p>
          <a:p>
            <a:pPr marL="973138" marR="0" lvl="1" indent="-512763" defTabSz="584200">
              <a:lnSpc>
                <a:spcPct val="150000"/>
              </a:lnSpc>
              <a:buFont typeface="Arial" panose="020B0604020202020204" pitchFamily="34" charset="0"/>
              <a:buChar char="•"/>
              <a:defRPr/>
            </a:pPr>
            <a:r>
              <a:rPr lang="en-US" sz="2400" dirty="0" smtClean="0">
                <a:solidFill>
                  <a:schemeClr val="tx1"/>
                </a:solidFill>
              </a:rPr>
              <a:t>FHA Target Health IT Architecture</a:t>
            </a:r>
            <a:endParaRPr lang="en-US" sz="2400" dirty="0">
              <a:solidFill>
                <a:schemeClr val="tx1"/>
              </a:solidFill>
            </a:endParaRPr>
          </a:p>
          <a:p>
            <a:pPr marL="457200" indent="-457200">
              <a:lnSpc>
                <a:spcPct val="150000"/>
              </a:lnSpc>
              <a:buFont typeface="+mj-lt"/>
              <a:buAutoNum type="arabicPeriod" startAt="3"/>
            </a:pPr>
            <a:r>
              <a:rPr lang="en-US" sz="2400" dirty="0">
                <a:solidFill>
                  <a:schemeClr val="tx1"/>
                </a:solidFill>
              </a:rPr>
              <a:t>Integrate with stakeholder architectures </a:t>
            </a:r>
            <a:endParaRPr lang="en-US" sz="2400" dirty="0" smtClean="0">
              <a:solidFill>
                <a:schemeClr val="tx1"/>
              </a:solidFill>
            </a:endParaRPr>
          </a:p>
          <a:p>
            <a:pPr marL="973138" marR="0" lvl="1" indent="-512763" defTabSz="584200">
              <a:lnSpc>
                <a:spcPct val="150000"/>
              </a:lnSpc>
              <a:buFont typeface="Arial" panose="020B0604020202020204" pitchFamily="34" charset="0"/>
              <a:buChar char="•"/>
              <a:defRPr/>
            </a:pPr>
            <a:r>
              <a:rPr lang="en-US" sz="2400" dirty="0" smtClean="0">
                <a:solidFill>
                  <a:schemeClr val="tx1"/>
                </a:solidFill>
              </a:rPr>
              <a:t>DOD-VA IBRM</a:t>
            </a:r>
            <a:r>
              <a:rPr lang="en-US" sz="2400" dirty="0">
                <a:solidFill>
                  <a:schemeClr val="tx1"/>
                </a:solidFill>
              </a:rPr>
              <a:t>, ISA, IE Tool</a:t>
            </a:r>
          </a:p>
          <a:p>
            <a:pPr marL="457200" indent="-457200">
              <a:lnSpc>
                <a:spcPct val="150000"/>
              </a:lnSpc>
              <a:buFont typeface="+mj-lt"/>
              <a:buAutoNum type="arabicPeriod" startAt="3"/>
            </a:pPr>
            <a:r>
              <a:rPr lang="en-US" sz="2400" dirty="0" smtClean="0">
                <a:solidFill>
                  <a:schemeClr val="tx1"/>
                </a:solidFill>
              </a:rPr>
              <a:t>Evolve </a:t>
            </a:r>
            <a:r>
              <a:rPr lang="en-US" sz="2400" dirty="0">
                <a:solidFill>
                  <a:schemeClr val="tx1"/>
                </a:solidFill>
              </a:rPr>
              <a:t>via </a:t>
            </a:r>
            <a:r>
              <a:rPr lang="en-US" sz="2400" dirty="0" smtClean="0">
                <a:solidFill>
                  <a:schemeClr val="tx1"/>
                </a:solidFill>
              </a:rPr>
              <a:t>HL7 </a:t>
            </a:r>
            <a:endParaRPr lang="en-US" sz="2400" dirty="0">
              <a:solidFill>
                <a:schemeClr val="tx1"/>
              </a:solidFill>
            </a:endParaRPr>
          </a:p>
        </p:txBody>
      </p:sp>
      <p:sp>
        <p:nvSpPr>
          <p:cNvPr id="7"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See notes page for additional details</a:t>
            </a:r>
            <a:endParaRPr lang="en-US" sz="1400" dirty="0">
              <a:solidFill>
                <a:schemeClr val="tx1"/>
              </a:solidFill>
            </a:endParaRPr>
          </a:p>
        </p:txBody>
      </p:sp>
    </p:spTree>
    <p:extLst>
      <p:ext uri="{BB962C8B-B14F-4D97-AF65-F5344CB8AC3E}">
        <p14:creationId xmlns:p14="http://schemas.microsoft.com/office/powerpoint/2010/main" val="4054616668"/>
      </p:ext>
    </p:extLst>
  </p:cSld>
  <p:clrMapOvr>
    <a:masterClrMapping/>
  </p:clrMapOvr>
  <p:transition spd="med">
    <p:pull/>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1017588"/>
          </a:xfrm>
        </p:spPr>
        <p:txBody>
          <a:bodyPr/>
          <a:lstStyle/>
          <a:p>
            <a:pPr algn="ctr"/>
            <a:r>
              <a:rPr lang="en-US" sz="2800" b="1" dirty="0"/>
              <a:t>FHIM Going Forward </a:t>
            </a:r>
            <a:r>
              <a:rPr lang="en-US" sz="2800" b="1" dirty="0" smtClean="0"/>
              <a:t>Strategy</a:t>
            </a:r>
            <a:endParaRPr lang="en-US" dirty="0">
              <a:solidFill>
                <a:schemeClr val="bg1"/>
              </a:solidFill>
            </a:endParaRPr>
          </a:p>
        </p:txBody>
      </p:sp>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48</a:t>
            </a:fld>
            <a:endParaRPr lang="en-US" sz="140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9" name="Title 1"/>
          <p:cNvSpPr txBox="1">
            <a:spLocks/>
          </p:cNvSpPr>
          <p:nvPr/>
        </p:nvSpPr>
        <p:spPr>
          <a:xfrm>
            <a:off x="0" y="1143000"/>
            <a:ext cx="9067800" cy="538003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fontScale="90000" lnSpcReduction="20000"/>
          </a:bodyPr>
          <a:lstStyle>
            <a:lvl1pPr marL="40639" marR="40639" defTabSz="457200">
              <a:defRPr sz="2600">
                <a:solidFill>
                  <a:srgbClr val="FFFFFF"/>
                </a:solidFill>
                <a:uFill>
                  <a:solidFill>
                    <a:srgbClr val="FFFFFF"/>
                  </a:solidFill>
                </a:uFill>
                <a:latin typeface="+mn-lt"/>
                <a:ea typeface="+mn-ea"/>
                <a:cs typeface="+mn-cs"/>
                <a:sym typeface="Arial"/>
              </a:defRPr>
            </a:lvl1pPr>
            <a:lvl2pPr marL="40639" marR="40639" indent="228600" defTabSz="457200">
              <a:defRPr sz="2600">
                <a:solidFill>
                  <a:srgbClr val="FFFFFF"/>
                </a:solidFill>
                <a:uFill>
                  <a:solidFill>
                    <a:srgbClr val="FFFFFF"/>
                  </a:solidFill>
                </a:uFill>
                <a:latin typeface="+mn-lt"/>
                <a:ea typeface="+mn-ea"/>
                <a:cs typeface="+mn-cs"/>
                <a:sym typeface="Arial"/>
              </a:defRPr>
            </a:lvl2pPr>
            <a:lvl3pPr marL="40639" marR="40639" indent="457200" defTabSz="457200">
              <a:defRPr sz="2600">
                <a:solidFill>
                  <a:srgbClr val="FFFFFF"/>
                </a:solidFill>
                <a:uFill>
                  <a:solidFill>
                    <a:srgbClr val="FFFFFF"/>
                  </a:solidFill>
                </a:uFill>
                <a:latin typeface="+mn-lt"/>
                <a:ea typeface="+mn-ea"/>
                <a:cs typeface="+mn-cs"/>
                <a:sym typeface="Arial"/>
              </a:defRPr>
            </a:lvl3pPr>
            <a:lvl4pPr marL="40639" marR="40639" indent="685800" defTabSz="457200">
              <a:defRPr sz="2600">
                <a:solidFill>
                  <a:srgbClr val="FFFFFF"/>
                </a:solidFill>
                <a:uFill>
                  <a:solidFill>
                    <a:srgbClr val="FFFFFF"/>
                  </a:solidFill>
                </a:uFill>
                <a:latin typeface="+mn-lt"/>
                <a:ea typeface="+mn-ea"/>
                <a:cs typeface="+mn-cs"/>
                <a:sym typeface="Arial"/>
              </a:defRPr>
            </a:lvl4pPr>
            <a:lvl5pPr marL="40639" marR="40639" indent="914400" defTabSz="457200">
              <a:defRPr sz="2600">
                <a:solidFill>
                  <a:srgbClr val="FFFFFF"/>
                </a:solidFill>
                <a:uFill>
                  <a:solidFill>
                    <a:srgbClr val="FFFFFF"/>
                  </a:solidFill>
                </a:uFill>
                <a:latin typeface="+mn-lt"/>
                <a:ea typeface="+mn-ea"/>
                <a:cs typeface="+mn-cs"/>
                <a:sym typeface="Arial"/>
              </a:defRPr>
            </a:lvl5pPr>
            <a:lvl6pPr marL="40639" marR="40639" indent="1143000" defTabSz="457200">
              <a:defRPr sz="2600">
                <a:solidFill>
                  <a:srgbClr val="FFFFFF"/>
                </a:solidFill>
                <a:uFill>
                  <a:solidFill>
                    <a:srgbClr val="FFFFFF"/>
                  </a:solidFill>
                </a:uFill>
                <a:latin typeface="+mn-lt"/>
                <a:ea typeface="+mn-ea"/>
                <a:cs typeface="+mn-cs"/>
                <a:sym typeface="Arial"/>
              </a:defRPr>
            </a:lvl6pPr>
            <a:lvl7pPr marL="40639" marR="40639" indent="1371600" defTabSz="457200">
              <a:defRPr sz="2600">
                <a:solidFill>
                  <a:srgbClr val="FFFFFF"/>
                </a:solidFill>
                <a:uFill>
                  <a:solidFill>
                    <a:srgbClr val="FFFFFF"/>
                  </a:solidFill>
                </a:uFill>
                <a:latin typeface="+mn-lt"/>
                <a:ea typeface="+mn-ea"/>
                <a:cs typeface="+mn-cs"/>
                <a:sym typeface="Arial"/>
              </a:defRPr>
            </a:lvl7pPr>
            <a:lvl8pPr marL="40639" marR="40639" indent="1600200" defTabSz="457200">
              <a:defRPr sz="2600">
                <a:solidFill>
                  <a:srgbClr val="FFFFFF"/>
                </a:solidFill>
                <a:uFill>
                  <a:solidFill>
                    <a:srgbClr val="FFFFFF"/>
                  </a:solidFill>
                </a:uFill>
                <a:latin typeface="+mn-lt"/>
                <a:ea typeface="+mn-ea"/>
                <a:cs typeface="+mn-cs"/>
                <a:sym typeface="Arial"/>
              </a:defRPr>
            </a:lvl8pPr>
            <a:lvl9pPr marL="40639" marR="40639" indent="1828800" defTabSz="457200">
              <a:defRPr sz="2600">
                <a:solidFill>
                  <a:srgbClr val="FFFFFF"/>
                </a:solidFill>
                <a:uFill>
                  <a:solidFill>
                    <a:srgbClr val="FFFFFF"/>
                  </a:solidFill>
                </a:uFill>
                <a:latin typeface="+mn-lt"/>
                <a:ea typeface="+mn-ea"/>
                <a:cs typeface="+mn-cs"/>
                <a:sym typeface="Arial"/>
              </a:defRPr>
            </a:lvl9pPr>
          </a:lstStyle>
          <a:p>
            <a:pPr algn="l">
              <a:lnSpc>
                <a:spcPct val="114000"/>
              </a:lnSpc>
            </a:pPr>
            <a:r>
              <a:rPr lang="en-US" sz="2400" b="1" dirty="0" smtClean="0">
                <a:solidFill>
                  <a:schemeClr val="tx1"/>
                </a:solidFill>
                <a:latin typeface="Arial Narrow" panose="020B0606020202030204" pitchFamily="34" charset="0"/>
              </a:rPr>
              <a:t> 	1) Technical-Messaging / Outreach </a:t>
            </a:r>
            <a:r>
              <a:rPr lang="en-US" sz="2400" dirty="0" smtClean="0">
                <a:solidFill>
                  <a:schemeClr val="tx1"/>
                </a:solidFill>
                <a:latin typeface="Arial Narrow" panose="020B0606020202030204" pitchFamily="34" charset="0"/>
              </a:rPr>
              <a:t>– </a:t>
            </a:r>
            <a:r>
              <a:rPr lang="en-US" sz="2000" dirty="0" smtClean="0">
                <a:solidFill>
                  <a:schemeClr val="tx1"/>
                </a:solidFill>
                <a:latin typeface="Arial Narrow" panose="020B0606020202030204" pitchFamily="34" charset="0"/>
              </a:rPr>
              <a:t>Awareness &amp; Understanding that</a:t>
            </a:r>
            <a:br>
              <a:rPr lang="en-US" sz="2000" dirty="0" smtClean="0">
                <a:solidFill>
                  <a:schemeClr val="tx1"/>
                </a:solidFill>
                <a:latin typeface="Arial Narrow" panose="020B0606020202030204" pitchFamily="34" charset="0"/>
              </a:rPr>
            </a:br>
            <a:r>
              <a:rPr lang="en-US" sz="2400" dirty="0" smtClean="0">
                <a:solidFill>
                  <a:schemeClr val="tx1"/>
                </a:solidFill>
                <a:latin typeface="Arial Narrow" panose="020B0606020202030204" pitchFamily="34" charset="0"/>
              </a:rPr>
              <a:t>		FHIM can facilitate consistent implementations, within an</a:t>
            </a:r>
            <a:br>
              <a:rPr lang="en-US" sz="2400" dirty="0" smtClean="0">
                <a:solidFill>
                  <a:schemeClr val="tx1"/>
                </a:solidFill>
                <a:latin typeface="Arial Narrow" panose="020B0606020202030204" pitchFamily="34" charset="0"/>
              </a:rPr>
            </a:br>
            <a:r>
              <a:rPr lang="en-US" sz="2400" dirty="0" smtClean="0">
                <a:solidFill>
                  <a:schemeClr val="tx1"/>
                </a:solidFill>
                <a:latin typeface="Arial Narrow" panose="020B0606020202030204" pitchFamily="34" charset="0"/>
              </a:rPr>
              <a:t>		HL7 standard US Health IT Reference Architecture constructed from</a:t>
            </a:r>
            <a:br>
              <a:rPr lang="en-US" sz="2400" dirty="0" smtClean="0">
                <a:solidFill>
                  <a:schemeClr val="tx1"/>
                </a:solidFill>
                <a:latin typeface="Arial Narrow" panose="020B0606020202030204" pitchFamily="34" charset="0"/>
              </a:rPr>
            </a:br>
            <a:r>
              <a:rPr lang="en-US" sz="2400" dirty="0" smtClean="0">
                <a:solidFill>
                  <a:schemeClr val="tx1"/>
                </a:solidFill>
                <a:latin typeface="Arial Narrow" panose="020B0606020202030204" pitchFamily="34" charset="0"/>
              </a:rPr>
              <a:t>		Best available S&amp;I Framework / SDO resources and tools</a:t>
            </a:r>
          </a:p>
          <a:p>
            <a:pPr>
              <a:spcBef>
                <a:spcPts val="600"/>
              </a:spcBef>
            </a:pPr>
            <a:r>
              <a:rPr lang="en-US" sz="2400" u="sng" dirty="0" smtClean="0">
                <a:solidFill>
                  <a:schemeClr val="tx1"/>
                </a:solidFill>
                <a:latin typeface="Arial Narrow" panose="020B0606020202030204" pitchFamily="34" charset="0"/>
              </a:rPr>
              <a:t>		DoD </a:t>
            </a:r>
            <a:r>
              <a:rPr lang="en-US" sz="2400" u="sng" dirty="0">
                <a:solidFill>
                  <a:schemeClr val="tx1"/>
                </a:solidFill>
                <a:latin typeface="Arial Narrow" panose="020B0606020202030204" pitchFamily="34" charset="0"/>
              </a:rPr>
              <a:t>&amp; VA HDS Business Line Work Groups*</a:t>
            </a:r>
            <a:r>
              <a:rPr lang="en-US" sz="2400" dirty="0">
                <a:solidFill>
                  <a:schemeClr val="tx1"/>
                </a:solidFill>
                <a:latin typeface="Arial Narrow" panose="020B0606020202030204" pitchFamily="34" charset="0"/>
              </a:rPr>
              <a:t> (Recommendation)</a:t>
            </a:r>
          </a:p>
          <a:p>
            <a:pPr marL="914400" lvl="2" indent="285750">
              <a:buFont typeface="Lucida Grande"/>
              <a:buChar char="»"/>
            </a:pPr>
            <a:r>
              <a:rPr lang="en-US" sz="2400" dirty="0" smtClean="0">
                <a:solidFill>
                  <a:schemeClr val="tx1"/>
                </a:solidFill>
                <a:latin typeface="Arial Narrow" panose="020B0606020202030204" pitchFamily="34" charset="0"/>
              </a:rPr>
              <a:t>FHIM Reference Information Model for 4 </a:t>
            </a:r>
            <a:r>
              <a:rPr lang="en-US" sz="2400" dirty="0">
                <a:solidFill>
                  <a:schemeClr val="tx1"/>
                </a:solidFill>
                <a:latin typeface="Arial Narrow" panose="020B0606020202030204" pitchFamily="34" charset="0"/>
              </a:rPr>
              <a:t>JIP use </a:t>
            </a:r>
            <a:r>
              <a:rPr lang="en-US" sz="2400" dirty="0" smtClean="0">
                <a:solidFill>
                  <a:schemeClr val="tx1"/>
                </a:solidFill>
                <a:latin typeface="Arial Narrow" panose="020B0606020202030204" pitchFamily="34" charset="0"/>
              </a:rPr>
              <a:t>cases</a:t>
            </a:r>
          </a:p>
          <a:p>
            <a:pPr marL="914400" lvl="2" indent="285750">
              <a:buFont typeface="Lucida Grande"/>
              <a:buChar char="»"/>
            </a:pPr>
            <a:r>
              <a:rPr lang="en-US" sz="2400" dirty="0" smtClean="0">
                <a:solidFill>
                  <a:schemeClr val="tx1"/>
                </a:solidFill>
                <a:latin typeface="Arial Narrow" panose="020B0606020202030204" pitchFamily="34" charset="0"/>
              </a:rPr>
              <a:t>DAF-FHIR </a:t>
            </a:r>
            <a:r>
              <a:rPr lang="en-US" sz="2400" dirty="0">
                <a:solidFill>
                  <a:schemeClr val="tx1"/>
                </a:solidFill>
                <a:latin typeface="Arial Narrow" panose="020B0606020202030204" pitchFamily="34" charset="0"/>
              </a:rPr>
              <a:t>profile for </a:t>
            </a:r>
            <a:r>
              <a:rPr lang="en-US" dirty="0">
                <a:solidFill>
                  <a:schemeClr val="tx1"/>
                </a:solidFill>
                <a:latin typeface="Arial Narrow" panose="020B0606020202030204" pitchFamily="34" charset="0"/>
              </a:rPr>
              <a:t>VA-DOD Health Data Services (HDS) implementation</a:t>
            </a:r>
          </a:p>
          <a:p>
            <a:pPr algn="l">
              <a:lnSpc>
                <a:spcPct val="114000"/>
              </a:lnSpc>
              <a:spcBef>
                <a:spcPts val="1200"/>
              </a:spcBef>
            </a:pPr>
            <a:r>
              <a:rPr lang="en-US" sz="2400" b="1" dirty="0" smtClean="0">
                <a:solidFill>
                  <a:schemeClr val="tx1"/>
                </a:solidFill>
                <a:latin typeface="Arial Narrow" panose="020B0606020202030204" pitchFamily="34" charset="0"/>
              </a:rPr>
              <a:t> 	2) Usage / Usability </a:t>
            </a:r>
            <a:r>
              <a:rPr lang="en-US" sz="2000" dirty="0" smtClean="0">
                <a:solidFill>
                  <a:schemeClr val="tx1"/>
                </a:solidFill>
                <a:latin typeface="Arial Narrow" panose="020B0606020202030204" pitchFamily="34" charset="0"/>
              </a:rPr>
              <a:t>(HITSP Lesson Learned: Developer need Implementation Guides)</a:t>
            </a:r>
            <a:r>
              <a:rPr lang="en-US" sz="2400" dirty="0" smtClean="0">
                <a:solidFill>
                  <a:schemeClr val="tx1"/>
                </a:solidFill>
                <a:latin typeface="Arial Narrow" panose="020B0606020202030204" pitchFamily="34" charset="0"/>
              </a:rPr>
              <a:t/>
            </a:r>
            <a:br>
              <a:rPr lang="en-US" sz="2400" dirty="0" smtClean="0">
                <a:solidFill>
                  <a:schemeClr val="tx1"/>
                </a:solidFill>
                <a:latin typeface="Arial Narrow" panose="020B0606020202030204" pitchFamily="34" charset="0"/>
              </a:rPr>
            </a:br>
            <a:r>
              <a:rPr lang="en-US" sz="2400" dirty="0" smtClean="0">
                <a:solidFill>
                  <a:schemeClr val="tx1"/>
                </a:solidFill>
                <a:latin typeface="Arial Narrow" panose="020B0606020202030204" pitchFamily="34" charset="0"/>
              </a:rPr>
              <a:t>		UML Tool based Model Driven Architecture (MDA) can empower Architects</a:t>
            </a:r>
            <a:br>
              <a:rPr lang="en-US" sz="2400" dirty="0" smtClean="0">
                <a:solidFill>
                  <a:schemeClr val="tx1"/>
                </a:solidFill>
                <a:latin typeface="Arial Narrow" panose="020B0606020202030204" pitchFamily="34" charset="0"/>
              </a:rPr>
            </a:br>
            <a:r>
              <a:rPr lang="en-US" sz="2400" dirty="0" smtClean="0">
                <a:solidFill>
                  <a:schemeClr val="tx1"/>
                </a:solidFill>
                <a:latin typeface="Arial Narrow" panose="020B0606020202030204" pitchFamily="34" charset="0"/>
              </a:rPr>
              <a:t>		MDHT Implementation Guides can empower Developers</a:t>
            </a:r>
            <a:br>
              <a:rPr lang="en-US" sz="2400" dirty="0" smtClean="0">
                <a:solidFill>
                  <a:schemeClr val="tx1"/>
                </a:solidFill>
                <a:latin typeface="Arial Narrow" panose="020B0606020202030204" pitchFamily="34" charset="0"/>
              </a:rPr>
            </a:br>
            <a:r>
              <a:rPr lang="en-US" sz="2400" b="1" dirty="0" smtClean="0">
                <a:solidFill>
                  <a:schemeClr val="tx1"/>
                </a:solidFill>
                <a:latin typeface="Arial Narrow" panose="020B0606020202030204" pitchFamily="34" charset="0"/>
              </a:rPr>
              <a:t>	3) How FHIM can evolve </a:t>
            </a:r>
            <a:r>
              <a:rPr lang="en-US" sz="2000" dirty="0" smtClean="0">
                <a:solidFill>
                  <a:schemeClr val="tx1"/>
                </a:solidFill>
                <a:latin typeface="Arial Narrow" panose="020B0606020202030204" pitchFamily="34" charset="0"/>
              </a:rPr>
              <a:t>… Align FHIM / MDHT / US Health IT Reference Architecture with </a:t>
            </a:r>
            <a:r>
              <a:rPr lang="en-US" sz="2400" dirty="0" smtClean="0">
                <a:solidFill>
                  <a:schemeClr val="tx1"/>
                </a:solidFill>
                <a:latin typeface="Arial Narrow" panose="020B0606020202030204" pitchFamily="34" charset="0"/>
              </a:rPr>
              <a:t/>
            </a:r>
            <a:br>
              <a:rPr lang="en-US" sz="2400" dirty="0" smtClean="0">
                <a:solidFill>
                  <a:schemeClr val="tx1"/>
                </a:solidFill>
                <a:latin typeface="Arial Narrow" panose="020B0606020202030204" pitchFamily="34" charset="0"/>
              </a:rPr>
            </a:br>
            <a:r>
              <a:rPr lang="en-US" sz="2400" dirty="0" smtClean="0">
                <a:solidFill>
                  <a:schemeClr val="tx1"/>
                </a:solidFill>
                <a:latin typeface="Arial Narrow" panose="020B0606020202030204" pitchFamily="34" charset="0"/>
              </a:rPr>
              <a:t>		Federal Health Strategic Plan 2015-2020		</a:t>
            </a:r>
            <a:br>
              <a:rPr lang="en-US" sz="2400" dirty="0" smtClean="0">
                <a:solidFill>
                  <a:schemeClr val="tx1"/>
                </a:solidFill>
                <a:latin typeface="Arial Narrow" panose="020B0606020202030204" pitchFamily="34" charset="0"/>
              </a:rPr>
            </a:br>
            <a:r>
              <a:rPr lang="en-US" sz="2400" dirty="0" smtClean="0">
                <a:solidFill>
                  <a:schemeClr val="tx1"/>
                </a:solidFill>
                <a:latin typeface="Arial Narrow" panose="020B0606020202030204" pitchFamily="34" charset="0"/>
              </a:rPr>
              <a:t>		Interoperability Standards Advisory (ISA)</a:t>
            </a:r>
            <a:br>
              <a:rPr lang="en-US" sz="2400" dirty="0" smtClean="0">
                <a:solidFill>
                  <a:schemeClr val="tx1"/>
                </a:solidFill>
                <a:latin typeface="Arial Narrow" panose="020B0606020202030204" pitchFamily="34" charset="0"/>
              </a:rPr>
            </a:br>
            <a:r>
              <a:rPr lang="en-US" sz="2400" dirty="0" smtClean="0">
                <a:solidFill>
                  <a:schemeClr val="tx1"/>
                </a:solidFill>
                <a:latin typeface="Arial Narrow" panose="020B0606020202030204" pitchFamily="34" charset="0"/>
              </a:rPr>
              <a:t>		Federal Health Roadmap, released Oct 6, 2015</a:t>
            </a:r>
            <a:br>
              <a:rPr lang="en-US" sz="2400" dirty="0" smtClean="0">
                <a:solidFill>
                  <a:schemeClr val="tx1"/>
                </a:solidFill>
                <a:latin typeface="Arial Narrow" panose="020B0606020202030204" pitchFamily="34" charset="0"/>
              </a:rPr>
            </a:br>
            <a:r>
              <a:rPr lang="en-US" sz="2400" dirty="0">
                <a:solidFill>
                  <a:schemeClr val="tx1"/>
                </a:solidFill>
                <a:latin typeface="Arial Narrow" panose="020B0606020202030204" pitchFamily="34" charset="0"/>
              </a:rPr>
              <a:t>		DOD-VA Health Data Services (HDS) as Proof of Concept</a:t>
            </a:r>
          </a:p>
          <a:p>
            <a:pPr algn="l">
              <a:lnSpc>
                <a:spcPct val="114000"/>
              </a:lnSpc>
            </a:pPr>
            <a:r>
              <a:rPr lang="en-US" sz="2400" dirty="0" smtClean="0">
                <a:solidFill>
                  <a:schemeClr val="tx1"/>
                </a:solidFill>
                <a:latin typeface="Arial Narrow" panose="020B0606020202030204" pitchFamily="34" charset="0"/>
              </a:rPr>
              <a:t>			Joint </a:t>
            </a:r>
            <a:r>
              <a:rPr lang="en-US" sz="2400" dirty="0">
                <a:solidFill>
                  <a:schemeClr val="tx1"/>
                </a:solidFill>
                <a:latin typeface="Arial Narrow" panose="020B0606020202030204" pitchFamily="34" charset="0"/>
              </a:rPr>
              <a:t>Exploratory Teams (JET</a:t>
            </a:r>
            <a:r>
              <a:rPr lang="en-US" sz="2400" dirty="0" smtClean="0">
                <a:solidFill>
                  <a:schemeClr val="tx1"/>
                </a:solidFill>
                <a:latin typeface="Arial Narrow" panose="020B0606020202030204" pitchFamily="34" charset="0"/>
              </a:rPr>
              <a:t>) informed by FHIM</a:t>
            </a:r>
            <a:endParaRPr lang="en-US" sz="2800" dirty="0">
              <a:solidFill>
                <a:schemeClr val="tx1"/>
              </a:solidFill>
              <a:latin typeface="Arial Narrow" panose="020B0606020202030204" pitchFamily="34" charset="0"/>
            </a:endParaRPr>
          </a:p>
        </p:txBody>
      </p:sp>
    </p:spTree>
    <p:extLst>
      <p:ext uri="{BB962C8B-B14F-4D97-AF65-F5344CB8AC3E}">
        <p14:creationId xmlns:p14="http://schemas.microsoft.com/office/powerpoint/2010/main" val="3850086848"/>
      </p:ext>
    </p:extLst>
  </p:cSld>
  <p:clrMapOvr>
    <a:masterClrMapping/>
  </p:clrMapOvr>
  <p:transition spd="med">
    <p:pull/>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Multiple Models, Multiple Audiences, </a:t>
            </a:r>
            <a:br>
              <a:rPr lang="en-US" dirty="0" smtClean="0"/>
            </a:br>
            <a:r>
              <a:rPr lang="en-US" dirty="0" smtClean="0"/>
              <a:t>Multiple Purposes … Model Driven Architecture</a:t>
            </a:r>
            <a:endParaRPr lang="en-US" dirty="0"/>
          </a:p>
        </p:txBody>
      </p:sp>
      <p:graphicFrame>
        <p:nvGraphicFramePr>
          <p:cNvPr id="6" name="Diagram 5"/>
          <p:cNvGraphicFramePr/>
          <p:nvPr>
            <p:extLst>
              <p:ext uri="{D42A27DB-BD31-4B8C-83A1-F6EECF244321}">
                <p14:modId xmlns:p14="http://schemas.microsoft.com/office/powerpoint/2010/main" val="1942796851"/>
              </p:ext>
            </p:extLst>
          </p:nvPr>
        </p:nvGraphicFramePr>
        <p:xfrm>
          <a:off x="0" y="1017588"/>
          <a:ext cx="9144000" cy="5840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0" y="1173738"/>
            <a:ext cx="9144000"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000000"/>
                </a:solidFill>
                <a:effectLst/>
                <a:uFill>
                  <a:solidFill>
                    <a:srgbClr val="000000"/>
                  </a:solidFill>
                </a:uFill>
                <a:latin typeface="Arial Black" panose="020B0A04020102020204" pitchFamily="34" charset="0"/>
                <a:sym typeface="Arial"/>
              </a:rPr>
              <a:t>       Model                    Audience                  Purpose</a:t>
            </a:r>
            <a:endParaRPr kumimoji="0" lang="en-US" sz="2400" b="0" i="0" u="none" strike="noStrike" cap="none" spc="0" normalizeH="0" baseline="0" dirty="0">
              <a:ln>
                <a:noFill/>
              </a:ln>
              <a:solidFill>
                <a:srgbClr val="000000"/>
              </a:solidFill>
              <a:effectLst/>
              <a:uFill>
                <a:solidFill>
                  <a:srgbClr val="000000"/>
                </a:solidFill>
              </a:uFill>
              <a:latin typeface="Arial Black" panose="020B0A04020102020204" pitchFamily="34" charset="0"/>
              <a:sym typeface="Arial"/>
            </a:endParaRPr>
          </a:p>
        </p:txBody>
      </p:sp>
      <p:sp>
        <p:nvSpPr>
          <p:cNvPr id="10"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49</a:t>
            </a:fld>
            <a:endParaRPr lang="en-US" sz="1400">
              <a:solidFill>
                <a:schemeClr val="tx1"/>
              </a:solidFill>
            </a:endParaRPr>
          </a:p>
        </p:txBody>
      </p:sp>
      <p:sp>
        <p:nvSpPr>
          <p:cNvPr id="12"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3"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Tree>
    <p:extLst>
      <p:ext uri="{BB962C8B-B14F-4D97-AF65-F5344CB8AC3E}">
        <p14:creationId xmlns:p14="http://schemas.microsoft.com/office/powerpoint/2010/main" val="1594362413"/>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83" y="30163"/>
            <a:ext cx="8132617" cy="1017588"/>
          </a:xfrm>
        </p:spPr>
        <p:txBody>
          <a:bodyPr/>
          <a:lstStyle/>
          <a:p>
            <a:pPr lvl="2" indent="0" algn="ctr"/>
            <a:r>
              <a:rPr lang="en-US" b="1" dirty="0" smtClean="0">
                <a:latin typeface="+mj-lt"/>
              </a:rPr>
              <a:t>Bottom Line Up Front</a:t>
            </a:r>
            <a:r>
              <a:rPr lang="en-US" dirty="0" smtClean="0">
                <a:latin typeface="Arial Narrow" panose="020B0606020202030204" pitchFamily="34" charset="0"/>
              </a:rPr>
              <a:t>: FHIM</a:t>
            </a:r>
            <a:r>
              <a:rPr lang="en-US" dirty="0">
                <a:latin typeface="Arial Narrow" panose="020B0606020202030204" pitchFamily="34" charset="0"/>
              </a:rPr>
              <a:t> </a:t>
            </a:r>
            <a:r>
              <a:rPr lang="en-US" dirty="0" smtClean="0">
                <a:latin typeface="Arial Narrow" panose="020B0606020202030204" pitchFamily="34" charset="0"/>
              </a:rPr>
              <a:t>can be Instrumental to </a:t>
            </a:r>
            <a:br>
              <a:rPr lang="en-US" dirty="0" smtClean="0">
                <a:latin typeface="Arial Narrow" panose="020B0606020202030204" pitchFamily="34" charset="0"/>
              </a:rPr>
            </a:br>
            <a:r>
              <a:rPr lang="en-US" dirty="0" smtClean="0">
                <a:latin typeface="Arial Narrow" panose="020B0606020202030204" pitchFamily="34" charset="0"/>
              </a:rPr>
              <a:t>VA/</a:t>
            </a:r>
            <a:r>
              <a:rPr lang="en-US" dirty="0" err="1" smtClean="0">
                <a:latin typeface="Arial Narrow" panose="020B0606020202030204" pitchFamily="34" charset="0"/>
              </a:rPr>
              <a:t>VistA</a:t>
            </a:r>
            <a:r>
              <a:rPr lang="en-US" dirty="0" smtClean="0">
                <a:latin typeface="Arial Narrow" panose="020B0606020202030204" pitchFamily="34" charset="0"/>
              </a:rPr>
              <a:t> </a:t>
            </a:r>
            <a:r>
              <a:rPr lang="en-US" dirty="0">
                <a:latin typeface="Arial Narrow" panose="020B0606020202030204" pitchFamily="34" charset="0"/>
              </a:rPr>
              <a:t>and </a:t>
            </a:r>
            <a:r>
              <a:rPr lang="en-US" dirty="0" smtClean="0">
                <a:latin typeface="Arial Narrow" panose="020B0606020202030204" pitchFamily="34" charset="0"/>
              </a:rPr>
              <a:t>DoD/Cerner Modernization Interoperability</a:t>
            </a:r>
            <a:endParaRPr lang="en-US" b="1" i="1" u="sng" dirty="0">
              <a:solidFill>
                <a:schemeClr val="bg1"/>
              </a:solidFill>
              <a:latin typeface="Arial Narrow" panose="020B0606020202030204" pitchFamily="34" charset="0"/>
            </a:endParaRPr>
          </a:p>
        </p:txBody>
      </p:sp>
      <p:sp>
        <p:nvSpPr>
          <p:cNvPr id="12" name="Text Placeholder 2"/>
          <p:cNvSpPr>
            <a:spLocks noGrp="1"/>
          </p:cNvSpPr>
          <p:nvPr>
            <p:ph type="body" idx="1"/>
          </p:nvPr>
        </p:nvSpPr>
        <p:spPr>
          <a:xfrm>
            <a:off x="152399" y="1268412"/>
            <a:ext cx="8991601" cy="5513388"/>
          </a:xfrm>
        </p:spPr>
        <p:txBody>
          <a:bodyPr/>
          <a:lstStyle/>
          <a:p>
            <a:pPr marL="40640" indent="0">
              <a:lnSpc>
                <a:spcPct val="114000"/>
              </a:lnSpc>
              <a:spcBef>
                <a:spcPts val="600"/>
              </a:spcBef>
              <a:buNone/>
            </a:pPr>
            <a:r>
              <a:rPr lang="en-US" b="1" dirty="0" smtClean="0"/>
              <a:t>FHIM </a:t>
            </a:r>
            <a:r>
              <a:rPr lang="en-US" sz="1800" b="1" dirty="0" smtClean="0"/>
              <a:t>Objective</a:t>
            </a:r>
            <a:r>
              <a:rPr lang="en-US" b="1" dirty="0" smtClean="0"/>
              <a:t>:</a:t>
            </a:r>
            <a:r>
              <a:rPr lang="en-US" dirty="0" smtClean="0"/>
              <a:t> To define consistent data and terminology as</a:t>
            </a:r>
            <a:r>
              <a:rPr lang="en-US" b="1" dirty="0" smtClean="0"/>
              <a:t> </a:t>
            </a:r>
          </a:p>
          <a:p>
            <a:pPr marL="329565" lvl="1" indent="-288925">
              <a:spcBef>
                <a:spcPts val="0"/>
              </a:spcBef>
              <a:buFont typeface="Lucida Grande"/>
              <a:buChar char="»"/>
            </a:pPr>
            <a:r>
              <a:rPr lang="en-US" i="1" u="sng" dirty="0" smtClean="0">
                <a:latin typeface="Arial Narrow" panose="020B0606020202030204" pitchFamily="34" charset="0"/>
              </a:rPr>
              <a:t>Organizing paradigm among standards and interoperability</a:t>
            </a:r>
          </a:p>
          <a:p>
            <a:pPr marL="329565" lvl="1" indent="-288925">
              <a:spcBef>
                <a:spcPts val="0"/>
              </a:spcBef>
              <a:buFont typeface="Lucida Grande"/>
              <a:buChar char="»"/>
            </a:pPr>
            <a:r>
              <a:rPr lang="en-US" dirty="0" smtClean="0">
                <a:latin typeface="Arial Narrow" panose="020B0606020202030204" pitchFamily="34" charset="0"/>
              </a:rPr>
              <a:t>Superset </a:t>
            </a:r>
            <a:r>
              <a:rPr lang="en-US" dirty="0">
                <a:latin typeface="Arial Narrow" panose="020B0606020202030204" pitchFamily="34" charset="0"/>
              </a:rPr>
              <a:t>of </a:t>
            </a:r>
            <a:r>
              <a:rPr lang="en-US" dirty="0" smtClean="0">
                <a:latin typeface="Arial Narrow" panose="020B0606020202030204" pitchFamily="34" charset="0"/>
              </a:rPr>
              <a:t>US EHR </a:t>
            </a:r>
            <a:r>
              <a:rPr lang="en-US" dirty="0">
                <a:latin typeface="Arial Narrow" panose="020B0606020202030204" pitchFamily="34" charset="0"/>
              </a:rPr>
              <a:t>data and </a:t>
            </a:r>
            <a:r>
              <a:rPr lang="en-US" dirty="0" smtClean="0">
                <a:latin typeface="Arial Narrow" panose="020B0606020202030204" pitchFamily="34" charset="0"/>
              </a:rPr>
              <a:t>terminology used by Federal Agencies; where, </a:t>
            </a:r>
          </a:p>
          <a:p>
            <a:pPr marL="329565" lvl="1" indent="-288925">
              <a:spcBef>
                <a:spcPts val="0"/>
              </a:spcBef>
              <a:buFont typeface="Lucida Grande"/>
              <a:buChar char="»"/>
            </a:pPr>
            <a:r>
              <a:rPr lang="en-US" dirty="0" smtClean="0">
                <a:latin typeface="Arial Narrow" panose="020B0606020202030204" pitchFamily="34" charset="0"/>
              </a:rPr>
              <a:t>Information Exchanges are consistent FHIM subsets. </a:t>
            </a:r>
            <a:r>
              <a:rPr lang="en-US" altLang="en-US" dirty="0" smtClean="0">
                <a:latin typeface="Arial Narrow" panose="020B0606020202030204" pitchFamily="34" charset="0"/>
              </a:rPr>
              <a:t> </a:t>
            </a:r>
          </a:p>
          <a:p>
            <a:pPr marL="40640" indent="0">
              <a:spcBef>
                <a:spcPts val="1200"/>
              </a:spcBef>
              <a:buNone/>
            </a:pPr>
            <a:r>
              <a:rPr lang="en-US" b="1" dirty="0" smtClean="0"/>
              <a:t>FHIM </a:t>
            </a:r>
            <a:r>
              <a:rPr lang="en-US" b="1" dirty="0"/>
              <a:t>is </a:t>
            </a:r>
            <a:r>
              <a:rPr lang="en-US" b="1" dirty="0" smtClean="0"/>
              <a:t>a</a:t>
            </a:r>
          </a:p>
          <a:p>
            <a:pPr>
              <a:spcBef>
                <a:spcPts val="0"/>
              </a:spcBef>
            </a:pPr>
            <a:r>
              <a:rPr lang="en-US" altLang="en-US" dirty="0">
                <a:latin typeface="Arial Narrow" panose="020B0606020202030204" pitchFamily="34" charset="0"/>
              </a:rPr>
              <a:t>A logical information model designed to enhance semantic </a:t>
            </a:r>
            <a:r>
              <a:rPr lang="en-US" altLang="en-US" dirty="0" smtClean="0">
                <a:latin typeface="Arial Narrow" panose="020B0606020202030204" pitchFamily="34" charset="0"/>
              </a:rPr>
              <a:t>interoperability</a:t>
            </a:r>
            <a:endParaRPr lang="en-US" b="1" dirty="0" smtClean="0"/>
          </a:p>
          <a:p>
            <a:pPr marL="329565" lvl="1" indent="-288925">
              <a:lnSpc>
                <a:spcPct val="114000"/>
              </a:lnSpc>
              <a:spcBef>
                <a:spcPts val="0"/>
              </a:spcBef>
              <a:buFont typeface="Lucida Grande"/>
              <a:buChar char="»"/>
            </a:pPr>
            <a:r>
              <a:rPr lang="en-US" sz="1800" dirty="0">
                <a:latin typeface="Arial Narrow" panose="020B0606020202030204" pitchFamily="34" charset="0"/>
              </a:rPr>
              <a:t>Composition of EHR related data defined by Federal Agency SMEs</a:t>
            </a:r>
          </a:p>
          <a:p>
            <a:pPr marL="635000" lvl="2">
              <a:spcBef>
                <a:spcPts val="0"/>
              </a:spcBef>
              <a:buFont typeface="Lucida Grande"/>
              <a:buChar char="»"/>
            </a:pPr>
            <a:r>
              <a:rPr lang="en-US" sz="1800" dirty="0">
                <a:latin typeface="Arial Narrow" panose="020B0606020202030204" pitchFamily="34" charset="0"/>
              </a:rPr>
              <a:t>Categorized into clinical domains, </a:t>
            </a:r>
            <a:endParaRPr lang="en-US" sz="1800" dirty="0" smtClean="0">
              <a:latin typeface="Arial Narrow" panose="020B0606020202030204" pitchFamily="34" charset="0"/>
            </a:endParaRPr>
          </a:p>
          <a:p>
            <a:pPr marL="635000" lvl="2">
              <a:spcBef>
                <a:spcPts val="0"/>
              </a:spcBef>
              <a:buFont typeface="Lucida Grande"/>
              <a:buChar char="»"/>
            </a:pPr>
            <a:r>
              <a:rPr lang="en-US" sz="1800" dirty="0" smtClean="0">
                <a:latin typeface="Arial Narrow" panose="020B0606020202030204" pitchFamily="34" charset="0"/>
              </a:rPr>
              <a:t>Containing a data dictionary and value sets </a:t>
            </a:r>
          </a:p>
          <a:p>
            <a:pPr marL="635000" lvl="2">
              <a:spcBef>
                <a:spcPts val="0"/>
              </a:spcBef>
              <a:buFont typeface="Lucida Grande"/>
              <a:buChar char="»"/>
            </a:pPr>
            <a:r>
              <a:rPr lang="en-US" sz="1800" dirty="0" smtClean="0">
                <a:latin typeface="Arial Narrow" panose="020B0606020202030204" pitchFamily="34" charset="0"/>
              </a:rPr>
              <a:t>Defining </a:t>
            </a:r>
            <a:r>
              <a:rPr lang="en-US" sz="1800" dirty="0">
                <a:latin typeface="Arial Narrow" panose="020B0606020202030204" pitchFamily="34" charset="0"/>
              </a:rPr>
              <a:t>data structures, data hierarchies and data associations</a:t>
            </a:r>
          </a:p>
          <a:p>
            <a:pPr marL="329565" lvl="1" indent="-288925">
              <a:lnSpc>
                <a:spcPct val="114000"/>
              </a:lnSpc>
              <a:spcBef>
                <a:spcPts val="300"/>
              </a:spcBef>
              <a:buFont typeface="Lucida Grande"/>
              <a:buChar char="»"/>
            </a:pPr>
            <a:r>
              <a:rPr lang="en-US" sz="1800" dirty="0" smtClean="0">
                <a:latin typeface="Arial Narrow" panose="020B0606020202030204" pitchFamily="34" charset="0"/>
              </a:rPr>
              <a:t>Logical Reference </a:t>
            </a:r>
            <a:r>
              <a:rPr lang="en-US" sz="1800" dirty="0">
                <a:latin typeface="Arial Narrow" panose="020B0606020202030204" pitchFamily="34" charset="0"/>
              </a:rPr>
              <a:t>Information </a:t>
            </a:r>
            <a:r>
              <a:rPr lang="en-US" sz="1800" dirty="0" smtClean="0">
                <a:latin typeface="Arial Narrow" panose="020B0606020202030204" pitchFamily="34" charset="0"/>
              </a:rPr>
              <a:t>Model </a:t>
            </a:r>
            <a:r>
              <a:rPr lang="en-US" sz="1800" dirty="0">
                <a:latin typeface="Arial Narrow" panose="020B0606020202030204" pitchFamily="34" charset="0"/>
              </a:rPr>
              <a:t>for </a:t>
            </a:r>
            <a:r>
              <a:rPr lang="en-US" sz="1800" dirty="0" smtClean="0">
                <a:latin typeface="Arial Narrow" panose="020B0606020202030204" pitchFamily="34" charset="0"/>
              </a:rPr>
              <a:t>US health data </a:t>
            </a:r>
            <a:r>
              <a:rPr lang="en-US" sz="1800" dirty="0">
                <a:latin typeface="Arial Narrow" panose="020B0606020202030204" pitchFamily="34" charset="0"/>
              </a:rPr>
              <a:t>and </a:t>
            </a:r>
            <a:r>
              <a:rPr lang="en-US" sz="1800" dirty="0" smtClean="0">
                <a:latin typeface="Arial Narrow" panose="020B0606020202030204" pitchFamily="34" charset="0"/>
              </a:rPr>
              <a:t>terminology </a:t>
            </a:r>
          </a:p>
          <a:p>
            <a:pPr marL="520700" lvl="2">
              <a:spcBef>
                <a:spcPts val="0"/>
              </a:spcBef>
              <a:buFont typeface="Lucida Grande"/>
              <a:buChar char="»"/>
            </a:pPr>
            <a:r>
              <a:rPr lang="en-US" sz="1800" dirty="0">
                <a:latin typeface="Arial Narrow" panose="020B0606020202030204" pitchFamily="34" charset="0"/>
              </a:rPr>
              <a:t>consistent terms, </a:t>
            </a:r>
            <a:r>
              <a:rPr lang="en-US" sz="1800" dirty="0" smtClean="0">
                <a:latin typeface="Arial Narrow" panose="020B0606020202030204" pitchFamily="34" charset="0"/>
              </a:rPr>
              <a:t>definitions, rules</a:t>
            </a:r>
            <a:r>
              <a:rPr lang="en-US" sz="1800" dirty="0">
                <a:latin typeface="Arial Narrow" panose="020B0606020202030204" pitchFamily="34" charset="0"/>
              </a:rPr>
              <a:t>, data structures and value sets for</a:t>
            </a:r>
          </a:p>
          <a:p>
            <a:pPr marL="742950" lvl="3">
              <a:spcBef>
                <a:spcPts val="0"/>
              </a:spcBef>
              <a:buFont typeface="Lucida Grande"/>
              <a:buChar char="»"/>
            </a:pPr>
            <a:r>
              <a:rPr lang="en-US" sz="1800" dirty="0" smtClean="0">
                <a:latin typeface="Arial Narrow" panose="020B0606020202030204" pitchFamily="34" charset="0"/>
              </a:rPr>
              <a:t>Conceptual HL7 Reference Information Model (RIM)</a:t>
            </a:r>
          </a:p>
          <a:p>
            <a:pPr marL="742950" lvl="3">
              <a:spcBef>
                <a:spcPts val="0"/>
              </a:spcBef>
              <a:buFont typeface="Lucida Grande"/>
              <a:buChar char="»"/>
            </a:pPr>
            <a:r>
              <a:rPr lang="en-US" sz="1800" dirty="0" smtClean="0">
                <a:latin typeface="Arial Narrow" panose="020B0606020202030204" pitchFamily="34" charset="0"/>
              </a:rPr>
              <a:t>EHR </a:t>
            </a:r>
            <a:r>
              <a:rPr lang="en-US" sz="1800" dirty="0">
                <a:latin typeface="Arial Narrow" panose="020B0606020202030204" pitchFamily="34" charset="0"/>
              </a:rPr>
              <a:t>and </a:t>
            </a:r>
            <a:r>
              <a:rPr lang="en-US" sz="1800" dirty="0" smtClean="0">
                <a:latin typeface="Arial Narrow" panose="020B0606020202030204" pitchFamily="34" charset="0"/>
              </a:rPr>
              <a:t>ancillary services systems’ interoperability</a:t>
            </a:r>
          </a:p>
          <a:p>
            <a:pPr marL="742950" lvl="3">
              <a:spcBef>
                <a:spcPts val="0"/>
              </a:spcBef>
              <a:buFont typeface="Lucida Grande"/>
              <a:buChar char="»"/>
            </a:pPr>
            <a:r>
              <a:rPr lang="en-US" sz="1800" dirty="0" smtClean="0">
                <a:latin typeface="Arial Narrow" panose="020B0606020202030204" pitchFamily="34" charset="0"/>
              </a:rPr>
              <a:t>Joint </a:t>
            </a:r>
            <a:r>
              <a:rPr lang="en-US" sz="1800" dirty="0">
                <a:latin typeface="Arial Narrow" panose="020B0606020202030204" pitchFamily="34" charset="0"/>
              </a:rPr>
              <a:t>Health Information Exchange (HIE) interoperability</a:t>
            </a:r>
          </a:p>
          <a:p>
            <a:pPr marL="742950" lvl="3">
              <a:spcBef>
                <a:spcPts val="0"/>
              </a:spcBef>
              <a:buFont typeface="Lucida Grande"/>
              <a:buChar char="»"/>
            </a:pPr>
            <a:r>
              <a:rPr lang="en-US" sz="1800" dirty="0" smtClean="0">
                <a:latin typeface="Arial Narrow" panose="020B0606020202030204" pitchFamily="34" charset="0"/>
              </a:rPr>
              <a:t>VA/VistA</a:t>
            </a:r>
            <a:r>
              <a:rPr lang="en-US" sz="1800" dirty="0">
                <a:latin typeface="Arial Narrow" panose="020B0606020202030204" pitchFamily="34" charset="0"/>
              </a:rPr>
              <a:t>-</a:t>
            </a:r>
            <a:r>
              <a:rPr lang="en-US" sz="1800" dirty="0" smtClean="0">
                <a:latin typeface="Arial Narrow" panose="020B0606020202030204" pitchFamily="34" charset="0"/>
              </a:rPr>
              <a:t>4 </a:t>
            </a:r>
            <a:r>
              <a:rPr lang="en-US" sz="1800" dirty="0">
                <a:latin typeface="Arial Narrow" panose="020B0606020202030204" pitchFamily="34" charset="0"/>
              </a:rPr>
              <a:t>and DoD's/Cerner </a:t>
            </a:r>
            <a:r>
              <a:rPr lang="en-US" sz="1800" dirty="0" smtClean="0">
                <a:latin typeface="Arial Narrow" panose="020B0606020202030204" pitchFamily="34" charset="0"/>
              </a:rPr>
              <a:t>healthcare management systems</a:t>
            </a:r>
            <a:r>
              <a:rPr lang="en-US" sz="1800" dirty="0">
                <a:latin typeface="Arial Narrow" panose="020B0606020202030204" pitchFamily="34" charset="0"/>
              </a:rPr>
              <a:t>’ interoperability</a:t>
            </a: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5</a:t>
            </a:fld>
            <a:endParaRPr lang="en-US" sz="1400">
              <a:solidFill>
                <a:schemeClr val="tx1"/>
              </a:solidFill>
            </a:endParaRPr>
          </a:p>
        </p:txBody>
      </p:sp>
      <p:sp>
        <p:nvSpPr>
          <p:cNvPr id="10"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1"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Tree>
    <p:extLst>
      <p:ext uri="{BB962C8B-B14F-4D97-AF65-F5344CB8AC3E}">
        <p14:creationId xmlns:p14="http://schemas.microsoft.com/office/powerpoint/2010/main" val="3609197470"/>
      </p:ext>
    </p:extLst>
  </p:cSld>
  <p:clrMapOvr>
    <a:masterClrMapping/>
  </p:clrMapOvr>
  <p:transition spd="med">
    <p:pull/>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1017588"/>
          </a:xfrm>
        </p:spPr>
        <p:txBody>
          <a:bodyPr/>
          <a:lstStyle/>
          <a:p>
            <a:pPr algn="ctr"/>
            <a:r>
              <a:rPr lang="en-US" sz="2800" b="1" dirty="0" smtClean="0">
                <a:solidFill>
                  <a:schemeClr val="bg1"/>
                </a:solidFill>
                <a:latin typeface="Arial Black" panose="020B0A04020102020204" pitchFamily="34" charset="0"/>
              </a:rPr>
              <a:t>Model Driven Architecture (MDA)</a:t>
            </a:r>
            <a:endParaRPr lang="en-US" dirty="0">
              <a:solidFill>
                <a:schemeClr val="bg1"/>
              </a:solidFill>
              <a:latin typeface="Arial Black" panose="020B0A04020102020204" pitchFamily="34" charset="0"/>
            </a:endParaRPr>
          </a:p>
        </p:txBody>
      </p:sp>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50</a:t>
            </a:fld>
            <a:endParaRPr lang="en-US" sz="1400">
              <a:solidFill>
                <a:schemeClr val="tx1"/>
              </a:solidFill>
            </a:endParaRPr>
          </a:p>
        </p:txBody>
      </p:sp>
      <p:sp>
        <p:nvSpPr>
          <p:cNvPr id="13" name="Footer Placeholder 4"/>
          <p:cNvSpPr txBox="1">
            <a:spLocks/>
          </p:cNvSpPr>
          <p:nvPr/>
        </p:nvSpPr>
        <p:spPr>
          <a:xfrm>
            <a:off x="2286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See notes page for additional details</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pic>
        <p:nvPicPr>
          <p:cNvPr id="3" name="Picture 2"/>
          <p:cNvPicPr>
            <a:picLocks noChangeAspect="1"/>
          </p:cNvPicPr>
          <p:nvPr/>
        </p:nvPicPr>
        <p:blipFill>
          <a:blip r:embed="rId3"/>
          <a:stretch>
            <a:fillRect/>
          </a:stretch>
        </p:blipFill>
        <p:spPr>
          <a:xfrm>
            <a:off x="-1" y="1062326"/>
            <a:ext cx="9145013" cy="5414674"/>
          </a:xfrm>
          <a:prstGeom prst="rect">
            <a:avLst/>
          </a:prstGeom>
        </p:spPr>
      </p:pic>
    </p:spTree>
    <p:extLst>
      <p:ext uri="{BB962C8B-B14F-4D97-AF65-F5344CB8AC3E}">
        <p14:creationId xmlns:p14="http://schemas.microsoft.com/office/powerpoint/2010/main" val="2532820286"/>
      </p:ext>
    </p:extLst>
  </p:cSld>
  <p:clrMapOvr>
    <a:masterClrMapping/>
  </p:clrMapOvr>
  <p:transition spd="med">
    <p:pull/>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1295400"/>
          </a:xfrm>
        </p:spPr>
        <p:txBody>
          <a:bodyPr/>
          <a:lstStyle/>
          <a:p>
            <a:pPr algn="ctr"/>
            <a:r>
              <a:rPr lang="en-US" sz="2800" b="1" dirty="0" smtClean="0">
                <a:latin typeface="+mj-lt"/>
              </a:rPr>
              <a:t>Notional FHA Sponsored </a:t>
            </a:r>
            <a:br>
              <a:rPr lang="en-US" sz="2800" b="1" dirty="0" smtClean="0">
                <a:latin typeface="+mj-lt"/>
              </a:rPr>
            </a:br>
            <a:r>
              <a:rPr lang="en-US" sz="2800" b="1" dirty="0" smtClean="0">
                <a:latin typeface="+mj-lt"/>
              </a:rPr>
              <a:t>Health IT Reference </a:t>
            </a:r>
            <a:r>
              <a:rPr lang="en-US" sz="2800" b="1" dirty="0" smtClean="0">
                <a:latin typeface="Arial Narrow" panose="020B0606020202030204" pitchFamily="34" charset="0"/>
              </a:rPr>
              <a:t>Architecture</a:t>
            </a:r>
            <a:r>
              <a:rPr lang="en-US" sz="2800" dirty="0">
                <a:latin typeface="Arial Narrow" panose="020B0606020202030204" pitchFamily="34" charset="0"/>
              </a:rPr>
              <a:t/>
            </a:r>
            <a:br>
              <a:rPr lang="en-US" sz="2800" dirty="0">
                <a:latin typeface="Arial Narrow" panose="020B0606020202030204" pitchFamily="34" charset="0"/>
              </a:rPr>
            </a:br>
            <a:endParaRPr lang="en-US" dirty="0">
              <a:solidFill>
                <a:schemeClr val="bg1"/>
              </a:solidFill>
              <a:latin typeface="Arial Narrow" panose="020B0606020202030204" pitchFamily="34" charset="0"/>
            </a:endParaRPr>
          </a:p>
        </p:txBody>
      </p:sp>
      <p:graphicFrame>
        <p:nvGraphicFramePr>
          <p:cNvPr id="32" name="Diagram 31"/>
          <p:cNvGraphicFramePr/>
          <p:nvPr>
            <p:extLst>
              <p:ext uri="{D42A27DB-BD31-4B8C-83A1-F6EECF244321}">
                <p14:modId xmlns:p14="http://schemas.microsoft.com/office/powerpoint/2010/main" val="659001816"/>
              </p:ext>
            </p:extLst>
          </p:nvPr>
        </p:nvGraphicFramePr>
        <p:xfrm>
          <a:off x="0" y="1371600"/>
          <a:ext cx="71628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6400799" y="1991063"/>
            <a:ext cx="2763983" cy="330346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003399"/>
                </a:solidFill>
                <a:effectLst/>
                <a:uFill>
                  <a:solidFill>
                    <a:srgbClr val="000000"/>
                  </a:solidFill>
                </a:uFill>
                <a:latin typeface="Arial Black" panose="020B0A04020102020204" pitchFamily="34" charset="0"/>
                <a:sym typeface="Arial"/>
              </a:rPr>
              <a:t>Tool based</a:t>
            </a:r>
          </a:p>
          <a:p>
            <a:pPr marL="40639" marR="40639" indent="0" algn="ctr"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003399"/>
                </a:solidFill>
                <a:effectLst/>
                <a:uFill>
                  <a:solidFill>
                    <a:srgbClr val="000000"/>
                  </a:solidFill>
                </a:uFill>
                <a:latin typeface="Arial Black" panose="020B0A04020102020204" pitchFamily="34" charset="0"/>
                <a:sym typeface="Arial"/>
              </a:rPr>
              <a:t>Traceability to</a:t>
            </a:r>
          </a:p>
          <a:p>
            <a:pPr marL="230188" marR="40639" indent="-19050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2000"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Laws</a:t>
            </a:r>
            <a:r>
              <a:rPr kumimoji="0" lang="en-US" sz="2000" b="0" i="0" u="none" strike="noStrike" cap="none" spc="0" normalizeH="0" dirty="0" smtClean="0">
                <a:ln>
                  <a:noFill/>
                </a:ln>
                <a:solidFill>
                  <a:srgbClr val="000000"/>
                </a:solidFill>
                <a:effectLst/>
                <a:uFill>
                  <a:solidFill>
                    <a:srgbClr val="000000"/>
                  </a:solidFill>
                </a:uFill>
                <a:latin typeface="Arial Narrow" panose="020B0606020202030204" pitchFamily="34" charset="0"/>
                <a:sym typeface="Arial"/>
              </a:rPr>
              <a:t> and </a:t>
            </a:r>
            <a:r>
              <a:rPr lang="en-US" sz="2000" dirty="0">
                <a:solidFill>
                  <a:srgbClr val="000000"/>
                </a:solidFill>
                <a:uFill>
                  <a:solidFill>
                    <a:srgbClr val="000000"/>
                  </a:solidFill>
                </a:uFill>
                <a:latin typeface="Arial Narrow" panose="020B0606020202030204" pitchFamily="34" charset="0"/>
              </a:rPr>
              <a:t>R</a:t>
            </a:r>
            <a:r>
              <a:rPr kumimoji="0" lang="en-US" sz="2000"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egulations</a:t>
            </a:r>
          </a:p>
          <a:p>
            <a:pPr marL="230188" marR="40639" indent="-19050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2000"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Jurisdictional Policies</a:t>
            </a:r>
          </a:p>
          <a:p>
            <a:pPr marL="230188" indent="-190500" algn="l" rtl="0" latinLnBrk="1" hangingPunct="0">
              <a:buFont typeface="Arial" panose="020B0604020202020204" pitchFamily="34" charset="0"/>
              <a:buChar char="•"/>
            </a:pPr>
            <a:r>
              <a:rPr lang="en-US" sz="2000" dirty="0" smtClean="0">
                <a:solidFill>
                  <a:srgbClr val="000000"/>
                </a:solidFill>
                <a:uFill>
                  <a:solidFill>
                    <a:srgbClr val="000000"/>
                  </a:solidFill>
                </a:uFill>
                <a:latin typeface="Arial Narrow" panose="020B0606020202030204" pitchFamily="34" charset="0"/>
              </a:rPr>
              <a:t>DOD-VA IBRM, </a:t>
            </a:r>
            <a:r>
              <a:rPr lang="en-US" sz="2000" dirty="0">
                <a:solidFill>
                  <a:srgbClr val="000000"/>
                </a:solidFill>
                <a:uFill>
                  <a:solidFill>
                    <a:srgbClr val="000000"/>
                  </a:solidFill>
                </a:uFill>
                <a:latin typeface="Arial Narrow" panose="020B0606020202030204" pitchFamily="34" charset="0"/>
              </a:rPr>
              <a:t>ISA, JIP</a:t>
            </a:r>
          </a:p>
          <a:p>
            <a:pPr marL="230188" marR="40639" indent="-19050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2000" dirty="0" smtClean="0">
                <a:solidFill>
                  <a:srgbClr val="000000"/>
                </a:solidFill>
                <a:uFill>
                  <a:solidFill>
                    <a:srgbClr val="000000"/>
                  </a:solidFill>
                </a:uFill>
                <a:latin typeface="Arial Narrow" panose="020B0606020202030204" pitchFamily="34" charset="0"/>
              </a:rPr>
              <a:t>Clinical Guidelines </a:t>
            </a:r>
          </a:p>
          <a:p>
            <a:pPr marL="230188" marR="40639" indent="-19050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2000" dirty="0" smtClean="0">
                <a:solidFill>
                  <a:srgbClr val="000000"/>
                </a:solidFill>
                <a:uFill>
                  <a:solidFill>
                    <a:srgbClr val="000000"/>
                  </a:solidFill>
                </a:uFill>
                <a:latin typeface="Arial Narrow" panose="020B0606020202030204" pitchFamily="34" charset="0"/>
              </a:rPr>
              <a:t>Clinical Pathways </a:t>
            </a:r>
          </a:p>
          <a:p>
            <a:pPr marL="230188" marR="40639" indent="-19050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2000" dirty="0">
                <a:solidFill>
                  <a:srgbClr val="000000"/>
                </a:solidFill>
                <a:uFill>
                  <a:solidFill>
                    <a:srgbClr val="000000"/>
                  </a:solidFill>
                </a:uFill>
                <a:latin typeface="Arial Narrow" panose="020B0606020202030204" pitchFamily="34" charset="0"/>
              </a:rPr>
              <a:t>Q</a:t>
            </a:r>
            <a:r>
              <a:rPr lang="en-US" sz="2000" dirty="0" smtClean="0">
                <a:solidFill>
                  <a:srgbClr val="000000"/>
                </a:solidFill>
                <a:uFill>
                  <a:solidFill>
                    <a:srgbClr val="000000"/>
                  </a:solidFill>
                </a:uFill>
                <a:latin typeface="Arial Narrow" panose="020B0606020202030204" pitchFamily="34" charset="0"/>
              </a:rPr>
              <a:t>uality Measures</a:t>
            </a:r>
          </a:p>
          <a:p>
            <a:pPr marL="230188" marR="40639" indent="-19050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2000" dirty="0" smtClean="0">
                <a:solidFill>
                  <a:srgbClr val="000000"/>
                </a:solidFill>
                <a:uFill>
                  <a:solidFill>
                    <a:srgbClr val="000000"/>
                  </a:solidFill>
                </a:uFill>
                <a:latin typeface="Arial Narrow" panose="020B0606020202030204" pitchFamily="34" charset="0"/>
              </a:rPr>
              <a:t>Implementations</a:t>
            </a:r>
          </a:p>
          <a:p>
            <a:pPr marL="230188" marR="40639" indent="-19050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2000"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Tests and Certifications</a:t>
            </a:r>
          </a:p>
        </p:txBody>
      </p:sp>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51</a:t>
            </a:fld>
            <a:endParaRPr lang="en-US" sz="140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4" name="TextBox 3"/>
          <p:cNvSpPr txBox="1"/>
          <p:nvPr/>
        </p:nvSpPr>
        <p:spPr>
          <a:xfrm>
            <a:off x="0" y="6333743"/>
            <a:ext cx="7696200" cy="31803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sz="1400" dirty="0" smtClean="0">
                <a:solidFill>
                  <a:srgbClr val="FF0000"/>
                </a:solidFill>
                <a:uFill>
                  <a:solidFill>
                    <a:srgbClr val="000000"/>
                  </a:solidFill>
                </a:uFill>
                <a:latin typeface="Arial Narrow" panose="020B0606020202030204" pitchFamily="34" charset="0"/>
              </a:rPr>
              <a:t>Consistent </a:t>
            </a:r>
            <a:r>
              <a:rPr lang="en-US" sz="1400" dirty="0">
                <a:solidFill>
                  <a:srgbClr val="FF0000"/>
                </a:solidFill>
                <a:uFill>
                  <a:solidFill>
                    <a:srgbClr val="000000"/>
                  </a:solidFill>
                </a:uFill>
                <a:latin typeface="Arial Narrow" panose="020B0606020202030204" pitchFamily="34" charset="0"/>
              </a:rPr>
              <a:t>data formats and semantics across implementation </a:t>
            </a:r>
            <a:r>
              <a:rPr lang="en-US" sz="1400" dirty="0" smtClean="0">
                <a:solidFill>
                  <a:srgbClr val="FF0000"/>
                </a:solidFill>
                <a:uFill>
                  <a:solidFill>
                    <a:srgbClr val="000000"/>
                  </a:solidFill>
                </a:uFill>
                <a:latin typeface="Arial Narrow" panose="020B0606020202030204" pitchFamily="34" charset="0"/>
              </a:rPr>
              <a:t>paradigms IAW 2015 Interoperability  Roadmap</a:t>
            </a:r>
            <a:endParaRPr kumimoji="0" lang="en-US" sz="1400" b="0" i="0" u="none" strike="noStrike" cap="none" spc="0" normalizeH="0" baseline="0" dirty="0">
              <a:ln>
                <a:noFill/>
              </a:ln>
              <a:solidFill>
                <a:srgbClr val="FF0000"/>
              </a:solidFill>
              <a:effectLst/>
              <a:uFill>
                <a:solidFill>
                  <a:srgbClr val="000000"/>
                </a:solidFill>
              </a:uFill>
              <a:latin typeface="Arial Narrow" panose="020B0606020202030204" pitchFamily="34" charset="0"/>
              <a:sym typeface="Arial"/>
            </a:endParaRPr>
          </a:p>
        </p:txBody>
      </p:sp>
    </p:spTree>
    <p:extLst>
      <p:ext uri="{BB962C8B-B14F-4D97-AF65-F5344CB8AC3E}">
        <p14:creationId xmlns:p14="http://schemas.microsoft.com/office/powerpoint/2010/main" val="2324216765"/>
      </p:ext>
    </p:extLst>
  </p:cSld>
  <p:clrMapOvr>
    <a:masterClrMapping/>
  </p:clrMapOvr>
  <p:transition spd="med">
    <p:pull/>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087"/>
            <a:ext cx="7924800" cy="1017588"/>
          </a:xfrm>
        </p:spPr>
        <p:txBody>
          <a:bodyPr/>
          <a:lstStyle/>
          <a:p>
            <a:pPr algn="ctr"/>
            <a:r>
              <a:rPr lang="en-US" sz="2800" b="1" dirty="0">
                <a:solidFill>
                  <a:schemeClr val="bg1"/>
                </a:solidFill>
              </a:rPr>
              <a:t>Software Development Lifecycle </a:t>
            </a:r>
            <a:r>
              <a:rPr lang="en-US" sz="2800" b="1" dirty="0" smtClean="0">
                <a:solidFill>
                  <a:schemeClr val="bg1"/>
                </a:solidFill>
              </a:rPr>
              <a:t/>
            </a:r>
            <a:br>
              <a:rPr lang="en-US" sz="2800" b="1" dirty="0" smtClean="0">
                <a:solidFill>
                  <a:schemeClr val="bg1"/>
                </a:solidFill>
              </a:rPr>
            </a:br>
            <a:r>
              <a:rPr lang="en-US" sz="2800" b="1" dirty="0" smtClean="0">
                <a:solidFill>
                  <a:schemeClr val="bg1"/>
                </a:solidFill>
              </a:rPr>
              <a:t>Notional User-Story / Use Case</a:t>
            </a:r>
            <a:endParaRPr lang="en-US" dirty="0">
              <a:solidFill>
                <a:schemeClr val="bg1"/>
              </a:solidFill>
              <a:latin typeface="Arial Black" panose="020B0A04020102020204" pitchFamily="34" charset="0"/>
            </a:endParaRPr>
          </a:p>
        </p:txBody>
      </p:sp>
      <p:sp>
        <p:nvSpPr>
          <p:cNvPr id="3" name="TextBox 2"/>
          <p:cNvSpPr txBox="1"/>
          <p:nvPr/>
        </p:nvSpPr>
        <p:spPr>
          <a:xfrm>
            <a:off x="152400" y="1069727"/>
            <a:ext cx="8991600" cy="502701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97839" marR="40639" indent="-457200" algn="l" defTabSz="914400" rtl="0" fontAlgn="auto" latinLnBrk="1" hangingPunct="0">
              <a:lnSpc>
                <a:spcPct val="100000"/>
              </a:lnSpc>
              <a:spcBef>
                <a:spcPts val="0"/>
              </a:spcBef>
              <a:spcAft>
                <a:spcPts val="0"/>
              </a:spcAft>
              <a:buClrTx/>
              <a:buSzTx/>
              <a:buFont typeface="+mj-lt"/>
              <a:buAutoNum type="arabicPeriod"/>
              <a:tabLst/>
            </a:pPr>
            <a:r>
              <a:rPr kumimoji="0" lang="en-US" sz="2000" b="0" i="0" u="sng"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Clinician </a:t>
            </a:r>
            <a:r>
              <a:rPr lang="en-US" sz="2000" u="sng" dirty="0" smtClean="0">
                <a:solidFill>
                  <a:srgbClr val="000000"/>
                </a:solidFill>
                <a:uFill>
                  <a:solidFill>
                    <a:srgbClr val="000000"/>
                  </a:solidFill>
                </a:uFill>
                <a:latin typeface="Arial Narrow" panose="020B0606020202030204" pitchFamily="34" charset="0"/>
              </a:rPr>
              <a:t>L</a:t>
            </a:r>
            <a:r>
              <a:rPr kumimoji="0" lang="en-US" sz="2000" b="0" i="0" u="sng"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ists</a:t>
            </a:r>
            <a:r>
              <a:rPr kumimoji="0" lang="en-US" sz="2000"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 prioritize Health Data Sharing (HDS) initiatives</a:t>
            </a:r>
            <a:r>
              <a:rPr lang="en-US" sz="2000" dirty="0" smtClean="0">
                <a:solidFill>
                  <a:srgbClr val="000000"/>
                </a:solidFill>
                <a:uFill>
                  <a:solidFill>
                    <a:srgbClr val="000000"/>
                  </a:solidFill>
                </a:uFill>
                <a:latin typeface="Arial Narrow" panose="020B0606020202030204" pitchFamily="34" charset="0"/>
              </a:rPr>
              <a:t>; where, the lists </a:t>
            </a:r>
            <a:r>
              <a:rPr kumimoji="0" lang="en-US" sz="2000" b="0" i="0" u="none" strike="noStrike" cap="none" spc="0" normalizeH="0" dirty="0" smtClean="0">
                <a:ln>
                  <a:noFill/>
                </a:ln>
                <a:solidFill>
                  <a:srgbClr val="000000"/>
                </a:solidFill>
                <a:effectLst/>
                <a:uFill>
                  <a:solidFill>
                    <a:srgbClr val="000000"/>
                  </a:solidFill>
                </a:uFill>
                <a:latin typeface="Arial Narrow" panose="020B0606020202030204" pitchFamily="34" charset="0"/>
                <a:sym typeface="Arial"/>
              </a:rPr>
              <a:t>inform</a:t>
            </a:r>
            <a:endParaRPr kumimoji="0" lang="en-US" sz="2000"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endParaRPr>
          </a:p>
          <a:p>
            <a:pPr marL="497839" indent="-457200" algn="l" rtl="0" latinLnBrk="1" hangingPunct="0">
              <a:spcBef>
                <a:spcPts val="1200"/>
              </a:spcBef>
              <a:buFont typeface="+mj-lt"/>
              <a:buAutoNum type="arabicPeriod"/>
            </a:pPr>
            <a:r>
              <a:rPr kumimoji="0" lang="en-US" sz="2000" b="0" i="0" u="sng" strike="noStrike" cap="none" spc="0" normalizeH="0" dirty="0" smtClean="0">
                <a:ln>
                  <a:noFill/>
                </a:ln>
                <a:solidFill>
                  <a:srgbClr val="000000"/>
                </a:solidFill>
                <a:effectLst/>
                <a:uFill>
                  <a:solidFill>
                    <a:srgbClr val="000000"/>
                  </a:solidFill>
                </a:uFill>
                <a:latin typeface="Arial Narrow" panose="020B0606020202030204" pitchFamily="34" charset="0"/>
                <a:sym typeface="Arial"/>
              </a:rPr>
              <a:t>Business Use Cases </a:t>
            </a:r>
            <a:r>
              <a:rPr kumimoji="0" lang="en-US" sz="2000" b="0" i="0" u="none" strike="noStrike" cap="none" spc="0" normalizeH="0" dirty="0" smtClean="0">
                <a:ln>
                  <a:noFill/>
                </a:ln>
                <a:solidFill>
                  <a:srgbClr val="000000"/>
                </a:solidFill>
                <a:effectLst/>
                <a:uFill>
                  <a:solidFill>
                    <a:srgbClr val="000000"/>
                  </a:solidFill>
                </a:uFill>
                <a:latin typeface="Arial Narrow" panose="020B0606020202030204" pitchFamily="34" charset="0"/>
                <a:sym typeface="Arial"/>
              </a:rPr>
              <a:t>(UCs)</a:t>
            </a:r>
            <a:r>
              <a:rPr lang="en-US" sz="2000" dirty="0">
                <a:solidFill>
                  <a:srgbClr val="000000"/>
                </a:solidFill>
                <a:uFill>
                  <a:solidFill>
                    <a:srgbClr val="000000"/>
                  </a:solidFill>
                </a:uFill>
                <a:latin typeface="Arial Narrow" panose="020B0606020202030204" pitchFamily="34" charset="0"/>
              </a:rPr>
              <a:t> </a:t>
            </a:r>
            <a:r>
              <a:rPr lang="en-US" sz="2000" dirty="0" smtClean="0">
                <a:solidFill>
                  <a:srgbClr val="000000"/>
                </a:solidFill>
                <a:uFill>
                  <a:solidFill>
                    <a:srgbClr val="000000"/>
                  </a:solidFill>
                </a:uFill>
                <a:latin typeface="Arial Narrow" panose="020B0606020202030204" pitchFamily="34" charset="0"/>
              </a:rPr>
              <a:t>developed by Analysts; and, the UCs inform / constrain </a:t>
            </a:r>
          </a:p>
          <a:p>
            <a:pPr marL="497839" indent="-457200" algn="l" rtl="0" latinLnBrk="1" hangingPunct="0">
              <a:spcBef>
                <a:spcPts val="1200"/>
              </a:spcBef>
              <a:buFont typeface="+mj-lt"/>
              <a:buAutoNum type="arabicPeriod"/>
            </a:pPr>
            <a:r>
              <a:rPr kumimoji="0" lang="en-US" sz="2000" b="0" i="0" u="sng" strike="noStrike" cap="none" spc="0" normalizeH="0" dirty="0" smtClean="0">
                <a:ln>
                  <a:noFill/>
                </a:ln>
                <a:solidFill>
                  <a:srgbClr val="000000"/>
                </a:solidFill>
                <a:effectLst/>
                <a:uFill>
                  <a:solidFill>
                    <a:srgbClr val="000000"/>
                  </a:solidFill>
                </a:uFill>
                <a:latin typeface="Arial Narrow" panose="020B0606020202030204" pitchFamily="34" charset="0"/>
                <a:sym typeface="Arial"/>
              </a:rPr>
              <a:t>System Objects, Capabilities, Services, and Information </a:t>
            </a:r>
            <a:r>
              <a:rPr lang="en-US" sz="2000" u="sng" dirty="0" smtClean="0">
                <a:solidFill>
                  <a:srgbClr val="000000"/>
                </a:solidFill>
                <a:uFill>
                  <a:solidFill>
                    <a:srgbClr val="000000"/>
                  </a:solidFill>
                </a:uFill>
                <a:latin typeface="Arial Narrow" panose="020B0606020202030204" pitchFamily="34" charset="0"/>
              </a:rPr>
              <a:t>E</a:t>
            </a:r>
            <a:r>
              <a:rPr kumimoji="0" lang="en-US" sz="2000" b="0" i="0" u="sng" strike="noStrike" cap="none" spc="0" normalizeH="0" dirty="0" smtClean="0">
                <a:ln>
                  <a:noFill/>
                </a:ln>
                <a:solidFill>
                  <a:srgbClr val="000000"/>
                </a:solidFill>
                <a:effectLst/>
                <a:uFill>
                  <a:solidFill>
                    <a:srgbClr val="000000"/>
                  </a:solidFill>
                </a:uFill>
                <a:latin typeface="Arial Narrow" panose="020B0606020202030204" pitchFamily="34" charset="0"/>
                <a:sym typeface="Arial"/>
              </a:rPr>
              <a:t>xchange Requirements (IERs)   </a:t>
            </a:r>
            <a:r>
              <a:rPr kumimoji="0" lang="en-US" sz="2000" b="0" i="0" u="none" strike="noStrike" cap="none" spc="0" normalizeH="0" dirty="0" smtClean="0">
                <a:ln>
                  <a:noFill/>
                </a:ln>
                <a:solidFill>
                  <a:srgbClr val="000000"/>
                </a:solidFill>
                <a:effectLst/>
                <a:uFill>
                  <a:solidFill>
                    <a:srgbClr val="000000"/>
                  </a:solidFill>
                </a:uFill>
                <a:latin typeface="Arial Narrow" panose="020B0606020202030204" pitchFamily="34" charset="0"/>
                <a:sym typeface="Arial"/>
              </a:rPr>
              <a:t>described by Analysts and Architects, who are informed by</a:t>
            </a:r>
          </a:p>
          <a:p>
            <a:pPr marL="520700" lvl="2" indent="-228600" algn="l" defTabSz="457200" rtl="0" latinLnBrk="1" hangingPunct="0">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EHR-S System Functional Model</a:t>
            </a:r>
          </a:p>
          <a:p>
            <a:pPr marL="520700" lvl="2" indent="-228600" algn="l" defTabSz="457200" rtl="0" latinLnBrk="1" hangingPunct="0">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FHIM, which is constrained by HL7 Detailed Clinical Models (DCMs) and CIMI models</a:t>
            </a:r>
          </a:p>
          <a:p>
            <a:pPr marL="497839" marR="40639" indent="-457200" algn="l" defTabSz="914400" rtl="0" fontAlgn="auto" latinLnBrk="1" hangingPunct="0">
              <a:lnSpc>
                <a:spcPct val="100000"/>
              </a:lnSpc>
              <a:spcBef>
                <a:spcPts val="1200"/>
              </a:spcBef>
              <a:spcAft>
                <a:spcPts val="0"/>
              </a:spcAft>
              <a:buClrTx/>
              <a:buSzTx/>
              <a:buFont typeface="+mj-lt"/>
              <a:buAutoNum type="arabicPeriod"/>
              <a:tabLst/>
            </a:pPr>
            <a:r>
              <a:rPr kumimoji="0" lang="en-US" sz="2000" b="0" i="0" u="sng"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System Logical-Physical Repositories</a:t>
            </a:r>
            <a:r>
              <a:rPr kumimoji="0" lang="en-US" sz="2000" b="0" i="0"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 </a:t>
            </a:r>
            <a:r>
              <a:rPr kumimoji="0" lang="en-US" sz="2000"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are specified by Architects and Designers, based on</a:t>
            </a:r>
          </a:p>
          <a:p>
            <a:pPr marL="520700" lvl="2" indent="-228600" algn="l" defTabSz="457200" rtl="0" latinLnBrk="1" hangingPunct="0">
              <a:buClr>
                <a:srgbClr val="CB2E3F"/>
              </a:buClr>
              <a:buSzPct val="100000"/>
              <a:buFont typeface="Lucida Grande"/>
              <a:buChar char="»"/>
            </a:pPr>
            <a:r>
              <a:rPr lang="en-US" sz="2000" dirty="0">
                <a:solidFill>
                  <a:srgbClr val="21315C"/>
                </a:solidFill>
                <a:uFill>
                  <a:solidFill>
                    <a:srgbClr val="21315C"/>
                  </a:solidFill>
                </a:uFill>
                <a:latin typeface="Arial Narrow" panose="020B0606020202030204" pitchFamily="34" charset="0"/>
              </a:rPr>
              <a:t>System Objects, Capabilities, and Services specified as </a:t>
            </a:r>
            <a:r>
              <a:rPr lang="en-US" sz="2000" dirty="0" smtClean="0">
                <a:solidFill>
                  <a:srgbClr val="21315C"/>
                </a:solidFill>
                <a:uFill>
                  <a:solidFill>
                    <a:srgbClr val="21315C"/>
                  </a:solidFill>
                </a:uFill>
                <a:latin typeface="Arial Narrow" panose="020B0606020202030204" pitchFamily="34" charset="0"/>
              </a:rPr>
              <a:t>EHR-S FM &amp; FHIM </a:t>
            </a:r>
            <a:r>
              <a:rPr lang="en-US" sz="2000" dirty="0">
                <a:solidFill>
                  <a:srgbClr val="21315C"/>
                </a:solidFill>
                <a:uFill>
                  <a:solidFill>
                    <a:srgbClr val="21315C"/>
                  </a:solidFill>
                </a:uFill>
                <a:latin typeface="Arial Narrow" panose="020B0606020202030204" pitchFamily="34" charset="0"/>
              </a:rPr>
              <a:t>subsets.</a:t>
            </a:r>
          </a:p>
          <a:p>
            <a:pPr marL="497839" indent="-457200" algn="l" rtl="0" latinLnBrk="1" hangingPunct="0">
              <a:spcBef>
                <a:spcPts val="1200"/>
              </a:spcBef>
              <a:buFont typeface="+mj-lt"/>
              <a:buAutoNum type="arabicPeriod"/>
            </a:pPr>
            <a:r>
              <a:rPr lang="en-US" sz="2000" u="sng" dirty="0" smtClean="0">
                <a:solidFill>
                  <a:srgbClr val="000000"/>
                </a:solidFill>
                <a:uFill>
                  <a:solidFill>
                    <a:srgbClr val="000000"/>
                  </a:solidFill>
                </a:uFill>
                <a:latin typeface="Arial Narrow" panose="020B0606020202030204" pitchFamily="34" charset="0"/>
              </a:rPr>
              <a:t>System Information </a:t>
            </a:r>
            <a:r>
              <a:rPr lang="en-US" sz="2000" u="sng" dirty="0">
                <a:solidFill>
                  <a:srgbClr val="000000"/>
                </a:solidFill>
                <a:uFill>
                  <a:solidFill>
                    <a:srgbClr val="000000"/>
                  </a:solidFill>
                </a:uFill>
                <a:latin typeface="Arial Narrow" panose="020B0606020202030204" pitchFamily="34" charset="0"/>
              </a:rPr>
              <a:t>Exchanges</a:t>
            </a:r>
            <a:r>
              <a:rPr lang="en-US" sz="2000" dirty="0">
                <a:solidFill>
                  <a:srgbClr val="000000"/>
                </a:solidFill>
                <a:uFill>
                  <a:solidFill>
                    <a:srgbClr val="000000"/>
                  </a:solidFill>
                </a:uFill>
                <a:latin typeface="Arial Narrow" panose="020B0606020202030204" pitchFamily="34" charset="0"/>
              </a:rPr>
              <a:t> are specified by Architects &amp; Designers, based on</a:t>
            </a:r>
          </a:p>
          <a:p>
            <a:pPr marL="520700" lvl="2" indent="-228600" algn="l" defTabSz="457200" rtl="0" latinLnBrk="1" hangingPunct="0">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MDHT (FHIM) generated Implementation </a:t>
            </a:r>
            <a:r>
              <a:rPr lang="en-US" sz="2000" dirty="0">
                <a:solidFill>
                  <a:srgbClr val="21315C"/>
                </a:solidFill>
                <a:uFill>
                  <a:solidFill>
                    <a:srgbClr val="21315C"/>
                  </a:solidFill>
                </a:uFill>
                <a:latin typeface="Arial Narrow" panose="020B0606020202030204" pitchFamily="34" charset="0"/>
              </a:rPr>
              <a:t>Guides (IGs) </a:t>
            </a:r>
            <a:r>
              <a:rPr lang="en-US" sz="2000" dirty="0" smtClean="0">
                <a:solidFill>
                  <a:srgbClr val="21315C"/>
                </a:solidFill>
                <a:uFill>
                  <a:solidFill>
                    <a:srgbClr val="21315C"/>
                  </a:solidFill>
                </a:uFill>
                <a:latin typeface="Arial Narrow" panose="020B0606020202030204" pitchFamily="34" charset="0"/>
              </a:rPr>
              <a:t>for NIEM, FHIR, CDA/CCDA or</a:t>
            </a:r>
          </a:p>
          <a:p>
            <a:pPr marL="520700" lvl="2" indent="-228600" algn="l" defTabSz="457200" rtl="0" latinLnBrk="1" hangingPunct="0">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HL7 V2, NCPDP, X12, etc. Implementation Guides</a:t>
            </a:r>
            <a:endParaRPr lang="en-US" sz="2000" dirty="0">
              <a:solidFill>
                <a:srgbClr val="21315C"/>
              </a:solidFill>
              <a:uFill>
                <a:solidFill>
                  <a:srgbClr val="21315C"/>
                </a:solidFill>
              </a:uFill>
              <a:latin typeface="Arial Narrow" panose="020B0606020202030204" pitchFamily="34" charset="0"/>
            </a:endParaRPr>
          </a:p>
          <a:p>
            <a:pPr marL="520700" lvl="2" indent="-228600" algn="l" defTabSz="457200" rtl="0" latinLnBrk="1" hangingPunct="0">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FHIM-based queries to obtain required data from Physical Repositories.</a:t>
            </a:r>
            <a:endParaRPr lang="en-US" sz="2000" dirty="0">
              <a:solidFill>
                <a:srgbClr val="21315C"/>
              </a:solidFill>
              <a:uFill>
                <a:solidFill>
                  <a:srgbClr val="21315C"/>
                </a:solidFill>
              </a:uFill>
              <a:latin typeface="Arial Narrow" panose="020B0606020202030204" pitchFamily="34" charset="0"/>
            </a:endParaRPr>
          </a:p>
          <a:p>
            <a:pPr marL="520700" lvl="2" indent="-228600" algn="l" defTabSz="457200" rtl="0" latinLnBrk="1" hangingPunct="0">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NIST </a:t>
            </a:r>
            <a:r>
              <a:rPr lang="en-US" sz="2000" dirty="0">
                <a:solidFill>
                  <a:srgbClr val="21315C"/>
                </a:solidFill>
                <a:uFill>
                  <a:solidFill>
                    <a:srgbClr val="21315C"/>
                  </a:solidFill>
                </a:uFill>
                <a:latin typeface="Arial Narrow" panose="020B0606020202030204" pitchFamily="34" charset="0"/>
              </a:rPr>
              <a:t>Security </a:t>
            </a:r>
            <a:r>
              <a:rPr lang="en-US" sz="2000" dirty="0" smtClean="0">
                <a:solidFill>
                  <a:srgbClr val="21315C"/>
                </a:solidFill>
                <a:uFill>
                  <a:solidFill>
                    <a:srgbClr val="21315C"/>
                  </a:solidFill>
                </a:uFill>
                <a:latin typeface="Arial Narrow" panose="020B0606020202030204" pitchFamily="34" charset="0"/>
              </a:rPr>
              <a:t>Framework and </a:t>
            </a:r>
            <a:r>
              <a:rPr lang="en-US" sz="2000" dirty="0">
                <a:solidFill>
                  <a:srgbClr val="21315C"/>
                </a:solidFill>
                <a:uFill>
                  <a:solidFill>
                    <a:srgbClr val="21315C"/>
                  </a:solidFill>
                </a:uFill>
                <a:latin typeface="Arial Narrow" panose="020B0606020202030204" pitchFamily="34" charset="0"/>
              </a:rPr>
              <a:t>IHE Technical </a:t>
            </a:r>
            <a:r>
              <a:rPr lang="en-US" sz="2000" dirty="0" smtClean="0">
                <a:solidFill>
                  <a:srgbClr val="21315C"/>
                </a:solidFill>
                <a:uFill>
                  <a:solidFill>
                    <a:srgbClr val="21315C"/>
                  </a:solidFill>
                </a:uFill>
                <a:latin typeface="Arial Narrow" panose="020B0606020202030204" pitchFamily="34" charset="0"/>
              </a:rPr>
              <a:t>Framework</a:t>
            </a:r>
            <a:r>
              <a:rPr lang="en-US" sz="2000" dirty="0">
                <a:solidFill>
                  <a:srgbClr val="21315C"/>
                </a:solidFill>
                <a:uFill>
                  <a:solidFill>
                    <a:srgbClr val="21315C"/>
                  </a:solidFill>
                </a:uFill>
                <a:latin typeface="Arial Narrow" panose="020B0606020202030204" pitchFamily="34" charset="0"/>
              </a:rPr>
              <a:t> </a:t>
            </a:r>
            <a:r>
              <a:rPr lang="en-US" sz="2000" dirty="0" smtClean="0">
                <a:solidFill>
                  <a:srgbClr val="21315C"/>
                </a:solidFill>
                <a:uFill>
                  <a:solidFill>
                    <a:srgbClr val="21315C"/>
                  </a:solidFill>
                </a:uFill>
                <a:latin typeface="Arial Narrow" panose="020B0606020202030204" pitchFamily="34" charset="0"/>
              </a:rPr>
              <a:t>to manage the exchanges.</a:t>
            </a:r>
          </a:p>
          <a:p>
            <a:pPr marL="520700" indent="-228600" algn="l" defTabSz="457200" rtl="0" latinLnBrk="1" hangingPunct="0">
              <a:buClr>
                <a:srgbClr val="CB2E3F"/>
              </a:buClr>
              <a:buSzPct val="100000"/>
              <a:buFont typeface="Lucida Grande"/>
              <a:buChar char="»"/>
            </a:pPr>
            <a:r>
              <a:rPr lang="en-US" sz="2000" dirty="0" smtClean="0">
                <a:solidFill>
                  <a:srgbClr val="21315C"/>
                </a:solidFill>
                <a:uFill>
                  <a:solidFill>
                    <a:srgbClr val="21315C"/>
                  </a:solidFill>
                </a:uFill>
                <a:latin typeface="Arial Narrow" panose="020B0606020202030204" pitchFamily="34" charset="0"/>
              </a:rPr>
              <a:t>NIST SP-800 Risk Assessment/Management Framework to manage network risk.</a:t>
            </a:r>
            <a:endParaRPr lang="en-US" sz="2000" dirty="0">
              <a:solidFill>
                <a:srgbClr val="21315C"/>
              </a:solidFill>
              <a:uFill>
                <a:solidFill>
                  <a:srgbClr val="21315C"/>
                </a:solidFill>
              </a:uFill>
              <a:latin typeface="Arial Narrow" panose="020B0606020202030204" pitchFamily="34" charset="0"/>
            </a:endParaRP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52</a:t>
            </a:fld>
            <a:endParaRPr lang="en-US" sz="1400">
              <a:solidFill>
                <a:schemeClr val="tx1"/>
              </a:solidFill>
            </a:endParaRPr>
          </a:p>
        </p:txBody>
      </p:sp>
      <p:sp>
        <p:nvSpPr>
          <p:cNvPr id="11"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7"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See notes page for additional details</a:t>
            </a:r>
            <a:endParaRPr lang="en-US" sz="1400" dirty="0">
              <a:solidFill>
                <a:schemeClr val="tx1"/>
              </a:solidFill>
            </a:endParaRPr>
          </a:p>
        </p:txBody>
      </p:sp>
    </p:spTree>
    <p:extLst>
      <p:ext uri="{BB962C8B-B14F-4D97-AF65-F5344CB8AC3E}">
        <p14:creationId xmlns:p14="http://schemas.microsoft.com/office/powerpoint/2010/main" val="1680031852"/>
      </p:ext>
    </p:extLst>
  </p:cSld>
  <p:clrMapOvr>
    <a:masterClrMapping/>
  </p:clrMapOvr>
  <p:transition spd="med">
    <p:pull/>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1017588"/>
          </a:xfrm>
        </p:spPr>
        <p:txBody>
          <a:bodyPr/>
          <a:lstStyle/>
          <a:p>
            <a:pPr algn="ctr"/>
            <a:r>
              <a:rPr lang="en-US" sz="2800" b="1" dirty="0" smtClean="0">
                <a:solidFill>
                  <a:schemeClr val="bg1"/>
                </a:solidFill>
              </a:rPr>
              <a:t>Notional FHA Target Health IT </a:t>
            </a:r>
            <a:br>
              <a:rPr lang="en-US" sz="2800" b="1" dirty="0" smtClean="0">
                <a:solidFill>
                  <a:schemeClr val="bg1"/>
                </a:solidFill>
              </a:rPr>
            </a:br>
            <a:r>
              <a:rPr lang="en-US" sz="2800" b="1" dirty="0" smtClean="0">
                <a:solidFill>
                  <a:schemeClr val="bg1"/>
                </a:solidFill>
              </a:rPr>
              <a:t>Model-Driven Architecture (MDA)</a:t>
            </a:r>
            <a:endParaRPr lang="en-US" dirty="0">
              <a:solidFill>
                <a:schemeClr val="bg1"/>
              </a:solidFill>
              <a:latin typeface="Arial Black" panose="020B0A04020102020204" pitchFamily="34" charset="0"/>
            </a:endParaRPr>
          </a:p>
        </p:txBody>
      </p:sp>
      <p:sp>
        <p:nvSpPr>
          <p:cNvPr id="9" name="Shape 58"/>
          <p:cNvSpPr/>
          <p:nvPr/>
        </p:nvSpPr>
        <p:spPr>
          <a:xfrm>
            <a:off x="0" y="2696118"/>
            <a:ext cx="2667592" cy="841256"/>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EHR System</a:t>
            </a:r>
          </a:p>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Functions Model</a:t>
            </a:r>
            <a:endParaRPr dirty="0">
              <a:solidFill>
                <a:schemeClr val="bg1"/>
              </a:solidFill>
              <a:uFill>
                <a:solidFill>
                  <a:srgbClr val="000000"/>
                </a:solidFill>
              </a:uFill>
              <a:latin typeface="Arial Narrow" panose="020B0606020202030204" pitchFamily="34" charset="0"/>
              <a:sym typeface="Times New Roman"/>
            </a:endParaRPr>
          </a:p>
        </p:txBody>
      </p:sp>
      <p:sp>
        <p:nvSpPr>
          <p:cNvPr id="10" name="Shape 61"/>
          <p:cNvSpPr/>
          <p:nvPr/>
        </p:nvSpPr>
        <p:spPr>
          <a:xfrm>
            <a:off x="6732812" y="2696118"/>
            <a:ext cx="2431970" cy="841256"/>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(Federal) </a:t>
            </a:r>
            <a:r>
              <a:rPr lang="en-US" dirty="0">
                <a:solidFill>
                  <a:schemeClr val="bg1"/>
                </a:solidFill>
                <a:uFill>
                  <a:solidFill>
                    <a:srgbClr val="000000"/>
                  </a:solidFill>
                </a:uFill>
                <a:latin typeface="Arial Narrow" panose="020B0606020202030204" pitchFamily="34" charset="0"/>
                <a:sym typeface="Times New Roman"/>
              </a:rPr>
              <a:t>Health</a:t>
            </a:r>
          </a:p>
          <a:p>
            <a:pPr algn="ctr" rtl="0" latinLnBrk="1" hangingPunct="0"/>
            <a:r>
              <a:rPr lang="en-US" dirty="0">
                <a:solidFill>
                  <a:schemeClr val="bg1"/>
                </a:solidFill>
                <a:uFill>
                  <a:solidFill>
                    <a:srgbClr val="000000"/>
                  </a:solidFill>
                </a:uFill>
                <a:latin typeface="Arial Narrow" panose="020B0606020202030204" pitchFamily="34" charset="0"/>
                <a:sym typeface="Times New Roman"/>
              </a:rPr>
              <a:t>Info. Model</a:t>
            </a:r>
          </a:p>
        </p:txBody>
      </p:sp>
      <p:sp>
        <p:nvSpPr>
          <p:cNvPr id="11" name="Shape 64"/>
          <p:cNvSpPr/>
          <p:nvPr/>
        </p:nvSpPr>
        <p:spPr>
          <a:xfrm>
            <a:off x="0" y="4114800"/>
            <a:ext cx="2738528" cy="841256"/>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dirty="0">
                <a:solidFill>
                  <a:schemeClr val="bg1"/>
                </a:solidFill>
                <a:uFill>
                  <a:solidFill>
                    <a:srgbClr val="000000"/>
                  </a:solidFill>
                </a:uFill>
                <a:latin typeface="Arial Narrow" panose="020B0606020202030204" pitchFamily="34" charset="0"/>
                <a:sym typeface="Times New Roman"/>
              </a:rPr>
              <a:t>Information </a:t>
            </a:r>
            <a:endParaRPr lang="en-US" dirty="0" smtClean="0">
              <a:solidFill>
                <a:schemeClr val="bg1"/>
              </a:solidFill>
              <a:uFill>
                <a:solidFill>
                  <a:srgbClr val="000000"/>
                </a:solidFill>
              </a:uFill>
              <a:latin typeface="Arial Narrow" panose="020B0606020202030204" pitchFamily="34" charset="0"/>
              <a:sym typeface="Times New Roman"/>
            </a:endParaRPr>
          </a:p>
          <a:p>
            <a:pPr algn="ctr" rtl="0" latinLnBrk="1" hangingPunct="0"/>
            <a:r>
              <a:rPr dirty="0" smtClean="0">
                <a:solidFill>
                  <a:schemeClr val="bg1"/>
                </a:solidFill>
                <a:uFill>
                  <a:solidFill>
                    <a:srgbClr val="000000"/>
                  </a:solidFill>
                </a:uFill>
                <a:latin typeface="Arial Narrow" panose="020B0606020202030204" pitchFamily="34" charset="0"/>
                <a:sym typeface="Times New Roman"/>
              </a:rPr>
              <a:t>Exchange</a:t>
            </a:r>
            <a:r>
              <a:rPr lang="en-US" dirty="0">
                <a:solidFill>
                  <a:schemeClr val="bg1"/>
                </a:solidFill>
                <a:uFill>
                  <a:solidFill>
                    <a:srgbClr val="000000"/>
                  </a:solidFill>
                </a:uFill>
                <a:latin typeface="Arial Narrow" panose="020B0606020202030204" pitchFamily="34" charset="0"/>
                <a:sym typeface="Times New Roman"/>
              </a:rPr>
              <a:t> </a:t>
            </a:r>
            <a:r>
              <a:rPr lang="en-US" dirty="0" smtClean="0">
                <a:solidFill>
                  <a:schemeClr val="bg1"/>
                </a:solidFill>
                <a:uFill>
                  <a:solidFill>
                    <a:srgbClr val="000000"/>
                  </a:solidFill>
                </a:uFill>
                <a:latin typeface="Arial Narrow" panose="020B0606020202030204" pitchFamily="34" charset="0"/>
                <a:sym typeface="Times New Roman"/>
              </a:rPr>
              <a:t>Model</a:t>
            </a:r>
          </a:p>
        </p:txBody>
      </p:sp>
      <p:sp>
        <p:nvSpPr>
          <p:cNvPr id="12" name="Shape 67"/>
          <p:cNvSpPr/>
          <p:nvPr/>
        </p:nvSpPr>
        <p:spPr>
          <a:xfrm>
            <a:off x="6732812" y="4114800"/>
            <a:ext cx="2411188" cy="841256"/>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Logical-</a:t>
            </a:r>
            <a:r>
              <a:rPr dirty="0" smtClean="0">
                <a:solidFill>
                  <a:schemeClr val="bg1"/>
                </a:solidFill>
                <a:uFill>
                  <a:solidFill>
                    <a:srgbClr val="000000"/>
                  </a:solidFill>
                </a:uFill>
                <a:latin typeface="Arial Narrow" panose="020B0606020202030204" pitchFamily="34" charset="0"/>
                <a:sym typeface="Times New Roman"/>
              </a:rPr>
              <a:t>Physical </a:t>
            </a:r>
            <a:endParaRPr lang="en-US" dirty="0" smtClean="0">
              <a:solidFill>
                <a:schemeClr val="bg1"/>
              </a:solidFill>
              <a:uFill>
                <a:solidFill>
                  <a:srgbClr val="000000"/>
                </a:solidFill>
              </a:uFill>
              <a:latin typeface="Arial Narrow" panose="020B0606020202030204" pitchFamily="34" charset="0"/>
              <a:sym typeface="Times New Roman"/>
            </a:endParaRPr>
          </a:p>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Repositories</a:t>
            </a:r>
            <a:endParaRPr dirty="0">
              <a:solidFill>
                <a:schemeClr val="bg1"/>
              </a:solidFill>
              <a:uFill>
                <a:solidFill>
                  <a:srgbClr val="000000"/>
                </a:solidFill>
              </a:uFill>
              <a:latin typeface="Arial Narrow" panose="020B0606020202030204" pitchFamily="34" charset="0"/>
              <a:sym typeface="Times New Roman"/>
            </a:endParaRPr>
          </a:p>
        </p:txBody>
      </p:sp>
      <p:sp>
        <p:nvSpPr>
          <p:cNvPr id="18" name="Shape 77"/>
          <p:cNvSpPr/>
          <p:nvPr/>
        </p:nvSpPr>
        <p:spPr>
          <a:xfrm>
            <a:off x="2" y="5624900"/>
            <a:ext cx="2743198" cy="933589"/>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sz="1800" dirty="0">
                <a:solidFill>
                  <a:schemeClr val="bg1"/>
                </a:solidFill>
                <a:uFill>
                  <a:solidFill>
                    <a:srgbClr val="000000"/>
                  </a:solidFill>
                </a:uFill>
                <a:latin typeface="Arial Narrow" panose="020B0606020202030204" pitchFamily="34" charset="0"/>
              </a:rPr>
              <a:t>HL7 (FHIR, CDA, CCDA,  V2)  and ASTM, DICOM, NCPDP, X-12, NIEM, etc.</a:t>
            </a:r>
          </a:p>
        </p:txBody>
      </p:sp>
      <p:sp>
        <p:nvSpPr>
          <p:cNvPr id="25" name="Shape 77"/>
          <p:cNvSpPr/>
          <p:nvPr/>
        </p:nvSpPr>
        <p:spPr>
          <a:xfrm>
            <a:off x="6732810" y="5202198"/>
            <a:ext cx="2411189" cy="471924"/>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dirty="0">
                <a:solidFill>
                  <a:schemeClr val="bg1"/>
                </a:solidFill>
                <a:uFill>
                  <a:solidFill>
                    <a:srgbClr val="000000"/>
                  </a:solidFill>
                </a:uFill>
                <a:latin typeface="Arial Narrow" panose="020B0606020202030204" pitchFamily="34" charset="0"/>
              </a:rPr>
              <a:t>IHE </a:t>
            </a:r>
            <a:r>
              <a:rPr lang="en-US" dirty="0" smtClean="0">
                <a:solidFill>
                  <a:schemeClr val="bg1"/>
                </a:solidFill>
                <a:uFill>
                  <a:solidFill>
                    <a:srgbClr val="000000"/>
                  </a:solidFill>
                </a:uFill>
                <a:latin typeface="Arial Narrow" panose="020B0606020202030204" pitchFamily="34" charset="0"/>
              </a:rPr>
              <a:t>Framework</a:t>
            </a:r>
            <a:endParaRPr lang="en-US" dirty="0">
              <a:solidFill>
                <a:schemeClr val="bg1"/>
              </a:solidFill>
              <a:uFill>
                <a:solidFill>
                  <a:srgbClr val="000000"/>
                </a:solidFill>
              </a:uFill>
              <a:latin typeface="Arial Narrow" panose="020B0606020202030204" pitchFamily="34" charset="0"/>
            </a:endParaRPr>
          </a:p>
        </p:txBody>
      </p:sp>
      <p:sp>
        <p:nvSpPr>
          <p:cNvPr id="26" name="TextBox 25"/>
          <p:cNvSpPr txBox="1"/>
          <p:nvPr/>
        </p:nvSpPr>
        <p:spPr>
          <a:xfrm>
            <a:off x="3744075" y="1205130"/>
            <a:ext cx="1731170" cy="841256"/>
          </a:xfrm>
          <a:prstGeom prst="rect">
            <a:avLst/>
          </a:prstGeom>
          <a:solidFill>
            <a:srgbClr val="003399"/>
          </a:solidFill>
          <a:ln w="28575" cap="flat">
            <a:solidFill>
              <a:schemeClr val="bg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chemeClr val="bg1"/>
                </a:solidFill>
                <a:effectLst/>
                <a:uFill>
                  <a:solidFill>
                    <a:srgbClr val="000000"/>
                  </a:solidFill>
                </a:uFill>
                <a:latin typeface="Arial Narrow" panose="020B0606020202030204" pitchFamily="34" charset="0"/>
                <a:sym typeface="Arial"/>
              </a:rPr>
              <a:t>Business </a:t>
            </a:r>
          </a:p>
          <a:p>
            <a:pPr marL="40639" marR="40639" indent="0" algn="ctr" defTabSz="914400" rtl="0" fontAlgn="auto" latinLnBrk="1" hangingPunct="0">
              <a:lnSpc>
                <a:spcPct val="100000"/>
              </a:lnSpc>
              <a:spcBef>
                <a:spcPts val="0"/>
              </a:spcBef>
              <a:spcAft>
                <a:spcPts val="0"/>
              </a:spcAft>
              <a:buClrTx/>
              <a:buSzTx/>
              <a:buFontTx/>
              <a:buNone/>
              <a:tabLst/>
            </a:pPr>
            <a:r>
              <a:rPr lang="en-US" dirty="0" smtClean="0">
                <a:solidFill>
                  <a:schemeClr val="bg1"/>
                </a:solidFill>
                <a:uFill>
                  <a:solidFill>
                    <a:srgbClr val="000000"/>
                  </a:solidFill>
                </a:uFill>
                <a:latin typeface="Arial Narrow" panose="020B0606020202030204" pitchFamily="34" charset="0"/>
              </a:rPr>
              <a:t>Use Cases</a:t>
            </a:r>
            <a:endParaRPr kumimoji="0" lang="en-US" sz="2400" b="0" i="0" u="none" strike="noStrike" cap="none" spc="0" normalizeH="0" baseline="0" dirty="0">
              <a:ln>
                <a:noFill/>
              </a:ln>
              <a:solidFill>
                <a:schemeClr val="bg1"/>
              </a:solidFill>
              <a:effectLst/>
              <a:uFill>
                <a:solidFill>
                  <a:srgbClr val="000000"/>
                </a:solidFill>
              </a:uFill>
              <a:latin typeface="Arial Narrow" panose="020B0606020202030204" pitchFamily="34" charset="0"/>
              <a:sym typeface="Arial"/>
            </a:endParaRPr>
          </a:p>
        </p:txBody>
      </p:sp>
      <p:sp>
        <p:nvSpPr>
          <p:cNvPr id="27" name="TextBox 26"/>
          <p:cNvSpPr txBox="1"/>
          <p:nvPr/>
        </p:nvSpPr>
        <p:spPr>
          <a:xfrm>
            <a:off x="6743203" y="1205130"/>
            <a:ext cx="2411188" cy="841256"/>
          </a:xfrm>
          <a:prstGeom prst="rect">
            <a:avLst/>
          </a:prstGeom>
          <a:solidFill>
            <a:srgbClr val="003399"/>
          </a:solidFill>
          <a:ln w="28575" cap="flat">
            <a:solidFill>
              <a:schemeClr val="bg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lvl1pPr indent="0" algn="ctr" defTabSz="914400" rtl="0" fontAlgn="auto" latinLnBrk="1" hangingPunct="0">
              <a:lnSpc>
                <a:spcPct val="100000"/>
              </a:lnSpc>
              <a:spcBef>
                <a:spcPts val="0"/>
              </a:spcBef>
              <a:spcAft>
                <a:spcPts val="0"/>
              </a:spcAft>
              <a:buClrTx/>
              <a:buSzTx/>
              <a:buFontTx/>
              <a:buNone/>
              <a:tabLst/>
              <a:defRPr kumimoji="0" b="0" i="0" u="none" strike="noStrike" cap="none" spc="0" normalizeH="0" baseline="0">
                <a:ln>
                  <a:noFill/>
                </a:ln>
                <a:solidFill>
                  <a:srgbClr val="000000"/>
                </a:solidFill>
                <a:effectLst/>
                <a:uFill>
                  <a:solidFill>
                    <a:srgbClr val="000000"/>
                  </a:solidFill>
                </a:uFill>
                <a:latin typeface="Arial Narrow" panose="020B0606020202030204" pitchFamily="34" charset="0"/>
              </a:defRPr>
            </a:lvl1pPr>
          </a:lstStyle>
          <a:p>
            <a:r>
              <a:rPr lang="en-US" dirty="0" smtClean="0">
                <a:solidFill>
                  <a:schemeClr val="bg1"/>
                </a:solidFill>
              </a:rPr>
              <a:t>HL7 Clinical </a:t>
            </a:r>
            <a:r>
              <a:rPr lang="en-US" dirty="0">
                <a:solidFill>
                  <a:schemeClr val="bg1"/>
                </a:solidFill>
              </a:rPr>
              <a:t>Models</a:t>
            </a:r>
          </a:p>
          <a:p>
            <a:r>
              <a:rPr lang="en-US" dirty="0">
                <a:solidFill>
                  <a:schemeClr val="bg1"/>
                </a:solidFill>
              </a:rPr>
              <a:t>CIMI Architypes</a:t>
            </a:r>
          </a:p>
        </p:txBody>
      </p:sp>
      <p:sp>
        <p:nvSpPr>
          <p:cNvPr id="28" name="Shape 61"/>
          <p:cNvSpPr/>
          <p:nvPr/>
        </p:nvSpPr>
        <p:spPr>
          <a:xfrm>
            <a:off x="6732812" y="5674122"/>
            <a:ext cx="2411188" cy="841256"/>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Risk &amp; Security</a:t>
            </a:r>
          </a:p>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Framework</a:t>
            </a:r>
          </a:p>
        </p:txBody>
      </p:sp>
      <p:sp>
        <p:nvSpPr>
          <p:cNvPr id="33" name="TextBox 32"/>
          <p:cNvSpPr txBox="1"/>
          <p:nvPr/>
        </p:nvSpPr>
        <p:spPr>
          <a:xfrm>
            <a:off x="0" y="1205130"/>
            <a:ext cx="2667592" cy="841256"/>
          </a:xfrm>
          <a:prstGeom prst="rect">
            <a:avLst/>
          </a:prstGeom>
          <a:solidFill>
            <a:srgbClr val="003399"/>
          </a:solidFill>
          <a:ln w="28575" cap="flat">
            <a:solidFill>
              <a:schemeClr val="bg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chemeClr val="bg1"/>
                </a:solidFill>
                <a:effectLst/>
                <a:uFill>
                  <a:solidFill>
                    <a:srgbClr val="000000"/>
                  </a:solidFill>
                </a:uFill>
                <a:latin typeface="Arial Narrow" panose="020B0606020202030204" pitchFamily="34" charset="0"/>
                <a:sym typeface="Arial"/>
              </a:rPr>
              <a:t>Prioritized </a:t>
            </a:r>
            <a:r>
              <a:rPr lang="en-US" dirty="0" smtClean="0">
                <a:solidFill>
                  <a:schemeClr val="bg1"/>
                </a:solidFill>
                <a:uFill>
                  <a:solidFill>
                    <a:srgbClr val="000000"/>
                  </a:solidFill>
                </a:uFill>
                <a:latin typeface="Arial Narrow" panose="020B0606020202030204" pitchFamily="34" charset="0"/>
              </a:rPr>
              <a:t>Lists</a:t>
            </a:r>
          </a:p>
          <a:p>
            <a:pPr marL="40639" marR="40639" indent="0" algn="ctr"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chemeClr val="bg1"/>
                </a:solidFill>
                <a:effectLst/>
                <a:uFill>
                  <a:solidFill>
                    <a:srgbClr val="000000"/>
                  </a:solidFill>
                </a:uFill>
                <a:latin typeface="Arial Narrow" panose="020B0606020202030204" pitchFamily="34" charset="0"/>
                <a:sym typeface="Arial"/>
              </a:rPr>
              <a:t>IBRM, ISA</a:t>
            </a:r>
            <a:endParaRPr kumimoji="0" lang="en-US" sz="2400" b="0" i="0" u="none" strike="noStrike" cap="none" spc="0" normalizeH="0" baseline="0" dirty="0">
              <a:ln>
                <a:noFill/>
              </a:ln>
              <a:solidFill>
                <a:schemeClr val="bg1"/>
              </a:solidFill>
              <a:effectLst/>
              <a:uFill>
                <a:solidFill>
                  <a:srgbClr val="000000"/>
                </a:solidFill>
              </a:uFill>
              <a:latin typeface="Arial Narrow" panose="020B0606020202030204" pitchFamily="34" charset="0"/>
              <a:sym typeface="Arial"/>
            </a:endParaRPr>
          </a:p>
        </p:txBody>
      </p:sp>
      <p:sp>
        <p:nvSpPr>
          <p:cNvPr id="3" name="Right Arrow 2"/>
          <p:cNvSpPr/>
          <p:nvPr/>
        </p:nvSpPr>
        <p:spPr>
          <a:xfrm>
            <a:off x="4406291" y="3376047"/>
            <a:ext cx="2209800" cy="1371600"/>
          </a:xfrm>
          <a:prstGeom prst="rightArrow">
            <a:avLst/>
          </a:prstGeom>
          <a:solidFill>
            <a:srgbClr val="DAE6C1"/>
          </a:soli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
                <a:solidFill>
                  <a:srgbClr val="000000"/>
                </a:solidFill>
              </a:uFill>
              <a:latin typeface="+mn-lt"/>
              <a:ea typeface="+mn-ea"/>
              <a:cs typeface="+mn-cs"/>
              <a:sym typeface="Arial"/>
            </a:endParaRPr>
          </a:p>
        </p:txBody>
      </p:sp>
      <p:sp>
        <p:nvSpPr>
          <p:cNvPr id="39" name="Right Arrow 38"/>
          <p:cNvSpPr/>
          <p:nvPr/>
        </p:nvSpPr>
        <p:spPr>
          <a:xfrm flipH="1">
            <a:off x="2743200" y="3376047"/>
            <a:ext cx="1967891" cy="1371600"/>
          </a:xfrm>
          <a:prstGeom prst="rightArrow">
            <a:avLst/>
          </a:prstGeom>
          <a:solidFill>
            <a:srgbClr val="DAE6C1"/>
          </a:soli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
                <a:solidFill>
                  <a:srgbClr val="000000"/>
                </a:solidFill>
              </a:uFill>
              <a:latin typeface="+mn-lt"/>
              <a:ea typeface="+mn-ea"/>
              <a:cs typeface="+mn-cs"/>
              <a:sym typeface="Arial"/>
            </a:endParaRPr>
          </a:p>
        </p:txBody>
      </p:sp>
      <p:sp>
        <p:nvSpPr>
          <p:cNvPr id="40" name="Right Arrow 39"/>
          <p:cNvSpPr/>
          <p:nvPr/>
        </p:nvSpPr>
        <p:spPr>
          <a:xfrm rot="5400000">
            <a:off x="3470969" y="4812111"/>
            <a:ext cx="2202653" cy="1371600"/>
          </a:xfrm>
          <a:prstGeom prst="rightArrow">
            <a:avLst/>
          </a:prstGeom>
          <a:solidFill>
            <a:srgbClr val="DAE6C1"/>
          </a:soli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
                <a:solidFill>
                  <a:srgbClr val="000000"/>
                </a:solidFill>
              </a:uFill>
              <a:latin typeface="+mn-lt"/>
              <a:ea typeface="+mn-ea"/>
              <a:cs typeface="+mn-cs"/>
              <a:sym typeface="Arial"/>
            </a:endParaRPr>
          </a:p>
        </p:txBody>
      </p:sp>
      <p:sp>
        <p:nvSpPr>
          <p:cNvPr id="41" name="Right Arrow 40"/>
          <p:cNvSpPr/>
          <p:nvPr/>
        </p:nvSpPr>
        <p:spPr>
          <a:xfrm rot="16200000" flipV="1">
            <a:off x="3478905" y="2617391"/>
            <a:ext cx="2186782" cy="1371600"/>
          </a:xfrm>
          <a:prstGeom prst="rightArrow">
            <a:avLst/>
          </a:prstGeom>
          <a:solidFill>
            <a:srgbClr val="DAE6C1"/>
          </a:soli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
                <a:solidFill>
                  <a:srgbClr val="000000"/>
                </a:solidFill>
              </a:uFill>
              <a:latin typeface="+mn-lt"/>
              <a:ea typeface="+mn-ea"/>
              <a:cs typeface="+mn-cs"/>
              <a:sym typeface="Arial"/>
            </a:endParaRPr>
          </a:p>
        </p:txBody>
      </p:sp>
      <p:sp>
        <p:nvSpPr>
          <p:cNvPr id="42" name="TextBox 41"/>
          <p:cNvSpPr txBox="1"/>
          <p:nvPr/>
        </p:nvSpPr>
        <p:spPr>
          <a:xfrm>
            <a:off x="4813909" y="3872052"/>
            <a:ext cx="1663091"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Information</a:t>
            </a:r>
            <a:endParaRPr kumimoji="0" lang="en-US" sz="1800" b="1" i="0" u="none" strike="noStrike" cap="none" spc="0" normalizeH="0" baseline="0" dirty="0">
              <a:ln>
                <a:noFill/>
              </a:ln>
              <a:solidFill>
                <a:srgbClr val="000000"/>
              </a:solidFill>
              <a:effectLst/>
              <a:uFill>
                <a:solidFill>
                  <a:srgbClr val="000000"/>
                </a:solidFill>
              </a:uFill>
              <a:latin typeface="Arial Narrow" panose="020B0606020202030204" pitchFamily="34" charset="0"/>
              <a:sym typeface="Arial"/>
            </a:endParaRPr>
          </a:p>
        </p:txBody>
      </p:sp>
      <p:sp>
        <p:nvSpPr>
          <p:cNvPr id="43" name="TextBox 42"/>
          <p:cNvSpPr txBox="1"/>
          <p:nvPr/>
        </p:nvSpPr>
        <p:spPr>
          <a:xfrm>
            <a:off x="3075043" y="3872052"/>
            <a:ext cx="180175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Behavior</a:t>
            </a:r>
            <a:endParaRPr kumimoji="0" lang="en-US" sz="1800" b="1" i="0" u="none" strike="noStrike" cap="none" spc="0" normalizeH="0" baseline="0" dirty="0">
              <a:ln>
                <a:noFill/>
              </a:ln>
              <a:solidFill>
                <a:srgbClr val="000000"/>
              </a:solidFill>
              <a:effectLst/>
              <a:uFill>
                <a:solidFill>
                  <a:srgbClr val="000000"/>
                </a:solidFill>
              </a:uFill>
              <a:latin typeface="Arial Narrow" panose="020B0606020202030204" pitchFamily="34" charset="0"/>
              <a:sym typeface="Arial"/>
            </a:endParaRPr>
          </a:p>
        </p:txBody>
      </p:sp>
      <p:sp>
        <p:nvSpPr>
          <p:cNvPr id="46" name="TextBox 45"/>
          <p:cNvSpPr txBox="1"/>
          <p:nvPr/>
        </p:nvSpPr>
        <p:spPr>
          <a:xfrm>
            <a:off x="4428829" y="2399472"/>
            <a:ext cx="286934" cy="398057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70000"/>
              </a:lnSpc>
              <a:spcBef>
                <a:spcPts val="0"/>
              </a:spcBef>
              <a:spcAft>
                <a:spcPts val="0"/>
              </a:spcAft>
              <a:buClrTx/>
              <a:buSzTx/>
              <a:buFontTx/>
              <a:buNone/>
              <a:tabLst/>
            </a:pPr>
            <a:r>
              <a:rPr kumimoji="0" lang="en-US" sz="1800" b="1"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Bus </a:t>
            </a:r>
            <a:r>
              <a:rPr kumimoji="0" lang="en-US" sz="1800" b="1" i="0" u="none" strike="noStrike" cap="none" spc="0" normalizeH="0" baseline="0" dirty="0" err="1" smtClean="0">
                <a:ln>
                  <a:noFill/>
                </a:ln>
                <a:solidFill>
                  <a:srgbClr val="000000"/>
                </a:solidFill>
                <a:effectLst/>
                <a:uFill>
                  <a:solidFill>
                    <a:srgbClr val="000000"/>
                  </a:solidFill>
                </a:uFill>
                <a:latin typeface="Arial Narrow" panose="020B0606020202030204" pitchFamily="34" charset="0"/>
                <a:sym typeface="Arial"/>
              </a:rPr>
              <a:t>iness</a:t>
            </a:r>
            <a:r>
              <a:rPr kumimoji="0" lang="en-US" sz="1800" b="1"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 </a:t>
            </a:r>
            <a:r>
              <a:rPr kumimoji="0" lang="en-US" sz="1800" b="1" i="0" u="none" strike="noStrike" cap="none" spc="0" normalizeH="0" baseline="0" dirty="0" smtClean="0">
                <a:ln>
                  <a:noFill/>
                </a:ln>
                <a:solidFill>
                  <a:schemeClr val="accent3">
                    <a:lumMod val="20000"/>
                    <a:lumOff val="80000"/>
                  </a:schemeClr>
                </a:solidFill>
                <a:effectLst/>
                <a:uFill>
                  <a:solidFill>
                    <a:srgbClr val="000000"/>
                  </a:solidFill>
                </a:uFill>
                <a:latin typeface="Arial Narrow" panose="020B0606020202030204" pitchFamily="34" charset="0"/>
                <a:sym typeface="Arial"/>
              </a:rPr>
              <a:t>|||</a:t>
            </a:r>
            <a:r>
              <a:rPr kumimoji="0" lang="en-US" sz="1800" b="1"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                                Technical</a:t>
            </a:r>
            <a:endParaRPr kumimoji="0" lang="en-US" sz="1800" b="1" i="0" u="none" strike="noStrike" cap="none" spc="0" normalizeH="0" baseline="0" dirty="0">
              <a:ln>
                <a:noFill/>
              </a:ln>
              <a:solidFill>
                <a:srgbClr val="000000"/>
              </a:solidFill>
              <a:effectLst/>
              <a:uFill>
                <a:solidFill>
                  <a:srgbClr val="000000"/>
                </a:solidFill>
              </a:uFill>
              <a:latin typeface="Arial Narrow" panose="020B0606020202030204" pitchFamily="34" charset="0"/>
              <a:sym typeface="Arial"/>
            </a:endParaRPr>
          </a:p>
        </p:txBody>
      </p:sp>
      <p:sp>
        <p:nvSpPr>
          <p:cNvPr id="24"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53</a:t>
            </a:fld>
            <a:endParaRPr lang="en-US" sz="1400">
              <a:solidFill>
                <a:schemeClr val="tx1"/>
              </a:solidFill>
            </a:endParaRPr>
          </a:p>
        </p:txBody>
      </p:sp>
      <p:sp>
        <p:nvSpPr>
          <p:cNvPr id="29"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30"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Tree>
    <p:extLst>
      <p:ext uri="{BB962C8B-B14F-4D97-AF65-F5344CB8AC3E}">
        <p14:creationId xmlns:p14="http://schemas.microsoft.com/office/powerpoint/2010/main" val="318156854"/>
      </p:ext>
    </p:extLst>
  </p:cSld>
  <p:clrMapOvr>
    <a:masterClrMapping/>
  </p:clrMapOvr>
  <p:transition spd="med">
    <p:pull/>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2" y="49369"/>
            <a:ext cx="7924800" cy="1017588"/>
          </a:xfrm>
        </p:spPr>
        <p:txBody>
          <a:bodyPr/>
          <a:lstStyle/>
          <a:p>
            <a:pPr algn="ctr"/>
            <a:r>
              <a:rPr lang="en-US" sz="2800" b="1" dirty="0" smtClean="0">
                <a:solidFill>
                  <a:schemeClr val="bg1"/>
                </a:solidFill>
              </a:rPr>
              <a:t>Notional Software </a:t>
            </a:r>
            <a:r>
              <a:rPr lang="en-US" sz="2800" b="1" dirty="0">
                <a:solidFill>
                  <a:schemeClr val="bg1"/>
                </a:solidFill>
              </a:rPr>
              <a:t>Development Lifecycle </a:t>
            </a:r>
            <a:r>
              <a:rPr lang="en-US" sz="2800" b="1" dirty="0" smtClean="0">
                <a:solidFill>
                  <a:schemeClr val="bg1"/>
                </a:solidFill>
              </a:rPr>
              <a:t/>
            </a:r>
            <a:br>
              <a:rPr lang="en-US" sz="2800" b="1" dirty="0" smtClean="0">
                <a:solidFill>
                  <a:schemeClr val="bg1"/>
                </a:solidFill>
              </a:rPr>
            </a:br>
            <a:r>
              <a:rPr lang="en-US" sz="2800" b="1" dirty="0" smtClean="0">
                <a:solidFill>
                  <a:schemeClr val="bg1"/>
                </a:solidFill>
              </a:rPr>
              <a:t>FHA Target MDA Users and Uses</a:t>
            </a:r>
            <a:endParaRPr lang="en-US" dirty="0">
              <a:solidFill>
                <a:schemeClr val="bg1"/>
              </a:solidFill>
              <a:latin typeface="Arial Black" panose="020B0A04020102020204" pitchFamily="34" charset="0"/>
            </a:endParaRPr>
          </a:p>
        </p:txBody>
      </p:sp>
      <p:sp>
        <p:nvSpPr>
          <p:cNvPr id="9" name="Shape 58"/>
          <p:cNvSpPr/>
          <p:nvPr/>
        </p:nvSpPr>
        <p:spPr>
          <a:xfrm>
            <a:off x="0" y="2696118"/>
            <a:ext cx="2743200" cy="841256"/>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EHR System</a:t>
            </a:r>
          </a:p>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Functions Model</a:t>
            </a:r>
            <a:endParaRPr dirty="0">
              <a:solidFill>
                <a:schemeClr val="bg1"/>
              </a:solidFill>
              <a:uFill>
                <a:solidFill>
                  <a:srgbClr val="000000"/>
                </a:solidFill>
              </a:uFill>
              <a:latin typeface="Arial Narrow" panose="020B0606020202030204" pitchFamily="34" charset="0"/>
              <a:sym typeface="Times New Roman"/>
            </a:endParaRPr>
          </a:p>
        </p:txBody>
      </p:sp>
      <p:sp>
        <p:nvSpPr>
          <p:cNvPr id="10" name="Shape 61"/>
          <p:cNvSpPr/>
          <p:nvPr/>
        </p:nvSpPr>
        <p:spPr>
          <a:xfrm>
            <a:off x="6732812" y="2696118"/>
            <a:ext cx="2431970" cy="841256"/>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(Federal) Health</a:t>
            </a:r>
          </a:p>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Info. Model</a:t>
            </a:r>
            <a:endParaRPr dirty="0">
              <a:solidFill>
                <a:schemeClr val="bg1"/>
              </a:solidFill>
              <a:uFill>
                <a:solidFill>
                  <a:srgbClr val="000000"/>
                </a:solidFill>
              </a:uFill>
              <a:latin typeface="Arial Narrow" panose="020B0606020202030204" pitchFamily="34" charset="0"/>
              <a:sym typeface="Times New Roman"/>
            </a:endParaRPr>
          </a:p>
        </p:txBody>
      </p:sp>
      <p:sp>
        <p:nvSpPr>
          <p:cNvPr id="11" name="Shape 64"/>
          <p:cNvSpPr/>
          <p:nvPr/>
        </p:nvSpPr>
        <p:spPr>
          <a:xfrm>
            <a:off x="0" y="4114800"/>
            <a:ext cx="2743200" cy="841256"/>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dirty="0">
                <a:solidFill>
                  <a:schemeClr val="bg1"/>
                </a:solidFill>
                <a:uFill>
                  <a:solidFill>
                    <a:srgbClr val="000000"/>
                  </a:solidFill>
                </a:uFill>
                <a:latin typeface="Arial Narrow" panose="020B0606020202030204" pitchFamily="34" charset="0"/>
                <a:sym typeface="Times New Roman"/>
              </a:rPr>
              <a:t>Information </a:t>
            </a:r>
            <a:endParaRPr lang="en-US" dirty="0" smtClean="0">
              <a:solidFill>
                <a:schemeClr val="bg1"/>
              </a:solidFill>
              <a:uFill>
                <a:solidFill>
                  <a:srgbClr val="000000"/>
                </a:solidFill>
              </a:uFill>
              <a:latin typeface="Arial Narrow" panose="020B0606020202030204" pitchFamily="34" charset="0"/>
              <a:sym typeface="Times New Roman"/>
            </a:endParaRPr>
          </a:p>
          <a:p>
            <a:pPr algn="ctr" rtl="0" latinLnBrk="1" hangingPunct="0"/>
            <a:r>
              <a:rPr dirty="0" smtClean="0">
                <a:solidFill>
                  <a:schemeClr val="bg1"/>
                </a:solidFill>
                <a:uFill>
                  <a:solidFill>
                    <a:srgbClr val="000000"/>
                  </a:solidFill>
                </a:uFill>
                <a:latin typeface="Arial Narrow" panose="020B0606020202030204" pitchFamily="34" charset="0"/>
                <a:sym typeface="Times New Roman"/>
              </a:rPr>
              <a:t>Exchange</a:t>
            </a:r>
            <a:r>
              <a:rPr lang="en-US" dirty="0">
                <a:solidFill>
                  <a:schemeClr val="bg1"/>
                </a:solidFill>
                <a:uFill>
                  <a:solidFill>
                    <a:srgbClr val="000000"/>
                  </a:solidFill>
                </a:uFill>
                <a:latin typeface="Arial Narrow" panose="020B0606020202030204" pitchFamily="34" charset="0"/>
                <a:sym typeface="Times New Roman"/>
              </a:rPr>
              <a:t> </a:t>
            </a:r>
            <a:r>
              <a:rPr lang="en-US" dirty="0" smtClean="0">
                <a:solidFill>
                  <a:schemeClr val="bg1"/>
                </a:solidFill>
                <a:uFill>
                  <a:solidFill>
                    <a:srgbClr val="000000"/>
                  </a:solidFill>
                </a:uFill>
                <a:latin typeface="Arial Narrow" panose="020B0606020202030204" pitchFamily="34" charset="0"/>
                <a:sym typeface="Times New Roman"/>
              </a:rPr>
              <a:t>Model</a:t>
            </a:r>
          </a:p>
        </p:txBody>
      </p:sp>
      <p:sp>
        <p:nvSpPr>
          <p:cNvPr id="12" name="Shape 67"/>
          <p:cNvSpPr/>
          <p:nvPr/>
        </p:nvSpPr>
        <p:spPr>
          <a:xfrm>
            <a:off x="6732812" y="4114800"/>
            <a:ext cx="2411188" cy="841256"/>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Logical-</a:t>
            </a:r>
            <a:r>
              <a:rPr dirty="0" smtClean="0">
                <a:solidFill>
                  <a:schemeClr val="bg1"/>
                </a:solidFill>
                <a:uFill>
                  <a:solidFill>
                    <a:srgbClr val="000000"/>
                  </a:solidFill>
                </a:uFill>
                <a:latin typeface="Arial Narrow" panose="020B0606020202030204" pitchFamily="34" charset="0"/>
                <a:sym typeface="Times New Roman"/>
              </a:rPr>
              <a:t>Physical </a:t>
            </a:r>
            <a:endParaRPr lang="en-US" dirty="0" smtClean="0">
              <a:solidFill>
                <a:schemeClr val="bg1"/>
              </a:solidFill>
              <a:uFill>
                <a:solidFill>
                  <a:srgbClr val="000000"/>
                </a:solidFill>
              </a:uFill>
              <a:latin typeface="Arial Narrow" panose="020B0606020202030204" pitchFamily="34" charset="0"/>
              <a:sym typeface="Times New Roman"/>
            </a:endParaRPr>
          </a:p>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Repository Models</a:t>
            </a:r>
            <a:endParaRPr dirty="0">
              <a:solidFill>
                <a:schemeClr val="bg1"/>
              </a:solidFill>
              <a:uFill>
                <a:solidFill>
                  <a:srgbClr val="000000"/>
                </a:solidFill>
              </a:uFill>
              <a:latin typeface="Arial Narrow" panose="020B0606020202030204" pitchFamily="34" charset="0"/>
              <a:sym typeface="Times New Roman"/>
            </a:endParaRPr>
          </a:p>
        </p:txBody>
      </p:sp>
      <p:sp>
        <p:nvSpPr>
          <p:cNvPr id="13" name="Shape 69"/>
          <p:cNvSpPr/>
          <p:nvPr/>
        </p:nvSpPr>
        <p:spPr>
          <a:xfrm flipH="1" flipV="1">
            <a:off x="5464374" y="2012501"/>
            <a:ext cx="1268438" cy="678523"/>
          </a:xfrm>
          <a:prstGeom prst="line">
            <a:avLst/>
          </a:prstGeom>
          <a:ln w="38100">
            <a:solidFill/>
            <a:miter/>
            <a:headEnd type="stealth"/>
          </a:ln>
        </p:spPr>
        <p:txBody>
          <a:bodyPr lIns="0" tIns="0" rIns="0" bIns="0"/>
          <a:lstStyle/>
          <a:p>
            <a:pPr defTabSz="321457">
              <a:defRPr>
                <a:latin typeface="+mn-lt"/>
                <a:ea typeface="+mn-ea"/>
                <a:cs typeface="+mn-cs"/>
                <a:sym typeface="Helvetica"/>
              </a:defRPr>
            </a:pPr>
            <a:endParaRPr sz="1687">
              <a:latin typeface="Arial Narrow" panose="020B0606020202030204" pitchFamily="34" charset="0"/>
            </a:endParaRPr>
          </a:p>
        </p:txBody>
      </p:sp>
      <p:sp>
        <p:nvSpPr>
          <p:cNvPr id="14" name="Shape 70"/>
          <p:cNvSpPr/>
          <p:nvPr/>
        </p:nvSpPr>
        <p:spPr>
          <a:xfrm flipV="1">
            <a:off x="2743201" y="1999407"/>
            <a:ext cx="990005" cy="708339"/>
          </a:xfrm>
          <a:prstGeom prst="line">
            <a:avLst/>
          </a:prstGeom>
          <a:ln w="38100">
            <a:solidFill/>
            <a:miter/>
            <a:headEnd type="stealth"/>
          </a:ln>
        </p:spPr>
        <p:txBody>
          <a:bodyPr lIns="0" tIns="0" rIns="0" bIns="0"/>
          <a:lstStyle/>
          <a:p>
            <a:pPr defTabSz="321457">
              <a:defRPr>
                <a:latin typeface="+mn-lt"/>
                <a:ea typeface="+mn-ea"/>
                <a:cs typeface="+mn-cs"/>
                <a:sym typeface="Helvetica"/>
              </a:defRPr>
            </a:pPr>
            <a:endParaRPr sz="1687">
              <a:latin typeface="Arial Narrow" panose="020B0606020202030204" pitchFamily="34" charset="0"/>
            </a:endParaRPr>
          </a:p>
        </p:txBody>
      </p:sp>
      <p:sp>
        <p:nvSpPr>
          <p:cNvPr id="15" name="Shape 71"/>
          <p:cNvSpPr/>
          <p:nvPr/>
        </p:nvSpPr>
        <p:spPr>
          <a:xfrm flipH="1" flipV="1">
            <a:off x="7915870" y="3537374"/>
            <a:ext cx="0" cy="577426"/>
          </a:xfrm>
          <a:prstGeom prst="line">
            <a:avLst/>
          </a:prstGeom>
          <a:ln w="38100">
            <a:solidFill/>
            <a:miter/>
            <a:headEnd type="stealth"/>
          </a:ln>
        </p:spPr>
        <p:txBody>
          <a:bodyPr lIns="0" tIns="0" rIns="0" bIns="0"/>
          <a:lstStyle/>
          <a:p>
            <a:pPr defTabSz="321457">
              <a:defRPr>
                <a:latin typeface="+mn-lt"/>
                <a:ea typeface="+mn-ea"/>
                <a:cs typeface="+mn-cs"/>
                <a:sym typeface="Helvetica"/>
              </a:defRPr>
            </a:pPr>
            <a:endParaRPr sz="1687">
              <a:latin typeface="Arial Narrow" panose="020B0606020202030204" pitchFamily="34" charset="0"/>
            </a:endParaRPr>
          </a:p>
        </p:txBody>
      </p:sp>
      <p:sp>
        <p:nvSpPr>
          <p:cNvPr id="16" name="Shape 72"/>
          <p:cNvSpPr/>
          <p:nvPr/>
        </p:nvSpPr>
        <p:spPr>
          <a:xfrm flipV="1">
            <a:off x="1371600" y="3537374"/>
            <a:ext cx="0" cy="577426"/>
          </a:xfrm>
          <a:prstGeom prst="line">
            <a:avLst/>
          </a:prstGeom>
          <a:ln w="38100">
            <a:solidFill/>
            <a:miter/>
            <a:headEnd type="stealth"/>
          </a:ln>
        </p:spPr>
        <p:txBody>
          <a:bodyPr lIns="0" tIns="0" rIns="0" bIns="0"/>
          <a:lstStyle/>
          <a:p>
            <a:pPr defTabSz="321457">
              <a:defRPr>
                <a:latin typeface="+mn-lt"/>
                <a:ea typeface="+mn-ea"/>
                <a:cs typeface="+mn-cs"/>
                <a:sym typeface="Helvetica"/>
              </a:defRPr>
            </a:pPr>
            <a:endParaRPr sz="1687">
              <a:latin typeface="Arial Narrow" panose="020B0606020202030204" pitchFamily="34" charset="0"/>
            </a:endParaRPr>
          </a:p>
        </p:txBody>
      </p:sp>
      <p:sp>
        <p:nvSpPr>
          <p:cNvPr id="17" name="Shape 73"/>
          <p:cNvSpPr/>
          <p:nvPr/>
        </p:nvSpPr>
        <p:spPr>
          <a:xfrm flipV="1">
            <a:off x="2743201" y="3106302"/>
            <a:ext cx="3989612" cy="20888"/>
          </a:xfrm>
          <a:prstGeom prst="line">
            <a:avLst/>
          </a:prstGeom>
          <a:ln w="38100">
            <a:solidFill/>
            <a:miter/>
            <a:headEnd type="triangle" w="med" len="med"/>
            <a:tailEnd type="triangle" w="med" len="med"/>
          </a:ln>
        </p:spPr>
        <p:txBody>
          <a:bodyPr lIns="0" tIns="0" rIns="0" bIns="0"/>
          <a:lstStyle/>
          <a:p>
            <a:pPr defTabSz="321457">
              <a:defRPr>
                <a:latin typeface="+mn-lt"/>
                <a:ea typeface="+mn-ea"/>
                <a:cs typeface="+mn-cs"/>
                <a:sym typeface="Helvetica"/>
              </a:defRPr>
            </a:pPr>
            <a:endParaRPr sz="1687">
              <a:latin typeface="Arial Narrow" panose="020B0606020202030204" pitchFamily="34" charset="0"/>
            </a:endParaRPr>
          </a:p>
        </p:txBody>
      </p:sp>
      <p:sp>
        <p:nvSpPr>
          <p:cNvPr id="18" name="Shape 77"/>
          <p:cNvSpPr/>
          <p:nvPr/>
        </p:nvSpPr>
        <p:spPr>
          <a:xfrm>
            <a:off x="1" y="5624899"/>
            <a:ext cx="2743199" cy="933589"/>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sz="1800" dirty="0" smtClean="0">
                <a:solidFill>
                  <a:schemeClr val="bg1"/>
                </a:solidFill>
                <a:uFill>
                  <a:solidFill>
                    <a:srgbClr val="000000"/>
                  </a:solidFill>
                </a:uFill>
                <a:latin typeface="Arial Narrow" panose="020B0606020202030204" pitchFamily="34" charset="0"/>
              </a:rPr>
              <a:t>HL7</a:t>
            </a:r>
            <a:r>
              <a:rPr sz="1800" dirty="0" smtClean="0">
                <a:solidFill>
                  <a:schemeClr val="bg1"/>
                </a:solidFill>
                <a:uFill>
                  <a:solidFill>
                    <a:srgbClr val="000000"/>
                  </a:solidFill>
                </a:uFill>
                <a:latin typeface="Arial Narrow" panose="020B0606020202030204" pitchFamily="34" charset="0"/>
              </a:rPr>
              <a:t> </a:t>
            </a:r>
            <a:r>
              <a:rPr lang="en-US" sz="1800" dirty="0" smtClean="0">
                <a:solidFill>
                  <a:schemeClr val="bg1"/>
                </a:solidFill>
                <a:uFill>
                  <a:solidFill>
                    <a:srgbClr val="000000"/>
                  </a:solidFill>
                </a:uFill>
                <a:latin typeface="Arial Narrow" panose="020B0606020202030204" pitchFamily="34" charset="0"/>
              </a:rPr>
              <a:t>(FHIR</a:t>
            </a:r>
            <a:r>
              <a:rPr lang="en-US" sz="1800" dirty="0">
                <a:solidFill>
                  <a:schemeClr val="bg1"/>
                </a:solidFill>
                <a:uFill>
                  <a:solidFill>
                    <a:srgbClr val="000000"/>
                  </a:solidFill>
                </a:uFill>
                <a:latin typeface="Arial Narrow" panose="020B0606020202030204" pitchFamily="34" charset="0"/>
              </a:rPr>
              <a:t>, </a:t>
            </a:r>
            <a:r>
              <a:rPr lang="en-US" sz="1800" dirty="0" smtClean="0">
                <a:solidFill>
                  <a:schemeClr val="bg1"/>
                </a:solidFill>
                <a:uFill>
                  <a:solidFill>
                    <a:srgbClr val="000000"/>
                  </a:solidFill>
                </a:uFill>
                <a:latin typeface="Arial Narrow" panose="020B0606020202030204" pitchFamily="34" charset="0"/>
              </a:rPr>
              <a:t>CDA, CCDA</a:t>
            </a:r>
            <a:r>
              <a:rPr lang="en-US" sz="1800" dirty="0">
                <a:solidFill>
                  <a:schemeClr val="bg1"/>
                </a:solidFill>
                <a:uFill>
                  <a:solidFill>
                    <a:srgbClr val="000000"/>
                  </a:solidFill>
                </a:uFill>
                <a:latin typeface="Arial Narrow" panose="020B0606020202030204" pitchFamily="34" charset="0"/>
              </a:rPr>
              <a:t>, </a:t>
            </a:r>
            <a:r>
              <a:rPr lang="en-US" sz="1800" dirty="0" smtClean="0">
                <a:solidFill>
                  <a:schemeClr val="bg1"/>
                </a:solidFill>
                <a:uFill>
                  <a:solidFill>
                    <a:srgbClr val="000000"/>
                  </a:solidFill>
                </a:uFill>
                <a:latin typeface="Arial Narrow" panose="020B0606020202030204" pitchFamily="34" charset="0"/>
              </a:rPr>
              <a:t> V2)  and ASTM, DICOM, NCPDP, X-12, NIEM, etc.</a:t>
            </a:r>
            <a:endParaRPr sz="1800" dirty="0">
              <a:solidFill>
                <a:schemeClr val="bg1"/>
              </a:solidFill>
              <a:uFill>
                <a:solidFill>
                  <a:srgbClr val="000000"/>
                </a:solidFill>
              </a:uFill>
              <a:latin typeface="Arial Narrow" panose="020B0606020202030204" pitchFamily="34" charset="0"/>
            </a:endParaRPr>
          </a:p>
        </p:txBody>
      </p:sp>
      <p:sp>
        <p:nvSpPr>
          <p:cNvPr id="19" name="Shape 78"/>
          <p:cNvSpPr/>
          <p:nvPr/>
        </p:nvSpPr>
        <p:spPr>
          <a:xfrm flipV="1">
            <a:off x="2743200" y="4531122"/>
            <a:ext cx="3989611" cy="35340"/>
          </a:xfrm>
          <a:prstGeom prst="line">
            <a:avLst/>
          </a:prstGeom>
          <a:ln w="38100">
            <a:solidFill/>
            <a:miter/>
            <a:headEnd type="triangle" w="med" len="med"/>
            <a:tailEnd type="triangle" w="med" len="med"/>
          </a:ln>
        </p:spPr>
        <p:txBody>
          <a:bodyPr lIns="0" tIns="0" rIns="0" bIns="0"/>
          <a:lstStyle/>
          <a:p>
            <a:pPr defTabSz="321457"/>
            <a:endParaRPr sz="1687">
              <a:latin typeface="Arial Narrow" panose="020B0606020202030204" pitchFamily="34" charset="0"/>
            </a:endParaRPr>
          </a:p>
        </p:txBody>
      </p:sp>
      <p:sp>
        <p:nvSpPr>
          <p:cNvPr id="20" name="Shape 79"/>
          <p:cNvSpPr/>
          <p:nvPr/>
        </p:nvSpPr>
        <p:spPr>
          <a:xfrm>
            <a:off x="5229982" y="2156965"/>
            <a:ext cx="1640194" cy="389594"/>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pPr lvl="0"/>
            <a:r>
              <a:rPr lang="en-US" sz="1266" b="1" dirty="0" smtClean="0">
                <a:latin typeface="Arial Narrow" panose="020B0606020202030204" pitchFamily="34" charset="0"/>
              </a:rPr>
              <a:t>Analysts</a:t>
            </a:r>
          </a:p>
          <a:p>
            <a:pPr lvl="0"/>
            <a:r>
              <a:rPr lang="en-US" sz="1266" dirty="0" smtClean="0">
                <a:latin typeface="Arial Narrow" panose="020B0606020202030204" pitchFamily="34" charset="0"/>
              </a:rPr>
              <a:t> create/use</a:t>
            </a:r>
            <a:r>
              <a:rPr sz="1266" dirty="0" smtClean="0">
                <a:latin typeface="Arial Narrow" panose="020B0606020202030204" pitchFamily="34" charset="0"/>
              </a:rPr>
              <a:t> </a:t>
            </a:r>
            <a:r>
              <a:rPr sz="1266" dirty="0">
                <a:latin typeface="Arial Narrow" panose="020B0606020202030204" pitchFamily="34" charset="0"/>
              </a:rPr>
              <a:t>to </a:t>
            </a:r>
            <a:r>
              <a:rPr lang="en-US" sz="1266" dirty="0" smtClean="0">
                <a:latin typeface="Arial Narrow" panose="020B0606020202030204" pitchFamily="34" charset="0"/>
              </a:rPr>
              <a:t>identify data</a:t>
            </a:r>
            <a:endParaRPr sz="1266" dirty="0">
              <a:latin typeface="Arial Narrow" panose="020B0606020202030204" pitchFamily="34" charset="0"/>
            </a:endParaRPr>
          </a:p>
        </p:txBody>
      </p:sp>
      <p:sp>
        <p:nvSpPr>
          <p:cNvPr id="21" name="Shape 80"/>
          <p:cNvSpPr/>
          <p:nvPr/>
        </p:nvSpPr>
        <p:spPr>
          <a:xfrm>
            <a:off x="2133600" y="2156965"/>
            <a:ext cx="1951175" cy="389594"/>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pPr lvl="0"/>
            <a:r>
              <a:rPr lang="en-US" sz="1266" b="1" dirty="0" smtClean="0">
                <a:latin typeface="Arial Narrow" panose="020B0606020202030204" pitchFamily="34" charset="0"/>
              </a:rPr>
              <a:t>Analysts</a:t>
            </a:r>
          </a:p>
          <a:p>
            <a:pPr lvl="0"/>
            <a:r>
              <a:rPr lang="en-US" sz="1266" dirty="0" smtClean="0">
                <a:latin typeface="Arial Narrow" panose="020B0606020202030204" pitchFamily="34" charset="0"/>
              </a:rPr>
              <a:t> create/use</a:t>
            </a:r>
            <a:r>
              <a:rPr sz="1266" dirty="0" smtClean="0">
                <a:latin typeface="Arial Narrow" panose="020B0606020202030204" pitchFamily="34" charset="0"/>
              </a:rPr>
              <a:t> </a:t>
            </a:r>
            <a:r>
              <a:rPr sz="1266" dirty="0">
                <a:latin typeface="Arial Narrow" panose="020B0606020202030204" pitchFamily="34" charset="0"/>
              </a:rPr>
              <a:t>to </a:t>
            </a:r>
            <a:r>
              <a:rPr lang="en-US" sz="1266" dirty="0" smtClean="0">
                <a:latin typeface="Arial Narrow" panose="020B0606020202030204" pitchFamily="34" charset="0"/>
              </a:rPr>
              <a:t>identify functions </a:t>
            </a:r>
            <a:endParaRPr sz="1266" dirty="0">
              <a:latin typeface="Arial Narrow" panose="020B0606020202030204" pitchFamily="34" charset="0"/>
            </a:endParaRPr>
          </a:p>
        </p:txBody>
      </p:sp>
      <p:sp>
        <p:nvSpPr>
          <p:cNvPr id="22" name="Shape 82"/>
          <p:cNvSpPr/>
          <p:nvPr/>
        </p:nvSpPr>
        <p:spPr>
          <a:xfrm>
            <a:off x="6732477" y="3581400"/>
            <a:ext cx="2345515" cy="389594"/>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pPr lvl="0"/>
            <a:r>
              <a:rPr lang="en-US" sz="1266" b="1" dirty="0" smtClean="0">
                <a:latin typeface="Arial Narrow" panose="020B0606020202030204" pitchFamily="34" charset="0"/>
              </a:rPr>
              <a:t>Analysts and Designers</a:t>
            </a:r>
          </a:p>
          <a:p>
            <a:pPr lvl="0"/>
            <a:r>
              <a:rPr lang="en-US" sz="1266" dirty="0">
                <a:latin typeface="Arial Narrow" panose="020B0606020202030204" pitchFamily="34" charset="0"/>
              </a:rPr>
              <a:t>c</a:t>
            </a:r>
            <a:r>
              <a:rPr lang="en-US" sz="1266" dirty="0" smtClean="0">
                <a:latin typeface="Arial Narrow" panose="020B0606020202030204" pitchFamily="34" charset="0"/>
              </a:rPr>
              <a:t>onstrain </a:t>
            </a:r>
            <a:r>
              <a:rPr sz="1266" dirty="0" smtClean="0">
                <a:latin typeface="Arial Narrow" panose="020B0606020202030204" pitchFamily="34" charset="0"/>
              </a:rPr>
              <a:t>to </a:t>
            </a:r>
            <a:r>
              <a:rPr lang="en-US" sz="1266" dirty="0" smtClean="0">
                <a:latin typeface="Arial Narrow" panose="020B0606020202030204" pitchFamily="34" charset="0"/>
              </a:rPr>
              <a:t>specify data/value sets for</a:t>
            </a:r>
            <a:endParaRPr sz="1266" dirty="0">
              <a:latin typeface="Arial Narrow" panose="020B0606020202030204" pitchFamily="34" charset="0"/>
            </a:endParaRPr>
          </a:p>
        </p:txBody>
      </p:sp>
      <p:sp>
        <p:nvSpPr>
          <p:cNvPr id="23" name="Shape 83"/>
          <p:cNvSpPr/>
          <p:nvPr/>
        </p:nvSpPr>
        <p:spPr>
          <a:xfrm>
            <a:off x="3784755" y="2824551"/>
            <a:ext cx="1649811" cy="584391"/>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pPr lvl="0"/>
            <a:r>
              <a:rPr lang="en-US" sz="1266" b="1" dirty="0" smtClean="0">
                <a:latin typeface="Arial Narrow" panose="020B0606020202030204" pitchFamily="34" charset="0"/>
              </a:rPr>
              <a:t>Analysts and Architects</a:t>
            </a:r>
          </a:p>
          <a:p>
            <a:pPr lvl="0"/>
            <a:r>
              <a:rPr lang="en-US" sz="1266" dirty="0" smtClean="0">
                <a:latin typeface="Arial Narrow" panose="020B0606020202030204" pitchFamily="34" charset="0"/>
              </a:rPr>
              <a:t>define system objects</a:t>
            </a:r>
          </a:p>
          <a:p>
            <a:pPr lvl="0"/>
            <a:r>
              <a:rPr lang="en-US" sz="1266" dirty="0">
                <a:latin typeface="Arial Narrow" panose="020B0606020202030204" pitchFamily="34" charset="0"/>
              </a:rPr>
              <a:t>a</a:t>
            </a:r>
            <a:r>
              <a:rPr lang="en-US" sz="1266" dirty="0" smtClean="0">
                <a:latin typeface="Arial Narrow" panose="020B0606020202030204" pitchFamily="34" charset="0"/>
              </a:rPr>
              <a:t>nd capabilities*</a:t>
            </a:r>
            <a:endParaRPr sz="1266" dirty="0">
              <a:latin typeface="Arial Narrow" panose="020B0606020202030204" pitchFamily="34" charset="0"/>
            </a:endParaRPr>
          </a:p>
        </p:txBody>
      </p:sp>
      <p:sp>
        <p:nvSpPr>
          <p:cNvPr id="24" name="Shape 84"/>
          <p:cNvSpPr/>
          <p:nvPr/>
        </p:nvSpPr>
        <p:spPr>
          <a:xfrm>
            <a:off x="3818418" y="4243234"/>
            <a:ext cx="1582484" cy="584391"/>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pPr lvl="0"/>
            <a:r>
              <a:rPr lang="en-US" sz="1266" b="1" dirty="0" smtClean="0">
                <a:latin typeface="Arial Narrow" panose="020B0606020202030204" pitchFamily="34" charset="0"/>
              </a:rPr>
              <a:t>Architects &amp; Designers</a:t>
            </a:r>
            <a:r>
              <a:rPr lang="en-US" sz="1266" dirty="0" smtClean="0">
                <a:latin typeface="Arial Narrow" panose="020B0606020202030204" pitchFamily="34" charset="0"/>
              </a:rPr>
              <a:t> </a:t>
            </a:r>
          </a:p>
          <a:p>
            <a:pPr lvl="0"/>
            <a:r>
              <a:rPr lang="en-US" sz="1266" dirty="0" smtClean="0">
                <a:latin typeface="Arial Narrow" panose="020B0606020202030204" pitchFamily="34" charset="0"/>
              </a:rPr>
              <a:t>specify standard queries,</a:t>
            </a:r>
          </a:p>
          <a:p>
            <a:pPr lvl="0"/>
            <a:r>
              <a:rPr lang="en-US" sz="1266" dirty="0" smtClean="0">
                <a:latin typeface="Arial Narrow" panose="020B0606020202030204" pitchFamily="34" charset="0"/>
              </a:rPr>
              <a:t>IHE &amp; NIST Frameworks</a:t>
            </a:r>
            <a:endParaRPr sz="1266" dirty="0">
              <a:latin typeface="Arial Narrow" panose="020B0606020202030204" pitchFamily="34" charset="0"/>
            </a:endParaRPr>
          </a:p>
        </p:txBody>
      </p:sp>
      <p:sp>
        <p:nvSpPr>
          <p:cNvPr id="25" name="Shape 77"/>
          <p:cNvSpPr/>
          <p:nvPr/>
        </p:nvSpPr>
        <p:spPr>
          <a:xfrm>
            <a:off x="6732810" y="5202198"/>
            <a:ext cx="2411189" cy="471924"/>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dirty="0">
                <a:solidFill>
                  <a:schemeClr val="bg1"/>
                </a:solidFill>
                <a:uFill>
                  <a:solidFill>
                    <a:srgbClr val="000000"/>
                  </a:solidFill>
                </a:uFill>
                <a:latin typeface="Arial Narrow" panose="020B0606020202030204" pitchFamily="34" charset="0"/>
              </a:rPr>
              <a:t>IHE </a:t>
            </a:r>
            <a:r>
              <a:rPr lang="en-US" dirty="0" smtClean="0">
                <a:solidFill>
                  <a:schemeClr val="bg1"/>
                </a:solidFill>
                <a:uFill>
                  <a:solidFill>
                    <a:srgbClr val="000000"/>
                  </a:solidFill>
                </a:uFill>
                <a:latin typeface="Arial Narrow" panose="020B0606020202030204" pitchFamily="34" charset="0"/>
              </a:rPr>
              <a:t>Framework</a:t>
            </a:r>
            <a:endParaRPr lang="en-US" dirty="0">
              <a:solidFill>
                <a:schemeClr val="bg1"/>
              </a:solidFill>
              <a:uFill>
                <a:solidFill>
                  <a:srgbClr val="000000"/>
                </a:solidFill>
              </a:uFill>
              <a:latin typeface="Arial Narrow" panose="020B0606020202030204" pitchFamily="34" charset="0"/>
            </a:endParaRPr>
          </a:p>
        </p:txBody>
      </p:sp>
      <p:sp>
        <p:nvSpPr>
          <p:cNvPr id="26" name="TextBox 25"/>
          <p:cNvSpPr txBox="1"/>
          <p:nvPr/>
        </p:nvSpPr>
        <p:spPr>
          <a:xfrm>
            <a:off x="3744075" y="1205130"/>
            <a:ext cx="1731170" cy="841256"/>
          </a:xfrm>
          <a:prstGeom prst="rect">
            <a:avLst/>
          </a:prstGeom>
          <a:solidFill>
            <a:srgbClr val="003399"/>
          </a:solidFill>
          <a:ln w="28575" cap="flat">
            <a:solidFill>
              <a:schemeClr val="bg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chemeClr val="bg1"/>
                </a:solidFill>
                <a:effectLst/>
                <a:uFill>
                  <a:solidFill>
                    <a:srgbClr val="000000"/>
                  </a:solidFill>
                </a:uFill>
                <a:latin typeface="Arial Narrow" panose="020B0606020202030204" pitchFamily="34" charset="0"/>
                <a:sym typeface="Arial"/>
              </a:rPr>
              <a:t>Business </a:t>
            </a:r>
          </a:p>
          <a:p>
            <a:pPr marL="40639" marR="40639" indent="0" algn="ctr" defTabSz="914400" rtl="0" fontAlgn="auto" latinLnBrk="1" hangingPunct="0">
              <a:lnSpc>
                <a:spcPct val="100000"/>
              </a:lnSpc>
              <a:spcBef>
                <a:spcPts val="0"/>
              </a:spcBef>
              <a:spcAft>
                <a:spcPts val="0"/>
              </a:spcAft>
              <a:buClrTx/>
              <a:buSzTx/>
              <a:buFontTx/>
              <a:buNone/>
              <a:tabLst/>
            </a:pPr>
            <a:r>
              <a:rPr lang="en-US" dirty="0" smtClean="0">
                <a:solidFill>
                  <a:schemeClr val="bg1"/>
                </a:solidFill>
                <a:uFill>
                  <a:solidFill>
                    <a:srgbClr val="000000"/>
                  </a:solidFill>
                </a:uFill>
                <a:latin typeface="Arial Narrow" panose="020B0606020202030204" pitchFamily="34" charset="0"/>
              </a:rPr>
              <a:t>Use Cases</a:t>
            </a:r>
            <a:endParaRPr kumimoji="0" lang="en-US" sz="2400" b="0" i="0" u="none" strike="noStrike" cap="none" spc="0" normalizeH="0" baseline="0" dirty="0">
              <a:ln>
                <a:noFill/>
              </a:ln>
              <a:solidFill>
                <a:schemeClr val="bg1"/>
              </a:solidFill>
              <a:effectLst/>
              <a:uFill>
                <a:solidFill>
                  <a:srgbClr val="000000"/>
                </a:solidFill>
              </a:uFill>
              <a:latin typeface="Arial Narrow" panose="020B0606020202030204" pitchFamily="34" charset="0"/>
              <a:sym typeface="Arial"/>
            </a:endParaRPr>
          </a:p>
        </p:txBody>
      </p:sp>
      <p:sp>
        <p:nvSpPr>
          <p:cNvPr id="27" name="TextBox 26"/>
          <p:cNvSpPr txBox="1"/>
          <p:nvPr/>
        </p:nvSpPr>
        <p:spPr>
          <a:xfrm>
            <a:off x="6743203" y="1205130"/>
            <a:ext cx="2411188" cy="841256"/>
          </a:xfrm>
          <a:prstGeom prst="rect">
            <a:avLst/>
          </a:prstGeom>
          <a:solidFill>
            <a:srgbClr val="003399"/>
          </a:solidFill>
          <a:ln w="28575" cap="flat">
            <a:solidFill>
              <a:schemeClr val="bg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lvl1pPr indent="0" algn="ctr" defTabSz="914400" rtl="0" fontAlgn="auto" latinLnBrk="1" hangingPunct="0">
              <a:lnSpc>
                <a:spcPct val="100000"/>
              </a:lnSpc>
              <a:spcBef>
                <a:spcPts val="0"/>
              </a:spcBef>
              <a:spcAft>
                <a:spcPts val="0"/>
              </a:spcAft>
              <a:buClrTx/>
              <a:buSzTx/>
              <a:buFontTx/>
              <a:buNone/>
              <a:tabLst/>
              <a:defRPr kumimoji="0" b="0" i="0" u="none" strike="noStrike" cap="none" spc="0" normalizeH="0" baseline="0">
                <a:ln>
                  <a:noFill/>
                </a:ln>
                <a:solidFill>
                  <a:srgbClr val="000000"/>
                </a:solidFill>
                <a:effectLst/>
                <a:uFill>
                  <a:solidFill>
                    <a:srgbClr val="000000"/>
                  </a:solidFill>
                </a:uFill>
                <a:latin typeface="Arial Narrow" panose="020B0606020202030204" pitchFamily="34" charset="0"/>
              </a:defRPr>
            </a:lvl1pPr>
          </a:lstStyle>
          <a:p>
            <a:r>
              <a:rPr lang="en-US" dirty="0" smtClean="0">
                <a:solidFill>
                  <a:schemeClr val="bg1"/>
                </a:solidFill>
              </a:rPr>
              <a:t>HL7 Clinical </a:t>
            </a:r>
            <a:r>
              <a:rPr lang="en-US" dirty="0">
                <a:solidFill>
                  <a:schemeClr val="bg1"/>
                </a:solidFill>
              </a:rPr>
              <a:t>Models</a:t>
            </a:r>
          </a:p>
          <a:p>
            <a:r>
              <a:rPr lang="en-US" dirty="0">
                <a:solidFill>
                  <a:schemeClr val="bg1"/>
                </a:solidFill>
              </a:rPr>
              <a:t>CIMI Architypes</a:t>
            </a:r>
          </a:p>
        </p:txBody>
      </p:sp>
      <p:sp>
        <p:nvSpPr>
          <p:cNvPr id="28" name="Shape 61"/>
          <p:cNvSpPr/>
          <p:nvPr/>
        </p:nvSpPr>
        <p:spPr>
          <a:xfrm>
            <a:off x="6732812" y="5674122"/>
            <a:ext cx="2411188" cy="841256"/>
          </a:xfrm>
          <a:prstGeom prst="rect">
            <a:avLst/>
          </a:prstGeom>
          <a:solidFill>
            <a:srgbClr val="003399"/>
          </a:solidFill>
          <a:ln w="28575" cap="flat">
            <a:solidFill>
              <a:schemeClr val="bg1"/>
            </a:solidFill>
            <a:miter lim="400000"/>
          </a:ln>
          <a:effectLst/>
          <a:extLst>
            <a:ext uri="{C572A759-6A51-4108-AA02-DFA0A04FC94B}">
              <ma14:wrappingTextBoxFlag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Risk &amp; Security</a:t>
            </a:r>
          </a:p>
          <a:p>
            <a:pPr algn="ctr" rtl="0" latinLnBrk="1" hangingPunct="0"/>
            <a:r>
              <a:rPr lang="en-US" dirty="0" smtClean="0">
                <a:solidFill>
                  <a:schemeClr val="bg1"/>
                </a:solidFill>
                <a:uFill>
                  <a:solidFill>
                    <a:srgbClr val="000000"/>
                  </a:solidFill>
                </a:uFill>
                <a:latin typeface="Arial Narrow" panose="020B0606020202030204" pitchFamily="34" charset="0"/>
                <a:sym typeface="Times New Roman"/>
              </a:rPr>
              <a:t>Framework</a:t>
            </a:r>
          </a:p>
        </p:txBody>
      </p:sp>
      <p:sp>
        <p:nvSpPr>
          <p:cNvPr id="29" name="Shape 72"/>
          <p:cNvSpPr/>
          <p:nvPr/>
        </p:nvSpPr>
        <p:spPr>
          <a:xfrm flipV="1">
            <a:off x="1371600" y="4988321"/>
            <a:ext cx="0" cy="672228"/>
          </a:xfrm>
          <a:prstGeom prst="line">
            <a:avLst/>
          </a:prstGeom>
          <a:ln w="38100">
            <a:solidFill/>
            <a:miter/>
            <a:headEnd type="stealth"/>
          </a:ln>
        </p:spPr>
        <p:txBody>
          <a:bodyPr lIns="0" tIns="0" rIns="0" bIns="0"/>
          <a:lstStyle/>
          <a:p>
            <a:pPr defTabSz="321457">
              <a:defRPr>
                <a:latin typeface="+mn-lt"/>
                <a:ea typeface="+mn-ea"/>
                <a:cs typeface="+mn-cs"/>
                <a:sym typeface="Helvetica"/>
              </a:defRPr>
            </a:pPr>
            <a:endParaRPr sz="1687">
              <a:latin typeface="Arial Narrow" panose="020B0606020202030204" pitchFamily="34" charset="0"/>
            </a:endParaRPr>
          </a:p>
        </p:txBody>
      </p:sp>
      <p:sp>
        <p:nvSpPr>
          <p:cNvPr id="30" name="Shape 86"/>
          <p:cNvSpPr/>
          <p:nvPr/>
        </p:nvSpPr>
        <p:spPr>
          <a:xfrm>
            <a:off x="271782" y="5077127"/>
            <a:ext cx="2199641" cy="389594"/>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pPr lvl="0"/>
            <a:r>
              <a:rPr lang="en-US" sz="1266" b="1" dirty="0" smtClean="0">
                <a:latin typeface="Arial Narrow" panose="020B0606020202030204" pitchFamily="34" charset="0"/>
              </a:rPr>
              <a:t>Designers</a:t>
            </a:r>
            <a:r>
              <a:rPr lang="en-US" sz="1266" dirty="0" smtClean="0">
                <a:latin typeface="Arial Narrow" panose="020B0606020202030204" pitchFamily="34" charset="0"/>
              </a:rPr>
              <a:t> use MDHT </a:t>
            </a:r>
          </a:p>
          <a:p>
            <a:pPr lvl="0"/>
            <a:r>
              <a:rPr lang="en-US" sz="1266" dirty="0" smtClean="0">
                <a:latin typeface="Arial Narrow" panose="020B0606020202030204" pitchFamily="34" charset="0"/>
              </a:rPr>
              <a:t>to g</a:t>
            </a:r>
            <a:r>
              <a:rPr sz="1266" dirty="0" smtClean="0">
                <a:latin typeface="Arial Narrow" panose="020B0606020202030204" pitchFamily="34" charset="0"/>
              </a:rPr>
              <a:t>enerate</a:t>
            </a:r>
            <a:r>
              <a:rPr lang="en-US" sz="1266" dirty="0" smtClean="0">
                <a:latin typeface="Arial Narrow" panose="020B0606020202030204" pitchFamily="34" charset="0"/>
              </a:rPr>
              <a:t> Implementation Guides</a:t>
            </a:r>
            <a:endParaRPr sz="1266" dirty="0">
              <a:latin typeface="Arial Narrow" panose="020B0606020202030204" pitchFamily="34" charset="0"/>
            </a:endParaRPr>
          </a:p>
        </p:txBody>
      </p:sp>
      <p:sp>
        <p:nvSpPr>
          <p:cNvPr id="31" name="Shape 72"/>
          <p:cNvSpPr/>
          <p:nvPr/>
        </p:nvSpPr>
        <p:spPr>
          <a:xfrm flipH="1" flipV="1">
            <a:off x="7905230" y="1999406"/>
            <a:ext cx="19570" cy="734645"/>
          </a:xfrm>
          <a:prstGeom prst="line">
            <a:avLst/>
          </a:prstGeom>
          <a:ln w="38100">
            <a:solidFill/>
            <a:miter/>
            <a:headEnd type="stealth"/>
          </a:ln>
        </p:spPr>
        <p:txBody>
          <a:bodyPr lIns="0" tIns="0" rIns="0" bIns="0"/>
          <a:lstStyle/>
          <a:p>
            <a:pPr defTabSz="321457">
              <a:defRPr>
                <a:latin typeface="+mn-lt"/>
                <a:ea typeface="+mn-ea"/>
                <a:cs typeface="+mn-cs"/>
                <a:sym typeface="Helvetica"/>
              </a:defRPr>
            </a:pPr>
            <a:endParaRPr sz="1687">
              <a:latin typeface="Arial Narrow" panose="020B0606020202030204" pitchFamily="34" charset="0"/>
            </a:endParaRPr>
          </a:p>
        </p:txBody>
      </p:sp>
      <p:sp>
        <p:nvSpPr>
          <p:cNvPr id="32" name="Shape 79"/>
          <p:cNvSpPr/>
          <p:nvPr/>
        </p:nvSpPr>
        <p:spPr>
          <a:xfrm>
            <a:off x="7235301" y="2156965"/>
            <a:ext cx="1426994" cy="389594"/>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pPr lvl="0"/>
            <a:r>
              <a:rPr lang="en-US" sz="1266" b="1" dirty="0" smtClean="0">
                <a:latin typeface="Arial Narrow" panose="020B0606020202030204" pitchFamily="34" charset="0"/>
              </a:rPr>
              <a:t>Clinical SMEs</a:t>
            </a:r>
          </a:p>
          <a:p>
            <a:pPr lvl="0"/>
            <a:r>
              <a:rPr lang="en-US" sz="1266" dirty="0">
                <a:latin typeface="Arial Narrow" panose="020B0606020202030204" pitchFamily="34" charset="0"/>
              </a:rPr>
              <a:t>u</a:t>
            </a:r>
            <a:r>
              <a:rPr sz="1266" dirty="0" smtClean="0">
                <a:latin typeface="Arial Narrow" panose="020B0606020202030204" pitchFamily="34" charset="0"/>
              </a:rPr>
              <a:t>se </a:t>
            </a:r>
            <a:r>
              <a:rPr sz="1266" dirty="0">
                <a:latin typeface="Arial Narrow" panose="020B0606020202030204" pitchFamily="34" charset="0"/>
              </a:rPr>
              <a:t>to </a:t>
            </a:r>
            <a:r>
              <a:rPr lang="en-US" sz="1266" dirty="0" smtClean="0">
                <a:latin typeface="Arial Narrow" panose="020B0606020202030204" pitchFamily="34" charset="0"/>
              </a:rPr>
              <a:t>inform/constrain</a:t>
            </a:r>
            <a:endParaRPr sz="1266" dirty="0">
              <a:latin typeface="Arial Narrow" panose="020B0606020202030204" pitchFamily="34" charset="0"/>
            </a:endParaRPr>
          </a:p>
        </p:txBody>
      </p:sp>
      <p:sp>
        <p:nvSpPr>
          <p:cNvPr id="33" name="TextBox 32"/>
          <p:cNvSpPr txBox="1"/>
          <p:nvPr/>
        </p:nvSpPr>
        <p:spPr>
          <a:xfrm>
            <a:off x="0" y="1205130"/>
            <a:ext cx="2743200" cy="841256"/>
          </a:xfrm>
          <a:prstGeom prst="rect">
            <a:avLst/>
          </a:prstGeom>
          <a:solidFill>
            <a:srgbClr val="003399"/>
          </a:solidFill>
          <a:ln w="28575" cap="flat">
            <a:solidFill>
              <a:schemeClr val="bg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chemeClr val="bg1"/>
                </a:solidFill>
                <a:effectLst/>
                <a:uFill>
                  <a:solidFill>
                    <a:srgbClr val="000000"/>
                  </a:solidFill>
                </a:uFill>
                <a:latin typeface="Arial Narrow" panose="020B0606020202030204" pitchFamily="34" charset="0"/>
                <a:sym typeface="Arial"/>
              </a:rPr>
              <a:t>Prioritized </a:t>
            </a:r>
            <a:r>
              <a:rPr lang="en-US" dirty="0" smtClean="0">
                <a:solidFill>
                  <a:schemeClr val="bg1"/>
                </a:solidFill>
                <a:uFill>
                  <a:solidFill>
                    <a:srgbClr val="000000"/>
                  </a:solidFill>
                </a:uFill>
                <a:latin typeface="Arial Narrow" panose="020B0606020202030204" pitchFamily="34" charset="0"/>
              </a:rPr>
              <a:t>Lists</a:t>
            </a:r>
          </a:p>
          <a:p>
            <a:pPr marL="40639" marR="40639" indent="0" algn="ctr" defTabSz="9144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chemeClr val="bg1"/>
                </a:solidFill>
                <a:effectLst/>
                <a:uFill>
                  <a:solidFill>
                    <a:srgbClr val="000000"/>
                  </a:solidFill>
                </a:uFill>
                <a:latin typeface="Arial Narrow" panose="020B0606020202030204" pitchFamily="34" charset="0"/>
                <a:sym typeface="Arial"/>
              </a:rPr>
              <a:t>IBRM, ISA</a:t>
            </a:r>
            <a:endParaRPr kumimoji="0" lang="en-US" sz="2400" b="0" i="0" u="none" strike="noStrike" cap="none" spc="0" normalizeH="0" baseline="0" dirty="0">
              <a:ln>
                <a:noFill/>
              </a:ln>
              <a:solidFill>
                <a:schemeClr val="bg1"/>
              </a:solidFill>
              <a:effectLst/>
              <a:uFill>
                <a:solidFill>
                  <a:srgbClr val="000000"/>
                </a:solidFill>
              </a:uFill>
              <a:latin typeface="Arial Narrow" panose="020B0606020202030204" pitchFamily="34" charset="0"/>
              <a:sym typeface="Arial"/>
            </a:endParaRPr>
          </a:p>
        </p:txBody>
      </p:sp>
      <p:sp>
        <p:nvSpPr>
          <p:cNvPr id="34" name="Shape 78"/>
          <p:cNvSpPr/>
          <p:nvPr/>
        </p:nvSpPr>
        <p:spPr>
          <a:xfrm>
            <a:off x="2795749" y="1665751"/>
            <a:ext cx="948325" cy="12065"/>
          </a:xfrm>
          <a:prstGeom prst="line">
            <a:avLst/>
          </a:prstGeom>
          <a:ln w="38100">
            <a:solidFill/>
            <a:miter/>
            <a:headEnd type="none" w="med" len="med"/>
            <a:tailEnd type="triangle" w="med" len="med"/>
          </a:ln>
        </p:spPr>
        <p:txBody>
          <a:bodyPr lIns="0" tIns="0" rIns="0" bIns="0"/>
          <a:lstStyle/>
          <a:p>
            <a:pPr defTabSz="321457">
              <a:defRPr>
                <a:latin typeface="+mn-lt"/>
                <a:ea typeface="+mn-ea"/>
                <a:cs typeface="+mn-cs"/>
                <a:sym typeface="Helvetica"/>
              </a:defRPr>
            </a:pPr>
            <a:endParaRPr sz="1687">
              <a:latin typeface="Arial Narrow" panose="020B0606020202030204" pitchFamily="34" charset="0"/>
            </a:endParaRPr>
          </a:p>
        </p:txBody>
      </p:sp>
      <p:sp>
        <p:nvSpPr>
          <p:cNvPr id="35" name="Shape 80"/>
          <p:cNvSpPr/>
          <p:nvPr/>
        </p:nvSpPr>
        <p:spPr>
          <a:xfrm>
            <a:off x="2772228" y="1333563"/>
            <a:ext cx="917239" cy="584391"/>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pPr lvl="0"/>
            <a:r>
              <a:rPr lang="en-US" sz="1266" b="1" dirty="0" smtClean="0">
                <a:latin typeface="Arial Narrow" panose="020B0606020202030204" pitchFamily="34" charset="0"/>
              </a:rPr>
              <a:t>Stakeholders</a:t>
            </a:r>
          </a:p>
          <a:p>
            <a:pPr lvl="0"/>
            <a:r>
              <a:rPr lang="en-US" sz="1266" dirty="0" smtClean="0">
                <a:latin typeface="Arial Narrow" panose="020B0606020202030204" pitchFamily="34" charset="0"/>
              </a:rPr>
              <a:t>u</a:t>
            </a:r>
            <a:r>
              <a:rPr sz="1266" dirty="0" smtClean="0">
                <a:latin typeface="Arial Narrow" panose="020B0606020202030204" pitchFamily="34" charset="0"/>
              </a:rPr>
              <a:t>se </a:t>
            </a:r>
            <a:r>
              <a:rPr sz="1266" dirty="0">
                <a:latin typeface="Arial Narrow" panose="020B0606020202030204" pitchFamily="34" charset="0"/>
              </a:rPr>
              <a:t>to </a:t>
            </a:r>
            <a:endParaRPr lang="en-US" sz="1266" dirty="0" smtClean="0">
              <a:latin typeface="Arial Narrow" panose="020B0606020202030204" pitchFamily="34" charset="0"/>
            </a:endParaRPr>
          </a:p>
          <a:p>
            <a:pPr lvl="0"/>
            <a:r>
              <a:rPr lang="en-US" sz="1266" dirty="0" smtClean="0">
                <a:latin typeface="Arial Narrow" panose="020B0606020202030204" pitchFamily="34" charset="0"/>
              </a:rPr>
              <a:t>inform </a:t>
            </a:r>
            <a:endParaRPr sz="1266" dirty="0">
              <a:latin typeface="Arial Narrow" panose="020B0606020202030204" pitchFamily="34" charset="0"/>
            </a:endParaRPr>
          </a:p>
        </p:txBody>
      </p:sp>
      <p:sp>
        <p:nvSpPr>
          <p:cNvPr id="36" name="Shape 78"/>
          <p:cNvSpPr/>
          <p:nvPr/>
        </p:nvSpPr>
        <p:spPr>
          <a:xfrm flipV="1">
            <a:off x="2743200" y="6084618"/>
            <a:ext cx="3989611" cy="35340"/>
          </a:xfrm>
          <a:prstGeom prst="line">
            <a:avLst/>
          </a:prstGeom>
          <a:ln w="38100">
            <a:solidFill/>
            <a:miter/>
            <a:headEnd type="triangle" w="med" len="med"/>
            <a:tailEnd type="triangle" w="med" len="med"/>
          </a:ln>
        </p:spPr>
        <p:txBody>
          <a:bodyPr lIns="0" tIns="0" rIns="0" bIns="0"/>
          <a:lstStyle/>
          <a:p>
            <a:pPr defTabSz="321457"/>
            <a:endParaRPr sz="1687">
              <a:latin typeface="Arial Narrow" panose="020B0606020202030204" pitchFamily="34" charset="0"/>
            </a:endParaRPr>
          </a:p>
        </p:txBody>
      </p:sp>
      <p:sp>
        <p:nvSpPr>
          <p:cNvPr id="37" name="Shape 84"/>
          <p:cNvSpPr/>
          <p:nvPr/>
        </p:nvSpPr>
        <p:spPr>
          <a:xfrm>
            <a:off x="3500222" y="5699332"/>
            <a:ext cx="2218876" cy="779188"/>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pPr lvl="0"/>
            <a:r>
              <a:rPr lang="en-US" sz="1266" b="1" dirty="0" smtClean="0">
                <a:latin typeface="Arial Narrow" panose="020B0606020202030204" pitchFamily="34" charset="0"/>
              </a:rPr>
              <a:t>Developers </a:t>
            </a:r>
            <a:endParaRPr lang="en-US" sz="1266" dirty="0" smtClean="0">
              <a:latin typeface="Arial Narrow" panose="020B0606020202030204" pitchFamily="34" charset="0"/>
            </a:endParaRPr>
          </a:p>
          <a:p>
            <a:pPr lvl="0"/>
            <a:r>
              <a:rPr lang="en-US" sz="1266" dirty="0" smtClean="0">
                <a:latin typeface="Arial Narrow" panose="020B0606020202030204" pitchFamily="34" charset="0"/>
              </a:rPr>
              <a:t>implement interoperable exchanges</a:t>
            </a:r>
          </a:p>
          <a:p>
            <a:pPr lvl="0"/>
            <a:r>
              <a:rPr lang="en-US" sz="1266" b="1" dirty="0" smtClean="0">
                <a:latin typeface="Arial Narrow" panose="020B0606020202030204" pitchFamily="34" charset="0"/>
              </a:rPr>
              <a:t>Testers</a:t>
            </a:r>
          </a:p>
          <a:p>
            <a:pPr lvl="0"/>
            <a:r>
              <a:rPr lang="en-US" sz="1266" dirty="0" smtClean="0">
                <a:latin typeface="Arial Narrow" panose="020B0606020202030204" pitchFamily="34" charset="0"/>
              </a:rPr>
              <a:t>certify </a:t>
            </a:r>
            <a:r>
              <a:rPr lang="en-US" sz="1266" dirty="0">
                <a:latin typeface="Arial Narrow" panose="020B0606020202030204" pitchFamily="34" charset="0"/>
              </a:rPr>
              <a:t>i</a:t>
            </a:r>
            <a:r>
              <a:rPr lang="en-US" sz="1266" dirty="0" smtClean="0">
                <a:latin typeface="Arial Narrow" panose="020B0606020202030204" pitchFamily="34" charset="0"/>
              </a:rPr>
              <a:t>nteroperable exchanges</a:t>
            </a:r>
            <a:endParaRPr sz="1266" dirty="0">
              <a:latin typeface="Arial Narrow" panose="020B0606020202030204" pitchFamily="34" charset="0"/>
            </a:endParaRPr>
          </a:p>
        </p:txBody>
      </p:sp>
      <p:sp>
        <p:nvSpPr>
          <p:cNvPr id="38" name="Shape 82"/>
          <p:cNvSpPr/>
          <p:nvPr/>
        </p:nvSpPr>
        <p:spPr>
          <a:xfrm>
            <a:off x="60171" y="3572806"/>
            <a:ext cx="2619628" cy="389594"/>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pPr lvl="0"/>
            <a:r>
              <a:rPr lang="en-US" sz="1266" b="1" dirty="0" smtClean="0">
                <a:latin typeface="Arial Narrow" panose="020B0606020202030204" pitchFamily="34" charset="0"/>
              </a:rPr>
              <a:t>Analysts and Architects</a:t>
            </a:r>
          </a:p>
          <a:p>
            <a:pPr lvl="0"/>
            <a:r>
              <a:rPr lang="en-US" sz="1266" dirty="0" smtClean="0">
                <a:latin typeface="Arial Narrow" panose="020B0606020202030204" pitchFamily="34" charset="0"/>
              </a:rPr>
              <a:t> constrain to specify workflow supported by</a:t>
            </a:r>
            <a:endParaRPr sz="1266" dirty="0">
              <a:latin typeface="Arial Narrow" panose="020B0606020202030204" pitchFamily="34" charset="0"/>
            </a:endParaRPr>
          </a:p>
        </p:txBody>
      </p:sp>
      <p:sp>
        <p:nvSpPr>
          <p:cNvPr id="39" name="Shape 70"/>
          <p:cNvSpPr/>
          <p:nvPr/>
        </p:nvSpPr>
        <p:spPr>
          <a:xfrm>
            <a:off x="4604915" y="3450317"/>
            <a:ext cx="9491" cy="792915"/>
          </a:xfrm>
          <a:prstGeom prst="line">
            <a:avLst/>
          </a:prstGeom>
          <a:ln w="38100">
            <a:solidFill/>
            <a:miter/>
            <a:headEnd type="none" w="med" len="med"/>
            <a:tailEnd type="triangle" w="med" len="med"/>
          </a:ln>
        </p:spPr>
        <p:txBody>
          <a:bodyPr lIns="0" tIns="0" rIns="0" bIns="0"/>
          <a:lstStyle/>
          <a:p>
            <a:pPr defTabSz="321457">
              <a:defRPr>
                <a:latin typeface="+mn-lt"/>
                <a:ea typeface="+mn-ea"/>
                <a:cs typeface="+mn-cs"/>
                <a:sym typeface="Helvetica"/>
              </a:defRPr>
            </a:pPr>
            <a:endParaRPr sz="1687">
              <a:latin typeface="Arial Narrow" panose="020B0606020202030204" pitchFamily="34" charset="0"/>
            </a:endParaRPr>
          </a:p>
        </p:txBody>
      </p:sp>
      <p:sp>
        <p:nvSpPr>
          <p:cNvPr id="40" name="Shape 79"/>
          <p:cNvSpPr/>
          <p:nvPr/>
        </p:nvSpPr>
        <p:spPr>
          <a:xfrm>
            <a:off x="4384278" y="3737057"/>
            <a:ext cx="450764" cy="194797"/>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r>
              <a:rPr lang="en-US" sz="1266" dirty="0" smtClean="0">
                <a:latin typeface="Arial Narrow" panose="020B0606020202030204" pitchFamily="34" charset="0"/>
              </a:rPr>
              <a:t>inform</a:t>
            </a:r>
            <a:endParaRPr sz="1266" dirty="0">
              <a:latin typeface="Arial Narrow" panose="020B0606020202030204" pitchFamily="34" charset="0"/>
            </a:endParaRPr>
          </a:p>
        </p:txBody>
      </p:sp>
      <p:sp>
        <p:nvSpPr>
          <p:cNvPr id="43" name="Shape 70"/>
          <p:cNvSpPr/>
          <p:nvPr/>
        </p:nvSpPr>
        <p:spPr>
          <a:xfrm>
            <a:off x="4604463" y="4854350"/>
            <a:ext cx="10394" cy="844981"/>
          </a:xfrm>
          <a:prstGeom prst="line">
            <a:avLst/>
          </a:prstGeom>
          <a:ln w="38100">
            <a:solidFill/>
            <a:miter/>
            <a:headEnd type="none" w="med" len="med"/>
            <a:tailEnd type="triangle" w="med" len="med"/>
          </a:ln>
        </p:spPr>
        <p:txBody>
          <a:bodyPr lIns="0" tIns="0" rIns="0" bIns="0"/>
          <a:lstStyle/>
          <a:p>
            <a:pPr defTabSz="321457">
              <a:defRPr>
                <a:latin typeface="+mn-lt"/>
                <a:ea typeface="+mn-ea"/>
                <a:cs typeface="+mn-cs"/>
                <a:sym typeface="Helvetica"/>
              </a:defRPr>
            </a:pPr>
            <a:endParaRPr sz="1687">
              <a:latin typeface="Arial Narrow" panose="020B0606020202030204" pitchFamily="34" charset="0"/>
            </a:endParaRPr>
          </a:p>
        </p:txBody>
      </p:sp>
      <p:sp>
        <p:nvSpPr>
          <p:cNvPr id="44" name="Shape 79"/>
          <p:cNvSpPr/>
          <p:nvPr/>
        </p:nvSpPr>
        <p:spPr>
          <a:xfrm>
            <a:off x="4384278" y="5164479"/>
            <a:ext cx="450764" cy="194797"/>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r>
              <a:rPr lang="en-US" sz="1266" dirty="0" smtClean="0">
                <a:latin typeface="Arial Narrow" panose="020B0606020202030204" pitchFamily="34" charset="0"/>
              </a:rPr>
              <a:t>inform</a:t>
            </a:r>
            <a:endParaRPr sz="1266" dirty="0">
              <a:latin typeface="Arial Narrow" panose="020B0606020202030204" pitchFamily="34" charset="0"/>
            </a:endParaRPr>
          </a:p>
        </p:txBody>
      </p:sp>
      <p:sp>
        <p:nvSpPr>
          <p:cNvPr id="45" name="Shape 70"/>
          <p:cNvSpPr/>
          <p:nvPr/>
        </p:nvSpPr>
        <p:spPr>
          <a:xfrm>
            <a:off x="4604338" y="2057400"/>
            <a:ext cx="10644" cy="783564"/>
          </a:xfrm>
          <a:prstGeom prst="line">
            <a:avLst/>
          </a:prstGeom>
          <a:ln w="38100">
            <a:solidFill/>
            <a:miter/>
            <a:headEnd type="none" w="med" len="med"/>
            <a:tailEnd type="triangle" w="med" len="med"/>
          </a:ln>
        </p:spPr>
        <p:txBody>
          <a:bodyPr lIns="0" tIns="0" rIns="0" bIns="0"/>
          <a:lstStyle/>
          <a:p>
            <a:pPr defTabSz="321457">
              <a:defRPr>
                <a:latin typeface="+mn-lt"/>
                <a:ea typeface="+mn-ea"/>
                <a:cs typeface="+mn-cs"/>
                <a:sym typeface="Helvetica"/>
              </a:defRPr>
            </a:pPr>
            <a:endParaRPr sz="1687">
              <a:latin typeface="Arial Narrow" panose="020B0606020202030204" pitchFamily="34" charset="0"/>
            </a:endParaRPr>
          </a:p>
        </p:txBody>
      </p:sp>
      <p:sp>
        <p:nvSpPr>
          <p:cNvPr id="46" name="Shape 79"/>
          <p:cNvSpPr/>
          <p:nvPr/>
        </p:nvSpPr>
        <p:spPr>
          <a:xfrm>
            <a:off x="4384278" y="2286000"/>
            <a:ext cx="450764" cy="194797"/>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r>
              <a:rPr lang="en-US" sz="1266" dirty="0" smtClean="0">
                <a:latin typeface="Arial Narrow" panose="020B0606020202030204" pitchFamily="34" charset="0"/>
              </a:rPr>
              <a:t>inform</a:t>
            </a:r>
            <a:endParaRPr sz="1266" dirty="0">
              <a:latin typeface="Arial Narrow" panose="020B0606020202030204" pitchFamily="34" charset="0"/>
            </a:endParaRPr>
          </a:p>
        </p:txBody>
      </p:sp>
      <p:sp>
        <p:nvSpPr>
          <p:cNvPr id="47" name="Shape 70"/>
          <p:cNvSpPr/>
          <p:nvPr/>
        </p:nvSpPr>
        <p:spPr>
          <a:xfrm>
            <a:off x="5400902" y="4830086"/>
            <a:ext cx="1342301" cy="839082"/>
          </a:xfrm>
          <a:prstGeom prst="line">
            <a:avLst/>
          </a:prstGeom>
          <a:ln w="38100">
            <a:solidFill/>
            <a:miter/>
            <a:headEnd type="stealth"/>
          </a:ln>
        </p:spPr>
        <p:txBody>
          <a:bodyPr lIns="0" tIns="0" rIns="0" bIns="0"/>
          <a:lstStyle/>
          <a:p>
            <a:pPr defTabSz="321457">
              <a:defRPr>
                <a:latin typeface="+mn-lt"/>
                <a:ea typeface="+mn-ea"/>
                <a:cs typeface="+mn-cs"/>
                <a:sym typeface="Helvetica"/>
              </a:defRPr>
            </a:pPr>
            <a:endParaRPr sz="1687">
              <a:latin typeface="Arial Narrow" panose="020B0606020202030204" pitchFamily="34" charset="0"/>
            </a:endParaRPr>
          </a:p>
        </p:txBody>
      </p:sp>
      <p:sp>
        <p:nvSpPr>
          <p:cNvPr id="48" name="Shape 79"/>
          <p:cNvSpPr/>
          <p:nvPr/>
        </p:nvSpPr>
        <p:spPr>
          <a:xfrm>
            <a:off x="6019800" y="5150997"/>
            <a:ext cx="450764" cy="194797"/>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r>
              <a:rPr lang="en-US" sz="1266" dirty="0" smtClean="0">
                <a:latin typeface="Arial Narrow" panose="020B0606020202030204" pitchFamily="34" charset="0"/>
              </a:rPr>
              <a:t>inform</a:t>
            </a:r>
            <a:endParaRPr sz="1266" dirty="0">
              <a:latin typeface="Arial Narrow" panose="020B0606020202030204" pitchFamily="34" charset="0"/>
            </a:endParaRPr>
          </a:p>
        </p:txBody>
      </p:sp>
      <p:sp>
        <p:nvSpPr>
          <p:cNvPr id="49" name="Shape 70"/>
          <p:cNvSpPr/>
          <p:nvPr/>
        </p:nvSpPr>
        <p:spPr>
          <a:xfrm flipV="1">
            <a:off x="5400903" y="3482660"/>
            <a:ext cx="1304698" cy="773092"/>
          </a:xfrm>
          <a:prstGeom prst="line">
            <a:avLst/>
          </a:prstGeom>
          <a:ln w="38100">
            <a:solidFill/>
            <a:miter/>
            <a:headEnd type="stealth"/>
          </a:ln>
        </p:spPr>
        <p:txBody>
          <a:bodyPr lIns="0" tIns="0" rIns="0" bIns="0"/>
          <a:lstStyle/>
          <a:p>
            <a:pPr defTabSz="321457">
              <a:defRPr>
                <a:latin typeface="+mn-lt"/>
                <a:ea typeface="+mn-ea"/>
                <a:cs typeface="+mn-cs"/>
                <a:sym typeface="Helvetica"/>
              </a:defRPr>
            </a:pPr>
            <a:endParaRPr sz="1687">
              <a:latin typeface="Arial Narrow" panose="020B0606020202030204" pitchFamily="34" charset="0"/>
            </a:endParaRPr>
          </a:p>
        </p:txBody>
      </p:sp>
      <p:sp>
        <p:nvSpPr>
          <p:cNvPr id="50" name="Shape 79"/>
          <p:cNvSpPr/>
          <p:nvPr/>
        </p:nvSpPr>
        <p:spPr>
          <a:xfrm>
            <a:off x="5923756" y="3755694"/>
            <a:ext cx="450764" cy="194797"/>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1800">
                <a:latin typeface="Gill Sans"/>
                <a:ea typeface="Gill Sans"/>
                <a:cs typeface="Gill Sans"/>
                <a:sym typeface="Gill Sans"/>
              </a:defRPr>
            </a:lvl1pPr>
          </a:lstStyle>
          <a:p>
            <a:r>
              <a:rPr lang="en-US" sz="1266" dirty="0" smtClean="0">
                <a:latin typeface="Arial Narrow" panose="020B0606020202030204" pitchFamily="34" charset="0"/>
              </a:rPr>
              <a:t>inform</a:t>
            </a:r>
            <a:endParaRPr sz="1266" dirty="0">
              <a:latin typeface="Arial Narrow" panose="020B0606020202030204" pitchFamily="34" charset="0"/>
            </a:endParaRPr>
          </a:p>
        </p:txBody>
      </p:sp>
      <p:sp>
        <p:nvSpPr>
          <p:cNvPr id="51"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54</a:t>
            </a:fld>
            <a:endParaRPr lang="en-US" sz="1400">
              <a:solidFill>
                <a:schemeClr val="tx1"/>
              </a:solidFill>
            </a:endParaRPr>
          </a:p>
        </p:txBody>
      </p:sp>
      <p:sp>
        <p:nvSpPr>
          <p:cNvPr id="53"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54"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See notes page for additional details</a:t>
            </a:r>
            <a:endParaRPr lang="en-US" sz="1400" dirty="0">
              <a:solidFill>
                <a:schemeClr val="tx1"/>
              </a:solidFill>
            </a:endParaRPr>
          </a:p>
        </p:txBody>
      </p:sp>
    </p:spTree>
    <p:extLst>
      <p:ext uri="{BB962C8B-B14F-4D97-AF65-F5344CB8AC3E}">
        <p14:creationId xmlns:p14="http://schemas.microsoft.com/office/powerpoint/2010/main" val="3603795905"/>
      </p:ext>
    </p:extLst>
  </p:cSld>
  <p:clrMapOvr>
    <a:masterClrMapping/>
  </p:clrMapOvr>
  <p:transition spd="med">
    <p:pull/>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17588"/>
          </a:xfrm>
        </p:spPr>
        <p:txBody>
          <a:bodyPr/>
          <a:lstStyle/>
          <a:p>
            <a:pPr algn="ctr"/>
            <a:r>
              <a:rPr lang="en-US" sz="2800" b="1" dirty="0" smtClean="0">
                <a:solidFill>
                  <a:schemeClr val="bg1"/>
                </a:solidFill>
              </a:rPr>
              <a:t>US </a:t>
            </a:r>
            <a:r>
              <a:rPr lang="en-US" sz="2800" b="1" dirty="0">
                <a:solidFill>
                  <a:schemeClr val="bg1"/>
                </a:solidFill>
              </a:rPr>
              <a:t>Health </a:t>
            </a:r>
            <a:r>
              <a:rPr lang="en-US" sz="2800" b="1" dirty="0" smtClean="0">
                <a:solidFill>
                  <a:schemeClr val="bg1"/>
                </a:solidFill>
              </a:rPr>
              <a:t>IT Reference Architecture </a:t>
            </a:r>
            <a:br>
              <a:rPr lang="en-US" sz="2800" b="1" dirty="0" smtClean="0">
                <a:solidFill>
                  <a:schemeClr val="bg1"/>
                </a:solidFill>
              </a:rPr>
            </a:br>
            <a:r>
              <a:rPr lang="en-US" sz="2800" b="1" dirty="0" smtClean="0">
                <a:solidFill>
                  <a:schemeClr val="bg1"/>
                </a:solidFill>
              </a:rPr>
              <a:t>MDA Informatics</a:t>
            </a:r>
            <a:r>
              <a:rPr lang="en-US" sz="2800" b="1" dirty="0" smtClean="0">
                <a:solidFill>
                  <a:schemeClr val="bg1"/>
                </a:solidFill>
                <a:latin typeface="Arial Black" panose="020B0A04020102020204" pitchFamily="34" charset="0"/>
              </a:rPr>
              <a:t> View</a:t>
            </a:r>
            <a:endParaRPr lang="en-US" dirty="0">
              <a:solidFill>
                <a:schemeClr val="bg1"/>
              </a:solidFill>
              <a:latin typeface="Arial Black" panose="020B0A04020102020204" pitchFamily="34" charset="0"/>
            </a:endParaRPr>
          </a:p>
        </p:txBody>
      </p:sp>
      <p:pic>
        <p:nvPicPr>
          <p:cNvPr id="12" name="Picture 11"/>
          <p:cNvPicPr>
            <a:picLocks noChangeAspect="1"/>
          </p:cNvPicPr>
          <p:nvPr/>
        </p:nvPicPr>
        <p:blipFill>
          <a:blip r:embed="rId3"/>
          <a:stretch>
            <a:fillRect/>
          </a:stretch>
        </p:blipFill>
        <p:spPr>
          <a:xfrm>
            <a:off x="533400" y="1046988"/>
            <a:ext cx="7271385" cy="5582412"/>
          </a:xfrm>
          <a:prstGeom prst="rect">
            <a:avLst/>
          </a:prstGeom>
        </p:spPr>
      </p:pic>
      <p:sp>
        <p:nvSpPr>
          <p:cNvPr id="13"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55</a:t>
            </a:fld>
            <a:endParaRPr lang="en-US" sz="1400">
              <a:solidFill>
                <a:schemeClr val="tx1"/>
              </a:solidFill>
            </a:endParaRPr>
          </a:p>
        </p:txBody>
      </p:sp>
      <p:sp>
        <p:nvSpPr>
          <p:cNvPr id="14"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5"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Tree>
    <p:extLst>
      <p:ext uri="{BB962C8B-B14F-4D97-AF65-F5344CB8AC3E}">
        <p14:creationId xmlns:p14="http://schemas.microsoft.com/office/powerpoint/2010/main" val="2839576757"/>
      </p:ext>
    </p:extLst>
  </p:cSld>
  <p:clrMapOvr>
    <a:masterClrMapping/>
  </p:clrMapOvr>
  <p:transition spd="med">
    <p:pull/>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799" cy="1017588"/>
          </a:xfrm>
        </p:spPr>
        <p:txBody>
          <a:bodyPr/>
          <a:lstStyle/>
          <a:p>
            <a:pPr algn="ctr"/>
            <a:r>
              <a:rPr lang="en-US" sz="2800" b="1" dirty="0" smtClean="0">
                <a:solidFill>
                  <a:schemeClr val="bg1"/>
                </a:solidFill>
                <a:latin typeface="+mj-lt"/>
              </a:rPr>
              <a:t>Lessons Learned</a:t>
            </a:r>
            <a:endParaRPr lang="en-US" b="1" i="1" u="sng" dirty="0">
              <a:solidFill>
                <a:schemeClr val="bg1"/>
              </a:solidFill>
              <a:latin typeface="+mj-lt"/>
            </a:endParaRPr>
          </a:p>
        </p:txBody>
      </p:sp>
      <p:sp>
        <p:nvSpPr>
          <p:cNvPr id="11" name="Content Placeholder 2"/>
          <p:cNvSpPr txBox="1">
            <a:spLocks/>
          </p:cNvSpPr>
          <p:nvPr/>
        </p:nvSpPr>
        <p:spPr>
          <a:xfrm>
            <a:off x="228600" y="1066800"/>
            <a:ext cx="8763000" cy="554763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Autofit/>
          </a:bodyPr>
          <a:lstStyle>
            <a:lvl1pPr marL="329565" marR="40639" indent="-288925"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1pPr>
            <a:lvl2pPr marL="724852" marR="40639" indent="-227012"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2pPr>
            <a:lvl3pPr marL="11836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3pPr>
            <a:lvl4pPr marL="1640839" marR="40639" indent="-228600"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4pPr>
            <a:lvl5pPr marL="2098039" marR="40639" indent="-228600"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5pPr>
            <a:lvl6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6pPr>
            <a:lvl7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7pPr>
            <a:lvl8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8pPr>
            <a:lvl9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9pPr>
          </a:lstStyle>
          <a:p>
            <a:pPr marL="0" indent="0">
              <a:spcBef>
                <a:spcPts val="1200"/>
              </a:spcBef>
              <a:buNone/>
            </a:pPr>
            <a:r>
              <a:rPr lang="en-US" sz="2400" dirty="0" smtClean="0">
                <a:latin typeface="Arial Narrow" pitchFamily="34" charset="0"/>
              </a:rPr>
              <a:t>Stakeholder communications are essential; where, </a:t>
            </a:r>
          </a:p>
          <a:p>
            <a:pPr marL="738187" lvl="1" indent="-342900">
              <a:spcBef>
                <a:spcPts val="1200"/>
              </a:spcBef>
            </a:pPr>
            <a:r>
              <a:rPr lang="en-US" sz="2400" dirty="0" smtClean="0">
                <a:latin typeface="Arial Narrow" pitchFamily="34" charset="0"/>
              </a:rPr>
              <a:t>Architecture must be viewable based on roles</a:t>
            </a:r>
          </a:p>
          <a:p>
            <a:pPr marL="1196974" lvl="2" indent="-342900">
              <a:spcBef>
                <a:spcPts val="0"/>
              </a:spcBef>
            </a:pPr>
            <a:r>
              <a:rPr lang="en-US" sz="2400" dirty="0" smtClean="0">
                <a:latin typeface="Arial Narrow" pitchFamily="34" charset="0"/>
              </a:rPr>
              <a:t>Clinician</a:t>
            </a:r>
          </a:p>
          <a:p>
            <a:pPr marL="1196974" lvl="2" indent="-342900">
              <a:spcBef>
                <a:spcPts val="0"/>
              </a:spcBef>
            </a:pPr>
            <a:r>
              <a:rPr lang="en-US" sz="2400" dirty="0" smtClean="0">
                <a:latin typeface="Arial Narrow" pitchFamily="34" charset="0"/>
              </a:rPr>
              <a:t>Manager</a:t>
            </a:r>
          </a:p>
          <a:p>
            <a:pPr marL="1196974" lvl="2" indent="-342900">
              <a:spcBef>
                <a:spcPts val="0"/>
              </a:spcBef>
            </a:pPr>
            <a:r>
              <a:rPr lang="en-US" sz="2400" dirty="0" smtClean="0">
                <a:latin typeface="Arial Narrow" pitchFamily="34" charset="0"/>
              </a:rPr>
              <a:t>Business Architect or Analyst</a:t>
            </a:r>
          </a:p>
          <a:p>
            <a:pPr marL="1196974" lvl="2" indent="-342900">
              <a:spcBef>
                <a:spcPts val="0"/>
              </a:spcBef>
            </a:pPr>
            <a:r>
              <a:rPr lang="en-US" sz="2400" dirty="0" smtClean="0">
                <a:latin typeface="Arial Narrow" pitchFamily="34" charset="0"/>
              </a:rPr>
              <a:t>System Engineer and/or Implementer</a:t>
            </a:r>
          </a:p>
          <a:p>
            <a:pPr marL="738187" lvl="1" indent="-342900">
              <a:spcBef>
                <a:spcPts val="1200"/>
              </a:spcBef>
            </a:pPr>
            <a:r>
              <a:rPr lang="en-US" sz="2400" dirty="0" smtClean="0">
                <a:latin typeface="Arial Narrow" pitchFamily="34" charset="0"/>
              </a:rPr>
              <a:t>Tools must maintain traceability among</a:t>
            </a:r>
          </a:p>
          <a:p>
            <a:pPr marL="1196974" lvl="2" indent="-342900">
              <a:spcBef>
                <a:spcPts val="0"/>
              </a:spcBef>
            </a:pPr>
            <a:r>
              <a:rPr lang="en-US" sz="2400" dirty="0" smtClean="0">
                <a:latin typeface="Arial Narrow" pitchFamily="34" charset="0"/>
              </a:rPr>
              <a:t>Legislation, policies and rules</a:t>
            </a:r>
          </a:p>
          <a:p>
            <a:pPr marL="1196974" lvl="2" indent="-342900">
              <a:spcBef>
                <a:spcPts val="0"/>
              </a:spcBef>
            </a:pPr>
            <a:r>
              <a:rPr lang="en-US" sz="2400" dirty="0" smtClean="0">
                <a:latin typeface="Arial Narrow" pitchFamily="34" charset="0"/>
              </a:rPr>
              <a:t>Software Development Lifecycle Artifacts</a:t>
            </a:r>
          </a:p>
          <a:p>
            <a:pPr marL="1196974" lvl="2" indent="-342900">
              <a:spcBef>
                <a:spcPts val="0"/>
              </a:spcBef>
            </a:pPr>
            <a:r>
              <a:rPr lang="en-US" sz="2400" dirty="0" smtClean="0">
                <a:latin typeface="Arial Narrow" pitchFamily="34" charset="0"/>
              </a:rPr>
              <a:t>Tests and Certifications</a:t>
            </a:r>
          </a:p>
          <a:p>
            <a:pPr marL="1196974" lvl="2" indent="-342900">
              <a:spcBef>
                <a:spcPts val="0"/>
              </a:spcBef>
            </a:pPr>
            <a:r>
              <a:rPr lang="en-US" sz="2400" dirty="0" smtClean="0">
                <a:latin typeface="Arial Narrow" pitchFamily="34" charset="0"/>
              </a:rPr>
              <a:t>Operations and Sustainment feedback / change requests</a:t>
            </a:r>
            <a:endParaRPr lang="en-US" sz="2400" dirty="0">
              <a:latin typeface="Arial Narrow" pitchFamily="34" charset="0"/>
            </a:endParaRPr>
          </a:p>
        </p:txBody>
      </p:sp>
      <p:sp>
        <p:nvSpPr>
          <p:cNvPr id="14"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56</a:t>
            </a:fld>
            <a:endParaRPr lang="en-US" sz="1400">
              <a:solidFill>
                <a:schemeClr val="tx1"/>
              </a:solidFill>
            </a:endParaRPr>
          </a:p>
        </p:txBody>
      </p:sp>
      <p:sp>
        <p:nvSpPr>
          <p:cNvPr id="15"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6"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Tree>
    <p:extLst>
      <p:ext uri="{BB962C8B-B14F-4D97-AF65-F5344CB8AC3E}">
        <p14:creationId xmlns:p14="http://schemas.microsoft.com/office/powerpoint/2010/main" val="2015099269"/>
      </p:ext>
    </p:extLst>
  </p:cSld>
  <p:clrMapOvr>
    <a:masterClrMapping/>
  </p:clrMapOvr>
  <p:transition spd="med">
    <p:pull/>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FHA 2025 Target Architecture</a:t>
            </a:r>
            <a:endParaRPr lang="en-US" b="1" dirty="0"/>
          </a:p>
        </p:txBody>
      </p:sp>
      <p:sp>
        <p:nvSpPr>
          <p:cNvPr id="3" name="Content Placeholder 2"/>
          <p:cNvSpPr>
            <a:spLocks noGrp="1"/>
          </p:cNvSpPr>
          <p:nvPr>
            <p:ph sz="half" idx="1"/>
          </p:nvPr>
        </p:nvSpPr>
        <p:spPr>
          <a:xfrm>
            <a:off x="76200" y="4598325"/>
            <a:ext cx="4038600" cy="1421475"/>
          </a:xfrm>
        </p:spPr>
        <p:txBody>
          <a:bodyPr/>
          <a:lstStyle/>
          <a:p>
            <a:pPr marL="0" indent="0" algn="ctr">
              <a:buNone/>
            </a:pPr>
            <a:r>
              <a:rPr lang="en-US" sz="2000" dirty="0" smtClean="0">
                <a:solidFill>
                  <a:srgbClr val="013F80"/>
                </a:solidFill>
                <a:ea typeface="MS PGothic" charset="0"/>
              </a:rPr>
              <a:t>Laws, Policies</a:t>
            </a:r>
          </a:p>
          <a:p>
            <a:pPr marL="0" indent="0" algn="ctr">
              <a:buNone/>
            </a:pPr>
            <a:r>
              <a:rPr lang="en-US" sz="2000" dirty="0" smtClean="0">
                <a:solidFill>
                  <a:srgbClr val="013F80"/>
                </a:solidFill>
                <a:ea typeface="MS PGothic" charset="0"/>
              </a:rPr>
              <a:t>Health IT Strategy</a:t>
            </a:r>
          </a:p>
          <a:p>
            <a:pPr marL="0" indent="0" algn="ctr">
              <a:buNone/>
            </a:pPr>
            <a:r>
              <a:rPr lang="en-US" sz="2000" dirty="0" smtClean="0">
                <a:solidFill>
                  <a:srgbClr val="013F80"/>
                </a:solidFill>
                <a:ea typeface="MS PGothic" charset="0"/>
              </a:rPr>
              <a:t>Health IT Roadmap</a:t>
            </a:r>
          </a:p>
          <a:p>
            <a:pPr marL="0" indent="0" algn="ctr">
              <a:buNone/>
            </a:pPr>
            <a:r>
              <a:rPr lang="en-US" sz="2000" dirty="0">
                <a:solidFill>
                  <a:srgbClr val="013F80"/>
                </a:solidFill>
                <a:ea typeface="MS PGothic" charset="0"/>
              </a:rPr>
              <a:t>Many </a:t>
            </a:r>
            <a:r>
              <a:rPr lang="en-US" sz="2000" dirty="0" smtClean="0">
                <a:solidFill>
                  <a:srgbClr val="013F80"/>
                </a:solidFill>
                <a:ea typeface="MS PGothic" charset="0"/>
              </a:rPr>
              <a:t>models, many </a:t>
            </a:r>
            <a:r>
              <a:rPr lang="en-US" sz="2000" dirty="0">
                <a:solidFill>
                  <a:srgbClr val="013F80"/>
                </a:solidFill>
                <a:ea typeface="MS PGothic" charset="0"/>
              </a:rPr>
              <a:t>artifacts</a:t>
            </a:r>
          </a:p>
          <a:p>
            <a:pPr marL="0" indent="0" algn="ctr">
              <a:buNone/>
            </a:pPr>
            <a:endParaRPr lang="en-US" sz="2000" dirty="0">
              <a:solidFill>
                <a:srgbClr val="013F80"/>
              </a:solidFill>
              <a:ea typeface="MS PGothic" charset="0"/>
            </a:endParaRPr>
          </a:p>
          <a:p>
            <a:pPr marL="0" indent="0" algn="ctr">
              <a:buNone/>
            </a:pPr>
            <a:endParaRPr lang="en-US" sz="1600" dirty="0"/>
          </a:p>
        </p:txBody>
      </p:sp>
      <p:sp>
        <p:nvSpPr>
          <p:cNvPr id="4" name="Content Placeholder 3"/>
          <p:cNvSpPr>
            <a:spLocks noGrp="1"/>
          </p:cNvSpPr>
          <p:nvPr>
            <p:ph sz="half" idx="2"/>
          </p:nvPr>
        </p:nvSpPr>
        <p:spPr>
          <a:xfrm>
            <a:off x="4648200" y="1143000"/>
            <a:ext cx="4495800" cy="5410200"/>
          </a:xfrm>
        </p:spPr>
        <p:txBody>
          <a:bodyPr/>
          <a:lstStyle/>
          <a:p>
            <a:pPr marL="0" indent="0" algn="ctr">
              <a:buNone/>
            </a:pPr>
            <a:r>
              <a:rPr lang="en-US" sz="2000" b="1" dirty="0">
                <a:solidFill>
                  <a:srgbClr val="013F80"/>
                </a:solidFill>
                <a:latin typeface="Arial Black" panose="020B0A04020102020204" pitchFamily="34" charset="0"/>
                <a:ea typeface="MS PGothic" charset="0"/>
              </a:rPr>
              <a:t>US Health IT </a:t>
            </a:r>
          </a:p>
          <a:p>
            <a:pPr marL="0" indent="0" algn="ctr">
              <a:buNone/>
            </a:pPr>
            <a:r>
              <a:rPr lang="en-US" sz="2000" b="1" dirty="0">
                <a:solidFill>
                  <a:srgbClr val="013F80"/>
                </a:solidFill>
                <a:latin typeface="Arial Black" panose="020B0A04020102020204" pitchFamily="34" charset="0"/>
                <a:ea typeface="MS PGothic" charset="0"/>
              </a:rPr>
              <a:t>Reference Architecture</a:t>
            </a:r>
          </a:p>
          <a:p>
            <a:pPr marL="0" indent="0" algn="ctr">
              <a:buNone/>
            </a:pPr>
            <a:r>
              <a:rPr lang="en-US" sz="2000" dirty="0">
                <a:solidFill>
                  <a:srgbClr val="013F80"/>
                </a:solidFill>
                <a:ea typeface="MS PGothic" charset="0"/>
              </a:rPr>
              <a:t>… fully integrated tool-based</a:t>
            </a:r>
          </a:p>
          <a:p>
            <a:pPr marL="0" indent="0" algn="ctr">
              <a:buNone/>
            </a:pPr>
            <a:r>
              <a:rPr lang="en-US" sz="2000" b="1" dirty="0" smtClean="0">
                <a:solidFill>
                  <a:srgbClr val="013F80"/>
                </a:solidFill>
                <a:latin typeface="Arial Black" panose="020B0A04020102020204" pitchFamily="34" charset="0"/>
                <a:ea typeface="MS PGothic" charset="0"/>
              </a:rPr>
              <a:t>Data Models</a:t>
            </a:r>
            <a:endParaRPr lang="en-US" sz="2000" b="1" dirty="0">
              <a:solidFill>
                <a:srgbClr val="013F80"/>
              </a:solidFill>
              <a:latin typeface="Arial Black" panose="020B0A04020102020204" pitchFamily="34" charset="0"/>
              <a:ea typeface="MS PGothic" charset="0"/>
            </a:endParaRPr>
          </a:p>
          <a:p>
            <a:pPr marL="0" indent="0" algn="ctr">
              <a:buNone/>
            </a:pPr>
            <a:r>
              <a:rPr lang="en-US" sz="2000" b="1" dirty="0" smtClean="0">
                <a:solidFill>
                  <a:srgbClr val="013F80"/>
                </a:solidFill>
                <a:latin typeface="Arial Black" panose="020B0A04020102020204" pitchFamily="34" charset="0"/>
                <a:ea typeface="MS PGothic" charset="0"/>
              </a:rPr>
              <a:t>Business Models</a:t>
            </a:r>
          </a:p>
          <a:p>
            <a:pPr marL="0" indent="0" algn="ctr">
              <a:buNone/>
            </a:pPr>
            <a:r>
              <a:rPr lang="en-US" sz="2000" b="1" dirty="0" smtClean="0">
                <a:solidFill>
                  <a:srgbClr val="013F80"/>
                </a:solidFill>
                <a:latin typeface="Arial Black" panose="020B0A04020102020204" pitchFamily="34" charset="0"/>
                <a:ea typeface="MS PGothic" charset="0"/>
              </a:rPr>
              <a:t>Standards Profiles</a:t>
            </a:r>
          </a:p>
          <a:p>
            <a:pPr marL="0" indent="0" algn="ctr">
              <a:buNone/>
            </a:pPr>
            <a:r>
              <a:rPr lang="en-US" sz="2000" b="1" dirty="0">
                <a:solidFill>
                  <a:srgbClr val="013F80"/>
                </a:solidFill>
                <a:latin typeface="Arial Black" panose="020B0A04020102020204" pitchFamily="34" charset="0"/>
                <a:ea typeface="MS PGothic" charset="0"/>
              </a:rPr>
              <a:t>Infrastructure Platforms</a:t>
            </a:r>
          </a:p>
          <a:p>
            <a:pPr marL="0" indent="0" algn="ctr">
              <a:buNone/>
            </a:pPr>
            <a:r>
              <a:rPr lang="en-US" sz="2000" b="1" dirty="0">
                <a:solidFill>
                  <a:srgbClr val="013F80"/>
                </a:solidFill>
                <a:latin typeface="Arial Black" panose="020B0A04020102020204" pitchFamily="34" charset="0"/>
                <a:ea typeface="MS PGothic" charset="0"/>
              </a:rPr>
              <a:t>Technology Alternatives</a:t>
            </a:r>
          </a:p>
          <a:p>
            <a:pPr marL="0" indent="0" algn="ctr">
              <a:buNone/>
            </a:pPr>
            <a:r>
              <a:rPr lang="en-US" sz="2000" b="1" dirty="0" smtClean="0">
                <a:solidFill>
                  <a:srgbClr val="013F80"/>
                </a:solidFill>
                <a:latin typeface="Arial Black" panose="020B0A04020102020204" pitchFamily="34" charset="0"/>
                <a:ea typeface="MS PGothic" charset="0"/>
              </a:rPr>
              <a:t>Component </a:t>
            </a:r>
            <a:r>
              <a:rPr lang="en-US" sz="2000" b="1" dirty="0">
                <a:solidFill>
                  <a:srgbClr val="013F80"/>
                </a:solidFill>
                <a:latin typeface="Arial Black" panose="020B0A04020102020204" pitchFamily="34" charset="0"/>
                <a:ea typeface="MS PGothic" charset="0"/>
              </a:rPr>
              <a:t>/ </a:t>
            </a:r>
            <a:r>
              <a:rPr lang="en-US" sz="2000" b="1" dirty="0" smtClean="0">
                <a:solidFill>
                  <a:srgbClr val="013F80"/>
                </a:solidFill>
                <a:latin typeface="Arial Black" panose="020B0A04020102020204" pitchFamily="34" charset="0"/>
                <a:ea typeface="MS PGothic" charset="0"/>
              </a:rPr>
              <a:t>Service APIs</a:t>
            </a:r>
          </a:p>
          <a:p>
            <a:pPr marL="0" indent="0" algn="ctr">
              <a:buNone/>
            </a:pPr>
            <a:r>
              <a:rPr lang="en-US" sz="2000" dirty="0" smtClean="0">
                <a:solidFill>
                  <a:srgbClr val="013F80"/>
                </a:solidFill>
                <a:ea typeface="MS PGothic" charset="0"/>
              </a:rPr>
              <a:t>… faster, better, cheaper </a:t>
            </a:r>
          </a:p>
          <a:p>
            <a:pPr marL="0" indent="0" algn="ctr">
              <a:buNone/>
            </a:pPr>
            <a:r>
              <a:rPr lang="en-US" sz="2000" dirty="0" smtClean="0">
                <a:solidFill>
                  <a:srgbClr val="013F80"/>
                </a:solidFill>
                <a:ea typeface="MS PGothic" charset="0"/>
              </a:rPr>
              <a:t>Health Information Exchange</a:t>
            </a:r>
          </a:p>
          <a:p>
            <a:pPr marL="342900" indent="-342900" algn="l"/>
            <a:r>
              <a:rPr lang="en-US" sz="2000" dirty="0" smtClean="0">
                <a:solidFill>
                  <a:srgbClr val="013F80"/>
                </a:solidFill>
                <a:ea typeface="MS PGothic" charset="0"/>
              </a:rPr>
              <a:t>Strategic, Standards Based, Simple</a:t>
            </a:r>
          </a:p>
          <a:p>
            <a:pPr marL="342900" indent="-342900" algn="l"/>
            <a:r>
              <a:rPr lang="en-US" sz="2000" dirty="0" smtClean="0">
                <a:solidFill>
                  <a:srgbClr val="013F80"/>
                </a:solidFill>
                <a:ea typeface="MS PGothic" charset="0"/>
              </a:rPr>
              <a:t>Knowledge Driven, Reliable, Reusable </a:t>
            </a:r>
          </a:p>
          <a:p>
            <a:pPr marL="342900" indent="-342900" algn="l"/>
            <a:r>
              <a:rPr lang="en-US" sz="2000" dirty="0" smtClean="0">
                <a:solidFill>
                  <a:srgbClr val="013F80"/>
                </a:solidFill>
                <a:ea typeface="MS PGothic" charset="0"/>
              </a:rPr>
              <a:t>Accessible, Secure</a:t>
            </a:r>
            <a:r>
              <a:rPr lang="en-US" sz="2000" smtClean="0">
                <a:solidFill>
                  <a:srgbClr val="013F80"/>
                </a:solidFill>
                <a:ea typeface="MS PGothic" charset="0"/>
              </a:rPr>
              <a:t>, Sustainable</a:t>
            </a:r>
            <a:endParaRPr lang="en-US" sz="2000" dirty="0" smtClean="0">
              <a:solidFill>
                <a:srgbClr val="013F80"/>
              </a:solidFill>
              <a:ea typeface="MS PGothic" charset="0"/>
            </a:endParaRPr>
          </a:p>
          <a:p>
            <a:pPr marL="342900" indent="-342900" algn="l"/>
            <a:r>
              <a:rPr lang="en-US" sz="2000" dirty="0" smtClean="0">
                <a:solidFill>
                  <a:srgbClr val="013F80"/>
                </a:solidFill>
                <a:ea typeface="MS PGothic" charset="0"/>
              </a:rPr>
              <a:t>Risk Management Framework Guided</a:t>
            </a:r>
            <a:endParaRPr lang="en-US" sz="2000" dirty="0">
              <a:solidFill>
                <a:srgbClr val="013F80"/>
              </a:solidFill>
              <a:ea typeface="MS PGothic" charset="0"/>
            </a:endParaRPr>
          </a:p>
          <a:p>
            <a:pPr algn="ctr"/>
            <a:endParaRPr lang="en-US" dirty="0"/>
          </a:p>
        </p:txBody>
      </p:sp>
      <p:pic>
        <p:nvPicPr>
          <p:cNvPr id="5" name="Content Placeholder 6" descr="Image depicting the various objects withint the Federal Health Architecture"/>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92100" y="1708356"/>
            <a:ext cx="3733800" cy="2831688"/>
          </a:xfrm>
          <a:prstGeom prst="rect">
            <a:avLst/>
          </a:prstGeom>
        </p:spPr>
      </p:pic>
      <p:sp>
        <p:nvSpPr>
          <p:cNvPr id="8"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57</a:t>
            </a:fld>
            <a:endParaRPr lang="en-US" sz="1400">
              <a:solidFill>
                <a:schemeClr val="tx1"/>
              </a:solidFill>
            </a:endParaRPr>
          </a:p>
        </p:txBody>
      </p:sp>
      <p:sp>
        <p:nvSpPr>
          <p:cNvPr id="10" name="Striped Right Arrow 9"/>
          <p:cNvSpPr/>
          <p:nvPr/>
        </p:nvSpPr>
        <p:spPr>
          <a:xfrm>
            <a:off x="4025900" y="2470356"/>
            <a:ext cx="1079500" cy="609600"/>
          </a:xfrm>
          <a:prstGeom prst="stripedRightArrow">
            <a:avLst/>
          </a:prstGeom>
          <a:solidFill>
            <a:schemeClr val="accent1">
              <a:lumMod val="75000"/>
            </a:schemeClr>
          </a:soli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
                <a:solidFill>
                  <a:srgbClr val="000000"/>
                </a:solidFill>
              </a:uFill>
              <a:latin typeface="+mn-lt"/>
              <a:ea typeface="+mn-ea"/>
              <a:cs typeface="+mn-cs"/>
              <a:sym typeface="Arial"/>
            </a:endParaRPr>
          </a:p>
        </p:txBody>
      </p:sp>
      <p:sp>
        <p:nvSpPr>
          <p:cNvPr id="11"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See notes page for additional details</a:t>
            </a:r>
            <a:endParaRPr lang="en-US" sz="1400" dirty="0">
              <a:solidFill>
                <a:schemeClr val="tx1"/>
              </a:solidFill>
            </a:endParaRPr>
          </a:p>
        </p:txBody>
      </p:sp>
    </p:spTree>
    <p:extLst>
      <p:ext uri="{BB962C8B-B14F-4D97-AF65-F5344CB8AC3E}">
        <p14:creationId xmlns:p14="http://schemas.microsoft.com/office/powerpoint/2010/main" val="12594124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Strategic US Health IT Reference Architecture Implementations</a:t>
            </a:r>
            <a:endParaRPr lang="en-US" b="1" dirty="0"/>
          </a:p>
        </p:txBody>
      </p:sp>
      <p:grpSp>
        <p:nvGrpSpPr>
          <p:cNvPr id="11" name="Group 10" descr="DIagram depicting how it could be used. The data from the Federal Health Architecture feeds into the structured database which feeds into the data-driven dashboard.&#10;&#10;The architecture can be used as an analytical engine to support data-driven decision-making through an easy to interpret dashboard.  The example shows how architecture can enable the execution of Strategy Implementation.&#10;"/>
          <p:cNvGrpSpPr/>
          <p:nvPr/>
        </p:nvGrpSpPr>
        <p:grpSpPr>
          <a:xfrm>
            <a:off x="516907" y="1895322"/>
            <a:ext cx="8169893" cy="4247718"/>
            <a:chOff x="516907" y="1895322"/>
            <a:chExt cx="8169893" cy="4247718"/>
          </a:xfrm>
        </p:grpSpPr>
        <p:sp>
          <p:nvSpPr>
            <p:cNvPr id="10" name="Rectangle 9"/>
            <p:cNvSpPr/>
            <p:nvPr/>
          </p:nvSpPr>
          <p:spPr>
            <a:xfrm>
              <a:off x="516907" y="3978417"/>
              <a:ext cx="8169893" cy="2164623"/>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ight Arrow 8"/>
            <p:cNvSpPr/>
            <p:nvPr/>
          </p:nvSpPr>
          <p:spPr bwMode="auto">
            <a:xfrm>
              <a:off x="2839657" y="2380937"/>
              <a:ext cx="3059715" cy="325952"/>
            </a:xfrm>
            <a:prstGeom prst="rightArrow">
              <a:avLst/>
            </a:prstGeom>
            <a:solidFill>
              <a:srgbClr val="E1BF6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000000"/>
                </a:solidFill>
                <a:latin typeface="Arial" pitchFamily="-112" charset="0"/>
                <a:ea typeface="ＭＳ Ｐゴシック" pitchFamily="-112" charset="-128"/>
                <a:cs typeface="ＭＳ Ｐゴシック" pitchFamily="-112" charset="-128"/>
              </a:endParaRPr>
            </a:p>
          </p:txBody>
        </p:sp>
        <p:pic>
          <p:nvPicPr>
            <p:cNvPr id="3" name="Content Placeholder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62000" y="4112886"/>
              <a:ext cx="7620000" cy="1709615"/>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16907" y="1895322"/>
              <a:ext cx="2528027" cy="1917239"/>
            </a:xfrm>
            <a:prstGeom prst="rect">
              <a:avLst/>
            </a:prstGeom>
          </p:spPr>
        </p:pic>
        <p:sp>
          <p:nvSpPr>
            <p:cNvPr id="5" name="Can 4"/>
            <p:cNvSpPr/>
            <p:nvPr/>
          </p:nvSpPr>
          <p:spPr bwMode="auto">
            <a:xfrm>
              <a:off x="6050540" y="2002677"/>
              <a:ext cx="1915734" cy="1116402"/>
            </a:xfrm>
            <a:prstGeom prst="can">
              <a:avLst/>
            </a:prstGeom>
            <a:solidFill>
              <a:srgbClr val="591C75"/>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600" dirty="0" smtClean="0">
                  <a:solidFill>
                    <a:srgbClr val="FFFFFF"/>
                  </a:solidFill>
                  <a:latin typeface="Arial" pitchFamily="-112" charset="0"/>
                  <a:ea typeface="ＭＳ Ｐゴシック" pitchFamily="-112" charset="-128"/>
                  <a:cs typeface="ＭＳ Ｐゴシック" pitchFamily="-112" charset="-128"/>
                </a:rPr>
                <a:t>Architecture</a:t>
              </a:r>
            </a:p>
            <a:p>
              <a:pPr algn="ctr"/>
              <a:r>
                <a:rPr lang="en-US" sz="1600" dirty="0" smtClean="0">
                  <a:solidFill>
                    <a:srgbClr val="FFFFFF"/>
                  </a:solidFill>
                  <a:latin typeface="Arial" pitchFamily="-112" charset="0"/>
                  <a:ea typeface="ＭＳ Ｐゴシック" pitchFamily="-112" charset="-128"/>
                  <a:cs typeface="ＭＳ Ｐゴシック" pitchFamily="-112" charset="-128"/>
                </a:rPr>
                <a:t>Tools </a:t>
              </a:r>
              <a:r>
                <a:rPr lang="en-US" sz="1600" dirty="0">
                  <a:solidFill>
                    <a:srgbClr val="FFFFFF"/>
                  </a:solidFill>
                  <a:latin typeface="Arial" pitchFamily="-112" charset="0"/>
                  <a:ea typeface="ＭＳ Ｐゴシック" pitchFamily="-112" charset="-128"/>
                  <a:cs typeface="ＭＳ Ｐゴシック" pitchFamily="-112" charset="-128"/>
                </a:rPr>
                <a:t>/</a:t>
              </a:r>
              <a:r>
                <a:rPr lang="en-US" sz="1600" dirty="0" smtClean="0">
                  <a:solidFill>
                    <a:srgbClr val="FFFFFF"/>
                  </a:solidFill>
                  <a:latin typeface="Arial" pitchFamily="-112" charset="0"/>
                  <a:ea typeface="ＭＳ Ｐゴシック" pitchFamily="-112" charset="-128"/>
                  <a:cs typeface="ＭＳ Ｐゴシック" pitchFamily="-112" charset="-128"/>
                </a:rPr>
                <a:t> Database</a:t>
              </a:r>
              <a:endParaRPr lang="en-US" sz="1600" dirty="0">
                <a:solidFill>
                  <a:srgbClr val="FFFFFF"/>
                </a:solidFill>
                <a:latin typeface="Arial" pitchFamily="-112" charset="0"/>
                <a:ea typeface="ＭＳ Ｐゴシック" pitchFamily="-112" charset="-128"/>
                <a:cs typeface="ＭＳ Ｐゴシック" pitchFamily="-112" charset="-128"/>
              </a:endParaRPr>
            </a:p>
          </p:txBody>
        </p:sp>
        <p:sp>
          <p:nvSpPr>
            <p:cNvPr id="7" name="Right Arrow 6"/>
            <p:cNvSpPr/>
            <p:nvPr/>
          </p:nvSpPr>
          <p:spPr bwMode="auto">
            <a:xfrm rot="5400000">
              <a:off x="6602698" y="3364067"/>
              <a:ext cx="808668" cy="325952"/>
            </a:xfrm>
            <a:prstGeom prst="rightArrow">
              <a:avLst/>
            </a:prstGeom>
            <a:solidFill>
              <a:srgbClr val="E1BF6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solidFill>
                  <a:srgbClr val="000000"/>
                </a:solidFill>
                <a:latin typeface="Arial" pitchFamily="-112" charset="0"/>
                <a:ea typeface="ＭＳ Ｐゴシック" pitchFamily="-112" charset="-128"/>
                <a:cs typeface="ＭＳ Ｐゴシック" pitchFamily="-112" charset="-128"/>
              </a:endParaRPr>
            </a:p>
          </p:txBody>
        </p:sp>
        <p:sp>
          <p:nvSpPr>
            <p:cNvPr id="8" name="TextBox 7"/>
            <p:cNvSpPr txBox="1"/>
            <p:nvPr/>
          </p:nvSpPr>
          <p:spPr>
            <a:xfrm>
              <a:off x="3421324" y="5770078"/>
              <a:ext cx="2629216" cy="369332"/>
            </a:xfrm>
            <a:prstGeom prst="rect">
              <a:avLst/>
            </a:prstGeom>
            <a:noFill/>
          </p:spPr>
          <p:txBody>
            <a:bodyPr wrap="square" rtlCol="0">
              <a:spAutoFit/>
            </a:bodyPr>
            <a:lstStyle/>
            <a:p>
              <a:pPr algn="ctr"/>
              <a:r>
                <a:rPr lang="en-US" dirty="0" smtClean="0">
                  <a:solidFill>
                    <a:srgbClr val="591C75"/>
                  </a:solidFill>
                  <a:latin typeface="Arial" charset="0"/>
                  <a:ea typeface="MS PGothic" charset="0"/>
                </a:rPr>
                <a:t>Data-Driven Dashboard</a:t>
              </a:r>
              <a:endParaRPr lang="en-US" dirty="0">
                <a:solidFill>
                  <a:srgbClr val="591C75"/>
                </a:solidFill>
                <a:latin typeface="Arial" charset="0"/>
                <a:ea typeface="MS PGothic" charset="0"/>
              </a:endParaRPr>
            </a:p>
          </p:txBody>
        </p:sp>
      </p:grpSp>
      <p:sp>
        <p:nvSpPr>
          <p:cNvPr id="13"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14"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58</a:t>
            </a:fld>
            <a:endParaRPr lang="en-US" sz="1400">
              <a:solidFill>
                <a:schemeClr val="tx1"/>
              </a:solidFill>
            </a:endParaRPr>
          </a:p>
        </p:txBody>
      </p:sp>
      <p:sp>
        <p:nvSpPr>
          <p:cNvPr id="15"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See notes page for additional details</a:t>
            </a:r>
            <a:endParaRPr lang="en-US" sz="1400" dirty="0">
              <a:solidFill>
                <a:schemeClr val="tx1"/>
              </a:solidFill>
            </a:endParaRPr>
          </a:p>
        </p:txBody>
      </p:sp>
    </p:spTree>
    <p:extLst>
      <p:ext uri="{BB962C8B-B14F-4D97-AF65-F5344CB8AC3E}">
        <p14:creationId xmlns:p14="http://schemas.microsoft.com/office/powerpoint/2010/main" val="154524797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001000" cy="1017588"/>
          </a:xfrm>
        </p:spPr>
        <p:txBody>
          <a:bodyPr/>
          <a:lstStyle/>
          <a:p>
            <a:pPr algn="ctr"/>
            <a:r>
              <a:rPr lang="en-US" sz="2800" b="1" dirty="0" smtClean="0">
                <a:solidFill>
                  <a:schemeClr val="bg1"/>
                </a:solidFill>
                <a:latin typeface="Arial Narrow" panose="020B0606020202030204" pitchFamily="34" charset="0"/>
              </a:rPr>
              <a:t>DOD-VA Joint Interoperability Use Cases</a:t>
            </a:r>
            <a:br>
              <a:rPr lang="en-US" sz="2800" b="1" dirty="0" smtClean="0">
                <a:solidFill>
                  <a:schemeClr val="bg1"/>
                </a:solidFill>
                <a:latin typeface="Arial Narrow" panose="020B0606020202030204" pitchFamily="34" charset="0"/>
              </a:rPr>
            </a:br>
            <a:r>
              <a:rPr lang="en-US" sz="2000" b="1" dirty="0">
                <a:solidFill>
                  <a:schemeClr val="bg1"/>
                </a:solidFill>
                <a:latin typeface="Arial Narrow" panose="020B0606020202030204" pitchFamily="34" charset="0"/>
              </a:rPr>
              <a:t>“</a:t>
            </a:r>
            <a:r>
              <a:rPr lang="en-US" sz="2000" i="1" dirty="0">
                <a:solidFill>
                  <a:schemeClr val="bg1"/>
                </a:solidFill>
                <a:uFill>
                  <a:solidFill>
                    <a:srgbClr val="000000"/>
                  </a:solidFill>
                </a:uFill>
                <a:latin typeface="Arial Narrow" panose="020B0606020202030204" pitchFamily="34" charset="0"/>
              </a:rPr>
              <a:t>Joint Interoperability Plan – DoD/VA Electronic Health Record Systems”</a:t>
            </a:r>
            <a:endParaRPr lang="en-US" sz="2000" dirty="0">
              <a:solidFill>
                <a:schemeClr val="bg1"/>
              </a:solidFill>
              <a:latin typeface="Arial Narrow" panose="020B0606020202030204" pitchFamily="34" charset="0"/>
            </a:endParaRPr>
          </a:p>
        </p:txBody>
      </p:sp>
      <p:sp>
        <p:nvSpPr>
          <p:cNvPr id="4" name="TextBox 3"/>
          <p:cNvSpPr txBox="1"/>
          <p:nvPr/>
        </p:nvSpPr>
        <p:spPr>
          <a:xfrm>
            <a:off x="1" y="914400"/>
            <a:ext cx="9067800" cy="578684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indent="-457200" algn="l" rtl="0" hangingPunct="0">
              <a:lnSpc>
                <a:spcPct val="114000"/>
              </a:lnSpc>
              <a:buFont typeface="+mj-lt"/>
              <a:buAutoNum type="arabicPeriod"/>
            </a:pPr>
            <a:r>
              <a:rPr lang="en-US" sz="1800" b="1" dirty="0" smtClean="0">
                <a:solidFill>
                  <a:srgbClr val="000000"/>
                </a:solidFill>
                <a:uFill>
                  <a:solidFill>
                    <a:srgbClr val="000000"/>
                  </a:solidFill>
                </a:uFill>
                <a:latin typeface="Arial Narrow" panose="020B0606020202030204" pitchFamily="34" charset="0"/>
              </a:rPr>
              <a:t>Clinical </a:t>
            </a:r>
            <a:r>
              <a:rPr lang="en-US" sz="1800" b="1" dirty="0">
                <a:solidFill>
                  <a:srgbClr val="000000"/>
                </a:solidFill>
                <a:uFill>
                  <a:solidFill>
                    <a:srgbClr val="000000"/>
                  </a:solidFill>
                </a:uFill>
                <a:latin typeface="Arial Narrow" panose="020B0606020202030204" pitchFamily="34" charset="0"/>
              </a:rPr>
              <a:t>transition of care for patients between </a:t>
            </a:r>
            <a:r>
              <a:rPr lang="en-US" sz="1800" b="1" dirty="0" smtClean="0">
                <a:solidFill>
                  <a:srgbClr val="000000"/>
                </a:solidFill>
                <a:uFill>
                  <a:solidFill>
                    <a:srgbClr val="000000"/>
                  </a:solidFill>
                </a:uFill>
                <a:latin typeface="Arial Narrow" panose="020B0606020202030204" pitchFamily="34" charset="0"/>
              </a:rPr>
              <a:t>organizations - </a:t>
            </a:r>
            <a:r>
              <a:rPr lang="en-US" sz="1800" dirty="0" smtClean="0">
                <a:solidFill>
                  <a:srgbClr val="000000"/>
                </a:solidFill>
                <a:uFill>
                  <a:solidFill>
                    <a:srgbClr val="000000"/>
                  </a:solidFill>
                </a:uFill>
                <a:latin typeface="Arial Narrow" panose="020B0606020202030204" pitchFamily="34" charset="0"/>
              </a:rPr>
              <a:t>VA </a:t>
            </a:r>
            <a:r>
              <a:rPr lang="en-US" sz="1800" dirty="0">
                <a:solidFill>
                  <a:srgbClr val="000000"/>
                </a:solidFill>
                <a:uFill>
                  <a:solidFill>
                    <a:srgbClr val="000000"/>
                  </a:solidFill>
                </a:uFill>
                <a:latin typeface="Arial Narrow" panose="020B0606020202030204" pitchFamily="34" charset="0"/>
              </a:rPr>
              <a:t>must be able to share medical information with one another and with the civilian community to ensure continuity of care. This use case covers the data that must be exchanged between any health system providing care to the same individual, in addition to ensuring common use of national standards and terminology.</a:t>
            </a:r>
          </a:p>
          <a:p>
            <a:pPr indent="-457200" algn="l" rtl="0" hangingPunct="0">
              <a:lnSpc>
                <a:spcPct val="114000"/>
              </a:lnSpc>
              <a:buFont typeface="+mj-lt"/>
              <a:buAutoNum type="arabicPeriod"/>
            </a:pPr>
            <a:r>
              <a:rPr lang="en-US" sz="1800" b="1" dirty="0" smtClean="0">
                <a:solidFill>
                  <a:srgbClr val="000000"/>
                </a:solidFill>
                <a:uFill>
                  <a:solidFill>
                    <a:srgbClr val="000000"/>
                  </a:solidFill>
                </a:uFill>
                <a:latin typeface="Arial Narrow" panose="020B0606020202030204" pitchFamily="34" charset="0"/>
              </a:rPr>
              <a:t>Service </a:t>
            </a:r>
            <a:r>
              <a:rPr lang="en-US" sz="1800" b="1" dirty="0">
                <a:solidFill>
                  <a:srgbClr val="000000"/>
                </a:solidFill>
                <a:uFill>
                  <a:solidFill>
                    <a:srgbClr val="000000"/>
                  </a:solidFill>
                </a:uFill>
                <a:latin typeface="Arial Narrow" panose="020B0606020202030204" pitchFamily="34" charset="0"/>
              </a:rPr>
              <a:t>Member separating from military </a:t>
            </a:r>
            <a:r>
              <a:rPr lang="en-US" sz="1800" b="1" dirty="0" smtClean="0">
                <a:solidFill>
                  <a:srgbClr val="000000"/>
                </a:solidFill>
                <a:uFill>
                  <a:solidFill>
                    <a:srgbClr val="000000"/>
                  </a:solidFill>
                </a:uFill>
                <a:latin typeface="Arial Narrow" panose="020B0606020202030204" pitchFamily="34" charset="0"/>
              </a:rPr>
              <a:t>service</a:t>
            </a:r>
            <a:r>
              <a:rPr lang="en-US" sz="1800" dirty="0">
                <a:solidFill>
                  <a:srgbClr val="000000"/>
                </a:solidFill>
                <a:uFill>
                  <a:solidFill>
                    <a:srgbClr val="000000"/>
                  </a:solidFill>
                </a:uFill>
                <a:latin typeface="Arial Narrow" panose="020B0606020202030204" pitchFamily="34" charset="0"/>
              </a:rPr>
              <a:t> </a:t>
            </a:r>
            <a:r>
              <a:rPr lang="en-US" sz="1800" dirty="0" smtClean="0">
                <a:solidFill>
                  <a:srgbClr val="000000"/>
                </a:solidFill>
                <a:uFill>
                  <a:solidFill>
                    <a:srgbClr val="000000"/>
                  </a:solidFill>
                </a:uFill>
                <a:latin typeface="Arial Narrow" panose="020B0606020202030204" pitchFamily="34" charset="0"/>
              </a:rPr>
              <a:t>- All </a:t>
            </a:r>
            <a:r>
              <a:rPr lang="en-US" sz="1800" dirty="0">
                <a:solidFill>
                  <a:srgbClr val="000000"/>
                </a:solidFill>
                <a:uFill>
                  <a:solidFill>
                    <a:srgbClr val="000000"/>
                  </a:solidFill>
                </a:uFill>
                <a:latin typeface="Arial Narrow" panose="020B0606020202030204" pitchFamily="34" charset="0"/>
              </a:rPr>
              <a:t>active duty Service Members must receive a comprehensive Separation History and Physical Exam (SHPE) upon separation from military service, and the report of that exam becomes a key component of the Service Treatment Record (STR). The STR is made available to subsequent care providers to support continuity of care and benefits decisions for the patient’s lifetime. This use case applies to all Service Members in all components of the military, whether they retire or separate for other reasons.</a:t>
            </a:r>
          </a:p>
          <a:p>
            <a:pPr indent="-457200" algn="l" rtl="0" hangingPunct="0">
              <a:buFont typeface="+mj-lt"/>
              <a:buAutoNum type="arabicPeriod"/>
            </a:pPr>
            <a:r>
              <a:rPr lang="en-US" sz="1800" b="1" dirty="0" smtClean="0">
                <a:solidFill>
                  <a:srgbClr val="000000"/>
                </a:solidFill>
                <a:uFill>
                  <a:solidFill>
                    <a:srgbClr val="000000"/>
                  </a:solidFill>
                </a:uFill>
                <a:latin typeface="Arial Narrow" panose="020B0606020202030204" pitchFamily="34" charset="0"/>
              </a:rPr>
              <a:t>Wounded </a:t>
            </a:r>
            <a:r>
              <a:rPr lang="en-US" sz="1800" b="1" dirty="0">
                <a:solidFill>
                  <a:srgbClr val="000000"/>
                </a:solidFill>
                <a:uFill>
                  <a:solidFill>
                    <a:srgbClr val="000000"/>
                  </a:solidFill>
                </a:uFill>
                <a:latin typeface="Arial Narrow" panose="020B0606020202030204" pitchFamily="34" charset="0"/>
              </a:rPr>
              <a:t>warrior involved in the Integrated Disability Evaluation System (IDES) </a:t>
            </a:r>
            <a:r>
              <a:rPr lang="en-US" sz="1800" b="1" dirty="0" smtClean="0">
                <a:solidFill>
                  <a:srgbClr val="000000"/>
                </a:solidFill>
                <a:uFill>
                  <a:solidFill>
                    <a:srgbClr val="000000"/>
                  </a:solidFill>
                </a:uFill>
                <a:latin typeface="Arial Narrow" panose="020B0606020202030204" pitchFamily="34" charset="0"/>
              </a:rPr>
              <a:t>- </a:t>
            </a:r>
            <a:r>
              <a:rPr lang="en-US" sz="1800" dirty="0" smtClean="0">
                <a:solidFill>
                  <a:srgbClr val="000000"/>
                </a:solidFill>
                <a:uFill>
                  <a:solidFill>
                    <a:srgbClr val="000000"/>
                  </a:solidFill>
                </a:uFill>
                <a:latin typeface="Arial Narrow" panose="020B0606020202030204" pitchFamily="34" charset="0"/>
              </a:rPr>
              <a:t>When </a:t>
            </a:r>
            <a:r>
              <a:rPr lang="en-US" sz="1800" dirty="0">
                <a:solidFill>
                  <a:srgbClr val="000000"/>
                </a:solidFill>
                <a:uFill>
                  <a:solidFill>
                    <a:srgbClr val="000000"/>
                  </a:solidFill>
                </a:uFill>
                <a:latin typeface="Arial Narrow" panose="020B0606020202030204" pitchFamily="34" charset="0"/>
              </a:rPr>
              <a:t>a Military Health System (MHS) provider has determined that a Service Member’s medical conditions are permanent and may fall below retention standards, the patient will be referred for Medical Evaluation Board (MEB) processing and the integrated Disability Evaluation System (IDES). When a Veteran or Service Member applies for disability benefits their complete Service Treatment Record must be evaluated. </a:t>
            </a:r>
          </a:p>
          <a:p>
            <a:pPr indent="-457200" algn="l" rtl="0" hangingPunct="0">
              <a:lnSpc>
                <a:spcPct val="114000"/>
              </a:lnSpc>
              <a:buFont typeface="+mj-lt"/>
              <a:buAutoNum type="arabicPeriod"/>
            </a:pPr>
            <a:r>
              <a:rPr lang="en-US" sz="1800" b="1" dirty="0" smtClean="0">
                <a:solidFill>
                  <a:srgbClr val="000000"/>
                </a:solidFill>
                <a:uFill>
                  <a:solidFill>
                    <a:srgbClr val="000000"/>
                  </a:solidFill>
                </a:uFill>
                <a:latin typeface="Arial Narrow" panose="020B0606020202030204" pitchFamily="34" charset="0"/>
              </a:rPr>
              <a:t>Benefits Adjudication - </a:t>
            </a:r>
            <a:r>
              <a:rPr lang="en-US" sz="1800" dirty="0" smtClean="0">
                <a:solidFill>
                  <a:srgbClr val="000000"/>
                </a:solidFill>
                <a:uFill>
                  <a:solidFill>
                    <a:srgbClr val="000000"/>
                  </a:solidFill>
                </a:uFill>
                <a:latin typeface="Arial Narrow" panose="020B0606020202030204" pitchFamily="34" charset="0"/>
              </a:rPr>
              <a:t>Service </a:t>
            </a:r>
            <a:r>
              <a:rPr lang="en-US" sz="1800" dirty="0">
                <a:solidFill>
                  <a:srgbClr val="000000"/>
                </a:solidFill>
                <a:uFill>
                  <a:solidFill>
                    <a:srgbClr val="000000"/>
                  </a:solidFill>
                </a:uFill>
                <a:latin typeface="Arial Narrow" panose="020B0606020202030204" pitchFamily="34" charset="0"/>
              </a:rPr>
              <a:t>Members undergo the benefits adjudication process with Veterans Benefit Administration. This use case covers Military records from the DoD needed to complete the benefits adjudication process.</a:t>
            </a: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59</a:t>
            </a:fld>
            <a:endParaRPr lang="en-US" sz="140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Tree>
    <p:extLst>
      <p:ext uri="{BB962C8B-B14F-4D97-AF65-F5344CB8AC3E}">
        <p14:creationId xmlns:p14="http://schemas.microsoft.com/office/powerpoint/2010/main" val="537491439"/>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76200" y="1295400"/>
            <a:ext cx="8982075" cy="4448175"/>
          </a:xfrm>
          <a:prstGeom prst="rect">
            <a:avLst/>
          </a:prstGeom>
        </p:spPr>
      </p:pic>
      <p:sp>
        <p:nvSpPr>
          <p:cNvPr id="2" name="Title 1"/>
          <p:cNvSpPr>
            <a:spLocks noGrp="1"/>
          </p:cNvSpPr>
          <p:nvPr>
            <p:ph type="title"/>
          </p:nvPr>
        </p:nvSpPr>
        <p:spPr>
          <a:xfrm>
            <a:off x="0" y="0"/>
            <a:ext cx="7924800" cy="1017588"/>
          </a:xfrm>
        </p:spPr>
        <p:txBody>
          <a:bodyPr/>
          <a:lstStyle/>
          <a:p>
            <a:pPr algn="ctr"/>
            <a:r>
              <a:rPr lang="en-US" sz="2800" b="1" dirty="0" smtClean="0">
                <a:solidFill>
                  <a:schemeClr val="bg1"/>
                </a:solidFill>
                <a:latin typeface="Arial Black" panose="020B0A04020102020204" pitchFamily="34" charset="0"/>
              </a:rPr>
              <a:t>FHIM can be an Information / Data Organizing Paradigm</a:t>
            </a:r>
            <a:endParaRPr lang="en-US" dirty="0">
              <a:solidFill>
                <a:schemeClr val="bg1"/>
              </a:solidFill>
              <a:latin typeface="Arial Black" panose="020B0A04020102020204" pitchFamily="34" charset="0"/>
            </a:endParaRPr>
          </a:p>
        </p:txBody>
      </p:sp>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6</a:t>
            </a:fld>
            <a:endParaRPr lang="en-US" sz="140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5" name="TextBox 4"/>
          <p:cNvSpPr txBox="1"/>
          <p:nvPr/>
        </p:nvSpPr>
        <p:spPr>
          <a:xfrm rot="1346496">
            <a:off x="6909959" y="1395693"/>
            <a:ext cx="2374527"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chemeClr val="accent5">
                    <a:lumMod val="75000"/>
                  </a:schemeClr>
                </a:solidFill>
                <a:effectLst/>
                <a:uFill>
                  <a:solidFill>
                    <a:srgbClr val="000000"/>
                  </a:solidFill>
                </a:uFill>
                <a:latin typeface="Algerian" panose="04020705040A02060702" pitchFamily="82" charset="0"/>
                <a:cs typeface="Aharoni" panose="02010803020104030203" pitchFamily="2" charset="-79"/>
                <a:sym typeface="Arial"/>
              </a:rPr>
              <a:t>Standards</a:t>
            </a:r>
            <a:endParaRPr kumimoji="0" lang="en-US" sz="2800" b="0" i="0" u="none" strike="noStrike" cap="none" spc="0" normalizeH="0" baseline="0" dirty="0">
              <a:ln>
                <a:noFill/>
              </a:ln>
              <a:solidFill>
                <a:schemeClr val="accent5">
                  <a:lumMod val="75000"/>
                </a:schemeClr>
              </a:solidFill>
              <a:effectLst/>
              <a:uFill>
                <a:solidFill>
                  <a:srgbClr val="000000"/>
                </a:solidFill>
              </a:uFill>
              <a:latin typeface="Algerian" panose="04020705040A02060702" pitchFamily="82" charset="0"/>
              <a:cs typeface="Aharoni" panose="02010803020104030203" pitchFamily="2" charset="-79"/>
              <a:sym typeface="Arial"/>
            </a:endParaRPr>
          </a:p>
        </p:txBody>
      </p:sp>
      <p:sp>
        <p:nvSpPr>
          <p:cNvPr id="10" name="TextBox 9"/>
          <p:cNvSpPr txBox="1"/>
          <p:nvPr/>
        </p:nvSpPr>
        <p:spPr>
          <a:xfrm rot="20467106">
            <a:off x="-53144" y="1357011"/>
            <a:ext cx="2162680"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lang="en-US" b="1" dirty="0" smtClean="0">
                <a:solidFill>
                  <a:schemeClr val="accent6">
                    <a:lumMod val="75000"/>
                  </a:schemeClr>
                </a:solidFill>
                <a:uFill>
                  <a:solidFill>
                    <a:srgbClr val="000000"/>
                  </a:solidFill>
                </a:uFill>
                <a:latin typeface="Algerian" panose="04020705040A02060702" pitchFamily="82" charset="0"/>
              </a:rPr>
              <a:t>Legislation</a:t>
            </a:r>
            <a:endParaRPr kumimoji="0" lang="en-US" sz="2400" b="1" i="0" u="none" strike="noStrike" cap="none" spc="0" normalizeH="0" baseline="0" dirty="0">
              <a:ln>
                <a:noFill/>
              </a:ln>
              <a:solidFill>
                <a:schemeClr val="accent6">
                  <a:lumMod val="75000"/>
                </a:schemeClr>
              </a:solidFill>
              <a:effectLst/>
              <a:uFill>
                <a:solidFill>
                  <a:srgbClr val="000000"/>
                </a:solidFill>
              </a:uFill>
              <a:latin typeface="Algerian" panose="04020705040A02060702" pitchFamily="82" charset="0"/>
              <a:sym typeface="Arial"/>
            </a:endParaRPr>
          </a:p>
        </p:txBody>
      </p:sp>
      <p:sp>
        <p:nvSpPr>
          <p:cNvPr id="9" name="TextBox 8"/>
          <p:cNvSpPr txBox="1"/>
          <p:nvPr/>
        </p:nvSpPr>
        <p:spPr>
          <a:xfrm>
            <a:off x="3562606" y="1143000"/>
            <a:ext cx="2637950"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lang="en-US" b="1" dirty="0" smtClean="0">
                <a:solidFill>
                  <a:schemeClr val="accent3">
                    <a:lumMod val="50000"/>
                  </a:schemeClr>
                </a:solidFill>
                <a:uFill>
                  <a:solidFill>
                    <a:srgbClr val="000000"/>
                  </a:solidFill>
                </a:uFill>
                <a:latin typeface="Algerian" panose="04020705040A02060702" pitchFamily="82" charset="0"/>
              </a:rPr>
              <a:t>Market Forces</a:t>
            </a:r>
            <a:endParaRPr kumimoji="0" lang="en-US" sz="2400" b="1" i="0" u="none" strike="noStrike" cap="none" spc="0" normalizeH="0" baseline="0" dirty="0">
              <a:ln>
                <a:noFill/>
              </a:ln>
              <a:solidFill>
                <a:schemeClr val="accent3">
                  <a:lumMod val="50000"/>
                </a:schemeClr>
              </a:solidFill>
              <a:effectLst/>
              <a:uFill>
                <a:solidFill>
                  <a:srgbClr val="000000"/>
                </a:solidFill>
              </a:uFill>
              <a:latin typeface="Algerian" panose="04020705040A02060702" pitchFamily="82" charset="0"/>
              <a:sym typeface="Arial"/>
            </a:endParaRPr>
          </a:p>
        </p:txBody>
      </p:sp>
      <p:sp>
        <p:nvSpPr>
          <p:cNvPr id="3" name="TextBox 2"/>
          <p:cNvSpPr txBox="1"/>
          <p:nvPr/>
        </p:nvSpPr>
        <p:spPr>
          <a:xfrm rot="3986498">
            <a:off x="7082450" y="4122040"/>
            <a:ext cx="2501830" cy="96436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chemeClr val="accent2">
                    <a:lumMod val="75000"/>
                  </a:schemeClr>
                </a:solidFill>
                <a:effectLst/>
                <a:uFill>
                  <a:solidFill>
                    <a:srgbClr val="000000"/>
                  </a:solidFill>
                </a:uFill>
                <a:latin typeface="Algerian" panose="04020705040A02060702" pitchFamily="82" charset="0"/>
                <a:sym typeface="Arial"/>
              </a:rPr>
              <a:t>Technology Change</a:t>
            </a:r>
            <a:endParaRPr kumimoji="0" lang="en-US" sz="2800" b="0" i="0" u="none" strike="noStrike" cap="none" spc="0" normalizeH="0" baseline="0" dirty="0">
              <a:ln>
                <a:noFill/>
              </a:ln>
              <a:solidFill>
                <a:schemeClr val="accent2">
                  <a:lumMod val="75000"/>
                </a:schemeClr>
              </a:solidFill>
              <a:effectLst/>
              <a:uFill>
                <a:solidFill>
                  <a:srgbClr val="000000"/>
                </a:solidFill>
              </a:uFill>
              <a:latin typeface="Algerian" panose="04020705040A02060702" pitchFamily="82" charset="0"/>
              <a:sym typeface="Arial"/>
            </a:endParaRPr>
          </a:p>
        </p:txBody>
      </p:sp>
      <p:sp>
        <p:nvSpPr>
          <p:cNvPr id="11" name="TextBox 10"/>
          <p:cNvSpPr txBox="1"/>
          <p:nvPr/>
        </p:nvSpPr>
        <p:spPr>
          <a:xfrm>
            <a:off x="3662381" y="4873744"/>
            <a:ext cx="2438400" cy="84125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rtl="0" latinLnBrk="1" hangingPunct="0"/>
            <a:r>
              <a:rPr lang="en-US" b="1" dirty="0">
                <a:solidFill>
                  <a:schemeClr val="accent6">
                    <a:lumMod val="75000"/>
                  </a:schemeClr>
                </a:solidFill>
                <a:uFill>
                  <a:solidFill>
                    <a:srgbClr val="000000"/>
                  </a:solidFill>
                </a:uFill>
                <a:latin typeface="Algerian" panose="04020705040A02060702" pitchFamily="82" charset="0"/>
              </a:rPr>
              <a:t>Change</a:t>
            </a:r>
          </a:p>
          <a:p>
            <a:pPr marL="40639" marR="40639" indent="0" algn="ctr" defTabSz="914400" rtl="0" fontAlgn="auto" latinLnBrk="1" hangingPunct="0">
              <a:lnSpc>
                <a:spcPct val="100000"/>
              </a:lnSpc>
              <a:spcBef>
                <a:spcPts val="0"/>
              </a:spcBef>
              <a:spcAft>
                <a:spcPts val="0"/>
              </a:spcAft>
              <a:buClrTx/>
              <a:buSzTx/>
              <a:buFontTx/>
              <a:buNone/>
              <a:tabLst/>
            </a:pPr>
            <a:r>
              <a:rPr lang="en-US" b="1" dirty="0" smtClean="0">
                <a:solidFill>
                  <a:schemeClr val="accent6">
                    <a:lumMod val="75000"/>
                  </a:schemeClr>
                </a:solidFill>
                <a:uFill>
                  <a:solidFill>
                    <a:srgbClr val="000000"/>
                  </a:solidFill>
                </a:uFill>
                <a:latin typeface="Algerian" panose="04020705040A02060702" pitchFamily="82" charset="0"/>
              </a:rPr>
              <a:t>Management</a:t>
            </a:r>
            <a:endParaRPr lang="en-US" b="1" dirty="0">
              <a:solidFill>
                <a:schemeClr val="accent6">
                  <a:lumMod val="75000"/>
                </a:schemeClr>
              </a:solidFill>
              <a:uFill>
                <a:solidFill>
                  <a:srgbClr val="000000"/>
                </a:solidFill>
              </a:uFill>
              <a:latin typeface="Algerian" panose="04020705040A02060702" pitchFamily="82" charset="0"/>
            </a:endParaRPr>
          </a:p>
        </p:txBody>
      </p:sp>
      <p:sp>
        <p:nvSpPr>
          <p:cNvPr id="15" name="TextBox 14"/>
          <p:cNvSpPr txBox="1"/>
          <p:nvPr/>
        </p:nvSpPr>
        <p:spPr>
          <a:xfrm rot="1126124">
            <a:off x="-43655" y="5458993"/>
            <a:ext cx="2861109" cy="96436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lang="en-US" sz="2800" dirty="0" smtClean="0">
                <a:solidFill>
                  <a:schemeClr val="accent3">
                    <a:lumMod val="50000"/>
                  </a:schemeClr>
                </a:solidFill>
                <a:uFill>
                  <a:solidFill>
                    <a:srgbClr val="000000"/>
                  </a:solidFill>
                </a:uFill>
                <a:latin typeface="Algerian" panose="04020705040A02060702" pitchFamily="82" charset="0"/>
              </a:rPr>
              <a:t>Stakeholder</a:t>
            </a:r>
            <a:r>
              <a:rPr kumimoji="0" lang="en-US" sz="2800" b="0" i="0" u="none" strike="noStrike" cap="none" spc="0" normalizeH="0" baseline="0" dirty="0" smtClean="0">
                <a:ln>
                  <a:noFill/>
                </a:ln>
                <a:solidFill>
                  <a:schemeClr val="accent3">
                    <a:lumMod val="50000"/>
                  </a:schemeClr>
                </a:solidFill>
                <a:effectLst/>
                <a:uFill>
                  <a:solidFill>
                    <a:srgbClr val="000000"/>
                  </a:solidFill>
                </a:uFill>
                <a:latin typeface="Algerian" panose="04020705040A02060702" pitchFamily="82" charset="0"/>
                <a:sym typeface="Arial"/>
              </a:rPr>
              <a:t> Change</a:t>
            </a:r>
            <a:endParaRPr kumimoji="0" lang="en-US" sz="2800" b="0" i="0" u="none" strike="noStrike" cap="none" spc="0" normalizeH="0" baseline="0" dirty="0">
              <a:ln>
                <a:noFill/>
              </a:ln>
              <a:solidFill>
                <a:schemeClr val="accent3">
                  <a:lumMod val="50000"/>
                </a:schemeClr>
              </a:solidFill>
              <a:effectLst/>
              <a:uFill>
                <a:solidFill>
                  <a:srgbClr val="000000"/>
                </a:solidFill>
              </a:uFill>
              <a:latin typeface="Algerian" panose="04020705040A02060702" pitchFamily="82" charset="0"/>
              <a:sym typeface="Arial"/>
            </a:endParaRPr>
          </a:p>
        </p:txBody>
      </p:sp>
      <p:sp>
        <p:nvSpPr>
          <p:cNvPr id="16" name="TextBox 15"/>
          <p:cNvSpPr txBox="1"/>
          <p:nvPr/>
        </p:nvSpPr>
        <p:spPr>
          <a:xfrm>
            <a:off x="2862281" y="5711944"/>
            <a:ext cx="4038600" cy="84125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lang="en-US" b="1" dirty="0" smtClean="0">
                <a:solidFill>
                  <a:schemeClr val="accent3">
                    <a:lumMod val="50000"/>
                  </a:schemeClr>
                </a:solidFill>
                <a:uFill>
                  <a:solidFill>
                    <a:srgbClr val="000000"/>
                  </a:solidFill>
                </a:uFill>
                <a:latin typeface="Algerian" panose="04020705040A02060702" pitchFamily="82" charset="0"/>
              </a:rPr>
              <a:t>NIEM, HL7 (FHIR, CCD, CDA, CCDA) or ASTM CCR? </a:t>
            </a:r>
            <a:endParaRPr kumimoji="0" lang="en-US" sz="2400" b="1" i="0" u="none" strike="noStrike" cap="none" spc="0" normalizeH="0" baseline="0" dirty="0">
              <a:ln>
                <a:noFill/>
              </a:ln>
              <a:solidFill>
                <a:schemeClr val="accent3">
                  <a:lumMod val="50000"/>
                </a:schemeClr>
              </a:solidFill>
              <a:effectLst/>
              <a:uFill>
                <a:solidFill>
                  <a:srgbClr val="000000"/>
                </a:solidFill>
              </a:uFill>
              <a:latin typeface="Algerian" panose="04020705040A02060702" pitchFamily="82" charset="0"/>
              <a:sym typeface="Arial"/>
            </a:endParaRPr>
          </a:p>
        </p:txBody>
      </p:sp>
      <p:sp>
        <p:nvSpPr>
          <p:cNvPr id="17" name="TextBox 16"/>
          <p:cNvSpPr txBox="1"/>
          <p:nvPr/>
        </p:nvSpPr>
        <p:spPr>
          <a:xfrm rot="2711879">
            <a:off x="6203818" y="5097197"/>
            <a:ext cx="2861109" cy="96436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ctr" defTabSz="914400" rtl="0" fontAlgn="auto" latinLnBrk="1" hangingPunct="0">
              <a:lnSpc>
                <a:spcPct val="100000"/>
              </a:lnSpc>
              <a:spcBef>
                <a:spcPts val="0"/>
              </a:spcBef>
              <a:spcAft>
                <a:spcPts val="0"/>
              </a:spcAft>
              <a:buClrTx/>
              <a:buSzTx/>
              <a:buFontTx/>
              <a:buNone/>
              <a:tabLst/>
            </a:pPr>
            <a:r>
              <a:rPr lang="en-US" sz="2800" dirty="0" smtClean="0">
                <a:solidFill>
                  <a:schemeClr val="accent3">
                    <a:lumMod val="50000"/>
                  </a:schemeClr>
                </a:solidFill>
                <a:uFill>
                  <a:solidFill>
                    <a:srgbClr val="000000"/>
                  </a:solidFill>
                </a:uFill>
                <a:latin typeface="Algerian" panose="04020705040A02060702" pitchFamily="82" charset="0"/>
              </a:rPr>
              <a:t>FHIR Profile</a:t>
            </a:r>
          </a:p>
          <a:p>
            <a:pPr marL="40639" marR="40639" indent="0" algn="ctr" defTabSz="914400" rtl="0" fontAlgn="auto" latinLnBrk="1" hangingPunct="0">
              <a:lnSpc>
                <a:spcPct val="100000"/>
              </a:lnSpc>
              <a:spcBef>
                <a:spcPts val="0"/>
              </a:spcBef>
              <a:spcAft>
                <a:spcPts val="0"/>
              </a:spcAft>
              <a:buClrTx/>
              <a:buSzTx/>
              <a:buFontTx/>
              <a:buNone/>
              <a:tabLst/>
            </a:pPr>
            <a:r>
              <a:rPr lang="en-US" sz="2800" dirty="0" smtClean="0">
                <a:solidFill>
                  <a:schemeClr val="accent3">
                    <a:lumMod val="50000"/>
                  </a:schemeClr>
                </a:solidFill>
                <a:uFill>
                  <a:solidFill>
                    <a:srgbClr val="000000"/>
                  </a:solidFill>
                </a:uFill>
                <a:latin typeface="Algerian" panose="04020705040A02060702" pitchFamily="82" charset="0"/>
              </a:rPr>
              <a:t>Proliferation</a:t>
            </a:r>
            <a:endParaRPr kumimoji="0" lang="en-US" sz="2800" b="0" i="0" u="none" strike="noStrike" cap="none" spc="0" normalizeH="0" baseline="0" dirty="0">
              <a:ln>
                <a:noFill/>
              </a:ln>
              <a:solidFill>
                <a:schemeClr val="accent3">
                  <a:lumMod val="50000"/>
                </a:schemeClr>
              </a:solidFill>
              <a:effectLst/>
              <a:uFill>
                <a:solidFill>
                  <a:srgbClr val="000000"/>
                </a:solidFill>
              </a:uFill>
              <a:latin typeface="Algerian" panose="04020705040A02060702" pitchFamily="82" charset="0"/>
              <a:sym typeface="Arial"/>
            </a:endParaRPr>
          </a:p>
        </p:txBody>
      </p:sp>
    </p:spTree>
    <p:extLst>
      <p:ext uri="{BB962C8B-B14F-4D97-AF65-F5344CB8AC3E}">
        <p14:creationId xmlns:p14="http://schemas.microsoft.com/office/powerpoint/2010/main" val="613338511"/>
      </p:ext>
    </p:extLst>
  </p:cSld>
  <p:clrMapOvr>
    <a:masterClrMapping/>
  </p:clrMapOvr>
  <p:transition spd="med">
    <p:pull/>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1017588"/>
          </a:xfrm>
        </p:spPr>
        <p:txBody>
          <a:bodyPr/>
          <a:lstStyle/>
          <a:p>
            <a:pPr algn="ctr" rtl="0"/>
            <a:r>
              <a:rPr lang="en-US" sz="2800" b="1" dirty="0" smtClean="0">
                <a:solidFill>
                  <a:schemeClr val="bg1"/>
                </a:solidFill>
                <a:latin typeface="Arial Narrow" panose="020B0606020202030204" pitchFamily="34" charset="0"/>
              </a:rPr>
              <a:t>US Health IT Reference Architecture Directly Supports </a:t>
            </a:r>
            <a:r>
              <a:rPr lang="en-US" sz="2400" b="1" dirty="0" smtClean="0">
                <a:solidFill>
                  <a:schemeClr val="bg1"/>
                </a:solidFill>
                <a:latin typeface="Arial Narrow" panose="020B0606020202030204" pitchFamily="34" charset="0"/>
              </a:rPr>
              <a:t/>
            </a:r>
            <a:br>
              <a:rPr lang="en-US" sz="2400" b="1" dirty="0" smtClean="0">
                <a:solidFill>
                  <a:schemeClr val="bg1"/>
                </a:solidFill>
                <a:latin typeface="Arial Narrow" panose="020B0606020202030204" pitchFamily="34" charset="0"/>
              </a:rPr>
            </a:br>
            <a:r>
              <a:rPr lang="en-US" sz="2000" b="1" dirty="0" smtClean="0">
                <a:solidFill>
                  <a:schemeClr val="bg1"/>
                </a:solidFill>
                <a:latin typeface="Arial Narrow" panose="020B0606020202030204" pitchFamily="34" charset="0"/>
              </a:rPr>
              <a:t>“</a:t>
            </a:r>
            <a:r>
              <a:rPr lang="en-US" sz="2000" i="1" dirty="0" smtClean="0">
                <a:solidFill>
                  <a:schemeClr val="bg1"/>
                </a:solidFill>
                <a:uFill>
                  <a:solidFill>
                    <a:srgbClr val="000000"/>
                  </a:solidFill>
                </a:uFill>
                <a:latin typeface="Arial Narrow" panose="020B0606020202030204" pitchFamily="34" charset="0"/>
              </a:rPr>
              <a:t>Joint </a:t>
            </a:r>
            <a:r>
              <a:rPr lang="en-US" sz="2000" i="1" dirty="0">
                <a:solidFill>
                  <a:schemeClr val="bg1"/>
                </a:solidFill>
                <a:uFill>
                  <a:solidFill>
                    <a:srgbClr val="000000"/>
                  </a:solidFill>
                </a:uFill>
                <a:latin typeface="Arial Narrow" panose="020B0606020202030204" pitchFamily="34" charset="0"/>
              </a:rPr>
              <a:t>Interoperability Plan – </a:t>
            </a:r>
            <a:r>
              <a:rPr lang="en-US" sz="2000" i="1" dirty="0" smtClean="0">
                <a:solidFill>
                  <a:schemeClr val="bg1"/>
                </a:solidFill>
                <a:uFill>
                  <a:solidFill>
                    <a:srgbClr val="000000"/>
                  </a:solidFill>
                </a:uFill>
                <a:latin typeface="Arial Narrow" panose="020B0606020202030204" pitchFamily="34" charset="0"/>
              </a:rPr>
              <a:t>DoD/VA </a:t>
            </a:r>
            <a:r>
              <a:rPr lang="en-US" sz="2000" i="1" dirty="0">
                <a:solidFill>
                  <a:schemeClr val="bg1"/>
                </a:solidFill>
                <a:uFill>
                  <a:solidFill>
                    <a:srgbClr val="000000"/>
                  </a:solidFill>
                </a:uFill>
                <a:latin typeface="Arial Narrow" panose="020B0606020202030204" pitchFamily="34" charset="0"/>
              </a:rPr>
              <a:t>Electronic Health Record </a:t>
            </a:r>
            <a:r>
              <a:rPr lang="en-US" sz="2000" i="1" dirty="0" smtClean="0">
                <a:solidFill>
                  <a:schemeClr val="bg1"/>
                </a:solidFill>
                <a:uFill>
                  <a:solidFill>
                    <a:srgbClr val="000000"/>
                  </a:solidFill>
                </a:uFill>
                <a:latin typeface="Arial Narrow" panose="020B0606020202030204" pitchFamily="34" charset="0"/>
              </a:rPr>
              <a:t>Systems”</a:t>
            </a:r>
            <a:endParaRPr lang="en-US" sz="2000" dirty="0">
              <a:solidFill>
                <a:schemeClr val="bg1"/>
              </a:solidFill>
              <a:latin typeface="Arial Narrow" panose="020B0606020202030204" pitchFamily="34" charset="0"/>
            </a:endParaRPr>
          </a:p>
        </p:txBody>
      </p:sp>
      <p:sp>
        <p:nvSpPr>
          <p:cNvPr id="3" name="TextBox 2"/>
          <p:cNvSpPr txBox="1"/>
          <p:nvPr/>
        </p:nvSpPr>
        <p:spPr>
          <a:xfrm>
            <a:off x="838200" y="1064071"/>
            <a:ext cx="7864215" cy="548868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sz="2000" dirty="0" smtClean="0">
                <a:solidFill>
                  <a:srgbClr val="000000"/>
                </a:solidFill>
                <a:uFill>
                  <a:solidFill>
                    <a:srgbClr val="000000"/>
                  </a:solidFill>
                </a:uFill>
                <a:latin typeface="Arial Narrow" panose="020B0606020202030204" pitchFamily="34" charset="0"/>
              </a:rPr>
              <a:t>2</a:t>
            </a:r>
            <a:r>
              <a:rPr lang="en-US" sz="2000" dirty="0">
                <a:solidFill>
                  <a:srgbClr val="000000"/>
                </a:solidFill>
                <a:uFill>
                  <a:solidFill>
                    <a:srgbClr val="000000"/>
                  </a:solidFill>
                </a:uFill>
                <a:latin typeface="Arial Narrow" panose="020B0606020202030204" pitchFamily="34" charset="0"/>
              </a:rPr>
              <a:t>. </a:t>
            </a:r>
            <a:r>
              <a:rPr lang="en-US" sz="2000" b="1" dirty="0">
                <a:solidFill>
                  <a:srgbClr val="000000"/>
                </a:solidFill>
                <a:uFill>
                  <a:solidFill>
                    <a:srgbClr val="000000"/>
                  </a:solidFill>
                </a:uFill>
                <a:latin typeface="+mj-lt"/>
              </a:rPr>
              <a:t>DoD/VA Interoperability Technical </a:t>
            </a:r>
            <a:r>
              <a:rPr lang="en-US" sz="2000" b="1" dirty="0" smtClean="0">
                <a:solidFill>
                  <a:srgbClr val="000000"/>
                </a:solidFill>
                <a:uFill>
                  <a:solidFill>
                    <a:srgbClr val="000000"/>
                  </a:solidFill>
                </a:uFill>
                <a:latin typeface="+mj-lt"/>
              </a:rPr>
              <a:t>Objectives</a:t>
            </a:r>
          </a:p>
          <a:p>
            <a:pPr algn="l" rtl="0" latinLnBrk="1" hangingPunct="0"/>
            <a:r>
              <a:rPr lang="en-US" sz="2000" dirty="0" smtClean="0">
                <a:solidFill>
                  <a:srgbClr val="000000"/>
                </a:solidFill>
                <a:uFill>
                  <a:solidFill>
                    <a:srgbClr val="000000"/>
                  </a:solidFill>
                </a:uFill>
                <a:latin typeface="Arial Narrow" panose="020B0606020202030204" pitchFamily="34" charset="0"/>
              </a:rPr>
              <a:t>2.1 </a:t>
            </a:r>
            <a:r>
              <a:rPr lang="en-US" sz="2000" dirty="0">
                <a:solidFill>
                  <a:srgbClr val="000000"/>
                </a:solidFill>
                <a:uFill>
                  <a:solidFill>
                    <a:srgbClr val="000000"/>
                  </a:solidFill>
                </a:uFill>
                <a:latin typeface="Arial Narrow" panose="020B0606020202030204" pitchFamily="34" charset="0"/>
              </a:rPr>
              <a:t>Standardize Terminology </a:t>
            </a:r>
          </a:p>
          <a:p>
            <a:pPr algn="l" rtl="0" latinLnBrk="1" hangingPunct="0"/>
            <a:r>
              <a:rPr lang="en-US" sz="2000" dirty="0">
                <a:solidFill>
                  <a:srgbClr val="000000"/>
                </a:solidFill>
                <a:uFill>
                  <a:solidFill>
                    <a:srgbClr val="000000"/>
                  </a:solidFill>
                </a:uFill>
                <a:latin typeface="Arial Narrow" panose="020B0606020202030204" pitchFamily="34" charset="0"/>
              </a:rPr>
              <a:t>2.2 Standardize Content Structure</a:t>
            </a:r>
          </a:p>
          <a:p>
            <a:pPr algn="l" rtl="0" latinLnBrk="1" hangingPunct="0"/>
            <a:r>
              <a:rPr lang="en-US" sz="2000" dirty="0">
                <a:solidFill>
                  <a:srgbClr val="000000"/>
                </a:solidFill>
                <a:uFill>
                  <a:solidFill>
                    <a:srgbClr val="000000"/>
                  </a:solidFill>
                </a:uFill>
                <a:latin typeface="Arial Narrow" panose="020B0606020202030204" pitchFamily="34" charset="0"/>
              </a:rPr>
              <a:t>2.3 Standardize Exchange Methods</a:t>
            </a:r>
          </a:p>
          <a:p>
            <a:pPr algn="l" rtl="0" latinLnBrk="1" hangingPunct="0"/>
            <a:r>
              <a:rPr lang="en-US" sz="2000" dirty="0">
                <a:solidFill>
                  <a:srgbClr val="000000"/>
                </a:solidFill>
                <a:uFill>
                  <a:solidFill>
                    <a:srgbClr val="000000"/>
                  </a:solidFill>
                </a:uFill>
                <a:latin typeface="Arial Narrow" panose="020B0606020202030204" pitchFamily="34" charset="0"/>
              </a:rPr>
              <a:t>2.4 Standardize Access</a:t>
            </a:r>
          </a:p>
          <a:p>
            <a:pPr algn="l" rtl="0" latinLnBrk="1" hangingPunct="0"/>
            <a:r>
              <a:rPr lang="en-US" sz="2000" dirty="0">
                <a:solidFill>
                  <a:srgbClr val="000000"/>
                </a:solidFill>
                <a:uFill>
                  <a:solidFill>
                    <a:srgbClr val="000000"/>
                  </a:solidFill>
                </a:uFill>
                <a:latin typeface="Arial Narrow" panose="020B0606020202030204" pitchFamily="34" charset="0"/>
              </a:rPr>
              <a:t>2.5 Design for Flexibility and Modularity</a:t>
            </a:r>
          </a:p>
          <a:p>
            <a:pPr algn="l" rtl="0" latinLnBrk="1" hangingPunct="0"/>
            <a:r>
              <a:rPr lang="en-US" sz="2000" dirty="0">
                <a:solidFill>
                  <a:srgbClr val="000000"/>
                </a:solidFill>
                <a:uFill>
                  <a:solidFill>
                    <a:srgbClr val="000000"/>
                  </a:solidFill>
                </a:uFill>
                <a:latin typeface="Arial Narrow" panose="020B0606020202030204" pitchFamily="34" charset="0"/>
              </a:rPr>
              <a:t>2.6 Protect Privacy and Security</a:t>
            </a:r>
          </a:p>
          <a:p>
            <a:pPr algn="l" rtl="0" latinLnBrk="1" hangingPunct="0"/>
            <a:r>
              <a:rPr lang="en-US" sz="2000" dirty="0">
                <a:solidFill>
                  <a:srgbClr val="000000"/>
                </a:solidFill>
                <a:uFill>
                  <a:solidFill>
                    <a:srgbClr val="000000"/>
                  </a:solidFill>
                </a:uFill>
                <a:latin typeface="Arial Narrow" panose="020B0606020202030204" pitchFamily="34" charset="0"/>
              </a:rPr>
              <a:t>2.7 Compliance with National Standards </a:t>
            </a:r>
            <a:r>
              <a:rPr lang="en-US" sz="2000" dirty="0" smtClean="0">
                <a:solidFill>
                  <a:srgbClr val="000000"/>
                </a:solidFill>
                <a:uFill>
                  <a:solidFill>
                    <a:srgbClr val="000000"/>
                  </a:solidFill>
                </a:uFill>
                <a:latin typeface="Arial Narrow" panose="020B0606020202030204" pitchFamily="34" charset="0"/>
              </a:rPr>
              <a:t>Organizations</a:t>
            </a:r>
          </a:p>
          <a:p>
            <a:pPr algn="l" rtl="0" latinLnBrk="1" hangingPunct="0">
              <a:lnSpc>
                <a:spcPct val="150000"/>
              </a:lnSpc>
            </a:pPr>
            <a:r>
              <a:rPr lang="en-US" sz="2000" b="1" dirty="0" smtClean="0">
                <a:solidFill>
                  <a:srgbClr val="000000"/>
                </a:solidFill>
                <a:uFill>
                  <a:solidFill>
                    <a:srgbClr val="000000"/>
                  </a:solidFill>
                </a:uFill>
                <a:latin typeface="+mj-lt"/>
              </a:rPr>
              <a:t>7</a:t>
            </a:r>
            <a:r>
              <a:rPr lang="en-US" sz="2000" b="1" dirty="0">
                <a:solidFill>
                  <a:srgbClr val="000000"/>
                </a:solidFill>
                <a:uFill>
                  <a:solidFill>
                    <a:srgbClr val="000000"/>
                  </a:solidFill>
                </a:uFill>
                <a:latin typeface="+mj-lt"/>
              </a:rPr>
              <a:t>. Interoperability Challenges</a:t>
            </a:r>
          </a:p>
          <a:p>
            <a:pPr algn="l" rtl="0" latinLnBrk="1" hangingPunct="0"/>
            <a:r>
              <a:rPr lang="en-US" sz="2000" dirty="0">
                <a:solidFill>
                  <a:srgbClr val="000000"/>
                </a:solidFill>
                <a:uFill>
                  <a:solidFill>
                    <a:srgbClr val="000000"/>
                  </a:solidFill>
                </a:uFill>
                <a:latin typeface="Arial Narrow" panose="020B0606020202030204" pitchFamily="34" charset="0"/>
              </a:rPr>
              <a:t>7.1 Terminology Standards</a:t>
            </a:r>
          </a:p>
          <a:p>
            <a:pPr algn="l" rtl="0" latinLnBrk="1" hangingPunct="0"/>
            <a:r>
              <a:rPr lang="en-US" sz="2000" dirty="0">
                <a:solidFill>
                  <a:srgbClr val="000000"/>
                </a:solidFill>
                <a:uFill>
                  <a:solidFill>
                    <a:srgbClr val="000000"/>
                  </a:solidFill>
                </a:uFill>
                <a:latin typeface="Arial Narrow" panose="020B0606020202030204" pitchFamily="34" charset="0"/>
              </a:rPr>
              <a:t>7.2 Transport Standards</a:t>
            </a:r>
          </a:p>
          <a:p>
            <a:pPr algn="l" rtl="0" latinLnBrk="1" hangingPunct="0"/>
            <a:r>
              <a:rPr lang="en-US" sz="2000" dirty="0">
                <a:solidFill>
                  <a:srgbClr val="000000"/>
                </a:solidFill>
                <a:uFill>
                  <a:solidFill>
                    <a:srgbClr val="000000"/>
                  </a:solidFill>
                </a:uFill>
                <a:latin typeface="Arial Narrow" panose="020B0606020202030204" pitchFamily="34" charset="0"/>
              </a:rPr>
              <a:t>7.3 Veterans &amp; Community Health Partner Exchange</a:t>
            </a:r>
          </a:p>
          <a:p>
            <a:pPr algn="l" rtl="0" latinLnBrk="1" hangingPunct="0"/>
            <a:r>
              <a:rPr lang="en-US" sz="2000" dirty="0">
                <a:solidFill>
                  <a:srgbClr val="000000"/>
                </a:solidFill>
                <a:uFill>
                  <a:solidFill>
                    <a:srgbClr val="000000"/>
                  </a:solidFill>
                </a:uFill>
                <a:latin typeface="Arial Narrow" panose="020B0606020202030204" pitchFamily="34" charset="0"/>
              </a:rPr>
              <a:t>7.4 Technical Development</a:t>
            </a:r>
          </a:p>
          <a:p>
            <a:pPr algn="l" rtl="0" latinLnBrk="1" hangingPunct="0"/>
            <a:r>
              <a:rPr lang="en-US" sz="2000" dirty="0">
                <a:solidFill>
                  <a:srgbClr val="000000"/>
                </a:solidFill>
                <a:uFill>
                  <a:solidFill>
                    <a:srgbClr val="000000"/>
                  </a:solidFill>
                </a:uFill>
                <a:latin typeface="Arial Narrow" panose="020B0606020202030204" pitchFamily="34" charset="0"/>
              </a:rPr>
              <a:t>7.5 Impact to Clinical Workflow</a:t>
            </a:r>
          </a:p>
          <a:p>
            <a:pPr algn="ctr" rtl="0" latinLnBrk="1" hangingPunct="0">
              <a:spcBef>
                <a:spcPts val="1200"/>
              </a:spcBef>
            </a:pPr>
            <a:r>
              <a:rPr lang="en-US" sz="2000" b="1" dirty="0">
                <a:solidFill>
                  <a:srgbClr val="000000"/>
                </a:solidFill>
                <a:uFill>
                  <a:solidFill>
                    <a:srgbClr val="000000"/>
                  </a:solidFill>
                </a:uFill>
                <a:latin typeface="Arial Narrow" panose="020B0606020202030204" pitchFamily="34" charset="0"/>
              </a:rPr>
              <a:t>E</a:t>
            </a:r>
            <a:r>
              <a:rPr lang="en-US" sz="2000" b="1" dirty="0" smtClean="0">
                <a:solidFill>
                  <a:srgbClr val="000000"/>
                </a:solidFill>
                <a:uFill>
                  <a:solidFill>
                    <a:srgbClr val="000000"/>
                  </a:solidFill>
                </a:uFill>
                <a:latin typeface="Arial Narrow" panose="020B0606020202030204" pitchFamily="34" charset="0"/>
              </a:rPr>
              <a:t>nsuring </a:t>
            </a:r>
            <a:r>
              <a:rPr lang="en-US" sz="2000" b="1" dirty="0">
                <a:solidFill>
                  <a:srgbClr val="000000"/>
                </a:solidFill>
                <a:uFill>
                  <a:solidFill>
                    <a:srgbClr val="000000"/>
                  </a:solidFill>
                </a:uFill>
                <a:latin typeface="Arial Narrow" panose="020B0606020202030204" pitchFamily="34" charset="0"/>
              </a:rPr>
              <a:t>ubiquitous, standards-based interoperability of health data </a:t>
            </a:r>
            <a:endParaRPr lang="en-US" sz="2000" b="1" dirty="0" smtClean="0">
              <a:solidFill>
                <a:srgbClr val="000000"/>
              </a:solidFill>
              <a:uFill>
                <a:solidFill>
                  <a:srgbClr val="000000"/>
                </a:solidFill>
              </a:uFill>
              <a:latin typeface="Arial Narrow" panose="020B0606020202030204" pitchFamily="34" charset="0"/>
            </a:endParaRPr>
          </a:p>
          <a:p>
            <a:pPr algn="ctr" rtl="0" latinLnBrk="1" hangingPunct="0"/>
            <a:r>
              <a:rPr lang="en-US" sz="2000" b="1" dirty="0" smtClean="0">
                <a:solidFill>
                  <a:srgbClr val="000000"/>
                </a:solidFill>
                <a:uFill>
                  <a:solidFill>
                    <a:srgbClr val="000000"/>
                  </a:solidFill>
                </a:uFill>
                <a:latin typeface="Arial Narrow" panose="020B0606020202030204" pitchFamily="34" charset="0"/>
              </a:rPr>
              <a:t>across </a:t>
            </a:r>
            <a:r>
              <a:rPr lang="en-US" sz="2000" b="1" dirty="0">
                <a:solidFill>
                  <a:srgbClr val="000000"/>
                </a:solidFill>
                <a:uFill>
                  <a:solidFill>
                    <a:srgbClr val="000000"/>
                  </a:solidFill>
                </a:uFill>
                <a:latin typeface="Arial Narrow" panose="020B0606020202030204" pitchFamily="34" charset="0"/>
              </a:rPr>
              <a:t>all care settings through an incremental approach.</a:t>
            </a:r>
            <a:endParaRPr kumimoji="0" lang="en-US" sz="2000" b="1" i="0" u="none" strike="noStrike" cap="none" spc="0" normalizeH="0" baseline="0" dirty="0">
              <a:ln>
                <a:noFill/>
              </a:ln>
              <a:solidFill>
                <a:srgbClr val="000000"/>
              </a:solidFill>
              <a:effectLst/>
              <a:uFill>
                <a:solidFill>
                  <a:srgbClr val="000000"/>
                </a:solidFill>
              </a:uFill>
              <a:latin typeface="Arial Narrow" panose="020B0606020202030204" pitchFamily="34" charset="0"/>
              <a:sym typeface="Arial"/>
            </a:endParaRPr>
          </a:p>
        </p:txBody>
      </p:sp>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60</a:t>
            </a:fld>
            <a:endParaRPr lang="en-US" sz="140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Tree>
    <p:extLst>
      <p:ext uri="{BB962C8B-B14F-4D97-AF65-F5344CB8AC3E}">
        <p14:creationId xmlns:p14="http://schemas.microsoft.com/office/powerpoint/2010/main" val="951640848"/>
      </p:ext>
    </p:extLst>
  </p:cSld>
  <p:clrMapOvr>
    <a:masterClrMapping/>
  </p:clrMapOvr>
  <p:transition spd="med">
    <p:pull/>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1017588"/>
          </a:xfrm>
        </p:spPr>
        <p:txBody>
          <a:bodyPr/>
          <a:lstStyle/>
          <a:p>
            <a:pPr algn="ctr" rtl="0"/>
            <a:r>
              <a:rPr lang="en-US" sz="2800" b="1" dirty="0" smtClean="0">
                <a:solidFill>
                  <a:schemeClr val="bg1"/>
                </a:solidFill>
                <a:latin typeface="Arial Narrow" panose="020B0606020202030204" pitchFamily="34" charset="0"/>
              </a:rPr>
              <a:t>US Health IT Reference Architecture Directly Supports </a:t>
            </a:r>
            <a:r>
              <a:rPr lang="en-US" sz="2400" b="1" dirty="0" smtClean="0">
                <a:solidFill>
                  <a:schemeClr val="bg1"/>
                </a:solidFill>
                <a:latin typeface="Arial Narrow" panose="020B0606020202030204" pitchFamily="34" charset="0"/>
              </a:rPr>
              <a:t/>
            </a:r>
            <a:br>
              <a:rPr lang="en-US" sz="2400" b="1" dirty="0" smtClean="0">
                <a:solidFill>
                  <a:schemeClr val="bg1"/>
                </a:solidFill>
                <a:latin typeface="Arial Narrow" panose="020B0606020202030204" pitchFamily="34" charset="0"/>
              </a:rPr>
            </a:br>
            <a:r>
              <a:rPr lang="en-US" sz="2000" b="1" dirty="0" smtClean="0">
                <a:solidFill>
                  <a:schemeClr val="bg1"/>
                </a:solidFill>
                <a:latin typeface="Arial Narrow" panose="020B0606020202030204" pitchFamily="34" charset="0"/>
              </a:rPr>
              <a:t>“</a:t>
            </a:r>
            <a:r>
              <a:rPr lang="en-US" sz="2000" i="1" dirty="0" smtClean="0">
                <a:solidFill>
                  <a:schemeClr val="bg1"/>
                </a:solidFill>
                <a:uFill>
                  <a:solidFill>
                    <a:srgbClr val="000000"/>
                  </a:solidFill>
                </a:uFill>
                <a:latin typeface="Arial Narrow" panose="020B0606020202030204" pitchFamily="34" charset="0"/>
              </a:rPr>
              <a:t>Federal Health Architecture Strategic Goals”</a:t>
            </a:r>
            <a:endParaRPr lang="en-US" sz="2000" dirty="0">
              <a:solidFill>
                <a:schemeClr val="bg1"/>
              </a:solidFill>
              <a:latin typeface="Arial Narrow" panose="020B0606020202030204" pitchFamily="34" charset="0"/>
            </a:endParaRPr>
          </a:p>
        </p:txBody>
      </p:sp>
      <p:sp>
        <p:nvSpPr>
          <p:cNvPr id="3" name="TextBox 2"/>
          <p:cNvSpPr txBox="1"/>
          <p:nvPr/>
        </p:nvSpPr>
        <p:spPr>
          <a:xfrm>
            <a:off x="91816" y="1656128"/>
            <a:ext cx="9052183" cy="482087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indent="0" algn="ctr">
              <a:buFontTx/>
              <a:buNone/>
              <a:defRPr/>
            </a:pPr>
            <a:r>
              <a:rPr lang="en-US" sz="2000" dirty="0">
                <a:solidFill>
                  <a:srgbClr val="003399"/>
                </a:solidFill>
                <a:latin typeface="Arial Black" panose="020B0A04020102020204" pitchFamily="34" charset="0"/>
              </a:rPr>
              <a:t>Strengthening the </a:t>
            </a:r>
            <a:r>
              <a:rPr lang="en-US" sz="2000" dirty="0" smtClean="0">
                <a:solidFill>
                  <a:srgbClr val="003399"/>
                </a:solidFill>
                <a:latin typeface="Arial Black" panose="020B0A04020102020204" pitchFamily="34" charset="0"/>
              </a:rPr>
              <a:t>Federal/National </a:t>
            </a:r>
            <a:r>
              <a:rPr lang="en-US" sz="2000" dirty="0">
                <a:solidFill>
                  <a:srgbClr val="003399"/>
                </a:solidFill>
                <a:latin typeface="Arial Black" panose="020B0A04020102020204" pitchFamily="34" charset="0"/>
              </a:rPr>
              <a:t>Health IT </a:t>
            </a:r>
            <a:r>
              <a:rPr lang="en-US" sz="2000" dirty="0" smtClean="0">
                <a:solidFill>
                  <a:srgbClr val="003399"/>
                </a:solidFill>
                <a:latin typeface="Arial Black" panose="020B0A04020102020204" pitchFamily="34" charset="0"/>
              </a:rPr>
              <a:t>Landscape</a:t>
            </a:r>
          </a:p>
          <a:p>
            <a:pPr marL="0" indent="0" algn="ctr">
              <a:buFontTx/>
              <a:buNone/>
              <a:defRPr/>
            </a:pPr>
            <a:r>
              <a:rPr lang="en-US" sz="2000" dirty="0" smtClean="0">
                <a:solidFill>
                  <a:srgbClr val="003399"/>
                </a:solidFill>
                <a:latin typeface="Arial Black" panose="020B0A04020102020204" pitchFamily="34" charset="0"/>
              </a:rPr>
              <a:t> </a:t>
            </a:r>
            <a:r>
              <a:rPr lang="en-US" sz="2000" dirty="0">
                <a:solidFill>
                  <a:srgbClr val="003399"/>
                </a:solidFill>
                <a:latin typeface="Arial Black" panose="020B0A04020102020204" pitchFamily="34" charset="0"/>
              </a:rPr>
              <a:t>for Improved Health Care and Interoperability </a:t>
            </a:r>
            <a:endParaRPr lang="en-US" sz="2000" dirty="0" smtClean="0">
              <a:solidFill>
                <a:srgbClr val="003399"/>
              </a:solidFill>
              <a:latin typeface="Arial Black" panose="020B0A04020102020204" pitchFamily="34" charset="0"/>
            </a:endParaRPr>
          </a:p>
          <a:p>
            <a:pPr marL="0" indent="0">
              <a:buFontTx/>
              <a:buNone/>
              <a:defRPr/>
            </a:pPr>
            <a:endParaRPr lang="en-US" altLang="en-US" sz="2000" b="1" dirty="0">
              <a:solidFill>
                <a:srgbClr val="591C75"/>
              </a:solidFill>
              <a:ea typeface="MS PGothic" pitchFamily="34" charset="-128"/>
              <a:cs typeface="Georgia" pitchFamily="18" charset="0"/>
            </a:endParaRPr>
          </a:p>
          <a:p>
            <a:pPr marL="329565" indent="-288925" defTabSz="457200">
              <a:spcBef>
                <a:spcPts val="1200"/>
              </a:spcBef>
              <a:buClr>
                <a:srgbClr val="CB2E3F"/>
              </a:buClr>
              <a:buSzPct val="100000"/>
              <a:buFont typeface="Lucida Grande"/>
              <a:buChar char="»"/>
              <a:defRPr/>
            </a:pPr>
            <a:r>
              <a:rPr lang="en-US" altLang="en-US" dirty="0">
                <a:solidFill>
                  <a:srgbClr val="21315C"/>
                </a:solidFill>
                <a:uFill>
                  <a:solidFill>
                    <a:srgbClr val="21315C"/>
                  </a:solidFill>
                </a:uFill>
                <a:latin typeface="Arial Narrow" panose="020B0606020202030204" pitchFamily="34" charset="0"/>
              </a:rPr>
              <a:t>Establish a unified federal voice on health data </a:t>
            </a:r>
            <a:r>
              <a:rPr lang="en-US" altLang="en-US" dirty="0" smtClean="0">
                <a:solidFill>
                  <a:srgbClr val="21315C"/>
                </a:solidFill>
                <a:uFill>
                  <a:solidFill>
                    <a:srgbClr val="21315C"/>
                  </a:solidFill>
                </a:uFill>
                <a:latin typeface="Arial Narrow" panose="020B0606020202030204" pitchFamily="34" charset="0"/>
              </a:rPr>
              <a:t>exchange </a:t>
            </a:r>
            <a:r>
              <a:rPr lang="en-US" altLang="en-US" dirty="0">
                <a:solidFill>
                  <a:srgbClr val="21315C"/>
                </a:solidFill>
                <a:uFill>
                  <a:solidFill>
                    <a:srgbClr val="21315C"/>
                  </a:solidFill>
                </a:uFill>
                <a:latin typeface="Arial Narrow" panose="020B0606020202030204" pitchFamily="34" charset="0"/>
              </a:rPr>
              <a:t>and </a:t>
            </a:r>
            <a:r>
              <a:rPr lang="en-US" altLang="en-US" dirty="0" smtClean="0">
                <a:solidFill>
                  <a:srgbClr val="21315C"/>
                </a:solidFill>
                <a:uFill>
                  <a:solidFill>
                    <a:srgbClr val="21315C"/>
                  </a:solidFill>
                </a:uFill>
                <a:latin typeface="Arial Narrow" panose="020B0606020202030204" pitchFamily="34" charset="0"/>
              </a:rPr>
              <a:t>interoperability</a:t>
            </a:r>
            <a:endParaRPr lang="en-US" altLang="en-US" dirty="0">
              <a:solidFill>
                <a:srgbClr val="21315C"/>
              </a:solidFill>
              <a:uFill>
                <a:solidFill>
                  <a:srgbClr val="21315C"/>
                </a:solidFill>
              </a:uFill>
              <a:latin typeface="Arial Narrow" panose="020B0606020202030204" pitchFamily="34" charset="0"/>
            </a:endParaRPr>
          </a:p>
          <a:p>
            <a:pPr marL="520700" lvl="2" indent="-228600" defTabSz="457200">
              <a:lnSpc>
                <a:spcPct val="114000"/>
              </a:lnSpc>
              <a:buClr>
                <a:srgbClr val="CB2E3F"/>
              </a:buClr>
              <a:buSzPct val="100000"/>
              <a:buFont typeface="Lucida Grande"/>
              <a:buChar char="»"/>
              <a:defRPr/>
            </a:pPr>
            <a:r>
              <a:rPr lang="en-US" altLang="en-US" sz="1800" dirty="0">
                <a:solidFill>
                  <a:srgbClr val="21315C"/>
                </a:solidFill>
                <a:uFill>
                  <a:solidFill>
                    <a:srgbClr val="21315C"/>
                  </a:solidFill>
                </a:uFill>
                <a:latin typeface="Arial Narrow" panose="020B0606020202030204" pitchFamily="34" charset="0"/>
              </a:rPr>
              <a:t>Establish FHA as a “convener of stature”, and broaden participation</a:t>
            </a:r>
          </a:p>
          <a:p>
            <a:pPr marL="520700" lvl="2" indent="-228600" defTabSz="457200">
              <a:lnSpc>
                <a:spcPct val="114000"/>
              </a:lnSpc>
              <a:buClr>
                <a:srgbClr val="CB2E3F"/>
              </a:buClr>
              <a:buSzPct val="100000"/>
              <a:buFont typeface="Lucida Grande"/>
              <a:buChar char="»"/>
              <a:defRPr/>
            </a:pPr>
            <a:r>
              <a:rPr lang="en-US" altLang="en-US" sz="1800" dirty="0">
                <a:solidFill>
                  <a:srgbClr val="21315C"/>
                </a:solidFill>
                <a:uFill>
                  <a:solidFill>
                    <a:srgbClr val="21315C"/>
                  </a:solidFill>
                </a:uFill>
                <a:latin typeface="Arial Narrow" panose="020B0606020202030204" pitchFamily="34" charset="0"/>
              </a:rPr>
              <a:t>Institutionalize governance decision-making processes</a:t>
            </a:r>
          </a:p>
          <a:p>
            <a:pPr marL="520700" lvl="2" indent="-228600" defTabSz="457200">
              <a:lnSpc>
                <a:spcPct val="114000"/>
              </a:lnSpc>
              <a:buClr>
                <a:srgbClr val="CB2E3F"/>
              </a:buClr>
              <a:buSzPct val="100000"/>
              <a:buFont typeface="Lucida Grande"/>
              <a:buChar char="»"/>
              <a:defRPr/>
            </a:pPr>
            <a:r>
              <a:rPr lang="en-US" altLang="en-US" sz="1800" dirty="0">
                <a:solidFill>
                  <a:srgbClr val="21315C"/>
                </a:solidFill>
                <a:uFill>
                  <a:solidFill>
                    <a:srgbClr val="21315C"/>
                  </a:solidFill>
                </a:uFill>
                <a:latin typeface="Arial Narrow" panose="020B0606020202030204" pitchFamily="34" charset="0"/>
              </a:rPr>
              <a:t>Expand outreach and access to tools</a:t>
            </a:r>
          </a:p>
          <a:p>
            <a:pPr marL="329565" indent="-288925" defTabSz="457200">
              <a:spcBef>
                <a:spcPts val="1200"/>
              </a:spcBef>
              <a:buClr>
                <a:srgbClr val="CB2E3F"/>
              </a:buClr>
              <a:buSzPct val="100000"/>
              <a:buFont typeface="Lucida Grande"/>
              <a:buChar char="»"/>
              <a:defRPr/>
            </a:pPr>
            <a:r>
              <a:rPr lang="en-US" altLang="en-US" dirty="0">
                <a:solidFill>
                  <a:srgbClr val="21315C"/>
                </a:solidFill>
                <a:uFill>
                  <a:solidFill>
                    <a:srgbClr val="21315C"/>
                  </a:solidFill>
                </a:uFill>
                <a:latin typeface="Arial Narrow" panose="020B0606020202030204" pitchFamily="34" charset="0"/>
              </a:rPr>
              <a:t>Achieve adoption of interoperability specifications, leading to active data exchange in the Federal health community</a:t>
            </a:r>
          </a:p>
          <a:p>
            <a:pPr marL="520700" lvl="2" indent="-228600" defTabSz="457200">
              <a:lnSpc>
                <a:spcPct val="114000"/>
              </a:lnSpc>
              <a:buClr>
                <a:srgbClr val="CB2E3F"/>
              </a:buClr>
              <a:buSzPct val="100000"/>
              <a:buFont typeface="Lucida Grande"/>
              <a:buChar char="»"/>
              <a:defRPr/>
            </a:pPr>
            <a:r>
              <a:rPr lang="en-US" altLang="en-US" sz="1800" dirty="0">
                <a:solidFill>
                  <a:srgbClr val="21315C"/>
                </a:solidFill>
                <a:uFill>
                  <a:solidFill>
                    <a:srgbClr val="21315C"/>
                  </a:solidFill>
                </a:uFill>
                <a:latin typeface="Arial Narrow" panose="020B0606020202030204" pitchFamily="34" charset="0"/>
              </a:rPr>
              <a:t>Support S&amp;I Framework by providing federal use cases </a:t>
            </a:r>
            <a:r>
              <a:rPr lang="en-US" altLang="en-US" sz="1800" dirty="0" smtClean="0">
                <a:solidFill>
                  <a:srgbClr val="21315C"/>
                </a:solidFill>
                <a:uFill>
                  <a:solidFill>
                    <a:srgbClr val="21315C"/>
                  </a:solidFill>
                </a:uFill>
                <a:latin typeface="Arial Narrow" panose="020B0606020202030204" pitchFamily="34" charset="0"/>
              </a:rPr>
              <a:t>and </a:t>
            </a:r>
            <a:r>
              <a:rPr lang="en-US" altLang="en-US" sz="1800" dirty="0">
                <a:solidFill>
                  <a:srgbClr val="21315C"/>
                </a:solidFill>
                <a:uFill>
                  <a:solidFill>
                    <a:srgbClr val="21315C"/>
                  </a:solidFill>
                </a:uFill>
                <a:latin typeface="Arial Narrow" panose="020B0606020202030204" pitchFamily="34" charset="0"/>
              </a:rPr>
              <a:t>pilots</a:t>
            </a:r>
          </a:p>
          <a:p>
            <a:pPr marL="520700" lvl="2" indent="-228600" defTabSz="457200">
              <a:lnSpc>
                <a:spcPct val="114000"/>
              </a:lnSpc>
              <a:buClr>
                <a:srgbClr val="CB2E3F"/>
              </a:buClr>
              <a:buSzPct val="100000"/>
              <a:buFont typeface="Lucida Grande"/>
              <a:buChar char="»"/>
              <a:defRPr/>
            </a:pPr>
            <a:r>
              <a:rPr lang="en-US" altLang="en-US" sz="1800" dirty="0">
                <a:solidFill>
                  <a:srgbClr val="21315C"/>
                </a:solidFill>
                <a:uFill>
                  <a:solidFill>
                    <a:srgbClr val="21315C"/>
                  </a:solidFill>
                </a:uFill>
                <a:latin typeface="Arial Narrow" panose="020B0606020202030204" pitchFamily="34" charset="0"/>
              </a:rPr>
              <a:t>Enable FHA partners to move from legacy to new solutions in effective, coordinated manner</a:t>
            </a:r>
          </a:p>
          <a:p>
            <a:pPr marL="329565" indent="-288925" defTabSz="457200">
              <a:spcBef>
                <a:spcPts val="1200"/>
              </a:spcBef>
              <a:buClr>
                <a:srgbClr val="CB2E3F"/>
              </a:buClr>
              <a:buSzPct val="100000"/>
              <a:buFont typeface="Lucida Grande"/>
              <a:buChar char="»"/>
              <a:defRPr/>
            </a:pPr>
            <a:r>
              <a:rPr lang="en-US" altLang="en-US" dirty="0">
                <a:solidFill>
                  <a:srgbClr val="21315C"/>
                </a:solidFill>
                <a:uFill>
                  <a:solidFill>
                    <a:srgbClr val="21315C"/>
                  </a:solidFill>
                </a:uFill>
                <a:latin typeface="Arial Narrow" panose="020B0606020202030204" pitchFamily="34" charset="0"/>
              </a:rPr>
              <a:t>Align federal policies in healthcare data exchange</a:t>
            </a:r>
          </a:p>
          <a:p>
            <a:pPr marL="520700" lvl="2" indent="-228600" defTabSz="457200">
              <a:lnSpc>
                <a:spcPct val="114000"/>
              </a:lnSpc>
              <a:buClr>
                <a:srgbClr val="CB2E3F"/>
              </a:buClr>
              <a:buSzPct val="100000"/>
              <a:buFont typeface="Lucida Grande"/>
              <a:buChar char="»"/>
              <a:defRPr/>
            </a:pPr>
            <a:r>
              <a:rPr lang="en-US" altLang="en-US" sz="1800" dirty="0">
                <a:solidFill>
                  <a:srgbClr val="21315C"/>
                </a:solidFill>
                <a:uFill>
                  <a:solidFill>
                    <a:srgbClr val="21315C"/>
                  </a:solidFill>
                </a:uFill>
                <a:latin typeface="Arial Narrow" panose="020B0606020202030204" pitchFamily="34" charset="0"/>
              </a:rPr>
              <a:t>Provide a forum for the cataloging and aligning of federal policies and practices</a:t>
            </a:r>
          </a:p>
        </p:txBody>
      </p:sp>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61</a:t>
            </a:fld>
            <a:endParaRPr lang="en-US" sz="140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Tree>
    <p:extLst>
      <p:ext uri="{BB962C8B-B14F-4D97-AF65-F5344CB8AC3E}">
        <p14:creationId xmlns:p14="http://schemas.microsoft.com/office/powerpoint/2010/main" val="3268985827"/>
      </p:ext>
    </p:extLst>
  </p:cSld>
  <p:clrMapOvr>
    <a:masterClrMapping/>
  </p:clrMapOvr>
  <p:transition spd="med">
    <p:pull/>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1017588"/>
          </a:xfrm>
        </p:spPr>
        <p:txBody>
          <a:bodyPr/>
          <a:lstStyle/>
          <a:p>
            <a:pPr algn="ctr" rtl="0"/>
            <a:r>
              <a:rPr lang="en-US" sz="2800" b="1" dirty="0" smtClean="0">
                <a:solidFill>
                  <a:schemeClr val="bg1"/>
                </a:solidFill>
                <a:latin typeface="Arial Narrow" panose="020B0606020202030204" pitchFamily="34" charset="0"/>
              </a:rPr>
              <a:t>US Health IT Reference Architecture Directly Supports </a:t>
            </a:r>
            <a:r>
              <a:rPr lang="en-US" sz="2400" b="1" dirty="0" smtClean="0">
                <a:solidFill>
                  <a:schemeClr val="bg1"/>
                </a:solidFill>
                <a:latin typeface="Arial Narrow" panose="020B0606020202030204" pitchFamily="34" charset="0"/>
              </a:rPr>
              <a:t/>
            </a:r>
            <a:br>
              <a:rPr lang="en-US" sz="2400" b="1" dirty="0" smtClean="0">
                <a:solidFill>
                  <a:schemeClr val="bg1"/>
                </a:solidFill>
                <a:latin typeface="Arial Narrow" panose="020B0606020202030204" pitchFamily="34" charset="0"/>
              </a:rPr>
            </a:br>
            <a:r>
              <a:rPr lang="en-US" sz="2000" b="1" dirty="0" smtClean="0">
                <a:solidFill>
                  <a:schemeClr val="bg1"/>
                </a:solidFill>
                <a:latin typeface="Arial Narrow" panose="020B0606020202030204" pitchFamily="34" charset="0"/>
              </a:rPr>
              <a:t>“</a:t>
            </a:r>
            <a:r>
              <a:rPr lang="en-US" sz="2000" i="1" dirty="0" smtClean="0">
                <a:solidFill>
                  <a:schemeClr val="bg1"/>
                </a:solidFill>
                <a:uFill>
                  <a:solidFill>
                    <a:srgbClr val="000000"/>
                  </a:solidFill>
                </a:uFill>
                <a:latin typeface="Arial Narrow" panose="020B0606020202030204" pitchFamily="34" charset="0"/>
              </a:rPr>
              <a:t>Federal Health Architecture Roadmap”</a:t>
            </a:r>
            <a:endParaRPr lang="en-US" sz="2000" dirty="0">
              <a:solidFill>
                <a:schemeClr val="bg1"/>
              </a:solidFill>
              <a:latin typeface="Arial Narrow" panose="020B0606020202030204" pitchFamily="34" charset="0"/>
            </a:endParaRPr>
          </a:p>
        </p:txBody>
      </p:sp>
      <p:sp>
        <p:nvSpPr>
          <p:cNvPr id="3" name="TextBox 2"/>
          <p:cNvSpPr txBox="1"/>
          <p:nvPr/>
        </p:nvSpPr>
        <p:spPr>
          <a:xfrm>
            <a:off x="91816" y="1421220"/>
            <a:ext cx="8915399" cy="477438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29565" lvl="1" indent="-288925" defTabSz="457200">
              <a:lnSpc>
                <a:spcPct val="114000"/>
              </a:lnSpc>
              <a:spcBef>
                <a:spcPts val="600"/>
              </a:spcBef>
              <a:buClr>
                <a:srgbClr val="CB2E3F"/>
              </a:buClr>
              <a:buSzPct val="100000"/>
              <a:buFont typeface="Lucida Grande"/>
              <a:buChar char="»"/>
            </a:pPr>
            <a:r>
              <a:rPr lang="en-US" dirty="0" smtClean="0">
                <a:solidFill>
                  <a:srgbClr val="21315C"/>
                </a:solidFill>
                <a:uFill>
                  <a:solidFill>
                    <a:srgbClr val="21315C"/>
                  </a:solidFill>
                </a:uFill>
                <a:latin typeface="Arial Narrow" panose="020B0606020202030204" pitchFamily="34" charset="0"/>
              </a:rPr>
              <a:t>Consistency / Interoperability / traceability among </a:t>
            </a:r>
            <a:r>
              <a:rPr lang="en-US" dirty="0">
                <a:solidFill>
                  <a:srgbClr val="21315C"/>
                </a:solidFill>
                <a:uFill>
                  <a:solidFill>
                    <a:srgbClr val="21315C"/>
                  </a:solidFill>
                </a:uFill>
                <a:latin typeface="Arial Narrow" panose="020B0606020202030204" pitchFamily="34" charset="0"/>
              </a:rPr>
              <a:t>Agency Sponsored artifacts, processes, technologies and products </a:t>
            </a:r>
          </a:p>
          <a:p>
            <a:pPr marL="329565" lvl="1" indent="-288925" defTabSz="457200">
              <a:lnSpc>
                <a:spcPct val="114000"/>
              </a:lnSpc>
              <a:spcBef>
                <a:spcPts val="600"/>
              </a:spcBef>
              <a:buClr>
                <a:srgbClr val="CB2E3F"/>
              </a:buClr>
              <a:buSzPct val="100000"/>
              <a:buFont typeface="Lucida Grande"/>
              <a:buChar char="»"/>
            </a:pPr>
            <a:r>
              <a:rPr lang="en-US" dirty="0">
                <a:solidFill>
                  <a:srgbClr val="21315C"/>
                </a:solidFill>
                <a:uFill>
                  <a:solidFill>
                    <a:srgbClr val="21315C"/>
                  </a:solidFill>
                </a:uFill>
                <a:latin typeface="Arial Narrow" panose="020B0606020202030204" pitchFamily="34" charset="0"/>
              </a:rPr>
              <a:t>Harmonize agency duplicative environment while </a:t>
            </a:r>
            <a:r>
              <a:rPr lang="en-US" dirty="0" smtClean="0">
                <a:solidFill>
                  <a:srgbClr val="21315C"/>
                </a:solidFill>
                <a:uFill>
                  <a:solidFill>
                    <a:srgbClr val="21315C"/>
                  </a:solidFill>
                </a:uFill>
                <a:latin typeface="Arial Narrow" panose="020B0606020202030204" pitchFamily="34" charset="0"/>
              </a:rPr>
              <a:t>supporting </a:t>
            </a:r>
            <a:r>
              <a:rPr lang="en-US" dirty="0">
                <a:solidFill>
                  <a:srgbClr val="21315C"/>
                </a:solidFill>
                <a:uFill>
                  <a:solidFill>
                    <a:srgbClr val="21315C"/>
                  </a:solidFill>
                </a:uFill>
                <a:latin typeface="Arial Narrow" panose="020B0606020202030204" pitchFamily="34" charset="0"/>
              </a:rPr>
              <a:t>Agencies’ roles, positions and actions </a:t>
            </a:r>
          </a:p>
          <a:p>
            <a:pPr marL="329565" lvl="1" indent="-288925" defTabSz="457200">
              <a:lnSpc>
                <a:spcPct val="114000"/>
              </a:lnSpc>
              <a:spcBef>
                <a:spcPts val="600"/>
              </a:spcBef>
              <a:buClr>
                <a:srgbClr val="CB2E3F"/>
              </a:buClr>
              <a:buSzPct val="100000"/>
              <a:buFont typeface="Lucida Grande"/>
              <a:buChar char="»"/>
            </a:pPr>
            <a:r>
              <a:rPr lang="en-US" dirty="0">
                <a:solidFill>
                  <a:srgbClr val="21315C"/>
                </a:solidFill>
                <a:uFill>
                  <a:solidFill>
                    <a:srgbClr val="21315C"/>
                  </a:solidFill>
                </a:uFill>
                <a:latin typeface="Arial Narrow" panose="020B0606020202030204" pitchFamily="34" charset="0"/>
              </a:rPr>
              <a:t>Enhance communication and outreach:  make Agency sponsored tools and artifacts more useable, useful and understandable and share nationwide.</a:t>
            </a:r>
          </a:p>
          <a:p>
            <a:pPr marL="329565" lvl="1" indent="-288925" defTabSz="457200">
              <a:lnSpc>
                <a:spcPct val="114000"/>
              </a:lnSpc>
              <a:spcBef>
                <a:spcPts val="600"/>
              </a:spcBef>
              <a:buClr>
                <a:srgbClr val="CB2E3F"/>
              </a:buClr>
              <a:buSzPct val="100000"/>
              <a:buFont typeface="Lucida Grande"/>
              <a:buChar char="»"/>
            </a:pPr>
            <a:r>
              <a:rPr lang="en-US" dirty="0">
                <a:solidFill>
                  <a:srgbClr val="21315C"/>
                </a:solidFill>
                <a:uFill>
                  <a:solidFill>
                    <a:srgbClr val="21315C"/>
                  </a:solidFill>
                </a:uFill>
                <a:latin typeface="Arial Narrow" panose="020B0606020202030204" pitchFamily="34" charset="0"/>
              </a:rPr>
              <a:t>Embrace </a:t>
            </a:r>
            <a:r>
              <a:rPr lang="en-US" dirty="0" smtClean="0">
                <a:solidFill>
                  <a:srgbClr val="21315C"/>
                </a:solidFill>
                <a:uFill>
                  <a:solidFill>
                    <a:srgbClr val="21315C"/>
                  </a:solidFill>
                </a:uFill>
                <a:latin typeface="Arial Narrow" panose="020B0606020202030204" pitchFamily="34" charset="0"/>
              </a:rPr>
              <a:t>Health IT Systems </a:t>
            </a:r>
            <a:r>
              <a:rPr lang="en-US" dirty="0">
                <a:solidFill>
                  <a:srgbClr val="21315C"/>
                </a:solidFill>
                <a:uFill>
                  <a:solidFill>
                    <a:srgbClr val="21315C"/>
                  </a:solidFill>
                </a:uFill>
                <a:latin typeface="Arial Narrow" panose="020B0606020202030204" pitchFamily="34" charset="0"/>
              </a:rPr>
              <a:t>and Public Health Management capabilities as the focal point of technical development of health informatics standards.</a:t>
            </a:r>
          </a:p>
          <a:p>
            <a:pPr marL="329565" lvl="1" indent="-288925" defTabSz="457200">
              <a:lnSpc>
                <a:spcPct val="114000"/>
              </a:lnSpc>
              <a:spcBef>
                <a:spcPts val="600"/>
              </a:spcBef>
              <a:buClr>
                <a:srgbClr val="CB2E3F"/>
              </a:buClr>
              <a:buSzPct val="100000"/>
              <a:buFont typeface="Lucida Grande"/>
              <a:buChar char="»"/>
            </a:pPr>
            <a:r>
              <a:rPr lang="en-US" dirty="0">
                <a:solidFill>
                  <a:srgbClr val="21315C"/>
                </a:solidFill>
                <a:uFill>
                  <a:solidFill>
                    <a:srgbClr val="21315C"/>
                  </a:solidFill>
                </a:uFill>
                <a:latin typeface="Arial Narrow" panose="020B0606020202030204" pitchFamily="34" charset="0"/>
              </a:rPr>
              <a:t>Connect to and support the clinicians, an essential FHA community.</a:t>
            </a:r>
          </a:p>
          <a:p>
            <a:pPr marL="329565" lvl="1" indent="-288925" defTabSz="457200">
              <a:lnSpc>
                <a:spcPct val="114000"/>
              </a:lnSpc>
              <a:spcBef>
                <a:spcPts val="600"/>
              </a:spcBef>
              <a:buClr>
                <a:srgbClr val="CB2E3F"/>
              </a:buClr>
              <a:buSzPct val="100000"/>
              <a:buFont typeface="Lucida Grande"/>
              <a:buChar char="»"/>
            </a:pPr>
            <a:r>
              <a:rPr lang="en-US" dirty="0">
                <a:solidFill>
                  <a:srgbClr val="21315C"/>
                </a:solidFill>
                <a:uFill>
                  <a:solidFill>
                    <a:srgbClr val="21315C"/>
                  </a:solidFill>
                </a:uFill>
                <a:latin typeface="Arial Narrow" panose="020B0606020202030204" pitchFamily="34" charset="0"/>
              </a:rPr>
              <a:t>Catalyze national Health IT interoperability. </a:t>
            </a:r>
          </a:p>
        </p:txBody>
      </p:sp>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62</a:t>
            </a:fld>
            <a:endParaRPr lang="en-US" sz="140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Tree>
    <p:extLst>
      <p:ext uri="{BB962C8B-B14F-4D97-AF65-F5344CB8AC3E}">
        <p14:creationId xmlns:p14="http://schemas.microsoft.com/office/powerpoint/2010/main" val="2708225031"/>
      </p:ext>
    </p:extLst>
  </p:cSld>
  <p:clrMapOvr>
    <a:masterClrMapping/>
  </p:clrMapOvr>
  <p:transition spd="med">
    <p:pull/>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63</a:t>
            </a:fld>
            <a:endParaRPr lang="en-US" sz="140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11" name="Title 1"/>
          <p:cNvSpPr>
            <a:spLocks noGrp="1"/>
          </p:cNvSpPr>
          <p:nvPr>
            <p:ph type="title"/>
          </p:nvPr>
        </p:nvSpPr>
        <p:spPr>
          <a:xfrm>
            <a:off x="0" y="0"/>
            <a:ext cx="9144000" cy="1017588"/>
          </a:xfrm>
        </p:spPr>
        <p:txBody>
          <a:bodyPr>
            <a:normAutofit/>
          </a:bodyPr>
          <a:lstStyle/>
          <a:p>
            <a:pPr algn="ctr" eaLnBrk="1" fontAlgn="auto" hangingPunct="1">
              <a:spcAft>
                <a:spcPts val="0"/>
              </a:spcAft>
              <a:defRPr/>
            </a:pPr>
            <a:r>
              <a:rPr lang="en-US" dirty="0" smtClean="0">
                <a:latin typeface="Arial Black" panose="020B0A04020102020204" pitchFamily="34" charset="0"/>
                <a:ea typeface="+mj-ea"/>
              </a:rPr>
              <a:t>New S&amp;I Approach to</a:t>
            </a:r>
            <a:br>
              <a:rPr lang="en-US" dirty="0" smtClean="0">
                <a:latin typeface="Arial Black" panose="020B0A04020102020204" pitchFamily="34" charset="0"/>
                <a:ea typeface="+mj-ea"/>
              </a:rPr>
            </a:br>
            <a:r>
              <a:rPr lang="en-US" sz="2800" b="1" dirty="0">
                <a:solidFill>
                  <a:schemeClr val="bg1"/>
                </a:solidFill>
              </a:rPr>
              <a:t>US Health IT Reference Architecture</a:t>
            </a:r>
            <a:endParaRPr lang="en-US" dirty="0">
              <a:latin typeface="Arial Black" panose="020B0A04020102020204" pitchFamily="34" charset="0"/>
              <a:ea typeface="+mj-ea"/>
            </a:endParaRPr>
          </a:p>
        </p:txBody>
      </p:sp>
      <p:graphicFrame>
        <p:nvGraphicFramePr>
          <p:cNvPr id="15" name="Diagram 14"/>
          <p:cNvGraphicFramePr/>
          <p:nvPr>
            <p:extLst>
              <p:ext uri="{D42A27DB-BD31-4B8C-83A1-F6EECF244321}">
                <p14:modId xmlns:p14="http://schemas.microsoft.com/office/powerpoint/2010/main" val="608826583"/>
              </p:ext>
            </p:extLst>
          </p:nvPr>
        </p:nvGraphicFramePr>
        <p:xfrm>
          <a:off x="89065" y="1282890"/>
          <a:ext cx="8902535" cy="41781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Left Brace 15"/>
          <p:cNvSpPr/>
          <p:nvPr/>
        </p:nvSpPr>
        <p:spPr>
          <a:xfrm rot="16200000">
            <a:off x="1908175" y="3090862"/>
            <a:ext cx="785813" cy="4084639"/>
          </a:xfrm>
          <a:prstGeom prst="leftBrace">
            <a:avLst/>
          </a:prstGeom>
          <a:noFill/>
          <a:ln w="412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prstClr val="black"/>
              </a:solidFill>
            </a:endParaRPr>
          </a:p>
        </p:txBody>
      </p:sp>
      <p:sp>
        <p:nvSpPr>
          <p:cNvPr id="17" name="TextBox 16"/>
          <p:cNvSpPr txBox="1"/>
          <p:nvPr/>
        </p:nvSpPr>
        <p:spPr>
          <a:xfrm>
            <a:off x="152399" y="5477470"/>
            <a:ext cx="4343401" cy="923330"/>
          </a:xfrm>
          <a:prstGeom prst="rect">
            <a:avLst/>
          </a:prstGeom>
          <a:noFill/>
        </p:spPr>
        <p:txBody>
          <a:bodyPr wrap="square">
            <a:spAutoFit/>
          </a:bodyPr>
          <a:lstStyle/>
          <a:p>
            <a:pPr algn="ctr">
              <a:defRPr/>
            </a:pPr>
            <a:r>
              <a:rPr lang="en-US" sz="1800" b="1" dirty="0">
                <a:solidFill>
                  <a:prstClr val="black">
                    <a:lumMod val="75000"/>
                    <a:lumOff val="25000"/>
                  </a:prstClr>
                </a:solidFill>
                <a:cs typeface="Arial" charset="0"/>
              </a:rPr>
              <a:t>S&amp;I Support Team + </a:t>
            </a:r>
            <a:br>
              <a:rPr lang="en-US" sz="1800" b="1" dirty="0">
                <a:solidFill>
                  <a:prstClr val="black">
                    <a:lumMod val="75000"/>
                    <a:lumOff val="25000"/>
                  </a:prstClr>
                </a:solidFill>
                <a:cs typeface="Arial" charset="0"/>
              </a:rPr>
            </a:br>
            <a:r>
              <a:rPr lang="en-US" sz="1800" b="1" dirty="0">
                <a:solidFill>
                  <a:prstClr val="black">
                    <a:lumMod val="75000"/>
                    <a:lumOff val="25000"/>
                  </a:prstClr>
                </a:solidFill>
                <a:cs typeface="Arial" charset="0"/>
              </a:rPr>
              <a:t>Pilot </a:t>
            </a:r>
            <a:r>
              <a:rPr lang="en-US" sz="1800" b="1" dirty="0" smtClean="0">
                <a:solidFill>
                  <a:prstClr val="black">
                    <a:lumMod val="75000"/>
                    <a:lumOff val="25000"/>
                  </a:prstClr>
                </a:solidFill>
                <a:cs typeface="Arial" charset="0"/>
              </a:rPr>
              <a:t>Community</a:t>
            </a:r>
          </a:p>
          <a:p>
            <a:pPr algn="ctr">
              <a:defRPr/>
            </a:pPr>
            <a:r>
              <a:rPr lang="en-US" sz="1800" b="1" i="1" u="sng" dirty="0" smtClean="0">
                <a:solidFill>
                  <a:prstClr val="black">
                    <a:lumMod val="75000"/>
                    <a:lumOff val="25000"/>
                  </a:prstClr>
                </a:solidFill>
                <a:cs typeface="Arial" charset="0"/>
              </a:rPr>
              <a:t>2016 Immunization Pilot</a:t>
            </a:r>
            <a:endParaRPr lang="en-US" sz="1800" b="1" i="1" u="sng" dirty="0">
              <a:solidFill>
                <a:prstClr val="black">
                  <a:lumMod val="75000"/>
                  <a:lumOff val="25000"/>
                </a:prstClr>
              </a:solidFill>
              <a:cs typeface="Arial" charset="0"/>
            </a:endParaRPr>
          </a:p>
        </p:txBody>
      </p:sp>
      <p:sp>
        <p:nvSpPr>
          <p:cNvPr id="18" name="Left Brace 17"/>
          <p:cNvSpPr/>
          <p:nvPr/>
        </p:nvSpPr>
        <p:spPr>
          <a:xfrm rot="16200000">
            <a:off x="5638006" y="4114007"/>
            <a:ext cx="687387" cy="1905000"/>
          </a:xfrm>
          <a:prstGeom prst="leftBrace">
            <a:avLst/>
          </a:prstGeom>
          <a:noFill/>
          <a:ln w="412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prstClr val="black"/>
              </a:solidFill>
            </a:endParaRPr>
          </a:p>
        </p:txBody>
      </p:sp>
      <p:sp>
        <p:nvSpPr>
          <p:cNvPr id="19" name="TextBox 18"/>
          <p:cNvSpPr txBox="1"/>
          <p:nvPr/>
        </p:nvSpPr>
        <p:spPr>
          <a:xfrm>
            <a:off x="4449763" y="5410200"/>
            <a:ext cx="3017837" cy="1200329"/>
          </a:xfrm>
          <a:prstGeom prst="rect">
            <a:avLst/>
          </a:prstGeom>
          <a:noFill/>
        </p:spPr>
        <p:txBody>
          <a:bodyPr wrap="square">
            <a:spAutoFit/>
          </a:bodyPr>
          <a:lstStyle/>
          <a:p>
            <a:pPr algn="ctr">
              <a:defRPr/>
            </a:pPr>
            <a:r>
              <a:rPr lang="en-US" sz="1800" b="1" dirty="0">
                <a:solidFill>
                  <a:prstClr val="black">
                    <a:lumMod val="75000"/>
                    <a:lumOff val="25000"/>
                  </a:prstClr>
                </a:solidFill>
                <a:cs typeface="Arial" charset="0"/>
              </a:rPr>
              <a:t>S&amp;I Support Team + </a:t>
            </a:r>
            <a:br>
              <a:rPr lang="en-US" sz="1800" b="1" dirty="0">
                <a:solidFill>
                  <a:prstClr val="black">
                    <a:lumMod val="75000"/>
                    <a:lumOff val="25000"/>
                  </a:prstClr>
                </a:solidFill>
                <a:cs typeface="Arial" charset="0"/>
              </a:rPr>
            </a:br>
            <a:r>
              <a:rPr lang="en-US" sz="1800" b="1" dirty="0">
                <a:solidFill>
                  <a:prstClr val="black">
                    <a:lumMod val="75000"/>
                    <a:lumOff val="25000"/>
                  </a:prstClr>
                </a:solidFill>
                <a:cs typeface="Arial" charset="0"/>
              </a:rPr>
              <a:t>Pilot Community + </a:t>
            </a:r>
            <a:r>
              <a:rPr lang="en-US" sz="1800" b="1" dirty="0" smtClean="0">
                <a:solidFill>
                  <a:prstClr val="black">
                    <a:lumMod val="75000"/>
                    <a:lumOff val="25000"/>
                  </a:prstClr>
                </a:solidFill>
                <a:cs typeface="Arial" charset="0"/>
              </a:rPr>
              <a:t>HL7</a:t>
            </a:r>
          </a:p>
          <a:p>
            <a:pPr algn="ctr">
              <a:defRPr/>
            </a:pPr>
            <a:r>
              <a:rPr lang="en-US" sz="1800" b="1" i="1" u="sng" dirty="0" smtClean="0">
                <a:solidFill>
                  <a:prstClr val="black">
                    <a:lumMod val="75000"/>
                    <a:lumOff val="25000"/>
                  </a:prstClr>
                </a:solidFill>
                <a:cs typeface="Arial" charset="0"/>
              </a:rPr>
              <a:t>2017-2018 Draft Standard </a:t>
            </a:r>
          </a:p>
          <a:p>
            <a:pPr algn="ctr">
              <a:defRPr/>
            </a:pPr>
            <a:r>
              <a:rPr lang="en-US" sz="1800" b="1" i="1" u="sng" dirty="0" smtClean="0">
                <a:solidFill>
                  <a:prstClr val="black">
                    <a:lumMod val="75000"/>
                    <a:lumOff val="25000"/>
                  </a:prstClr>
                </a:solidFill>
                <a:cs typeface="Arial" charset="0"/>
              </a:rPr>
              <a:t>for Trial Use (DSTU)</a:t>
            </a:r>
            <a:endParaRPr lang="en-US" sz="1800" b="1" i="1" u="sng" dirty="0">
              <a:solidFill>
                <a:prstClr val="black">
                  <a:lumMod val="75000"/>
                  <a:lumOff val="25000"/>
                </a:prstClr>
              </a:solidFill>
              <a:cs typeface="Arial" charset="0"/>
            </a:endParaRPr>
          </a:p>
        </p:txBody>
      </p:sp>
      <p:sp>
        <p:nvSpPr>
          <p:cNvPr id="20" name="Left Brace 19"/>
          <p:cNvSpPr/>
          <p:nvPr/>
        </p:nvSpPr>
        <p:spPr>
          <a:xfrm rot="16200000">
            <a:off x="7954963" y="4494212"/>
            <a:ext cx="687388" cy="1147763"/>
          </a:xfrm>
          <a:prstGeom prst="leftBrace">
            <a:avLst>
              <a:gd name="adj1" fmla="val 17841"/>
              <a:gd name="adj2" fmla="val 50000"/>
            </a:avLst>
          </a:prstGeom>
          <a:noFill/>
          <a:ln w="412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prstClr val="black"/>
              </a:solidFill>
            </a:endParaRPr>
          </a:p>
        </p:txBody>
      </p:sp>
      <p:sp>
        <p:nvSpPr>
          <p:cNvPr id="21" name="TextBox 20"/>
          <p:cNvSpPr txBox="1"/>
          <p:nvPr/>
        </p:nvSpPr>
        <p:spPr>
          <a:xfrm>
            <a:off x="7315200" y="5410200"/>
            <a:ext cx="1981200" cy="923330"/>
          </a:xfrm>
          <a:prstGeom prst="rect">
            <a:avLst/>
          </a:prstGeom>
          <a:noFill/>
        </p:spPr>
        <p:txBody>
          <a:bodyPr wrap="square">
            <a:spAutoFit/>
          </a:bodyPr>
          <a:lstStyle/>
          <a:p>
            <a:pPr algn="ctr">
              <a:defRPr/>
            </a:pPr>
            <a:r>
              <a:rPr lang="en-US" sz="1800" b="1" i="1" u="sng" dirty="0" smtClean="0">
                <a:solidFill>
                  <a:prstClr val="black">
                    <a:lumMod val="75000"/>
                    <a:lumOff val="25000"/>
                  </a:prstClr>
                </a:solidFill>
                <a:cs typeface="Arial" charset="0"/>
              </a:rPr>
              <a:t>2019 HL7</a:t>
            </a:r>
          </a:p>
          <a:p>
            <a:pPr algn="ctr">
              <a:defRPr/>
            </a:pPr>
            <a:r>
              <a:rPr lang="en-US" sz="1800" b="1" i="1" u="sng" dirty="0" smtClean="0">
                <a:solidFill>
                  <a:prstClr val="black">
                    <a:lumMod val="75000"/>
                    <a:lumOff val="25000"/>
                  </a:prstClr>
                </a:solidFill>
                <a:cs typeface="Arial" charset="0"/>
              </a:rPr>
              <a:t> Normative Ballot</a:t>
            </a:r>
            <a:endParaRPr lang="en-US" sz="1800" b="1" i="1" u="sng" dirty="0">
              <a:solidFill>
                <a:prstClr val="black">
                  <a:lumMod val="75000"/>
                  <a:lumOff val="25000"/>
                </a:prstClr>
              </a:solidFill>
              <a:cs typeface="Arial" charset="0"/>
            </a:endParaRPr>
          </a:p>
        </p:txBody>
      </p:sp>
      <p:sp>
        <p:nvSpPr>
          <p:cNvPr id="22" name="Flowchart: Process 21"/>
          <p:cNvSpPr/>
          <p:nvPr/>
        </p:nvSpPr>
        <p:spPr>
          <a:xfrm>
            <a:off x="88900" y="1371600"/>
            <a:ext cx="8748713" cy="436563"/>
          </a:xfrm>
          <a:prstGeom prst="flowChartProcess">
            <a:avLst/>
          </a:prstGeom>
          <a:gradFill>
            <a:gsLst>
              <a:gs pos="7000">
                <a:schemeClr val="accent1">
                  <a:lumMod val="42000"/>
                </a:schemeClr>
              </a:gs>
              <a:gs pos="87000">
                <a:schemeClr val="accent1">
                  <a:lumMod val="45000"/>
                  <a:lumOff val="55000"/>
                </a:schemeClr>
              </a:gs>
              <a:gs pos="100000">
                <a:schemeClr val="accent1">
                  <a:lumMod val="30000"/>
                  <a:lumOff val="70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prstClr val="white"/>
                </a:solidFill>
              </a:rPr>
              <a:t>Engage with SDOs</a:t>
            </a:r>
          </a:p>
        </p:txBody>
      </p:sp>
      <p:pic>
        <p:nvPicPr>
          <p:cNvPr id="23" name="Picture 13" descr="HL7 International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48600" y="8340"/>
            <a:ext cx="1295400" cy="1334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3211686"/>
      </p:ext>
    </p:extLst>
  </p:cSld>
  <p:clrMapOvr>
    <a:masterClrMapping/>
  </p:clrMapOvr>
  <p:transition spd="med">
    <p:pull/>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3" y="0"/>
            <a:ext cx="7599217" cy="1017588"/>
          </a:xfrm>
        </p:spPr>
        <p:txBody>
          <a:bodyPr/>
          <a:lstStyle/>
          <a:p>
            <a:pPr lvl="2" indent="0" algn="ctr"/>
            <a:r>
              <a:rPr lang="en-US" sz="2400" b="1" dirty="0">
                <a:solidFill>
                  <a:schemeClr val="bg1"/>
                </a:solidFill>
              </a:rPr>
              <a:t>Approach to </a:t>
            </a:r>
            <a:r>
              <a:rPr lang="en-US" sz="2400" b="1" dirty="0" smtClean="0">
                <a:solidFill>
                  <a:schemeClr val="bg1"/>
                </a:solidFill>
              </a:rPr>
              <a:t>US Health IT Reference Architecture</a:t>
            </a:r>
            <a:r>
              <a:rPr lang="en-US" sz="2400" b="1" dirty="0">
                <a:solidFill>
                  <a:srgbClr val="0000FF"/>
                </a:solidFill>
              </a:rPr>
              <a:t/>
            </a:r>
            <a:br>
              <a:rPr lang="en-US" sz="2400" b="1" dirty="0">
                <a:solidFill>
                  <a:srgbClr val="0000FF"/>
                </a:solidFill>
              </a:rPr>
            </a:br>
            <a:r>
              <a:rPr lang="en-US" sz="2400" b="1" dirty="0">
                <a:solidFill>
                  <a:schemeClr val="bg1"/>
                </a:solidFill>
              </a:rPr>
              <a:t>aka </a:t>
            </a:r>
            <a:r>
              <a:rPr lang="en-US" sz="2400" b="1" u="sng" dirty="0" smtClean="0">
                <a:solidFill>
                  <a:schemeClr val="bg1"/>
                </a:solidFill>
              </a:rPr>
              <a:t>HL7 </a:t>
            </a:r>
            <a:r>
              <a:rPr lang="en-US" sz="2400" b="1" i="1" u="sng" dirty="0" smtClean="0">
                <a:solidFill>
                  <a:schemeClr val="bg1"/>
                </a:solidFill>
                <a:cs typeface="Arial" panose="020B0604020202020204" pitchFamily="34" charset="0"/>
              </a:rPr>
              <a:t>US </a:t>
            </a:r>
            <a:r>
              <a:rPr lang="en-US" sz="2400" b="1" i="1" u="sng" dirty="0">
                <a:solidFill>
                  <a:schemeClr val="bg1"/>
                </a:solidFill>
                <a:cs typeface="Arial" panose="020B0604020202020204" pitchFamily="34" charset="0"/>
              </a:rPr>
              <a:t>Realm EHR-S FM Profile</a:t>
            </a:r>
            <a:endParaRPr lang="en-US" b="1" i="1" u="sng" dirty="0">
              <a:solidFill>
                <a:schemeClr val="bg1"/>
              </a:solidFill>
              <a:latin typeface="Arial Narrow" panose="020B0606020202030204" pitchFamily="34" charset="0"/>
            </a:endParaRPr>
          </a:p>
        </p:txBody>
      </p:sp>
      <p:sp>
        <p:nvSpPr>
          <p:cNvPr id="12" name="Text Placeholder 2"/>
          <p:cNvSpPr>
            <a:spLocks noGrp="1"/>
          </p:cNvSpPr>
          <p:nvPr>
            <p:ph type="body" idx="1"/>
          </p:nvPr>
        </p:nvSpPr>
        <p:spPr>
          <a:xfrm>
            <a:off x="685800" y="990600"/>
            <a:ext cx="8458200" cy="5791200"/>
          </a:xfrm>
        </p:spPr>
        <p:txBody>
          <a:bodyPr/>
          <a:lstStyle/>
          <a:p>
            <a:pPr marL="0" indent="0">
              <a:lnSpc>
                <a:spcPct val="114000"/>
              </a:lnSpc>
              <a:spcBef>
                <a:spcPts val="0"/>
              </a:spcBef>
              <a:buNone/>
            </a:pPr>
            <a:r>
              <a:rPr lang="en-CA" sz="2400" dirty="0" smtClean="0">
                <a:latin typeface="Arial Narrow" panose="020B0606020202030204" pitchFamily="34" charset="0"/>
              </a:rPr>
              <a:t>Empower Developers with Model Driven Architecture (MDA)</a:t>
            </a:r>
            <a:endParaRPr lang="en-CA" sz="2400" dirty="0">
              <a:latin typeface="Arial Narrow" panose="020B0606020202030204" pitchFamily="34" charset="0"/>
            </a:endParaRPr>
          </a:p>
          <a:p>
            <a:pPr marL="329565" lvl="1" indent="-288925">
              <a:lnSpc>
                <a:spcPct val="114000"/>
              </a:lnSpc>
              <a:spcBef>
                <a:spcPts val="600"/>
              </a:spcBef>
              <a:buFont typeface="Lucida Grande"/>
              <a:buChar char="»"/>
            </a:pPr>
            <a:r>
              <a:rPr lang="en-CA" u="sng" dirty="0">
                <a:latin typeface="Arial Narrow" panose="020B0606020202030204" pitchFamily="34" charset="0"/>
              </a:rPr>
              <a:t>EHR-S Functional Model as “umbrella</a:t>
            </a:r>
            <a:r>
              <a:rPr lang="en-CA" u="sng" dirty="0" smtClean="0">
                <a:latin typeface="Arial Narrow" panose="020B0606020202030204" pitchFamily="34" charset="0"/>
              </a:rPr>
              <a:t>”</a:t>
            </a:r>
          </a:p>
          <a:p>
            <a:pPr marL="520700" lvl="2">
              <a:lnSpc>
                <a:spcPct val="114000"/>
              </a:lnSpc>
              <a:spcBef>
                <a:spcPts val="0"/>
              </a:spcBef>
              <a:buFont typeface="Lucida Grande"/>
              <a:buChar char="»"/>
            </a:pPr>
            <a:r>
              <a:rPr lang="en-CA" sz="1800" dirty="0">
                <a:latin typeface="Arial Narrow" panose="020B0606020202030204" pitchFamily="34" charset="0"/>
              </a:rPr>
              <a:t>Traceability </a:t>
            </a:r>
            <a:r>
              <a:rPr lang="en-CA" sz="1800" dirty="0" smtClean="0">
                <a:latin typeface="Arial Narrow" panose="020B0606020202030204" pitchFamily="34" charset="0"/>
              </a:rPr>
              <a:t>to jurisdictional </a:t>
            </a:r>
            <a:r>
              <a:rPr lang="en-CA" sz="1800" dirty="0">
                <a:latin typeface="Arial Narrow" panose="020B0606020202030204" pitchFamily="34" charset="0"/>
              </a:rPr>
              <a:t>laws, regulations and policies</a:t>
            </a:r>
          </a:p>
          <a:p>
            <a:pPr marL="520700" lvl="2">
              <a:lnSpc>
                <a:spcPct val="114000"/>
              </a:lnSpc>
              <a:spcBef>
                <a:spcPts val="0"/>
              </a:spcBef>
              <a:buFont typeface="Lucida Grande"/>
              <a:buChar char="»"/>
            </a:pPr>
            <a:r>
              <a:rPr lang="en-CA" sz="1800" dirty="0">
                <a:latin typeface="Arial Narrow" panose="020B0606020202030204" pitchFamily="34" charset="0"/>
              </a:rPr>
              <a:t>CMS Meaningful Use objectives and criteria </a:t>
            </a:r>
            <a:endParaRPr lang="en-US" sz="1800" dirty="0">
              <a:latin typeface="Arial Narrow" panose="020B0606020202030204" pitchFamily="34" charset="0"/>
            </a:endParaRPr>
          </a:p>
          <a:p>
            <a:pPr marL="520700" lvl="2">
              <a:lnSpc>
                <a:spcPct val="114000"/>
              </a:lnSpc>
              <a:spcBef>
                <a:spcPts val="0"/>
              </a:spcBef>
              <a:buFont typeface="Lucida Grande"/>
              <a:buChar char="»"/>
            </a:pPr>
            <a:r>
              <a:rPr lang="en-CA" sz="1800" dirty="0" smtClean="0">
                <a:latin typeface="Arial Narrow" panose="020B0606020202030204" pitchFamily="34" charset="0"/>
              </a:rPr>
              <a:t>Traceability to clinical </a:t>
            </a:r>
            <a:r>
              <a:rPr lang="en-CA" sz="1800" dirty="0">
                <a:latin typeface="Arial Narrow" panose="020B0606020202030204" pitchFamily="34" charset="0"/>
              </a:rPr>
              <a:t>guidelines, pathways and quality measures </a:t>
            </a:r>
            <a:endParaRPr lang="en-US" sz="1800" dirty="0">
              <a:latin typeface="Arial Narrow" panose="020B0606020202030204" pitchFamily="34" charset="0"/>
            </a:endParaRPr>
          </a:p>
          <a:p>
            <a:pPr marL="329565" lvl="1" indent="-288925">
              <a:lnSpc>
                <a:spcPct val="114000"/>
              </a:lnSpc>
              <a:spcBef>
                <a:spcPts val="600"/>
              </a:spcBef>
              <a:buFont typeface="Lucida Grande"/>
              <a:buChar char="»"/>
            </a:pPr>
            <a:r>
              <a:rPr lang="en-CA" u="sng" dirty="0">
                <a:latin typeface="Arial Narrow" panose="020B0606020202030204" pitchFamily="34" charset="0"/>
              </a:rPr>
              <a:t>S&amp;I Framework Use-Cases Simplification Framework, including</a:t>
            </a:r>
          </a:p>
          <a:p>
            <a:pPr marL="520700" lvl="2">
              <a:spcBef>
                <a:spcPts val="0"/>
              </a:spcBef>
              <a:buFont typeface="Lucida Grande"/>
              <a:buChar char="»"/>
            </a:pPr>
            <a:r>
              <a:rPr lang="en-CA" sz="1800" dirty="0">
                <a:latin typeface="Arial Narrow" panose="020B0606020202030204" pitchFamily="34" charset="0"/>
              </a:rPr>
              <a:t>AHIC/HITSP use cases, NIST/CDC immunization use case, </a:t>
            </a:r>
          </a:p>
          <a:p>
            <a:pPr marL="520700" lvl="2">
              <a:spcBef>
                <a:spcPts val="0"/>
              </a:spcBef>
              <a:buFont typeface="Lucida Grande"/>
              <a:buChar char="»"/>
            </a:pPr>
            <a:r>
              <a:rPr lang="en-CA" sz="1800" dirty="0">
                <a:latin typeface="Arial Narrow" panose="020B0606020202030204" pitchFamily="34" charset="0"/>
              </a:rPr>
              <a:t>Others as requested by Federal Agencies</a:t>
            </a:r>
            <a:endParaRPr lang="en-US" sz="1800" dirty="0">
              <a:latin typeface="Arial Narrow" panose="020B0606020202030204" pitchFamily="34" charset="0"/>
            </a:endParaRPr>
          </a:p>
          <a:p>
            <a:pPr marL="329565" lvl="1" indent="-288925">
              <a:lnSpc>
                <a:spcPct val="114000"/>
              </a:lnSpc>
              <a:spcBef>
                <a:spcPts val="600"/>
              </a:spcBef>
              <a:buFont typeface="Lucida Grande"/>
              <a:buChar char="»"/>
            </a:pPr>
            <a:r>
              <a:rPr lang="en-CA" u="sng" dirty="0">
                <a:latin typeface="Arial Narrow" panose="020B0606020202030204" pitchFamily="34" charset="0"/>
              </a:rPr>
              <a:t>Federal Health Information Model (FHIM), with </a:t>
            </a:r>
            <a:r>
              <a:rPr lang="en-CA" u="sng" dirty="0" smtClean="0">
                <a:latin typeface="Arial Narrow" panose="020B0606020202030204" pitchFamily="34" charset="0"/>
              </a:rPr>
              <a:t>bindings / mappings </a:t>
            </a:r>
            <a:r>
              <a:rPr lang="en-CA" u="sng" dirty="0">
                <a:latin typeface="Arial Narrow" panose="020B0606020202030204" pitchFamily="34" charset="0"/>
              </a:rPr>
              <a:t>to</a:t>
            </a:r>
            <a:endParaRPr lang="en-US" u="sng" dirty="0">
              <a:latin typeface="Arial Narrow" panose="020B0606020202030204" pitchFamily="34" charset="0"/>
            </a:endParaRPr>
          </a:p>
          <a:p>
            <a:pPr marL="520700" lvl="2">
              <a:spcBef>
                <a:spcPts val="0"/>
              </a:spcBef>
              <a:buFont typeface="Lucida Grande"/>
              <a:buChar char="»"/>
            </a:pPr>
            <a:r>
              <a:rPr lang="en-CA" sz="1800" dirty="0">
                <a:latin typeface="Arial Narrow" panose="020B0606020202030204" pitchFamily="34" charset="0"/>
              </a:rPr>
              <a:t>NLM’s US Extension to SNOMED CT, LOINC, </a:t>
            </a:r>
            <a:r>
              <a:rPr lang="en-CA" sz="1800" dirty="0" err="1">
                <a:latin typeface="Arial Narrow" panose="020B0606020202030204" pitchFamily="34" charset="0"/>
              </a:rPr>
              <a:t>RxNorm</a:t>
            </a:r>
            <a:r>
              <a:rPr lang="en-CA" sz="1800" dirty="0">
                <a:latin typeface="Arial Narrow" panose="020B0606020202030204" pitchFamily="34" charset="0"/>
              </a:rPr>
              <a:t>, NCPDP etc.</a:t>
            </a:r>
          </a:p>
          <a:p>
            <a:pPr marL="520700" lvl="2">
              <a:spcBef>
                <a:spcPts val="0"/>
              </a:spcBef>
              <a:buFont typeface="Lucida Grande"/>
              <a:buChar char="»"/>
            </a:pPr>
            <a:r>
              <a:rPr lang="en-CA" sz="1800" dirty="0" smtClean="0">
                <a:latin typeface="Arial Narrow" panose="020B0606020202030204" pitchFamily="34" charset="0"/>
              </a:rPr>
              <a:t>NIEM</a:t>
            </a:r>
            <a:r>
              <a:rPr lang="en-CA" sz="1800" dirty="0">
                <a:latin typeface="Arial Narrow" panose="020B0606020202030204" pitchFamily="34" charset="0"/>
              </a:rPr>
              <a:t>, </a:t>
            </a:r>
            <a:r>
              <a:rPr lang="en-CA" sz="1800" dirty="0" smtClean="0">
                <a:latin typeface="Arial Narrow" panose="020B0606020202030204" pitchFamily="34" charset="0"/>
              </a:rPr>
              <a:t>FHIR, CDA, CCDA </a:t>
            </a:r>
            <a:endParaRPr lang="en-US" sz="1800" dirty="0">
              <a:latin typeface="Arial Narrow" panose="020B0606020202030204" pitchFamily="34" charset="0"/>
            </a:endParaRPr>
          </a:p>
          <a:p>
            <a:pPr marL="520700" lvl="2">
              <a:spcBef>
                <a:spcPts val="0"/>
              </a:spcBef>
              <a:buFont typeface="Lucida Grande"/>
              <a:buChar char="»"/>
            </a:pPr>
            <a:r>
              <a:rPr lang="en-CA" sz="1800" dirty="0">
                <a:latin typeface="Arial Narrow" panose="020B0606020202030204" pitchFamily="34" charset="0"/>
              </a:rPr>
              <a:t>HL7 &amp; </a:t>
            </a:r>
            <a:r>
              <a:rPr lang="en-CA" sz="1800" b="1" dirty="0">
                <a:latin typeface="Arial Narrow" panose="020B0606020202030204" pitchFamily="34" charset="0"/>
              </a:rPr>
              <a:t>CIMI</a:t>
            </a:r>
            <a:r>
              <a:rPr lang="en-CA" sz="1800" dirty="0">
                <a:latin typeface="Arial Narrow" panose="020B0606020202030204" pitchFamily="34" charset="0"/>
              </a:rPr>
              <a:t> detailed clinical models and archetypes </a:t>
            </a:r>
          </a:p>
          <a:p>
            <a:pPr marL="329565" lvl="1" indent="-288925">
              <a:lnSpc>
                <a:spcPct val="114000"/>
              </a:lnSpc>
              <a:spcBef>
                <a:spcPts val="600"/>
              </a:spcBef>
              <a:buFont typeface="Lucida Grande"/>
              <a:buChar char="»"/>
            </a:pPr>
            <a:r>
              <a:rPr lang="en-CA" u="sng" dirty="0" smtClean="0">
                <a:latin typeface="Arial Narrow" panose="020B0606020202030204" pitchFamily="34" charset="0"/>
              </a:rPr>
              <a:t>Implementation </a:t>
            </a:r>
            <a:r>
              <a:rPr lang="en-CA" u="sng" dirty="0">
                <a:latin typeface="Arial Narrow" panose="020B0606020202030204" pitchFamily="34" charset="0"/>
              </a:rPr>
              <a:t>guides and reference implementations considering</a:t>
            </a:r>
          </a:p>
          <a:p>
            <a:pPr marL="520700" lvl="2">
              <a:spcBef>
                <a:spcPts val="0"/>
              </a:spcBef>
              <a:buFont typeface="Lucida Grande"/>
              <a:buChar char="»"/>
            </a:pPr>
            <a:r>
              <a:rPr lang="en-US" sz="1800" dirty="0">
                <a:latin typeface="Arial Narrow" panose="020B0606020202030204" pitchFamily="34" charset="0"/>
              </a:rPr>
              <a:t>Integrating the Healthcare Enterprise (IHE) Technical Framework</a:t>
            </a:r>
          </a:p>
          <a:p>
            <a:pPr marL="520700" lvl="2">
              <a:spcBef>
                <a:spcPts val="0"/>
              </a:spcBef>
              <a:buFont typeface="Lucida Grande"/>
              <a:buChar char="»"/>
            </a:pPr>
            <a:r>
              <a:rPr lang="en-CA" sz="1800" dirty="0">
                <a:latin typeface="Arial Narrow" panose="020B0606020202030204" pitchFamily="34" charset="0"/>
              </a:rPr>
              <a:t>DOD-VA Data Access Framework and Model Driven Health Tool</a:t>
            </a:r>
          </a:p>
          <a:p>
            <a:pPr marL="520700" lvl="2">
              <a:spcBef>
                <a:spcPts val="0"/>
              </a:spcBef>
              <a:buFont typeface="Lucida Grande"/>
              <a:buChar char="»"/>
            </a:pPr>
            <a:r>
              <a:rPr lang="en-CA" sz="1800" dirty="0" smtClean="0">
                <a:latin typeface="Arial Narrow" panose="020B0606020202030204" pitchFamily="34" charset="0"/>
              </a:rPr>
              <a:t>Healthcare Services Platform Consortium </a:t>
            </a:r>
            <a:r>
              <a:rPr lang="en-CA" sz="1800" b="1" dirty="0" smtClean="0">
                <a:latin typeface="Arial Narrow" panose="020B0606020202030204" pitchFamily="34" charset="0"/>
              </a:rPr>
              <a:t>(HSPC</a:t>
            </a:r>
            <a:r>
              <a:rPr lang="en-CA" sz="1800" dirty="0" smtClean="0">
                <a:latin typeface="Arial Narrow" panose="020B0606020202030204" pitchFamily="34" charset="0"/>
              </a:rPr>
              <a:t>) software-module </a:t>
            </a:r>
            <a:r>
              <a:rPr lang="en-CA" sz="1800" dirty="0">
                <a:latin typeface="Arial Narrow" panose="020B0606020202030204" pitchFamily="34" charset="0"/>
              </a:rPr>
              <a:t>APIs</a:t>
            </a:r>
          </a:p>
          <a:p>
            <a:pPr marL="520700" lvl="2">
              <a:spcBef>
                <a:spcPts val="0"/>
              </a:spcBef>
              <a:buFont typeface="Lucida Grande"/>
              <a:buChar char="»"/>
            </a:pPr>
            <a:r>
              <a:rPr lang="en-CA" sz="1800" dirty="0">
                <a:latin typeface="Arial Narrow" panose="020B0606020202030204" pitchFamily="34" charset="0"/>
              </a:rPr>
              <a:t>NIST Cybersecurity Framework, Standards and Testing</a:t>
            </a:r>
          </a:p>
        </p:txBody>
      </p:sp>
      <p:pic>
        <p:nvPicPr>
          <p:cNvPr id="9" name="Picture 13" descr="HL7 International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8340"/>
            <a:ext cx="1295400" cy="1334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64</a:t>
            </a:fld>
            <a:endParaRPr lang="en-US" sz="1400">
              <a:solidFill>
                <a:schemeClr val="tx1"/>
              </a:solidFill>
            </a:endParaRPr>
          </a:p>
        </p:txBody>
      </p:sp>
      <p:sp>
        <p:nvSpPr>
          <p:cNvPr id="13"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8"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See notes page for additional details</a:t>
            </a:r>
            <a:endParaRPr lang="en-US" sz="1400" dirty="0">
              <a:solidFill>
                <a:schemeClr val="tx1"/>
              </a:solidFill>
            </a:endParaRPr>
          </a:p>
        </p:txBody>
      </p:sp>
    </p:spTree>
    <p:extLst>
      <p:ext uri="{BB962C8B-B14F-4D97-AF65-F5344CB8AC3E}">
        <p14:creationId xmlns:p14="http://schemas.microsoft.com/office/powerpoint/2010/main" val="3153538082"/>
      </p:ext>
    </p:extLst>
  </p:cSld>
  <p:clrMapOvr>
    <a:masterClrMapping/>
  </p:clrMapOvr>
  <p:transition spd="med">
    <p:pull/>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3" y="0"/>
            <a:ext cx="7599217" cy="1017588"/>
          </a:xfrm>
        </p:spPr>
        <p:txBody>
          <a:bodyPr/>
          <a:lstStyle/>
          <a:p>
            <a:pPr lvl="2" indent="0" algn="ctr"/>
            <a:r>
              <a:rPr lang="en-US" sz="2400" b="1" dirty="0">
                <a:solidFill>
                  <a:schemeClr val="bg1"/>
                </a:solidFill>
              </a:rPr>
              <a:t>Tooling for </a:t>
            </a:r>
            <a:r>
              <a:rPr lang="en-US" sz="2400" b="1" dirty="0" smtClean="0">
                <a:solidFill>
                  <a:schemeClr val="bg1"/>
                </a:solidFill>
              </a:rPr>
              <a:t>US </a:t>
            </a:r>
            <a:r>
              <a:rPr lang="en-US" sz="2400" b="1" dirty="0">
                <a:solidFill>
                  <a:schemeClr val="bg1"/>
                </a:solidFill>
              </a:rPr>
              <a:t>Health </a:t>
            </a:r>
            <a:r>
              <a:rPr lang="en-US" sz="2400" b="1" dirty="0" smtClean="0">
                <a:solidFill>
                  <a:schemeClr val="bg1"/>
                </a:solidFill>
              </a:rPr>
              <a:t>IT Reference Architecture</a:t>
            </a:r>
            <a:r>
              <a:rPr lang="en-US" sz="2400" b="1" dirty="0">
                <a:solidFill>
                  <a:srgbClr val="0000FF"/>
                </a:solidFill>
              </a:rPr>
              <a:t/>
            </a:r>
            <a:br>
              <a:rPr lang="en-US" sz="2400" b="1" dirty="0">
                <a:solidFill>
                  <a:srgbClr val="0000FF"/>
                </a:solidFill>
              </a:rPr>
            </a:br>
            <a:r>
              <a:rPr lang="en-US" sz="2400" b="1" dirty="0">
                <a:solidFill>
                  <a:schemeClr val="bg1"/>
                </a:solidFill>
              </a:rPr>
              <a:t>aka </a:t>
            </a:r>
            <a:r>
              <a:rPr lang="en-US" sz="2400" b="1" i="1" u="sng" dirty="0">
                <a:cs typeface="Arial" panose="020B0604020202020204" pitchFamily="34" charset="0"/>
              </a:rPr>
              <a:t>US Realm EHR-S FM Profile</a:t>
            </a:r>
            <a:endParaRPr lang="en-US" b="1" i="1" u="sng" dirty="0">
              <a:solidFill>
                <a:schemeClr val="bg1"/>
              </a:solidFill>
              <a:latin typeface="Arial Narrow" panose="020B0606020202030204" pitchFamily="34" charset="0"/>
            </a:endParaRPr>
          </a:p>
        </p:txBody>
      </p:sp>
      <p:sp>
        <p:nvSpPr>
          <p:cNvPr id="12" name="Text Placeholder 2"/>
          <p:cNvSpPr>
            <a:spLocks noGrp="1"/>
          </p:cNvSpPr>
          <p:nvPr>
            <p:ph type="body" idx="1"/>
          </p:nvPr>
        </p:nvSpPr>
        <p:spPr>
          <a:xfrm>
            <a:off x="685800" y="1371600"/>
            <a:ext cx="8153400" cy="5167312"/>
          </a:xfrm>
        </p:spPr>
        <p:txBody>
          <a:bodyPr/>
          <a:lstStyle/>
          <a:p>
            <a:pPr marL="0" indent="0">
              <a:spcBef>
                <a:spcPts val="1200"/>
              </a:spcBef>
              <a:buNone/>
            </a:pPr>
            <a:r>
              <a:rPr lang="en-US" sz="2400" b="1" i="1" u="sng" dirty="0" smtClean="0">
                <a:latin typeface="Arial Narrow" panose="020B0606020202030204" pitchFamily="34" charset="0"/>
              </a:rPr>
              <a:t>US Health IT Reference Architecture</a:t>
            </a:r>
            <a:r>
              <a:rPr lang="en-US" sz="2400" dirty="0" smtClean="0">
                <a:latin typeface="Arial Narrow" panose="020B0606020202030204" pitchFamily="34" charset="0"/>
              </a:rPr>
              <a:t> </a:t>
            </a:r>
            <a:r>
              <a:rPr lang="en-US" sz="2400" dirty="0">
                <a:latin typeface="Arial Narrow" panose="020B0606020202030204" pitchFamily="34" charset="0"/>
              </a:rPr>
              <a:t>in </a:t>
            </a:r>
            <a:r>
              <a:rPr lang="en-CA" sz="2400" dirty="0">
                <a:latin typeface="Arial Narrow" panose="020B0606020202030204" pitchFamily="34" charset="0"/>
              </a:rPr>
              <a:t>XML/XMI </a:t>
            </a:r>
            <a:r>
              <a:rPr lang="en-CA" sz="2400" dirty="0" smtClean="0">
                <a:latin typeface="Arial Narrow" panose="020B0606020202030204" pitchFamily="34" charset="0"/>
              </a:rPr>
              <a:t>format supporting:</a:t>
            </a:r>
            <a:endParaRPr lang="en-CA" sz="2400" dirty="0">
              <a:latin typeface="Arial Narrow" panose="020B0606020202030204" pitchFamily="34" charset="0"/>
            </a:endParaRPr>
          </a:p>
          <a:p>
            <a:pPr lvl="1">
              <a:spcBef>
                <a:spcPts val="1200"/>
              </a:spcBef>
            </a:pPr>
            <a:r>
              <a:rPr lang="en-CA" sz="2400" dirty="0">
                <a:latin typeface="Arial Narrow" panose="020B0606020202030204" pitchFamily="34" charset="0"/>
              </a:rPr>
              <a:t>IBM Rational Software Architect, </a:t>
            </a:r>
            <a:r>
              <a:rPr lang="en-CA" sz="2400" dirty="0" err="1">
                <a:latin typeface="Arial Narrow" panose="020B0606020202030204" pitchFamily="34" charset="0"/>
              </a:rPr>
              <a:t>Troux</a:t>
            </a:r>
            <a:r>
              <a:rPr lang="en-CA" sz="2400" dirty="0">
                <a:latin typeface="Arial Narrow" panose="020B0606020202030204" pitchFamily="34" charset="0"/>
              </a:rPr>
              <a:t> Transformation Platform, </a:t>
            </a:r>
          </a:p>
          <a:p>
            <a:pPr lvl="1">
              <a:spcBef>
                <a:spcPts val="1200"/>
              </a:spcBef>
            </a:pPr>
            <a:r>
              <a:rPr lang="en-CA" sz="2400" dirty="0" err="1">
                <a:latin typeface="Arial Narrow" panose="020B0606020202030204" pitchFamily="34" charset="0"/>
              </a:rPr>
              <a:t>Sparx</a:t>
            </a:r>
            <a:r>
              <a:rPr lang="en-CA" sz="2400" dirty="0">
                <a:latin typeface="Arial Narrow" panose="020B0606020202030204" pitchFamily="34" charset="0"/>
              </a:rPr>
              <a:t> Enterprise Architect, Open Source Papyrus </a:t>
            </a:r>
          </a:p>
          <a:p>
            <a:pPr lvl="1">
              <a:spcBef>
                <a:spcPts val="1200"/>
              </a:spcBef>
            </a:pPr>
            <a:r>
              <a:rPr lang="en-CA" sz="2400" dirty="0">
                <a:latin typeface="Arial Narrow" panose="020B0606020202030204" pitchFamily="34" charset="0"/>
              </a:rPr>
              <a:t>Open Health Tools (OHT) Model Driven Health Tool (MDHT)</a:t>
            </a:r>
          </a:p>
          <a:p>
            <a:pPr lvl="2">
              <a:spcBef>
                <a:spcPts val="1200"/>
              </a:spcBef>
            </a:pPr>
            <a:r>
              <a:rPr lang="en-CA" dirty="0">
                <a:latin typeface="Arial Narrow" panose="020B0606020202030204" pitchFamily="34" charset="0"/>
              </a:rPr>
              <a:t>CDA, CCDA, NIEM, FHIR, HL7 V2 Implementation Guides</a:t>
            </a:r>
          </a:p>
          <a:p>
            <a:pPr lvl="1">
              <a:spcBef>
                <a:spcPts val="1200"/>
              </a:spcBef>
            </a:pPr>
            <a:r>
              <a:rPr lang="en-CA" sz="2400" dirty="0">
                <a:latin typeface="Arial Narrow" panose="020B0606020202030204" pitchFamily="34" charset="0"/>
              </a:rPr>
              <a:t>NIST sponsored Prometheus Use Case Authoring Tool (UCAT)</a:t>
            </a:r>
          </a:p>
          <a:p>
            <a:pPr lvl="1">
              <a:spcBef>
                <a:spcPts val="1200"/>
              </a:spcBef>
            </a:pPr>
            <a:r>
              <a:rPr lang="en-CA" sz="2400" dirty="0">
                <a:latin typeface="Arial Narrow" panose="020B0606020202030204" pitchFamily="34" charset="0"/>
              </a:rPr>
              <a:t>Others as requested by Federal Agencies</a:t>
            </a:r>
            <a:r>
              <a:rPr lang="en-CA" sz="2400" dirty="0" smtClean="0">
                <a:latin typeface="Arial Narrow" panose="020B0606020202030204" pitchFamily="34" charset="0"/>
              </a:rPr>
              <a:t>.</a:t>
            </a:r>
          </a:p>
          <a:p>
            <a:pPr lvl="1">
              <a:spcBef>
                <a:spcPts val="1200"/>
              </a:spcBef>
            </a:pPr>
            <a:endParaRPr lang="en-CA" sz="2400" dirty="0">
              <a:latin typeface="Arial Narrow" panose="020B0606020202030204" pitchFamily="34" charset="0"/>
            </a:endParaRPr>
          </a:p>
          <a:p>
            <a:pPr marL="497840" lvl="1" indent="0" algn="ctr">
              <a:spcBef>
                <a:spcPts val="0"/>
              </a:spcBef>
              <a:buNone/>
            </a:pPr>
            <a:r>
              <a:rPr lang="en-US" sz="2400" b="1" dirty="0">
                <a:solidFill>
                  <a:schemeClr val="tx1"/>
                </a:solidFill>
              </a:rPr>
              <a:t>US Health IT Reference </a:t>
            </a:r>
            <a:r>
              <a:rPr lang="en-US" sz="2400" b="1" dirty="0" smtClean="0">
                <a:solidFill>
                  <a:schemeClr val="tx1"/>
                </a:solidFill>
              </a:rPr>
              <a:t>Architecture will be</a:t>
            </a:r>
          </a:p>
          <a:p>
            <a:pPr marL="497840" lvl="1" indent="0" algn="ctr">
              <a:spcBef>
                <a:spcPts val="0"/>
              </a:spcBef>
              <a:buNone/>
            </a:pPr>
            <a:r>
              <a:rPr lang="en-US" sz="2400" b="1" dirty="0" smtClean="0">
                <a:solidFill>
                  <a:schemeClr val="tx1"/>
                </a:solidFill>
              </a:rPr>
              <a:t>freely downloadable  from the HL7 website</a:t>
            </a:r>
            <a:endParaRPr lang="en-US" sz="2400" dirty="0">
              <a:solidFill>
                <a:schemeClr val="tx1"/>
              </a:solidFill>
              <a:latin typeface="Arial Narrow" pitchFamily="34" charset="0"/>
            </a:endParaRPr>
          </a:p>
        </p:txBody>
      </p:sp>
      <p:pic>
        <p:nvPicPr>
          <p:cNvPr id="9" name="Picture 13" descr="HL7 International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8340"/>
            <a:ext cx="1295400" cy="1334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65</a:t>
            </a:fld>
            <a:endParaRPr lang="en-US" sz="1400">
              <a:solidFill>
                <a:schemeClr val="tx1"/>
              </a:solidFill>
            </a:endParaRPr>
          </a:p>
        </p:txBody>
      </p:sp>
      <p:sp>
        <p:nvSpPr>
          <p:cNvPr id="15"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6"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Tree>
    <p:extLst>
      <p:ext uri="{BB962C8B-B14F-4D97-AF65-F5344CB8AC3E}">
        <p14:creationId xmlns:p14="http://schemas.microsoft.com/office/powerpoint/2010/main" val="2081293870"/>
      </p:ext>
    </p:extLst>
  </p:cSld>
  <p:clrMapOvr>
    <a:masterClrMapping/>
  </p:clrMapOvr>
  <p:transition spd="med">
    <p:pull/>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799" cy="1017588"/>
          </a:xfrm>
        </p:spPr>
        <p:txBody>
          <a:bodyPr/>
          <a:lstStyle/>
          <a:p>
            <a:pPr algn="ctr"/>
            <a:r>
              <a:rPr lang="en-US" sz="2800" b="1" dirty="0">
                <a:solidFill>
                  <a:schemeClr val="bg1"/>
                </a:solidFill>
                <a:latin typeface="Arial Black" panose="020B0A04020102020204" pitchFamily="34" charset="0"/>
              </a:rPr>
              <a:t>Proposed HL7 Schedule</a:t>
            </a:r>
            <a:br>
              <a:rPr lang="en-US" sz="2800" b="1" dirty="0">
                <a:solidFill>
                  <a:schemeClr val="bg1"/>
                </a:solidFill>
                <a:latin typeface="Arial Black" panose="020B0A04020102020204" pitchFamily="34" charset="0"/>
              </a:rPr>
            </a:br>
            <a:r>
              <a:rPr lang="en-US" sz="2800" b="1" i="1" u="sng" dirty="0">
                <a:solidFill>
                  <a:schemeClr val="bg1"/>
                </a:solidFill>
                <a:latin typeface="Arial" panose="020B0604020202020204" pitchFamily="34" charset="0"/>
                <a:cs typeface="Arial" panose="020B0604020202020204" pitchFamily="34" charset="0"/>
              </a:rPr>
              <a:t>US Realm EHR-S FM Profile</a:t>
            </a:r>
            <a:endParaRPr lang="en-US" b="1" i="1" u="sng" dirty="0">
              <a:solidFill>
                <a:schemeClr val="bg1"/>
              </a:solidFill>
              <a:latin typeface="+mj-lt"/>
            </a:endParaRPr>
          </a:p>
        </p:txBody>
      </p:sp>
      <p:pic>
        <p:nvPicPr>
          <p:cNvPr id="9" name="Picture 13" descr="HL7 International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8340"/>
            <a:ext cx="1295400" cy="1334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66</a:t>
            </a:fld>
            <a:endParaRPr lang="en-US" sz="1400">
              <a:solidFill>
                <a:schemeClr val="tx1"/>
              </a:solidFill>
            </a:endParaRPr>
          </a:p>
        </p:txBody>
      </p:sp>
      <p:sp>
        <p:nvSpPr>
          <p:cNvPr id="15"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6"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10" name="Content Placeholder 2"/>
          <p:cNvSpPr txBox="1">
            <a:spLocks/>
          </p:cNvSpPr>
          <p:nvPr/>
        </p:nvSpPr>
        <p:spPr>
          <a:xfrm>
            <a:off x="228600" y="1749834"/>
            <a:ext cx="8458200" cy="458787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Autofit/>
          </a:bodyPr>
          <a:lstStyle>
            <a:lvl1pPr marL="329565" marR="40639" indent="-288925"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1pPr>
            <a:lvl2pPr marL="724852" marR="40639" indent="-227012"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2pPr>
            <a:lvl3pPr marL="11836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3pPr>
            <a:lvl4pPr marL="1640839" marR="40639" indent="-228600"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4pPr>
            <a:lvl5pPr marL="2098039" marR="40639" indent="-228600"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5pPr>
            <a:lvl6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6pPr>
            <a:lvl7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7pPr>
            <a:lvl8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8pPr>
            <a:lvl9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9pPr>
          </a:lstStyle>
          <a:p>
            <a:pPr>
              <a:lnSpc>
                <a:spcPct val="150000"/>
              </a:lnSpc>
            </a:pPr>
            <a:r>
              <a:rPr lang="en-CA" sz="2400" dirty="0" smtClean="0">
                <a:latin typeface="Arial Narrow" panose="020B0606020202030204" pitchFamily="34" charset="0"/>
              </a:rPr>
              <a:t>Sept/Dec 2015 – HL7 Project Scope Statement</a:t>
            </a:r>
          </a:p>
          <a:p>
            <a:pPr>
              <a:lnSpc>
                <a:spcPct val="150000"/>
              </a:lnSpc>
            </a:pPr>
            <a:r>
              <a:rPr lang="en-CA" sz="2400" dirty="0" smtClean="0">
                <a:latin typeface="Arial Narrow" panose="020B0606020202030204" pitchFamily="34" charset="0"/>
              </a:rPr>
              <a:t>Sept/Oct 2016 – HL7 Immunization-Prototype Comments Only Ballot</a:t>
            </a:r>
            <a:endParaRPr lang="en-US" sz="2400" dirty="0" smtClean="0">
              <a:latin typeface="Arial Narrow" panose="020B0606020202030204" pitchFamily="34" charset="0"/>
            </a:endParaRPr>
          </a:p>
          <a:p>
            <a:pPr>
              <a:lnSpc>
                <a:spcPct val="150000"/>
              </a:lnSpc>
            </a:pPr>
            <a:r>
              <a:rPr lang="en-CA" sz="2400" dirty="0" smtClean="0">
                <a:latin typeface="Arial Narrow" panose="020B0606020202030204" pitchFamily="34" charset="0"/>
              </a:rPr>
              <a:t>Sept/Oct 2017 – HL7 Draft Standard for Trial Use (DSTU) Ballot 1</a:t>
            </a:r>
            <a:endParaRPr lang="en-US" sz="2400" dirty="0" smtClean="0">
              <a:latin typeface="Arial Narrow" panose="020B0606020202030204" pitchFamily="34" charset="0"/>
            </a:endParaRPr>
          </a:p>
          <a:p>
            <a:pPr>
              <a:lnSpc>
                <a:spcPct val="150000"/>
              </a:lnSpc>
            </a:pPr>
            <a:r>
              <a:rPr lang="en-CA" sz="2400" dirty="0" smtClean="0">
                <a:latin typeface="Arial Narrow" panose="020B0606020202030204" pitchFamily="34" charset="0"/>
              </a:rPr>
              <a:t>Sept/Oct 2018 – HL7 Draft Standard for Trial Use (DSTU) Ballot 2</a:t>
            </a:r>
            <a:endParaRPr lang="en-US" sz="2400" dirty="0" smtClean="0">
              <a:latin typeface="Arial Narrow" panose="020B0606020202030204" pitchFamily="34" charset="0"/>
            </a:endParaRPr>
          </a:p>
          <a:p>
            <a:pPr>
              <a:lnSpc>
                <a:spcPct val="150000"/>
              </a:lnSpc>
            </a:pPr>
            <a:r>
              <a:rPr lang="en-CA" sz="2400" dirty="0" smtClean="0">
                <a:latin typeface="Arial Narrow" panose="020B0606020202030204" pitchFamily="34" charset="0"/>
              </a:rPr>
              <a:t>Sept/Oct 2019 – HL7 Normative Ballot </a:t>
            </a:r>
            <a:endParaRPr lang="en-US" sz="3600" dirty="0">
              <a:latin typeface="Arial Narrow" pitchFamily="34" charset="0"/>
            </a:endParaRPr>
          </a:p>
        </p:txBody>
      </p:sp>
    </p:spTree>
    <p:extLst>
      <p:ext uri="{BB962C8B-B14F-4D97-AF65-F5344CB8AC3E}">
        <p14:creationId xmlns:p14="http://schemas.microsoft.com/office/powerpoint/2010/main" val="1985980535"/>
      </p:ext>
    </p:extLst>
  </p:cSld>
  <p:clrMapOvr>
    <a:masterClrMapping/>
  </p:clrMapOvr>
  <p:transition spd="med">
    <p:pull/>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799" cy="1017588"/>
          </a:xfrm>
        </p:spPr>
        <p:txBody>
          <a:bodyPr/>
          <a:lstStyle/>
          <a:p>
            <a:pPr algn="ctr"/>
            <a:r>
              <a:rPr lang="en-US" sz="2800" b="1" dirty="0" smtClean="0">
                <a:solidFill>
                  <a:schemeClr val="bg1"/>
                </a:solidFill>
                <a:latin typeface="Arial Narrow" panose="020B0606020202030204" pitchFamily="34" charset="0"/>
              </a:rPr>
              <a:t>Benefits of US Health IT Reference Architecture</a:t>
            </a:r>
            <a:br>
              <a:rPr lang="en-US" sz="2800" b="1" dirty="0" smtClean="0">
                <a:solidFill>
                  <a:schemeClr val="bg1"/>
                </a:solidFill>
                <a:latin typeface="Arial Narrow" panose="020B0606020202030204" pitchFamily="34" charset="0"/>
              </a:rPr>
            </a:br>
            <a:r>
              <a:rPr lang="en-US" sz="2800" b="1" dirty="0" smtClean="0">
                <a:solidFill>
                  <a:schemeClr val="bg1"/>
                </a:solidFill>
                <a:latin typeface="Arial Narrow" panose="020B0606020202030204" pitchFamily="34" charset="0"/>
              </a:rPr>
              <a:t>aka </a:t>
            </a:r>
            <a:r>
              <a:rPr lang="en-US" sz="2800" b="1" i="1" u="sng" dirty="0" smtClean="0">
                <a:solidFill>
                  <a:schemeClr val="bg1"/>
                </a:solidFill>
                <a:latin typeface="Arial Narrow" panose="020B0606020202030204" pitchFamily="34" charset="0"/>
                <a:cs typeface="Arial" panose="020B0604020202020204" pitchFamily="34" charset="0"/>
              </a:rPr>
              <a:t>US </a:t>
            </a:r>
            <a:r>
              <a:rPr lang="en-US" sz="2800" b="1" i="1" u="sng" dirty="0">
                <a:solidFill>
                  <a:schemeClr val="bg1"/>
                </a:solidFill>
                <a:latin typeface="Arial Narrow" panose="020B0606020202030204" pitchFamily="34" charset="0"/>
                <a:cs typeface="Arial" panose="020B0604020202020204" pitchFamily="34" charset="0"/>
              </a:rPr>
              <a:t>Realm EHR-S </a:t>
            </a:r>
            <a:r>
              <a:rPr lang="en-US" sz="2800" b="1" i="1" u="sng" dirty="0" smtClean="0">
                <a:solidFill>
                  <a:schemeClr val="bg1"/>
                </a:solidFill>
                <a:latin typeface="Arial Narrow" panose="020B0606020202030204" pitchFamily="34" charset="0"/>
                <a:cs typeface="Arial" panose="020B0604020202020204" pitchFamily="34" charset="0"/>
              </a:rPr>
              <a:t>FM Profile</a:t>
            </a:r>
            <a:endParaRPr lang="en-US" b="1" i="1" u="sng" dirty="0">
              <a:solidFill>
                <a:schemeClr val="bg1"/>
              </a:solidFill>
              <a:latin typeface="Arial Narrow" panose="020B0606020202030204" pitchFamily="34" charset="0"/>
            </a:endParaRPr>
          </a:p>
        </p:txBody>
      </p:sp>
      <p:pic>
        <p:nvPicPr>
          <p:cNvPr id="9" name="Picture 13" descr="HL7 International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8340"/>
            <a:ext cx="1295400" cy="1334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txBox="1">
            <a:spLocks/>
          </p:cNvSpPr>
          <p:nvPr/>
        </p:nvSpPr>
        <p:spPr>
          <a:xfrm>
            <a:off x="173183" y="1524000"/>
            <a:ext cx="8970817" cy="458787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Autofit/>
          </a:bodyPr>
          <a:lstStyle>
            <a:lvl1pPr marL="329565" marR="40639" indent="-288925"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1pPr>
            <a:lvl2pPr marL="724852" marR="40639" indent="-227012"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2pPr>
            <a:lvl3pPr marL="11836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3pPr>
            <a:lvl4pPr marL="1640839" marR="40639" indent="-228600"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4pPr>
            <a:lvl5pPr marL="2098039" marR="40639" indent="-228600"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5pPr>
            <a:lvl6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6pPr>
            <a:lvl7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7pPr>
            <a:lvl8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8pPr>
            <a:lvl9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9pPr>
          </a:lstStyle>
          <a:p>
            <a:pPr marL="0" indent="0" algn="ctr">
              <a:spcBef>
                <a:spcPts val="0"/>
              </a:spcBef>
              <a:buNone/>
            </a:pPr>
            <a:r>
              <a:rPr lang="en-US" sz="2400" b="1" dirty="0" smtClean="0">
                <a:latin typeface="+mj-ea"/>
                <a:ea typeface="+mj-ea"/>
              </a:rPr>
              <a:t>A tool-based US </a:t>
            </a:r>
            <a:r>
              <a:rPr lang="en-US" sz="2400" b="1" dirty="0">
                <a:latin typeface="+mj-ea"/>
                <a:ea typeface="+mj-ea"/>
              </a:rPr>
              <a:t>Health IT Reference </a:t>
            </a:r>
            <a:r>
              <a:rPr lang="en-US" sz="2400" b="1" dirty="0" smtClean="0">
                <a:latin typeface="+mj-ea"/>
                <a:ea typeface="+mj-ea"/>
              </a:rPr>
              <a:t>Architecture at HL7 </a:t>
            </a:r>
          </a:p>
          <a:p>
            <a:pPr marL="0" indent="0" algn="ctr">
              <a:spcBef>
                <a:spcPts val="0"/>
              </a:spcBef>
              <a:buNone/>
            </a:pPr>
            <a:r>
              <a:rPr lang="en-US" sz="2400" b="1" dirty="0" smtClean="0">
                <a:latin typeface="+mj-ea"/>
                <a:ea typeface="+mj-ea"/>
              </a:rPr>
              <a:t>enhances </a:t>
            </a:r>
            <a:r>
              <a:rPr lang="en-US" sz="2400" b="1" dirty="0">
                <a:latin typeface="+mj-ea"/>
                <a:ea typeface="+mj-ea"/>
              </a:rPr>
              <a:t>the national </a:t>
            </a:r>
            <a:r>
              <a:rPr lang="en-US" sz="2400" b="1" dirty="0" smtClean="0">
                <a:latin typeface="+mj-ea"/>
                <a:ea typeface="+mj-ea"/>
              </a:rPr>
              <a:t>Health IT agenda by</a:t>
            </a:r>
            <a:endParaRPr lang="en-US" sz="2400" b="1" dirty="0">
              <a:latin typeface="+mj-ea"/>
              <a:ea typeface="+mj-ea"/>
            </a:endParaRPr>
          </a:p>
          <a:p>
            <a:pPr marL="329565" lvl="1" indent="-288925">
              <a:spcBef>
                <a:spcPts val="1200"/>
              </a:spcBef>
              <a:buFont typeface="Lucida Grande"/>
              <a:buChar char="»"/>
            </a:pPr>
            <a:r>
              <a:rPr lang="en-US" sz="2400" dirty="0">
                <a:latin typeface="Arial Narrow" panose="020B0606020202030204" pitchFamily="34" charset="0"/>
              </a:rPr>
              <a:t>Facilitating open and consistent national HIE </a:t>
            </a:r>
            <a:r>
              <a:rPr lang="en-US" sz="2400" dirty="0" smtClean="0">
                <a:latin typeface="Arial Narrow" panose="020B0606020202030204" pitchFamily="34" charset="0"/>
              </a:rPr>
              <a:t>interoperability</a:t>
            </a:r>
            <a:endParaRPr lang="en-US" sz="2400" dirty="0">
              <a:latin typeface="Arial Narrow" panose="020B0606020202030204" pitchFamily="34" charset="0"/>
            </a:endParaRPr>
          </a:p>
          <a:p>
            <a:pPr marL="329565" lvl="1" indent="-288925">
              <a:spcBef>
                <a:spcPts val="1200"/>
              </a:spcBef>
              <a:buFont typeface="Lucida Grande"/>
              <a:buChar char="»"/>
            </a:pPr>
            <a:r>
              <a:rPr lang="en-US" sz="2400" dirty="0">
                <a:latin typeface="Arial Narrow" panose="020B0606020202030204" pitchFamily="34" charset="0"/>
              </a:rPr>
              <a:t>Empowering government agencies, industry, contractors and academia to  efficiently and effectively implement nation-wide Health IT solutions. </a:t>
            </a:r>
          </a:p>
          <a:p>
            <a:pPr>
              <a:spcBef>
                <a:spcPts val="1200"/>
              </a:spcBef>
            </a:pPr>
            <a:r>
              <a:rPr lang="en-US" sz="2400" dirty="0" smtClean="0">
                <a:latin typeface="Arial Narrow" panose="020B0606020202030204" pitchFamily="34" charset="0"/>
              </a:rPr>
              <a:t>  Providing Full Lifecycle Traceability</a:t>
            </a:r>
          </a:p>
          <a:p>
            <a:pPr lvl="1">
              <a:spcBef>
                <a:spcPts val="0"/>
              </a:spcBef>
            </a:pPr>
            <a:r>
              <a:rPr lang="en-US" sz="2400" dirty="0" smtClean="0">
                <a:latin typeface="Arial Narrow" panose="020B0606020202030204" pitchFamily="34" charset="0"/>
              </a:rPr>
              <a:t>Clear, complete, concise, correct, consistent model driven arch./design/test/cert.</a:t>
            </a:r>
          </a:p>
          <a:p>
            <a:pPr lvl="1">
              <a:spcBef>
                <a:spcPts val="0"/>
              </a:spcBef>
            </a:pPr>
            <a:r>
              <a:rPr lang="en-US" sz="2400" dirty="0" smtClean="0">
                <a:latin typeface="Arial Narrow" panose="020B0606020202030204" pitchFamily="34" charset="0"/>
              </a:rPr>
              <a:t>Consolidated HHS:ONC endorsed HIT artifacts in a freely accessible tool-based form.</a:t>
            </a:r>
          </a:p>
          <a:p>
            <a:pPr>
              <a:lnSpc>
                <a:spcPct val="114000"/>
              </a:lnSpc>
              <a:spcBef>
                <a:spcPts val="1200"/>
              </a:spcBef>
            </a:pPr>
            <a:r>
              <a:rPr lang="en-CA" sz="2400" dirty="0" smtClean="0">
                <a:latin typeface="Arial Narrow" panose="020B0606020202030204" pitchFamily="34" charset="0"/>
              </a:rPr>
              <a:t>  Supporting innovation with open-source development, education, training. </a:t>
            </a:r>
          </a:p>
        </p:txBody>
      </p:sp>
      <p:sp>
        <p:nvSpPr>
          <p:cNvPr id="14"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67</a:t>
            </a:fld>
            <a:endParaRPr lang="en-US" sz="1400">
              <a:solidFill>
                <a:schemeClr val="tx1"/>
              </a:solidFill>
            </a:endParaRPr>
          </a:p>
        </p:txBody>
      </p:sp>
      <p:sp>
        <p:nvSpPr>
          <p:cNvPr id="15"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6"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Tree>
    <p:extLst>
      <p:ext uri="{BB962C8B-B14F-4D97-AF65-F5344CB8AC3E}">
        <p14:creationId xmlns:p14="http://schemas.microsoft.com/office/powerpoint/2010/main" val="426464031"/>
      </p:ext>
    </p:extLst>
  </p:cSld>
  <p:clrMapOvr>
    <a:masterClrMapping/>
  </p:clrMapOvr>
  <p:transition spd="med">
    <p:pull/>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p:cNvSpPr txBox="1">
            <a:spLocks/>
          </p:cNvSpPr>
          <p:nvPr/>
        </p:nvSpPr>
        <p:spPr>
          <a:xfrm>
            <a:off x="76200" y="1017588"/>
            <a:ext cx="9067800" cy="58261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fontScale="97500"/>
          </a:bodyPr>
          <a:lstStyle>
            <a:lvl1pPr marL="40639" marR="40639" defTabSz="457200">
              <a:defRPr sz="2600">
                <a:solidFill>
                  <a:srgbClr val="FFFFFF"/>
                </a:solidFill>
                <a:uFill>
                  <a:solidFill>
                    <a:srgbClr val="FFFFFF"/>
                  </a:solidFill>
                </a:uFill>
                <a:latin typeface="+mn-lt"/>
                <a:ea typeface="+mn-ea"/>
                <a:cs typeface="+mn-cs"/>
                <a:sym typeface="Arial"/>
              </a:defRPr>
            </a:lvl1pPr>
            <a:lvl2pPr marL="40639" marR="40639" indent="228600" defTabSz="457200">
              <a:defRPr sz="2600">
                <a:solidFill>
                  <a:srgbClr val="FFFFFF"/>
                </a:solidFill>
                <a:uFill>
                  <a:solidFill>
                    <a:srgbClr val="FFFFFF"/>
                  </a:solidFill>
                </a:uFill>
                <a:latin typeface="+mn-lt"/>
                <a:ea typeface="+mn-ea"/>
                <a:cs typeface="+mn-cs"/>
                <a:sym typeface="Arial"/>
              </a:defRPr>
            </a:lvl2pPr>
            <a:lvl3pPr marL="40639" marR="40639" indent="457200" defTabSz="457200">
              <a:defRPr sz="2600">
                <a:solidFill>
                  <a:srgbClr val="FFFFFF"/>
                </a:solidFill>
                <a:uFill>
                  <a:solidFill>
                    <a:srgbClr val="FFFFFF"/>
                  </a:solidFill>
                </a:uFill>
                <a:latin typeface="+mn-lt"/>
                <a:ea typeface="+mn-ea"/>
                <a:cs typeface="+mn-cs"/>
                <a:sym typeface="Arial"/>
              </a:defRPr>
            </a:lvl3pPr>
            <a:lvl4pPr marL="40639" marR="40639" indent="685800" defTabSz="457200">
              <a:defRPr sz="2600">
                <a:solidFill>
                  <a:srgbClr val="FFFFFF"/>
                </a:solidFill>
                <a:uFill>
                  <a:solidFill>
                    <a:srgbClr val="FFFFFF"/>
                  </a:solidFill>
                </a:uFill>
                <a:latin typeface="+mn-lt"/>
                <a:ea typeface="+mn-ea"/>
                <a:cs typeface="+mn-cs"/>
                <a:sym typeface="Arial"/>
              </a:defRPr>
            </a:lvl4pPr>
            <a:lvl5pPr marL="40639" marR="40639" indent="914400" defTabSz="457200">
              <a:defRPr sz="2600">
                <a:solidFill>
                  <a:srgbClr val="FFFFFF"/>
                </a:solidFill>
                <a:uFill>
                  <a:solidFill>
                    <a:srgbClr val="FFFFFF"/>
                  </a:solidFill>
                </a:uFill>
                <a:latin typeface="+mn-lt"/>
                <a:ea typeface="+mn-ea"/>
                <a:cs typeface="+mn-cs"/>
                <a:sym typeface="Arial"/>
              </a:defRPr>
            </a:lvl5pPr>
            <a:lvl6pPr marL="40639" marR="40639" indent="1143000" defTabSz="457200">
              <a:defRPr sz="2600">
                <a:solidFill>
                  <a:srgbClr val="FFFFFF"/>
                </a:solidFill>
                <a:uFill>
                  <a:solidFill>
                    <a:srgbClr val="FFFFFF"/>
                  </a:solidFill>
                </a:uFill>
                <a:latin typeface="+mn-lt"/>
                <a:ea typeface="+mn-ea"/>
                <a:cs typeface="+mn-cs"/>
                <a:sym typeface="Arial"/>
              </a:defRPr>
            </a:lvl6pPr>
            <a:lvl7pPr marL="40639" marR="40639" indent="1371600" defTabSz="457200">
              <a:defRPr sz="2600">
                <a:solidFill>
                  <a:srgbClr val="FFFFFF"/>
                </a:solidFill>
                <a:uFill>
                  <a:solidFill>
                    <a:srgbClr val="FFFFFF"/>
                  </a:solidFill>
                </a:uFill>
                <a:latin typeface="+mn-lt"/>
                <a:ea typeface="+mn-ea"/>
                <a:cs typeface="+mn-cs"/>
                <a:sym typeface="Arial"/>
              </a:defRPr>
            </a:lvl7pPr>
            <a:lvl8pPr marL="40639" marR="40639" indent="1600200" defTabSz="457200">
              <a:defRPr sz="2600">
                <a:solidFill>
                  <a:srgbClr val="FFFFFF"/>
                </a:solidFill>
                <a:uFill>
                  <a:solidFill>
                    <a:srgbClr val="FFFFFF"/>
                  </a:solidFill>
                </a:uFill>
                <a:latin typeface="+mn-lt"/>
                <a:ea typeface="+mn-ea"/>
                <a:cs typeface="+mn-cs"/>
                <a:sym typeface="Arial"/>
              </a:defRPr>
            </a:lvl8pPr>
            <a:lvl9pPr marL="40639" marR="40639" indent="1828800" defTabSz="457200">
              <a:defRPr sz="2600">
                <a:solidFill>
                  <a:srgbClr val="FFFFFF"/>
                </a:solidFill>
                <a:uFill>
                  <a:solidFill>
                    <a:srgbClr val="FFFFFF"/>
                  </a:solidFill>
                </a:uFill>
                <a:latin typeface="+mn-lt"/>
                <a:ea typeface="+mn-ea"/>
                <a:cs typeface="+mn-cs"/>
                <a:sym typeface="Arial"/>
              </a:defRPr>
            </a:lvl9pPr>
          </a:lstStyle>
          <a:p>
            <a:pPr algn="ctr"/>
            <a:r>
              <a:rPr lang="en-US" sz="3100" b="1" dirty="0" smtClean="0">
                <a:solidFill>
                  <a:srgbClr val="2A5588"/>
                </a:solidFill>
                <a:latin typeface="Arial Narrow" panose="020B0606020202030204" pitchFamily="34" charset="0"/>
              </a:rPr>
              <a:t>HL7 Early Discussions </a:t>
            </a:r>
            <a:endParaRPr lang="en-US" sz="3600" b="1" dirty="0">
              <a:solidFill>
                <a:schemeClr val="tx1"/>
              </a:solidFill>
            </a:endParaRPr>
          </a:p>
        </p:txBody>
      </p:sp>
      <p:sp>
        <p:nvSpPr>
          <p:cNvPr id="50" name="Subtitle 2"/>
          <p:cNvSpPr txBox="1">
            <a:spLocks/>
          </p:cNvSpPr>
          <p:nvPr/>
        </p:nvSpPr>
        <p:spPr>
          <a:xfrm>
            <a:off x="0" y="1828800"/>
            <a:ext cx="9162535" cy="490378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fontScale="92500" lnSpcReduction="20000"/>
          </a:bodyPr>
          <a:lstStyle>
            <a:lvl1pPr marL="329565" marR="40639" indent="-288925"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1pPr>
            <a:lvl2pPr marL="724852" marR="40639" indent="-227012"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2pPr>
            <a:lvl3pPr marL="11836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3pPr>
            <a:lvl4pPr marL="1640839" marR="40639" indent="-228600"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4pPr>
            <a:lvl5pPr marL="2098039" marR="40639" indent="-228600" defTabSz="457200">
              <a:spcBef>
                <a:spcPts val="400"/>
              </a:spcBef>
              <a:buClr>
                <a:srgbClr val="CB2E3F"/>
              </a:buClr>
              <a:buSzPct val="100000"/>
              <a:buFont typeface="Arial"/>
              <a:buChar char="•"/>
              <a:defRPr sz="2000">
                <a:solidFill>
                  <a:srgbClr val="21315C"/>
                </a:solidFill>
                <a:uFill>
                  <a:solidFill>
                    <a:srgbClr val="21315C"/>
                  </a:solidFill>
                </a:uFill>
                <a:latin typeface="+mn-lt"/>
                <a:ea typeface="+mn-ea"/>
                <a:cs typeface="+mn-cs"/>
                <a:sym typeface="Arial"/>
              </a:defRPr>
            </a:lvl5pPr>
            <a:lvl6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6pPr>
            <a:lvl7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7pPr>
            <a:lvl8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8pPr>
            <a:lvl9pPr marL="2098039" marR="40639" indent="-228600" defTabSz="457200">
              <a:spcBef>
                <a:spcPts val="400"/>
              </a:spcBef>
              <a:buClr>
                <a:srgbClr val="CB2E3F"/>
              </a:buClr>
              <a:buSzPct val="100000"/>
              <a:buFont typeface="Lucida Grande"/>
              <a:buChar char="»"/>
              <a:defRPr sz="2000">
                <a:solidFill>
                  <a:srgbClr val="21315C"/>
                </a:solidFill>
                <a:uFill>
                  <a:solidFill>
                    <a:srgbClr val="21315C"/>
                  </a:solidFill>
                </a:uFill>
                <a:latin typeface="+mn-lt"/>
                <a:ea typeface="+mn-ea"/>
                <a:cs typeface="+mn-cs"/>
                <a:sym typeface="Arial"/>
              </a:defRPr>
            </a:lvl9pPr>
          </a:lstStyle>
          <a:p>
            <a:r>
              <a:rPr lang="en-US" dirty="0"/>
              <a:t>Gary Dickinson, EHR work-group co-chair and </a:t>
            </a:r>
            <a:r>
              <a:rPr lang="en-US" dirty="0" smtClean="0"/>
              <a:t>Steve Hufnagel, EHR work-group facilitator </a:t>
            </a:r>
            <a:r>
              <a:rPr lang="en-US" dirty="0"/>
              <a:t>discussed the </a:t>
            </a:r>
            <a:r>
              <a:rPr lang="en-US" dirty="0" smtClean="0"/>
              <a:t>proposed</a:t>
            </a:r>
            <a:r>
              <a:rPr lang="en-US" b="1" dirty="0" smtClean="0"/>
              <a:t> US Health IT Reference Architecture</a:t>
            </a:r>
            <a:r>
              <a:rPr lang="en-US" dirty="0" smtClean="0"/>
              <a:t> (aka US Realm EHR-S FM Profile) with </a:t>
            </a:r>
            <a:r>
              <a:rPr lang="en-US" dirty="0"/>
              <a:t>HL7s’ Stan Huff (board chairman), Chuck Jaffe (CEO) and John Quinn (CTO), who indicated that they support the proposal.</a:t>
            </a:r>
          </a:p>
          <a:p>
            <a:pPr lvl="0"/>
            <a:r>
              <a:rPr lang="en-US" dirty="0"/>
              <a:t>such an architecture was recommended by the </a:t>
            </a:r>
          </a:p>
          <a:p>
            <a:pPr lvl="1"/>
            <a:r>
              <a:rPr lang="en-US" dirty="0"/>
              <a:t>2014 JASON report </a:t>
            </a:r>
            <a:r>
              <a:rPr lang="en-US" dirty="0" smtClean="0"/>
              <a:t>[</a:t>
            </a:r>
            <a:r>
              <a:rPr lang="en-US" sz="1600" i="1" u="sng" dirty="0" smtClean="0">
                <a:latin typeface="Arial Narrow" panose="020B0606020202030204" pitchFamily="34" charset="0"/>
              </a:rPr>
              <a:t>A </a:t>
            </a:r>
            <a:r>
              <a:rPr lang="en-US" sz="1600" i="1" u="sng" dirty="0">
                <a:latin typeface="Arial Narrow" panose="020B0606020202030204" pitchFamily="34" charset="0"/>
              </a:rPr>
              <a:t>Robust Health Data Infrastructure</a:t>
            </a:r>
            <a:r>
              <a:rPr lang="en-US" sz="1600" dirty="0">
                <a:latin typeface="Arial Narrow" panose="020B0606020202030204" pitchFamily="34" charset="0"/>
              </a:rPr>
              <a:t> AHRQ Publication No. 14-0041-EF, April </a:t>
            </a:r>
            <a:r>
              <a:rPr lang="en-US" sz="1600" dirty="0" smtClean="0">
                <a:latin typeface="Arial Narrow" panose="020B0606020202030204" pitchFamily="34" charset="0"/>
              </a:rPr>
              <a:t>2014]</a:t>
            </a:r>
            <a:endParaRPr lang="en-US" sz="1600" dirty="0">
              <a:latin typeface="Arial Narrow" panose="020B0606020202030204" pitchFamily="34" charset="0"/>
            </a:endParaRPr>
          </a:p>
          <a:p>
            <a:pPr lvl="1"/>
            <a:r>
              <a:rPr lang="en-US" dirty="0" smtClean="0"/>
              <a:t>2014 </a:t>
            </a:r>
            <a:r>
              <a:rPr lang="en-US" dirty="0"/>
              <a:t>HL7 Annual Report</a:t>
            </a:r>
          </a:p>
          <a:p>
            <a:pPr lvl="0"/>
            <a:r>
              <a:rPr lang="en-US" dirty="0"/>
              <a:t>Stan </a:t>
            </a:r>
            <a:r>
              <a:rPr lang="en-US" dirty="0" smtClean="0"/>
              <a:t>Huff supports </a:t>
            </a:r>
            <a:r>
              <a:rPr lang="en-US" dirty="0"/>
              <a:t>CIMI and FHIM model assimilation; where, </a:t>
            </a:r>
          </a:p>
          <a:p>
            <a:pPr lvl="1"/>
            <a:r>
              <a:rPr lang="en-US" dirty="0"/>
              <a:t>there will be an </a:t>
            </a:r>
            <a:r>
              <a:rPr lang="en-US" dirty="0" err="1"/>
              <a:t>iso</a:t>
            </a:r>
            <a:r>
              <a:rPr lang="en-US" dirty="0"/>
              <a:t>-semantic relationship between </a:t>
            </a:r>
            <a:r>
              <a:rPr lang="en-US" dirty="0" smtClean="0"/>
              <a:t>model representations </a:t>
            </a:r>
            <a:endParaRPr lang="en-US" dirty="0"/>
          </a:p>
          <a:p>
            <a:pPr lvl="1"/>
            <a:r>
              <a:rPr lang="en-US" dirty="0"/>
              <a:t>There would be a common data dictionary of terms. </a:t>
            </a:r>
          </a:p>
          <a:p>
            <a:pPr lvl="1"/>
            <a:r>
              <a:rPr lang="en-US" dirty="0"/>
              <a:t>FHIM emphasizes holistic top down domain-by-domain </a:t>
            </a:r>
            <a:r>
              <a:rPr lang="en-US" dirty="0" smtClean="0"/>
              <a:t>coverage (e.g., lab.)</a:t>
            </a:r>
            <a:endParaRPr lang="en-US" dirty="0"/>
          </a:p>
          <a:p>
            <a:pPr lvl="1"/>
            <a:r>
              <a:rPr lang="en-US" dirty="0"/>
              <a:t>CIMI emphasizes </a:t>
            </a:r>
            <a:r>
              <a:rPr lang="en-US" dirty="0" smtClean="0"/>
              <a:t>bottom-up detailed clinical models (e.g., temperature).</a:t>
            </a:r>
            <a:endParaRPr lang="en-US" dirty="0"/>
          </a:p>
          <a:p>
            <a:pPr lvl="1"/>
            <a:r>
              <a:rPr lang="en-US" dirty="0"/>
              <a:t>Tools </a:t>
            </a:r>
            <a:r>
              <a:rPr lang="en-US" dirty="0" smtClean="0"/>
              <a:t>will manage inter-model consistency.</a:t>
            </a:r>
            <a:endParaRPr lang="en-US" dirty="0"/>
          </a:p>
          <a:p>
            <a:pPr lvl="1"/>
            <a:r>
              <a:rPr lang="en-US" dirty="0"/>
              <a:t>The HL7 CIMI workgroup and EHR workgroup would facilitate the development and </a:t>
            </a:r>
            <a:r>
              <a:rPr lang="en-US" dirty="0" smtClean="0"/>
              <a:t>balloting </a:t>
            </a:r>
            <a:r>
              <a:rPr lang="en-US" dirty="0"/>
              <a:t>with other </a:t>
            </a:r>
            <a:r>
              <a:rPr lang="en-US" dirty="0" smtClean="0"/>
              <a:t>co-sponsor workgroups (e.g., CIC</a:t>
            </a:r>
            <a:r>
              <a:rPr lang="en-US" dirty="0"/>
              <a:t>, SOA, Vocab., O&amp;O, etc</a:t>
            </a:r>
            <a:r>
              <a:rPr lang="en-US" dirty="0" smtClean="0"/>
              <a:t>.). </a:t>
            </a:r>
          </a:p>
          <a:p>
            <a:r>
              <a:rPr lang="en-US" dirty="0" smtClean="0"/>
              <a:t>Nancy Orvis was elected to the HL7 US Realm Steering Committee to help facilitate this work.</a:t>
            </a:r>
            <a:endParaRPr lang="en-US" dirty="0"/>
          </a:p>
          <a:p>
            <a:pPr marL="40640" indent="0" algn="ctr">
              <a:spcBef>
                <a:spcPts val="0"/>
              </a:spcBef>
              <a:buNone/>
            </a:pPr>
            <a:endParaRPr lang="en-US" dirty="0" smtClean="0">
              <a:latin typeface="Arial Narrow" panose="020B0606020202030204" pitchFamily="34" charset="0"/>
            </a:endParaRPr>
          </a:p>
        </p:txBody>
      </p:sp>
      <p:sp>
        <p:nvSpPr>
          <p:cNvPr id="51" name="Line 5"/>
          <p:cNvSpPr>
            <a:spLocks noChangeShapeType="1"/>
          </p:cNvSpPr>
          <p:nvPr/>
        </p:nvSpPr>
        <p:spPr bwMode="auto">
          <a:xfrm>
            <a:off x="228600" y="1676400"/>
            <a:ext cx="8296275" cy="0"/>
          </a:xfrm>
          <a:prstGeom prst="line">
            <a:avLst/>
          </a:prstGeom>
          <a:noFill/>
          <a:ln w="38100">
            <a:solidFill>
              <a:srgbClr val="FF0000"/>
            </a:solidFill>
            <a:round/>
            <a:headEnd/>
            <a:tailEnd/>
          </a:ln>
          <a:effectLst/>
        </p:spPr>
        <p:txBody>
          <a:bodyPr/>
          <a:lstStyle/>
          <a:p>
            <a:pPr>
              <a:defRPr/>
            </a:pPr>
            <a:endParaRPr lang="en-US" sz="1400"/>
          </a:p>
        </p:txBody>
      </p:sp>
      <p:sp>
        <p:nvSpPr>
          <p:cNvPr id="53" name="TextBox 52"/>
          <p:cNvSpPr txBox="1"/>
          <p:nvPr/>
        </p:nvSpPr>
        <p:spPr>
          <a:xfrm>
            <a:off x="-76201" y="238780"/>
            <a:ext cx="9209807" cy="523220"/>
          </a:xfrm>
          <a:prstGeom prst="rect">
            <a:avLst/>
          </a:prstGeom>
          <a:noFill/>
        </p:spPr>
        <p:txBody>
          <a:bodyPr wrap="square" rtlCol="0">
            <a:spAutoFit/>
          </a:bodyPr>
          <a:lstStyle/>
          <a:p>
            <a:pPr algn="ctr"/>
            <a:r>
              <a:rPr lang="en-US" sz="2800" b="1" dirty="0" smtClean="0">
                <a:solidFill>
                  <a:schemeClr val="bg1"/>
                </a:solidFill>
                <a:latin typeface="Comic Sans MS" panose="030F0702030302020204" pitchFamily="66" charset="0"/>
              </a:rPr>
              <a:t>Questions</a:t>
            </a:r>
            <a:r>
              <a:rPr lang="en-US" sz="2800" b="1" dirty="0">
                <a:solidFill>
                  <a:schemeClr val="bg1"/>
                </a:solidFill>
                <a:latin typeface="Comic Sans MS" panose="030F0702030302020204" pitchFamily="66" charset="0"/>
              </a:rPr>
              <a:t> </a:t>
            </a:r>
            <a:r>
              <a:rPr lang="en-US" sz="2800" b="1" dirty="0" smtClean="0">
                <a:solidFill>
                  <a:schemeClr val="bg1"/>
                </a:solidFill>
                <a:latin typeface="Comic Sans MS" panose="030F0702030302020204" pitchFamily="66" charset="0"/>
              </a:rPr>
              <a:t>&amp; Discussion</a:t>
            </a:r>
          </a:p>
        </p:txBody>
      </p:sp>
      <p:sp>
        <p:nvSpPr>
          <p:cNvPr id="10"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68</a:t>
            </a:fld>
            <a:endParaRPr lang="en-US" sz="1400">
              <a:solidFill>
                <a:schemeClr val="tx1"/>
              </a:solidFill>
            </a:endParaRPr>
          </a:p>
        </p:txBody>
      </p:sp>
      <p:sp>
        <p:nvSpPr>
          <p:cNvPr id="11"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2"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Tree>
    <p:extLst>
      <p:ext uri="{BB962C8B-B14F-4D97-AF65-F5344CB8AC3E}">
        <p14:creationId xmlns:p14="http://schemas.microsoft.com/office/powerpoint/2010/main" val="3232877331"/>
      </p:ext>
    </p:extLst>
  </p:cSld>
  <p:clrMapOvr>
    <a:masterClrMapping/>
  </p:clrMapOvr>
  <p:transition spd="med">
    <p:pull/>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0" y="2895600"/>
            <a:ext cx="8839200" cy="1371600"/>
          </a:xfrm>
        </p:spPr>
        <p:txBody>
          <a:bodyPr/>
          <a:lstStyle/>
          <a:p>
            <a:pPr>
              <a:defRPr/>
            </a:pPr>
            <a:r>
              <a:rPr lang="en-US" sz="2400" b="1" dirty="0">
                <a:solidFill>
                  <a:schemeClr val="accent1">
                    <a:lumMod val="20000"/>
                    <a:lumOff val="80000"/>
                  </a:schemeClr>
                </a:solidFill>
                <a:ea typeface="+mj-ea"/>
              </a:rPr>
              <a:t>FHIM Value Proposition to Stakeholders</a:t>
            </a:r>
            <a:br>
              <a:rPr lang="en-US" sz="2400" b="1" dirty="0">
                <a:solidFill>
                  <a:schemeClr val="accent1">
                    <a:lumMod val="20000"/>
                    <a:lumOff val="80000"/>
                  </a:schemeClr>
                </a:solidFill>
                <a:ea typeface="+mj-ea"/>
              </a:rPr>
            </a:br>
            <a:r>
              <a:rPr lang="en-US" sz="2400" b="1" dirty="0">
                <a:solidFill>
                  <a:schemeClr val="accent1">
                    <a:lumMod val="20000"/>
                    <a:lumOff val="80000"/>
                  </a:schemeClr>
                </a:solidFill>
                <a:ea typeface="+mj-ea"/>
              </a:rPr>
              <a:t>FHIM Going Forward Strategy</a:t>
            </a:r>
            <a:r>
              <a:rPr lang="en-US" sz="2400" b="1" dirty="0">
                <a:solidFill>
                  <a:srgbClr val="2A5588"/>
                </a:solidFill>
                <a:ea typeface="+mj-ea"/>
              </a:rPr>
              <a:t/>
            </a:r>
            <a:br>
              <a:rPr lang="en-US" sz="2400" b="1" dirty="0">
                <a:solidFill>
                  <a:srgbClr val="2A5588"/>
                </a:solidFill>
                <a:ea typeface="+mj-ea"/>
              </a:rPr>
            </a:br>
            <a:r>
              <a:rPr lang="en-US" sz="2400" b="1" dirty="0">
                <a:solidFill>
                  <a:srgbClr val="2A5588"/>
                </a:solidFill>
                <a:ea typeface="+mj-ea"/>
              </a:rPr>
              <a:t>FHIM History</a:t>
            </a:r>
            <a:br>
              <a:rPr lang="en-US" sz="2400" b="1" dirty="0">
                <a:solidFill>
                  <a:srgbClr val="2A5588"/>
                </a:solidFill>
                <a:ea typeface="+mj-ea"/>
              </a:rPr>
            </a:br>
            <a:r>
              <a:rPr lang="en-US" sz="2400" b="1" dirty="0">
                <a:solidFill>
                  <a:schemeClr val="accent1">
                    <a:lumMod val="20000"/>
                    <a:lumOff val="80000"/>
                  </a:schemeClr>
                </a:solidFill>
                <a:ea typeface="+mj-ea"/>
              </a:rPr>
              <a:t>FHIM Plan</a:t>
            </a:r>
          </a:p>
        </p:txBody>
      </p:sp>
      <p:sp>
        <p:nvSpPr>
          <p:cNvPr id="8"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2"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69</a:t>
            </a:fld>
            <a:endParaRPr lang="en-US" sz="1400">
              <a:solidFill>
                <a:schemeClr val="tx1"/>
              </a:solidFill>
            </a:endParaRPr>
          </a:p>
        </p:txBody>
      </p:sp>
    </p:spTree>
    <p:extLst>
      <p:ext uri="{BB962C8B-B14F-4D97-AF65-F5344CB8AC3E}">
        <p14:creationId xmlns:p14="http://schemas.microsoft.com/office/powerpoint/2010/main" val="3749396909"/>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1017588"/>
          </a:xfrm>
        </p:spPr>
        <p:txBody>
          <a:bodyPr/>
          <a:lstStyle/>
          <a:p>
            <a:pPr algn="ctr"/>
            <a:r>
              <a:rPr lang="en-US" sz="2800" b="1" dirty="0" smtClean="0">
                <a:solidFill>
                  <a:schemeClr val="bg1"/>
                </a:solidFill>
                <a:latin typeface="Arial Black" panose="020B0A04020102020204" pitchFamily="34" charset="0"/>
              </a:rPr>
              <a:t>Value Proposition</a:t>
            </a:r>
            <a:endParaRPr lang="en-US" dirty="0">
              <a:solidFill>
                <a:schemeClr val="bg1"/>
              </a:solidFill>
              <a:latin typeface="Arial Black" panose="020B0A04020102020204" pitchFamily="34" charset="0"/>
            </a:endParaRPr>
          </a:p>
        </p:txBody>
      </p:sp>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7</a:t>
            </a:fld>
            <a:endParaRPr lang="en-US" sz="140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6" name="TextBox 5"/>
          <p:cNvSpPr txBox="1"/>
          <p:nvPr/>
        </p:nvSpPr>
        <p:spPr>
          <a:xfrm>
            <a:off x="0" y="1239777"/>
            <a:ext cx="9144000" cy="377847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97839" indent="-457200">
              <a:lnSpc>
                <a:spcPct val="114000"/>
              </a:lnSpc>
              <a:spcBef>
                <a:spcPts val="1200"/>
              </a:spcBef>
              <a:buFont typeface="+mj-lt"/>
              <a:buAutoNum type="arabicPeriod"/>
            </a:pPr>
            <a:r>
              <a:rPr lang="en-US" dirty="0" smtClean="0">
                <a:latin typeface="Arial Narrow" panose="020B0606020202030204" pitchFamily="34" charset="0"/>
              </a:rPr>
              <a:t>FHIM </a:t>
            </a:r>
            <a:r>
              <a:rPr lang="en-US" dirty="0">
                <a:latin typeface="Arial Narrow" panose="020B0606020202030204" pitchFamily="34" charset="0"/>
              </a:rPr>
              <a:t>offers a forum </a:t>
            </a:r>
            <a:r>
              <a:rPr lang="en-US" dirty="0" smtClean="0">
                <a:latin typeface="Arial Narrow" panose="020B0606020202030204" pitchFamily="34" charset="0"/>
              </a:rPr>
              <a:t>to harmonize </a:t>
            </a:r>
            <a:r>
              <a:rPr lang="en-US" dirty="0">
                <a:latin typeface="Arial Narrow" panose="020B0606020202030204" pitchFamily="34" charset="0"/>
              </a:rPr>
              <a:t>requirements among </a:t>
            </a:r>
            <a:r>
              <a:rPr lang="en-US" dirty="0" smtClean="0">
                <a:latin typeface="Arial Narrow" panose="020B0606020202030204" pitchFamily="34" charset="0"/>
              </a:rPr>
              <a:t>agencies, such as</a:t>
            </a:r>
          </a:p>
          <a:p>
            <a:pPr marL="798513" lvl="1" indent="-284163">
              <a:lnSpc>
                <a:spcPct val="114000"/>
              </a:lnSpc>
              <a:buFont typeface="+mj-lt"/>
              <a:buAutoNum type="arabicPeriod"/>
            </a:pPr>
            <a:r>
              <a:rPr lang="en-US" dirty="0" smtClean="0">
                <a:latin typeface="Arial Narrow" panose="020B0606020202030204" pitchFamily="34" charset="0"/>
              </a:rPr>
              <a:t>VA and DoD need to agree on  Vitals codes; where, </a:t>
            </a:r>
          </a:p>
          <a:p>
            <a:pPr marL="798513" lvl="1" indent="-284163">
              <a:lnSpc>
                <a:spcPct val="114000"/>
              </a:lnSpc>
              <a:buFont typeface="+mj-lt"/>
              <a:buAutoNum type="arabicPeriod"/>
            </a:pPr>
            <a:r>
              <a:rPr lang="en-US" dirty="0" smtClean="0">
                <a:latin typeface="Arial Narrow" panose="020B0606020202030204" pitchFamily="34" charset="0"/>
              </a:rPr>
              <a:t>FHIM analytical work has already resolves this.</a:t>
            </a:r>
          </a:p>
          <a:p>
            <a:pPr marL="497839" indent="-457200">
              <a:lnSpc>
                <a:spcPct val="114000"/>
              </a:lnSpc>
              <a:spcBef>
                <a:spcPts val="1200"/>
              </a:spcBef>
              <a:buFont typeface="+mj-lt"/>
              <a:buAutoNum type="arabicPeriod"/>
            </a:pPr>
            <a:r>
              <a:rPr lang="en-US" dirty="0" smtClean="0">
                <a:latin typeface="Arial Narrow" panose="020B0606020202030204" pitchFamily="34" charset="0"/>
              </a:rPr>
              <a:t>FHIM's </a:t>
            </a:r>
            <a:r>
              <a:rPr lang="en-US" dirty="0">
                <a:latin typeface="Arial Narrow" panose="020B0606020202030204" pitchFamily="34" charset="0"/>
              </a:rPr>
              <a:t>use of MDHT offers a concrete, implemented, workable platform </a:t>
            </a:r>
            <a:r>
              <a:rPr lang="en-US" dirty="0" smtClean="0">
                <a:latin typeface="Arial Narrow" panose="020B0606020202030204" pitchFamily="34" charset="0"/>
              </a:rPr>
              <a:t>for harmonization </a:t>
            </a:r>
            <a:r>
              <a:rPr lang="en-US" dirty="0">
                <a:latin typeface="Arial Narrow" panose="020B0606020202030204" pitchFamily="34" charset="0"/>
              </a:rPr>
              <a:t>decisions </a:t>
            </a:r>
            <a:r>
              <a:rPr lang="en-US" dirty="0" smtClean="0">
                <a:latin typeface="Arial Narrow" panose="020B0606020202030204" pitchFamily="34" charset="0"/>
              </a:rPr>
              <a:t>such as US </a:t>
            </a:r>
            <a:r>
              <a:rPr lang="en-US" dirty="0">
                <a:latin typeface="Arial Narrow" panose="020B0606020202030204" pitchFamily="34" charset="0"/>
              </a:rPr>
              <a:t>Realm specifications </a:t>
            </a:r>
          </a:p>
          <a:p>
            <a:pPr marL="1260475" lvl="2" indent="-346075">
              <a:lnSpc>
                <a:spcPct val="114000"/>
              </a:lnSpc>
              <a:buFont typeface="+mj-lt"/>
              <a:buAutoNum type="arabicPeriod"/>
            </a:pPr>
            <a:r>
              <a:rPr lang="en-US" dirty="0" smtClean="0">
                <a:latin typeface="Arial Narrow" panose="020B0606020202030204" pitchFamily="34" charset="0"/>
              </a:rPr>
              <a:t>US </a:t>
            </a:r>
            <a:r>
              <a:rPr lang="en-US" dirty="0">
                <a:latin typeface="Arial Narrow" panose="020B0606020202030204" pitchFamily="34" charset="0"/>
              </a:rPr>
              <a:t>Realm FHIR profiles, </a:t>
            </a:r>
            <a:endParaRPr lang="en-US" dirty="0" smtClean="0">
              <a:latin typeface="Arial Narrow" panose="020B0606020202030204" pitchFamily="34" charset="0"/>
            </a:endParaRPr>
          </a:p>
          <a:p>
            <a:pPr marL="1260475" lvl="2" indent="-346075">
              <a:lnSpc>
                <a:spcPct val="114000"/>
              </a:lnSpc>
              <a:buFont typeface="+mj-lt"/>
              <a:buAutoNum type="arabicPeriod"/>
            </a:pPr>
            <a:r>
              <a:rPr lang="en-US" dirty="0" smtClean="0">
                <a:latin typeface="Arial Narrow" panose="020B0606020202030204" pitchFamily="34" charset="0"/>
              </a:rPr>
              <a:t>CDA </a:t>
            </a:r>
            <a:r>
              <a:rPr lang="en-US" dirty="0">
                <a:latin typeface="Arial Narrow" panose="020B0606020202030204" pitchFamily="34" charset="0"/>
              </a:rPr>
              <a:t>templates, </a:t>
            </a:r>
            <a:endParaRPr lang="en-US" dirty="0" smtClean="0">
              <a:latin typeface="Arial Narrow" panose="020B0606020202030204" pitchFamily="34" charset="0"/>
            </a:endParaRPr>
          </a:p>
          <a:p>
            <a:pPr marL="1260475" lvl="2" indent="-346075">
              <a:lnSpc>
                <a:spcPct val="114000"/>
              </a:lnSpc>
              <a:buFont typeface="+mj-lt"/>
              <a:buAutoNum type="arabicPeriod"/>
            </a:pPr>
            <a:r>
              <a:rPr lang="en-US" dirty="0" smtClean="0">
                <a:latin typeface="Arial Narrow" panose="020B0606020202030204" pitchFamily="34" charset="0"/>
              </a:rPr>
              <a:t>NIEM </a:t>
            </a:r>
            <a:r>
              <a:rPr lang="en-US" dirty="0">
                <a:latin typeface="Arial Narrow" panose="020B0606020202030204" pitchFamily="34" charset="0"/>
              </a:rPr>
              <a:t>packages, etc</a:t>
            </a:r>
            <a:r>
              <a:rPr lang="en-US" dirty="0" smtClean="0">
                <a:latin typeface="Arial Narrow" panose="020B0606020202030204" pitchFamily="34" charset="0"/>
              </a:rPr>
              <a:t>.</a:t>
            </a:r>
            <a:endParaRPr lang="en-US" dirty="0">
              <a:latin typeface="Arial Narrow" panose="020B0606020202030204" pitchFamily="34" charset="0"/>
            </a:endParaRPr>
          </a:p>
        </p:txBody>
      </p:sp>
    </p:spTree>
    <p:extLst>
      <p:ext uri="{BB962C8B-B14F-4D97-AF65-F5344CB8AC3E}">
        <p14:creationId xmlns:p14="http://schemas.microsoft.com/office/powerpoint/2010/main" val="816287608"/>
      </p:ext>
    </p:extLst>
  </p:cSld>
  <p:clrMapOvr>
    <a:masterClrMapping/>
  </p:clrMapOvr>
  <p:transition spd="med">
    <p:pull/>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1963" y="27264"/>
            <a:ext cx="7848600" cy="963336"/>
          </a:xfrm>
        </p:spPr>
        <p:txBody>
          <a:bodyPr>
            <a:normAutofit/>
          </a:bodyPr>
          <a:lstStyle/>
          <a:p>
            <a:pPr algn="ctr"/>
            <a:r>
              <a:rPr lang="en-US" sz="3600" dirty="0" smtClean="0">
                <a:solidFill>
                  <a:schemeClr val="bg1"/>
                </a:solidFill>
              </a:rPr>
              <a:t>Significant Milestones</a:t>
            </a:r>
            <a:endParaRPr lang="en-US" sz="2200" b="1" dirty="0">
              <a:solidFill>
                <a:schemeClr val="bg1"/>
              </a:solidFill>
            </a:endParaRPr>
          </a:p>
        </p:txBody>
      </p:sp>
      <p:sp>
        <p:nvSpPr>
          <p:cNvPr id="3" name="Subtitle 2"/>
          <p:cNvSpPr>
            <a:spLocks noGrp="1"/>
          </p:cNvSpPr>
          <p:nvPr>
            <p:ph type="subTitle" idx="1"/>
          </p:nvPr>
        </p:nvSpPr>
        <p:spPr>
          <a:xfrm>
            <a:off x="147637" y="1280207"/>
            <a:ext cx="9067800" cy="5425393"/>
          </a:xfrm>
        </p:spPr>
        <p:txBody>
          <a:bodyPr>
            <a:normAutofit fontScale="85000" lnSpcReduction="10000"/>
          </a:bodyPr>
          <a:lstStyle/>
          <a:p>
            <a:pPr marL="342900" indent="-342900" algn="l">
              <a:lnSpc>
                <a:spcPct val="114000"/>
              </a:lnSpc>
              <a:spcBef>
                <a:spcPts val="0"/>
              </a:spcBef>
              <a:buFont typeface="Arial" panose="020B0604020202020204" pitchFamily="34" charset="0"/>
              <a:buChar char="•"/>
            </a:pPr>
            <a:r>
              <a:rPr lang="en-US" sz="2000" b="1" dirty="0" smtClean="0">
                <a:solidFill>
                  <a:schemeClr val="tx1"/>
                </a:solidFill>
                <a:latin typeface="Arial Narrow" panose="020B0606020202030204" pitchFamily="34" charset="0"/>
              </a:rPr>
              <a:t>2001-2009 Bush Administration</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2004 ONC Established</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2005 HITSP established Dec 2005 through Apr 2009</a:t>
            </a:r>
          </a:p>
          <a:p>
            <a:pPr marL="800100" lvl="1" indent="-342900" algn="l">
              <a:lnSpc>
                <a:spcPct val="114000"/>
              </a:lnSpc>
              <a:spcBef>
                <a:spcPts val="0"/>
              </a:spcBef>
              <a:buFont typeface="Arial" panose="020B0604020202020204" pitchFamily="34" charset="0"/>
              <a:buChar char="•"/>
            </a:pPr>
            <a:endParaRPr lang="en-US" dirty="0" smtClean="0">
              <a:latin typeface="Arial Narrow" panose="020B0606020202030204" pitchFamily="34" charset="0"/>
            </a:endParaRPr>
          </a:p>
          <a:p>
            <a:pPr marL="342900" indent="-342900" algn="l">
              <a:lnSpc>
                <a:spcPct val="114000"/>
              </a:lnSpc>
              <a:spcBef>
                <a:spcPts val="0"/>
              </a:spcBef>
              <a:buFont typeface="Arial" panose="020B0604020202020204" pitchFamily="34" charset="0"/>
              <a:buChar char="•"/>
            </a:pPr>
            <a:r>
              <a:rPr lang="en-US" b="1" dirty="0" smtClean="0">
                <a:solidFill>
                  <a:schemeClr val="tx1"/>
                </a:solidFill>
                <a:latin typeface="Arial Narrow" panose="020B0606020202030204" pitchFamily="34" charset="0"/>
              </a:rPr>
              <a:t>2009-2017 Obama Administration</a:t>
            </a:r>
          </a:p>
          <a:p>
            <a:pPr marL="800100" lvl="1" indent="-342900" algn="l">
              <a:lnSpc>
                <a:spcPct val="114000"/>
              </a:lnSpc>
              <a:spcBef>
                <a:spcPts val="0"/>
              </a:spcBef>
              <a:buFont typeface="Arial" panose="020B0604020202020204" pitchFamily="34" charset="0"/>
              <a:buChar char="•"/>
            </a:pPr>
            <a:r>
              <a:rPr lang="en-US" dirty="0">
                <a:latin typeface="Arial Narrow" panose="020B0606020202030204" pitchFamily="34" charset="0"/>
              </a:rPr>
              <a:t>2009 ARRA:HITECH Act</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2009 VLER</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2009 </a:t>
            </a:r>
            <a:r>
              <a:rPr lang="en-US" dirty="0">
                <a:latin typeface="Arial Narrow" panose="020B0606020202030204" pitchFamily="34" charset="0"/>
              </a:rPr>
              <a:t>FHIM established Tim Cromwell &amp; Nancy Orvis were, Proponents</a:t>
            </a:r>
          </a:p>
          <a:p>
            <a:pPr marL="1257300" lvl="2" indent="-342900" algn="l">
              <a:lnSpc>
                <a:spcPct val="114000"/>
              </a:lnSpc>
              <a:spcBef>
                <a:spcPts val="0"/>
              </a:spcBef>
              <a:buFont typeface="Arial" panose="020B0604020202020204" pitchFamily="34" charset="0"/>
              <a:buChar char="•"/>
            </a:pPr>
            <a:r>
              <a:rPr lang="en-US" dirty="0">
                <a:latin typeface="Arial Narrow" panose="020B0606020202030204" pitchFamily="34" charset="0"/>
              </a:rPr>
              <a:t>HITSP Lesson Learned </a:t>
            </a:r>
            <a:r>
              <a:rPr lang="en-US" dirty="0">
                <a:latin typeface="Arial Narrow" panose="020B0606020202030204" pitchFamily="34" charset="0"/>
                <a:sym typeface="Wingdings" panose="05000000000000000000" pitchFamily="2" charset="2"/>
              </a:rPr>
              <a:t> </a:t>
            </a:r>
            <a:r>
              <a:rPr lang="en-US" dirty="0" smtClean="0">
                <a:latin typeface="Arial Narrow" panose="020B0606020202030204" pitchFamily="34" charset="0"/>
                <a:sym typeface="Wingdings" panose="05000000000000000000" pitchFamily="2" charset="2"/>
              </a:rPr>
              <a:t>MDHT/FHIM </a:t>
            </a:r>
            <a:r>
              <a:rPr lang="en-US" dirty="0">
                <a:latin typeface="Arial Narrow" panose="020B0606020202030204" pitchFamily="34" charset="0"/>
                <a:sym typeface="Wingdings" panose="05000000000000000000" pitchFamily="2" charset="2"/>
              </a:rPr>
              <a:t>needed to empower Developers</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2011 </a:t>
            </a:r>
            <a:r>
              <a:rPr lang="en-US" dirty="0">
                <a:latin typeface="Arial Narrow" panose="020B0606020202030204" pitchFamily="34" charset="0"/>
              </a:rPr>
              <a:t>DOD-VA </a:t>
            </a:r>
            <a:r>
              <a:rPr lang="en-US" dirty="0" err="1">
                <a:latin typeface="Arial Narrow" panose="020B0606020202030204" pitchFamily="34" charset="0"/>
              </a:rPr>
              <a:t>iEHR</a:t>
            </a:r>
            <a:r>
              <a:rPr lang="en-US" dirty="0">
                <a:latin typeface="Arial Narrow" panose="020B0606020202030204" pitchFamily="34" charset="0"/>
              </a:rPr>
              <a:t> </a:t>
            </a:r>
            <a:endParaRPr lang="en-US" dirty="0" smtClean="0">
              <a:latin typeface="Arial Narrow" panose="020B0606020202030204" pitchFamily="34" charset="0"/>
            </a:endParaRP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2011 IPO established by NDAA</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2011 MDHT capable of doing CDA Implementation Guides </a:t>
            </a:r>
            <a:endParaRPr lang="en-US" dirty="0">
              <a:latin typeface="Arial Narrow" panose="020B0606020202030204" pitchFamily="34" charset="0"/>
            </a:endParaRP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2011 S&amp;I Framework Established</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2012 FHIM-based Immunization Information Model with CDC</a:t>
            </a:r>
          </a:p>
          <a:p>
            <a:pPr marL="800100" lvl="1" indent="-342900" algn="l">
              <a:lnSpc>
                <a:spcPct val="114000"/>
              </a:lnSpc>
              <a:spcBef>
                <a:spcPts val="0"/>
              </a:spcBef>
              <a:buFont typeface="Arial" panose="020B0604020202020204" pitchFamily="34" charset="0"/>
              <a:buChar char="•"/>
            </a:pPr>
            <a:r>
              <a:rPr lang="en-US" smtClean="0">
                <a:latin typeface="Arial Narrow" panose="020B0606020202030204" pitchFamily="34" charset="0"/>
              </a:rPr>
              <a:t>2012 </a:t>
            </a:r>
            <a:r>
              <a:rPr lang="en-US" dirty="0" smtClean="0">
                <a:latin typeface="Arial Narrow" panose="020B0606020202030204" pitchFamily="34" charset="0"/>
              </a:rPr>
              <a:t>MDHT/FHIM Immunization Implementation Guide/Spec for CDC</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2013 FHIM-based Population Health Information Model with CDC</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2013 DoD-VA Data Sharing Accelerator Initiative </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2013 MDHT capable of doing NIEM Implementation Guides</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2013 </a:t>
            </a:r>
            <a:r>
              <a:rPr lang="en-US" dirty="0" err="1" smtClean="0">
                <a:latin typeface="Arial Narrow" panose="020B0606020202030204" pitchFamily="34" charset="0"/>
              </a:rPr>
              <a:t>VistA</a:t>
            </a:r>
            <a:r>
              <a:rPr lang="en-US" dirty="0" smtClean="0">
                <a:latin typeface="Arial Narrow" panose="020B0606020202030204" pitchFamily="34" charset="0"/>
              </a:rPr>
              <a:t> &amp; DHMSM Modernization announced</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2015 MDHT capable of doing FHIR Profile / implementation Guide</a:t>
            </a:r>
            <a:endParaRPr lang="en-US" dirty="0">
              <a:latin typeface="Arial Narrow" panose="020B0606020202030204" pitchFamily="34" charset="0"/>
            </a:endParaRPr>
          </a:p>
        </p:txBody>
      </p:sp>
      <p:sp>
        <p:nvSpPr>
          <p:cNvPr id="9" name="Line 5"/>
          <p:cNvSpPr>
            <a:spLocks noChangeShapeType="1"/>
          </p:cNvSpPr>
          <p:nvPr/>
        </p:nvSpPr>
        <p:spPr bwMode="auto">
          <a:xfrm>
            <a:off x="381000" y="2362200"/>
            <a:ext cx="8296275" cy="0"/>
          </a:xfrm>
          <a:prstGeom prst="line">
            <a:avLst/>
          </a:prstGeom>
          <a:noFill/>
          <a:ln w="38100">
            <a:solidFill>
              <a:srgbClr val="FF0000"/>
            </a:solidFill>
            <a:round/>
            <a:headEnd/>
            <a:tailEnd/>
          </a:ln>
          <a:effectLst/>
        </p:spPr>
        <p:txBody>
          <a:bodyPr/>
          <a:lstStyle/>
          <a:p>
            <a:pPr>
              <a:defRPr/>
            </a:pPr>
            <a:endParaRPr lang="en-US" sz="1400"/>
          </a:p>
        </p:txBody>
      </p:sp>
      <p:sp>
        <p:nvSpPr>
          <p:cNvPr id="6"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7"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8"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70</a:t>
            </a:fld>
            <a:endParaRPr lang="en-US" sz="1400">
              <a:solidFill>
                <a:schemeClr val="tx1"/>
              </a:solidFill>
            </a:endParaRPr>
          </a:p>
        </p:txBody>
      </p:sp>
    </p:spTree>
    <p:extLst>
      <p:ext uri="{BB962C8B-B14F-4D97-AF65-F5344CB8AC3E}">
        <p14:creationId xmlns:p14="http://schemas.microsoft.com/office/powerpoint/2010/main" val="234030468"/>
      </p:ext>
    </p:extLst>
  </p:cSld>
  <p:clrMapOvr>
    <a:masterClrMapping/>
  </p:clrMapOvr>
  <p:transition spd="med">
    <p:pull/>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0" y="2895600"/>
            <a:ext cx="8839200" cy="1371600"/>
          </a:xfrm>
        </p:spPr>
        <p:txBody>
          <a:bodyPr/>
          <a:lstStyle/>
          <a:p>
            <a:pPr>
              <a:defRPr/>
            </a:pPr>
            <a:r>
              <a:rPr lang="en-US" sz="2400" b="1" dirty="0">
                <a:solidFill>
                  <a:schemeClr val="accent1">
                    <a:lumMod val="20000"/>
                    <a:lumOff val="80000"/>
                  </a:schemeClr>
                </a:solidFill>
                <a:ea typeface="+mj-ea"/>
              </a:rPr>
              <a:t>FHIM Value Proposition to Stakeholders</a:t>
            </a:r>
            <a:br>
              <a:rPr lang="en-US" sz="2400" b="1" dirty="0">
                <a:solidFill>
                  <a:schemeClr val="accent1">
                    <a:lumMod val="20000"/>
                    <a:lumOff val="80000"/>
                  </a:schemeClr>
                </a:solidFill>
                <a:ea typeface="+mj-ea"/>
              </a:rPr>
            </a:br>
            <a:r>
              <a:rPr lang="en-US" sz="2400" b="1" dirty="0">
                <a:solidFill>
                  <a:schemeClr val="accent1">
                    <a:lumMod val="20000"/>
                    <a:lumOff val="80000"/>
                  </a:schemeClr>
                </a:solidFill>
                <a:ea typeface="+mj-ea"/>
              </a:rPr>
              <a:t>FHIM Going Forward Strategy</a:t>
            </a:r>
            <a:r>
              <a:rPr lang="en-US" sz="2400" b="1" dirty="0">
                <a:solidFill>
                  <a:srgbClr val="2A5588"/>
                </a:solidFill>
                <a:ea typeface="+mj-ea"/>
              </a:rPr>
              <a:t/>
            </a:r>
            <a:br>
              <a:rPr lang="en-US" sz="2400" b="1" dirty="0">
                <a:solidFill>
                  <a:srgbClr val="2A5588"/>
                </a:solidFill>
                <a:ea typeface="+mj-ea"/>
              </a:rPr>
            </a:br>
            <a:r>
              <a:rPr lang="en-US" sz="2400" b="1" dirty="0">
                <a:solidFill>
                  <a:schemeClr val="accent1">
                    <a:lumMod val="20000"/>
                    <a:lumOff val="80000"/>
                  </a:schemeClr>
                </a:solidFill>
                <a:ea typeface="+mj-ea"/>
              </a:rPr>
              <a:t>FHIM History</a:t>
            </a:r>
            <a:r>
              <a:rPr lang="en-US" sz="2400" b="1" dirty="0">
                <a:solidFill>
                  <a:srgbClr val="2A5588"/>
                </a:solidFill>
                <a:ea typeface="+mj-ea"/>
              </a:rPr>
              <a:t/>
            </a:r>
            <a:br>
              <a:rPr lang="en-US" sz="2400" b="1" dirty="0">
                <a:solidFill>
                  <a:srgbClr val="2A5588"/>
                </a:solidFill>
                <a:ea typeface="+mj-ea"/>
              </a:rPr>
            </a:br>
            <a:r>
              <a:rPr lang="en-US" sz="2400" b="1" dirty="0">
                <a:solidFill>
                  <a:srgbClr val="2A5588"/>
                </a:solidFill>
                <a:ea typeface="+mj-ea"/>
              </a:rPr>
              <a:t>FHIM Plan</a:t>
            </a:r>
          </a:p>
        </p:txBody>
      </p:sp>
      <p:sp>
        <p:nvSpPr>
          <p:cNvPr id="8"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2"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71</a:t>
            </a:fld>
            <a:endParaRPr lang="en-US" sz="1400">
              <a:solidFill>
                <a:schemeClr val="tx1"/>
              </a:solidFill>
            </a:endParaRPr>
          </a:p>
        </p:txBody>
      </p:sp>
    </p:spTree>
    <p:extLst>
      <p:ext uri="{BB962C8B-B14F-4D97-AF65-F5344CB8AC3E}">
        <p14:creationId xmlns:p14="http://schemas.microsoft.com/office/powerpoint/2010/main" val="992655339"/>
      </p:ext>
    </p:extLst>
  </p:cSld>
  <p:clrMapOvr>
    <a:masterClrMapping/>
  </p:clrMapOvr>
  <p:transition spd="med">
    <p:pull/>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1963" y="27264"/>
            <a:ext cx="7848600" cy="963336"/>
          </a:xfrm>
        </p:spPr>
        <p:txBody>
          <a:bodyPr>
            <a:normAutofit/>
          </a:bodyPr>
          <a:lstStyle/>
          <a:p>
            <a:pPr algn="ctr"/>
            <a:r>
              <a:rPr lang="en-US" sz="3600" dirty="0" smtClean="0">
                <a:solidFill>
                  <a:schemeClr val="bg1"/>
                </a:solidFill>
              </a:rPr>
              <a:t>Proposed Milestones</a:t>
            </a:r>
            <a:endParaRPr lang="en-US" sz="2200" b="1" dirty="0">
              <a:solidFill>
                <a:schemeClr val="bg1"/>
              </a:solidFill>
            </a:endParaRPr>
          </a:p>
        </p:txBody>
      </p:sp>
      <p:sp>
        <p:nvSpPr>
          <p:cNvPr id="3" name="Subtitle 2"/>
          <p:cNvSpPr>
            <a:spLocks noGrp="1"/>
          </p:cNvSpPr>
          <p:nvPr>
            <p:ph type="subTitle" idx="1"/>
          </p:nvPr>
        </p:nvSpPr>
        <p:spPr>
          <a:xfrm>
            <a:off x="147637" y="1143000"/>
            <a:ext cx="9067800" cy="5197474"/>
          </a:xfrm>
        </p:spPr>
        <p:txBody>
          <a:bodyPr>
            <a:normAutofit/>
          </a:bodyPr>
          <a:lstStyle/>
          <a:p>
            <a:pPr marL="342900" lvl="1" indent="-342900" algn="l">
              <a:lnSpc>
                <a:spcPct val="114000"/>
              </a:lnSpc>
              <a:spcBef>
                <a:spcPts val="0"/>
              </a:spcBef>
              <a:buFont typeface="Arial" panose="020B0604020202020204" pitchFamily="34" charset="0"/>
              <a:buChar char="•"/>
            </a:pPr>
            <a:r>
              <a:rPr lang="en-US" b="1" dirty="0">
                <a:solidFill>
                  <a:schemeClr val="tx1"/>
                </a:solidFill>
                <a:latin typeface="Arial Narrow" panose="020B0606020202030204" pitchFamily="34" charset="0"/>
              </a:rPr>
              <a:t>Develop Comprehensive Plan of Actions and </a:t>
            </a:r>
            <a:r>
              <a:rPr lang="en-US" b="1" dirty="0" smtClean="0">
                <a:solidFill>
                  <a:schemeClr val="tx1"/>
                </a:solidFill>
                <a:latin typeface="Arial Narrow" panose="020B0606020202030204" pitchFamily="34" charset="0"/>
              </a:rPr>
              <a:t>Milestones, </a:t>
            </a:r>
            <a:r>
              <a:rPr lang="en-US" dirty="0" smtClean="0">
                <a:solidFill>
                  <a:schemeClr val="tx1"/>
                </a:solidFill>
                <a:latin typeface="Arial Narrow" panose="020B0606020202030204" pitchFamily="34" charset="0"/>
              </a:rPr>
              <a:t>such as …</a:t>
            </a:r>
            <a:endParaRPr lang="en-US" dirty="0">
              <a:solidFill>
                <a:schemeClr val="tx1"/>
              </a:solidFill>
              <a:latin typeface="Arial Narrow" panose="020B0606020202030204" pitchFamily="34" charset="0"/>
            </a:endParaRP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Address what is FHIM questions/issues</a:t>
            </a:r>
          </a:p>
          <a:p>
            <a:pPr marL="800100" lvl="1"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Model Driven Architecture (MDA) strategy</a:t>
            </a:r>
            <a:endParaRPr lang="en-US" dirty="0">
              <a:latin typeface="Arial Narrow" panose="020B0606020202030204" pitchFamily="34" charset="0"/>
            </a:endParaRPr>
          </a:p>
          <a:p>
            <a:pPr marL="800100" lvl="1" indent="-342900" algn="l">
              <a:lnSpc>
                <a:spcPct val="114000"/>
              </a:lnSpc>
              <a:spcBef>
                <a:spcPts val="0"/>
              </a:spcBef>
              <a:buFont typeface="Arial" panose="020B0604020202020204" pitchFamily="34" charset="0"/>
              <a:buChar char="•"/>
            </a:pPr>
            <a:r>
              <a:rPr lang="en-US" b="1" dirty="0" smtClean="0">
                <a:solidFill>
                  <a:schemeClr val="tx1"/>
                </a:solidFill>
                <a:latin typeface="Arial Narrow" panose="020B0606020202030204" pitchFamily="34" charset="0"/>
              </a:rPr>
              <a:t>FY2016 Q1</a:t>
            </a:r>
          </a:p>
          <a:p>
            <a:pPr marL="1257300" lvl="2"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Socialize FHA US Health IT Reference Architecture implemented as</a:t>
            </a:r>
          </a:p>
          <a:p>
            <a:pPr marL="1714500" lvl="3"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HL7 US Health IT Reference Architecture </a:t>
            </a:r>
          </a:p>
          <a:p>
            <a:pPr marL="2171700" lvl="4"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IAW Meaningful Use standards</a:t>
            </a:r>
          </a:p>
          <a:p>
            <a:pPr marL="2171700" lvl="4" indent="-342900" algn="l">
              <a:lnSpc>
                <a:spcPct val="114000"/>
              </a:lnSpc>
              <a:spcBef>
                <a:spcPts val="0"/>
              </a:spcBef>
              <a:buFont typeface="Arial" panose="020B0604020202020204" pitchFamily="34" charset="0"/>
              <a:buChar char="•"/>
            </a:pPr>
            <a:r>
              <a:rPr lang="en-US" dirty="0">
                <a:latin typeface="Arial Narrow" panose="020B0606020202030204" pitchFamily="34" charset="0"/>
              </a:rPr>
              <a:t>a</a:t>
            </a:r>
            <a:r>
              <a:rPr lang="en-US" dirty="0" smtClean="0">
                <a:latin typeface="Arial Narrow" panose="020B0606020202030204" pitchFamily="34" charset="0"/>
              </a:rPr>
              <a:t>ka US Realm EHR-S FM Profile</a:t>
            </a:r>
          </a:p>
          <a:p>
            <a:pPr marL="1257300" lvl="2"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FHA Executive Committee endorsement of HL7 US Health IT Reference Architecture</a:t>
            </a:r>
          </a:p>
          <a:p>
            <a:pPr marL="1714500" lvl="3"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Identify proponents and funding</a:t>
            </a:r>
            <a:endParaRPr lang="en-US" dirty="0">
              <a:latin typeface="Arial Narrow" panose="020B0606020202030204" pitchFamily="34" charset="0"/>
            </a:endParaRPr>
          </a:p>
          <a:p>
            <a:pPr marL="1257300" lvl="2"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HL7 Project Scope Statement for HL7 US Health IT Reference Architecture</a:t>
            </a:r>
          </a:p>
          <a:p>
            <a:pPr marL="800100" lvl="2" indent="-342900" algn="l">
              <a:lnSpc>
                <a:spcPct val="114000"/>
              </a:lnSpc>
              <a:spcBef>
                <a:spcPts val="0"/>
              </a:spcBef>
              <a:buFont typeface="Arial" panose="020B0604020202020204" pitchFamily="34" charset="0"/>
              <a:buChar char="•"/>
            </a:pPr>
            <a:r>
              <a:rPr lang="en-US" b="1" dirty="0">
                <a:solidFill>
                  <a:schemeClr val="tx1"/>
                </a:solidFill>
                <a:latin typeface="Arial Narrow" panose="020B0606020202030204" pitchFamily="34" charset="0"/>
              </a:rPr>
              <a:t>FY2016 </a:t>
            </a:r>
          </a:p>
          <a:p>
            <a:pPr marL="1257300" lvl="2" indent="-342900" algn="l">
              <a:lnSpc>
                <a:spcPct val="114000"/>
              </a:lnSpc>
              <a:spcBef>
                <a:spcPts val="0"/>
              </a:spcBef>
              <a:buFont typeface="Arial" panose="020B0604020202020204" pitchFamily="34" charset="0"/>
              <a:buChar char="•"/>
            </a:pPr>
            <a:r>
              <a:rPr lang="en-US" dirty="0" smtClean="0">
                <a:latin typeface="Arial Narrow" panose="020B0606020202030204" pitchFamily="34" charset="0"/>
              </a:rPr>
              <a:t>Develop Immunization or Joint Interoperability use case Prototype through HL7</a:t>
            </a:r>
          </a:p>
          <a:p>
            <a:pPr marL="800100" lvl="1" indent="-342900" algn="l">
              <a:lnSpc>
                <a:spcPct val="114000"/>
              </a:lnSpc>
              <a:spcBef>
                <a:spcPts val="0"/>
              </a:spcBef>
              <a:buFont typeface="Arial" panose="020B0604020202020204" pitchFamily="34" charset="0"/>
              <a:buChar char="•"/>
            </a:pPr>
            <a:endParaRPr lang="en-US" dirty="0" smtClean="0">
              <a:latin typeface="Arial Narrow" panose="020B0606020202030204" pitchFamily="34" charset="0"/>
            </a:endParaRPr>
          </a:p>
        </p:txBody>
      </p:sp>
      <p:sp>
        <p:nvSpPr>
          <p:cNvPr id="6"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7"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8"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72</a:t>
            </a:fld>
            <a:endParaRPr lang="en-US" sz="1400">
              <a:solidFill>
                <a:schemeClr val="tx1"/>
              </a:solidFill>
            </a:endParaRPr>
          </a:p>
        </p:txBody>
      </p:sp>
    </p:spTree>
    <p:extLst>
      <p:ext uri="{BB962C8B-B14F-4D97-AF65-F5344CB8AC3E}">
        <p14:creationId xmlns:p14="http://schemas.microsoft.com/office/powerpoint/2010/main" val="4174585952"/>
      </p:ext>
    </p:extLst>
  </p:cSld>
  <p:clrMapOvr>
    <a:masterClrMapping/>
  </p:clrMapOvr>
  <p:transition spd="med">
    <p:pull/>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ackup</a:t>
            </a:r>
            <a:endParaRPr lang="en-US" dirty="0"/>
          </a:p>
        </p:txBody>
      </p:sp>
      <p:sp>
        <p:nvSpPr>
          <p:cNvPr id="3" name="Content Placeholder 2"/>
          <p:cNvSpPr>
            <a:spLocks noGrp="1"/>
          </p:cNvSpPr>
          <p:nvPr>
            <p:ph idx="1"/>
          </p:nvPr>
        </p:nvSpPr>
        <p:spPr>
          <a:xfrm>
            <a:off x="300037" y="1039812"/>
            <a:ext cx="8494713" cy="5513388"/>
          </a:xfrm>
        </p:spPr>
        <p:txBody>
          <a:bodyPr/>
          <a:lstStyle/>
          <a:p>
            <a:pPr marL="40640" indent="0">
              <a:buNone/>
            </a:pPr>
            <a:endParaRPr lang="en-US" sz="2400" dirty="0"/>
          </a:p>
        </p:txBody>
      </p:sp>
      <p:sp>
        <p:nvSpPr>
          <p:cNvPr id="7"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73</a:t>
            </a:fld>
            <a:endParaRPr lang="en-US" sz="1400">
              <a:solidFill>
                <a:schemeClr val="tx1"/>
              </a:solidFill>
            </a:endParaRPr>
          </a:p>
        </p:txBody>
      </p:sp>
      <p:sp>
        <p:nvSpPr>
          <p:cNvPr id="8"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9"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Tree>
    <p:extLst>
      <p:ext uri="{BB962C8B-B14F-4D97-AF65-F5344CB8AC3E}">
        <p14:creationId xmlns:p14="http://schemas.microsoft.com/office/powerpoint/2010/main" val="3342108083"/>
      </p:ext>
    </p:extLst>
  </p:cSld>
  <p:clrMapOvr>
    <a:masterClrMapping/>
  </p:clrMapOvr>
  <p:transition spd="med">
    <p:pull/>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392" y="1017588"/>
            <a:ext cx="9143999" cy="60960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39" marR="40639" indent="0" algn="l" defTabSz="9144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
                <a:solidFill>
                  <a:srgbClr val="000000"/>
                </a:solidFill>
              </a:uFill>
              <a:latin typeface="+mn-lt"/>
              <a:ea typeface="+mn-ea"/>
              <a:cs typeface="+mn-cs"/>
              <a:sym typeface="Arial"/>
            </a:endParaRPr>
          </a:p>
        </p:txBody>
      </p:sp>
      <p:sp>
        <p:nvSpPr>
          <p:cNvPr id="53" name="TextBox 52"/>
          <p:cNvSpPr txBox="1"/>
          <p:nvPr/>
        </p:nvSpPr>
        <p:spPr>
          <a:xfrm>
            <a:off x="-76201" y="238780"/>
            <a:ext cx="8229601" cy="523220"/>
          </a:xfrm>
          <a:prstGeom prst="rect">
            <a:avLst/>
          </a:prstGeom>
          <a:noFill/>
        </p:spPr>
        <p:txBody>
          <a:bodyPr wrap="square" rtlCol="0">
            <a:spAutoFit/>
          </a:bodyPr>
          <a:lstStyle/>
          <a:p>
            <a:pPr algn="ctr"/>
            <a:r>
              <a:rPr lang="en-US" sz="2800" b="1" dirty="0" smtClean="0">
                <a:solidFill>
                  <a:schemeClr val="bg1"/>
                </a:solidFill>
                <a:latin typeface="Comic Sans MS" panose="030F0702030302020204" pitchFamily="66" charset="0"/>
              </a:rPr>
              <a:t>NIST Risk and Security Framework</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2" y="1009174"/>
            <a:ext cx="9154392" cy="5620796"/>
          </a:xfrm>
          <a:prstGeom prst="rect">
            <a:avLst/>
          </a:prstGeom>
        </p:spPr>
      </p:pic>
      <p:sp>
        <p:nvSpPr>
          <p:cNvPr id="9"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74</a:t>
            </a:fld>
            <a:endParaRPr lang="en-US" sz="1400">
              <a:solidFill>
                <a:schemeClr val="tx1"/>
              </a:solidFill>
            </a:endParaRPr>
          </a:p>
        </p:txBody>
      </p:sp>
      <p:sp>
        <p:nvSpPr>
          <p:cNvPr id="10"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1"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Tree>
    <p:extLst>
      <p:ext uri="{BB962C8B-B14F-4D97-AF65-F5344CB8AC3E}">
        <p14:creationId xmlns:p14="http://schemas.microsoft.com/office/powerpoint/2010/main" val="3212250276"/>
      </p:ext>
    </p:extLst>
  </p:cSld>
  <p:clrMapOvr>
    <a:masterClrMapping/>
  </p:clrMapOvr>
  <p:transition spd="med">
    <p:pull/>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97" y="62629"/>
            <a:ext cx="8229600" cy="1020762"/>
          </a:xfrm>
        </p:spPr>
        <p:txBody>
          <a:bodyPr>
            <a:normAutofit/>
          </a:bodyPr>
          <a:lstStyle/>
          <a:p>
            <a:r>
              <a:rPr lang="en-US" sz="3200" dirty="0"/>
              <a:t>Data Access Framework</a:t>
            </a:r>
            <a:r>
              <a:rPr lang="en-US" sz="3200" dirty="0" smtClean="0"/>
              <a:t>:</a:t>
            </a:r>
            <a:r>
              <a:rPr lang="en-US" sz="1800" dirty="0" smtClean="0"/>
              <a:t/>
            </a:r>
            <a:br>
              <a:rPr lang="en-US" sz="1800" dirty="0" smtClean="0"/>
            </a:br>
            <a:r>
              <a:rPr lang="en-US" sz="2000" dirty="0" smtClean="0"/>
              <a:t>Building Blocks and Scope</a:t>
            </a:r>
            <a:endParaRPr lang="en-US" sz="2000" dirty="0"/>
          </a:p>
        </p:txBody>
      </p:sp>
      <p:grpSp>
        <p:nvGrpSpPr>
          <p:cNvPr id="6" name="Group 5"/>
          <p:cNvGrpSpPr/>
          <p:nvPr/>
        </p:nvGrpSpPr>
        <p:grpSpPr>
          <a:xfrm>
            <a:off x="1453983" y="1337868"/>
            <a:ext cx="1906159" cy="4070681"/>
            <a:chOff x="1729408" y="1603005"/>
            <a:chExt cx="1906159" cy="4070681"/>
          </a:xfrm>
        </p:grpSpPr>
        <p:sp>
          <p:nvSpPr>
            <p:cNvPr id="7" name="Rectangle 6"/>
            <p:cNvSpPr/>
            <p:nvPr/>
          </p:nvSpPr>
          <p:spPr>
            <a:xfrm>
              <a:off x="1729408" y="1603005"/>
              <a:ext cx="1906159" cy="4070681"/>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Narrow" panose="020B0606020202030204" pitchFamily="34" charset="0"/>
              </a:endParaRPr>
            </a:p>
          </p:txBody>
        </p:sp>
        <p:sp>
          <p:nvSpPr>
            <p:cNvPr id="8" name="Rectangle 7"/>
            <p:cNvSpPr/>
            <p:nvPr/>
          </p:nvSpPr>
          <p:spPr>
            <a:xfrm>
              <a:off x="1894913" y="5155894"/>
              <a:ext cx="1542362" cy="3635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Arial Narrow" panose="020B0606020202030204" pitchFamily="34" charset="0"/>
                </a:rPr>
                <a:t>Basic Transport Protocols</a:t>
              </a:r>
              <a:endParaRPr lang="en-US" sz="1200" dirty="0">
                <a:latin typeface="Arial Narrow" panose="020B0606020202030204" pitchFamily="34" charset="0"/>
              </a:endParaRPr>
            </a:p>
          </p:txBody>
        </p:sp>
        <p:sp>
          <p:nvSpPr>
            <p:cNvPr id="9" name="Rectangle 8"/>
            <p:cNvSpPr/>
            <p:nvPr/>
          </p:nvSpPr>
          <p:spPr>
            <a:xfrm>
              <a:off x="1894913" y="4702366"/>
              <a:ext cx="1542362" cy="3635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Arial Narrow" panose="020B0606020202030204" pitchFamily="34" charset="0"/>
                </a:rPr>
                <a:t>Application Transport Protocols</a:t>
              </a:r>
              <a:endParaRPr lang="en-US" sz="1200" dirty="0">
                <a:latin typeface="Arial Narrow" panose="020B0606020202030204" pitchFamily="34" charset="0"/>
              </a:endParaRPr>
            </a:p>
          </p:txBody>
        </p:sp>
        <p:sp>
          <p:nvSpPr>
            <p:cNvPr id="10" name="Rectangle 9"/>
            <p:cNvSpPr/>
            <p:nvPr/>
          </p:nvSpPr>
          <p:spPr>
            <a:xfrm>
              <a:off x="1894913" y="3720023"/>
              <a:ext cx="1542362" cy="3635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Arial Narrow" panose="020B0606020202030204" pitchFamily="34" charset="0"/>
                </a:rPr>
                <a:t>Query Structure</a:t>
              </a:r>
              <a:endParaRPr lang="en-US" sz="1200" dirty="0">
                <a:latin typeface="Arial Narrow" panose="020B0606020202030204" pitchFamily="34" charset="0"/>
              </a:endParaRPr>
            </a:p>
          </p:txBody>
        </p:sp>
        <p:sp>
          <p:nvSpPr>
            <p:cNvPr id="11" name="Rectangle 10"/>
            <p:cNvSpPr/>
            <p:nvPr/>
          </p:nvSpPr>
          <p:spPr>
            <a:xfrm>
              <a:off x="1894913" y="3266495"/>
              <a:ext cx="1542362" cy="3635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Arial Narrow" panose="020B0606020202030204" pitchFamily="34" charset="0"/>
                </a:rPr>
                <a:t>Query Vocabularies and Value Sets</a:t>
              </a:r>
              <a:endParaRPr lang="en-US" sz="1200" dirty="0">
                <a:latin typeface="Arial Narrow" panose="020B0606020202030204" pitchFamily="34" charset="0"/>
              </a:endParaRPr>
            </a:p>
          </p:txBody>
        </p:sp>
        <p:sp>
          <p:nvSpPr>
            <p:cNvPr id="12" name="Rectangle 11"/>
            <p:cNvSpPr/>
            <p:nvPr/>
          </p:nvSpPr>
          <p:spPr>
            <a:xfrm>
              <a:off x="1894913" y="4235979"/>
              <a:ext cx="1542362" cy="3635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Arial Narrow" panose="020B0606020202030204" pitchFamily="34" charset="0"/>
                </a:rPr>
                <a:t>Authentication/Authorization</a:t>
              </a:r>
              <a:endParaRPr lang="en-US" sz="1200" dirty="0">
                <a:latin typeface="Arial Narrow" panose="020B0606020202030204" pitchFamily="34" charset="0"/>
              </a:endParaRPr>
            </a:p>
          </p:txBody>
        </p:sp>
        <p:sp>
          <p:nvSpPr>
            <p:cNvPr id="13" name="Rectangle 12"/>
            <p:cNvSpPr/>
            <p:nvPr/>
          </p:nvSpPr>
          <p:spPr>
            <a:xfrm>
              <a:off x="1894913" y="2746866"/>
              <a:ext cx="1542362" cy="3635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Arial Narrow" panose="020B0606020202030204" pitchFamily="34" charset="0"/>
                </a:rPr>
                <a:t>Result Structure</a:t>
              </a:r>
              <a:endParaRPr lang="en-US" sz="1200" dirty="0">
                <a:latin typeface="Arial Narrow" panose="020B0606020202030204" pitchFamily="34" charset="0"/>
              </a:endParaRPr>
            </a:p>
          </p:txBody>
        </p:sp>
        <p:sp>
          <p:nvSpPr>
            <p:cNvPr id="14" name="Rectangle 13"/>
            <p:cNvSpPr/>
            <p:nvPr/>
          </p:nvSpPr>
          <p:spPr>
            <a:xfrm>
              <a:off x="1894913" y="2260287"/>
              <a:ext cx="1542362" cy="3635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Arial Narrow" panose="020B0606020202030204" pitchFamily="34" charset="0"/>
                </a:rPr>
                <a:t>Result Vocabularies and Value Sets</a:t>
              </a:r>
              <a:endParaRPr lang="en-US" sz="1200" dirty="0">
                <a:latin typeface="Arial Narrow" panose="020B0606020202030204" pitchFamily="34" charset="0"/>
              </a:endParaRPr>
            </a:p>
          </p:txBody>
        </p:sp>
        <p:sp>
          <p:nvSpPr>
            <p:cNvPr id="15" name="Rectangle 14"/>
            <p:cNvSpPr/>
            <p:nvPr/>
          </p:nvSpPr>
          <p:spPr>
            <a:xfrm>
              <a:off x="1894913" y="1696590"/>
              <a:ext cx="1542362" cy="3635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latin typeface="Arial Black" panose="020B0A04020102020204" pitchFamily="34" charset="0"/>
                </a:rPr>
                <a:t>FHIM</a:t>
              </a:r>
              <a:endParaRPr lang="en-US" sz="2000" b="1" dirty="0">
                <a:latin typeface="Arial Black" panose="020B0A04020102020204" pitchFamily="34" charset="0"/>
              </a:endParaRPr>
            </a:p>
          </p:txBody>
        </p:sp>
      </p:grpSp>
      <p:cxnSp>
        <p:nvCxnSpPr>
          <p:cNvPr id="16" name="Straight Connector 15"/>
          <p:cNvCxnSpPr/>
          <p:nvPr/>
        </p:nvCxnSpPr>
        <p:spPr>
          <a:xfrm>
            <a:off x="958467" y="4382144"/>
            <a:ext cx="291820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958467" y="3901067"/>
            <a:ext cx="291820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958467" y="2931583"/>
            <a:ext cx="2918208" cy="0"/>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1536" y="4646896"/>
            <a:ext cx="1439561" cy="307777"/>
          </a:xfrm>
          <a:prstGeom prst="rect">
            <a:avLst/>
          </a:prstGeom>
          <a:noFill/>
        </p:spPr>
        <p:txBody>
          <a:bodyPr wrap="none" rtlCol="0">
            <a:spAutoFit/>
          </a:bodyPr>
          <a:lstStyle/>
          <a:p>
            <a:r>
              <a:rPr lang="en-US" sz="1400" dirty="0" smtClean="0"/>
              <a:t>Transport Layer</a:t>
            </a:r>
            <a:endParaRPr lang="en-US" sz="1400" dirty="0"/>
          </a:p>
        </p:txBody>
      </p:sp>
      <p:sp>
        <p:nvSpPr>
          <p:cNvPr id="20" name="TextBox 19"/>
          <p:cNvSpPr txBox="1"/>
          <p:nvPr/>
        </p:nvSpPr>
        <p:spPr>
          <a:xfrm>
            <a:off x="-9661" y="4011583"/>
            <a:ext cx="1329210" cy="307777"/>
          </a:xfrm>
          <a:prstGeom prst="rect">
            <a:avLst/>
          </a:prstGeom>
          <a:noFill/>
        </p:spPr>
        <p:txBody>
          <a:bodyPr wrap="none" rtlCol="0">
            <a:spAutoFit/>
          </a:bodyPr>
          <a:lstStyle/>
          <a:p>
            <a:r>
              <a:rPr lang="en-US" sz="1400" dirty="0" smtClean="0"/>
              <a:t>Security Layer</a:t>
            </a:r>
            <a:endParaRPr lang="en-US" sz="1400" dirty="0"/>
          </a:p>
        </p:txBody>
      </p:sp>
      <p:sp>
        <p:nvSpPr>
          <p:cNvPr id="21" name="TextBox 20"/>
          <p:cNvSpPr txBox="1"/>
          <p:nvPr/>
        </p:nvSpPr>
        <p:spPr>
          <a:xfrm>
            <a:off x="-48934" y="3211025"/>
            <a:ext cx="1447832" cy="307777"/>
          </a:xfrm>
          <a:prstGeom prst="rect">
            <a:avLst/>
          </a:prstGeom>
          <a:noFill/>
        </p:spPr>
        <p:txBody>
          <a:bodyPr wrap="none" rtlCol="0">
            <a:spAutoFit/>
          </a:bodyPr>
          <a:lstStyle/>
          <a:p>
            <a:r>
              <a:rPr lang="en-US" sz="1400" dirty="0" smtClean="0"/>
              <a:t>Query Structure</a:t>
            </a:r>
            <a:endParaRPr lang="en-US" sz="1400" dirty="0"/>
          </a:p>
        </p:txBody>
      </p:sp>
      <p:cxnSp>
        <p:nvCxnSpPr>
          <p:cNvPr id="22" name="Straight Connector 21"/>
          <p:cNvCxnSpPr/>
          <p:nvPr/>
        </p:nvCxnSpPr>
        <p:spPr>
          <a:xfrm>
            <a:off x="989680" y="1905164"/>
            <a:ext cx="2886995" cy="11009"/>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9661" y="2201140"/>
            <a:ext cx="1369286" cy="307777"/>
          </a:xfrm>
          <a:prstGeom prst="rect">
            <a:avLst/>
          </a:prstGeom>
          <a:noFill/>
        </p:spPr>
        <p:txBody>
          <a:bodyPr wrap="none" rtlCol="0">
            <a:spAutoFit/>
          </a:bodyPr>
          <a:lstStyle/>
          <a:p>
            <a:r>
              <a:rPr lang="en-US" sz="1400" dirty="0" smtClean="0"/>
              <a:t>Query Results</a:t>
            </a:r>
            <a:endParaRPr lang="en-US" sz="1400" dirty="0"/>
          </a:p>
        </p:txBody>
      </p:sp>
      <p:sp>
        <p:nvSpPr>
          <p:cNvPr id="24" name="TextBox 23"/>
          <p:cNvSpPr txBox="1"/>
          <p:nvPr/>
        </p:nvSpPr>
        <p:spPr>
          <a:xfrm>
            <a:off x="20124" y="1392953"/>
            <a:ext cx="1517075" cy="523220"/>
          </a:xfrm>
          <a:prstGeom prst="rect">
            <a:avLst/>
          </a:prstGeom>
          <a:noFill/>
        </p:spPr>
        <p:txBody>
          <a:bodyPr wrap="square" rtlCol="0">
            <a:spAutoFit/>
          </a:bodyPr>
          <a:lstStyle/>
          <a:p>
            <a:r>
              <a:rPr lang="en-US" sz="1400" dirty="0" smtClean="0"/>
              <a:t>Data Model to support queries</a:t>
            </a:r>
          </a:p>
        </p:txBody>
      </p:sp>
      <p:sp>
        <p:nvSpPr>
          <p:cNvPr id="25" name="TextBox 24"/>
          <p:cNvSpPr txBox="1"/>
          <p:nvPr/>
        </p:nvSpPr>
        <p:spPr>
          <a:xfrm>
            <a:off x="1032294" y="5534977"/>
            <a:ext cx="2462405" cy="646331"/>
          </a:xfrm>
          <a:prstGeom prst="rect">
            <a:avLst/>
          </a:prstGeom>
          <a:noFill/>
        </p:spPr>
        <p:txBody>
          <a:bodyPr wrap="none" rtlCol="0">
            <a:spAutoFit/>
          </a:bodyPr>
          <a:lstStyle/>
          <a:p>
            <a:r>
              <a:rPr lang="en-US" dirty="0" smtClean="0">
                <a:solidFill>
                  <a:schemeClr val="tx1">
                    <a:lumMod val="75000"/>
                    <a:lumOff val="25000"/>
                  </a:schemeClr>
                </a:solidFill>
              </a:rPr>
              <a:t>Data Access Framework </a:t>
            </a:r>
          </a:p>
          <a:p>
            <a:pPr algn="ctr"/>
            <a:r>
              <a:rPr lang="en-US" dirty="0" smtClean="0">
                <a:solidFill>
                  <a:schemeClr val="tx1">
                    <a:lumMod val="75000"/>
                    <a:lumOff val="25000"/>
                  </a:schemeClr>
                </a:solidFill>
              </a:rPr>
              <a:t>Building Blocks</a:t>
            </a:r>
            <a:endParaRPr lang="en-US" dirty="0">
              <a:solidFill>
                <a:schemeClr val="tx1">
                  <a:lumMod val="75000"/>
                  <a:lumOff val="25000"/>
                </a:schemeClr>
              </a:solidFill>
            </a:endParaRPr>
          </a:p>
        </p:txBody>
      </p:sp>
      <p:sp>
        <p:nvSpPr>
          <p:cNvPr id="26" name="TextBox 25"/>
          <p:cNvSpPr txBox="1"/>
          <p:nvPr/>
        </p:nvSpPr>
        <p:spPr>
          <a:xfrm>
            <a:off x="4380931" y="1066800"/>
            <a:ext cx="4501488" cy="5078313"/>
          </a:xfrm>
          <a:prstGeom prst="rect">
            <a:avLst/>
          </a:prstGeom>
          <a:noFill/>
        </p:spPr>
        <p:txBody>
          <a:bodyPr wrap="square" rtlCol="0">
            <a:spAutoFit/>
          </a:bodyPr>
          <a:lstStyle/>
          <a:p>
            <a:r>
              <a:rPr lang="en-US" sz="1600" b="1" dirty="0" smtClean="0">
                <a:solidFill>
                  <a:schemeClr val="tx1">
                    <a:lumMod val="75000"/>
                    <a:lumOff val="25000"/>
                  </a:schemeClr>
                </a:solidFill>
                <a:latin typeface="+mj-lt"/>
              </a:rPr>
              <a:t>DAF Scope: </a:t>
            </a:r>
            <a:r>
              <a:rPr lang="en-US" sz="1600" dirty="0" smtClean="0">
                <a:solidFill>
                  <a:schemeClr val="tx1">
                    <a:lumMod val="75000"/>
                    <a:lumOff val="25000"/>
                  </a:schemeClr>
                </a:solidFill>
                <a:latin typeface="+mj-lt"/>
              </a:rPr>
              <a:t>Develop Implementation Guide using standards/profiles for specific use cases</a:t>
            </a:r>
          </a:p>
          <a:p>
            <a:pPr marL="742950" lvl="1" indent="-285750">
              <a:buFont typeface="Arial" panose="020B0604020202020204" pitchFamily="34" charset="0"/>
              <a:buChar char="•"/>
            </a:pPr>
            <a:r>
              <a:rPr lang="en-US" sz="1600" dirty="0" smtClean="0">
                <a:solidFill>
                  <a:schemeClr val="tx1">
                    <a:lumMod val="75000"/>
                    <a:lumOff val="25000"/>
                  </a:schemeClr>
                </a:solidFill>
                <a:latin typeface="+mj-lt"/>
              </a:rPr>
              <a:t>Local (Intra-Organization) access of clinical information from one or more systems</a:t>
            </a:r>
          </a:p>
          <a:p>
            <a:pPr marL="742950" lvl="1" indent="-285750">
              <a:buFont typeface="Arial" panose="020B0604020202020204" pitchFamily="34" charset="0"/>
              <a:buChar char="•"/>
            </a:pPr>
            <a:r>
              <a:rPr lang="en-US" sz="1600" dirty="0" smtClean="0">
                <a:solidFill>
                  <a:schemeClr val="tx1">
                    <a:lumMod val="75000"/>
                    <a:lumOff val="25000"/>
                  </a:schemeClr>
                </a:solidFill>
                <a:latin typeface="+mj-lt"/>
              </a:rPr>
              <a:t>Targeted access of clinical information from a single known external organization</a:t>
            </a:r>
          </a:p>
          <a:p>
            <a:pPr marL="742950" lvl="1" indent="-285750">
              <a:buFont typeface="Arial" panose="020B0604020202020204" pitchFamily="34" charset="0"/>
              <a:buChar char="•"/>
            </a:pPr>
            <a:r>
              <a:rPr lang="en-US" sz="1600" u="sng" dirty="0" smtClean="0">
                <a:solidFill>
                  <a:schemeClr val="tx1">
                    <a:lumMod val="75000"/>
                    <a:lumOff val="25000"/>
                  </a:schemeClr>
                </a:solidFill>
                <a:latin typeface="+mj-lt"/>
              </a:rPr>
              <a:t>Use cases deal with accessing both data elements (e.g. problems, medications, procedures) and documents (e.g. C-CDA, C32)</a:t>
            </a:r>
          </a:p>
          <a:p>
            <a:endParaRPr lang="en-US" sz="1600" dirty="0" smtClean="0">
              <a:solidFill>
                <a:schemeClr val="tx1">
                  <a:lumMod val="75000"/>
                  <a:lumOff val="25000"/>
                </a:schemeClr>
              </a:solidFill>
              <a:latin typeface="+mj-lt"/>
            </a:endParaRPr>
          </a:p>
          <a:p>
            <a:r>
              <a:rPr lang="en-US" sz="1600" b="1" dirty="0" smtClean="0">
                <a:solidFill>
                  <a:schemeClr val="tx1">
                    <a:lumMod val="75000"/>
                    <a:lumOff val="25000"/>
                  </a:schemeClr>
                </a:solidFill>
                <a:latin typeface="+mj-lt"/>
              </a:rPr>
              <a:t>DAF Out Of Scope</a:t>
            </a:r>
          </a:p>
          <a:p>
            <a:pPr marL="800100" lvl="1" indent="-342900">
              <a:buFont typeface="Arial" panose="020B0604020202020204" pitchFamily="34" charset="0"/>
              <a:buChar char="•"/>
            </a:pPr>
            <a:r>
              <a:rPr lang="en-US" sz="1600" dirty="0" smtClean="0">
                <a:solidFill>
                  <a:schemeClr val="tx1">
                    <a:lumMod val="75000"/>
                    <a:lumOff val="25000"/>
                  </a:schemeClr>
                </a:solidFill>
                <a:latin typeface="+mj-lt"/>
                <a:cs typeface="Arial" pitchFamily="34" charset="0"/>
              </a:rPr>
              <a:t>Trust </a:t>
            </a:r>
            <a:r>
              <a:rPr lang="en-US" sz="1600" dirty="0">
                <a:solidFill>
                  <a:schemeClr val="tx1">
                    <a:lumMod val="75000"/>
                    <a:lumOff val="25000"/>
                  </a:schemeClr>
                </a:solidFill>
                <a:latin typeface="+mj-lt"/>
                <a:cs typeface="Arial" pitchFamily="34" charset="0"/>
              </a:rPr>
              <a:t>establishment between organizations for Targeted </a:t>
            </a:r>
            <a:r>
              <a:rPr lang="en-US" sz="1600" dirty="0" smtClean="0">
                <a:solidFill>
                  <a:schemeClr val="tx1">
                    <a:lumMod val="75000"/>
                    <a:lumOff val="25000"/>
                  </a:schemeClr>
                </a:solidFill>
                <a:latin typeface="+mj-lt"/>
                <a:cs typeface="Arial" pitchFamily="34" charset="0"/>
              </a:rPr>
              <a:t>Query</a:t>
            </a:r>
          </a:p>
          <a:p>
            <a:pPr marL="800100" lvl="1" indent="-342900">
              <a:buFont typeface="Arial" panose="020B0604020202020204" pitchFamily="34" charset="0"/>
              <a:buChar char="•"/>
            </a:pPr>
            <a:r>
              <a:rPr lang="en-US" sz="1600" dirty="0" smtClean="0">
                <a:solidFill>
                  <a:schemeClr val="tx1">
                    <a:lumMod val="75000"/>
                    <a:lumOff val="25000"/>
                  </a:schemeClr>
                </a:solidFill>
                <a:latin typeface="+mj-lt"/>
                <a:cs typeface="Arial" pitchFamily="34" charset="0"/>
              </a:rPr>
              <a:t>Discovery </a:t>
            </a:r>
            <a:r>
              <a:rPr lang="en-US" sz="1600" dirty="0">
                <a:solidFill>
                  <a:schemeClr val="tx1">
                    <a:lumMod val="75000"/>
                    <a:lumOff val="25000"/>
                  </a:schemeClr>
                </a:solidFill>
                <a:latin typeface="+mj-lt"/>
                <a:cs typeface="Arial" pitchFamily="34" charset="0"/>
              </a:rPr>
              <a:t>of End Points for Targeted Query </a:t>
            </a:r>
            <a:endParaRPr lang="en-US" sz="1600" dirty="0" smtClean="0">
              <a:solidFill>
                <a:schemeClr val="tx1">
                  <a:lumMod val="75000"/>
                  <a:lumOff val="25000"/>
                </a:schemeClr>
              </a:solidFill>
              <a:latin typeface="+mj-lt"/>
              <a:cs typeface="Arial" pitchFamily="34" charset="0"/>
            </a:endParaRPr>
          </a:p>
          <a:p>
            <a:pPr marL="800100" lvl="1" indent="-342900">
              <a:buFont typeface="Arial" panose="020B0604020202020204" pitchFamily="34" charset="0"/>
              <a:buChar char="•"/>
            </a:pPr>
            <a:r>
              <a:rPr lang="en-US" sz="1600" dirty="0" smtClean="0">
                <a:solidFill>
                  <a:schemeClr val="tx1">
                    <a:lumMod val="75000"/>
                    <a:lumOff val="25000"/>
                  </a:schemeClr>
                </a:solidFill>
                <a:latin typeface="+mj-lt"/>
                <a:cs typeface="Arial" pitchFamily="34" charset="0"/>
              </a:rPr>
              <a:t>Patient </a:t>
            </a:r>
            <a:r>
              <a:rPr lang="en-US" sz="1600" dirty="0">
                <a:solidFill>
                  <a:schemeClr val="tx1">
                    <a:lumMod val="75000"/>
                    <a:lumOff val="25000"/>
                  </a:schemeClr>
                </a:solidFill>
                <a:latin typeface="+mj-lt"/>
                <a:cs typeface="Arial" pitchFamily="34" charset="0"/>
              </a:rPr>
              <a:t>Matching rules and algorithms that organizations may implement </a:t>
            </a:r>
            <a:endParaRPr lang="en-US" sz="1600" dirty="0" smtClean="0">
              <a:solidFill>
                <a:schemeClr val="tx1">
                  <a:lumMod val="75000"/>
                  <a:lumOff val="25000"/>
                </a:schemeClr>
              </a:solidFill>
              <a:latin typeface="+mj-lt"/>
              <a:cs typeface="Arial" pitchFamily="34" charset="0"/>
            </a:endParaRPr>
          </a:p>
          <a:p>
            <a:pPr marL="800100" lvl="1" indent="-342900">
              <a:buFont typeface="Arial" panose="020B0604020202020204" pitchFamily="34" charset="0"/>
              <a:buChar char="•"/>
            </a:pPr>
            <a:r>
              <a:rPr lang="en-US" sz="1600" dirty="0" smtClean="0">
                <a:solidFill>
                  <a:schemeClr val="tx1">
                    <a:lumMod val="75000"/>
                    <a:lumOff val="25000"/>
                  </a:schemeClr>
                </a:solidFill>
                <a:latin typeface="+mj-lt"/>
                <a:cs typeface="Arial" pitchFamily="34" charset="0"/>
              </a:rPr>
              <a:t>Policies </a:t>
            </a:r>
            <a:r>
              <a:rPr lang="en-US" sz="1600" dirty="0">
                <a:solidFill>
                  <a:schemeClr val="tx1">
                    <a:lumMod val="75000"/>
                    <a:lumOff val="25000"/>
                  </a:schemeClr>
                </a:solidFill>
                <a:latin typeface="+mj-lt"/>
                <a:cs typeface="Arial" pitchFamily="34" charset="0"/>
              </a:rPr>
              <a:t>that allow/dis-allow disclosure of patient data</a:t>
            </a:r>
            <a:endParaRPr lang="en-US" sz="1400" dirty="0" smtClean="0">
              <a:solidFill>
                <a:schemeClr val="tx1">
                  <a:lumMod val="75000"/>
                  <a:lumOff val="25000"/>
                </a:schemeClr>
              </a:solidFill>
              <a:latin typeface="+mj-lt"/>
            </a:endParaRPr>
          </a:p>
        </p:txBody>
      </p:sp>
      <p:sp>
        <p:nvSpPr>
          <p:cNvPr id="27"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75</a:t>
            </a:fld>
            <a:endParaRPr lang="en-US" sz="1400">
              <a:solidFill>
                <a:schemeClr val="tx1"/>
              </a:solidFill>
            </a:endParaRPr>
          </a:p>
        </p:txBody>
      </p:sp>
      <p:sp>
        <p:nvSpPr>
          <p:cNvPr id="28"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32"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Tree>
    <p:extLst>
      <p:ext uri="{BB962C8B-B14F-4D97-AF65-F5344CB8AC3E}">
        <p14:creationId xmlns:p14="http://schemas.microsoft.com/office/powerpoint/2010/main" val="1605616543"/>
      </p:ext>
    </p:extLst>
  </p:cSld>
  <p:clrMapOvr>
    <a:masterClrMapping/>
  </p:clrMapOvr>
  <p:transition spd="med">
    <p:pull/>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70" y="109927"/>
            <a:ext cx="8229600" cy="1020762"/>
          </a:xfrm>
        </p:spPr>
        <p:txBody>
          <a:bodyPr>
            <a:normAutofit/>
          </a:bodyPr>
          <a:lstStyle/>
          <a:p>
            <a:r>
              <a:rPr lang="en-US" sz="2400" b="1" dirty="0">
                <a:latin typeface="Arial Black" panose="020B0A04020102020204" pitchFamily="34" charset="0"/>
              </a:rPr>
              <a:t>Data Access </a:t>
            </a:r>
            <a:r>
              <a:rPr lang="en-US" sz="2400" dirty="0" smtClean="0"/>
              <a:t>Framework:</a:t>
            </a:r>
            <a:r>
              <a:rPr lang="en-US" sz="3200" dirty="0" smtClean="0"/>
              <a:t/>
            </a:r>
            <a:br>
              <a:rPr lang="en-US" sz="3200" dirty="0" smtClean="0"/>
            </a:br>
            <a:r>
              <a:rPr lang="en-US" sz="2800" dirty="0" smtClean="0"/>
              <a:t>Overview</a:t>
            </a:r>
            <a:endParaRPr lang="en-US" sz="3200" dirty="0"/>
          </a:p>
        </p:txBody>
      </p:sp>
      <p:sp>
        <p:nvSpPr>
          <p:cNvPr id="5" name="Slide Number Placeholder 4"/>
          <p:cNvSpPr>
            <a:spLocks noGrp="1"/>
          </p:cNvSpPr>
          <p:nvPr>
            <p:ph type="sldNum" sz="quarter" idx="12"/>
          </p:nvPr>
        </p:nvSpPr>
        <p:spPr/>
        <p:txBody>
          <a:bodyPr/>
          <a:lstStyle/>
          <a:p>
            <a:fld id="{D04207AB-DC8F-4E13-8DC0-6025F5BF10CE}" type="slidenum">
              <a:rPr lang="en-US" smtClean="0"/>
              <a:pPr/>
              <a:t>76</a:t>
            </a:fld>
            <a:endParaRPr lang="en-US" dirty="0"/>
          </a:p>
        </p:txBody>
      </p:sp>
      <p:grpSp>
        <p:nvGrpSpPr>
          <p:cNvPr id="3" name="Group 2"/>
          <p:cNvGrpSpPr/>
          <p:nvPr/>
        </p:nvGrpSpPr>
        <p:grpSpPr>
          <a:xfrm>
            <a:off x="258792" y="906561"/>
            <a:ext cx="8815721" cy="5877217"/>
            <a:chOff x="219311" y="925782"/>
            <a:chExt cx="8815721" cy="5877217"/>
          </a:xfrm>
        </p:grpSpPr>
        <p:sp>
          <p:nvSpPr>
            <p:cNvPr id="29" name="AutoShape 42"/>
            <p:cNvSpPr>
              <a:spLocks noChangeArrowheads="1"/>
            </p:cNvSpPr>
            <p:nvPr/>
          </p:nvSpPr>
          <p:spPr bwMode="auto">
            <a:xfrm>
              <a:off x="219311" y="925782"/>
              <a:ext cx="8772289" cy="1188720"/>
            </a:xfrm>
            <a:prstGeom prst="triangle">
              <a:avLst>
                <a:gd name="adj" fmla="val 50000"/>
              </a:avLst>
            </a:prstGeom>
            <a:solidFill>
              <a:schemeClr val="tx1">
                <a:lumMod val="65000"/>
                <a:lumOff val="35000"/>
              </a:schemeClr>
            </a:solidFill>
            <a:ln w="12700" cap="rnd" cmpd="sng">
              <a:solidFill>
                <a:srgbClr val="000000"/>
              </a:solidFill>
              <a:prstDash val="solid"/>
              <a:round/>
              <a:headEnd type="none" w="sm" len="sm"/>
              <a:tailEnd type="none" w="sm" len="sm"/>
            </a:ln>
            <a:effectLst>
              <a:outerShdw blurRad="50800" dist="38100" dir="5400000" algn="t" rotWithShape="0">
                <a:prstClr val="black">
                  <a:alpha val="40000"/>
                </a:prstClr>
              </a:outerShdw>
            </a:effectLst>
          </p:spPr>
          <p:txBody>
            <a:bodyPr tIns="0" anchor="b" anchorCtr="1"/>
            <a:lstStyle/>
            <a:p>
              <a:pPr marL="177800" indent="-177800" algn="ctr">
                <a:buClr>
                  <a:schemeClr val="tx1"/>
                </a:buClr>
                <a:defRPr/>
              </a:pPr>
              <a:r>
                <a:rPr lang="en-US" sz="2400" i="1" dirty="0" smtClean="0">
                  <a:solidFill>
                    <a:schemeClr val="bg1"/>
                  </a:solidFill>
                </a:rPr>
                <a:t>Data Access</a:t>
              </a:r>
              <a:br>
                <a:rPr lang="en-US" sz="2400" i="1" dirty="0" smtClean="0">
                  <a:solidFill>
                    <a:schemeClr val="bg1"/>
                  </a:solidFill>
                </a:rPr>
              </a:br>
              <a:r>
                <a:rPr lang="en-US" sz="2400" i="1" dirty="0" smtClean="0">
                  <a:solidFill>
                    <a:schemeClr val="bg1"/>
                  </a:solidFill>
                </a:rPr>
                <a:t>Framework</a:t>
              </a:r>
              <a:endParaRPr lang="en-US" sz="2400" i="1" dirty="0">
                <a:solidFill>
                  <a:schemeClr val="bg1"/>
                </a:solidFill>
              </a:endParaRPr>
            </a:p>
          </p:txBody>
        </p:sp>
        <p:sp>
          <p:nvSpPr>
            <p:cNvPr id="31" name="Rectangle 39"/>
            <p:cNvSpPr>
              <a:spLocks noChangeArrowheads="1"/>
            </p:cNvSpPr>
            <p:nvPr/>
          </p:nvSpPr>
          <p:spPr bwMode="auto">
            <a:xfrm>
              <a:off x="219311" y="2195370"/>
              <a:ext cx="2905519" cy="630238"/>
            </a:xfrm>
            <a:prstGeom prst="rect">
              <a:avLst/>
            </a:prstGeom>
            <a:solidFill>
              <a:schemeClr val="tx2">
                <a:lumMod val="75000"/>
              </a:schemeClr>
            </a:solidFill>
            <a:ln w="12700">
              <a:solidFill>
                <a:srgbClr val="000066"/>
              </a:solidFill>
              <a:miter lim="800000"/>
              <a:headEnd/>
              <a:tailEnd/>
            </a:ln>
            <a:effectLst/>
            <a:scene3d>
              <a:camera prst="orthographicFront"/>
              <a:lightRig rig="threePt" dir="t"/>
            </a:scene3d>
            <a:sp3d>
              <a:bevelT/>
            </a:sp3d>
          </p:spPr>
          <p:txBody>
            <a:bodyPr lIns="90488" tIns="44450" rIns="90488" bIns="44450" anchor="ctr"/>
            <a:lstStyle/>
            <a:p>
              <a:pPr marL="177800" indent="-177800" algn="ctr" eaLnBrk="0" hangingPunct="0">
                <a:lnSpc>
                  <a:spcPct val="100000"/>
                </a:lnSpc>
                <a:spcBef>
                  <a:spcPts val="0"/>
                </a:spcBef>
                <a:buClr>
                  <a:schemeClr val="tx1"/>
                </a:buClr>
                <a:defRPr/>
              </a:pPr>
              <a:r>
                <a:rPr lang="en-US" sz="1600" b="1" dirty="0" smtClean="0">
                  <a:solidFill>
                    <a:srgbClr val="FFFFFF"/>
                  </a:solidFill>
                  <a:latin typeface="Arial Narrow" pitchFamily="34" charset="0"/>
                  <a:cs typeface="Arial" charset="0"/>
                </a:rPr>
                <a:t>Local Access via</a:t>
              </a:r>
            </a:p>
            <a:p>
              <a:pPr marL="177800" indent="-177800" algn="ctr" eaLnBrk="0" hangingPunct="0">
                <a:lnSpc>
                  <a:spcPct val="100000"/>
                </a:lnSpc>
                <a:spcBef>
                  <a:spcPts val="0"/>
                </a:spcBef>
                <a:buClr>
                  <a:schemeClr val="tx1"/>
                </a:buClr>
                <a:defRPr/>
              </a:pPr>
              <a:r>
                <a:rPr lang="en-US" sz="1600" b="1" dirty="0" smtClean="0">
                  <a:solidFill>
                    <a:srgbClr val="FFFFFF"/>
                  </a:solidFill>
                  <a:latin typeface="Arial Narrow" pitchFamily="34" charset="0"/>
                  <a:cs typeface="Arial" charset="0"/>
                </a:rPr>
                <a:t>Intra-Organization Query</a:t>
              </a:r>
              <a:endParaRPr lang="en-US" sz="1600" b="1" dirty="0">
                <a:solidFill>
                  <a:srgbClr val="FFFFFF"/>
                </a:solidFill>
                <a:latin typeface="Arial Narrow" pitchFamily="34" charset="0"/>
                <a:cs typeface="Arial" charset="0"/>
              </a:endParaRPr>
            </a:p>
          </p:txBody>
        </p:sp>
        <p:sp>
          <p:nvSpPr>
            <p:cNvPr id="32" name="Rectangle 40"/>
            <p:cNvSpPr>
              <a:spLocks noChangeArrowheads="1"/>
            </p:cNvSpPr>
            <p:nvPr/>
          </p:nvSpPr>
          <p:spPr bwMode="auto">
            <a:xfrm>
              <a:off x="3200400" y="2199339"/>
              <a:ext cx="2767785" cy="628650"/>
            </a:xfrm>
            <a:prstGeom prst="rect">
              <a:avLst/>
            </a:prstGeom>
            <a:solidFill>
              <a:schemeClr val="accent1"/>
            </a:solidFill>
            <a:ln w="12700">
              <a:solidFill>
                <a:srgbClr val="000066"/>
              </a:solidFill>
              <a:miter lim="800000"/>
              <a:headEnd/>
              <a:tailEnd/>
            </a:ln>
            <a:effectLst/>
            <a:scene3d>
              <a:camera prst="orthographicFront"/>
              <a:lightRig rig="threePt" dir="t"/>
            </a:scene3d>
            <a:sp3d>
              <a:bevelT/>
            </a:sp3d>
          </p:spPr>
          <p:txBody>
            <a:bodyPr lIns="90488" tIns="44450" rIns="90488" bIns="44450" anchor="ctr"/>
            <a:lstStyle/>
            <a:p>
              <a:pPr marL="177800" indent="-177800" algn="ctr">
                <a:lnSpc>
                  <a:spcPct val="100000"/>
                </a:lnSpc>
                <a:spcBef>
                  <a:spcPts val="0"/>
                </a:spcBef>
                <a:buClr>
                  <a:schemeClr val="tx1"/>
                </a:buClr>
                <a:defRPr/>
              </a:pPr>
              <a:r>
                <a:rPr lang="en-US" sz="1600" b="1" dirty="0" smtClean="0">
                  <a:solidFill>
                    <a:srgbClr val="FFFFFF"/>
                  </a:solidFill>
                  <a:latin typeface="Arial Narrow" pitchFamily="34" charset="0"/>
                  <a:cs typeface="Arial" charset="0"/>
                </a:rPr>
                <a:t>Targeted Access via</a:t>
              </a:r>
            </a:p>
            <a:p>
              <a:pPr marL="177800" indent="-177800" algn="ctr">
                <a:lnSpc>
                  <a:spcPct val="100000"/>
                </a:lnSpc>
                <a:spcBef>
                  <a:spcPts val="0"/>
                </a:spcBef>
                <a:buClr>
                  <a:schemeClr val="tx1"/>
                </a:buClr>
                <a:defRPr/>
              </a:pPr>
              <a:r>
                <a:rPr lang="en-US" sz="1600" b="1" dirty="0" smtClean="0">
                  <a:solidFill>
                    <a:srgbClr val="FFFFFF"/>
                  </a:solidFill>
                  <a:latin typeface="Arial Narrow" pitchFamily="34" charset="0"/>
                  <a:cs typeface="Arial" charset="0"/>
                </a:rPr>
                <a:t>Inter-Organization Query</a:t>
              </a:r>
              <a:endParaRPr lang="en-US" sz="1600" b="1" dirty="0">
                <a:solidFill>
                  <a:srgbClr val="FFFFFF"/>
                </a:solidFill>
                <a:latin typeface="Arial Narrow" pitchFamily="34" charset="0"/>
                <a:cs typeface="Arial" charset="0"/>
              </a:endParaRPr>
            </a:p>
          </p:txBody>
        </p:sp>
        <p:sp>
          <p:nvSpPr>
            <p:cNvPr id="33" name="Rectangle 41"/>
            <p:cNvSpPr>
              <a:spLocks noChangeArrowheads="1"/>
            </p:cNvSpPr>
            <p:nvPr/>
          </p:nvSpPr>
          <p:spPr bwMode="auto">
            <a:xfrm>
              <a:off x="6046100" y="2199339"/>
              <a:ext cx="2811297" cy="631825"/>
            </a:xfrm>
            <a:prstGeom prst="rect">
              <a:avLst/>
            </a:prstGeom>
            <a:solidFill>
              <a:schemeClr val="bg1">
                <a:lumMod val="50000"/>
              </a:schemeClr>
            </a:solidFill>
            <a:ln w="12700">
              <a:solidFill>
                <a:srgbClr val="000066"/>
              </a:solidFill>
              <a:miter lim="800000"/>
              <a:headEnd/>
              <a:tailEnd/>
            </a:ln>
            <a:effectLst/>
            <a:scene3d>
              <a:camera prst="orthographicFront"/>
              <a:lightRig rig="threePt" dir="t"/>
            </a:scene3d>
            <a:sp3d>
              <a:bevelT/>
            </a:sp3d>
          </p:spPr>
          <p:txBody>
            <a:bodyPr lIns="90488" tIns="44450" rIns="90488" bIns="44450" anchor="ctr"/>
            <a:lstStyle/>
            <a:p>
              <a:pPr marL="177800" indent="-177800">
                <a:buClr>
                  <a:schemeClr val="tx1"/>
                </a:buClr>
              </a:pPr>
              <a:r>
                <a:rPr lang="en-US" sz="1600" b="1" dirty="0" smtClean="0">
                  <a:solidFill>
                    <a:srgbClr val="FFFFFF"/>
                  </a:solidFill>
                  <a:latin typeface="Arial Narrow" pitchFamily="34" charset="0"/>
                  <a:cs typeface="Arial" charset="0"/>
                </a:rPr>
                <a:t>Federated (Distributed) Access across multiple organizations</a:t>
              </a:r>
              <a:endParaRPr lang="en-US" sz="1600" b="1" dirty="0">
                <a:solidFill>
                  <a:srgbClr val="FFFFFF"/>
                </a:solidFill>
                <a:latin typeface="Arial Narrow" pitchFamily="34" charset="0"/>
                <a:cs typeface="Arial" charset="0"/>
              </a:endParaRPr>
            </a:p>
          </p:txBody>
        </p:sp>
        <p:sp>
          <p:nvSpPr>
            <p:cNvPr id="34" name="Text Box 48"/>
            <p:cNvSpPr txBox="1">
              <a:spLocks noChangeArrowheads="1"/>
            </p:cNvSpPr>
            <p:nvPr/>
          </p:nvSpPr>
          <p:spPr bwMode="auto">
            <a:xfrm>
              <a:off x="395782" y="6494582"/>
              <a:ext cx="8595817" cy="308417"/>
            </a:xfrm>
            <a:prstGeom prst="rect">
              <a:avLst/>
            </a:prstGeom>
            <a:solidFill>
              <a:schemeClr val="tx1">
                <a:lumMod val="75000"/>
                <a:lumOff val="25000"/>
              </a:schemeClr>
            </a:solidFill>
            <a:ln w="9525" algn="ctr">
              <a:solidFill>
                <a:schemeClr val="tx1">
                  <a:lumMod val="65000"/>
                  <a:lumOff val="35000"/>
                </a:schemeClr>
              </a:solidFill>
              <a:miter lim="800000"/>
              <a:headEnd/>
              <a:tailEnd/>
            </a:ln>
            <a:effectLst>
              <a:outerShdw blurRad="50800" dist="38100" dir="5400000" algn="t" rotWithShape="0">
                <a:prstClr val="black">
                  <a:alpha val="40000"/>
                </a:prstClr>
              </a:outerShdw>
            </a:effectLst>
            <a:scene3d>
              <a:camera prst="orthographicFront"/>
              <a:lightRig rig="threePt" dir="t"/>
            </a:scene3d>
            <a:sp3d>
              <a:bevelT/>
            </a:sp3d>
          </p:spPr>
          <p:txBody>
            <a:bodyPr wrap="square" lIns="92073" tIns="46037" rIns="92073" bIns="46037" anchor="ctr">
              <a:spAutoFit/>
            </a:bodyPr>
            <a:lstStyle/>
            <a:p>
              <a:pPr algn="ctr">
                <a:defRPr/>
              </a:pPr>
              <a:r>
                <a:rPr lang="en-US" sz="1400" dirty="0" smtClean="0">
                  <a:solidFill>
                    <a:schemeClr val="bg1"/>
                  </a:solidFill>
                  <a:latin typeface="Arial Narrow" pitchFamily="34" charset="0"/>
                </a:rPr>
                <a:t>Standards based approach to enable information access at all levels: Local, Targeted, and Federated (Distributed)</a:t>
              </a:r>
              <a:endParaRPr lang="en-US" sz="1400" dirty="0">
                <a:solidFill>
                  <a:schemeClr val="bg1"/>
                </a:solidFill>
                <a:latin typeface="Arial Narrow" pitchFamily="34" charset="0"/>
              </a:endParaRPr>
            </a:p>
          </p:txBody>
        </p:sp>
        <p:sp>
          <p:nvSpPr>
            <p:cNvPr id="35" name="Rectangle 44"/>
            <p:cNvSpPr>
              <a:spLocks noChangeArrowheads="1"/>
            </p:cNvSpPr>
            <p:nvPr/>
          </p:nvSpPr>
          <p:spPr bwMode="auto">
            <a:xfrm>
              <a:off x="219311" y="2915812"/>
              <a:ext cx="2905519" cy="1848673"/>
            </a:xfrm>
            <a:prstGeom prst="rect">
              <a:avLst/>
            </a:prstGeom>
            <a:solidFill>
              <a:schemeClr val="tx2">
                <a:lumMod val="75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0488" tIns="44450" rIns="90488" bIns="44450" anchor="t"/>
            <a:lstStyle/>
            <a:p>
              <a:pPr marL="109538" lvl="1" indent="-109538">
                <a:buClr>
                  <a:schemeClr val="bg1"/>
                </a:buClr>
                <a:buFont typeface="Arial" panose="020B0604020202020204" pitchFamily="34" charset="0"/>
                <a:buChar char="•"/>
                <a:defRPr/>
              </a:pPr>
              <a:r>
                <a:rPr lang="en-US" sz="1400" dirty="0" smtClean="0">
                  <a:solidFill>
                    <a:schemeClr val="bg1"/>
                  </a:solidFill>
                  <a:latin typeface="Arial Narrow" pitchFamily="34" charset="0"/>
                  <a:ea typeface="ＭＳ Ｐゴシック" pitchFamily="34" charset="-128"/>
                </a:rPr>
                <a:t>Create and disseminate queries internal to organization</a:t>
              </a:r>
            </a:p>
            <a:p>
              <a:pPr marL="573088" lvl="2" indent="-115888">
                <a:buClr>
                  <a:schemeClr val="bg1"/>
                </a:buClr>
                <a:buFont typeface="Arial" panose="020B0604020202020204" pitchFamily="34" charset="0"/>
                <a:buChar char="•"/>
                <a:defRPr/>
              </a:pPr>
              <a:r>
                <a:rPr lang="en-US" sz="1400" dirty="0" smtClean="0">
                  <a:solidFill>
                    <a:srgbClr val="FFFFFF"/>
                  </a:solidFill>
                  <a:latin typeface="Arial Narrow" pitchFamily="34" charset="0"/>
                  <a:ea typeface="ＭＳ Ｐゴシック" pitchFamily="34" charset="-128"/>
                </a:rPr>
                <a:t>Query Structure Layer </a:t>
              </a:r>
            </a:p>
            <a:p>
              <a:pPr marL="573088" lvl="2" indent="-115888">
                <a:buClr>
                  <a:schemeClr val="bg1"/>
                </a:buClr>
                <a:buFont typeface="Arial" panose="020B0604020202020204" pitchFamily="34" charset="0"/>
                <a:buChar char="•"/>
                <a:defRPr/>
              </a:pPr>
              <a:r>
                <a:rPr lang="en-US" sz="1400" dirty="0" smtClean="0">
                  <a:solidFill>
                    <a:srgbClr val="FFFFFF"/>
                  </a:solidFill>
                  <a:latin typeface="Arial Narrow" pitchFamily="34" charset="0"/>
                  <a:ea typeface="ＭＳ Ｐゴシック" pitchFamily="34" charset="-128"/>
                </a:rPr>
                <a:t>API’s for Data Access</a:t>
              </a:r>
            </a:p>
            <a:p>
              <a:pPr marL="573088" lvl="2" indent="-115888">
                <a:buClr>
                  <a:schemeClr val="bg1"/>
                </a:buClr>
                <a:buFont typeface="Arial" panose="020B0604020202020204" pitchFamily="34" charset="0"/>
                <a:buChar char="•"/>
                <a:defRPr/>
              </a:pPr>
              <a:r>
                <a:rPr lang="en-US" sz="1400" dirty="0" smtClean="0">
                  <a:solidFill>
                    <a:srgbClr val="FFFFFF"/>
                  </a:solidFill>
                  <a:latin typeface="Arial Narrow" pitchFamily="34" charset="0"/>
                  <a:ea typeface="ＭＳ Ｐゴシック" pitchFamily="34" charset="-128"/>
                </a:rPr>
                <a:t>Authentication/Authorization Layer</a:t>
              </a:r>
            </a:p>
            <a:p>
              <a:pPr marL="109538" lvl="1" indent="-109538">
                <a:buClr>
                  <a:schemeClr val="bg1"/>
                </a:buClr>
                <a:buFont typeface="Arial" panose="020B0604020202020204" pitchFamily="34" charset="0"/>
                <a:buChar char="•"/>
                <a:defRPr/>
              </a:pPr>
              <a:r>
                <a:rPr lang="en-US" sz="1400" dirty="0" smtClean="0">
                  <a:solidFill>
                    <a:srgbClr val="FFFFFF"/>
                  </a:solidFill>
                  <a:latin typeface="Arial Narrow" pitchFamily="34" charset="0"/>
                  <a:ea typeface="ＭＳ Ｐゴシック" pitchFamily="34" charset="-128"/>
                </a:rPr>
                <a:t>Receive standardized responses</a:t>
              </a:r>
            </a:p>
            <a:p>
              <a:pPr marL="573088" lvl="2" indent="-115888">
                <a:buClr>
                  <a:schemeClr val="bg1"/>
                </a:buClr>
                <a:buFont typeface="Arial" panose="020B0604020202020204" pitchFamily="34" charset="0"/>
                <a:buChar char="•"/>
                <a:defRPr/>
              </a:pPr>
              <a:r>
                <a:rPr lang="en-US" sz="1400" dirty="0" smtClean="0">
                  <a:solidFill>
                    <a:srgbClr val="FFFFFF"/>
                  </a:solidFill>
                  <a:latin typeface="Arial Narrow" pitchFamily="34" charset="0"/>
                  <a:ea typeface="ＭＳ Ｐゴシック" pitchFamily="34" charset="-128"/>
                </a:rPr>
                <a:t>Query Results Layer</a:t>
              </a:r>
              <a:endParaRPr lang="en-US" sz="1400" dirty="0">
                <a:solidFill>
                  <a:srgbClr val="FFFFFF"/>
                </a:solidFill>
                <a:latin typeface="Arial Narrow" pitchFamily="34" charset="0"/>
                <a:ea typeface="ＭＳ Ｐゴシック" pitchFamily="34" charset="-128"/>
              </a:endParaRPr>
            </a:p>
          </p:txBody>
        </p:sp>
        <p:sp>
          <p:nvSpPr>
            <p:cNvPr id="36" name="Rectangle 44"/>
            <p:cNvSpPr>
              <a:spLocks noChangeArrowheads="1"/>
            </p:cNvSpPr>
            <p:nvPr/>
          </p:nvSpPr>
          <p:spPr bwMode="auto">
            <a:xfrm>
              <a:off x="3200400" y="2898559"/>
              <a:ext cx="2774173" cy="1987147"/>
            </a:xfrm>
            <a:prstGeom prst="rect">
              <a:avLst/>
            </a:prstGeom>
            <a:solidFill>
              <a:schemeClr val="accent1"/>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0488" tIns="44450" rIns="90488" bIns="44450" anchor="t"/>
            <a:lstStyle/>
            <a:p>
              <a:pPr marL="111125" lvl="1" indent="-111125">
                <a:buClr>
                  <a:schemeClr val="bg1"/>
                </a:buClr>
                <a:buFont typeface="Arial" pitchFamily="34" charset="0"/>
                <a:buChar char="•"/>
                <a:defRPr/>
              </a:pPr>
              <a:r>
                <a:rPr lang="en-US" sz="1400" dirty="0">
                  <a:solidFill>
                    <a:srgbClr val="FFFFFF"/>
                  </a:solidFill>
                  <a:latin typeface="Arial Narrow" pitchFamily="34" charset="0"/>
                  <a:ea typeface="ＭＳ Ｐゴシック" pitchFamily="34" charset="-128"/>
                </a:rPr>
                <a:t>Create and disseminate </a:t>
              </a:r>
              <a:r>
                <a:rPr lang="en-US" sz="1400" dirty="0" smtClean="0">
                  <a:solidFill>
                    <a:srgbClr val="FFFFFF"/>
                  </a:solidFill>
                  <a:latin typeface="Arial Narrow" pitchFamily="34" charset="0"/>
                  <a:ea typeface="ＭＳ Ｐゴシック" pitchFamily="34" charset="-128"/>
                </a:rPr>
                <a:t>queries to single external Organization</a:t>
              </a:r>
            </a:p>
            <a:p>
              <a:pPr marL="628650" lvl="2" indent="-171450">
                <a:buClr>
                  <a:schemeClr val="bg1"/>
                </a:buClr>
                <a:buFont typeface="Arial" pitchFamily="34" charset="0"/>
                <a:buChar char="•"/>
                <a:defRPr/>
              </a:pPr>
              <a:r>
                <a:rPr lang="en-US" sz="1400" dirty="0" smtClean="0">
                  <a:solidFill>
                    <a:srgbClr val="FFFFFF"/>
                  </a:solidFill>
                  <a:latin typeface="Arial Narrow" pitchFamily="34" charset="0"/>
                  <a:ea typeface="ＭＳ Ｐゴシック" pitchFamily="34" charset="-128"/>
                </a:rPr>
                <a:t>Query Structure Layer </a:t>
              </a:r>
              <a:endParaRPr lang="en-US" sz="1400" dirty="0">
                <a:solidFill>
                  <a:srgbClr val="FFFFFF"/>
                </a:solidFill>
                <a:latin typeface="Arial Narrow" pitchFamily="34" charset="0"/>
                <a:ea typeface="ＭＳ Ｐゴシック" pitchFamily="34" charset="-128"/>
              </a:endParaRPr>
            </a:p>
            <a:p>
              <a:pPr marL="628650" lvl="2" indent="-171450">
                <a:buClr>
                  <a:schemeClr val="bg1"/>
                </a:buClr>
                <a:buFont typeface="Arial" pitchFamily="34" charset="0"/>
                <a:buChar char="•"/>
                <a:defRPr/>
              </a:pPr>
              <a:r>
                <a:rPr lang="en-US" sz="1400" dirty="0" smtClean="0">
                  <a:solidFill>
                    <a:srgbClr val="FFFFFF"/>
                  </a:solidFill>
                  <a:latin typeface="Arial Narrow" pitchFamily="34" charset="0"/>
                  <a:ea typeface="ＭＳ Ｐゴシック" pitchFamily="34" charset="-128"/>
                </a:rPr>
                <a:t>Transport Layer</a:t>
              </a:r>
            </a:p>
            <a:p>
              <a:pPr marL="628650" lvl="2" indent="-171450">
                <a:buClr>
                  <a:schemeClr val="bg1"/>
                </a:buClr>
                <a:buFont typeface="Arial" pitchFamily="34" charset="0"/>
                <a:buChar char="•"/>
                <a:defRPr/>
              </a:pPr>
              <a:r>
                <a:rPr lang="en-US" sz="1400" dirty="0" smtClean="0">
                  <a:solidFill>
                    <a:srgbClr val="FFFFFF"/>
                  </a:solidFill>
                  <a:latin typeface="Arial Narrow" pitchFamily="34" charset="0"/>
                  <a:ea typeface="ＭＳ Ｐゴシック" pitchFamily="34" charset="-128"/>
                </a:rPr>
                <a:t>Authentication/Authorization Layer</a:t>
              </a:r>
              <a:endParaRPr lang="en-US" sz="1400" dirty="0">
                <a:solidFill>
                  <a:srgbClr val="FFFFFF"/>
                </a:solidFill>
                <a:latin typeface="Arial Narrow" pitchFamily="34" charset="0"/>
                <a:ea typeface="ＭＳ Ｐゴシック" pitchFamily="34" charset="-128"/>
              </a:endParaRPr>
            </a:p>
            <a:p>
              <a:pPr marL="111125" lvl="1" indent="-111125">
                <a:buClr>
                  <a:schemeClr val="bg1"/>
                </a:buClr>
                <a:buFont typeface="Arial" pitchFamily="34" charset="0"/>
                <a:buChar char="•"/>
                <a:defRPr/>
              </a:pPr>
              <a:r>
                <a:rPr lang="en-US" sz="1400" dirty="0">
                  <a:solidFill>
                    <a:srgbClr val="FFFFFF"/>
                  </a:solidFill>
                  <a:latin typeface="Arial Narrow" pitchFamily="34" charset="0"/>
                  <a:ea typeface="ＭＳ Ｐゴシック" pitchFamily="34" charset="-128"/>
                </a:rPr>
                <a:t>Receive standardized </a:t>
              </a:r>
              <a:r>
                <a:rPr lang="en-US" sz="1400" dirty="0" smtClean="0">
                  <a:solidFill>
                    <a:srgbClr val="FFFFFF"/>
                  </a:solidFill>
                  <a:latin typeface="Arial Narrow" pitchFamily="34" charset="0"/>
                  <a:ea typeface="ＭＳ Ｐゴシック" pitchFamily="34" charset="-128"/>
                </a:rPr>
                <a:t>responses from external orgs</a:t>
              </a:r>
            </a:p>
            <a:p>
              <a:pPr marL="568325" lvl="2" indent="-111125">
                <a:buClr>
                  <a:schemeClr val="bg1"/>
                </a:buClr>
                <a:buFont typeface="Arial" pitchFamily="34" charset="0"/>
                <a:buChar char="•"/>
                <a:defRPr/>
              </a:pPr>
              <a:r>
                <a:rPr lang="en-US" sz="1400" dirty="0" smtClean="0">
                  <a:solidFill>
                    <a:srgbClr val="FFFFFF"/>
                  </a:solidFill>
                  <a:latin typeface="Arial Narrow" pitchFamily="34" charset="0"/>
                  <a:ea typeface="ＭＳ Ｐゴシック" pitchFamily="34" charset="-128"/>
                </a:rPr>
                <a:t>Query Results Layer</a:t>
              </a:r>
              <a:endParaRPr lang="en-US" sz="1400" dirty="0">
                <a:solidFill>
                  <a:srgbClr val="FFFFFF"/>
                </a:solidFill>
                <a:latin typeface="Arial Narrow" pitchFamily="34" charset="0"/>
                <a:ea typeface="ＭＳ Ｐゴシック" pitchFamily="34" charset="-128"/>
              </a:endParaRPr>
            </a:p>
          </p:txBody>
        </p:sp>
        <p:sp>
          <p:nvSpPr>
            <p:cNvPr id="37" name="Rectangle 44"/>
            <p:cNvSpPr>
              <a:spLocks noChangeArrowheads="1"/>
            </p:cNvSpPr>
            <p:nvPr/>
          </p:nvSpPr>
          <p:spPr bwMode="auto">
            <a:xfrm>
              <a:off x="6048376" y="2895292"/>
              <a:ext cx="2809022" cy="1990414"/>
            </a:xfrm>
            <a:prstGeom prst="rect">
              <a:avLst/>
            </a:prstGeom>
            <a:solidFill>
              <a:schemeClr val="bg1">
                <a:lumMod val="50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0488" tIns="44450" rIns="90488" bIns="44450" anchor="t"/>
            <a:lstStyle/>
            <a:p>
              <a:pPr marL="109538" lvl="1" indent="-109538">
                <a:buClr>
                  <a:schemeClr val="bg1"/>
                </a:buClr>
                <a:buFont typeface="Arial" panose="020B0604020202020204" pitchFamily="34" charset="0"/>
                <a:buChar char="•"/>
              </a:pPr>
              <a:r>
                <a:rPr lang="en-US" sz="1400" dirty="0" smtClean="0">
                  <a:solidFill>
                    <a:srgbClr val="FFFFFF"/>
                  </a:solidFill>
                  <a:latin typeface="Arial Narrow" pitchFamily="34" charset="0"/>
                  <a:ea typeface="ＭＳ Ｐゴシック" pitchFamily="34" charset="-128"/>
                </a:rPr>
                <a:t>Create and disseminate queries to multiple orgs</a:t>
              </a:r>
            </a:p>
            <a:p>
              <a:pPr marL="109538" lvl="1" indent="-109538">
                <a:buClr>
                  <a:schemeClr val="bg1"/>
                </a:buClr>
                <a:buFont typeface="Arial" panose="020B0604020202020204" pitchFamily="34" charset="0"/>
                <a:buChar char="•"/>
              </a:pPr>
              <a:r>
                <a:rPr lang="en-US" sz="1400" dirty="0">
                  <a:solidFill>
                    <a:srgbClr val="FFFFFF"/>
                  </a:solidFill>
                  <a:latin typeface="Arial Narrow" pitchFamily="34" charset="0"/>
                  <a:ea typeface="ＭＳ Ｐゴシック" pitchFamily="34" charset="-128"/>
                </a:rPr>
                <a:t>g</a:t>
              </a:r>
              <a:r>
                <a:rPr lang="en-US" sz="1400" dirty="0" smtClean="0">
                  <a:solidFill>
                    <a:srgbClr val="FFFFFF"/>
                  </a:solidFill>
                  <a:latin typeface="Arial Narrow" pitchFamily="34" charset="0"/>
                  <a:ea typeface="ＭＳ Ｐゴシック" pitchFamily="34" charset="-128"/>
                </a:rPr>
                <a:t>overned by a network </a:t>
              </a:r>
            </a:p>
            <a:p>
              <a:pPr marL="109538" lvl="1" indent="-109538">
                <a:buClr>
                  <a:schemeClr val="bg1"/>
                </a:buClr>
                <a:buFont typeface="Arial" panose="020B0604020202020204" pitchFamily="34" charset="0"/>
                <a:buChar char="•"/>
              </a:pPr>
              <a:r>
                <a:rPr lang="en-US" sz="1400" dirty="0" smtClean="0">
                  <a:solidFill>
                    <a:srgbClr val="FFFFFF"/>
                  </a:solidFill>
                  <a:latin typeface="Arial Narrow" pitchFamily="34" charset="0"/>
                  <a:ea typeface="ＭＳ Ｐゴシック" pitchFamily="34" charset="-128"/>
                </a:rPr>
                <a:t>Receive aggregated or  de-identified responses</a:t>
              </a:r>
              <a:endParaRPr lang="en-US" sz="1400" dirty="0">
                <a:solidFill>
                  <a:srgbClr val="FFFFFF"/>
                </a:solidFill>
                <a:latin typeface="Arial Narrow" pitchFamily="34" charset="0"/>
                <a:ea typeface="ＭＳ Ｐゴシック" pitchFamily="34" charset="-128"/>
              </a:endParaRPr>
            </a:p>
            <a:p>
              <a:pPr marL="109538" lvl="1" indent="-109538">
                <a:buClr>
                  <a:schemeClr val="bg1"/>
                </a:buClr>
                <a:buFont typeface="Arial" panose="020B0604020202020204" pitchFamily="34" charset="0"/>
                <a:buChar char="•"/>
              </a:pPr>
              <a:r>
                <a:rPr lang="en-US" sz="1400" dirty="0" smtClean="0">
                  <a:solidFill>
                    <a:srgbClr val="FFFFFF"/>
                  </a:solidFill>
                  <a:latin typeface="Arial Narrow" pitchFamily="34" charset="0"/>
                  <a:ea typeface="ＭＳ Ｐゴシック" pitchFamily="34" charset="-128"/>
                </a:rPr>
                <a:t>Focus on Information Model for the network and </a:t>
              </a:r>
            </a:p>
            <a:p>
              <a:pPr marL="109538" lvl="1" indent="-109538">
                <a:buClr>
                  <a:schemeClr val="bg1"/>
                </a:buClr>
                <a:buFont typeface="Arial" panose="020B0604020202020204" pitchFamily="34" charset="0"/>
                <a:buChar char="•"/>
              </a:pPr>
              <a:r>
                <a:rPr lang="en-US" sz="1400" dirty="0" smtClean="0">
                  <a:solidFill>
                    <a:srgbClr val="FFFFFF"/>
                  </a:solidFill>
                  <a:latin typeface="Arial Narrow" pitchFamily="34" charset="0"/>
                  <a:ea typeface="ＭＳ Ｐゴシック" pitchFamily="34" charset="-128"/>
                </a:rPr>
                <a:t>Leverage standards from earlier phases.</a:t>
              </a:r>
              <a:endParaRPr lang="en-US" sz="1400" dirty="0">
                <a:solidFill>
                  <a:srgbClr val="FFFFFF"/>
                </a:solidFill>
                <a:latin typeface="Arial Narrow" pitchFamily="34" charset="0"/>
                <a:ea typeface="ＭＳ Ｐゴシック" pitchFamily="34" charset="-128"/>
              </a:endParaRPr>
            </a:p>
          </p:txBody>
        </p:sp>
        <p:sp>
          <p:nvSpPr>
            <p:cNvPr id="38" name="Rectangle 37"/>
            <p:cNvSpPr/>
            <p:nvPr/>
          </p:nvSpPr>
          <p:spPr>
            <a:xfrm>
              <a:off x="395783" y="5010146"/>
              <a:ext cx="8595817" cy="1430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Straight Connector 38"/>
            <p:cNvCxnSpPr/>
            <p:nvPr/>
          </p:nvCxnSpPr>
          <p:spPr>
            <a:xfrm>
              <a:off x="3182946" y="5061112"/>
              <a:ext cx="9843" cy="1337139"/>
            </a:xfrm>
            <a:prstGeom prst="line">
              <a:avLst/>
            </a:prstGeom>
            <a:ln w="127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948500" y="5061112"/>
              <a:ext cx="19685" cy="1317646"/>
            </a:xfrm>
            <a:prstGeom prst="line">
              <a:avLst/>
            </a:prstGeom>
            <a:ln w="1270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7106333" y="5039268"/>
              <a:ext cx="810638" cy="637121"/>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Data Source</a:t>
              </a:r>
            </a:p>
            <a:p>
              <a:pPr algn="ctr"/>
              <a:r>
                <a:rPr lang="en-US" sz="1200" dirty="0" smtClean="0">
                  <a:solidFill>
                    <a:schemeClr val="tx1"/>
                  </a:solidFill>
                </a:rPr>
                <a:t>(Org2</a:t>
              </a:r>
              <a:r>
                <a:rPr lang="en-US" sz="700" dirty="0" smtClean="0">
                  <a:solidFill>
                    <a:schemeClr val="tx1"/>
                  </a:solidFill>
                </a:rPr>
                <a:t>)</a:t>
              </a:r>
              <a:endParaRPr lang="en-US" sz="700" dirty="0">
                <a:solidFill>
                  <a:schemeClr val="tx1"/>
                </a:solidFill>
              </a:endParaRPr>
            </a:p>
          </p:txBody>
        </p:sp>
        <p:sp>
          <p:nvSpPr>
            <p:cNvPr id="42" name="Rectangle 41"/>
            <p:cNvSpPr/>
            <p:nvPr/>
          </p:nvSpPr>
          <p:spPr>
            <a:xfrm>
              <a:off x="8101186" y="5047464"/>
              <a:ext cx="799642" cy="637552"/>
            </a:xfrm>
            <a:prstGeom prst="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Data Source</a:t>
              </a:r>
            </a:p>
            <a:p>
              <a:pPr algn="ctr"/>
              <a:r>
                <a:rPr lang="en-US" sz="1200" dirty="0" smtClean="0"/>
                <a:t>(Org3)</a:t>
              </a:r>
              <a:endParaRPr lang="en-US" sz="1200" dirty="0"/>
            </a:p>
          </p:txBody>
        </p:sp>
        <p:sp>
          <p:nvSpPr>
            <p:cNvPr id="43" name="Rectangle 42"/>
            <p:cNvSpPr/>
            <p:nvPr/>
          </p:nvSpPr>
          <p:spPr>
            <a:xfrm>
              <a:off x="6029165" y="5061112"/>
              <a:ext cx="883427" cy="637551"/>
            </a:xfrm>
            <a:prstGeom prst="rect">
              <a:avLst/>
            </a:prstGeom>
            <a:solidFill>
              <a:schemeClr val="tx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Data Source</a:t>
              </a:r>
            </a:p>
            <a:p>
              <a:pPr algn="ctr"/>
              <a:r>
                <a:rPr lang="en-US" sz="1200" dirty="0" smtClean="0"/>
                <a:t>(Org1</a:t>
              </a:r>
              <a:r>
                <a:rPr lang="en-US" sz="700" dirty="0" smtClean="0"/>
                <a:t>)</a:t>
              </a:r>
              <a:endParaRPr lang="en-US" sz="700" dirty="0"/>
            </a:p>
          </p:txBody>
        </p:sp>
        <p:sp>
          <p:nvSpPr>
            <p:cNvPr id="50" name="Oval 49"/>
            <p:cNvSpPr/>
            <p:nvPr/>
          </p:nvSpPr>
          <p:spPr>
            <a:xfrm>
              <a:off x="6048375" y="5874833"/>
              <a:ext cx="1187748" cy="564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Query Request</a:t>
              </a:r>
              <a:endParaRPr lang="en-US" sz="1200" dirty="0"/>
            </a:p>
          </p:txBody>
        </p:sp>
        <p:sp>
          <p:nvSpPr>
            <p:cNvPr id="51" name="Oval 50"/>
            <p:cNvSpPr/>
            <p:nvPr/>
          </p:nvSpPr>
          <p:spPr>
            <a:xfrm>
              <a:off x="7608406" y="5937033"/>
              <a:ext cx="1426626" cy="529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accent1"/>
                  </a:solidFill>
                </a:rPr>
                <a:t>Query Response</a:t>
              </a:r>
              <a:endParaRPr lang="en-US" sz="1200" b="1" dirty="0">
                <a:solidFill>
                  <a:schemeClr val="accent1"/>
                </a:solidFill>
              </a:endParaRPr>
            </a:p>
          </p:txBody>
        </p:sp>
        <p:sp>
          <p:nvSpPr>
            <p:cNvPr id="52" name="Rounded Rectangle 51"/>
            <p:cNvSpPr/>
            <p:nvPr/>
          </p:nvSpPr>
          <p:spPr>
            <a:xfrm>
              <a:off x="473417" y="5266083"/>
              <a:ext cx="2057400" cy="9414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X Hospital System</a:t>
              </a:r>
              <a:endParaRPr lang="en-US" sz="1400" dirty="0"/>
            </a:p>
          </p:txBody>
        </p:sp>
        <p:pic>
          <p:nvPicPr>
            <p:cNvPr id="53" name="Picture 2" descr="C:\Users\zeshan.a.rajput\AppData\Local\Microsoft\Windows\Temporary Internet Files\Content.IE5\SW3LH9SE\MC900334026[1].wmf"/>
            <p:cNvPicPr>
              <a:picLocks noChangeAspect="1" noChangeArrowheads="1"/>
            </p:cNvPicPr>
            <p:nvPr/>
          </p:nvPicPr>
          <p:blipFill>
            <a:blip r:embed="rId3" cstate="print"/>
            <a:srcRect/>
            <a:stretch>
              <a:fillRect/>
            </a:stretch>
          </p:blipFill>
          <p:spPr bwMode="auto">
            <a:xfrm>
              <a:off x="471786" y="5620014"/>
              <a:ext cx="499001" cy="798815"/>
            </a:xfrm>
            <a:prstGeom prst="rect">
              <a:avLst/>
            </a:prstGeom>
            <a:noFill/>
          </p:spPr>
        </p:pic>
        <p:pic>
          <p:nvPicPr>
            <p:cNvPr id="54" name="Picture 3" descr="C:\Program Files (x86)\Microsoft Office\MEDIA\CAGCAT10\j0205582.wmf"/>
            <p:cNvPicPr>
              <a:picLocks noChangeAspect="1" noChangeArrowheads="1"/>
            </p:cNvPicPr>
            <p:nvPr/>
          </p:nvPicPr>
          <p:blipFill>
            <a:blip r:embed="rId4" cstate="print"/>
            <a:srcRect/>
            <a:stretch>
              <a:fillRect/>
            </a:stretch>
          </p:blipFill>
          <p:spPr bwMode="auto">
            <a:xfrm>
              <a:off x="1902260" y="5605887"/>
              <a:ext cx="635959" cy="659993"/>
            </a:xfrm>
            <a:prstGeom prst="rect">
              <a:avLst/>
            </a:prstGeom>
            <a:solidFill>
              <a:schemeClr val="bg1"/>
            </a:solidFill>
          </p:spPr>
        </p:pic>
        <p:cxnSp>
          <p:nvCxnSpPr>
            <p:cNvPr id="56" name="Straight Arrow Connector 55"/>
            <p:cNvCxnSpPr/>
            <p:nvPr/>
          </p:nvCxnSpPr>
          <p:spPr>
            <a:xfrm flipH="1">
              <a:off x="1045788" y="5937034"/>
              <a:ext cx="685800" cy="0"/>
            </a:xfrm>
            <a:prstGeom prst="straightConnector1">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ounded Rectangle 56"/>
            <p:cNvSpPr/>
            <p:nvPr/>
          </p:nvSpPr>
          <p:spPr>
            <a:xfrm>
              <a:off x="3396538" y="5363874"/>
              <a:ext cx="970915" cy="826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t>X </a:t>
              </a:r>
              <a:r>
                <a:rPr lang="en-US" sz="1200" dirty="0" smtClean="0"/>
                <a:t>Hospital System</a:t>
              </a:r>
              <a:endParaRPr lang="en-US" sz="1200" dirty="0"/>
            </a:p>
          </p:txBody>
        </p:sp>
        <p:sp>
          <p:nvSpPr>
            <p:cNvPr id="61" name="Rounded Rectangle 60"/>
            <p:cNvSpPr/>
            <p:nvPr/>
          </p:nvSpPr>
          <p:spPr>
            <a:xfrm>
              <a:off x="4857945" y="5370869"/>
              <a:ext cx="951865" cy="826229"/>
            </a:xfrm>
            <a:prstGeom prst="round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t>Y</a:t>
              </a:r>
              <a:r>
                <a:rPr lang="en-US" sz="1200" dirty="0" smtClean="0"/>
                <a:t> Hospital System</a:t>
              </a:r>
              <a:endParaRPr lang="en-US" sz="1200" dirty="0"/>
            </a:p>
          </p:txBody>
        </p:sp>
      </p:grpSp>
      <p:cxnSp>
        <p:nvCxnSpPr>
          <p:cNvPr id="12" name="Straight Arrow Connector 11"/>
          <p:cNvCxnSpPr>
            <a:stCxn id="50" idx="0"/>
            <a:endCxn id="43" idx="2"/>
          </p:cNvCxnSpPr>
          <p:nvPr/>
        </p:nvCxnSpPr>
        <p:spPr>
          <a:xfrm flipH="1" flipV="1">
            <a:off x="6510360" y="5679442"/>
            <a:ext cx="171370" cy="1761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0" idx="0"/>
            <a:endCxn id="41" idx="2"/>
          </p:cNvCxnSpPr>
          <p:nvPr/>
        </p:nvCxnSpPr>
        <p:spPr>
          <a:xfrm flipV="1">
            <a:off x="6681730" y="5657168"/>
            <a:ext cx="869403" cy="198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0" idx="0"/>
            <a:endCxn id="42" idx="2"/>
          </p:cNvCxnSpPr>
          <p:nvPr/>
        </p:nvCxnSpPr>
        <p:spPr>
          <a:xfrm flipV="1">
            <a:off x="6681730" y="5665795"/>
            <a:ext cx="1858758" cy="1898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1" idx="0"/>
          </p:cNvCxnSpPr>
          <p:nvPr/>
        </p:nvCxnSpPr>
        <p:spPr>
          <a:xfrm flipH="1" flipV="1">
            <a:off x="6681730" y="5665796"/>
            <a:ext cx="1679470" cy="252016"/>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1" idx="0"/>
            <a:endCxn id="41" idx="2"/>
          </p:cNvCxnSpPr>
          <p:nvPr/>
        </p:nvCxnSpPr>
        <p:spPr>
          <a:xfrm flipH="1" flipV="1">
            <a:off x="7551133" y="5657168"/>
            <a:ext cx="810067" cy="260644"/>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1" idx="0"/>
            <a:endCxn id="42" idx="2"/>
          </p:cNvCxnSpPr>
          <p:nvPr/>
        </p:nvCxnSpPr>
        <p:spPr>
          <a:xfrm flipV="1">
            <a:off x="8361200" y="5665795"/>
            <a:ext cx="179288" cy="252017"/>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7" idx="3"/>
            <a:endCxn id="61" idx="1"/>
          </p:cNvCxnSpPr>
          <p:nvPr/>
        </p:nvCxnSpPr>
        <p:spPr>
          <a:xfrm>
            <a:off x="4406934" y="5757768"/>
            <a:ext cx="490492" cy="6995"/>
          </a:xfrm>
          <a:prstGeom prst="straightConnector1">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52946"/>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1017588"/>
          </a:xfrm>
        </p:spPr>
        <p:txBody>
          <a:bodyPr/>
          <a:lstStyle/>
          <a:p>
            <a:pPr algn="ctr"/>
            <a:r>
              <a:rPr lang="en-US" sz="2800" b="1" dirty="0" smtClean="0">
                <a:solidFill>
                  <a:schemeClr val="bg1"/>
                </a:solidFill>
                <a:latin typeface="Arial Black" panose="020B0A04020102020204" pitchFamily="34" charset="0"/>
              </a:rPr>
              <a:t>FHIM Can Have a Direct Impact</a:t>
            </a:r>
            <a:endParaRPr lang="en-US" dirty="0">
              <a:solidFill>
                <a:schemeClr val="bg1"/>
              </a:solidFill>
              <a:latin typeface="Arial Black" panose="020B0A04020102020204" pitchFamily="34" charset="0"/>
            </a:endParaRPr>
          </a:p>
        </p:txBody>
      </p:sp>
      <p:sp>
        <p:nvSpPr>
          <p:cNvPr id="12"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8</a:t>
            </a:fld>
            <a:endParaRPr lang="en-US" sz="1400">
              <a:solidFill>
                <a:schemeClr val="tx1"/>
              </a:solidFill>
            </a:endParaRPr>
          </a:p>
        </p:txBody>
      </p:sp>
      <p:sp>
        <p:nvSpPr>
          <p:cNvPr id="13"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14"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6" name="TextBox 5"/>
          <p:cNvSpPr txBox="1"/>
          <p:nvPr/>
        </p:nvSpPr>
        <p:spPr>
          <a:xfrm>
            <a:off x="0" y="1000224"/>
            <a:ext cx="9144000" cy="425757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15938" indent="-457200" algn="l" rtl="0" latinLnBrk="1" hangingPunct="0">
              <a:buFont typeface="+mj-lt"/>
              <a:buAutoNum type="arabicPeriod"/>
            </a:pPr>
            <a:r>
              <a:rPr lang="en-US" b="1" dirty="0">
                <a:solidFill>
                  <a:srgbClr val="000000"/>
                </a:solidFill>
                <a:uFill>
                  <a:solidFill>
                    <a:srgbClr val="000000"/>
                  </a:solidFill>
                </a:uFill>
                <a:latin typeface="Arial Narrow" panose="020B0606020202030204" pitchFamily="34" charset="0"/>
                <a:sym typeface="Wingdings" panose="05000000000000000000" pitchFamily="2" charset="2"/>
              </a:rPr>
              <a:t>FHIM can define a US Realm FHIR Profile with Value Sets at NLM VSAC</a:t>
            </a:r>
          </a:p>
          <a:p>
            <a:pPr marL="858838" lvl="1" indent="-457200" algn="l" rtl="0" latinLnBrk="1" hangingPunct="0">
              <a:buFont typeface="Arial" panose="020B0604020202020204" pitchFamily="34" charset="0"/>
              <a:buChar char="•"/>
            </a:pPr>
            <a:r>
              <a:rPr lang="en-US" dirty="0">
                <a:solidFill>
                  <a:srgbClr val="000000"/>
                </a:solidFill>
                <a:uFill>
                  <a:solidFill>
                    <a:srgbClr val="000000"/>
                  </a:solidFill>
                </a:uFill>
                <a:latin typeface="Arial Narrow" panose="020B0606020202030204" pitchFamily="34" charset="0"/>
              </a:rPr>
              <a:t>FHIM can normalize the content of FHIR profiles across all the different (and potentially inconsistent) profiles that are being </a:t>
            </a:r>
            <a:r>
              <a:rPr lang="en-US" dirty="0" smtClean="0">
                <a:solidFill>
                  <a:srgbClr val="000000"/>
                </a:solidFill>
                <a:uFill>
                  <a:solidFill>
                    <a:srgbClr val="000000"/>
                  </a:solidFill>
                </a:uFill>
                <a:latin typeface="Arial Narrow" panose="020B0606020202030204" pitchFamily="34" charset="0"/>
              </a:rPr>
              <a:t>generated.</a:t>
            </a:r>
            <a:endParaRPr lang="en-US" dirty="0">
              <a:solidFill>
                <a:srgbClr val="000000"/>
              </a:solidFill>
              <a:uFill>
                <a:solidFill>
                  <a:srgbClr val="000000"/>
                </a:solidFill>
              </a:uFill>
              <a:latin typeface="Arial Narrow" panose="020B0606020202030204" pitchFamily="34" charset="0"/>
            </a:endParaRPr>
          </a:p>
          <a:p>
            <a:pPr marL="497839" marR="40639" indent="-457200" algn="l" defTabSz="914400" rtl="0" fontAlgn="auto" latinLnBrk="1" hangingPunct="0">
              <a:lnSpc>
                <a:spcPct val="100000"/>
              </a:lnSpc>
              <a:spcBef>
                <a:spcPts val="1200"/>
              </a:spcBef>
              <a:spcAft>
                <a:spcPts val="0"/>
              </a:spcAft>
              <a:buClrTx/>
              <a:buSzTx/>
              <a:buFont typeface="+mj-lt"/>
              <a:buAutoNum type="arabicPeriod"/>
              <a:tabLst/>
            </a:pPr>
            <a:r>
              <a:rPr kumimoji="0" lang="en-US" sz="2400" b="1"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FHIM Logical Model vs. COTS &amp; Legacy Physical</a:t>
            </a:r>
            <a:r>
              <a:rPr kumimoji="0" lang="en-US" sz="2400" b="1" i="0" u="none" strike="noStrike" cap="none" spc="0" normalizeH="0" dirty="0" smtClean="0">
                <a:ln>
                  <a:noFill/>
                </a:ln>
                <a:solidFill>
                  <a:srgbClr val="000000"/>
                </a:solidFill>
                <a:effectLst/>
                <a:uFill>
                  <a:solidFill>
                    <a:srgbClr val="000000"/>
                  </a:solidFill>
                </a:uFill>
                <a:latin typeface="Arial Narrow" panose="020B0606020202030204" pitchFamily="34" charset="0"/>
                <a:sym typeface="Arial"/>
              </a:rPr>
              <a:t> Models</a:t>
            </a:r>
          </a:p>
          <a:p>
            <a:pPr marL="858838" lvl="1" indent="-457200" algn="l" rtl="0" latinLnBrk="1" hangingPunct="0">
              <a:buFont typeface="Arial" panose="020B0604020202020204" pitchFamily="34" charset="0"/>
              <a:buChar char="•"/>
            </a:pPr>
            <a:r>
              <a:rPr lang="en-US" dirty="0">
                <a:solidFill>
                  <a:srgbClr val="000000"/>
                </a:solidFill>
                <a:uFill>
                  <a:solidFill>
                    <a:srgbClr val="000000"/>
                  </a:solidFill>
                </a:uFill>
                <a:latin typeface="Arial Narrow" panose="020B0606020202030204" pitchFamily="34" charset="0"/>
              </a:rPr>
              <a:t>Can be logical Reference Information Model (RIM) for DAF</a:t>
            </a:r>
          </a:p>
          <a:p>
            <a:pPr marL="858838" lvl="1" indent="-457200" algn="l" rtl="0" latinLnBrk="1" hangingPunct="0">
              <a:buFont typeface="Arial" panose="020B0604020202020204" pitchFamily="34" charset="0"/>
              <a:buChar char="•"/>
            </a:pPr>
            <a:r>
              <a:rPr lang="en-US" dirty="0">
                <a:solidFill>
                  <a:srgbClr val="000000"/>
                </a:solidFill>
                <a:uFill>
                  <a:solidFill>
                    <a:srgbClr val="000000"/>
                  </a:solidFill>
                </a:uFill>
                <a:latin typeface="Arial Narrow" panose="020B0606020202030204" pitchFamily="34" charset="0"/>
              </a:rPr>
              <a:t>COTS Physical Model verification-and-validation done by analysts</a:t>
            </a:r>
          </a:p>
          <a:p>
            <a:pPr marL="497839" marR="40639" indent="-457200" algn="l" defTabSz="914400" rtl="0" fontAlgn="auto" latinLnBrk="1" hangingPunct="0">
              <a:lnSpc>
                <a:spcPct val="100000"/>
              </a:lnSpc>
              <a:spcBef>
                <a:spcPts val="1200"/>
              </a:spcBef>
              <a:spcAft>
                <a:spcPts val="0"/>
              </a:spcAft>
              <a:buClrTx/>
              <a:buSzTx/>
              <a:buFont typeface="+mj-lt"/>
              <a:buAutoNum type="arabicPeriod"/>
              <a:tabLst/>
            </a:pPr>
            <a:r>
              <a:rPr kumimoji="0" lang="en-US" sz="2400" b="1"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FHIM and EHR Functional Model can define Components and Services</a:t>
            </a:r>
          </a:p>
          <a:p>
            <a:pPr marL="857250" lvl="1" indent="-457200" algn="l" rtl="0" latinLnBrk="1" hangingPunct="0">
              <a:buFont typeface="Arial" panose="020B0604020202020204" pitchFamily="34" charset="0"/>
              <a:buChar char="•"/>
            </a:pPr>
            <a:r>
              <a:rPr kumimoji="0" lang="en-US" b="0" i="0" u="none" strike="noStrike" cap="none" spc="0" normalizeH="0" baseline="0" dirty="0" smtClean="0">
                <a:ln>
                  <a:noFill/>
                </a:ln>
                <a:solidFill>
                  <a:srgbClr val="000000"/>
                </a:solidFill>
                <a:effectLst/>
                <a:uFill>
                  <a:solidFill>
                    <a:srgbClr val="000000"/>
                  </a:solidFill>
                </a:uFill>
                <a:latin typeface="Arial Narrow" panose="020B0606020202030204" pitchFamily="34" charset="0"/>
                <a:sym typeface="Arial"/>
              </a:rPr>
              <a:t>Agile Development and Pilots can be more efficient and effective</a:t>
            </a:r>
          </a:p>
          <a:p>
            <a:pPr marL="497839" indent="-457200" algn="l" rtl="0" latinLnBrk="1" hangingPunct="0">
              <a:spcBef>
                <a:spcPts val="1200"/>
              </a:spcBef>
              <a:buFont typeface="+mj-lt"/>
              <a:buAutoNum type="arabicPeriod"/>
            </a:pPr>
            <a:r>
              <a:rPr lang="en-US" b="1" dirty="0" smtClean="0">
                <a:solidFill>
                  <a:srgbClr val="000000"/>
                </a:solidFill>
                <a:uFill>
                  <a:solidFill>
                    <a:srgbClr val="000000"/>
                  </a:solidFill>
                </a:uFill>
                <a:latin typeface="Arial Narrow" panose="020B0606020202030204" pitchFamily="34" charset="0"/>
              </a:rPr>
              <a:t>MDHT(FHIM)</a:t>
            </a:r>
            <a:r>
              <a:rPr lang="en-US" b="1" dirty="0" smtClean="0">
                <a:solidFill>
                  <a:srgbClr val="000000"/>
                </a:solidFill>
                <a:uFill>
                  <a:solidFill>
                    <a:srgbClr val="000000"/>
                  </a:solidFill>
                </a:uFill>
                <a:latin typeface="Arial Narrow" panose="020B0606020202030204" pitchFamily="34" charset="0"/>
                <a:sym typeface="Wingdings" panose="05000000000000000000" pitchFamily="2" charset="2"/>
              </a:rPr>
              <a:t> can generate consistent Interoperability Specifications</a:t>
            </a:r>
          </a:p>
          <a:p>
            <a:pPr marL="857250" lvl="1" indent="-457200" algn="l" rtl="0" latinLnBrk="1" hangingPunct="0">
              <a:buFont typeface="Arial" panose="020B0604020202020204" pitchFamily="34" charset="0"/>
              <a:buChar char="•"/>
            </a:pPr>
            <a:r>
              <a:rPr lang="en-US" dirty="0">
                <a:solidFill>
                  <a:srgbClr val="000000"/>
                </a:solidFill>
                <a:uFill>
                  <a:solidFill>
                    <a:srgbClr val="000000"/>
                  </a:solidFill>
                </a:uFill>
                <a:latin typeface="Arial Narrow" panose="020B0606020202030204" pitchFamily="34" charset="0"/>
                <a:sym typeface="Wingdings" panose="05000000000000000000" pitchFamily="2" charset="2"/>
              </a:rPr>
              <a:t>NIEM, CDA, CCDA, FHIR Interoperability Specifications for </a:t>
            </a:r>
            <a:r>
              <a:rPr lang="en-US" dirty="0" smtClean="0">
                <a:solidFill>
                  <a:srgbClr val="000000"/>
                </a:solidFill>
                <a:uFill>
                  <a:solidFill>
                    <a:srgbClr val="000000"/>
                  </a:solidFill>
                </a:uFill>
                <a:latin typeface="Arial Narrow" panose="020B0606020202030204" pitchFamily="34" charset="0"/>
                <a:sym typeface="Wingdings" panose="05000000000000000000" pitchFamily="2" charset="2"/>
              </a:rPr>
              <a:t>implementers</a:t>
            </a:r>
          </a:p>
        </p:txBody>
      </p:sp>
    </p:spTree>
    <p:extLst>
      <p:ext uri="{BB962C8B-B14F-4D97-AF65-F5344CB8AC3E}">
        <p14:creationId xmlns:p14="http://schemas.microsoft.com/office/powerpoint/2010/main" val="2924266928"/>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031842"/>
          </a:xfrm>
        </p:spPr>
        <p:txBody>
          <a:bodyPr/>
          <a:lstStyle/>
          <a:p>
            <a:r>
              <a:rPr lang="en-US" dirty="0"/>
              <a:t>Federal Health Information Model </a:t>
            </a:r>
          </a:p>
        </p:txBody>
      </p:sp>
      <p:sp>
        <p:nvSpPr>
          <p:cNvPr id="3" name="Content Placeholder 2"/>
          <p:cNvSpPr>
            <a:spLocks noGrp="1"/>
          </p:cNvSpPr>
          <p:nvPr>
            <p:ph sz="half" idx="1"/>
          </p:nvPr>
        </p:nvSpPr>
        <p:spPr>
          <a:xfrm>
            <a:off x="784377" y="2667000"/>
            <a:ext cx="3899021" cy="3077263"/>
          </a:xfrm>
        </p:spPr>
        <p:txBody>
          <a:bodyPr/>
          <a:lstStyle/>
          <a:p>
            <a:pPr>
              <a:lnSpc>
                <a:spcPct val="110000"/>
              </a:lnSpc>
              <a:spcBef>
                <a:spcPts val="1600"/>
              </a:spcBef>
            </a:pPr>
            <a:r>
              <a:rPr lang="en-US" sz="1700" dirty="0">
                <a:solidFill>
                  <a:schemeClr val="tx1">
                    <a:lumMod val="75000"/>
                    <a:lumOff val="25000"/>
                  </a:schemeClr>
                </a:solidFill>
              </a:rPr>
              <a:t>A Logical Information Model of Health Data developed in collaboration with the federal agencies</a:t>
            </a:r>
          </a:p>
          <a:p>
            <a:pPr>
              <a:lnSpc>
                <a:spcPct val="110000"/>
              </a:lnSpc>
              <a:spcBef>
                <a:spcPts val="1600"/>
              </a:spcBef>
            </a:pPr>
            <a:r>
              <a:rPr lang="en-US" sz="1700" dirty="0">
                <a:solidFill>
                  <a:schemeClr val="tx1">
                    <a:lumMod val="75000"/>
                    <a:lumOff val="25000"/>
                  </a:schemeClr>
                </a:solidFill>
              </a:rPr>
              <a:t>Harmonizes content (information, terminologies and value sets) across federal partners and standards organizations</a:t>
            </a:r>
          </a:p>
          <a:p>
            <a:pPr>
              <a:lnSpc>
                <a:spcPct val="110000"/>
              </a:lnSpc>
              <a:spcBef>
                <a:spcPts val="1600"/>
              </a:spcBef>
            </a:pPr>
            <a:endParaRPr lang="en-US" sz="1700" dirty="0"/>
          </a:p>
        </p:txBody>
      </p:sp>
      <p:sp>
        <p:nvSpPr>
          <p:cNvPr id="4" name="Content Placeholder 3"/>
          <p:cNvSpPr>
            <a:spLocks noGrp="1"/>
          </p:cNvSpPr>
          <p:nvPr>
            <p:ph sz="half" idx="2"/>
          </p:nvPr>
        </p:nvSpPr>
        <p:spPr>
          <a:xfrm>
            <a:off x="4875889" y="2635063"/>
            <a:ext cx="3288631" cy="2622737"/>
          </a:xfrm>
        </p:spPr>
        <p:txBody>
          <a:bodyPr/>
          <a:lstStyle/>
          <a:p>
            <a:pPr>
              <a:lnSpc>
                <a:spcPct val="110000"/>
              </a:lnSpc>
              <a:spcBef>
                <a:spcPts val="1600"/>
              </a:spcBef>
            </a:pPr>
            <a:r>
              <a:rPr lang="en-US" sz="1700" dirty="0">
                <a:solidFill>
                  <a:schemeClr val="tx1">
                    <a:lumMod val="75000"/>
                    <a:lumOff val="25000"/>
                  </a:schemeClr>
                </a:solidFill>
              </a:rPr>
              <a:t>Integrated with open source Model Driven Health Tools (MDHT)</a:t>
            </a:r>
          </a:p>
          <a:p>
            <a:pPr>
              <a:lnSpc>
                <a:spcPct val="110000"/>
              </a:lnSpc>
              <a:spcBef>
                <a:spcPts val="1600"/>
              </a:spcBef>
            </a:pPr>
            <a:r>
              <a:rPr lang="en-US" sz="1700" dirty="0">
                <a:solidFill>
                  <a:schemeClr val="tx1">
                    <a:lumMod val="75000"/>
                    <a:lumOff val="25000"/>
                  </a:schemeClr>
                </a:solidFill>
              </a:rPr>
              <a:t>Can generate HIE Implementation standards for  multiple Platform Specific Models (PSMs)</a:t>
            </a:r>
          </a:p>
          <a:p>
            <a:pPr>
              <a:lnSpc>
                <a:spcPct val="110000"/>
              </a:lnSpc>
              <a:spcBef>
                <a:spcPts val="1600"/>
              </a:spcBef>
            </a:pPr>
            <a:endParaRPr lang="en-US" sz="1700" dirty="0"/>
          </a:p>
        </p:txBody>
      </p:sp>
      <p:pic>
        <p:nvPicPr>
          <p:cNvPr id="5" name="image42.jpg" descr="Federal Health Information Modeling (FHIM) 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951163" y="1447800"/>
            <a:ext cx="3241675"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6" name="Footer Placeholder 4"/>
          <p:cNvSpPr txBox="1">
            <a:spLocks/>
          </p:cNvSpPr>
          <p:nvPr/>
        </p:nvSpPr>
        <p:spPr>
          <a:xfrm>
            <a:off x="304800" y="6599237"/>
            <a:ext cx="8610600" cy="30480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ctr"/>
            <a:r>
              <a:rPr lang="en-US" sz="1400" dirty="0" smtClean="0">
                <a:solidFill>
                  <a:schemeClr val="tx1"/>
                </a:solidFill>
              </a:rPr>
              <a:t>This is a working document; it is not approved for official use / public distribution.</a:t>
            </a:r>
            <a:endParaRPr lang="en-US" sz="1400" dirty="0">
              <a:solidFill>
                <a:schemeClr val="tx1"/>
              </a:solidFill>
            </a:endParaRPr>
          </a:p>
        </p:txBody>
      </p:sp>
      <p:sp>
        <p:nvSpPr>
          <p:cNvPr id="7" name="Date Placeholder 4"/>
          <p:cNvSpPr txBox="1">
            <a:spLocks/>
          </p:cNvSpPr>
          <p:nvPr/>
        </p:nvSpPr>
        <p:spPr>
          <a:xfrm>
            <a:off x="0" y="6569075"/>
            <a:ext cx="2133600" cy="365125"/>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fld id="{B753C471-0F0A-4CE4-8C42-E906CD15E844}" type="datetime1">
              <a:rPr lang="en-US" sz="1400" smtClean="0">
                <a:solidFill>
                  <a:schemeClr val="tx1"/>
                </a:solidFill>
              </a:rPr>
              <a:pPr/>
              <a:t>10/29/2015</a:t>
            </a:fld>
            <a:endParaRPr lang="en-US" sz="1400" dirty="0">
              <a:solidFill>
                <a:schemeClr val="tx1"/>
              </a:solidFill>
            </a:endParaRPr>
          </a:p>
        </p:txBody>
      </p:sp>
      <p:sp>
        <p:nvSpPr>
          <p:cNvPr id="8" name="Slide Number Placeholder 3"/>
          <p:cNvSpPr txBox="1">
            <a:spLocks/>
          </p:cNvSpPr>
          <p:nvPr/>
        </p:nvSpPr>
        <p:spPr>
          <a:xfrm>
            <a:off x="8591349" y="6614430"/>
            <a:ext cx="552651" cy="243570"/>
          </a:xfrm>
          <a:prstGeom prst="rect">
            <a:avLst/>
          </a:prstGeom>
        </p:spPr>
        <p:txBody>
          <a:bodyPr/>
          <a:ls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a:lstStyle>
          <a:p>
            <a:pPr algn="r"/>
            <a:fld id="{86CB4B4D-7CA3-9044-876B-883B54F8677D}" type="slidenum">
              <a:rPr lang="en-US" sz="1400" smtClean="0">
                <a:solidFill>
                  <a:schemeClr val="tx1"/>
                </a:solidFill>
              </a:rPr>
              <a:pPr algn="r"/>
              <a:t>9</a:t>
            </a:fld>
            <a:endParaRPr lang="en-US" sz="1400">
              <a:solidFill>
                <a:schemeClr val="tx1"/>
              </a:solidFill>
            </a:endParaRPr>
          </a:p>
        </p:txBody>
      </p:sp>
    </p:spTree>
    <p:extLst>
      <p:ext uri="{BB962C8B-B14F-4D97-AF65-F5344CB8AC3E}">
        <p14:creationId xmlns:p14="http://schemas.microsoft.com/office/powerpoint/2010/main" val="3883193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AE6C1"/>
        </a:solidFill>
        <a:ln w="9525" cap="flat">
          <a:solidFill>
            <a:srgbClr val="000000"/>
          </a:solidFill>
          <a:prstDash val="solid"/>
          <a:round/>
        </a:ln>
        <a:effectLst/>
      </a:spPr>
      <a:bodyPr rot="0" spcFirstLastPara="1" vertOverflow="overflow" horzOverflow="overflow" vert="horz" wrap="square" lIns="50800" tIns="50800" rIns="50800" bIns="50800" numCol="1" spcCol="38100" rtlCol="0" anchor="ctr">
        <a:spAutoFit/>
      </a:bodyPr>
      <a:lstStyle>
        <a:defPPr marL="40639" marR="40639"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000000"/>
          </a:solidFill>
          <a:prstDash val="solid"/>
          <a:round/>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40639" marR="40639"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AE6C1"/>
        </a:solidFill>
        <a:ln w="9525" cap="flat">
          <a:solidFill>
            <a:srgbClr val="000000"/>
          </a:solidFill>
          <a:prstDash val="solid"/>
          <a:round/>
        </a:ln>
        <a:effectLst/>
      </a:spPr>
      <a:bodyPr rot="0" spcFirstLastPara="1" vertOverflow="overflow" horzOverflow="overflow" vert="horz" wrap="square" lIns="50800" tIns="50800" rIns="50800" bIns="50800" numCol="1" spcCol="38100" rtlCol="0" anchor="ctr">
        <a:spAutoFit/>
      </a:bodyPr>
      <a:lstStyle>
        <a:defPPr marL="40639" marR="40639"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000000"/>
          </a:solidFill>
          <a:prstDash val="solid"/>
          <a:round/>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40639" marR="40639"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7516</TotalTime>
  <Words>8984</Words>
  <Application>Microsoft Office PowerPoint</Application>
  <PresentationFormat>Letter Paper (8.5x11 in)</PresentationFormat>
  <Paragraphs>1370</Paragraphs>
  <Slides>76</Slides>
  <Notes>76</Notes>
  <HiddenSlides>1</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76</vt:i4>
      </vt:variant>
    </vt:vector>
  </HeadingPairs>
  <TitlesOfParts>
    <vt:vector size="94" baseType="lpstr">
      <vt:lpstr>Geneva</vt:lpstr>
      <vt:lpstr>Gill Sans</vt:lpstr>
      <vt:lpstr>Lucida Grande</vt:lpstr>
      <vt:lpstr>ＭＳ Ｐゴシック</vt:lpstr>
      <vt:lpstr>ＭＳ Ｐゴシック</vt:lpstr>
      <vt:lpstr>Aharoni</vt:lpstr>
      <vt:lpstr>Algerian</vt:lpstr>
      <vt:lpstr>Arial</vt:lpstr>
      <vt:lpstr>Arial Black</vt:lpstr>
      <vt:lpstr>Arial Narrow</vt:lpstr>
      <vt:lpstr>Calibri</vt:lpstr>
      <vt:lpstr>Comic Sans MS</vt:lpstr>
      <vt:lpstr>Georgia</vt:lpstr>
      <vt:lpstr>Helvetica</vt:lpstr>
      <vt:lpstr>Times New Roman</vt:lpstr>
      <vt:lpstr>Trebuchet MS</vt:lpstr>
      <vt:lpstr>Wingdings</vt:lpstr>
      <vt:lpstr>White</vt:lpstr>
      <vt:lpstr>This is a FHIM Master Deck Covering FHIM Value Proposition to Stakeholders FHIM Going Forward Strategy FHIM History and FHIM Plan</vt:lpstr>
      <vt:lpstr>Acronyms</vt:lpstr>
      <vt:lpstr>Glossary of Key Artifacts/Models Compared-and-Contrasted to FHIM</vt:lpstr>
      <vt:lpstr>FHIM Value Proposition to Stakeholders FHIM Going Forward Strategy FHIM History FHIM Plan</vt:lpstr>
      <vt:lpstr>Bottom Line Up Front: FHIM can be Instrumental to  VA/VistA and DoD/Cerner Modernization Interoperability</vt:lpstr>
      <vt:lpstr>FHIM can be an Information / Data Organizing Paradigm</vt:lpstr>
      <vt:lpstr>Value Proposition</vt:lpstr>
      <vt:lpstr>FHIM Can Have a Direct Impact</vt:lpstr>
      <vt:lpstr>Federal Health Information Model </vt:lpstr>
      <vt:lpstr>FHIM Information Domains Modelling Status</vt:lpstr>
      <vt:lpstr>Preliminary FHIM PLAN</vt:lpstr>
      <vt:lpstr>FHIM interoperability specifications are developed using the following process:</vt:lpstr>
      <vt:lpstr>Deliverables...Continued</vt:lpstr>
      <vt:lpstr>Deliverables…… continued</vt:lpstr>
      <vt:lpstr>Engagement Opportunities in the  Standards &amp; Interoperability (S&amp;I) Framework</vt:lpstr>
      <vt:lpstr>FHIM Mapping to FHIR, C-CDA, Etc.</vt:lpstr>
      <vt:lpstr>OpenGroup April 2015 “Enhancing HIE with the FHIM” Report</vt:lpstr>
      <vt:lpstr>FHIM Users and Uses</vt:lpstr>
      <vt:lpstr>FHIM Users and Uses</vt:lpstr>
      <vt:lpstr>FHIM Users and Uses</vt:lpstr>
      <vt:lpstr>FHIM Use</vt:lpstr>
      <vt:lpstr>FHIM Lessons Learned</vt:lpstr>
      <vt:lpstr>PowerPoint Presentation</vt:lpstr>
      <vt:lpstr>FHIM Website Resources www.FHIMS.org</vt:lpstr>
      <vt:lpstr>Additional FHIM Website Resources www.FHIMS.org</vt:lpstr>
      <vt:lpstr>Backup</vt:lpstr>
      <vt:lpstr>Health Information Modeling WG</vt:lpstr>
      <vt:lpstr>AGENDA</vt:lpstr>
      <vt:lpstr>Overview of FHIM  Mapping/Validation Process -1 </vt:lpstr>
      <vt:lpstr>Overview of  FHIM Mapping/Validation Process - 2</vt:lpstr>
      <vt:lpstr>FHIM Validation Update: MU2 and C-CDA</vt:lpstr>
      <vt:lpstr>Mapping Summary</vt:lpstr>
      <vt:lpstr>HL7 Fast Health Interoperable Resources (FHIR) Content Validation/Analysis </vt:lpstr>
      <vt:lpstr>FHIR Resources</vt:lpstr>
      <vt:lpstr>FHIR DSTU Ballot </vt:lpstr>
      <vt:lpstr>FHIR DSTU Ballot…continued </vt:lpstr>
      <vt:lpstr>FHIM2FHIR Transformation Update -1</vt:lpstr>
      <vt:lpstr>FHIM2FHIR Transformation Update -2</vt:lpstr>
      <vt:lpstr> FHIM2FHIR Transformation Update -3</vt:lpstr>
      <vt:lpstr>Straw Poll 1: FHIR Implementation Planning</vt:lpstr>
      <vt:lpstr>Straw poll 2: FHIR Implementation Needs</vt:lpstr>
      <vt:lpstr>Straw poll 3: Implementation Platform and Collaboration</vt:lpstr>
      <vt:lpstr>Health Information Modeling WG</vt:lpstr>
      <vt:lpstr>Health Information Modeling WG </vt:lpstr>
      <vt:lpstr>FHIM Value Proposition to Stakeholders FHIM Going Forward Strategy FHIM History FHIM Plan</vt:lpstr>
      <vt:lpstr>Bottom Line Up Front (BLUF): US Health IT Reference Architecture Needed</vt:lpstr>
      <vt:lpstr>FHIM Going Forward Strategy</vt:lpstr>
      <vt:lpstr>FHIM Going Forward Strategy</vt:lpstr>
      <vt:lpstr>Multiple Models, Multiple Audiences,  Multiple Purposes … Model Driven Architecture</vt:lpstr>
      <vt:lpstr>Model Driven Architecture (MDA)</vt:lpstr>
      <vt:lpstr>Notional FHA Sponsored  Health IT Reference Architecture </vt:lpstr>
      <vt:lpstr>Software Development Lifecycle  Notional User-Story / Use Case</vt:lpstr>
      <vt:lpstr>Notional FHA Target Health IT  Model-Driven Architecture (MDA)</vt:lpstr>
      <vt:lpstr>Notional Software Development Lifecycle  FHA Target MDA Users and Uses</vt:lpstr>
      <vt:lpstr>US Health IT Reference Architecture  MDA Informatics View</vt:lpstr>
      <vt:lpstr>Lessons Learned</vt:lpstr>
      <vt:lpstr>FHA 2025 Target Architecture</vt:lpstr>
      <vt:lpstr>Strategic US Health IT Reference Architecture Implementations</vt:lpstr>
      <vt:lpstr>DOD-VA Joint Interoperability Use Cases “Joint Interoperability Plan – DoD/VA Electronic Health Record Systems”</vt:lpstr>
      <vt:lpstr>US Health IT Reference Architecture Directly Supports  “Joint Interoperability Plan – DoD/VA Electronic Health Record Systems”</vt:lpstr>
      <vt:lpstr>US Health IT Reference Architecture Directly Supports  “Federal Health Architecture Strategic Goals”</vt:lpstr>
      <vt:lpstr>US Health IT Reference Architecture Directly Supports  “Federal Health Architecture Roadmap”</vt:lpstr>
      <vt:lpstr>New S&amp;I Approach to US Health IT Reference Architecture</vt:lpstr>
      <vt:lpstr>Approach to US Health IT Reference Architecture aka HL7 US Realm EHR-S FM Profile</vt:lpstr>
      <vt:lpstr>Tooling for US Health IT Reference Architecture aka US Realm EHR-S FM Profile</vt:lpstr>
      <vt:lpstr>Proposed HL7 Schedule US Realm EHR-S FM Profile</vt:lpstr>
      <vt:lpstr>Benefits of US Health IT Reference Architecture aka US Realm EHR-S FM Profile</vt:lpstr>
      <vt:lpstr>PowerPoint Presentation</vt:lpstr>
      <vt:lpstr>FHIM Value Proposition to Stakeholders FHIM Going Forward Strategy FHIM History FHIM Plan</vt:lpstr>
      <vt:lpstr>Significant Milestones</vt:lpstr>
      <vt:lpstr>FHIM Value Proposition to Stakeholders FHIM Going Forward Strategy FHIM History FHIM Plan</vt:lpstr>
      <vt:lpstr>Proposed Milestones</vt:lpstr>
      <vt:lpstr>Backup</vt:lpstr>
      <vt:lpstr>PowerPoint Presentation</vt:lpstr>
      <vt:lpstr>Data Access Framework: Building Blocks and Scope</vt:lpstr>
      <vt:lpstr>Data Access Framework: Overview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S&amp;I Framework</dc:title>
  <dc:creator>Hall, Nona (OS/ONC)</dc:creator>
  <cp:lastModifiedBy>Steve Hufnagel</cp:lastModifiedBy>
  <cp:revision>471</cp:revision>
  <dcterms:modified xsi:type="dcterms:W3CDTF">2015-10-29T15:45:58Z</dcterms:modified>
</cp:coreProperties>
</file>