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n" i="off">
        <a:fontRef idx="minor">
          <a:srgbClr val="4F538B"/>
        </a:fontRef>
        <a:srgbClr val="4F538B"/>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ph type="sldImg"/>
          </p:nvPr>
        </p:nvSpPr>
        <p:spPr>
          <a:xfrm>
            <a:off x="1143000" y="685800"/>
            <a:ext cx="4572000" cy="3429000"/>
          </a:xfrm>
          <a:prstGeom prst="rect">
            <a:avLst/>
          </a:prstGeom>
        </p:spPr>
        <p:txBody>
          <a:bodyPr/>
          <a:lstStyle/>
          <a:p>
            <a:pPr/>
          </a:p>
        </p:txBody>
      </p:sp>
      <p:sp>
        <p:nvSpPr>
          <p:cNvPr id="58" name="Shape 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defTabSz="457200">
              <a:defRPr b="1" sz="1200">
                <a:latin typeface="Calibri"/>
                <a:ea typeface="Calibri"/>
                <a:cs typeface="Calibri"/>
                <a:sym typeface="Calibri"/>
              </a:defRPr>
            </a:pPr>
            <a:r>
              <a:t>According to Nancy Orvis, Alan Bartholomew,  Jan Edwards, and Tom Hokel from DHA</a:t>
            </a:r>
          </a:p>
          <a:p>
            <a:pPr defTabSz="457200">
              <a:defRPr sz="1200">
                <a:latin typeface="Calibri"/>
                <a:ea typeface="Calibri"/>
                <a:cs typeface="Calibri"/>
                <a:sym typeface="Calibri"/>
              </a:defRPr>
            </a:pPr>
            <a:r>
              <a:t>Intended as the authoritative federal health data reference model whose costs and benefits agencies share</a:t>
            </a:r>
          </a:p>
          <a:p>
            <a:pPr marL="285750" indent="-285750" defTabSz="457200">
              <a:buSzPct val="100000"/>
              <a:buFont typeface="Arial"/>
              <a:buChar char="•"/>
              <a:defRPr sz="1800">
                <a:latin typeface="Calibri"/>
                <a:ea typeface="Calibri"/>
                <a:cs typeface="Calibri"/>
                <a:sym typeface="Calibri"/>
              </a:defRPr>
            </a:pPr>
            <a:r>
              <a:t>It would have taken 8 to 10 FTE’s to create and maintain an MHS Enterprise logical model</a:t>
            </a:r>
          </a:p>
          <a:p>
            <a:pPr marL="285750" indent="-285750" defTabSz="457200">
              <a:buSzPct val="100000"/>
              <a:buFont typeface="Arial"/>
              <a:buChar char="•"/>
              <a:defRPr sz="1800">
                <a:latin typeface="Calibri"/>
                <a:ea typeface="Calibri"/>
                <a:cs typeface="Calibri"/>
                <a:sym typeface="Calibri"/>
              </a:defRPr>
            </a:pPr>
            <a:r>
              <a:t>Each agencies’ contributions arrived at a federal health information model that enables agencies to meet continually changing federal health information sharing requirements</a:t>
            </a:r>
          </a:p>
          <a:p>
            <a:pPr marL="285750" indent="-285750" defTabSz="457200">
              <a:buSzPct val="100000"/>
              <a:buFont typeface="Arial"/>
              <a:buChar char="•"/>
              <a:defRPr sz="1800">
                <a:latin typeface="Calibri"/>
                <a:ea typeface="Calibri"/>
                <a:cs typeface="Calibri"/>
                <a:sym typeface="Calibri"/>
              </a:defRPr>
            </a:pPr>
            <a:r>
              <a:t>Our federal normalized source of information for regulations, policies, and practices, the FHIM is a subset of our conceptual model that our tool imports when updated (Tom Hokel, Contractor representing the DHA)</a:t>
            </a:r>
          </a:p>
          <a:p>
            <a:pPr marL="285750" indent="-285750" defTabSz="457200">
              <a:buSzPct val="100000"/>
              <a:buFont typeface="Arial"/>
              <a:buChar char="•"/>
              <a:defRPr sz="1800">
                <a:latin typeface="Calibri"/>
                <a:ea typeface="Calibri"/>
                <a:cs typeface="Calibri"/>
                <a:sym typeface="Calibri"/>
              </a:defRPr>
            </a:pPr>
            <a:r>
              <a:t>The FHIM is used in harmonizing across MHS Data Dictionaries for AHLTA/CDR, CHCS II, Essentris™ and many others, and was used in creating  MHS Source Data Requirements for the “New EHR”</a:t>
            </a:r>
          </a:p>
          <a:p>
            <a:pPr marL="285750" indent="-285750" defTabSz="457200">
              <a:buSzPct val="100000"/>
              <a:buFont typeface="Arial"/>
              <a:buChar char="•"/>
              <a:defRPr sz="1800">
                <a:latin typeface="Calibri"/>
                <a:ea typeface="Calibri"/>
                <a:cs typeface="Calibri"/>
                <a:sym typeface="Calibri"/>
              </a:defRPr>
            </a:pPr>
            <a:r>
              <a:t>The FHIM provides a normalized voice we’ll need to support our legacy systems for at least 5 to 7 years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p>
            <a:pPr defTabSz="457200">
              <a:defRPr b="1" sz="1200">
                <a:latin typeface="Calibri"/>
                <a:ea typeface="Calibri"/>
                <a:cs typeface="Calibri"/>
                <a:sym typeface="Calibri"/>
              </a:defRPr>
            </a:pPr>
            <a:r>
              <a:t>According to Linda Drummond, Travis Hilton, Terry Luedtke, Gail Macik, Steven Taaffe, and Robert Bishop (VA)</a:t>
            </a:r>
          </a:p>
          <a:p>
            <a:pPr marL="171450" indent="-171450" defTabSz="457200">
              <a:buSzPct val="100000"/>
              <a:buFont typeface="Arial"/>
              <a:buChar char="•"/>
              <a:defRPr sz="1200">
                <a:latin typeface="Calibri"/>
                <a:ea typeface="Calibri"/>
                <a:cs typeface="Calibri"/>
                <a:sym typeface="Calibri"/>
              </a:defRPr>
            </a:pPr>
            <a:r>
              <a:t> The FHIM</a:t>
            </a:r>
          </a:p>
          <a:p>
            <a:pPr lvl="1" marL="742950" indent="-285750" defTabSz="457200">
              <a:buSzPct val="100000"/>
              <a:buFont typeface="Arial"/>
              <a:buChar char="•"/>
              <a:defRPr sz="1800">
                <a:latin typeface="Calibri"/>
                <a:ea typeface="Calibri"/>
                <a:cs typeface="Calibri"/>
                <a:sym typeface="Calibri"/>
              </a:defRPr>
            </a:pPr>
            <a:r>
              <a:t>Is usually referenced first prior to doing any new information modeling activity within an VHA work effort</a:t>
            </a:r>
          </a:p>
          <a:p>
            <a:pPr lvl="1" marL="742950" indent="-285750" defTabSz="457200">
              <a:buSzPct val="100000"/>
              <a:buFont typeface="Arial"/>
              <a:buChar char="•"/>
              <a:defRPr sz="1800">
                <a:latin typeface="Calibri"/>
                <a:ea typeface="Calibri"/>
                <a:cs typeface="Calibri"/>
                <a:sym typeface="Calibri"/>
              </a:defRPr>
            </a:pPr>
            <a:r>
              <a:t>Is extended by the VA as necessary to accomplish VHA work and communicated back to the FHA FHIM effort for inclusion</a:t>
            </a:r>
          </a:p>
          <a:p>
            <a:pPr lvl="1" marL="742950" indent="-285750" defTabSz="457200">
              <a:buSzPct val="100000"/>
              <a:buFont typeface="Arial"/>
              <a:buChar char="•"/>
              <a:defRPr sz="1800">
                <a:latin typeface="Calibri"/>
                <a:ea typeface="Calibri"/>
                <a:cs typeface="Calibri"/>
                <a:sym typeface="Calibri"/>
              </a:defRPr>
            </a:pPr>
            <a:r>
              <a:t>Informs the VA Business Information Model (BIM) ensuring VA work remains synchronized with other federal agencies whose data modelers also reference the FHIM</a:t>
            </a:r>
          </a:p>
          <a:p>
            <a:pPr marL="171450" indent="-171450" defTabSz="457200">
              <a:buSzPct val="100000"/>
              <a:buFont typeface="Arial"/>
              <a:buChar char="•"/>
              <a:defRPr sz="1200">
                <a:latin typeface="Calibri"/>
                <a:ea typeface="Calibri"/>
                <a:cs typeface="Calibri"/>
                <a:sym typeface="Calibri"/>
              </a:defRPr>
            </a:pPr>
            <a:r>
              <a:t>VA Health Segment Information Modeling</a:t>
            </a:r>
            <a:endParaRPr strike="sngStrike">
              <a:solidFill>
                <a:srgbClr val="FF0000"/>
              </a:solidFill>
            </a:endParaRPr>
          </a:p>
          <a:p>
            <a:pPr lvl="1" marL="628650" indent="-171450" defTabSz="457200">
              <a:buSzPct val="100000"/>
              <a:buFont typeface="Arial"/>
              <a:buChar char="•"/>
              <a:defRPr sz="1800">
                <a:latin typeface="Calibri"/>
                <a:ea typeface="Calibri"/>
                <a:cs typeface="Calibri"/>
                <a:sym typeface="Calibri"/>
              </a:defRPr>
            </a:pPr>
            <a:r>
              <a:t>Defines models of type business information, technical, information exchange and physical information end-to-end with all subsequent work relying on the VA's Business Information Model (BIM) which itself relies on the FHIM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defTabSz="457200">
              <a:defRPr b="1" sz="1200">
                <a:latin typeface="Calibri"/>
                <a:ea typeface="Calibri"/>
                <a:cs typeface="Calibri"/>
                <a:sym typeface="Calibri"/>
              </a:defRPr>
            </a:pPr>
            <a:r>
              <a:t>According to ONC</a:t>
            </a:r>
          </a:p>
          <a:p>
            <a:pPr marL="342900" indent="-342900" defTabSz="457200">
              <a:buSzPct val="100000"/>
              <a:buFont typeface="Arial"/>
              <a:buChar char="•"/>
              <a:defRPr>
                <a:latin typeface="Calibri"/>
                <a:ea typeface="Calibri"/>
                <a:cs typeface="Calibri"/>
                <a:sym typeface="Calibri"/>
              </a:defRPr>
            </a:pPr>
            <a:r>
              <a:t>According to ONC’s Standards Implementation &amp; Testing Environment</a:t>
            </a:r>
          </a:p>
          <a:p>
            <a:pPr lvl="1" marL="628650" indent="-171450" defTabSz="457200">
              <a:buSzPct val="100000"/>
              <a:buFont typeface="Arial"/>
              <a:buChar char="•"/>
              <a:defRPr sz="1200">
                <a:latin typeface="Calibri"/>
                <a:ea typeface="Calibri"/>
                <a:cs typeface="Calibri"/>
                <a:sym typeface="Calibri"/>
              </a:defRPr>
            </a:pPr>
            <a:r>
              <a:t>ONC and NIST use code generated by Model Driven Health Tools (MDHT) referencing the FHIM to test C-CDA conformance claims</a:t>
            </a:r>
            <a:endParaRPr sz="2200"/>
          </a:p>
          <a:p>
            <a:pPr marL="342900" indent="-342900" defTabSz="457200">
              <a:buSzPct val="100000"/>
              <a:buFont typeface="Arial"/>
              <a:buChar char="•"/>
              <a:defRPr>
                <a:latin typeface="Calibri"/>
                <a:ea typeface="Calibri"/>
                <a:cs typeface="Calibri"/>
                <a:sym typeface="Calibri"/>
              </a:defRPr>
            </a:pPr>
            <a:r>
              <a:t>According to Dr. Skapik (ONC)</a:t>
            </a:r>
          </a:p>
          <a:p>
            <a:pPr lvl="1" marL="742950" indent="-285750" defTabSz="457200">
              <a:buSzPct val="100000"/>
              <a:buFont typeface="Arial"/>
              <a:buChar char="•"/>
              <a:defRPr sz="1800">
                <a:latin typeface="Calibri"/>
                <a:ea typeface="Calibri"/>
                <a:cs typeface="Calibri"/>
                <a:sym typeface="Calibri"/>
              </a:defRPr>
            </a:pPr>
            <a:r>
              <a:t>The FHIM is referenced and providing value to the QI Core</a:t>
            </a:r>
          </a:p>
          <a:p>
            <a:pPr lvl="2" marL="1200150" indent="-285750" defTabSz="457200">
              <a:buSzPct val="100000"/>
              <a:buFont typeface="Arial"/>
              <a:buChar char="•"/>
              <a:defRPr sz="1600">
                <a:latin typeface="Calibri"/>
                <a:ea typeface="Calibri"/>
                <a:cs typeface="Calibri"/>
                <a:sym typeface="Calibri"/>
              </a:defRPr>
            </a:pPr>
            <a:r>
              <a:t>The QI Core addresses the need for harmonized quality improvement (QI) standards, initial FHIR profile alignment efforts around a QI Core, and efforts for further data model integration</a:t>
            </a:r>
          </a:p>
          <a:p>
            <a:pPr lvl="1" marL="742950" indent="-285750" defTabSz="457200">
              <a:buSzPct val="100000"/>
              <a:buFont typeface="Arial"/>
              <a:buChar char="•"/>
              <a:defRPr sz="1800">
                <a:latin typeface="Calibri"/>
                <a:ea typeface="Calibri"/>
                <a:cs typeface="Calibri"/>
                <a:sym typeface="Calibri"/>
              </a:defRPr>
            </a:pPr>
            <a:r>
              <a:t>The FHA Team, invited to work with the QI Core team to best leverage the FHIM's existing content, is being represented by Galen Mulrooney</a:t>
            </a:r>
          </a:p>
          <a:p>
            <a:pPr defTabSz="457200">
              <a:defRPr b="1" sz="1000">
                <a:latin typeface="Calibri"/>
                <a:ea typeface="Calibri"/>
                <a:cs typeface="Calibri"/>
                <a:sym typeface="Calibri"/>
              </a:defRPr>
            </a:pPr>
            <a:r>
              <a:t>According to Dave Carlson, FHA Team</a:t>
            </a:r>
          </a:p>
          <a:p>
            <a:pPr marL="342900" indent="-342900" defTabSz="457200">
              <a:buSzPct val="100000"/>
              <a:buFont typeface="Arial"/>
              <a:buChar char="•"/>
              <a:defRPr sz="1800">
                <a:latin typeface="Calibri"/>
                <a:ea typeface="Calibri"/>
                <a:cs typeface="Calibri"/>
                <a:sym typeface="Calibri"/>
              </a:defRPr>
            </a:pPr>
            <a:r>
              <a:t>VA has been active participant and user of the entire MDA lifecycle for C-CDA, from model creation through Java implementation as part of VLER</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defTabSz="457200">
              <a:defRPr b="1" sz="1200">
                <a:latin typeface="Calibri"/>
                <a:ea typeface="Calibri"/>
                <a:cs typeface="Calibri"/>
                <a:sym typeface="Calibri"/>
              </a:defRPr>
            </a:pPr>
            <a:r>
              <a:t>According to Dr. Lipskiy (CDC) &amp; CAPT (ret.) Hess (FDA)</a:t>
            </a:r>
          </a:p>
          <a:p>
            <a:pPr marL="171450" indent="-171450" defTabSz="457200">
              <a:buSzPct val="100000"/>
              <a:buFont typeface="Arial"/>
              <a:buChar char="•"/>
              <a:defRPr sz="1200">
                <a:latin typeface="Calibri"/>
                <a:ea typeface="Calibri"/>
                <a:cs typeface="Calibri"/>
                <a:sym typeface="Calibri"/>
              </a:defRPr>
            </a:pPr>
            <a:r>
              <a:t>CDC</a:t>
            </a:r>
          </a:p>
          <a:p>
            <a:pPr lvl="1" marL="742950" indent="-285750" defTabSz="457200">
              <a:buSzPct val="100000"/>
              <a:buFont typeface="Arial"/>
              <a:buChar char="•"/>
              <a:defRPr sz="1800">
                <a:latin typeface="Calibri"/>
                <a:ea typeface="Calibri"/>
                <a:cs typeface="Calibri"/>
                <a:sym typeface="Calibri"/>
              </a:defRPr>
            </a:pPr>
            <a:r>
              <a:t>The FHIM staff were directly involved in the data harmonization process for public health case reporting</a:t>
            </a:r>
          </a:p>
          <a:p>
            <a:pPr lvl="1" marL="742950" indent="-285750" defTabSz="457200">
              <a:buSzPct val="100000"/>
              <a:buFont typeface="Arial"/>
              <a:buChar char="•"/>
              <a:defRPr sz="1800">
                <a:latin typeface="Calibri"/>
                <a:ea typeface="Calibri"/>
                <a:cs typeface="Calibri"/>
                <a:sym typeface="Calibri"/>
              </a:defRPr>
            </a:pPr>
            <a:r>
              <a:t>The FHIM model was used as one of the reference sources for publishing the CDC/VADS vocabulary directory for emergency preparedness</a:t>
            </a:r>
          </a:p>
          <a:p>
            <a:pPr lvl="2" marL="1085850" indent="-171450" defTabSz="457200">
              <a:buSzPct val="100000"/>
              <a:buFont typeface="Arial"/>
              <a:buChar char="•"/>
              <a:defRPr sz="1200">
                <a:latin typeface="Calibri"/>
                <a:ea typeface="Calibri"/>
                <a:cs typeface="Calibri"/>
                <a:sym typeface="Calibri"/>
              </a:defRPr>
            </a:pPr>
            <a:r>
              <a:t>FHIM was used because data was being collected from outside of CDC data sources</a:t>
            </a:r>
          </a:p>
          <a:p>
            <a:pPr marL="171450" indent="-171450" defTabSz="457200">
              <a:buSzPct val="100000"/>
              <a:buFont typeface="Arial"/>
              <a:buChar char="•"/>
              <a:defRPr sz="1200">
                <a:latin typeface="Calibri"/>
                <a:ea typeface="Calibri"/>
                <a:cs typeface="Calibri"/>
                <a:sym typeface="Calibri"/>
              </a:defRPr>
            </a:pPr>
            <a:r>
              <a:t>FDA</a:t>
            </a:r>
          </a:p>
          <a:p>
            <a:pPr lvl="1" marL="742950" indent="-285750" defTabSz="457200">
              <a:buSzPct val="100000"/>
              <a:buFont typeface="Arial"/>
              <a:buChar char="•"/>
              <a:defRPr sz="1800">
                <a:latin typeface="Calibri"/>
                <a:ea typeface="Calibri"/>
                <a:cs typeface="Calibri"/>
                <a:sym typeface="Calibri"/>
              </a:defRPr>
            </a:pPr>
            <a:r>
              <a:t>works with the FHIM initiatives to ensure federally recognized and mandated data standards align with FDA data standards</a:t>
            </a:r>
          </a:p>
          <a:p>
            <a:pPr lvl="2" marL="1085850" indent="-171450" defTabSz="457200">
              <a:buSzPct val="100000"/>
              <a:buFont typeface="Arial"/>
              <a:buChar char="•"/>
              <a:defRPr sz="1200">
                <a:latin typeface="Calibri"/>
                <a:ea typeface="Calibri"/>
                <a:cs typeface="Calibri"/>
                <a:sym typeface="Calibri"/>
              </a:defRPr>
            </a:pPr>
            <a:r>
              <a:t>otherwise, the FDA is left with having to manually convert reportable data</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sldImg"/>
          </p:nvPr>
        </p:nvSpPr>
        <p:spPr>
          <a:prstGeom prst="rect">
            <a:avLst/>
          </a:prstGeom>
        </p:spPr>
        <p:txBody>
          <a:bodyPr/>
          <a:lstStyle/>
          <a:p>
            <a:pPr/>
          </a:p>
        </p:txBody>
      </p:sp>
      <p:sp>
        <p:nvSpPr>
          <p:cNvPr id="101" name="Shape 101"/>
          <p:cNvSpPr/>
          <p:nvPr>
            <p:ph type="body" sz="quarter" idx="1"/>
          </p:nvPr>
        </p:nvSpPr>
        <p:spPr>
          <a:prstGeom prst="rect">
            <a:avLst/>
          </a:prstGeom>
        </p:spPr>
        <p:txBody>
          <a:bodyPr/>
          <a:lstStyle/>
          <a:p>
            <a:pPr defTabSz="457200">
              <a:defRPr b="1" sz="1200">
                <a:latin typeface="Calibri"/>
                <a:ea typeface="Calibri"/>
                <a:cs typeface="Calibri"/>
                <a:sym typeface="Calibri"/>
              </a:defRPr>
            </a:pPr>
            <a:r>
              <a:t>According to Nancy Orvis (DHA) &amp; Bob Bishop (VA)</a:t>
            </a:r>
          </a:p>
          <a:p>
            <a:pPr marL="171450" indent="-171450" defTabSz="457200">
              <a:buSzPct val="100000"/>
              <a:buFont typeface="Arial"/>
              <a:buChar char="•"/>
              <a:defRPr sz="1200">
                <a:latin typeface="Calibri"/>
                <a:ea typeface="Calibri"/>
                <a:cs typeface="Calibri"/>
                <a:sym typeface="Calibri"/>
              </a:defRPr>
            </a:pPr>
            <a:r>
              <a:t>Loss of the FHIM would require that this shared resource and its ongoing maintenance work be </a:t>
            </a:r>
            <a:r>
              <a:rPr b="1"/>
              <a:t>replicated</a:t>
            </a:r>
            <a:r>
              <a:t> by each and every agency on its own</a:t>
            </a:r>
          </a:p>
          <a:p>
            <a:pPr marL="171450" indent="-171450" defTabSz="457200">
              <a:buSzPct val="100000"/>
              <a:buFont typeface="Arial"/>
              <a:buChar char="•"/>
              <a:defRPr sz="1200">
                <a:latin typeface="Calibri"/>
                <a:ea typeface="Calibri"/>
                <a:cs typeface="Calibri"/>
                <a:sym typeface="Calibri"/>
              </a:defRPr>
            </a:pPr>
            <a:r>
              <a:t>If the FHIM upon which the MHS Conceptual Model and VA Business Information Model are based and remain informed were to go away, federal agency health conceptual models would retain their internal validity but would eventually </a:t>
            </a:r>
            <a:r>
              <a:rPr b="1"/>
              <a:t>diverge </a:t>
            </a:r>
            <a:r>
              <a:t>from each other</a:t>
            </a:r>
          </a:p>
          <a:p>
            <a:pPr marL="171450" indent="-171450" defTabSz="457200">
              <a:buSzPct val="100000"/>
              <a:buFont typeface="Arial"/>
              <a:buChar char="•"/>
              <a:defRPr sz="1200">
                <a:latin typeface="Calibri"/>
                <a:ea typeface="Calibri"/>
                <a:cs typeface="Calibri"/>
                <a:sym typeface="Calibri"/>
              </a:defRPr>
            </a:pPr>
            <a:r>
              <a:t>Healthcare is heavily regulated and as new laws, regulations, and standards emerge, the FHIM model is updated. No agency has the </a:t>
            </a:r>
            <a:r>
              <a:rPr b="1"/>
              <a:t>budget</a:t>
            </a:r>
            <a:r>
              <a:t> to do that alone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defTabSz="457200">
              <a:defRPr b="1" sz="1200">
                <a:latin typeface="Calibri"/>
                <a:ea typeface="Calibri"/>
                <a:cs typeface="Calibri"/>
                <a:sym typeface="Calibri"/>
              </a:defRPr>
            </a:pPr>
            <a:r>
              <a:t>According to Nancy Orvis &amp; Jan Edwards (DHA) and Bob Bishop (VA)</a:t>
            </a:r>
          </a:p>
          <a:p>
            <a:pPr marL="171450" indent="-171450" defTabSz="457200">
              <a:buSzPct val="100000"/>
              <a:buFont typeface="Arial"/>
              <a:buChar char="•"/>
              <a:defRPr sz="1200">
                <a:latin typeface="Calibri"/>
                <a:ea typeface="Calibri"/>
                <a:cs typeface="Calibri"/>
                <a:sym typeface="Calibri"/>
              </a:defRPr>
            </a:pPr>
            <a:r>
              <a:t>DHA</a:t>
            </a:r>
          </a:p>
          <a:p>
            <a:pPr lvl="1" marL="800100" indent="-342900" defTabSz="457200">
              <a:buSzPct val="100000"/>
              <a:buFont typeface="Arial"/>
              <a:buChar char="•"/>
              <a:defRPr sz="1900">
                <a:latin typeface="Calibri"/>
                <a:ea typeface="Calibri"/>
                <a:cs typeface="Calibri"/>
                <a:sym typeface="Calibri"/>
              </a:defRPr>
            </a:pPr>
            <a:r>
              <a:t>Needs the FHIM for at least 5 to 7 years to support its legacy systems until the new system is completely rolled out and legacy data has been fully archived (Nancy Orvis, DHA)</a:t>
            </a:r>
          </a:p>
          <a:p>
            <a:pPr lvl="1" marL="800100" indent="-342900" defTabSz="457200">
              <a:buSzPct val="100000"/>
              <a:buFont typeface="Arial"/>
              <a:buChar char="•"/>
              <a:defRPr sz="1900">
                <a:latin typeface="Calibri"/>
                <a:ea typeface="Calibri"/>
                <a:cs typeface="Calibri"/>
                <a:sym typeface="Calibri"/>
              </a:defRPr>
            </a:pPr>
            <a:r>
              <a:t>The FHIM will be tied to the new EHR so will be continually needed by DHA (Jan Edwards, DHA)</a:t>
            </a:r>
          </a:p>
          <a:p>
            <a:pPr lvl="1" marL="800100" indent="-342900" defTabSz="457200">
              <a:buSzPct val="100000"/>
              <a:buFont typeface="Arial"/>
              <a:buChar char="•"/>
              <a:defRPr sz="1900">
                <a:latin typeface="Calibri"/>
                <a:ea typeface="Calibri"/>
                <a:cs typeface="Calibri"/>
                <a:sym typeface="Calibri"/>
              </a:defRPr>
            </a:pPr>
            <a:r>
              <a:t>The FHIM is essential as it informs DIV1 which is used to identify data objects that will be used in future projects (Jan Edwards, DHA)</a:t>
            </a:r>
          </a:p>
          <a:p>
            <a:pPr marL="171450" indent="-171450" defTabSz="457200">
              <a:buSzPct val="100000"/>
              <a:buFont typeface="Arial"/>
              <a:buChar char="•"/>
              <a:defRPr sz="1200">
                <a:latin typeface="Calibri"/>
                <a:ea typeface="Calibri"/>
                <a:cs typeface="Calibri"/>
                <a:sym typeface="Calibri"/>
              </a:defRPr>
            </a:pPr>
            <a:r>
              <a:t>VA</a:t>
            </a:r>
          </a:p>
          <a:p>
            <a:pPr lvl="1" marL="1028700" indent="-571500" defTabSz="457200">
              <a:buSzPct val="100000"/>
              <a:buFont typeface="Arial"/>
              <a:buChar char="•"/>
              <a:defRPr sz="2000">
                <a:latin typeface="Calibri"/>
                <a:ea typeface="Calibri"/>
                <a:cs typeface="Calibri"/>
                <a:sym typeface="Calibri"/>
              </a:defRPr>
            </a:pPr>
            <a:r>
              <a:t>The </a:t>
            </a:r>
            <a:r>
              <a:rPr>
                <a:solidFill>
                  <a:srgbClr val="FF0000"/>
                </a:solidFill>
              </a:rPr>
              <a:t>VHA</a:t>
            </a:r>
            <a:r>
              <a:t> Virtual Patient Record </a:t>
            </a:r>
            <a:r>
              <a:rPr>
                <a:solidFill>
                  <a:srgbClr val="FF0000"/>
                </a:solidFill>
              </a:rPr>
              <a:t>will continue</a:t>
            </a:r>
            <a:r>
              <a:t> to be </a:t>
            </a:r>
            <a:r>
              <a:rPr>
                <a:solidFill>
                  <a:srgbClr val="FF0000"/>
                </a:solidFill>
              </a:rPr>
              <a:t>matured and </a:t>
            </a:r>
            <a:r>
              <a:t>modeled </a:t>
            </a:r>
            <a:r>
              <a:rPr>
                <a:solidFill>
                  <a:srgbClr val="FF0000"/>
                </a:solidFill>
              </a:rPr>
              <a:t>based </a:t>
            </a:r>
            <a:r>
              <a:t>on the BIM, which relies heavily on the FHIM</a:t>
            </a:r>
            <a:endParaRPr strike="sngStrike">
              <a:solidFill>
                <a:srgbClr val="FF0000"/>
              </a:solidFill>
            </a:endParaRPr>
          </a:p>
          <a:p>
            <a:pPr lvl="1" marL="1028700" indent="-571500" defTabSz="457200">
              <a:buSzPct val="100000"/>
              <a:buFont typeface="Arial"/>
              <a:buChar char="•"/>
              <a:defRPr sz="2000">
                <a:solidFill>
                  <a:srgbClr val="FF0000"/>
                </a:solidFill>
                <a:latin typeface="Calibri"/>
                <a:ea typeface="Calibri"/>
                <a:cs typeface="Calibri"/>
                <a:sym typeface="Calibri"/>
              </a:defRPr>
            </a:pPr>
            <a:r>
              <a:t>Other transformational VHA initiatives that will strongly leverage the BIM and therefore the FHIM, are the Care in the Community Program, and VistA Modernization.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defTabSz="457200">
              <a:defRPr b="1" sz="1200">
                <a:latin typeface="Calibri"/>
                <a:ea typeface="Calibri"/>
                <a:cs typeface="Calibri"/>
                <a:sym typeface="Calibri"/>
              </a:defRPr>
            </a:pPr>
            <a:r>
              <a:t>According to Dr. Lipskiy (CDC)</a:t>
            </a:r>
          </a:p>
          <a:p>
            <a:pPr marL="171450" indent="-171450" defTabSz="457200">
              <a:buSzPct val="100000"/>
              <a:buFont typeface="Arial"/>
              <a:buChar char="•"/>
              <a:defRPr sz="1200">
                <a:latin typeface="Calibri"/>
                <a:ea typeface="Calibri"/>
                <a:cs typeface="Calibri"/>
                <a:sym typeface="Calibri"/>
              </a:defRPr>
            </a:pPr>
            <a:r>
              <a:t>CDC</a:t>
            </a:r>
          </a:p>
          <a:p>
            <a:pPr lvl="1" marL="800100" indent="-342900" defTabSz="457200">
              <a:buSzPct val="100000"/>
              <a:buFont typeface="Arial"/>
              <a:buChar char="•"/>
              <a:defRPr sz="1900">
                <a:latin typeface="Calibri"/>
                <a:ea typeface="Calibri"/>
                <a:cs typeface="Calibri"/>
                <a:sym typeface="Calibri"/>
              </a:defRPr>
            </a:pPr>
            <a:r>
              <a:t>Plans to more actively use the FHIM for harmonization of situational awareness data </a:t>
            </a:r>
          </a:p>
          <a:p>
            <a:pPr lvl="1" marL="800100" indent="-342900" defTabSz="457200">
              <a:buSzPct val="100000"/>
              <a:buFont typeface="Arial"/>
              <a:buChar char="•"/>
              <a:defRPr sz="1900">
                <a:latin typeface="Calibri"/>
                <a:ea typeface="Calibri"/>
                <a:cs typeface="Calibri"/>
                <a:sym typeface="Calibri"/>
              </a:defRPr>
            </a:pPr>
            <a:r>
              <a:t>Plans to use FHIM for developing CDC shared situational awareness (SSA) data model </a:t>
            </a:r>
          </a:p>
          <a:p>
            <a:pPr lvl="1" marL="800100" indent="-342900" defTabSz="457200">
              <a:buSzPct val="100000"/>
              <a:buFont typeface="Arial"/>
              <a:buChar char="•"/>
              <a:defRPr sz="1900">
                <a:latin typeface="Calibri"/>
                <a:ea typeface="Calibri"/>
                <a:cs typeface="Calibri"/>
                <a:sym typeface="Calibri"/>
              </a:defRPr>
            </a:pPr>
            <a:r>
              <a:t>Another project with potential FHIM involvement is the CDC Surveillance Data Platform (SDP)</a:t>
            </a:r>
          </a:p>
          <a:p>
            <a:pPr lvl="2" marL="1257300" indent="-342900" defTabSz="457200">
              <a:buSzPct val="100000"/>
              <a:buFont typeface="Arial"/>
              <a:buChar char="•"/>
              <a:defRPr sz="1900">
                <a:latin typeface="Calibri"/>
                <a:ea typeface="Calibri"/>
                <a:cs typeface="Calibri"/>
                <a:sym typeface="Calibri"/>
              </a:defRPr>
            </a:pPr>
            <a:r>
              <a:t>purpose of the SDP is to develop an environment for modular shared services that increase efficiency by allowing for greater reuse of public health informatics techniques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defTabSz="457200">
              <a:defRPr b="1" sz="1200">
                <a:latin typeface="Calibri"/>
                <a:ea typeface="Calibri"/>
                <a:cs typeface="Calibri"/>
                <a:sym typeface="Calibri"/>
              </a:defRPr>
            </a:pPr>
            <a:r>
              <a:t>To develop and analyze the Allergy Intolerance Use Case from the VA IPO, through the use of Model Driven Architecture (MDA).</a:t>
            </a:r>
          </a:p>
          <a:p>
            <a:pPr defTabSz="457200">
              <a:defRPr b="1" sz="1200">
                <a:latin typeface="Calibri"/>
                <a:ea typeface="Calibri"/>
                <a:cs typeface="Calibri"/>
                <a:sym typeface="Calibri"/>
              </a:defRPr>
            </a:pPr>
          </a:p>
          <a:p>
            <a:pPr defTabSz="457200">
              <a:defRPr b="1" sz="1200">
                <a:latin typeface="Calibri"/>
                <a:ea typeface="Calibri"/>
                <a:cs typeface="Calibri"/>
                <a:sym typeface="Calibri"/>
              </a:defRPr>
            </a:pPr>
            <a:r>
              <a:t>In Scope for FHIM MDA Use Case Development:</a:t>
            </a:r>
          </a:p>
          <a:p>
            <a:pPr defTabSz="457200">
              <a:defRPr sz="1200">
                <a:latin typeface="Calibri"/>
                <a:ea typeface="Calibri"/>
                <a:cs typeface="Calibri"/>
                <a:sym typeface="Calibri"/>
              </a:defRPr>
            </a:pPr>
            <a:r>
              <a:t>1.	Definition of a MDA solution targeting Allergy Intolerance, as a Use Case for leveraging the FHIM.</a:t>
            </a:r>
          </a:p>
          <a:p>
            <a:pPr defTabSz="457200">
              <a:defRPr sz="1200">
                <a:latin typeface="Calibri"/>
                <a:ea typeface="Calibri"/>
                <a:cs typeface="Calibri"/>
                <a:sym typeface="Calibri"/>
              </a:defRPr>
            </a:pPr>
            <a:r>
              <a:t>2.	Coordinate with the IPO JET FHIR Proving Ground team and evaluation of FHIR Allergy Intolerance use by DoD and VA.</a:t>
            </a:r>
          </a:p>
          <a:p>
            <a:pPr defTabSz="457200">
              <a:defRPr sz="1200">
                <a:latin typeface="Calibri"/>
                <a:ea typeface="Calibri"/>
                <a:cs typeface="Calibri"/>
                <a:sym typeface="Calibri"/>
              </a:defRPr>
            </a:pPr>
            <a:r>
              <a:t>3.	Enhance tooling, as necessary, to support Allergy Intolerance use case demonstrations.</a:t>
            </a:r>
          </a:p>
          <a:p>
            <a:pPr defTabSz="457200">
              <a:defRPr sz="1200">
                <a:latin typeface="Calibri"/>
                <a:ea typeface="Calibri"/>
                <a:cs typeface="Calibri"/>
                <a:sym typeface="Calibri"/>
              </a:defRPr>
            </a:pPr>
            <a:r>
              <a:t>4.	Create traceability and gap analysis reports describing semantic alignment between FHIM and FHIR.</a:t>
            </a:r>
          </a:p>
          <a:p>
            <a:pPr defTabSz="457200">
              <a:defRPr b="1" sz="1200">
                <a:latin typeface="Calibri"/>
                <a:ea typeface="Calibri"/>
                <a:cs typeface="Calibri"/>
                <a:sym typeface="Calibri"/>
              </a:defRPr>
            </a:pPr>
          </a:p>
          <a:p>
            <a:pPr defTabSz="457200">
              <a:defRPr b="1" sz="1200">
                <a:latin typeface="Calibri"/>
                <a:ea typeface="Calibri"/>
                <a:cs typeface="Calibri"/>
                <a:sym typeface="Calibri"/>
              </a:defRPr>
            </a:pPr>
            <a:r>
              <a:t>The deliverables from this project: </a:t>
            </a:r>
            <a:r>
              <a:rPr b="0"/>
              <a:t>will leverage mapping FHIM to FHIR models, although the generalized approach will support standards mapping between other clinical/logical and design models, e.g. FHIM-to-CIMI, FHIM-to-NIEM, CCDA-to-FHIR, and other combinations.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defTabSz="457200">
              <a:defRPr b="1" sz="1200">
                <a:latin typeface="Calibri"/>
                <a:ea typeface="Calibri"/>
                <a:cs typeface="Calibri"/>
                <a:sym typeface="Calibri"/>
              </a:defRPr>
            </a:pPr>
            <a:r>
              <a:t>Recommended future agency use to meet CCMs* of the Nationwide Interoperability Roadmap</a:t>
            </a:r>
          </a:p>
          <a:p>
            <a:pPr marL="171450" indent="-171450" defTabSz="457200">
              <a:buSzPct val="100000"/>
              <a:buFont typeface="Arial"/>
              <a:buChar char="•"/>
              <a:defRPr sz="1200">
                <a:latin typeface="Calibri"/>
                <a:ea typeface="Calibri"/>
                <a:cs typeface="Calibri"/>
                <a:sym typeface="Calibri"/>
              </a:defRPr>
            </a:pPr>
            <a:r>
              <a:t>The FHA recommends use of the FHIM and Model Driven Architecture (MDA)* as the best path towards meeting the nationwide health interoperability roadmap milestones for items I, H, and G and their corresponding calls-to-action and commitments </a:t>
            </a:r>
          </a:p>
          <a:p>
            <a:pPr lvl="1" marL="800100" indent="-342900" defTabSz="457200">
              <a:buSzPct val="100000"/>
              <a:buFont typeface="Arial"/>
              <a:buChar char="•"/>
              <a:defRPr sz="1900">
                <a:latin typeface="Calibri"/>
                <a:ea typeface="Calibri"/>
                <a:cs typeface="Calibri"/>
                <a:sym typeface="Calibri"/>
              </a:defRPr>
            </a:pPr>
            <a:r>
              <a:t>The ONC has committed to I, H, and G</a:t>
            </a:r>
          </a:p>
          <a:p>
            <a:pPr lvl="1" marL="800100" indent="-342900" defTabSz="457200">
              <a:buSzPct val="100000"/>
              <a:buFont typeface="Arial"/>
              <a:buChar char="•"/>
              <a:defRPr sz="1900">
                <a:latin typeface="Calibri"/>
                <a:ea typeface="Calibri"/>
                <a:cs typeface="Calibri"/>
                <a:sym typeface="Calibri"/>
              </a:defRPr>
            </a:pPr>
            <a:r>
              <a:t>Call to action 10 of H2 calls on HHS to provide or endorse mapping and validation tools to help ensure data quality across terminologies</a:t>
            </a:r>
          </a:p>
          <a:p>
            <a:pPr lvl="1" marL="800100" indent="-342900" defTabSz="457200">
              <a:buSzPct val="100000"/>
              <a:buFont typeface="Arial"/>
              <a:buChar char="•"/>
              <a:defRPr sz="1900">
                <a:latin typeface="Calibri"/>
                <a:ea typeface="Calibri"/>
                <a:cs typeface="Calibri"/>
                <a:sym typeface="Calibri"/>
              </a:defRPr>
            </a:pPr>
            <a:r>
              <a:t>The FHIM already contributes to National Library of Medicine Value Set Authority Center as requested of stakeholders in item H Call to Action 2</a:t>
            </a:r>
          </a:p>
          <a:p>
            <a:pPr marL="171450" indent="-171450" defTabSz="457200">
              <a:buSzPct val="100000"/>
              <a:buFont typeface="Arial"/>
              <a:buChar char="•"/>
              <a:defRPr sz="1200">
                <a:latin typeface="Calibri"/>
                <a:ea typeface="Calibri"/>
                <a:cs typeface="Calibri"/>
                <a:sym typeface="Calibri"/>
              </a:defRPr>
            </a:pPr>
            <a:r>
              <a:t>The FHA recommends the FHIM &amp; MDA be considered as part of the efforts to meet the CCMs of item J (API development)</a:t>
            </a:r>
          </a:p>
          <a:p>
            <a:pPr marL="171450" indent="-171450" defTabSz="457200">
              <a:buSzPct val="100000"/>
              <a:buFont typeface="Arial"/>
              <a:buChar char="•"/>
              <a:defRPr b="1" sz="1200">
                <a:latin typeface="Calibri"/>
                <a:ea typeface="Calibri"/>
                <a:cs typeface="Calibri"/>
                <a:sym typeface="Calibri"/>
              </a:defRPr>
            </a:pPr>
          </a:p>
          <a:p>
            <a:pPr marL="285750" indent="-285750" defTabSz="457200">
              <a:buSzPct val="100000"/>
              <a:buChar char="❖"/>
              <a:defRPr sz="1300">
                <a:latin typeface="Calibri"/>
                <a:ea typeface="Calibri"/>
                <a:cs typeface="Calibri"/>
                <a:sym typeface="Calibri"/>
              </a:defRPr>
            </a:pPr>
            <a:r>
              <a:t>CCM – Commitments, Calls-to-Action, Milestones]</a:t>
            </a:r>
          </a:p>
          <a:p>
            <a:pPr marL="285750" indent="-285750" defTabSz="457200">
              <a:buSzPct val="100000"/>
              <a:buChar char="❖"/>
              <a:defRPr sz="1300">
                <a:latin typeface="Calibri"/>
                <a:ea typeface="Calibri"/>
                <a:cs typeface="Calibri"/>
                <a:sym typeface="Calibri"/>
              </a:defRPr>
            </a:pPr>
            <a:r>
              <a:t>Model Driven Health Tools (MDHT) &amp; Model Driven Message Interoperability (MDMI) are implementations of MDA</a:t>
            </a:r>
            <a:endParaRPr sz="15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7" name="Title Text"/>
          <p:cNvSpPr txBox="1"/>
          <p:nvPr>
            <p:ph type="title"/>
          </p:nvPr>
        </p:nvSpPr>
        <p:spPr>
          <a:prstGeom prst="rect">
            <a:avLst/>
          </a:prstGeom>
        </p:spPr>
        <p:txBody>
          <a:bodyPr/>
          <a:lstStyle/>
          <a:p>
            <a:pPr/>
            <a:r>
              <a:t>Title Text</a:t>
            </a:r>
          </a:p>
        </p:txBody>
      </p:sp>
      <p:sp>
        <p:nvSpPr>
          <p:cNvPr id="1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1_Blank Presentation">
    <p:spTree>
      <p:nvGrpSpPr>
        <p:cNvPr id="1" name=""/>
        <p:cNvGrpSpPr/>
        <p:nvPr/>
      </p:nvGrpSpPr>
      <p:grpSpPr>
        <a:xfrm>
          <a:off x="0" y="0"/>
          <a:ext cx="0" cy="0"/>
          <a:chOff x="0" y="0"/>
          <a:chExt cx="0" cy="0"/>
        </a:xfrm>
      </p:grpSpPr>
      <p:pic>
        <p:nvPicPr>
          <p:cNvPr id="26" name="cover.jpg" descr="cover.jpg"/>
          <p:cNvPicPr>
            <a:picLocks noChangeAspect="0"/>
          </p:cNvPicPr>
          <p:nvPr/>
        </p:nvPicPr>
        <p:blipFill>
          <a:blip r:embed="rId2">
            <a:extLst/>
          </a:blip>
          <a:stretch>
            <a:fillRect/>
          </a:stretch>
        </p:blipFill>
        <p:spPr>
          <a:xfrm>
            <a:off x="0" y="0"/>
            <a:ext cx="9148763" cy="6858000"/>
          </a:xfrm>
          <a:prstGeom prst="rect">
            <a:avLst/>
          </a:prstGeom>
          <a:ln w="12700">
            <a:miter lim="400000"/>
          </a:ln>
        </p:spPr>
      </p:pic>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xfrm>
            <a:off x="4345334" y="6388100"/>
            <a:ext cx="453332" cy="447229"/>
          </a:xfrm>
          <a:prstGeom prst="rect">
            <a:avLst/>
          </a:prstGeom>
        </p:spPr>
        <p:txBody>
          <a:bodyPr/>
          <a:lstStyle>
            <a:lvl1pPr>
              <a:defRPr sz="2400">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 name="Title Text"/>
          <p:cNvSpPr txBox="1"/>
          <p:nvPr>
            <p:ph type="title"/>
          </p:nvPr>
        </p:nvSpPr>
        <p:spPr>
          <a:xfrm>
            <a:off x="722312" y="3044825"/>
            <a:ext cx="7772401" cy="1362075"/>
          </a:xfrm>
          <a:prstGeom prst="rect">
            <a:avLst/>
          </a:prstGeom>
        </p:spPr>
        <p:txBody>
          <a:bodyPr lIns="45719" tIns="45719" rIns="45719" bIns="45719" anchor="b">
            <a:normAutofit fontScale="100000" lnSpcReduction="0"/>
          </a:bodyPr>
          <a:lstStyle>
            <a:lvl1pPr marL="0" marR="0" defTabSz="457200">
              <a:defRPr b="1" cap="all">
                <a:solidFill>
                  <a:srgbClr val="1D427C"/>
                </a:solidFill>
                <a:uFillTx/>
                <a:latin typeface="Times New Roman"/>
                <a:ea typeface="Times New Roman"/>
                <a:cs typeface="Times New Roman"/>
                <a:sym typeface="Times New Roman"/>
              </a:defRPr>
            </a:lvl1pPr>
          </a:lstStyle>
          <a:p>
            <a:pPr/>
            <a:r>
              <a:t>Title Text</a:t>
            </a:r>
          </a:p>
        </p:txBody>
      </p:sp>
      <p:sp>
        <p:nvSpPr>
          <p:cNvPr id="37" name="Body Level One…"/>
          <p:cNvSpPr txBox="1"/>
          <p:nvPr>
            <p:ph type="body" sz="quarter" idx="1"/>
          </p:nvPr>
        </p:nvSpPr>
        <p:spPr>
          <a:xfrm>
            <a:off x="722312" y="4406900"/>
            <a:ext cx="7772401" cy="1500188"/>
          </a:xfrm>
          <a:prstGeom prst="rect">
            <a:avLst/>
          </a:prstGeom>
        </p:spPr>
        <p:txBody>
          <a:bodyPr lIns="45719" tIns="45719" rIns="45719" bIns="45719">
            <a:normAutofit fontScale="100000" lnSpcReduction="0"/>
          </a:bodyPr>
          <a:lstStyle>
            <a:lvl1pPr marL="0" marR="0" indent="0" defTabSz="457200">
              <a:spcBef>
                <a:spcPts val="400"/>
              </a:spcBef>
              <a:buSzTx/>
              <a:buNone/>
              <a:defRPr b="0" sz="2000">
                <a:solidFill>
                  <a:srgbClr val="D21242"/>
                </a:solidFill>
                <a:uFillTx/>
              </a:defRPr>
            </a:lvl1pPr>
            <a:lvl2pPr marL="0" marR="0" indent="457200" defTabSz="457200">
              <a:spcBef>
                <a:spcPts val="400"/>
              </a:spcBef>
              <a:buSzTx/>
              <a:buNone/>
              <a:defRPr sz="2000">
                <a:solidFill>
                  <a:srgbClr val="D21242"/>
                </a:solidFill>
                <a:uFillTx/>
              </a:defRPr>
            </a:lvl2pPr>
            <a:lvl3pPr marL="0" marR="0" indent="914400" defTabSz="457200">
              <a:spcBef>
                <a:spcPts val="400"/>
              </a:spcBef>
              <a:buSzTx/>
              <a:buNone/>
              <a:defRPr sz="2000">
                <a:solidFill>
                  <a:srgbClr val="D21242"/>
                </a:solidFill>
                <a:uFillTx/>
              </a:defRPr>
            </a:lvl3pPr>
            <a:lvl4pPr marL="0" marR="0" indent="1371600" defTabSz="457200">
              <a:buSzTx/>
              <a:buNone/>
              <a:defRPr>
                <a:solidFill>
                  <a:srgbClr val="D21242"/>
                </a:solidFill>
                <a:uFillTx/>
              </a:defRPr>
            </a:lvl4pPr>
            <a:lvl5pPr marL="0" marR="0" indent="1828800" defTabSz="457200">
              <a:buSzTx/>
              <a:buNone/>
              <a:defRPr>
                <a:solidFill>
                  <a:srgbClr val="D21242"/>
                </a:solidFill>
                <a:uFillTx/>
              </a:defRPr>
            </a:lvl5p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xfrm>
            <a:off x="8443547" y="87747"/>
            <a:ext cx="245404" cy="226987"/>
          </a:xfrm>
          <a:prstGeom prst="rect">
            <a:avLst/>
          </a:prstGeom>
        </p:spPr>
        <p:txBody>
          <a:bodyPr lIns="45719" tIns="45719" rIns="45719" bIns="45719" anchor="ctr"/>
          <a:lstStyle>
            <a:lvl1pPr defTabSz="457200">
              <a:defRPr sz="1000">
                <a:solidFill>
                  <a:srgbClr val="FFFFFF"/>
                </a:solidFill>
                <a:uFillTx/>
              </a:defRPr>
            </a:lvl1pPr>
          </a:lstStyle>
          <a:p>
            <a:pPr/>
            <a:fld id="{86CB4B4D-7CA3-9044-876B-883B54F8677D}" type="slidenum"/>
          </a:p>
        </p:txBody>
      </p:sp>
      <p:pic>
        <p:nvPicPr>
          <p:cNvPr id="39" name="Picture 6" descr="Picture 6"/>
          <p:cNvPicPr>
            <a:picLocks noChangeAspect="1"/>
          </p:cNvPicPr>
          <p:nvPr/>
        </p:nvPicPr>
        <p:blipFill>
          <a:blip r:embed="rId3">
            <a:extLst/>
          </a:blip>
          <a:stretch>
            <a:fillRect/>
          </a:stretch>
        </p:blipFill>
        <p:spPr>
          <a:xfrm>
            <a:off x="2972296" y="383803"/>
            <a:ext cx="3199409" cy="3199409"/>
          </a:xfrm>
          <a:prstGeom prst="rect">
            <a:avLst/>
          </a:prstGeom>
          <a:ln w="12700">
            <a:miter lim="400000"/>
          </a:ln>
        </p:spPr>
      </p:pic>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 name="Body Level One…"/>
          <p:cNvSpPr txBox="1"/>
          <p:nvPr>
            <p:ph type="body" idx="1"/>
          </p:nvPr>
        </p:nvSpPr>
        <p:spPr>
          <a:xfrm>
            <a:off x="457200" y="1475495"/>
            <a:ext cx="8229600" cy="4566620"/>
          </a:xfrm>
          <a:prstGeom prst="rect">
            <a:avLst/>
          </a:prstGeom>
        </p:spPr>
        <p:txBody>
          <a:bodyPr lIns="45719" tIns="45719" rIns="45719" bIns="45719">
            <a:normAutofit fontScale="100000" lnSpcReduction="0"/>
          </a:bodyPr>
          <a:lstStyle>
            <a:lvl1pPr marL="0" marR="0" indent="0" defTabSz="457200">
              <a:spcBef>
                <a:spcPts val="500"/>
              </a:spcBef>
              <a:buSzTx/>
              <a:buNone/>
              <a:defRPr b="0" sz="2400">
                <a:solidFill>
                  <a:srgbClr val="000000"/>
                </a:solidFill>
                <a:uFillTx/>
              </a:defRPr>
            </a:lvl1pPr>
            <a:lvl2pPr marL="0" marR="0" indent="457200" defTabSz="457200">
              <a:spcBef>
                <a:spcPts val="500"/>
              </a:spcBef>
              <a:buSzTx/>
              <a:buNone/>
              <a:defRPr sz="2400">
                <a:solidFill>
                  <a:srgbClr val="000000"/>
                </a:solidFill>
                <a:uFillTx/>
              </a:defRPr>
            </a:lvl2pPr>
            <a:lvl3pPr marL="0" marR="0" indent="914400" defTabSz="457200">
              <a:buSzTx/>
              <a:buNone/>
              <a:defRPr>
                <a:solidFill>
                  <a:srgbClr val="000000"/>
                </a:solidFill>
                <a:uFillTx/>
              </a:defRPr>
            </a:lvl3pPr>
            <a:lvl4pPr marL="0" marR="0" indent="1371600" defTabSz="457200">
              <a:spcBef>
                <a:spcPts val="500"/>
              </a:spcBef>
              <a:buSzTx/>
              <a:buNone/>
              <a:defRPr sz="2400">
                <a:solidFill>
                  <a:srgbClr val="000000"/>
                </a:solidFill>
                <a:uFillTx/>
              </a:defRPr>
            </a:lvl4pPr>
            <a:lvl5pPr marL="0" marR="0" indent="1828800" defTabSz="457200">
              <a:spcBef>
                <a:spcPts val="500"/>
              </a:spcBef>
              <a:buSzTx/>
              <a:buNone/>
              <a:defRPr sz="2400">
                <a:solidFill>
                  <a:srgbClr val="000000"/>
                </a:solidFill>
                <a:uFillTx/>
              </a:defRPr>
            </a:lvl5p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xfrm>
            <a:off x="8443547" y="87747"/>
            <a:ext cx="245404" cy="226987"/>
          </a:xfrm>
          <a:prstGeom prst="rect">
            <a:avLst/>
          </a:prstGeom>
        </p:spPr>
        <p:txBody>
          <a:bodyPr lIns="45719" tIns="45719" rIns="45719" bIns="45719" anchor="ctr"/>
          <a:lstStyle>
            <a:lvl1pPr defTabSz="457200">
              <a:defRPr sz="1000">
                <a:solidFill>
                  <a:srgbClr val="FFFFFF"/>
                </a:solidFill>
                <a:uFillTx/>
              </a:defRPr>
            </a:lvl1pPr>
          </a:lstStyle>
          <a:p>
            <a:pPr/>
            <a:fld id="{86CB4B4D-7CA3-9044-876B-883B54F8677D}" type="slidenum"/>
          </a:p>
        </p:txBody>
      </p:sp>
      <p:sp>
        <p:nvSpPr>
          <p:cNvPr id="48" name="Title Text"/>
          <p:cNvSpPr txBox="1"/>
          <p:nvPr>
            <p:ph type="title"/>
          </p:nvPr>
        </p:nvSpPr>
        <p:spPr>
          <a:xfrm>
            <a:off x="457200" y="274638"/>
            <a:ext cx="6396715" cy="677894"/>
          </a:xfrm>
          <a:prstGeom prst="rect">
            <a:avLst/>
          </a:prstGeom>
        </p:spPr>
        <p:txBody>
          <a:bodyPr lIns="45719" tIns="45719" rIns="45719" bIns="45719">
            <a:normAutofit fontScale="100000" lnSpcReduction="0"/>
          </a:bodyPr>
          <a:lstStyle>
            <a:lvl1pPr marL="0" marR="0" algn="r" defTabSz="457200">
              <a:defRPr b="1" sz="3200">
                <a:solidFill>
                  <a:srgbClr val="1D427C"/>
                </a:solidFill>
                <a:uFillTx/>
                <a:latin typeface="Times New Roman"/>
                <a:ea typeface="Times New Roman"/>
                <a:cs typeface="Times New Roman"/>
                <a:sym typeface="Times New Roman"/>
              </a:defRPr>
            </a:lvl1pPr>
          </a:lstStyle>
          <a:p>
            <a:pPr/>
            <a:r>
              <a:t>Title Text</a:t>
            </a:r>
          </a:p>
        </p:txBody>
      </p:sp>
      <p:pic>
        <p:nvPicPr>
          <p:cNvPr id="49" name="Picture 17" descr="Picture 17"/>
          <p:cNvPicPr>
            <a:picLocks noChangeAspect="1"/>
          </p:cNvPicPr>
          <p:nvPr/>
        </p:nvPicPr>
        <p:blipFill>
          <a:blip r:embed="rId3">
            <a:extLst/>
          </a:blip>
          <a:stretch>
            <a:fillRect/>
          </a:stretch>
        </p:blipFill>
        <p:spPr>
          <a:xfrm>
            <a:off x="7066801" y="199925"/>
            <a:ext cx="1131751" cy="1131752"/>
          </a:xfrm>
          <a:prstGeom prst="rect">
            <a:avLst/>
          </a:prstGeom>
          <a:ln w="12700">
            <a:miter lim="400000"/>
          </a:ln>
        </p:spPr>
      </p:pic>
      <p:sp>
        <p:nvSpPr>
          <p:cNvPr id="50" name="Rectangle 1"/>
          <p:cNvSpPr/>
          <p:nvPr/>
        </p:nvSpPr>
        <p:spPr>
          <a:xfrm>
            <a:off x="0" y="952531"/>
            <a:ext cx="6853915" cy="121403"/>
          </a:xfrm>
          <a:prstGeom prst="rect">
            <a:avLst/>
          </a:prstGeom>
          <a:solidFill>
            <a:srgbClr val="1D427C"/>
          </a:solidFill>
          <a:ln w="12700">
            <a:miter lim="400000"/>
          </a:ln>
        </p:spPr>
        <p:txBody>
          <a:bodyPr lIns="45719" rIns="45719" anchor="ctr"/>
          <a:lstStyle/>
          <a:p>
            <a:pPr marL="0" marR="0" algn="ctr" defTabSz="457200">
              <a:defRPr sz="1800">
                <a:solidFill>
                  <a:srgbClr val="FFFFFF"/>
                </a:solidFill>
                <a:uFillTx/>
              </a:defRPr>
            </a:pPr>
          </a:p>
        </p:txBody>
      </p:sp>
      <p:sp>
        <p:nvSpPr>
          <p:cNvPr id="51" name="Rectangle 9"/>
          <p:cNvSpPr/>
          <p:nvPr/>
        </p:nvSpPr>
        <p:spPr>
          <a:xfrm>
            <a:off x="0" y="952531"/>
            <a:ext cx="6853915" cy="121403"/>
          </a:xfrm>
          <a:prstGeom prst="rect">
            <a:avLst/>
          </a:prstGeom>
          <a:solidFill>
            <a:srgbClr val="1D427C"/>
          </a:solidFill>
          <a:ln w="12700">
            <a:miter lim="400000"/>
          </a:ln>
        </p:spPr>
        <p:txBody>
          <a:bodyPr lIns="45719" rIns="45719" anchor="ctr"/>
          <a:lstStyle/>
          <a:p>
            <a:pPr marL="0" marR="0" algn="ctr" defTabSz="457200">
              <a:defRPr sz="1800">
                <a:solidFill>
                  <a:srgbClr val="FFFFFF"/>
                </a:solidFill>
                <a:uFillTx/>
              </a:defRPr>
            </a:pP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1460500" y="0"/>
            <a:ext cx="7696200" cy="381000"/>
          </a:xfrm>
          <a:prstGeom prst="rect">
            <a:avLst/>
          </a:prstGeom>
          <a:solidFill>
            <a:srgbClr val="005393"/>
          </a:solidFill>
          <a:ln>
            <a:miter lim="400000"/>
          </a:ln>
        </p:spPr>
        <p:txBody>
          <a:bodyPr lIns="50800" tIns="50800" rIns="50800" bIns="50800" anchor="ctr"/>
          <a:lstStyle/>
          <a:p>
            <a:pPr/>
          </a:p>
        </p:txBody>
      </p:sp>
      <p:sp>
        <p:nvSpPr>
          <p:cNvPr id="3" name="Triangle"/>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50800" tIns="50800" rIns="50800" bIns="50800" anchor="ctr"/>
          <a:lstStyle/>
          <a:p>
            <a:pPr/>
          </a:p>
        </p:txBody>
      </p:sp>
      <p:sp>
        <p:nvSpPr>
          <p:cNvPr id="4" name="Rectangle"/>
          <p:cNvSpPr/>
          <p:nvPr/>
        </p:nvSpPr>
        <p:spPr>
          <a:xfrm>
            <a:off x="0" y="279400"/>
            <a:ext cx="152400" cy="711200"/>
          </a:xfrm>
          <a:prstGeom prst="rect">
            <a:avLst/>
          </a:prstGeom>
          <a:solidFill>
            <a:srgbClr val="005393"/>
          </a:solidFill>
          <a:ln>
            <a:miter lim="400000"/>
          </a:ln>
        </p:spPr>
        <p:txBody>
          <a:bodyPr lIns="50800" tIns="50800" rIns="50800" bIns="50800" anchor="ctr"/>
          <a:lstStyle/>
          <a:p>
            <a:pPr/>
          </a:p>
        </p:txBody>
      </p:sp>
      <p:sp>
        <p:nvSpPr>
          <p:cNvPr id="5" name="Rounded Rectangle"/>
          <p:cNvSpPr/>
          <p:nvPr/>
        </p:nvSpPr>
        <p:spPr>
          <a:xfrm>
            <a:off x="127000" y="139700"/>
            <a:ext cx="9029700" cy="1155700"/>
          </a:xfrm>
          <a:prstGeom prst="roundRect">
            <a:avLst>
              <a:gd name="adj" fmla="val 5556"/>
            </a:avLst>
          </a:prstGeom>
          <a:solidFill>
            <a:srgbClr val="FFFFFF"/>
          </a:solidFill>
        </p:spPr>
        <p:txBody>
          <a:bodyPr lIns="50800" tIns="50800" rIns="50800" bIns="50800" anchor="ctr"/>
          <a:lstStyle/>
          <a:p>
            <a:pPr/>
          </a:p>
        </p:txBody>
      </p:sp>
      <p:sp>
        <p:nvSpPr>
          <p:cNvPr id="6" name="Rectangle"/>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50800" tIns="50800" rIns="50800" bIns="50800" anchor="ctr"/>
          <a:lstStyle/>
          <a:p>
            <a:pPr/>
          </a:p>
        </p:txBody>
      </p:sp>
      <p:pic>
        <p:nvPicPr>
          <p:cNvPr id="7" name="logo.jpg" descr="logo.jpg"/>
          <p:cNvPicPr>
            <a:picLocks noChangeAspect="0"/>
          </p:cNvPicPr>
          <p:nvPr/>
        </p:nvPicPr>
        <p:blipFill>
          <a:blip r:embed="rId2">
            <a:extLst/>
          </a:blip>
          <a:stretch>
            <a:fillRect/>
          </a:stretch>
        </p:blipFill>
        <p:spPr>
          <a:xfrm>
            <a:off x="233362" y="217487"/>
            <a:ext cx="985838" cy="1012826"/>
          </a:xfrm>
          <a:prstGeom prst="rect">
            <a:avLst/>
          </a:prstGeom>
          <a:ln w="12700">
            <a:miter lim="400000"/>
          </a:ln>
        </p:spPr>
      </p:pic>
      <p:sp>
        <p:nvSpPr>
          <p:cNvPr id="8" name="Title Text"/>
          <p:cNvSpPr txBox="1"/>
          <p:nvPr>
            <p:ph type="title"/>
          </p:nvPr>
        </p:nvSpPr>
        <p:spPr>
          <a:xfrm>
            <a:off x="1447800" y="0"/>
            <a:ext cx="7696200" cy="1447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9" name="Body Level One…"/>
          <p:cNvSpPr txBox="1"/>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buChar char="–"/>
              <a:defRPr b="0">
                <a:solidFill>
                  <a:srgbClr val="4D4F4E"/>
                </a:solidFill>
                <a:uFill>
                  <a:solidFill>
                    <a:srgbClr val="4D4F4E"/>
                  </a:solidFill>
                </a:uFill>
              </a:defRPr>
            </a:lvl2pPr>
            <a:lvl3pPr marL="1183639" indent="-228600">
              <a:spcBef>
                <a:spcPts val="500"/>
              </a:spcBef>
              <a:defRPr b="0" sz="2400">
                <a:solidFill>
                  <a:srgbClr val="4D4F4E"/>
                </a:solidFill>
                <a:uFill>
                  <a:solidFill>
                    <a:srgbClr val="4D4F4E"/>
                  </a:solidFill>
                </a:uFill>
              </a:defRPr>
            </a:lvl3pPr>
            <a:lvl4pPr marL="1640839" indent="-228600">
              <a:spcBef>
                <a:spcPts val="400"/>
              </a:spcBef>
              <a:buChar char="–"/>
              <a:defRPr b="0" sz="2000">
                <a:solidFill>
                  <a:srgbClr val="4D4F4E"/>
                </a:solidFill>
                <a:uFill>
                  <a:solidFill>
                    <a:srgbClr val="4D4F4E"/>
                  </a:solidFill>
                </a:uFill>
              </a:defRPr>
            </a:lvl4pPr>
            <a:lvl5pPr marL="2098039" indent="-228600">
              <a:spcBef>
                <a:spcPts val="400"/>
              </a:spcBef>
              <a:buChar char="»"/>
              <a:defRPr b="0" sz="2000">
                <a:solidFill>
                  <a:srgbClr val="4D4F4E"/>
                </a:solidFill>
                <a:uFill>
                  <a:solidFill>
                    <a:srgbClr val="4D4F4E"/>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7806866" y="6400800"/>
            <a:ext cx="312068" cy="298984"/>
          </a:xfrm>
          <a:prstGeom prst="rect">
            <a:avLst/>
          </a:prstGeom>
          <a:ln w="12700">
            <a:miter lim="400000"/>
          </a:ln>
        </p:spPr>
        <p:txBody>
          <a:bodyPr wrap="none" lIns="50800" tIns="50800" rIns="50800" bIns="50800">
            <a:spAutoFit/>
          </a:bodyPr>
          <a:lstStyle>
            <a:lvl1pPr marL="0" marR="0" algn="ctr" defTabSz="584200">
              <a:defRPr sz="1400">
                <a:solidFill>
                  <a:srgbClr val="4F538B"/>
                </a:solidFill>
                <a:uFill>
                  <a:solidFill>
                    <a:srgbClr val="4F538B"/>
                  </a:solidFill>
                </a:u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40639" marR="40639"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1pPr>
      <a:lvl2pPr marL="40639" marR="40639" indent="22860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2pPr>
      <a:lvl3pPr marL="40639" marR="40639" indent="45720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3pPr>
      <a:lvl4pPr marL="40639" marR="40639" indent="68580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4pPr>
      <a:lvl5pPr marL="40639" marR="40639" indent="91440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5pPr>
      <a:lvl6pPr marL="40639" marR="40639" indent="114300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6pPr>
      <a:lvl7pPr marL="40639" marR="40639" indent="137160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7pPr>
      <a:lvl8pPr marL="40639" marR="40639" indent="160020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8pPr>
      <a:lvl9pPr marL="40639" marR="40639" indent="1828800"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mn-lt"/>
          <a:ea typeface="+mn-ea"/>
          <a:cs typeface="+mn-cs"/>
          <a:sym typeface="Arial"/>
        </a:defRPr>
      </a:lvl9pPr>
    </p:titleStyle>
    <p:bodyStyle>
      <a:lvl1pPr marL="383540" marR="40639" indent="-34290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1pPr>
      <a:lvl2pPr marL="783590" marR="40639" indent="-28575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2pPr>
      <a:lvl3pPr marL="1221739" marR="40639" indent="-26670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3pPr>
      <a:lvl4pPr marL="1732279"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4pPr>
      <a:lvl5pPr marL="2189479"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5pPr>
      <a:lvl6pPr marL="2189479"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6pPr>
      <a:lvl7pPr marL="2189479"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7pPr>
      <a:lvl8pPr marL="2189479"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8pPr>
      <a:lvl9pPr marL="2189479"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Title 1"/>
          <p:cNvSpPr txBox="1"/>
          <p:nvPr>
            <p:ph type="title"/>
          </p:nvPr>
        </p:nvSpPr>
        <p:spPr>
          <a:prstGeom prst="rect">
            <a:avLst/>
          </a:prstGeom>
        </p:spPr>
        <p:txBody>
          <a:bodyPr/>
          <a:lstStyle/>
          <a:p>
            <a:pPr/>
            <a:r>
              <a:t>FHIM Evaluation</a:t>
            </a:r>
          </a:p>
        </p:txBody>
      </p:sp>
      <p:sp>
        <p:nvSpPr>
          <p:cNvPr id="61" name="Text Placeholder 2"/>
          <p:cNvSpPr txBox="1"/>
          <p:nvPr>
            <p:ph type="body" sz="quarter" idx="1"/>
          </p:nvPr>
        </p:nvSpPr>
        <p:spPr>
          <a:prstGeom prst="rect">
            <a:avLst/>
          </a:prstGeom>
        </p:spPr>
        <p:txBody>
          <a:bodyPr/>
          <a:lstStyle/>
          <a:p>
            <a:pPr/>
            <a:r>
              <a:t>Gail Kalbfleisch, Director, FHA</a:t>
            </a:r>
          </a:p>
          <a:p>
            <a:pPr/>
            <a:r>
              <a:t>Alberto Llanes, FHA</a:t>
            </a:r>
          </a:p>
        </p:txBody>
      </p:sp>
      <p:sp>
        <p:nvSpPr>
          <p:cNvPr id="62" name="Slide Number Placeholder 4"/>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Content Placeholder 2"/>
          <p:cNvSpPr txBox="1"/>
          <p:nvPr>
            <p:ph type="body" idx="1"/>
          </p:nvPr>
        </p:nvSpPr>
        <p:spPr>
          <a:xfrm>
            <a:off x="163773" y="1368282"/>
            <a:ext cx="8475259" cy="4691324"/>
          </a:xfrm>
          <a:prstGeom prst="rect">
            <a:avLst/>
          </a:prstGeom>
        </p:spPr>
        <p:txBody>
          <a:bodyPr/>
          <a:lstStyle/>
          <a:p>
            <a:pPr>
              <a:spcBef>
                <a:spcPts val="700"/>
              </a:spcBef>
              <a:defRPr sz="3200"/>
            </a:pPr>
            <a:r>
              <a:t>CDC</a:t>
            </a:r>
          </a:p>
          <a:p>
            <a:pPr lvl="1" marL="800100" indent="-342900">
              <a:buSzPct val="100000"/>
              <a:buFont typeface="Arial"/>
              <a:buChar char="•"/>
            </a:pPr>
            <a:r>
              <a:t>Plans to more actively use the FHIM for harmonization of situational awareness data</a:t>
            </a:r>
            <a:endParaRPr sz="2000"/>
          </a:p>
          <a:p>
            <a:pPr lvl="1" marL="800100" indent="-342900">
              <a:spcBef>
                <a:spcPts val="400"/>
              </a:spcBef>
              <a:buSzPct val="100000"/>
              <a:buFont typeface="Arial"/>
              <a:buChar char="•"/>
            </a:pPr>
            <a:endParaRPr sz="2000"/>
          </a:p>
          <a:p>
            <a:pPr lvl="1" marL="800100" indent="-342900">
              <a:buSzPct val="100000"/>
              <a:buFont typeface="Arial"/>
              <a:buChar char="•"/>
            </a:pPr>
            <a:r>
              <a:t>Plans to use the FHIM for developing the CDC Shared Situational Awareness (SSA) data model</a:t>
            </a:r>
            <a:endParaRPr sz="2000"/>
          </a:p>
          <a:p>
            <a:pPr lvl="1" marL="800100" indent="-342900">
              <a:spcBef>
                <a:spcPts val="400"/>
              </a:spcBef>
              <a:buSzPct val="100000"/>
              <a:buFont typeface="Arial"/>
              <a:buChar char="•"/>
            </a:pPr>
            <a:endParaRPr sz="2000"/>
          </a:p>
          <a:p>
            <a:pPr lvl="1" marL="800100" indent="-342900">
              <a:buSzPct val="100000"/>
              <a:buFont typeface="Arial"/>
              <a:buChar char="•"/>
            </a:pPr>
            <a:r>
              <a:t>Plans to involve FHIM in the CDC Surveillance Data Platform (SDP)</a:t>
            </a:r>
          </a:p>
        </p:txBody>
      </p:sp>
      <p:sp>
        <p:nvSpPr>
          <p:cNvPr id="114" name="Title 1"/>
          <p:cNvSpPr txBox="1"/>
          <p:nvPr>
            <p:ph type="title"/>
          </p:nvPr>
        </p:nvSpPr>
        <p:spPr>
          <a:xfrm>
            <a:off x="344075" y="232011"/>
            <a:ext cx="6479807" cy="709980"/>
          </a:xfrm>
          <a:prstGeom prst="rect">
            <a:avLst/>
          </a:prstGeom>
        </p:spPr>
        <p:txBody>
          <a:bodyPr/>
          <a:lstStyle/>
          <a:p>
            <a:pPr/>
            <a:r>
              <a:t>Intended Future Agency Use (cont.)</a:t>
            </a:r>
          </a:p>
        </p:txBody>
      </p:sp>
      <p:sp>
        <p:nvSpPr>
          <p:cNvPr id="115" name="Slide Number Placeholder 1"/>
          <p:cNvSpPr txBox="1"/>
          <p:nvPr>
            <p:ph type="sldNum" sz="quarter" idx="2"/>
          </p:nvPr>
        </p:nvSpPr>
        <p:spPr>
          <a:xfrm>
            <a:off x="8443547" y="87747"/>
            <a:ext cx="245404"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Content Placeholder 2"/>
          <p:cNvSpPr txBox="1"/>
          <p:nvPr>
            <p:ph type="body" idx="1"/>
          </p:nvPr>
        </p:nvSpPr>
        <p:spPr>
          <a:xfrm>
            <a:off x="344077" y="1368282"/>
            <a:ext cx="8294955" cy="4691324"/>
          </a:xfrm>
          <a:prstGeom prst="rect">
            <a:avLst/>
          </a:prstGeom>
        </p:spPr>
        <p:txBody>
          <a:bodyPr/>
          <a:lstStyle/>
          <a:p>
            <a:pPr>
              <a:spcBef>
                <a:spcPts val="800"/>
              </a:spcBef>
              <a:defRPr sz="3400"/>
            </a:pPr>
            <a:r>
              <a:t>FHA</a:t>
            </a:r>
          </a:p>
          <a:p>
            <a:pPr lvl="1" marL="800100" indent="-342900">
              <a:buSzPct val="100000"/>
              <a:buFont typeface="Arial"/>
              <a:buChar char="•"/>
              <a:defRPr sz="2200"/>
            </a:pPr>
            <a:r>
              <a:t>Focus on the exchange of allergy information by leveraging the IPO’s Allergen Joint Exploratory Team (JET)</a:t>
            </a:r>
            <a:endParaRPr sz="2000"/>
          </a:p>
          <a:p>
            <a:pPr lvl="1" marL="800100" indent="-342900">
              <a:spcBef>
                <a:spcPts val="400"/>
              </a:spcBef>
              <a:buSzPct val="100000"/>
              <a:buFont typeface="Arial"/>
              <a:buChar char="•"/>
              <a:defRPr sz="1100"/>
            </a:pPr>
          </a:p>
          <a:p>
            <a:pPr lvl="1" marL="800100" indent="-342900">
              <a:buSzPct val="100000"/>
              <a:buFont typeface="Arial"/>
              <a:buChar char="•"/>
              <a:defRPr sz="2200"/>
            </a:pPr>
            <a:r>
              <a:t>Develop FHIR profiles utilizing the FHIM and MDA tooling for testing interoperability between the VA and DoD FHIR servers</a:t>
            </a:r>
            <a:endParaRPr sz="2000"/>
          </a:p>
          <a:p>
            <a:pPr lvl="1" marL="800100" indent="-342900">
              <a:spcBef>
                <a:spcPts val="400"/>
              </a:spcBef>
              <a:buSzPct val="100000"/>
              <a:buFont typeface="Arial"/>
              <a:buChar char="•"/>
              <a:defRPr sz="1100"/>
            </a:pPr>
          </a:p>
          <a:p>
            <a:pPr lvl="1" marL="800100" indent="-342900">
              <a:buSzPct val="100000"/>
              <a:buFont typeface="Arial"/>
              <a:buChar char="•"/>
              <a:defRPr sz="2200"/>
            </a:pPr>
            <a:r>
              <a:t>Use MDHT to transform health information in the FHIM to deliverables suitable for the NIEM Community</a:t>
            </a:r>
          </a:p>
        </p:txBody>
      </p:sp>
      <p:sp>
        <p:nvSpPr>
          <p:cNvPr id="120" name="Title 1"/>
          <p:cNvSpPr txBox="1"/>
          <p:nvPr>
            <p:ph type="title"/>
          </p:nvPr>
        </p:nvSpPr>
        <p:spPr>
          <a:xfrm>
            <a:off x="344075" y="204715"/>
            <a:ext cx="6479807" cy="737275"/>
          </a:xfrm>
          <a:prstGeom prst="rect">
            <a:avLst/>
          </a:prstGeom>
        </p:spPr>
        <p:txBody>
          <a:bodyPr/>
          <a:lstStyle/>
          <a:p>
            <a:pPr/>
            <a:r>
              <a:t>Intended Future Agency Use (cont.)</a:t>
            </a:r>
          </a:p>
        </p:txBody>
      </p:sp>
      <p:sp>
        <p:nvSpPr>
          <p:cNvPr id="121" name="Slide Number Placeholder 1"/>
          <p:cNvSpPr txBox="1"/>
          <p:nvPr>
            <p:ph type="sldNum" sz="quarter" idx="2"/>
          </p:nvPr>
        </p:nvSpPr>
        <p:spPr>
          <a:xfrm>
            <a:off x="8448260" y="87747"/>
            <a:ext cx="235978"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368300" y="218363"/>
            <a:ext cx="6482876" cy="723627"/>
          </a:xfrm>
          <a:prstGeom prst="rect">
            <a:avLst/>
          </a:prstGeom>
        </p:spPr>
        <p:txBody>
          <a:bodyPr/>
          <a:lstStyle/>
          <a:p>
            <a:pPr/>
            <a:r>
              <a:t>Recommended Future Agency Use</a:t>
            </a:r>
          </a:p>
        </p:txBody>
      </p:sp>
      <p:sp>
        <p:nvSpPr>
          <p:cNvPr id="126" name="Content Placeholder 2"/>
          <p:cNvSpPr txBox="1"/>
          <p:nvPr>
            <p:ph type="body" idx="1"/>
          </p:nvPr>
        </p:nvSpPr>
        <p:spPr>
          <a:xfrm>
            <a:off x="368300" y="1308543"/>
            <a:ext cx="8379774" cy="4935709"/>
          </a:xfrm>
          <a:prstGeom prst="rect">
            <a:avLst/>
          </a:prstGeom>
        </p:spPr>
        <p:txBody>
          <a:bodyPr/>
          <a:lstStyle/>
          <a:p>
            <a:pPr/>
            <a:r>
              <a:t>FHIM meets the nationwide health interoperability roadmap milestone items H and I and their corresponding calls-to-action, commitments, and milestones (CCM)</a:t>
            </a:r>
          </a:p>
          <a:p>
            <a:pPr lvl="1" marL="800100" indent="-342900">
              <a:spcBef>
                <a:spcPts val="400"/>
              </a:spcBef>
              <a:buSzPct val="100000"/>
              <a:buFont typeface="Arial"/>
              <a:buChar char="•"/>
              <a:defRPr sz="2000"/>
            </a:pPr>
            <a:r>
              <a:t>CCMs for H and I address data elements and mappings:</a:t>
            </a:r>
          </a:p>
          <a:p>
            <a:pPr lvl="2" marL="1200150" indent="-285750">
              <a:spcBef>
                <a:spcPts val="400"/>
              </a:spcBef>
              <a:buSzPct val="100000"/>
              <a:buFont typeface="Arial"/>
              <a:buChar char="•"/>
              <a:defRPr sz="1800"/>
            </a:pPr>
            <a:r>
              <a:t>H: Consistent Data Semantics</a:t>
            </a:r>
          </a:p>
          <a:p>
            <a:pPr lvl="2" marL="1200150" indent="-285750">
              <a:spcBef>
                <a:spcPts val="400"/>
              </a:spcBef>
              <a:buSzPct val="100000"/>
              <a:buFont typeface="Arial"/>
              <a:buChar char="•"/>
              <a:defRPr sz="1800"/>
            </a:pPr>
            <a:r>
              <a:t>I: Consistent Data Formats</a:t>
            </a:r>
          </a:p>
          <a:p>
            <a:pPr lvl="2">
              <a:spcBef>
                <a:spcPts val="400"/>
              </a:spcBef>
              <a:defRPr sz="1800"/>
            </a:pPr>
          </a:p>
          <a:p>
            <a:pPr/>
            <a:r>
              <a:t>FHIM should be used when meeting CCM items G and J</a:t>
            </a:r>
          </a:p>
          <a:p>
            <a:pPr lvl="1" marL="800100" indent="-342900">
              <a:spcBef>
                <a:spcPts val="400"/>
              </a:spcBef>
              <a:buSzPct val="100000"/>
              <a:buFont typeface="Arial"/>
              <a:buChar char="•"/>
              <a:defRPr sz="2000"/>
            </a:pPr>
            <a:r>
              <a:t>CCMs for G and J address testing and API development:</a:t>
            </a:r>
          </a:p>
          <a:p>
            <a:pPr lvl="2" marL="1200150" indent="-285750">
              <a:spcBef>
                <a:spcPts val="400"/>
              </a:spcBef>
              <a:buSzPct val="100000"/>
              <a:buFont typeface="Arial"/>
              <a:buChar char="•"/>
              <a:defRPr sz="1800"/>
            </a:pPr>
            <a:r>
              <a:t>G: An Industry-wide Testing and Certification Infrastructure to Advance Health IT Interoperability</a:t>
            </a:r>
          </a:p>
          <a:p>
            <a:pPr lvl="2" marL="1200150" indent="-285750">
              <a:spcBef>
                <a:spcPts val="400"/>
              </a:spcBef>
              <a:buSzPct val="100000"/>
              <a:buFont typeface="Arial"/>
              <a:buChar char="•"/>
              <a:defRPr sz="1800"/>
            </a:pPr>
            <a:r>
              <a:t>J: Secure, Standard Services</a:t>
            </a:r>
          </a:p>
        </p:txBody>
      </p:sp>
      <p:sp>
        <p:nvSpPr>
          <p:cNvPr id="127" name="Slide Number Placeholder 3"/>
          <p:cNvSpPr txBox="1"/>
          <p:nvPr>
            <p:ph type="sldNum" sz="quarter" idx="2"/>
          </p:nvPr>
        </p:nvSpPr>
        <p:spPr>
          <a:xfrm>
            <a:off x="8443547" y="87747"/>
            <a:ext cx="245404"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391509" y="232011"/>
            <a:ext cx="6415692" cy="709980"/>
          </a:xfrm>
          <a:prstGeom prst="rect">
            <a:avLst/>
          </a:prstGeom>
        </p:spPr>
        <p:txBody>
          <a:bodyPr/>
          <a:lstStyle/>
          <a:p>
            <a:pPr/>
            <a:r>
              <a:t>FHIM Summary</a:t>
            </a:r>
          </a:p>
        </p:txBody>
      </p:sp>
      <p:sp>
        <p:nvSpPr>
          <p:cNvPr id="132" name="Content Placeholder 2"/>
          <p:cNvSpPr txBox="1"/>
          <p:nvPr>
            <p:ph type="body" idx="1"/>
          </p:nvPr>
        </p:nvSpPr>
        <p:spPr>
          <a:xfrm>
            <a:off x="239110" y="1234195"/>
            <a:ext cx="8650890" cy="5115805"/>
          </a:xfrm>
          <a:prstGeom prst="rect">
            <a:avLst/>
          </a:prstGeom>
        </p:spPr>
        <p:txBody>
          <a:bodyPr/>
          <a:lstStyle/>
          <a:p>
            <a:pPr/>
          </a:p>
        </p:txBody>
      </p:sp>
      <p:sp>
        <p:nvSpPr>
          <p:cNvPr id="133" name="Content Placeholder 2"/>
          <p:cNvSpPr txBox="1"/>
          <p:nvPr/>
        </p:nvSpPr>
        <p:spPr>
          <a:xfrm>
            <a:off x="391510" y="1383767"/>
            <a:ext cx="7965090" cy="44301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marR="0" indent="-342900" defTabSz="457200">
              <a:lnSpc>
                <a:spcPct val="80000"/>
              </a:lnSpc>
              <a:spcBef>
                <a:spcPts val="500"/>
              </a:spcBef>
              <a:buSzPct val="100000"/>
              <a:buFont typeface="Arial"/>
              <a:buChar char="•"/>
              <a:defRPr>
                <a:uFillTx/>
              </a:defRPr>
            </a:pPr>
            <a:r>
              <a:t>Serves as the authoritative, normalized federal model for health information that agency health systems rely on</a:t>
            </a:r>
            <a:endParaRPr sz="2200"/>
          </a:p>
          <a:p>
            <a:pPr marL="342900" marR="0" indent="-342900" defTabSz="457200">
              <a:lnSpc>
                <a:spcPct val="80000"/>
              </a:lnSpc>
              <a:spcBef>
                <a:spcPts val="500"/>
              </a:spcBef>
              <a:buSzPct val="100000"/>
              <a:buFont typeface="Arial"/>
              <a:buChar char="•"/>
              <a:defRPr>
                <a:uFillTx/>
              </a:defRPr>
            </a:pPr>
            <a:r>
              <a:t>FHIM:</a:t>
            </a:r>
            <a:endParaRPr sz="2200"/>
          </a:p>
          <a:p>
            <a:pPr lvl="1" marL="742950" marR="0" indent="-285750" defTabSz="457200">
              <a:lnSpc>
                <a:spcPct val="80000"/>
              </a:lnSpc>
              <a:spcBef>
                <a:spcPts val="400"/>
              </a:spcBef>
              <a:buSzPct val="100000"/>
              <a:buFont typeface="Arial"/>
              <a:buChar char="•"/>
              <a:defRPr sz="2000">
                <a:uFillTx/>
              </a:defRPr>
            </a:pPr>
            <a:r>
              <a:t>Reduces semantic gaps</a:t>
            </a:r>
            <a:endParaRPr sz="2200"/>
          </a:p>
          <a:p>
            <a:pPr lvl="1" marL="742950" marR="0" indent="-285750" defTabSz="457200">
              <a:lnSpc>
                <a:spcPct val="80000"/>
              </a:lnSpc>
              <a:spcBef>
                <a:spcPts val="400"/>
              </a:spcBef>
              <a:buSzPct val="100000"/>
              <a:buFont typeface="Arial"/>
              <a:buChar char="•"/>
              <a:defRPr sz="2000">
                <a:uFillTx/>
              </a:defRPr>
            </a:pPr>
            <a:r>
              <a:t>Reduces divergence</a:t>
            </a:r>
          </a:p>
          <a:p>
            <a:pPr lvl="1" marL="742950" marR="0" indent="-285750" defTabSz="457200">
              <a:lnSpc>
                <a:spcPct val="80000"/>
              </a:lnSpc>
              <a:spcBef>
                <a:spcPts val="400"/>
              </a:spcBef>
              <a:buSzPct val="100000"/>
              <a:buFont typeface="Arial"/>
              <a:buChar char="•"/>
              <a:defRPr sz="2000">
                <a:uFillTx/>
              </a:defRPr>
            </a:pPr>
            <a:r>
              <a:t>Aligns various information models</a:t>
            </a:r>
          </a:p>
          <a:p>
            <a:pPr lvl="1" marL="742950" marR="0" indent="-285750" defTabSz="457200">
              <a:lnSpc>
                <a:spcPct val="80000"/>
              </a:lnSpc>
              <a:spcBef>
                <a:spcPts val="400"/>
              </a:spcBef>
              <a:buSzPct val="100000"/>
              <a:buFont typeface="Arial"/>
              <a:buChar char="•"/>
              <a:defRPr sz="2000">
                <a:uFillTx/>
              </a:defRPr>
            </a:pPr>
            <a:r>
              <a:t>Helps manage a heavily regulated, constantly changing environment</a:t>
            </a:r>
          </a:p>
          <a:p>
            <a:pPr lvl="1" marL="742950" marR="0" indent="-285750" defTabSz="457200">
              <a:lnSpc>
                <a:spcPct val="80000"/>
              </a:lnSpc>
              <a:spcBef>
                <a:spcPts val="400"/>
              </a:spcBef>
              <a:buSzPct val="100000"/>
              <a:buFont typeface="Arial"/>
              <a:buChar char="•"/>
              <a:defRPr sz="2000">
                <a:uFillTx/>
              </a:defRPr>
            </a:pPr>
            <a:r>
              <a:t>Provides immediate and long-term value</a:t>
            </a:r>
            <a:endParaRPr sz="2200"/>
          </a:p>
          <a:p>
            <a:pPr lvl="1" marL="742950" marR="0" indent="-285750" defTabSz="457200">
              <a:lnSpc>
                <a:spcPct val="80000"/>
              </a:lnSpc>
              <a:spcBef>
                <a:spcPts val="400"/>
              </a:spcBef>
              <a:buSzPct val="100000"/>
              <a:buFont typeface="Arial"/>
              <a:buChar char="•"/>
              <a:defRPr sz="2000">
                <a:uFillTx/>
              </a:defRPr>
            </a:pPr>
            <a:r>
              <a:t>Saves money and time</a:t>
            </a:r>
          </a:p>
          <a:p>
            <a:pPr lvl="1" marL="742950" marR="0" indent="-285750" defTabSz="457200">
              <a:lnSpc>
                <a:spcPct val="80000"/>
              </a:lnSpc>
              <a:spcBef>
                <a:spcPts val="400"/>
              </a:spcBef>
              <a:buSzPct val="100000"/>
              <a:buFont typeface="Arial"/>
              <a:buChar char="•"/>
              <a:defRPr sz="2000">
                <a:uFillTx/>
              </a:defRPr>
            </a:pPr>
            <a:r>
              <a:t>Supports improved interoperability</a:t>
            </a:r>
          </a:p>
          <a:p>
            <a:pPr marL="342900" marR="0" indent="-342900" defTabSz="457200">
              <a:lnSpc>
                <a:spcPct val="80000"/>
              </a:lnSpc>
              <a:spcBef>
                <a:spcPts val="500"/>
              </a:spcBef>
              <a:buSzPct val="100000"/>
              <a:buFont typeface="Arial"/>
              <a:buChar char="•"/>
              <a:defRPr>
                <a:uFillTx/>
              </a:defRPr>
            </a:pPr>
            <a:r>
              <a:t>Federal agencies plan further leveraging of the FHIM in new health IT initiatives</a:t>
            </a:r>
          </a:p>
        </p:txBody>
      </p:sp>
      <p:sp>
        <p:nvSpPr>
          <p:cNvPr id="134" name="Slide Number Placeholder 4"/>
          <p:cNvSpPr txBox="1"/>
          <p:nvPr>
            <p:ph type="sldNum" sz="quarter" idx="2"/>
          </p:nvPr>
        </p:nvSpPr>
        <p:spPr>
          <a:xfrm>
            <a:off x="8443547" y="87747"/>
            <a:ext cx="245404"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Content Placeholder 1"/>
          <p:cNvSpPr txBox="1"/>
          <p:nvPr>
            <p:ph type="body" idx="1"/>
          </p:nvPr>
        </p:nvSpPr>
        <p:spPr>
          <a:xfrm>
            <a:off x="457200" y="1323832"/>
            <a:ext cx="8229600" cy="4718282"/>
          </a:xfrm>
          <a:prstGeom prst="rect">
            <a:avLst/>
          </a:prstGeom>
        </p:spPr>
        <p:txBody>
          <a:bodyPr/>
          <a:lstStyle/>
          <a:p>
            <a:pPr>
              <a:spcBef>
                <a:spcPts val="400"/>
              </a:spcBef>
              <a:defRPr sz="2000"/>
            </a:pPr>
            <a:r>
              <a:t>The FHIM was evaluated by agencies’ SMEs and their </a:t>
            </a:r>
            <a:r>
              <a:rPr>
                <a:solidFill>
                  <a:srgbClr val="1E1C11"/>
                </a:solidFill>
              </a:rPr>
              <a:t>findings are it:</a:t>
            </a:r>
            <a:endParaRPr>
              <a:solidFill>
                <a:srgbClr val="1E1C11"/>
              </a:solidFill>
            </a:endParaRPr>
          </a:p>
          <a:p>
            <a:pPr>
              <a:defRPr sz="1100">
                <a:solidFill>
                  <a:srgbClr val="1E1C11"/>
                </a:solidFill>
              </a:defRPr>
            </a:pPr>
          </a:p>
          <a:p>
            <a:pPr lvl="1" marL="914400" indent="-457200">
              <a:spcBef>
                <a:spcPts val="400"/>
              </a:spcBef>
              <a:buSzPct val="100000"/>
              <a:buAutoNum type="arabicPeriod" startAt="1"/>
              <a:defRPr sz="2000"/>
            </a:pPr>
            <a:r>
              <a:t>Reduces semantic gaps</a:t>
            </a:r>
          </a:p>
          <a:p>
            <a:pPr lvl="1" marL="914400" indent="-457200">
              <a:spcBef>
                <a:spcPts val="400"/>
              </a:spcBef>
              <a:buSzPct val="100000"/>
              <a:buAutoNum type="arabicPeriod" startAt="1"/>
              <a:defRPr sz="2000"/>
            </a:pPr>
            <a:r>
              <a:t>Reduces divergence</a:t>
            </a:r>
          </a:p>
          <a:p>
            <a:pPr lvl="1" marL="914400" indent="-457200">
              <a:spcBef>
                <a:spcPts val="400"/>
              </a:spcBef>
              <a:buSzPct val="100000"/>
              <a:buAutoNum type="arabicPeriod" startAt="1"/>
              <a:defRPr sz="2000"/>
            </a:pPr>
            <a:r>
              <a:t>Aligns various information models</a:t>
            </a:r>
          </a:p>
          <a:p>
            <a:pPr lvl="1" marL="914400" indent="-457200">
              <a:spcBef>
                <a:spcPts val="400"/>
              </a:spcBef>
              <a:buSzPct val="100000"/>
              <a:buAutoNum type="arabicPeriod" startAt="1"/>
              <a:defRPr sz="2000"/>
            </a:pPr>
            <a:r>
              <a:t>Helps manage a heavily regulated, constantly changing environment</a:t>
            </a:r>
          </a:p>
          <a:p>
            <a:pPr lvl="1" marL="914400" indent="-457200">
              <a:spcBef>
                <a:spcPts val="400"/>
              </a:spcBef>
              <a:buSzPct val="100000"/>
              <a:buAutoNum type="arabicPeriod" startAt="1"/>
              <a:defRPr sz="2000"/>
            </a:pPr>
            <a:r>
              <a:t>Provides immediate value</a:t>
            </a:r>
          </a:p>
          <a:p>
            <a:pPr lvl="1" marL="914400" indent="-457200">
              <a:spcBef>
                <a:spcPts val="400"/>
              </a:spcBef>
              <a:buSzPct val="100000"/>
              <a:buAutoNum type="arabicPeriod" startAt="1"/>
              <a:defRPr sz="2000"/>
            </a:pPr>
            <a:r>
              <a:t>Saves money and time</a:t>
            </a:r>
          </a:p>
          <a:p>
            <a:pPr lvl="1" marL="914400" indent="-457200">
              <a:spcBef>
                <a:spcPts val="400"/>
              </a:spcBef>
              <a:buSzPct val="100000"/>
              <a:buAutoNum type="arabicPeriod" startAt="1"/>
              <a:defRPr sz="2000"/>
            </a:pPr>
            <a:r>
              <a:t>Supports improved interoperability</a:t>
            </a:r>
          </a:p>
          <a:p>
            <a:pPr>
              <a:defRPr sz="1100"/>
            </a:pPr>
          </a:p>
          <a:p>
            <a:pPr algn="ctr">
              <a:spcBef>
                <a:spcPts val="400"/>
              </a:spcBef>
              <a:defRPr b="1" sz="2000"/>
            </a:pPr>
            <a:r>
              <a:t>The FHIM is used by: DoD, VA, CDC, FDA, ONC/QI Core, and NIST.</a:t>
            </a:r>
          </a:p>
        </p:txBody>
      </p:sp>
      <p:sp>
        <p:nvSpPr>
          <p:cNvPr id="65" name="Slide Number Placeholder 2"/>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 name="Title 3"/>
          <p:cNvSpPr txBox="1"/>
          <p:nvPr>
            <p:ph type="title"/>
          </p:nvPr>
        </p:nvSpPr>
        <p:spPr>
          <a:xfrm>
            <a:off x="457200" y="286602"/>
            <a:ext cx="6396715" cy="665930"/>
          </a:xfrm>
          <a:prstGeom prst="rect">
            <a:avLst/>
          </a:prstGeom>
        </p:spPr>
        <p:txBody>
          <a:bodyPr/>
          <a:lstStyle/>
          <a:p>
            <a:pPr/>
            <a:r>
              <a:t>BLUF</a:t>
            </a:r>
          </a:p>
        </p:txBody>
      </p:sp>
      <p:sp>
        <p:nvSpPr>
          <p:cNvPr id="67" name="TextBox 4"/>
          <p:cNvSpPr txBox="1"/>
          <p:nvPr/>
        </p:nvSpPr>
        <p:spPr>
          <a:xfrm>
            <a:off x="1909691" y="6272874"/>
            <a:ext cx="5304345" cy="7062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defTabSz="457200">
              <a:defRPr b="1">
                <a:solidFill>
                  <a:srgbClr val="FFFFFF"/>
                </a:solidFill>
                <a:uFillTx/>
              </a:defRPr>
            </a:lvl1pPr>
          </a:lstStyle>
          <a:p>
            <a:pPr/>
            <a:r>
              <a:t>Agencies share costs and benefits!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Title 1"/>
          <p:cNvSpPr txBox="1"/>
          <p:nvPr>
            <p:ph type="title"/>
          </p:nvPr>
        </p:nvSpPr>
        <p:spPr>
          <a:xfrm>
            <a:off x="239110" y="259305"/>
            <a:ext cx="6568090" cy="682684"/>
          </a:xfrm>
          <a:prstGeom prst="rect">
            <a:avLst/>
          </a:prstGeom>
        </p:spPr>
        <p:txBody>
          <a:bodyPr/>
          <a:lstStyle/>
          <a:p>
            <a:pPr/>
            <a:r>
              <a:t>View of the FHIM: DoD</a:t>
            </a:r>
          </a:p>
        </p:txBody>
      </p:sp>
      <p:sp>
        <p:nvSpPr>
          <p:cNvPr id="70" name="Content Placeholder 2"/>
          <p:cNvSpPr txBox="1"/>
          <p:nvPr>
            <p:ph type="body" idx="1"/>
          </p:nvPr>
        </p:nvSpPr>
        <p:spPr>
          <a:xfrm>
            <a:off x="239109" y="1234195"/>
            <a:ext cx="8277095" cy="5115805"/>
          </a:xfrm>
          <a:prstGeom prst="rect">
            <a:avLst/>
          </a:prstGeom>
        </p:spPr>
        <p:txBody>
          <a:bodyPr/>
          <a:lstStyle/>
          <a:p>
            <a:pPr marL="342900" indent="-342900">
              <a:buSzPct val="100000"/>
              <a:buFont typeface="Arial"/>
              <a:buChar char="•"/>
            </a:pPr>
            <a:r>
              <a:t>Is the authoritative federal health data reference model </a:t>
            </a:r>
          </a:p>
          <a:p>
            <a:pPr marL="342900" indent="-342900">
              <a:buSzPct val="100000"/>
              <a:buFont typeface="Arial"/>
              <a:buChar char="•"/>
            </a:pPr>
            <a:r>
              <a:t>Enables agencies to meet changing health IT sharing requirements:</a:t>
            </a:r>
          </a:p>
          <a:p>
            <a:pPr lvl="1" marL="800100" indent="-342900">
              <a:buSzPct val="100000"/>
              <a:buFont typeface="Arial"/>
              <a:buChar char="•"/>
              <a:defRPr sz="2200"/>
            </a:pPr>
            <a:r>
              <a:t>a subset of the Military Health System (MHS) conceptual model that DHA imports on updates</a:t>
            </a:r>
            <a:endParaRPr sz="2000"/>
          </a:p>
          <a:p>
            <a:pPr marL="342900" indent="-342900">
              <a:buSzPct val="100000"/>
              <a:buFont typeface="Arial"/>
              <a:buChar char="•"/>
            </a:pPr>
            <a:r>
              <a:t>Used in harmonizing across MHS Data Dictionaries</a:t>
            </a:r>
            <a:endParaRPr strike="sngStrike"/>
          </a:p>
          <a:p>
            <a:pPr marL="342900" indent="-342900">
              <a:buSzPct val="100000"/>
              <a:buFont typeface="Arial"/>
              <a:buChar char="•"/>
            </a:pPr>
            <a:r>
              <a:t>Creates MHS Source Data Requirements for MHS Genesis and its future ongoing interoperability</a:t>
            </a:r>
          </a:p>
          <a:p>
            <a:pPr marL="342900" indent="-342900">
              <a:buSzPct val="100000"/>
              <a:buFont typeface="Arial"/>
              <a:buChar char="•"/>
            </a:pPr>
            <a:r>
              <a:t>Supports legacy systems for at least the next 5 to 7 years</a:t>
            </a:r>
          </a:p>
        </p:txBody>
      </p:sp>
      <p:sp>
        <p:nvSpPr>
          <p:cNvPr id="71" name="TextBox 4"/>
          <p:cNvSpPr txBox="1"/>
          <p:nvPr/>
        </p:nvSpPr>
        <p:spPr>
          <a:xfrm>
            <a:off x="1909691" y="6272874"/>
            <a:ext cx="5304345" cy="7062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defTabSz="457200">
              <a:defRPr b="1">
                <a:solidFill>
                  <a:srgbClr val="FFFFFF"/>
                </a:solidFill>
                <a:uFillTx/>
              </a:defRPr>
            </a:lvl1pPr>
          </a:lstStyle>
          <a:p>
            <a:pPr/>
            <a:r>
              <a:t>Agencies share costs and benefits!</a:t>
            </a:r>
          </a:p>
        </p:txBody>
      </p:sp>
      <p:sp>
        <p:nvSpPr>
          <p:cNvPr id="72" name="Slide Number Placeholder 3"/>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Title 1"/>
          <p:cNvSpPr txBox="1"/>
          <p:nvPr>
            <p:ph type="title"/>
          </p:nvPr>
        </p:nvSpPr>
        <p:spPr>
          <a:xfrm>
            <a:off x="239109" y="259305"/>
            <a:ext cx="6612068" cy="682684"/>
          </a:xfrm>
          <a:prstGeom prst="rect">
            <a:avLst/>
          </a:prstGeom>
        </p:spPr>
        <p:txBody>
          <a:bodyPr/>
          <a:lstStyle/>
          <a:p>
            <a:pPr/>
            <a:r>
              <a:t>View of the FHIM: VA</a:t>
            </a:r>
          </a:p>
        </p:txBody>
      </p:sp>
      <p:sp>
        <p:nvSpPr>
          <p:cNvPr id="77" name="Content Placeholder 2"/>
          <p:cNvSpPr txBox="1"/>
          <p:nvPr/>
        </p:nvSpPr>
        <p:spPr>
          <a:xfrm>
            <a:off x="239110" y="1307553"/>
            <a:ext cx="8650890" cy="511580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18897" marR="0" indent="-318897" defTabSz="425195">
              <a:spcBef>
                <a:spcPts val="500"/>
              </a:spcBef>
              <a:buSzPct val="100000"/>
              <a:buFont typeface="Arial"/>
              <a:buChar char="•"/>
              <a:defRPr sz="2232">
                <a:uFillTx/>
              </a:defRPr>
            </a:pPr>
            <a:r>
              <a:t>Informs the VHA Business Information Model (BIM)</a:t>
            </a:r>
          </a:p>
          <a:p>
            <a:pPr marL="318897" marR="0" indent="-318897" defTabSz="425195">
              <a:spcBef>
                <a:spcPts val="500"/>
              </a:spcBef>
              <a:buSzPct val="100000"/>
              <a:buFont typeface="Arial"/>
              <a:buChar char="•"/>
              <a:defRPr sz="2232">
                <a:uFillTx/>
              </a:defRPr>
            </a:pPr>
            <a:r>
              <a:t>Ensures VA work remains synchronized with other federal agencies whose data modelers also reference the FHIM</a:t>
            </a:r>
          </a:p>
          <a:p>
            <a:pPr marL="318897" marR="0" indent="-318897" defTabSz="425195">
              <a:spcBef>
                <a:spcPts val="500"/>
              </a:spcBef>
              <a:buSzPct val="100000"/>
              <a:buFont typeface="Arial"/>
              <a:buChar char="•"/>
              <a:defRPr sz="2232">
                <a:uFillTx/>
              </a:defRPr>
            </a:pPr>
            <a:r>
              <a:t>Is referenced prior to any new VHA information modeling activity</a:t>
            </a:r>
          </a:p>
          <a:p>
            <a:pPr marL="318897" marR="0" indent="-318897" defTabSz="425195">
              <a:spcBef>
                <a:spcPts val="500"/>
              </a:spcBef>
              <a:buSzPct val="100000"/>
              <a:buFont typeface="Arial"/>
              <a:buChar char="•"/>
              <a:defRPr sz="2232">
                <a:uFillTx/>
              </a:defRPr>
            </a:pPr>
            <a:r>
              <a:t>Is extended by the VA as necessary</a:t>
            </a:r>
          </a:p>
          <a:p>
            <a:pPr lvl="1" marL="690943" marR="0" indent="-265747" defTabSz="425195">
              <a:spcBef>
                <a:spcPts val="400"/>
              </a:spcBef>
              <a:buSzPct val="100000"/>
              <a:buFont typeface="Arial"/>
              <a:buChar char="•"/>
              <a:defRPr sz="2046">
                <a:uFillTx/>
              </a:defRPr>
            </a:pPr>
            <a:r>
              <a:t>Extensions are communicated back to FHA for inclusion</a:t>
            </a:r>
            <a:endParaRPr sz="1860"/>
          </a:p>
          <a:p>
            <a:pPr lvl="1" marL="690943" marR="0" indent="-265747" defTabSz="425195">
              <a:spcBef>
                <a:spcPts val="400"/>
              </a:spcBef>
              <a:buSzPct val="100000"/>
              <a:buFont typeface="Arial"/>
              <a:buChar char="–"/>
              <a:defRPr sz="1302">
                <a:uFillTx/>
              </a:defRPr>
            </a:pPr>
          </a:p>
          <a:p>
            <a:pPr marL="0" marR="0" algn="ctr" defTabSz="425195">
              <a:spcBef>
                <a:spcPts val="500"/>
              </a:spcBef>
              <a:defRPr i="1" sz="2232">
                <a:solidFill>
                  <a:srgbClr val="1D427C"/>
                </a:solidFill>
                <a:uFillTx/>
              </a:defRPr>
            </a:pPr>
            <a:r>
              <a:t>VA health segment information modeling is represented in the BIM which leverages and strives to coordinate its content with the FHIM!</a:t>
            </a:r>
            <a:endParaRPr>
              <a:solidFill>
                <a:srgbClr val="000000"/>
              </a:solidFill>
            </a:endParaRPr>
          </a:p>
          <a:p>
            <a:pPr lvl="2" marL="323326" marR="0" indent="-212597" defTabSz="425195">
              <a:spcBef>
                <a:spcPts val="400"/>
              </a:spcBef>
              <a:buSzPct val="120000"/>
              <a:buFont typeface="Arial"/>
              <a:buChar char="•"/>
              <a:defRPr b="1" sz="1674">
                <a:uFillTx/>
              </a:defRPr>
            </a:pPr>
          </a:p>
          <a:p>
            <a:pPr lvl="2" marL="323326" marR="0" indent="-212597" defTabSz="425195">
              <a:spcBef>
                <a:spcPts val="400"/>
              </a:spcBef>
              <a:buSzPct val="120000"/>
              <a:buFont typeface="Arial"/>
              <a:buChar char="•"/>
              <a:defRPr b="1" sz="1674">
                <a:uFillTx/>
              </a:defRPr>
            </a:pPr>
          </a:p>
          <a:p>
            <a:pPr lvl="1" marL="161662" marR="0" indent="-161662" defTabSz="425195">
              <a:spcBef>
                <a:spcPts val="400"/>
              </a:spcBef>
              <a:buSzPct val="120000"/>
              <a:buChar char="▪"/>
              <a:defRPr b="1" sz="1860">
                <a:uFillTx/>
              </a:defRPr>
            </a:pPr>
          </a:p>
          <a:p>
            <a:pPr lvl="1" marL="0" marR="0" indent="200418" defTabSz="425195">
              <a:spcBef>
                <a:spcPts val="400"/>
              </a:spcBef>
              <a:defRPr sz="1860">
                <a:uFillTx/>
              </a:defRPr>
            </a:pPr>
          </a:p>
        </p:txBody>
      </p:sp>
      <p:sp>
        <p:nvSpPr>
          <p:cNvPr id="78" name="TextBox 5"/>
          <p:cNvSpPr txBox="1"/>
          <p:nvPr/>
        </p:nvSpPr>
        <p:spPr>
          <a:xfrm>
            <a:off x="1909691" y="6272874"/>
            <a:ext cx="5219662"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defTabSz="457200">
              <a:defRPr b="1">
                <a:solidFill>
                  <a:srgbClr val="FFFFFF"/>
                </a:solidFill>
                <a:uFillTx/>
              </a:defRPr>
            </a:lvl1pPr>
          </a:lstStyle>
          <a:p>
            <a:pPr/>
            <a:r>
              <a:t>Agencies share costs and benefits!</a:t>
            </a:r>
          </a:p>
        </p:txBody>
      </p:sp>
      <p:sp>
        <p:nvSpPr>
          <p:cNvPr id="79" name="Slide Number Placeholder 2"/>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Title 1"/>
          <p:cNvSpPr txBox="1"/>
          <p:nvPr>
            <p:ph type="title"/>
          </p:nvPr>
        </p:nvSpPr>
        <p:spPr>
          <a:xfrm>
            <a:off x="239109" y="259305"/>
            <a:ext cx="6612068" cy="682684"/>
          </a:xfrm>
          <a:prstGeom prst="rect">
            <a:avLst/>
          </a:prstGeom>
        </p:spPr>
        <p:txBody>
          <a:bodyPr/>
          <a:lstStyle/>
          <a:p>
            <a:pPr/>
            <a:r>
              <a:t>View of the FHIM: ONC &amp; NIST</a:t>
            </a:r>
          </a:p>
        </p:txBody>
      </p:sp>
      <p:sp>
        <p:nvSpPr>
          <p:cNvPr id="84" name="Content Placeholder 2"/>
          <p:cNvSpPr txBox="1"/>
          <p:nvPr/>
        </p:nvSpPr>
        <p:spPr>
          <a:xfrm>
            <a:off x="239110" y="1391712"/>
            <a:ext cx="8650890" cy="476342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0" marR="0" defTabSz="457200">
              <a:spcBef>
                <a:spcPts val="500"/>
              </a:spcBef>
              <a:defRPr>
                <a:uFillTx/>
              </a:defRPr>
            </a:pPr>
          </a:p>
          <a:p>
            <a:pPr marL="342900" marR="0" indent="-342900" defTabSz="457200">
              <a:spcBef>
                <a:spcPts val="500"/>
              </a:spcBef>
              <a:buSzPct val="100000"/>
              <a:buFont typeface="Arial"/>
              <a:buChar char="•"/>
              <a:defRPr>
                <a:uFillTx/>
              </a:defRPr>
            </a:pPr>
            <a:r>
              <a:t>ONC and NIST use code generated by Model Driven Health Tools (MDHT) which uses the FHIM to test C-CDA conformance claims</a:t>
            </a:r>
          </a:p>
          <a:p>
            <a:pPr marL="342900" marR="0" indent="-342900" defTabSz="457200">
              <a:spcBef>
                <a:spcPts val="500"/>
              </a:spcBef>
              <a:buSzPct val="100000"/>
              <a:buFont typeface="Arial"/>
              <a:buChar char="•"/>
              <a:defRPr>
                <a:uFillTx/>
              </a:defRPr>
            </a:pPr>
            <a:r>
              <a:t>The FHIM provides content to the QI Core</a:t>
            </a:r>
          </a:p>
          <a:p>
            <a:pPr lvl="2" marL="0" marR="0" indent="857250" defTabSz="457200">
              <a:spcBef>
                <a:spcPts val="500"/>
              </a:spcBef>
              <a:defRPr i="1" sz="2200">
                <a:solidFill>
                  <a:srgbClr val="1D427C"/>
                </a:solidFill>
                <a:uFillTx/>
              </a:defRPr>
            </a:pPr>
            <a:r>
              <a:t>The QI Core addresses the need for harmonized quality improvement (QI) standards, initial FHIR profile alignment efforts around a QI Core, and efforts for further data model integration.</a:t>
            </a:r>
            <a:endParaRPr>
              <a:solidFill>
                <a:srgbClr val="000000"/>
              </a:solidFill>
            </a:endParaRPr>
          </a:p>
          <a:p>
            <a:pPr lvl="1" marL="0" marR="0" indent="215503" defTabSz="457200">
              <a:spcBef>
                <a:spcPts val="400"/>
              </a:spcBef>
              <a:defRPr sz="2000">
                <a:uFillTx/>
              </a:defRPr>
            </a:pPr>
          </a:p>
        </p:txBody>
      </p:sp>
      <p:sp>
        <p:nvSpPr>
          <p:cNvPr id="85" name="TextBox 5"/>
          <p:cNvSpPr txBox="1"/>
          <p:nvPr/>
        </p:nvSpPr>
        <p:spPr>
          <a:xfrm>
            <a:off x="1909691" y="6272874"/>
            <a:ext cx="5219662"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defTabSz="457200">
              <a:defRPr b="1">
                <a:solidFill>
                  <a:srgbClr val="FFFFFF"/>
                </a:solidFill>
                <a:uFillTx/>
              </a:defRPr>
            </a:lvl1pPr>
          </a:lstStyle>
          <a:p>
            <a:pPr/>
            <a:r>
              <a:t>Agencies share costs and benefits!</a:t>
            </a:r>
          </a:p>
        </p:txBody>
      </p:sp>
      <p:sp>
        <p:nvSpPr>
          <p:cNvPr id="86" name="Slide Number Placeholder 2"/>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Title 1"/>
          <p:cNvSpPr txBox="1"/>
          <p:nvPr>
            <p:ph type="title"/>
          </p:nvPr>
        </p:nvSpPr>
        <p:spPr>
          <a:xfrm>
            <a:off x="239110" y="62118"/>
            <a:ext cx="6796690" cy="879872"/>
          </a:xfrm>
          <a:prstGeom prst="rect">
            <a:avLst/>
          </a:prstGeom>
        </p:spPr>
        <p:txBody>
          <a:bodyPr/>
          <a:lstStyle>
            <a:lvl1pPr algn="l"/>
          </a:lstStyle>
          <a:p>
            <a:pPr/>
            <a:r>
              <a:t>View of the FHIM: CDC &amp; FDA</a:t>
            </a:r>
          </a:p>
        </p:txBody>
      </p:sp>
      <p:sp>
        <p:nvSpPr>
          <p:cNvPr id="91" name="Content Placeholder 2"/>
          <p:cNvSpPr txBox="1"/>
          <p:nvPr/>
        </p:nvSpPr>
        <p:spPr>
          <a:xfrm>
            <a:off x="391510" y="1351127"/>
            <a:ext cx="7965090" cy="492174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0" marR="0" defTabSz="457200">
              <a:lnSpc>
                <a:spcPct val="90000"/>
              </a:lnSpc>
              <a:spcBef>
                <a:spcPts val="500"/>
              </a:spcBef>
              <a:defRPr>
                <a:uFillTx/>
              </a:defRPr>
            </a:pPr>
            <a:r>
              <a:t>CDC</a:t>
            </a:r>
            <a:endParaRPr sz="2200"/>
          </a:p>
          <a:p>
            <a:pPr lvl="1" marL="742950" marR="0" indent="-285750" defTabSz="457200">
              <a:lnSpc>
                <a:spcPct val="90000"/>
              </a:lnSpc>
              <a:spcBef>
                <a:spcPts val="500"/>
              </a:spcBef>
              <a:buSzPct val="100000"/>
              <a:buFont typeface="Arial"/>
              <a:buChar char="•"/>
              <a:defRPr sz="2200">
                <a:uFillTx/>
              </a:defRPr>
            </a:pPr>
            <a:r>
              <a:t>FHIM staff were directly involved in the data harmonization process for public health case reporting</a:t>
            </a:r>
          </a:p>
          <a:p>
            <a:pPr lvl="1" marL="742950" marR="0" indent="-285750" defTabSz="457200">
              <a:lnSpc>
                <a:spcPct val="90000"/>
              </a:lnSpc>
              <a:spcBef>
                <a:spcPts val="500"/>
              </a:spcBef>
              <a:buSzPct val="100000"/>
              <a:buFont typeface="Arial"/>
              <a:buChar char="•"/>
              <a:defRPr sz="2200">
                <a:uFillTx/>
              </a:defRPr>
            </a:pPr>
            <a:r>
              <a:t>The FHIM was used as one of the reference sources for publishing CDC’s Public Health Information Network Vocabulary Access Distribution System (PHIN VADS) vocabulary directory for emergency preparedness</a:t>
            </a:r>
          </a:p>
          <a:p>
            <a:pPr lvl="1" marL="0" marR="0" indent="457200" defTabSz="457200">
              <a:lnSpc>
                <a:spcPct val="90000"/>
              </a:lnSpc>
              <a:spcBef>
                <a:spcPts val="400"/>
              </a:spcBef>
              <a:defRPr i="1" sz="1900">
                <a:solidFill>
                  <a:srgbClr val="1D427C"/>
                </a:solidFill>
                <a:uFillTx/>
              </a:defRPr>
            </a:pPr>
            <a:r>
              <a:t>Without</a:t>
            </a:r>
            <a:r>
              <a:rPr sz="1800"/>
              <a:t> the FHIM, data from outside of the CDC in unfamiliar formats must be manually processed, which is very costly </a:t>
            </a:r>
            <a:endParaRPr>
              <a:solidFill>
                <a:srgbClr val="000000"/>
              </a:solidFill>
            </a:endParaRPr>
          </a:p>
          <a:p>
            <a:pPr marL="0" marR="0" defTabSz="457200">
              <a:lnSpc>
                <a:spcPct val="90000"/>
              </a:lnSpc>
              <a:spcBef>
                <a:spcPts val="500"/>
              </a:spcBef>
              <a:defRPr>
                <a:uFillTx/>
              </a:defRPr>
            </a:pPr>
            <a:r>
              <a:t>FDA</a:t>
            </a:r>
            <a:endParaRPr sz="2200"/>
          </a:p>
          <a:p>
            <a:pPr lvl="1" marL="742950" marR="0" indent="-285750" defTabSz="457200">
              <a:lnSpc>
                <a:spcPct val="90000"/>
              </a:lnSpc>
              <a:spcBef>
                <a:spcPts val="500"/>
              </a:spcBef>
              <a:buSzPct val="100000"/>
              <a:buFont typeface="Arial"/>
              <a:buChar char="•"/>
              <a:defRPr sz="2200">
                <a:uFillTx/>
              </a:defRPr>
            </a:pPr>
            <a:r>
              <a:t>Works with the FHIM initiatives to ensure federally recognized and mandated data standards align with FDA data standards</a:t>
            </a:r>
          </a:p>
          <a:p>
            <a:pPr lvl="1" marL="0" marR="0" indent="457200" defTabSz="457200">
              <a:lnSpc>
                <a:spcPct val="90000"/>
              </a:lnSpc>
              <a:spcBef>
                <a:spcPts val="400"/>
              </a:spcBef>
              <a:defRPr i="1" sz="1900">
                <a:solidFill>
                  <a:srgbClr val="1D427C"/>
                </a:solidFill>
                <a:uFillTx/>
              </a:defRPr>
            </a:pPr>
            <a:r>
              <a:t>Avoids having to manually convert reportable data</a:t>
            </a:r>
          </a:p>
        </p:txBody>
      </p:sp>
      <p:sp>
        <p:nvSpPr>
          <p:cNvPr id="92" name="TextBox 3"/>
          <p:cNvSpPr txBox="1"/>
          <p:nvPr/>
        </p:nvSpPr>
        <p:spPr>
          <a:xfrm>
            <a:off x="2100764" y="6272874"/>
            <a:ext cx="5304344" cy="7062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defTabSz="457200">
              <a:defRPr b="1">
                <a:solidFill>
                  <a:srgbClr val="FFFFFF"/>
                </a:solidFill>
                <a:uFillTx/>
              </a:defRPr>
            </a:lvl1pPr>
          </a:lstStyle>
          <a:p>
            <a:pPr/>
            <a:r>
              <a:t>Agencies share costs and benefits!</a:t>
            </a:r>
          </a:p>
        </p:txBody>
      </p:sp>
      <p:sp>
        <p:nvSpPr>
          <p:cNvPr id="93" name="Slide Number Placeholder 2"/>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239109" y="245660"/>
            <a:ext cx="6596407" cy="696330"/>
          </a:xfrm>
          <a:prstGeom prst="rect">
            <a:avLst/>
          </a:prstGeom>
        </p:spPr>
        <p:txBody>
          <a:bodyPr/>
          <a:lstStyle/>
          <a:p>
            <a:pPr/>
            <a:r>
              <a:t>…and if FHIM didn’t exist?</a:t>
            </a:r>
          </a:p>
        </p:txBody>
      </p:sp>
      <p:sp>
        <p:nvSpPr>
          <p:cNvPr id="98" name="Content Placeholder 2"/>
          <p:cNvSpPr txBox="1"/>
          <p:nvPr>
            <p:ph type="body" idx="1"/>
          </p:nvPr>
        </p:nvSpPr>
        <p:spPr>
          <a:xfrm>
            <a:off x="239110" y="1475495"/>
            <a:ext cx="8396890" cy="4566620"/>
          </a:xfrm>
          <a:prstGeom prst="rect">
            <a:avLst/>
          </a:prstGeom>
        </p:spPr>
        <p:txBody>
          <a:bodyPr/>
          <a:lstStyle/>
          <a:p>
            <a:pPr/>
            <a:r>
              <a:t>Results of not making the FHIM the authoritative standard for all federal agencies:</a:t>
            </a:r>
          </a:p>
          <a:p>
            <a:pPr>
              <a:defRPr sz="1200"/>
            </a:pPr>
          </a:p>
          <a:p>
            <a:pPr marL="457200" indent="-457200">
              <a:buSzPct val="100000"/>
              <a:buFont typeface="Arial"/>
              <a:buChar char="•"/>
            </a:pPr>
            <a:r>
              <a:t>Replicated modeling efforts across agencies </a:t>
            </a:r>
          </a:p>
          <a:p>
            <a:pPr marL="457200" indent="-457200">
              <a:buSzPct val="100000"/>
              <a:buFont typeface="Arial"/>
              <a:buChar char="•"/>
            </a:pPr>
            <a:r>
              <a:t>Divergence of agency information models</a:t>
            </a:r>
          </a:p>
          <a:p>
            <a:pPr marL="457200" indent="-457200">
              <a:buSzPct val="100000"/>
              <a:buFont typeface="Arial"/>
              <a:buChar char="•"/>
            </a:pPr>
            <a:r>
              <a:t>Widening of semantic interoperability gap</a:t>
            </a:r>
          </a:p>
          <a:p>
            <a:pPr marL="457200" indent="-457200">
              <a:buSzPct val="100000"/>
              <a:buFont typeface="Arial"/>
              <a:buChar char="•"/>
            </a:pPr>
            <a:r>
              <a:t>Increased agency spending</a:t>
            </a:r>
          </a:p>
          <a:p>
            <a:pPr>
              <a:defRPr sz="1100"/>
            </a:pPr>
          </a:p>
          <a:p>
            <a:pPr lvl="1" algn="ctr">
              <a:defRPr i="1" sz="2200">
                <a:solidFill>
                  <a:srgbClr val="1D427C"/>
                </a:solidFill>
              </a:defRPr>
            </a:pPr>
            <a:r>
              <a:t>Healthcare is heavily regulated and as new laws, regulations, and standards emerge, the FHIM model is updated. No agency has the budget to do that alone!</a:t>
            </a:r>
          </a:p>
        </p:txBody>
      </p:sp>
      <p:sp>
        <p:nvSpPr>
          <p:cNvPr id="99" name="Slide Number Placeholder 3"/>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239110" y="259305"/>
            <a:ext cx="6584771" cy="682684"/>
          </a:xfrm>
          <a:prstGeom prst="rect">
            <a:avLst/>
          </a:prstGeom>
        </p:spPr>
        <p:txBody>
          <a:bodyPr/>
          <a:lstStyle/>
          <a:p>
            <a:pPr/>
            <a:r>
              <a:t>Developed </a:t>
            </a:r>
            <a:r>
              <a:rPr u="sng"/>
              <a:t>BY</a:t>
            </a:r>
            <a:r>
              <a:t> SMEs </a:t>
            </a:r>
            <a:r>
              <a:rPr u="sng"/>
              <a:t>FOR</a:t>
            </a:r>
            <a:r>
              <a:t> SMEs</a:t>
            </a:r>
          </a:p>
        </p:txBody>
      </p:sp>
      <p:sp>
        <p:nvSpPr>
          <p:cNvPr id="104" name="Content Placeholder 2"/>
          <p:cNvSpPr txBox="1"/>
          <p:nvPr>
            <p:ph type="body" idx="1"/>
          </p:nvPr>
        </p:nvSpPr>
        <p:spPr>
          <a:xfrm>
            <a:off x="239110" y="1337480"/>
            <a:ext cx="8574690" cy="4831308"/>
          </a:xfrm>
          <a:prstGeom prst="rect">
            <a:avLst/>
          </a:prstGeom>
        </p:spPr>
        <p:txBody>
          <a:bodyPr/>
          <a:lstStyle/>
          <a:p>
            <a:pPr>
              <a:lnSpc>
                <a:spcPct val="80000"/>
              </a:lnSpc>
              <a:spcBef>
                <a:spcPts val="400"/>
              </a:spcBef>
              <a:defRPr i="1" sz="2000">
                <a:solidFill>
                  <a:srgbClr val="1D427C"/>
                </a:solidFill>
              </a:defRPr>
            </a:pPr>
            <a:r>
              <a:t>“The FHIM has always been built by agency SMEs who put into it what their agencies need which is why its the authoritative federal information source for healthcare interoperability.”</a:t>
            </a:r>
            <a:r>
              <a:rPr sz="1800"/>
              <a:t> - </a:t>
            </a:r>
            <a:r>
              <a:rPr i="0" sz="1600"/>
              <a:t>Nancy Orvis, Enterprise Architect, DHA</a:t>
            </a:r>
            <a:endParaRPr sz="900"/>
          </a:p>
          <a:p>
            <a:pPr>
              <a:lnSpc>
                <a:spcPct val="80000"/>
              </a:lnSpc>
              <a:spcBef>
                <a:spcPts val="200"/>
              </a:spcBef>
              <a:defRPr sz="5000"/>
            </a:pPr>
          </a:p>
          <a:p>
            <a:pPr marL="457200" indent="-457200">
              <a:lnSpc>
                <a:spcPct val="80000"/>
              </a:lnSpc>
              <a:buSzPct val="100000"/>
              <a:buFont typeface="Arial"/>
              <a:buChar char="•"/>
            </a:pPr>
            <a:r>
              <a:t>The FHIM captures the breadth and depth of health terminology</a:t>
            </a:r>
            <a:endParaRPr sz="900"/>
          </a:p>
          <a:p>
            <a:pPr marL="457200" indent="-457200">
              <a:lnSpc>
                <a:spcPct val="80000"/>
              </a:lnSpc>
              <a:buSzPct val="100000"/>
              <a:buFont typeface="Arial"/>
              <a:buChar char="•"/>
            </a:pPr>
            <a:r>
              <a:t>The FHIM incorporates these standards:</a:t>
            </a:r>
            <a:endParaRPr sz="900"/>
          </a:p>
          <a:p>
            <a:pPr lvl="2" marL="1371600" indent="-457200">
              <a:lnSpc>
                <a:spcPct val="80000"/>
              </a:lnSpc>
              <a:buSzPct val="100000"/>
              <a:buFont typeface="Arial"/>
              <a:buChar char="•"/>
              <a:defRPr sz="2200"/>
            </a:pPr>
            <a:r>
              <a:t>HL7v2                    </a:t>
            </a:r>
            <a:endParaRPr sz="700"/>
          </a:p>
          <a:p>
            <a:pPr lvl="2" marL="1371600" indent="-457200">
              <a:lnSpc>
                <a:spcPct val="80000"/>
              </a:lnSpc>
              <a:buSzPct val="100000"/>
              <a:buFont typeface="Arial"/>
              <a:buChar char="•"/>
              <a:defRPr sz="2200"/>
            </a:pPr>
            <a:r>
              <a:t>HL7 CDA (including CCD &amp; C-CDA)                              </a:t>
            </a:r>
            <a:endParaRPr sz="700"/>
          </a:p>
          <a:p>
            <a:pPr lvl="2" marL="1371600" indent="-457200">
              <a:lnSpc>
                <a:spcPct val="80000"/>
              </a:lnSpc>
              <a:buSzPct val="100000"/>
              <a:buFont typeface="Arial"/>
              <a:buChar char="•"/>
              <a:defRPr sz="2200"/>
            </a:pPr>
            <a:r>
              <a:t>HL7 FHIR              </a:t>
            </a:r>
            <a:endParaRPr sz="700"/>
          </a:p>
          <a:p>
            <a:pPr lvl="2" marL="1371600" indent="-457200">
              <a:lnSpc>
                <a:spcPct val="80000"/>
              </a:lnSpc>
              <a:buSzPct val="100000"/>
              <a:buFont typeface="Arial"/>
              <a:buChar char="•"/>
              <a:defRPr sz="2200"/>
            </a:pPr>
            <a:r>
              <a:t>NCPDP Telecom</a:t>
            </a:r>
            <a:endParaRPr sz="700"/>
          </a:p>
          <a:p>
            <a:pPr lvl="2" marL="1371600" indent="-457200">
              <a:lnSpc>
                <a:spcPct val="80000"/>
              </a:lnSpc>
              <a:buSzPct val="100000"/>
              <a:buFont typeface="Arial"/>
              <a:buChar char="•"/>
              <a:defRPr sz="2200"/>
            </a:pPr>
            <a:r>
              <a:t>NCPDP Script</a:t>
            </a:r>
            <a:endParaRPr sz="700"/>
          </a:p>
          <a:p>
            <a:pPr lvl="2" marL="1371600" indent="-457200">
              <a:lnSpc>
                <a:spcPct val="80000"/>
              </a:lnSpc>
              <a:buSzPct val="100000"/>
              <a:buFont typeface="Arial"/>
              <a:buChar char="•"/>
              <a:defRPr sz="2200"/>
            </a:pPr>
            <a:r>
              <a:t>ASC X12</a:t>
            </a:r>
          </a:p>
        </p:txBody>
      </p:sp>
      <p:sp>
        <p:nvSpPr>
          <p:cNvPr id="105" name="Slide Number Placeholder 3"/>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Content Placeholder 2"/>
          <p:cNvSpPr txBox="1"/>
          <p:nvPr>
            <p:ph type="body" idx="1"/>
          </p:nvPr>
        </p:nvSpPr>
        <p:spPr>
          <a:xfrm>
            <a:off x="239109" y="1351127"/>
            <a:ext cx="8364364" cy="4969450"/>
          </a:xfrm>
          <a:prstGeom prst="rect">
            <a:avLst/>
          </a:prstGeom>
        </p:spPr>
        <p:txBody>
          <a:bodyPr/>
          <a:lstStyle/>
          <a:p>
            <a:pPr>
              <a:lnSpc>
                <a:spcPct val="80000"/>
              </a:lnSpc>
              <a:spcBef>
                <a:spcPts val="700"/>
              </a:spcBef>
              <a:defRPr sz="3100"/>
            </a:pPr>
            <a:r>
              <a:t>DHA</a:t>
            </a:r>
            <a:endParaRPr sz="1800"/>
          </a:p>
          <a:p>
            <a:pPr lvl="1" marL="1028700" indent="-571500">
              <a:lnSpc>
                <a:spcPct val="80000"/>
              </a:lnSpc>
              <a:spcBef>
                <a:spcPts val="600"/>
              </a:spcBef>
              <a:buSzPct val="100000"/>
              <a:buFont typeface="Arial"/>
              <a:buChar char="•"/>
              <a:defRPr sz="2600"/>
            </a:pPr>
            <a:r>
              <a:t>Tied to modeling and subsequent development around MHS Genesis </a:t>
            </a:r>
            <a:endParaRPr sz="1500"/>
          </a:p>
          <a:p>
            <a:pPr lvl="1" marL="1028700" indent="-571500">
              <a:lnSpc>
                <a:spcPct val="80000"/>
              </a:lnSpc>
              <a:spcBef>
                <a:spcPts val="600"/>
              </a:spcBef>
              <a:buSzPct val="100000"/>
              <a:buFont typeface="Arial"/>
              <a:buChar char="•"/>
              <a:defRPr sz="2600"/>
            </a:pPr>
            <a:r>
              <a:t>Informs the MHS Conceptual Data Model</a:t>
            </a:r>
            <a:endParaRPr sz="1500"/>
          </a:p>
          <a:p>
            <a:pPr lvl="1" marL="1028700" indent="-571500">
              <a:lnSpc>
                <a:spcPct val="80000"/>
              </a:lnSpc>
              <a:spcBef>
                <a:spcPts val="600"/>
              </a:spcBef>
              <a:buSzPct val="100000"/>
              <a:buFont typeface="Arial"/>
              <a:buChar char="•"/>
              <a:defRPr sz="2600"/>
            </a:pPr>
            <a:r>
              <a:t>Needed for at least 5 to 7 more years </a:t>
            </a:r>
            <a:endParaRPr sz="1500"/>
          </a:p>
          <a:p>
            <a:pPr lvl="1">
              <a:lnSpc>
                <a:spcPct val="80000"/>
              </a:lnSpc>
              <a:spcBef>
                <a:spcPts val="300"/>
              </a:spcBef>
              <a:defRPr sz="1500"/>
            </a:pPr>
          </a:p>
          <a:p>
            <a:pPr>
              <a:lnSpc>
                <a:spcPct val="80000"/>
              </a:lnSpc>
              <a:spcBef>
                <a:spcPts val="700"/>
              </a:spcBef>
              <a:defRPr sz="3100"/>
            </a:pPr>
            <a:r>
              <a:t>VA</a:t>
            </a:r>
            <a:endParaRPr sz="4100"/>
          </a:p>
          <a:p>
            <a:pPr lvl="1" marL="1028700" indent="-571500">
              <a:lnSpc>
                <a:spcPct val="80000"/>
              </a:lnSpc>
              <a:spcBef>
                <a:spcPts val="600"/>
              </a:spcBef>
              <a:buSzPct val="100000"/>
              <a:buFont typeface="Arial"/>
              <a:buChar char="•"/>
              <a:defRPr sz="2600"/>
            </a:pPr>
            <a:r>
              <a:t>Business Information Requirements for current and future initiatives are represented in the BIM:</a:t>
            </a:r>
            <a:endParaRPr sz="1500"/>
          </a:p>
          <a:p>
            <a:pPr lvl="3" marL="1943100" indent="-571500">
              <a:lnSpc>
                <a:spcPct val="80000"/>
              </a:lnSpc>
              <a:buSzPct val="100000"/>
              <a:buFont typeface="Arial"/>
              <a:buChar char="•"/>
            </a:pPr>
            <a:r>
              <a:t>The VHA Virtual Patient Record </a:t>
            </a:r>
            <a:endParaRPr sz="3100"/>
          </a:p>
          <a:p>
            <a:pPr lvl="3" marL="1943100" indent="-571500">
              <a:lnSpc>
                <a:spcPct val="80000"/>
              </a:lnSpc>
              <a:buSzPct val="100000"/>
              <a:buFont typeface="Arial"/>
              <a:buChar char="•"/>
            </a:pPr>
            <a:r>
              <a:t>Care in the Community Program</a:t>
            </a:r>
            <a:endParaRPr sz="900"/>
          </a:p>
          <a:p>
            <a:pPr lvl="3" marL="1943100" indent="-571500">
              <a:lnSpc>
                <a:spcPct val="80000"/>
              </a:lnSpc>
              <a:buSzPct val="100000"/>
              <a:buFont typeface="Arial"/>
              <a:buChar char="•"/>
            </a:pPr>
            <a:r>
              <a:t>VistA Modernization</a:t>
            </a:r>
          </a:p>
        </p:txBody>
      </p:sp>
      <p:sp>
        <p:nvSpPr>
          <p:cNvPr id="108" name="Title 1"/>
          <p:cNvSpPr txBox="1"/>
          <p:nvPr/>
        </p:nvSpPr>
        <p:spPr>
          <a:xfrm>
            <a:off x="344075" y="259305"/>
            <a:ext cx="6479807" cy="68268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marL="0" marR="0" algn="r" defTabSz="457200">
              <a:defRPr b="1" sz="3200">
                <a:solidFill>
                  <a:srgbClr val="1D427C"/>
                </a:solidFill>
                <a:uFillTx/>
                <a:latin typeface="Times New Roman"/>
                <a:ea typeface="Times New Roman"/>
                <a:cs typeface="Times New Roman"/>
                <a:sym typeface="Times New Roman"/>
              </a:defRPr>
            </a:lvl1pPr>
          </a:lstStyle>
          <a:p>
            <a:pPr/>
            <a:r>
              <a:t>Intended Future Agency Use </a:t>
            </a:r>
          </a:p>
        </p:txBody>
      </p:sp>
      <p:sp>
        <p:nvSpPr>
          <p:cNvPr id="109" name="Slide Number Placeholder 1"/>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