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media/image1.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media/image3.jpeg" ContentType="image/jpeg"/>
  <Override PartName="/ppt/media/image4.jpeg" ContentType="image/jpeg"/>
  <Override PartName="/ppt/media/image5.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6.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7.jpeg" ContentType="image/jpeg"/>
  <Override PartName="/ppt/media/image8.jpeg" ContentType="image/jpeg"/>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9144000" cy="6858000"/>
  <p:notesSz cx="6858000" cy="9144000"/>
  <p:defaultTextStyle>
    <a:lvl1pPr>
      <a:defRPr sz="2400">
        <a:latin typeface="+mn-lt"/>
        <a:ea typeface="+mn-ea"/>
        <a:cs typeface="+mn-cs"/>
        <a:sym typeface="Avenir Book"/>
      </a:defRPr>
    </a:lvl1pPr>
    <a:lvl2pPr>
      <a:defRPr sz="2400">
        <a:latin typeface="+mn-lt"/>
        <a:ea typeface="+mn-ea"/>
        <a:cs typeface="+mn-cs"/>
        <a:sym typeface="Avenir Book"/>
      </a:defRPr>
    </a:lvl2pPr>
    <a:lvl3pPr>
      <a:defRPr sz="2400">
        <a:latin typeface="+mn-lt"/>
        <a:ea typeface="+mn-ea"/>
        <a:cs typeface="+mn-cs"/>
        <a:sym typeface="Avenir Book"/>
      </a:defRPr>
    </a:lvl3pPr>
    <a:lvl4pPr>
      <a:defRPr sz="2400">
        <a:latin typeface="+mn-lt"/>
        <a:ea typeface="+mn-ea"/>
        <a:cs typeface="+mn-cs"/>
        <a:sym typeface="Avenir Book"/>
      </a:defRPr>
    </a:lvl4pPr>
    <a:lvl5pPr>
      <a:defRPr sz="2400">
        <a:latin typeface="+mn-lt"/>
        <a:ea typeface="+mn-ea"/>
        <a:cs typeface="+mn-cs"/>
        <a:sym typeface="Avenir Book"/>
      </a:defRPr>
    </a:lvl5pPr>
    <a:lvl6pPr>
      <a:defRPr sz="2400">
        <a:latin typeface="+mn-lt"/>
        <a:ea typeface="+mn-ea"/>
        <a:cs typeface="+mn-cs"/>
        <a:sym typeface="Avenir Book"/>
      </a:defRPr>
    </a:lvl6pPr>
    <a:lvl7pPr>
      <a:defRPr sz="2400">
        <a:latin typeface="+mn-lt"/>
        <a:ea typeface="+mn-ea"/>
        <a:cs typeface="+mn-cs"/>
        <a:sym typeface="Avenir Book"/>
      </a:defRPr>
    </a:lvl7pPr>
    <a:lvl8pPr>
      <a:defRPr sz="2400">
        <a:latin typeface="+mn-lt"/>
        <a:ea typeface="+mn-ea"/>
        <a:cs typeface="+mn-cs"/>
        <a:sym typeface="Avenir Book"/>
      </a:defRPr>
    </a:lvl8pPr>
    <a:lvl9pPr>
      <a:defRPr sz="2400">
        <a:latin typeface="+mn-lt"/>
        <a:ea typeface="+mn-ea"/>
        <a:cs typeface="+mn-cs"/>
        <a:sym typeface="Avenir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7"/>
          </a:solidFill>
        </a:fill>
      </a:tcStyle>
    </a:wholeTbl>
    <a:band2H>
      <a:tcTxStyle b="def" i="def"/>
      <a:tcStyle>
        <a:tcBdr/>
        <a:fill>
          <a:solidFill>
            <a:srgbClr val="E6E8EC"/>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7"/>
          </a:solidFill>
        </a:fill>
      </a:tcStyle>
    </a:wholeTbl>
    <a:band2H>
      <a:tcTxStyle b="def" i="def"/>
      <a:tcStyle>
        <a:tcBdr/>
        <a:fill>
          <a:solidFill>
            <a:srgbClr val="E6E8EC"/>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BDBDB"/>
          </a:solidFill>
        </a:fill>
      </a:tcStyle>
    </a:wholeTbl>
    <a:band2H>
      <a:tcTxStyle b="def" i="def"/>
      <a:tcStyle>
        <a:tcBdr/>
        <a:fill>
          <a:solidFill>
            <a:srgbClr val="EEEEEE"/>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firstRow>
  </a:tblStyle>
  <a:tblStyle styleId="{CF821DB8-F4EB-4A41-A1BA-3FCAFE7338EE}"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ACB"/>
          </a:solidFill>
        </a:fill>
      </a:tcStyle>
    </a:wholeTbl>
    <a:band2H>
      <a:tcTxStyle b="def" i="def"/>
      <a:tcStyle>
        <a:tcBdr/>
        <a:fill>
          <a:solidFill>
            <a:srgbClr val="F2E6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Row>
  </a:tblStyle>
  <a:tblStyle styleId="{33BA23B1-9221-436E-865A-0063620EA4FD}"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3F8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13F8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ph type="sldImg"/>
          </p:nvPr>
        </p:nvSpPr>
        <p:spPr>
          <a:xfrm>
            <a:off x="1143000" y="685800"/>
            <a:ext cx="4572000" cy="3429000"/>
          </a:xfrm>
          <a:prstGeom prst="rect">
            <a:avLst/>
          </a:prstGeom>
        </p:spPr>
        <p:txBody>
          <a:bodyPr/>
          <a:lstStyle/>
          <a:p>
            <a:pPr lvl="0"/>
          </a:p>
        </p:txBody>
      </p:sp>
      <p:sp>
        <p:nvSpPr>
          <p:cNvPr id="64" name="Shape 6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Book"/>
      </a:defRPr>
    </a:lvl1pPr>
    <a:lvl2pPr indent="228600" defTabSz="457200">
      <a:lnSpc>
        <a:spcPct val="125000"/>
      </a:lnSpc>
      <a:defRPr sz="2400">
        <a:latin typeface="+mn-lt"/>
        <a:ea typeface="+mn-ea"/>
        <a:cs typeface="+mn-cs"/>
        <a:sym typeface="Avenir Book"/>
      </a:defRPr>
    </a:lvl2pPr>
    <a:lvl3pPr indent="457200" defTabSz="457200">
      <a:lnSpc>
        <a:spcPct val="125000"/>
      </a:lnSpc>
      <a:defRPr sz="2400">
        <a:latin typeface="+mn-lt"/>
        <a:ea typeface="+mn-ea"/>
        <a:cs typeface="+mn-cs"/>
        <a:sym typeface="Avenir Book"/>
      </a:defRPr>
    </a:lvl3pPr>
    <a:lvl4pPr indent="685800" defTabSz="457200">
      <a:lnSpc>
        <a:spcPct val="125000"/>
      </a:lnSpc>
      <a:defRPr sz="2400">
        <a:latin typeface="+mn-lt"/>
        <a:ea typeface="+mn-ea"/>
        <a:cs typeface="+mn-cs"/>
        <a:sym typeface="Avenir Book"/>
      </a:defRPr>
    </a:lvl4pPr>
    <a:lvl5pPr indent="914400" defTabSz="457200">
      <a:lnSpc>
        <a:spcPct val="125000"/>
      </a:lnSpc>
      <a:defRPr sz="2400">
        <a:latin typeface="+mn-lt"/>
        <a:ea typeface="+mn-ea"/>
        <a:cs typeface="+mn-cs"/>
        <a:sym typeface="Avenir Book"/>
      </a:defRPr>
    </a:lvl5pPr>
    <a:lvl6pPr indent="1143000" defTabSz="457200">
      <a:lnSpc>
        <a:spcPct val="125000"/>
      </a:lnSpc>
      <a:defRPr sz="2400">
        <a:latin typeface="+mn-lt"/>
        <a:ea typeface="+mn-ea"/>
        <a:cs typeface="+mn-cs"/>
        <a:sym typeface="Avenir Book"/>
      </a:defRPr>
    </a:lvl6pPr>
    <a:lvl7pPr indent="1371600" defTabSz="457200">
      <a:lnSpc>
        <a:spcPct val="125000"/>
      </a:lnSpc>
      <a:defRPr sz="2400">
        <a:latin typeface="+mn-lt"/>
        <a:ea typeface="+mn-ea"/>
        <a:cs typeface="+mn-cs"/>
        <a:sym typeface="Avenir Book"/>
      </a:defRPr>
    </a:lvl7pPr>
    <a:lvl8pPr indent="1600200" defTabSz="457200">
      <a:lnSpc>
        <a:spcPct val="125000"/>
      </a:lnSpc>
      <a:defRPr sz="2400">
        <a:latin typeface="+mn-lt"/>
        <a:ea typeface="+mn-ea"/>
        <a:cs typeface="+mn-cs"/>
        <a:sym typeface="Avenir Book"/>
      </a:defRPr>
    </a:lvl8pPr>
    <a:lvl9pPr indent="1828800" defTabSz="457200">
      <a:lnSpc>
        <a:spcPct val="125000"/>
      </a:lnSpc>
      <a:defRPr sz="2400">
        <a:latin typeface="+mn-lt"/>
        <a:ea typeface="+mn-ea"/>
        <a:cs typeface="+mn-cs"/>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lvl="0"/>
          </a:p>
        </p:txBody>
      </p:sp>
      <p:sp>
        <p:nvSpPr>
          <p:cNvPr id="82" name="Shape 82"/>
          <p:cNvSpPr/>
          <p:nvPr>
            <p:ph type="body" sz="quarter" idx="1"/>
          </p:nvPr>
        </p:nvSpPr>
        <p:spPr>
          <a:prstGeom prst="rect">
            <a:avLst/>
          </a:prstGeom>
        </p:spPr>
        <p:txBody>
          <a:bodyPr/>
          <a:lstStyle/>
          <a:p>
            <a:pPr lvl="0"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A logical information model of health data developed in collaboration with the federal partner agencies designed to support the federal health enterprise</a:t>
            </a:r>
          </a:p>
          <a:p>
            <a:pPr lvl="0"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Standardizes and harmonizes content (information, terminologies and value sets) across federal partner and standards organizations based on their priorities (e.g., MU) and use cases and</a:t>
            </a:r>
          </a:p>
          <a:p>
            <a:pPr lvl="0"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Integrates with open source Model Driven Health Tools (MDHT) to automate the generation of health information exchange (HIE) standards (e.g., interoperability specifications)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Can generate HIE standards for multiple Platform Specific Models (PSMs) (e.g., Health Level 7 Consolidated Document Architecture (CDA), HL7 Fast Healthcare Interoperability Resources (FHIR), National Information Exchange Model (NIEM), etc.)</a:t>
            </a:r>
          </a:p>
          <a:p>
            <a:pPr lvl="0"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The FHIM, associated terminology models and value sets and MDHT have been integrated into a robust FHA HIE framework to standardize information across the federal health enterprise</a:t>
            </a:r>
          </a:p>
          <a:p>
            <a:pPr lvl="0" marL="344858" indent="-344858" defTabSz="877822">
              <a:spcBef>
                <a:spcPts val="1100"/>
              </a:spcBef>
              <a:buClr>
                <a:srgbClr val="1D165A"/>
              </a:buClr>
              <a:buSzPct val="100000"/>
              <a:buFont typeface="Trebuchet MS"/>
              <a:buChar char="•"/>
              <a:defRPr sz="1800"/>
            </a:pPr>
            <a:r>
              <a:rPr sz="2400">
                <a:solidFill>
                  <a:srgbClr val="1D165A"/>
                </a:solidFill>
                <a:latin typeface="Calibri"/>
                <a:ea typeface="Calibri"/>
                <a:cs typeface="Calibri"/>
                <a:sym typeface="Calibri"/>
              </a:rPr>
              <a:t>The framework provides the models, tools and processes to help organizations (federal partners and others) implement information exchange standards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lvl="0"/>
          </a:p>
        </p:txBody>
      </p:sp>
      <p:sp>
        <p:nvSpPr>
          <p:cNvPr id="107" name="Shape 107"/>
          <p:cNvSpPr/>
          <p:nvPr>
            <p:ph type="body" sz="quarter" idx="1"/>
          </p:nvPr>
        </p:nvSpPr>
        <p:spPr>
          <a:prstGeom prst="rect">
            <a:avLst/>
          </a:prstGeom>
        </p:spPr>
        <p:txBody>
          <a:bodyPr/>
          <a:lstStyle/>
          <a:p>
            <a:pPr lvl="0">
              <a:defRPr sz="1800"/>
            </a:pPr>
            <a:r>
              <a:rPr sz="2400"/>
              <a:t>Examples of federal partners leveraging the FHA HIE Framework:</a:t>
            </a:r>
            <a:endParaRPr sz="2400"/>
          </a:p>
          <a:p>
            <a:pPr lvl="0" marL="342900" indent="-342900">
              <a:buSzPct val="100000"/>
              <a:buFont typeface="Arial"/>
              <a:buChar char="•"/>
              <a:defRPr sz="1800"/>
            </a:pPr>
            <a:r>
              <a:rPr sz="2400"/>
              <a:t>VA has used FHIM information to support their business modeling efforts, their IPO models and their general standards work</a:t>
            </a:r>
            <a:endParaRPr sz="2400"/>
          </a:p>
          <a:p>
            <a:pPr lvl="0" marL="342900" indent="-342900">
              <a:buSzPct val="100000"/>
              <a:buFont typeface="Arial"/>
              <a:buChar char="•"/>
              <a:defRPr sz="1800"/>
            </a:pPr>
            <a:r>
              <a:rPr sz="2400"/>
              <a:t>DoD has used FHIM information to support their functional modeling and iEHR work</a:t>
            </a:r>
            <a:endParaRPr sz="2400"/>
          </a:p>
          <a:p>
            <a:pPr lvl="0" marL="342900" indent="-342900">
              <a:buSzPct val="100000"/>
              <a:buFont typeface="Arial"/>
              <a:buChar char="•"/>
              <a:defRPr sz="1800"/>
            </a:pPr>
            <a:r>
              <a:rPr sz="2400"/>
              <a:t>CDC has used FHIM information to support their public health reporting community S&amp;I Framework initiative</a:t>
            </a:r>
            <a:endParaRPr sz="2400"/>
          </a:p>
          <a:p>
            <a:pPr lvl="0" marL="342900" indent="-342900">
              <a:buSzPct val="100000"/>
              <a:buFont typeface="Arial"/>
              <a:buChar char="•"/>
              <a:defRPr sz="1800"/>
            </a:pPr>
            <a:r>
              <a:rPr sz="2400"/>
              <a:t>FDA has used FHIM information to standardize and harmonize the information defined in their HL7 standards for exchanging device and regulatory information</a:t>
            </a:r>
            <a:endParaRPr sz="2400"/>
          </a:p>
          <a:p>
            <a:pPr lvl="0" marL="342900" indent="-342900">
              <a:buSzPct val="100000"/>
              <a:buFont typeface="Arial"/>
              <a:buChar char="•"/>
              <a:defRPr sz="1800"/>
            </a:pPr>
            <a:endParaRPr sz="2400"/>
          </a:p>
          <a:p>
            <a:pPr lvl="0">
              <a:defRPr sz="1800"/>
            </a:pPr>
            <a:r>
              <a:rPr sz="2400"/>
              <a:t>UML is a standard that supports the exchange of modeling information between different proprietary modeling tools.  This supports the export/reuse of FHIM information to other modeling tools used by federal partners.</a:t>
            </a:r>
            <a:endParaRPr sz="2400"/>
          </a:p>
          <a:p>
            <a:pPr lvl="0">
              <a:defRPr sz="1800"/>
            </a:pPr>
            <a:endParaRPr sz="2400"/>
          </a:p>
          <a:p>
            <a:pPr lvl="0">
              <a:defRPr sz="1800"/>
            </a:pPr>
            <a:r>
              <a:rPr sz="2400"/>
              <a:t>Estimates of time that can be reduced in modeling/harmonizing information is based on several prototypes completed by the FHIM team.</a:t>
            </a:r>
            <a:endParaRPr sz="2400"/>
          </a:p>
          <a:p>
            <a:pPr lvl="0" marL="342900" indent="-342900">
              <a:buClr>
                <a:srgbClr val="FF0000"/>
              </a:buClr>
              <a:buSzPct val="100000"/>
              <a:buFont typeface="Arial"/>
              <a:buChar char="•"/>
              <a:defRPr sz="1800"/>
            </a:pPr>
            <a:endParaRPr>
              <a:solidFill>
                <a:srgbClr val="FF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lvl="0"/>
          </a:p>
        </p:txBody>
      </p:sp>
      <p:sp>
        <p:nvSpPr>
          <p:cNvPr id="148" name="Shape 148"/>
          <p:cNvSpPr/>
          <p:nvPr>
            <p:ph type="body" sz="quarter" idx="1"/>
          </p:nvPr>
        </p:nvSpPr>
        <p:spPr>
          <a:prstGeom prst="rect">
            <a:avLst/>
          </a:prstGeom>
        </p:spPr>
        <p:txBody>
          <a:bodyPr/>
          <a:lstStyle/>
          <a:p>
            <a:pPr lvl="0" defTabSz="914400">
              <a:lnSpc>
                <a:spcPct val="100000"/>
              </a:lnSpc>
              <a:defRPr sz="1800"/>
            </a:pPr>
            <a:r>
              <a:rPr b="1" sz="1200">
                <a:latin typeface="Calibri"/>
                <a:ea typeface="Calibri"/>
                <a:cs typeface="Calibri"/>
                <a:sym typeface="Calibri"/>
              </a:rPr>
              <a:t>Document the information required for exchange in the FHIM Information Model</a:t>
            </a:r>
            <a:r>
              <a:rPr sz="1200">
                <a:latin typeface="Calibri"/>
                <a:ea typeface="Calibri"/>
                <a:cs typeface="Calibri"/>
                <a:sym typeface="Calibri"/>
              </a:rPr>
              <a:t>.  FHIM is a platform independent model (PIM) model describing the information exchange requirements of FHIM stakeholders. The result of this activity is to create a FHIM UML model organized into packages/domains. Each domain contains the information required to exchange information among systems in a specific business area.</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Define terminologies and value sets for coded data attributes in the FHIM Terminology model.</a:t>
            </a:r>
            <a:r>
              <a:rPr sz="1200">
                <a:latin typeface="Calibri"/>
                <a:ea typeface="Calibri"/>
                <a:cs typeface="Calibri"/>
                <a:sym typeface="Calibri"/>
              </a:rPr>
              <a:t> This FHIM Terminology is a UML model that contains all references to all coding system and value set versions used by coded attributes of FHIM classes. This model will also contain coding system version and subsets used by implementation guides based on FHIM.</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Follow a Model Driven Architecture (MDA) process guide to produce a draft implementation guide as described in section 7</a:t>
            </a:r>
            <a:r>
              <a:rPr sz="1200">
                <a:latin typeface="Calibri"/>
                <a:ea typeface="Calibri"/>
                <a:cs typeface="Calibri"/>
                <a:sym typeface="Calibri"/>
              </a:rPr>
              <a:t>. The following  is a high-level summary of the approach:</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Identify the specific use case(s) for exchange of information</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 Identify the target Platform Specific Model(s) (PSM) to support the exchange</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Constrain the FHIM and associated terminologies/value sets to generate a PIM that contains the information needed to support the use case</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Use the use case PIM to generate the target PSM</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Use the PSM to generate artifacts for the target implementation standard</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Pilot test the draft implementation</a:t>
            </a:r>
            <a:r>
              <a:rPr sz="1200">
                <a:latin typeface="Calibri"/>
                <a:ea typeface="Calibri"/>
                <a:cs typeface="Calibri"/>
                <a:sym typeface="Calibri"/>
              </a:rPr>
              <a:t>  containing constraints and extensions to the base standards in PSM and based directly on the contents of the PIM</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Submit the draft implementation guide to an SDO/SRO for ballot/approval;</a:t>
            </a:r>
            <a:r>
              <a:rPr sz="1200">
                <a:latin typeface="Calibri"/>
                <a:ea typeface="Calibri"/>
                <a:cs typeface="Calibri"/>
                <a:sym typeface="Calibri"/>
              </a:rPr>
              <a:t> if the project requirements require specific extensions in the base standards (i.e. PSM) additional change requests will be submitted for each extension or gap that needs to be addressed.</a:t>
            </a:r>
            <a:endParaRPr sz="12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lvl="0"/>
          </a:p>
        </p:txBody>
      </p:sp>
      <p:sp>
        <p:nvSpPr>
          <p:cNvPr id="190" name="Shape 190"/>
          <p:cNvSpPr/>
          <p:nvPr>
            <p:ph type="body" sz="quarter" idx="1"/>
          </p:nvPr>
        </p:nvSpPr>
        <p:spPr>
          <a:prstGeom prst="rect">
            <a:avLst/>
          </a:prstGeom>
        </p:spPr>
        <p:txBody>
          <a:bodyPr/>
          <a:lstStyle/>
          <a:p>
            <a:pPr lvl="0" marL="457200" indent="-457200">
              <a:buClr>
                <a:srgbClr val="1D165A"/>
              </a:buClr>
              <a:buSzPct val="100000"/>
              <a:buFont typeface="Arial"/>
              <a:buChar char="•"/>
              <a:defRPr sz="1800"/>
            </a:pPr>
            <a:r>
              <a:rPr sz="2400">
                <a:solidFill>
                  <a:srgbClr val="1D165A"/>
                </a:solidFill>
                <a:latin typeface="Calibri"/>
                <a:ea typeface="Calibri"/>
                <a:cs typeface="Calibri"/>
                <a:sym typeface="Calibri"/>
              </a:rPr>
              <a:t>Information modeling of 18 of 37 FHIM information domains (e.g., Person, Lab, Medications/Pharmacy, Health Concerns/Problems, Orders, etc.)</a:t>
            </a:r>
          </a:p>
          <a:p>
            <a:pPr lvl="0" marL="457200" indent="-457200">
              <a:buClr>
                <a:srgbClr val="1D165A"/>
              </a:buClr>
              <a:buSzPct val="100000"/>
              <a:buFont typeface="Arial"/>
              <a:buChar char="•"/>
              <a:defRPr sz="1800"/>
            </a:pPr>
            <a:r>
              <a:rPr sz="2400">
                <a:solidFill>
                  <a:srgbClr val="1D165A"/>
                </a:solidFill>
                <a:latin typeface="Calibri"/>
                <a:ea typeface="Calibri"/>
                <a:cs typeface="Calibri"/>
                <a:sym typeface="Calibri"/>
              </a:rPr>
              <a:t>Prototyping of HIE Framework (fully integrated processes, models and tools that support the Model Driven Architecture approach to generating HIE standards)</a:t>
            </a:r>
          </a:p>
          <a:p>
            <a:pPr lvl="0" marL="457200" indent="-457200">
              <a:buClr>
                <a:srgbClr val="1D165A"/>
              </a:buClr>
              <a:buSzPct val="100000"/>
              <a:buFont typeface="Arial"/>
              <a:buChar char="•"/>
              <a:defRPr sz="1800"/>
            </a:pPr>
            <a:r>
              <a:rPr sz="2400">
                <a:solidFill>
                  <a:srgbClr val="1D165A"/>
                </a:solidFill>
                <a:latin typeface="Calibri"/>
                <a:ea typeface="Calibri"/>
                <a:cs typeface="Calibri"/>
                <a:sym typeface="Calibri"/>
              </a:rPr>
              <a:t>Generation of a draft implementation standard for the exchange of immunization information in both a CDA and NIEM formats</a:t>
            </a:r>
          </a:p>
          <a:p>
            <a:pPr lvl="0" marL="457200" indent="-457200">
              <a:buClr>
                <a:srgbClr val="1D165A"/>
              </a:buClr>
              <a:buSzPct val="100000"/>
              <a:buFont typeface="Arial"/>
              <a:buChar char="•"/>
              <a:defRPr sz="1800"/>
            </a:pPr>
            <a:r>
              <a:rPr sz="2400">
                <a:solidFill>
                  <a:srgbClr val="1D165A"/>
                </a:solidFill>
                <a:latin typeface="Calibri"/>
                <a:ea typeface="Calibri"/>
                <a:cs typeface="Calibri"/>
                <a:sym typeface="Calibri"/>
              </a:rPr>
              <a:t>Definition of a UML profile to support enhanced report generation</a:t>
            </a:r>
          </a:p>
          <a:p>
            <a:pPr lvl="0" marL="457200" indent="-457200">
              <a:buClr>
                <a:srgbClr val="1D165A"/>
              </a:buClr>
              <a:buSzPct val="100000"/>
              <a:buFont typeface="Arial"/>
              <a:buChar char="•"/>
              <a:defRPr sz="1800"/>
            </a:pPr>
            <a:r>
              <a:rPr sz="2400">
                <a:solidFill>
                  <a:srgbClr val="1D165A"/>
                </a:solidFill>
                <a:latin typeface="Calibri"/>
                <a:ea typeface="Calibri"/>
                <a:cs typeface="Calibri"/>
                <a:sym typeface="Calibri"/>
              </a:rPr>
              <a:t>Definition and generation of a draft comparative report between two versions of the FHIM</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jpeg"/><Relationship Id="rId4" Type="http://schemas.openxmlformats.org/officeDocument/2006/relationships/image" Target="../media/image4.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jpeg"/><Relationship Id="rId4" Type="http://schemas.openxmlformats.org/officeDocument/2006/relationships/image" Target="../media/image5.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pic>
        <p:nvPicPr>
          <p:cNvPr id="8" name="image1.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9"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10" name="Shape 10"/>
          <p:cNvSpPr/>
          <p:nvPr>
            <p:ph type="sldNum" sz="quarter" idx="2"/>
          </p:nvPr>
        </p:nvSpPr>
        <p:spPr>
          <a:xfrm>
            <a:off x="6970711" y="6211887"/>
            <a:ext cx="1905002" cy="239268"/>
          </a:xfrm>
          <a:prstGeom prst="rect">
            <a:avLst/>
          </a:prstGeom>
        </p:spPr>
        <p:txBody>
          <a:bodyPr lIns="45718" tIns="45718" rIns="45718" bIns="45718"/>
          <a:lstStyle>
            <a:lvl1pPr>
              <a:defRPr>
                <a:solidFill>
                  <a:srgbClr val="808080"/>
                </a:solidFill>
              </a:defRPr>
            </a:lvl1p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lvl1pPr>
              <a:defRPr b="1" sz="2800"/>
            </a:lvl1pPr>
          </a:lstStyle>
          <a:p>
            <a:pPr lvl="0">
              <a:defRPr b="0" sz="1800">
                <a:solidFill>
                  <a:srgbClr val="000000"/>
                </a:solidFill>
              </a:defRPr>
            </a:pPr>
            <a:r>
              <a:rPr b="1" sz="2800">
                <a:solidFill>
                  <a:srgbClr val="1D165A"/>
                </a:solidFill>
              </a:rPr>
              <a:t>Title Text</a:t>
            </a:r>
          </a:p>
        </p:txBody>
      </p:sp>
      <p:sp>
        <p:nvSpPr>
          <p:cNvPr id="44" name="Shape 44"/>
          <p:cNvSpPr/>
          <p:nvPr>
            <p:ph type="body" idx="1"/>
          </p:nvPr>
        </p:nvSpPr>
        <p:spPr>
          <a:prstGeom prst="rect">
            <a:avLst/>
          </a:prstGeom>
        </p:spPr>
        <p:txBody>
          <a:bodyPr lIns="0" tIns="0" rIns="0" bIns="0"/>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45" name="Shape 45"/>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47" name="Shape 47"/>
          <p:cNvSpPr/>
          <p:nvPr>
            <p:ph type="title"/>
          </p:nvPr>
        </p:nvSpPr>
        <p:spPr>
          <a:xfrm>
            <a:off x="685800" y="1844675"/>
            <a:ext cx="7772400" cy="2041525"/>
          </a:xfrm>
          <a:prstGeom prst="rect">
            <a:avLst/>
          </a:prstGeom>
        </p:spPr>
        <p:txBody>
          <a:bodyPr lIns="45718" tIns="45718" rIns="45718" bIns="45718"/>
          <a:lstStyle>
            <a:lvl1pPr>
              <a:defRPr b="1" sz="3600"/>
            </a:lvl1pPr>
          </a:lstStyle>
          <a:p>
            <a:pPr lvl="0">
              <a:defRPr b="0" sz="1800">
                <a:solidFill>
                  <a:srgbClr val="000000"/>
                </a:solidFill>
              </a:defRPr>
            </a:pPr>
            <a:r>
              <a:rPr b="1" sz="3600">
                <a:solidFill>
                  <a:srgbClr val="1D165A"/>
                </a:solidFill>
              </a:rPr>
              <a:t>Title Text</a:t>
            </a:r>
          </a:p>
        </p:txBody>
      </p:sp>
      <p:sp>
        <p:nvSpPr>
          <p:cNvPr id="48" name="Shape 48"/>
          <p:cNvSpPr/>
          <p:nvPr>
            <p:ph type="body" idx="1"/>
          </p:nvPr>
        </p:nvSpPr>
        <p:spPr>
          <a:xfrm>
            <a:off x="1371600" y="3886200"/>
            <a:ext cx="6400800" cy="2971800"/>
          </a:xfrm>
          <a:prstGeom prst="rect">
            <a:avLst/>
          </a:prstGeom>
        </p:spPr>
        <p:txBody>
          <a:bodyPr lIns="0" tIns="0" rIns="0" bIns="0"/>
          <a:lstStyle>
            <a:lvl1pPr marL="0" indent="0" algn="ctr">
              <a:buClrTx/>
              <a:buSzTx/>
              <a:buNone/>
              <a:defRPr>
                <a:solidFill>
                  <a:srgbClr val="888888"/>
                </a:solidFill>
              </a:defRPr>
            </a:lvl1pPr>
            <a:lvl2pPr marL="0" indent="457200" algn="ctr">
              <a:buClrTx/>
              <a:buSzTx/>
              <a:buNone/>
              <a:defRPr>
                <a:solidFill>
                  <a:srgbClr val="888888"/>
                </a:solidFill>
              </a:defRPr>
            </a:lvl2pPr>
            <a:lvl3pPr marL="0" indent="914400" algn="ctr">
              <a:buClrTx/>
              <a:buSzTx/>
              <a:buNone/>
              <a:defRPr>
                <a:solidFill>
                  <a:srgbClr val="888888"/>
                </a:solidFill>
              </a:defRPr>
            </a:lvl3pPr>
            <a:lvl4pPr marL="0" indent="1371600" algn="ctr">
              <a:buClrTx/>
              <a:buSzTx/>
              <a:buNone/>
              <a:defRPr>
                <a:solidFill>
                  <a:srgbClr val="888888"/>
                </a:solidFill>
              </a:defRPr>
            </a:lvl4pPr>
            <a:lvl5pPr marL="0" indent="1828800" algn="ctr">
              <a:buClrTx/>
              <a:buSzTx/>
              <a:buNone/>
              <a:defRPr>
                <a:solidFill>
                  <a:srgbClr val="888888"/>
                </a:solidFill>
              </a:defRPr>
            </a:lvl5pPr>
          </a:lstStyle>
          <a:p>
            <a:pPr lvl="0">
              <a:defRPr sz="1800">
                <a:solidFill>
                  <a:srgbClr val="000000"/>
                </a:solidFill>
              </a:defRPr>
            </a:pPr>
            <a:r>
              <a:rPr sz="2800">
                <a:solidFill>
                  <a:srgbClr val="888888"/>
                </a:solidFill>
              </a:rPr>
              <a:t>Body Level One</a:t>
            </a:r>
            <a:endParaRPr sz="2800">
              <a:solidFill>
                <a:srgbClr val="888888"/>
              </a:solidFill>
            </a:endParaRPr>
          </a:p>
          <a:p>
            <a:pPr lvl="1">
              <a:defRPr sz="1800">
                <a:solidFill>
                  <a:srgbClr val="000000"/>
                </a:solidFill>
              </a:defRPr>
            </a:pPr>
            <a:r>
              <a:rPr sz="2800">
                <a:solidFill>
                  <a:srgbClr val="888888"/>
                </a:solidFill>
              </a:rPr>
              <a:t>Body Level Two</a:t>
            </a:r>
            <a:endParaRPr sz="2800">
              <a:solidFill>
                <a:srgbClr val="888888"/>
              </a:solidFill>
            </a:endParaRPr>
          </a:p>
          <a:p>
            <a:pPr lvl="2">
              <a:defRPr sz="1800">
                <a:solidFill>
                  <a:srgbClr val="000000"/>
                </a:solidFill>
              </a:defRPr>
            </a:pPr>
            <a:r>
              <a:rPr sz="2800">
                <a:solidFill>
                  <a:srgbClr val="888888"/>
                </a:solidFill>
              </a:rPr>
              <a:t>Body Level Three</a:t>
            </a:r>
            <a:endParaRPr sz="2800">
              <a:solidFill>
                <a:srgbClr val="888888"/>
              </a:solidFill>
            </a:endParaRPr>
          </a:p>
          <a:p>
            <a:pPr lvl="3">
              <a:defRPr sz="1800">
                <a:solidFill>
                  <a:srgbClr val="000000"/>
                </a:solidFill>
              </a:defRPr>
            </a:pPr>
            <a:r>
              <a:rPr sz="2800">
                <a:solidFill>
                  <a:srgbClr val="888888"/>
                </a:solidFill>
              </a:rPr>
              <a:t>Body Level Four</a:t>
            </a:r>
            <a:endParaRPr sz="2800">
              <a:solidFill>
                <a:srgbClr val="888888"/>
              </a:solidFill>
            </a:endParaRPr>
          </a:p>
          <a:p>
            <a:pPr lvl="4">
              <a:defRPr sz="1800">
                <a:solidFill>
                  <a:srgbClr val="000000"/>
                </a:solidFill>
              </a:defRPr>
            </a:pPr>
            <a:r>
              <a:rPr sz="2800">
                <a:solidFill>
                  <a:srgbClr val="888888"/>
                </a:solidFill>
              </a:rPr>
              <a:t>Body Level Five</a:t>
            </a:r>
          </a:p>
        </p:txBody>
      </p:sp>
      <p:sp>
        <p:nvSpPr>
          <p:cNvPr id="49" name="Shape 49"/>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lvl1pPr>
              <a:defRPr b="1" sz="2800"/>
            </a:lvl1pPr>
          </a:lstStyle>
          <a:p>
            <a:pPr lvl="0">
              <a:defRPr b="0" sz="1800">
                <a:solidFill>
                  <a:srgbClr val="000000"/>
                </a:solidFill>
              </a:defRPr>
            </a:pPr>
            <a:r>
              <a:rPr b="1" sz="2800">
                <a:solidFill>
                  <a:srgbClr val="1D165A"/>
                </a:solidFill>
              </a:rPr>
              <a:t>Title Text</a:t>
            </a:r>
          </a:p>
        </p:txBody>
      </p:sp>
      <p:sp>
        <p:nvSpPr>
          <p:cNvPr id="52" name="Shape 52"/>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lvl1pPr>
              <a:defRPr b="1" sz="2800"/>
            </a:lvl1pPr>
          </a:lstStyle>
          <a:p>
            <a:pPr lvl="0">
              <a:defRPr b="0" sz="1800">
                <a:solidFill>
                  <a:srgbClr val="000000"/>
                </a:solidFill>
              </a:defRPr>
            </a:pPr>
            <a:r>
              <a:rPr b="1" sz="2800">
                <a:solidFill>
                  <a:srgbClr val="1D165A"/>
                </a:solidFill>
              </a:rPr>
              <a:t>Title Text</a:t>
            </a:r>
          </a:p>
        </p:txBody>
      </p:sp>
      <p:sp>
        <p:nvSpPr>
          <p:cNvPr id="55" name="Shape 55"/>
          <p:cNvSpPr/>
          <p:nvPr>
            <p:ph type="body" idx="1"/>
          </p:nvPr>
        </p:nvSpPr>
        <p:spPr>
          <a:xfrm>
            <a:off x="457200" y="1600200"/>
            <a:ext cx="4038600" cy="5257800"/>
          </a:xfrm>
          <a:prstGeom prst="rect">
            <a:avLst/>
          </a:prstGeom>
        </p:spPr>
        <p:txBody>
          <a:bodyPr lIns="0" tIns="0" rIns="0" bIns="0"/>
          <a:lstStyle>
            <a:lvl2pPr marL="975783" indent="-518583"/>
            <a:lvl3pPr marL="1287779" indent="-373379"/>
            <a:lvl4pPr marL="1869438" indent="-497838"/>
            <a:lvl5pPr marL="2381955" indent="-553155"/>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56" name="Shape 56"/>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lvl1pPr>
              <a:defRPr b="1" sz="2800"/>
            </a:lvl1pPr>
          </a:lstStyle>
          <a:p>
            <a:pPr lvl="0">
              <a:defRPr b="0" sz="1800">
                <a:solidFill>
                  <a:srgbClr val="000000"/>
                </a:solidFill>
              </a:defRPr>
            </a:pPr>
            <a:r>
              <a:rPr b="1" sz="2800">
                <a:solidFill>
                  <a:srgbClr val="1D165A"/>
                </a:solidFill>
              </a:rPr>
              <a:t>Title Text</a:t>
            </a:r>
          </a:p>
        </p:txBody>
      </p:sp>
      <p:sp>
        <p:nvSpPr>
          <p:cNvPr id="59" name="Shape 59"/>
          <p:cNvSpPr/>
          <p:nvPr>
            <p:ph type="body" idx="1"/>
          </p:nvPr>
        </p:nvSpPr>
        <p:spPr>
          <a:xfrm>
            <a:off x="457200" y="1447800"/>
            <a:ext cx="4040188" cy="727075"/>
          </a:xfrm>
          <a:prstGeom prst="rect">
            <a:avLst/>
          </a:prstGeom>
        </p:spPr>
        <p:txBody>
          <a:bodyPr lIns="0" tIns="0" rIns="0" bIns="0" anchor="b"/>
          <a:lstStyle>
            <a:lvl1pPr marL="0" indent="0">
              <a:buClrTx/>
              <a:buSzTx/>
              <a:buNone/>
              <a:defRPr b="1" sz="2400"/>
            </a:lvl1pPr>
            <a:lvl2pPr marL="0" indent="457200">
              <a:buClrTx/>
              <a:buSzTx/>
              <a:buNone/>
              <a:defRPr b="1" sz="2400"/>
            </a:lvl2pPr>
            <a:lvl3pPr marL="0" indent="914400">
              <a:buClrTx/>
              <a:buSzTx/>
              <a:buNone/>
              <a:defRPr b="1" sz="2400"/>
            </a:lvl3pPr>
            <a:lvl4pPr marL="0" indent="1371600">
              <a:buClrTx/>
              <a:buSzTx/>
              <a:buNone/>
              <a:defRPr b="1" sz="2400"/>
            </a:lvl4pPr>
            <a:lvl5pPr marL="0" indent="1828800">
              <a:buClrTx/>
              <a:buSzTx/>
              <a:buNone/>
              <a:defRPr b="1" sz="2400"/>
            </a:lvl5pPr>
          </a:lstStyle>
          <a:p>
            <a:pPr lvl="0">
              <a:defRPr b="0" sz="1800">
                <a:solidFill>
                  <a:srgbClr val="000000"/>
                </a:solidFill>
              </a:defRPr>
            </a:pPr>
            <a:r>
              <a:rPr b="1" sz="2400">
                <a:solidFill>
                  <a:srgbClr val="1D165A"/>
                </a:solidFill>
              </a:rPr>
              <a:t>Body Level One</a:t>
            </a:r>
            <a:endParaRPr b="1" sz="2400">
              <a:solidFill>
                <a:srgbClr val="1D165A"/>
              </a:solidFill>
            </a:endParaRPr>
          </a:p>
          <a:p>
            <a:pPr lvl="1">
              <a:defRPr b="0" sz="1800">
                <a:solidFill>
                  <a:srgbClr val="000000"/>
                </a:solidFill>
              </a:defRPr>
            </a:pPr>
            <a:r>
              <a:rPr b="1" sz="2400">
                <a:solidFill>
                  <a:srgbClr val="1D165A"/>
                </a:solidFill>
              </a:rPr>
              <a:t>Body Level Two</a:t>
            </a:r>
            <a:endParaRPr b="1" sz="2400">
              <a:solidFill>
                <a:srgbClr val="1D165A"/>
              </a:solidFill>
            </a:endParaRPr>
          </a:p>
          <a:p>
            <a:pPr lvl="2">
              <a:defRPr b="0" sz="1800">
                <a:solidFill>
                  <a:srgbClr val="000000"/>
                </a:solidFill>
              </a:defRPr>
            </a:pPr>
            <a:r>
              <a:rPr b="1" sz="2400">
                <a:solidFill>
                  <a:srgbClr val="1D165A"/>
                </a:solidFill>
              </a:rPr>
              <a:t>Body Level Three</a:t>
            </a:r>
            <a:endParaRPr b="1" sz="2400">
              <a:solidFill>
                <a:srgbClr val="1D165A"/>
              </a:solidFill>
            </a:endParaRPr>
          </a:p>
          <a:p>
            <a:pPr lvl="3">
              <a:defRPr b="0" sz="1800">
                <a:solidFill>
                  <a:srgbClr val="000000"/>
                </a:solidFill>
              </a:defRPr>
            </a:pPr>
            <a:r>
              <a:rPr b="1" sz="2400">
                <a:solidFill>
                  <a:srgbClr val="1D165A"/>
                </a:solidFill>
              </a:rPr>
              <a:t>Body Level Four</a:t>
            </a:r>
            <a:endParaRPr b="1" sz="2400">
              <a:solidFill>
                <a:srgbClr val="1D165A"/>
              </a:solidFill>
            </a:endParaRPr>
          </a:p>
          <a:p>
            <a:pPr lvl="4">
              <a:defRPr b="0" sz="1800">
                <a:solidFill>
                  <a:srgbClr val="000000"/>
                </a:solidFill>
              </a:defRPr>
            </a:pPr>
            <a:r>
              <a:rPr b="1" sz="2400">
                <a:solidFill>
                  <a:srgbClr val="1D165A"/>
                </a:solidFill>
              </a:rPr>
              <a:t>Body Level Five</a:t>
            </a:r>
          </a:p>
        </p:txBody>
      </p:sp>
      <p:sp>
        <p:nvSpPr>
          <p:cNvPr id="60" name="Shape 60"/>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2" name="Shape 62"/>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pic>
        <p:nvPicPr>
          <p:cNvPr id="12" name="image1.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13" name="image2.jpeg" descr="stripe.jpg"/>
          <p:cNvPicPr/>
          <p:nvPr/>
        </p:nvPicPr>
        <p:blipFill>
          <a:blip r:embed="rId3">
            <a:extLst/>
          </a:blip>
          <a:stretch>
            <a:fillRect/>
          </a:stretch>
        </p:blipFill>
        <p:spPr>
          <a:xfrm>
            <a:off x="0" y="6477000"/>
            <a:ext cx="9144000" cy="152400"/>
          </a:xfrm>
          <a:prstGeom prst="rect">
            <a:avLst/>
          </a:prstGeom>
          <a:ln w="12700">
            <a:miter lim="400000"/>
          </a:ln>
        </p:spPr>
      </p:pic>
      <p:pic>
        <p:nvPicPr>
          <p:cNvPr id="14" name="image3.jpeg" descr="cover-A.jpg"/>
          <p:cNvPicPr/>
          <p:nvPr/>
        </p:nvPicPr>
        <p:blipFill>
          <a:blip r:embed="rId4">
            <a:extLst/>
          </a:blip>
          <a:stretch>
            <a:fillRect/>
          </a:stretch>
        </p:blipFill>
        <p:spPr>
          <a:xfrm>
            <a:off x="0" y="0"/>
            <a:ext cx="9144000" cy="6858000"/>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pic>
        <p:nvPicPr>
          <p:cNvPr id="16" name="image1.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17" name="image2.jpeg" descr="stripe.jpg"/>
          <p:cNvPicPr/>
          <p:nvPr/>
        </p:nvPicPr>
        <p:blipFill>
          <a:blip r:embed="rId3">
            <a:extLst/>
          </a:blip>
          <a:stretch>
            <a:fillRect/>
          </a:stretch>
        </p:blipFill>
        <p:spPr>
          <a:xfrm>
            <a:off x="0" y="6477000"/>
            <a:ext cx="9144000" cy="152400"/>
          </a:xfrm>
          <a:prstGeom prst="rect">
            <a:avLst/>
          </a:prstGeom>
          <a:ln w="12700">
            <a:miter lim="400000"/>
          </a:ln>
        </p:spPr>
      </p:pic>
      <p:pic>
        <p:nvPicPr>
          <p:cNvPr id="18" name="image4.jpeg" descr="cover-B.jpg"/>
          <p:cNvPicPr/>
          <p:nvPr/>
        </p:nvPicPr>
        <p:blipFill>
          <a:blip r:embed="rId4">
            <a:extLst/>
          </a:blip>
          <a:stretch>
            <a:fillRect/>
          </a:stretch>
        </p:blipFill>
        <p:spPr>
          <a:xfrm>
            <a:off x="0" y="0"/>
            <a:ext cx="9144000" cy="6858000"/>
          </a:xfrm>
          <a:prstGeom prst="rect">
            <a:avLst/>
          </a:prstGeom>
          <a:ln w="12700">
            <a:miter lim="400000"/>
          </a:ln>
        </p:spPr>
      </p:pic>
      <p:sp>
        <p:nvSpPr>
          <p:cNvPr id="19" name="Shape 19"/>
          <p:cNvSpPr/>
          <p:nvPr>
            <p:ph type="title"/>
          </p:nvPr>
        </p:nvSpPr>
        <p:spPr>
          <a:prstGeom prst="rect">
            <a:avLst/>
          </a:prstGeom>
        </p:spPr>
        <p:txBody>
          <a:bodyPr lIns="45718" tIns="45718" rIns="45718" bIns="45718"/>
          <a:lstStyle>
            <a:lvl1pPr>
              <a:defRPr sz="2800"/>
            </a:lvl1pPr>
          </a:lstStyle>
          <a:p>
            <a:pPr lvl="0">
              <a:defRPr sz="1800">
                <a:solidFill>
                  <a:srgbClr val="000000"/>
                </a:solidFill>
              </a:defRPr>
            </a:pPr>
            <a:r>
              <a:rPr sz="2800">
                <a:solidFill>
                  <a:srgbClr val="1D165A"/>
                </a:solidFill>
              </a:rPr>
              <a:t>Title Text</a:t>
            </a:r>
          </a:p>
        </p:txBody>
      </p:sp>
      <p:sp>
        <p:nvSpPr>
          <p:cNvPr id="20" name="Shape 20"/>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a:solidFill>
                  <a:srgbClr val="000000"/>
                </a:solidFill>
              </a:defRPr>
            </a:pPr>
            <a:r>
              <a:rPr>
                <a:solidFill>
                  <a:srgbClr val="1D165A"/>
                </a:solidFill>
              </a:rPr>
              <a:t>Title Text</a:t>
            </a:r>
          </a:p>
        </p:txBody>
      </p:sp>
      <p:sp>
        <p:nvSpPr>
          <p:cNvPr id="23" name="Shape 23"/>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lvl1pPr>
              <a:defRPr b="1" sz="2800"/>
            </a:lvl1pPr>
          </a:lstStyle>
          <a:p>
            <a:pPr lvl="0">
              <a:defRPr b="0" sz="1800">
                <a:solidFill>
                  <a:srgbClr val="000000"/>
                </a:solidFill>
              </a:defRPr>
            </a:pPr>
            <a:r>
              <a:rPr b="1" sz="2800">
                <a:solidFill>
                  <a:srgbClr val="1D165A"/>
                </a:solidFill>
              </a:rPr>
              <a:t>Title Text</a:t>
            </a:r>
          </a:p>
        </p:txBody>
      </p:sp>
      <p:sp>
        <p:nvSpPr>
          <p:cNvPr id="27" name="Shape 27"/>
          <p:cNvSpPr/>
          <p:nvPr>
            <p:ph type="body" idx="1"/>
          </p:nvPr>
        </p:nvSpPr>
        <p:spPr>
          <a:prstGeom prst="rect">
            <a:avLst/>
          </a:prstGeom>
        </p:spPr>
        <p:txBody>
          <a:bodyPr lIns="0" tIns="0" rIns="0" bIns="0"/>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28" name="Shape 28"/>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0" name="Shape 30"/>
          <p:cNvSpPr/>
          <p:nvPr>
            <p:ph type="title"/>
          </p:nvPr>
        </p:nvSpPr>
        <p:spPr>
          <a:prstGeom prst="rect">
            <a:avLst/>
          </a:prstGeom>
        </p:spPr>
        <p:txBody>
          <a:bodyPr/>
          <a:lstStyle>
            <a:lvl1pPr>
              <a:defRPr b="1" sz="2800"/>
            </a:lvl1pPr>
          </a:lstStyle>
          <a:p>
            <a:pPr lvl="0">
              <a:defRPr b="0" sz="1800">
                <a:solidFill>
                  <a:srgbClr val="000000"/>
                </a:solidFill>
              </a:defRPr>
            </a:pPr>
            <a:r>
              <a:rPr b="1" sz="2800">
                <a:solidFill>
                  <a:srgbClr val="1D165A"/>
                </a:solidFill>
              </a:rPr>
              <a:t>Title Text</a:t>
            </a:r>
          </a:p>
        </p:txBody>
      </p:sp>
      <p:sp>
        <p:nvSpPr>
          <p:cNvPr id="31" name="Shape 31"/>
          <p:cNvSpPr/>
          <p:nvPr>
            <p:ph type="body" idx="1"/>
          </p:nvPr>
        </p:nvSpPr>
        <p:spPr>
          <a:prstGeom prst="rect">
            <a:avLst/>
          </a:prstGeom>
        </p:spPr>
        <p:txBody>
          <a:bodyPr lIns="0" tIns="0" rIns="0" bIns="0"/>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32" name="Shape 32"/>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34" name="Shape 34"/>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lvl1pPr>
              <a:defRPr b="1" sz="2800"/>
            </a:lvl1pPr>
          </a:lstStyle>
          <a:p>
            <a:pPr lvl="0">
              <a:defRPr b="0" sz="1800">
                <a:solidFill>
                  <a:srgbClr val="000000"/>
                </a:solidFill>
              </a:defRPr>
            </a:pPr>
            <a:r>
              <a:rPr b="1" sz="2800">
                <a:solidFill>
                  <a:srgbClr val="1D165A"/>
                </a:solidFill>
              </a:rPr>
              <a:t>Title Text</a:t>
            </a:r>
          </a:p>
        </p:txBody>
      </p:sp>
      <p:sp>
        <p:nvSpPr>
          <p:cNvPr id="37" name="Shape 37"/>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3_Defaul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lvl1pPr>
              <a:defRPr b="1" sz="2800"/>
            </a:lvl1pPr>
          </a:lstStyle>
          <a:p>
            <a:pPr lvl="0">
              <a:defRPr b="0" sz="1800">
                <a:solidFill>
                  <a:srgbClr val="000000"/>
                </a:solidFill>
              </a:defRPr>
            </a:pPr>
            <a:r>
              <a:rPr b="1" sz="2800">
                <a:solidFill>
                  <a:srgbClr val="1D165A"/>
                </a:solidFill>
              </a:rPr>
              <a:t>Title Text</a:t>
            </a:r>
          </a:p>
        </p:txBody>
      </p:sp>
      <p:sp>
        <p:nvSpPr>
          <p:cNvPr id="40" name="Shape 40"/>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41" name="Shape 41"/>
          <p:cNvSpPr/>
          <p:nvPr>
            <p:ph type="sldNum" sz="quarter" idx="2"/>
          </p:nvPr>
        </p:nvSpPr>
        <p:spPr>
          <a:xfrm>
            <a:off x="6970711" y="6211887"/>
            <a:ext cx="1905002" cy="239268"/>
          </a:xfrm>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3"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4" name="Shape 4"/>
          <p:cNvSpPr/>
          <p:nvPr>
            <p:ph type="title"/>
          </p:nvPr>
        </p:nvSpPr>
        <p:spPr>
          <a:xfrm>
            <a:off x="1524000" y="0"/>
            <a:ext cx="7696200" cy="1447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lvl="0">
              <a:defRPr>
                <a:solidFill>
                  <a:srgbClr val="000000"/>
                </a:solidFill>
              </a:defRPr>
            </a:pPr>
            <a:r>
              <a:rPr>
                <a:solidFill>
                  <a:srgbClr val="1D165A"/>
                </a:solidFill>
              </a:rPr>
              <a:t>Title Text</a:t>
            </a:r>
          </a:p>
        </p:txBody>
      </p:sp>
      <p:sp>
        <p:nvSpPr>
          <p:cNvPr id="5" name="Shape 5"/>
          <p:cNvSpPr/>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6" name="Shape 6"/>
          <p:cNvSpPr/>
          <p:nvPr>
            <p:ph type="sldNum" sz="quarter" idx="2"/>
          </p:nvPr>
        </p:nvSpPr>
        <p:spPr>
          <a:xfrm>
            <a:off x="6970711" y="6211887"/>
            <a:ext cx="1905002" cy="147830"/>
          </a:xfrm>
          <a:prstGeom prst="rect">
            <a:avLst/>
          </a:prstGeom>
          <a:ln w="12700">
            <a:miter lim="400000"/>
          </a:ln>
        </p:spPr>
        <p:txBody>
          <a:bodyPr lIns="0" tIns="0" rIns="0" bIns="0">
            <a:spAutoFit/>
          </a:bodyPr>
          <a:lstStyle>
            <a:lvl1pPr algn="r" defTabSz="457200">
              <a:defRPr sz="1100">
                <a:solidFill>
                  <a:srgbClr val="1D165A"/>
                </a:solidFill>
                <a:latin typeface="Arial"/>
                <a:ea typeface="Arial"/>
                <a:cs typeface="Arial"/>
                <a:sym typeface="Aria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transition spd="med" advClick="1"/>
  <p:txStyles>
    <p:titleStyle>
      <a:lvl1pPr>
        <a:defRPr>
          <a:solidFill>
            <a:srgbClr val="1D165A"/>
          </a:solidFill>
          <a:latin typeface="Georgia"/>
          <a:ea typeface="Georgia"/>
          <a:cs typeface="Georgia"/>
          <a:sym typeface="Georgia"/>
        </a:defRPr>
      </a:lvl1pPr>
      <a:lvl2pPr>
        <a:defRPr>
          <a:solidFill>
            <a:srgbClr val="1D165A"/>
          </a:solidFill>
          <a:latin typeface="Georgia"/>
          <a:ea typeface="Georgia"/>
          <a:cs typeface="Georgia"/>
          <a:sym typeface="Georgia"/>
        </a:defRPr>
      </a:lvl2pPr>
      <a:lvl3pPr>
        <a:defRPr>
          <a:solidFill>
            <a:srgbClr val="1D165A"/>
          </a:solidFill>
          <a:latin typeface="Georgia"/>
          <a:ea typeface="Georgia"/>
          <a:cs typeface="Georgia"/>
          <a:sym typeface="Georgia"/>
        </a:defRPr>
      </a:lvl3pPr>
      <a:lvl4pPr>
        <a:defRPr>
          <a:solidFill>
            <a:srgbClr val="1D165A"/>
          </a:solidFill>
          <a:latin typeface="Georgia"/>
          <a:ea typeface="Georgia"/>
          <a:cs typeface="Georgia"/>
          <a:sym typeface="Georgia"/>
        </a:defRPr>
      </a:lvl4pPr>
      <a:lvl5pPr>
        <a:defRPr>
          <a:solidFill>
            <a:srgbClr val="1D165A"/>
          </a:solidFill>
          <a:latin typeface="Georgia"/>
          <a:ea typeface="Georgia"/>
          <a:cs typeface="Georgia"/>
          <a:sym typeface="Georgia"/>
        </a:defRPr>
      </a:lvl5pPr>
      <a:lvl6pPr>
        <a:defRPr>
          <a:solidFill>
            <a:srgbClr val="1D165A"/>
          </a:solidFill>
          <a:latin typeface="Georgia"/>
          <a:ea typeface="Georgia"/>
          <a:cs typeface="Georgia"/>
          <a:sym typeface="Georgia"/>
        </a:defRPr>
      </a:lvl6pPr>
      <a:lvl7pPr>
        <a:defRPr>
          <a:solidFill>
            <a:srgbClr val="1D165A"/>
          </a:solidFill>
          <a:latin typeface="Georgia"/>
          <a:ea typeface="Georgia"/>
          <a:cs typeface="Georgia"/>
          <a:sym typeface="Georgia"/>
        </a:defRPr>
      </a:lvl7pPr>
      <a:lvl8pPr>
        <a:defRPr>
          <a:solidFill>
            <a:srgbClr val="1D165A"/>
          </a:solidFill>
          <a:latin typeface="Georgia"/>
          <a:ea typeface="Georgia"/>
          <a:cs typeface="Georgia"/>
          <a:sym typeface="Georgia"/>
        </a:defRPr>
      </a:lvl8pPr>
      <a:lvl9pPr>
        <a:defRPr>
          <a:solidFill>
            <a:srgbClr val="1D165A"/>
          </a:solidFill>
          <a:latin typeface="Georgia"/>
          <a:ea typeface="Georgia"/>
          <a:cs typeface="Georgia"/>
          <a:sym typeface="Georgia"/>
        </a:defRPr>
      </a:lvl9pPr>
    </p:titleStyle>
    <p:bodyStyle>
      <a:lvl1pPr marL="342900" indent="-342900">
        <a:spcBef>
          <a:spcPts val="600"/>
        </a:spcBef>
        <a:buClr>
          <a:srgbClr val="C10A25"/>
        </a:buClr>
        <a:buSzPct val="100000"/>
        <a:buChar char="»"/>
        <a:defRPr sz="2800">
          <a:solidFill>
            <a:srgbClr val="1D165A"/>
          </a:solidFill>
          <a:latin typeface="Georgia"/>
          <a:ea typeface="Georgia"/>
          <a:cs typeface="Georgia"/>
          <a:sym typeface="Georgia"/>
        </a:defRPr>
      </a:lvl1pPr>
      <a:lvl2pPr marL="901700" indent="-444500">
        <a:spcBef>
          <a:spcPts val="600"/>
        </a:spcBef>
        <a:buClr>
          <a:srgbClr val="C10A25"/>
        </a:buClr>
        <a:buSzPct val="100000"/>
        <a:buChar char="–"/>
        <a:defRPr sz="2800">
          <a:solidFill>
            <a:srgbClr val="1D165A"/>
          </a:solidFill>
          <a:latin typeface="Georgia"/>
          <a:ea typeface="Georgia"/>
          <a:cs typeface="Georgia"/>
          <a:sym typeface="Georgia"/>
        </a:defRPr>
      </a:lvl2pPr>
      <a:lvl3pPr marL="1181100" indent="-266700">
        <a:spcBef>
          <a:spcPts val="600"/>
        </a:spcBef>
        <a:buClr>
          <a:srgbClr val="C10A25"/>
        </a:buClr>
        <a:buSzPct val="100000"/>
        <a:buChar char="•"/>
        <a:defRPr sz="2800">
          <a:solidFill>
            <a:srgbClr val="1D165A"/>
          </a:solidFill>
          <a:latin typeface="Georgia"/>
          <a:ea typeface="Georgia"/>
          <a:cs typeface="Georgia"/>
          <a:sym typeface="Georgia"/>
        </a:defRPr>
      </a:lvl3pPr>
      <a:lvl4pPr marL="1691638" indent="-320038">
        <a:spcBef>
          <a:spcPts val="600"/>
        </a:spcBef>
        <a:buClr>
          <a:srgbClr val="C10A25"/>
        </a:buClr>
        <a:buSzPct val="100000"/>
        <a:buChar char="–"/>
        <a:defRPr sz="2800">
          <a:solidFill>
            <a:srgbClr val="1D165A"/>
          </a:solidFill>
          <a:latin typeface="Georgia"/>
          <a:ea typeface="Georgia"/>
          <a:cs typeface="Georgia"/>
          <a:sym typeface="Georgia"/>
        </a:defRPr>
      </a:lvl4pPr>
      <a:lvl5pPr marL="2184400" indent="-355600">
        <a:spcBef>
          <a:spcPts val="600"/>
        </a:spcBef>
        <a:buClr>
          <a:srgbClr val="C10A25"/>
        </a:buClr>
        <a:buSzPct val="100000"/>
        <a:buChar char="»"/>
        <a:defRPr sz="2800">
          <a:solidFill>
            <a:srgbClr val="1D165A"/>
          </a:solidFill>
          <a:latin typeface="Georgia"/>
          <a:ea typeface="Georgia"/>
          <a:cs typeface="Georgia"/>
          <a:sym typeface="Georgia"/>
        </a:defRPr>
      </a:lvl5pPr>
      <a:lvl6pPr marL="2641600" indent="-355600">
        <a:spcBef>
          <a:spcPts val="600"/>
        </a:spcBef>
        <a:buClr>
          <a:srgbClr val="C10A25"/>
        </a:buClr>
        <a:buSzPct val="100000"/>
        <a:buChar char="•"/>
        <a:defRPr sz="2800">
          <a:solidFill>
            <a:srgbClr val="1D165A"/>
          </a:solidFill>
          <a:latin typeface="Georgia"/>
          <a:ea typeface="Georgia"/>
          <a:cs typeface="Georgia"/>
          <a:sym typeface="Georgia"/>
        </a:defRPr>
      </a:lvl6pPr>
      <a:lvl7pPr marL="3098800" indent="-355600">
        <a:spcBef>
          <a:spcPts val="600"/>
        </a:spcBef>
        <a:buClr>
          <a:srgbClr val="C10A25"/>
        </a:buClr>
        <a:buSzPct val="100000"/>
        <a:buChar char="•"/>
        <a:defRPr sz="2800">
          <a:solidFill>
            <a:srgbClr val="1D165A"/>
          </a:solidFill>
          <a:latin typeface="Georgia"/>
          <a:ea typeface="Georgia"/>
          <a:cs typeface="Georgia"/>
          <a:sym typeface="Georgia"/>
        </a:defRPr>
      </a:lvl7pPr>
      <a:lvl8pPr marL="3556000" indent="-355600">
        <a:spcBef>
          <a:spcPts val="600"/>
        </a:spcBef>
        <a:buClr>
          <a:srgbClr val="C10A25"/>
        </a:buClr>
        <a:buSzPct val="100000"/>
        <a:buChar char="•"/>
        <a:defRPr sz="2800">
          <a:solidFill>
            <a:srgbClr val="1D165A"/>
          </a:solidFill>
          <a:latin typeface="Georgia"/>
          <a:ea typeface="Georgia"/>
          <a:cs typeface="Georgia"/>
          <a:sym typeface="Georgia"/>
        </a:defRPr>
      </a:lvl8pPr>
      <a:lvl9pPr marL="4013200" indent="-355600">
        <a:spcBef>
          <a:spcPts val="600"/>
        </a:spcBef>
        <a:buClr>
          <a:srgbClr val="C10A25"/>
        </a:buClr>
        <a:buSzPct val="100000"/>
        <a:buChar char="•"/>
        <a:defRPr sz="2800">
          <a:solidFill>
            <a:srgbClr val="1D165A"/>
          </a:solidFill>
          <a:latin typeface="Georgia"/>
          <a:ea typeface="Georgia"/>
          <a:cs typeface="Georgia"/>
          <a:sym typeface="Georgia"/>
        </a:defRPr>
      </a:lvl9pPr>
    </p:bodyStyle>
    <p:otherStyle>
      <a:lvl1pPr algn="r" defTabSz="457200">
        <a:defRPr sz="1100">
          <a:solidFill>
            <a:schemeClr val="tx1"/>
          </a:solidFill>
          <a:latin typeface="+mn-lt"/>
          <a:ea typeface="+mn-ea"/>
          <a:cs typeface="+mn-cs"/>
          <a:sym typeface="Arial"/>
        </a:defRPr>
      </a:lvl1pPr>
      <a:lvl2pPr algn="r" defTabSz="457200">
        <a:defRPr sz="1100">
          <a:solidFill>
            <a:schemeClr val="tx1"/>
          </a:solidFill>
          <a:latin typeface="+mn-lt"/>
          <a:ea typeface="+mn-ea"/>
          <a:cs typeface="+mn-cs"/>
          <a:sym typeface="Arial"/>
        </a:defRPr>
      </a:lvl2pPr>
      <a:lvl3pPr algn="r" defTabSz="457200">
        <a:defRPr sz="1100">
          <a:solidFill>
            <a:schemeClr val="tx1"/>
          </a:solidFill>
          <a:latin typeface="+mn-lt"/>
          <a:ea typeface="+mn-ea"/>
          <a:cs typeface="+mn-cs"/>
          <a:sym typeface="Arial"/>
        </a:defRPr>
      </a:lvl3pPr>
      <a:lvl4pPr algn="r" defTabSz="457200">
        <a:defRPr sz="1100">
          <a:solidFill>
            <a:schemeClr val="tx1"/>
          </a:solidFill>
          <a:latin typeface="+mn-lt"/>
          <a:ea typeface="+mn-ea"/>
          <a:cs typeface="+mn-cs"/>
          <a:sym typeface="Arial"/>
        </a:defRPr>
      </a:lvl4pPr>
      <a:lvl5pPr algn="r" defTabSz="457200">
        <a:defRPr sz="1100">
          <a:solidFill>
            <a:schemeClr val="tx1"/>
          </a:solidFill>
          <a:latin typeface="+mn-lt"/>
          <a:ea typeface="+mn-ea"/>
          <a:cs typeface="+mn-cs"/>
          <a:sym typeface="Arial"/>
        </a:defRPr>
      </a:lvl5pPr>
      <a:lvl6pPr algn="r" defTabSz="457200">
        <a:defRPr sz="1100">
          <a:solidFill>
            <a:schemeClr val="tx1"/>
          </a:solidFill>
          <a:latin typeface="+mn-lt"/>
          <a:ea typeface="+mn-ea"/>
          <a:cs typeface="+mn-cs"/>
          <a:sym typeface="Arial"/>
        </a:defRPr>
      </a:lvl6pPr>
      <a:lvl7pPr algn="r" defTabSz="457200">
        <a:defRPr sz="1100">
          <a:solidFill>
            <a:schemeClr val="tx1"/>
          </a:solidFill>
          <a:latin typeface="+mn-lt"/>
          <a:ea typeface="+mn-ea"/>
          <a:cs typeface="+mn-cs"/>
          <a:sym typeface="Arial"/>
        </a:defRPr>
      </a:lvl7pPr>
      <a:lvl8pPr algn="r" defTabSz="457200">
        <a:defRPr sz="1100">
          <a:solidFill>
            <a:schemeClr val="tx1"/>
          </a:solidFill>
          <a:latin typeface="+mn-lt"/>
          <a:ea typeface="+mn-ea"/>
          <a:cs typeface="+mn-cs"/>
          <a:sym typeface="Arial"/>
        </a:defRPr>
      </a:lvl8pPr>
      <a:lvl9pPr algn="r" defTabSz="457200">
        <a:defRPr sz="11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fhims.org/" TargetMode="External"/><Relationship Id="rId3" Type="http://schemas.openxmlformats.org/officeDocument/2006/relationships/hyperlink" Target="http://www.healthit.gov/" TargetMode="External"/><Relationship Id="rId4" Type="http://schemas.openxmlformats.org/officeDocument/2006/relationships/hyperlink" Target="http://www.directproject.org/" TargetMode="External"/><Relationship Id="rId5" Type="http://schemas.openxmlformats.org/officeDocument/2006/relationships/hyperlink" Target="http://wiki.siframework.org/" TargetMode="Externa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6.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flickr.com/photos/federalhealtharchitecture/" TargetMode="External"/><Relationship Id="rId3" Type="http://schemas.openxmlformats.org/officeDocument/2006/relationships/image" Target="../media/image9.png"/><Relationship Id="rId4" Type="http://schemas.openxmlformats.org/officeDocument/2006/relationships/image" Target="../media/image7.jpeg"/><Relationship Id="rId5" Type="http://schemas.openxmlformats.org/officeDocument/2006/relationships/image" Target="../media/image8.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idx="4294967295"/>
          </p:nvPr>
        </p:nvSpPr>
        <p:spPr>
          <a:xfrm>
            <a:off x="533400" y="3200400"/>
            <a:ext cx="7772400" cy="762000"/>
          </a:xfrm>
          <a:prstGeom prst="rect">
            <a:avLst/>
          </a:prstGeom>
        </p:spPr>
        <p:txBody>
          <a:bodyPr>
            <a:normAutofit fontScale="100000" lnSpcReduction="0"/>
          </a:bodyPr>
          <a:lstStyle/>
          <a:p>
            <a:pPr lvl="0" algn="ctr" defTabSz="787571">
              <a:defRPr>
                <a:solidFill>
                  <a:srgbClr val="000000"/>
                </a:solidFill>
              </a:defRPr>
            </a:pPr>
            <a:r>
              <a:rPr sz="2349">
                <a:solidFill>
                  <a:srgbClr val="1D165A"/>
                </a:solidFill>
              </a:rPr>
              <a:t>Federal Health Information Model (FHIM)</a:t>
            </a:r>
            <a:br>
              <a:rPr sz="2349">
                <a:solidFill>
                  <a:srgbClr val="1D165A"/>
                </a:solidFill>
              </a:rPr>
            </a:br>
            <a:r>
              <a:rPr sz="2349">
                <a:solidFill>
                  <a:srgbClr val="C00000"/>
                </a:solidFill>
              </a:rPr>
              <a:t>Supporting Effective, Secure Health Information Exchange</a:t>
            </a:r>
          </a:p>
        </p:txBody>
      </p:sp>
      <p:sp>
        <p:nvSpPr>
          <p:cNvPr id="67" name="Shape 67"/>
          <p:cNvSpPr/>
          <p:nvPr>
            <p:ph type="body" idx="4294967295"/>
          </p:nvPr>
        </p:nvSpPr>
        <p:spPr>
          <a:xfrm>
            <a:off x="1143000" y="4556125"/>
            <a:ext cx="6858000" cy="777875"/>
          </a:xfrm>
          <a:prstGeom prst="rect">
            <a:avLst/>
          </a:prstGeom>
        </p:spPr>
        <p:txBody>
          <a:bodyPr lIns="0" tIns="0" rIns="0" bIns="0">
            <a:normAutofit fontScale="100000" lnSpcReduction="0"/>
          </a:bodyPr>
          <a:lstStyle>
            <a:lvl1pPr marL="0" indent="0" algn="ctr">
              <a:spcBef>
                <a:spcPts val="400"/>
              </a:spcBef>
              <a:buSzTx/>
              <a:buNone/>
              <a:defRPr b="1" sz="2000"/>
            </a:lvl1pPr>
          </a:lstStyle>
          <a:p>
            <a:pPr lvl="0">
              <a:defRPr b="0" sz="1800">
                <a:solidFill>
                  <a:srgbClr val="000000"/>
                </a:solidFill>
              </a:defRPr>
            </a:pPr>
            <a:r>
              <a:rPr b="1" sz="2000">
                <a:solidFill>
                  <a:srgbClr val="1D165A"/>
                </a:solidFill>
              </a:rPr>
              <a:t>Steven Wagner</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1524000" y="0"/>
            <a:ext cx="7620001" cy="1447800"/>
          </a:xfrm>
          <a:prstGeom prst="rect">
            <a:avLst/>
          </a:prstGeom>
        </p:spPr>
        <p:txBody>
          <a:bodyPr/>
          <a:lstStyle/>
          <a:p>
            <a:pPr lvl="0">
              <a:defRPr b="0" sz="1800">
                <a:solidFill>
                  <a:srgbClr val="000000"/>
                </a:solidFill>
              </a:defRPr>
            </a:pPr>
            <a:r>
              <a:rPr sz="2800">
                <a:solidFill>
                  <a:srgbClr val="013F80"/>
                </a:solidFill>
              </a:rPr>
              <a:t>Benefits of the FHIM and </a:t>
            </a:r>
            <a:r>
              <a:rPr sz="2800">
                <a:solidFill>
                  <a:srgbClr val="013F80"/>
                </a:solidFill>
              </a:rPr>
              <a:t>FHA </a:t>
            </a:r>
            <a:r>
              <a:rPr sz="2800">
                <a:solidFill>
                  <a:srgbClr val="013F80"/>
                </a:solidFill>
              </a:rPr>
              <a:t>HIE Framework</a:t>
            </a:r>
          </a:p>
        </p:txBody>
      </p:sp>
      <p:sp>
        <p:nvSpPr>
          <p:cNvPr id="110" name="Shape 110"/>
          <p:cNvSpPr/>
          <p:nvPr>
            <p:ph type="body" idx="1"/>
          </p:nvPr>
        </p:nvSpPr>
        <p:spPr>
          <a:xfrm>
            <a:off x="762000" y="1361281"/>
            <a:ext cx="7620000" cy="5105401"/>
          </a:xfrm>
          <a:prstGeom prst="rect">
            <a:avLst/>
          </a:prstGeom>
        </p:spPr>
        <p:txBody>
          <a:bodyPr/>
          <a:lstStyle/>
          <a:p>
            <a:pPr lvl="0">
              <a:defRPr sz="1800">
                <a:solidFill>
                  <a:srgbClr val="000000"/>
                </a:solidFill>
              </a:defRPr>
            </a:pPr>
            <a:r>
              <a:rPr sz="2800">
                <a:solidFill>
                  <a:srgbClr val="1D165A"/>
                </a:solidFill>
                <a:latin typeface="Calibri"/>
                <a:ea typeface="Calibri"/>
                <a:cs typeface="Calibri"/>
                <a:sym typeface="Calibri"/>
              </a:rPr>
              <a:t>Information and terminology models are integrated (2-way links between Information and Terminology models)</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Support efficient standards development</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Integrated with the MDHT to:</a:t>
            </a:r>
            <a:endParaRPr sz="2800">
              <a:solidFill>
                <a:srgbClr val="1D165A"/>
              </a:solidFill>
              <a:latin typeface="Calibri"/>
              <a:ea typeface="Calibri"/>
              <a:cs typeface="Calibri"/>
              <a:sym typeface="Calibri"/>
            </a:endParaRPr>
          </a:p>
          <a:p>
            <a:pPr lvl="1" marL="800100" indent="-342900">
              <a:buChar char="»"/>
              <a:defRPr sz="1800">
                <a:solidFill>
                  <a:srgbClr val="000000"/>
                </a:solidFill>
              </a:defRPr>
            </a:pPr>
            <a:r>
              <a:rPr sz="2800">
                <a:solidFill>
                  <a:srgbClr val="1D165A"/>
                </a:solidFill>
                <a:latin typeface="Calibri"/>
                <a:ea typeface="Calibri"/>
                <a:cs typeface="Calibri"/>
                <a:sym typeface="Calibri"/>
              </a:rPr>
              <a:t>Support a model-driven approach to development of information exchange interoperability specifications</a:t>
            </a:r>
            <a:endParaRPr sz="2800">
              <a:solidFill>
                <a:srgbClr val="1D165A"/>
              </a:solidFill>
              <a:latin typeface="Calibri"/>
              <a:ea typeface="Calibri"/>
              <a:cs typeface="Calibri"/>
              <a:sym typeface="Calibri"/>
            </a:endParaRPr>
          </a:p>
          <a:p>
            <a:pPr lvl="1" marL="800100" indent="-342900">
              <a:buChar char="»"/>
              <a:defRPr sz="1800">
                <a:solidFill>
                  <a:srgbClr val="000000"/>
                </a:solidFill>
              </a:defRPr>
            </a:pPr>
            <a:r>
              <a:rPr sz="2800">
                <a:solidFill>
                  <a:srgbClr val="1D165A"/>
                </a:solidFill>
                <a:latin typeface="Calibri"/>
                <a:ea typeface="Calibri"/>
                <a:cs typeface="Calibri"/>
                <a:sym typeface="Calibri"/>
              </a:rPr>
              <a:t>And produce specifications that can support multiple implementation platforms (PSMs), including NIEM</a:t>
            </a:r>
          </a:p>
        </p:txBody>
      </p:sp>
      <p:sp>
        <p:nvSpPr>
          <p:cNvPr id="111" name="Shape 11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pic>
        <p:nvPicPr>
          <p:cNvPr id="112" name="image8.png"/>
          <p:cNvPicPr/>
          <p:nvPr/>
        </p:nvPicPr>
        <p:blipFill>
          <a:blip r:embed="rId2">
            <a:extLst/>
          </a:blip>
          <a:stretch>
            <a:fillRect/>
          </a:stretch>
        </p:blipFill>
        <p:spPr>
          <a:xfrm>
            <a:off x="63500" y="6500812"/>
            <a:ext cx="179388" cy="168277"/>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4" name="image9.png"/>
          <p:cNvPicPr/>
          <p:nvPr/>
        </p:nvPicPr>
        <p:blipFill>
          <a:blip r:embed="rId2">
            <a:extLst/>
          </a:blip>
          <a:stretch>
            <a:fillRect/>
          </a:stretch>
        </p:blipFill>
        <p:spPr>
          <a:xfrm>
            <a:off x="500062" y="1493837"/>
            <a:ext cx="8150226" cy="4241802"/>
          </a:xfrm>
          <a:prstGeom prst="rect">
            <a:avLst/>
          </a:prstGeom>
          <a:ln w="12700">
            <a:miter lim="400000"/>
          </a:ln>
        </p:spPr>
      </p:pic>
      <p:sp>
        <p:nvSpPr>
          <p:cNvPr id="115" name="Shape 115"/>
          <p:cNvSpPr/>
          <p:nvPr>
            <p:ph type="body" idx="4294967295"/>
          </p:nvPr>
        </p:nvSpPr>
        <p:spPr>
          <a:xfrm>
            <a:off x="2109623" y="3360906"/>
            <a:ext cx="5098094" cy="507663"/>
          </a:xfrm>
          <a:prstGeom prst="rect">
            <a:avLst/>
          </a:prstGeom>
        </p:spPr>
        <p:txBody>
          <a:bodyPr lIns="0" tIns="0" rIns="0" bIns="0">
            <a:normAutofit fontScale="100000" lnSpcReduction="0"/>
          </a:bodyPr>
          <a:lstStyle>
            <a:lvl1pPr marL="0" indent="0" algn="ctr" defTabSz="832104">
              <a:spcBef>
                <a:spcPts val="700"/>
              </a:spcBef>
              <a:buSzTx/>
              <a:buNone/>
              <a:defRPr sz="3276">
                <a:latin typeface="Calibri"/>
                <a:ea typeface="Calibri"/>
                <a:cs typeface="Calibri"/>
                <a:sym typeface="Calibri"/>
              </a:defRPr>
            </a:lvl1pPr>
          </a:lstStyle>
          <a:p>
            <a:pPr lvl="0">
              <a:defRPr sz="1800">
                <a:solidFill>
                  <a:srgbClr val="000000"/>
                </a:solidFill>
              </a:defRPr>
            </a:pPr>
            <a:r>
              <a:rPr sz="3276">
                <a:solidFill>
                  <a:srgbClr val="1D165A"/>
                </a:solidFill>
              </a:rPr>
              <a:t>How the FHIM is Developed</a:t>
            </a:r>
          </a:p>
        </p:txBody>
      </p:sp>
      <p:sp>
        <p:nvSpPr>
          <p:cNvPr id="116" name="Shape 116"/>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8</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prstGeom prst="rect">
            <a:avLst/>
          </a:prstGeom>
        </p:spPr>
        <p:txBody>
          <a:bodyPr/>
          <a:lstStyle>
            <a:lvl1pPr>
              <a:defRPr b="0">
                <a:solidFill>
                  <a:srgbClr val="013F80"/>
                </a:solidFill>
              </a:defRPr>
            </a:lvl1pPr>
          </a:lstStyle>
          <a:p>
            <a:pPr lvl="0">
              <a:defRPr sz="1800">
                <a:solidFill>
                  <a:srgbClr val="000000"/>
                </a:solidFill>
              </a:defRPr>
            </a:pPr>
            <a:r>
              <a:rPr sz="2800">
                <a:solidFill>
                  <a:srgbClr val="013F80"/>
                </a:solidFill>
              </a:rPr>
              <a:t>FHIM and Associated Terminology Model</a:t>
            </a:r>
          </a:p>
        </p:txBody>
      </p:sp>
      <p:sp>
        <p:nvSpPr>
          <p:cNvPr id="119" name="Shape 119"/>
          <p:cNvSpPr/>
          <p:nvPr>
            <p:ph type="body" idx="1"/>
          </p:nvPr>
        </p:nvSpPr>
        <p:spPr>
          <a:xfrm>
            <a:off x="761999" y="1279698"/>
            <a:ext cx="7620001" cy="5105401"/>
          </a:xfrm>
          <a:prstGeom prst="rect">
            <a:avLst/>
          </a:prstGeom>
        </p:spPr>
        <p:txBody>
          <a:bodyPr/>
          <a:lstStyle/>
          <a:p>
            <a:pPr lvl="0">
              <a:defRPr sz="1800">
                <a:solidFill>
                  <a:srgbClr val="000000"/>
                </a:solidFill>
              </a:defRPr>
            </a:pPr>
            <a:r>
              <a:rPr sz="1600">
                <a:solidFill>
                  <a:srgbClr val="1D165A"/>
                </a:solidFill>
                <a:latin typeface="Calibri"/>
                <a:ea typeface="Calibri"/>
                <a:cs typeface="Calibri"/>
                <a:sym typeface="Calibri"/>
              </a:rPr>
              <a:t>Initial baseline model created by drawing on existing UML models from VHA, NCI and FDA</a:t>
            </a:r>
            <a:endParaRPr sz="1600">
              <a:solidFill>
                <a:srgbClr val="1D165A"/>
              </a:solidFill>
              <a:latin typeface="Calibri"/>
              <a:ea typeface="Calibri"/>
              <a:cs typeface="Calibri"/>
              <a:sym typeface="Calibri"/>
            </a:endParaRPr>
          </a:p>
          <a:p>
            <a:pPr lvl="0">
              <a:defRPr sz="1800">
                <a:solidFill>
                  <a:srgbClr val="000000"/>
                </a:solidFill>
              </a:defRPr>
            </a:pPr>
            <a:r>
              <a:rPr sz="1600">
                <a:solidFill>
                  <a:srgbClr val="1D165A"/>
                </a:solidFill>
                <a:latin typeface="Calibri"/>
                <a:ea typeface="Calibri"/>
                <a:cs typeface="Calibri"/>
                <a:sym typeface="Calibri"/>
              </a:rPr>
              <a:t>HL7 Reference Information Model (RIM) used as a reference model for the FHIM</a:t>
            </a:r>
            <a:endParaRPr sz="1600">
              <a:solidFill>
                <a:srgbClr val="1D165A"/>
              </a:solidFill>
              <a:latin typeface="Calibri"/>
              <a:ea typeface="Calibri"/>
              <a:cs typeface="Calibri"/>
              <a:sym typeface="Calibri"/>
            </a:endParaRPr>
          </a:p>
          <a:p>
            <a:pPr lvl="0">
              <a:defRPr sz="1800">
                <a:solidFill>
                  <a:srgbClr val="000000"/>
                </a:solidFill>
              </a:defRPr>
            </a:pPr>
            <a:r>
              <a:rPr sz="1600">
                <a:solidFill>
                  <a:srgbClr val="1D165A"/>
                </a:solidFill>
                <a:latin typeface="Calibri"/>
                <a:ea typeface="Calibri"/>
                <a:cs typeface="Calibri"/>
                <a:sym typeface="Calibri"/>
              </a:rPr>
              <a:t>Developed using a standard process and style guide</a:t>
            </a:r>
            <a:endParaRPr sz="1600">
              <a:solidFill>
                <a:srgbClr val="1D165A"/>
              </a:solidFill>
              <a:latin typeface="Calibri"/>
              <a:ea typeface="Calibri"/>
              <a:cs typeface="Calibri"/>
              <a:sym typeface="Calibri"/>
            </a:endParaRPr>
          </a:p>
          <a:p>
            <a:pPr lvl="1" marL="800100" indent="-342900">
              <a:defRPr sz="1800">
                <a:solidFill>
                  <a:srgbClr val="000000"/>
                </a:solidFill>
              </a:defRPr>
            </a:pPr>
            <a:r>
              <a:rPr sz="1600">
                <a:solidFill>
                  <a:srgbClr val="1D165A"/>
                </a:solidFill>
                <a:latin typeface="Calibri"/>
                <a:ea typeface="Calibri"/>
                <a:cs typeface="Calibri"/>
                <a:sym typeface="Calibri"/>
              </a:rPr>
              <a:t>Lead FHIM modeler ensures consistency, integration and harmonization across domain models</a:t>
            </a:r>
            <a:endParaRPr sz="1600">
              <a:solidFill>
                <a:srgbClr val="1D165A"/>
              </a:solidFill>
              <a:latin typeface="Calibri"/>
              <a:ea typeface="Calibri"/>
              <a:cs typeface="Calibri"/>
              <a:sym typeface="Calibri"/>
            </a:endParaRPr>
          </a:p>
          <a:p>
            <a:pPr lvl="1" marL="800100" indent="-342900">
              <a:defRPr sz="1800">
                <a:solidFill>
                  <a:srgbClr val="000000"/>
                </a:solidFill>
              </a:defRPr>
            </a:pPr>
            <a:r>
              <a:rPr sz="1600">
                <a:solidFill>
                  <a:srgbClr val="1D165A"/>
                </a:solidFill>
                <a:latin typeface="Calibri"/>
                <a:ea typeface="Calibri"/>
                <a:cs typeface="Calibri"/>
                <a:sym typeface="Calibri"/>
              </a:rPr>
              <a:t>Health information divided into domains (e.g., Person, Laboratory, Medications/Pharmacy, etc.) - each domain has a modeling team</a:t>
            </a:r>
            <a:endParaRPr sz="1600">
              <a:solidFill>
                <a:srgbClr val="1D165A"/>
              </a:solidFill>
              <a:latin typeface="Calibri"/>
              <a:ea typeface="Calibri"/>
              <a:cs typeface="Calibri"/>
              <a:sym typeface="Calibri"/>
            </a:endParaRPr>
          </a:p>
          <a:p>
            <a:pPr lvl="2">
              <a:defRPr sz="1800">
                <a:solidFill>
                  <a:srgbClr val="000000"/>
                </a:solidFill>
              </a:defRPr>
            </a:pPr>
            <a:r>
              <a:rPr sz="1600">
                <a:solidFill>
                  <a:srgbClr val="1D165A"/>
                </a:solidFill>
                <a:latin typeface="Calibri"/>
                <a:ea typeface="Calibri"/>
                <a:cs typeface="Calibri"/>
                <a:sym typeface="Calibri"/>
              </a:rPr>
              <a:t>Modeling team consists of lead modeler, SMEs, Federal partner liaisons, others</a:t>
            </a:r>
            <a:endParaRPr sz="1600">
              <a:solidFill>
                <a:srgbClr val="1D165A"/>
              </a:solidFill>
              <a:latin typeface="Calibri"/>
              <a:ea typeface="Calibri"/>
              <a:cs typeface="Calibri"/>
              <a:sym typeface="Calibri"/>
            </a:endParaRPr>
          </a:p>
          <a:p>
            <a:pPr lvl="1">
              <a:defRPr sz="1800">
                <a:solidFill>
                  <a:srgbClr val="000000"/>
                </a:solidFill>
              </a:defRPr>
            </a:pPr>
            <a:r>
              <a:rPr sz="1600">
                <a:solidFill>
                  <a:srgbClr val="1D165A"/>
                </a:solidFill>
                <a:latin typeface="Calibri"/>
                <a:ea typeface="Calibri"/>
                <a:cs typeface="Calibri"/>
                <a:sym typeface="Calibri"/>
              </a:rPr>
              <a:t>Model each domain starting with existing information from baseline model</a:t>
            </a:r>
            <a:endParaRPr sz="1600">
              <a:solidFill>
                <a:srgbClr val="1D165A"/>
              </a:solidFill>
              <a:latin typeface="Calibri"/>
              <a:ea typeface="Calibri"/>
              <a:cs typeface="Calibri"/>
              <a:sym typeface="Calibri"/>
            </a:endParaRPr>
          </a:p>
          <a:p>
            <a:pPr lvl="1">
              <a:defRPr sz="1800">
                <a:solidFill>
                  <a:srgbClr val="000000"/>
                </a:solidFill>
              </a:defRPr>
            </a:pPr>
            <a:r>
              <a:rPr sz="1600">
                <a:solidFill>
                  <a:srgbClr val="1D165A"/>
                </a:solidFill>
                <a:latin typeface="Calibri"/>
                <a:ea typeface="Calibri"/>
                <a:cs typeface="Calibri"/>
                <a:sym typeface="Calibri"/>
              </a:rPr>
              <a:t>Incorporate and harmonize information from Federal partners</a:t>
            </a:r>
            <a:endParaRPr sz="1600">
              <a:solidFill>
                <a:srgbClr val="1D165A"/>
              </a:solidFill>
              <a:latin typeface="Calibri"/>
              <a:ea typeface="Calibri"/>
              <a:cs typeface="Calibri"/>
              <a:sym typeface="Calibri"/>
            </a:endParaRPr>
          </a:p>
          <a:p>
            <a:pPr lvl="1">
              <a:defRPr sz="1800">
                <a:solidFill>
                  <a:srgbClr val="000000"/>
                </a:solidFill>
              </a:defRPr>
            </a:pPr>
            <a:r>
              <a:rPr sz="1600">
                <a:solidFill>
                  <a:srgbClr val="1D165A"/>
                </a:solidFill>
                <a:latin typeface="Calibri"/>
                <a:ea typeface="Calibri"/>
                <a:cs typeface="Calibri"/>
                <a:sym typeface="Calibri"/>
              </a:rPr>
              <a:t>Incorporate and harmonize information from standards organizations</a:t>
            </a:r>
            <a:endParaRPr sz="1600">
              <a:solidFill>
                <a:srgbClr val="1D165A"/>
              </a:solidFill>
              <a:latin typeface="Calibri"/>
              <a:ea typeface="Calibri"/>
              <a:cs typeface="Calibri"/>
              <a:sym typeface="Calibri"/>
            </a:endParaRPr>
          </a:p>
          <a:p>
            <a:pPr lvl="0">
              <a:defRPr sz="1800">
                <a:solidFill>
                  <a:srgbClr val="000000"/>
                </a:solidFill>
              </a:defRPr>
            </a:pPr>
            <a:r>
              <a:rPr sz="1600">
                <a:solidFill>
                  <a:srgbClr val="1D165A"/>
                </a:solidFill>
                <a:latin typeface="Calibri"/>
                <a:ea typeface="Calibri"/>
                <a:cs typeface="Calibri"/>
                <a:sym typeface="Calibri"/>
              </a:rPr>
              <a:t>Model is versioned and stored in a repository as it is developed</a:t>
            </a:r>
            <a:endParaRPr sz="1600">
              <a:solidFill>
                <a:srgbClr val="1D165A"/>
              </a:solidFill>
              <a:latin typeface="Calibri"/>
              <a:ea typeface="Calibri"/>
              <a:cs typeface="Calibri"/>
              <a:sym typeface="Calibri"/>
            </a:endParaRPr>
          </a:p>
          <a:p>
            <a:pPr lvl="0">
              <a:defRPr sz="1800">
                <a:solidFill>
                  <a:srgbClr val="000000"/>
                </a:solidFill>
              </a:defRPr>
            </a:pPr>
            <a:r>
              <a:rPr sz="1600">
                <a:solidFill>
                  <a:srgbClr val="1D165A"/>
                </a:solidFill>
                <a:latin typeface="Calibri"/>
                <a:ea typeface="Calibri"/>
                <a:cs typeface="Calibri"/>
                <a:sym typeface="Calibri"/>
              </a:rPr>
              <a:t>Model is distributed for review/feedback by Federal partners</a:t>
            </a:r>
          </a:p>
        </p:txBody>
      </p:sp>
      <p:sp>
        <p:nvSpPr>
          <p:cNvPr id="120" name="Shape 12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pic>
        <p:nvPicPr>
          <p:cNvPr id="121" name="image8.png"/>
          <p:cNvPicPr/>
          <p:nvPr/>
        </p:nvPicPr>
        <p:blipFill>
          <a:blip r:embed="rId2">
            <a:extLst/>
          </a:blip>
          <a:stretch>
            <a:fillRect/>
          </a:stretch>
        </p:blipFill>
        <p:spPr>
          <a:xfrm>
            <a:off x="63500" y="6500812"/>
            <a:ext cx="179388" cy="168277"/>
          </a:xfrm>
          <a:prstGeom prst="rect">
            <a:avLst/>
          </a:prstGeom>
          <a:ln w="12700">
            <a:miter lim="400000"/>
          </a:ln>
        </p:spPr>
      </p:pic>
    </p:spTree>
  </p:cSld>
  <p:clrMapOvr>
    <a:masterClrMapping/>
  </p:clrMapOvr>
  <p:transition spd="med" advClick="1">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lvl1pPr>
              <a:defRPr b="0">
                <a:solidFill>
                  <a:srgbClr val="013F80"/>
                </a:solidFill>
              </a:defRPr>
            </a:lvl1pPr>
          </a:lstStyle>
          <a:p>
            <a:pPr lvl="0">
              <a:defRPr sz="1800">
                <a:solidFill>
                  <a:srgbClr val="000000"/>
                </a:solidFill>
              </a:defRPr>
            </a:pPr>
            <a:r>
              <a:rPr sz="2800">
                <a:solidFill>
                  <a:srgbClr val="013F80"/>
                </a:solidFill>
              </a:rPr>
              <a:t>FHIM and Associated Terminology Models</a:t>
            </a:r>
          </a:p>
        </p:txBody>
      </p:sp>
      <p:sp>
        <p:nvSpPr>
          <p:cNvPr id="124" name="Shape 124"/>
          <p:cNvSpPr/>
          <p:nvPr>
            <p:ph type="body" idx="1"/>
          </p:nvPr>
        </p:nvSpPr>
        <p:spPr>
          <a:xfrm>
            <a:off x="850180" y="1361281"/>
            <a:ext cx="7620001" cy="4943671"/>
          </a:xfrm>
          <a:prstGeom prst="rect">
            <a:avLst/>
          </a:prstGeom>
        </p:spPr>
        <p:txBody>
          <a:bodyPr/>
          <a:lstStyle/>
          <a:p>
            <a:pPr lvl="0">
              <a:defRPr sz="1800">
                <a:solidFill>
                  <a:srgbClr val="000000"/>
                </a:solidFill>
              </a:defRPr>
            </a:pPr>
            <a:r>
              <a:rPr sz="2800">
                <a:solidFill>
                  <a:srgbClr val="1D165A"/>
                </a:solidFill>
                <a:latin typeface="Calibri"/>
                <a:ea typeface="Calibri"/>
                <a:cs typeface="Calibri"/>
                <a:sym typeface="Calibri"/>
              </a:rPr>
              <a:t>FHIM links to terminology models/value sets by storing a unique value set ID</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Terminology models maintain all other terminology information</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FHIM maintains traceability to use cases and the HL7 EHR-S Functional Model</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FHIM incorporates information from Computational Independent Models (CIMs)</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FHIM is a Platform Independent Model (PIM)</a:t>
            </a:r>
          </a:p>
        </p:txBody>
      </p:sp>
      <p:sp>
        <p:nvSpPr>
          <p:cNvPr id="125" name="Shape 12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pic>
        <p:nvPicPr>
          <p:cNvPr id="126" name="image8.png"/>
          <p:cNvPicPr/>
          <p:nvPr/>
        </p:nvPicPr>
        <p:blipFill>
          <a:blip r:embed="rId2">
            <a:extLst/>
          </a:blip>
          <a:stretch>
            <a:fillRect/>
          </a:stretch>
        </p:blipFill>
        <p:spPr>
          <a:xfrm>
            <a:off x="63500" y="6500812"/>
            <a:ext cx="179388" cy="168277"/>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a:defRPr b="0">
                <a:solidFill>
                  <a:srgbClr val="013F80"/>
                </a:solidFill>
              </a:defRPr>
            </a:lvl1pPr>
          </a:lstStyle>
          <a:p>
            <a:pPr lvl="0">
              <a:defRPr sz="1800">
                <a:solidFill>
                  <a:srgbClr val="000000"/>
                </a:solidFill>
              </a:defRPr>
            </a:pPr>
            <a:r>
              <a:rPr sz="2800">
                <a:solidFill>
                  <a:srgbClr val="013F80"/>
                </a:solidFill>
              </a:rPr>
              <a:t>Implementation Guide Models based on FHIM</a:t>
            </a:r>
          </a:p>
        </p:txBody>
      </p:sp>
      <p:sp>
        <p:nvSpPr>
          <p:cNvPr id="129" name="Shape 129"/>
          <p:cNvSpPr/>
          <p:nvPr>
            <p:ph type="body" idx="1"/>
          </p:nvPr>
        </p:nvSpPr>
        <p:spPr>
          <a:xfrm>
            <a:off x="910080" y="1163700"/>
            <a:ext cx="7620001" cy="5331807"/>
          </a:xfrm>
          <a:prstGeom prst="rect">
            <a:avLst/>
          </a:prstGeom>
        </p:spPr>
        <p:txBody>
          <a:bodyPr/>
          <a:lstStyle/>
          <a:p>
            <a:pPr lvl="0" marL="342899" indent="-342899">
              <a:defRPr sz="1800">
                <a:solidFill>
                  <a:srgbClr val="000000"/>
                </a:solidFill>
              </a:defRPr>
            </a:pPr>
            <a:r>
              <a:rPr sz="2200">
                <a:solidFill>
                  <a:srgbClr val="1D165A"/>
                </a:solidFill>
                <a:latin typeface="Calibri"/>
                <a:ea typeface="Calibri"/>
                <a:cs typeface="Calibri"/>
                <a:sym typeface="Calibri"/>
              </a:rPr>
              <a:t>Implementation Guide Model: containing the use cases for interoperability and a profile model:</a:t>
            </a:r>
            <a:endParaRPr sz="2200">
              <a:solidFill>
                <a:srgbClr val="1D165A"/>
              </a:solidFill>
              <a:latin typeface="Calibri"/>
              <a:ea typeface="Calibri"/>
              <a:cs typeface="Calibri"/>
              <a:sym typeface="Calibri"/>
            </a:endParaRPr>
          </a:p>
          <a:p>
            <a:pPr lvl="1" marL="774700" indent="-317500">
              <a:defRPr sz="1800">
                <a:solidFill>
                  <a:srgbClr val="000000"/>
                </a:solidFill>
              </a:defRPr>
            </a:pPr>
            <a:r>
              <a:rPr sz="2200">
                <a:solidFill>
                  <a:srgbClr val="1D165A"/>
                </a:solidFill>
                <a:latin typeface="Calibri"/>
                <a:ea typeface="Calibri"/>
                <a:cs typeface="Calibri"/>
                <a:sym typeface="Calibri"/>
              </a:rPr>
              <a:t>1. Use Case Package</a:t>
            </a:r>
            <a:endParaRPr sz="2200">
              <a:solidFill>
                <a:srgbClr val="1D165A"/>
              </a:solidFill>
              <a:latin typeface="Calibri"/>
              <a:ea typeface="Calibri"/>
              <a:cs typeface="Calibri"/>
              <a:sym typeface="Calibri"/>
            </a:endParaRPr>
          </a:p>
          <a:p>
            <a:pPr lvl="2" marL="1231900" indent="-317500">
              <a:defRPr sz="1800">
                <a:solidFill>
                  <a:srgbClr val="000000"/>
                </a:solidFill>
              </a:defRPr>
            </a:pPr>
            <a:r>
              <a:rPr sz="2200">
                <a:solidFill>
                  <a:srgbClr val="1D165A"/>
                </a:solidFill>
                <a:latin typeface="Calibri"/>
                <a:ea typeface="Calibri"/>
                <a:cs typeface="Calibri"/>
                <a:sym typeface="Calibri"/>
              </a:rPr>
              <a:t>Interoperability Use case descriptions including pre- and post-conditions for information exchanges.</a:t>
            </a:r>
            <a:endParaRPr sz="2200">
              <a:solidFill>
                <a:srgbClr val="1D165A"/>
              </a:solidFill>
              <a:latin typeface="Calibri"/>
              <a:ea typeface="Calibri"/>
              <a:cs typeface="Calibri"/>
              <a:sym typeface="Calibri"/>
            </a:endParaRPr>
          </a:p>
          <a:p>
            <a:pPr lvl="3" marL="1689100" indent="-317500">
              <a:defRPr sz="1800">
                <a:solidFill>
                  <a:srgbClr val="000000"/>
                </a:solidFill>
              </a:defRPr>
            </a:pPr>
            <a:r>
              <a:rPr sz="2200">
                <a:solidFill>
                  <a:srgbClr val="1D165A"/>
                </a:solidFill>
                <a:latin typeface="Calibri"/>
                <a:ea typeface="Calibri"/>
                <a:cs typeface="Calibri"/>
                <a:sym typeface="Calibri"/>
              </a:rPr>
              <a:t>The use case may identify a specific type of business objects that are involved in the exchange (e.g. Patient, Encounter, Sample, Order, and Observation Result).</a:t>
            </a:r>
            <a:endParaRPr sz="2200">
              <a:solidFill>
                <a:srgbClr val="1D165A"/>
              </a:solidFill>
              <a:latin typeface="Calibri"/>
              <a:ea typeface="Calibri"/>
              <a:cs typeface="Calibri"/>
              <a:sym typeface="Calibri"/>
            </a:endParaRPr>
          </a:p>
          <a:p>
            <a:pPr lvl="2" marL="1231900" indent="-317500">
              <a:defRPr sz="1800">
                <a:solidFill>
                  <a:srgbClr val="000000"/>
                </a:solidFill>
              </a:defRPr>
            </a:pPr>
            <a:r>
              <a:rPr sz="2200">
                <a:solidFill>
                  <a:srgbClr val="1D165A"/>
                </a:solidFill>
                <a:latin typeface="Calibri"/>
                <a:ea typeface="Calibri"/>
                <a:cs typeface="Calibri"/>
                <a:sym typeface="Calibri"/>
              </a:rPr>
              <a:t>Identify human and system actors involved in information exchanges. The systems actors may represent specific types of system. An EHR system may play one or more roles in an interoperability use case</a:t>
            </a:r>
          </a:p>
        </p:txBody>
      </p:sp>
      <p:sp>
        <p:nvSpPr>
          <p:cNvPr id="130" name="Shape 13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1524000" y="0"/>
            <a:ext cx="7522952" cy="1447800"/>
          </a:xfrm>
          <a:prstGeom prst="rect">
            <a:avLst/>
          </a:prstGeom>
        </p:spPr>
        <p:txBody>
          <a:bodyPr/>
          <a:lstStyle/>
          <a:p>
            <a:pPr lvl="0">
              <a:defRPr b="0" sz="1800">
                <a:solidFill>
                  <a:srgbClr val="000000"/>
                </a:solidFill>
              </a:defRPr>
            </a:pPr>
            <a:r>
              <a:rPr sz="2800">
                <a:solidFill>
                  <a:srgbClr val="013F80"/>
                </a:solidFill>
              </a:rPr>
              <a:t>Implementation Guide Models based on FHIM</a:t>
            </a:r>
            <a:r>
              <a:rPr sz="2800">
                <a:solidFill>
                  <a:srgbClr val="1D165A"/>
                </a:solidFill>
              </a:rPr>
              <a:t> </a:t>
            </a:r>
            <a:r>
              <a:rPr sz="2800">
                <a:solidFill>
                  <a:srgbClr val="013F80"/>
                </a:solidFill>
              </a:rPr>
              <a:t>…</a:t>
            </a:r>
            <a:r>
              <a:rPr i="1" sz="2100">
                <a:solidFill>
                  <a:srgbClr val="013F80"/>
                </a:solidFill>
              </a:rPr>
              <a:t>continued</a:t>
            </a:r>
            <a:r>
              <a:rPr sz="2800">
                <a:solidFill>
                  <a:srgbClr val="013F80"/>
                </a:solidFill>
              </a:rPr>
              <a:t> </a:t>
            </a:r>
          </a:p>
        </p:txBody>
      </p:sp>
      <p:sp>
        <p:nvSpPr>
          <p:cNvPr id="133" name="Shape 133"/>
          <p:cNvSpPr/>
          <p:nvPr>
            <p:ph type="body" idx="1"/>
          </p:nvPr>
        </p:nvSpPr>
        <p:spPr>
          <a:xfrm>
            <a:off x="762000" y="1187819"/>
            <a:ext cx="7620000" cy="5228653"/>
          </a:xfrm>
          <a:prstGeom prst="rect">
            <a:avLst/>
          </a:prstGeom>
        </p:spPr>
        <p:txBody>
          <a:bodyPr/>
          <a:lstStyle/>
          <a:p>
            <a:pPr lvl="0" marL="342899" indent="-342899">
              <a:defRPr sz="1800">
                <a:solidFill>
                  <a:srgbClr val="000000"/>
                </a:solidFill>
              </a:defRPr>
            </a:pPr>
            <a:r>
              <a:rPr sz="2200">
                <a:solidFill>
                  <a:srgbClr val="1D165A"/>
                </a:solidFill>
                <a:latin typeface="Calibri"/>
                <a:ea typeface="Calibri"/>
                <a:cs typeface="Calibri"/>
                <a:sym typeface="Calibri"/>
              </a:rPr>
              <a:t>Implementation Guide Model: containing the use cases for interoperability and a profile model:</a:t>
            </a:r>
            <a:endParaRPr sz="2200">
              <a:solidFill>
                <a:srgbClr val="1D165A"/>
              </a:solidFill>
              <a:latin typeface="Calibri"/>
              <a:ea typeface="Calibri"/>
              <a:cs typeface="Calibri"/>
              <a:sym typeface="Calibri"/>
            </a:endParaRPr>
          </a:p>
          <a:p>
            <a:pPr lvl="1" marL="774700" indent="-317500">
              <a:defRPr sz="1800">
                <a:solidFill>
                  <a:srgbClr val="000000"/>
                </a:solidFill>
              </a:defRPr>
            </a:pPr>
            <a:r>
              <a:rPr sz="2200">
                <a:solidFill>
                  <a:srgbClr val="1D165A"/>
                </a:solidFill>
                <a:latin typeface="Calibri"/>
                <a:ea typeface="Calibri"/>
                <a:cs typeface="Calibri"/>
                <a:sym typeface="Calibri"/>
              </a:rPr>
              <a:t>2. Implementation Profile Model Package</a:t>
            </a:r>
            <a:endParaRPr sz="2200">
              <a:solidFill>
                <a:srgbClr val="1D165A"/>
              </a:solidFill>
              <a:latin typeface="Calibri"/>
              <a:ea typeface="Calibri"/>
              <a:cs typeface="Calibri"/>
              <a:sym typeface="Calibri"/>
            </a:endParaRPr>
          </a:p>
          <a:p>
            <a:pPr lvl="2" marL="1231900" indent="-317500">
              <a:defRPr sz="1800">
                <a:solidFill>
                  <a:srgbClr val="000000"/>
                </a:solidFill>
              </a:defRPr>
            </a:pPr>
            <a:r>
              <a:rPr sz="2200">
                <a:solidFill>
                  <a:srgbClr val="1D165A"/>
                </a:solidFill>
                <a:latin typeface="Calibri"/>
                <a:ea typeface="Calibri"/>
                <a:cs typeface="Calibri"/>
                <a:sym typeface="Calibri"/>
              </a:rPr>
              <a:t>Snapshots/copies of FHIM classes including:</a:t>
            </a:r>
            <a:endParaRPr sz="2200">
              <a:solidFill>
                <a:srgbClr val="1D165A"/>
              </a:solidFill>
              <a:latin typeface="Calibri"/>
              <a:ea typeface="Calibri"/>
              <a:cs typeface="Calibri"/>
              <a:sym typeface="Calibri"/>
            </a:endParaRPr>
          </a:p>
          <a:p>
            <a:pPr lvl="3" marL="1689100" indent="-317500">
              <a:defRPr sz="1800">
                <a:solidFill>
                  <a:srgbClr val="000000"/>
                </a:solidFill>
              </a:defRPr>
            </a:pPr>
            <a:r>
              <a:rPr sz="2200">
                <a:solidFill>
                  <a:srgbClr val="1D165A"/>
                </a:solidFill>
                <a:latin typeface="Calibri"/>
                <a:ea typeface="Calibri"/>
                <a:cs typeface="Calibri"/>
                <a:sym typeface="Calibri"/>
              </a:rPr>
              <a:t> Focal class(es) corresponding to the focal objects that are the subject of interoperability (e.g. Patient, Encounter, Sample, Order, Observation Result). Related classes that supply context to the focal objects (e.g. target records, author, custodian, ordering provider, etc.)</a:t>
            </a:r>
            <a:endParaRPr sz="2200">
              <a:solidFill>
                <a:srgbClr val="1D165A"/>
              </a:solidFill>
              <a:latin typeface="Calibri"/>
              <a:ea typeface="Calibri"/>
              <a:cs typeface="Calibri"/>
              <a:sym typeface="Calibri"/>
            </a:endParaRPr>
          </a:p>
          <a:p>
            <a:pPr lvl="3" marL="1689100" indent="-317500">
              <a:defRPr sz="1800">
                <a:solidFill>
                  <a:srgbClr val="000000"/>
                </a:solidFill>
              </a:defRPr>
            </a:pPr>
            <a:r>
              <a:rPr sz="2200">
                <a:solidFill>
                  <a:srgbClr val="1D165A"/>
                </a:solidFill>
                <a:latin typeface="Calibri"/>
                <a:ea typeface="Calibri"/>
                <a:cs typeface="Calibri"/>
                <a:sym typeface="Calibri"/>
              </a:rPr>
              <a:t>Including PSM-specific annotations for code generation. This tooling guidance is added to the original FHIM classes and reused</a:t>
            </a:r>
          </a:p>
        </p:txBody>
      </p:sp>
      <p:sp>
        <p:nvSpPr>
          <p:cNvPr id="134" name="Shape 13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lvl1pPr>
              <a:defRPr b="0">
                <a:solidFill>
                  <a:srgbClr val="013F80"/>
                </a:solidFill>
              </a:defRPr>
            </a:lvl1pPr>
          </a:lstStyle>
          <a:p>
            <a:pPr lvl="0">
              <a:defRPr sz="1800">
                <a:solidFill>
                  <a:srgbClr val="000000"/>
                </a:solidFill>
              </a:defRPr>
            </a:pPr>
            <a:r>
              <a:rPr sz="2800">
                <a:solidFill>
                  <a:srgbClr val="013F80"/>
                </a:solidFill>
              </a:rPr>
              <a:t>Implementation Guide Models based on FHIM</a:t>
            </a:r>
          </a:p>
        </p:txBody>
      </p:sp>
      <p:sp>
        <p:nvSpPr>
          <p:cNvPr id="137" name="Shape 137"/>
          <p:cNvSpPr/>
          <p:nvPr>
            <p:ph type="body" idx="1"/>
          </p:nvPr>
        </p:nvSpPr>
        <p:spPr>
          <a:xfrm>
            <a:off x="762000" y="1368570"/>
            <a:ext cx="7620000" cy="4698612"/>
          </a:xfrm>
          <a:prstGeom prst="rect">
            <a:avLst/>
          </a:prstGeom>
        </p:spPr>
        <p:txBody>
          <a:bodyPr/>
          <a:lstStyle/>
          <a:p>
            <a:pPr lvl="2" marL="1388202" indent="-473802">
              <a:defRPr sz="1800">
                <a:solidFill>
                  <a:srgbClr val="000000"/>
                </a:solidFill>
              </a:defRPr>
            </a:pPr>
            <a:endParaRPr sz="2800">
              <a:solidFill>
                <a:srgbClr val="1D165A"/>
              </a:solidFill>
              <a:latin typeface="Calibri"/>
              <a:ea typeface="Calibri"/>
              <a:cs typeface="Calibri"/>
              <a:sym typeface="Calibri"/>
            </a:endParaRPr>
          </a:p>
          <a:p>
            <a:pPr lvl="2" marL="1303594" indent="-389194">
              <a:defRPr sz="1800">
                <a:solidFill>
                  <a:srgbClr val="000000"/>
                </a:solidFill>
              </a:defRPr>
            </a:pPr>
            <a:r>
              <a:rPr sz="2300">
                <a:solidFill>
                  <a:srgbClr val="1D165A"/>
                </a:solidFill>
                <a:latin typeface="Calibri"/>
                <a:ea typeface="Calibri"/>
                <a:cs typeface="Calibri"/>
                <a:sym typeface="Calibri"/>
              </a:rPr>
              <a:t>Constraints applied to the classes, associations and attributes in the model including:</a:t>
            </a:r>
            <a:endParaRPr sz="2300">
              <a:solidFill>
                <a:srgbClr val="1D165A"/>
              </a:solidFill>
              <a:latin typeface="Calibri"/>
              <a:ea typeface="Calibri"/>
              <a:cs typeface="Calibri"/>
              <a:sym typeface="Calibri"/>
            </a:endParaRPr>
          </a:p>
          <a:p>
            <a:pPr lvl="3" marL="1632403" indent="-260803">
              <a:defRPr sz="1800">
                <a:solidFill>
                  <a:srgbClr val="000000"/>
                </a:solidFill>
              </a:defRPr>
            </a:pPr>
            <a:r>
              <a:rPr sz="2300">
                <a:solidFill>
                  <a:srgbClr val="1D165A"/>
                </a:solidFill>
                <a:latin typeface="Calibri"/>
                <a:ea typeface="Calibri"/>
                <a:cs typeface="Calibri"/>
                <a:sym typeface="Calibri"/>
              </a:rPr>
              <a:t>Semantic clarifications </a:t>
            </a:r>
            <a:endParaRPr sz="2300">
              <a:solidFill>
                <a:srgbClr val="1D165A"/>
              </a:solidFill>
              <a:latin typeface="Calibri"/>
              <a:ea typeface="Calibri"/>
              <a:cs typeface="Calibri"/>
              <a:sym typeface="Calibri"/>
            </a:endParaRPr>
          </a:p>
          <a:p>
            <a:pPr lvl="3" marL="1632403" indent="-260803">
              <a:defRPr sz="1800">
                <a:solidFill>
                  <a:srgbClr val="000000"/>
                </a:solidFill>
              </a:defRPr>
            </a:pPr>
            <a:r>
              <a:rPr sz="2300">
                <a:solidFill>
                  <a:srgbClr val="1D165A"/>
                </a:solidFill>
                <a:latin typeface="Calibri"/>
                <a:ea typeface="Calibri"/>
                <a:cs typeface="Calibri"/>
                <a:sym typeface="Calibri"/>
              </a:rPr>
              <a:t>Cardinality constraints for</a:t>
            </a:r>
            <a:r>
              <a:rPr sz="2800">
                <a:solidFill>
                  <a:srgbClr val="1D165A"/>
                </a:solidFill>
                <a:latin typeface="Calibri"/>
                <a:ea typeface="Calibri"/>
                <a:cs typeface="Calibri"/>
                <a:sym typeface="Calibri"/>
              </a:rPr>
              <a:t> </a:t>
            </a:r>
            <a:r>
              <a:rPr sz="2300">
                <a:solidFill>
                  <a:srgbClr val="1D165A"/>
                </a:solidFill>
                <a:latin typeface="Calibri"/>
                <a:ea typeface="Calibri"/>
                <a:cs typeface="Calibri"/>
                <a:sym typeface="Calibri"/>
              </a:rPr>
              <a:t>associations and attributes</a:t>
            </a:r>
            <a:endParaRPr sz="2300">
              <a:solidFill>
                <a:srgbClr val="1D165A"/>
              </a:solidFill>
              <a:latin typeface="Calibri"/>
              <a:ea typeface="Calibri"/>
              <a:cs typeface="Calibri"/>
              <a:sym typeface="Calibri"/>
            </a:endParaRPr>
          </a:p>
          <a:p>
            <a:pPr lvl="3" marL="1632403" indent="-260803">
              <a:defRPr sz="1800">
                <a:solidFill>
                  <a:srgbClr val="000000"/>
                </a:solidFill>
              </a:defRPr>
            </a:pPr>
            <a:r>
              <a:rPr sz="2300">
                <a:solidFill>
                  <a:srgbClr val="1D165A"/>
                </a:solidFill>
                <a:latin typeface="Calibri"/>
                <a:ea typeface="Calibri"/>
                <a:cs typeface="Calibri"/>
                <a:sym typeface="Calibri"/>
              </a:rPr>
              <a:t>Usage/mandatory constraints for associations and attributes</a:t>
            </a:r>
            <a:endParaRPr sz="2300">
              <a:solidFill>
                <a:srgbClr val="1D165A"/>
              </a:solidFill>
              <a:latin typeface="Calibri"/>
              <a:ea typeface="Calibri"/>
              <a:cs typeface="Calibri"/>
              <a:sym typeface="Calibri"/>
            </a:endParaRPr>
          </a:p>
          <a:p>
            <a:pPr lvl="3" marL="1689100" indent="-317500">
              <a:defRPr sz="1800">
                <a:solidFill>
                  <a:srgbClr val="000000"/>
                </a:solidFill>
              </a:defRPr>
            </a:pPr>
            <a:r>
              <a:rPr sz="2300">
                <a:solidFill>
                  <a:srgbClr val="1D165A"/>
                </a:solidFill>
                <a:latin typeface="Calibri"/>
                <a:ea typeface="Calibri"/>
                <a:cs typeface="Calibri"/>
                <a:sym typeface="Calibri"/>
              </a:rPr>
              <a:t>Terminology and fixed value constraints (these constraints apply only to attributes)</a:t>
            </a:r>
          </a:p>
        </p:txBody>
      </p:sp>
      <p:sp>
        <p:nvSpPr>
          <p:cNvPr id="138" name="Shape 13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pic>
        <p:nvPicPr>
          <p:cNvPr id="141" name="image5.png" descr="FHIM Implementation artifacts.png"/>
          <p:cNvPicPr/>
          <p:nvPr/>
        </p:nvPicPr>
        <p:blipFill>
          <a:blip r:embed="rId2">
            <a:extLst/>
          </a:blip>
          <a:stretch>
            <a:fillRect/>
          </a:stretch>
        </p:blipFill>
        <p:spPr>
          <a:xfrm>
            <a:off x="22301" y="0"/>
            <a:ext cx="8991601" cy="6705600"/>
          </a:xfrm>
          <a:prstGeom prst="rect">
            <a:avLst/>
          </a:prstGeom>
          <a:ln w="12700">
            <a:miter lim="400000"/>
          </a:ln>
        </p:spPr>
      </p:pic>
      <p:sp>
        <p:nvSpPr>
          <p:cNvPr id="142" name="Shape 142"/>
          <p:cNvSpPr/>
          <p:nvPr/>
        </p:nvSpPr>
        <p:spPr>
          <a:xfrm>
            <a:off x="5720632" y="5628382"/>
            <a:ext cx="3272231" cy="929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defRPr sz="1800"/>
            </a:pPr>
            <a:r>
              <a:rPr sz="2400"/>
              <a:t>Implementation Guide </a:t>
            </a:r>
            <a:br>
              <a:rPr sz="2400"/>
            </a:br>
            <a:r>
              <a:rPr sz="2400"/>
              <a:t>Modeling Artifacts</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normAutofit fontScale="100000" lnSpcReduction="0"/>
          </a:bodyPr>
          <a:lstStyle/>
          <a:p>
            <a:pPr lvl="0"/>
          </a:p>
        </p:txBody>
      </p:sp>
      <p:pic>
        <p:nvPicPr>
          <p:cNvPr id="145" name="image6.png" descr="High-level Process.png"/>
          <p:cNvPicPr/>
          <p:nvPr/>
        </p:nvPicPr>
        <p:blipFill>
          <a:blip r:embed="rId3">
            <a:extLst/>
          </a:blip>
          <a:stretch>
            <a:fillRect/>
          </a:stretch>
        </p:blipFill>
        <p:spPr>
          <a:xfrm>
            <a:off x="304800" y="0"/>
            <a:ext cx="8763000" cy="6705600"/>
          </a:xfrm>
          <a:prstGeom prst="rect">
            <a:avLst/>
          </a:prstGeom>
          <a:ln w="12700">
            <a:miter lim="400000"/>
          </a:ln>
        </p:spPr>
      </p:pic>
      <p:sp>
        <p:nvSpPr>
          <p:cNvPr id="146" name="Shape 146"/>
          <p:cNvSpPr/>
          <p:nvPr/>
        </p:nvSpPr>
        <p:spPr>
          <a:xfrm>
            <a:off x="381000" y="5263376"/>
            <a:ext cx="4801749" cy="5740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3200">
                <a:solidFill>
                  <a:srgbClr val="830719"/>
                </a:solidFill>
                <a:latin typeface="+mj-lt"/>
                <a:ea typeface="+mj-ea"/>
                <a:cs typeface="+mj-cs"/>
                <a:sym typeface="Helvetica"/>
              </a:defRPr>
            </a:lvl1pPr>
          </a:lstStyle>
          <a:p>
            <a:pPr lvl="0">
              <a:defRPr b="0" sz="1800">
                <a:solidFill>
                  <a:srgbClr val="000000"/>
                </a:solidFill>
              </a:defRPr>
            </a:pPr>
            <a:r>
              <a:rPr b="1" sz="3200">
                <a:solidFill>
                  <a:srgbClr val="830719"/>
                </a:solidFill>
              </a:rPr>
              <a:t>Implementation Process</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lvl1pPr>
              <a:defRPr b="0">
                <a:solidFill>
                  <a:srgbClr val="013F80"/>
                </a:solidFill>
              </a:defRPr>
            </a:lvl1pPr>
          </a:lstStyle>
          <a:p>
            <a:pPr lvl="0">
              <a:defRPr sz="1800">
                <a:solidFill>
                  <a:srgbClr val="000000"/>
                </a:solidFill>
              </a:defRPr>
            </a:pPr>
            <a:r>
              <a:rPr sz="2800">
                <a:solidFill>
                  <a:srgbClr val="013F80"/>
                </a:solidFill>
              </a:rPr>
              <a:t>Auto-generated Java code</a:t>
            </a:r>
          </a:p>
        </p:txBody>
      </p:sp>
      <p:sp>
        <p:nvSpPr>
          <p:cNvPr id="151" name="Shape 151"/>
          <p:cNvSpPr/>
          <p:nvPr>
            <p:ph type="body" idx="1"/>
          </p:nvPr>
        </p:nvSpPr>
        <p:spPr>
          <a:xfrm>
            <a:off x="825500" y="1752600"/>
            <a:ext cx="7620000" cy="4596202"/>
          </a:xfrm>
          <a:prstGeom prst="rect">
            <a:avLst/>
          </a:prstGeom>
        </p:spPr>
        <p:txBody>
          <a:bodyPr/>
          <a:lstStyle/>
          <a:p>
            <a:pPr lvl="0">
              <a:defRPr sz="1800">
                <a:solidFill>
                  <a:srgbClr val="000000"/>
                </a:solidFill>
              </a:defRPr>
            </a:pPr>
            <a:r>
              <a:rPr sz="2800">
                <a:solidFill>
                  <a:srgbClr val="1D165A"/>
                </a:solidFill>
                <a:latin typeface="Calibri"/>
                <a:ea typeface="Calibri"/>
                <a:cs typeface="Calibri"/>
                <a:sym typeface="Calibri"/>
              </a:rPr>
              <a:t>Based on </a:t>
            </a:r>
            <a:endParaRPr sz="2800">
              <a:solidFill>
                <a:srgbClr val="1D165A"/>
              </a:solidFill>
              <a:latin typeface="Calibri"/>
              <a:ea typeface="Calibri"/>
              <a:cs typeface="Calibri"/>
              <a:sym typeface="Calibri"/>
            </a:endParaRPr>
          </a:p>
          <a:p>
            <a:pPr lvl="1">
              <a:defRPr sz="1800">
                <a:solidFill>
                  <a:srgbClr val="000000"/>
                </a:solidFill>
              </a:defRPr>
            </a:pPr>
            <a:r>
              <a:rPr sz="2800">
                <a:solidFill>
                  <a:srgbClr val="1D165A"/>
                </a:solidFill>
                <a:latin typeface="Calibri"/>
                <a:ea typeface="Calibri"/>
                <a:cs typeface="Calibri"/>
                <a:sym typeface="Calibri"/>
              </a:rPr>
              <a:t>Underlying standard model</a:t>
            </a:r>
            <a:endParaRPr sz="2800">
              <a:solidFill>
                <a:srgbClr val="1D165A"/>
              </a:solidFill>
              <a:latin typeface="Calibri"/>
              <a:ea typeface="Calibri"/>
              <a:cs typeface="Calibri"/>
              <a:sym typeface="Calibri"/>
            </a:endParaRPr>
          </a:p>
          <a:p>
            <a:pPr lvl="1">
              <a:defRPr sz="1800">
                <a:solidFill>
                  <a:srgbClr val="000000"/>
                </a:solidFill>
              </a:defRPr>
            </a:pPr>
            <a:r>
              <a:rPr sz="2800">
                <a:solidFill>
                  <a:srgbClr val="1D165A"/>
                </a:solidFill>
                <a:latin typeface="Calibri"/>
                <a:ea typeface="Calibri"/>
                <a:cs typeface="Calibri"/>
                <a:sym typeface="Calibri"/>
              </a:rPr>
              <a:t>Adding IG-specific constraints</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Java library</a:t>
            </a:r>
            <a:endParaRPr sz="2800">
              <a:solidFill>
                <a:srgbClr val="1D165A"/>
              </a:solidFill>
              <a:latin typeface="Calibri"/>
              <a:ea typeface="Calibri"/>
              <a:cs typeface="Calibri"/>
              <a:sym typeface="Calibri"/>
            </a:endParaRPr>
          </a:p>
          <a:p>
            <a:pPr lvl="1">
              <a:defRPr sz="1800">
                <a:solidFill>
                  <a:srgbClr val="000000"/>
                </a:solidFill>
              </a:defRPr>
            </a:pPr>
            <a:r>
              <a:rPr sz="2800">
                <a:solidFill>
                  <a:srgbClr val="1D165A"/>
                </a:solidFill>
                <a:latin typeface="Calibri"/>
                <a:ea typeface="Calibri"/>
                <a:cs typeface="Calibri"/>
                <a:sym typeface="Calibri"/>
              </a:rPr>
              <a:t>To instantiate CDA document conformant with the IG</a:t>
            </a:r>
            <a:endParaRPr sz="2800">
              <a:solidFill>
                <a:srgbClr val="1D165A"/>
              </a:solidFill>
              <a:latin typeface="Calibri"/>
              <a:ea typeface="Calibri"/>
              <a:cs typeface="Calibri"/>
              <a:sym typeface="Calibri"/>
            </a:endParaRPr>
          </a:p>
          <a:p>
            <a:pPr lvl="1">
              <a:defRPr sz="1800">
                <a:solidFill>
                  <a:srgbClr val="000000"/>
                </a:solidFill>
              </a:defRPr>
            </a:pPr>
            <a:r>
              <a:rPr sz="2800">
                <a:solidFill>
                  <a:srgbClr val="1D165A"/>
                </a:solidFill>
                <a:latin typeface="Calibri"/>
                <a:ea typeface="Calibri"/>
                <a:cs typeface="Calibri"/>
                <a:sym typeface="Calibri"/>
              </a:rPr>
              <a:t>To parse and validate content</a:t>
            </a:r>
          </a:p>
        </p:txBody>
      </p:sp>
      <p:sp>
        <p:nvSpPr>
          <p:cNvPr id="152" name="Shape 15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normAutofit fontScale="100000" lnSpcReduction="0"/>
          </a:bodyPr>
          <a:lstStyle>
            <a:lvl1pPr>
              <a:defRPr sz="2800">
                <a:solidFill>
                  <a:srgbClr val="013F80"/>
                </a:solidFill>
              </a:defRPr>
            </a:lvl1pPr>
          </a:lstStyle>
          <a:p>
            <a:pPr lvl="0">
              <a:defRPr sz="1800">
                <a:solidFill>
                  <a:srgbClr val="000000"/>
                </a:solidFill>
              </a:defRPr>
            </a:pPr>
            <a:r>
              <a:rPr sz="2800">
                <a:solidFill>
                  <a:srgbClr val="013F80"/>
                </a:solidFill>
              </a:rPr>
              <a:t>Agenda</a:t>
            </a:r>
          </a:p>
        </p:txBody>
      </p:sp>
      <p:sp>
        <p:nvSpPr>
          <p:cNvPr id="70" name="Shape 70"/>
          <p:cNvSpPr/>
          <p:nvPr>
            <p:ph type="body" idx="1"/>
          </p:nvPr>
        </p:nvSpPr>
        <p:spPr>
          <a:xfrm>
            <a:off x="863859" y="1244498"/>
            <a:ext cx="7620001" cy="5019372"/>
          </a:xfrm>
          <a:prstGeom prst="rect">
            <a:avLst/>
          </a:prstGeom>
        </p:spPr>
        <p:txBody>
          <a:bodyPr lIns="0" tIns="0" rIns="0" bIns="0">
            <a:normAutofit fontScale="100000" lnSpcReduction="0"/>
          </a:bodyPr>
          <a:lstStyle/>
          <a:p>
            <a:pPr lvl="0" marL="495300" indent="-495300">
              <a:buFont typeface="Trebuchet MS"/>
              <a:defRPr sz="1800">
                <a:solidFill>
                  <a:srgbClr val="000000"/>
                </a:solidFill>
              </a:defRPr>
            </a:pPr>
            <a:r>
              <a:rPr sz="2600">
                <a:solidFill>
                  <a:srgbClr val="1D165A"/>
                </a:solidFill>
                <a:latin typeface="Calibri"/>
                <a:ea typeface="Calibri"/>
                <a:cs typeface="Calibri"/>
                <a:sym typeface="Calibri"/>
              </a:rPr>
              <a:t>Introduction to the FHIM</a:t>
            </a:r>
            <a:endParaRPr sz="2600">
              <a:solidFill>
                <a:srgbClr val="1D165A"/>
              </a:solidFill>
              <a:latin typeface="Calibri"/>
              <a:ea typeface="Calibri"/>
              <a:cs typeface="Calibri"/>
              <a:sym typeface="Calibri"/>
            </a:endParaRPr>
          </a:p>
          <a:p>
            <a:pPr lvl="0">
              <a:buFont typeface="Trebuchet MS"/>
              <a:defRPr sz="1800">
                <a:solidFill>
                  <a:srgbClr val="000000"/>
                </a:solidFill>
              </a:defRPr>
            </a:pPr>
            <a:endParaRPr sz="2600">
              <a:latin typeface="Calibri"/>
              <a:ea typeface="Calibri"/>
              <a:cs typeface="Calibri"/>
              <a:sym typeface="Calibri"/>
            </a:endParaRPr>
          </a:p>
          <a:p>
            <a:pPr lvl="0" marL="495300" indent="-495300">
              <a:buFont typeface="Trebuchet MS"/>
              <a:defRPr sz="1800">
                <a:solidFill>
                  <a:srgbClr val="000000"/>
                </a:solidFill>
              </a:defRPr>
            </a:pPr>
            <a:r>
              <a:rPr sz="2600">
                <a:solidFill>
                  <a:srgbClr val="1D165A"/>
                </a:solidFill>
                <a:latin typeface="Calibri"/>
                <a:ea typeface="Calibri"/>
                <a:cs typeface="Calibri"/>
                <a:sym typeface="Calibri"/>
              </a:rPr>
              <a:t>Benefits of the FHIM</a:t>
            </a:r>
            <a:endParaRPr sz="2600">
              <a:solidFill>
                <a:srgbClr val="1D165A"/>
              </a:solidFill>
              <a:latin typeface="Calibri"/>
              <a:ea typeface="Calibri"/>
              <a:cs typeface="Calibri"/>
              <a:sym typeface="Calibri"/>
            </a:endParaRPr>
          </a:p>
          <a:p>
            <a:pPr lvl="0">
              <a:buFont typeface="Trebuchet MS"/>
              <a:defRPr sz="1800">
                <a:solidFill>
                  <a:srgbClr val="000000"/>
                </a:solidFill>
              </a:defRPr>
            </a:pPr>
            <a:endParaRPr sz="2600">
              <a:solidFill>
                <a:srgbClr val="1D165A"/>
              </a:solidFill>
              <a:latin typeface="Calibri"/>
              <a:ea typeface="Calibri"/>
              <a:cs typeface="Calibri"/>
              <a:sym typeface="Calibri"/>
            </a:endParaRPr>
          </a:p>
          <a:p>
            <a:pPr lvl="0" marL="495300" indent="-495300">
              <a:buFont typeface="Trebuchet MS"/>
              <a:defRPr sz="1800">
                <a:solidFill>
                  <a:srgbClr val="000000"/>
                </a:solidFill>
              </a:defRPr>
            </a:pPr>
            <a:r>
              <a:rPr sz="2600">
                <a:solidFill>
                  <a:srgbClr val="1D165A"/>
                </a:solidFill>
                <a:latin typeface="Calibri"/>
                <a:ea typeface="Calibri"/>
                <a:cs typeface="Calibri"/>
                <a:sym typeface="Calibri"/>
              </a:rPr>
              <a:t>How the FHIM is developed</a:t>
            </a:r>
            <a:endParaRPr sz="2600">
              <a:solidFill>
                <a:srgbClr val="1D165A"/>
              </a:solidFill>
              <a:latin typeface="Calibri"/>
              <a:ea typeface="Calibri"/>
              <a:cs typeface="Calibri"/>
              <a:sym typeface="Calibri"/>
            </a:endParaRPr>
          </a:p>
          <a:p>
            <a:pPr lvl="0">
              <a:buFont typeface="Trebuchet MS"/>
              <a:defRPr sz="1800">
                <a:solidFill>
                  <a:srgbClr val="000000"/>
                </a:solidFill>
              </a:defRPr>
            </a:pPr>
            <a:endParaRPr sz="2600">
              <a:latin typeface="Calibri"/>
              <a:ea typeface="Calibri"/>
              <a:cs typeface="Calibri"/>
              <a:sym typeface="Calibri"/>
            </a:endParaRPr>
          </a:p>
          <a:p>
            <a:pPr lvl="0" marL="495300" indent="-495300">
              <a:buFont typeface="Trebuchet MS"/>
              <a:defRPr sz="1800">
                <a:solidFill>
                  <a:srgbClr val="000000"/>
                </a:solidFill>
              </a:defRPr>
            </a:pPr>
            <a:r>
              <a:rPr sz="2600">
                <a:solidFill>
                  <a:srgbClr val="013266"/>
                </a:solidFill>
                <a:latin typeface="Calibri"/>
                <a:ea typeface="Calibri"/>
                <a:cs typeface="Calibri"/>
                <a:sym typeface="Calibri"/>
              </a:rPr>
              <a:t>Impact of the FHIM</a:t>
            </a:r>
            <a:endParaRPr sz="2600">
              <a:solidFill>
                <a:srgbClr val="013266"/>
              </a:solidFill>
              <a:latin typeface="Calibri"/>
              <a:ea typeface="Calibri"/>
              <a:cs typeface="Calibri"/>
              <a:sym typeface="Calibri"/>
            </a:endParaRPr>
          </a:p>
          <a:p>
            <a:pPr lvl="0">
              <a:buFont typeface="Trebuchet MS"/>
              <a:defRPr sz="1800">
                <a:solidFill>
                  <a:srgbClr val="000000"/>
                </a:solidFill>
              </a:defRPr>
            </a:pPr>
            <a:endParaRPr>
              <a:latin typeface="Trebuchet MS"/>
              <a:ea typeface="Trebuchet MS"/>
              <a:cs typeface="Trebuchet MS"/>
              <a:sym typeface="Trebuchet MS"/>
            </a:endParaRPr>
          </a:p>
          <a:p>
            <a:pPr lvl="0" marL="495300" indent="-495300">
              <a:buFont typeface="Trebuchet MS"/>
              <a:defRPr sz="1800">
                <a:solidFill>
                  <a:srgbClr val="000000"/>
                </a:solidFill>
              </a:defRPr>
            </a:pPr>
            <a:r>
              <a:rPr sz="2600">
                <a:solidFill>
                  <a:srgbClr val="013266"/>
                </a:solidFill>
                <a:latin typeface="Calibri"/>
                <a:ea typeface="Calibri"/>
                <a:cs typeface="Calibri"/>
                <a:sym typeface="Calibri"/>
              </a:rPr>
              <a:t>Contributing to the FHIM</a:t>
            </a:r>
            <a:r>
              <a:rPr sz="2600">
                <a:latin typeface="Calibri"/>
                <a:ea typeface="Calibri"/>
                <a:cs typeface="Calibri"/>
                <a:sym typeface="Calibri"/>
              </a:rPr>
              <a:t> </a:t>
            </a:r>
            <a:endParaRPr sz="2600">
              <a:latin typeface="Calibri"/>
              <a:ea typeface="Calibri"/>
              <a:cs typeface="Calibri"/>
              <a:sym typeface="Calibri"/>
            </a:endParaRPr>
          </a:p>
          <a:p>
            <a:pPr lvl="0">
              <a:buFont typeface="Trebuchet MS"/>
              <a:defRPr sz="1800">
                <a:solidFill>
                  <a:srgbClr val="000000"/>
                </a:solidFill>
              </a:defRPr>
            </a:pPr>
            <a:endParaRPr sz="2600">
              <a:latin typeface="Calibri"/>
              <a:ea typeface="Calibri"/>
              <a:cs typeface="Calibri"/>
              <a:sym typeface="Calibri"/>
            </a:endParaRPr>
          </a:p>
          <a:p>
            <a:pPr lvl="0" marL="495300" indent="-495300">
              <a:buFont typeface="Trebuchet MS"/>
              <a:defRPr sz="1800">
                <a:solidFill>
                  <a:srgbClr val="000000"/>
                </a:solidFill>
              </a:defRPr>
            </a:pPr>
            <a:r>
              <a:rPr sz="2600">
                <a:solidFill>
                  <a:srgbClr val="1D165A"/>
                </a:solidFill>
                <a:latin typeface="Calibri"/>
                <a:ea typeface="Calibri"/>
                <a:cs typeface="Calibri"/>
                <a:sym typeface="Calibri"/>
              </a:rPr>
              <a:t>Current and planned activities</a:t>
            </a:r>
          </a:p>
        </p:txBody>
      </p:sp>
      <p:sp>
        <p:nvSpPr>
          <p:cNvPr id="71" name="Shape 7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4" name="image9.png"/>
          <p:cNvPicPr/>
          <p:nvPr/>
        </p:nvPicPr>
        <p:blipFill>
          <a:blip r:embed="rId2">
            <a:extLst/>
          </a:blip>
          <a:stretch>
            <a:fillRect/>
          </a:stretch>
        </p:blipFill>
        <p:spPr>
          <a:xfrm>
            <a:off x="500062" y="1493837"/>
            <a:ext cx="8150226" cy="4241802"/>
          </a:xfrm>
          <a:prstGeom prst="rect">
            <a:avLst/>
          </a:prstGeom>
          <a:ln w="12700">
            <a:miter lim="400000"/>
          </a:ln>
        </p:spPr>
      </p:pic>
      <p:sp>
        <p:nvSpPr>
          <p:cNvPr id="155" name="Shape 155"/>
          <p:cNvSpPr/>
          <p:nvPr>
            <p:ph type="body" idx="4294967295"/>
          </p:nvPr>
        </p:nvSpPr>
        <p:spPr>
          <a:xfrm>
            <a:off x="2673729" y="3360906"/>
            <a:ext cx="3965446" cy="507663"/>
          </a:xfrm>
          <a:prstGeom prst="rect">
            <a:avLst/>
          </a:prstGeom>
        </p:spPr>
        <p:txBody>
          <a:bodyPr lIns="0" tIns="0" rIns="0" bIns="0">
            <a:normAutofit fontScale="100000" lnSpcReduction="0"/>
          </a:bodyPr>
          <a:lstStyle>
            <a:lvl1pPr marL="0" indent="0" algn="ctr" defTabSz="850391">
              <a:spcBef>
                <a:spcPts val="700"/>
              </a:spcBef>
              <a:buSzTx/>
              <a:buNone/>
              <a:defRPr sz="3348">
                <a:latin typeface="Calibri"/>
                <a:ea typeface="Calibri"/>
                <a:cs typeface="Calibri"/>
                <a:sym typeface="Calibri"/>
              </a:defRPr>
            </a:lvl1pPr>
          </a:lstStyle>
          <a:p>
            <a:pPr lvl="0">
              <a:defRPr sz="1800">
                <a:solidFill>
                  <a:srgbClr val="000000"/>
                </a:solidFill>
              </a:defRPr>
            </a:pPr>
            <a:r>
              <a:rPr sz="3348">
                <a:solidFill>
                  <a:srgbClr val="1D165A"/>
                </a:solidFill>
              </a:rPr>
              <a:t>Impact of the FHIM</a:t>
            </a:r>
          </a:p>
        </p:txBody>
      </p:sp>
      <p:sp>
        <p:nvSpPr>
          <p:cNvPr id="156" name="Shape 156"/>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8</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lvl1pPr>
              <a:defRPr b="0">
                <a:solidFill>
                  <a:srgbClr val="013F80"/>
                </a:solidFill>
              </a:defRPr>
            </a:lvl1pPr>
          </a:lstStyle>
          <a:p>
            <a:pPr lvl="0">
              <a:defRPr sz="1800">
                <a:solidFill>
                  <a:srgbClr val="000000"/>
                </a:solidFill>
              </a:defRPr>
            </a:pPr>
            <a:r>
              <a:rPr sz="2800">
                <a:solidFill>
                  <a:srgbClr val="013F80"/>
                </a:solidFill>
              </a:rPr>
              <a:t>Impacts</a:t>
            </a:r>
          </a:p>
        </p:txBody>
      </p:sp>
      <p:sp>
        <p:nvSpPr>
          <p:cNvPr id="159" name="Shape 159"/>
          <p:cNvSpPr/>
          <p:nvPr>
            <p:ph type="body" idx="1"/>
          </p:nvPr>
        </p:nvSpPr>
        <p:spPr>
          <a:xfrm>
            <a:off x="761999" y="1590718"/>
            <a:ext cx="7620001" cy="4595328"/>
          </a:xfrm>
          <a:prstGeom prst="rect">
            <a:avLst/>
          </a:prstGeom>
        </p:spPr>
        <p:txBody>
          <a:bodyPr/>
          <a:lstStyle/>
          <a:p>
            <a:pPr lvl="0">
              <a:defRPr sz="1800">
                <a:solidFill>
                  <a:srgbClr val="000000"/>
                </a:solidFill>
              </a:defRPr>
            </a:pPr>
            <a:r>
              <a:rPr sz="2800">
                <a:solidFill>
                  <a:srgbClr val="1D165A"/>
                </a:solidFill>
                <a:latin typeface="Calibri"/>
                <a:ea typeface="Calibri"/>
                <a:cs typeface="Calibri"/>
                <a:sym typeface="Calibri"/>
              </a:rPr>
              <a:t>Provides a common understanding of information to be exchanged between federal partners (single source of truth)</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Improves the level of interoperability that can be achieved</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Reduces the time it takes to develop information exchange standards</a:t>
            </a:r>
            <a:endParaRPr sz="2800">
              <a:solidFill>
                <a:srgbClr val="1D165A"/>
              </a:solidFill>
              <a:latin typeface="Calibri"/>
              <a:ea typeface="Calibri"/>
              <a:cs typeface="Calibri"/>
              <a:sym typeface="Calibri"/>
            </a:endParaRPr>
          </a:p>
          <a:p>
            <a:pPr lvl="0">
              <a:defRPr sz="1800">
                <a:solidFill>
                  <a:srgbClr val="000000"/>
                </a:solidFill>
              </a:defRPr>
            </a:pPr>
            <a:r>
              <a:rPr sz="2800">
                <a:solidFill>
                  <a:srgbClr val="1D165A"/>
                </a:solidFill>
                <a:latin typeface="Calibri"/>
                <a:ea typeface="Calibri"/>
                <a:cs typeface="Calibri"/>
                <a:sym typeface="Calibri"/>
              </a:rPr>
              <a:t>Can improve the efficiency of developers in implementing information exchanges</a:t>
            </a:r>
          </a:p>
        </p:txBody>
      </p:sp>
      <p:sp>
        <p:nvSpPr>
          <p:cNvPr id="160" name="Shape 16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image9.png"/>
          <p:cNvPicPr/>
          <p:nvPr/>
        </p:nvPicPr>
        <p:blipFill>
          <a:blip r:embed="rId2">
            <a:extLst/>
          </a:blip>
          <a:stretch>
            <a:fillRect/>
          </a:stretch>
        </p:blipFill>
        <p:spPr>
          <a:xfrm>
            <a:off x="500062" y="1493837"/>
            <a:ext cx="8150226" cy="4241802"/>
          </a:xfrm>
          <a:prstGeom prst="rect">
            <a:avLst/>
          </a:prstGeom>
          <a:ln w="12700">
            <a:miter lim="400000"/>
          </a:ln>
        </p:spPr>
      </p:pic>
      <p:sp>
        <p:nvSpPr>
          <p:cNvPr id="163" name="Shape 163"/>
          <p:cNvSpPr/>
          <p:nvPr>
            <p:ph type="body" idx="4294967295"/>
          </p:nvPr>
        </p:nvSpPr>
        <p:spPr>
          <a:xfrm>
            <a:off x="2744639" y="3360906"/>
            <a:ext cx="3965446" cy="507663"/>
          </a:xfrm>
          <a:prstGeom prst="rect">
            <a:avLst/>
          </a:prstGeom>
        </p:spPr>
        <p:txBody>
          <a:bodyPr lIns="0" tIns="0" rIns="0" bIns="0">
            <a:normAutofit fontScale="100000" lnSpcReduction="0"/>
          </a:bodyPr>
          <a:lstStyle>
            <a:lvl1pPr marL="0" indent="0" algn="ctr" defTabSz="850391">
              <a:spcBef>
                <a:spcPts val="700"/>
              </a:spcBef>
              <a:buSzTx/>
              <a:buNone/>
              <a:defRPr sz="3348">
                <a:latin typeface="Calibri"/>
                <a:ea typeface="Calibri"/>
                <a:cs typeface="Calibri"/>
                <a:sym typeface="Calibri"/>
              </a:defRPr>
            </a:lvl1pPr>
          </a:lstStyle>
          <a:p>
            <a:pPr lvl="0">
              <a:defRPr sz="1800">
                <a:solidFill>
                  <a:srgbClr val="000000"/>
                </a:solidFill>
              </a:defRPr>
            </a:pPr>
            <a:r>
              <a:rPr sz="3348">
                <a:solidFill>
                  <a:srgbClr val="1D165A"/>
                </a:solidFill>
              </a:rPr>
              <a:t>How to Contribute</a:t>
            </a:r>
          </a:p>
        </p:txBody>
      </p:sp>
      <p:sp>
        <p:nvSpPr>
          <p:cNvPr id="164" name="Shape 164"/>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8</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idx="4294967295"/>
          </p:nvPr>
        </p:nvSpPr>
        <p:spPr>
          <a:xfrm>
            <a:off x="878719" y="1235070"/>
            <a:ext cx="7620001" cy="4691064"/>
          </a:xfrm>
          <a:prstGeom prst="rect">
            <a:avLst/>
          </a:prstGeom>
        </p:spPr>
        <p:txBody>
          <a:bodyPr lIns="0" tIns="0" rIns="0" bIns="0">
            <a:normAutofit fontScale="100000" lnSpcReduction="0"/>
          </a:bodyPr>
          <a:lstStyle/>
          <a:p>
            <a:pPr lvl="0" marL="312039" indent="-312039" defTabSz="832104">
              <a:lnSpc>
                <a:spcPct val="110000"/>
              </a:lnSpc>
              <a:spcBef>
                <a:spcPts val="0"/>
              </a:spcBef>
              <a:buSzTx/>
              <a:buNone/>
              <a:defRPr sz="1800">
                <a:solidFill>
                  <a:srgbClr val="000000"/>
                </a:solidFill>
              </a:defRPr>
            </a:pPr>
            <a:endParaRPr sz="1638"/>
          </a:p>
          <a:p>
            <a:pPr lvl="0" marL="312039" indent="-312039" defTabSz="832104">
              <a:lnSpc>
                <a:spcPct val="110000"/>
              </a:lnSpc>
              <a:spcBef>
                <a:spcPts val="0"/>
              </a:spcBef>
              <a:buSzTx/>
              <a:buNone/>
              <a:defRPr sz="1800">
                <a:solidFill>
                  <a:srgbClr val="000000"/>
                </a:solidFill>
              </a:defRPr>
            </a:pPr>
            <a:r>
              <a:rPr b="1" sz="1638">
                <a:solidFill>
                  <a:srgbClr val="C10A25"/>
                </a:solidFill>
                <a:latin typeface="Calibri"/>
                <a:ea typeface="Calibri"/>
                <a:cs typeface="Calibri"/>
                <a:sym typeface="Calibri"/>
              </a:rPr>
              <a:t>Federal Health Information Model</a:t>
            </a:r>
            <a:endParaRPr sz="1638"/>
          </a:p>
          <a:p>
            <a:pPr lvl="0" marL="312039" indent="-312039" defTabSz="832104">
              <a:lnSpc>
                <a:spcPct val="110000"/>
              </a:lnSpc>
              <a:spcBef>
                <a:spcPts val="0"/>
              </a:spcBef>
              <a:buSzTx/>
              <a:buNone/>
              <a:defRPr sz="1800">
                <a:solidFill>
                  <a:srgbClr val="000000"/>
                </a:solidFill>
              </a:defRPr>
            </a:pPr>
            <a:r>
              <a:rPr sz="1638" u="sng">
                <a:solidFill>
                  <a:srgbClr val="0000FF"/>
                </a:solidFill>
                <a:uFill>
                  <a:solidFill>
                    <a:srgbClr val="0000FF"/>
                  </a:solidFill>
                </a:uFill>
                <a:hlinkClick r:id="rId2" invalidUrl="" action="" tgtFrame="" tooltip="" history="1" highlightClick="0" endSnd="0"/>
              </a:rPr>
              <a:t>http://fhims.org/</a:t>
            </a:r>
            <a:endParaRPr sz="1638">
              <a:latin typeface="Calibri"/>
              <a:ea typeface="Calibri"/>
              <a:cs typeface="Calibri"/>
              <a:sym typeface="Calibri"/>
            </a:endParaRPr>
          </a:p>
          <a:p>
            <a:pPr lvl="0" marL="312039" indent="-312039" defTabSz="832104">
              <a:lnSpc>
                <a:spcPct val="110000"/>
              </a:lnSpc>
              <a:spcBef>
                <a:spcPts val="0"/>
              </a:spcBef>
              <a:buSzTx/>
              <a:buNone/>
              <a:defRPr sz="1800">
                <a:solidFill>
                  <a:srgbClr val="000000"/>
                </a:solidFill>
              </a:defRPr>
            </a:pPr>
            <a:endParaRPr sz="1638">
              <a:latin typeface="Calibri"/>
              <a:ea typeface="Calibri"/>
              <a:cs typeface="Calibri"/>
              <a:sym typeface="Calibri"/>
            </a:endParaRPr>
          </a:p>
          <a:p>
            <a:pPr lvl="0" marL="312039" indent="-312039" defTabSz="832104">
              <a:lnSpc>
                <a:spcPct val="110000"/>
              </a:lnSpc>
              <a:spcBef>
                <a:spcPts val="0"/>
              </a:spcBef>
              <a:buSzTx/>
              <a:buNone/>
              <a:defRPr sz="1800">
                <a:solidFill>
                  <a:srgbClr val="000000"/>
                </a:solidFill>
              </a:defRPr>
            </a:pPr>
            <a:r>
              <a:rPr b="1" sz="1638">
                <a:solidFill>
                  <a:srgbClr val="C10A25"/>
                </a:solidFill>
                <a:latin typeface="Calibri"/>
                <a:ea typeface="Calibri"/>
                <a:cs typeface="Calibri"/>
                <a:sym typeface="Calibri"/>
              </a:rPr>
              <a:t>ONC website:</a:t>
            </a:r>
            <a:endParaRPr sz="1638"/>
          </a:p>
          <a:p>
            <a:pPr lvl="0" marL="312039" indent="-312039" defTabSz="832104">
              <a:lnSpc>
                <a:spcPct val="110000"/>
              </a:lnSpc>
              <a:spcBef>
                <a:spcPts val="0"/>
              </a:spcBef>
              <a:buSzTx/>
              <a:buNone/>
              <a:defRPr sz="1800">
                <a:solidFill>
                  <a:srgbClr val="000000"/>
                </a:solidFill>
              </a:defRPr>
            </a:pPr>
            <a:r>
              <a:rPr sz="1638">
                <a:latin typeface="Calibri"/>
                <a:ea typeface="Calibri"/>
                <a:cs typeface="Calibri"/>
                <a:sym typeface="Calibri"/>
                <a:hlinkClick r:id="rId3" invalidUrl="" action="" tgtFrame="" tooltip="" history="1" highlightClick="0" endSnd="0"/>
              </a:rPr>
              <a:t>www.healthit.gov</a:t>
            </a:r>
            <a:endParaRPr sz="1638">
              <a:latin typeface="Calibri"/>
              <a:ea typeface="Calibri"/>
              <a:cs typeface="Calibri"/>
              <a:sym typeface="Calibri"/>
            </a:endParaRPr>
          </a:p>
          <a:p>
            <a:pPr lvl="0" marL="312039" indent="-312039" defTabSz="832104">
              <a:lnSpc>
                <a:spcPct val="110000"/>
              </a:lnSpc>
              <a:spcBef>
                <a:spcPts val="0"/>
              </a:spcBef>
              <a:buSzTx/>
              <a:buNone/>
              <a:defRPr sz="1800">
                <a:solidFill>
                  <a:srgbClr val="000000"/>
                </a:solidFill>
              </a:defRPr>
            </a:pPr>
            <a:endParaRPr sz="1638">
              <a:latin typeface="Calibri"/>
              <a:ea typeface="Calibri"/>
              <a:cs typeface="Calibri"/>
              <a:sym typeface="Calibri"/>
            </a:endParaRPr>
          </a:p>
          <a:p>
            <a:pPr lvl="0" marL="312039" indent="-312039" defTabSz="832104">
              <a:lnSpc>
                <a:spcPct val="110000"/>
              </a:lnSpc>
              <a:spcBef>
                <a:spcPts val="0"/>
              </a:spcBef>
              <a:buSzTx/>
              <a:buNone/>
              <a:defRPr sz="1800">
                <a:solidFill>
                  <a:srgbClr val="000000"/>
                </a:solidFill>
              </a:defRPr>
            </a:pPr>
            <a:r>
              <a:rPr b="1" sz="1638">
                <a:solidFill>
                  <a:srgbClr val="C10A25"/>
                </a:solidFill>
                <a:latin typeface="Calibri"/>
                <a:ea typeface="Calibri"/>
                <a:cs typeface="Calibri"/>
                <a:sym typeface="Calibri"/>
              </a:rPr>
              <a:t>Direct Project website:</a:t>
            </a:r>
            <a:endParaRPr sz="1638"/>
          </a:p>
          <a:p>
            <a:pPr lvl="0" marL="312039" indent="-312039" defTabSz="832104">
              <a:lnSpc>
                <a:spcPct val="110000"/>
              </a:lnSpc>
              <a:spcBef>
                <a:spcPts val="0"/>
              </a:spcBef>
              <a:buSzTx/>
              <a:buNone/>
              <a:defRPr sz="1800">
                <a:solidFill>
                  <a:srgbClr val="000000"/>
                </a:solidFill>
              </a:defRPr>
            </a:pPr>
            <a:r>
              <a:rPr sz="1638">
                <a:latin typeface="Calibri"/>
                <a:ea typeface="Calibri"/>
                <a:cs typeface="Calibri"/>
                <a:sym typeface="Calibri"/>
                <a:hlinkClick r:id="rId4" invalidUrl="" action="" tgtFrame="" tooltip="" history="1" highlightClick="0" endSnd="0"/>
              </a:rPr>
              <a:t>www.directproject.org</a:t>
            </a:r>
            <a:endParaRPr sz="1638">
              <a:latin typeface="Calibri"/>
              <a:ea typeface="Calibri"/>
              <a:cs typeface="Calibri"/>
              <a:sym typeface="Calibri"/>
            </a:endParaRPr>
          </a:p>
          <a:p>
            <a:pPr lvl="0" marL="312039" indent="-312039" defTabSz="832104">
              <a:lnSpc>
                <a:spcPct val="110000"/>
              </a:lnSpc>
              <a:spcBef>
                <a:spcPts val="0"/>
              </a:spcBef>
              <a:buSzTx/>
              <a:buNone/>
              <a:defRPr sz="1800">
                <a:solidFill>
                  <a:srgbClr val="000000"/>
                </a:solidFill>
              </a:defRPr>
            </a:pPr>
            <a:endParaRPr sz="1638">
              <a:latin typeface="Calibri"/>
              <a:ea typeface="Calibri"/>
              <a:cs typeface="Calibri"/>
              <a:sym typeface="Calibri"/>
            </a:endParaRPr>
          </a:p>
          <a:p>
            <a:pPr lvl="0" marL="312039" indent="-312039" defTabSz="832104">
              <a:lnSpc>
                <a:spcPct val="110000"/>
              </a:lnSpc>
              <a:spcBef>
                <a:spcPts val="0"/>
              </a:spcBef>
              <a:buSzTx/>
              <a:buNone/>
              <a:defRPr sz="1800">
                <a:solidFill>
                  <a:srgbClr val="000000"/>
                </a:solidFill>
              </a:defRPr>
            </a:pPr>
            <a:r>
              <a:rPr b="1" sz="1638">
                <a:solidFill>
                  <a:srgbClr val="C10A25"/>
                </a:solidFill>
                <a:latin typeface="Calibri"/>
                <a:ea typeface="Calibri"/>
                <a:cs typeface="Calibri"/>
                <a:sym typeface="Calibri"/>
              </a:rPr>
              <a:t>S&amp;I Framework wiki:</a:t>
            </a:r>
            <a:endParaRPr sz="1638"/>
          </a:p>
          <a:p>
            <a:pPr lvl="0" marL="312039" indent="-312039" defTabSz="832104">
              <a:lnSpc>
                <a:spcPct val="110000"/>
              </a:lnSpc>
              <a:spcBef>
                <a:spcPts val="0"/>
              </a:spcBef>
              <a:buSzTx/>
              <a:buNone/>
              <a:defRPr sz="1800">
                <a:solidFill>
                  <a:srgbClr val="000000"/>
                </a:solidFill>
              </a:defRPr>
            </a:pPr>
            <a:r>
              <a:rPr sz="1638">
                <a:latin typeface="Calibri"/>
                <a:ea typeface="Calibri"/>
                <a:cs typeface="Calibri"/>
                <a:sym typeface="Calibri"/>
                <a:hlinkClick r:id="rId5" invalidUrl="" action="" tgtFrame="" tooltip="" history="1" highlightClick="0" endSnd="0"/>
              </a:rPr>
              <a:t>http://wiki.siframework.org</a:t>
            </a:r>
            <a:endParaRPr sz="1638">
              <a:latin typeface="Calibri"/>
              <a:ea typeface="Calibri"/>
              <a:cs typeface="Calibri"/>
              <a:sym typeface="Calibri"/>
            </a:endParaRPr>
          </a:p>
          <a:p>
            <a:pPr lvl="0" marL="312039" indent="-312039" defTabSz="832104">
              <a:lnSpc>
                <a:spcPct val="110000"/>
              </a:lnSpc>
              <a:spcBef>
                <a:spcPts val="0"/>
              </a:spcBef>
              <a:buSzTx/>
              <a:buNone/>
              <a:defRPr sz="1800">
                <a:solidFill>
                  <a:srgbClr val="000000"/>
                </a:solidFill>
              </a:defRPr>
            </a:pPr>
            <a:endParaRPr sz="1638">
              <a:latin typeface="Calibri"/>
              <a:ea typeface="Calibri"/>
              <a:cs typeface="Calibri"/>
              <a:sym typeface="Calibri"/>
            </a:endParaRPr>
          </a:p>
          <a:p>
            <a:pPr lvl="0" marL="312039" indent="-312039" defTabSz="832104">
              <a:lnSpc>
                <a:spcPct val="110000"/>
              </a:lnSpc>
              <a:spcBef>
                <a:spcPts val="0"/>
              </a:spcBef>
              <a:buSzTx/>
              <a:buNone/>
              <a:defRPr sz="1800">
                <a:solidFill>
                  <a:srgbClr val="000000"/>
                </a:solidFill>
              </a:defRPr>
            </a:pPr>
            <a:r>
              <a:rPr b="1" sz="1638">
                <a:solidFill>
                  <a:srgbClr val="C10A25"/>
                </a:solidFill>
                <a:latin typeface="Calibri"/>
                <a:ea typeface="Calibri"/>
                <a:cs typeface="Calibri"/>
                <a:sym typeface="Calibri"/>
              </a:rPr>
              <a:t>CONNECT website:</a:t>
            </a:r>
            <a:endParaRPr sz="1638"/>
          </a:p>
          <a:p>
            <a:pPr lvl="0" marL="312039" indent="-312039" defTabSz="832104">
              <a:lnSpc>
                <a:spcPct val="110000"/>
              </a:lnSpc>
              <a:spcBef>
                <a:spcPts val="0"/>
              </a:spcBef>
              <a:buSzTx/>
              <a:buNone/>
              <a:defRPr sz="1800">
                <a:solidFill>
                  <a:srgbClr val="000000"/>
                </a:solidFill>
              </a:defRPr>
            </a:pPr>
            <a:r>
              <a:rPr sz="1638" u="sng">
                <a:solidFill>
                  <a:srgbClr val="1D165A"/>
                </a:solidFill>
                <a:latin typeface="Calibri"/>
                <a:ea typeface="Calibri"/>
                <a:cs typeface="Calibri"/>
                <a:sym typeface="Calibri"/>
              </a:rPr>
              <a:t>wiki.connectopensource.org</a:t>
            </a:r>
            <a:endParaRPr sz="1638"/>
          </a:p>
          <a:p>
            <a:pPr lvl="0" marL="312039" indent="-312039" defTabSz="832104">
              <a:lnSpc>
                <a:spcPct val="110000"/>
              </a:lnSpc>
              <a:spcBef>
                <a:spcPts val="0"/>
              </a:spcBef>
              <a:buSzTx/>
              <a:buNone/>
              <a:defRPr sz="1800">
                <a:solidFill>
                  <a:srgbClr val="000000"/>
                </a:solidFill>
              </a:defRPr>
            </a:pPr>
            <a:endParaRPr sz="1638">
              <a:latin typeface="Calibri"/>
              <a:ea typeface="Calibri"/>
              <a:cs typeface="Calibri"/>
              <a:sym typeface="Calibri"/>
            </a:endParaRPr>
          </a:p>
        </p:txBody>
      </p:sp>
      <p:sp>
        <p:nvSpPr>
          <p:cNvPr id="167" name="Shape 167"/>
          <p:cNvSpPr/>
          <p:nvPr>
            <p:ph type="title" idx="4294967295"/>
          </p:nvPr>
        </p:nvSpPr>
        <p:spPr>
          <a:xfrm>
            <a:off x="1524000" y="152398"/>
            <a:ext cx="7696200" cy="1143004"/>
          </a:xfrm>
          <a:prstGeom prst="rect">
            <a:avLst/>
          </a:prstGeom>
        </p:spPr>
        <p:txBody>
          <a:bodyPr>
            <a:normAutofit fontScale="100000" lnSpcReduction="0"/>
          </a:bodyPr>
          <a:lstStyle>
            <a:lvl1pPr>
              <a:defRPr sz="2800">
                <a:solidFill>
                  <a:srgbClr val="013F80"/>
                </a:solidFill>
              </a:defRPr>
            </a:lvl1pPr>
          </a:lstStyle>
          <a:p>
            <a:pPr lvl="0">
              <a:defRPr sz="1800">
                <a:solidFill>
                  <a:srgbClr val="000000"/>
                </a:solidFill>
              </a:defRPr>
            </a:pPr>
            <a:r>
              <a:rPr sz="2800">
                <a:solidFill>
                  <a:srgbClr val="013F80"/>
                </a:solidFill>
              </a:rPr>
              <a:t>Federal Health IT Initiatives</a:t>
            </a:r>
          </a:p>
        </p:txBody>
      </p:sp>
      <p:sp>
        <p:nvSpPr>
          <p:cNvPr id="168" name="Shape 168"/>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9</a:t>
            </a:r>
          </a:p>
        </p:txBody>
      </p:sp>
      <p:pic>
        <p:nvPicPr>
          <p:cNvPr id="169" name="image11.png" descr="pptlogos-04.png"/>
          <p:cNvPicPr/>
          <p:nvPr/>
        </p:nvPicPr>
        <p:blipFill>
          <a:blip r:embed="rId6">
            <a:extLst/>
          </a:blip>
          <a:stretch>
            <a:fillRect/>
          </a:stretch>
        </p:blipFill>
        <p:spPr>
          <a:xfrm>
            <a:off x="5024359" y="2987206"/>
            <a:ext cx="3016251" cy="733426"/>
          </a:xfrm>
          <a:prstGeom prst="rect">
            <a:avLst/>
          </a:prstGeom>
          <a:ln w="12700">
            <a:miter lim="400000"/>
          </a:ln>
        </p:spPr>
      </p:pic>
      <p:pic>
        <p:nvPicPr>
          <p:cNvPr id="170" name="image12.png"/>
          <p:cNvPicPr/>
          <p:nvPr/>
        </p:nvPicPr>
        <p:blipFill>
          <a:blip r:embed="rId7">
            <a:extLst/>
          </a:blip>
          <a:stretch>
            <a:fillRect/>
          </a:stretch>
        </p:blipFill>
        <p:spPr>
          <a:xfrm>
            <a:off x="4926012" y="2065484"/>
            <a:ext cx="3406776" cy="828676"/>
          </a:xfrm>
          <a:prstGeom prst="rect">
            <a:avLst/>
          </a:prstGeom>
          <a:ln w="12700">
            <a:miter lim="400000"/>
          </a:ln>
        </p:spPr>
      </p:pic>
      <p:pic>
        <p:nvPicPr>
          <p:cNvPr id="171" name="image13.png"/>
          <p:cNvPicPr/>
          <p:nvPr/>
        </p:nvPicPr>
        <p:blipFill>
          <a:blip r:embed="rId8">
            <a:extLst/>
          </a:blip>
          <a:stretch>
            <a:fillRect/>
          </a:stretch>
        </p:blipFill>
        <p:spPr>
          <a:xfrm>
            <a:off x="5181600" y="4029075"/>
            <a:ext cx="2895600" cy="704850"/>
          </a:xfrm>
          <a:prstGeom prst="rect">
            <a:avLst/>
          </a:prstGeom>
          <a:ln w="12700">
            <a:miter lim="400000"/>
          </a:ln>
        </p:spPr>
      </p:pic>
      <p:pic>
        <p:nvPicPr>
          <p:cNvPr id="172" name="image14.png" descr="CONNECT_Logo.png"/>
          <p:cNvPicPr/>
          <p:nvPr/>
        </p:nvPicPr>
        <p:blipFill>
          <a:blip r:embed="rId9">
            <a:extLst/>
          </a:blip>
          <a:stretch>
            <a:fillRect/>
          </a:stretch>
        </p:blipFill>
        <p:spPr>
          <a:xfrm>
            <a:off x="5562600" y="5042368"/>
            <a:ext cx="2133600" cy="625476"/>
          </a:xfrm>
          <a:prstGeom prst="rect">
            <a:avLst/>
          </a:prstGeom>
          <a:ln w="12700">
            <a:miter lim="400000"/>
          </a:ln>
        </p:spPr>
      </p:pic>
      <p:pic>
        <p:nvPicPr>
          <p:cNvPr id="173" name="image6.jpeg"/>
          <p:cNvPicPr/>
          <p:nvPr/>
        </p:nvPicPr>
        <p:blipFill>
          <a:blip r:embed="rId10">
            <a:extLst/>
          </a:blip>
          <a:stretch>
            <a:fillRect/>
          </a:stretch>
        </p:blipFill>
        <p:spPr>
          <a:xfrm>
            <a:off x="5406230" y="1337437"/>
            <a:ext cx="2446339" cy="635001"/>
          </a:xfrm>
          <a:prstGeom prst="rect">
            <a:avLst/>
          </a:prstGeom>
          <a:ln w="12700">
            <a:miter lim="400000"/>
          </a:ln>
        </p:spPr>
      </p:pic>
    </p:spTree>
  </p:cSld>
  <p:clrMapOvr>
    <a:masterClrMapping/>
  </p:clrMapOvr>
  <p:transition spd="med" advClick="1">
    <p:dissolve/>
  </p:transition>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body" idx="4294967295"/>
          </p:nvPr>
        </p:nvSpPr>
        <p:spPr>
          <a:xfrm>
            <a:off x="823912" y="1600200"/>
            <a:ext cx="7620001" cy="4114800"/>
          </a:xfrm>
          <a:prstGeom prst="rect">
            <a:avLst/>
          </a:prstGeom>
        </p:spPr>
        <p:txBody>
          <a:bodyPr lIns="0" tIns="0" rIns="0" bIns="0">
            <a:normAutofit fontScale="100000" lnSpcReduction="0"/>
          </a:bodyPr>
          <a:lstStyle/>
          <a:p>
            <a:pPr lvl="0" marL="220434" indent="-220434">
              <a:lnSpc>
                <a:spcPct val="120000"/>
              </a:lnSpc>
              <a:spcBef>
                <a:spcPts val="1800"/>
              </a:spcBef>
              <a:buFont typeface="Trebuchet MS"/>
              <a:buChar char="•"/>
              <a:defRPr sz="1800">
                <a:solidFill>
                  <a:srgbClr val="000000"/>
                </a:solidFill>
              </a:defRPr>
            </a:pPr>
            <a:r>
              <a:rPr>
                <a:solidFill>
                  <a:srgbClr val="1D165A"/>
                </a:solidFill>
                <a:latin typeface="Calibri"/>
                <a:ea typeface="Calibri"/>
                <a:cs typeface="Calibri"/>
                <a:sym typeface="Calibri"/>
              </a:rPr>
              <a:t>Schedule a meeting with me or send me your thoughts at: steven.wagner@hhs.gov</a:t>
            </a:r>
            <a:endParaRPr>
              <a:latin typeface="Calibri"/>
              <a:ea typeface="Calibri"/>
              <a:cs typeface="Calibri"/>
              <a:sym typeface="Calibri"/>
            </a:endParaRPr>
          </a:p>
          <a:p>
            <a:pPr lvl="0" marL="220434" indent="-220434">
              <a:lnSpc>
                <a:spcPct val="120000"/>
              </a:lnSpc>
              <a:spcBef>
                <a:spcPts val="1800"/>
              </a:spcBef>
              <a:buFont typeface="Trebuchet MS"/>
              <a:buChar char="•"/>
              <a:defRPr sz="1800">
                <a:solidFill>
                  <a:srgbClr val="000000"/>
                </a:solidFill>
              </a:defRPr>
            </a:pPr>
            <a:r>
              <a:rPr>
                <a:solidFill>
                  <a:srgbClr val="1D165A"/>
                </a:solidFill>
                <a:latin typeface="Calibri"/>
                <a:ea typeface="Calibri"/>
                <a:cs typeface="Calibri"/>
                <a:sym typeface="Calibri"/>
              </a:rPr>
              <a:t>Subscribe, watch, and share: </a:t>
            </a:r>
          </a:p>
          <a:p>
            <a:pPr lvl="0">
              <a:buFont typeface="Trebuchet MS"/>
              <a:buChar char="•"/>
              <a:defRPr sz="1800">
                <a:solidFill>
                  <a:srgbClr val="000000"/>
                </a:solidFill>
              </a:defRPr>
            </a:pPr>
            <a:endParaRPr>
              <a:latin typeface="Calibri"/>
              <a:ea typeface="Calibri"/>
              <a:cs typeface="Calibri"/>
              <a:sym typeface="Calibri"/>
            </a:endParaRPr>
          </a:p>
          <a:p>
            <a:pPr lvl="2" marL="0" indent="1096962">
              <a:spcBef>
                <a:spcPts val="300"/>
              </a:spcBef>
              <a:buSzTx/>
              <a:buNone/>
              <a:defRPr sz="1800">
                <a:solidFill>
                  <a:srgbClr val="000000"/>
                </a:solidFill>
              </a:defRPr>
            </a:pPr>
            <a:r>
              <a:rPr b="1" sz="1600">
                <a:solidFill>
                  <a:srgbClr val="013F80"/>
                </a:solidFill>
                <a:latin typeface="Calibri"/>
                <a:ea typeface="Calibri"/>
                <a:cs typeface="Calibri"/>
                <a:sym typeface="Calibri"/>
              </a:rPr>
              <a:t>@ONC_FHA</a:t>
            </a:r>
          </a:p>
          <a:p>
            <a:pPr lvl="2" marL="0" indent="1096962">
              <a:spcBef>
                <a:spcPts val="500"/>
              </a:spcBef>
              <a:buSzTx/>
              <a:buNone/>
              <a:defRPr sz="1800">
                <a:solidFill>
                  <a:srgbClr val="000000"/>
                </a:solidFill>
              </a:defRPr>
            </a:pPr>
            <a:endParaRPr b="1" sz="1600">
              <a:solidFill>
                <a:srgbClr val="013F80"/>
              </a:solidFill>
              <a:latin typeface="Calibri"/>
              <a:ea typeface="Calibri"/>
              <a:cs typeface="Calibri"/>
              <a:sym typeface="Calibri"/>
            </a:endParaRPr>
          </a:p>
          <a:p>
            <a:pPr lvl="2" marL="0" indent="1096962">
              <a:spcBef>
                <a:spcPts val="300"/>
              </a:spcBef>
              <a:buSzTx/>
              <a:buNone/>
              <a:defRPr sz="1800">
                <a:solidFill>
                  <a:srgbClr val="000000"/>
                </a:solidFill>
              </a:defRPr>
            </a:pPr>
            <a:r>
              <a:rPr b="1" sz="1600">
                <a:solidFill>
                  <a:srgbClr val="013F80"/>
                </a:solidFill>
                <a:latin typeface="Calibri"/>
                <a:ea typeface="Calibri"/>
                <a:cs typeface="Calibri"/>
                <a:sym typeface="Calibri"/>
              </a:rPr>
              <a:t>Federal Health Architecture</a:t>
            </a:r>
          </a:p>
          <a:p>
            <a:pPr lvl="2" marL="0" indent="1096962">
              <a:spcBef>
                <a:spcPts val="500"/>
              </a:spcBef>
              <a:buSzTx/>
              <a:buNone/>
              <a:defRPr sz="1800">
                <a:solidFill>
                  <a:srgbClr val="000000"/>
                </a:solidFill>
              </a:defRPr>
            </a:pPr>
            <a:endParaRPr b="1" sz="1600">
              <a:latin typeface="Calibri"/>
              <a:ea typeface="Calibri"/>
              <a:cs typeface="Calibri"/>
              <a:sym typeface="Calibri"/>
            </a:endParaRPr>
          </a:p>
          <a:p>
            <a:pPr lvl="2" marL="0" indent="1096962">
              <a:spcBef>
                <a:spcPts val="300"/>
              </a:spcBef>
              <a:buSzTx/>
              <a:buNone/>
              <a:defRPr sz="1800">
                <a:solidFill>
                  <a:srgbClr val="000000"/>
                </a:solidFill>
              </a:defRPr>
            </a:pPr>
            <a:r>
              <a:rPr u="sng">
                <a:solidFill>
                  <a:srgbClr val="0000FF"/>
                </a:solidFill>
                <a:uFill>
                  <a:solidFill>
                    <a:srgbClr val="0000FF"/>
                  </a:solidFill>
                </a:uFill>
                <a:hlinkClick r:id="rId2" invalidUrl="" action="" tgtFrame="" tooltip="" history="1" highlightClick="0" endSnd="0"/>
              </a:rPr>
              <a:t>http://www.flickr.com/photos/federalhealtharchitecture/</a:t>
            </a:r>
          </a:p>
        </p:txBody>
      </p:sp>
      <p:pic>
        <p:nvPicPr>
          <p:cNvPr id="176" name="image15.png" descr="Flickr Logo"/>
          <p:cNvPicPr/>
          <p:nvPr/>
        </p:nvPicPr>
        <p:blipFill>
          <a:blip r:embed="rId3">
            <a:extLst/>
          </a:blip>
          <a:stretch>
            <a:fillRect/>
          </a:stretch>
        </p:blipFill>
        <p:spPr>
          <a:xfrm>
            <a:off x="871614" y="4260056"/>
            <a:ext cx="781051" cy="304801"/>
          </a:xfrm>
          <a:prstGeom prst="rect">
            <a:avLst/>
          </a:prstGeom>
          <a:ln w="12700">
            <a:miter lim="400000"/>
          </a:ln>
        </p:spPr>
      </p:pic>
      <p:pic>
        <p:nvPicPr>
          <p:cNvPr id="177" name="image16.jpeg" descr="Twitter Logo&#10;"/>
          <p:cNvPicPr/>
          <p:nvPr/>
        </p:nvPicPr>
        <p:blipFill>
          <a:blip r:embed="rId4">
            <a:extLst/>
          </a:blip>
          <a:stretch>
            <a:fillRect/>
          </a:stretch>
        </p:blipFill>
        <p:spPr>
          <a:xfrm>
            <a:off x="909637" y="2905991"/>
            <a:ext cx="542927" cy="530226"/>
          </a:xfrm>
          <a:prstGeom prst="rect">
            <a:avLst/>
          </a:prstGeom>
          <a:ln w="12700">
            <a:miter lim="400000"/>
          </a:ln>
        </p:spPr>
      </p:pic>
      <p:pic>
        <p:nvPicPr>
          <p:cNvPr id="178" name="image17.jpeg" descr="LinkedIn Logo"/>
          <p:cNvPicPr/>
          <p:nvPr/>
        </p:nvPicPr>
        <p:blipFill>
          <a:blip r:embed="rId5">
            <a:extLst/>
          </a:blip>
          <a:stretch>
            <a:fillRect/>
          </a:stretch>
        </p:blipFill>
        <p:spPr>
          <a:xfrm>
            <a:off x="858009" y="3725898"/>
            <a:ext cx="990601" cy="244476"/>
          </a:xfrm>
          <a:prstGeom prst="rect">
            <a:avLst/>
          </a:prstGeom>
          <a:ln w="12700">
            <a:miter lim="400000"/>
          </a:ln>
        </p:spPr>
      </p:pic>
      <p:sp>
        <p:nvSpPr>
          <p:cNvPr id="179" name="Shape 179"/>
          <p:cNvSpPr/>
          <p:nvPr>
            <p:ph type="title" idx="4294967295"/>
          </p:nvPr>
        </p:nvSpPr>
        <p:spPr>
          <a:xfrm>
            <a:off x="1524000" y="152398"/>
            <a:ext cx="7696200" cy="1143004"/>
          </a:xfrm>
          <a:prstGeom prst="rect">
            <a:avLst/>
          </a:prstGeom>
        </p:spPr>
        <p:txBody>
          <a:bodyPr>
            <a:normAutofit fontScale="100000" lnSpcReduction="0"/>
          </a:bodyPr>
          <a:lstStyle>
            <a:lvl1pPr>
              <a:defRPr sz="2800">
                <a:solidFill>
                  <a:srgbClr val="013F80"/>
                </a:solidFill>
              </a:defRPr>
            </a:lvl1pPr>
          </a:lstStyle>
          <a:p>
            <a:pPr lvl="0">
              <a:defRPr sz="1800">
                <a:solidFill>
                  <a:srgbClr val="000000"/>
                </a:solidFill>
              </a:defRPr>
            </a:pPr>
            <a:r>
              <a:rPr sz="2800">
                <a:solidFill>
                  <a:srgbClr val="013F80"/>
                </a:solidFill>
              </a:rPr>
              <a:t>Stay Connected, Communicate and Collaborate </a:t>
            </a:r>
          </a:p>
        </p:txBody>
      </p:sp>
      <p:sp>
        <p:nvSpPr>
          <p:cNvPr id="180" name="Shape 180"/>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10</a:t>
            </a:r>
          </a:p>
        </p:txBody>
      </p:sp>
    </p:spTree>
  </p:cSld>
  <p:clrMapOvr>
    <a:masterClrMapping/>
  </p:clrMapOvr>
  <p:transition spd="med" advClick="1">
    <p:dissolve/>
  </p:transition>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2" name="image9.png"/>
          <p:cNvPicPr/>
          <p:nvPr/>
        </p:nvPicPr>
        <p:blipFill>
          <a:blip r:embed="rId2">
            <a:extLst/>
          </a:blip>
          <a:stretch>
            <a:fillRect/>
          </a:stretch>
        </p:blipFill>
        <p:spPr>
          <a:xfrm>
            <a:off x="500062" y="1493837"/>
            <a:ext cx="8150226" cy="4241802"/>
          </a:xfrm>
          <a:prstGeom prst="rect">
            <a:avLst/>
          </a:prstGeom>
          <a:ln w="12700">
            <a:miter lim="400000"/>
          </a:ln>
        </p:spPr>
      </p:pic>
      <p:sp>
        <p:nvSpPr>
          <p:cNvPr id="183" name="Shape 183"/>
          <p:cNvSpPr/>
          <p:nvPr>
            <p:ph type="body" idx="4294967295"/>
          </p:nvPr>
        </p:nvSpPr>
        <p:spPr>
          <a:xfrm>
            <a:off x="1786696" y="3360906"/>
            <a:ext cx="5744483" cy="507663"/>
          </a:xfrm>
          <a:prstGeom prst="rect">
            <a:avLst/>
          </a:prstGeom>
        </p:spPr>
        <p:txBody>
          <a:bodyPr lIns="0" tIns="0" rIns="0" bIns="0">
            <a:normAutofit fontScale="100000" lnSpcReduction="0"/>
          </a:bodyPr>
          <a:lstStyle>
            <a:lvl1pPr marL="0" indent="0" algn="ctr" defTabSz="841247">
              <a:spcBef>
                <a:spcPts val="700"/>
              </a:spcBef>
              <a:buSzTx/>
              <a:buNone/>
              <a:defRPr sz="3312">
                <a:latin typeface="Calibri"/>
                <a:ea typeface="Calibri"/>
                <a:cs typeface="Calibri"/>
                <a:sym typeface="Calibri"/>
              </a:defRPr>
            </a:lvl1pPr>
          </a:lstStyle>
          <a:p>
            <a:pPr lvl="0">
              <a:defRPr sz="1800">
                <a:solidFill>
                  <a:srgbClr val="000000"/>
                </a:solidFill>
              </a:defRPr>
            </a:pPr>
            <a:r>
              <a:rPr sz="3312">
                <a:solidFill>
                  <a:srgbClr val="1D165A"/>
                </a:solidFill>
              </a:rPr>
              <a:t>Current and Planned Activities</a:t>
            </a:r>
          </a:p>
        </p:txBody>
      </p:sp>
      <p:sp>
        <p:nvSpPr>
          <p:cNvPr id="184" name="Shape 184"/>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8</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xfrm>
            <a:off x="1447800" y="152400"/>
            <a:ext cx="7696200" cy="1143000"/>
          </a:xfrm>
          <a:prstGeom prst="rect">
            <a:avLst/>
          </a:prstGeom>
        </p:spPr>
        <p:txBody>
          <a:bodyPr>
            <a:normAutofit fontScale="100000" lnSpcReduction="0"/>
          </a:bodyPr>
          <a:lstStyle>
            <a:lvl1pPr>
              <a:defRPr sz="2800">
                <a:solidFill>
                  <a:srgbClr val="013F80"/>
                </a:solidFill>
              </a:defRPr>
            </a:lvl1pPr>
          </a:lstStyle>
          <a:p>
            <a:pPr lvl="0">
              <a:defRPr sz="1800">
                <a:solidFill>
                  <a:srgbClr val="000000"/>
                </a:solidFill>
              </a:defRPr>
            </a:pPr>
            <a:r>
              <a:rPr sz="2800">
                <a:solidFill>
                  <a:srgbClr val="013F80"/>
                </a:solidFill>
              </a:rPr>
              <a:t>Deliverables</a:t>
            </a:r>
          </a:p>
        </p:txBody>
      </p:sp>
      <p:sp>
        <p:nvSpPr>
          <p:cNvPr id="187" name="Shape 187"/>
          <p:cNvSpPr/>
          <p:nvPr>
            <p:ph type="body" idx="1"/>
          </p:nvPr>
        </p:nvSpPr>
        <p:spPr>
          <a:xfrm>
            <a:off x="238572" y="1360093"/>
            <a:ext cx="8839201" cy="5052214"/>
          </a:xfrm>
          <a:prstGeom prst="rect">
            <a:avLst/>
          </a:prstGeom>
        </p:spPr>
        <p:txBody>
          <a:bodyPr lIns="0" tIns="0" rIns="0" bIns="0">
            <a:normAutofit fontScale="100000" lnSpcReduction="0"/>
          </a:bodyPr>
          <a:lstStyle/>
          <a:p>
            <a:pPr lvl="0" marL="452627" indent="-452627" defTabSz="905255">
              <a:spcBef>
                <a:spcPts val="500"/>
              </a:spcBef>
              <a:buFont typeface="Trebuchet MS"/>
              <a:defRPr sz="1800">
                <a:solidFill>
                  <a:srgbClr val="000000"/>
                </a:solidFill>
              </a:defRPr>
            </a:pPr>
            <a:r>
              <a:rPr sz="2376">
                <a:solidFill>
                  <a:srgbClr val="1D165A"/>
                </a:solidFill>
                <a:latin typeface="Calibri"/>
                <a:ea typeface="Calibri"/>
                <a:cs typeface="Calibri"/>
                <a:sym typeface="Calibri"/>
              </a:rPr>
              <a:t>Completed</a:t>
            </a:r>
            <a:endParaRPr sz="1782">
              <a:latin typeface="Trebuchet MS"/>
              <a:ea typeface="Trebuchet MS"/>
              <a:cs typeface="Trebuchet MS"/>
              <a:sym typeface="Trebuchet MS"/>
            </a:endParaRPr>
          </a:p>
          <a:p>
            <a:pPr lvl="1" marL="867536" indent="-414909" defTabSz="905255">
              <a:spcBef>
                <a:spcPts val="500"/>
              </a:spcBef>
              <a:buFont typeface="Trebuchet MS"/>
              <a:defRPr sz="1800">
                <a:solidFill>
                  <a:srgbClr val="000000"/>
                </a:solidFill>
              </a:defRPr>
            </a:pPr>
            <a:r>
              <a:rPr sz="2178">
                <a:solidFill>
                  <a:srgbClr val="1D165A"/>
                </a:solidFill>
                <a:latin typeface="Calibri"/>
                <a:ea typeface="Calibri"/>
                <a:cs typeface="Calibri"/>
                <a:sym typeface="Calibri"/>
              </a:rPr>
              <a:t>M</a:t>
            </a:r>
            <a:r>
              <a:rPr sz="2178">
                <a:solidFill>
                  <a:srgbClr val="1D165A"/>
                </a:solidFill>
                <a:latin typeface="Calibri"/>
                <a:ea typeface="Calibri"/>
                <a:cs typeface="Calibri"/>
                <a:sym typeface="Calibri"/>
              </a:rPr>
              <a:t>odeled</a:t>
            </a:r>
            <a:r>
              <a:rPr sz="2178">
                <a:solidFill>
                  <a:srgbClr val="1D165A"/>
                </a:solidFill>
                <a:latin typeface="Calibri"/>
                <a:ea typeface="Calibri"/>
                <a:cs typeface="Calibri"/>
                <a:sym typeface="Calibri"/>
              </a:rPr>
              <a:t> 18</a:t>
            </a:r>
            <a:r>
              <a:rPr sz="2178">
                <a:solidFill>
                  <a:srgbClr val="1D165A"/>
                </a:solidFill>
                <a:latin typeface="Calibri"/>
                <a:ea typeface="Calibri"/>
                <a:cs typeface="Calibri"/>
                <a:sym typeface="Calibri"/>
              </a:rPr>
              <a:t> of 37 FHIM information domains</a:t>
            </a:r>
            <a:endParaRPr sz="2178">
              <a:solidFill>
                <a:srgbClr val="1D165A"/>
              </a:solidFill>
              <a:latin typeface="Calibri"/>
              <a:ea typeface="Calibri"/>
              <a:cs typeface="Calibri"/>
              <a:sym typeface="Calibri"/>
            </a:endParaRPr>
          </a:p>
          <a:p>
            <a:pPr lvl="2" marL="1320165" indent="-414909" defTabSz="905255">
              <a:spcBef>
                <a:spcPts val="500"/>
              </a:spcBef>
              <a:buFont typeface="Trebuchet MS"/>
              <a:buChar char="–"/>
              <a:defRPr sz="1800">
                <a:solidFill>
                  <a:srgbClr val="000000"/>
                </a:solidFill>
              </a:defRPr>
            </a:pPr>
            <a:r>
              <a:rPr sz="2178">
                <a:solidFill>
                  <a:srgbClr val="1D165A"/>
                </a:solidFill>
                <a:latin typeface="Calibri"/>
                <a:ea typeface="Calibri"/>
                <a:cs typeface="Calibri"/>
                <a:sym typeface="Calibri"/>
              </a:rPr>
              <a:t>Represents approximately 80% of information exchanged</a:t>
            </a:r>
            <a:endParaRPr sz="1782">
              <a:latin typeface="Trebuchet MS"/>
              <a:ea typeface="Trebuchet MS"/>
              <a:cs typeface="Trebuchet MS"/>
              <a:sym typeface="Trebuchet MS"/>
            </a:endParaRPr>
          </a:p>
          <a:p>
            <a:pPr lvl="1" marL="867536" indent="-414909" defTabSz="905255">
              <a:spcBef>
                <a:spcPts val="500"/>
              </a:spcBef>
              <a:buFont typeface="Trebuchet MS"/>
              <a:defRPr sz="1800">
                <a:solidFill>
                  <a:srgbClr val="000000"/>
                </a:solidFill>
              </a:defRPr>
            </a:pPr>
            <a:r>
              <a:rPr sz="2178">
                <a:solidFill>
                  <a:srgbClr val="1D165A"/>
                </a:solidFill>
                <a:latin typeface="Calibri"/>
                <a:ea typeface="Calibri"/>
                <a:cs typeface="Calibri"/>
                <a:sym typeface="Calibri"/>
              </a:rPr>
              <a:t>Modeled/defined terminologies/value sets for 11 of 3</a:t>
            </a:r>
            <a:r>
              <a:rPr sz="2178">
                <a:solidFill>
                  <a:srgbClr val="1D165A"/>
                </a:solidFill>
                <a:latin typeface="Calibri"/>
                <a:ea typeface="Calibri"/>
                <a:cs typeface="Calibri"/>
                <a:sym typeface="Calibri"/>
              </a:rPr>
              <a:t>7</a:t>
            </a:r>
            <a:r>
              <a:rPr sz="2178">
                <a:solidFill>
                  <a:srgbClr val="1D165A"/>
                </a:solidFill>
                <a:latin typeface="Calibri"/>
                <a:ea typeface="Calibri"/>
                <a:cs typeface="Calibri"/>
                <a:sym typeface="Calibri"/>
              </a:rPr>
              <a:t> FHIM domains</a:t>
            </a:r>
            <a:endParaRPr sz="1782">
              <a:latin typeface="Trebuchet MS"/>
              <a:ea typeface="Trebuchet MS"/>
              <a:cs typeface="Trebuchet MS"/>
              <a:sym typeface="Trebuchet MS"/>
            </a:endParaRPr>
          </a:p>
          <a:p>
            <a:pPr lvl="1" marL="867536" indent="-414909" defTabSz="905255">
              <a:spcBef>
                <a:spcPts val="500"/>
              </a:spcBef>
              <a:buFont typeface="Trebuchet MS"/>
              <a:defRPr sz="1800">
                <a:solidFill>
                  <a:srgbClr val="000000"/>
                </a:solidFill>
              </a:defRPr>
            </a:pPr>
            <a:r>
              <a:rPr sz="2178">
                <a:solidFill>
                  <a:srgbClr val="1D165A"/>
                </a:solidFill>
                <a:latin typeface="Calibri"/>
                <a:ea typeface="Calibri"/>
                <a:cs typeface="Calibri"/>
                <a:sym typeface="Calibri"/>
              </a:rPr>
              <a:t>Integrated FHIM and associated terminology models with </a:t>
            </a:r>
            <a:r>
              <a:rPr sz="2178">
                <a:solidFill>
                  <a:srgbClr val="1D165A"/>
                </a:solidFill>
                <a:latin typeface="Calibri"/>
                <a:ea typeface="Calibri"/>
                <a:cs typeface="Calibri"/>
                <a:sym typeface="Calibri"/>
              </a:rPr>
              <a:t>   </a:t>
            </a:r>
            <a:r>
              <a:rPr sz="2178">
                <a:solidFill>
                  <a:srgbClr val="1D165A"/>
                </a:solidFill>
                <a:latin typeface="Calibri"/>
                <a:ea typeface="Calibri"/>
                <a:cs typeface="Calibri"/>
                <a:sym typeface="Calibri"/>
              </a:rPr>
              <a:t>Model Driven Health Tools (MDHT)</a:t>
            </a:r>
            <a:endParaRPr sz="1782">
              <a:latin typeface="Trebuchet MS"/>
              <a:ea typeface="Trebuchet MS"/>
              <a:cs typeface="Trebuchet MS"/>
              <a:sym typeface="Trebuchet MS"/>
            </a:endParaRPr>
          </a:p>
          <a:p>
            <a:pPr lvl="1" marL="867536" indent="-414909" defTabSz="905255">
              <a:spcBef>
                <a:spcPts val="500"/>
              </a:spcBef>
              <a:buFont typeface="Trebuchet MS"/>
              <a:defRPr sz="1800">
                <a:solidFill>
                  <a:srgbClr val="000000"/>
                </a:solidFill>
              </a:defRPr>
            </a:pPr>
            <a:r>
              <a:rPr sz="2178">
                <a:solidFill>
                  <a:srgbClr val="1D165A"/>
                </a:solidFill>
                <a:latin typeface="Calibri"/>
                <a:ea typeface="Calibri"/>
                <a:cs typeface="Calibri"/>
                <a:sym typeface="Calibri"/>
              </a:rPr>
              <a:t>Produced modeling p</a:t>
            </a:r>
            <a:r>
              <a:rPr sz="2178">
                <a:solidFill>
                  <a:srgbClr val="1D165A"/>
                </a:solidFill>
                <a:latin typeface="Calibri"/>
                <a:ea typeface="Calibri"/>
                <a:cs typeface="Calibri"/>
                <a:sym typeface="Calibri"/>
              </a:rPr>
              <a:t>rocess guides - Information, Terminology, Implementation</a:t>
            </a:r>
            <a:endParaRPr sz="2178">
              <a:latin typeface="Calibri"/>
              <a:ea typeface="Calibri"/>
              <a:cs typeface="Calibri"/>
              <a:sym typeface="Calibri"/>
            </a:endParaRPr>
          </a:p>
          <a:p>
            <a:pPr lvl="1" marL="867536" indent="-414909" defTabSz="905255">
              <a:spcBef>
                <a:spcPts val="500"/>
              </a:spcBef>
              <a:buFont typeface="Trebuchet MS"/>
              <a:defRPr sz="1800">
                <a:solidFill>
                  <a:srgbClr val="000000"/>
                </a:solidFill>
              </a:defRPr>
            </a:pPr>
            <a:r>
              <a:rPr sz="2178">
                <a:solidFill>
                  <a:srgbClr val="1D165A"/>
                </a:solidFill>
                <a:latin typeface="Calibri"/>
                <a:ea typeface="Calibri"/>
                <a:cs typeface="Calibri"/>
                <a:sym typeface="Calibri"/>
              </a:rPr>
              <a:t>Prototyped of each individual process, model and tool</a:t>
            </a:r>
            <a:endParaRPr sz="2178">
              <a:latin typeface="Calibri"/>
              <a:ea typeface="Calibri"/>
              <a:cs typeface="Calibri"/>
              <a:sym typeface="Calibri"/>
            </a:endParaRPr>
          </a:p>
          <a:p>
            <a:pPr lvl="1" marL="882903" indent="-430276" defTabSz="905255">
              <a:spcBef>
                <a:spcPts val="500"/>
              </a:spcBef>
              <a:buFont typeface="Trebuchet MS"/>
              <a:defRPr sz="1800">
                <a:solidFill>
                  <a:srgbClr val="000000"/>
                </a:solidFill>
              </a:defRPr>
            </a:pPr>
            <a:r>
              <a:rPr sz="2178">
                <a:solidFill>
                  <a:srgbClr val="002060"/>
                </a:solidFill>
                <a:latin typeface="Calibri"/>
                <a:ea typeface="Calibri"/>
                <a:cs typeface="Calibri"/>
                <a:sym typeface="Calibri"/>
              </a:rPr>
              <a:t>Prototyped of HIE Framework </a:t>
            </a:r>
            <a:endParaRPr sz="2178">
              <a:solidFill>
                <a:srgbClr val="002060"/>
              </a:solidFill>
              <a:latin typeface="Calibri"/>
              <a:ea typeface="Calibri"/>
              <a:cs typeface="Calibri"/>
              <a:sym typeface="Calibri"/>
            </a:endParaRPr>
          </a:p>
          <a:p>
            <a:pPr lvl="1" marL="867536" indent="-414909" defTabSz="905255">
              <a:spcBef>
                <a:spcPts val="500"/>
              </a:spcBef>
              <a:buFont typeface="Trebuchet MS"/>
              <a:defRPr sz="1800">
                <a:solidFill>
                  <a:srgbClr val="000000"/>
                </a:solidFill>
              </a:defRPr>
            </a:pPr>
            <a:r>
              <a:rPr sz="2178">
                <a:solidFill>
                  <a:srgbClr val="002060"/>
                </a:solidFill>
                <a:latin typeface="Calibri"/>
                <a:ea typeface="Calibri"/>
                <a:cs typeface="Calibri"/>
                <a:sym typeface="Calibri"/>
              </a:rPr>
              <a:t>Generated of a draft implementation standard in CDA &amp; NIEM</a:t>
            </a:r>
            <a:endParaRPr sz="2178">
              <a:solidFill>
                <a:srgbClr val="002060"/>
              </a:solidFill>
              <a:latin typeface="Calibri"/>
              <a:ea typeface="Calibri"/>
              <a:cs typeface="Calibri"/>
              <a:sym typeface="Calibri"/>
            </a:endParaRPr>
          </a:p>
          <a:p>
            <a:pPr lvl="1" marL="882903" indent="-430276" defTabSz="905255">
              <a:spcBef>
                <a:spcPts val="500"/>
              </a:spcBef>
              <a:buFont typeface="Trebuchet MS"/>
              <a:defRPr sz="1800">
                <a:solidFill>
                  <a:srgbClr val="000000"/>
                </a:solidFill>
              </a:defRPr>
            </a:pPr>
            <a:r>
              <a:rPr sz="2178">
                <a:solidFill>
                  <a:srgbClr val="002060"/>
                </a:solidFill>
                <a:latin typeface="Calibri"/>
                <a:ea typeface="Calibri"/>
                <a:cs typeface="Calibri"/>
                <a:sym typeface="Calibri"/>
              </a:rPr>
              <a:t>Mapped 10 of 13 S&amp;I Framework initiatives to the FHIM</a:t>
            </a:r>
          </a:p>
        </p:txBody>
      </p:sp>
      <p:sp>
        <p:nvSpPr>
          <p:cNvPr id="188" name="Shape 188"/>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dissolve/>
  </p:transition>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3</a:t>
            </a:r>
          </a:p>
        </p:txBody>
      </p:sp>
      <p:sp>
        <p:nvSpPr>
          <p:cNvPr id="193" name="Shape 193"/>
          <p:cNvSpPr/>
          <p:nvPr>
            <p:ph type="title" idx="4294967295"/>
          </p:nvPr>
        </p:nvSpPr>
        <p:spPr>
          <a:xfrm>
            <a:off x="1524000" y="152398"/>
            <a:ext cx="7523991" cy="1004246"/>
          </a:xfrm>
          <a:prstGeom prst="rect">
            <a:avLst/>
          </a:prstGeom>
        </p:spPr>
        <p:txBody>
          <a:bodyPr>
            <a:normAutofit fontScale="100000" lnSpcReduction="0"/>
          </a:bodyPr>
          <a:lstStyle>
            <a:lvl1pPr>
              <a:defRPr sz="2800">
                <a:solidFill>
                  <a:srgbClr val="013F80"/>
                </a:solidFill>
              </a:defRPr>
            </a:lvl1pPr>
          </a:lstStyle>
          <a:p>
            <a:pPr lvl="0">
              <a:defRPr sz="1800">
                <a:solidFill>
                  <a:srgbClr val="000000"/>
                </a:solidFill>
              </a:defRPr>
            </a:pPr>
            <a:r>
              <a:rPr sz="2800">
                <a:solidFill>
                  <a:srgbClr val="013F80"/>
                </a:solidFill>
              </a:rPr>
              <a:t>FHIM Information Domains - Modeling Status</a:t>
            </a:r>
          </a:p>
        </p:txBody>
      </p:sp>
      <p:sp>
        <p:nvSpPr>
          <p:cNvPr id="194" name="Shape 194"/>
          <p:cNvSpPr/>
          <p:nvPr/>
        </p:nvSpPr>
        <p:spPr>
          <a:xfrm>
            <a:off x="8247061" y="1500187"/>
            <a:ext cx="612777" cy="457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i="1" sz="1100">
                <a:solidFill>
                  <a:srgbClr val="FFFFFF"/>
                </a:solidFill>
                <a:latin typeface="Calibri"/>
                <a:ea typeface="Calibri"/>
                <a:cs typeface="Calibri"/>
                <a:sym typeface="Calibri"/>
              </a:defRPr>
            </a:lvl1pPr>
          </a:lstStyle>
          <a:p>
            <a:pPr lvl="0">
              <a:defRPr i="0" sz="1800">
                <a:solidFill>
                  <a:srgbClr val="000000"/>
                </a:solidFill>
              </a:defRPr>
            </a:pPr>
            <a:r>
              <a:rPr i="1" sz="1100">
                <a:solidFill>
                  <a:srgbClr val="FFFFFF"/>
                </a:solidFill>
              </a:rPr>
              <a:t>In production</a:t>
            </a:r>
          </a:p>
        </p:txBody>
      </p:sp>
      <p:graphicFrame>
        <p:nvGraphicFramePr>
          <p:cNvPr id="195" name="Table 195"/>
          <p:cNvGraphicFramePr/>
          <p:nvPr/>
        </p:nvGraphicFramePr>
        <p:xfrm>
          <a:off x="381000" y="1295400"/>
          <a:ext cx="4572000" cy="73100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09800"/>
                <a:gridCol w="1219200"/>
                <a:gridCol w="1143000"/>
              </a:tblGrid>
              <a:tr h="304800">
                <a:tc gridSpan="3">
                  <a:txBody>
                    <a:bodyPr/>
                    <a:lstStyle/>
                    <a:p>
                      <a:pPr lvl="0" algn="ctr">
                        <a:defRPr b="0" i="0" sz="1800"/>
                      </a:pPr>
                      <a:r>
                        <a:rPr b="1" sz="1000">
                          <a:solidFill>
                            <a:srgbClr val="FFFFFF"/>
                          </a:solidFill>
                          <a:latin typeface="Helvetica Neue"/>
                          <a:ea typeface="Helvetica Neue"/>
                          <a:cs typeface="Helvetica Neue"/>
                          <a:sym typeface="Helvetica Neue"/>
                        </a:rPr>
                        <a:t>FHIM Information Domains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013F80"/>
                    </a:solidFill>
                  </a:tcPr>
                </a:tc>
                <a:tc hMerge="1">
                  <a:tcPr/>
                </a:tc>
                <a:tc hMerge="1">
                  <a:tcPr/>
                </a:tc>
              </a:tr>
              <a:tr h="381000">
                <a:tc>
                  <a:txBody>
                    <a:bodyPr/>
                    <a:lstStyle/>
                    <a:p>
                      <a:pPr lvl="0" indent="90486" algn="l">
                        <a:defRPr b="0" i="0" sz="1800"/>
                      </a:pPr>
                      <a:r>
                        <a:rPr b="1" sz="1000">
                          <a:latin typeface="Helvetica Neue"/>
                          <a:ea typeface="Helvetica Neue"/>
                          <a:cs typeface="Helvetica Neue"/>
                          <a:sym typeface="Helvetica Neue"/>
                        </a:rPr>
                        <a:t>Information Domain</a:t>
                      </a:r>
                    </a:p>
                  </a:txBody>
                  <a:tcPr marL="12701" marR="12701" marT="12701" marB="12701" anchor="ctr" anchorCtr="0" horzOverflow="overflow">
                    <a:lnL w="12700">
                      <a:solidFill>
                        <a:srgbClr val="D6D6D6"/>
                      </a:solidFill>
                      <a:miter lim="400000"/>
                    </a:lnL>
                    <a:lnR w="12700">
                      <a:solidFill>
                        <a:srgbClr val="C0C0C0"/>
                      </a:solidFill>
                      <a:miter lim="400000"/>
                    </a:lnR>
                    <a:lnT w="12700">
                      <a:solidFill>
                        <a:srgbClr val="D6D6D6"/>
                      </a:solidFill>
                      <a:miter lim="400000"/>
                    </a:lnT>
                    <a:lnB w="12700">
                      <a:solidFill>
                        <a:srgbClr val="D6D6D6"/>
                      </a:solidFill>
                      <a:miter lim="400000"/>
                    </a:lnB>
                    <a:solidFill>
                      <a:srgbClr val="EBEBEB"/>
                    </a:solidFill>
                  </a:tcPr>
                </a:tc>
                <a:tc>
                  <a:txBody>
                    <a:bodyPr/>
                    <a:lstStyle/>
                    <a:p>
                      <a:pPr lvl="0" indent="90486" algn="l">
                        <a:defRPr b="0" i="0" sz="1800"/>
                      </a:pPr>
                      <a:r>
                        <a:rPr b="1" sz="1000">
                          <a:latin typeface="Helvetica Neue"/>
                          <a:ea typeface="Helvetica Neue"/>
                          <a:cs typeface="Helvetica Neue"/>
                          <a:sym typeface="Helvetica Neue"/>
                        </a:rPr>
                        <a:t>Information Modeling Status</a:t>
                      </a:r>
                    </a:p>
                  </a:txBody>
                  <a:tcPr marL="12701" marR="12701" marT="12701" marB="12701" anchor="ctr" anchorCtr="0"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solidFill>
                      <a:srgbClr val="EBEBEB"/>
                    </a:solidFill>
                  </a:tcPr>
                </a:tc>
                <a:tc>
                  <a:txBody>
                    <a:bodyPr/>
                    <a:lstStyle/>
                    <a:p>
                      <a:pPr lvl="0" indent="90486" algn="l">
                        <a:defRPr b="0" i="0" sz="1800"/>
                      </a:pPr>
                      <a:r>
                        <a:rPr b="1" sz="1000">
                          <a:latin typeface="Helvetica Neue"/>
                          <a:ea typeface="Helvetica Neue"/>
                          <a:cs typeface="Helvetica Neue"/>
                          <a:sym typeface="Helvetica Neue"/>
                        </a:rPr>
                        <a:t>Terminology Modeling Status</a:t>
                      </a:r>
                    </a:p>
                  </a:txBody>
                  <a:tcPr marL="12701" marR="12701" marT="12701" marB="12701" anchor="ctr" anchorCtr="0"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solidFill>
                      <a:srgbClr val="EBEBEB"/>
                    </a:solidFill>
                  </a:tcPr>
                </a:tc>
              </a:tr>
              <a:tr h="198437">
                <a:tc>
                  <a:txBody>
                    <a:bodyPr/>
                    <a:lstStyle/>
                    <a:p>
                      <a:pPr lvl="0" indent="90486" algn="l">
                        <a:defRPr b="0" i="0" sz="1800"/>
                      </a:pPr>
                      <a:r>
                        <a:rPr sz="1000">
                          <a:solidFill>
                            <a:srgbClr val="013F80"/>
                          </a:solidFill>
                          <a:latin typeface="Arial"/>
                          <a:ea typeface="Arial"/>
                          <a:cs typeface="Arial"/>
                        </a:rPr>
                        <a:t>AdverseEventReporting</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C0C0C0"/>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C0C0C0"/>
                      </a:solidFill>
                      <a:miter lim="400000"/>
                    </a:lnT>
                    <a:lnB w="12700">
                      <a:solidFill>
                        <a:srgbClr val="D6D6D6"/>
                      </a:solidFill>
                      <a:miter lim="400000"/>
                    </a:lnB>
                    <a:solidFill>
                      <a:srgbClr val="B3D8FE"/>
                    </a:solidFill>
                  </a:tcPr>
                </a:tc>
              </a:tr>
              <a:tr h="200025">
                <a:tc>
                  <a:txBody>
                    <a:bodyPr/>
                    <a:lstStyle/>
                    <a:p>
                      <a:pPr lvl="0" indent="90486" algn="l">
                        <a:defRPr b="0" i="0" sz="1800"/>
                      </a:pPr>
                      <a:r>
                        <a:rPr sz="1000">
                          <a:solidFill>
                            <a:srgbClr val="013F80"/>
                          </a:solidFill>
                          <a:latin typeface="Arial"/>
                          <a:ea typeface="Arial"/>
                          <a:cs typeface="Arial"/>
                        </a:rPr>
                        <a:t>Allergies</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198437">
                <a:tc>
                  <a:txBody>
                    <a:bodyPr/>
                    <a:lstStyle/>
                    <a:p>
                      <a:pPr lvl="0" indent="90486" algn="l">
                        <a:defRPr b="0" i="0" sz="1800"/>
                      </a:pPr>
                      <a:r>
                        <a:rPr sz="1000">
                          <a:solidFill>
                            <a:srgbClr val="013F80"/>
                          </a:solidFill>
                          <a:latin typeface="Arial"/>
                          <a:ea typeface="Arial"/>
                          <a:cs typeface="Arial"/>
                        </a:rPr>
                        <a:t>Assessment</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lvl="0" indent="90486" algn="l">
                        <a:defRPr b="0" i="0" sz="1800"/>
                      </a:pPr>
                      <a:r>
                        <a:rPr sz="1000">
                          <a:solidFill>
                            <a:srgbClr val="013F80"/>
                          </a:solidFill>
                          <a:latin typeface="Arial"/>
                          <a:ea typeface="Arial"/>
                          <a:cs typeface="Arial"/>
                        </a:rPr>
                        <a:t>Audiology And Speech Pathology</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lvl="0" indent="90486" algn="l">
                        <a:defRPr b="0" i="0" sz="1800"/>
                      </a:pPr>
                      <a:r>
                        <a:rPr sz="1000">
                          <a:solidFill>
                            <a:srgbClr val="013F80"/>
                          </a:solidFill>
                          <a:latin typeface="Arial"/>
                          <a:ea typeface="Arial"/>
                          <a:cs typeface="Arial"/>
                        </a:rPr>
                        <a:t>BehavioralHealth</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Partially 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lvl="0" indent="90486" algn="l">
                        <a:defRPr b="0" i="0" sz="1800"/>
                      </a:pPr>
                      <a:r>
                        <a:rPr sz="1000">
                          <a:solidFill>
                            <a:srgbClr val="013F80"/>
                          </a:solidFill>
                          <a:latin typeface="Arial"/>
                          <a:ea typeface="Arial"/>
                          <a:cs typeface="Arial"/>
                        </a:rPr>
                        <a:t>BloodBank</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lvl="0" indent="90486" algn="l">
                        <a:defRPr b="0" i="0" sz="1800"/>
                      </a:pPr>
                      <a:r>
                        <a:rPr sz="1000">
                          <a:solidFill>
                            <a:srgbClr val="013F80"/>
                          </a:solidFill>
                          <a:latin typeface="Arial"/>
                          <a:ea typeface="Arial"/>
                          <a:cs typeface="Arial"/>
                        </a:rPr>
                        <a:t>CarePlan</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In Progress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0CD79"/>
                    </a:solidFill>
                  </a:tcPr>
                </a:tc>
                <a:tc>
                  <a:txBody>
                    <a:bodyPr/>
                    <a:lstStyle/>
                    <a:p>
                      <a:pPr lvl="0" algn="l">
                        <a:defRPr b="0" i="0" sz="1800"/>
                      </a:pPr>
                      <a:r>
                        <a:rPr sz="1000">
                          <a:latin typeface="Arial"/>
                          <a:ea typeface="Arial"/>
                          <a:cs typeface="Arial"/>
                        </a:rPr>
                        <a:t>In Progress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0CD79"/>
                    </a:solidFill>
                  </a:tcPr>
                </a:tc>
              </a:tr>
              <a:tr h="198437">
                <a:tc>
                  <a:txBody>
                    <a:bodyPr/>
                    <a:lstStyle/>
                    <a:p>
                      <a:pPr lvl="0" indent="90486" algn="l">
                        <a:defRPr b="0" i="0" sz="1800"/>
                      </a:pPr>
                      <a:r>
                        <a:rPr sz="1000">
                          <a:solidFill>
                            <a:srgbClr val="013F80"/>
                          </a:solidFill>
                          <a:latin typeface="Arial"/>
                          <a:ea typeface="Arial"/>
                          <a:cs typeface="Arial"/>
                        </a:rPr>
                        <a:t>ClinicalDecisionSupport</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lvl="0" indent="90486" algn="l">
                        <a:defRPr b="0" i="0" sz="1800"/>
                      </a:pPr>
                      <a:r>
                        <a:rPr sz="1000">
                          <a:solidFill>
                            <a:srgbClr val="013F80"/>
                          </a:solidFill>
                          <a:latin typeface="Arial"/>
                          <a:ea typeface="Arial"/>
                          <a:cs typeface="Arial"/>
                        </a:rPr>
                        <a:t>ClinicalDocument</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lvl="0" indent="90486" algn="l">
                        <a:defRPr b="0" i="0" sz="1800"/>
                      </a:pPr>
                      <a:r>
                        <a:rPr sz="1000">
                          <a:solidFill>
                            <a:srgbClr val="013F80"/>
                          </a:solidFill>
                          <a:latin typeface="Arial"/>
                          <a:ea typeface="Arial"/>
                          <a:cs typeface="Arial"/>
                        </a:rPr>
                        <a:t>Consultation</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lvl="0" indent="90486" algn="l">
                        <a:defRPr b="0" i="0" sz="1800"/>
                      </a:pPr>
                      <a:r>
                        <a:rPr sz="1000">
                          <a:solidFill>
                            <a:srgbClr val="013F80"/>
                          </a:solidFill>
                          <a:latin typeface="Arial"/>
                          <a:ea typeface="Arial"/>
                          <a:cs typeface="Arial"/>
                        </a:rPr>
                        <a:t>Dental</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lvl="0" indent="90486" algn="l">
                        <a:defRPr b="0" i="0" sz="1800"/>
                      </a:pPr>
                      <a:r>
                        <a:rPr sz="1000">
                          <a:solidFill>
                            <a:srgbClr val="013F80"/>
                          </a:solidFill>
                          <a:latin typeface="Arial"/>
                          <a:ea typeface="Arial"/>
                          <a:cs typeface="Arial"/>
                        </a:rPr>
                        <a:t>Dietetics</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lvl="0" indent="90486" algn="l">
                        <a:defRPr b="0" i="0" sz="1800"/>
                      </a:pPr>
                      <a:r>
                        <a:rPr sz="1000">
                          <a:solidFill>
                            <a:srgbClr val="013F80"/>
                          </a:solidFill>
                          <a:latin typeface="Arial"/>
                          <a:ea typeface="Arial"/>
                          <a:cs typeface="Arial"/>
                        </a:rPr>
                        <a:t>Encounter</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lvl="0" indent="90486" algn="l">
                        <a:defRPr b="0" i="0" sz="1800"/>
                      </a:pPr>
                      <a:r>
                        <a:rPr sz="1000">
                          <a:solidFill>
                            <a:srgbClr val="013F80"/>
                          </a:solidFill>
                          <a:latin typeface="Arial"/>
                          <a:ea typeface="Arial"/>
                          <a:cs typeface="Arial"/>
                        </a:rPr>
                        <a:t>EnrollEligibilityCOB</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lvl="0" indent="90486" algn="l">
                        <a:defRPr b="0" i="0" sz="1800"/>
                      </a:pPr>
                      <a:r>
                        <a:rPr sz="1000">
                          <a:solidFill>
                            <a:srgbClr val="013F80"/>
                          </a:solidFill>
                          <a:latin typeface="Arial"/>
                          <a:ea typeface="Arial"/>
                          <a:cs typeface="Arial"/>
                        </a:rPr>
                        <a:t>HealthConcern</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198437">
                <a:tc>
                  <a:txBody>
                    <a:bodyPr/>
                    <a:lstStyle/>
                    <a:p>
                      <a:pPr lvl="0" indent="90486" algn="l">
                        <a:defRPr b="0" i="0" sz="1800"/>
                      </a:pPr>
                      <a:r>
                        <a:rPr sz="1000">
                          <a:solidFill>
                            <a:srgbClr val="013F80"/>
                          </a:solidFill>
                          <a:latin typeface="Arial"/>
                          <a:ea typeface="Arial"/>
                          <a:cs typeface="Arial"/>
                        </a:rPr>
                        <a:t>HomeBasedPrimaryCare</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lvl="0" indent="90486" algn="l">
                        <a:defRPr b="0" i="0" sz="1800"/>
                      </a:pPr>
                      <a:r>
                        <a:rPr sz="1000">
                          <a:solidFill>
                            <a:srgbClr val="013F80"/>
                          </a:solidFill>
                          <a:latin typeface="Arial"/>
                          <a:ea typeface="Arial"/>
                          <a:cs typeface="Arial"/>
                        </a:rPr>
                        <a:t>Imaging</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00025">
                <a:tc>
                  <a:txBody>
                    <a:bodyPr/>
                    <a:lstStyle/>
                    <a:p>
                      <a:pPr lvl="0" indent="90486" algn="l">
                        <a:defRPr b="0" i="0" sz="1800"/>
                      </a:pPr>
                      <a:r>
                        <a:rPr sz="1000">
                          <a:solidFill>
                            <a:srgbClr val="013F80"/>
                          </a:solidFill>
                          <a:latin typeface="Arial"/>
                          <a:ea typeface="Arial"/>
                          <a:cs typeface="Arial"/>
                        </a:rPr>
                        <a:t>Immunizations</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198437">
                <a:tc>
                  <a:txBody>
                    <a:bodyPr/>
                    <a:lstStyle/>
                    <a:p>
                      <a:pPr lvl="0" indent="90486" algn="l">
                        <a:defRPr b="0" i="0" sz="1800"/>
                      </a:pPr>
                      <a:r>
                        <a:rPr sz="1000">
                          <a:solidFill>
                            <a:srgbClr val="013F80"/>
                          </a:solidFill>
                          <a:latin typeface="Arial"/>
                          <a:ea typeface="Arial"/>
                          <a:cs typeface="Arial"/>
                        </a:rPr>
                        <a:t>Lab</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200025">
                <a:tc>
                  <a:txBody>
                    <a:bodyPr/>
                    <a:lstStyle/>
                    <a:p>
                      <a:pPr lvl="0" indent="90486" algn="l">
                        <a:defRPr b="0" i="0" sz="1800"/>
                      </a:pPr>
                      <a:r>
                        <a:rPr sz="1000">
                          <a:solidFill>
                            <a:srgbClr val="013F80"/>
                          </a:solidFill>
                          <a:latin typeface="Arial"/>
                          <a:ea typeface="Arial"/>
                          <a:cs typeface="Arial"/>
                        </a:rPr>
                        <a:t>OncologyRegistry</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198437">
                <a:tc>
                  <a:txBody>
                    <a:bodyPr/>
                    <a:lstStyle/>
                    <a:p>
                      <a:pPr lvl="0" indent="90486" algn="l">
                        <a:defRPr b="0" i="0" sz="1800"/>
                      </a:pPr>
                      <a:r>
                        <a:rPr sz="1000">
                          <a:solidFill>
                            <a:srgbClr val="013F80"/>
                          </a:solidFill>
                          <a:latin typeface="Arial"/>
                          <a:ea typeface="Arial"/>
                          <a:cs typeface="Arial"/>
                        </a:rPr>
                        <a:t>Orders</a:t>
                      </a:r>
                    </a:p>
                  </a:txBody>
                  <a:tcPr marL="12701" marR="12701" marT="12701" marB="12701" anchor="t"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bl>
          </a:graphicData>
        </a:graphic>
      </p:graphicFrame>
      <p:graphicFrame>
        <p:nvGraphicFramePr>
          <p:cNvPr id="196" name="Table 196"/>
          <p:cNvGraphicFramePr/>
          <p:nvPr/>
        </p:nvGraphicFramePr>
        <p:xfrm>
          <a:off x="5105400" y="1295400"/>
          <a:ext cx="3810000" cy="54031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24000"/>
                <a:gridCol w="1143000"/>
                <a:gridCol w="1143000"/>
              </a:tblGrid>
              <a:tr h="304800">
                <a:tc gridSpan="3">
                  <a:txBody>
                    <a:bodyPr/>
                    <a:lstStyle/>
                    <a:p>
                      <a:pPr lvl="0" algn="ctr">
                        <a:defRPr b="0" i="0" sz="1800"/>
                      </a:pPr>
                      <a:r>
                        <a:rPr b="1" sz="1000">
                          <a:solidFill>
                            <a:srgbClr val="FFFFFF"/>
                          </a:solidFill>
                          <a:latin typeface="Helvetica Neue"/>
                          <a:ea typeface="Helvetica Neue"/>
                          <a:cs typeface="Helvetica Neue"/>
                          <a:sym typeface="Helvetica Neue"/>
                        </a:rPr>
                        <a:t>FHIM Information Domains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013F80"/>
                    </a:solidFill>
                  </a:tcPr>
                </a:tc>
                <a:tc hMerge="1">
                  <a:tcPr/>
                </a:tc>
                <a:tc hMerge="1">
                  <a:tcPr/>
                </a:tc>
              </a:tr>
              <a:tr h="381000">
                <a:tc>
                  <a:txBody>
                    <a:bodyPr/>
                    <a:lstStyle/>
                    <a:p>
                      <a:pPr lvl="0" indent="90486" algn="l">
                        <a:defRPr b="0" i="0" sz="1800"/>
                      </a:pPr>
                      <a:r>
                        <a:rPr b="1" sz="1000">
                          <a:latin typeface="Helvetica Neue"/>
                          <a:ea typeface="Helvetica Neue"/>
                          <a:cs typeface="Helvetica Neue"/>
                          <a:sym typeface="Helvetica Neue"/>
                        </a:rPr>
                        <a:t>Information Domain</a:t>
                      </a:r>
                    </a:p>
                  </a:txBody>
                  <a:tcPr marL="12701" marR="12701" marT="12701" marB="12701" anchor="ctr" anchorCtr="0" horzOverflow="overflow">
                    <a:lnL w="12700">
                      <a:solidFill>
                        <a:srgbClr val="D6D6D6"/>
                      </a:solidFill>
                      <a:miter lim="400000"/>
                    </a:lnL>
                    <a:lnR w="12700">
                      <a:solidFill>
                        <a:srgbClr val="C0C0C0"/>
                      </a:solidFill>
                      <a:miter lim="400000"/>
                    </a:lnR>
                    <a:lnT w="12700">
                      <a:solidFill>
                        <a:srgbClr val="D6D6D6"/>
                      </a:solidFill>
                      <a:miter lim="400000"/>
                    </a:lnT>
                    <a:lnB w="12700">
                      <a:solidFill>
                        <a:srgbClr val="D6D6D6"/>
                      </a:solidFill>
                      <a:miter lim="400000"/>
                    </a:lnB>
                    <a:solidFill>
                      <a:srgbClr val="EBEBEB"/>
                    </a:solidFill>
                  </a:tcPr>
                </a:tc>
                <a:tc>
                  <a:txBody>
                    <a:bodyPr/>
                    <a:lstStyle/>
                    <a:p>
                      <a:pPr lvl="0" indent="90486" algn="l">
                        <a:defRPr b="0" i="0" sz="1800"/>
                      </a:pPr>
                      <a:r>
                        <a:rPr b="1" sz="1000">
                          <a:latin typeface="Helvetica Neue"/>
                          <a:ea typeface="Helvetica Neue"/>
                          <a:cs typeface="Helvetica Neue"/>
                          <a:sym typeface="Helvetica Neue"/>
                        </a:rPr>
                        <a:t>Information Modeling Status</a:t>
                      </a:r>
                    </a:p>
                  </a:txBody>
                  <a:tcPr marL="12701" marR="12701" marT="12701" marB="12701" anchor="ctr" anchorCtr="0"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solidFill>
                      <a:srgbClr val="EBEBEB"/>
                    </a:solidFill>
                  </a:tcPr>
                </a:tc>
                <a:tc>
                  <a:txBody>
                    <a:bodyPr/>
                    <a:lstStyle/>
                    <a:p>
                      <a:pPr lvl="0" indent="90486" algn="l">
                        <a:defRPr b="0" i="0" sz="1800"/>
                      </a:pPr>
                      <a:r>
                        <a:rPr b="1" sz="1000">
                          <a:latin typeface="Helvetica Neue"/>
                          <a:ea typeface="Helvetica Neue"/>
                          <a:cs typeface="Helvetica Neue"/>
                          <a:sym typeface="Helvetica Neue"/>
                        </a:rPr>
                        <a:t>Terminology Modeling Status</a:t>
                      </a:r>
                    </a:p>
                  </a:txBody>
                  <a:tcPr marL="12701" marR="12701" marT="12701" marB="12701" anchor="ctr" anchorCtr="0" horzOverflow="overflow">
                    <a:lnL w="12700">
                      <a:solidFill>
                        <a:srgbClr val="C0C0C0"/>
                      </a:solidFill>
                      <a:miter lim="400000"/>
                    </a:lnL>
                    <a:lnR w="12700">
                      <a:solidFill>
                        <a:srgbClr val="C0C0C0"/>
                      </a:solidFill>
                      <a:miter lim="400000"/>
                    </a:lnR>
                    <a:lnT w="12700">
                      <a:solidFill>
                        <a:srgbClr val="C0C0C0"/>
                      </a:solidFill>
                      <a:miter lim="400000"/>
                    </a:lnT>
                    <a:lnB w="12700">
                      <a:solidFill>
                        <a:srgbClr val="C0C0C0"/>
                      </a:solidFill>
                      <a:miter lim="400000"/>
                    </a:lnB>
                    <a:solidFill>
                      <a:srgbClr val="EBEBEB"/>
                    </a:solidFill>
                  </a:tcPr>
                </a:tc>
              </a:tr>
              <a:tr h="282575">
                <a:tc>
                  <a:txBody>
                    <a:bodyPr/>
                    <a:lstStyle/>
                    <a:p>
                      <a:pPr lvl="0" indent="90486" algn="l">
                        <a:defRPr b="0" i="0" sz="1800"/>
                      </a:pPr>
                      <a:r>
                        <a:rPr sz="1000">
                          <a:solidFill>
                            <a:srgbClr val="013F80"/>
                          </a:solidFill>
                          <a:latin typeface="Arial"/>
                          <a:ea typeface="Arial"/>
                          <a:cs typeface="Arial"/>
                        </a:rPr>
                        <a:t>PatientEducation</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C0C0C0"/>
                      </a:solidFill>
                      <a:miter lim="400000"/>
                    </a:lnT>
                    <a:lnB w="12700">
                      <a:solidFill>
                        <a:srgbClr val="D6D6D6"/>
                      </a:solidFill>
                      <a:miter lim="400000"/>
                    </a:lnB>
                    <a:solidFill>
                      <a:srgbClr val="A9AAAD"/>
                    </a:solidFill>
                  </a:tcPr>
                </a:tc>
                <a:tc>
                  <a:txBody>
                    <a:bodyPr/>
                    <a:lstStyle/>
                    <a:p>
                      <a:pPr lvl="0" algn="l">
                        <a:defRPr b="0" i="0" sz="1800"/>
                      </a:pPr>
                      <a:r>
                        <a:rPr sz="1000">
                          <a:latin typeface="Arial"/>
                          <a:ea typeface="Arial"/>
                          <a:cs typeface="Arial"/>
                        </a:rPr>
                        <a:t>To Be Modeled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C0C0C0"/>
                      </a:solidFill>
                      <a:miter lim="400000"/>
                    </a:lnT>
                    <a:lnB w="12700">
                      <a:solidFill>
                        <a:srgbClr val="D6D6D6"/>
                      </a:solidFill>
                      <a:miter lim="400000"/>
                    </a:lnB>
                    <a:solidFill>
                      <a:srgbClr val="A9AAAD"/>
                    </a:solidFill>
                  </a:tcPr>
                </a:tc>
              </a:tr>
              <a:tr h="280987">
                <a:tc>
                  <a:txBody>
                    <a:bodyPr/>
                    <a:lstStyle/>
                    <a:p>
                      <a:pPr lvl="0" indent="90486" algn="l">
                        <a:defRPr b="0" i="0" sz="1800"/>
                      </a:pPr>
                      <a:r>
                        <a:rPr sz="1000">
                          <a:solidFill>
                            <a:srgbClr val="013F80"/>
                          </a:solidFill>
                          <a:latin typeface="Arial"/>
                          <a:ea typeface="Arial"/>
                          <a:cs typeface="Arial"/>
                        </a:rPr>
                        <a:t>Person</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280987">
                <a:tc>
                  <a:txBody>
                    <a:bodyPr/>
                    <a:lstStyle/>
                    <a:p>
                      <a:pPr lvl="0" indent="90486" algn="l">
                        <a:defRPr b="0" i="0" sz="1800"/>
                      </a:pPr>
                      <a:r>
                        <a:rPr sz="1000">
                          <a:solidFill>
                            <a:srgbClr val="013F80"/>
                          </a:solidFill>
                          <a:latin typeface="Arial"/>
                          <a:ea typeface="Arial"/>
                          <a:cs typeface="Arial"/>
                        </a:rPr>
                        <a:t>Medications/Pharmacy</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In Progress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0CD79"/>
                    </a:solidFill>
                  </a:tcPr>
                </a:tc>
              </a:tr>
              <a:tr h="282575">
                <a:tc>
                  <a:txBody>
                    <a:bodyPr/>
                    <a:lstStyle/>
                    <a:p>
                      <a:pPr lvl="0" indent="90486" algn="l">
                        <a:defRPr b="0" i="0" sz="1800"/>
                      </a:pPr>
                      <a:r>
                        <a:rPr sz="1000">
                          <a:solidFill>
                            <a:srgbClr val="013F80"/>
                          </a:solidFill>
                          <a:latin typeface="Arial"/>
                          <a:ea typeface="Arial"/>
                          <a:cs typeface="Arial"/>
                        </a:rPr>
                        <a:t>Prosthetics</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0987">
                <a:tc>
                  <a:txBody>
                    <a:bodyPr/>
                    <a:lstStyle/>
                    <a:p>
                      <a:pPr lvl="0" indent="90486" algn="l">
                        <a:defRPr b="0" i="0" sz="1800"/>
                      </a:pPr>
                      <a:r>
                        <a:rPr sz="1000">
                          <a:solidFill>
                            <a:srgbClr val="013F80"/>
                          </a:solidFill>
                          <a:latin typeface="Arial"/>
                          <a:ea typeface="Arial"/>
                          <a:cs typeface="Arial"/>
                        </a:rPr>
                        <a:t>Provider</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282575">
                <a:tc>
                  <a:txBody>
                    <a:bodyPr/>
                    <a:lstStyle/>
                    <a:p>
                      <a:pPr lvl="0" indent="90486" algn="l">
                        <a:defRPr b="0" i="0" sz="1800"/>
                      </a:pPr>
                      <a:r>
                        <a:rPr sz="1000">
                          <a:solidFill>
                            <a:srgbClr val="013F80"/>
                          </a:solidFill>
                          <a:latin typeface="Arial"/>
                          <a:ea typeface="Arial"/>
                          <a:cs typeface="Arial"/>
                        </a:rPr>
                        <a:t>Public Health Reporting</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In Progress</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0CD79"/>
                    </a:solidFill>
                  </a:tcPr>
                </a:tc>
              </a:tr>
              <a:tr h="280987">
                <a:tc>
                  <a:txBody>
                    <a:bodyPr/>
                    <a:lstStyle/>
                    <a:p>
                      <a:pPr lvl="0" indent="90486" algn="l">
                        <a:defRPr b="0" i="0" sz="1800"/>
                      </a:pPr>
                      <a:r>
                        <a:rPr sz="1000">
                          <a:solidFill>
                            <a:srgbClr val="013F80"/>
                          </a:solidFill>
                          <a:latin typeface="Arial"/>
                          <a:ea typeface="Arial"/>
                          <a:cs typeface="Arial"/>
                        </a:rPr>
                        <a:t>Radiology</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AAD"/>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2575">
                <a:tc>
                  <a:txBody>
                    <a:bodyPr/>
                    <a:lstStyle/>
                    <a:p>
                      <a:pPr lvl="0" indent="90486" algn="l">
                        <a:defRPr b="0" i="0" sz="1800"/>
                      </a:pPr>
                      <a:r>
                        <a:rPr sz="1000">
                          <a:solidFill>
                            <a:srgbClr val="013F80"/>
                          </a:solidFill>
                          <a:latin typeface="Arial"/>
                          <a:ea typeface="Arial"/>
                          <a:cs typeface="Arial"/>
                        </a:rPr>
                        <a:t>SecurityAndPrivacy</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280987">
                <a:tc>
                  <a:txBody>
                    <a:bodyPr/>
                    <a:lstStyle/>
                    <a:p>
                      <a:pPr lvl="0" indent="90486" algn="l">
                        <a:defRPr b="0" i="0" sz="1800"/>
                      </a:pPr>
                      <a:r>
                        <a:rPr sz="1000">
                          <a:solidFill>
                            <a:srgbClr val="013F80"/>
                          </a:solidFill>
                          <a:latin typeface="Arial"/>
                          <a:ea typeface="Arial"/>
                          <a:cs typeface="Arial"/>
                        </a:rPr>
                        <a:t>SocialWork</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2575">
                <a:tc>
                  <a:txBody>
                    <a:bodyPr/>
                    <a:lstStyle/>
                    <a:p>
                      <a:pPr lvl="0" indent="90486" algn="l">
                        <a:defRPr b="0" i="0" sz="1800"/>
                      </a:pPr>
                      <a:r>
                        <a:rPr sz="1000">
                          <a:solidFill>
                            <a:srgbClr val="013F80"/>
                          </a:solidFill>
                          <a:latin typeface="Arial"/>
                          <a:ea typeface="Arial"/>
                          <a:cs typeface="Arial"/>
                        </a:rPr>
                        <a:t>SpinalCord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0987">
                <a:tc>
                  <a:txBody>
                    <a:bodyPr/>
                    <a:lstStyle/>
                    <a:p>
                      <a:pPr lvl="0" indent="90486" algn="l">
                        <a:defRPr b="0" i="0" sz="1800"/>
                      </a:pPr>
                      <a:r>
                        <a:rPr sz="1000">
                          <a:solidFill>
                            <a:srgbClr val="013F80"/>
                          </a:solidFill>
                          <a:latin typeface="Arial"/>
                          <a:ea typeface="Arial"/>
                          <a:cs typeface="Arial"/>
                        </a:rPr>
                        <a:t>Surgery</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2575">
                <a:tc>
                  <a:txBody>
                    <a:bodyPr/>
                    <a:lstStyle/>
                    <a:p>
                      <a:pPr lvl="0" indent="90486" algn="l">
                        <a:defRPr b="0" i="0" sz="1800"/>
                      </a:pPr>
                      <a:r>
                        <a:rPr sz="1000">
                          <a:solidFill>
                            <a:srgbClr val="013F80"/>
                          </a:solidFill>
                          <a:latin typeface="Arial"/>
                          <a:ea typeface="Arial"/>
                          <a:cs typeface="Arial"/>
                        </a:rPr>
                        <a:t>VitalSigns</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r h="280987">
                <a:tc>
                  <a:txBody>
                    <a:bodyPr/>
                    <a:lstStyle/>
                    <a:p>
                      <a:pPr lvl="0" indent="90486" algn="l">
                        <a:defRPr b="0" i="0" sz="1800"/>
                      </a:pPr>
                      <a:r>
                        <a:rPr sz="1000">
                          <a:solidFill>
                            <a:srgbClr val="013F80"/>
                          </a:solidFill>
                          <a:latin typeface="Arial"/>
                          <a:ea typeface="Arial"/>
                          <a:cs typeface="Arial"/>
                        </a:rPr>
                        <a:t>WomensHealth</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To Be Modeled</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AAD"/>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2575">
                <a:tc>
                  <a:txBody>
                    <a:bodyPr/>
                    <a:lstStyle/>
                    <a:p>
                      <a:pPr lvl="0" indent="90486" algn="l">
                        <a:defRPr b="0" i="0" sz="1800"/>
                      </a:pPr>
                      <a:r>
                        <a:rPr sz="1000">
                          <a:solidFill>
                            <a:srgbClr val="013F80"/>
                          </a:solidFill>
                          <a:latin typeface="Arial"/>
                          <a:ea typeface="Arial"/>
                          <a:cs typeface="Arial"/>
                        </a:rPr>
                        <a:t>Common</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To Be Modeled</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A9A9A9"/>
                    </a:solidFill>
                  </a:tcPr>
                </a:tc>
              </a:tr>
              <a:tr h="280987">
                <a:tc>
                  <a:txBody>
                    <a:bodyPr/>
                    <a:lstStyle/>
                    <a:p>
                      <a:pPr lvl="0" indent="90486" algn="l">
                        <a:defRPr b="0" i="0" sz="1800"/>
                      </a:pPr>
                      <a:r>
                        <a:rPr sz="1000">
                          <a:solidFill>
                            <a:srgbClr val="013F80"/>
                          </a:solidFill>
                          <a:latin typeface="Arial"/>
                          <a:ea typeface="Arial"/>
                          <a:cs typeface="Arial"/>
                        </a:rPr>
                        <a:t>Datatypes</a:t>
                      </a:r>
                    </a:p>
                  </a:txBody>
                  <a:tcPr marL="12702" marR="12702" marT="12702" marB="12702"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FFFFFF"/>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c>
                  <a:txBody>
                    <a:bodyPr/>
                    <a:lstStyle/>
                    <a:p>
                      <a:pPr lvl="0" algn="l">
                        <a:defRPr b="0" i="0" sz="1800"/>
                      </a:pPr>
                      <a:r>
                        <a:rPr sz="1000">
                          <a:latin typeface="Arial"/>
                          <a:ea typeface="Arial"/>
                          <a:cs typeface="Arial"/>
                        </a:rPr>
                        <a:t>Complete</a:t>
                      </a:r>
                    </a:p>
                  </a:txBody>
                  <a:tcPr marL="12701" marR="12701" marT="12701" marB="12701"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solidFill>
                      <a:srgbClr val="B3D8FE"/>
                    </a:solidFill>
                  </a:tcPr>
                </a:tc>
              </a:tr>
            </a:tbl>
          </a:graphicData>
        </a:graphic>
      </p:graphicFrame>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nvSpPr>
        <p:spPr>
          <a:xfrm>
            <a:off x="5029200" y="2076450"/>
            <a:ext cx="3886200" cy="3810000"/>
          </a:xfrm>
          <a:prstGeom prst="rect">
            <a:avLst/>
          </a:prstGeom>
          <a:solidFill>
            <a:srgbClr val="B3D8FE">
              <a:alpha val="38038"/>
            </a:srgbClr>
          </a:solidFill>
          <a:ln w="12700">
            <a:miter lim="400000"/>
          </a:ln>
        </p:spPr>
        <p:txBody>
          <a:bodyPr lIns="0" tIns="0" rIns="0" bIns="0"/>
          <a:lstStyle/>
          <a:p>
            <a:pPr lvl="0">
              <a:defRPr sz="1800">
                <a:latin typeface="Arial"/>
                <a:ea typeface="Arial"/>
                <a:cs typeface="Arial"/>
                <a:sym typeface="Arial"/>
              </a:defRPr>
            </a:pPr>
          </a:p>
        </p:txBody>
      </p:sp>
      <p:sp>
        <p:nvSpPr>
          <p:cNvPr id="199" name="Shape 199"/>
          <p:cNvSpPr/>
          <p:nvPr>
            <p:ph type="title" idx="4294967295"/>
          </p:nvPr>
        </p:nvSpPr>
        <p:spPr>
          <a:xfrm>
            <a:off x="1524000" y="152398"/>
            <a:ext cx="7696200" cy="1143004"/>
          </a:xfrm>
          <a:prstGeom prst="rect">
            <a:avLst/>
          </a:prstGeom>
        </p:spPr>
        <p:txBody>
          <a:bodyPr>
            <a:normAutofit fontScale="100000" lnSpcReduction="0"/>
          </a:bodyPr>
          <a:lstStyle>
            <a:lvl1pPr>
              <a:defRPr sz="2800">
                <a:solidFill>
                  <a:srgbClr val="013F80"/>
                </a:solidFill>
              </a:defRPr>
            </a:lvl1pPr>
          </a:lstStyle>
          <a:p>
            <a:pPr lvl="0">
              <a:defRPr sz="1800">
                <a:solidFill>
                  <a:srgbClr val="000000"/>
                </a:solidFill>
              </a:defRPr>
            </a:pPr>
            <a:r>
              <a:rPr sz="2800">
                <a:solidFill>
                  <a:srgbClr val="013F80"/>
                </a:solidFill>
              </a:rPr>
              <a:t>Engagement in the Standards &amp; Interoperability (S&amp;I) Framework</a:t>
            </a:r>
          </a:p>
        </p:txBody>
      </p:sp>
      <p:sp>
        <p:nvSpPr>
          <p:cNvPr id="200" name="Shape 200"/>
          <p:cNvSpPr/>
          <p:nvPr>
            <p:ph type="body" idx="4294967295"/>
          </p:nvPr>
        </p:nvSpPr>
        <p:spPr>
          <a:xfrm>
            <a:off x="825500" y="1676400"/>
            <a:ext cx="3975100" cy="3749041"/>
          </a:xfrm>
          <a:prstGeom prst="rect">
            <a:avLst/>
          </a:prstGeom>
        </p:spPr>
        <p:txBody>
          <a:bodyPr lIns="0" tIns="0" rIns="0" bIns="0">
            <a:normAutofit fontScale="100000" lnSpcReduction="0"/>
          </a:bodyPr>
          <a:lstStyle/>
          <a:p>
            <a:pPr lvl="0" marL="292575" indent="-292575" defTabSz="886967">
              <a:spcBef>
                <a:spcPts val="500"/>
              </a:spcBef>
              <a:buFont typeface="Trebuchet MS"/>
              <a:buChar char="•"/>
              <a:defRPr sz="1800">
                <a:solidFill>
                  <a:srgbClr val="000000"/>
                </a:solidFill>
              </a:defRPr>
            </a:pPr>
            <a:r>
              <a:rPr sz="1900">
                <a:solidFill>
                  <a:srgbClr val="1D165A"/>
                </a:solidFill>
                <a:latin typeface="Calibri"/>
                <a:ea typeface="Calibri"/>
                <a:cs typeface="Calibri"/>
                <a:sym typeface="Calibri"/>
              </a:rPr>
              <a:t>Support for federal partner priorities such as Meaningful Use</a:t>
            </a:r>
            <a:endParaRPr>
              <a:latin typeface="Trebuchet MS"/>
              <a:ea typeface="Trebuchet MS"/>
              <a:cs typeface="Trebuchet MS"/>
              <a:sym typeface="Trebuchet MS"/>
            </a:endParaRPr>
          </a:p>
          <a:p>
            <a:pPr lvl="0" marL="292575" indent="-292575" defTabSz="886967">
              <a:spcBef>
                <a:spcPts val="500"/>
              </a:spcBef>
              <a:buFont typeface="Trebuchet MS"/>
              <a:buChar char="•"/>
              <a:defRPr sz="1800">
                <a:solidFill>
                  <a:srgbClr val="000000"/>
                </a:solidFill>
              </a:defRPr>
            </a:pPr>
            <a:r>
              <a:rPr sz="1900">
                <a:solidFill>
                  <a:srgbClr val="1D165A"/>
                </a:solidFill>
                <a:latin typeface="Calibri"/>
                <a:ea typeface="Calibri"/>
                <a:cs typeface="Calibri"/>
                <a:sym typeface="Calibri"/>
              </a:rPr>
              <a:t>Direct support of federal </a:t>
            </a:r>
            <a:br>
              <a:rPr sz="1900">
                <a:solidFill>
                  <a:srgbClr val="1D165A"/>
                </a:solidFill>
                <a:latin typeface="Calibri"/>
                <a:ea typeface="Calibri"/>
                <a:cs typeface="Calibri"/>
                <a:sym typeface="Calibri"/>
              </a:rPr>
            </a:br>
            <a:r>
              <a:rPr sz="1900">
                <a:solidFill>
                  <a:srgbClr val="1D165A"/>
                </a:solidFill>
                <a:latin typeface="Calibri"/>
                <a:ea typeface="Calibri"/>
                <a:cs typeface="Calibri"/>
                <a:sym typeface="Calibri"/>
              </a:rPr>
              <a:t>partner use cases</a:t>
            </a:r>
            <a:endParaRPr>
              <a:latin typeface="Trebuchet MS"/>
              <a:ea typeface="Trebuchet MS"/>
              <a:cs typeface="Trebuchet MS"/>
              <a:sym typeface="Trebuchet MS"/>
            </a:endParaRPr>
          </a:p>
          <a:p>
            <a:pPr lvl="0" marL="292575" indent="-292575" defTabSz="886967">
              <a:spcBef>
                <a:spcPts val="500"/>
              </a:spcBef>
              <a:buFont typeface="Trebuchet MS"/>
              <a:buChar char="•"/>
              <a:defRPr sz="1800">
                <a:solidFill>
                  <a:srgbClr val="000000"/>
                </a:solidFill>
              </a:defRPr>
            </a:pPr>
            <a:r>
              <a:rPr sz="1900">
                <a:solidFill>
                  <a:srgbClr val="1D165A"/>
                </a:solidFill>
                <a:latin typeface="Calibri"/>
                <a:ea typeface="Calibri"/>
                <a:cs typeface="Calibri"/>
                <a:sym typeface="Calibri"/>
              </a:rPr>
              <a:t>Provides semantic and syntactic modeling constructs to support the definition of information</a:t>
            </a:r>
            <a:endParaRPr>
              <a:latin typeface="Trebuchet MS"/>
              <a:ea typeface="Trebuchet MS"/>
              <a:cs typeface="Trebuchet MS"/>
              <a:sym typeface="Trebuchet MS"/>
            </a:endParaRPr>
          </a:p>
          <a:p>
            <a:pPr lvl="0" marL="292575" indent="-292575" defTabSz="886967">
              <a:spcBef>
                <a:spcPts val="500"/>
              </a:spcBef>
              <a:buFont typeface="Trebuchet MS"/>
              <a:buChar char="•"/>
              <a:defRPr sz="1800">
                <a:solidFill>
                  <a:srgbClr val="000000"/>
                </a:solidFill>
              </a:defRPr>
            </a:pPr>
            <a:r>
              <a:rPr sz="1900">
                <a:solidFill>
                  <a:srgbClr val="1D165A"/>
                </a:solidFill>
                <a:latin typeface="Calibri"/>
                <a:ea typeface="Calibri"/>
                <a:cs typeface="Calibri"/>
                <a:sym typeface="Calibri"/>
              </a:rPr>
              <a:t>Combined with MDHT</a:t>
            </a:r>
            <a:r>
              <a:rPr sz="1900">
                <a:solidFill>
                  <a:srgbClr val="C10A25"/>
                </a:solidFill>
                <a:latin typeface="Calibri"/>
                <a:ea typeface="Calibri"/>
                <a:cs typeface="Calibri"/>
                <a:sym typeface="Calibri"/>
              </a:rPr>
              <a:t>*</a:t>
            </a:r>
            <a:r>
              <a:rPr sz="1900">
                <a:solidFill>
                  <a:srgbClr val="1D165A"/>
                </a:solidFill>
                <a:latin typeface="Calibri"/>
                <a:ea typeface="Calibri"/>
                <a:cs typeface="Calibri"/>
                <a:sym typeface="Calibri"/>
              </a:rPr>
              <a:t>, </a:t>
            </a:r>
            <a:br>
              <a:rPr sz="1900">
                <a:solidFill>
                  <a:srgbClr val="1D165A"/>
                </a:solidFill>
                <a:latin typeface="Calibri"/>
                <a:ea typeface="Calibri"/>
                <a:cs typeface="Calibri"/>
                <a:sym typeface="Calibri"/>
              </a:rPr>
            </a:br>
            <a:r>
              <a:rPr sz="1900">
                <a:solidFill>
                  <a:srgbClr val="1D165A"/>
                </a:solidFill>
                <a:latin typeface="Calibri"/>
                <a:ea typeface="Calibri"/>
                <a:cs typeface="Calibri"/>
                <a:sym typeface="Calibri"/>
              </a:rPr>
              <a:t>can be used to generate HIE standards using an MDA</a:t>
            </a:r>
            <a:r>
              <a:rPr sz="1900">
                <a:solidFill>
                  <a:srgbClr val="C10A25"/>
                </a:solidFill>
                <a:latin typeface="Calibri"/>
                <a:ea typeface="Calibri"/>
                <a:cs typeface="Calibri"/>
                <a:sym typeface="Calibri"/>
              </a:rPr>
              <a:t>*</a:t>
            </a:r>
            <a:r>
              <a:rPr sz="1900">
                <a:solidFill>
                  <a:srgbClr val="1D165A"/>
                </a:solidFill>
                <a:latin typeface="Calibri"/>
                <a:ea typeface="Calibri"/>
                <a:cs typeface="Calibri"/>
                <a:sym typeface="Calibri"/>
              </a:rPr>
              <a:t> approach</a:t>
            </a:r>
          </a:p>
        </p:txBody>
      </p:sp>
      <p:sp>
        <p:nvSpPr>
          <p:cNvPr id="201" name="Shape 201"/>
          <p:cNvSpPr/>
          <p:nvPr/>
        </p:nvSpPr>
        <p:spPr>
          <a:xfrm>
            <a:off x="1143000" y="5410200"/>
            <a:ext cx="2819400" cy="485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a:spcBef>
                <a:spcPts val="300"/>
              </a:spcBef>
              <a:defRPr sz="1800"/>
            </a:pPr>
            <a:r>
              <a:rPr b="1" sz="1200">
                <a:solidFill>
                  <a:srgbClr val="C10A25"/>
                </a:solidFill>
                <a:latin typeface="Calibri"/>
                <a:ea typeface="Calibri"/>
                <a:cs typeface="Calibri"/>
                <a:sym typeface="Calibri"/>
              </a:rPr>
              <a:t>* </a:t>
            </a:r>
            <a:r>
              <a:rPr b="1" sz="1200">
                <a:solidFill>
                  <a:srgbClr val="1D165A"/>
                </a:solidFill>
                <a:latin typeface="Calibri"/>
                <a:ea typeface="Calibri"/>
                <a:cs typeface="Calibri"/>
                <a:sym typeface="Calibri"/>
              </a:rPr>
              <a:t>MDHT</a:t>
            </a:r>
            <a:r>
              <a:rPr sz="1200">
                <a:solidFill>
                  <a:srgbClr val="1D165A"/>
                </a:solidFill>
                <a:latin typeface="Calibri"/>
                <a:ea typeface="Calibri"/>
                <a:cs typeface="Calibri"/>
                <a:sym typeface="Calibri"/>
              </a:rPr>
              <a:t>= Model Driven Health Tools</a:t>
            </a:r>
            <a:endParaRPr>
              <a:latin typeface="Georgia"/>
              <a:ea typeface="Georgia"/>
              <a:cs typeface="Georgia"/>
              <a:sym typeface="Georgia"/>
            </a:endParaRPr>
          </a:p>
          <a:p>
            <a:pPr lvl="1">
              <a:spcBef>
                <a:spcPts val="300"/>
              </a:spcBef>
              <a:defRPr sz="1800"/>
            </a:pPr>
            <a:r>
              <a:rPr b="1" sz="1200">
                <a:solidFill>
                  <a:srgbClr val="1D165A"/>
                </a:solidFill>
                <a:latin typeface="Calibri"/>
                <a:ea typeface="Calibri"/>
                <a:cs typeface="Calibri"/>
                <a:sym typeface="Calibri"/>
              </a:rPr>
              <a:t>   MDA</a:t>
            </a:r>
            <a:r>
              <a:rPr sz="1200">
                <a:solidFill>
                  <a:srgbClr val="1D165A"/>
                </a:solidFill>
                <a:latin typeface="Calibri"/>
                <a:ea typeface="Calibri"/>
                <a:cs typeface="Calibri"/>
                <a:sym typeface="Calibri"/>
              </a:rPr>
              <a:t>= Model Driven Architecture</a:t>
            </a:r>
          </a:p>
        </p:txBody>
      </p:sp>
      <p:sp>
        <p:nvSpPr>
          <p:cNvPr id="202" name="Shape 202"/>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4</a:t>
            </a:r>
          </a:p>
        </p:txBody>
      </p:sp>
      <p:grpSp>
        <p:nvGrpSpPr>
          <p:cNvPr id="229" name="Group 229"/>
          <p:cNvGrpSpPr/>
          <p:nvPr/>
        </p:nvGrpSpPr>
        <p:grpSpPr>
          <a:xfrm>
            <a:off x="5334000" y="1371589"/>
            <a:ext cx="3364995" cy="4358653"/>
            <a:chOff x="0" y="-10"/>
            <a:chExt cx="3364994" cy="4358652"/>
          </a:xfrm>
        </p:grpSpPr>
        <p:grpSp>
          <p:nvGrpSpPr>
            <p:cNvPr id="205" name="Group 205"/>
            <p:cNvGrpSpPr/>
            <p:nvPr/>
          </p:nvGrpSpPr>
          <p:grpSpPr>
            <a:xfrm>
              <a:off x="120038" y="-11"/>
              <a:ext cx="969628" cy="704411"/>
              <a:chOff x="-12" y="-9"/>
              <a:chExt cx="969626" cy="704410"/>
            </a:xfrm>
          </p:grpSpPr>
          <p:sp>
            <p:nvSpPr>
              <p:cNvPr id="203" name="Shape 203"/>
              <p:cNvSpPr/>
              <p:nvPr/>
            </p:nvSpPr>
            <p:spPr>
              <a:xfrm>
                <a:off x="-13" y="-10"/>
                <a:ext cx="969628" cy="704411"/>
              </a:xfrm>
              <a:custGeom>
                <a:avLst/>
                <a:gdLst/>
                <a:ahLst/>
                <a:cxnLst>
                  <a:cxn ang="0">
                    <a:pos x="wd2" y="hd2"/>
                  </a:cxn>
                  <a:cxn ang="5400000">
                    <a:pos x="wd2" y="hd2"/>
                  </a:cxn>
                  <a:cxn ang="10800000">
                    <a:pos x="wd2" y="hd2"/>
                  </a:cxn>
                  <a:cxn ang="16200000">
                    <a:pos x="wd2" y="hd2"/>
                  </a:cxn>
                </a:cxnLst>
                <a:rect l="0" t="0" r="r" b="b"/>
                <a:pathLst>
                  <a:path w="19678"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10A25"/>
              </a:solidFill>
              <a:ln w="12700" cap="flat">
                <a:noFill/>
                <a:miter lim="400000"/>
              </a:ln>
              <a:effectLst/>
            </p:spPr>
            <p:txBody>
              <a:bodyPr wrap="square" lIns="0" tIns="0" rIns="0" bIns="0" numCol="1" anchor="ctr">
                <a:noAutofit/>
              </a:bodyPr>
              <a:lstStyle/>
              <a:p>
                <a:pPr lvl="0" algn="ctr">
                  <a:defRPr b="1" sz="1400">
                    <a:solidFill>
                      <a:srgbClr val="FFFFFF"/>
                    </a:solidFill>
                    <a:latin typeface="Arial"/>
                    <a:ea typeface="Arial"/>
                    <a:cs typeface="Arial"/>
                    <a:sym typeface="Arial"/>
                  </a:defRPr>
                </a:pPr>
              </a:p>
            </p:txBody>
          </p:sp>
          <p:sp>
            <p:nvSpPr>
              <p:cNvPr id="204" name="Shape 204"/>
              <p:cNvSpPr/>
              <p:nvPr/>
            </p:nvSpPr>
            <p:spPr>
              <a:xfrm>
                <a:off x="141990" y="253521"/>
                <a:ext cx="685670"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400">
                    <a:solidFill>
                      <a:srgbClr val="FFFFFF"/>
                    </a:solidFill>
                    <a:latin typeface="Arial"/>
                    <a:ea typeface="Arial"/>
                    <a:cs typeface="Arial"/>
                    <a:sym typeface="Arial"/>
                  </a:defRPr>
                </a:lvl1pPr>
              </a:lstStyle>
              <a:p>
                <a:pPr lvl="0">
                  <a:defRPr b="0" sz="1800">
                    <a:solidFill>
                      <a:srgbClr val="000000"/>
                    </a:solidFill>
                  </a:defRPr>
                </a:pPr>
                <a:r>
                  <a:rPr b="1" sz="1400">
                    <a:solidFill>
                      <a:srgbClr val="FFFFFF"/>
                    </a:solidFill>
                  </a:rPr>
                  <a:t>FHIM</a:t>
                </a:r>
              </a:p>
            </p:txBody>
          </p:sp>
        </p:grpSp>
        <p:grpSp>
          <p:nvGrpSpPr>
            <p:cNvPr id="208" name="Group 208"/>
            <p:cNvGrpSpPr/>
            <p:nvPr/>
          </p:nvGrpSpPr>
          <p:grpSpPr>
            <a:xfrm>
              <a:off x="2151977" y="-11"/>
              <a:ext cx="969628" cy="704411"/>
              <a:chOff x="-12" y="-9"/>
              <a:chExt cx="969626" cy="704410"/>
            </a:xfrm>
          </p:grpSpPr>
          <p:sp>
            <p:nvSpPr>
              <p:cNvPr id="206" name="Shape 206"/>
              <p:cNvSpPr/>
              <p:nvPr/>
            </p:nvSpPr>
            <p:spPr>
              <a:xfrm>
                <a:off x="-13" y="-10"/>
                <a:ext cx="969628" cy="704411"/>
              </a:xfrm>
              <a:custGeom>
                <a:avLst/>
                <a:gdLst/>
                <a:ahLst/>
                <a:cxnLst>
                  <a:cxn ang="0">
                    <a:pos x="wd2" y="hd2"/>
                  </a:cxn>
                  <a:cxn ang="5400000">
                    <a:pos x="wd2" y="hd2"/>
                  </a:cxn>
                  <a:cxn ang="10800000">
                    <a:pos x="wd2" y="hd2"/>
                  </a:cxn>
                  <a:cxn ang="16200000">
                    <a:pos x="wd2" y="hd2"/>
                  </a:cxn>
                </a:cxnLst>
                <a:rect l="0" t="0" r="r" b="b"/>
                <a:pathLst>
                  <a:path w="19678"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10A25"/>
              </a:solidFill>
              <a:ln w="12700" cap="flat">
                <a:noFill/>
                <a:miter lim="400000"/>
              </a:ln>
              <a:effectLst/>
            </p:spPr>
            <p:txBody>
              <a:bodyPr wrap="square" lIns="0" tIns="0" rIns="0" bIns="0" numCol="1" anchor="ctr">
                <a:noAutofit/>
              </a:bodyPr>
              <a:lstStyle/>
              <a:p>
                <a:pPr lvl="0" algn="ctr">
                  <a:defRPr b="1" sz="1400">
                    <a:solidFill>
                      <a:srgbClr val="FFFFFF"/>
                    </a:solidFill>
                    <a:latin typeface="Arial"/>
                    <a:ea typeface="Arial"/>
                    <a:cs typeface="Arial"/>
                    <a:sym typeface="Arial"/>
                  </a:defRPr>
                </a:pPr>
              </a:p>
            </p:txBody>
          </p:sp>
          <p:sp>
            <p:nvSpPr>
              <p:cNvPr id="207" name="Shape 207"/>
              <p:cNvSpPr/>
              <p:nvPr/>
            </p:nvSpPr>
            <p:spPr>
              <a:xfrm>
                <a:off x="141990" y="253521"/>
                <a:ext cx="685670"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400">
                    <a:solidFill>
                      <a:srgbClr val="FFFFFF"/>
                    </a:solidFill>
                    <a:latin typeface="Arial"/>
                    <a:ea typeface="Arial"/>
                    <a:cs typeface="Arial"/>
                    <a:sym typeface="Arial"/>
                  </a:defRPr>
                </a:lvl1pPr>
              </a:lstStyle>
              <a:p>
                <a:pPr lvl="0">
                  <a:defRPr b="0" sz="1800">
                    <a:solidFill>
                      <a:srgbClr val="000000"/>
                    </a:solidFill>
                  </a:defRPr>
                </a:pPr>
                <a:r>
                  <a:rPr b="1" sz="1400">
                    <a:solidFill>
                      <a:srgbClr val="FFFFFF"/>
                    </a:solidFill>
                  </a:rPr>
                  <a:t>S&amp;I</a:t>
                </a:r>
              </a:p>
            </p:txBody>
          </p:sp>
        </p:grpSp>
        <p:grpSp>
          <p:nvGrpSpPr>
            <p:cNvPr id="221" name="Group 221"/>
            <p:cNvGrpSpPr/>
            <p:nvPr/>
          </p:nvGrpSpPr>
          <p:grpSpPr>
            <a:xfrm>
              <a:off x="0" y="815359"/>
              <a:ext cx="1209755" cy="3535982"/>
              <a:chOff x="0" y="0"/>
              <a:chExt cx="1209754" cy="3535981"/>
            </a:xfrm>
          </p:grpSpPr>
          <p:grpSp>
            <p:nvGrpSpPr>
              <p:cNvPr id="211" name="Group 211"/>
              <p:cNvGrpSpPr/>
              <p:nvPr/>
            </p:nvGrpSpPr>
            <p:grpSpPr>
              <a:xfrm>
                <a:off x="-1" y="742532"/>
                <a:ext cx="1209756" cy="565851"/>
                <a:chOff x="0" y="0"/>
                <a:chExt cx="1209754" cy="565850"/>
              </a:xfrm>
            </p:grpSpPr>
            <p:sp>
              <p:nvSpPr>
                <p:cNvPr id="209" name="Shape 209"/>
                <p:cNvSpPr/>
                <p:nvPr/>
              </p:nvSpPr>
              <p:spPr>
                <a:xfrm>
                  <a:off x="-1" y="0"/>
                  <a:ext cx="1209756" cy="565851"/>
                </a:xfrm>
                <a:prstGeom prst="rect">
                  <a:avLst/>
                </a:prstGeom>
                <a:solidFill>
                  <a:srgbClr val="B3C9E7"/>
                </a:solidFill>
                <a:ln w="9525" cap="flat">
                  <a:solidFill>
                    <a:srgbClr val="FFFFFF"/>
                  </a:solidFill>
                  <a:prstDash val="solid"/>
                  <a:round/>
                </a:ln>
                <a:effectLst/>
              </p:spPr>
              <p:txBody>
                <a:bodyPr wrap="square" lIns="0" tIns="0" rIns="0" bIns="0" numCol="1" anchor="ctr">
                  <a:noAutofit/>
                </a:bodyPr>
                <a:lstStyle/>
                <a:p>
                  <a:pPr lvl="0" algn="ctr">
                    <a:defRPr b="1" sz="1100">
                      <a:solidFill>
                        <a:srgbClr val="013F80"/>
                      </a:solidFill>
                      <a:latin typeface="Arial"/>
                      <a:ea typeface="Arial"/>
                      <a:cs typeface="Arial"/>
                      <a:sym typeface="Arial"/>
                    </a:defRPr>
                  </a:pPr>
                </a:p>
              </p:txBody>
            </p:sp>
            <p:sp>
              <p:nvSpPr>
                <p:cNvPr id="210" name="Shape 210"/>
                <p:cNvSpPr/>
                <p:nvPr/>
              </p:nvSpPr>
              <p:spPr>
                <a:xfrm>
                  <a:off x="-1" y="196517"/>
                  <a:ext cx="1209756"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13F80"/>
                      </a:solidFill>
                      <a:latin typeface="Arial"/>
                      <a:ea typeface="Arial"/>
                      <a:cs typeface="Arial"/>
                      <a:sym typeface="Arial"/>
                    </a:defRPr>
                  </a:lvl1pPr>
                </a:lstStyle>
                <a:p>
                  <a:pPr lvl="0">
                    <a:defRPr b="0" sz="1800">
                      <a:solidFill>
                        <a:srgbClr val="000000"/>
                      </a:solidFill>
                    </a:defRPr>
                  </a:pPr>
                  <a:r>
                    <a:rPr b="1" sz="1200">
                      <a:solidFill>
                        <a:srgbClr val="013F80"/>
                      </a:solidFill>
                    </a:rPr>
                    <a:t>Requirements</a:t>
                  </a:r>
                </a:p>
              </p:txBody>
            </p:sp>
          </p:grpSp>
          <p:grpSp>
            <p:nvGrpSpPr>
              <p:cNvPr id="214" name="Group 214"/>
              <p:cNvGrpSpPr/>
              <p:nvPr/>
            </p:nvGrpSpPr>
            <p:grpSpPr>
              <a:xfrm>
                <a:off x="-1" y="-1"/>
                <a:ext cx="1209756" cy="565851"/>
                <a:chOff x="0" y="0"/>
                <a:chExt cx="1209754" cy="565850"/>
              </a:xfrm>
            </p:grpSpPr>
            <p:sp>
              <p:nvSpPr>
                <p:cNvPr id="212" name="Shape 212"/>
                <p:cNvSpPr/>
                <p:nvPr/>
              </p:nvSpPr>
              <p:spPr>
                <a:xfrm>
                  <a:off x="-1" y="0"/>
                  <a:ext cx="1209756" cy="565851"/>
                </a:xfrm>
                <a:prstGeom prst="rect">
                  <a:avLst/>
                </a:prstGeom>
                <a:solidFill>
                  <a:srgbClr val="B3C9E7"/>
                </a:solidFill>
                <a:ln w="9525" cap="flat">
                  <a:solidFill>
                    <a:srgbClr val="FFFFFF"/>
                  </a:solidFill>
                  <a:prstDash val="solid"/>
                  <a:round/>
                </a:ln>
                <a:effectLst/>
              </p:spPr>
              <p:txBody>
                <a:bodyPr wrap="square" lIns="0" tIns="0" rIns="0" bIns="0" numCol="1" anchor="ctr">
                  <a:noAutofit/>
                </a:bodyPr>
                <a:lstStyle/>
                <a:p>
                  <a:pPr lvl="0" algn="ctr">
                    <a:defRPr b="1" sz="1100">
                      <a:solidFill>
                        <a:srgbClr val="013F80"/>
                      </a:solidFill>
                      <a:latin typeface="Arial"/>
                      <a:ea typeface="Arial"/>
                      <a:cs typeface="Arial"/>
                      <a:sym typeface="Arial"/>
                    </a:defRPr>
                  </a:pPr>
                </a:p>
              </p:txBody>
            </p:sp>
            <p:sp>
              <p:nvSpPr>
                <p:cNvPr id="213" name="Shape 213"/>
                <p:cNvSpPr/>
                <p:nvPr/>
              </p:nvSpPr>
              <p:spPr>
                <a:xfrm>
                  <a:off x="-1" y="196517"/>
                  <a:ext cx="1209756"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13F80"/>
                      </a:solidFill>
                      <a:latin typeface="Arial"/>
                      <a:ea typeface="Arial"/>
                      <a:cs typeface="Arial"/>
                      <a:sym typeface="Arial"/>
                    </a:defRPr>
                  </a:lvl1pPr>
                </a:lstStyle>
                <a:p>
                  <a:pPr lvl="0">
                    <a:defRPr b="0" sz="1800">
                      <a:solidFill>
                        <a:srgbClr val="000000"/>
                      </a:solidFill>
                    </a:defRPr>
                  </a:pPr>
                  <a:r>
                    <a:rPr b="1" sz="1200">
                      <a:solidFill>
                        <a:srgbClr val="013F80"/>
                      </a:solidFill>
                    </a:rPr>
                    <a:t>Scope</a:t>
                  </a:r>
                </a:p>
              </p:txBody>
            </p:sp>
          </p:grpSp>
          <p:grpSp>
            <p:nvGrpSpPr>
              <p:cNvPr id="217" name="Group 217"/>
              <p:cNvGrpSpPr/>
              <p:nvPr/>
            </p:nvGrpSpPr>
            <p:grpSpPr>
              <a:xfrm>
                <a:off x="-1" y="1778411"/>
                <a:ext cx="1209756" cy="565852"/>
                <a:chOff x="0" y="0"/>
                <a:chExt cx="1209754" cy="565851"/>
              </a:xfrm>
            </p:grpSpPr>
            <p:sp>
              <p:nvSpPr>
                <p:cNvPr id="215" name="Shape 215"/>
                <p:cNvSpPr/>
                <p:nvPr/>
              </p:nvSpPr>
              <p:spPr>
                <a:xfrm>
                  <a:off x="-1" y="-1"/>
                  <a:ext cx="1209756" cy="565853"/>
                </a:xfrm>
                <a:prstGeom prst="rect">
                  <a:avLst/>
                </a:prstGeom>
                <a:solidFill>
                  <a:srgbClr val="B3C9E7"/>
                </a:solidFill>
                <a:ln w="9525" cap="flat">
                  <a:solidFill>
                    <a:srgbClr val="FFFFFF"/>
                  </a:solidFill>
                  <a:prstDash val="solid"/>
                  <a:round/>
                </a:ln>
                <a:effectLst/>
              </p:spPr>
              <p:txBody>
                <a:bodyPr wrap="square" lIns="0" tIns="0" rIns="0" bIns="0" numCol="1" anchor="ctr">
                  <a:noAutofit/>
                </a:bodyPr>
                <a:lstStyle/>
                <a:p>
                  <a:pPr lvl="0" algn="ctr">
                    <a:defRPr b="1" sz="1100">
                      <a:solidFill>
                        <a:srgbClr val="013F80"/>
                      </a:solidFill>
                      <a:latin typeface="Arial"/>
                      <a:ea typeface="Arial"/>
                      <a:cs typeface="Arial"/>
                      <a:sym typeface="Arial"/>
                    </a:defRPr>
                  </a:pPr>
                </a:p>
              </p:txBody>
            </p:sp>
            <p:sp>
              <p:nvSpPr>
                <p:cNvPr id="216" name="Shape 216"/>
                <p:cNvSpPr/>
                <p:nvPr/>
              </p:nvSpPr>
              <p:spPr>
                <a:xfrm>
                  <a:off x="-1" y="196518"/>
                  <a:ext cx="1209756"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13F80"/>
                      </a:solidFill>
                      <a:latin typeface="Arial"/>
                      <a:ea typeface="Arial"/>
                      <a:cs typeface="Arial"/>
                      <a:sym typeface="Arial"/>
                    </a:defRPr>
                  </a:lvl1pPr>
                </a:lstStyle>
                <a:p>
                  <a:pPr lvl="0">
                    <a:defRPr b="0" sz="1800">
                      <a:solidFill>
                        <a:srgbClr val="000000"/>
                      </a:solidFill>
                    </a:defRPr>
                  </a:pPr>
                  <a:r>
                    <a:rPr b="1" sz="1200">
                      <a:solidFill>
                        <a:srgbClr val="013F80"/>
                      </a:solidFill>
                    </a:rPr>
                    <a:t>Modeling</a:t>
                  </a:r>
                </a:p>
              </p:txBody>
            </p:sp>
          </p:grpSp>
          <p:grpSp>
            <p:nvGrpSpPr>
              <p:cNvPr id="220" name="Group 220"/>
              <p:cNvGrpSpPr/>
              <p:nvPr/>
            </p:nvGrpSpPr>
            <p:grpSpPr>
              <a:xfrm>
                <a:off x="-1" y="2970130"/>
                <a:ext cx="1209756" cy="565852"/>
                <a:chOff x="0" y="0"/>
                <a:chExt cx="1209754" cy="565851"/>
              </a:xfrm>
            </p:grpSpPr>
            <p:sp>
              <p:nvSpPr>
                <p:cNvPr id="218" name="Shape 218"/>
                <p:cNvSpPr/>
                <p:nvPr/>
              </p:nvSpPr>
              <p:spPr>
                <a:xfrm>
                  <a:off x="-1" y="-1"/>
                  <a:ext cx="1209756" cy="565853"/>
                </a:xfrm>
                <a:prstGeom prst="rect">
                  <a:avLst/>
                </a:prstGeom>
                <a:solidFill>
                  <a:srgbClr val="B3C9E7"/>
                </a:solidFill>
                <a:ln w="9525" cap="flat">
                  <a:solidFill>
                    <a:srgbClr val="FFFFFF"/>
                  </a:solidFill>
                  <a:prstDash val="solid"/>
                  <a:round/>
                </a:ln>
                <a:effectLst/>
              </p:spPr>
              <p:txBody>
                <a:bodyPr wrap="square" lIns="0" tIns="0" rIns="0" bIns="0" numCol="1" anchor="ctr">
                  <a:noAutofit/>
                </a:bodyPr>
                <a:lstStyle/>
                <a:p>
                  <a:pPr lvl="0" algn="ctr">
                    <a:defRPr b="1" sz="1100">
                      <a:solidFill>
                        <a:srgbClr val="013F80"/>
                      </a:solidFill>
                      <a:latin typeface="Arial"/>
                      <a:ea typeface="Arial"/>
                      <a:cs typeface="Arial"/>
                      <a:sym typeface="Arial"/>
                    </a:defRPr>
                  </a:pPr>
                </a:p>
              </p:txBody>
            </p:sp>
            <p:sp>
              <p:nvSpPr>
                <p:cNvPr id="219" name="Shape 219"/>
                <p:cNvSpPr/>
                <p:nvPr/>
              </p:nvSpPr>
              <p:spPr>
                <a:xfrm>
                  <a:off x="-1" y="196518"/>
                  <a:ext cx="1209756"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13F80"/>
                      </a:solidFill>
                      <a:latin typeface="Arial"/>
                      <a:ea typeface="Arial"/>
                      <a:cs typeface="Arial"/>
                      <a:sym typeface="Arial"/>
                    </a:defRPr>
                  </a:lvl1pPr>
                </a:lstStyle>
                <a:p>
                  <a:pPr lvl="0">
                    <a:defRPr b="0" sz="1800">
                      <a:solidFill>
                        <a:srgbClr val="000000"/>
                      </a:solidFill>
                    </a:defRPr>
                  </a:pPr>
                  <a:r>
                    <a:rPr b="1" sz="1200">
                      <a:solidFill>
                        <a:srgbClr val="013F80"/>
                      </a:solidFill>
                    </a:rPr>
                    <a:t>Publish</a:t>
                  </a:r>
                </a:p>
              </p:txBody>
            </p:sp>
          </p:grpSp>
        </p:grpSp>
        <p:pic>
          <p:nvPicPr>
            <p:cNvPr id="222" name="image18.png"/>
            <p:cNvPicPr/>
            <p:nvPr/>
          </p:nvPicPr>
          <p:blipFill>
            <a:blip r:embed="rId2">
              <a:extLst/>
            </a:blip>
            <a:stretch>
              <a:fillRect/>
            </a:stretch>
          </p:blipFill>
          <p:spPr>
            <a:xfrm>
              <a:off x="1938528" y="810768"/>
              <a:ext cx="1426467" cy="3547874"/>
            </a:xfrm>
            <a:prstGeom prst="rect">
              <a:avLst/>
            </a:prstGeom>
            <a:ln w="12700" cap="flat">
              <a:noFill/>
              <a:miter lim="400000"/>
            </a:ln>
            <a:effectLst/>
          </p:spPr>
        </p:pic>
        <p:grpSp>
          <p:nvGrpSpPr>
            <p:cNvPr id="228" name="Group 228"/>
            <p:cNvGrpSpPr/>
            <p:nvPr/>
          </p:nvGrpSpPr>
          <p:grpSpPr>
            <a:xfrm>
              <a:off x="1221086" y="993775"/>
              <a:ext cx="664567" cy="3200403"/>
              <a:chOff x="0" y="0"/>
              <a:chExt cx="664565" cy="3200401"/>
            </a:xfrm>
          </p:grpSpPr>
          <p:sp>
            <p:nvSpPr>
              <p:cNvPr id="223" name="Shape 223"/>
              <p:cNvSpPr/>
              <p:nvPr/>
            </p:nvSpPr>
            <p:spPr>
              <a:xfrm>
                <a:off x="10812" y="0"/>
                <a:ext cx="623891" cy="242890"/>
              </a:xfrm>
              <a:prstGeom prst="rightArrow">
                <a:avLst>
                  <a:gd name="adj1" fmla="val 50000"/>
                  <a:gd name="adj2" fmla="val 49981"/>
                </a:avLst>
              </a:prstGeom>
              <a:gradFill flip="none" rotWithShape="1">
                <a:gsLst>
                  <a:gs pos="0">
                    <a:srgbClr val="013F80"/>
                  </a:gs>
                  <a:gs pos="17999">
                    <a:srgbClr val="013F80"/>
                  </a:gs>
                  <a:gs pos="85000">
                    <a:srgbClr val="B3C9E7"/>
                  </a:gs>
                  <a:gs pos="100000">
                    <a:srgbClr val="FFFFFF"/>
                  </a:gs>
                </a:gsLst>
                <a:lin ang="10800000" scaled="0"/>
              </a:gradFill>
              <a:ln w="12700" cap="flat">
                <a:noFill/>
                <a:miter lim="400000"/>
              </a:ln>
              <a:effectLst/>
            </p:spPr>
            <p:txBody>
              <a:bodyPr wrap="square" lIns="0" tIns="0" rIns="0" bIns="0" numCol="1" anchor="t">
                <a:noAutofit/>
              </a:bodyPr>
              <a:lstStyle/>
              <a:p>
                <a:pPr lvl="0">
                  <a:defRPr sz="1800">
                    <a:latin typeface="Arial"/>
                    <a:ea typeface="Arial"/>
                    <a:cs typeface="Arial"/>
                    <a:sym typeface="Arial"/>
                  </a:defRPr>
                </a:pPr>
              </a:p>
            </p:txBody>
          </p:sp>
          <p:sp>
            <p:nvSpPr>
              <p:cNvPr id="224" name="Shape 224"/>
              <p:cNvSpPr/>
              <p:nvPr/>
            </p:nvSpPr>
            <p:spPr>
              <a:xfrm>
                <a:off x="10812" y="739774"/>
                <a:ext cx="623891" cy="242891"/>
              </a:xfrm>
              <a:prstGeom prst="rightArrow">
                <a:avLst>
                  <a:gd name="adj1" fmla="val 50000"/>
                  <a:gd name="adj2" fmla="val 49981"/>
                </a:avLst>
              </a:prstGeom>
              <a:gradFill flip="none" rotWithShape="1">
                <a:gsLst>
                  <a:gs pos="0">
                    <a:srgbClr val="013F80"/>
                  </a:gs>
                  <a:gs pos="17999">
                    <a:srgbClr val="013F80"/>
                  </a:gs>
                  <a:gs pos="85000">
                    <a:srgbClr val="B3C9E7"/>
                  </a:gs>
                  <a:gs pos="100000">
                    <a:srgbClr val="FFFFFF"/>
                  </a:gs>
                </a:gsLst>
                <a:lin ang="10800000" scaled="0"/>
              </a:gradFill>
              <a:ln w="12700" cap="flat">
                <a:noFill/>
                <a:miter lim="400000"/>
              </a:ln>
              <a:effectLst/>
            </p:spPr>
            <p:txBody>
              <a:bodyPr wrap="square" lIns="0" tIns="0" rIns="0" bIns="0" numCol="1" anchor="t">
                <a:noAutofit/>
              </a:bodyPr>
              <a:lstStyle/>
              <a:p>
                <a:pPr lvl="0">
                  <a:defRPr sz="1800">
                    <a:latin typeface="Arial"/>
                    <a:ea typeface="Arial"/>
                    <a:cs typeface="Arial"/>
                    <a:sym typeface="Arial"/>
                  </a:defRPr>
                </a:pPr>
              </a:p>
            </p:txBody>
          </p:sp>
          <p:sp>
            <p:nvSpPr>
              <p:cNvPr id="225" name="Shape 225"/>
              <p:cNvSpPr/>
              <p:nvPr/>
            </p:nvSpPr>
            <p:spPr>
              <a:xfrm>
                <a:off x="10812" y="2957513"/>
                <a:ext cx="623891" cy="242889"/>
              </a:xfrm>
              <a:prstGeom prst="rightArrow">
                <a:avLst>
                  <a:gd name="adj1" fmla="val 50000"/>
                  <a:gd name="adj2" fmla="val 49981"/>
                </a:avLst>
              </a:prstGeom>
              <a:gradFill flip="none" rotWithShape="1">
                <a:gsLst>
                  <a:gs pos="0">
                    <a:srgbClr val="013F80"/>
                  </a:gs>
                  <a:gs pos="17999">
                    <a:srgbClr val="013F80"/>
                  </a:gs>
                  <a:gs pos="85000">
                    <a:srgbClr val="B3C9E7"/>
                  </a:gs>
                  <a:gs pos="100000">
                    <a:srgbClr val="FFFFFF"/>
                  </a:gs>
                </a:gsLst>
                <a:lin ang="10800000" scaled="0"/>
              </a:gradFill>
              <a:ln w="12700" cap="flat">
                <a:noFill/>
                <a:miter lim="400000"/>
              </a:ln>
              <a:effectLst/>
            </p:spPr>
            <p:txBody>
              <a:bodyPr wrap="square" lIns="0" tIns="0" rIns="0" bIns="0" numCol="1" anchor="t">
                <a:noAutofit/>
              </a:bodyPr>
              <a:lstStyle/>
              <a:p>
                <a:pPr lvl="0">
                  <a:defRPr sz="1800">
                    <a:latin typeface="Arial"/>
                    <a:ea typeface="Arial"/>
                    <a:cs typeface="Arial"/>
                    <a:sym typeface="Arial"/>
                  </a:defRPr>
                </a:pPr>
              </a:p>
            </p:txBody>
          </p:sp>
          <p:sp>
            <p:nvSpPr>
              <p:cNvPr id="226" name="Shape 226"/>
              <p:cNvSpPr/>
              <p:nvPr/>
            </p:nvSpPr>
            <p:spPr>
              <a:xfrm>
                <a:off x="20337" y="1633384"/>
                <a:ext cx="623891" cy="241303"/>
              </a:xfrm>
              <a:prstGeom prst="rightArrow">
                <a:avLst>
                  <a:gd name="adj1" fmla="val 50000"/>
                  <a:gd name="adj2" fmla="val 49975"/>
                </a:avLst>
              </a:prstGeom>
              <a:gradFill flip="none" rotWithShape="1">
                <a:gsLst>
                  <a:gs pos="0">
                    <a:srgbClr val="013F80"/>
                  </a:gs>
                  <a:gs pos="17999">
                    <a:srgbClr val="013F80"/>
                  </a:gs>
                  <a:gs pos="85000">
                    <a:srgbClr val="B3C9E7"/>
                  </a:gs>
                  <a:gs pos="100000">
                    <a:srgbClr val="FFFFFF"/>
                  </a:gs>
                </a:gsLst>
                <a:lin ang="10800000" scaled="0"/>
              </a:gradFill>
              <a:ln w="12700" cap="flat">
                <a:noFill/>
                <a:miter lim="400000"/>
              </a:ln>
              <a:effectLst/>
            </p:spPr>
            <p:txBody>
              <a:bodyPr wrap="square" lIns="0" tIns="0" rIns="0" bIns="0" numCol="1" anchor="t">
                <a:noAutofit/>
              </a:bodyPr>
              <a:lstStyle/>
              <a:p>
                <a:pPr lvl="0">
                  <a:defRPr sz="1800">
                    <a:latin typeface="Arial"/>
                    <a:ea typeface="Arial"/>
                    <a:cs typeface="Arial"/>
                    <a:sym typeface="Arial"/>
                  </a:defRPr>
                </a:pPr>
              </a:p>
            </p:txBody>
          </p:sp>
          <p:sp>
            <p:nvSpPr>
              <p:cNvPr id="227" name="Shape 227"/>
              <p:cNvSpPr/>
              <p:nvPr/>
            </p:nvSpPr>
            <p:spPr>
              <a:xfrm rot="858565">
                <a:off x="20337" y="2065338"/>
                <a:ext cx="623891" cy="242889"/>
              </a:xfrm>
              <a:prstGeom prst="rightArrow">
                <a:avLst>
                  <a:gd name="adj1" fmla="val 50000"/>
                  <a:gd name="adj2" fmla="val 49981"/>
                </a:avLst>
              </a:prstGeom>
              <a:gradFill flip="none" rotWithShape="1">
                <a:gsLst>
                  <a:gs pos="0">
                    <a:srgbClr val="013F80"/>
                  </a:gs>
                  <a:gs pos="17999">
                    <a:srgbClr val="013F80"/>
                  </a:gs>
                  <a:gs pos="85000">
                    <a:srgbClr val="B3C9E7"/>
                  </a:gs>
                  <a:gs pos="100000">
                    <a:srgbClr val="FFFFFF"/>
                  </a:gs>
                </a:gsLst>
                <a:lin ang="10800000" scaled="0"/>
              </a:gradFill>
              <a:ln w="12700" cap="flat">
                <a:noFill/>
                <a:miter lim="400000"/>
              </a:ln>
              <a:effectLst/>
            </p:spPr>
            <p:txBody>
              <a:bodyPr wrap="square" lIns="0" tIns="0" rIns="0" bIns="0" numCol="1" anchor="t">
                <a:noAutofit/>
              </a:bodyPr>
              <a:lstStyle/>
              <a:p>
                <a:pPr lvl="0">
                  <a:defRPr sz="1800">
                    <a:latin typeface="Arial"/>
                    <a:ea typeface="Arial"/>
                    <a:cs typeface="Arial"/>
                    <a:sym typeface="Arial"/>
                  </a:defRPr>
                </a:pPr>
              </a:p>
            </p:txBody>
          </p:sp>
        </p:grpSp>
      </p:grpSp>
      <p:sp>
        <p:nvSpPr>
          <p:cNvPr id="230" name="Shape 230"/>
          <p:cNvSpPr/>
          <p:nvPr/>
        </p:nvSpPr>
        <p:spPr>
          <a:xfrm rot="19182418">
            <a:off x="6437312" y="3686175"/>
            <a:ext cx="623889" cy="241300"/>
          </a:xfrm>
          <a:prstGeom prst="rightArrow">
            <a:avLst>
              <a:gd name="adj1" fmla="val 50000"/>
              <a:gd name="adj2" fmla="val 49999"/>
            </a:avLst>
          </a:prstGeom>
          <a:gradFill>
            <a:gsLst>
              <a:gs pos="0">
                <a:srgbClr val="013F80"/>
              </a:gs>
              <a:gs pos="17999">
                <a:srgbClr val="013F80"/>
              </a:gs>
              <a:gs pos="85000">
                <a:srgbClr val="B3C9E7"/>
              </a:gs>
              <a:gs pos="100000">
                <a:srgbClr val="FFFFFF"/>
              </a:gs>
            </a:gsLst>
            <a:lin ang="10800000"/>
          </a:gradFill>
          <a:ln w="12700">
            <a:miter lim="400000"/>
          </a:ln>
        </p:spPr>
        <p:txBody>
          <a:bodyPr lIns="0" tIns="0" rIns="0" bIns="0"/>
          <a:lstStyle/>
          <a:p>
            <a:pPr lvl="0">
              <a:defRPr sz="1800">
                <a:latin typeface="Arial"/>
                <a:ea typeface="Arial"/>
                <a:cs typeface="Arial"/>
                <a:sym typeface="Arial"/>
              </a:defRPr>
            </a:pPr>
          </a:p>
        </p:txBody>
      </p:sp>
      <p:sp>
        <p:nvSpPr>
          <p:cNvPr id="231" name="Shape 231"/>
          <p:cNvSpPr/>
          <p:nvPr/>
        </p:nvSpPr>
        <p:spPr>
          <a:xfrm rot="20482800">
            <a:off x="6510336" y="4938712"/>
            <a:ext cx="623889" cy="241302"/>
          </a:xfrm>
          <a:prstGeom prst="rightArrow">
            <a:avLst>
              <a:gd name="adj1" fmla="val 50000"/>
              <a:gd name="adj2" fmla="val 49999"/>
            </a:avLst>
          </a:prstGeom>
          <a:gradFill>
            <a:gsLst>
              <a:gs pos="0">
                <a:srgbClr val="013F80"/>
              </a:gs>
              <a:gs pos="17999">
                <a:srgbClr val="013F80"/>
              </a:gs>
              <a:gs pos="85000">
                <a:srgbClr val="B3C9E7"/>
              </a:gs>
              <a:gs pos="100000">
                <a:srgbClr val="FFFFFF"/>
              </a:gs>
            </a:gsLst>
            <a:lin ang="10800000"/>
          </a:gradFill>
          <a:ln w="12700">
            <a:miter lim="400000"/>
          </a:ln>
        </p:spPr>
        <p:txBody>
          <a:bodyPr lIns="0" tIns="0" rIns="0" bIns="0"/>
          <a:lstStyle/>
          <a:p>
            <a:pPr lvl="0">
              <a:defRPr sz="1800">
                <a:latin typeface="Arial"/>
                <a:ea typeface="Arial"/>
                <a:cs typeface="Arial"/>
                <a:sym typeface="Arial"/>
              </a:defRPr>
            </a:pP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3" name="image9.png"/>
          <p:cNvPicPr/>
          <p:nvPr/>
        </p:nvPicPr>
        <p:blipFill>
          <a:blip r:embed="rId2">
            <a:extLst/>
          </a:blip>
          <a:stretch>
            <a:fillRect/>
          </a:stretch>
        </p:blipFill>
        <p:spPr>
          <a:xfrm>
            <a:off x="500062" y="1493837"/>
            <a:ext cx="8150226" cy="4241802"/>
          </a:xfrm>
          <a:prstGeom prst="rect">
            <a:avLst/>
          </a:prstGeom>
          <a:ln w="12700">
            <a:miter lim="400000"/>
          </a:ln>
        </p:spPr>
      </p:pic>
      <p:sp>
        <p:nvSpPr>
          <p:cNvPr id="234" name="Shape 234"/>
          <p:cNvSpPr/>
          <p:nvPr>
            <p:ph type="body" idx="4294967295"/>
          </p:nvPr>
        </p:nvSpPr>
        <p:spPr>
          <a:xfrm>
            <a:off x="5191125" y="2571750"/>
            <a:ext cx="3063876" cy="2108200"/>
          </a:xfrm>
          <a:prstGeom prst="rect">
            <a:avLst/>
          </a:prstGeom>
        </p:spPr>
        <p:txBody>
          <a:bodyPr lIns="0" tIns="0" rIns="0" bIns="0">
            <a:normAutofit fontScale="100000" lnSpcReduction="0"/>
          </a:bodyPr>
          <a:lstStyle/>
          <a:p>
            <a:pPr lvl="0" marL="0" indent="0" algn="ctr">
              <a:spcBef>
                <a:spcPts val="800"/>
              </a:spcBef>
              <a:buSzTx/>
              <a:buNone/>
              <a:defRPr sz="1800">
                <a:solidFill>
                  <a:srgbClr val="000000"/>
                </a:solidFill>
              </a:defRPr>
            </a:pPr>
            <a:r>
              <a:rPr sz="3600">
                <a:solidFill>
                  <a:srgbClr val="1D165A"/>
                </a:solidFill>
                <a:latin typeface="Calibri"/>
                <a:ea typeface="Calibri"/>
                <a:cs typeface="Calibri"/>
                <a:sym typeface="Calibri"/>
              </a:rPr>
              <a:t>Your Comments/</a:t>
            </a:r>
          </a:p>
          <a:p>
            <a:pPr lvl="0" marL="0" indent="0" algn="ctr">
              <a:spcBef>
                <a:spcPts val="800"/>
              </a:spcBef>
              <a:buSzTx/>
              <a:buNone/>
              <a:defRPr sz="1800">
                <a:solidFill>
                  <a:srgbClr val="000000"/>
                </a:solidFill>
              </a:defRPr>
            </a:pPr>
            <a:r>
              <a:rPr sz="3600">
                <a:solidFill>
                  <a:srgbClr val="1D165A"/>
                </a:solidFill>
                <a:latin typeface="Calibri"/>
                <a:ea typeface="Calibri"/>
                <a:cs typeface="Calibri"/>
                <a:sym typeface="Calibri"/>
              </a:rPr>
              <a:t>Questions?</a:t>
            </a:r>
          </a:p>
        </p:txBody>
      </p:sp>
      <p:sp>
        <p:nvSpPr>
          <p:cNvPr id="235" name="Shape 235"/>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8</a:t>
            </a:r>
          </a:p>
        </p:txBody>
      </p:sp>
      <p:pic>
        <p:nvPicPr>
          <p:cNvPr id="236" name="image10.png"/>
          <p:cNvPicPr/>
          <p:nvPr/>
        </p:nvPicPr>
        <p:blipFill>
          <a:blip r:embed="rId3">
            <a:extLst/>
          </a:blip>
          <a:stretch>
            <a:fillRect/>
          </a:stretch>
        </p:blipFill>
        <p:spPr>
          <a:xfrm>
            <a:off x="349250" y="1555750"/>
            <a:ext cx="4916488" cy="4262438"/>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3" name="image9.png"/>
          <p:cNvPicPr/>
          <p:nvPr/>
        </p:nvPicPr>
        <p:blipFill>
          <a:blip r:embed="rId2">
            <a:extLst/>
          </a:blip>
          <a:stretch>
            <a:fillRect/>
          </a:stretch>
        </p:blipFill>
        <p:spPr>
          <a:xfrm>
            <a:off x="500062" y="1493837"/>
            <a:ext cx="8150226" cy="4241802"/>
          </a:xfrm>
          <a:prstGeom prst="rect">
            <a:avLst/>
          </a:prstGeom>
          <a:ln w="12700">
            <a:miter lim="400000"/>
          </a:ln>
        </p:spPr>
      </p:pic>
      <p:sp>
        <p:nvSpPr>
          <p:cNvPr id="74" name="Shape 74"/>
          <p:cNvSpPr/>
          <p:nvPr>
            <p:ph type="body" idx="4294967295"/>
          </p:nvPr>
        </p:nvSpPr>
        <p:spPr>
          <a:xfrm>
            <a:off x="2891618" y="3107656"/>
            <a:ext cx="3063877" cy="750783"/>
          </a:xfrm>
          <a:prstGeom prst="rect">
            <a:avLst/>
          </a:prstGeom>
        </p:spPr>
        <p:txBody>
          <a:bodyPr lIns="0" tIns="0" rIns="0" bIns="0">
            <a:normAutofit fontScale="100000" lnSpcReduction="0"/>
          </a:bodyPr>
          <a:lstStyle>
            <a:lvl1pPr marL="0" indent="0" algn="ctr">
              <a:spcBef>
                <a:spcPts val="800"/>
              </a:spcBef>
              <a:buSzTx/>
              <a:buNone/>
              <a:defRPr sz="3600">
                <a:latin typeface="Calibri"/>
                <a:ea typeface="Calibri"/>
                <a:cs typeface="Calibri"/>
                <a:sym typeface="Calibri"/>
              </a:defRPr>
            </a:lvl1pPr>
          </a:lstStyle>
          <a:p>
            <a:pPr lvl="0">
              <a:defRPr sz="1800">
                <a:solidFill>
                  <a:srgbClr val="000000"/>
                </a:solidFill>
              </a:defRPr>
            </a:pPr>
            <a:r>
              <a:rPr sz="3600">
                <a:solidFill>
                  <a:srgbClr val="1D165A"/>
                </a:solidFill>
              </a:rPr>
              <a:t>Introduction</a:t>
            </a:r>
          </a:p>
        </p:txBody>
      </p:sp>
      <p:sp>
        <p:nvSpPr>
          <p:cNvPr id="75" name="Shape 75"/>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8</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idx="4294967295"/>
          </p:nvPr>
        </p:nvSpPr>
        <p:spPr>
          <a:xfrm>
            <a:off x="1524000" y="152398"/>
            <a:ext cx="7454900" cy="1143004"/>
          </a:xfrm>
          <a:prstGeom prst="rect">
            <a:avLst/>
          </a:prstGeom>
        </p:spPr>
        <p:txBody>
          <a:bodyPr>
            <a:normAutofit fontScale="100000" lnSpcReduction="0"/>
          </a:bodyPr>
          <a:lstStyle>
            <a:lvl1pPr>
              <a:defRPr sz="2800">
                <a:solidFill>
                  <a:srgbClr val="013F80"/>
                </a:solidFill>
              </a:defRPr>
            </a:lvl1pPr>
          </a:lstStyle>
          <a:p>
            <a:pPr lvl="0">
              <a:defRPr sz="1800">
                <a:solidFill>
                  <a:srgbClr val="000000"/>
                </a:solidFill>
              </a:defRPr>
            </a:pPr>
            <a:r>
              <a:rPr sz="2800">
                <a:solidFill>
                  <a:srgbClr val="013F80"/>
                </a:solidFill>
              </a:rPr>
              <a:t>Federal Health Information Model </a:t>
            </a:r>
          </a:p>
        </p:txBody>
      </p:sp>
      <p:sp>
        <p:nvSpPr>
          <p:cNvPr id="78" name="Shape 78"/>
          <p:cNvSpPr/>
          <p:nvPr>
            <p:ph type="body" idx="4294967295"/>
          </p:nvPr>
        </p:nvSpPr>
        <p:spPr>
          <a:xfrm>
            <a:off x="603250" y="1371600"/>
            <a:ext cx="7937500" cy="5029200"/>
          </a:xfrm>
          <a:prstGeom prst="rect">
            <a:avLst/>
          </a:prstGeom>
        </p:spPr>
        <p:txBody>
          <a:bodyPr lIns="0" tIns="0" rIns="0" bIns="0">
            <a:normAutofit fontScale="100000" lnSpcReduction="0"/>
          </a:bodyPr>
          <a:lstStyle/>
          <a:p>
            <a:pPr lvl="0" marL="258643" indent="-258643" defTabSz="877822">
              <a:spcBef>
                <a:spcPts val="1100"/>
              </a:spcBef>
              <a:buFont typeface="Trebuchet MS"/>
              <a:buChar char="•"/>
              <a:defRPr sz="1800">
                <a:solidFill>
                  <a:srgbClr val="000000"/>
                </a:solidFill>
              </a:defRPr>
            </a:pPr>
            <a:endParaRPr sz="2100">
              <a:latin typeface="Calibri"/>
              <a:ea typeface="Calibri"/>
              <a:cs typeface="Calibri"/>
              <a:sym typeface="Calibri"/>
            </a:endParaRPr>
          </a:p>
          <a:p>
            <a:pPr lvl="0" marL="373596" indent="-373596" defTabSz="877822">
              <a:spcBef>
                <a:spcPts val="1100"/>
              </a:spcBef>
              <a:buFont typeface="Trebuchet MS"/>
              <a:buChar char="•"/>
              <a:defRPr sz="1800">
                <a:solidFill>
                  <a:srgbClr val="000000"/>
                </a:solidFill>
              </a:defRPr>
            </a:pPr>
            <a:r>
              <a:rPr sz="2600">
                <a:solidFill>
                  <a:srgbClr val="1D165A"/>
                </a:solidFill>
                <a:latin typeface="Calibri"/>
                <a:ea typeface="Calibri"/>
                <a:cs typeface="Calibri"/>
                <a:sym typeface="Calibri"/>
              </a:rPr>
              <a:t>Health data i</a:t>
            </a:r>
            <a:r>
              <a:rPr sz="2600">
                <a:solidFill>
                  <a:srgbClr val="1D165A"/>
                </a:solidFill>
                <a:latin typeface="Calibri"/>
                <a:ea typeface="Calibri"/>
                <a:cs typeface="Calibri"/>
                <a:sym typeface="Calibri"/>
              </a:rPr>
              <a:t>nformation </a:t>
            </a:r>
            <a:r>
              <a:rPr sz="2600">
                <a:solidFill>
                  <a:srgbClr val="1D165A"/>
                </a:solidFill>
                <a:latin typeface="Calibri"/>
                <a:ea typeface="Calibri"/>
                <a:cs typeface="Calibri"/>
                <a:sym typeface="Calibri"/>
              </a:rPr>
              <a:t>m</a:t>
            </a:r>
            <a:r>
              <a:rPr sz="2600">
                <a:solidFill>
                  <a:srgbClr val="1D165A"/>
                </a:solidFill>
                <a:latin typeface="Calibri"/>
                <a:ea typeface="Calibri"/>
                <a:cs typeface="Calibri"/>
                <a:sym typeface="Calibri"/>
              </a:rPr>
              <a:t>odel</a:t>
            </a:r>
            <a:endParaRPr sz="2600">
              <a:latin typeface="Calibri"/>
              <a:ea typeface="Calibri"/>
              <a:cs typeface="Calibri"/>
              <a:sym typeface="Calibri"/>
            </a:endParaRPr>
          </a:p>
          <a:p>
            <a:pPr lvl="0"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D</a:t>
            </a:r>
            <a:r>
              <a:rPr sz="2600">
                <a:solidFill>
                  <a:srgbClr val="1D165A"/>
                </a:solidFill>
                <a:latin typeface="Calibri"/>
                <a:ea typeface="Calibri"/>
                <a:cs typeface="Calibri"/>
                <a:sym typeface="Calibri"/>
              </a:rPr>
              <a:t>esigned to support the </a:t>
            </a:r>
            <a:br>
              <a:rPr sz="2600">
                <a:solidFill>
                  <a:srgbClr val="1D165A"/>
                </a:solidFill>
                <a:latin typeface="Calibri"/>
                <a:ea typeface="Calibri"/>
                <a:cs typeface="Calibri"/>
                <a:sym typeface="Calibri"/>
              </a:rPr>
            </a:br>
            <a:r>
              <a:rPr sz="2600">
                <a:solidFill>
                  <a:srgbClr val="1D165A"/>
                </a:solidFill>
                <a:latin typeface="Calibri"/>
                <a:ea typeface="Calibri"/>
                <a:cs typeface="Calibri"/>
                <a:sym typeface="Calibri"/>
              </a:rPr>
              <a:t>federal health enterprise</a:t>
            </a:r>
          </a:p>
          <a:p>
            <a:pPr lvl="0" marL="373596" indent="-373596" defTabSz="877822">
              <a:spcBef>
                <a:spcPts val="1100"/>
              </a:spcBef>
              <a:buFont typeface="Trebuchet MS"/>
              <a:buChar char="•"/>
              <a:defRPr sz="1800">
                <a:solidFill>
                  <a:srgbClr val="000000"/>
                </a:solidFill>
              </a:defRPr>
            </a:pPr>
            <a:r>
              <a:rPr sz="2600">
                <a:solidFill>
                  <a:srgbClr val="1D165A"/>
                </a:solidFill>
                <a:latin typeface="Calibri"/>
                <a:ea typeface="Calibri"/>
                <a:cs typeface="Calibri"/>
                <a:sym typeface="Calibri"/>
              </a:rPr>
              <a:t>Standardizes and harmonizes content</a:t>
            </a:r>
          </a:p>
          <a:p>
            <a:pPr lvl="0" marL="373596" indent="-373596" defTabSz="877822">
              <a:spcBef>
                <a:spcPts val="1100"/>
              </a:spcBef>
              <a:buFont typeface="Trebuchet MS"/>
              <a:buChar char="•"/>
              <a:defRPr sz="1800">
                <a:solidFill>
                  <a:srgbClr val="000000"/>
                </a:solidFill>
              </a:defRPr>
            </a:pPr>
            <a:r>
              <a:rPr sz="2600">
                <a:solidFill>
                  <a:srgbClr val="1D165A"/>
                </a:solidFill>
                <a:latin typeface="Calibri"/>
                <a:ea typeface="Calibri"/>
                <a:cs typeface="Calibri"/>
                <a:sym typeface="Calibri"/>
              </a:rPr>
              <a:t>O</a:t>
            </a:r>
            <a:r>
              <a:rPr sz="2600">
                <a:solidFill>
                  <a:srgbClr val="1D165A"/>
                </a:solidFill>
                <a:latin typeface="Calibri"/>
                <a:ea typeface="Calibri"/>
                <a:cs typeface="Calibri"/>
                <a:sym typeface="Calibri"/>
              </a:rPr>
              <a:t>pen source Model Driven Health Tools (MDHT) automate generation of health information exchange (HIE) standards </a:t>
            </a:r>
          </a:p>
        </p:txBody>
      </p:sp>
      <p:sp>
        <p:nvSpPr>
          <p:cNvPr id="79" name="Shape 79"/>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2</a:t>
            </a:r>
          </a:p>
        </p:txBody>
      </p:sp>
      <p:pic>
        <p:nvPicPr>
          <p:cNvPr id="80" name="image6.jpeg" descr="Federal Health Information Modeling (FHIM)"/>
          <p:cNvPicPr/>
          <p:nvPr/>
        </p:nvPicPr>
        <p:blipFill>
          <a:blip r:embed="rId3">
            <a:extLst/>
          </a:blip>
          <a:stretch>
            <a:fillRect/>
          </a:stretch>
        </p:blipFill>
        <p:spPr>
          <a:xfrm>
            <a:off x="5059362" y="2133600"/>
            <a:ext cx="3816351" cy="990601"/>
          </a:xfrm>
          <a:prstGeom prst="rect">
            <a:avLst/>
          </a:prstGeom>
          <a:ln w="12700">
            <a:miter lim="400000"/>
          </a:ln>
        </p:spPr>
      </p:pic>
    </p:spTree>
  </p:cSld>
  <p:clrMapOvr>
    <a:masterClrMapping/>
  </p:clrMapOvr>
  <p:transition spd="med" advClick="1">
    <p:dissolve/>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idx="4294967295"/>
          </p:nvPr>
        </p:nvSpPr>
        <p:spPr>
          <a:xfrm>
            <a:off x="1524000" y="152398"/>
            <a:ext cx="7454900" cy="1143004"/>
          </a:xfrm>
          <a:prstGeom prst="rect">
            <a:avLst/>
          </a:prstGeom>
        </p:spPr>
        <p:txBody>
          <a:bodyPr>
            <a:normAutofit fontScale="100000" lnSpcReduction="0"/>
          </a:bodyPr>
          <a:lstStyle/>
          <a:p>
            <a:pPr lvl="0">
              <a:defRPr>
                <a:solidFill>
                  <a:srgbClr val="000000"/>
                </a:solidFill>
              </a:defRPr>
            </a:pPr>
            <a:r>
              <a:rPr sz="2800">
                <a:solidFill>
                  <a:srgbClr val="013F80"/>
                </a:solidFill>
              </a:rPr>
              <a:t>Federal Health Information Model</a:t>
            </a:r>
            <a:r>
              <a:rPr sz="2800">
                <a:solidFill>
                  <a:srgbClr val="013F80"/>
                </a:solidFill>
              </a:rPr>
              <a:t>…</a:t>
            </a:r>
            <a:r>
              <a:rPr i="1" sz="2100">
                <a:solidFill>
                  <a:srgbClr val="013F80"/>
                </a:solidFill>
              </a:rPr>
              <a:t>continued</a:t>
            </a:r>
            <a:r>
              <a:rPr sz="2800">
                <a:solidFill>
                  <a:srgbClr val="013F80"/>
                </a:solidFill>
              </a:rPr>
              <a:t> </a:t>
            </a:r>
          </a:p>
        </p:txBody>
      </p:sp>
      <p:sp>
        <p:nvSpPr>
          <p:cNvPr id="85" name="Shape 85"/>
          <p:cNvSpPr/>
          <p:nvPr>
            <p:ph type="body" idx="4294967295"/>
          </p:nvPr>
        </p:nvSpPr>
        <p:spPr>
          <a:xfrm>
            <a:off x="606425" y="1302321"/>
            <a:ext cx="7937500" cy="5029201"/>
          </a:xfrm>
          <a:prstGeom prst="rect">
            <a:avLst/>
          </a:prstGeom>
        </p:spPr>
        <p:txBody>
          <a:bodyPr lIns="0" tIns="0" rIns="0" bIns="0">
            <a:normAutofit fontScale="100000" lnSpcReduction="0"/>
          </a:bodyPr>
          <a:lstStyle/>
          <a:p>
            <a:pPr lvl="0" marL="258643" indent="-258643" defTabSz="877822">
              <a:spcBef>
                <a:spcPts val="1100"/>
              </a:spcBef>
              <a:buFont typeface="Trebuchet MS"/>
              <a:buChar char="•"/>
              <a:defRPr sz="1800">
                <a:solidFill>
                  <a:srgbClr val="000000"/>
                </a:solidFill>
              </a:defRPr>
            </a:pPr>
            <a:endParaRPr sz="2100">
              <a:latin typeface="Calibri"/>
              <a:ea typeface="Calibri"/>
              <a:cs typeface="Calibri"/>
              <a:sym typeface="Calibri"/>
            </a:endParaRPr>
          </a:p>
          <a:p>
            <a:pPr lvl="0"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Generates HIE standards for multiple Platform Specific Models (PSMs) (e.g., HL7 CDA, HL7 FHIR, NIEM, etc.)</a:t>
            </a:r>
          </a:p>
          <a:p>
            <a:pPr lvl="0"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Integrated into a robust FHA HIE framework to standardize information across the federal health enterprise</a:t>
            </a:r>
          </a:p>
          <a:p>
            <a:pPr lvl="0"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Provides models, tools and processes to help organizations implement information exchange standards</a:t>
            </a:r>
          </a:p>
        </p:txBody>
      </p:sp>
      <p:sp>
        <p:nvSpPr>
          <p:cNvPr id="86" name="Shape 86"/>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2</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idx="4294967295"/>
          </p:nvPr>
        </p:nvSpPr>
        <p:spPr>
          <a:xfrm>
            <a:off x="1524000" y="152398"/>
            <a:ext cx="7454900" cy="1143004"/>
          </a:xfrm>
          <a:prstGeom prst="rect">
            <a:avLst/>
          </a:prstGeom>
        </p:spPr>
        <p:txBody>
          <a:bodyPr>
            <a:normAutofit fontScale="100000" lnSpcReduction="0"/>
          </a:bodyPr>
          <a:lstStyle/>
          <a:p>
            <a:pPr lvl="0">
              <a:defRPr>
                <a:solidFill>
                  <a:srgbClr val="000000"/>
                </a:solidFill>
              </a:defRPr>
            </a:pPr>
            <a:r>
              <a:rPr sz="2800">
                <a:solidFill>
                  <a:srgbClr val="013F80"/>
                </a:solidFill>
              </a:rPr>
              <a:t>Federal Health Information Model</a:t>
            </a:r>
            <a:r>
              <a:rPr sz="2800">
                <a:solidFill>
                  <a:srgbClr val="013F80"/>
                </a:solidFill>
              </a:rPr>
              <a:t>…</a:t>
            </a:r>
            <a:r>
              <a:rPr i="1" sz="2100">
                <a:solidFill>
                  <a:srgbClr val="013F80"/>
                </a:solidFill>
              </a:rPr>
              <a:t>continued</a:t>
            </a:r>
            <a:r>
              <a:rPr sz="2800">
                <a:solidFill>
                  <a:srgbClr val="013F80"/>
                </a:solidFill>
              </a:rPr>
              <a:t> </a:t>
            </a:r>
          </a:p>
        </p:txBody>
      </p:sp>
      <p:sp>
        <p:nvSpPr>
          <p:cNvPr id="91" name="Shape 91"/>
          <p:cNvSpPr/>
          <p:nvPr>
            <p:ph type="body" idx="4294967295"/>
          </p:nvPr>
        </p:nvSpPr>
        <p:spPr>
          <a:xfrm>
            <a:off x="606425" y="1302321"/>
            <a:ext cx="7937500" cy="5029201"/>
          </a:xfrm>
          <a:prstGeom prst="rect">
            <a:avLst/>
          </a:prstGeom>
        </p:spPr>
        <p:txBody>
          <a:bodyPr lIns="0" tIns="0" rIns="0" bIns="0">
            <a:normAutofit fontScale="100000" lnSpcReduction="0"/>
          </a:bodyPr>
          <a:lstStyle/>
          <a:p>
            <a:pPr lvl="0" marL="258643" indent="-258643" defTabSz="877822">
              <a:spcBef>
                <a:spcPts val="1100"/>
              </a:spcBef>
              <a:buFont typeface="Trebuchet MS"/>
              <a:buChar char="•"/>
              <a:defRPr sz="1800">
                <a:solidFill>
                  <a:srgbClr val="000000"/>
                </a:solidFill>
              </a:defRPr>
            </a:pPr>
            <a:endParaRPr sz="2100">
              <a:latin typeface="Calibri"/>
              <a:ea typeface="Calibri"/>
              <a:cs typeface="Calibri"/>
              <a:sym typeface="Calibri"/>
            </a:endParaRPr>
          </a:p>
          <a:p>
            <a:pPr lvl="0"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Jun 2009 - chartered as an FHA project</a:t>
            </a:r>
          </a:p>
          <a:p>
            <a:pPr lvl="0"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Jan 2010 - information modeling process finalized and information modeling begins</a:t>
            </a:r>
          </a:p>
          <a:p>
            <a:pPr lvl="0"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Mar 2011 - terminology modeling begins</a:t>
            </a:r>
            <a:endParaRPr sz="2600">
              <a:solidFill>
                <a:srgbClr val="002060"/>
              </a:solidFill>
              <a:latin typeface="Calibri"/>
              <a:ea typeface="Calibri"/>
              <a:cs typeface="Calibri"/>
              <a:sym typeface="Calibri"/>
            </a:endParaRPr>
          </a:p>
          <a:p>
            <a:pPr lvl="4" marL="0" indent="1422400" defTabSz="877822">
              <a:spcBef>
                <a:spcPts val="1100"/>
              </a:spcBef>
              <a:buSzTx/>
              <a:buFont typeface="Trebuchet MS"/>
              <a:buNone/>
              <a:defRPr sz="1800">
                <a:solidFill>
                  <a:srgbClr val="000000"/>
                </a:solidFill>
              </a:defRPr>
            </a:pPr>
            <a:r>
              <a:rPr sz="2600">
                <a:solidFill>
                  <a:srgbClr val="002060"/>
                </a:solidFill>
                <a:latin typeface="Calibri"/>
                <a:ea typeface="Calibri"/>
                <a:cs typeface="Calibri"/>
                <a:sym typeface="Calibri"/>
              </a:rPr>
              <a:t>- integration of information and terminology models with Model Driven Health Tools begins</a:t>
            </a:r>
            <a:endParaRPr sz="2600">
              <a:solidFill>
                <a:srgbClr val="002060"/>
              </a:solidFill>
              <a:latin typeface="Calibri"/>
              <a:ea typeface="Calibri"/>
              <a:cs typeface="Calibri"/>
              <a:sym typeface="Calibri"/>
            </a:endParaRPr>
          </a:p>
          <a:p>
            <a:pPr lvl="0" marL="373596" indent="-373596" defTabSz="877822">
              <a:spcBef>
                <a:spcPts val="1100"/>
              </a:spcBef>
              <a:buFont typeface="Trebuchet MS"/>
              <a:buChar char="•"/>
              <a:defRPr sz="1800">
                <a:solidFill>
                  <a:srgbClr val="000000"/>
                </a:solidFill>
              </a:defRPr>
            </a:pPr>
            <a:r>
              <a:rPr sz="2600">
                <a:solidFill>
                  <a:srgbClr val="002060"/>
                </a:solidFill>
                <a:latin typeface="Calibri"/>
                <a:ea typeface="Calibri"/>
                <a:cs typeface="Calibri"/>
                <a:sym typeface="Calibri"/>
              </a:rPr>
              <a:t>Jul 2013 - full integration of models and MDHT completed and first draft HIE standard produced using MDA approach</a:t>
            </a:r>
          </a:p>
        </p:txBody>
      </p:sp>
      <p:sp>
        <p:nvSpPr>
          <p:cNvPr id="92" name="Shape 92"/>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2</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xfrm>
            <a:off x="1524000" y="0"/>
            <a:ext cx="7779256" cy="1447800"/>
          </a:xfrm>
          <a:prstGeom prst="rect">
            <a:avLst/>
          </a:prstGeom>
        </p:spPr>
        <p:txBody>
          <a:bodyPr/>
          <a:lstStyle/>
          <a:p>
            <a:pPr lvl="0">
              <a:defRPr b="0" sz="1800">
                <a:solidFill>
                  <a:srgbClr val="000000"/>
                </a:solidFill>
              </a:defRPr>
            </a:pPr>
            <a:r>
              <a:rPr sz="2800">
                <a:solidFill>
                  <a:srgbClr val="013F80"/>
                </a:solidFill>
              </a:rPr>
              <a:t>Federal Health Information Model</a:t>
            </a:r>
            <a:r>
              <a:rPr sz="2800">
                <a:solidFill>
                  <a:srgbClr val="013F80"/>
                </a:solidFill>
              </a:rPr>
              <a:t>…</a:t>
            </a:r>
            <a:r>
              <a:rPr i="1" sz="2100">
                <a:solidFill>
                  <a:srgbClr val="013F80"/>
                </a:solidFill>
              </a:rPr>
              <a:t>continued</a:t>
            </a:r>
            <a:r>
              <a:rPr sz="2800">
                <a:solidFill>
                  <a:srgbClr val="013F80"/>
                </a:solidFill>
              </a:rPr>
              <a:t> </a:t>
            </a:r>
          </a:p>
        </p:txBody>
      </p:sp>
      <p:sp>
        <p:nvSpPr>
          <p:cNvPr id="95" name="Shape 95"/>
          <p:cNvSpPr/>
          <p:nvPr>
            <p:ph type="body" idx="1"/>
          </p:nvPr>
        </p:nvSpPr>
        <p:spPr>
          <a:xfrm>
            <a:off x="761999" y="1280233"/>
            <a:ext cx="7620001" cy="5068444"/>
          </a:xfrm>
          <a:prstGeom prst="rect">
            <a:avLst/>
          </a:prstGeom>
        </p:spPr>
        <p:txBody>
          <a:bodyPr/>
          <a:lstStyle/>
          <a:p>
            <a:pPr lvl="0">
              <a:defRPr sz="1800">
                <a:solidFill>
                  <a:srgbClr val="000000"/>
                </a:solidFill>
              </a:defRPr>
            </a:pPr>
            <a:r>
              <a:rPr sz="1700">
                <a:solidFill>
                  <a:srgbClr val="1D165A"/>
                </a:solidFill>
              </a:rPr>
              <a:t>Goal </a:t>
            </a:r>
            <a:endParaRPr sz="1700">
              <a:solidFill>
                <a:srgbClr val="1D165A"/>
              </a:solidFill>
            </a:endParaRPr>
          </a:p>
          <a:p>
            <a:pPr lvl="1" marL="800100" indent="-342900">
              <a:defRPr sz="1800">
                <a:solidFill>
                  <a:srgbClr val="000000"/>
                </a:solidFill>
              </a:defRPr>
            </a:pPr>
            <a:r>
              <a:rPr sz="1700">
                <a:solidFill>
                  <a:srgbClr val="1D165A"/>
                </a:solidFill>
              </a:rPr>
              <a:t>Produce a logical, health information model that supports semantic interoperability and that is built by harmonizing information from the individual Federal partners and standards organizations </a:t>
            </a:r>
            <a:endParaRPr sz="1700">
              <a:solidFill>
                <a:srgbClr val="1D165A"/>
              </a:solidFill>
            </a:endParaRPr>
          </a:p>
          <a:p>
            <a:pPr lvl="0">
              <a:defRPr sz="1800">
                <a:solidFill>
                  <a:srgbClr val="000000"/>
                </a:solidFill>
              </a:defRPr>
            </a:pPr>
            <a:r>
              <a:rPr sz="1700">
                <a:solidFill>
                  <a:srgbClr val="1D165A"/>
                </a:solidFill>
              </a:rPr>
              <a:t>Principles</a:t>
            </a:r>
            <a:endParaRPr sz="1700">
              <a:solidFill>
                <a:srgbClr val="1D165A"/>
              </a:solidFill>
            </a:endParaRPr>
          </a:p>
          <a:p>
            <a:pPr lvl="1" marL="800100" indent="-342900">
              <a:defRPr sz="1800">
                <a:solidFill>
                  <a:srgbClr val="000000"/>
                </a:solidFill>
              </a:defRPr>
            </a:pPr>
            <a:r>
              <a:rPr sz="1700">
                <a:solidFill>
                  <a:srgbClr val="1D165A"/>
                </a:solidFill>
              </a:rPr>
              <a:t>The model will be expressed in standard Unified Modeling Language (UML) notation (it may also be expressed in other notations)</a:t>
            </a:r>
            <a:endParaRPr sz="1700">
              <a:solidFill>
                <a:srgbClr val="1D165A"/>
              </a:solidFill>
            </a:endParaRPr>
          </a:p>
          <a:p>
            <a:pPr lvl="1">
              <a:defRPr sz="1800">
                <a:solidFill>
                  <a:srgbClr val="000000"/>
                </a:solidFill>
              </a:defRPr>
            </a:pPr>
            <a:r>
              <a:rPr sz="1700">
                <a:solidFill>
                  <a:srgbClr val="1D165A"/>
                </a:solidFill>
              </a:rPr>
              <a:t>The model will be designed to meet all Federal partner semantic interoperability needs for the exchange of information with other organizations</a:t>
            </a:r>
            <a:endParaRPr sz="1700">
              <a:solidFill>
                <a:srgbClr val="1D165A"/>
              </a:solidFill>
            </a:endParaRPr>
          </a:p>
          <a:p>
            <a:pPr lvl="1">
              <a:defRPr sz="1800">
                <a:solidFill>
                  <a:srgbClr val="000000"/>
                </a:solidFill>
              </a:defRPr>
            </a:pPr>
            <a:r>
              <a:rPr sz="1700">
                <a:solidFill>
                  <a:srgbClr val="1D165A"/>
                </a:solidFill>
              </a:rPr>
              <a:t>The model will support existing national health standards</a:t>
            </a:r>
            <a:endParaRPr sz="1700">
              <a:solidFill>
                <a:srgbClr val="1D165A"/>
              </a:solidFill>
            </a:endParaRPr>
          </a:p>
          <a:p>
            <a:pPr lvl="1">
              <a:defRPr sz="1800">
                <a:solidFill>
                  <a:srgbClr val="000000"/>
                </a:solidFill>
              </a:defRPr>
            </a:pPr>
            <a:r>
              <a:rPr sz="1700">
                <a:solidFill>
                  <a:srgbClr val="1D165A"/>
                </a:solidFill>
              </a:rPr>
              <a:t>The model will be in the public domain, freely available and easy to access</a:t>
            </a:r>
            <a:endParaRPr sz="1700">
              <a:solidFill>
                <a:srgbClr val="1D165A"/>
              </a:solidFill>
            </a:endParaRPr>
          </a:p>
          <a:p>
            <a:pPr lvl="1">
              <a:defRPr sz="1800">
                <a:solidFill>
                  <a:srgbClr val="000000"/>
                </a:solidFill>
              </a:defRPr>
            </a:pPr>
            <a:r>
              <a:rPr sz="1700">
                <a:solidFill>
                  <a:srgbClr val="1D165A"/>
                </a:solidFill>
              </a:rPr>
              <a:t>The model will be specified as a logical model consisting of a set of domain models</a:t>
            </a:r>
            <a:endParaRPr sz="1700">
              <a:solidFill>
                <a:srgbClr val="1D165A"/>
              </a:solidFill>
            </a:endParaRPr>
          </a:p>
          <a:p>
            <a:pPr lvl="1">
              <a:defRPr sz="1800">
                <a:solidFill>
                  <a:srgbClr val="000000"/>
                </a:solidFill>
              </a:defRPr>
            </a:pPr>
            <a:r>
              <a:rPr sz="1700">
                <a:solidFill>
                  <a:srgbClr val="1D165A"/>
                </a:solidFill>
              </a:rPr>
              <a:t>The model will not specify behaviors (operations)</a:t>
            </a:r>
            <a:endParaRPr sz="1700">
              <a:solidFill>
                <a:srgbClr val="1D165A"/>
              </a:solidFill>
            </a:endParaRPr>
          </a:p>
          <a:p>
            <a:pPr lvl="1">
              <a:defRPr sz="1800">
                <a:solidFill>
                  <a:srgbClr val="000000"/>
                </a:solidFill>
              </a:defRPr>
            </a:pPr>
            <a:r>
              <a:rPr sz="1700">
                <a:solidFill>
                  <a:srgbClr val="1D165A"/>
                </a:solidFill>
              </a:rPr>
              <a:t>The model will be made available as an XMI export </a:t>
            </a:r>
          </a:p>
        </p:txBody>
      </p:sp>
      <p:sp>
        <p:nvSpPr>
          <p:cNvPr id="96" name="Shape 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pic>
        <p:nvPicPr>
          <p:cNvPr id="97" name="image8.png"/>
          <p:cNvPicPr/>
          <p:nvPr/>
        </p:nvPicPr>
        <p:blipFill>
          <a:blip r:embed="rId2">
            <a:extLst/>
          </a:blip>
          <a:stretch>
            <a:fillRect/>
          </a:stretch>
        </p:blipFill>
        <p:spPr>
          <a:xfrm>
            <a:off x="63500" y="6500812"/>
            <a:ext cx="179388" cy="168277"/>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9" name="image9.png"/>
          <p:cNvPicPr/>
          <p:nvPr/>
        </p:nvPicPr>
        <p:blipFill>
          <a:blip r:embed="rId2">
            <a:extLst/>
          </a:blip>
          <a:stretch>
            <a:fillRect/>
          </a:stretch>
        </p:blipFill>
        <p:spPr>
          <a:xfrm>
            <a:off x="500062" y="1493837"/>
            <a:ext cx="8150226" cy="4241802"/>
          </a:xfrm>
          <a:prstGeom prst="rect">
            <a:avLst/>
          </a:prstGeom>
          <a:ln w="12700">
            <a:miter lim="400000"/>
          </a:ln>
        </p:spPr>
      </p:pic>
      <p:sp>
        <p:nvSpPr>
          <p:cNvPr id="100" name="Shape 100"/>
          <p:cNvSpPr/>
          <p:nvPr>
            <p:ph type="body" idx="4294967295"/>
          </p:nvPr>
        </p:nvSpPr>
        <p:spPr>
          <a:xfrm>
            <a:off x="2891618" y="3107656"/>
            <a:ext cx="3063877" cy="750783"/>
          </a:xfrm>
          <a:prstGeom prst="rect">
            <a:avLst/>
          </a:prstGeom>
        </p:spPr>
        <p:txBody>
          <a:bodyPr lIns="0" tIns="0" rIns="0" bIns="0">
            <a:normAutofit fontScale="100000" lnSpcReduction="0"/>
          </a:bodyPr>
          <a:lstStyle>
            <a:lvl1pPr marL="0" indent="0" algn="ctr">
              <a:spcBef>
                <a:spcPts val="800"/>
              </a:spcBef>
              <a:buSzTx/>
              <a:buNone/>
              <a:defRPr sz="3600">
                <a:latin typeface="Calibri"/>
                <a:ea typeface="Calibri"/>
                <a:cs typeface="Calibri"/>
                <a:sym typeface="Calibri"/>
              </a:defRPr>
            </a:lvl1pPr>
          </a:lstStyle>
          <a:p>
            <a:pPr lvl="0">
              <a:defRPr sz="1800">
                <a:solidFill>
                  <a:srgbClr val="000000"/>
                </a:solidFill>
              </a:defRPr>
            </a:pPr>
            <a:r>
              <a:rPr sz="3600">
                <a:solidFill>
                  <a:srgbClr val="1D165A"/>
                </a:solidFill>
              </a:rPr>
              <a:t>Benefits</a:t>
            </a:r>
          </a:p>
        </p:txBody>
      </p:sp>
      <p:sp>
        <p:nvSpPr>
          <p:cNvPr id="101" name="Shape 101"/>
          <p:cNvSpPr/>
          <p:nvPr/>
        </p:nvSpPr>
        <p:spPr>
          <a:xfrm>
            <a:off x="6970711" y="6211887"/>
            <a:ext cx="1905002" cy="239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8</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1524000" y="0"/>
            <a:ext cx="7522029" cy="1447800"/>
          </a:xfrm>
          <a:prstGeom prst="rect">
            <a:avLst/>
          </a:prstGeom>
        </p:spPr>
        <p:txBody>
          <a:bodyPr>
            <a:normAutofit fontScale="100000" lnSpcReduction="0"/>
          </a:bodyPr>
          <a:lstStyle/>
          <a:p>
            <a:pPr lvl="0">
              <a:defRPr>
                <a:solidFill>
                  <a:srgbClr val="000000"/>
                </a:solidFill>
              </a:defRPr>
            </a:pPr>
            <a:r>
              <a:rPr sz="2800">
                <a:solidFill>
                  <a:srgbClr val="013F80"/>
                </a:solidFill>
              </a:rPr>
              <a:t>Benefits of the FHIM and </a:t>
            </a:r>
            <a:r>
              <a:rPr sz="2800">
                <a:solidFill>
                  <a:srgbClr val="013F80"/>
                </a:solidFill>
              </a:rPr>
              <a:t>FHA </a:t>
            </a:r>
            <a:r>
              <a:rPr sz="2800">
                <a:solidFill>
                  <a:srgbClr val="013F80"/>
                </a:solidFill>
              </a:rPr>
              <a:t>HIE Framework</a:t>
            </a:r>
          </a:p>
        </p:txBody>
      </p:sp>
      <p:sp>
        <p:nvSpPr>
          <p:cNvPr id="104" name="Shape 104"/>
          <p:cNvSpPr/>
          <p:nvPr>
            <p:ph type="body" idx="1"/>
          </p:nvPr>
        </p:nvSpPr>
        <p:spPr>
          <a:xfrm>
            <a:off x="876300" y="1306702"/>
            <a:ext cx="7620000" cy="5130802"/>
          </a:xfrm>
          <a:prstGeom prst="rect">
            <a:avLst/>
          </a:prstGeom>
        </p:spPr>
        <p:txBody>
          <a:bodyPr lIns="0" tIns="0" rIns="0" bIns="0">
            <a:normAutofit fontScale="100000" lnSpcReduction="0"/>
          </a:bodyPr>
          <a:lstStyle/>
          <a:p>
            <a:pPr lvl="0" marL="455676" indent="-455676" defTabSz="841247">
              <a:spcBef>
                <a:spcPts val="500"/>
              </a:spcBef>
              <a:buFont typeface="Trebuchet MS"/>
              <a:defRPr sz="1800">
                <a:solidFill>
                  <a:srgbClr val="000000"/>
                </a:solidFill>
              </a:defRPr>
            </a:pPr>
            <a:r>
              <a:rPr sz="2392">
                <a:solidFill>
                  <a:srgbClr val="1D165A"/>
                </a:solidFill>
                <a:latin typeface="Calibri"/>
                <a:ea typeface="Calibri"/>
                <a:cs typeface="Calibri"/>
                <a:sym typeface="Calibri"/>
              </a:rPr>
              <a:t>S</a:t>
            </a:r>
            <a:r>
              <a:rPr sz="2392">
                <a:solidFill>
                  <a:srgbClr val="1D165A"/>
                </a:solidFill>
                <a:latin typeface="Calibri"/>
                <a:ea typeface="Calibri"/>
                <a:cs typeface="Calibri"/>
                <a:sym typeface="Calibri"/>
              </a:rPr>
              <a:t>upports the broadest range of use cases and retains use case context</a:t>
            </a:r>
            <a:endParaRPr sz="2392">
              <a:latin typeface="Calibri"/>
              <a:ea typeface="Calibri"/>
              <a:cs typeface="Calibri"/>
              <a:sym typeface="Calibri"/>
            </a:endParaRPr>
          </a:p>
          <a:p>
            <a:pPr lvl="0" marL="455676" indent="-455676" defTabSz="841247">
              <a:spcBef>
                <a:spcPts val="500"/>
              </a:spcBef>
              <a:buFont typeface="Trebuchet MS"/>
              <a:defRPr sz="1800">
                <a:solidFill>
                  <a:srgbClr val="000000"/>
                </a:solidFill>
              </a:defRPr>
            </a:pPr>
            <a:r>
              <a:rPr sz="2392">
                <a:solidFill>
                  <a:srgbClr val="1D165A"/>
                </a:solidFill>
                <a:latin typeface="Calibri"/>
                <a:ea typeface="Calibri"/>
                <a:cs typeface="Calibri"/>
                <a:sym typeface="Calibri"/>
              </a:rPr>
              <a:t>C</a:t>
            </a:r>
            <a:r>
              <a:rPr sz="2392">
                <a:solidFill>
                  <a:srgbClr val="1D165A"/>
                </a:solidFill>
                <a:latin typeface="Calibri"/>
                <a:ea typeface="Calibri"/>
                <a:cs typeface="Calibri"/>
                <a:sym typeface="Calibri"/>
              </a:rPr>
              <a:t>an be leveraged by organizations for internal use in systems and database development</a:t>
            </a:r>
            <a:endParaRPr sz="2392">
              <a:latin typeface="Calibri"/>
              <a:ea typeface="Calibri"/>
              <a:cs typeface="Calibri"/>
              <a:sym typeface="Calibri"/>
            </a:endParaRPr>
          </a:p>
          <a:p>
            <a:pPr lvl="0" marL="455676" indent="-455676" defTabSz="841247">
              <a:spcBef>
                <a:spcPts val="500"/>
              </a:spcBef>
              <a:buFont typeface="Trebuchet MS"/>
              <a:defRPr sz="1800">
                <a:solidFill>
                  <a:srgbClr val="000000"/>
                </a:solidFill>
              </a:defRPr>
            </a:pPr>
            <a:r>
              <a:rPr sz="2392">
                <a:solidFill>
                  <a:srgbClr val="013266"/>
                </a:solidFill>
                <a:latin typeface="Calibri"/>
                <a:ea typeface="Calibri"/>
                <a:cs typeface="Calibri"/>
                <a:sym typeface="Calibri"/>
              </a:rPr>
              <a:t>D</a:t>
            </a:r>
            <a:r>
              <a:rPr sz="2392">
                <a:solidFill>
                  <a:srgbClr val="013266"/>
                </a:solidFill>
                <a:latin typeface="Calibri"/>
                <a:ea typeface="Calibri"/>
                <a:cs typeface="Calibri"/>
                <a:sym typeface="Calibri"/>
              </a:rPr>
              <a:t>eveloped using the UML (Unified Modeling Language)</a:t>
            </a:r>
            <a:endParaRPr sz="1656">
              <a:latin typeface="Trebuchet MS"/>
              <a:ea typeface="Trebuchet MS"/>
              <a:cs typeface="Trebuchet MS"/>
              <a:sym typeface="Trebuchet MS"/>
            </a:endParaRPr>
          </a:p>
          <a:p>
            <a:pPr lvl="0" marL="455676" indent="-455676" defTabSz="841247">
              <a:spcBef>
                <a:spcPts val="500"/>
              </a:spcBef>
              <a:buFont typeface="Trebuchet MS"/>
              <a:defRPr sz="1800">
                <a:solidFill>
                  <a:srgbClr val="000000"/>
                </a:solidFill>
              </a:defRPr>
            </a:pPr>
            <a:r>
              <a:rPr sz="2392">
                <a:solidFill>
                  <a:srgbClr val="013266"/>
                </a:solidFill>
                <a:latin typeface="Calibri"/>
                <a:ea typeface="Calibri"/>
                <a:cs typeface="Calibri"/>
                <a:sym typeface="Calibri"/>
              </a:rPr>
              <a:t>The modeling process harmonizes content (information and terminology) across organizations</a:t>
            </a:r>
            <a:r>
              <a:rPr sz="2392">
                <a:latin typeface="Calibri"/>
                <a:ea typeface="Calibri"/>
                <a:cs typeface="Calibri"/>
                <a:sym typeface="Calibri"/>
              </a:rPr>
              <a:t> </a:t>
            </a:r>
            <a:endParaRPr sz="2392">
              <a:latin typeface="Calibri"/>
              <a:ea typeface="Calibri"/>
              <a:cs typeface="Calibri"/>
              <a:sym typeface="Calibri"/>
            </a:endParaRPr>
          </a:p>
          <a:p>
            <a:pPr lvl="0" marL="455676" indent="-455676" defTabSz="841247">
              <a:spcBef>
                <a:spcPts val="500"/>
              </a:spcBef>
              <a:buFont typeface="Trebuchet MS"/>
              <a:defRPr sz="1800">
                <a:solidFill>
                  <a:srgbClr val="000000"/>
                </a:solidFill>
              </a:defRPr>
            </a:pPr>
            <a:r>
              <a:rPr sz="2392">
                <a:solidFill>
                  <a:srgbClr val="1D165A"/>
                </a:solidFill>
                <a:latin typeface="Calibri"/>
                <a:ea typeface="Calibri"/>
                <a:cs typeface="Calibri"/>
                <a:sym typeface="Calibri"/>
              </a:rPr>
              <a:t>C</a:t>
            </a:r>
            <a:r>
              <a:rPr sz="2392">
                <a:solidFill>
                  <a:srgbClr val="1D165A"/>
                </a:solidFill>
                <a:latin typeface="Calibri"/>
                <a:ea typeface="Calibri"/>
                <a:cs typeface="Calibri"/>
                <a:sym typeface="Calibri"/>
              </a:rPr>
              <a:t>an reduce the time required to define/harmonize information </a:t>
            </a:r>
            <a:r>
              <a:rPr sz="2392">
                <a:solidFill>
                  <a:srgbClr val="002060"/>
                </a:solidFill>
                <a:latin typeface="Calibri"/>
                <a:ea typeface="Calibri"/>
                <a:cs typeface="Calibri"/>
                <a:sym typeface="Calibri"/>
              </a:rPr>
              <a:t>by as much as 50%</a:t>
            </a:r>
            <a:endParaRPr sz="1656">
              <a:latin typeface="Trebuchet MS"/>
              <a:ea typeface="Trebuchet MS"/>
              <a:cs typeface="Trebuchet MS"/>
              <a:sym typeface="Trebuchet MS"/>
            </a:endParaRPr>
          </a:p>
          <a:p>
            <a:pPr lvl="0" marL="455676" indent="-455676" defTabSz="841247">
              <a:spcBef>
                <a:spcPts val="500"/>
              </a:spcBef>
              <a:buFont typeface="Trebuchet MS"/>
              <a:defRPr sz="1800">
                <a:solidFill>
                  <a:srgbClr val="000000"/>
                </a:solidFill>
              </a:defRPr>
            </a:pPr>
            <a:r>
              <a:rPr sz="2392">
                <a:solidFill>
                  <a:srgbClr val="1D165A"/>
                </a:solidFill>
                <a:latin typeface="Calibri"/>
                <a:ea typeface="Calibri"/>
                <a:cs typeface="Calibri"/>
                <a:sym typeface="Calibri"/>
              </a:rPr>
              <a:t>Support the goals and requirements of the S&amp;I Framework </a:t>
            </a:r>
            <a:endParaRPr sz="2392">
              <a:solidFill>
                <a:srgbClr val="1D165A"/>
              </a:solidFill>
              <a:latin typeface="Calibri"/>
              <a:ea typeface="Calibri"/>
              <a:cs typeface="Calibri"/>
              <a:sym typeface="Calibri"/>
            </a:endParaRPr>
          </a:p>
          <a:p>
            <a:pPr lvl="0" marL="455676" indent="-455676" defTabSz="841247">
              <a:spcBef>
                <a:spcPts val="500"/>
              </a:spcBef>
              <a:buFont typeface="Trebuchet MS"/>
              <a:defRPr sz="1800">
                <a:solidFill>
                  <a:srgbClr val="000000"/>
                </a:solidFill>
              </a:defRPr>
            </a:pPr>
            <a:r>
              <a:rPr sz="2392">
                <a:solidFill>
                  <a:srgbClr val="1D165A"/>
                </a:solidFill>
                <a:latin typeface="Calibri"/>
                <a:ea typeface="Calibri"/>
                <a:cs typeface="Calibri"/>
                <a:sym typeface="Calibri"/>
              </a:rPr>
              <a:t>Freely available c</a:t>
            </a:r>
            <a:r>
              <a:rPr sz="2392">
                <a:solidFill>
                  <a:srgbClr val="1D165A"/>
                </a:solidFill>
                <a:latin typeface="Calibri"/>
                <a:ea typeface="Calibri"/>
                <a:cs typeface="Calibri"/>
                <a:sym typeface="Calibri"/>
              </a:rPr>
              <a:t>omponents</a:t>
            </a:r>
          </a:p>
        </p:txBody>
      </p:sp>
      <p:sp>
        <p:nvSpPr>
          <p:cNvPr id="105" name="Shape 105"/>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dissolve/>
  </p:transition>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13F80"/>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13F80"/>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