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8" r:id="rId5"/>
  </p:sldMasterIdLst>
  <p:notesMasterIdLst>
    <p:notesMasterId r:id="rId12"/>
  </p:notesMasterIdLst>
  <p:handoutMasterIdLst>
    <p:handoutMasterId r:id="rId13"/>
  </p:handoutMasterIdLst>
  <p:sldIdLst>
    <p:sldId id="503" r:id="rId6"/>
    <p:sldId id="504" r:id="rId7"/>
    <p:sldId id="505" r:id="rId8"/>
    <p:sldId id="506" r:id="rId9"/>
    <p:sldId id="508" r:id="rId10"/>
    <p:sldId id="507" r:id="rId11"/>
  </p:sldIdLst>
  <p:sldSz cx="9144000" cy="6858000" type="screen4x3"/>
  <p:notesSz cx="7077075" cy="93694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partment of Veterans Affairs" initials="RJB" lastIdx="5" clrIdx="0"/>
  <p:cmAuthor id="1" name="Bob" initials="R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E3F0FF"/>
    <a:srgbClr val="F1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60" autoAdjust="0"/>
    <p:restoredTop sz="97096" autoAdjust="0"/>
  </p:normalViewPr>
  <p:slideViewPr>
    <p:cSldViewPr snapToGrid="0">
      <p:cViewPr varScale="1">
        <p:scale>
          <a:sx n="108" d="100"/>
          <a:sy n="108" d="100"/>
        </p:scale>
        <p:origin x="194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47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2016"/>
    </p:cViewPr>
  </p:sorterViewPr>
  <p:notesViewPr>
    <p:cSldViewPr snapToGrid="0">
      <p:cViewPr varScale="1">
        <p:scale>
          <a:sx n="60" d="100"/>
          <a:sy n="60" d="100"/>
        </p:scale>
        <p:origin x="2611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66517" cy="468634"/>
          </a:xfrm>
          <a:prstGeom prst="rect">
            <a:avLst/>
          </a:prstGeom>
        </p:spPr>
        <p:txBody>
          <a:bodyPr vert="horz" lIns="92217" tIns="46109" rIns="92217" bIns="4610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942" y="2"/>
            <a:ext cx="3066517" cy="468634"/>
          </a:xfrm>
          <a:prstGeom prst="rect">
            <a:avLst/>
          </a:prstGeom>
        </p:spPr>
        <p:txBody>
          <a:bodyPr vert="horz" lIns="92217" tIns="46109" rIns="92217" bIns="46109" rtlCol="0"/>
          <a:lstStyle>
            <a:lvl1pPr algn="r">
              <a:defRPr sz="1200"/>
            </a:lvl1pPr>
          </a:lstStyle>
          <a:p>
            <a:fld id="{E7D0B101-79AE-4AF1-B616-B4F6648BB76B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99184"/>
            <a:ext cx="3066517" cy="468634"/>
          </a:xfrm>
          <a:prstGeom prst="rect">
            <a:avLst/>
          </a:prstGeom>
        </p:spPr>
        <p:txBody>
          <a:bodyPr vert="horz" lIns="92217" tIns="46109" rIns="92217" bIns="4610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942" y="8899184"/>
            <a:ext cx="3066517" cy="468634"/>
          </a:xfrm>
          <a:prstGeom prst="rect">
            <a:avLst/>
          </a:prstGeom>
        </p:spPr>
        <p:txBody>
          <a:bodyPr vert="horz" lIns="92217" tIns="46109" rIns="92217" bIns="46109" rtlCol="0" anchor="b"/>
          <a:lstStyle>
            <a:lvl1pPr algn="r">
              <a:defRPr sz="1200"/>
            </a:lvl1pPr>
          </a:lstStyle>
          <a:p>
            <a:fld id="{9926E208-CC13-4544-B445-F4EDDD017D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00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66733" cy="468471"/>
          </a:xfrm>
          <a:prstGeom prst="rect">
            <a:avLst/>
          </a:prstGeom>
        </p:spPr>
        <p:txBody>
          <a:bodyPr vert="horz" lIns="93278" tIns="46639" rIns="93278" bIns="4663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8" y="0"/>
            <a:ext cx="3066733" cy="468471"/>
          </a:xfrm>
          <a:prstGeom prst="rect">
            <a:avLst/>
          </a:prstGeom>
        </p:spPr>
        <p:txBody>
          <a:bodyPr vert="horz" lIns="93278" tIns="46639" rIns="93278" bIns="46639" rtlCol="0"/>
          <a:lstStyle>
            <a:lvl1pPr algn="r">
              <a:defRPr sz="1200"/>
            </a:lvl1pPr>
          </a:lstStyle>
          <a:p>
            <a:fld id="{B9B1E246-3E84-47E8-A1D6-4A6B966BF7D0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701675"/>
            <a:ext cx="46863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78" tIns="46639" rIns="93278" bIns="4663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9" y="4450480"/>
            <a:ext cx="5661660" cy="4216242"/>
          </a:xfrm>
          <a:prstGeom prst="rect">
            <a:avLst/>
          </a:prstGeom>
        </p:spPr>
        <p:txBody>
          <a:bodyPr vert="horz" lIns="93278" tIns="46639" rIns="93278" bIns="4663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99328"/>
            <a:ext cx="3066733" cy="468471"/>
          </a:xfrm>
          <a:prstGeom prst="rect">
            <a:avLst/>
          </a:prstGeom>
        </p:spPr>
        <p:txBody>
          <a:bodyPr vert="horz" lIns="93278" tIns="46639" rIns="93278" bIns="4663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8" y="8899328"/>
            <a:ext cx="3066733" cy="468471"/>
          </a:xfrm>
          <a:prstGeom prst="rect">
            <a:avLst/>
          </a:prstGeom>
        </p:spPr>
        <p:txBody>
          <a:bodyPr vert="horz" lIns="93278" tIns="46639" rIns="93278" bIns="46639" rtlCol="0" anchor="b"/>
          <a:lstStyle>
            <a:lvl1pPr algn="r">
              <a:defRPr sz="1200"/>
            </a:lvl1pPr>
          </a:lstStyle>
          <a:p>
            <a:fld id="{1E94DB70-7C96-4C2E-A26A-63D208267F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9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ederal Health Architecture&#10;Office of the National Coordinator for Health IT&#10;Linking Healthcare Communitie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971800"/>
            <a:ext cx="7772400" cy="762000"/>
          </a:xfrm>
        </p:spPr>
        <p:txBody>
          <a:bodyPr/>
          <a:lstStyle>
            <a:lvl1pPr algn="ctr">
              <a:defRPr sz="3200" spc="16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371600" y="3697912"/>
            <a:ext cx="6400800" cy="5334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143000" y="4556268"/>
            <a:ext cx="6858000" cy="777732"/>
          </a:xfr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3619500" y="5318125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>
                <a:solidFill>
                  <a:schemeClr val="tx2"/>
                </a:solidFill>
                <a:latin typeface="Georgia"/>
                <a:ea typeface="ＭＳ Ｐゴシック" charset="-128"/>
                <a:cs typeface="Georgia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1D1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551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ederal Health Architecture&#10;Office of the National Coordinator for Health IT&#10;Linking Healthcare Communitie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971800"/>
            <a:ext cx="7772400" cy="762000"/>
          </a:xfrm>
        </p:spPr>
        <p:txBody>
          <a:bodyPr/>
          <a:lstStyle>
            <a:lvl1pPr algn="ctr">
              <a:defRPr sz="3200" spc="16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371600" y="3697912"/>
            <a:ext cx="6400800" cy="5334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143000" y="4556268"/>
            <a:ext cx="6858000" cy="777732"/>
          </a:xfr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3619500" y="5318125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>
                <a:solidFill>
                  <a:schemeClr val="bg1"/>
                </a:solidFill>
                <a:latin typeface="Georgia"/>
                <a:ea typeface="ＭＳ Ｐゴシック" charset="-128"/>
                <a:cs typeface="Georgia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34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 b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accent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accent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accent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accent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8201" y="6629400"/>
            <a:ext cx="417513" cy="45720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D24B2E2D-847C-44E9-B45B-31ED31F92001}" type="slidenum">
              <a:rPr lang="en-US" alt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10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1752600"/>
            <a:ext cx="3733800" cy="4114800"/>
          </a:xfrm>
        </p:spPr>
        <p:txBody>
          <a:bodyPr/>
          <a:lstStyle>
            <a:lvl1pPr>
              <a:defRPr sz="2800">
                <a:solidFill>
                  <a:schemeClr val="accent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defRPr sz="2000">
                <a:solidFill>
                  <a:schemeClr val="accent1"/>
                </a:solidFill>
              </a:defRPr>
            </a:lvl3pPr>
            <a:lvl4pPr>
              <a:defRPr sz="1800">
                <a:solidFill>
                  <a:schemeClr val="accent1"/>
                </a:solidFill>
              </a:defRPr>
            </a:lvl4pPr>
            <a:lvl5pPr>
              <a:defRPr sz="1800">
                <a:solidFill>
                  <a:schemeClr val="accent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00" y="1752600"/>
            <a:ext cx="3733800" cy="4114800"/>
          </a:xfrm>
        </p:spPr>
        <p:txBody>
          <a:bodyPr/>
          <a:lstStyle>
            <a:lvl1pPr>
              <a:defRPr sz="2800">
                <a:solidFill>
                  <a:schemeClr val="accent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defRPr sz="2000">
                <a:solidFill>
                  <a:schemeClr val="accent1"/>
                </a:solidFill>
              </a:defRPr>
            </a:lvl3pPr>
            <a:lvl4pPr>
              <a:defRPr sz="1800">
                <a:solidFill>
                  <a:schemeClr val="accent1"/>
                </a:solidFill>
              </a:defRPr>
            </a:lvl4pPr>
            <a:lvl5pPr>
              <a:defRPr sz="1800">
                <a:solidFill>
                  <a:schemeClr val="accent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2C3D8-59DD-40FB-B2C3-1FAD7420B603}" type="slidenum">
              <a:rPr lang="en-US" alt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55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94960-AA8C-4730-9D4B-441E14E20C9D}" type="slidenum">
              <a:rPr lang="en-US" alt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372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1D165A"/>
                </a:solidFill>
              </a:defRPr>
            </a:lvl1pPr>
          </a:lstStyle>
          <a:p>
            <a:pPr>
              <a:defRPr/>
            </a:pPr>
            <a:fld id="{01D76731-97EB-41F5-8317-A3CD64DB815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2133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3923" y="2483762"/>
            <a:ext cx="7074367" cy="766271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1" y="3703658"/>
            <a:ext cx="9144001" cy="950649"/>
            <a:chOff x="-1" y="3901471"/>
            <a:chExt cx="9144001" cy="1102756"/>
          </a:xfrm>
        </p:grpSpPr>
        <p:sp>
          <p:nvSpPr>
            <p:cNvPr id="13" name="Rectangle 12"/>
            <p:cNvSpPr/>
            <p:nvPr/>
          </p:nvSpPr>
          <p:spPr>
            <a:xfrm>
              <a:off x="-1" y="4241074"/>
              <a:ext cx="9144001" cy="763153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alpha val="11000"/>
                  </a:schemeClr>
                </a:gs>
                <a:gs pos="64000">
                  <a:schemeClr val="accent5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-1" y="3901471"/>
              <a:ext cx="9144001" cy="723968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0"/>
                  </a:schemeClr>
                </a:gs>
                <a:gs pos="100000">
                  <a:schemeClr val="accent3">
                    <a:alpha val="45000"/>
                  </a:schemeClr>
                </a:gs>
                <a:gs pos="50000">
                  <a:schemeClr val="accent3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923" y="1006259"/>
            <a:ext cx="7074367" cy="1470025"/>
          </a:xfr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23921" y="4776320"/>
            <a:ext cx="3911600" cy="3714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23921" y="5155681"/>
            <a:ext cx="3911600" cy="3222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rgbClr val="A6A6A6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1" y="5269992"/>
            <a:ext cx="2857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6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1381" y="638521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53CB82C-E3DB-6C45-A3F8-1C34E5E14D5B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715" y="6214526"/>
            <a:ext cx="1428751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2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alphaModFix am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53" y="2239518"/>
            <a:ext cx="6771145" cy="288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4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524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5500" y="1752600"/>
            <a:ext cx="762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0713" y="62118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6AD7417-4430-46D0-8CA9-7A19567896D9}" type="slidenum">
              <a:rPr lang="en-US" altLang="en-US">
                <a:solidFill>
                  <a:srgbClr val="80808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808080"/>
              </a:solidFill>
            </a:endParaRPr>
          </a:p>
        </p:txBody>
      </p:sp>
      <p:pic>
        <p:nvPicPr>
          <p:cNvPr id="1029" name="Picture 7" descr="Federal Health Architecture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207963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9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9144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309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spc="100">
          <a:solidFill>
            <a:schemeClr val="tx2"/>
          </a:solidFill>
          <a:latin typeface="Georgia"/>
          <a:ea typeface="MS PGothic" pitchFamily="34" charset="-128"/>
          <a:cs typeface="Georgi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Georgia" charset="0"/>
          <a:ea typeface="MS PGothic" pitchFamily="34" charset="-128"/>
          <a:cs typeface="Georg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Georgia" charset="0"/>
          <a:ea typeface="MS PGothic" pitchFamily="34" charset="-128"/>
          <a:cs typeface="Georg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Georgia" charset="0"/>
          <a:ea typeface="MS PGothic" pitchFamily="34" charset="-128"/>
          <a:cs typeface="Georg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Georgia" charset="0"/>
          <a:ea typeface="MS PGothic" pitchFamily="34" charset="-128"/>
          <a:cs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3E3F78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3E3F78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3E3F78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3E3F78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10A25"/>
        </a:buClr>
        <a:buChar char="•"/>
        <a:defRPr sz="2800">
          <a:solidFill>
            <a:schemeClr val="tx2"/>
          </a:solidFill>
          <a:latin typeface="Georgia"/>
          <a:ea typeface="MS PGothic" pitchFamily="34" charset="-128"/>
          <a:cs typeface="Georgia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2800">
          <a:solidFill>
            <a:schemeClr val="tx2"/>
          </a:solidFill>
          <a:latin typeface="Georgia"/>
          <a:ea typeface="MS PGothic" pitchFamily="34" charset="-128"/>
          <a:cs typeface="Georgi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400">
          <a:solidFill>
            <a:schemeClr val="tx2"/>
          </a:solidFill>
          <a:latin typeface="Georgia"/>
          <a:ea typeface="MS PGothic" pitchFamily="34" charset="-128"/>
          <a:cs typeface="Georgi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000">
          <a:solidFill>
            <a:schemeClr val="tx2"/>
          </a:solidFill>
          <a:latin typeface="Georgia"/>
          <a:ea typeface="MS PGothic" pitchFamily="34" charset="-128"/>
          <a:cs typeface="Georgi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2"/>
          </a:solidFill>
          <a:latin typeface="Georgia"/>
          <a:ea typeface="MS PGothic" pitchFamily="34" charset="-128"/>
          <a:cs typeface="Georgi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3C3E3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3C3E3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3C3E3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3C3E3D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3" y="2"/>
            <a:ext cx="9143999" cy="327024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93000">
                <a:schemeClr val="bg1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525" y="512766"/>
            <a:ext cx="808886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741" y="1670200"/>
            <a:ext cx="808165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465095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309855E3-DABF-3C40-9131-5142DFFA07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22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5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532" y="2812830"/>
            <a:ext cx="7704826" cy="827899"/>
          </a:xfrm>
        </p:spPr>
        <p:txBody>
          <a:bodyPr/>
          <a:lstStyle/>
          <a:p>
            <a:r>
              <a:rPr lang="en-US" dirty="0" smtClean="0"/>
              <a:t>A High-Level Overview of the Federal Health Information Model (FHIM)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Galen Mulrooney (J P Systems), Lead Modeler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51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FHIM? – Viewpoint 1 (of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295400"/>
            <a:ext cx="7620000" cy="4945602"/>
          </a:xfrm>
        </p:spPr>
        <p:txBody>
          <a:bodyPr/>
          <a:lstStyle/>
          <a:p>
            <a:r>
              <a:rPr lang="en-US" dirty="0"/>
              <a:t>A model of the “business” (or clinical) concepts involved in the provision and administration of healthcare, independent of how those concepts are </a:t>
            </a:r>
            <a:r>
              <a:rPr lang="en-US" dirty="0" smtClean="0"/>
              <a:t>implemented</a:t>
            </a:r>
          </a:p>
          <a:p>
            <a:pPr lvl="1"/>
            <a:r>
              <a:rPr lang="en-US" sz="2400" dirty="0"/>
              <a:t>Can be thought of as a visual data </a:t>
            </a:r>
            <a:r>
              <a:rPr lang="en-US" sz="2400" dirty="0" smtClean="0"/>
              <a:t>dictionary</a:t>
            </a:r>
            <a:endParaRPr lang="en-US" dirty="0"/>
          </a:p>
          <a:p>
            <a:r>
              <a:rPr lang="en-US" dirty="0" smtClean="0"/>
              <a:t>A model of health data needed by federal agencies for agency (i.e., “enterprise”) operations </a:t>
            </a:r>
            <a:r>
              <a:rPr lang="en-US" dirty="0"/>
              <a:t>and for </a:t>
            </a:r>
            <a:r>
              <a:rPr lang="en-US" dirty="0" smtClean="0"/>
              <a:t>interoperability</a:t>
            </a:r>
          </a:p>
          <a:p>
            <a:pPr lvl="1"/>
            <a:r>
              <a:rPr lang="en-US" sz="2400" dirty="0" smtClean="0"/>
              <a:t>It is the </a:t>
            </a:r>
            <a:r>
              <a:rPr lang="en-US" sz="2400" dirty="0"/>
              <a:t>Data Reference </a:t>
            </a:r>
            <a:r>
              <a:rPr lang="en-US" sz="2400" dirty="0" smtClean="0"/>
              <a:t>Model (DRM) for the Federal Enterprise Architecture (FEA) Health Segment, thus the basis of each agency’s DRM</a:t>
            </a:r>
          </a:p>
          <a:p>
            <a:endParaRPr lang="en-US" sz="2400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4B2E2D-847C-44E9-B45B-31ED31F92001}" type="slidenum">
              <a:rPr lang="en-US" altLang="en-US" smtClean="0">
                <a:solidFill>
                  <a:srgbClr val="808080"/>
                </a:solidFill>
              </a:rPr>
              <a:pPr>
                <a:defRPr/>
              </a:pPr>
              <a:t>2</a:t>
            </a:fld>
            <a:endParaRPr lang="en-US" alt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99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FHIM? – </a:t>
            </a:r>
            <a:r>
              <a:rPr lang="en-US" dirty="0" smtClean="0"/>
              <a:t>Viewpoint 2 (of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40" y="1402672"/>
            <a:ext cx="8300620" cy="4464728"/>
          </a:xfrm>
        </p:spPr>
        <p:txBody>
          <a:bodyPr/>
          <a:lstStyle/>
          <a:p>
            <a:r>
              <a:rPr lang="en-US" dirty="0" smtClean="0"/>
              <a:t>A model of the superset of the standards that each agency (and private practice in the US) must implement</a:t>
            </a:r>
            <a:endParaRPr lang="en-US" sz="2400" dirty="0" smtClean="0"/>
          </a:p>
          <a:p>
            <a:pPr lvl="1"/>
            <a:r>
              <a:rPr lang="en-US" sz="2400" dirty="0" smtClean="0"/>
              <a:t>These standards have overlaps and gaps (even from the same standards body) – FHIM provides a holistic view</a:t>
            </a:r>
          </a:p>
          <a:p>
            <a:pPr lvl="1"/>
            <a:r>
              <a:rPr lang="en-US" sz="2400" dirty="0" smtClean="0"/>
              <a:t>Most standards are defined in terms of the technology in which they’re implemented, making it difficult (and expensive) to reuse code – FHIM can generate the code </a:t>
            </a:r>
          </a:p>
          <a:p>
            <a:pPr lvl="1"/>
            <a:r>
              <a:rPr lang="en-US" sz="2400" dirty="0" smtClean="0"/>
              <a:t>Most standards leave critical terminology decisions up to the implementer, making </a:t>
            </a:r>
            <a:r>
              <a:rPr lang="en-US" sz="2400" u="sng" dirty="0" smtClean="0"/>
              <a:t>interoperability impossible </a:t>
            </a:r>
            <a:r>
              <a:rPr lang="en-US" sz="2400" dirty="0" smtClean="0"/>
              <a:t>without additional agreements – FHIM defines the value-sets to be used, utilizing national terminology standards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4B2E2D-847C-44E9-B45B-31ED31F92001}" type="slidenum">
              <a:rPr lang="en-US" altLang="en-US" smtClean="0">
                <a:solidFill>
                  <a:srgbClr val="808080"/>
                </a:solidFill>
              </a:rPr>
              <a:pPr>
                <a:defRPr/>
              </a:pPr>
              <a:t>3</a:t>
            </a:fld>
            <a:endParaRPr lang="en-US" alt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81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</a:t>
            </a:r>
            <a:r>
              <a:rPr lang="en-US" dirty="0"/>
              <a:t>FHIM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40" y="1402671"/>
            <a:ext cx="8300620" cy="4864963"/>
          </a:xfrm>
        </p:spPr>
        <p:txBody>
          <a:bodyPr/>
          <a:lstStyle/>
          <a:p>
            <a:r>
              <a:rPr lang="en-US" sz="2400" dirty="0" smtClean="0"/>
              <a:t>The FHIM provides a conceptual context for all system data and interactions (e.g., database, user interface, enterprise reporting, medical research, interoperability design, etc.)</a:t>
            </a:r>
          </a:p>
          <a:p>
            <a:r>
              <a:rPr lang="en-US" sz="2400" dirty="0" smtClean="0"/>
              <a:t>The FHIM can be used to </a:t>
            </a:r>
            <a:r>
              <a:rPr lang="en-US" sz="2400" i="1" u="sng" dirty="0" smtClean="0"/>
              <a:t>generate</a:t>
            </a:r>
            <a:r>
              <a:rPr lang="en-US" sz="2400" dirty="0" smtClean="0"/>
              <a:t> software compliant to different standards, saving money and improving accuracy</a:t>
            </a:r>
          </a:p>
          <a:p>
            <a:r>
              <a:rPr lang="en-US" sz="2400" dirty="0" smtClean="0"/>
              <a:t>The FHIM </a:t>
            </a:r>
            <a:r>
              <a:rPr lang="en-US" sz="2400" dirty="0"/>
              <a:t>can be used to</a:t>
            </a:r>
            <a:r>
              <a:rPr lang="en-US" sz="2400" dirty="0" smtClean="0"/>
              <a:t> </a:t>
            </a:r>
            <a:r>
              <a:rPr lang="en-US" sz="2400" i="1" u="sng" dirty="0" smtClean="0"/>
              <a:t>generate</a:t>
            </a:r>
            <a:r>
              <a:rPr lang="en-US" sz="2400" dirty="0" smtClean="0"/>
              <a:t> implementation guides which can be balloted by the appropriate standards body to promote new interoperability standards</a:t>
            </a:r>
          </a:p>
          <a:p>
            <a:r>
              <a:rPr lang="en-US" sz="2400" dirty="0" smtClean="0"/>
              <a:t>The FHIM </a:t>
            </a:r>
            <a:r>
              <a:rPr lang="en-US" sz="2400" dirty="0"/>
              <a:t>can be used to</a:t>
            </a:r>
            <a:r>
              <a:rPr lang="en-US" sz="2400" dirty="0" smtClean="0"/>
              <a:t> </a:t>
            </a:r>
            <a:r>
              <a:rPr lang="en-US" sz="2400" i="1" u="sng" dirty="0" smtClean="0"/>
              <a:t>generate</a:t>
            </a:r>
            <a:r>
              <a:rPr lang="en-US" sz="2400" dirty="0" smtClean="0"/>
              <a:t> code that tests conformance to the FHIM-generated interoperability standard</a:t>
            </a:r>
          </a:p>
          <a:p>
            <a:pPr lvl="1"/>
            <a:r>
              <a:rPr lang="en-US" sz="2400" dirty="0" smtClean="0"/>
              <a:t>ONC and NIST uses code generated by MDHT to test C-32 and C-CDA conformance claims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4B2E2D-847C-44E9-B45B-31ED31F92001}" type="slidenum">
              <a:rPr lang="en-US" altLang="en-US" smtClean="0">
                <a:solidFill>
                  <a:srgbClr val="808080"/>
                </a:solidFill>
              </a:rPr>
              <a:pPr>
                <a:defRPr/>
              </a:pPr>
              <a:t>4</a:t>
            </a:fld>
            <a:endParaRPr lang="en-US" alt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5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40" y="1402671"/>
            <a:ext cx="8300620" cy="4864963"/>
          </a:xfrm>
        </p:spPr>
        <p:txBody>
          <a:bodyPr/>
          <a:lstStyle/>
          <a:p>
            <a:r>
              <a:rPr lang="en-US" sz="2400" dirty="0" smtClean="0"/>
              <a:t>The FHIM could be used to generate FHIR Profiles for the US Realm, as well as for common agency needs (e.g., Military Rank and Grade, Indian Tribe, etc.)</a:t>
            </a:r>
          </a:p>
          <a:p>
            <a:r>
              <a:rPr lang="en-US" sz="2400" dirty="0" smtClean="0"/>
              <a:t>The FHIM provides context that is missing in many standards, so it can be used to tie the granular pieces defined by FHIR, CIMI, even v2, together into coherent interactions</a:t>
            </a:r>
          </a:p>
          <a:p>
            <a:r>
              <a:rPr lang="en-US" sz="2400" dirty="0" smtClean="0"/>
              <a:t>The FHIM can be used by CIMI to define CIMI “Reference Archetypes”, which form the basis of all CIMI “Detailed Clinical Models”</a:t>
            </a:r>
          </a:p>
          <a:p>
            <a:r>
              <a:rPr lang="en-US" sz="2400" dirty="0" smtClean="0"/>
              <a:t>The FHIM can be used to </a:t>
            </a:r>
            <a:r>
              <a:rPr lang="en-US" sz="2400" smtClean="0"/>
              <a:t>define standard structures </a:t>
            </a:r>
            <a:r>
              <a:rPr lang="en-US" sz="2400" dirty="0" smtClean="0"/>
              <a:t>used by Clinical Decision Support systems </a:t>
            </a:r>
          </a:p>
          <a:p>
            <a:endParaRPr lang="en-US" sz="2400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4B2E2D-847C-44E9-B45B-31ED31F92001}" type="slidenum">
              <a:rPr lang="en-US" altLang="en-US" smtClean="0">
                <a:solidFill>
                  <a:srgbClr val="808080"/>
                </a:solidFill>
              </a:rPr>
              <a:pPr>
                <a:defRPr/>
              </a:pPr>
              <a:t>5</a:t>
            </a:fld>
            <a:endParaRPr lang="en-US" alt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628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40" y="2707689"/>
            <a:ext cx="8300620" cy="3559945"/>
          </a:xfrm>
        </p:spPr>
        <p:txBody>
          <a:bodyPr/>
          <a:lstStyle/>
          <a:p>
            <a:r>
              <a:rPr lang="en-US" sz="2400" dirty="0" smtClean="0"/>
              <a:t>Walk-through of the FHIM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4B2E2D-847C-44E9-B45B-31ED31F92001}" type="slidenum">
              <a:rPr lang="en-US" altLang="en-US" smtClean="0">
                <a:solidFill>
                  <a:srgbClr val="808080"/>
                </a:solidFill>
              </a:rPr>
              <a:pPr>
                <a:defRPr/>
              </a:pPr>
              <a:t>6</a:t>
            </a:fld>
            <a:endParaRPr lang="en-US" alt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62030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Custom 6">
      <a:dk1>
        <a:srgbClr val="000000"/>
      </a:dk1>
      <a:lt1>
        <a:srgbClr val="FFFFFF"/>
      </a:lt1>
      <a:dk2>
        <a:srgbClr val="1D165A"/>
      </a:dk2>
      <a:lt2>
        <a:srgbClr val="808080"/>
      </a:lt2>
      <a:accent1>
        <a:srgbClr val="013F80"/>
      </a:accent1>
      <a:accent2>
        <a:srgbClr val="C10A25"/>
      </a:accent2>
      <a:accent3>
        <a:srgbClr val="E6AB20"/>
      </a:accent3>
      <a:accent4>
        <a:srgbClr val="000000"/>
      </a:accent4>
      <a:accent5>
        <a:srgbClr val="0074AC"/>
      </a:accent5>
      <a:accent6>
        <a:srgbClr val="DF6521"/>
      </a:accent6>
      <a:hlink>
        <a:srgbClr val="1D165A"/>
      </a:hlink>
      <a:folHlink>
        <a:srgbClr val="64727C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are Interchange">
  <a:themeElements>
    <a:clrScheme name="Custom 7">
      <a:dk1>
        <a:sysClr val="windowText" lastClr="000000"/>
      </a:dk1>
      <a:lt1>
        <a:sysClr val="window" lastClr="FFFFFF"/>
      </a:lt1>
      <a:dk2>
        <a:srgbClr val="5C5C5C"/>
      </a:dk2>
      <a:lt2>
        <a:srgbClr val="75A2AD"/>
      </a:lt2>
      <a:accent1>
        <a:srgbClr val="4F81BD"/>
      </a:accent1>
      <a:accent2>
        <a:srgbClr val="C0504D"/>
      </a:accent2>
      <a:accent3>
        <a:srgbClr val="95D600"/>
      </a:accent3>
      <a:accent4>
        <a:srgbClr val="8064A2"/>
      </a:accent4>
      <a:accent5>
        <a:srgbClr val="6EC4E9"/>
      </a:accent5>
      <a:accent6>
        <a:srgbClr val="307F67"/>
      </a:accent6>
      <a:hlink>
        <a:srgbClr val="368FA7"/>
      </a:hlink>
      <a:folHlink>
        <a:srgbClr val="2F7E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0A9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10FDC45BD75B4B957EB20A301C9D6F" ma:contentTypeVersion="3" ma:contentTypeDescription="Create a new document." ma:contentTypeScope="" ma:versionID="71b21405944d5e75f34d08538cf66010">
  <xsd:schema xmlns:xsd="http://www.w3.org/2001/XMLSchema" xmlns:xs="http://www.w3.org/2001/XMLSchema" xmlns:p="http://schemas.microsoft.com/office/2006/metadata/properties" xmlns:ns2="http://schemas.microsoft.com/sharepoint/v4" xmlns:ns3="547d8bf1-3368-4249-8325-20b1c547ad55" targetNamespace="http://schemas.microsoft.com/office/2006/metadata/properties" ma:root="true" ma:fieldsID="8e593a2e2513750386c0bebddbd266b2" ns2:_="" ns3:_="">
    <xsd:import namespace="http://schemas.microsoft.com/sharepoint/v4"/>
    <xsd:import namespace="547d8bf1-3368-4249-8325-20b1c547ad55"/>
    <xsd:element name="properties">
      <xsd:complexType>
        <xsd:sequence>
          <xsd:element name="documentManagement">
            <xsd:complexType>
              <xsd:all>
                <xsd:element ref="ns2:IconOverlay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7d8bf1-3368-4249-8325-20b1c547ad5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A12525-B684-4566-9B2D-40C3C7DFFC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311438-373F-4EAA-8A0F-F6793F1B9F0C}">
  <ds:schemaRefs>
    <ds:schemaRef ds:uri="http://purl.org/dc/elements/1.1/"/>
    <ds:schemaRef ds:uri="http://purl.org/dc/terms/"/>
    <ds:schemaRef ds:uri="http://schemas.microsoft.com/sharepoint/v4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547d8bf1-3368-4249-8325-20b1c547ad55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FCA01A5-5828-4847-B2EE-4F3EFCE89D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4"/>
    <ds:schemaRef ds:uri="547d8bf1-3368-4249-8325-20b1c547ad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16047</TotalTime>
  <Words>458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ＭＳ Ｐゴシック</vt:lpstr>
      <vt:lpstr>Arial</vt:lpstr>
      <vt:lpstr>Calibri</vt:lpstr>
      <vt:lpstr>Georgia</vt:lpstr>
      <vt:lpstr>Blank Presentation</vt:lpstr>
      <vt:lpstr>1_Care Interchange</vt:lpstr>
      <vt:lpstr>A High-Level Overview of the Federal Health Information Model (FHIM)</vt:lpstr>
      <vt:lpstr>What is the FHIM? – Viewpoint 1 (of 2)</vt:lpstr>
      <vt:lpstr>What is the FHIM? – Viewpoint 2 (of 2)</vt:lpstr>
      <vt:lpstr>Why the FHIM?</vt:lpstr>
      <vt:lpstr>Practical Implications</vt:lpstr>
      <vt:lpstr>PowerPoint Presentation</vt:lpstr>
    </vt:vector>
  </TitlesOfParts>
  <Company>General Dynamics Information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FHA Managing Board Meeting</dc:title>
  <dc:creator>Meyer, Tracy</dc:creator>
  <cp:lastModifiedBy>Galen Mulrooney</cp:lastModifiedBy>
  <cp:revision>563</cp:revision>
  <cp:lastPrinted>2016-03-17T15:45:04Z</cp:lastPrinted>
  <dcterms:created xsi:type="dcterms:W3CDTF">2014-07-17T20:36:24Z</dcterms:created>
  <dcterms:modified xsi:type="dcterms:W3CDTF">2016-03-31T15:38:58Z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0x010100A010FDC45BD75B4B957EB20A301C9D6F</vt:lpwstr>
  </property>
</Properties>
</file>