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</p:sldMasterIdLst>
  <p:notesMasterIdLst>
    <p:notesMasterId r:id="rId11"/>
  </p:notesMasterIdLst>
  <p:sldIdLst>
    <p:sldId id="256" r:id="rId3"/>
    <p:sldId id="267" r:id="rId4"/>
    <p:sldId id="269" r:id="rId5"/>
    <p:sldId id="268" r:id="rId6"/>
    <p:sldId id="265" r:id="rId7"/>
    <p:sldId id="266" r:id="rId8"/>
    <p:sldId id="264" r:id="rId9"/>
    <p:sldId id="270" r:id="rId10"/>
  </p:sldIdLst>
  <p:sldSz cx="9144000" cy="6858000" type="screen4x3"/>
  <p:notesSz cx="6858000" cy="9144000"/>
  <p:defaultTextStyle>
    <a:lvl1pPr>
      <a:defRPr sz="2400">
        <a:latin typeface="Georgia"/>
        <a:ea typeface="Georgia"/>
        <a:cs typeface="Georgia"/>
        <a:sym typeface="Georgia"/>
      </a:defRPr>
    </a:lvl1pPr>
    <a:lvl2pPr indent="457200">
      <a:defRPr sz="2400">
        <a:latin typeface="Georgia"/>
        <a:ea typeface="Georgia"/>
        <a:cs typeface="Georgia"/>
        <a:sym typeface="Georgia"/>
      </a:defRPr>
    </a:lvl2pPr>
    <a:lvl3pPr indent="914400">
      <a:defRPr sz="2400">
        <a:latin typeface="Georgia"/>
        <a:ea typeface="Georgia"/>
        <a:cs typeface="Georgia"/>
        <a:sym typeface="Georgia"/>
      </a:defRPr>
    </a:lvl3pPr>
    <a:lvl4pPr indent="1371600">
      <a:defRPr sz="2400">
        <a:latin typeface="Georgia"/>
        <a:ea typeface="Georgia"/>
        <a:cs typeface="Georgia"/>
        <a:sym typeface="Georgia"/>
      </a:defRPr>
    </a:lvl4pPr>
    <a:lvl5pPr indent="1828800">
      <a:defRPr sz="2400">
        <a:latin typeface="Georgia"/>
        <a:ea typeface="Georgia"/>
        <a:cs typeface="Georgia"/>
        <a:sym typeface="Georgia"/>
      </a:defRPr>
    </a:lvl5pPr>
    <a:lvl6pPr>
      <a:defRPr sz="2400">
        <a:latin typeface="Georgia"/>
        <a:ea typeface="Georgia"/>
        <a:cs typeface="Georgia"/>
        <a:sym typeface="Georgia"/>
      </a:defRPr>
    </a:lvl6pPr>
    <a:lvl7pPr>
      <a:defRPr sz="2400">
        <a:latin typeface="Georgia"/>
        <a:ea typeface="Georgia"/>
        <a:cs typeface="Georgia"/>
        <a:sym typeface="Georgia"/>
      </a:defRPr>
    </a:lvl7pPr>
    <a:lvl8pPr>
      <a:defRPr sz="2400">
        <a:latin typeface="Georgia"/>
        <a:ea typeface="Georgia"/>
        <a:cs typeface="Georgia"/>
        <a:sym typeface="Georgia"/>
      </a:defRPr>
    </a:lvl8pPr>
    <a:lvl9pPr>
      <a:defRPr sz="2400">
        <a:latin typeface="Georgia"/>
        <a:ea typeface="Georgia"/>
        <a:cs typeface="Georgia"/>
        <a:sym typeface="Georgi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DD7"/>
          </a:solidFill>
        </a:fill>
      </a:tcStyle>
    </a:wholeTbl>
    <a:band2H>
      <a:tcTxStyle/>
      <a:tcStyle>
        <a:tcBdr/>
        <a:fill>
          <a:solidFill>
            <a:srgbClr val="E6E8EC"/>
          </a:solidFill>
        </a:fill>
      </a:tcStyle>
    </a:band2H>
    <a:firstCol>
      <a:tcTxStyle b="on" i="on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firstCol>
    <a:lastRow>
      <a:tcTxStyle b="on" i="on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lastRow>
    <a:firstRow>
      <a:tcTxStyle b="on" i="on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ACB"/>
          </a:solidFill>
        </a:fill>
      </a:tcStyle>
    </a:wholeTbl>
    <a:band2H>
      <a:tcTxStyle/>
      <a:tcStyle>
        <a:tcBdr/>
        <a:fill>
          <a:solidFill>
            <a:srgbClr val="F2E6E7"/>
          </a:solidFill>
        </a:fill>
      </a:tcStyle>
    </a:band2H>
    <a:firstCol>
      <a:tcTxStyle b="on" i="on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F0922"/>
          </a:solidFill>
        </a:fill>
      </a:tcStyle>
    </a:firstCol>
    <a:lastRow>
      <a:tcTxStyle b="on" i="on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F0922"/>
          </a:solidFill>
        </a:fill>
      </a:tcStyle>
    </a:lastRow>
    <a:firstRow>
      <a:tcTxStyle b="on" i="on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F0922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3F80"/>
          </a:solidFill>
        </a:fill>
      </a:tcStyle>
    </a:firstCol>
    <a:lastRow>
      <a:tcTxStyle b="on" i="on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3F8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56814254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645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ver-A.jpg" descr="cover-A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644983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3.jpeg" descr="cover-A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5747815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4.jpeg" descr="cover-B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33132601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916672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halogo.jpg" descr="fhalogo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5112" y="207962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stripe.jpg" descr="stripe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970712" y="6211887"/>
            <a:ext cx="1905001" cy="23927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 defTabSz="457200">
              <a:defRPr sz="1100">
                <a:solidFill>
                  <a:srgbClr val="1D16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</p:sldLayoutIdLst>
  <p:transition spd="med"/>
  <p:txStyles>
    <p:titleStyle>
      <a:lvl1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 indent="457200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 indent="914400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 indent="1371600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 indent="1828800"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titleStyle>
    <p:bodyStyle>
      <a:lvl1pPr marL="342900" indent="-342900">
        <a:spcBef>
          <a:spcPts val="600"/>
        </a:spcBef>
        <a:buClr>
          <a:srgbClr val="C10A25"/>
        </a:buClr>
        <a:buSzPct val="100000"/>
        <a:buChar char="»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 marL="901700" indent="-444500">
        <a:spcBef>
          <a:spcPts val="600"/>
        </a:spcBef>
        <a:buClr>
          <a:srgbClr val="C10A25"/>
        </a:buClr>
        <a:buSzPct val="100000"/>
        <a:buChar char="–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 marL="1181100" indent="-266700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 marL="1691639" indent="-320039">
        <a:spcBef>
          <a:spcPts val="600"/>
        </a:spcBef>
        <a:buClr>
          <a:srgbClr val="C10A25"/>
        </a:buClr>
        <a:buSzPct val="100000"/>
        <a:buChar char="–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 marL="2184400" indent="-355600">
        <a:spcBef>
          <a:spcPts val="600"/>
        </a:spcBef>
        <a:buClr>
          <a:srgbClr val="C10A25"/>
        </a:buClr>
        <a:buSzPct val="100000"/>
        <a:buChar char="»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 marL="2641600" indent="-355600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 marL="3098800" indent="-355600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 marL="3556000" indent="-355600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 marL="4013200" indent="-355600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bodyStyle>
    <p:otherStyle>
      <a:lvl1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fhalogo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5111" y="207961"/>
            <a:ext cx="1143002" cy="1143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jpeg" descr="stripe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970711" y="6211887"/>
            <a:ext cx="1905002" cy="23926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r" defTabSz="457200">
              <a:defRPr sz="1100">
                <a:solidFill>
                  <a:srgbClr val="1D16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7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ransition spd="med"/>
  <p:txStyles>
    <p:titleStyle>
      <a:lvl1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titleStyle>
    <p:bodyStyle>
      <a:lvl1pPr marL="342900" indent="-342900">
        <a:spcBef>
          <a:spcPts val="600"/>
        </a:spcBef>
        <a:buClr>
          <a:srgbClr val="C10A25"/>
        </a:buClr>
        <a:buSzPct val="100000"/>
        <a:buChar char="»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 marL="901700" indent="-444500">
        <a:spcBef>
          <a:spcPts val="600"/>
        </a:spcBef>
        <a:buClr>
          <a:srgbClr val="C10A25"/>
        </a:buClr>
        <a:buSzPct val="100000"/>
        <a:buChar char="–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 marL="1181100" indent="-266700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 marL="1691638" indent="-320038">
        <a:spcBef>
          <a:spcPts val="600"/>
        </a:spcBef>
        <a:buClr>
          <a:srgbClr val="C10A25"/>
        </a:buClr>
        <a:buSzPct val="100000"/>
        <a:buChar char="–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 marL="2184400" indent="-355600">
        <a:spcBef>
          <a:spcPts val="600"/>
        </a:spcBef>
        <a:buClr>
          <a:srgbClr val="C10A25"/>
        </a:buClr>
        <a:buSzPct val="100000"/>
        <a:buChar char="»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 marL="2641600" indent="-355600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 marL="3098800" indent="-355600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 marL="3556000" indent="-355600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 marL="4013200" indent="-355600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bodyStyle>
    <p:otherStyle>
      <a:lvl1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 idx="4294967295"/>
          </p:nvPr>
        </p:nvSpPr>
        <p:spPr>
          <a:xfrm>
            <a:off x="533400" y="2971800"/>
            <a:ext cx="8077200" cy="76200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lvl="0" algn="ctr" defTabSz="512063">
              <a:defRPr>
                <a:solidFill>
                  <a:srgbClr val="000000"/>
                </a:solidFill>
              </a:defRPr>
            </a:pPr>
            <a:r>
              <a:rPr sz="1008" dirty="0">
                <a:solidFill>
                  <a:srgbClr val="1D165A"/>
                </a:solidFill>
              </a:rPr>
              <a:t/>
            </a:r>
            <a:br>
              <a:rPr sz="1008" dirty="0">
                <a:solidFill>
                  <a:srgbClr val="1D165A"/>
                </a:solidFill>
              </a:rPr>
            </a:br>
            <a:r>
              <a:rPr lang="en-US" sz="3600" b="1" dirty="0" smtClean="0">
                <a:solidFill>
                  <a:schemeClr val="accent1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Federal Health Information Model</a:t>
            </a:r>
            <a:r>
              <a:rPr sz="2900" b="1" dirty="0">
                <a:solidFill>
                  <a:srgbClr val="00206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/>
            </a:r>
            <a:br>
              <a:rPr sz="2900" b="1" dirty="0">
                <a:solidFill>
                  <a:srgbClr val="00206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</a:br>
            <a:endParaRPr sz="2900" b="1" dirty="0">
              <a:solidFill>
                <a:srgbClr val="002060"/>
              </a:solidFill>
              <a:latin typeface="Georgia" panose="02040502050405020303" pitchFamily="18" charset="0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>
            <a:spLocks noGrp="1"/>
          </p:cNvSpPr>
          <p:nvPr>
            <p:ph type="body" idx="4294967295"/>
          </p:nvPr>
        </p:nvSpPr>
        <p:spPr>
          <a:xfrm>
            <a:off x="1371600" y="3697287"/>
            <a:ext cx="6400800" cy="5334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400"/>
              </a:spcBef>
              <a:buSzTx/>
              <a:buNone/>
              <a:defRPr sz="2000" b="1">
                <a:solidFill>
                  <a:srgbClr val="C10A25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000" b="0" i="1" dirty="0" smtClean="0">
                <a:solidFill>
                  <a:srgbClr val="C10A25"/>
                </a:solidFill>
              </a:rPr>
              <a:t>Terminology Overview for LOINC</a:t>
            </a:r>
            <a:endParaRPr sz="2000" b="0" i="1" dirty="0">
              <a:solidFill>
                <a:srgbClr val="C10A25"/>
              </a:solidFill>
            </a:endParaRPr>
          </a:p>
        </p:txBody>
      </p:sp>
      <p:sp>
        <p:nvSpPr>
          <p:cNvPr id="24" name="Shape 24"/>
          <p:cNvSpPr/>
          <p:nvPr/>
        </p:nvSpPr>
        <p:spPr>
          <a:xfrm>
            <a:off x="1143000" y="4556125"/>
            <a:ext cx="68580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400"/>
              </a:spcBef>
              <a:defRPr sz="2000">
                <a:solidFill>
                  <a:srgbClr val="1D165A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dirty="0" smtClean="0">
                <a:solidFill>
                  <a:srgbClr val="1D165A"/>
                </a:solidFill>
              </a:rPr>
              <a:t>February </a:t>
            </a:r>
            <a:r>
              <a:rPr sz="2000" dirty="0" smtClean="0">
                <a:solidFill>
                  <a:srgbClr val="1D165A"/>
                </a:solidFill>
              </a:rPr>
              <a:t>13</a:t>
            </a:r>
            <a:r>
              <a:rPr sz="2000" dirty="0">
                <a:solidFill>
                  <a:srgbClr val="1D165A"/>
                </a:solidFill>
              </a:rPr>
              <a:t>, 2015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Federal Health Information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ONC Federal Health Architecture project</a:t>
            </a:r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Provide a framework to harmonize health data exchange among federal agencies and their partners</a:t>
            </a:r>
          </a:p>
          <a:p>
            <a:r>
              <a:rPr lang="en-US" dirty="0" smtClean="0"/>
              <a:t>Biweekly meetings (1 information, 1 terminology)</a:t>
            </a:r>
          </a:p>
          <a:p>
            <a:r>
              <a:rPr lang="en-US" dirty="0" smtClean="0"/>
              <a:t>~50% complete</a:t>
            </a:r>
          </a:p>
          <a:p>
            <a:pPr lvl="1"/>
            <a:r>
              <a:rPr lang="en-US" dirty="0" smtClean="0"/>
              <a:t>17 of 37 domains complete, 3 in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7455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FHIM Concept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838200" y="2293205"/>
            <a:ext cx="3048000" cy="83099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13F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FHIM Requirements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Model (UML)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3664805"/>
            <a:ext cx="3352800" cy="83099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13F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Logical Implementation Model (UML Profile)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95825" y="2895600"/>
            <a:ext cx="1066800" cy="83099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13F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Use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Case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72200" y="2895600"/>
            <a:ext cx="2438400" cy="83099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13F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Implementable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Artifacts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3886200" y="2708703"/>
            <a:ext cx="809625" cy="602395"/>
          </a:xfrm>
          <a:prstGeom prst="straightConnector1">
            <a:avLst/>
          </a:prstGeom>
          <a:noFill/>
          <a:ln w="25400" cap="flat">
            <a:solidFill>
              <a:srgbClr val="013F80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 flipV="1">
            <a:off x="3962400" y="3311098"/>
            <a:ext cx="733425" cy="769205"/>
          </a:xfrm>
          <a:prstGeom prst="straightConnector1">
            <a:avLst/>
          </a:prstGeom>
          <a:noFill/>
          <a:ln w="25400" cap="flat">
            <a:solidFill>
              <a:srgbClr val="013F80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5762625" y="3311098"/>
            <a:ext cx="409575" cy="0"/>
          </a:xfrm>
          <a:prstGeom prst="straightConnector1">
            <a:avLst/>
          </a:prstGeom>
          <a:noFill/>
          <a:ln w="25400" cap="flat">
            <a:solidFill>
              <a:srgbClr val="013F80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1688306" y="1369877"/>
            <a:ext cx="1347788" cy="646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 cap="flat">
            <a:solidFill>
              <a:schemeClr val="tx1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000000"/>
                </a:solidFill>
              </a:rPr>
              <a:t>One global model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eorgia"/>
            </a:endParaRPr>
          </a:p>
        </p:txBody>
      </p:sp>
      <p:cxnSp>
        <p:nvCxnSpPr>
          <p:cNvPr id="18" name="Straight Connector 17"/>
          <p:cNvCxnSpPr>
            <a:stCxn id="16" idx="2"/>
            <a:endCxn id="4" idx="0"/>
          </p:cNvCxnSpPr>
          <p:nvPr/>
        </p:nvCxnSpPr>
        <p:spPr>
          <a:xfrm>
            <a:off x="2362200" y="2016206"/>
            <a:ext cx="0" cy="276999"/>
          </a:xfrm>
          <a:prstGeom prst="line">
            <a:avLst/>
          </a:prstGeom>
          <a:noFill/>
          <a:ln w="12700" cap="flat">
            <a:solidFill>
              <a:schemeClr val="accent5">
                <a:lumMod val="75000"/>
              </a:schemeClr>
            </a:solidFill>
            <a:prstDash val="sysDash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Rectangle 21"/>
          <p:cNvSpPr/>
          <p:nvPr/>
        </p:nvSpPr>
        <p:spPr>
          <a:xfrm>
            <a:off x="1497211" y="5036405"/>
            <a:ext cx="1577578" cy="923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 cap="flat">
            <a:solidFill>
              <a:schemeClr val="tx1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000000"/>
                </a:solidFill>
              </a:rPr>
              <a:t>One for CDA, one for NIEM, etc.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eorgia"/>
            </a:endParaRPr>
          </a:p>
        </p:txBody>
      </p:sp>
      <p:cxnSp>
        <p:nvCxnSpPr>
          <p:cNvPr id="23" name="Straight Connector 22"/>
          <p:cNvCxnSpPr>
            <a:stCxn id="22" idx="0"/>
            <a:endCxn id="5" idx="2"/>
          </p:cNvCxnSpPr>
          <p:nvPr/>
        </p:nvCxnSpPr>
        <p:spPr>
          <a:xfrm flipV="1">
            <a:off x="2286000" y="4495800"/>
            <a:ext cx="0" cy="540605"/>
          </a:xfrm>
          <a:prstGeom prst="line">
            <a:avLst/>
          </a:prstGeom>
          <a:noFill/>
          <a:ln w="12700" cap="flat">
            <a:solidFill>
              <a:schemeClr val="accent5">
                <a:lumMod val="75000"/>
              </a:schemeClr>
            </a:solidFill>
            <a:prstDash val="sysDash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Rectangle 28"/>
          <p:cNvSpPr/>
          <p:nvPr/>
        </p:nvSpPr>
        <p:spPr>
          <a:xfrm>
            <a:off x="6248400" y="4574741"/>
            <a:ext cx="2286000" cy="1200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 cap="flat">
            <a:solidFill>
              <a:schemeClr val="tx1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000000"/>
                </a:solidFill>
              </a:rPr>
              <a:t>MDHT generates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000000"/>
                </a:solidFill>
              </a:rPr>
              <a:t>implementation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000000"/>
                </a:solidFill>
              </a:rPr>
              <a:t>guide, Java classes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000000"/>
                </a:solidFill>
              </a:rPr>
              <a:t>for selected paradigm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eorgia"/>
            </a:endParaRPr>
          </a:p>
        </p:txBody>
      </p:sp>
      <p:cxnSp>
        <p:nvCxnSpPr>
          <p:cNvPr id="30" name="Straight Connector 29"/>
          <p:cNvCxnSpPr>
            <a:stCxn id="29" idx="0"/>
            <a:endCxn id="7" idx="2"/>
          </p:cNvCxnSpPr>
          <p:nvPr/>
        </p:nvCxnSpPr>
        <p:spPr>
          <a:xfrm flipV="1">
            <a:off x="7391400" y="3726595"/>
            <a:ext cx="0" cy="848146"/>
          </a:xfrm>
          <a:prstGeom prst="line">
            <a:avLst/>
          </a:prstGeom>
          <a:noFill/>
          <a:ln w="12700" cap="flat">
            <a:solidFill>
              <a:schemeClr val="accent5">
                <a:lumMod val="75000"/>
              </a:schemeClr>
            </a:solidFill>
            <a:prstDash val="sysDash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9911251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FHIM 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5500" y="1600200"/>
            <a:ext cx="7620000" cy="5105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interoperability requirements for domain (</a:t>
            </a:r>
            <a:r>
              <a:rPr lang="en-US" dirty="0"/>
              <a:t>VA </a:t>
            </a:r>
            <a:r>
              <a:rPr lang="en-US" dirty="0" smtClean="0"/>
              <a:t>VHIM; </a:t>
            </a:r>
            <a:r>
              <a:rPr lang="en-US" dirty="0"/>
              <a:t>HL7 V3, V3, </a:t>
            </a:r>
            <a:r>
              <a:rPr lang="en-US" dirty="0" smtClean="0"/>
              <a:t>FHIR; FDA; NCPDP,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Draft model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Review &amp; revise with agency stakeholders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Stagger Terminology modeling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Publish draft to agency stakeh0lders in order to solicit feedback from those unable to attend the meetings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Revise &amp; publish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4692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FHIM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0200"/>
            <a:ext cx="7729349" cy="45386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804" y="5446695"/>
            <a:ext cx="1583396" cy="9572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55804" y="5446695"/>
            <a:ext cx="1583396" cy="954105"/>
          </a:xfrm>
          <a:prstGeom prst="rect">
            <a:avLst/>
          </a:prstGeom>
          <a:noFill/>
          <a:ln w="6350" cap="flat">
            <a:solidFill>
              <a:schemeClr val="tx1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eorgia"/>
                <a:ea typeface="Georgia"/>
                <a:cs typeface="Georgia"/>
                <a:sym typeface="Georgia"/>
              </a:rPr>
              <a:t>  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68105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Example Clinical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47800"/>
            <a:ext cx="7177087" cy="49816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0987" y="5867400"/>
            <a:ext cx="2462213" cy="553996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13F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eorgia"/>
              </a:rPr>
              <a:t>Note: incorrect</a:t>
            </a:r>
            <a:r>
              <a:rPr kumimoji="0" 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eorgia"/>
              </a:rPr>
              <a:t> example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aseline="0" dirty="0" smtClean="0">
                <a:solidFill>
                  <a:srgbClr val="000000"/>
                </a:solidFill>
              </a:rPr>
              <a:t>Ther</a:t>
            </a:r>
            <a:r>
              <a:rPr lang="en-US" sz="1000" dirty="0" smtClean="0">
                <a:solidFill>
                  <a:srgbClr val="000000"/>
                </a:solidFill>
              </a:rPr>
              <a:t>e is no HR position qualifier, and if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eorgia"/>
              </a:rPr>
              <a:t>there</a:t>
            </a:r>
            <a:r>
              <a:rPr kumimoji="0" lang="en-US" sz="1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eorgia"/>
              </a:rPr>
              <a:t> were, it wouldn’t be named in SCT.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3068026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FHIM Terminology Process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71600" y="1335270"/>
            <a:ext cx="1752600" cy="510774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13F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Not Started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75954" y="2384826"/>
            <a:ext cx="1752600" cy="510774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13F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In Process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19200" y="3576404"/>
            <a:ext cx="2057400" cy="919396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13F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Ready for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FHIM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review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43000" y="5105400"/>
            <a:ext cx="2209800" cy="919396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13F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Ready for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Partner 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review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2247900" y="1846044"/>
            <a:ext cx="4354" cy="538782"/>
          </a:xfrm>
          <a:prstGeom prst="straightConnector1">
            <a:avLst/>
          </a:prstGeom>
          <a:noFill/>
          <a:ln w="25400" cap="flat">
            <a:solidFill>
              <a:srgbClr val="013F80"/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2247900" y="2895600"/>
            <a:ext cx="4354" cy="680804"/>
          </a:xfrm>
          <a:prstGeom prst="straightConnector1">
            <a:avLst/>
          </a:prstGeom>
          <a:noFill/>
          <a:ln w="25400" cap="flat">
            <a:solidFill>
              <a:srgbClr val="013F80"/>
            </a:solidFill>
            <a:prstDash val="solid"/>
            <a:bevel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/>
          <p:cNvCxnSpPr>
            <a:stCxn id="6" idx="2"/>
            <a:endCxn id="8" idx="0"/>
          </p:cNvCxnSpPr>
          <p:nvPr/>
        </p:nvCxnSpPr>
        <p:spPr>
          <a:xfrm>
            <a:off x="2247900" y="4495800"/>
            <a:ext cx="0" cy="609600"/>
          </a:xfrm>
          <a:prstGeom prst="straightConnector1">
            <a:avLst/>
          </a:prstGeom>
          <a:noFill/>
          <a:ln w="25400" cap="flat">
            <a:solidFill>
              <a:srgbClr val="013F80"/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/>
          <p:cNvCxnSpPr>
            <a:stCxn id="8" idx="3"/>
            <a:endCxn id="25" idx="1"/>
          </p:cNvCxnSpPr>
          <p:nvPr/>
        </p:nvCxnSpPr>
        <p:spPr>
          <a:xfrm flipV="1">
            <a:off x="3352800" y="2721410"/>
            <a:ext cx="2590800" cy="2843688"/>
          </a:xfrm>
          <a:prstGeom prst="straightConnector1">
            <a:avLst/>
          </a:prstGeom>
          <a:noFill/>
          <a:ln w="25400" cap="flat">
            <a:solidFill>
              <a:srgbClr val="013F80"/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Rounded Rectangle 24"/>
          <p:cNvSpPr/>
          <p:nvPr/>
        </p:nvSpPr>
        <p:spPr>
          <a:xfrm>
            <a:off x="5943600" y="2057400"/>
            <a:ext cx="2362200" cy="1328019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13F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Ready for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Concept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Code Creation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943600" y="3962400"/>
            <a:ext cx="2362200" cy="919396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13F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Ready for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Publication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943600" y="5410200"/>
            <a:ext cx="2362200" cy="510774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13F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Published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31" name="Straight Arrow Connector 30"/>
          <p:cNvCxnSpPr>
            <a:stCxn id="25" idx="2"/>
            <a:endCxn id="26" idx="0"/>
          </p:cNvCxnSpPr>
          <p:nvPr/>
        </p:nvCxnSpPr>
        <p:spPr>
          <a:xfrm>
            <a:off x="7124700" y="3385419"/>
            <a:ext cx="0" cy="576981"/>
          </a:xfrm>
          <a:prstGeom prst="straightConnector1">
            <a:avLst/>
          </a:prstGeom>
          <a:noFill/>
          <a:ln w="25400" cap="flat">
            <a:solidFill>
              <a:srgbClr val="013F80"/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/>
          <p:cNvCxnSpPr>
            <a:stCxn id="26" idx="2"/>
            <a:endCxn id="27" idx="0"/>
          </p:cNvCxnSpPr>
          <p:nvPr/>
        </p:nvCxnSpPr>
        <p:spPr>
          <a:xfrm>
            <a:off x="7124700" y="4881796"/>
            <a:ext cx="0" cy="528404"/>
          </a:xfrm>
          <a:prstGeom prst="straightConnector1">
            <a:avLst/>
          </a:prstGeom>
          <a:noFill/>
          <a:ln w="25400" cap="flat">
            <a:solidFill>
              <a:srgbClr val="013F80"/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Arrow Connector 36"/>
          <p:cNvCxnSpPr>
            <a:stCxn id="8" idx="3"/>
            <a:endCxn id="27" idx="1"/>
          </p:cNvCxnSpPr>
          <p:nvPr/>
        </p:nvCxnSpPr>
        <p:spPr>
          <a:xfrm>
            <a:off x="3352800" y="5565098"/>
            <a:ext cx="2590800" cy="100489"/>
          </a:xfrm>
          <a:prstGeom prst="straightConnector1">
            <a:avLst/>
          </a:prstGeom>
          <a:noFill/>
          <a:ln w="25400" cap="flat">
            <a:solidFill>
              <a:srgbClr val="013F80"/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39"/>
          <p:cNvCxnSpPr>
            <a:stCxn id="8" idx="3"/>
            <a:endCxn id="26" idx="1"/>
          </p:cNvCxnSpPr>
          <p:nvPr/>
        </p:nvCxnSpPr>
        <p:spPr>
          <a:xfrm flipV="1">
            <a:off x="3352800" y="4422098"/>
            <a:ext cx="2590800" cy="1143000"/>
          </a:xfrm>
          <a:prstGeom prst="straightConnector1">
            <a:avLst/>
          </a:prstGeom>
          <a:noFill/>
          <a:ln w="25400" cap="flat">
            <a:solidFill>
              <a:srgbClr val="013F80"/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8619423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Likely Request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35946"/>
            <a:ext cx="8529637" cy="295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4166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3F80"/>
      </a:accent1>
      <a:accent2>
        <a:srgbClr val="C10A25"/>
      </a:accent2>
      <a:accent3>
        <a:srgbClr val="8F8F8F"/>
      </a:accent3>
      <a:accent4>
        <a:srgbClr val="707070"/>
      </a:accent4>
      <a:accent5>
        <a:srgbClr val="AAAFBF"/>
      </a:accent5>
      <a:accent6>
        <a:srgbClr val="AF0922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13F8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3F80"/>
      </a:accent1>
      <a:accent2>
        <a:srgbClr val="C10A25"/>
      </a:accent2>
      <a:accent3>
        <a:srgbClr val="8F8F8F"/>
      </a:accent3>
      <a:accent4>
        <a:srgbClr val="707070"/>
      </a:accent4>
      <a:accent5>
        <a:srgbClr val="AAAFBF"/>
      </a:accent5>
      <a:accent6>
        <a:srgbClr val="AF0922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3F80"/>
      </a:accent1>
      <a:accent2>
        <a:srgbClr val="C10A25"/>
      </a:accent2>
      <a:accent3>
        <a:srgbClr val="8F8F8F"/>
      </a:accent3>
      <a:accent4>
        <a:srgbClr val="707070"/>
      </a:accent4>
      <a:accent5>
        <a:srgbClr val="AAAFBF"/>
      </a:accent5>
      <a:accent6>
        <a:srgbClr val="AF0922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13F8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207</Words>
  <Application>Microsoft Office PowerPoint</Application>
  <PresentationFormat>On-screen Show (4:3)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Book</vt:lpstr>
      <vt:lpstr>Georgia</vt:lpstr>
      <vt:lpstr>Helvetica</vt:lpstr>
      <vt:lpstr>Default</vt:lpstr>
      <vt:lpstr>1_Default</vt:lpstr>
      <vt:lpstr> Federal Health Information Model </vt:lpstr>
      <vt:lpstr>Federal Health Information Model</vt:lpstr>
      <vt:lpstr>FHIM Concept</vt:lpstr>
      <vt:lpstr>FHIM Process</vt:lpstr>
      <vt:lpstr>FHIM Overview</vt:lpstr>
      <vt:lpstr>Example Clinical Model</vt:lpstr>
      <vt:lpstr>FHIM Terminology Process</vt:lpstr>
      <vt:lpstr>Likely Request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Information Modeling</dc:title>
  <dc:creator>Nicole Kegler</dc:creator>
  <cp:lastModifiedBy>Jay Lyle</cp:lastModifiedBy>
  <cp:revision>28</cp:revision>
  <dcterms:modified xsi:type="dcterms:W3CDTF">2015-02-13T14:45:13Z</dcterms:modified>
</cp:coreProperties>
</file>