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303" r:id="rId4"/>
    <p:sldId id="304" r:id="rId5"/>
    <p:sldId id="305" r:id="rId6"/>
    <p:sldId id="306" r:id="rId7"/>
    <p:sldId id="307" r:id="rId8"/>
    <p:sldId id="309" r:id="rId9"/>
    <p:sldId id="30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57" autoAdjust="0"/>
  </p:normalViewPr>
  <p:slideViewPr>
    <p:cSldViewPr>
      <p:cViewPr>
        <p:scale>
          <a:sx n="66" d="100"/>
          <a:sy n="66" d="100"/>
        </p:scale>
        <p:origin x="-7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144A-F274-43BE-9F2B-6EB3500BE986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BA76-EE9F-46D6-AA6F-6A825E67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A.jp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ver-B.jp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en-US" smtClean="0">
                <a:solidFill>
                  <a:srgbClr val="1D165A"/>
                </a:solidFill>
              </a:rPr>
              <a:t>Click to edit Master title style</a:t>
            </a:r>
            <a:endParaRPr>
              <a:solidFill>
                <a:srgbClr val="1D165A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1D165A"/>
                </a:solidFill>
              </a:rPr>
              <a:t>Click to edit Master title style</a:t>
            </a:r>
            <a:endParaRPr dirty="0">
              <a:solidFill>
                <a:srgbClr val="1D165A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40CB1-A71C-40F1-9C75-AF9CEBDD0B56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8" r:id="rId4"/>
  </p:sldLayoutIdLst>
  <p:transition spd="med"/>
  <p:txStyles>
    <p:titleStyle>
      <a:lvl1pPr eaLnBrk="1" hangingPunct="1">
        <a:defRPr sz="2800" b="1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s.openhealthtools.org/sf/projects/mdht/" TargetMode="External"/><Relationship Id="rId2" Type="http://schemas.openxmlformats.org/officeDocument/2006/relationships/hyperlink" Target="http://fhims.org/content/420A62FD03B6_root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551" y="2362200"/>
            <a:ext cx="7772400" cy="1470025"/>
          </a:xfrm>
        </p:spPr>
        <p:txBody>
          <a:bodyPr/>
          <a:lstStyle/>
          <a:p>
            <a:r>
              <a:rPr lang="en-US" dirty="0" smtClean="0"/>
              <a:t>FHIM MDA Implementation Modeling Process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r>
              <a:rPr lang="en-US" dirty="0" smtClean="0"/>
              <a:t>Developing Standard-specific Implementation Guide for Health IT</a:t>
            </a:r>
          </a:p>
          <a:p>
            <a:r>
              <a:rPr lang="en-US" dirty="0" smtClean="0"/>
              <a:t>Part 2 - Demonstration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9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FHIM Implementation Demonstration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Follow up to the September 12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webinar </a:t>
            </a:r>
          </a:p>
          <a:p>
            <a:r>
              <a:rPr lang="en-US" sz="2000" dirty="0" smtClean="0"/>
              <a:t>Model-driven approach</a:t>
            </a:r>
          </a:p>
          <a:p>
            <a:pPr lvl="1"/>
            <a:r>
              <a:rPr lang="en-US" sz="2000" dirty="0" smtClean="0"/>
              <a:t>The model is the basis for generating</a:t>
            </a:r>
          </a:p>
          <a:p>
            <a:pPr lvl="2"/>
            <a:r>
              <a:rPr lang="en-US" sz="2000" dirty="0" smtClean="0"/>
              <a:t>Ballot documentation</a:t>
            </a:r>
          </a:p>
          <a:p>
            <a:pPr lvl="2"/>
            <a:r>
              <a:rPr lang="en-US" sz="2000" dirty="0" smtClean="0"/>
              <a:t>Software libraries for creating/parsing, validating constraints</a:t>
            </a:r>
          </a:p>
          <a:p>
            <a:pPr lvl="2"/>
            <a:r>
              <a:rPr lang="en-US" sz="2000" dirty="0" smtClean="0"/>
              <a:t>Reference implementation (i.e. </a:t>
            </a:r>
            <a:r>
              <a:rPr lang="en-US" sz="2000" dirty="0" smtClean="0"/>
              <a:t>Java API)</a:t>
            </a:r>
            <a:endParaRPr lang="en-US" sz="2000" dirty="0" smtClean="0"/>
          </a:p>
          <a:p>
            <a:r>
              <a:rPr lang="en-US" sz="2000" dirty="0" smtClean="0"/>
              <a:t>Modeling implementation guides based on interoperability use cases</a:t>
            </a:r>
          </a:p>
          <a:p>
            <a:pPr lvl="1"/>
            <a:r>
              <a:rPr lang="en-US" sz="2000" dirty="0" smtClean="0"/>
              <a:t>One IG model may be used to create multiple Platform-specific IG artifacts </a:t>
            </a:r>
          </a:p>
          <a:p>
            <a:pPr lvl="2"/>
            <a:r>
              <a:rPr lang="en-US" sz="2000" dirty="0" smtClean="0"/>
              <a:t>NIEM-based IEPD</a:t>
            </a:r>
          </a:p>
          <a:p>
            <a:pPr lvl="2"/>
            <a:r>
              <a:rPr lang="en-US" sz="2000" dirty="0" smtClean="0"/>
              <a:t>CDA R2 IG </a:t>
            </a:r>
            <a:r>
              <a:rPr lang="en-US" sz="2000" dirty="0" smtClean="0">
                <a:sym typeface="Wingdings" panose="05000000000000000000" pitchFamily="2" charset="2"/>
              </a:rPr>
              <a:t> Example provided in this presentation</a:t>
            </a:r>
            <a:endParaRPr lang="en-US" sz="2000" dirty="0" smtClean="0"/>
          </a:p>
          <a:p>
            <a:pPr lvl="2"/>
            <a:r>
              <a:rPr lang="en-US" sz="2000" dirty="0" smtClean="0"/>
              <a:t>HL7 FHIR Profiles</a:t>
            </a:r>
          </a:p>
        </p:txBody>
      </p:sp>
    </p:spTree>
    <p:extLst>
      <p:ext uri="{BB962C8B-B14F-4D97-AF65-F5344CB8AC3E}">
        <p14:creationId xmlns:p14="http://schemas.microsoft.com/office/powerpoint/2010/main" val="851710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 Guide Modeling for a project-specific Implementation Guide based on HL7 CDA R2</a:t>
            </a:r>
          </a:p>
          <a:p>
            <a:r>
              <a:rPr lang="en-US" dirty="0" smtClean="0"/>
              <a:t>Code generation</a:t>
            </a:r>
          </a:p>
          <a:p>
            <a:r>
              <a:rPr lang="en-US" dirty="0" smtClean="0"/>
              <a:t>Document/ballot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54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Guide Development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Step-by-step demonstration</a:t>
            </a:r>
          </a:p>
          <a:p>
            <a:r>
              <a:rPr lang="en-US" dirty="0" smtClean="0"/>
              <a:t>Reuse of information modeling and terminology (bindings) </a:t>
            </a:r>
          </a:p>
          <a:p>
            <a:pPr lvl="1"/>
            <a:r>
              <a:rPr lang="en-US" dirty="0" smtClean="0"/>
              <a:t>Data constraints</a:t>
            </a:r>
          </a:p>
          <a:p>
            <a:pPr lvl="1"/>
            <a:r>
              <a:rPr lang="en-US" dirty="0" smtClean="0"/>
              <a:t>Value set/code system/fixed value constraints</a:t>
            </a:r>
          </a:p>
        </p:txBody>
      </p:sp>
    </p:spTree>
    <p:extLst>
      <p:ext uri="{BB962C8B-B14F-4D97-AF65-F5344CB8AC3E}">
        <p14:creationId xmlns:p14="http://schemas.microsoft.com/office/powerpoint/2010/main" val="36091373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7620000" cy="5105400"/>
          </a:xfrm>
        </p:spPr>
        <p:txBody>
          <a:bodyPr/>
          <a:lstStyle/>
          <a:p>
            <a:r>
              <a:rPr lang="en-US" dirty="0" smtClean="0"/>
              <a:t>Start with project-specific requirements</a:t>
            </a:r>
          </a:p>
          <a:p>
            <a:pPr lvl="1"/>
            <a:r>
              <a:rPr lang="en-US" dirty="0" smtClean="0"/>
              <a:t>State-based immunization registration</a:t>
            </a:r>
          </a:p>
          <a:p>
            <a:r>
              <a:rPr lang="en-US" dirty="0" smtClean="0"/>
              <a:t>Select the FHIM domain</a:t>
            </a:r>
          </a:p>
          <a:p>
            <a:pPr lvl="1"/>
            <a:r>
              <a:rPr lang="en-US" dirty="0" smtClean="0"/>
              <a:t>Immunization</a:t>
            </a:r>
          </a:p>
          <a:p>
            <a:pPr lvl="1"/>
            <a:r>
              <a:rPr lang="en-US" dirty="0" smtClean="0"/>
              <a:t>Identify focal classes and referenced classes</a:t>
            </a:r>
          </a:p>
          <a:p>
            <a:pPr lvl="1"/>
            <a:r>
              <a:rPr lang="en-US" dirty="0" smtClean="0"/>
              <a:t>Identify value set bindings</a:t>
            </a:r>
          </a:p>
          <a:p>
            <a:r>
              <a:rPr lang="en-US" dirty="0" smtClean="0"/>
              <a:t>Copy/clone the relevant classes and terminology</a:t>
            </a:r>
          </a:p>
          <a:p>
            <a:pPr lvl="1"/>
            <a:r>
              <a:rPr lang="en-US" dirty="0" smtClean="0"/>
              <a:t>State Immunization Registry UML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493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Registry Use Case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219200"/>
            <a:ext cx="5162550" cy="513397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705601" y="2438400"/>
            <a:ext cx="2286000" cy="1123710"/>
          </a:xfrm>
          <a:prstGeom prst="wedgeRoundRectCallout">
            <a:avLst>
              <a:gd name="adj1" fmla="val -142811"/>
              <a:gd name="adj2" fmla="val 91295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State-specific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Requirements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- Funding source 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989798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project constraints…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newly created UML model create your standard-neutral Implementation Guide (IG) model</a:t>
            </a:r>
          </a:p>
          <a:p>
            <a:pPr lvl="1"/>
            <a:r>
              <a:rPr lang="en-US" dirty="0" smtClean="0"/>
              <a:t>Constrain cardinality further, if needed</a:t>
            </a:r>
          </a:p>
          <a:p>
            <a:pPr lvl="1"/>
            <a:r>
              <a:rPr lang="en-US" dirty="0" smtClean="0"/>
              <a:t>Constrain data types, if needed</a:t>
            </a:r>
          </a:p>
          <a:p>
            <a:pPr lvl="1"/>
            <a:r>
              <a:rPr lang="en-US" dirty="0" smtClean="0"/>
              <a:t>Fix coded values, if needed</a:t>
            </a:r>
          </a:p>
          <a:p>
            <a:pPr lvl="1"/>
            <a:r>
              <a:rPr lang="en-US" dirty="0" smtClean="0"/>
              <a:t>Create sub-sets from existing value sets and bind them to appropriate coded attributes in the IG model classes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16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Driven Health </a:t>
            </a:r>
            <a:r>
              <a:rPr lang="en-US" dirty="0" smtClean="0"/>
              <a:t>Tools (MDHT)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FHIM contents/public project:</a:t>
            </a:r>
          </a:p>
          <a:p>
            <a:pPr lvl="1"/>
            <a:r>
              <a:rPr lang="en-US" dirty="0" smtClean="0"/>
              <a:t>FHIM (fhim.org)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View Model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MDHT Tools</a:t>
            </a:r>
            <a:endParaRPr lang="en-US" dirty="0"/>
          </a:p>
          <a:p>
            <a:pPr lvl="1"/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://www.projects.openhealthtools.org/sf/projects/mdht/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61063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Model-Driven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Analyze once implement many times</a:t>
            </a:r>
          </a:p>
          <a:p>
            <a:pPr lvl="1"/>
            <a:r>
              <a:rPr lang="en-US" sz="2400" dirty="0" smtClean="0"/>
              <a:t>Maintain all your project constraints and improve them over time rather than starting “from scratch” if a new standard is needed</a:t>
            </a:r>
          </a:p>
          <a:p>
            <a:pPr lvl="2"/>
            <a:r>
              <a:rPr lang="en-US" sz="2400" dirty="0" smtClean="0"/>
              <a:t>Consistent with FHIM/Federal Guideline</a:t>
            </a:r>
          </a:p>
          <a:p>
            <a:pPr lvl="1"/>
            <a:r>
              <a:rPr lang="en-US" sz="2400" dirty="0" smtClean="0"/>
              <a:t>Your IG model may be reused in the future for other interoperability standards IGs</a:t>
            </a:r>
          </a:p>
          <a:p>
            <a:pPr lvl="2"/>
            <a:r>
              <a:rPr lang="en-US" sz="2400" dirty="0" smtClean="0"/>
              <a:t>Allows for transition from one information exchange format to another</a:t>
            </a:r>
          </a:p>
          <a:p>
            <a:pPr lvl="3"/>
            <a:r>
              <a:rPr lang="en-US" sz="2400" dirty="0" smtClean="0"/>
              <a:t>E.g. HL7 Version 2 to FHIR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38747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2014-09-09 HIM Agenda</Template>
  <TotalTime>1497</TotalTime>
  <Words>319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</vt:lpstr>
      <vt:lpstr>FHIM MDA Implementation Modeling Process Guide</vt:lpstr>
      <vt:lpstr>FHIM Implementation Demonstration</vt:lpstr>
      <vt:lpstr>Questions Discussion</vt:lpstr>
      <vt:lpstr>Implementation Guide Development </vt:lpstr>
      <vt:lpstr>How to…</vt:lpstr>
      <vt:lpstr>State Registry Use Case Analysis</vt:lpstr>
      <vt:lpstr>Apply project constraints…</vt:lpstr>
      <vt:lpstr>Model Driven Health Tools (MDHT)</vt:lpstr>
      <vt:lpstr>Benefits of Model-Driven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Singureanu</dc:creator>
  <cp:lastModifiedBy>Ioana</cp:lastModifiedBy>
  <cp:revision>26</cp:revision>
  <dcterms:created xsi:type="dcterms:W3CDTF">2013-08-07T19:14:37Z</dcterms:created>
  <dcterms:modified xsi:type="dcterms:W3CDTF">2014-10-14T17:21:43Z</dcterms:modified>
</cp:coreProperties>
</file>