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7" r:id="rId3"/>
    <p:sldId id="300" r:id="rId4"/>
    <p:sldId id="299" r:id="rId5"/>
    <p:sldId id="296" r:id="rId6"/>
    <p:sldId id="268" r:id="rId7"/>
    <p:sldId id="269" r:id="rId8"/>
    <p:sldId id="308" r:id="rId9"/>
    <p:sldId id="317" r:id="rId10"/>
    <p:sldId id="309" r:id="rId11"/>
    <p:sldId id="310" r:id="rId12"/>
    <p:sldId id="311" r:id="rId13"/>
    <p:sldId id="312" r:id="rId14"/>
    <p:sldId id="313" r:id="rId15"/>
    <p:sldId id="314" r:id="rId16"/>
    <p:sldId id="31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93" autoAdjust="0"/>
  </p:normalViewPr>
  <p:slideViewPr>
    <p:cSldViewPr>
      <p:cViewPr varScale="1">
        <p:scale>
          <a:sx n="126" d="100"/>
          <a:sy n="126" d="100"/>
        </p:scale>
        <p:origin x="79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144A-F274-43BE-9F2B-6EB3500BE98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BA76-EE9F-46D6-AA6F-6A825E67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BA76-EE9F-46D6-AA6F-6A825E67B8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1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BA76-EE9F-46D6-AA6F-6A825E67B8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4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BA76-EE9F-46D6-AA6F-6A825E67B8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9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BA76-EE9F-46D6-AA6F-6A825E67B8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A.jp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ver-B.jp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en-US" smtClean="0">
                <a:solidFill>
                  <a:srgbClr val="1D165A"/>
                </a:solidFill>
              </a:rPr>
              <a:t>Click to edit Master title style</a:t>
            </a:r>
            <a:endParaRPr>
              <a:solidFill>
                <a:srgbClr val="1D165A"/>
              </a:solid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1D165A"/>
                </a:solidFill>
              </a:rPr>
              <a:t>Click to edit Master title style</a:t>
            </a:r>
            <a:endParaRPr dirty="0">
              <a:solidFill>
                <a:srgbClr val="1D165A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40CB1-A71C-40F1-9C75-AF9CEBDD0B5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3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40CB1-A71C-40F1-9C75-AF9CEBDD0B5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8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40CB1-A71C-40F1-9C75-AF9CEBDD0B5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halogo.jpg" descr="fhalogo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stripe.jpg" descr="stripe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2" y="6211887"/>
            <a:ext cx="1905001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7" r:id="rId5"/>
    <p:sldLayoutId id="2147483668" r:id="rId6"/>
  </p:sldLayoutIdLst>
  <p:transition spd="med"/>
  <p:txStyles>
    <p:titleStyle>
      <a:lvl1pPr eaLnBrk="1" hangingPunct="1">
        <a:defRPr sz="2800" b="1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indent="4572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indent="9144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indent="13716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indent="18288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9" indent="-320039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551" y="2362200"/>
            <a:ext cx="7772400" cy="1470025"/>
          </a:xfrm>
        </p:spPr>
        <p:txBody>
          <a:bodyPr/>
          <a:lstStyle/>
          <a:p>
            <a:r>
              <a:rPr lang="en-US" dirty="0" smtClean="0"/>
              <a:t>FHIM Model Content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9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FHIM Problem List instance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70835"/>
            <a:ext cx="2771775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95390"/>
            <a:ext cx="4924425" cy="2515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493895"/>
            <a:ext cx="2867025" cy="720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480217"/>
            <a:ext cx="3404199" cy="727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026" y="1384998"/>
            <a:ext cx="3430668" cy="78670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752600" y="2083039"/>
            <a:ext cx="1600200" cy="812561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/>
          <p:nvPr/>
        </p:nvCxnSpPr>
        <p:spPr>
          <a:xfrm flipH="1">
            <a:off x="5372102" y="2057400"/>
            <a:ext cx="1800724" cy="969983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flipV="1">
            <a:off x="3632799" y="3099046"/>
            <a:ext cx="499861" cy="457652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715000" y="3099046"/>
            <a:ext cx="1344360" cy="457652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Box 2"/>
          <p:cNvSpPr txBox="1"/>
          <p:nvPr/>
        </p:nvSpPr>
        <p:spPr>
          <a:xfrm>
            <a:off x="5321166" y="5105674"/>
            <a:ext cx="3495174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Note that the request was to show “problem date”; the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FHIM has several</a:t>
            </a:r>
            <a:r>
              <a:rPr kumimoji="0" 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 dates concerning problems (aka Health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Concerns), including date of onset, and date diagnosed.  This model snippet assumes that “problem date” means date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kumimoji="0" 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nset.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42746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209" y="2107904"/>
            <a:ext cx="2459747" cy="2568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FHIM Procedure instance example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87" y="2127570"/>
            <a:ext cx="1930022" cy="17586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796" y="5162818"/>
            <a:ext cx="2762251" cy="68526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5344026" y="4572000"/>
            <a:ext cx="1696283" cy="634906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96401"/>
            <a:ext cx="2762251" cy="685264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5372100" y="1981200"/>
            <a:ext cx="1257301" cy="534285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flipV="1">
            <a:off x="2079543" y="2718870"/>
            <a:ext cx="1349457" cy="370278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03" y="5386120"/>
            <a:ext cx="2525053" cy="73552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610" y="1414912"/>
            <a:ext cx="2567141" cy="74554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727076" y="1787685"/>
            <a:ext cx="1851378" cy="727800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/>
          <p:nvPr/>
        </p:nvCxnSpPr>
        <p:spPr>
          <a:xfrm flipV="1">
            <a:off x="1630229" y="4565970"/>
            <a:ext cx="2713171" cy="939481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407220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FHIM Lab test instance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765" y="2679239"/>
            <a:ext cx="2295525" cy="1777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987" y="1356281"/>
            <a:ext cx="2936643" cy="53816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5562600" y="1787685"/>
            <a:ext cx="1295400" cy="1231439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61" y="1650928"/>
            <a:ext cx="2848470" cy="17018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971800" y="2514600"/>
            <a:ext cx="1371600" cy="512677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194470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685" y="2081665"/>
            <a:ext cx="2395538" cy="2631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FHIM Medicinal Product instance example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344026" y="4572000"/>
            <a:ext cx="1696283" cy="634906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741" y="1315379"/>
            <a:ext cx="2905125" cy="730044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5372100" y="1981200"/>
            <a:ext cx="1257301" cy="534285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428" y="5206906"/>
            <a:ext cx="2243764" cy="766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49" y="4360218"/>
            <a:ext cx="2057302" cy="18184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400250" y="4648200"/>
            <a:ext cx="1790750" cy="698846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67" y="1447800"/>
            <a:ext cx="2163936" cy="17732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552651" y="2558351"/>
            <a:ext cx="2369690" cy="489649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96238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FHIM Demographics instance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87" y="3395865"/>
            <a:ext cx="2862263" cy="8438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417" y="1183583"/>
            <a:ext cx="2055624" cy="203835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3281778" y="2133600"/>
            <a:ext cx="1595022" cy="1684209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122" y="1076697"/>
            <a:ext cx="1972556" cy="82830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5749218" y="1795665"/>
            <a:ext cx="1261182" cy="1938135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987847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FHIM Vital Signs </a:t>
            </a:r>
            <a:r>
              <a:rPr lang="en-US" dirty="0" smtClean="0"/>
              <a:t>instance example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374" y="4302612"/>
            <a:ext cx="2408296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4" y="4282483"/>
            <a:ext cx="1998028" cy="6297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1295400"/>
            <a:ext cx="2909164" cy="407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466850"/>
            <a:ext cx="4851111" cy="18669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362200" y="1905000"/>
            <a:ext cx="4038600" cy="1889572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209800" y="3097308"/>
            <a:ext cx="3352800" cy="1790103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622512" y="3097308"/>
            <a:ext cx="2768888" cy="1819575"/>
          </a:xfrm>
          <a:prstGeom prst="straightConnector1">
            <a:avLst/>
          </a:prstGeom>
          <a:noFill/>
          <a:ln w="1905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368834" y="5173190"/>
            <a:ext cx="495300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The FHIM includes “detailed clinical models” for </a:t>
            </a:r>
            <a:r>
              <a:rPr lang="en-US" sz="10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certain </a:t>
            </a: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common concepts,</a:t>
            </a:r>
            <a:r>
              <a:rPr kumimoji="0" 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 explicitly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showing first-class classes for each concept.  It is important to note that after reaching a certain point in the model (</a:t>
            </a:r>
            <a:r>
              <a:rPr kumimoji="0" lang="en-US" sz="1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VitalSignObservation</a:t>
            </a:r>
            <a:r>
              <a:rPr lang="en-US" sz="10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in this case), the detailed clinical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10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odel classes could be *</a:t>
            </a:r>
            <a:r>
              <a:rPr lang="en-US" sz="1000" u="sng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generated</a:t>
            </a:r>
            <a:r>
              <a:rPr lang="en-US" sz="10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 from an ontology or a knowledge base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296910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The FHIM contains all of the data elements requested</a:t>
            </a:r>
          </a:p>
          <a:p>
            <a:r>
              <a:rPr lang="en-US" sz="2400" dirty="0" smtClean="0"/>
              <a:t>The FHIM unambiguously binds to the proper valuesets</a:t>
            </a:r>
          </a:p>
          <a:p>
            <a:r>
              <a:rPr lang="en-US" sz="2400" dirty="0" smtClean="0"/>
              <a:t>The FHIM can link the UML concepts to a 11179 metadata registry (via UML stereotypes)</a:t>
            </a:r>
          </a:p>
          <a:p>
            <a:pPr lvl="1"/>
            <a:r>
              <a:rPr lang="en-US" sz="2400" dirty="0" smtClean="0"/>
              <a:t>In fact, we could generate a 11179 registry from the FHIM</a:t>
            </a:r>
          </a:p>
          <a:p>
            <a:r>
              <a:rPr lang="en-US" sz="2400" dirty="0" smtClean="0"/>
              <a:t>The FHIM plus MDHT enables </a:t>
            </a:r>
            <a:r>
              <a:rPr lang="en-US" sz="2400" i="1" dirty="0" smtClean="0"/>
              <a:t>generation</a:t>
            </a:r>
            <a:r>
              <a:rPr lang="en-US" sz="2400" dirty="0" smtClean="0"/>
              <a:t> of multiple kinds of artifacts, including interoperability specifications and code that developers can implement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666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990"/>
                </a:solidFill>
              </a:rPr>
              <a:t>Federal Health Information Model (FHIM) and Associated Terminology Models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762000" y="1479550"/>
            <a:ext cx="7620000" cy="510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AE2A21"/>
                </a:solidFill>
              </a:rPr>
              <a:t>Goal </a:t>
            </a:r>
          </a:p>
          <a:p>
            <a:pPr marL="548523" lvl="1" indent="-270710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Produce a logical, health information model that supports semantic interoperability and that is built by harmonizing information from the individual Federal partners and standards organizations </a:t>
            </a:r>
          </a:p>
          <a:p>
            <a:pPr marL="231510" lvl="0" indent="-191822">
              <a:lnSpc>
                <a:spcPct val="90000"/>
              </a:lnSpc>
              <a:buChar char="•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AE2A21"/>
                </a:solidFill>
              </a:rPr>
              <a:t>Principles</a:t>
            </a:r>
          </a:p>
          <a:p>
            <a:pPr marL="548523" lvl="1" indent="-270710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The model will be expressed in standard Unified Modeling Language (UML) </a:t>
            </a:r>
            <a:r>
              <a:rPr dirty="0" smtClean="0">
                <a:solidFill>
                  <a:srgbClr val="404040"/>
                </a:solidFill>
              </a:rPr>
              <a:t>notation</a:t>
            </a:r>
            <a:endParaRPr dirty="0">
              <a:solidFill>
                <a:srgbClr val="404040"/>
              </a:solidFill>
            </a:endParaRPr>
          </a:p>
          <a:p>
            <a:pPr marL="548523" lvl="1" indent="-270710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The model will be designed to meet all Federal partner semantic interoperability needs for the exchange of information with other organizations</a:t>
            </a:r>
          </a:p>
          <a:p>
            <a:pPr marL="548523" lvl="1" indent="-270710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The model will support existing national health standards</a:t>
            </a:r>
          </a:p>
          <a:p>
            <a:pPr marL="548523" lvl="1" indent="-270710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The model will be in the public domain, freely available and easy to access</a:t>
            </a:r>
          </a:p>
          <a:p>
            <a:pPr marL="548523" lvl="1" indent="-270710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The model will be specified as a logical model consisting of a set of domain </a:t>
            </a:r>
            <a:r>
              <a:rPr dirty="0" smtClean="0">
                <a:solidFill>
                  <a:srgbClr val="404040"/>
                </a:solidFill>
              </a:rPr>
              <a:t>models</a:t>
            </a:r>
            <a:endParaRPr sz="2000" dirty="0">
              <a:solidFill>
                <a:srgbClr val="404040"/>
              </a:solidFill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98989"/>
                </a:solidFill>
              </a:rPr>
              <a:t>2</a:t>
            </a:fld>
            <a:endParaRPr sz="900" dirty="0">
              <a:solidFill>
                <a:srgbClr val="898989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pic>
        <p:nvPicPr>
          <p:cNvPr id="8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711362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990"/>
                </a:solidFill>
              </a:rPr>
              <a:t>Benefits of Information Modeling Project Information and Terminology Models</a:t>
            </a:r>
          </a:p>
        </p:txBody>
      </p:sp>
      <p:sp>
        <p:nvSpPr>
          <p:cNvPr id="111" name="Shape 111"/>
          <p:cNvSpPr>
            <a:spLocks noGrp="1"/>
          </p:cNvSpPr>
          <p:nvPr>
            <p:ph idx="1"/>
          </p:nvPr>
        </p:nvSpPr>
        <p:spPr>
          <a:xfrm>
            <a:off x="825500" y="1752600"/>
            <a:ext cx="7937500" cy="5105400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264477" indent="-225583" defTabSz="896111">
              <a:spcBef>
                <a:spcPts val="500"/>
              </a:spcBef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FHIM is a Platform Independent Model (PIM), expressed in standard UML</a:t>
            </a:r>
          </a:p>
          <a:p>
            <a:pPr marL="264477" lvl="0" indent="-225583" defTabSz="896111">
              <a:spcBef>
                <a:spcPts val="500"/>
              </a:spcBef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The modeling process harmonizes content (information and terminology) across organizations</a:t>
            </a:r>
          </a:p>
          <a:p>
            <a:pPr marL="264477" lvl="0" indent="-225583" defTabSz="896111">
              <a:spcBef>
                <a:spcPts val="500"/>
              </a:spcBef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The models are integrated (2-way links between Information and Terminology models)</a:t>
            </a:r>
          </a:p>
          <a:p>
            <a:pPr marL="264477" lvl="0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1800" dirty="0" smtClean="0">
                <a:solidFill>
                  <a:schemeClr val="tx1"/>
                </a:solidFill>
              </a:rPr>
              <a:t>The models support efficient standards development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823277" lvl="1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chemeClr val="tx1"/>
                </a:solidFill>
              </a:rPr>
              <a:t>Standard ballot materials can be </a:t>
            </a:r>
            <a:r>
              <a:rPr lang="en-US" sz="1800" i="1" dirty="0" smtClean="0">
                <a:solidFill>
                  <a:schemeClr val="tx1"/>
                </a:solidFill>
              </a:rPr>
              <a:t>generated</a:t>
            </a:r>
            <a:r>
              <a:rPr lang="en-US" sz="1800" dirty="0" smtClean="0">
                <a:solidFill>
                  <a:schemeClr val="tx1"/>
                </a:solidFill>
              </a:rPr>
              <a:t> from the FHIM</a:t>
            </a:r>
            <a:endParaRPr sz="1800" dirty="0" smtClean="0">
              <a:solidFill>
                <a:schemeClr val="tx1"/>
              </a:solidFill>
            </a:endParaRPr>
          </a:p>
          <a:p>
            <a:pPr marL="264477" lvl="0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1800" dirty="0" smtClean="0">
                <a:solidFill>
                  <a:schemeClr val="tx1"/>
                </a:solidFill>
              </a:rPr>
              <a:t>The </a:t>
            </a:r>
            <a:r>
              <a:rPr sz="1800" dirty="0">
                <a:solidFill>
                  <a:schemeClr val="tx1"/>
                </a:solidFill>
              </a:rPr>
              <a:t>models are being integrated with the </a:t>
            </a:r>
            <a:r>
              <a:rPr lang="en-US" sz="1800" dirty="0">
                <a:solidFill>
                  <a:schemeClr val="tx1"/>
                </a:solidFill>
              </a:rPr>
              <a:t>Model Driven Health </a:t>
            </a:r>
            <a:r>
              <a:rPr lang="en-US" sz="1800" dirty="0" smtClean="0">
                <a:solidFill>
                  <a:schemeClr val="tx1"/>
                </a:solidFill>
              </a:rPr>
              <a:t>Tools (</a:t>
            </a:r>
            <a:r>
              <a:rPr sz="1800" dirty="0" smtClean="0">
                <a:solidFill>
                  <a:schemeClr val="tx1"/>
                </a:solidFill>
              </a:rPr>
              <a:t>MDHT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sz="1800" dirty="0" smtClean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to support a model-driven approach to development of information exchange interoperability specifications</a:t>
            </a:r>
          </a:p>
          <a:p>
            <a:pPr marL="264477" indent="-225583" defTabSz="896111">
              <a:spcBef>
                <a:spcPts val="500"/>
              </a:spcBef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FHIM maintains traceability to </a:t>
            </a:r>
            <a:r>
              <a:rPr lang="en-US" sz="1800" dirty="0" smtClean="0">
                <a:solidFill>
                  <a:schemeClr val="tx1"/>
                </a:solidFill>
              </a:rPr>
              <a:t>underlying standards - especially HL7, NCPDP, and X12 – as well as to S&amp;I Initiatives</a:t>
            </a:r>
          </a:p>
          <a:p>
            <a:pPr marL="823277" lvl="1" indent="-225583" defTabSz="896111">
              <a:spcBef>
                <a:spcPts val="500"/>
              </a:spcBef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chemeClr val="tx1"/>
                </a:solidFill>
              </a:rPr>
              <a:t>FHIM derivative models add “interoperability use cases”, which provide additional constraints.  These derivative models maintain traceability to the use cases and to the HL7 </a:t>
            </a:r>
            <a:r>
              <a:rPr lang="en-US" sz="1800" dirty="0">
                <a:solidFill>
                  <a:schemeClr val="tx1"/>
                </a:solidFill>
              </a:rPr>
              <a:t>EHR-S Functional Model</a:t>
            </a:r>
          </a:p>
          <a:p>
            <a:pPr marL="264477" lvl="0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1800" dirty="0" smtClean="0">
                <a:solidFill>
                  <a:schemeClr val="tx1"/>
                </a:solidFill>
              </a:rPr>
              <a:t>The </a:t>
            </a:r>
            <a:r>
              <a:rPr sz="1800" dirty="0">
                <a:solidFill>
                  <a:schemeClr val="tx1"/>
                </a:solidFill>
              </a:rPr>
              <a:t>models can be leveraged by organizations for internal use in systems and database </a:t>
            </a:r>
            <a:r>
              <a:rPr sz="1800" dirty="0" smtClean="0">
                <a:solidFill>
                  <a:schemeClr val="tx1"/>
                </a:solidFill>
              </a:rPr>
              <a:t>development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98989"/>
                </a:solidFill>
              </a:rPr>
              <a:t>3</a:t>
            </a:fld>
            <a:endParaRPr sz="900">
              <a:solidFill>
                <a:srgbClr val="898989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pic>
        <p:nvPicPr>
          <p:cNvPr id="10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33549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990"/>
                </a:solidFill>
              </a:rPr>
              <a:t>Federal Health Information Model (FHIM) and Associated Terminology Models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tx1"/>
                </a:solidFill>
              </a:rPr>
              <a:t>The FHIM Terminology model is a UML model that defines code systems, </a:t>
            </a:r>
            <a:r>
              <a:rPr lang="en-US" sz="2000" dirty="0" smtClean="0">
                <a:solidFill>
                  <a:schemeClr val="tx1"/>
                </a:solidFill>
              </a:rPr>
              <a:t>concept domains and </a:t>
            </a:r>
            <a:r>
              <a:rPr lang="en-US" sz="2000" dirty="0" smtClean="0">
                <a:solidFill>
                  <a:schemeClr val="tx1"/>
                </a:solidFill>
              </a:rPr>
              <a:t>value sets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tx1"/>
                </a:solidFill>
              </a:rPr>
              <a:t>The Terminology model describes the underlying terminology constructs, including </a:t>
            </a:r>
            <a:r>
              <a:rPr lang="en-US" sz="2000" dirty="0" err="1" smtClean="0">
                <a:solidFill>
                  <a:schemeClr val="tx1"/>
                </a:solidFill>
              </a:rPr>
              <a:t>urls</a:t>
            </a:r>
            <a:r>
              <a:rPr lang="en-US" sz="2000" dirty="0" smtClean="0">
                <a:solidFill>
                  <a:schemeClr val="tx1"/>
                </a:solidFill>
              </a:rPr>
              <a:t> and version numbers so that software can be automatically generated to insure that implementations are conformant at run-time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0"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sz="2000" dirty="0" smtClean="0">
                <a:solidFill>
                  <a:schemeClr val="tx1"/>
                </a:solidFill>
              </a:rPr>
              <a:t>FHIM </a:t>
            </a:r>
            <a:r>
              <a:rPr lang="en-US" sz="2000" dirty="0" smtClean="0">
                <a:solidFill>
                  <a:schemeClr val="tx1"/>
                </a:solidFill>
              </a:rPr>
              <a:t>(logical, structural) model “binds to” (i.e., </a:t>
            </a:r>
            <a:r>
              <a:rPr sz="2000" dirty="0" smtClean="0">
                <a:solidFill>
                  <a:schemeClr val="tx1"/>
                </a:solidFill>
              </a:rPr>
              <a:t>links to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the FHIM T</a:t>
            </a:r>
            <a:r>
              <a:rPr sz="2000" dirty="0" smtClean="0">
                <a:solidFill>
                  <a:schemeClr val="tx1"/>
                </a:solidFill>
              </a:rPr>
              <a:t>erminology model</a:t>
            </a:r>
            <a:r>
              <a:rPr lang="en-US" sz="2000" dirty="0" smtClean="0">
                <a:solidFill>
                  <a:schemeClr val="tx1"/>
                </a:solidFill>
              </a:rPr>
              <a:t> using the same UML Profile that MDHT uses</a:t>
            </a:r>
            <a:endParaRPr sz="2000" dirty="0">
              <a:solidFill>
                <a:schemeClr val="tx1"/>
              </a:solidFill>
            </a:endParaRPr>
          </a:p>
          <a:p>
            <a:pPr lvl="0"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tx1"/>
                </a:solidFill>
              </a:rPr>
              <a:t>The combination of the two FHIM models results in rigorous specifications against which conformance can be tested automatically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98989"/>
                </a:solidFill>
              </a:rPr>
              <a:t>4</a:t>
            </a:fld>
            <a:endParaRPr sz="900">
              <a:solidFill>
                <a:srgbClr val="898989"/>
              </a:solidFill>
            </a:endParaRPr>
          </a:p>
        </p:txBody>
      </p:sp>
      <p:sp>
        <p:nvSpPr>
          <p:cNvPr id="99" name="Shape 99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pic>
        <p:nvPicPr>
          <p:cNvPr id="10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43325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Model-driven Constraints in FHIM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Model-Driven Health Tools (MDHT)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527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system vs. Value Set constraints</a:t>
            </a:r>
            <a:endParaRPr lang="en-US" dirty="0"/>
          </a:p>
        </p:txBody>
      </p:sp>
      <p:pic>
        <p:nvPicPr>
          <p:cNvPr id="3" name="Picture 2" descr=" code system constraint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295400"/>
            <a:ext cx="5943600" cy="1824355"/>
          </a:xfrm>
          <a:prstGeom prst="rect">
            <a:avLst/>
          </a:prstGeom>
        </p:spPr>
      </p:pic>
      <p:pic>
        <p:nvPicPr>
          <p:cNvPr id="4" name="Picture 3" descr="ValueSetConstraint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2206" y="3581400"/>
            <a:ext cx="5943600" cy="24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value constraints</a:t>
            </a:r>
            <a:endParaRPr lang="en-US" dirty="0"/>
          </a:p>
        </p:txBody>
      </p:sp>
      <p:pic>
        <p:nvPicPr>
          <p:cNvPr id="3" name="Picture 2" descr="Fixed coded value 7-26-2013 12-09-31 AM 1024x262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368" y="1066801"/>
            <a:ext cx="6594231" cy="2375094"/>
          </a:xfrm>
          <a:prstGeom prst="rect">
            <a:avLst/>
          </a:prstGeom>
        </p:spPr>
      </p:pic>
      <p:pic>
        <p:nvPicPr>
          <p:cNvPr id="4" name="Picture 3" descr="constrained text value 7-26-2013 12-13-23 AM 1024x295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5368" y="3684368"/>
            <a:ext cx="6746632" cy="225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Model-Driven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Analyze once implement many times</a:t>
            </a:r>
          </a:p>
          <a:p>
            <a:pPr lvl="1"/>
            <a:r>
              <a:rPr lang="en-US" sz="2400" dirty="0" smtClean="0"/>
              <a:t>Maintain all your project constraints and improve them over time rather than starting “from scratch” if a new standard is needed</a:t>
            </a:r>
          </a:p>
          <a:p>
            <a:pPr lvl="2"/>
            <a:r>
              <a:rPr lang="en-US" sz="2400" dirty="0" smtClean="0"/>
              <a:t>Consistent with FHIM/Federal </a:t>
            </a:r>
            <a:r>
              <a:rPr lang="en-US" sz="2400" dirty="0" smtClean="0"/>
              <a:t>Guidelines</a:t>
            </a:r>
            <a:endParaRPr lang="en-US" sz="2400" dirty="0" smtClean="0"/>
          </a:p>
          <a:p>
            <a:pPr lvl="1"/>
            <a:r>
              <a:rPr lang="en-US" sz="2400" dirty="0" smtClean="0"/>
              <a:t>Your IG model may be reused in the future for other interoperability standards IGs</a:t>
            </a:r>
          </a:p>
          <a:p>
            <a:pPr lvl="2"/>
            <a:r>
              <a:rPr lang="en-US" sz="2400" dirty="0" smtClean="0"/>
              <a:t>Allows for transition from one information exchange format to another</a:t>
            </a:r>
          </a:p>
          <a:p>
            <a:pPr lvl="3"/>
            <a:r>
              <a:rPr lang="en-US" sz="2400" dirty="0" smtClean="0"/>
              <a:t>E.g. HL7 Version 2 to FHIR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38747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FHIM model instance examples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following slides show examples of information modeled in the FHIM, including the vocabulary and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39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2014-09-09 HIM Agenda</Template>
  <TotalTime>1865</TotalTime>
  <Words>695</Words>
  <Application>Microsoft Office PowerPoint</Application>
  <PresentationFormat>On-screen Show (4:3)</PresentationFormat>
  <Paragraphs>64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Georgia</vt:lpstr>
      <vt:lpstr>Helvetica</vt:lpstr>
      <vt:lpstr>Default</vt:lpstr>
      <vt:lpstr>FHIM Model Content Overview</vt:lpstr>
      <vt:lpstr>Federal Health Information Model (FHIM) and Associated Terminology Models</vt:lpstr>
      <vt:lpstr>Benefits of Information Modeling Project Information and Terminology Models</vt:lpstr>
      <vt:lpstr>Federal Health Information Model (FHIM) and Associated Terminology Models</vt:lpstr>
      <vt:lpstr>Model-driven Constraints in FHIM</vt:lpstr>
      <vt:lpstr>Code system vs. Value Set constraints</vt:lpstr>
      <vt:lpstr>Fixed value constraints</vt:lpstr>
      <vt:lpstr>Benefits of Model-Driven Approach</vt:lpstr>
      <vt:lpstr>FHIM model instance examples</vt:lpstr>
      <vt:lpstr>FHIM Problem List instance example</vt:lpstr>
      <vt:lpstr>FHIM Procedure instance example</vt:lpstr>
      <vt:lpstr>FHIM Lab test instance example</vt:lpstr>
      <vt:lpstr>FHIM Medicinal Product instance example</vt:lpstr>
      <vt:lpstr>FHIM Demographics instance example</vt:lpstr>
      <vt:lpstr>FHIM Vital Signs instance example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Singureanu</dc:creator>
  <cp:lastModifiedBy>Galen Mulrooney</cp:lastModifiedBy>
  <cp:revision>50</cp:revision>
  <dcterms:created xsi:type="dcterms:W3CDTF">2013-08-07T19:14:37Z</dcterms:created>
  <dcterms:modified xsi:type="dcterms:W3CDTF">2014-10-27T20:21:21Z</dcterms:modified>
</cp:coreProperties>
</file>