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15"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7FF"/>
    <a:srgbClr val="84AE3E"/>
    <a:srgbClr val="1671A5"/>
    <a:srgbClr val="DDE3EA"/>
    <a:srgbClr val="C10A25"/>
    <a:srgbClr val="013F80"/>
    <a:srgbClr val="1D165A"/>
    <a:srgbClr val="3C3E3D"/>
    <a:srgbClr val="A9AAAD"/>
    <a:srgbClr val="78A2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4590" autoAdjust="0"/>
  </p:normalViewPr>
  <p:slideViewPr>
    <p:cSldViewPr showGuides="1">
      <p:cViewPr>
        <p:scale>
          <a:sx n="100" d="100"/>
          <a:sy n="100" d="100"/>
        </p:scale>
        <p:origin x="-1080" y="-112"/>
      </p:cViewPr>
      <p:guideLst>
        <p:guide orient="horz"/>
        <p:guide pos="5759"/>
      </p:guideLst>
    </p:cSldViewPr>
  </p:slideViewPr>
  <p:outlineViewPr>
    <p:cViewPr>
      <p:scale>
        <a:sx n="33" d="100"/>
        <a:sy n="33" d="100"/>
      </p:scale>
      <p:origin x="0" y="287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0505AA2-8F95-E645-B33E-6CACBA835A9D}" type="datetime1">
              <a:rPr lang="en-US"/>
              <a:pPr>
                <a:defRPr/>
              </a:pPr>
              <a:t>9/25/15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6280889-48BC-F549-B95E-9EAF188572EC}" type="slidenum">
              <a:rPr lang="en-US"/>
              <a:pPr>
                <a:defRPr/>
              </a:pPr>
              <a:t>‹#›</a:t>
            </a:fld>
            <a:endParaRPr lang="en-US"/>
          </a:p>
        </p:txBody>
      </p:sp>
    </p:spTree>
    <p:extLst>
      <p:ext uri="{BB962C8B-B14F-4D97-AF65-F5344CB8AC3E}">
        <p14:creationId xmlns:p14="http://schemas.microsoft.com/office/powerpoint/2010/main" val="24810459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952EB8A-9F0B-2F4E-AF0B-88D148175B21}" type="datetime1">
              <a:rPr lang="en-US"/>
              <a:pPr>
                <a:defRPr/>
              </a:pPr>
              <a:t>9/25/15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176C47D-DFDE-8845-9EA1-F99DC2F35713}" type="slidenum">
              <a:rPr lang="en-US"/>
              <a:pPr>
                <a:defRPr/>
              </a:pPr>
              <a:t>‹#›</a:t>
            </a:fld>
            <a:endParaRPr lang="en-US"/>
          </a:p>
        </p:txBody>
      </p:sp>
    </p:spTree>
    <p:extLst>
      <p:ext uri="{BB962C8B-B14F-4D97-AF65-F5344CB8AC3E}">
        <p14:creationId xmlns:p14="http://schemas.microsoft.com/office/powerpoint/2010/main" val="231186859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97"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te">
    <p:spTree>
      <p:nvGrpSpPr>
        <p:cNvPr id="1" name=""/>
        <p:cNvGrpSpPr/>
        <p:nvPr/>
      </p:nvGrpSpPr>
      <p:grpSpPr>
        <a:xfrm>
          <a:off x="0" y="0"/>
          <a:ext cx="0" cy="0"/>
          <a:chOff x="0" y="0"/>
          <a:chExt cx="0" cy="0"/>
        </a:xfrm>
      </p:grpSpPr>
      <p:pic>
        <p:nvPicPr>
          <p:cNvPr id="7" name="Picture 6" descr="Linking Healthcare Communities&#10;Federal Health Architecture&#10;Office of the National Coordinator for Health IT"/>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25656"/>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dirty="0"/>
              <a:t>Click to edit Master title style</a:t>
            </a:r>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eaLnBrk="0" fontAlgn="base" hangingPunct="0">
              <a:spcBef>
                <a:spcPct val="0"/>
              </a:spcBef>
              <a:spcAft>
                <a:spcPct val="0"/>
              </a:spcAft>
              <a:defRPr/>
            </a:pPr>
            <a:endParaRPr lang="en-US" dirty="0">
              <a:solidFill>
                <a:srgbClr val="1D165A"/>
              </a:solidFill>
            </a:endParaRPr>
          </a:p>
        </p:txBody>
      </p:sp>
    </p:spTree>
    <p:extLst>
      <p:ext uri="{BB962C8B-B14F-4D97-AF65-F5344CB8AC3E}">
        <p14:creationId xmlns:p14="http://schemas.microsoft.com/office/powerpoint/2010/main" val="373234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52600"/>
            <a:ext cx="2514600" cy="2709382"/>
          </a:xfrm>
        </p:spPr>
        <p:txBody>
          <a:bodyPr/>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600">
                <a:latin typeface="Calibri"/>
                <a:cs typeface="Calibri"/>
              </a:defRPr>
            </a:lvl4pPr>
            <a:lvl5pPr>
              <a:defRPr sz="16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371056" y="1752600"/>
            <a:ext cx="2514600" cy="2709382"/>
          </a:xfrm>
        </p:spPr>
        <p:txBody>
          <a:bodyPr/>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600">
                <a:latin typeface="Calibri"/>
                <a:cs typeface="Calibri"/>
              </a:defRPr>
            </a:lvl4pPr>
            <a:lvl5pPr>
              <a:defRPr sz="16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1"/>
          </p:nvPr>
        </p:nvSpPr>
        <p:spPr>
          <a:xfrm>
            <a:off x="6172200" y="1752600"/>
            <a:ext cx="2514600" cy="2709382"/>
          </a:xfrm>
        </p:spPr>
        <p:txBody>
          <a:bodyPr/>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600">
                <a:latin typeface="Calibri"/>
                <a:cs typeface="Calibri"/>
              </a:defRPr>
            </a:lvl4pPr>
            <a:lvl5pPr>
              <a:defRPr sz="16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Content Placeholder 3"/>
          <p:cNvSpPr>
            <a:spLocks noGrp="1"/>
          </p:cNvSpPr>
          <p:nvPr>
            <p:ph sz="half" idx="13"/>
          </p:nvPr>
        </p:nvSpPr>
        <p:spPr>
          <a:xfrm>
            <a:off x="584815" y="4695828"/>
            <a:ext cx="8104004" cy="1387174"/>
          </a:xfrm>
        </p:spPr>
        <p:txBody>
          <a:bodyPr/>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600">
                <a:latin typeface="Calibri"/>
                <a:cs typeface="Calibri"/>
              </a:defRPr>
            </a:lvl4pPr>
            <a:lvl5pPr>
              <a:defRPr sz="16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42436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82134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Linking Healthcare Communities&#10;Federal Health Architecture&#10;Office of the National Coordinator for Health IT&#10;"/>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dirty="0"/>
              <a:t>Click to edit Master title style</a:t>
            </a:r>
          </a:p>
        </p:txBody>
      </p:sp>
      <p:sp>
        <p:nvSpPr>
          <p:cNvPr id="10"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bg1"/>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bg1"/>
                </a:solidFill>
                <a:latin typeface="Georgia"/>
                <a:ea typeface="ＭＳ Ｐゴシック" charset="-128"/>
                <a:cs typeface="Georgia"/>
              </a:defRPr>
            </a:lvl1pPr>
          </a:lstStyle>
          <a:p>
            <a:pPr eaLnBrk="0" fontAlgn="base" hangingPunct="0">
              <a:spcBef>
                <a:spcPct val="0"/>
              </a:spcBef>
              <a:spcAft>
                <a:spcPct val="0"/>
              </a:spcAft>
              <a:defRPr/>
            </a:pPr>
            <a:endParaRPr lang="en-US" dirty="0">
              <a:solidFill>
                <a:srgbClr val="FFFFFF"/>
              </a:solidFill>
            </a:endParaRPr>
          </a:p>
        </p:txBody>
      </p:sp>
    </p:spTree>
    <p:extLst>
      <p:ext uri="{BB962C8B-B14F-4D97-AF65-F5344CB8AC3E}">
        <p14:creationId xmlns:p14="http://schemas.microsoft.com/office/powerpoint/2010/main" val="227758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ate">
    <p:spTree>
      <p:nvGrpSpPr>
        <p:cNvPr id="1" name=""/>
        <p:cNvGrpSpPr/>
        <p:nvPr/>
      </p:nvGrpSpPr>
      <p:grpSpPr>
        <a:xfrm>
          <a:off x="0" y="0"/>
          <a:ext cx="0" cy="0"/>
          <a:chOff x="0" y="0"/>
          <a:chExt cx="0" cy="0"/>
        </a:xfrm>
      </p:grpSpPr>
      <p:pic>
        <p:nvPicPr>
          <p:cNvPr id="3" name="Picture 2" descr="bg.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p:nvPr userDrawn="1"/>
        </p:nvSpPr>
        <p:spPr bwMode="auto">
          <a:xfrm>
            <a:off x="0" y="2078090"/>
            <a:ext cx="9144000" cy="3296711"/>
          </a:xfrm>
          <a:prstGeom prst="rect">
            <a:avLst/>
          </a:prstGeom>
          <a:solidFill>
            <a:srgbClr val="FFFFFF">
              <a:alpha val="7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098" name="Rectangle 2"/>
          <p:cNvSpPr>
            <a:spLocks noGrp="1" noChangeArrowheads="1"/>
          </p:cNvSpPr>
          <p:nvPr>
            <p:ph type="ctrTitle"/>
          </p:nvPr>
        </p:nvSpPr>
        <p:spPr>
          <a:xfrm>
            <a:off x="533400" y="2411604"/>
            <a:ext cx="7772400" cy="1322196"/>
          </a:xfrm>
        </p:spPr>
        <p:txBody>
          <a:bodyPr/>
          <a:lstStyle>
            <a:lvl1pPr algn="ctr">
              <a:defRPr sz="3200" spc="160">
                <a:solidFill>
                  <a:schemeClr val="tx2"/>
                </a:solidFill>
              </a:defRPr>
            </a:lvl1pPr>
          </a:lstStyle>
          <a:p>
            <a:r>
              <a:rPr lang="en-US" dirty="0"/>
              <a:t>Click to edit Master title style</a:t>
            </a:r>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dirty="0" smtClean="0"/>
              <a:t>Click to edit Master text styles</a:t>
            </a:r>
          </a:p>
        </p:txBody>
      </p:sp>
      <p:pic>
        <p:nvPicPr>
          <p:cNvPr id="12" name="Picture 11" descr="FHA-full.png"/>
          <p:cNvPicPr>
            <a:picLocks noChangeAspect="1"/>
          </p:cNvPicPr>
          <p:nvPr userDrawn="1"/>
        </p:nvPicPr>
        <p:blipFill>
          <a:blip r:embed="rId3" cstate="screen">
            <a:alphaModFix/>
            <a:extLst>
              <a:ext uri="{28A0092B-C50C-407E-A947-70E740481C1C}">
                <a14:useLocalDpi xmlns:a14="http://schemas.microsoft.com/office/drawing/2010/main"/>
              </a:ext>
            </a:extLst>
          </a:blip>
          <a:stretch>
            <a:fillRect/>
          </a:stretch>
        </p:blipFill>
        <p:spPr>
          <a:xfrm>
            <a:off x="225722" y="507744"/>
            <a:ext cx="3406220" cy="1201925"/>
          </a:xfrm>
          <a:prstGeom prst="rect">
            <a:avLst/>
          </a:prstGeom>
        </p:spPr>
      </p:pic>
    </p:spTree>
    <p:extLst>
      <p:ext uri="{BB962C8B-B14F-4D97-AF65-F5344CB8AC3E}">
        <p14:creationId xmlns:p14="http://schemas.microsoft.com/office/powerpoint/2010/main" val="14847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23900" y="2857500"/>
            <a:ext cx="7696200" cy="1143000"/>
          </a:xfrm>
        </p:spPr>
        <p:txBody>
          <a:bodyPr/>
          <a:lstStyle>
            <a:lvl1pPr algn="ctr">
              <a:defRPr sz="3200">
                <a:solidFill>
                  <a:srgbClr val="013F80"/>
                </a:solidFill>
              </a:defRPr>
            </a:lvl1pPr>
          </a:lstStyle>
          <a:p>
            <a:r>
              <a:rPr lang="en-US" dirty="0" smtClean="0"/>
              <a:t>Click to edit Master title style</a:t>
            </a:r>
            <a:endParaRPr lang="en-US" dirty="0"/>
          </a:p>
        </p:txBody>
      </p:sp>
      <p:sp>
        <p:nvSpPr>
          <p:cNvPr id="4"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126455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4072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b="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lang="en-US" dirty="0" smtClean="0">
                <a:latin typeface="Calibri" panose="020F0502020204030204" pitchFamily="34" charset="0"/>
              </a:defRPr>
            </a:lvl1pPr>
            <a:lvl2pPr>
              <a:defRPr lang="en-US" dirty="0" smtClean="0">
                <a:latin typeface="Calibri" panose="020F0502020204030204" pitchFamily="34" charset="0"/>
              </a:defRPr>
            </a:lvl2pPr>
            <a:lvl3pPr>
              <a:defRPr lang="en-US" dirty="0" smtClean="0">
                <a:latin typeface="Calibri" panose="020F0502020204030204" pitchFamily="34" charset="0"/>
              </a:defRPr>
            </a:lvl3pPr>
            <a:lvl4pPr>
              <a:defRPr lang="en-US" dirty="0" smtClean="0">
                <a:latin typeface="Calibri" panose="020F0502020204030204" pitchFamily="34" charset="0"/>
              </a:defRPr>
            </a:lvl4pPr>
            <a:lvl5pPr>
              <a:defRPr lang="en-US" dirty="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noChangeArrowheads="1"/>
          </p:cNvSpPr>
          <p:nvPr>
            <p:ph type="sldNum" sz="quarter" idx="10"/>
          </p:nvPr>
        </p:nvSpPr>
        <p:spPr>
          <a:xfrm>
            <a:off x="8458201" y="6629400"/>
            <a:ext cx="417513" cy="228600"/>
          </a:xfrm>
          <a:prstGeom prst="rect">
            <a:avLst/>
          </a:prstGeo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59235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5500" y="1752600"/>
            <a:ext cx="3733800" cy="4114800"/>
          </a:xfrm>
        </p:spPr>
        <p:txBody>
          <a:bodyPr/>
          <a:lstStyle>
            <a:lvl1pPr>
              <a:defRPr sz="2800">
                <a:solidFill>
                  <a:schemeClr val="accent1"/>
                </a:solidFill>
                <a:latin typeface="Calibri" panose="020F0502020204030204" pitchFamily="34" charset="0"/>
              </a:defRPr>
            </a:lvl1pPr>
            <a:lvl2pPr>
              <a:defRPr sz="2400">
                <a:solidFill>
                  <a:schemeClr val="accent1"/>
                </a:solidFill>
                <a:latin typeface="Calibri" panose="020F0502020204030204" pitchFamily="34" charset="0"/>
              </a:defRPr>
            </a:lvl2pPr>
            <a:lvl3pPr>
              <a:defRPr sz="2000">
                <a:solidFill>
                  <a:schemeClr val="accent1"/>
                </a:solidFill>
                <a:latin typeface="Calibri" panose="020F0502020204030204" pitchFamily="34" charset="0"/>
              </a:defRPr>
            </a:lvl3pPr>
            <a:lvl4pPr>
              <a:defRPr sz="1800">
                <a:solidFill>
                  <a:schemeClr val="accent1"/>
                </a:solidFill>
                <a:latin typeface="Calibri" panose="020F0502020204030204" pitchFamily="34" charset="0"/>
              </a:defRPr>
            </a:lvl4pPr>
            <a:lvl5pPr>
              <a:defRPr sz="1800">
                <a:solidFill>
                  <a:schemeClr val="accent1"/>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11700" y="1752600"/>
            <a:ext cx="3733800" cy="4114800"/>
          </a:xfrm>
        </p:spPr>
        <p:txBody>
          <a:bodyPr/>
          <a:lstStyle>
            <a:lvl1pPr>
              <a:defRPr sz="2800">
                <a:solidFill>
                  <a:schemeClr val="accent1"/>
                </a:solidFill>
                <a:latin typeface="Calibri" panose="020F0502020204030204" pitchFamily="34" charset="0"/>
              </a:defRPr>
            </a:lvl1pPr>
            <a:lvl2pPr>
              <a:defRPr sz="2400">
                <a:solidFill>
                  <a:schemeClr val="accent1"/>
                </a:solidFill>
                <a:latin typeface="Calibri" panose="020F0502020204030204" pitchFamily="34" charset="0"/>
              </a:defRPr>
            </a:lvl2pPr>
            <a:lvl3pPr>
              <a:defRPr sz="2000">
                <a:solidFill>
                  <a:schemeClr val="accent1"/>
                </a:solidFill>
                <a:latin typeface="Calibri" panose="020F0502020204030204" pitchFamily="34" charset="0"/>
              </a:defRPr>
            </a:lvl3pPr>
            <a:lvl4pPr>
              <a:defRPr sz="1800">
                <a:solidFill>
                  <a:schemeClr val="accent1"/>
                </a:solidFill>
                <a:latin typeface="Calibri" panose="020F0502020204030204" pitchFamily="34" charset="0"/>
              </a:defRPr>
            </a:lvl4pPr>
            <a:lvl5pPr>
              <a:defRPr sz="1800">
                <a:solidFill>
                  <a:schemeClr val="accent1"/>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0752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D04207AB-DC8F-4E13-8DC0-6025F5BF10CE}" type="slidenum">
              <a:rPr lang="en-US" smtClean="0">
                <a:solidFill>
                  <a:prstClr val="black">
                    <a:tint val="75000"/>
                  </a:prstClr>
                </a:solidFill>
              </a:rPr>
              <a:pPr/>
              <a:t>‹#›</a:t>
            </a:fld>
            <a:endParaRPr lang="en-US" dirty="0">
              <a:solidFill>
                <a:prstClr val="black">
                  <a:tint val="75000"/>
                </a:prstClr>
              </a:solidFill>
            </a:endParaRPr>
          </a:p>
        </p:txBody>
      </p:sp>
      <p:sp>
        <p:nvSpPr>
          <p:cNvPr id="8" name="Title 1"/>
          <p:cNvSpPr>
            <a:spLocks noGrp="1"/>
          </p:cNvSpPr>
          <p:nvPr>
            <p:ph type="title"/>
          </p:nvPr>
        </p:nvSpPr>
        <p:spPr>
          <a:xfrm>
            <a:off x="457200" y="274638"/>
            <a:ext cx="5791200" cy="1020762"/>
          </a:xfrm>
        </p:spPr>
        <p:txBody>
          <a:bodyPr/>
          <a:lstStyle/>
          <a:p>
            <a:r>
              <a:rPr lang="en-US" smtClean="0"/>
              <a:t>Click to edit Master title style</a:t>
            </a:r>
            <a:endParaRPr lang="en-US"/>
          </a:p>
        </p:txBody>
      </p:sp>
    </p:spTree>
    <p:extLst>
      <p:ext uri="{BB962C8B-B14F-4D97-AF65-F5344CB8AC3E}">
        <p14:creationId xmlns:p14="http://schemas.microsoft.com/office/powerpoint/2010/main" val="389153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52600"/>
            <a:ext cx="2514600" cy="4114800"/>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371056" y="1752600"/>
            <a:ext cx="2514600" cy="4114800"/>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1"/>
          </p:nvPr>
        </p:nvSpPr>
        <p:spPr>
          <a:xfrm>
            <a:off x="6172200" y="1752600"/>
            <a:ext cx="2514600" cy="4114800"/>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545487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bwMode="auto">
          <a:xfrm>
            <a:off x="15240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8255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pic>
        <p:nvPicPr>
          <p:cNvPr id="1030" name="Picture 9"/>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0" y="6477000"/>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type="sldNum" sz="quarter" idx="4"/>
          </p:nvPr>
        </p:nvSpPr>
        <p:spPr>
          <a:xfrm>
            <a:off x="8458201" y="6629400"/>
            <a:ext cx="417513" cy="228600"/>
          </a:xfrm>
          <a:prstGeom prst="rect">
            <a:avLst/>
          </a:prstGeo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pic>
        <p:nvPicPr>
          <p:cNvPr id="8" name="Picture 7" descr="Federal Health Architecture Logo"/>
          <p:cNvPicPr>
            <a:picLocks noChangeAspect="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228600" y="228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003681"/>
      </p:ext>
    </p:extLst>
  </p:cSld>
  <p:clrMap bg1="lt1" tx1="dk1" bg2="lt2" tx2="dk2" accent1="accent1" accent2="accent2" accent3="accent3" accent4="accent4" accent5="accent5" accent6="accent6" hlink="hlink" folHlink="folHlink"/>
  <p:sldLayoutIdLst>
    <p:sldLayoutId id="2147483916" r:id="rId1"/>
    <p:sldLayoutId id="2147483918" r:id="rId2"/>
    <p:sldLayoutId id="2147483917" r:id="rId3"/>
    <p:sldLayoutId id="2147483923" r:id="rId4"/>
    <p:sldLayoutId id="2147483921" r:id="rId5"/>
    <p:sldLayoutId id="2147483919" r:id="rId6"/>
    <p:sldLayoutId id="2147483920" r:id="rId7"/>
    <p:sldLayoutId id="2147483927" r:id="rId8"/>
    <p:sldLayoutId id="2147483924" r:id="rId9"/>
    <p:sldLayoutId id="2147483925" r:id="rId10"/>
    <p:sldLayoutId id="2147483922" r:id="rId11"/>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700" spc="100">
          <a:solidFill>
            <a:schemeClr val="accent1"/>
          </a:solidFill>
          <a:latin typeface="Georgia"/>
          <a:ea typeface="MS PGothic" pitchFamily="34" charset="-128"/>
          <a:cs typeface="Georgia"/>
        </a:defRPr>
      </a:lvl1pPr>
      <a:lvl2pPr algn="l" rtl="0" eaLnBrk="0" fontAlgn="base" hangingPunct="0">
        <a:spcBef>
          <a:spcPct val="0"/>
        </a:spcBef>
        <a:spcAft>
          <a:spcPct val="0"/>
        </a:spcAft>
        <a:defRPr sz="2400">
          <a:solidFill>
            <a:schemeClr val="tx2"/>
          </a:solidFill>
          <a:latin typeface="Georgia" charset="0"/>
          <a:ea typeface="MS PGothic" pitchFamily="34" charset="-128"/>
          <a:cs typeface="Georgia" pitchFamily="18" charset="0"/>
        </a:defRPr>
      </a:lvl2pPr>
      <a:lvl3pPr algn="l" rtl="0" eaLnBrk="0" fontAlgn="base" hangingPunct="0">
        <a:spcBef>
          <a:spcPct val="0"/>
        </a:spcBef>
        <a:spcAft>
          <a:spcPct val="0"/>
        </a:spcAft>
        <a:defRPr sz="2400">
          <a:solidFill>
            <a:schemeClr val="tx2"/>
          </a:solidFill>
          <a:latin typeface="Georgia" charset="0"/>
          <a:ea typeface="MS PGothic" pitchFamily="34" charset="-128"/>
          <a:cs typeface="Georgia" pitchFamily="18" charset="0"/>
        </a:defRPr>
      </a:lvl3pPr>
      <a:lvl4pPr algn="l" rtl="0" eaLnBrk="0" fontAlgn="base" hangingPunct="0">
        <a:spcBef>
          <a:spcPct val="0"/>
        </a:spcBef>
        <a:spcAft>
          <a:spcPct val="0"/>
        </a:spcAft>
        <a:defRPr sz="2400">
          <a:solidFill>
            <a:schemeClr val="tx2"/>
          </a:solidFill>
          <a:latin typeface="Georgia" charset="0"/>
          <a:ea typeface="MS PGothic" pitchFamily="34" charset="-128"/>
          <a:cs typeface="Georgia" pitchFamily="18" charset="0"/>
        </a:defRPr>
      </a:lvl4pPr>
      <a:lvl5pPr algn="l" rtl="0" eaLnBrk="0" fontAlgn="base" hangingPunct="0">
        <a:spcBef>
          <a:spcPct val="0"/>
        </a:spcBef>
        <a:spcAft>
          <a:spcPct val="0"/>
        </a:spcAft>
        <a:defRPr sz="2400">
          <a:solidFill>
            <a:schemeClr val="tx2"/>
          </a:solidFill>
          <a:latin typeface="Georgia" charset="0"/>
          <a:ea typeface="MS PGothic" pitchFamily="34" charset="-128"/>
          <a:cs typeface="Georgia" pitchFamily="18" charset="0"/>
        </a:defRPr>
      </a:lvl5pPr>
      <a:lvl6pPr marL="457200" algn="l" rtl="0" fontAlgn="base">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6pPr>
      <a:lvl7pPr marL="914400" algn="l" rtl="0" fontAlgn="base">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7pPr>
      <a:lvl8pPr marL="1371600" algn="l" rtl="0" fontAlgn="base">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8pPr>
      <a:lvl9pPr marL="1828800" algn="l" rtl="0" fontAlgn="base">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lr>
          <a:srgbClr val="C10A25"/>
        </a:buClr>
        <a:buChar char="•"/>
        <a:defRPr sz="2800">
          <a:solidFill>
            <a:schemeClr val="accent1"/>
          </a:solidFill>
          <a:latin typeface="Calibri"/>
          <a:ea typeface="MS PGothic" pitchFamily="34" charset="-128"/>
          <a:cs typeface="Calibri"/>
        </a:defRPr>
      </a:lvl1pPr>
      <a:lvl2pPr marL="742950" indent="-285750" algn="l" rtl="0" eaLnBrk="0" fontAlgn="base" hangingPunct="0">
        <a:spcBef>
          <a:spcPct val="20000"/>
        </a:spcBef>
        <a:spcAft>
          <a:spcPct val="0"/>
        </a:spcAft>
        <a:buClr>
          <a:schemeClr val="accent1"/>
        </a:buClr>
        <a:buChar char="–"/>
        <a:defRPr sz="2800">
          <a:solidFill>
            <a:schemeClr val="accent1"/>
          </a:solidFill>
          <a:latin typeface="Calibri"/>
          <a:ea typeface="MS PGothic" pitchFamily="34" charset="-128"/>
          <a:cs typeface="Calibri"/>
        </a:defRPr>
      </a:lvl2pPr>
      <a:lvl3pPr marL="1143000" indent="-228600" algn="l" rtl="0" eaLnBrk="0" fontAlgn="base" hangingPunct="0">
        <a:spcBef>
          <a:spcPct val="20000"/>
        </a:spcBef>
        <a:spcAft>
          <a:spcPct val="0"/>
        </a:spcAft>
        <a:buClr>
          <a:schemeClr val="bg2"/>
        </a:buClr>
        <a:buChar char="•"/>
        <a:defRPr sz="2400">
          <a:solidFill>
            <a:schemeClr val="accent1"/>
          </a:solidFill>
          <a:latin typeface="Calibri"/>
          <a:ea typeface="MS PGothic" pitchFamily="34" charset="-128"/>
          <a:cs typeface="Calibri"/>
        </a:defRPr>
      </a:lvl3pPr>
      <a:lvl4pPr marL="1600200" indent="-228600" algn="l" rtl="0" eaLnBrk="0" fontAlgn="base" hangingPunct="0">
        <a:spcBef>
          <a:spcPct val="20000"/>
        </a:spcBef>
        <a:spcAft>
          <a:spcPct val="0"/>
        </a:spcAft>
        <a:buClr>
          <a:schemeClr val="bg2"/>
        </a:buClr>
        <a:buChar char="–"/>
        <a:defRPr sz="2000">
          <a:solidFill>
            <a:srgbClr val="013F80"/>
          </a:solidFill>
          <a:latin typeface="Calibri"/>
          <a:ea typeface="MS PGothic" pitchFamily="34" charset="-128"/>
          <a:cs typeface="Calibri"/>
        </a:defRPr>
      </a:lvl4pPr>
      <a:lvl5pPr marL="2057400" indent="-228600" algn="l" rtl="0" eaLnBrk="0" fontAlgn="base" hangingPunct="0">
        <a:spcBef>
          <a:spcPct val="20000"/>
        </a:spcBef>
        <a:spcAft>
          <a:spcPct val="0"/>
        </a:spcAft>
        <a:buClr>
          <a:schemeClr val="bg2"/>
        </a:buClr>
        <a:buChar char="»"/>
        <a:defRPr sz="2000">
          <a:solidFill>
            <a:srgbClr val="013F80"/>
          </a:solidFill>
          <a:latin typeface="Calibri"/>
          <a:ea typeface="MS PGothic" pitchFamily="34" charset="-128"/>
          <a:cs typeface="Calibri"/>
        </a:defRPr>
      </a:lvl5pPr>
      <a:lvl6pPr marL="2514600" indent="-228600" algn="l" rtl="0" fontAlgn="base">
        <a:spcBef>
          <a:spcPct val="20000"/>
        </a:spcBef>
        <a:spcAft>
          <a:spcPct val="0"/>
        </a:spcAft>
        <a:buChar char="»"/>
        <a:defRPr sz="2000">
          <a:solidFill>
            <a:srgbClr val="3C3E3D"/>
          </a:solidFill>
          <a:latin typeface="+mn-lt"/>
          <a:ea typeface="+mn-ea"/>
        </a:defRPr>
      </a:lvl6pPr>
      <a:lvl7pPr marL="2971800" indent="-228600" algn="l" rtl="0" fontAlgn="base">
        <a:spcBef>
          <a:spcPct val="20000"/>
        </a:spcBef>
        <a:spcAft>
          <a:spcPct val="0"/>
        </a:spcAft>
        <a:buChar char="»"/>
        <a:defRPr sz="2000">
          <a:solidFill>
            <a:srgbClr val="3C3E3D"/>
          </a:solidFill>
          <a:latin typeface="+mn-lt"/>
          <a:ea typeface="+mn-ea"/>
        </a:defRPr>
      </a:lvl7pPr>
      <a:lvl8pPr marL="3429000" indent="-228600" algn="l" rtl="0" fontAlgn="base">
        <a:spcBef>
          <a:spcPct val="20000"/>
        </a:spcBef>
        <a:spcAft>
          <a:spcPct val="0"/>
        </a:spcAft>
        <a:buChar char="»"/>
        <a:defRPr sz="2000">
          <a:solidFill>
            <a:srgbClr val="3C3E3D"/>
          </a:solidFill>
          <a:latin typeface="+mn-lt"/>
          <a:ea typeface="+mn-ea"/>
        </a:defRPr>
      </a:lvl8pPr>
      <a:lvl9pPr marL="3886200" indent="-228600" algn="l" rtl="0" fontAlgn="base">
        <a:spcBef>
          <a:spcPct val="20000"/>
        </a:spcBef>
        <a:spcAft>
          <a:spcPct val="0"/>
        </a:spcAft>
        <a:buChar char="»"/>
        <a:defRPr sz="2000">
          <a:solidFill>
            <a:srgbClr val="3C3E3D"/>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FHIM/MDHT</a:t>
            </a:r>
            <a:endParaRPr lang="en-US" dirty="0"/>
          </a:p>
        </p:txBody>
      </p:sp>
      <p:sp>
        <p:nvSpPr>
          <p:cNvPr id="3" name="Subtitle 2"/>
          <p:cNvSpPr>
            <a:spLocks noGrp="1"/>
          </p:cNvSpPr>
          <p:nvPr>
            <p:ph type="subTitle" idx="1"/>
          </p:nvPr>
        </p:nvSpPr>
        <p:spPr/>
        <p:txBody>
          <a:bodyPr/>
          <a:lstStyle/>
          <a:p>
            <a:r>
              <a:rPr lang="en-US" b="1" dirty="0"/>
              <a:t>Use of the NIEM Information Exchange Standard in Healthcare</a:t>
            </a:r>
          </a:p>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4830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NIEM</a:t>
            </a:r>
            <a:r>
              <a:rPr lang="en-US" dirty="0" smtClean="0">
                <a:effectLst/>
              </a:rPr>
              <a:t> and Healthcare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Information </a:t>
            </a:r>
            <a:r>
              <a:rPr lang="en-US" dirty="0"/>
              <a:t>sharing between </a:t>
            </a:r>
            <a:r>
              <a:rPr lang="en-US" dirty="0" smtClean="0"/>
              <a:t>a variety of public agencies (e.g. criminal justice, health and human services, education) and </a:t>
            </a:r>
            <a:r>
              <a:rPr lang="en-US" dirty="0"/>
              <a:t>healthcare </a:t>
            </a:r>
            <a:r>
              <a:rPr lang="en-US" dirty="0" smtClean="0"/>
              <a:t>providers has </a:t>
            </a:r>
            <a:r>
              <a:rPr lang="en-US" dirty="0"/>
              <a:t>the potential to enhance </a:t>
            </a:r>
            <a:r>
              <a:rPr lang="en-US" dirty="0" smtClean="0"/>
              <a:t>care coordination and </a:t>
            </a:r>
            <a:r>
              <a:rPr lang="en-US" dirty="0"/>
              <a:t>health outcomes by </a:t>
            </a:r>
            <a:endParaRPr lang="en-US" dirty="0" smtClean="0"/>
          </a:p>
          <a:p>
            <a:pPr lvl="1"/>
            <a:r>
              <a:rPr lang="en-US" dirty="0" smtClean="0"/>
              <a:t>reducing </a:t>
            </a:r>
            <a:r>
              <a:rPr lang="en-US" dirty="0"/>
              <a:t>redundancies, </a:t>
            </a:r>
            <a:endParaRPr lang="en-US" dirty="0" smtClean="0"/>
          </a:p>
          <a:p>
            <a:pPr lvl="1"/>
            <a:r>
              <a:rPr lang="en-US" dirty="0" smtClean="0"/>
              <a:t>enhancing </a:t>
            </a:r>
            <a:r>
              <a:rPr lang="en-US" dirty="0"/>
              <a:t>continuity of care, and </a:t>
            </a:r>
            <a:endParaRPr lang="en-US" dirty="0" smtClean="0"/>
          </a:p>
          <a:p>
            <a:pPr lvl="1"/>
            <a:r>
              <a:rPr lang="en-US" dirty="0" smtClean="0"/>
              <a:t>generating </a:t>
            </a:r>
            <a:r>
              <a:rPr lang="en-US" dirty="0"/>
              <a:t>efficiencies in both domains. </a:t>
            </a:r>
            <a:endParaRPr lang="en-US" dirty="0" smtClean="0"/>
          </a:p>
          <a:p>
            <a:r>
              <a:rPr lang="en-US" dirty="0" smtClean="0"/>
              <a:t>Example: Bureau of Justice Assistance (DOJ) identified 34 exchange scenarios to enable communication between Criminal Justice (jails) and Community based health providers (e.g. mental health, substance abuse). </a:t>
            </a:r>
          </a:p>
          <a:p>
            <a:endParaRPr lang="en-US" dirty="0"/>
          </a:p>
        </p:txBody>
      </p:sp>
    </p:spTree>
    <p:extLst>
      <p:ext uri="{BB962C8B-B14F-4D97-AF65-F5344CB8AC3E}">
        <p14:creationId xmlns:p14="http://schemas.microsoft.com/office/powerpoint/2010/main" val="286550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Justice-to-Health (J2H)</a:t>
            </a:r>
            <a:br>
              <a:rPr lang="en-US" dirty="0" smtClean="0"/>
            </a:br>
            <a:r>
              <a:rPr lang="en-US" dirty="0" smtClean="0"/>
              <a:t>Top 10 Information Exchanges</a:t>
            </a:r>
            <a:br>
              <a:rPr lang="en-US" dirty="0" smtClean="0"/>
            </a:b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33463" y="1910289"/>
            <a:ext cx="5867400" cy="4904105"/>
          </a:xfrm>
          <a:prstGeom prst="rect">
            <a:avLst/>
          </a:prstGeom>
          <a:ln/>
          <a:extLst/>
        </p:spPr>
        <p:style>
          <a:lnRef idx="2">
            <a:schemeClr val="accent2"/>
          </a:lnRef>
          <a:fillRef idx="1">
            <a:schemeClr val="lt1"/>
          </a:fillRef>
          <a:effectRef idx="0">
            <a:schemeClr val="accent2"/>
          </a:effectRef>
          <a:fontRef idx="minor">
            <a:schemeClr val="dk1"/>
          </a:fontRef>
        </p:style>
      </p:pic>
      <p:sp>
        <p:nvSpPr>
          <p:cNvPr id="3" name="Rounded Rectangular Callout 2"/>
          <p:cNvSpPr/>
          <p:nvPr/>
        </p:nvSpPr>
        <p:spPr>
          <a:xfrm>
            <a:off x="895162" y="1828308"/>
            <a:ext cx="1318662" cy="512863"/>
          </a:xfrm>
          <a:prstGeom prst="wedgeRoundRectCallout">
            <a:avLst>
              <a:gd name="adj1" fmla="val 87605"/>
              <a:gd name="adj2" fmla="val 8458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smtClean="0">
                <a:solidFill>
                  <a:schemeClr val="tx1"/>
                </a:solidFill>
              </a:rPr>
              <a:t>Rank based on impact </a:t>
            </a:r>
            <a:endParaRPr lang="en-US" sz="1600" b="1" dirty="0">
              <a:solidFill>
                <a:schemeClr val="tx1"/>
              </a:solidFill>
            </a:endParaRPr>
          </a:p>
        </p:txBody>
      </p:sp>
      <p:sp>
        <p:nvSpPr>
          <p:cNvPr id="6" name="Rounded Rectangular Callout 5"/>
          <p:cNvSpPr/>
          <p:nvPr/>
        </p:nvSpPr>
        <p:spPr>
          <a:xfrm>
            <a:off x="74206" y="2675816"/>
            <a:ext cx="1947113" cy="652278"/>
          </a:xfrm>
          <a:prstGeom prst="wedgeRoundRectCallout">
            <a:avLst>
              <a:gd name="adj1" fmla="val 120181"/>
              <a:gd name="adj2" fmla="val -494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smtClean="0">
                <a:solidFill>
                  <a:schemeClr val="tx1"/>
                </a:solidFill>
              </a:rPr>
              <a:t>Information Exchange Synopsis</a:t>
            </a:r>
            <a:endParaRPr lang="en-US" sz="1600" b="1" dirty="0">
              <a:solidFill>
                <a:schemeClr val="tx1"/>
              </a:solidFill>
            </a:endParaRPr>
          </a:p>
        </p:txBody>
      </p:sp>
      <p:sp>
        <p:nvSpPr>
          <p:cNvPr id="7" name="Rounded Rectangular Callout 6"/>
          <p:cNvSpPr/>
          <p:nvPr/>
        </p:nvSpPr>
        <p:spPr>
          <a:xfrm>
            <a:off x="5467163" y="1150302"/>
            <a:ext cx="3219636" cy="534671"/>
          </a:xfrm>
          <a:prstGeom prst="wedgeRoundRectCallout">
            <a:avLst>
              <a:gd name="adj1" fmla="val 8315"/>
              <a:gd name="adj2" fmla="val 9962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smtClean="0">
                <a:solidFill>
                  <a:schemeClr val="tx1"/>
                </a:solidFill>
              </a:rPr>
              <a:t>Exchange Scenario in the original Reentry Exchange  report</a:t>
            </a:r>
            <a:endParaRPr lang="en-US" sz="1600" b="1" dirty="0">
              <a:solidFill>
                <a:schemeClr val="tx1"/>
              </a:solidFill>
            </a:endParaRPr>
          </a:p>
        </p:txBody>
      </p:sp>
    </p:spTree>
    <p:extLst>
      <p:ext uri="{BB962C8B-B14F-4D97-AF65-F5344CB8AC3E}">
        <p14:creationId xmlns:p14="http://schemas.microsoft.com/office/powerpoint/2010/main" val="150816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FHIM/MDHT</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The FHIM model and the MDHT tooling are perfectly positioned to bridge the semantic gap between domains and convey health information consistently regardless of context by allowing for the </a:t>
            </a:r>
            <a:r>
              <a:rPr lang="en-US" dirty="0" smtClean="0"/>
              <a:t>unambiguous </a:t>
            </a:r>
            <a:r>
              <a:rPr lang="en-US" dirty="0"/>
              <a:t>definition of the exchange requirements in platform independent </a:t>
            </a:r>
            <a:r>
              <a:rPr lang="en-US" dirty="0" smtClean="0"/>
              <a:t>fashion.</a:t>
            </a:r>
            <a:endParaRPr lang="en-US" dirty="0"/>
          </a:p>
          <a:p>
            <a:endParaRPr lang="en-US" dirty="0"/>
          </a:p>
        </p:txBody>
      </p:sp>
    </p:spTree>
    <p:extLst>
      <p:ext uri="{BB962C8B-B14F-4D97-AF65-F5344CB8AC3E}">
        <p14:creationId xmlns:p14="http://schemas.microsoft.com/office/powerpoint/2010/main" val="292592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NIEM Tooling Options to integrate with MDHT</a:t>
            </a:r>
            <a:endParaRPr lang="en-US" dirty="0"/>
          </a:p>
        </p:txBody>
      </p:sp>
      <p:sp>
        <p:nvSpPr>
          <p:cNvPr id="3" name="Content Placeholder 2"/>
          <p:cNvSpPr>
            <a:spLocks noGrp="1"/>
          </p:cNvSpPr>
          <p:nvPr>
            <p:ph idx="1"/>
          </p:nvPr>
        </p:nvSpPr>
        <p:spPr/>
        <p:txBody>
          <a:bodyPr>
            <a:normAutofit/>
          </a:bodyPr>
          <a:lstStyle/>
          <a:p>
            <a:pPr lvl="0"/>
            <a:r>
              <a:rPr lang="en-US" dirty="0" err="1"/>
              <a:t>Sparx</a:t>
            </a:r>
            <a:r>
              <a:rPr lang="en-US" dirty="0"/>
              <a:t> System </a:t>
            </a:r>
            <a:r>
              <a:rPr lang="en-US" dirty="0" smtClean="0"/>
              <a:t>Enterprise</a:t>
            </a:r>
          </a:p>
          <a:p>
            <a:pPr lvl="1"/>
            <a:r>
              <a:rPr lang="en-US" sz="1200" dirty="0"/>
              <a:t>The </a:t>
            </a:r>
            <a:r>
              <a:rPr lang="en-US" sz="1200" dirty="0" err="1"/>
              <a:t>Sparx</a:t>
            </a:r>
            <a:r>
              <a:rPr lang="en-US" sz="1200" dirty="0"/>
              <a:t> system is a very populate modeling environment based on its low cost and ease of use.  The primary issue with </a:t>
            </a:r>
            <a:r>
              <a:rPr lang="en-US" sz="1200" dirty="0" err="1"/>
              <a:t>Sparx</a:t>
            </a:r>
            <a:r>
              <a:rPr lang="en-US" sz="1200" dirty="0"/>
              <a:t> is the limited ability to generate compatible models outside of the tooling requiring the use of import features, which are not always complete. </a:t>
            </a:r>
          </a:p>
          <a:p>
            <a:pPr lvl="0"/>
            <a:r>
              <a:rPr lang="en-US" dirty="0" err="1"/>
              <a:t>MagicDraw</a:t>
            </a:r>
            <a:r>
              <a:rPr lang="en-US" dirty="0"/>
              <a:t> NIEM Plugin </a:t>
            </a:r>
            <a:endParaRPr lang="en-US" dirty="0" smtClean="0"/>
          </a:p>
          <a:p>
            <a:pPr lvl="1"/>
            <a:r>
              <a:rPr lang="en-US" sz="1200" dirty="0" err="1"/>
              <a:t>MagicDraw</a:t>
            </a:r>
            <a:r>
              <a:rPr lang="en-US" sz="1200" dirty="0"/>
              <a:t> is a well-established UML modeling tool with a wide variety of extensions and features to support the development of architectures and software systems.  The initial NIEM UML profile implementation for the OMG leveraged Magic Draw.   Unlike </a:t>
            </a:r>
            <a:r>
              <a:rPr lang="en-US" sz="1200" dirty="0" err="1"/>
              <a:t>Sparx</a:t>
            </a:r>
            <a:r>
              <a:rPr lang="en-US" sz="1200" dirty="0"/>
              <a:t>, </a:t>
            </a:r>
            <a:r>
              <a:rPr lang="en-US" sz="1200" dirty="0" err="1"/>
              <a:t>MagicDraw</a:t>
            </a:r>
            <a:r>
              <a:rPr lang="en-US" sz="1200" dirty="0"/>
              <a:t> is based on the eclipse implementation of the UML standard allow for the generation of compatible models outside of </a:t>
            </a:r>
            <a:r>
              <a:rPr lang="en-US" sz="1200" dirty="0" err="1"/>
              <a:t>MagicDraw</a:t>
            </a:r>
            <a:r>
              <a:rPr lang="en-US" sz="1200" dirty="0"/>
              <a:t>. </a:t>
            </a:r>
          </a:p>
          <a:p>
            <a:pPr lvl="0"/>
            <a:r>
              <a:rPr lang="en-US" dirty="0"/>
              <a:t>NIEM Modeling </a:t>
            </a:r>
            <a:r>
              <a:rPr lang="en-US" dirty="0" smtClean="0"/>
              <a:t>Tool</a:t>
            </a:r>
          </a:p>
          <a:p>
            <a:pPr lvl="1"/>
            <a:r>
              <a:rPr lang="en-US" sz="1200" dirty="0"/>
              <a:t>The NIEM UML Modeling is an open source project built as an eclipse IDE application and available through </a:t>
            </a:r>
            <a:r>
              <a:rPr lang="en-US" sz="1200" dirty="0" err="1"/>
              <a:t>GitHub</a:t>
            </a:r>
            <a:r>
              <a:rPr lang="en-US" sz="1200" dirty="0"/>
              <a:t>.  As mentioned, the tooling is based on the eclipse UML implementation so it is a straightforward process to create the models.  The UI is based on the open source UML editor project Papyrus and as such is not as user friendly as the other two COTS products.  </a:t>
            </a:r>
          </a:p>
          <a:p>
            <a:pPr lvl="1"/>
            <a:endParaRPr lang="en-US" dirty="0"/>
          </a:p>
          <a:p>
            <a:endParaRPr lang="en-US" dirty="0"/>
          </a:p>
        </p:txBody>
      </p:sp>
    </p:spTree>
    <p:extLst>
      <p:ext uri="{BB962C8B-B14F-4D97-AF65-F5344CB8AC3E}">
        <p14:creationId xmlns:p14="http://schemas.microsoft.com/office/powerpoint/2010/main" val="429358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FHIM/MDHT/NIEM Going Forward</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NIEM Modeling Tool is the best fit for the FHIM/MDHT </a:t>
            </a:r>
          </a:p>
          <a:p>
            <a:pPr lvl="1"/>
            <a:r>
              <a:rPr lang="en-US" dirty="0" smtClean="0"/>
              <a:t>Need to determine status of project as there has been very little activity</a:t>
            </a:r>
          </a:p>
          <a:p>
            <a:pPr lvl="0"/>
            <a:r>
              <a:rPr lang="en-US" dirty="0" smtClean="0"/>
              <a:t>Need to assimilate the NIEM Modeling Tooling into MDHT and Papyrus – Allowing for integrated desktop</a:t>
            </a:r>
          </a:p>
          <a:p>
            <a:pPr lvl="0"/>
            <a:r>
              <a:rPr lang="en-US" dirty="0" smtClean="0"/>
              <a:t>Need to extend MDHT to generate a NIEM domain following FHIM approach</a:t>
            </a:r>
          </a:p>
          <a:p>
            <a:pPr lvl="0"/>
            <a:endParaRPr lang="en-US" dirty="0" smtClean="0"/>
          </a:p>
          <a:p>
            <a:endParaRPr lang="en-US" dirty="0"/>
          </a:p>
        </p:txBody>
      </p:sp>
    </p:spTree>
    <p:extLst>
      <p:ext uri="{BB962C8B-B14F-4D97-AF65-F5344CB8AC3E}">
        <p14:creationId xmlns:p14="http://schemas.microsoft.com/office/powerpoint/2010/main" val="202455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FHIM/MDHT Model Driven Approach for NIEM</a:t>
            </a:r>
            <a:endParaRPr lang="en-US" dirty="0"/>
          </a:p>
        </p:txBody>
      </p:sp>
      <p:sp>
        <p:nvSpPr>
          <p:cNvPr id="3" name="Content Placeholder 2"/>
          <p:cNvSpPr>
            <a:spLocks noGrp="1"/>
          </p:cNvSpPr>
          <p:nvPr>
            <p:ph idx="1"/>
          </p:nvPr>
        </p:nvSpPr>
        <p:spPr/>
        <p:txBody>
          <a:bodyPr/>
          <a:lstStyle/>
          <a:p>
            <a:r>
              <a:rPr lang="en-US" dirty="0" smtClean="0"/>
              <a:t>Use FHIM/MDHT to define platform independent model of requirements</a:t>
            </a:r>
          </a:p>
          <a:p>
            <a:r>
              <a:rPr lang="en-US" dirty="0" smtClean="0"/>
              <a:t>Leverage Model-to-Model transformations to produce platform specific model</a:t>
            </a:r>
          </a:p>
          <a:p>
            <a:r>
              <a:rPr lang="en-US" dirty="0" smtClean="0"/>
              <a:t>Use platform specific model to generate artifacts </a:t>
            </a:r>
            <a:endParaRPr lang="en-US" dirty="0"/>
          </a:p>
        </p:txBody>
      </p:sp>
    </p:spTree>
    <p:extLst>
      <p:ext uri="{BB962C8B-B14F-4D97-AF65-F5344CB8AC3E}">
        <p14:creationId xmlns:p14="http://schemas.microsoft.com/office/powerpoint/2010/main" val="207151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FHIM Implementation Artifacts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91" y="-43678"/>
            <a:ext cx="9000217" cy="7098633"/>
          </a:xfrm>
          <a:prstGeom prst="rect">
            <a:avLst/>
          </a:prstGeom>
        </p:spPr>
      </p:pic>
      <p:sp>
        <p:nvSpPr>
          <p:cNvPr id="6" name="Rounded Rectangular Callout 5"/>
          <p:cNvSpPr/>
          <p:nvPr/>
        </p:nvSpPr>
        <p:spPr>
          <a:xfrm>
            <a:off x="293144" y="229401"/>
            <a:ext cx="2767690" cy="829377"/>
          </a:xfrm>
          <a:prstGeom prst="wedgeRoundRectCallout">
            <a:avLst>
              <a:gd name="adj1" fmla="val -16758"/>
              <a:gd name="adj2" fmla="val 13227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rgbClr val="C00000"/>
                </a:solidFill>
              </a:rPr>
              <a:t>Use-case specific</a:t>
            </a:r>
          </a:p>
          <a:p>
            <a:pPr algn="ctr"/>
            <a:r>
              <a:rPr lang="en-US" sz="2000" b="1" dirty="0" smtClean="0">
                <a:solidFill>
                  <a:srgbClr val="C00000"/>
                </a:solidFill>
              </a:rPr>
              <a:t> implementation model</a:t>
            </a:r>
            <a:endParaRPr lang="en-US" sz="2000" b="1" dirty="0">
              <a:solidFill>
                <a:srgbClr val="C00000"/>
              </a:solidFill>
            </a:endParaRPr>
          </a:p>
        </p:txBody>
      </p:sp>
      <p:sp>
        <p:nvSpPr>
          <p:cNvPr id="7" name="Rounded Rectangle 6"/>
          <p:cNvSpPr/>
          <p:nvPr/>
        </p:nvSpPr>
        <p:spPr>
          <a:xfrm>
            <a:off x="3568489" y="221376"/>
            <a:ext cx="5508079" cy="1087720"/>
          </a:xfrm>
          <a:prstGeom prst="roundRect">
            <a:avLst/>
          </a:prstGeom>
          <a:noFill/>
          <a:ln w="571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3741863" y="71822"/>
            <a:ext cx="4019049" cy="369332"/>
          </a:xfrm>
          <a:prstGeom prst="rect">
            <a:avLst/>
          </a:prstGeom>
          <a:solidFill>
            <a:srgbClr val="C00000"/>
          </a:solidFill>
        </p:spPr>
        <p:txBody>
          <a:bodyPr wrap="none" rtlCol="0">
            <a:spAutoFit/>
          </a:bodyPr>
          <a:lstStyle/>
          <a:p>
            <a:r>
              <a:rPr lang="en-US" sz="1800" b="1" dirty="0" smtClean="0">
                <a:solidFill>
                  <a:schemeClr val="bg1"/>
                </a:solidFill>
              </a:rPr>
              <a:t>FHIM Information and Terminology</a:t>
            </a:r>
            <a:endParaRPr lang="en-US" sz="1800" b="1" dirty="0">
              <a:solidFill>
                <a:schemeClr val="bg1"/>
              </a:solidFill>
            </a:endParaRPr>
          </a:p>
        </p:txBody>
      </p:sp>
      <p:sp>
        <p:nvSpPr>
          <p:cNvPr id="9" name="Rounded Rectangle 8"/>
          <p:cNvSpPr/>
          <p:nvPr/>
        </p:nvSpPr>
        <p:spPr>
          <a:xfrm>
            <a:off x="1676989" y="1369513"/>
            <a:ext cx="7313001" cy="4693378"/>
          </a:xfrm>
          <a:prstGeom prst="roundRect">
            <a:avLst/>
          </a:prstGeom>
          <a:noFill/>
          <a:ln w="57150">
            <a:solidFill>
              <a:schemeClr val="accent5">
                <a:lumMod val="50000"/>
              </a:schemeClr>
            </a:solidFill>
            <a:prstDash val="dash"/>
          </a:ln>
          <a:effectLst>
            <a:outerShdw blurRad="152400" dist="317500" dir="5400000" sx="90000" sy="-19000" rotWithShape="0">
              <a:prstClr val="black">
                <a:alpha val="1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253881" y="6043641"/>
            <a:ext cx="2977523" cy="400110"/>
          </a:xfrm>
          <a:prstGeom prst="rect">
            <a:avLst/>
          </a:prstGeom>
          <a:solidFill>
            <a:schemeClr val="accent1">
              <a:lumMod val="75000"/>
            </a:schemeClr>
          </a:solidFill>
        </p:spPr>
        <p:txBody>
          <a:bodyPr wrap="none" rtlCol="0">
            <a:spAutoFit/>
          </a:bodyPr>
          <a:lstStyle/>
          <a:p>
            <a:r>
              <a:rPr lang="en-US" sz="2000" b="1" dirty="0" smtClean="0">
                <a:solidFill>
                  <a:schemeClr val="bg1"/>
                </a:solidFill>
              </a:rPr>
              <a:t>NIEM IEPD Information</a:t>
            </a:r>
            <a:endParaRPr lang="en-US" sz="2000" b="1" dirty="0">
              <a:solidFill>
                <a:schemeClr val="bg1"/>
              </a:solidFill>
            </a:endParaRPr>
          </a:p>
        </p:txBody>
      </p:sp>
    </p:spTree>
    <p:extLst>
      <p:ext uri="{BB962C8B-B14F-4D97-AF65-F5344CB8AC3E}">
        <p14:creationId xmlns:p14="http://schemas.microsoft.com/office/powerpoint/2010/main" val="422072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24B2E2D-847C-44E9-B45B-31ED31F92001}" type="slidenum">
              <a:rPr lang="en-US" altLang="en-US" smtClean="0">
                <a:solidFill>
                  <a:srgbClr val="808080"/>
                </a:solidFill>
              </a:rPr>
              <a:pPr>
                <a:defRPr/>
              </a:pPr>
              <a:t>9</a:t>
            </a:fld>
            <a:endParaRPr lang="en-US" altLang="en-US" dirty="0">
              <a:solidFill>
                <a:srgbClr val="808080"/>
              </a:solidFill>
            </a:endParaRPr>
          </a:p>
        </p:txBody>
      </p:sp>
      <p:sp>
        <p:nvSpPr>
          <p:cNvPr id="4" name="AutoShape 2" descr="https://mail.google.com/mail/u/0/?ui=2&amp;ik=3f86e91cf4&amp;view=fimg&amp;th=15004c5cfd5f9cfa&amp;attid=0.0.1.1&amp;disp=emb&amp;attbid=ANGjdJ_tOhBmhVXnHdN9NJWbnoYnyYsaqIQKr8pEPsr6_P8J4N5gYEr5SX3GZRxxeOnaBkiLj97dAZ2BtZOV6KUdOc0Q5QQ2IWrlIHBSZb3Squ2BGh-NCcamyVu6cV8&amp;sz=w1950-h1538&amp;ats=1443189089183&amp;rm=15004c5cfd5f9cfa&amp;zw&amp;atsh=1"/>
          <p:cNvSpPr>
            <a:spLocks noChangeAspect="1" noChangeArrowheads="1"/>
          </p:cNvSpPr>
          <p:nvPr/>
        </p:nvSpPr>
        <p:spPr bwMode="auto">
          <a:xfrm>
            <a:off x="-17199" y="-649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 name="AutoShape 4" descr="https://mail.google.com/mail/u/0/?ui=2&amp;ik=3f86e91cf4&amp;view=fimg&amp;th=15004c5cfd5f9cfa&amp;attid=0.0.1.1&amp;disp=emb&amp;attbid=ANGjdJ_tOhBmhVXnHdN9NJWbnoYnyYsaqIQKr8pEPsr6_P8J4N5gYEr5SX3GZRxxeOnaBkiLj97dAZ2BtZOV6KUdOc0Q5QQ2IWrlIHBSZb3Squ2BGh-NCcamyVu6cV8&amp;sz=w1950-h1538&amp;ats=1443189089183&amp;rm=15004c5cfd5f9cfa&amp;zw&amp;atsh=1"/>
          <p:cNvSpPr>
            <a:spLocks noChangeAspect="1" noChangeArrowheads="1"/>
          </p:cNvSpPr>
          <p:nvPr/>
        </p:nvSpPr>
        <p:spPr bwMode="auto">
          <a:xfrm>
            <a:off x="135201" y="-496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AutoShape 6" descr="Displaying Flow.png"/>
          <p:cNvSpPr>
            <a:spLocks noChangeAspect="1" noChangeArrowheads="1"/>
          </p:cNvSpPr>
          <p:nvPr/>
        </p:nvSpPr>
        <p:spPr bwMode="auto">
          <a:xfrm>
            <a:off x="287601" y="-3445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26" y="762000"/>
            <a:ext cx="8337116" cy="5754748"/>
          </a:xfrm>
          <a:prstGeom prst="rect">
            <a:avLst/>
          </a:prstGeom>
        </p:spPr>
      </p:pic>
      <p:sp>
        <p:nvSpPr>
          <p:cNvPr id="8" name="Rounded Rectangle 7"/>
          <p:cNvSpPr/>
          <p:nvPr/>
        </p:nvSpPr>
        <p:spPr>
          <a:xfrm>
            <a:off x="5039299" y="1083287"/>
            <a:ext cx="3262965" cy="4302493"/>
          </a:xfrm>
          <a:prstGeom prst="roundRect">
            <a:avLst/>
          </a:prstGeom>
          <a:noFill/>
          <a:ln w="57150">
            <a:solidFill>
              <a:schemeClr val="accent5">
                <a:lumMod val="50000"/>
              </a:schemeClr>
            </a:solidFill>
            <a:prstDash val="dash"/>
          </a:ln>
          <a:effectLst>
            <a:outerShdw blurRad="152400" dist="317500" dir="5400000" sx="90000" sy="-19000" rotWithShape="0">
              <a:prstClr val="black">
                <a:alpha val="1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ounded Rectangle 8"/>
          <p:cNvSpPr/>
          <p:nvPr/>
        </p:nvSpPr>
        <p:spPr>
          <a:xfrm>
            <a:off x="1364840" y="2122813"/>
            <a:ext cx="2983831" cy="1876927"/>
          </a:xfrm>
          <a:prstGeom prst="roundRect">
            <a:avLst/>
          </a:prstGeom>
          <a:noFill/>
          <a:ln w="57150">
            <a:prstDash val="dash"/>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0" name="TextBox 9"/>
          <p:cNvSpPr txBox="1"/>
          <p:nvPr/>
        </p:nvSpPr>
        <p:spPr>
          <a:xfrm>
            <a:off x="5449313" y="706881"/>
            <a:ext cx="2565125" cy="400110"/>
          </a:xfrm>
          <a:prstGeom prst="rect">
            <a:avLst/>
          </a:prstGeom>
          <a:solidFill>
            <a:schemeClr val="accent1">
              <a:lumMod val="75000"/>
            </a:schemeClr>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smtClean="0">
                <a:solidFill>
                  <a:schemeClr val="bg1"/>
                </a:solidFill>
              </a:rPr>
              <a:t>NIEM IEPD Process</a:t>
            </a:r>
            <a:endParaRPr lang="en-US" sz="2000" b="1" dirty="0">
              <a:solidFill>
                <a:schemeClr val="bg1"/>
              </a:solidFill>
            </a:endParaRPr>
          </a:p>
        </p:txBody>
      </p:sp>
      <p:sp>
        <p:nvSpPr>
          <p:cNvPr id="11" name="TextBox 10"/>
          <p:cNvSpPr txBox="1"/>
          <p:nvPr/>
        </p:nvSpPr>
        <p:spPr>
          <a:xfrm>
            <a:off x="354339" y="1703695"/>
            <a:ext cx="3234629" cy="400110"/>
          </a:xfrm>
          <a:prstGeom prst="rect">
            <a:avLst/>
          </a:prstGeom>
          <a:solidFill>
            <a:srgbClr val="C00000"/>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smtClean="0">
                <a:solidFill>
                  <a:schemeClr val="bg1"/>
                </a:solidFill>
              </a:rPr>
              <a:t>NIEM Data Requirements</a:t>
            </a:r>
            <a:endParaRPr lang="en-US" sz="2000" b="1" dirty="0">
              <a:solidFill>
                <a:schemeClr val="bg1"/>
              </a:solidFill>
            </a:endParaRPr>
          </a:p>
        </p:txBody>
      </p:sp>
      <p:sp>
        <p:nvSpPr>
          <p:cNvPr id="12" name="Rounded Rectangular Callout 11"/>
          <p:cNvSpPr/>
          <p:nvPr/>
        </p:nvSpPr>
        <p:spPr>
          <a:xfrm>
            <a:off x="630864" y="322645"/>
            <a:ext cx="1947113" cy="652278"/>
          </a:xfrm>
          <a:prstGeom prst="wedgeRoundRectCallout">
            <a:avLst>
              <a:gd name="adj1" fmla="val 55423"/>
              <a:gd name="adj2" fmla="val 9540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smtClean="0">
                <a:solidFill>
                  <a:srgbClr val="C00000"/>
                </a:solidFill>
              </a:rPr>
              <a:t>FHIM Information Model</a:t>
            </a:r>
            <a:endParaRPr lang="en-US" sz="1600" b="1" dirty="0">
              <a:solidFill>
                <a:srgbClr val="C00000"/>
              </a:solidFill>
            </a:endParaRPr>
          </a:p>
        </p:txBody>
      </p:sp>
      <p:sp>
        <p:nvSpPr>
          <p:cNvPr id="13" name="Rounded Rectangular Callout 12"/>
          <p:cNvSpPr/>
          <p:nvPr/>
        </p:nvSpPr>
        <p:spPr>
          <a:xfrm>
            <a:off x="909642" y="5059641"/>
            <a:ext cx="1947113" cy="652278"/>
          </a:xfrm>
          <a:prstGeom prst="wedgeRoundRectCallout">
            <a:avLst>
              <a:gd name="adj1" fmla="val 55423"/>
              <a:gd name="adj2" fmla="val -934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FHIM Terminology</a:t>
            </a:r>
            <a:endParaRPr lang="en-US" sz="2000" b="1" dirty="0">
              <a:solidFill>
                <a:srgbClr val="C00000"/>
              </a:solidFill>
            </a:endParaRPr>
          </a:p>
        </p:txBody>
      </p:sp>
      <p:cxnSp>
        <p:nvCxnSpPr>
          <p:cNvPr id="14" name="Curved Connector 13"/>
          <p:cNvCxnSpPr>
            <a:stCxn id="13" idx="1"/>
            <a:endCxn id="11" idx="1"/>
          </p:cNvCxnSpPr>
          <p:nvPr/>
        </p:nvCxnSpPr>
        <p:spPr>
          <a:xfrm rot="10800000">
            <a:off x="354340" y="1903750"/>
            <a:ext cx="555303" cy="3482030"/>
          </a:xfrm>
          <a:prstGeom prst="curvedConnector3">
            <a:avLst>
              <a:gd name="adj1" fmla="val 141167"/>
            </a:avLst>
          </a:prstGeom>
          <a:ln w="63500">
            <a:tailEnd type="triangle"/>
          </a:ln>
        </p:spPr>
        <p:style>
          <a:lnRef idx="2">
            <a:schemeClr val="accent2"/>
          </a:lnRef>
          <a:fillRef idx="0">
            <a:schemeClr val="accent2"/>
          </a:fillRef>
          <a:effectRef idx="1">
            <a:schemeClr val="accent2"/>
          </a:effectRef>
          <a:fontRef idx="minor">
            <a:schemeClr val="tx1"/>
          </a:fontRef>
        </p:style>
      </p:cxnSp>
      <p:cxnSp>
        <p:nvCxnSpPr>
          <p:cNvPr id="15" name="Curved Connector 14"/>
          <p:cNvCxnSpPr>
            <a:stCxn id="12" idx="1"/>
            <a:endCxn id="11" idx="1"/>
          </p:cNvCxnSpPr>
          <p:nvPr/>
        </p:nvCxnSpPr>
        <p:spPr>
          <a:xfrm rot="10800000" flipV="1">
            <a:off x="354340" y="648784"/>
            <a:ext cx="276525" cy="1254966"/>
          </a:xfrm>
          <a:prstGeom prst="curvedConnector3">
            <a:avLst>
              <a:gd name="adj1" fmla="val 182669"/>
            </a:avLst>
          </a:prstGeom>
          <a:ln w="63500">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1001036" y="5762480"/>
            <a:ext cx="3095882" cy="369332"/>
          </a:xfrm>
          <a:prstGeom prst="rect">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b="1" dirty="0" smtClean="0">
                <a:solidFill>
                  <a:schemeClr val="bg1"/>
                </a:solidFill>
              </a:rPr>
              <a:t>NIEM Pilot Implementation</a:t>
            </a:r>
            <a:endParaRPr lang="en-US" b="1" dirty="0">
              <a:solidFill>
                <a:schemeClr val="bg1"/>
              </a:solidFill>
            </a:endParaRPr>
          </a:p>
        </p:txBody>
      </p:sp>
      <p:sp>
        <p:nvSpPr>
          <p:cNvPr id="17" name="Rounded Rectangle 16"/>
          <p:cNvSpPr/>
          <p:nvPr/>
        </p:nvSpPr>
        <p:spPr>
          <a:xfrm>
            <a:off x="4676273" y="5538179"/>
            <a:ext cx="3781539" cy="814944"/>
          </a:xfrm>
          <a:prstGeom prst="round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dirty="0"/>
          </a:p>
        </p:txBody>
      </p:sp>
      <p:sp>
        <p:nvSpPr>
          <p:cNvPr id="18" name="Rounded Rectangular Callout 17"/>
          <p:cNvSpPr/>
          <p:nvPr/>
        </p:nvSpPr>
        <p:spPr>
          <a:xfrm>
            <a:off x="304800" y="3048000"/>
            <a:ext cx="1718513" cy="457200"/>
          </a:xfrm>
          <a:prstGeom prst="wedgeRoundRectCallout">
            <a:avLst>
              <a:gd name="adj1" fmla="val 55423"/>
              <a:gd name="adj2" fmla="val -93480"/>
              <a:gd name="adj3" fmla="val 16667"/>
            </a:avLst>
          </a:prstGeom>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000" b="1" i="1" dirty="0" smtClean="0">
                <a:solidFill>
                  <a:schemeClr val="accent1">
                    <a:lumMod val="60000"/>
                    <a:lumOff val="40000"/>
                  </a:schemeClr>
                </a:solidFill>
              </a:rPr>
              <a:t>NIEM Extensions and Specializations Identified</a:t>
            </a:r>
            <a:endParaRPr lang="en-US" sz="1000" b="1" i="1" dirty="0">
              <a:solidFill>
                <a:schemeClr val="accent1">
                  <a:lumMod val="60000"/>
                  <a:lumOff val="40000"/>
                </a:schemeClr>
              </a:solidFill>
            </a:endParaRPr>
          </a:p>
        </p:txBody>
      </p:sp>
      <p:sp>
        <p:nvSpPr>
          <p:cNvPr id="20" name="Rounded Rectangular Callout 19"/>
          <p:cNvSpPr/>
          <p:nvPr/>
        </p:nvSpPr>
        <p:spPr>
          <a:xfrm>
            <a:off x="228600" y="3810000"/>
            <a:ext cx="1718513" cy="457200"/>
          </a:xfrm>
          <a:prstGeom prst="wedgeRoundRectCallout">
            <a:avLst>
              <a:gd name="adj1" fmla="val 55423"/>
              <a:gd name="adj2" fmla="val -93480"/>
              <a:gd name="adj3" fmla="val 16667"/>
            </a:avLst>
          </a:prstGeom>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000" b="1" i="1" dirty="0" smtClean="0">
                <a:solidFill>
                  <a:schemeClr val="accent1">
                    <a:lumMod val="60000"/>
                    <a:lumOff val="40000"/>
                  </a:schemeClr>
                </a:solidFill>
              </a:rPr>
              <a:t>MDHT Terminology</a:t>
            </a:r>
            <a:endParaRPr lang="en-US" sz="1000" b="1" i="1" dirty="0">
              <a:solidFill>
                <a:schemeClr val="accent1">
                  <a:lumMod val="60000"/>
                  <a:lumOff val="40000"/>
                </a:schemeClr>
              </a:solidFill>
            </a:endParaRPr>
          </a:p>
        </p:txBody>
      </p:sp>
      <p:sp>
        <p:nvSpPr>
          <p:cNvPr id="21" name="Rounded Rectangular Callout 20"/>
          <p:cNvSpPr/>
          <p:nvPr/>
        </p:nvSpPr>
        <p:spPr bwMode="auto">
          <a:xfrm>
            <a:off x="7984067" y="1752600"/>
            <a:ext cx="1143000" cy="533400"/>
          </a:xfrm>
          <a:prstGeom prst="wedgeRoundRectCallout">
            <a:avLst>
              <a:gd name="adj1" fmla="val -61776"/>
              <a:gd name="adj2" fmla="val 89617"/>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itchFamily="-112" charset="0"/>
                <a:ea typeface="ＭＳ Ｐゴシック" pitchFamily="-112" charset="-128"/>
                <a:cs typeface="ＭＳ Ｐゴシック" pitchFamily="-112" charset="-128"/>
              </a:rPr>
              <a:t>MDHT</a:t>
            </a:r>
            <a:r>
              <a:rPr lang="en-US" sz="1200" dirty="0" smtClean="0">
                <a:solidFill>
                  <a:schemeClr val="bg1"/>
                </a:solidFill>
                <a:latin typeface="Arial" pitchFamily="-112" charset="0"/>
                <a:ea typeface="ＭＳ Ｐゴシック" pitchFamily="-112" charset="-128"/>
                <a:cs typeface="ＭＳ Ｐゴシック" pitchFamily="-112" charset="-128"/>
              </a:rPr>
              <a:t>/NIEM UML Tooling</a:t>
            </a:r>
            <a:endParaRPr kumimoji="0" lang="en-US" sz="1200" b="0" i="0" u="none" strike="noStrike" cap="none" normalizeH="0" baseline="0" dirty="0">
              <a:ln>
                <a:noFill/>
              </a:ln>
              <a:solidFill>
                <a:schemeClr val="bg1"/>
              </a:solidFill>
              <a:effectLst/>
              <a:latin typeface="Arial" pitchFamily="-112" charset="0"/>
              <a:ea typeface="ＭＳ Ｐゴシック" pitchFamily="-112" charset="-128"/>
              <a:cs typeface="ＭＳ Ｐゴシック" pitchFamily="-112" charset="-128"/>
            </a:endParaRPr>
          </a:p>
        </p:txBody>
      </p:sp>
      <p:sp>
        <p:nvSpPr>
          <p:cNvPr id="22" name="Rounded Rectangle 21"/>
          <p:cNvSpPr/>
          <p:nvPr/>
        </p:nvSpPr>
        <p:spPr>
          <a:xfrm>
            <a:off x="5181600" y="2514600"/>
            <a:ext cx="2971800" cy="2743200"/>
          </a:xfrm>
          <a:prstGeom prst="roundRect">
            <a:avLst/>
          </a:prstGeom>
          <a:noFill/>
          <a:ln w="57150">
            <a:solidFill>
              <a:schemeClr val="bg1">
                <a:lumMod val="50000"/>
              </a:schemeClr>
            </a:solidFill>
            <a:prstDash val="dash"/>
          </a:ln>
          <a:effectLst>
            <a:outerShdw blurRad="152400" dist="317500" dir="5400000" sx="90000" sy="-19000" rotWithShape="0">
              <a:prstClr val="black">
                <a:alpha val="1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447690727"/>
      </p:ext>
    </p:extLst>
  </p:cSld>
  <p:clrMapOvr>
    <a:masterClrMapping/>
  </p:clrMapOvr>
</p:sld>
</file>

<file path=ppt/theme/theme1.xml><?xml version="1.0" encoding="utf-8"?>
<a:theme xmlns:a="http://schemas.openxmlformats.org/drawingml/2006/main" name="1_Blank Presentation">
  <a:themeElements>
    <a:clrScheme name="Custom 6">
      <a:dk1>
        <a:srgbClr val="000000"/>
      </a:dk1>
      <a:lt1>
        <a:srgbClr val="FFFFFF"/>
      </a:lt1>
      <a:dk2>
        <a:srgbClr val="1D165A"/>
      </a:dk2>
      <a:lt2>
        <a:srgbClr val="808080"/>
      </a:lt2>
      <a:accent1>
        <a:srgbClr val="013F80"/>
      </a:accent1>
      <a:accent2>
        <a:srgbClr val="C10A25"/>
      </a:accent2>
      <a:accent3>
        <a:srgbClr val="E6AB20"/>
      </a:accent3>
      <a:accent4>
        <a:srgbClr val="000000"/>
      </a:accent4>
      <a:accent5>
        <a:srgbClr val="0074AC"/>
      </a:accent5>
      <a:accent6>
        <a:srgbClr val="DF6521"/>
      </a:accent6>
      <a:hlink>
        <a:srgbClr val="1D165A"/>
      </a:hlink>
      <a:folHlink>
        <a:srgbClr val="64727C"/>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4901</TotalTime>
  <Words>510</Words>
  <Application>Microsoft Macintosh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1_Blank Presentation</vt:lpstr>
      <vt:lpstr>FHIM/MDHT</vt:lpstr>
      <vt:lpstr>NIEM and Healthcare</vt:lpstr>
      <vt:lpstr>Justice-to-Health (J2H) Top 10 Information Exchanges  </vt:lpstr>
      <vt:lpstr>FHIM/MDHT</vt:lpstr>
      <vt:lpstr>NIEM Tooling Options to integrate with MDHT</vt:lpstr>
      <vt:lpstr>FHIM/MDHT/NIEM Going Forward</vt:lpstr>
      <vt:lpstr>FHIM/MDHT Model Driven Approach for NIEM</vt:lpstr>
      <vt:lpstr>FHIM Implementation Artifacts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FHA Managing Board Meeting</dc:title>
  <dc:subject/>
  <dc:creator>Federal Health Architecture (FHA) (ONC) (HHS)</dc:creator>
  <cp:keywords/>
  <dc:description/>
  <cp:lastModifiedBy>Sean Muir</cp:lastModifiedBy>
  <cp:revision>97</cp:revision>
  <dcterms:created xsi:type="dcterms:W3CDTF">2009-04-13T12:52:57Z</dcterms:created>
  <dcterms:modified xsi:type="dcterms:W3CDTF">2015-09-28T16:34:24Z</dcterms:modified>
  <cp:category/>
</cp:coreProperties>
</file>