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s/comment1.xml" ContentType="application/vnd.openxmlformats-officedocument.presentationml.comments+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5.jpe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6.jpeg" ContentType="image/jpe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media/image7.jpeg" ContentType="image/jpeg"/>
  <Override PartName="/ppt/notesSlides/notesSlide41.xml" ContentType="application/vnd.openxmlformats-officedocument.presentationml.notesSlide+xml"/>
  <Override PartName="/ppt/media/image8.jpeg" ContentType="image/jpeg"/>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1pPr>
    <a:lvl2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2pPr>
    <a:lvl3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3pPr>
    <a:lvl4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4pPr>
    <a:lvl5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5pPr>
    <a:lvl6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6pPr>
    <a:lvl7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7pPr>
    <a:lvl8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8pPr>
    <a:lvl9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Kling, Anne C." initials="KAC" lastIdx="2"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comments" Target="comments/comment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5-10-20T10:43:18.840" idx="1">
    <p:pos x="10" y="10"/>
    <p:text>include dotted line to indicate IPO interest above line</p:text>
    <p:extLst>
      <p:ext uri="{C676402C-5697-4E1C-873F-D02D1690AC5C}">
        <p15:threadingInfo xmlns:p15="http://schemas.microsoft.com/office/powerpoint/2012/main" timeZoneBias="240"/>
      </p:ext>
    </p:extLst>
  </p:cm>
  <p:cm authorId="0" dt="2015-10-20T10:44:45.481" idx="2">
    <p:pos x="10" y="106"/>
    <p:text>implementers below the line</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1200">
        <a:latin typeface="+mj-lt"/>
        <a:ea typeface="+mj-ea"/>
        <a:cs typeface="+mj-cs"/>
        <a:sym typeface="Arial Narrow"/>
      </a:defRPr>
    </a:lvl1pPr>
    <a:lvl2pPr indent="228600" defTabSz="584200" latinLnBrk="0">
      <a:defRPr sz="1200">
        <a:latin typeface="+mj-lt"/>
        <a:ea typeface="+mj-ea"/>
        <a:cs typeface="+mj-cs"/>
        <a:sym typeface="Arial Narrow"/>
      </a:defRPr>
    </a:lvl2pPr>
    <a:lvl3pPr indent="457200" defTabSz="584200" latinLnBrk="0">
      <a:defRPr sz="1200">
        <a:latin typeface="+mj-lt"/>
        <a:ea typeface="+mj-ea"/>
        <a:cs typeface="+mj-cs"/>
        <a:sym typeface="Arial Narrow"/>
      </a:defRPr>
    </a:lvl3pPr>
    <a:lvl4pPr indent="685800" defTabSz="584200" latinLnBrk="0">
      <a:defRPr sz="1200">
        <a:latin typeface="+mj-lt"/>
        <a:ea typeface="+mj-ea"/>
        <a:cs typeface="+mj-cs"/>
        <a:sym typeface="Arial Narrow"/>
      </a:defRPr>
    </a:lvl4pPr>
    <a:lvl5pPr indent="914400" defTabSz="584200" latinLnBrk="0">
      <a:defRPr sz="1200">
        <a:latin typeface="+mj-lt"/>
        <a:ea typeface="+mj-ea"/>
        <a:cs typeface="+mj-cs"/>
        <a:sym typeface="Arial Narrow"/>
      </a:defRPr>
    </a:lvl5pPr>
    <a:lvl6pPr indent="1143000" defTabSz="584200" latinLnBrk="0">
      <a:defRPr sz="1200">
        <a:latin typeface="+mj-lt"/>
        <a:ea typeface="+mj-ea"/>
        <a:cs typeface="+mj-cs"/>
        <a:sym typeface="Arial Narrow"/>
      </a:defRPr>
    </a:lvl6pPr>
    <a:lvl7pPr indent="1371600" defTabSz="584200" latinLnBrk="0">
      <a:defRPr sz="1200">
        <a:latin typeface="+mj-lt"/>
        <a:ea typeface="+mj-ea"/>
        <a:cs typeface="+mj-cs"/>
        <a:sym typeface="Arial Narrow"/>
      </a:defRPr>
    </a:lvl7pPr>
    <a:lvl8pPr indent="1600200" defTabSz="584200" latinLnBrk="0">
      <a:defRPr sz="1200">
        <a:latin typeface="+mj-lt"/>
        <a:ea typeface="+mj-ea"/>
        <a:cs typeface="+mj-cs"/>
        <a:sym typeface="Arial Narrow"/>
      </a:defRPr>
    </a:lvl8pPr>
    <a:lvl9pPr indent="1828800" defTabSz="584200" latinLnBrk="0">
      <a:defRPr sz="1200">
        <a:latin typeface="+mj-lt"/>
        <a:ea typeface="+mj-ea"/>
        <a:cs typeface="+mj-cs"/>
        <a:sym typeface="Arial Narrow"/>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Master deck framework (logo, background) is inconsistent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Add FHIM enablers &amp; partnerships blank title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Move toward end of what is FHIM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Move uo to what is FHIM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Why is FHIM credible … package with history of FHIM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Backup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Closer to what is FHIM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Keep 22-24 together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defRPr b="1"/>
            </a:pPr>
            <a:r>
              <a:t>FYI…..details here are from Steve W &amp; are based on old S&amp;I processes; facelift needed; HIM WG also needs a facelift; both may prove relevant ways to get this messaging &amp; expanded engagement opps intoroduced.</a:t>
            </a:r>
          </a:p>
          <a:p>
            <a:pPr/>
          </a:p>
          <a:p>
            <a:pPr/>
          </a:p>
          <a:p>
            <a:pPr/>
            <a:r>
              <a:t>FHIM interoperability specifications are developed to meet the following definition of health interoperability:</a:t>
            </a:r>
          </a:p>
          <a:p>
            <a:pPr/>
            <a:r>
              <a:t> </a:t>
            </a:r>
          </a:p>
          <a:p>
            <a:pPr/>
            <a: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pPr/>
            <a:r>
              <a:t> </a:t>
            </a:r>
          </a:p>
          <a:p>
            <a:pPr/>
            <a:r>
              <a:t>Information that is computable and understandable, i.e., the ability for information shared by systems to be understood at the level of formally defined concepts;</a:t>
            </a:r>
          </a:p>
          <a:p>
            <a:pPr/>
            <a:r>
              <a:t>Information that is in a standardized, coded format whenever possible;</a:t>
            </a:r>
          </a:p>
          <a:p>
            <a:pPr/>
            <a:r>
              <a:t>Information that can be used by systems addressing payment, research and clinical uses, including computations to support clinical decision making and performance measurement;</a:t>
            </a:r>
          </a:p>
          <a:p>
            <a:pPr/>
            <a:r>
              <a:t>Display of information from outside sources with that generated internally; and</a:t>
            </a:r>
          </a:p>
          <a:p>
            <a:pPr/>
            <a:r>
              <a:t>Information that can be stored in coded form within a data repository other than the repository that generated it.</a:t>
            </a:r>
          </a:p>
          <a:p>
            <a:pPr/>
            <a:r>
              <a:t> </a:t>
            </a:r>
          </a:p>
          <a:p>
            <a:pPr/>
            <a:r>
              <a:t>As a result, FHIM interoperability specifications are not just the FHIM model, but a complete set of artifacts to fully support interoperability, including:</a:t>
            </a:r>
          </a:p>
          <a:p>
            <a:pPr/>
            <a:r>
              <a:t> </a:t>
            </a:r>
          </a:p>
          <a:p>
            <a:pPr/>
            <a:r>
              <a:t>Harmonized information concepts that are defined to meet the above definition of interoperability</a:t>
            </a:r>
          </a:p>
          <a:p>
            <a:pPr/>
            <a:r>
              <a:t>Harmonized terminology and value set information that is defined to fully support semantic interoperability</a:t>
            </a:r>
          </a:p>
          <a:p>
            <a:pPr/>
            <a: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pPr/>
            <a:r>
              <a:t> </a:t>
            </a:r>
          </a:p>
          <a:p>
            <a:pPr/>
            <a:r>
              <a:t>FHIM can also export the information model and its contents into an XML Model Interchange (XMI) format that can be used by federal partners for other purposes, such as designing physical databases in their organizations.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defRPr b="1" sz="1300"/>
            </a:pPr>
            <a:r>
              <a:t>FYI…..details here are from Steve W &amp; are based on old S&amp;I processes; facelift needed; HIM WG also needs a facelift; both may prove relevant ways to get this messaging &amp; expanded engagement opps introduced.</a:t>
            </a:r>
          </a:p>
          <a:p>
            <a:pPr>
              <a:defRPr sz="1300"/>
            </a:pPr>
          </a:p>
          <a:p>
            <a:pPr>
              <a:defRPr sz="1300"/>
            </a:pPr>
          </a:p>
          <a:p>
            <a:pPr>
              <a:defRPr sz="1300"/>
            </a:pPr>
            <a:r>
              <a:t>FHIM interoperability specifications are developed to meet the following definition of health interoperability:</a:t>
            </a:r>
          </a:p>
          <a:p>
            <a:pPr>
              <a:defRPr sz="1300"/>
            </a:pPr>
            <a:r>
              <a:t> </a:t>
            </a:r>
          </a:p>
          <a:p>
            <a:pPr>
              <a:defRPr sz="1300"/>
            </a:pPr>
            <a:r>
              <a:t>Interoperability has been generically defined as “The ability of software and hardware on different machines from different vendors to share data.”  In a health environment, a higher degree of interoperability is required and can be measured by the degree to which all health information relevant to an individual is completely, timely, reliably, accurately, securely, and accessibly integrated to support health services provided to the individual. Above all, interoperability means that the intended meaning of the information is interpreted in the same way by the sender and the receiver. Information needs to be understood at the point of care and available to local decision support mechanisms.  Achieving interoperability is no easy task due to the complexities of health concepts.  Achieving health interoperability requires:</a:t>
            </a:r>
          </a:p>
          <a:p>
            <a:pPr>
              <a:defRPr sz="1300"/>
            </a:pPr>
            <a:r>
              <a:t> </a:t>
            </a:r>
          </a:p>
          <a:p>
            <a:pPr>
              <a:defRPr sz="1300"/>
            </a:pPr>
            <a:r>
              <a:t>Information that is computable and understandable, i.e., the ability for information shared by systems to be understood at the level of formally defined concepts;</a:t>
            </a:r>
          </a:p>
          <a:p>
            <a:pPr>
              <a:defRPr sz="1300"/>
            </a:pPr>
            <a:r>
              <a:t>Information that is in a standardized, coded format whenever possible;</a:t>
            </a:r>
          </a:p>
          <a:p>
            <a:pPr>
              <a:defRPr sz="1300"/>
            </a:pPr>
            <a:r>
              <a:t>Information that can be used by systems addressing payment, research and clinical uses, including computations to support clinical decision making and performance measurement;</a:t>
            </a:r>
          </a:p>
          <a:p>
            <a:pPr>
              <a:defRPr sz="1300"/>
            </a:pPr>
            <a:r>
              <a:t>Display of information from outside sources with that generated internally;  and</a:t>
            </a:r>
          </a:p>
          <a:p>
            <a:pPr>
              <a:defRPr sz="1300"/>
            </a:pPr>
            <a:r>
              <a:t>Information that can be stored in coded form within a data repository other than the repository that generated it.</a:t>
            </a:r>
          </a:p>
          <a:p>
            <a:pPr>
              <a:defRPr sz="1300"/>
            </a:pPr>
            <a:r>
              <a:t> </a:t>
            </a:r>
          </a:p>
          <a:p>
            <a:pPr>
              <a:defRPr sz="1300"/>
            </a:pPr>
            <a:r>
              <a:t>As a result, FHIM interoperability specifications are not just the FHIM model, but a complete set of artifacts to fully support interoperability, including:</a:t>
            </a:r>
          </a:p>
          <a:p>
            <a:pPr>
              <a:defRPr sz="1300"/>
            </a:pPr>
            <a:r>
              <a:t> </a:t>
            </a:r>
          </a:p>
          <a:p>
            <a:pPr>
              <a:defRPr sz="1300"/>
            </a:pPr>
            <a:r>
              <a:t>Harmonized information concepts that are defined to meet the above definition of interoperability</a:t>
            </a:r>
          </a:p>
          <a:p>
            <a:pPr>
              <a:defRPr sz="1300"/>
            </a:pPr>
            <a:r>
              <a:t>Harmonized terminology and value set information that is defined to fully support semantic interoperability</a:t>
            </a:r>
          </a:p>
          <a:p>
            <a:pPr>
              <a:defRPr sz="1300"/>
            </a:pPr>
            <a:r>
              <a:t>Implementation guides/interoperability specifications that includes the information concept and terminology/value set information described above as well as APIs for developers to develop instance implementations of the interoperability specification, a test suite for verifying that the implementation fully conforms to the interoperability specification and other electronic information to assist developers in developing their instance implementations.</a:t>
            </a:r>
          </a:p>
          <a:p>
            <a:pPr>
              <a:defRPr sz="1300"/>
            </a:pPr>
            <a:r>
              <a:t> </a:t>
            </a:r>
          </a:p>
          <a:p>
            <a:pPr>
              <a:defRPr sz="1300"/>
            </a:pPr>
            <a:r>
              <a:t>FHIM can also export the information model and its contents into an XML Model Interchange (XMI) format that can be used by federal partners for other purposes, such as designing physical databases in their organizations.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defRPr sz="1100"/>
            </a:pPr>
            <a:r>
              <a:t>Nona to provide updates, History first Add legislation drivers and governance</a:t>
            </a:r>
          </a:p>
          <a:p>
            <a:pPr>
              <a:defRPr sz="1100"/>
            </a:pPr>
            <a:r>
              <a:t> </a:t>
            </a:r>
          </a:p>
          <a:p>
            <a:pPr marL="228600" indent="-228600">
              <a:buSzPct val="100000"/>
              <a:buAutoNum type="arabicPeriod" startAt="1"/>
              <a:defRPr b="1" sz="1100"/>
            </a:pPr>
            <a:r>
              <a:t>This deck’s design is aimed to optimize the manner in which resources specifically FHIM can be better understood by a growing audience of stakeholders and through ‘practical uses’ using practical language</a:t>
            </a:r>
          </a:p>
          <a:p>
            <a:pPr marL="228600" indent="-228600">
              <a:buSzPct val="100000"/>
              <a:buFont typeface="Arial"/>
              <a:buChar char="•"/>
              <a:defRPr sz="1100"/>
            </a:pPr>
            <a:r>
              <a:t>Between the prompt of the FHA Managing Board &amp; more recently an IPO ONC Town Hall, our aim is to </a:t>
            </a:r>
          </a:p>
          <a:p>
            <a:pPr marL="228600" indent="-228600">
              <a:buSzPct val="100000"/>
              <a:buAutoNum type="arabicPeriod" startAt="1"/>
              <a:defRPr b="1" sz="1100"/>
            </a:pPr>
            <a:r>
              <a:t>Increase FHIM Awareness, Use and the Relationship to other Resources that Further Interoperability</a:t>
            </a:r>
            <a:r>
              <a:rPr b="0"/>
              <a:t>.</a:t>
            </a:r>
            <a:endParaRPr b="0"/>
          </a:p>
          <a:p>
            <a:pPr lvl="1" marL="228600" indent="-228600">
              <a:buSzPct val="100000"/>
              <a:buFont typeface="Arial"/>
              <a:buChar char="•"/>
              <a:defRPr b="1" sz="1100"/>
            </a:pPr>
            <a:r>
              <a:t>Our Approach:</a:t>
            </a:r>
            <a:r>
              <a:rPr b="0"/>
              <a:t> In order to promote the optimum messaging, a series of ‘topics’ was chosen. Collectively once populated, they populate the FHIM Master Deck. This deck serves as home base and source for any informational brief requested and whenever it’s requested. The approach will help with consistent messaging and over time, contributors will also be able to keep it fresh …….. ideally</a:t>
            </a:r>
            <a:endParaRPr sz="2200">
              <a:latin typeface="Lucida Grande"/>
              <a:ea typeface="Lucida Grande"/>
              <a:cs typeface="Lucida Grande"/>
              <a:sym typeface="Lucida Grande"/>
            </a:endParaRPr>
          </a:p>
          <a:p>
            <a:pPr marL="228600" indent="-228600">
              <a:buSzPct val="100000"/>
              <a:buAutoNum type="arabicPeriod" startAt="1"/>
              <a:defRPr b="1" sz="1100"/>
            </a:pPr>
            <a:r>
              <a:t>Data List Distinctions / Product Comparisons &amp; Uses</a:t>
            </a:r>
            <a:r>
              <a:rPr b="0"/>
              <a:t>: Initially the group conducted analysis so the distinctions of FHIM against other ‘lists’ could be accomplished and applied where applicable. Specifically, Steve Wagner offers compare and contrast detail for the following and we simply need to decide how best to apply it in our messaging. </a:t>
            </a:r>
            <a:endParaRPr b="0"/>
          </a:p>
          <a:p>
            <a:pPr lvl="1" marL="228600" indent="-228600">
              <a:buSzPct val="100000"/>
              <a:buFont typeface="Arial"/>
              <a:buChar char="•"/>
              <a:defRPr sz="1100"/>
            </a:pPr>
            <a:r>
              <a:t>FHIM, DAF, DoD/VA’s Data Domains and ONC’s Interoperability Roadmap “Clinical Data Set”</a:t>
            </a:r>
            <a:endParaRPr sz="2200">
              <a:latin typeface="Lucida Grande"/>
              <a:ea typeface="Lucida Grande"/>
              <a:cs typeface="Lucida Grande"/>
              <a:sym typeface="Lucida Grande"/>
            </a:endParaRPr>
          </a:p>
          <a:p>
            <a:pPr marL="228600" indent="-228600">
              <a:buSzPct val="100000"/>
              <a:buAutoNum type="arabicPeriod" startAt="1"/>
              <a:defRPr b="1" sz="1100"/>
            </a:pPr>
            <a:r>
              <a:t>The following is a collection of statements and in turn opportunities this effort should address: </a:t>
            </a:r>
          </a:p>
          <a:p>
            <a:pPr lvl="2" marL="228600" indent="-228600">
              <a:buSzPct val="100000"/>
              <a:buFont typeface="Arial"/>
              <a:buChar char="•"/>
              <a:defRPr sz="1100"/>
            </a:pPr>
            <a:r>
              <a:t>Why do I need FHIM if I have FHIR?</a:t>
            </a:r>
            <a:endParaRPr sz="2200">
              <a:latin typeface="Lucida Grande"/>
              <a:ea typeface="Lucida Grande"/>
              <a:cs typeface="Lucida Grande"/>
              <a:sym typeface="Lucida Grande"/>
            </a:endParaRPr>
          </a:p>
          <a:p>
            <a:pPr lvl="2" marL="228600" indent="-228600">
              <a:buSzPct val="100000"/>
              <a:buFont typeface="Arial"/>
              <a:buChar char="•"/>
              <a:defRPr sz="1100"/>
            </a:pPr>
            <a:r>
              <a:t>Why do I need FHIM if there’s CIMI or even HL7’s RIM?</a:t>
            </a:r>
            <a:endParaRPr sz="2200">
              <a:latin typeface="Lucida Grande"/>
              <a:ea typeface="Lucida Grande"/>
              <a:cs typeface="Lucida Grande"/>
              <a:sym typeface="Lucida Grande"/>
            </a:endParaRPr>
          </a:p>
          <a:p>
            <a:pPr lvl="2" marL="228600" indent="-228600">
              <a:buSzPct val="100000"/>
              <a:buFont typeface="Arial"/>
              <a:buChar char="•"/>
              <a:defRPr sz="1100"/>
            </a:pPr>
            <a:r>
              <a:t>If I’m buying an EHR system, what use is there to FHIM?</a:t>
            </a:r>
            <a:endParaRPr sz="2200">
              <a:latin typeface="Lucida Grande"/>
              <a:ea typeface="Lucida Grande"/>
              <a:cs typeface="Lucida Grande"/>
              <a:sym typeface="Lucida Grande"/>
            </a:endParaRPr>
          </a:p>
          <a:p>
            <a:pPr lvl="2" marL="228600" indent="-228600">
              <a:buSzPct val="100000"/>
              <a:buFont typeface="Arial"/>
              <a:buChar char="•"/>
              <a:defRPr sz="1100"/>
            </a:pPr>
            <a:r>
              <a:t>I know of no one using FHIM? </a:t>
            </a:r>
            <a:endParaRPr sz="2200">
              <a:latin typeface="Lucida Grande"/>
              <a:ea typeface="Lucida Grande"/>
              <a:cs typeface="Lucida Grande"/>
              <a:sym typeface="Lucida Grande"/>
            </a:endParaRPr>
          </a:p>
          <a:p>
            <a:pPr lvl="2" marL="228600" indent="-228600">
              <a:buSzPct val="100000"/>
              <a:buFont typeface="Arial"/>
              <a:buChar char="•"/>
              <a:defRPr sz="1100"/>
            </a:pPr>
            <a:r>
              <a:t>Is the continued investment necessary going forward?</a:t>
            </a:r>
            <a:endParaRPr sz="2200">
              <a:latin typeface="Lucida Grande"/>
              <a:ea typeface="Lucida Grande"/>
              <a:cs typeface="Lucida Grande"/>
              <a:sym typeface="Lucida Grande"/>
            </a:endParaRPr>
          </a:p>
          <a:p>
            <a:pPr marL="228600" indent="-228600">
              <a:buSzPct val="100000"/>
              <a:buAutoNum type="arabicPeriod" startAt="1"/>
              <a:defRPr b="1" sz="1100"/>
            </a:pPr>
            <a:r>
              <a:t>Areas to be addressed:</a:t>
            </a:r>
          </a:p>
          <a:p>
            <a:pPr marL="228600" indent="-228600">
              <a:buSzPct val="100000"/>
              <a:buFont typeface="Arial"/>
              <a:buChar char="•"/>
              <a:defRPr sz="1100"/>
            </a:pPr>
            <a:r>
              <a:t>Intentions &amp; Benefits of FHIM, Users / Usage, Who were the participants in its build?</a:t>
            </a:r>
          </a:p>
          <a:p>
            <a:pPr marL="228600" indent="-228600">
              <a:buSzPct val="100000"/>
              <a:buFont typeface="Arial"/>
              <a:buChar char="•"/>
              <a:defRPr sz="1100"/>
            </a:pPr>
            <a:r>
              <a:t>Who has analyzed it? </a:t>
            </a:r>
          </a:p>
          <a:p>
            <a:pPr marL="228600" indent="-228600">
              <a:buSzPct val="100000"/>
              <a:buFont typeface="Arial"/>
              <a:buChar char="•"/>
              <a:defRPr sz="1100"/>
            </a:pPr>
            <a:r>
              <a:t>Initiatives where it is applied: </a:t>
            </a:r>
          </a:p>
          <a:p>
            <a:pPr lvl="2" marL="228600" indent="-228600">
              <a:buSzPct val="100000"/>
              <a:buFont typeface="Arial"/>
              <a:buChar char="•"/>
              <a:defRPr sz="1100"/>
            </a:pPr>
            <a:r>
              <a:t>Distinctions from other assets (data lists) so easily mixed up. (If FHIM &amp; CIMI aren’t the same describe that, FHIM vs FHIR, etc; )</a:t>
            </a:r>
            <a:endParaRPr sz="2200">
              <a:latin typeface="Lucida Grande"/>
              <a:ea typeface="Lucida Grande"/>
              <a:cs typeface="Lucida Grande"/>
              <a:sym typeface="Lucida Grande"/>
            </a:endParaRPr>
          </a:p>
          <a:p>
            <a:pPr lvl="2" marL="228600" indent="-228600">
              <a:buSzPct val="100000"/>
              <a:buFont typeface="Arial"/>
              <a:buChar char="•"/>
              <a:defRPr sz="1100"/>
            </a:pPr>
            <a:r>
              <a:t>How &amp; When to Apply </a:t>
            </a:r>
            <a:endParaRPr sz="2200">
              <a:latin typeface="Lucida Grande"/>
              <a:ea typeface="Lucida Grande"/>
              <a:cs typeface="Lucida Grande"/>
              <a:sym typeface="Lucida Grande"/>
            </a:endParaRPr>
          </a:p>
          <a:p>
            <a:pPr marL="228600" indent="-228600">
              <a:buSzPct val="100000"/>
              <a:buFont typeface="Arial"/>
              <a:buChar char="•"/>
              <a:defRPr sz="1100"/>
            </a:pPr>
            <a:r>
              <a:t>Lifecycle of Efforts: If technology hasn’t bypassed FHIM’s utility and in general the need for conceptual, logical &amp; physical informational modeling efforts, we have to convey that; relevance of common data model should apply for planning and implementing</a:t>
            </a:r>
          </a:p>
          <a:p>
            <a:pPr marL="228600" indent="-228600">
              <a:buSzPct val="100000"/>
              <a:buFont typeface="Arial"/>
              <a:buChar char="•"/>
              <a:defRPr sz="1100"/>
            </a:pPr>
            <a:r>
              <a:t>Making the case via an implementation ……via these DoD &amp; VA HDS Bus Line Work Groups based on the 4 JIP use cases is an ideal place for FHIM to serve as a reference; there are others </a:t>
            </a:r>
          </a:p>
          <a:p>
            <a:pPr marL="228600" indent="-228600">
              <a:buSzPct val="100000"/>
              <a:buFont typeface="Arial"/>
              <a:buChar char="•"/>
              <a:defRPr sz="1100"/>
            </a:pPr>
            <a:r>
              <a:t>Extenders: What extends the utility of FHIM in this case? Specifically, what role does the MDHT play and why that should appeal to implementers?</a:t>
            </a:r>
          </a:p>
          <a:p>
            <a:pPr marL="228600" indent="-228600">
              <a:buSzPct val="100000"/>
              <a:buFont typeface="Arial"/>
              <a:buChar char="•"/>
              <a:defRPr sz="1100"/>
            </a:pPr>
            <a:r>
              <a:t>Other Considerations: </a:t>
            </a:r>
          </a:p>
          <a:p>
            <a:pPr marL="228600" indent="-228600">
              <a:buSzPct val="100000"/>
              <a:buFont typeface="Arial"/>
              <a:buChar char="•"/>
              <a:defRPr sz="1100"/>
            </a:pPr>
            <a:r>
              <a:t>Feedback: As we reconnect to our user base, ensure we track the utility FHIM had</a:t>
            </a:r>
          </a:p>
          <a:p>
            <a:pPr marL="228600" indent="-228600">
              <a:buSzPct val="100000"/>
              <a:buFont typeface="Arial"/>
              <a:buChar char="•"/>
              <a:defRPr sz="1100"/>
            </a:pPr>
            <a:r>
              <a:t>While we seem to believe ‘we’ve assembled the content’ at this juncture, we need to confirm the messaging resonates with our planners, implementers, leaders? I believe in several locations the zinger is getting lost in the technical speak. We’ll start to reach out to colleagues (like Ann) to address this</a:t>
            </a:r>
          </a:p>
          <a:p>
            <a:pPr marL="228600" indent="-228600">
              <a:buSzPct val="100000"/>
              <a:buAutoNum type="arabicPeriod" startAt="1"/>
              <a:defRPr b="1" sz="1100"/>
            </a:pPr>
            <a:r>
              <a:t>Bottom line: Does this content compel our users to care / use it and the leaders to keep investing in its evolution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Precede with topic slide for users and usages and move 28-32 to back</a:t>
            </a:r>
          </a:p>
          <a:p>
            <a:pPr/>
            <a:r>
              <a:t>Move 33-36 after open group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defRPr sz="1300"/>
            </a:pPr>
            <a:r>
              <a:t>All,</a:t>
            </a:r>
          </a:p>
          <a:p>
            <a:pPr>
              <a:defRPr sz="1300"/>
            </a:pPr>
            <a:r>
              <a:t>Gail has asked that I convene a senior level meeting on the Federal Health Information Model (FHIM) to discuss the following:</a:t>
            </a:r>
          </a:p>
          <a:p>
            <a:pPr>
              <a:defRPr sz="1300"/>
            </a:pPr>
            <a:r>
              <a:t>·         Who is using the model</a:t>
            </a:r>
          </a:p>
          <a:p>
            <a:pPr>
              <a:defRPr sz="1300"/>
            </a:pPr>
            <a:r>
              <a:t>·         How the model is being used</a:t>
            </a:r>
          </a:p>
          <a:p>
            <a:pPr>
              <a:defRPr sz="1300"/>
            </a:pPr>
            <a:r>
              <a:t>·         Agency concerns</a:t>
            </a:r>
          </a:p>
          <a:p>
            <a:pPr>
              <a:defRPr sz="1300"/>
            </a:pPr>
            <a:r>
              <a:t>This is intended to be a preliminary discussion to help us better understand the future of the FHIM.</a:t>
            </a:r>
          </a:p>
          <a:p>
            <a:pPr>
              <a:defRPr sz="1300"/>
            </a:pPr>
            <a:r>
              <a:t>Please send a list of those in your agency that should be included in this discussion so I can coordinate schedules.</a:t>
            </a:r>
          </a:p>
          <a:p>
            <a:pPr>
              <a:defRPr sz="1300"/>
            </a:pPr>
            <a:r>
              <a:t>Thank you,</a:t>
            </a:r>
          </a:p>
          <a:p>
            <a:pPr>
              <a:defRPr sz="1300"/>
            </a:pPr>
            <a:r>
              <a:t>Caitlin</a:t>
            </a:r>
          </a:p>
          <a:p>
            <a:pPr>
              <a:defRPr sz="1300"/>
            </a:pPr>
            <a:r>
              <a:t>******************************</a:t>
            </a:r>
          </a:p>
          <a:p>
            <a:pPr>
              <a:defRPr sz="1300"/>
            </a:pPr>
            <a:r>
              <a:t>Please invite Alan Bartholomew and Krystol Shaw.   The FHIM was used to support the DoD-VA iEHR between 2009-2013, whose purpose was to support a SOA/Services-based interchange between organizations and Federal Entities. The requirement for Services-based interchange, unlike string data exchange, is to have a context-based information model to support each process-based service, with accompanying terminology.  In 2013, the work I funded with DoD IM monies,  then evolved into building the core  MHS Conceptual and Logical Data Models (DIV-1 and DIV-2 DODAF conformant) for MHS  Clinical Core necessary to support Interchange of Clinical and Health Insurance Data, and to support our underlying EHR for the To-be future.  Our next phase in FY16 is to plan on expanding our clinical core models based on the FHIM, and perhaps add to the FHIM in the areas of needed support and interchange with medical materiel, devices, Occupational Health/Personnel Accession, scheduling, records management, etc.., while we work on the areas critical to the MHS and others for data migration of legacy data to the to-be environment.</a:t>
            </a:r>
          </a:p>
          <a:p>
            <a:pPr>
              <a:defRPr sz="1300"/>
            </a:pPr>
            <a:r>
              <a:t>I will be on leave next Wednesday, but please send me the invitation for awareness.</a:t>
            </a:r>
          </a:p>
          <a:p>
            <a:pPr>
              <a:defRPr sz="1300"/>
            </a:pPr>
            <a:r>
              <a:t>Nancy</a:t>
            </a:r>
          </a:p>
          <a:p>
            <a:pPr>
              <a:defRPr sz="1300"/>
            </a:pPr>
            <a:r>
              <a:t>******************** </a:t>
            </a:r>
          </a:p>
          <a:p>
            <a:pPr>
              <a:defRPr sz="1300"/>
            </a:pPr>
            <a:r>
              <a:t>We (IPO) are in the process </a:t>
            </a:r>
            <a:r>
              <a:rPr>
                <a:latin typeface="Lucida Grande"/>
                <a:ea typeface="Lucida Grande"/>
                <a:cs typeface="Lucida Grande"/>
                <a:sym typeface="Lucida Grande"/>
              </a:rPr>
              <a:t>‎</a:t>
            </a:r>
            <a:r>
              <a:t>of identifying the </a:t>
            </a:r>
            <a:r>
              <a:rPr>
                <a:latin typeface="Lucida Grande"/>
                <a:ea typeface="Lucida Grande"/>
                <a:cs typeface="Lucida Grande"/>
                <a:sym typeface="Lucida Grande"/>
              </a:rPr>
              <a:t>‎</a:t>
            </a:r>
            <a:r>
              <a:t>cohort of people who need to be part of the discussion and will let you know.</a:t>
            </a:r>
          </a:p>
          <a:p>
            <a:pPr>
              <a:defRPr sz="1300"/>
            </a:pPr>
            <a:r>
              <a:t>Thanks for the background Nancy.</a:t>
            </a:r>
          </a:p>
          <a:p>
            <a:pPr>
              <a:defRPr sz="1300"/>
            </a:pPr>
            <a:r>
              <a:t> </a:t>
            </a:r>
          </a:p>
          <a:p>
            <a:pPr>
              <a:defRPr sz="1300"/>
            </a:pPr>
            <a:r>
              <a:t>The question that comes up for me, in light of the DoD's current interoperability product line (DMIX), EHR solution (DHMSM) and theater product line (JOMIS); and Vista Evolution trajectory is - how does the FHIM get operationalized in these solution suites (or does it) and what has to be present to make that happen? If oi doesn't, what's the ROI?</a:t>
            </a:r>
          </a:p>
          <a:p>
            <a:pPr>
              <a:defRPr sz="1300"/>
            </a:pPr>
            <a:r>
              <a:t> </a:t>
            </a:r>
          </a:p>
          <a:p>
            <a:pPr>
              <a:defRPr sz="1300"/>
            </a:pPr>
            <a:r>
              <a:t>Lauren</a:t>
            </a:r>
          </a:p>
          <a:p>
            <a:pPr defTabSz="617557">
              <a:defRPr sz="1300"/>
            </a:pPr>
            <a:r>
              <a:t>*********************************</a:t>
            </a:r>
          </a:p>
          <a:p>
            <a:pPr defTabSz="617557">
              <a:defRPr sz="1300"/>
            </a:pPr>
            <a:r>
              <a:t>It has also been a way for the various federal agencies-- among them the FDA, CDC, CMS, SAMHSA, DoD, VA to put data requirements together into a conceptual information model architecture and note where there are conflicts caused by overlaps in federal regulations. This has been very useful to raise awareness of and note the agencies' different use cases for information and the terminologies required thereof when doing data interchange for reporting, public health, compliance, research, and providing care.  </a:t>
            </a:r>
          </a:p>
          <a:p>
            <a:pPr>
              <a:defRPr sz="1300"/>
            </a:pPr>
            <a:r>
              <a:t>Nancy</a:t>
            </a:r>
          </a:p>
          <a:p>
            <a:pPr>
              <a:defRPr sz="1300"/>
            </a:pPr>
            <a:r>
              <a:t>****************************</a:t>
            </a:r>
          </a:p>
          <a:p>
            <a:pPr>
              <a:defRPr sz="1300"/>
            </a:pPr>
            <a:r>
              <a:t>I'm not sure about a specific ROI but the FHIM model would not be specifically operationalized since it is more conceptual vs physical.  It does/should provide a common categorization of all the data that the healthcare enterprise needs to conduct business.  It should help to create areas of focus (Domains) and all the specific data required to describe them.  Each initiation of the physical data created by electronic Health record systems can be different but they all should be able to point to a common model(FHIM) so that related semantics and syntax can be agreed to support sharing between systems.  So FHIM is one of those Strategic model that does directly support but if we had one we wouldn’t have to spend so much time and energy on developing mapping and work around like HDD etc..  My two cents.  I'm sure there are other that may be able to describe the benefits in another way.  I look forward to future discussion.</a:t>
            </a:r>
          </a:p>
          <a:p>
            <a:pPr>
              <a:defRPr sz="1300"/>
            </a:pPr>
            <a:r>
              <a:t>BART</a:t>
            </a:r>
          </a:p>
          <a:p>
            <a:pPr>
              <a:defRPr sz="1300"/>
            </a:pPr>
            <a: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Shape 394"/>
          <p:cNvSpPr/>
          <p:nvPr>
            <p:ph type="sldImg"/>
          </p:nvPr>
        </p:nvSpPr>
        <p:spPr>
          <a:prstGeom prst="rect">
            <a:avLst/>
          </a:prstGeom>
        </p:spPr>
        <p:txBody>
          <a:bodyPr/>
          <a:lstStyle/>
          <a:p>
            <a:pPr/>
          </a:p>
        </p:txBody>
      </p:sp>
      <p:sp>
        <p:nvSpPr>
          <p:cNvPr id="395" name="Shape 395"/>
          <p:cNvSpPr/>
          <p:nvPr>
            <p:ph type="body" sz="quarter" idx="1"/>
          </p:nvPr>
        </p:nvSpPr>
        <p:spPr>
          <a:prstGeom prst="rect">
            <a:avLst/>
          </a:prstGeom>
        </p:spPr>
        <p:txBody>
          <a:bodyPr/>
          <a:lstStyle/>
          <a:p>
            <a:pPr/>
            <a:r>
              <a:t>duplicate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Comparison slides are Part of what is FHIM, precede with title slide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Shape 454"/>
          <p:cNvSpPr/>
          <p:nvPr>
            <p:ph type="sldImg"/>
          </p:nvPr>
        </p:nvSpPr>
        <p:spPr>
          <a:prstGeom prst="rect">
            <a:avLst/>
          </a:prstGeom>
        </p:spPr>
        <p:txBody>
          <a:bodyPr/>
          <a:lstStyle/>
          <a:p>
            <a:pPr/>
          </a:p>
        </p:txBody>
      </p:sp>
      <p:sp>
        <p:nvSpPr>
          <p:cNvPr id="455" name="Shape 455"/>
          <p:cNvSpPr/>
          <p:nvPr>
            <p:ph type="body" sz="quarter" idx="1"/>
          </p:nvPr>
        </p:nvSpPr>
        <p:spPr>
          <a:prstGeom prst="rect">
            <a:avLst/>
          </a:prstGeom>
        </p:spPr>
        <p:txBody>
          <a:bodyPr/>
          <a:lstStyle/>
          <a:p>
            <a:pPr/>
            <a:r>
              <a:t>Organizing mechanism</a:t>
            </a:r>
          </a:p>
          <a:p>
            <a:pPr/>
            <a:r>
              <a:t>Can be used to compare and contrast physical models of COTS</a:t>
            </a:r>
          </a:p>
          <a:p>
            <a:pPr/>
            <a:r>
              <a:t>FHIM + EHR Functional Model can help define components and services</a:t>
            </a:r>
          </a:p>
          <a:p>
            <a:pPr/>
            <a:r>
              <a:t>MDHT can instantiate implementation specifications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Shape 529"/>
          <p:cNvSpPr/>
          <p:nvPr>
            <p:ph type="sldImg"/>
          </p:nvPr>
        </p:nvSpPr>
        <p:spPr>
          <a:prstGeom prst="rect">
            <a:avLst/>
          </a:prstGeom>
        </p:spPr>
        <p:txBody>
          <a:bodyPr/>
          <a:lstStyle/>
          <a:p>
            <a:pPr/>
          </a:p>
        </p:txBody>
      </p:sp>
      <p:sp>
        <p:nvSpPr>
          <p:cNvPr id="530" name="Shape 530"/>
          <p:cNvSpPr/>
          <p:nvPr>
            <p:ph type="body" sz="quarter" idx="1"/>
          </p:nvPr>
        </p:nvSpPr>
        <p:spPr>
          <a:prstGeom prst="rect">
            <a:avLst/>
          </a:prstGeom>
        </p:spPr>
        <p:txBody>
          <a:bodyPr/>
          <a:lstStyle/>
          <a:p>
            <a:pPr/>
            <a:r>
              <a:t>Business requirements = clinical, dental, administrative conceptual requirements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Shape 550"/>
          <p:cNvSpPr/>
          <p:nvPr>
            <p:ph type="sldImg"/>
          </p:nvPr>
        </p:nvSpPr>
        <p:spPr>
          <a:prstGeom prst="rect">
            <a:avLst/>
          </a:prstGeom>
        </p:spPr>
        <p:txBody>
          <a:bodyPr/>
          <a:lstStyle/>
          <a:p>
            <a:pPr/>
          </a:p>
        </p:txBody>
      </p:sp>
      <p:sp>
        <p:nvSpPr>
          <p:cNvPr id="551" name="Shape 551"/>
          <p:cNvSpPr/>
          <p:nvPr>
            <p:ph type="body" sz="quarter" idx="1"/>
          </p:nvPr>
        </p:nvSpPr>
        <p:spPr>
          <a:prstGeom prst="rect">
            <a:avLst/>
          </a:prstGeom>
        </p:spPr>
        <p:txBody>
          <a:bodyPr/>
          <a:lstStyle/>
          <a:p>
            <a:pPr marL="241653" indent="-241653" defTabSz="966612">
              <a:buClr>
                <a:srgbClr val="1D165A"/>
              </a:buClr>
              <a:buSzPct val="100000"/>
              <a:buFont typeface="Arial"/>
              <a:buChar char="•"/>
              <a:defRPr sz="1300">
                <a:solidFill>
                  <a:srgbClr val="1D165A"/>
                </a:solidFill>
              </a:defRPr>
            </a:pPr>
            <a:r>
              <a:t>Information modeling of remaining 17 of 37 FHIM information </a:t>
            </a:r>
            <a:endParaRPr sz="1800"/>
          </a:p>
          <a:p>
            <a:pPr marL="241653" indent="-241653" defTabSz="966612">
              <a:buClr>
                <a:srgbClr val="1D165A"/>
              </a:buClr>
              <a:buSzPct val="100000"/>
              <a:buFont typeface="Arial"/>
              <a:buChar char="•"/>
              <a:defRPr sz="1300">
                <a:solidFill>
                  <a:srgbClr val="1D165A"/>
                </a:solidFill>
              </a:defRPr>
            </a:pPr>
            <a:r>
              <a:t>Terminology modeling of remaining 25 of 37 FHIM domains</a:t>
            </a:r>
            <a:endParaRPr sz="1800"/>
          </a:p>
          <a:p>
            <a:pPr marL="241653" indent="-241653" defTabSz="966612">
              <a:buClr>
                <a:srgbClr val="1D165A"/>
              </a:buClr>
              <a:buSzPct val="100000"/>
              <a:buFont typeface="Arial"/>
              <a:buChar char="•"/>
              <a:defRPr sz="1300"/>
            </a:pPr>
            <a:r>
              <a:t>Generate drafts of HIE implementation standards to support federal partner interoperability use cases.</a:t>
            </a:r>
            <a:endParaRPr sz="1800"/>
          </a:p>
          <a:p>
            <a:pPr marL="241653" indent="-241653" defTabSz="966612">
              <a:buClr>
                <a:srgbClr val="1D165A"/>
              </a:buClr>
              <a:buSzPct val="100000"/>
              <a:buFont typeface="Arial"/>
              <a:buChar char="•"/>
              <a:defRPr sz="1300"/>
            </a:pPr>
            <a:r>
              <a:t>Populate the UML profile and begin generating reports</a:t>
            </a:r>
            <a:endParaRPr sz="1800"/>
          </a:p>
          <a:p>
            <a:pPr marL="241653" indent="-241653" defTabSz="966612">
              <a:buClr>
                <a:srgbClr val="1D165A"/>
              </a:buClr>
              <a:buSzPct val="100000"/>
              <a:buFont typeface="Arial"/>
              <a:buChar char="•"/>
              <a:defRPr sz="1300"/>
            </a:pPr>
            <a:r>
              <a:t>Leverage the FHIM as the information model for the NIEM Health Domain</a:t>
            </a:r>
            <a:endParaRPr sz="1800"/>
          </a:p>
          <a:p>
            <a:pPr>
              <a:defRPr sz="1300"/>
            </a:pPr>
          </a:p>
          <a:p>
            <a:pPr>
              <a:defRPr sz="1300"/>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Shape 558"/>
          <p:cNvSpPr/>
          <p:nvPr>
            <p:ph type="sldImg"/>
          </p:nvPr>
        </p:nvSpPr>
        <p:spPr>
          <a:prstGeom prst="rect">
            <a:avLst/>
          </a:prstGeom>
        </p:spPr>
        <p:txBody>
          <a:bodyPr/>
          <a:lstStyle/>
          <a:p>
            <a:pPr/>
          </a:p>
        </p:txBody>
      </p:sp>
      <p:sp>
        <p:nvSpPr>
          <p:cNvPr id="559" name="Shape 559"/>
          <p:cNvSpPr/>
          <p:nvPr>
            <p:ph type="body" sz="quarter" idx="1"/>
          </p:nvPr>
        </p:nvSpPr>
        <p:spPr>
          <a:prstGeom prst="rect">
            <a:avLst/>
          </a:prstGeom>
        </p:spPr>
        <p:txBody>
          <a:bodyPr/>
          <a:lstStyle/>
          <a:p>
            <a:pPr marL="241653" indent="-241653" defTabSz="966612">
              <a:buClr>
                <a:srgbClr val="1D165A"/>
              </a:buClr>
              <a:buSzPct val="100000"/>
              <a:buFont typeface="Arial"/>
              <a:buChar char="•"/>
              <a:defRPr sz="1300">
                <a:solidFill>
                  <a:srgbClr val="1D165A"/>
                </a:solidFill>
              </a:defRPr>
            </a:pPr>
            <a:r>
              <a:t>Information modeling of 20 of 37 FHIM information domains (e.g., Person, Lab, Medications, Health Concerns/Problems, Orders, etc..)</a:t>
            </a:r>
            <a:endParaRPr sz="1800"/>
          </a:p>
          <a:p>
            <a:pPr marL="241653" indent="-241653" defTabSz="966612">
              <a:buClr>
                <a:srgbClr val="1D165A"/>
              </a:buClr>
              <a:buSzPct val="100000"/>
              <a:buFont typeface="Arial"/>
              <a:buChar char="•"/>
              <a:defRPr sz="1300">
                <a:solidFill>
                  <a:srgbClr val="1D165A"/>
                </a:solidFill>
              </a:defRPr>
            </a:pPr>
            <a:r>
              <a:t>Terminology modeling of 12 of 18 FHIM domains</a:t>
            </a:r>
            <a:endParaRPr sz="1800"/>
          </a:p>
          <a:p>
            <a:pPr marL="241653" indent="-241653" defTabSz="966612">
              <a:buClr>
                <a:srgbClr val="1D165A"/>
              </a:buClr>
              <a:buSzPct val="100000"/>
              <a:buFont typeface="Arial"/>
              <a:buChar char="•"/>
              <a:defRPr sz="1300">
                <a:solidFill>
                  <a:srgbClr val="1D165A"/>
                </a:solidFill>
              </a:defRPr>
            </a:pPr>
            <a:r>
              <a:t>Integration of FHIM and associated terminology models with Model Driven Health Tools (MDHT)</a:t>
            </a:r>
            <a:endParaRPr sz="1800"/>
          </a:p>
          <a:p>
            <a:pPr marL="241653" indent="-241653" defTabSz="966612">
              <a:buClr>
                <a:srgbClr val="1D165A"/>
              </a:buClr>
              <a:buSzPct val="100000"/>
              <a:buFont typeface="Arial"/>
              <a:buChar char="•"/>
              <a:defRPr sz="1300">
                <a:solidFill>
                  <a:srgbClr val="1D165A"/>
                </a:solidFill>
              </a:defRPr>
            </a:pPr>
            <a:r>
              <a:t>A complete set of process guides for information, terminology and implementation modeling. Process guides are both a deliverable and a benefit</a:t>
            </a:r>
            <a:endParaRPr sz="1800"/>
          </a:p>
          <a:p>
            <a:pPr marL="241653" indent="-241653" defTabSz="966612">
              <a:buClr>
                <a:srgbClr val="1D165A"/>
              </a:buClr>
              <a:buSzPct val="100000"/>
              <a:buFont typeface="Arial"/>
              <a:buChar char="•"/>
              <a:defRPr sz="1300">
                <a:solidFill>
                  <a:srgbClr val="1D165A"/>
                </a:solidFill>
              </a:defRPr>
            </a:pPr>
            <a:r>
              <a:t>Prototyping of each individual process, model and tool</a:t>
            </a:r>
            <a:endParaRPr sz="1800"/>
          </a:p>
          <a:p>
            <a:pPr marL="241653" indent="-241653" defTabSz="966612">
              <a:buClr>
                <a:srgbClr val="1D165A"/>
              </a:buClr>
              <a:buSzPct val="100000"/>
              <a:buFont typeface="Arial"/>
              <a:buChar char="•"/>
              <a:defRPr sz="1300">
                <a:solidFill>
                  <a:srgbClr val="1D165A"/>
                </a:solidFill>
              </a:defRPr>
            </a:pPr>
            <a:r>
              <a:t>Prototyping of HIE Framework (fully integrated processes, models and tools that support the Model Driven Architecture approach to generating HIE standards)</a:t>
            </a:r>
            <a:endParaRPr sz="1800"/>
          </a:p>
          <a:p>
            <a:pPr marL="241653" indent="-241653" defTabSz="966612">
              <a:buClr>
                <a:srgbClr val="1D165A"/>
              </a:buClr>
              <a:buSzPct val="100000"/>
              <a:buFont typeface="Arial"/>
              <a:buChar char="•"/>
              <a:defRPr sz="1300">
                <a:solidFill>
                  <a:srgbClr val="1D165A"/>
                </a:solidFill>
              </a:defRPr>
            </a:pPr>
            <a:r>
              <a:t>Generation of a draft implementation standard for the exchange of immunization information in both a CDA and NIEM format</a:t>
            </a:r>
            <a:endParaRPr sz="1800"/>
          </a:p>
          <a:p>
            <a:pPr marL="241653" indent="-241653" defTabSz="966612">
              <a:buClr>
                <a:srgbClr val="1D165A"/>
              </a:buClr>
              <a:buSzPct val="100000"/>
              <a:buFont typeface="Arial"/>
              <a:buChar char="•"/>
              <a:defRPr sz="1300">
                <a:solidFill>
                  <a:srgbClr val="1D165A"/>
                </a:solidFill>
              </a:defRPr>
            </a:pPr>
            <a:r>
              <a:t>Mapped FHIM to all S&amp;I Framework initiatives</a:t>
            </a:r>
            <a:endParaRPr sz="1800"/>
          </a:p>
          <a:p>
            <a:pPr marL="241653" indent="-241653" defTabSz="966612">
              <a:buClr>
                <a:srgbClr val="1D165A"/>
              </a:buClr>
              <a:buSzPct val="100000"/>
              <a:buFont typeface="Arial"/>
              <a:buChar char="•"/>
              <a:defRPr sz="1300">
                <a:solidFill>
                  <a:srgbClr val="1D165A"/>
                </a:solidFill>
              </a:defRPr>
            </a:pPr>
            <a:r>
              <a:t>Definition of a UML profile to support enhanced report generation</a:t>
            </a:r>
            <a:endParaRPr sz="1800"/>
          </a:p>
          <a:p>
            <a:pPr marL="241653" indent="-241653" defTabSz="966612">
              <a:buClr>
                <a:srgbClr val="1D165A"/>
              </a:buClr>
              <a:buSzPct val="100000"/>
              <a:buFont typeface="Arial"/>
              <a:buChar char="•"/>
              <a:defRPr sz="1300">
                <a:solidFill>
                  <a:srgbClr val="1D165A"/>
                </a:solidFill>
              </a:defRPr>
            </a:pPr>
            <a:r>
              <a:t>Definition and generation of a draft comparative report between two versions of the FHIM</a:t>
            </a:r>
            <a:endParaRPr sz="1800"/>
          </a:p>
          <a:p>
            <a:pPr>
              <a:defRPr sz="1300"/>
            </a:pPr>
          </a:p>
          <a:p>
            <a:pPr>
              <a:defRPr sz="1300"/>
            </a:pPr>
          </a:p>
          <a:p>
            <a:pPr>
              <a:defRPr sz="1300"/>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Shape 611"/>
          <p:cNvSpPr/>
          <p:nvPr>
            <p:ph type="sldImg"/>
          </p:nvPr>
        </p:nvSpPr>
        <p:spPr>
          <a:prstGeom prst="rect">
            <a:avLst/>
          </a:prstGeom>
        </p:spPr>
        <p:txBody>
          <a:bodyPr/>
          <a:lstStyle/>
          <a:p>
            <a:pPr/>
          </a:p>
        </p:txBody>
      </p:sp>
      <p:sp>
        <p:nvSpPr>
          <p:cNvPr id="612" name="Shape 612"/>
          <p:cNvSpPr/>
          <p:nvPr>
            <p:ph type="body" sz="quarter" idx="1"/>
          </p:nvPr>
        </p:nvSpPr>
        <p:spPr>
          <a:prstGeom prst="rect">
            <a:avLst/>
          </a:prstGeom>
        </p:spPr>
        <p:txBody>
          <a:bodyPr/>
          <a:lstStyle>
            <a:lvl1pPr>
              <a:defRPr sz="1300"/>
            </a:lvl1pPr>
          </a:lstStyle>
          <a:p>
            <a:pPr/>
            <a:r>
              <a:t>In working with the S&amp;I Framework, the FHIM has several opportunities to leverage nationwide standards to further enhance semantic interoperability across the federal healthcare space and generate implementation standards for partners and other organizations looking to exchange health information with federal agencies.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lvl1pPr>
              <a:defRPr>
                <a:solidFill>
                  <a:schemeClr val="accent4"/>
                </a:solidFill>
                <a:latin typeface="Georgia"/>
                <a:ea typeface="Georgia"/>
                <a:cs typeface="Georgia"/>
                <a:sym typeface="Georgia"/>
              </a:defRPr>
            </a:lvl1pPr>
          </a:lstStyle>
          <a:p>
            <a:pPr/>
            <a:r>
              <a:t>This presentation communicates what the FHIM is and its value in a concise a manner. Not intended to be comprehensive, it is intentionally brief avoiding as much redundancy and jargon as possible. Depicts achievements while avoiding disputable claims.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p>
            <a:pPr>
              <a:defRPr sz="1300"/>
            </a:pPr>
            <a:r>
              <a:t>Value of mapping FHIM data elements to information exchange format specifications:</a:t>
            </a:r>
          </a:p>
          <a:p>
            <a:pPr>
              <a:defRPr sz="1300"/>
            </a:pPr>
          </a:p>
          <a:p>
            <a:pPr marL="181240" indent="-181240">
              <a:buSzPct val="100000"/>
              <a:buFont typeface="Arial"/>
              <a:buChar char="•"/>
              <a:defRPr sz="1300"/>
            </a:pPr>
            <a:r>
              <a:t>A unique</a:t>
            </a:r>
            <a:r>
              <a:rPr b="1"/>
              <a:t> </a:t>
            </a:r>
            <a:r>
              <a:t>meaning is assigned to each data element exchanged and some of the semantic ambiguity still remaining in implementation guides (IGs), templates, and profiles used for conformance testing is removed.</a:t>
            </a:r>
            <a:br/>
          </a:p>
          <a:p>
            <a:pPr marL="181240" indent="-181240">
              <a:buSzPct val="100000"/>
              <a:buFont typeface="Arial"/>
              <a:buChar char="•"/>
              <a:defRPr sz="1300"/>
            </a:pPr>
            <a:r>
              <a:t>A mechanism for creating additional CDA templates and FHIR profiles to meet the needs of federal partners in a way consistent with existing IGs using information exchange requirements already documented in the FHIM is provided.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Shape 770"/>
          <p:cNvSpPr/>
          <p:nvPr>
            <p:ph type="sldImg"/>
          </p:nvPr>
        </p:nvSpPr>
        <p:spPr>
          <a:prstGeom prst="rect">
            <a:avLst/>
          </a:prstGeom>
        </p:spPr>
        <p:txBody>
          <a:bodyPr/>
          <a:lstStyle/>
          <a:p>
            <a:pPr/>
          </a:p>
        </p:txBody>
      </p:sp>
      <p:sp>
        <p:nvSpPr>
          <p:cNvPr id="771" name="Shape 771"/>
          <p:cNvSpPr/>
          <p:nvPr>
            <p:ph type="body" sz="quarter" idx="1"/>
          </p:nvPr>
        </p:nvSpPr>
        <p:spPr>
          <a:prstGeom prst="rect">
            <a:avLst/>
          </a:prstGeom>
        </p:spPr>
        <p:txBody>
          <a:bodyPr/>
          <a:lstStyle/>
          <a:p>
            <a:pPr>
              <a:lnSpc>
                <a:spcPct val="114000"/>
              </a:lnSpc>
              <a:defRPr b="1" sz="1300"/>
            </a:pPr>
            <a:r>
              <a:t> 	1) Technical-Messaging / Outreach </a:t>
            </a:r>
            <a:r>
              <a:rPr b="0"/>
              <a:t>– Awareness &amp; Understanding that</a:t>
            </a:r>
            <a:br>
              <a:rPr b="0"/>
            </a:br>
            <a:r>
              <a:rPr b="0"/>
              <a:t>		FHIM can facilitate consistent implementations, within an</a:t>
            </a:r>
            <a:br>
              <a:rPr b="0"/>
            </a:br>
            <a:r>
              <a:rPr b="0"/>
              <a:t>		HL7 standard US Health IT Reference Architecture constructed from</a:t>
            </a:r>
            <a:br>
              <a:rPr b="0"/>
            </a:br>
            <a:r>
              <a:rPr b="0"/>
              <a:t>		Best available S&amp;I Framework / SDO resources and tools</a:t>
            </a:r>
            <a:endParaRPr b="0"/>
          </a:p>
          <a:p>
            <a:pPr>
              <a:spcBef>
                <a:spcPts val="600"/>
              </a:spcBef>
              <a:defRPr sz="1300" u="sng"/>
            </a:pPr>
            <a:r>
              <a:t>		DoD &amp; VA HDS Business Line Work Groups*</a:t>
            </a:r>
            <a:r>
              <a:rPr u="none"/>
              <a:t> (Recommendation)</a:t>
            </a:r>
            <a:endParaRPr u="none"/>
          </a:p>
          <a:p>
            <a:pPr lvl="2" marL="1268677" indent="-302065">
              <a:buSzPct val="100000"/>
              <a:buFont typeface="Lucida Grande"/>
              <a:buChar char="»"/>
              <a:defRPr sz="1300"/>
            </a:pPr>
            <a:r>
              <a:t>FHIM Reference Information Model for 4 JIP use cases</a:t>
            </a:r>
            <a:endParaRPr sz="2200">
              <a:latin typeface="Lucida Grande"/>
              <a:ea typeface="Lucida Grande"/>
              <a:cs typeface="Lucida Grande"/>
              <a:sym typeface="Lucida Grande"/>
            </a:endParaRPr>
          </a:p>
          <a:p>
            <a:pPr lvl="2" marL="1268677" indent="-302065">
              <a:buSzPct val="100000"/>
              <a:buFont typeface="Lucida Grande"/>
              <a:buChar char="»"/>
              <a:defRPr sz="1300"/>
            </a:pPr>
            <a:r>
              <a:t>DAF-FHIR profile for VA-DOD Health Data Services (HDS) implementation</a:t>
            </a:r>
            <a:endParaRPr sz="2200">
              <a:latin typeface="Lucida Grande"/>
              <a:ea typeface="Lucida Grande"/>
              <a:cs typeface="Lucida Grande"/>
              <a:sym typeface="Lucida Grande"/>
            </a:endParaRPr>
          </a:p>
          <a:p>
            <a:pPr>
              <a:lnSpc>
                <a:spcPct val="114000"/>
              </a:lnSpc>
              <a:spcBef>
                <a:spcPts val="1200"/>
              </a:spcBef>
              <a:defRPr b="1" sz="1300"/>
            </a:pPr>
            <a:r>
              <a:t> 	2) Usage / Usability </a:t>
            </a:r>
            <a:r>
              <a:rPr b="0"/>
              <a:t>(HITSP Lesson Learned: Developer need Implementation Guides)</a:t>
            </a:r>
            <a:br>
              <a:rPr b="0"/>
            </a:br>
            <a:r>
              <a:rPr b="0"/>
              <a:t>		UML Tool based Model Driven Architecture (MDA) can empower Architects</a:t>
            </a:r>
            <a:br>
              <a:rPr b="0"/>
            </a:br>
            <a:r>
              <a:rPr b="0"/>
              <a:t>		MDHT Implementation Guides can empower Developers</a:t>
            </a:r>
            <a:br>
              <a:rPr b="0"/>
            </a:br>
            <a:r>
              <a:t>	3) How FHIM can evolve </a:t>
            </a:r>
            <a:r>
              <a:rPr b="0"/>
              <a:t>… Align FHIM / MDHT / US Health IT Reference Architecture </a:t>
            </a:r>
            <a:endParaRPr b="0"/>
          </a:p>
          <a:p>
            <a:pPr>
              <a:lnSpc>
                <a:spcPct val="114000"/>
              </a:lnSpc>
              <a:spcBef>
                <a:spcPts val="1200"/>
              </a:spcBef>
              <a:defRPr sz="1300"/>
            </a:pPr>
            <a:r>
              <a:t>with </a:t>
            </a:r>
            <a:br/>
            <a:r>
              <a:t>		Federal Health Strategic Plan 2015-2020		</a:t>
            </a:r>
            <a:br/>
            <a:r>
              <a:t>		Interoperability Standards Advisory (ISA)</a:t>
            </a:r>
            <a:br/>
            <a:r>
              <a:t>		Federal Health Roadmap, released Oct 6, 2015</a:t>
            </a:r>
            <a:br/>
            <a:r>
              <a:t>		DOD-VA Health Data Services (HDS) as Proof of Concept</a:t>
            </a:r>
          </a:p>
          <a:p>
            <a:pPr>
              <a:lnSpc>
                <a:spcPct val="114000"/>
              </a:lnSpc>
              <a:defRPr sz="1300"/>
            </a:pPr>
            <a:r>
              <a:t>			Joint Exploratory Teams (JET) informed by FHIM</a:t>
            </a:r>
          </a:p>
          <a:p>
            <a:pPr>
              <a:defRPr sz="1300"/>
            </a:pPr>
            <a:r>
              <a:t>Some rework is recommended to Simplify.  Considering the slides I shared on what Gail is promoting for her Target Architecture / Dashboard and the fact this hits me as ‘too complex /wordy,</a:t>
            </a:r>
          </a:p>
          <a:p>
            <a:pPr>
              <a:defRPr sz="1300"/>
            </a:pPr>
          </a:p>
          <a:p>
            <a:pPr>
              <a:defRPr sz="1300"/>
            </a:pPr>
            <a:r>
              <a:t>Propose these </a:t>
            </a:r>
          </a:p>
          <a:p>
            <a:pPr>
              <a:defRPr sz="1300"/>
            </a:pPr>
          </a:p>
          <a:p>
            <a:pPr marL="483306" indent="-483306" defTabSz="617557">
              <a:buSzPct val="100000"/>
              <a:buAutoNum type="arabicPeriod" startAt="1"/>
              <a:defRPr sz="1300"/>
            </a:pPr>
            <a:r>
              <a:t>Enhance/Increase Usage / Usability</a:t>
            </a:r>
          </a:p>
          <a:p>
            <a:pPr marL="483306" indent="-483306">
              <a:buSzPct val="100000"/>
              <a:buAutoNum type="arabicPeriod" startAt="1"/>
              <a:defRPr sz="1300"/>
            </a:pPr>
            <a:r>
              <a:t>Enhance via promotion of MDA / Gail’s Target Architecture</a:t>
            </a:r>
          </a:p>
          <a:p>
            <a:pPr marL="483306" indent="-483306">
              <a:buSzPct val="100000"/>
              <a:buAutoNum type="arabicPeriod" startAt="1"/>
              <a:defRPr sz="1300"/>
            </a:pPr>
            <a:r>
              <a:t>Evolve via US Realm EHR-S FM Profile at HL7</a:t>
            </a:r>
          </a:p>
          <a:p>
            <a:pPr marL="483306" indent="-483306">
              <a:buSzPct val="100000"/>
              <a:buAutoNum type="arabicPeriod" startAt="1"/>
              <a:defRPr sz="1300"/>
            </a:pPr>
            <a:r>
              <a:t>Evolve via other examples where FHIM is integrated (IBRM, ISA)</a:t>
            </a:r>
          </a:p>
          <a:p>
            <a:pPr marL="483306" indent="-483306">
              <a:buSzPct val="100000"/>
              <a:buAutoNum type="arabicPeriod" startAt="1"/>
              <a:defRPr sz="1300"/>
            </a:pPr>
          </a:p>
          <a:p>
            <a:pPr>
              <a:defRPr sz="1300"/>
            </a:pPr>
            <a:r>
              <a:t>	</a:t>
            </a:r>
          </a:p>
          <a:p>
            <a:pPr>
              <a:defRPr sz="1300"/>
            </a:pPr>
          </a:p>
          <a:p>
            <a:pPr>
              <a:defRPr sz="1300"/>
            </a:pPr>
            <a:r>
              <a:t>For #1, I pulled in what were labeled as recommendations from earlier slide ‘since they hadn’t happened yet’.  The idea is to address Low Hanging Fruit / here &amp; now possibilities.  Try not to mention ‘at all’ anything related to US Health IT oriented ones).  Reference as Advantages to Bus/Data Architects and Advantages to Implementers vs Technical Messaging/Outreach.  </a:t>
            </a:r>
          </a:p>
          <a:p>
            <a:pPr>
              <a:defRPr sz="1300"/>
            </a:pPr>
            <a:r>
              <a:t>Sampling:  </a:t>
            </a:r>
          </a:p>
          <a:p>
            <a:pPr>
              <a:defRPr sz="1300"/>
            </a:pPr>
            <a:r>
              <a:t>- Post Initiative Mapping seems a consideration so there are always sub sets tailored for re use</a:t>
            </a:r>
          </a:p>
          <a:p>
            <a:pPr>
              <a:defRPr sz="1300"/>
            </a:pPr>
            <a:r>
              <a:t>- FHIM along with MDHT can mean work is accelerated as you end up with IGs…..Implementers will like this</a:t>
            </a:r>
          </a:p>
          <a:p>
            <a:pPr>
              <a:defRPr sz="1300"/>
            </a:pPr>
            <a:r>
              <a:t>- Review Steve’s Process Steps which might suggest a series of places/initiatives we reach out to see if in some way we can assist.  If it’s late to the party …..is it too late?  </a:t>
            </a:r>
          </a:p>
          <a:p>
            <a:pPr>
              <a:defRPr sz="1300"/>
            </a:pPr>
            <a:r>
              <a:t>What would the Information Model ‘Experts’ suggest as places to introduce FHIM?</a:t>
            </a:r>
          </a:p>
          <a:p>
            <a:pPr>
              <a:defRPr sz="1300"/>
            </a:pPr>
          </a:p>
          <a:p>
            <a:pPr>
              <a:defRPr sz="1300"/>
            </a:pPr>
            <a:r>
              <a:t>2:  See Gail’s slides (</a:t>
            </a:r>
          </a:p>
          <a:p>
            <a:pPr>
              <a:defRPr sz="1300"/>
            </a:pPr>
          </a:p>
          <a:p>
            <a:pPr marL="483306" indent="-483306">
              <a:buSzPct val="100000"/>
              <a:buAutoNum type="arabicPeriod" startAt="3"/>
              <a:defRPr sz="1300"/>
            </a:pPr>
            <a:r>
              <a:t>US Health IT Architecture is then mentioned ‘for the first time’</a:t>
            </a:r>
          </a:p>
          <a:p>
            <a:pPr marL="483306" indent="-483306">
              <a:buSzPct val="100000"/>
              <a:buAutoNum type="arabicPeriod" startAt="3"/>
              <a:defRPr sz="1300"/>
            </a:pPr>
            <a:r>
              <a:t>FHIM Evolution / integration to all that other stuff you listed</a:t>
            </a:r>
          </a:p>
          <a:p>
            <a:pPr lvl="5" marL="483306" indent="-483306">
              <a:buSzPct val="100000"/>
              <a:buFont typeface="Arial"/>
              <a:buChar char="•"/>
              <a:defRPr sz="1300"/>
            </a:pPr>
            <a:r>
              <a:t>Don’t forget some want the FHIM integrated into the new ISA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8" name="Shape 778"/>
          <p:cNvSpPr/>
          <p:nvPr>
            <p:ph type="sldImg"/>
          </p:nvPr>
        </p:nvSpPr>
        <p:spPr>
          <a:prstGeom prst="rect">
            <a:avLst/>
          </a:prstGeom>
        </p:spPr>
        <p:txBody>
          <a:bodyPr/>
          <a:lstStyle/>
          <a:p>
            <a:pPr/>
          </a:p>
        </p:txBody>
      </p:sp>
      <p:sp>
        <p:nvSpPr>
          <p:cNvPr id="779" name="Shape 779"/>
          <p:cNvSpPr/>
          <p:nvPr>
            <p:ph type="body" sz="quarter" idx="1"/>
          </p:nvPr>
        </p:nvSpPr>
        <p:spPr>
          <a:prstGeom prst="rect">
            <a:avLst/>
          </a:prstGeom>
        </p:spPr>
        <p:txBody>
          <a:bodyPr/>
          <a:lstStyle/>
          <a:p>
            <a:pPr>
              <a:defRPr sz="1300"/>
            </a:pPr>
            <a:r>
              <a:t>Some rework is recommended to Simplify.  Considering the slides I shared on what Gail is promoting for her Target Architecture / Dashboard and the fact this hits me as ‘too complex /wordy,</a:t>
            </a:r>
          </a:p>
          <a:p>
            <a:pPr>
              <a:defRPr sz="1300"/>
            </a:pPr>
          </a:p>
          <a:p>
            <a:pPr>
              <a:defRPr sz="1300"/>
            </a:pPr>
            <a:r>
              <a:t>Propose these </a:t>
            </a:r>
          </a:p>
          <a:p>
            <a:pPr>
              <a:defRPr sz="1300"/>
            </a:pPr>
          </a:p>
          <a:p>
            <a:pPr marL="483306" indent="-483306" defTabSz="617557">
              <a:buSzPct val="100000"/>
              <a:buAutoNum type="arabicPeriod" startAt="1"/>
              <a:defRPr sz="1300"/>
            </a:pPr>
            <a:r>
              <a:t>Enhance/Increase Usage / Usability</a:t>
            </a:r>
          </a:p>
          <a:p>
            <a:pPr marL="483306" indent="-483306">
              <a:buSzPct val="100000"/>
              <a:buAutoNum type="arabicPeriod" startAt="1"/>
              <a:defRPr sz="1300"/>
            </a:pPr>
            <a:r>
              <a:t>Enhance via promotion of MDA / Gail’s Target Architecture</a:t>
            </a:r>
          </a:p>
          <a:p>
            <a:pPr marL="483306" indent="-483306">
              <a:buSzPct val="100000"/>
              <a:buAutoNum type="arabicPeriod" startAt="1"/>
              <a:defRPr sz="1300"/>
            </a:pPr>
            <a:r>
              <a:t>Evolve via US Realm EHR-S FM Profile</a:t>
            </a:r>
          </a:p>
          <a:p>
            <a:pPr marL="483306" indent="-483306">
              <a:buSzPct val="100000"/>
              <a:buAutoNum type="arabicPeriod" startAt="1"/>
              <a:defRPr sz="1300"/>
            </a:pPr>
            <a:r>
              <a:t>Evolve via other examples where FHIM is integrated (IBRM, ISA)</a:t>
            </a:r>
          </a:p>
          <a:p>
            <a:pPr marL="483306" indent="-483306">
              <a:buSzPct val="100000"/>
              <a:buAutoNum type="arabicPeriod" startAt="1"/>
              <a:defRPr sz="1300"/>
            </a:pPr>
          </a:p>
          <a:p>
            <a:pPr>
              <a:defRPr sz="1300"/>
            </a:pPr>
            <a:r>
              <a:t>	</a:t>
            </a:r>
          </a:p>
          <a:p>
            <a:pPr>
              <a:defRPr sz="1300"/>
            </a:pPr>
          </a:p>
          <a:p>
            <a:pPr>
              <a:defRPr sz="1300"/>
            </a:pPr>
            <a:r>
              <a:t>For #1, I pulled in what were labeled as recommendations from earlier slide ‘since they hadn’t happened yet’.  The idea is to address Low Hanging Fruit / here &amp; now possibilities.  Try not to mention ‘at all’ anything related to US Health IT Reference Architecture oriented ones).  Reference as Advantages to Bus/Data Architects and Advantages to Implementers vs Technical Messaging/Outreach.  </a:t>
            </a:r>
          </a:p>
          <a:p>
            <a:pPr>
              <a:defRPr sz="1300"/>
            </a:pPr>
            <a:r>
              <a:t>Sampling:  </a:t>
            </a:r>
          </a:p>
          <a:p>
            <a:pPr>
              <a:defRPr sz="1300"/>
            </a:pPr>
            <a:r>
              <a:t>- Post Initiative Mapping seems a consideration so there are always sub sets tailored for re use</a:t>
            </a:r>
          </a:p>
          <a:p>
            <a:pPr>
              <a:defRPr sz="1300"/>
            </a:pPr>
            <a:r>
              <a:t>- FHIM along with MDHT can mean work is accelerated as you end up with IGs…..Implementers will like this</a:t>
            </a:r>
          </a:p>
          <a:p>
            <a:pPr>
              <a:defRPr sz="1300"/>
            </a:pPr>
            <a:r>
              <a:t>- Review Steve’s Process Steps which might suggest a series of places/initiatives we reach out to see if in some way we can assist.  If it’s late to the party …..is it too late?  </a:t>
            </a:r>
          </a:p>
          <a:p>
            <a:pPr>
              <a:defRPr sz="1300"/>
            </a:pPr>
            <a:r>
              <a:t>What would the Information Model ‘Experts’ suggest as places to introduce FHIM?</a:t>
            </a:r>
          </a:p>
          <a:p>
            <a:pPr>
              <a:defRPr sz="1300"/>
            </a:pPr>
          </a:p>
          <a:p>
            <a:pPr>
              <a:defRPr sz="1300"/>
            </a:pPr>
            <a:r>
              <a:t>2:  See Gail’s slides (</a:t>
            </a:r>
          </a:p>
          <a:p>
            <a:pPr>
              <a:defRPr sz="1300"/>
            </a:pPr>
          </a:p>
          <a:p>
            <a:pPr marL="483306" indent="-483306">
              <a:buSzPct val="100000"/>
              <a:buAutoNum type="arabicPeriod" startAt="3"/>
              <a:defRPr sz="1300"/>
            </a:pPr>
            <a:r>
              <a:t>US Health IT is then mentioned ‘for the first time’</a:t>
            </a:r>
          </a:p>
          <a:p>
            <a:pPr marL="483306" indent="-483306">
              <a:buSzPct val="100000"/>
              <a:buAutoNum type="arabicPeriod" startAt="3"/>
              <a:defRPr sz="1300"/>
            </a:pPr>
            <a:r>
              <a:t>FHIM Evolution / integration to all that other stuff you listed</a:t>
            </a:r>
          </a:p>
          <a:p>
            <a:pPr lvl="5" marL="483306" indent="-483306">
              <a:buSzPct val="100000"/>
              <a:buFont typeface="Arial"/>
              <a:buChar char="•"/>
              <a:defRPr sz="1300"/>
            </a:pPr>
            <a:r>
              <a:t>Don’t forget some want the FHIM integrated into the new ISA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Shape 820"/>
          <p:cNvSpPr/>
          <p:nvPr>
            <p:ph type="sldImg"/>
          </p:nvPr>
        </p:nvSpPr>
        <p:spPr>
          <a:prstGeom prst="rect">
            <a:avLst/>
          </a:prstGeom>
        </p:spPr>
        <p:txBody>
          <a:bodyPr/>
          <a:lstStyle/>
          <a:p>
            <a:pPr/>
          </a:p>
        </p:txBody>
      </p:sp>
      <p:sp>
        <p:nvSpPr>
          <p:cNvPr id="821" name="Shape 821"/>
          <p:cNvSpPr/>
          <p:nvPr>
            <p:ph type="body" sz="quarter" idx="1"/>
          </p:nvPr>
        </p:nvSpPr>
        <p:spPr>
          <a:prstGeom prst="rect">
            <a:avLst/>
          </a:prstGeom>
        </p:spPr>
        <p:txBody>
          <a:bodyPr/>
          <a:lstStyle/>
          <a:p>
            <a:pPr/>
            <a:r>
              <a:t>78-86 move to compare and contract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Shape 828"/>
          <p:cNvSpPr/>
          <p:nvPr>
            <p:ph type="sldImg"/>
          </p:nvPr>
        </p:nvSpPr>
        <p:spPr>
          <a:prstGeom prst="rect">
            <a:avLst/>
          </a:prstGeom>
        </p:spPr>
        <p:txBody>
          <a:bodyPr/>
          <a:lstStyle/>
          <a:p>
            <a:pPr/>
          </a:p>
        </p:txBody>
      </p:sp>
      <p:sp>
        <p:nvSpPr>
          <p:cNvPr id="829" name="Shape 829"/>
          <p:cNvSpPr/>
          <p:nvPr>
            <p:ph type="body" sz="quarter" idx="1"/>
          </p:nvPr>
        </p:nvSpPr>
        <p:spPr>
          <a:prstGeom prst="rect">
            <a:avLst/>
          </a:prstGeom>
        </p:spPr>
        <p:txBody>
          <a:bodyPr/>
          <a:lstStyle/>
          <a:p>
            <a:pPr>
              <a:defRPr b="1" sz="1300"/>
            </a:pPr>
            <a:r>
              <a:t>The architecture of a system </a:t>
            </a:r>
            <a:r>
              <a:rPr b="0"/>
              <a:t>involves what elements make up the system and how they work together to provide the functionality of the system, including what parts and connectors make up the system and how the parts interact using the connectors. </a:t>
            </a:r>
            <a:r>
              <a:t>A viewpoint on a system </a:t>
            </a:r>
            <a:r>
              <a:rPr b="0"/>
              <a:t>involves a perspective focusing on specific concerns regarding the system, which suppresses details to provide a simplified model having only those elements related to the concerns of the viewpoint. For example, a security or data viewpoint focuses on security or data concerns and a security or data viewpoint model contains those elements that are related to security or data from a more general model of a system.</a:t>
            </a:r>
            <a:endParaRPr b="0"/>
          </a:p>
          <a:p>
            <a:pPr marL="362480" indent="-362480">
              <a:buSzPct val="100000"/>
              <a:buFont typeface="Arial"/>
              <a:buChar char="•"/>
              <a:defRPr sz="1300"/>
            </a:pPr>
            <a:r>
              <a:t>A </a:t>
            </a:r>
            <a:r>
              <a:rPr b="1"/>
              <a:t>computation independent model (CIM) </a:t>
            </a:r>
            <a:r>
              <a:t>of a system describes the domain and requirements of the system. A CIM might consist of a model from the informational viewpoint, which captures information about the data of a system. The CIM corresponds to the conceptualization perspective’s requirements model.</a:t>
            </a:r>
          </a:p>
          <a:p>
            <a:pPr marL="362480" indent="-362480">
              <a:buSzPct val="100000"/>
              <a:buFont typeface="Arial"/>
              <a:buChar char="•"/>
              <a:defRPr sz="1300"/>
            </a:pPr>
            <a:r>
              <a:t>A </a:t>
            </a:r>
            <a:r>
              <a:rPr b="1"/>
              <a:t>platform independent model (PIM) </a:t>
            </a:r>
            <a:r>
              <a:t>of a system describes the operation of the system independent of any platform. A PIM might consist of a model from the informational viewpoint, which captures information about the data of a system, and a model from the computational viewpoint, which captures information about the processing of a system, independent of any platform. A platform independent model is one that is independent of the features of any specific platform. To achieve platform independence, a model may target a technology-neutral virtual machine. A virtual machine is a collection of parts and services that are independent of any specific platform and may be realized on multiple specific platforms, but the virtual machine remains independent and unaffected by any underlying platform. The PIM corresponds to the specification perspective’s analysis model.</a:t>
            </a:r>
          </a:p>
          <a:p>
            <a:pPr marL="362480" indent="-362480">
              <a:buSzPct val="100000"/>
              <a:buFont typeface="Arial"/>
              <a:buChar char="•"/>
              <a:defRPr sz="1300"/>
            </a:pPr>
            <a:r>
              <a:t>A </a:t>
            </a:r>
            <a:r>
              <a:rPr b="1"/>
              <a:t>platform specific model (PSM) </a:t>
            </a:r>
            <a:r>
              <a:t>of a system describes the operation of the system as it uses one or more specific platforms. A PSM might consist of a model from the informational viewpoint, which captures information about the data of a system, and a model from the computational viewpoint, which captures information about the processing of a system, based on a specific platform. As a PSM targets a specific platform, it uses the features of the specific platform specified by a platform model. The PSM corresponds to the specification perspective’s design model.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0" name="Shape 880"/>
          <p:cNvSpPr/>
          <p:nvPr>
            <p:ph type="sldImg"/>
          </p:nvPr>
        </p:nvSpPr>
        <p:spPr>
          <a:prstGeom prst="rect">
            <a:avLst/>
          </a:prstGeom>
        </p:spPr>
        <p:txBody>
          <a:bodyPr/>
          <a:lstStyle/>
          <a:p>
            <a:pPr/>
          </a:p>
        </p:txBody>
      </p:sp>
      <p:sp>
        <p:nvSpPr>
          <p:cNvPr id="881" name="Shape 881"/>
          <p:cNvSpPr/>
          <p:nvPr>
            <p:ph type="body" sz="quarter" idx="1"/>
          </p:nvPr>
        </p:nvSpPr>
        <p:spPr>
          <a:prstGeom prst="rect">
            <a:avLst/>
          </a:prstGeom>
        </p:spPr>
        <p:txBody>
          <a:bodyPr/>
          <a:lstStyle/>
          <a:p>
            <a:pPr defTabSz="966612">
              <a:defRPr sz="1300"/>
            </a:pPr>
            <a:r>
              <a:t> A </a:t>
            </a:r>
            <a:r>
              <a:rPr b="1"/>
              <a:t>viewpoint</a:t>
            </a:r>
            <a:r>
              <a:t> is an abstraction technique for focusing on a particular set of concerns within a system while suppressing all irrelevant detail. A viewpoint can be represented via one or more models; where, a </a:t>
            </a:r>
            <a:r>
              <a:rPr b="1"/>
              <a:t>model</a:t>
            </a:r>
            <a:r>
              <a:t> is a formal</a:t>
            </a:r>
            <a:r>
              <a:rPr b="1"/>
              <a:t> </a:t>
            </a:r>
            <a:r>
              <a:t>specification of the function, structure and behavior of a system within a given context. Different communities (Rational Unified Process, RDBMS, Zackman, WC3, ISO RM-ODP) have different names and boundaries for these models or viewpoints; where, we are using the OMG Model Driven Architecture definitions; where, MDA has the following: </a:t>
            </a:r>
          </a:p>
          <a:p>
            <a:pPr marL="181240" indent="-181240" defTabSz="617557">
              <a:buSzPct val="100000"/>
              <a:buFont typeface="Arial"/>
              <a:buChar char="•"/>
              <a:defRPr sz="1300"/>
            </a:pPr>
            <a:r>
              <a:t>The </a:t>
            </a:r>
            <a:r>
              <a:rPr b="1"/>
              <a:t>Computation Independent Model (CIM) </a:t>
            </a:r>
            <a:r>
              <a:t>focuses on the context and requirements of the system without consideration for its structure or processing. As an example, a blood pressure CIM contains systolic and diastolic measurements (quantity and unit), and may also contain qualifiers and modifiers, including position, device, exercise state, and site. </a:t>
            </a:r>
          </a:p>
          <a:p>
            <a:pPr marL="181240" indent="-181240" defTabSz="617557">
              <a:buSzPct val="100000"/>
              <a:buFont typeface="Arial"/>
              <a:buChar char="•"/>
              <a:defRPr sz="1300"/>
            </a:pPr>
            <a:r>
              <a:t>The </a:t>
            </a:r>
            <a:r>
              <a:rPr b="1"/>
              <a:t>Platform Independent Model (PIM) </a:t>
            </a:r>
            <a:r>
              <a:t>focuses on the operational capabilities of a system outside the context of a specific platform (or set of platforms) by showing only those parts of a complete specification that can be abstracted out of that platform. As an example, a blood pressure PIM contains two V3 Observation classes with LOINC values in the code and integers and UCUM pressure values a value field as a PQ data type. </a:t>
            </a:r>
          </a:p>
          <a:p>
            <a:pPr marL="181240" indent="-181240">
              <a:buSzPct val="100000"/>
              <a:buFont typeface="Arial"/>
              <a:buChar char="•"/>
              <a:defRPr sz="1300"/>
            </a:pPr>
            <a:r>
              <a:t>A </a:t>
            </a:r>
            <a:r>
              <a:rPr b="1"/>
              <a:t>platform specific Model (PSM) </a:t>
            </a:r>
            <a:r>
              <a:t>augments a platform independent viewpoint with details relating to the use of a specific platform. As an example, Model Driven Health Tool (MDHT) might transform a blood pressure PIM into blood pressure PSM implementation guides for C-CDA, FHIR and/or NIEM.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Shape 889"/>
          <p:cNvSpPr/>
          <p:nvPr>
            <p:ph type="sldImg"/>
          </p:nvPr>
        </p:nvSpPr>
        <p:spPr>
          <a:prstGeom prst="rect">
            <a:avLst/>
          </a:prstGeom>
        </p:spPr>
        <p:txBody>
          <a:bodyPr/>
          <a:lstStyle/>
          <a:p>
            <a:pPr/>
          </a:p>
        </p:txBody>
      </p:sp>
      <p:sp>
        <p:nvSpPr>
          <p:cNvPr id="890" name="Shape 890"/>
          <p:cNvSpPr/>
          <p:nvPr>
            <p:ph type="body" sz="quarter" idx="1"/>
          </p:nvPr>
        </p:nvSpPr>
        <p:spPr>
          <a:prstGeom prst="rect">
            <a:avLst/>
          </a:prstGeom>
        </p:spPr>
        <p:txBody>
          <a:bodyPr/>
          <a:lstStyle/>
          <a:p>
            <a:pPr defTabSz="617557">
              <a:defRPr b="1" sz="1300"/>
            </a:pPr>
            <a:r>
              <a:t>Health information modeling </a:t>
            </a:r>
            <a:r>
              <a:rPr b="0"/>
              <a:t>is UML based modeling of entities, attributes, relationships, and constraints, and has critical linkages to clinical terminology, process model data objects, detailed clinical models, data rules and constraints, and of course metadata.  Additionally, information modeling has strong linkages to data governance, database management, data dictionaries, data profiling, data standardization, and information exchange specifications.</a:t>
            </a:r>
            <a:endParaRPr b="0"/>
          </a:p>
          <a:p>
            <a:pPr>
              <a:defRPr b="1" sz="1300"/>
            </a:pPr>
          </a:p>
          <a:p>
            <a:pPr>
              <a:defRPr b="1" sz="1300"/>
            </a:pPr>
            <a:r>
              <a:t> Business Models</a:t>
            </a:r>
          </a:p>
          <a:p>
            <a:pPr marL="181240" indent="-181240">
              <a:buSzPct val="100000"/>
              <a:buFont typeface="Arial"/>
              <a:buChar char="•"/>
              <a:defRPr b="1" sz="1300"/>
            </a:pPr>
            <a:r>
              <a:t>Business Information Models</a:t>
            </a:r>
            <a:r>
              <a:rPr b="0"/>
              <a:t>, such as FHIM,</a:t>
            </a:r>
            <a:r>
              <a:t> </a:t>
            </a:r>
            <a:r>
              <a:rPr b="0"/>
              <a:t>Identify and describe the clinical and administrative analysis information needed to operate the business regardless of whether the information is or will be in an IT system.  The main principles are to allow the various business functions to achieve a common understanding of the information, to reduce gaps, overlaps, and inconsistencies and to promote information sharing and insight into where the information is created and used.</a:t>
            </a:r>
            <a:endParaRPr b="0"/>
          </a:p>
          <a:p>
            <a:pPr marL="181240" indent="-181240">
              <a:buSzPct val="100000"/>
              <a:buFont typeface="Arial"/>
              <a:buChar char="•"/>
              <a:defRPr b="1" sz="1300"/>
            </a:pPr>
            <a:r>
              <a:t>Technical Information Models</a:t>
            </a:r>
            <a:r>
              <a:rPr b="0"/>
              <a:t>, such as VIM, transform a subset of the business information models into  </a:t>
            </a:r>
            <a:r>
              <a:rPr b="0" i="1" u="sng"/>
              <a:t>IT system focused design models</a:t>
            </a:r>
            <a:r>
              <a:rPr b="0"/>
              <a:t>.  The main principles are to allow the IT development community to have a shared understanding of the information and its relationships, and to enable IT system interoperability by acting as a common point from which all IT implementations will derive.</a:t>
            </a:r>
            <a:endParaRPr b="0"/>
          </a:p>
          <a:p>
            <a:pPr>
              <a:defRPr b="1" sz="1300"/>
            </a:pPr>
            <a:r>
              <a:t>Implementation Models</a:t>
            </a:r>
          </a:p>
          <a:p>
            <a:pPr marL="181240" indent="-181240">
              <a:buSzPct val="100000"/>
              <a:buFont typeface="Arial"/>
              <a:buChar char="•"/>
              <a:defRPr b="1" sz="1300"/>
            </a:pPr>
            <a:r>
              <a:t>Information Exchange Models, </a:t>
            </a:r>
            <a:r>
              <a:rPr b="0"/>
              <a:t>such as a DoD Operational Resource Flow Matrix (OV-3),</a:t>
            </a:r>
            <a:r>
              <a:t> </a:t>
            </a:r>
            <a:r>
              <a:rPr b="0"/>
              <a:t>represent how information is exchanged between systems,   The main principles are to define message content to include both the necessary business information and implementation concerns such as message format, encoding, and control.</a:t>
            </a:r>
            <a:endParaRPr b="0"/>
          </a:p>
          <a:p>
            <a:pPr marL="181240" indent="-181240">
              <a:buSzPct val="100000"/>
              <a:buFont typeface="Arial"/>
              <a:buChar char="•"/>
              <a:defRPr b="1" sz="1300"/>
            </a:pPr>
            <a:r>
              <a:t>Physical Information Models, such as </a:t>
            </a:r>
            <a:r>
              <a:rPr b="0"/>
              <a:t>using a Oracle Data Description Language (</a:t>
            </a:r>
            <a:r>
              <a:t>DDL</a:t>
            </a:r>
            <a:r>
              <a:rPr b="0"/>
              <a:t>) may be</a:t>
            </a:r>
            <a:r>
              <a:t> </a:t>
            </a:r>
            <a:r>
              <a:rPr b="0"/>
              <a:t>constructed from a Technical Information Model and maintained to represent how information is stored in a data store such as a database management system (</a:t>
            </a:r>
            <a:r>
              <a:t>DBMS</a:t>
            </a:r>
            <a:r>
              <a:rPr b="0"/>
              <a:t>).   The main principles are to define storage content to include both the necessary business information and implementation concerns such as records, fields, data types, and indexing.</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Shape 957"/>
          <p:cNvSpPr/>
          <p:nvPr>
            <p:ph type="sldImg"/>
          </p:nvPr>
        </p:nvSpPr>
        <p:spPr>
          <a:prstGeom prst="rect">
            <a:avLst/>
          </a:prstGeom>
        </p:spPr>
        <p:txBody>
          <a:bodyPr/>
          <a:lstStyle/>
          <a:p>
            <a:pPr/>
          </a:p>
        </p:txBody>
      </p:sp>
      <p:sp>
        <p:nvSpPr>
          <p:cNvPr id="958" name="Shape 958"/>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8" name="Shape 1028"/>
          <p:cNvSpPr/>
          <p:nvPr>
            <p:ph type="sldImg"/>
          </p:nvPr>
        </p:nvSpPr>
        <p:spPr>
          <a:prstGeom prst="rect">
            <a:avLst/>
          </a:prstGeom>
        </p:spPr>
        <p:txBody>
          <a:bodyPr/>
          <a:lstStyle/>
          <a:p>
            <a:pPr/>
          </a:p>
        </p:txBody>
      </p:sp>
      <p:sp>
        <p:nvSpPr>
          <p:cNvPr id="1029" name="Shape 1029"/>
          <p:cNvSpPr/>
          <p:nvPr>
            <p:ph type="body" sz="quarter" idx="1"/>
          </p:nvPr>
        </p:nvSpPr>
        <p:spPr>
          <a:prstGeom prst="rect">
            <a:avLst/>
          </a:prstGeom>
        </p:spPr>
        <p:txBody>
          <a:bodyPr/>
          <a:lstStyle/>
          <a:p>
            <a:pPr marL="302066" indent="-302066">
              <a:buSzPct val="100000"/>
              <a:buFont typeface="Arial"/>
              <a:buChar char="•"/>
              <a:defRPr sz="1300"/>
            </a:pPr>
            <a:r>
              <a:t>HL7 Clinical Models and CIMI focus on concepts and the necessary meta-data / provenance (who, what, when, where, how) to support specific use cases.</a:t>
            </a:r>
          </a:p>
          <a:p>
            <a:pPr marL="302066" indent="-302066">
              <a:buSzPct val="100000"/>
              <a:buFont typeface="Arial"/>
              <a:buChar char="•"/>
              <a:defRPr sz="1300"/>
            </a:pPr>
            <a:r>
              <a:t>FHIM focuses on domains and the context in which entities, associations and their attributes and value sets exist, based on the Federal Use Cases and SME input. </a:t>
            </a:r>
          </a:p>
          <a:p>
            <a:pPr marL="302066" indent="-302066">
              <a:buSzPct val="100000"/>
              <a:buFont typeface="Arial"/>
              <a:buChar char="•"/>
              <a:defRPr sz="1300"/>
            </a:pPr>
            <a:r>
              <a:t>DAF can use FHIM as its information model to support federated queries.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6" name="Shape 1046"/>
          <p:cNvSpPr/>
          <p:nvPr>
            <p:ph type="sldImg"/>
          </p:nvPr>
        </p:nvSpPr>
        <p:spPr>
          <a:prstGeom prst="rect">
            <a:avLst/>
          </a:prstGeom>
        </p:spPr>
        <p:txBody>
          <a:bodyPr/>
          <a:lstStyle/>
          <a:p>
            <a:pPr/>
          </a:p>
        </p:txBody>
      </p:sp>
      <p:sp>
        <p:nvSpPr>
          <p:cNvPr id="1047" name="Shape 1047"/>
          <p:cNvSpPr/>
          <p:nvPr>
            <p:ph type="body" sz="quarter" idx="1"/>
          </p:nvPr>
        </p:nvSpPr>
        <p:spPr>
          <a:prstGeom prst="rect">
            <a:avLst/>
          </a:prstGeom>
        </p:spPr>
        <p:txBody>
          <a:bodyPr/>
          <a:lstStyle/>
          <a:p>
            <a:pPr>
              <a:spcBef>
                <a:spcPts val="1900"/>
              </a:spcBef>
              <a:defRPr b="1" sz="1300"/>
            </a:pPr>
            <a:r>
              <a:t>Current Questions Addressed by Proof of Concept</a:t>
            </a:r>
          </a:p>
          <a:p>
            <a:pPr>
              <a:spcBef>
                <a:spcPts val="1900"/>
              </a:spcBef>
              <a:defRPr sz="1300"/>
            </a:pPr>
            <a:r>
              <a:t>What are the dependencies between Federal Health strategies from multiple organizations? </a:t>
            </a:r>
          </a:p>
          <a:p>
            <a:pPr>
              <a:spcBef>
                <a:spcPts val="1900"/>
              </a:spcBef>
              <a:defRPr sz="1300"/>
            </a:pPr>
            <a:r>
              <a:t>What are the potential gaps and overlaps across the strategies? </a:t>
            </a:r>
          </a:p>
          <a:p>
            <a:pPr>
              <a:spcBef>
                <a:spcPts val="1900"/>
              </a:spcBef>
              <a:defRPr sz="1300"/>
            </a:pPr>
            <a:r>
              <a:t>What are the impacts to current time frames and strategies based on changes to achievements in milestones? </a:t>
            </a:r>
          </a:p>
          <a:p>
            <a:pPr>
              <a:spcBef>
                <a:spcPts val="1900"/>
              </a:spcBef>
              <a:defRPr sz="1300"/>
            </a:pPr>
            <a:r>
              <a:t>What strategies are supported by the Pilot Projects? </a:t>
            </a:r>
          </a:p>
          <a:p>
            <a:pPr>
              <a:spcBef>
                <a:spcPts val="1900"/>
              </a:spcBef>
              <a:defRPr sz="1300"/>
            </a:pPr>
          </a:p>
          <a:p>
            <a:pPr>
              <a:spcBef>
                <a:spcPts val="600"/>
              </a:spcBef>
              <a:defRPr b="1" sz="1300">
                <a:solidFill>
                  <a:srgbClr val="C10A25"/>
                </a:solidFill>
              </a:defRPr>
            </a:pPr>
            <a:r>
              <a:t>Potential Questions Strategic Architecture Could Address:</a:t>
            </a:r>
          </a:p>
          <a:p>
            <a:pPr>
              <a:spcBef>
                <a:spcPts val="600"/>
              </a:spcBef>
              <a:defRPr sz="1300"/>
            </a:pPr>
            <a:r>
              <a:t>What are the key milestone dates that are impacted by other activities? (would require information regarding milestones and activities from each Federal Partner)</a:t>
            </a:r>
          </a:p>
          <a:p>
            <a:pPr>
              <a:spcBef>
                <a:spcPts val="600"/>
              </a:spcBef>
              <a:defRPr sz="1300"/>
            </a:pPr>
            <a:r>
              <a:t>What percentage are we to being able to completing the achievement of a Critical Action, or Learning Health System Requirement (would require detailed milestones and statuses from all of the related partner actions tied to each critical action) </a:t>
            </a:r>
          </a:p>
          <a:p>
            <a:pPr>
              <a:spcBef>
                <a:spcPts val="600"/>
              </a:spcBef>
              <a:defRPr sz="1300"/>
            </a:pPr>
            <a:r>
              <a:t>How do all of the partner activities relate back to each of the Objectives from the Federal Health IT Strategic Plan</a:t>
            </a:r>
          </a:p>
          <a:p>
            <a:pPr>
              <a:spcBef>
                <a:spcPts val="600"/>
              </a:spcBef>
              <a:defRPr sz="1300"/>
            </a:pPr>
            <a:r>
              <a:t>What laws, regulations, and policies affect each of the Roadmap Critical Actions, Learning Health System Requirements, or FHIT Strat Plan Objectives? (requires information and linkages to laws, regulations, and policies)</a:t>
            </a:r>
          </a:p>
          <a:p>
            <a:pPr>
              <a:spcBef>
                <a:spcPts val="600"/>
              </a:spcBef>
              <a:defRPr sz="1300"/>
            </a:pPr>
            <a:r>
              <a:t>What potentially duplicative healthcare functions exist across Federal Agencies (requires information regarding business functions and capabilities from across several Federal Agencies).</a:t>
            </a:r>
          </a:p>
          <a:p>
            <a:pPr>
              <a:spcBef>
                <a:spcPts val="600"/>
              </a:spcBef>
              <a:defRPr sz="1300"/>
            </a:pPr>
            <a:r>
              <a:t>What does the IT spend across the Federal Government to address each Interoperability Roadmap Critical Action look like? (would require budget and investment information linked to all of the activities that support each Roadmap Critical 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Might have too much detail </a:t>
            </a:r>
            <a:r>
              <a:rPr>
                <a:latin typeface="Wingdings"/>
                <a:ea typeface="Wingdings"/>
                <a:cs typeface="Wingdings"/>
                <a:sym typeface="Wingdings"/>
              </a:rPr>
              <a:t> </a:t>
            </a:r>
            <a:r>
              <a:t>show mixed messages. Redo based on the following</a:t>
            </a:r>
          </a:p>
          <a:p>
            <a:pPr marL="228600" indent="-228600">
              <a:buSzPct val="100000"/>
              <a:buAutoNum type="arabicPeriod" startAt="1"/>
              <a:defRPr b="1" sz="1100"/>
            </a:pPr>
            <a:r>
              <a:t>This deck’s design is aimed to optimize the manner in which resources specifically FHIM can be better understood by a growing audience of stakeholders and through ‘practical uses’ using practical language</a:t>
            </a:r>
          </a:p>
          <a:p>
            <a:pPr marL="228600" indent="-228600">
              <a:buSzPct val="100000"/>
              <a:buFont typeface="Arial"/>
              <a:buChar char="•"/>
              <a:defRPr sz="1100"/>
            </a:pPr>
            <a:r>
              <a:t>Between the prompt of the FHA Managing Board &amp; more recently an IPO ONC Town Hall, our aim is to </a:t>
            </a:r>
          </a:p>
          <a:p>
            <a:pPr marL="228600" indent="-228600">
              <a:buSzPct val="100000"/>
              <a:buAutoNum type="arabicPeriod" startAt="1"/>
              <a:defRPr b="1" sz="1100"/>
            </a:pPr>
            <a:r>
              <a:t>Increase FHIM Awareness, Use and the Relationship to other Resources that Further Interoperability</a:t>
            </a:r>
            <a:r>
              <a:rPr b="0"/>
              <a:t>.</a:t>
            </a:r>
            <a:endParaRPr b="0"/>
          </a:p>
          <a:p>
            <a:pPr lvl="1" marL="228600" indent="-228600">
              <a:buSzPct val="100000"/>
              <a:buFont typeface="Arial"/>
              <a:buChar char="•"/>
              <a:defRPr b="1" sz="1100"/>
            </a:pPr>
            <a:r>
              <a:t>Our Approach:</a:t>
            </a:r>
            <a:r>
              <a:rPr b="0"/>
              <a:t> In order to promote the optimum messaging, a series of ‘topics’ was chosen. Collectively once populated, they populate the FHIM Master Deck. This deck serves as home base and source for any informational brief requested and whenever it’s requested. The approach will help with consistent messaging and over time, contributors will also be able to keep it fresh …….. ideally</a:t>
            </a:r>
            <a:endParaRPr sz="2200">
              <a:latin typeface="Lucida Grande"/>
              <a:ea typeface="Lucida Grande"/>
              <a:cs typeface="Lucida Grande"/>
              <a:sym typeface="Lucida Grande"/>
            </a:endParaRPr>
          </a:p>
          <a:p>
            <a:pPr marL="228600" indent="-228600">
              <a:buSzPct val="100000"/>
              <a:buAutoNum type="arabicPeriod" startAt="1"/>
              <a:defRPr b="1" sz="1100"/>
            </a:pPr>
            <a:r>
              <a:t>Data List Distinctions / Product Comparisons &amp; Uses</a:t>
            </a:r>
            <a:r>
              <a:rPr b="0"/>
              <a:t>: Initially the group conducted analysis so the distinctions of FHIM against other ‘lists’ could be accomplished and applied where applicable. Specifically, Steve Wagner offers compare and contrast detail for the following and we simply need to decide how best to apply it in our messaging. </a:t>
            </a:r>
            <a:endParaRPr b="0"/>
          </a:p>
          <a:p>
            <a:pPr lvl="1" marL="228600" indent="-228600">
              <a:buSzPct val="100000"/>
              <a:buFont typeface="Arial"/>
              <a:buChar char="•"/>
              <a:defRPr sz="1100"/>
            </a:pPr>
            <a:r>
              <a:t>FHIM, DAF, DoD/VA’s Data Domains and ONC’s Interoperability Roadmap “Clinical Data Set”</a:t>
            </a:r>
            <a:endParaRPr sz="2200">
              <a:latin typeface="Lucida Grande"/>
              <a:ea typeface="Lucida Grande"/>
              <a:cs typeface="Lucida Grande"/>
              <a:sym typeface="Lucida Grande"/>
            </a:endParaRPr>
          </a:p>
          <a:p>
            <a:pPr marL="228600" indent="-228600">
              <a:buSzPct val="100000"/>
              <a:buAutoNum type="arabicPeriod" startAt="1"/>
              <a:defRPr b="1" sz="1100"/>
            </a:pPr>
            <a:r>
              <a:t>The following is a collection of statements and in turn opportunities this effort should address: </a:t>
            </a:r>
          </a:p>
          <a:p>
            <a:pPr lvl="2" marL="228600" indent="-228600">
              <a:buSzPct val="100000"/>
              <a:buFont typeface="Arial"/>
              <a:buChar char="•"/>
              <a:defRPr sz="1100"/>
            </a:pPr>
            <a:r>
              <a:t>Why do I need FHIM if I have FHIR?</a:t>
            </a:r>
            <a:endParaRPr sz="2200">
              <a:latin typeface="Lucida Grande"/>
              <a:ea typeface="Lucida Grande"/>
              <a:cs typeface="Lucida Grande"/>
              <a:sym typeface="Lucida Grande"/>
            </a:endParaRPr>
          </a:p>
          <a:p>
            <a:pPr lvl="2" marL="228600" indent="-228600">
              <a:buSzPct val="100000"/>
              <a:buFont typeface="Arial"/>
              <a:buChar char="•"/>
              <a:defRPr sz="1100"/>
            </a:pPr>
            <a:r>
              <a:t>Why do I need FHIM if there’s CIMI or even HL7’s RIM?</a:t>
            </a:r>
            <a:endParaRPr sz="2200">
              <a:latin typeface="Lucida Grande"/>
              <a:ea typeface="Lucida Grande"/>
              <a:cs typeface="Lucida Grande"/>
              <a:sym typeface="Lucida Grande"/>
            </a:endParaRPr>
          </a:p>
          <a:p>
            <a:pPr lvl="2" marL="228600" indent="-228600">
              <a:buSzPct val="100000"/>
              <a:buFont typeface="Arial"/>
              <a:buChar char="•"/>
              <a:defRPr sz="1100"/>
            </a:pPr>
            <a:r>
              <a:t>If I’m buying an EHR system, what use is there to FHIM?</a:t>
            </a:r>
            <a:endParaRPr sz="2200">
              <a:latin typeface="Lucida Grande"/>
              <a:ea typeface="Lucida Grande"/>
              <a:cs typeface="Lucida Grande"/>
              <a:sym typeface="Lucida Grande"/>
            </a:endParaRPr>
          </a:p>
          <a:p>
            <a:pPr lvl="2" marL="228600" indent="-228600">
              <a:buSzPct val="100000"/>
              <a:buFont typeface="Arial"/>
              <a:buChar char="•"/>
              <a:defRPr sz="1100"/>
            </a:pPr>
            <a:r>
              <a:t>I know of no one using FHIM? </a:t>
            </a:r>
            <a:endParaRPr sz="2200">
              <a:latin typeface="Lucida Grande"/>
              <a:ea typeface="Lucida Grande"/>
              <a:cs typeface="Lucida Grande"/>
              <a:sym typeface="Lucida Grande"/>
            </a:endParaRPr>
          </a:p>
          <a:p>
            <a:pPr lvl="2" marL="228600" indent="-228600">
              <a:buSzPct val="100000"/>
              <a:buFont typeface="Arial"/>
              <a:buChar char="•"/>
              <a:defRPr sz="1100"/>
            </a:pPr>
            <a:r>
              <a:t>Is the continued investment necessary going forward?</a:t>
            </a:r>
            <a:endParaRPr sz="2200">
              <a:latin typeface="Lucida Grande"/>
              <a:ea typeface="Lucida Grande"/>
              <a:cs typeface="Lucida Grande"/>
              <a:sym typeface="Lucida Grande"/>
            </a:endParaRPr>
          </a:p>
          <a:p>
            <a:pPr marL="228600" indent="-228600">
              <a:buSzPct val="100000"/>
              <a:buAutoNum type="arabicPeriod" startAt="1"/>
              <a:defRPr b="1" sz="1100"/>
            </a:pPr>
            <a:r>
              <a:t>Areas to be addressed:</a:t>
            </a:r>
          </a:p>
          <a:p>
            <a:pPr marL="228600" indent="-228600">
              <a:buSzPct val="100000"/>
              <a:buFont typeface="Arial"/>
              <a:buChar char="•"/>
              <a:defRPr sz="1100"/>
            </a:pPr>
            <a:r>
              <a:t>Intentions &amp; Benefits of FHIM, Users / Usage, Who were the participants in its build?</a:t>
            </a:r>
          </a:p>
          <a:p>
            <a:pPr marL="228600" indent="-228600">
              <a:buSzPct val="100000"/>
              <a:buFont typeface="Arial"/>
              <a:buChar char="•"/>
              <a:defRPr sz="1100"/>
            </a:pPr>
            <a:r>
              <a:t>Who has analyzed it? </a:t>
            </a:r>
          </a:p>
          <a:p>
            <a:pPr marL="228600" indent="-228600">
              <a:buSzPct val="100000"/>
              <a:buFont typeface="Arial"/>
              <a:buChar char="•"/>
              <a:defRPr sz="1100"/>
            </a:pPr>
            <a:r>
              <a:t>Initiatives where it is applied: </a:t>
            </a:r>
          </a:p>
          <a:p>
            <a:pPr lvl="2" marL="228600" indent="-228600">
              <a:buSzPct val="100000"/>
              <a:buFont typeface="Arial"/>
              <a:buChar char="•"/>
              <a:defRPr sz="1100"/>
            </a:pPr>
            <a:r>
              <a:t>Distinctions from other assets (data lists) so easily mixed up. (If FHIM &amp; CIMI aren’t the same describe that, FHIM vs FHIR, etc; )</a:t>
            </a:r>
            <a:endParaRPr sz="2200">
              <a:latin typeface="Lucida Grande"/>
              <a:ea typeface="Lucida Grande"/>
              <a:cs typeface="Lucida Grande"/>
              <a:sym typeface="Lucida Grande"/>
            </a:endParaRPr>
          </a:p>
          <a:p>
            <a:pPr lvl="2" marL="228600" indent="-228600">
              <a:buSzPct val="100000"/>
              <a:buFont typeface="Arial"/>
              <a:buChar char="•"/>
              <a:defRPr sz="1100"/>
            </a:pPr>
            <a:r>
              <a:t>How &amp; When to Apply </a:t>
            </a:r>
            <a:endParaRPr sz="2200">
              <a:latin typeface="Lucida Grande"/>
              <a:ea typeface="Lucida Grande"/>
              <a:cs typeface="Lucida Grande"/>
              <a:sym typeface="Lucida Grande"/>
            </a:endParaRPr>
          </a:p>
          <a:p>
            <a:pPr marL="228600" indent="-228600">
              <a:buSzPct val="100000"/>
              <a:buFont typeface="Arial"/>
              <a:buChar char="•"/>
              <a:defRPr sz="1100"/>
            </a:pPr>
            <a:r>
              <a:t>Lifecycle of Efforts: If technology hasn’t bypassed FHIM’s utility and in general the need for conceptual, logical &amp; physical informational modeling efforts, we have to convey that; relevance of common data model should apply for planning and implementing</a:t>
            </a:r>
          </a:p>
          <a:p>
            <a:pPr marL="228600" indent="-228600">
              <a:buSzPct val="100000"/>
              <a:buFont typeface="Arial"/>
              <a:buChar char="•"/>
              <a:defRPr sz="1100"/>
            </a:pPr>
            <a:r>
              <a:t>Making the case via an implementation ……via these DoD &amp; VA HDS Bus Line Work Groups based on the 4 JIP use cases is an ideal place for FHIM to serve as a reference; there are others </a:t>
            </a:r>
          </a:p>
          <a:p>
            <a:pPr marL="228600" indent="-228600">
              <a:buSzPct val="100000"/>
              <a:buFont typeface="Arial"/>
              <a:buChar char="•"/>
              <a:defRPr sz="1100"/>
            </a:pPr>
            <a:r>
              <a:t>Extenders: What extends the utility of FHIM in this case? Specifically, what role does the MDHT play and why that should appeal to implementers?</a:t>
            </a:r>
          </a:p>
          <a:p>
            <a:pPr marL="228600" indent="-228600">
              <a:buSzPct val="100000"/>
              <a:buFont typeface="Arial"/>
              <a:buChar char="•"/>
              <a:defRPr sz="1100"/>
            </a:pPr>
            <a:r>
              <a:t>Other Considerations: </a:t>
            </a:r>
          </a:p>
          <a:p>
            <a:pPr marL="228600" indent="-228600">
              <a:buSzPct val="100000"/>
              <a:buFont typeface="Arial"/>
              <a:buChar char="•"/>
              <a:defRPr sz="1100"/>
            </a:pPr>
            <a:r>
              <a:t>Feedback: As we reconnect to our user base, ensure we track the utility FHIM had</a:t>
            </a:r>
          </a:p>
          <a:p>
            <a:pPr marL="228600" indent="-228600">
              <a:buSzPct val="100000"/>
              <a:buFont typeface="Arial"/>
              <a:buChar char="•"/>
              <a:defRPr sz="1100"/>
            </a:pPr>
            <a:r>
              <a:t>While we seem to believe ‘we’ve assembled the content’ at this juncture, we need to confirm the messaging resonates with our planners, implementers, leaders? I believe in several locations the zinger is getting lost in the technical speak. We’ll start to reach out to colleagues (like Ann) to address this</a:t>
            </a:r>
          </a:p>
          <a:p>
            <a:pPr marL="228600" indent="-228600">
              <a:buSzPct val="100000"/>
              <a:buAutoNum type="arabicPeriod" startAt="1"/>
              <a:defRPr b="1" sz="1100"/>
            </a:pPr>
            <a:r>
              <a:t>Bottom line: Does this content compel our users to care / use it and the leaders to keep investing in its evolution </a:t>
            </a:r>
          </a:p>
          <a:p>
            <a:pPr marL="228600" indent="-228600">
              <a:buSzPct val="100000"/>
              <a:buAutoNum type="arabicPeriod" startAt="1"/>
              <a:defRPr sz="1100"/>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4" name="Shape 1064"/>
          <p:cNvSpPr/>
          <p:nvPr>
            <p:ph type="sldImg"/>
          </p:nvPr>
        </p:nvSpPr>
        <p:spPr>
          <a:prstGeom prst="rect">
            <a:avLst/>
          </a:prstGeom>
        </p:spPr>
        <p:txBody>
          <a:bodyPr/>
          <a:lstStyle/>
          <a:p>
            <a:pPr/>
          </a:p>
        </p:txBody>
      </p:sp>
      <p:sp>
        <p:nvSpPr>
          <p:cNvPr id="1065" name="Shape 1065"/>
          <p:cNvSpPr/>
          <p:nvPr>
            <p:ph type="body" sz="quarter" idx="1"/>
          </p:nvPr>
        </p:nvSpPr>
        <p:spPr>
          <a:prstGeom prst="rect">
            <a:avLst/>
          </a:prstGeom>
        </p:spPr>
        <p:txBody>
          <a:bodyPr/>
          <a:lstStyle>
            <a:lvl1pPr defTabSz="966612">
              <a:defRPr sz="1300"/>
            </a:lvl1pPr>
          </a:lstStyle>
          <a:p>
            <a:pPr/>
            <a:r>
              <a:t>The architecture can be used as an analytical engine to support data-driven decision-making through an easy to interpret dashboard.  The example shows how architecture can enable the execution of Strategy Implementation.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8" name="Shape 1128"/>
          <p:cNvSpPr/>
          <p:nvPr>
            <p:ph type="sldImg"/>
          </p:nvPr>
        </p:nvSpPr>
        <p:spPr>
          <a:prstGeom prst="rect">
            <a:avLst/>
          </a:prstGeom>
        </p:spPr>
        <p:txBody>
          <a:bodyPr/>
          <a:lstStyle/>
          <a:p>
            <a:pPr/>
          </a:p>
        </p:txBody>
      </p:sp>
      <p:sp>
        <p:nvSpPr>
          <p:cNvPr id="1129" name="Shape 1129"/>
          <p:cNvSpPr/>
          <p:nvPr>
            <p:ph type="body" sz="quarter" idx="1"/>
          </p:nvPr>
        </p:nvSpPr>
        <p:spPr>
          <a:prstGeom prst="rect">
            <a:avLst/>
          </a:prstGeom>
        </p:spPr>
        <p:txBody>
          <a:bodyPr/>
          <a:lstStyle/>
          <a:p>
            <a:pPr>
              <a:defRPr sz="1300"/>
            </a:pPr>
            <a:r>
              <a:t>For guidelines see:</a:t>
            </a:r>
          </a:p>
          <a:p>
            <a:pPr marL="362480" indent="-362480">
              <a:buSzPct val="100000"/>
              <a:buFont typeface="Arial"/>
              <a:buChar char="•"/>
              <a:defRPr sz="1300"/>
            </a:pPr>
            <a:r>
              <a:t>www.guidelines.gov managed by AHRQ</a:t>
            </a:r>
          </a:p>
          <a:p>
            <a:pPr marL="362480" indent="-362480">
              <a:buSzPct val="100000"/>
              <a:buFont typeface="Arial"/>
              <a:buChar char="•"/>
              <a:defRPr sz="1300"/>
            </a:pPr>
            <a:r>
              <a:t>NIST IR 7804-1 EHR UI Testing guidelines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3" name="Shape 1403"/>
          <p:cNvSpPr/>
          <p:nvPr>
            <p:ph type="sldImg"/>
          </p:nvPr>
        </p:nvSpPr>
        <p:spPr>
          <a:prstGeom prst="rect">
            <a:avLst/>
          </a:prstGeom>
        </p:spPr>
        <p:txBody>
          <a:bodyPr/>
          <a:lstStyle/>
          <a:p>
            <a:pPr/>
          </a:p>
        </p:txBody>
      </p:sp>
      <p:sp>
        <p:nvSpPr>
          <p:cNvPr id="1404" name="Shape 1404"/>
          <p:cNvSpPr/>
          <p:nvPr>
            <p:ph type="body" sz="quarter" idx="1"/>
          </p:nvPr>
        </p:nvSpPr>
        <p:spPr>
          <a:prstGeom prst="rect">
            <a:avLst/>
          </a:prstGeom>
        </p:spPr>
        <p:txBody>
          <a:bodyPr/>
          <a:lstStyle/>
          <a:p>
            <a:pPr/>
            <a:r>
              <a:t>Redundant with other slide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9" name="Shape 1409"/>
          <p:cNvSpPr/>
          <p:nvPr>
            <p:ph type="sldImg"/>
          </p:nvPr>
        </p:nvSpPr>
        <p:spPr>
          <a:prstGeom prst="rect">
            <a:avLst/>
          </a:prstGeom>
        </p:spPr>
        <p:txBody>
          <a:bodyPr/>
          <a:lstStyle/>
          <a:p>
            <a:pPr/>
          </a:p>
        </p:txBody>
      </p:sp>
      <p:sp>
        <p:nvSpPr>
          <p:cNvPr id="1410" name="Shape 1410"/>
          <p:cNvSpPr/>
          <p:nvPr>
            <p:ph type="body" sz="quarter" idx="1"/>
          </p:nvPr>
        </p:nvSpPr>
        <p:spPr>
          <a:prstGeom prst="rect">
            <a:avLst/>
          </a:prstGeom>
        </p:spPr>
        <p:txBody>
          <a:bodyPr/>
          <a:lstStyle/>
          <a:p>
            <a:pPr/>
            <a:r>
              <a:t>Acronyms and Links at end of master deck</a:t>
            </a:r>
          </a:p>
          <a:p>
            <a:pPr/>
            <a:r>
              <a:t>Links at end of deck too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Each sub-deck might have a BLUF slide in front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Slides 7-9 good; but, Precede with what is FHIM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defRPr b="1"/>
            </a:pPr>
            <a:r>
              <a:t>Interoperability Components</a:t>
            </a:r>
          </a:p>
          <a:p>
            <a:pPr/>
            <a:r>
              <a:t>ONC identifies four components of interoperability.  These are necessary to align between exchange partners for interoperability to occur.  The components are:</a:t>
            </a:r>
          </a:p>
          <a:p>
            <a:pPr lvl="1" marL="664546" indent="-181240">
              <a:buSzPct val="100000"/>
              <a:buFont typeface="Arial"/>
              <a:buChar char="•"/>
              <a:defRPr>
                <a:latin typeface="Lucida Grande"/>
                <a:ea typeface="Lucida Grande"/>
                <a:cs typeface="Lucida Grande"/>
                <a:sym typeface="Lucida Grande"/>
              </a:defRPr>
            </a:pPr>
            <a:r>
              <a:t>Vocabulary/code sets/terminology (i.e., “semantics”)</a:t>
            </a:r>
            <a:endParaRPr sz="2200"/>
          </a:p>
          <a:p>
            <a:pPr lvl="1" marL="664546" indent="-181240">
              <a:buSzPct val="100000"/>
              <a:buFont typeface="Arial"/>
              <a:buChar char="•"/>
              <a:defRPr>
                <a:latin typeface="Lucida Grande"/>
                <a:ea typeface="Lucida Grande"/>
                <a:cs typeface="Lucida Grande"/>
                <a:sym typeface="Lucida Grande"/>
              </a:defRPr>
            </a:pPr>
            <a:r>
              <a:t>Content/structure (i.e., “syntax”)</a:t>
            </a:r>
            <a:endParaRPr sz="2200"/>
          </a:p>
          <a:p>
            <a:pPr lvl="1" marL="664546" indent="-181240">
              <a:buSzPct val="100000"/>
              <a:buFont typeface="Arial"/>
              <a:buChar char="•"/>
              <a:defRPr>
                <a:latin typeface="Lucida Grande"/>
                <a:ea typeface="Lucida Grande"/>
                <a:cs typeface="Lucida Grande"/>
                <a:sym typeface="Lucida Grande"/>
              </a:defRPr>
            </a:pPr>
            <a:r>
              <a:t>Transport (i.e., the method by which information is moved from point A to point B)</a:t>
            </a:r>
            <a:endParaRPr sz="2200"/>
          </a:p>
          <a:p>
            <a:pPr lvl="1" marL="664546" indent="-181240">
              <a:buSzPct val="100000"/>
              <a:buFont typeface="Arial"/>
              <a:buChar char="•"/>
              <a:defRPr>
                <a:latin typeface="Lucida Grande"/>
                <a:ea typeface="Lucida Grande"/>
                <a:cs typeface="Lucida Grande"/>
                <a:sym typeface="Lucida Grande"/>
              </a:defRPr>
            </a:pPr>
            <a:r>
              <a:t>Services (i.e., the infrastructure components deployed and used to accomplish specific information exchange objectives)  </a:t>
            </a:r>
            <a:endParaRPr sz="2200"/>
          </a:p>
          <a:p>
            <a:pPr lvl="1">
              <a:defRPr>
                <a:latin typeface="Lucida Grande"/>
                <a:ea typeface="Lucida Grande"/>
                <a:cs typeface="Lucida Grande"/>
                <a:sym typeface="Lucida Grande"/>
              </a:defRPr>
            </a:pPr>
          </a:p>
          <a:p>
            <a:pPr/>
            <a:r>
              <a:t>Standards must be defined for each of these components to enable an exchange of data.   The IPO’s I2TP documents the standards required for each of these components.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defRPr b="1"/>
            </a:pPr>
            <a:r>
              <a:t>Information Models</a:t>
            </a:r>
            <a:r>
              <a:rPr b="0"/>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endParaRPr b="0"/>
          </a:p>
          <a:p>
            <a:pPr>
              <a:defRPr b="1"/>
            </a:pPr>
            <a:r>
              <a:t> </a:t>
            </a:r>
          </a:p>
          <a:p>
            <a:pPr>
              <a:defRPr b="1"/>
            </a:pPr>
            <a:r>
              <a:t>Data Models</a:t>
            </a:r>
            <a:r>
              <a:rPr b="0"/>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endParaRPr b="0"/>
          </a:p>
          <a:p>
            <a:pPr/>
            <a:r>
              <a:t> </a:t>
            </a:r>
          </a:p>
          <a:p>
            <a:pPr/>
            <a:r>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defRPr b="1"/>
            </a:pPr>
            <a:r>
              <a:t>Information Models</a:t>
            </a:r>
            <a:r>
              <a:rPr b="0"/>
              <a:t> (IM), such as FHIM represented in Uniﬁed Modeling Language (class) diagrams, can be used to model managed objects at a conceptual/logical level, independent of any speciﬁc schema or protocols used to transport the data (implementation schema/protocol agnostic); where, conceptual IM/CDMs focus on relationships between managed objects and logical IMs/CDMs add attributes. </a:t>
            </a:r>
            <a:endParaRPr b="0"/>
          </a:p>
          <a:p>
            <a:pPr>
              <a:defRPr b="1"/>
            </a:pPr>
            <a:r>
              <a:t> </a:t>
            </a:r>
          </a:p>
          <a:p>
            <a:pPr>
              <a:defRPr b="1"/>
            </a:pPr>
            <a:r>
              <a:t>Data Models</a:t>
            </a:r>
            <a:r>
              <a:rPr b="0"/>
              <a:t> (DMs) are deﬁned at a lower level of abstraction than IMs/CDMs and may include implementation- and protocol-speciﬁc constructs / details (compared to IMs/CDMs); where, Multiple DMs can be derived from a single IM. DMs are often represented in formal Data Deﬁnition Languages (DDLs) that are speciﬁc to the data management implementation and/or protocol being used. </a:t>
            </a:r>
            <a:endParaRPr b="0"/>
          </a:p>
          <a:p>
            <a:pPr/>
            <a:r>
              <a:t> </a:t>
            </a:r>
          </a:p>
          <a:p>
            <a:pPr/>
            <a:r>
              <a:t>Although information models and data models serve diﬀerent purposes, it is not always easy to decide which detail belongs to an IM and which belongs to a DM; similarly, it is sometimes diﬃcult to determine whether an abstraction, such as an address data structure, belongs to an information model or a data model.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7" name="Title Text"/>
          <p:cNvSpPr txBox="1"/>
          <p:nvPr>
            <p:ph type="title"/>
          </p:nvPr>
        </p:nvSpPr>
        <p:spPr>
          <a:prstGeom prst="rect">
            <a:avLst/>
          </a:prstGeom>
        </p:spPr>
        <p:txBody>
          <a:bodyPr/>
          <a:lstStyle/>
          <a:p>
            <a:pPr/>
            <a:r>
              <a:t>Title Text</a:t>
            </a:r>
          </a:p>
        </p:txBody>
      </p:sp>
      <p:sp>
        <p:nvSpPr>
          <p:cNvPr id="1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12"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113"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114" name="Title Text"/>
          <p:cNvSpPr txBox="1"/>
          <p:nvPr>
            <p:ph type="title"/>
          </p:nvPr>
        </p:nvSpPr>
        <p:spPr>
          <a:xfrm>
            <a:off x="609600" y="274638"/>
            <a:ext cx="8229600" cy="868363"/>
          </a:xfrm>
          <a:prstGeom prst="rect">
            <a:avLst/>
          </a:prstGeom>
        </p:spPr>
        <p:txBody>
          <a:bodyPr lIns="0" tIns="0" rIns="0" bIns="0"/>
          <a:lstStyle>
            <a:lvl1pPr defTabSz="457200">
              <a:lnSpc>
                <a:spcPts val="3200"/>
              </a:lnSpc>
              <a:defRPr sz="2600">
                <a:solidFill>
                  <a:srgbClr val="FFFFFF"/>
                </a:solidFill>
                <a:uFill>
                  <a:solidFill>
                    <a:srgbClr val="FFFFFF"/>
                  </a:solidFill>
                </a:uFill>
              </a:defRPr>
            </a:lvl1pPr>
          </a:lstStyle>
          <a:p>
            <a:pPr/>
            <a:r>
              <a:t>Title Text</a:t>
            </a:r>
          </a:p>
        </p:txBody>
      </p:sp>
      <p:sp>
        <p:nvSpPr>
          <p:cNvPr id="115" name="Slide Number"/>
          <p:cNvSpPr txBox="1"/>
          <p:nvPr>
            <p:ph type="sldNum" sz="quarter" idx="2"/>
          </p:nvPr>
        </p:nvSpPr>
        <p:spPr>
          <a:xfrm>
            <a:off x="5486400" y="6356350"/>
            <a:ext cx="2133600" cy="368300"/>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pic>
        <p:nvPicPr>
          <p:cNvPr id="122"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123"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124" name="Slide Number"/>
          <p:cNvSpPr txBox="1"/>
          <p:nvPr>
            <p:ph type="sldNum" sz="quarter" idx="2"/>
          </p:nvPr>
        </p:nvSpPr>
        <p:spPr>
          <a:xfrm>
            <a:off x="8370267" y="6172200"/>
            <a:ext cx="182216" cy="172815"/>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resentation">
    <p:spTree>
      <p:nvGrpSpPr>
        <p:cNvPr id="1" name=""/>
        <p:cNvGrpSpPr/>
        <p:nvPr/>
      </p:nvGrpSpPr>
      <p:grpSpPr>
        <a:xfrm>
          <a:off x="0" y="0"/>
          <a:ext cx="0" cy="0"/>
          <a:chOff x="0" y="0"/>
          <a:chExt cx="0" cy="0"/>
        </a:xfrm>
      </p:grpSpPr>
      <p:pic>
        <p:nvPicPr>
          <p:cNvPr id="26" name="cover.jpg" descr="cover.jpg"/>
          <p:cNvPicPr>
            <a:picLocks noChangeAspect="1"/>
          </p:cNvPicPr>
          <p:nvPr/>
        </p:nvPicPr>
        <p:blipFill>
          <a:blip r:embed="rId2">
            <a:extLst/>
          </a:blip>
          <a:stretch>
            <a:fillRect/>
          </a:stretch>
        </p:blipFill>
        <p:spPr>
          <a:xfrm>
            <a:off x="0" y="0"/>
            <a:ext cx="9148764" cy="6858000"/>
          </a:xfrm>
          <a:prstGeom prst="rect">
            <a:avLst/>
          </a:prstGeom>
          <a:ln w="12700">
            <a:miter lim="400000"/>
          </a:ln>
        </p:spPr>
      </p:pic>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xfrm>
            <a:off x="5486400" y="6356350"/>
            <a:ext cx="2133600" cy="368300"/>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Office Theme">
    <p:spTree>
      <p:nvGrpSpPr>
        <p:cNvPr id="1" name=""/>
        <p:cNvGrpSpPr/>
        <p:nvPr/>
      </p:nvGrpSpPr>
      <p:grpSpPr>
        <a:xfrm>
          <a:off x="0" y="0"/>
          <a:ext cx="0" cy="0"/>
          <a:chOff x="0" y="0"/>
          <a:chExt cx="0" cy="0"/>
        </a:xfrm>
      </p:grpSpPr>
      <p:pic>
        <p:nvPicPr>
          <p:cNvPr id="36"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37"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38"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39" name="Body Level One…"/>
          <p:cNvSpPr txBox="1"/>
          <p:nvPr>
            <p:ph type="body" idx="1"/>
          </p:nvPr>
        </p:nvSpPr>
        <p:spPr>
          <a:xfrm>
            <a:off x="300036" y="1344612"/>
            <a:ext cx="8494715" cy="5513388"/>
          </a:xfrm>
          <a:prstGeom prst="rect">
            <a:avLst/>
          </a:prstGeom>
        </p:spPr>
        <p:txBody>
          <a:bodyPr/>
          <a:lstStyle>
            <a:lvl1pPr marL="329565" indent="-288925" defTabSz="457200">
              <a:spcBef>
                <a:spcPts val="400"/>
              </a:spcBef>
              <a:buClr>
                <a:srgbClr val="CB2E3F"/>
              </a:buClr>
              <a:buFont typeface="Lucida Grande"/>
              <a:buChar char="»"/>
              <a:defRPr b="0" sz="2000">
                <a:solidFill>
                  <a:srgbClr val="21315C"/>
                </a:solidFill>
                <a:uFill>
                  <a:solidFill>
                    <a:srgbClr val="21315C"/>
                  </a:solidFill>
                </a:uFill>
              </a:defRPr>
            </a:lvl1pPr>
            <a:lvl2pPr marL="724851" indent="-227012" defTabSz="457200">
              <a:spcBef>
                <a:spcPts val="400"/>
              </a:spcBef>
              <a:buClr>
                <a:srgbClr val="CB2E3F"/>
              </a:buClr>
              <a:buFont typeface="Lucida Grande"/>
              <a:buChar char="•"/>
              <a:defRPr b="0" sz="2000">
                <a:solidFill>
                  <a:srgbClr val="21315C"/>
                </a:solidFill>
                <a:uFill>
                  <a:solidFill>
                    <a:srgbClr val="21315C"/>
                  </a:solidFill>
                </a:uFill>
              </a:defRPr>
            </a:lvl2pPr>
            <a:lvl3pPr marL="1183638" indent="-228600" defTabSz="457200">
              <a:spcBef>
                <a:spcPts val="400"/>
              </a:spcBef>
              <a:buClr>
                <a:srgbClr val="CB2E3F"/>
              </a:buClr>
              <a:buFont typeface="Lucida Grande"/>
              <a:buChar char="–"/>
              <a:defRPr b="0" sz="2000">
                <a:solidFill>
                  <a:srgbClr val="21315C"/>
                </a:solidFill>
                <a:uFill>
                  <a:solidFill>
                    <a:srgbClr val="21315C"/>
                  </a:solidFill>
                </a:uFill>
              </a:defRPr>
            </a:lvl3pPr>
            <a:lvl4pPr marL="1640838" indent="-228600" defTabSz="457200">
              <a:spcBef>
                <a:spcPts val="400"/>
              </a:spcBef>
              <a:buClr>
                <a:srgbClr val="CB2E3F"/>
              </a:buClr>
              <a:buFont typeface="Lucida Grande"/>
              <a:buChar char="•"/>
              <a:defRPr b="0" sz="2000">
                <a:solidFill>
                  <a:srgbClr val="21315C"/>
                </a:solidFill>
                <a:uFill>
                  <a:solidFill>
                    <a:srgbClr val="21315C"/>
                  </a:solidFill>
                </a:uFill>
              </a:defRPr>
            </a:lvl4pPr>
            <a:lvl5pPr marL="2098038" indent="-228600" defTabSz="457200">
              <a:spcBef>
                <a:spcPts val="400"/>
              </a:spcBef>
              <a:buClr>
                <a:srgbClr val="CB2E3F"/>
              </a:buClr>
              <a:buFont typeface="Lucida Grande"/>
              <a:defRPr b="0"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xfrm>
            <a:off x="8370267" y="6172200"/>
            <a:ext cx="182217" cy="172815"/>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47"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48"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49" name="Title Text"/>
          <p:cNvSpPr txBox="1"/>
          <p:nvPr>
            <p:ph type="title"/>
          </p:nvPr>
        </p:nvSpPr>
        <p:spPr>
          <a:xfrm>
            <a:off x="685800" y="2130425"/>
            <a:ext cx="7772400" cy="1470026"/>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50" name="Body Level One…"/>
          <p:cNvSpPr txBox="1"/>
          <p:nvPr>
            <p:ph type="body" sz="quarter" idx="1"/>
          </p:nvPr>
        </p:nvSpPr>
        <p:spPr>
          <a:xfrm>
            <a:off x="1371600" y="3886200"/>
            <a:ext cx="6400800" cy="1752600"/>
          </a:xfrm>
          <a:prstGeom prst="rect">
            <a:avLst/>
          </a:prstGeom>
        </p:spPr>
        <p:txBody>
          <a:bodyPr/>
          <a:lstStyle>
            <a:lvl1pPr marL="0" indent="0" algn="ctr" defTabSz="457200">
              <a:spcBef>
                <a:spcPts val="400"/>
              </a:spcBef>
              <a:buSzTx/>
              <a:buNone/>
              <a:defRPr b="0" sz="2000">
                <a:solidFill>
                  <a:srgbClr val="888888"/>
                </a:solidFill>
                <a:uFill>
                  <a:solidFill>
                    <a:srgbClr val="21315C"/>
                  </a:solidFill>
                </a:uFill>
              </a:defRPr>
            </a:lvl1pPr>
            <a:lvl2pPr marL="0" indent="457200" algn="ctr" defTabSz="457200">
              <a:spcBef>
                <a:spcPts val="400"/>
              </a:spcBef>
              <a:buSzTx/>
              <a:buNone/>
              <a:defRPr b="0" sz="2000">
                <a:solidFill>
                  <a:srgbClr val="888888"/>
                </a:solidFill>
                <a:uFill>
                  <a:solidFill>
                    <a:srgbClr val="21315C"/>
                  </a:solidFill>
                </a:uFill>
              </a:defRPr>
            </a:lvl2pPr>
            <a:lvl3pPr marL="0" indent="914400" algn="ctr" defTabSz="457200">
              <a:spcBef>
                <a:spcPts val="400"/>
              </a:spcBef>
              <a:buSzTx/>
              <a:buNone/>
              <a:defRPr b="0" sz="2000">
                <a:solidFill>
                  <a:srgbClr val="888888"/>
                </a:solidFill>
                <a:uFill>
                  <a:solidFill>
                    <a:srgbClr val="21315C"/>
                  </a:solidFill>
                </a:uFill>
              </a:defRPr>
            </a:lvl3pPr>
            <a:lvl4pPr marL="0" indent="1371600" algn="ctr" defTabSz="457200">
              <a:spcBef>
                <a:spcPts val="400"/>
              </a:spcBef>
              <a:buSzTx/>
              <a:buNone/>
              <a:defRPr b="0" sz="2000">
                <a:solidFill>
                  <a:srgbClr val="888888"/>
                </a:solidFill>
                <a:uFill>
                  <a:solidFill>
                    <a:srgbClr val="21315C"/>
                  </a:solidFill>
                </a:uFill>
              </a:defRPr>
            </a:lvl4pPr>
            <a:lvl5pPr marL="0" indent="1828800" algn="ctr" defTabSz="457200">
              <a:spcBef>
                <a:spcPts val="400"/>
              </a:spcBef>
              <a:buSzTx/>
              <a:buNone/>
              <a:defRPr b="0" sz="2000">
                <a:solidFill>
                  <a:srgbClr val="888888"/>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xfrm>
            <a:off x="8370267" y="6172200"/>
            <a:ext cx="182217" cy="172815"/>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ate">
    <p:spTree>
      <p:nvGrpSpPr>
        <p:cNvPr id="1" name=""/>
        <p:cNvGrpSpPr/>
        <p:nvPr/>
      </p:nvGrpSpPr>
      <p:grpSpPr>
        <a:xfrm>
          <a:off x="0" y="0"/>
          <a:ext cx="0" cy="0"/>
          <a:chOff x="0" y="0"/>
          <a:chExt cx="0" cy="0"/>
        </a:xfrm>
      </p:grpSpPr>
      <p:pic>
        <p:nvPicPr>
          <p:cNvPr id="58"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59"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pic>
        <p:nvPicPr>
          <p:cNvPr id="60" name="Picture 6" descr="Picture 6"/>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61" name="Title Text"/>
          <p:cNvSpPr txBox="1"/>
          <p:nvPr>
            <p:ph type="title"/>
          </p:nvPr>
        </p:nvSpPr>
        <p:spPr>
          <a:xfrm>
            <a:off x="533400" y="2971800"/>
            <a:ext cx="7772400" cy="762000"/>
          </a:xfrm>
          <a:prstGeom prst="rect">
            <a:avLst/>
          </a:prstGeom>
        </p:spPr>
        <p:txBody>
          <a:bodyPr lIns="0" tIns="0" rIns="0" bIns="0"/>
          <a:lstStyle>
            <a:lvl1pPr algn="ctr" defTabSz="457200">
              <a:defRPr spc="160" sz="3200">
                <a:solidFill>
                  <a:srgbClr val="53585F"/>
                </a:solidFill>
                <a:uFill>
                  <a:solidFill>
                    <a:srgbClr val="FFFFFF"/>
                  </a:solidFill>
                </a:uFill>
              </a:defRPr>
            </a:lvl1pPr>
          </a:lstStyle>
          <a:p>
            <a:pPr/>
            <a:r>
              <a:t>Title Text</a:t>
            </a:r>
          </a:p>
        </p:txBody>
      </p:sp>
      <p:sp>
        <p:nvSpPr>
          <p:cNvPr id="62" name="Body Level One…"/>
          <p:cNvSpPr txBox="1"/>
          <p:nvPr>
            <p:ph type="body" sz="quarter" idx="1"/>
          </p:nvPr>
        </p:nvSpPr>
        <p:spPr>
          <a:xfrm>
            <a:off x="1371600" y="3697911"/>
            <a:ext cx="6400800" cy="533401"/>
          </a:xfrm>
          <a:prstGeom prst="rect">
            <a:avLst/>
          </a:prstGeom>
        </p:spPr>
        <p:txBody>
          <a:bodyPr/>
          <a:lstStyle>
            <a:lvl1pPr marL="0" indent="0" algn="ctr" defTabSz="457200">
              <a:spcBef>
                <a:spcPts val="400"/>
              </a:spcBef>
              <a:buSzTx/>
              <a:buNone/>
              <a:defRPr b="0" sz="2000">
                <a:solidFill>
                  <a:schemeClr val="accent2"/>
                </a:solidFill>
                <a:uFill>
                  <a:solidFill>
                    <a:srgbClr val="21315C"/>
                  </a:solidFill>
                </a:uFill>
              </a:defRPr>
            </a:lvl1pPr>
            <a:lvl2pPr marL="0" indent="457200" algn="ctr" defTabSz="457200">
              <a:spcBef>
                <a:spcPts val="400"/>
              </a:spcBef>
              <a:buSzTx/>
              <a:buNone/>
              <a:defRPr b="0" sz="2000">
                <a:solidFill>
                  <a:schemeClr val="accent2"/>
                </a:solidFill>
                <a:uFill>
                  <a:solidFill>
                    <a:srgbClr val="21315C"/>
                  </a:solidFill>
                </a:uFill>
              </a:defRPr>
            </a:lvl2pPr>
            <a:lvl3pPr marL="0" indent="914400" algn="ctr" defTabSz="457200">
              <a:spcBef>
                <a:spcPts val="400"/>
              </a:spcBef>
              <a:buSzTx/>
              <a:buNone/>
              <a:defRPr b="0" sz="2000">
                <a:solidFill>
                  <a:schemeClr val="accent2"/>
                </a:solidFill>
                <a:uFill>
                  <a:solidFill>
                    <a:srgbClr val="21315C"/>
                  </a:solidFill>
                </a:uFill>
              </a:defRPr>
            </a:lvl3pPr>
            <a:lvl4pPr marL="0" indent="1371600" algn="ctr" defTabSz="457200">
              <a:spcBef>
                <a:spcPts val="400"/>
              </a:spcBef>
              <a:buSzTx/>
              <a:buNone/>
              <a:defRPr b="0" sz="2000">
                <a:solidFill>
                  <a:schemeClr val="accent2"/>
                </a:solidFill>
                <a:uFill>
                  <a:solidFill>
                    <a:srgbClr val="21315C"/>
                  </a:solidFill>
                </a:uFill>
              </a:defRPr>
            </a:lvl4pPr>
            <a:lvl5pPr marL="0" indent="1828800" algn="ctr" defTabSz="457200">
              <a:spcBef>
                <a:spcPts val="400"/>
              </a:spcBef>
              <a:buSzTx/>
              <a:buNone/>
              <a:defRPr b="0" sz="2000">
                <a:solidFill>
                  <a:schemeClr val="accent2"/>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63" name="Text Placeholder 9"/>
          <p:cNvSpPr/>
          <p:nvPr>
            <p:ph type="body" sz="quarter" idx="13"/>
          </p:nvPr>
        </p:nvSpPr>
        <p:spPr>
          <a:xfrm>
            <a:off x="1143000" y="4556267"/>
            <a:ext cx="6858000" cy="777734"/>
          </a:xfrm>
          <a:prstGeom prst="rect">
            <a:avLst/>
          </a:prstGeom>
        </p:spPr>
        <p:txBody>
          <a:bodyPr/>
          <a:lstStyle/>
          <a:p>
            <a:pPr marL="0" indent="0" algn="ctr" defTabSz="457200">
              <a:spcBef>
                <a:spcPts val="400"/>
              </a:spcBef>
              <a:buSzTx/>
              <a:buNone/>
              <a:defRPr b="0" sz="2000">
                <a:solidFill>
                  <a:srgbClr val="53585F"/>
                </a:solidFill>
                <a:uFill>
                  <a:solidFill>
                    <a:srgbClr val="21315C"/>
                  </a:solidFill>
                </a:uFill>
              </a:defRPr>
            </a:pPr>
          </a:p>
        </p:txBody>
      </p:sp>
      <p:sp>
        <p:nvSpPr>
          <p:cNvPr id="64" name="Slide Number"/>
          <p:cNvSpPr txBox="1"/>
          <p:nvPr>
            <p:ph type="sldNum" sz="quarter" idx="2"/>
          </p:nvPr>
        </p:nvSpPr>
        <p:spPr>
          <a:xfrm>
            <a:off x="5486400" y="6356350"/>
            <a:ext cx="2133600" cy="368300"/>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71"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72"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73"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74" name="Body Level One…"/>
          <p:cNvSpPr txBox="1"/>
          <p:nvPr>
            <p:ph type="body" idx="1"/>
          </p:nvPr>
        </p:nvSpPr>
        <p:spPr>
          <a:xfrm>
            <a:off x="300036" y="1344612"/>
            <a:ext cx="8494715" cy="5513388"/>
          </a:xfrm>
          <a:prstGeom prst="rect">
            <a:avLst/>
          </a:prstGeom>
        </p:spPr>
        <p:txBody>
          <a:bodyPr/>
          <a:lstStyle>
            <a:lvl1pPr marL="329565" indent="-288925" defTabSz="457200">
              <a:spcBef>
                <a:spcPts val="400"/>
              </a:spcBef>
              <a:buClr>
                <a:srgbClr val="CB2E3F"/>
              </a:buClr>
              <a:buFont typeface="Lucida Grande"/>
              <a:buChar char="»"/>
              <a:defRPr b="0" sz="2000">
                <a:solidFill>
                  <a:srgbClr val="21315C"/>
                </a:solidFill>
                <a:uFill>
                  <a:solidFill>
                    <a:srgbClr val="21315C"/>
                  </a:solidFill>
                </a:uFill>
              </a:defRPr>
            </a:lvl1pPr>
            <a:lvl2pPr marL="724851" indent="-227012" defTabSz="457200">
              <a:spcBef>
                <a:spcPts val="400"/>
              </a:spcBef>
              <a:buClr>
                <a:srgbClr val="CB2E3F"/>
              </a:buClr>
              <a:buFont typeface="Lucida Grande"/>
              <a:buChar char="•"/>
              <a:defRPr b="0" sz="2000">
                <a:solidFill>
                  <a:srgbClr val="21315C"/>
                </a:solidFill>
                <a:uFill>
                  <a:solidFill>
                    <a:srgbClr val="21315C"/>
                  </a:solidFill>
                </a:uFill>
              </a:defRPr>
            </a:lvl2pPr>
            <a:lvl3pPr marL="1183638" indent="-228600" defTabSz="457200">
              <a:spcBef>
                <a:spcPts val="400"/>
              </a:spcBef>
              <a:buClr>
                <a:srgbClr val="CB2E3F"/>
              </a:buClr>
              <a:buFont typeface="Lucida Grande"/>
              <a:buChar char="–"/>
              <a:defRPr b="0" sz="2000">
                <a:solidFill>
                  <a:srgbClr val="21315C"/>
                </a:solidFill>
                <a:uFill>
                  <a:solidFill>
                    <a:srgbClr val="21315C"/>
                  </a:solidFill>
                </a:uFill>
              </a:defRPr>
            </a:lvl3pPr>
            <a:lvl4pPr marL="1640838" indent="-228600" defTabSz="457200">
              <a:spcBef>
                <a:spcPts val="400"/>
              </a:spcBef>
              <a:buClr>
                <a:srgbClr val="CB2E3F"/>
              </a:buClr>
              <a:buFont typeface="Lucida Grande"/>
              <a:buChar char="•"/>
              <a:defRPr b="0" sz="2000">
                <a:solidFill>
                  <a:srgbClr val="21315C"/>
                </a:solidFill>
                <a:uFill>
                  <a:solidFill>
                    <a:srgbClr val="21315C"/>
                  </a:solidFill>
                </a:uFill>
              </a:defRPr>
            </a:lvl4pPr>
            <a:lvl5pPr marL="2098038" indent="-228600" defTabSz="457200">
              <a:spcBef>
                <a:spcPts val="400"/>
              </a:spcBef>
              <a:buClr>
                <a:srgbClr val="CB2E3F"/>
              </a:buClr>
              <a:buFont typeface="Lucida Grande"/>
              <a:defRPr b="0" sz="2000">
                <a:solidFill>
                  <a:srgbClr val="21315C"/>
                </a:solidFill>
                <a:uFill>
                  <a:solidFill>
                    <a:srgbClr val="21315C"/>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xfrm>
            <a:off x="8370267" y="6172200"/>
            <a:ext cx="182217" cy="172815"/>
          </a:xfrm>
          <a:prstGeom prst="rect">
            <a:avLst/>
          </a:prstGeom>
        </p:spPr>
        <p:txBody>
          <a:bodyPr/>
          <a:lstStyle>
            <a:lvl1pPr>
              <a:defRPr sz="1200">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82"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83"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84" name="Slide Number"/>
          <p:cNvSpPr txBox="1"/>
          <p:nvPr>
            <p:ph type="sldNum" sz="quarter" idx="2"/>
          </p:nvPr>
        </p:nvSpPr>
        <p:spPr>
          <a:xfrm>
            <a:off x="8370267" y="6172200"/>
            <a:ext cx="182217" cy="172815"/>
          </a:xfrm>
          <a:prstGeom prst="rect">
            <a:avLst/>
          </a:prstGeom>
        </p:spPr>
        <p:txBody>
          <a:bodyPr/>
          <a:lstStyle>
            <a:lvl1pPr>
              <a:defRPr sz="1200">
                <a:solidFill>
                  <a:srgbClr val="80808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91"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92"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93"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94" name="Body Level One…"/>
          <p:cNvSpPr txBox="1"/>
          <p:nvPr>
            <p:ph type="body" sz="half" idx="1"/>
          </p:nvPr>
        </p:nvSpPr>
        <p:spPr>
          <a:xfrm>
            <a:off x="825500" y="1752600"/>
            <a:ext cx="3733800" cy="4114800"/>
          </a:xfrm>
          <a:prstGeom prst="rect">
            <a:avLst/>
          </a:prstGeom>
        </p:spPr>
        <p:txBody>
          <a:bodyPr/>
          <a:lstStyle>
            <a:lvl1pPr marL="329565" indent="-288925"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1pPr>
            <a:lvl2pPr marL="762687" indent="-264847"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2pPr>
            <a:lvl3pPr marL="1275078" indent="-320039"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3pPr>
            <a:lvl4pPr marL="1767838" indent="-355600" defTabSz="457200">
              <a:spcBef>
                <a:spcPts val="400"/>
              </a:spcBef>
              <a:buClr>
                <a:srgbClr val="CB2E3F"/>
              </a:buClr>
              <a:buFont typeface="Lucida Grande"/>
              <a:buChar char="•"/>
              <a:defRPr b="0">
                <a:solidFill>
                  <a:schemeClr val="accent1"/>
                </a:solidFill>
                <a:uFill>
                  <a:solidFill>
                    <a:srgbClr val="21315C"/>
                  </a:solidFill>
                </a:uFill>
                <a:latin typeface="Calibri"/>
                <a:ea typeface="Calibri"/>
                <a:cs typeface="Calibri"/>
                <a:sym typeface="Calibri"/>
              </a:defRPr>
            </a:lvl4pPr>
            <a:lvl5pPr marL="2225038" indent="-355600" defTabSz="457200">
              <a:spcBef>
                <a:spcPts val="400"/>
              </a:spcBef>
              <a:buClr>
                <a:srgbClr val="CB2E3F"/>
              </a:buClr>
              <a:buFont typeface="Lucida Grande"/>
              <a:defRPr b="0">
                <a:solidFill>
                  <a:schemeClr val="accent1"/>
                </a:solidFill>
                <a:uFill>
                  <a:solidFill>
                    <a:srgbClr val="21315C"/>
                  </a:solidFill>
                </a:u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xfrm>
            <a:off x="8589975" y="6629400"/>
            <a:ext cx="153964" cy="135546"/>
          </a:xfrm>
          <a:prstGeom prst="rect">
            <a:avLst/>
          </a:prstGeom>
        </p:spPr>
        <p:txBody>
          <a:bodyPr/>
          <a:lstStyle>
            <a:lvl1pPr>
              <a:defRPr sz="1000">
                <a:solidFill>
                  <a:srgbClr val="80808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102" name="Screen shot 2010-01-13 at 12.png" descr="Screen shot 2010-01-13 at 12.png"/>
          <p:cNvPicPr>
            <a:picLocks noChangeAspect="1"/>
          </p:cNvPicPr>
          <p:nvPr/>
        </p:nvPicPr>
        <p:blipFill>
          <a:blip r:embed="rId2">
            <a:extLst/>
          </a:blip>
          <a:srcRect l="0" t="6486" r="0" b="3241"/>
          <a:stretch>
            <a:fillRect/>
          </a:stretch>
        </p:blipFill>
        <p:spPr>
          <a:xfrm>
            <a:off x="0" y="-1589"/>
            <a:ext cx="9144000" cy="1017590"/>
          </a:xfrm>
          <a:prstGeom prst="rect">
            <a:avLst/>
          </a:prstGeom>
          <a:ln w="12700">
            <a:miter lim="400000"/>
          </a:ln>
        </p:spPr>
      </p:pic>
      <p:sp>
        <p:nvSpPr>
          <p:cNvPr id="103" name="Shape 3"/>
          <p:cNvSpPr/>
          <p:nvPr/>
        </p:nvSpPr>
        <p:spPr>
          <a:xfrm>
            <a:off x="7937" y="5607050"/>
            <a:ext cx="9144001" cy="1250950"/>
          </a:xfrm>
          <a:prstGeom prst="rect">
            <a:avLst/>
          </a:prstGeom>
          <a:gradFill>
            <a:gsLst>
              <a:gs pos="0">
                <a:srgbClr val="FFFFFF"/>
              </a:gs>
              <a:gs pos="100000">
                <a:srgbClr val="E0E0E0"/>
              </a:gs>
            </a:gsLst>
            <a:lin ang="5400000"/>
          </a:gradFill>
          <a:ln w="12700">
            <a:miter lim="400000"/>
          </a:ln>
        </p:spPr>
        <p:txBody>
          <a:bodyPr lIns="50800" tIns="50800" rIns="50800" bIns="50800" anchor="ctr"/>
          <a:lstStyle/>
          <a:p>
            <a:pPr defTabSz="457200">
              <a:defRPr sz="1800"/>
            </a:pPr>
          </a:p>
        </p:txBody>
      </p:sp>
      <p:sp>
        <p:nvSpPr>
          <p:cNvPr id="104" name="Title Text"/>
          <p:cNvSpPr txBox="1"/>
          <p:nvPr>
            <p:ph type="title"/>
          </p:nvPr>
        </p:nvSpPr>
        <p:spPr>
          <a:xfrm>
            <a:off x="300036" y="0"/>
            <a:ext cx="7540627" cy="1017588"/>
          </a:xfrm>
          <a:prstGeom prst="rect">
            <a:avLst/>
          </a:prstGeom>
        </p:spPr>
        <p:txBody>
          <a:bodyPr lIns="0" tIns="0" rIns="0" bIns="0"/>
          <a:lstStyle>
            <a:lvl1pPr defTabSz="457200">
              <a:defRPr sz="2600">
                <a:solidFill>
                  <a:srgbClr val="FFFFFF"/>
                </a:solidFill>
                <a:uFill>
                  <a:solidFill>
                    <a:srgbClr val="FFFFFF"/>
                  </a:solidFill>
                </a:uFill>
              </a:defRPr>
            </a:lvl1pPr>
          </a:lstStyle>
          <a:p>
            <a:pPr/>
            <a:r>
              <a:t>Title Text</a:t>
            </a:r>
          </a:p>
        </p:txBody>
      </p:sp>
      <p:sp>
        <p:nvSpPr>
          <p:cNvPr id="105" name="Slide Number"/>
          <p:cNvSpPr txBox="1"/>
          <p:nvPr>
            <p:ph type="sldNum" sz="quarter" idx="2"/>
          </p:nvPr>
        </p:nvSpPr>
        <p:spPr>
          <a:xfrm>
            <a:off x="8589975" y="6629400"/>
            <a:ext cx="153964" cy="135546"/>
          </a:xfrm>
          <a:prstGeom prst="rect">
            <a:avLst/>
          </a:prstGeom>
        </p:spPr>
        <p:txBody>
          <a:bodyPr/>
          <a:lstStyle>
            <a:lvl1pPr>
              <a:defRPr sz="1000">
                <a:solidFill>
                  <a:srgbClr val="80808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8"/>
          <p:cNvSpPr/>
          <p:nvPr/>
        </p:nvSpPr>
        <p:spPr>
          <a:xfrm>
            <a:off x="1460500" y="0"/>
            <a:ext cx="7696200" cy="381000"/>
          </a:xfrm>
          <a:prstGeom prst="rect">
            <a:avLst/>
          </a:prstGeom>
          <a:solidFill>
            <a:srgbClr val="005393"/>
          </a:solidFill>
          <a:ln w="12700">
            <a:miter lim="400000"/>
          </a:ln>
        </p:spPr>
        <p:txBody>
          <a:bodyPr lIns="50800" tIns="50800" rIns="50800" bIns="50800" anchor="ctr"/>
          <a:lstStyle/>
          <a:p>
            <a:pPr/>
          </a:p>
        </p:txBody>
      </p:sp>
      <p:sp>
        <p:nvSpPr>
          <p:cNvPr id="3" name="Shape 9"/>
          <p:cNvSpPr/>
          <p:nvPr/>
        </p:nvSpPr>
        <p:spPr>
          <a:xfrm rot="5400000">
            <a:off x="-279401" y="253999"/>
            <a:ext cx="2362201" cy="1828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w="12700">
            <a:miter lim="400000"/>
          </a:ln>
        </p:spPr>
        <p:txBody>
          <a:bodyPr lIns="50800" tIns="50800" rIns="50800" bIns="50800" anchor="ctr"/>
          <a:lstStyle/>
          <a:p>
            <a:pPr/>
          </a:p>
        </p:txBody>
      </p:sp>
      <p:sp>
        <p:nvSpPr>
          <p:cNvPr id="4" name="Shape 10"/>
          <p:cNvSpPr/>
          <p:nvPr/>
        </p:nvSpPr>
        <p:spPr>
          <a:xfrm>
            <a:off x="0" y="279400"/>
            <a:ext cx="152400" cy="711200"/>
          </a:xfrm>
          <a:prstGeom prst="rect">
            <a:avLst/>
          </a:prstGeom>
          <a:solidFill>
            <a:srgbClr val="005393"/>
          </a:solidFill>
          <a:ln w="12700">
            <a:miter lim="400000"/>
          </a:ln>
        </p:spPr>
        <p:txBody>
          <a:bodyPr lIns="50800" tIns="50800" rIns="50800" bIns="50800" anchor="ctr"/>
          <a:lstStyle/>
          <a:p>
            <a:pPr/>
          </a:p>
        </p:txBody>
      </p:sp>
      <p:sp>
        <p:nvSpPr>
          <p:cNvPr id="5" name="Shape 11"/>
          <p:cNvSpPr/>
          <p:nvPr/>
        </p:nvSpPr>
        <p:spPr>
          <a:xfrm>
            <a:off x="127000" y="139700"/>
            <a:ext cx="9029700" cy="1155700"/>
          </a:xfrm>
          <a:prstGeom prst="roundRect">
            <a:avLst>
              <a:gd name="adj" fmla="val 5556"/>
            </a:avLst>
          </a:prstGeom>
          <a:solidFill>
            <a:srgbClr val="FFFFFF"/>
          </a:solidFill>
          <a:ln w="12700">
            <a:miter lim="400000"/>
          </a:ln>
        </p:spPr>
        <p:txBody>
          <a:bodyPr lIns="50800" tIns="50800" rIns="50800" bIns="50800" anchor="ctr"/>
          <a:lstStyle/>
          <a:p>
            <a:pPr/>
          </a:p>
        </p:txBody>
      </p:sp>
      <p:sp>
        <p:nvSpPr>
          <p:cNvPr id="6" name="Shape 12"/>
          <p:cNvSpPr/>
          <p:nvPr/>
        </p:nvSpPr>
        <p:spPr>
          <a:xfrm>
            <a:off x="0" y="6337300"/>
            <a:ext cx="9144000" cy="533400"/>
          </a:xfrm>
          <a:prstGeom prst="rect">
            <a:avLst/>
          </a:prstGeom>
          <a:gradFill>
            <a:gsLst>
              <a:gs pos="0">
                <a:srgbClr val="B8B9BB">
                  <a:alpha val="57000"/>
                </a:srgbClr>
              </a:gs>
              <a:gs pos="100000">
                <a:srgbClr val="FFFFFF"/>
              </a:gs>
            </a:gsLst>
            <a:lin ang="16200000"/>
          </a:gradFill>
          <a:ln w="12700">
            <a:miter lim="400000"/>
          </a:ln>
        </p:spPr>
        <p:txBody>
          <a:bodyPr lIns="50800" tIns="50800" rIns="50800" bIns="50800" anchor="ctr"/>
          <a:lstStyle/>
          <a:p>
            <a:pPr/>
          </a:p>
        </p:txBody>
      </p:sp>
      <p:pic>
        <p:nvPicPr>
          <p:cNvPr id="7" name="logo.jpg" descr="logo.jpg"/>
          <p:cNvPicPr>
            <a:picLocks noChangeAspect="1"/>
          </p:cNvPicPr>
          <p:nvPr/>
        </p:nvPicPr>
        <p:blipFill>
          <a:blip r:embed="rId2">
            <a:extLst/>
          </a:blip>
          <a:stretch>
            <a:fillRect/>
          </a:stretch>
        </p:blipFill>
        <p:spPr>
          <a:xfrm>
            <a:off x="233361" y="217486"/>
            <a:ext cx="985839" cy="1012827"/>
          </a:xfrm>
          <a:prstGeom prst="rect">
            <a:avLst/>
          </a:prstGeom>
          <a:ln w="12700">
            <a:miter lim="400000"/>
          </a:ln>
        </p:spPr>
      </p:pic>
      <p:sp>
        <p:nvSpPr>
          <p:cNvPr id="8" name="Title Text"/>
          <p:cNvSpPr txBox="1"/>
          <p:nvPr>
            <p:ph type="title"/>
          </p:nvPr>
        </p:nvSpPr>
        <p:spPr>
          <a:xfrm>
            <a:off x="14478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9" name="Body Level One…"/>
          <p:cNvSpPr txBox="1"/>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7857666" y="6400800"/>
            <a:ext cx="210468" cy="197384"/>
          </a:xfrm>
          <a:prstGeom prst="rect">
            <a:avLst/>
          </a:prstGeom>
          <a:ln w="12700">
            <a:miter lim="400000"/>
          </a:ln>
        </p:spPr>
        <p:txBody>
          <a:bodyPr wrap="none" lIns="0" tIns="0" rIns="0" bIns="0">
            <a:spAutoFit/>
          </a:bodyPr>
          <a:lstStyle>
            <a:lvl1pPr marR="0" indent="0" algn="ctr" defTabSz="584200">
              <a:defRPr sz="1400">
                <a:solidFill>
                  <a:srgbClr val="4F538B"/>
                </a:solidFill>
                <a:uFill>
                  <a:solidFill>
                    <a:srgbClr val="4F538B"/>
                  </a:solidFill>
                </a:u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1pPr>
      <a:lvl2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2pPr>
      <a:lvl3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3pPr>
      <a:lvl4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4pPr>
      <a:lvl5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5pPr>
      <a:lvl6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6pPr>
      <a:lvl7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7pPr>
      <a:lvl8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8pPr>
      <a:lvl9pPr marL="0" marR="40639" indent="40639" algn="l" defTabSz="914400" rtl="0" latinLnBrk="0">
        <a:lnSpc>
          <a:spcPct val="100000"/>
        </a:lnSpc>
        <a:spcBef>
          <a:spcPts val="0"/>
        </a:spcBef>
        <a:spcAft>
          <a:spcPts val="0"/>
        </a:spcAft>
        <a:buClrTx/>
        <a:buSzTx/>
        <a:buFontTx/>
        <a:buNone/>
        <a:tabLst/>
        <a:defRPr b="0" baseline="0" cap="none" i="0" spc="0" strike="noStrike" sz="2800" u="none">
          <a:ln>
            <a:noFill/>
          </a:ln>
          <a:solidFill>
            <a:srgbClr val="005393"/>
          </a:solidFill>
          <a:uFill>
            <a:solidFill>
              <a:srgbClr val="005393"/>
            </a:solidFill>
          </a:uFill>
          <a:latin typeface="Arial"/>
          <a:ea typeface="Arial"/>
          <a:cs typeface="Arial"/>
          <a:sym typeface="Arial"/>
        </a:defRPr>
      </a:lvl9pPr>
    </p:titleStyle>
    <p:bodyStyle>
      <a:lvl1pPr marL="383540" marR="40639" indent="-3429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1pPr>
      <a:lvl2pPr marL="783590" marR="40639" indent="-28575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2pPr>
      <a:lvl3pPr marL="1221738" marR="40639" indent="-266700"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3pPr>
      <a:lvl4pPr marL="17322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4pPr>
      <a:lvl5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5pPr>
      <a:lvl6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6pPr>
      <a:lvl7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7pPr>
      <a:lvl8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8pPr>
      <a:lvl9pPr marL="2189478" marR="40639" indent="-320039" algn="l" defTabSz="914400" rtl="0" latinLnBrk="0">
        <a:lnSpc>
          <a:spcPct val="100000"/>
        </a:lnSpc>
        <a:spcBef>
          <a:spcPts val="600"/>
        </a:spcBef>
        <a:spcAft>
          <a:spcPts val="0"/>
        </a:spcAft>
        <a:buClrTx/>
        <a:buSzPct val="100000"/>
        <a:buFontTx/>
        <a:buChar char="»"/>
        <a:tabLst/>
        <a:defRPr b="1" baseline="0" cap="none" i="0" spc="0" strike="noStrike" sz="2800" u="none">
          <a:ln>
            <a:noFill/>
          </a:ln>
          <a:solidFill>
            <a:srgbClr val="4F538B"/>
          </a:solidFill>
          <a:uFill>
            <a:solidFill>
              <a:srgbClr val="4F538B"/>
            </a:solidFill>
          </a:uFill>
          <a:latin typeface="Arial"/>
          <a:ea typeface="Arial"/>
          <a:cs typeface="Arial"/>
          <a:sym typeface="Arial"/>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1pPr>
      <a:lvl2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2pPr>
      <a:lvl3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3pPr>
      <a:lvl4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4pPr>
      <a:lvl5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5pPr>
      <a:lvl6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6pPr>
      <a:lvl7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7pPr>
      <a:lvl8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8pPr>
      <a:lvl9pPr marL="0" marR="0" indent="40639" algn="ct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
            <a:solidFill>
              <a:srgbClr val="4F538B"/>
            </a:solidFill>
          </a:uFill>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0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hims.org/content/420A62FD03B6_root.html" TargetMode="External"/><Relationship Id="rId3" Type="http://schemas.openxmlformats.org/officeDocument/2006/relationships/hyperlink" Target="https://phinvads.cdc.gov/vads/SearchVocab.action" TargetMode="External"/><Relationship Id="rId4" Type="http://schemas.openxmlformats.org/officeDocument/2006/relationships/hyperlink" Target="https://vsac.nlm.nih.gov/" TargetMode="External"/><Relationship Id="rId5" Type="http://schemas.openxmlformats.org/officeDocument/2006/relationships/hyperlink" Target="http://www.fhims.org/domains.html" TargetMode="External"/><Relationship Id="rId6" Type="http://schemas.openxmlformats.org/officeDocument/2006/relationships/hyperlink" Target="http://www.fhims.org/docs/FHA_FHIM_Model_Driven_Architecture_Process.docx" TargetMode="External"/><Relationship Id="rId7" Type="http://schemas.openxmlformats.org/officeDocument/2006/relationships/hyperlink" Target="http://www.fhims.org/docs/FHA_FHIM_Terminology_Modeling_Process.docx" TargetMode="External"/><Relationship Id="rId8" Type="http://schemas.openxmlformats.org/officeDocument/2006/relationships/hyperlink" Target="///ppt/slides/Information%20Modeling%20Process%20Guide" TargetMode="External"/><Relationship Id="rId9" Type="http://schemas.openxmlformats.org/officeDocument/2006/relationships/hyperlink" Target="http://www.fhims.org/docs/FHA_FHIM_Information_Modeling_Style_Guide.docx" TargetMode="External"/><Relationship Id="rId10" Type="http://schemas.openxmlformats.org/officeDocument/2006/relationships/hyperlink" Target="http://www.fhims.org/docs/FHA_FHIM_Information_Modeling_Process.docx"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hims.org/docs/FHIM_Fact_Sheet.pdf" TargetMode="External"/><Relationship Id="rId3" Type="http://schemas.openxmlformats.org/officeDocument/2006/relationships/hyperlink" Target="http://www.fhims.org/press_ulcer.html" TargetMode="External"/><Relationship Id="rId4" Type="http://schemas.openxmlformats.org/officeDocument/2006/relationships/hyperlink" Target="http://www.fhims.org/docs/FHIM_unfragmented_model.zip" TargetMode="External"/><Relationship Id="rId5" Type="http://schemas.openxmlformats.org/officeDocument/2006/relationships/hyperlink" Target="http://www.fhims.org/docs/FHIM_XMI.zip" TargetMode="External"/><Relationship Id="rId6" Type="http://schemas.openxmlformats.org/officeDocument/2006/relationships/hyperlink" Target="http://www.fhims.org/docs/FHIM_terminology_model.zip" TargetMode="External"/><Relationship Id="rId7" Type="http://schemas.openxmlformats.org/officeDocument/2006/relationships/hyperlink" Target="http://www.fhims.org/docs/FhimModelContentOverview.pdf" TargetMode="External"/><Relationship Id="rId8" Type="http://schemas.openxmlformats.org/officeDocument/2006/relationships/hyperlink" Target="http://www.healthit.gov/sites/default/files/hie-interoperability/federal-health-architecture-data-sheet.pdf" TargetMode="External"/><Relationship Id="rId9" Type="http://schemas.openxmlformats.org/officeDocument/2006/relationships/hyperlink" Target="http://www.govhealthitconference.com/" TargetMode="External"/><Relationship Id="rId10" Type="http://schemas.openxmlformats.org/officeDocument/2006/relationships/hyperlink" Target="http://www.omg.org/news/meetings/tc/agendas/va/NIEM_pdf/Basu.pdf" TargetMode="External"/><Relationship Id="rId11" Type="http://schemas.openxmlformats.org/officeDocument/2006/relationships/hyperlink" Target="http://www.mitre.org/publications/all" TargetMode="External"/><Relationship Id="rId12" Type="http://schemas.openxmlformats.org/officeDocument/2006/relationships/hyperlink" Target="http://www.fhims.org/docs/1FEB2012_Public%20Health%20Reporting%20-%20S&amp;I%20CEDD.pptx" TargetMode="External"/><Relationship Id="rId13" Type="http://schemas.openxmlformats.org/officeDocument/2006/relationships/hyperlink" Target="http://wiki.siframework.org/FHIMS+Registration+Information" TargetMode="External"/><Relationship Id="rId14" Type="http://schemas.openxmlformats.org/officeDocument/2006/relationships/hyperlink" Target="http://msdn.microsoft.com/en-us/library/aa972320(v=sql.80).aspx" TargetMode="External"/><Relationship Id="rId15" Type="http://schemas.openxmlformats.org/officeDocument/2006/relationships/hyperlink" Target="http://wiki.siframework.org/Clinical+Information+Models+for+LRI" TargetMode="External"/><Relationship Id="rId16" Type="http://schemas.openxmlformats.org/officeDocument/2006/relationships/hyperlink" Target="http://wiki.hl7.org/index.php?title=Virtual_Medical_Record_(vMR)"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hims.org/content/420A62FD03B6_root.html" TargetMode="External"/><Relationship Id="rId3" Type="http://schemas.openxmlformats.org/officeDocument/2006/relationships/hyperlink" Target="https://phinvads.cdc.gov/vads/SearchVocab.action" TargetMode="External"/><Relationship Id="rId4" Type="http://schemas.openxmlformats.org/officeDocument/2006/relationships/hyperlink" Target="https://vsac.nlm.nih.gov/" TargetMode="External"/><Relationship Id="rId5" Type="http://schemas.openxmlformats.org/officeDocument/2006/relationships/hyperlink" Target="http://www.fhims.org/domains.html" TargetMode="External"/><Relationship Id="rId6" Type="http://schemas.openxmlformats.org/officeDocument/2006/relationships/hyperlink" Target="http://www.fhims.org/docs/FHA_FHIM_Model_Driven_Architecture_Process.docx" TargetMode="External"/><Relationship Id="rId7" Type="http://schemas.openxmlformats.org/officeDocument/2006/relationships/hyperlink" Target="http://www.fhims.org/docs/FHA_FHIM_Terminology_Modeling_Process.docx" TargetMode="External"/><Relationship Id="rId8" Type="http://schemas.openxmlformats.org/officeDocument/2006/relationships/hyperlink" Target="http://www.fhims.org/docs/FHA_FHIM_Information_Modeling_Process.docx" TargetMode="External"/><Relationship Id="rId9" Type="http://schemas.openxmlformats.org/officeDocument/2006/relationships/hyperlink" Target="http://www.fhims.org/docs/FHA_FHIM_Information_Modeling_Style_Guide.docx"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fhims.org/docs/FHIM_Fact_Sheet.pdf" TargetMode="External"/><Relationship Id="rId4" Type="http://schemas.openxmlformats.org/officeDocument/2006/relationships/hyperlink" Target="http://www.fhims.org/press_ulcer.html" TargetMode="External"/><Relationship Id="rId5" Type="http://schemas.openxmlformats.org/officeDocument/2006/relationships/hyperlink" Target="http://www.fhims.org/docs/FHIM_unfragmented_model.zip" TargetMode="External"/><Relationship Id="rId6" Type="http://schemas.openxmlformats.org/officeDocument/2006/relationships/hyperlink" Target="http://www.fhims.org/docs/FHIM_XMI.zip" TargetMode="External"/><Relationship Id="rId7" Type="http://schemas.openxmlformats.org/officeDocument/2006/relationships/hyperlink" Target="http://www.fhims.org/docs/FHIM_terminology_model.zip" TargetMode="External"/><Relationship Id="rId8" Type="http://schemas.openxmlformats.org/officeDocument/2006/relationships/hyperlink" Target="http://www.fhims.org/docs/FhimModelContentOverview.pdf" TargetMode="External"/><Relationship Id="rId9" Type="http://schemas.openxmlformats.org/officeDocument/2006/relationships/hyperlink" Target="http://www.healthit.gov/sites/default/files/hie-interoperability/federal-health-architecture-data-sheet.pdf" TargetMode="External"/><Relationship Id="rId10" Type="http://schemas.openxmlformats.org/officeDocument/2006/relationships/hyperlink" Target="http://www.govhealthitconference.com/" TargetMode="External"/><Relationship Id="rId11" Type="http://schemas.openxmlformats.org/officeDocument/2006/relationships/hyperlink" Target="http://www.omg.org/news/meetings/tc/agendas/va/NIEM_pdf/Basu.pdf" TargetMode="External"/><Relationship Id="rId12" Type="http://schemas.openxmlformats.org/officeDocument/2006/relationships/hyperlink" Target="http://www.mitre.org/publications/all" TargetMode="External"/><Relationship Id="rId13" Type="http://schemas.openxmlformats.org/officeDocument/2006/relationships/hyperlink" Target="http://www.fhims.org/docs/1FEB2012_Public%20Health%20Reporting%20-%20S&amp;I%20CEDD.pptx" TargetMode="External"/><Relationship Id="rId14" Type="http://schemas.openxmlformats.org/officeDocument/2006/relationships/hyperlink" Target="http://wiki.siframework.org/FHIMS+Registration+Information" TargetMode="External"/><Relationship Id="rId15" Type="http://schemas.openxmlformats.org/officeDocument/2006/relationships/hyperlink" Target="http://msdn.microsoft.com/en-us/library/aa972320(v=sql.80).aspx" TargetMode="External"/><Relationship Id="rId16" Type="http://schemas.openxmlformats.org/officeDocument/2006/relationships/hyperlink" Target="http://wiki.siframework.org/Clinical+Information+Models+for+LRI" TargetMode="External"/><Relationship Id="rId17" Type="http://schemas.openxmlformats.org/officeDocument/2006/relationships/hyperlink" Target="http://wiki.hl7.org/index.php?title=Virtual_Medical_Record_(vMR)"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6.jpeg"/></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3.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eg"/></Relationships>

</file>

<file path=ppt/slides/_rels/slide9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9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9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5"/>
          <p:cNvSpPr txBox="1"/>
          <p:nvPr>
            <p:ph type="title"/>
          </p:nvPr>
        </p:nvSpPr>
        <p:spPr>
          <a:xfrm>
            <a:off x="0" y="2895600"/>
            <a:ext cx="8839200" cy="1371600"/>
          </a:xfrm>
          <a:prstGeom prst="rect">
            <a:avLst/>
          </a:prstGeom>
        </p:spPr>
        <p:txBody>
          <a:bodyPr/>
          <a:lstStyle/>
          <a:p>
            <a:pPr>
              <a:defRPr b="1" spc="100" sz="2400">
                <a:solidFill>
                  <a:srgbClr val="2A5588"/>
                </a:solidFill>
              </a:defRPr>
            </a:pPr>
            <a:r>
              <a:t>Federal Health Information Model (FHIM) Orientation</a:t>
            </a:r>
            <a:br/>
            <a:r>
              <a:rPr b="0" sz="2000"/>
              <a:t>(Master Deck)</a:t>
            </a:r>
          </a:p>
        </p:txBody>
      </p:sp>
      <p:sp>
        <p:nvSpPr>
          <p:cNvPr id="13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FF0000"/>
                </a:solidFill>
              </a:defRPr>
            </a:lvl1pPr>
          </a:lstStyle>
          <a:p>
            <a:pPr/>
            <a:r>
              <a:t>This is a working document; it is not approved for official use / public distribution.</a:t>
            </a:r>
          </a:p>
        </p:txBody>
      </p:sp>
      <p:sp>
        <p:nvSpPr>
          <p:cNvPr id="13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36" name="Slide Number Placeholder 3"/>
          <p:cNvSpPr txBox="1"/>
          <p:nvPr>
            <p:ph type="sldNum" sz="quarter" idx="4294967295"/>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xfrm>
            <a:off x="228600" y="152400"/>
            <a:ext cx="8229600" cy="1031841"/>
          </a:xfrm>
          <a:prstGeom prst="rect">
            <a:avLst/>
          </a:prstGeom>
        </p:spPr>
        <p:txBody>
          <a:bodyPr/>
          <a:lstStyle/>
          <a:p>
            <a:pPr/>
            <a:r>
              <a:t>Federal Health Information Model </a:t>
            </a:r>
          </a:p>
        </p:txBody>
      </p:sp>
      <p:sp>
        <p:nvSpPr>
          <p:cNvPr id="232" name="Content Placeholder 2"/>
          <p:cNvSpPr txBox="1"/>
          <p:nvPr>
            <p:ph type="body" sz="quarter" idx="1"/>
          </p:nvPr>
        </p:nvSpPr>
        <p:spPr>
          <a:xfrm>
            <a:off x="784377" y="2666999"/>
            <a:ext cx="3899021" cy="3077265"/>
          </a:xfrm>
          <a:prstGeom prst="rect">
            <a:avLst/>
          </a:prstGeom>
        </p:spPr>
        <p:txBody>
          <a:bodyPr/>
          <a:lstStyle/>
          <a:p>
            <a:pPr>
              <a:lnSpc>
                <a:spcPct val="110000"/>
              </a:lnSpc>
              <a:spcBef>
                <a:spcPts val="1600"/>
              </a:spcBef>
              <a:defRPr sz="1700">
                <a:solidFill>
                  <a:srgbClr val="404040"/>
                </a:solidFill>
              </a:defRPr>
            </a:pPr>
            <a:r>
              <a:t>A Logical Information Model of Health Data developed in collaboration with the federal agencies</a:t>
            </a:r>
          </a:p>
          <a:p>
            <a:pPr>
              <a:lnSpc>
                <a:spcPct val="110000"/>
              </a:lnSpc>
              <a:spcBef>
                <a:spcPts val="1600"/>
              </a:spcBef>
              <a:defRPr sz="1700">
                <a:solidFill>
                  <a:srgbClr val="404040"/>
                </a:solidFill>
              </a:defRPr>
            </a:pPr>
            <a:r>
              <a:t>Harmonizes content (information, terminologies and value sets) across federal partners and standards organizations</a:t>
            </a:r>
          </a:p>
        </p:txBody>
      </p:sp>
      <p:sp>
        <p:nvSpPr>
          <p:cNvPr id="233" name="Content Placeholder 3"/>
          <p:cNvSpPr txBox="1"/>
          <p:nvPr/>
        </p:nvSpPr>
        <p:spPr>
          <a:xfrm>
            <a:off x="4875888" y="2635062"/>
            <a:ext cx="3288632" cy="262273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29565" indent="-288925" defTabSz="457200">
              <a:lnSpc>
                <a:spcPct val="110000"/>
              </a:lnSpc>
              <a:spcBef>
                <a:spcPts val="1600"/>
              </a:spcBef>
              <a:buClr>
                <a:srgbClr val="CB2E3F"/>
              </a:buClr>
              <a:buSzPct val="100000"/>
              <a:buFont typeface="Lucida Grande"/>
              <a:buChar char="»"/>
              <a:defRPr sz="1700">
                <a:solidFill>
                  <a:srgbClr val="404040"/>
                </a:solidFill>
                <a:uFill>
                  <a:solidFill>
                    <a:srgbClr val="21315C"/>
                  </a:solidFill>
                </a:uFill>
                <a:latin typeface="Calibri"/>
                <a:ea typeface="Calibri"/>
                <a:cs typeface="Calibri"/>
                <a:sym typeface="Calibri"/>
              </a:defRPr>
            </a:pPr>
            <a:r>
              <a:t>Integrated with open source Model Driven Health Tools (MDHT)</a:t>
            </a:r>
            <a:endParaRPr sz="2800">
              <a:solidFill>
                <a:schemeClr val="accent1"/>
              </a:solidFill>
            </a:endParaRPr>
          </a:p>
          <a:p>
            <a:pPr marL="329565" indent="-288925" defTabSz="457200">
              <a:lnSpc>
                <a:spcPct val="110000"/>
              </a:lnSpc>
              <a:spcBef>
                <a:spcPts val="1600"/>
              </a:spcBef>
              <a:buClr>
                <a:srgbClr val="CB2E3F"/>
              </a:buClr>
              <a:buSzPct val="100000"/>
              <a:buFont typeface="Lucida Grande"/>
              <a:buChar char="»"/>
              <a:defRPr sz="1700">
                <a:solidFill>
                  <a:srgbClr val="404040"/>
                </a:solidFill>
                <a:uFill>
                  <a:solidFill>
                    <a:srgbClr val="21315C"/>
                  </a:solidFill>
                </a:uFill>
                <a:latin typeface="Calibri"/>
                <a:ea typeface="Calibri"/>
                <a:cs typeface="Calibri"/>
                <a:sym typeface="Calibri"/>
              </a:defRPr>
            </a:pPr>
            <a:r>
              <a:t>Can generate HIE Implementation standards for  multiple Platform Specific Models (PSMs)</a:t>
            </a:r>
          </a:p>
        </p:txBody>
      </p:sp>
      <p:pic>
        <p:nvPicPr>
          <p:cNvPr id="234" name="image42.jpg" descr="image42.jpg"/>
          <p:cNvPicPr>
            <a:picLocks noChangeAspect="1"/>
          </p:cNvPicPr>
          <p:nvPr/>
        </p:nvPicPr>
        <p:blipFill>
          <a:blip r:embed="rId2">
            <a:extLst/>
          </a:blip>
          <a:stretch>
            <a:fillRect/>
          </a:stretch>
        </p:blipFill>
        <p:spPr>
          <a:xfrm>
            <a:off x="2951163" y="1447800"/>
            <a:ext cx="3241676" cy="839788"/>
          </a:xfrm>
          <a:prstGeom prst="rect">
            <a:avLst/>
          </a:prstGeom>
          <a:ln w="12700">
            <a:miter lim="400000"/>
          </a:ln>
        </p:spPr>
      </p:pic>
      <p:sp>
        <p:nvSpPr>
          <p:cNvPr id="23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3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237"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3" name="Slide Number Placeholder 3"/>
          <p:cNvSpPr txBox="1"/>
          <p:nvPr>
            <p:ph type="sldNum" sz="quarter" idx="2"/>
          </p:nvPr>
        </p:nvSpPr>
        <p:spPr>
          <a:xfrm>
            <a:off x="8369772" y="6295430"/>
            <a:ext cx="182216"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04"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205"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206" name="Rectangle 3"/>
          <p:cNvSpPr txBox="1"/>
          <p:nvPr>
            <p:ph type="title"/>
          </p:nvPr>
        </p:nvSpPr>
        <p:spPr>
          <a:xfrm>
            <a:off x="300037" y="0"/>
            <a:ext cx="7540626" cy="1017588"/>
          </a:xfrm>
          <a:prstGeom prst="rect">
            <a:avLst/>
          </a:prstGeom>
        </p:spPr>
        <p:txBody>
          <a:bodyPr/>
          <a:lstStyle/>
          <a:p>
            <a:pPr/>
            <a:r>
              <a:t>FHIM History</a:t>
            </a:r>
          </a:p>
        </p:txBody>
      </p:sp>
      <p:sp>
        <p:nvSpPr>
          <p:cNvPr id="1207" name="Text Box 4"/>
          <p:cNvSpPr txBox="1"/>
          <p:nvPr/>
        </p:nvSpPr>
        <p:spPr>
          <a:xfrm>
            <a:off x="8271948" y="6295430"/>
            <a:ext cx="377864"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100"/>
            </a:lvl1pPr>
          </a:lstStyle>
          <a:p>
            <a:pPr/>
            <a:r>
              <a:t>100</a:t>
            </a:r>
          </a:p>
        </p:txBody>
      </p:sp>
      <p:sp>
        <p:nvSpPr>
          <p:cNvPr id="1208" name="Rectangle 5"/>
          <p:cNvSpPr txBox="1"/>
          <p:nvPr/>
        </p:nvSpPr>
        <p:spPr>
          <a:xfrm>
            <a:off x="103809" y="1192112"/>
            <a:ext cx="5230192" cy="31175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spcBef>
                <a:spcPts val="400"/>
              </a:spcBef>
              <a:defRPr sz="1900">
                <a:solidFill>
                  <a:srgbClr val="21315C"/>
                </a:solidFill>
              </a:defRPr>
            </a:pPr>
            <a:r>
              <a:t>Original Governance</a:t>
            </a:r>
            <a:r>
              <a:rPr sz="1600"/>
              <a:t>  Approves FHIM direction and work items Staffed by six federal partners (guides FHIMS WG by developing/approving strategy and recommending priorities and work items to the Managing Board). Original members were DoD, VHA, SSA, CMS, NCI and CDC. 			   </a:t>
            </a:r>
            <a:endParaRPr sz="1200">
              <a:latin typeface="Gill Sans"/>
              <a:ea typeface="Gill Sans"/>
              <a:cs typeface="Gill Sans"/>
              <a:sym typeface="Gill Sans"/>
            </a:endParaRPr>
          </a:p>
          <a:p>
            <a:pPr>
              <a:spcBef>
                <a:spcPts val="400"/>
              </a:spcBef>
              <a:defRPr sz="1600">
                <a:solidFill>
                  <a:srgbClr val="21315C"/>
                </a:solidFill>
              </a:defRPr>
            </a:pPr>
          </a:p>
          <a:p>
            <a:pPr>
              <a:spcBef>
                <a:spcPts val="400"/>
              </a:spcBef>
              <a:defRPr sz="1600">
                <a:solidFill>
                  <a:srgbClr val="21315C"/>
                </a:solidFill>
              </a:defRPr>
            </a:pPr>
            <a:r>
              <a:t>Staffed by FHA Program Manager  and potentially other support resources (manages FHIMS WG and supports FHIMS Steering Group and all projects) Staffed by federal partner resources (2-3 project leads and at least one contact/participant from each federal partner) and FHA resources (1.5 FTE)</a:t>
            </a:r>
          </a:p>
        </p:txBody>
      </p:sp>
      <p:grpSp>
        <p:nvGrpSpPr>
          <p:cNvPr id="1211" name="Rectangle 6"/>
          <p:cNvGrpSpPr/>
          <p:nvPr/>
        </p:nvGrpSpPr>
        <p:grpSpPr>
          <a:xfrm>
            <a:off x="5661421" y="1509116"/>
            <a:ext cx="892970" cy="892971"/>
            <a:chOff x="0" y="0"/>
            <a:chExt cx="892969" cy="892969"/>
          </a:xfrm>
        </p:grpSpPr>
        <p:sp>
          <p:nvSpPr>
            <p:cNvPr id="1209"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10" name="Managing Board"/>
            <p:cNvSpPr txBox="1"/>
            <p:nvPr/>
          </p:nvSpPr>
          <p:spPr>
            <a:xfrm>
              <a:off x="-1" y="271177"/>
              <a:ext cx="892971" cy="35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Managing Board</a:t>
              </a:r>
            </a:p>
          </p:txBody>
        </p:sp>
      </p:grpSp>
      <p:grpSp>
        <p:nvGrpSpPr>
          <p:cNvPr id="1214" name="Rectangle 7"/>
          <p:cNvGrpSpPr/>
          <p:nvPr/>
        </p:nvGrpSpPr>
        <p:grpSpPr>
          <a:xfrm>
            <a:off x="5661421" y="2678906"/>
            <a:ext cx="892970" cy="892970"/>
            <a:chOff x="0" y="0"/>
            <a:chExt cx="892969" cy="892969"/>
          </a:xfrm>
        </p:grpSpPr>
        <p:sp>
          <p:nvSpPr>
            <p:cNvPr id="1212"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13" name="Steering Group"/>
            <p:cNvSpPr txBox="1"/>
            <p:nvPr/>
          </p:nvSpPr>
          <p:spPr>
            <a:xfrm>
              <a:off x="-1" y="271177"/>
              <a:ext cx="892971" cy="35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Steering Group</a:t>
              </a:r>
            </a:p>
          </p:txBody>
        </p:sp>
      </p:grpSp>
      <p:grpSp>
        <p:nvGrpSpPr>
          <p:cNvPr id="1217" name="Rectangle 8"/>
          <p:cNvGrpSpPr/>
          <p:nvPr/>
        </p:nvGrpSpPr>
        <p:grpSpPr>
          <a:xfrm>
            <a:off x="5661421" y="3848694"/>
            <a:ext cx="892970" cy="892970"/>
            <a:chOff x="0" y="0"/>
            <a:chExt cx="892969" cy="892969"/>
          </a:xfrm>
        </p:grpSpPr>
        <p:sp>
          <p:nvSpPr>
            <p:cNvPr id="1215"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16" name="FHIMS WG"/>
            <p:cNvSpPr txBox="1"/>
            <p:nvPr/>
          </p:nvSpPr>
          <p:spPr>
            <a:xfrm>
              <a:off x="-1" y="360077"/>
              <a:ext cx="892971"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FHIMS WG</a:t>
              </a:r>
            </a:p>
          </p:txBody>
        </p:sp>
      </p:grpSp>
      <p:sp>
        <p:nvSpPr>
          <p:cNvPr id="1218" name="Line 9"/>
          <p:cNvSpPr/>
          <p:nvPr/>
        </p:nvSpPr>
        <p:spPr>
          <a:xfrm flipV="1">
            <a:off x="6105673" y="2388692"/>
            <a:ext cx="1" cy="303610"/>
          </a:xfrm>
          <a:prstGeom prst="line">
            <a:avLst/>
          </a:prstGeom>
          <a:ln w="38100">
            <a:solidFill>
              <a:srgbClr val="000000"/>
            </a:solidFill>
            <a:miter/>
            <a:headEnd type="stealth"/>
          </a:ln>
        </p:spPr>
        <p:txBody>
          <a:bodyPr lIns="45718" tIns="45718" rIns="45718" bIns="45718"/>
          <a:lstStyle/>
          <a:p>
            <a:pPr/>
          </a:p>
        </p:txBody>
      </p:sp>
      <p:sp>
        <p:nvSpPr>
          <p:cNvPr id="1219" name="Line 10"/>
          <p:cNvSpPr/>
          <p:nvPr/>
        </p:nvSpPr>
        <p:spPr>
          <a:xfrm flipV="1">
            <a:off x="6107905" y="3554016"/>
            <a:ext cx="1" cy="303610"/>
          </a:xfrm>
          <a:prstGeom prst="line">
            <a:avLst/>
          </a:prstGeom>
          <a:ln w="38100">
            <a:solidFill>
              <a:srgbClr val="000000"/>
            </a:solidFill>
            <a:miter/>
            <a:headEnd type="stealth"/>
          </a:ln>
        </p:spPr>
        <p:txBody>
          <a:bodyPr lIns="45718" tIns="45718" rIns="45718" bIns="45718"/>
          <a:lstStyle/>
          <a:p>
            <a:pPr/>
          </a:p>
        </p:txBody>
      </p:sp>
      <p:grpSp>
        <p:nvGrpSpPr>
          <p:cNvPr id="1222" name="Rectangle 11"/>
          <p:cNvGrpSpPr/>
          <p:nvPr/>
        </p:nvGrpSpPr>
        <p:grpSpPr>
          <a:xfrm>
            <a:off x="5661421" y="5009555"/>
            <a:ext cx="892970" cy="892970"/>
            <a:chOff x="0" y="0"/>
            <a:chExt cx="892969" cy="892969"/>
          </a:xfrm>
        </p:grpSpPr>
        <p:sp>
          <p:nvSpPr>
            <p:cNvPr id="1220"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21" name="IM Project"/>
            <p:cNvSpPr txBox="1"/>
            <p:nvPr/>
          </p:nvSpPr>
          <p:spPr>
            <a:xfrm>
              <a:off x="-1" y="360077"/>
              <a:ext cx="892971"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IM Project</a:t>
              </a:r>
            </a:p>
          </p:txBody>
        </p:sp>
      </p:grpSp>
      <p:sp>
        <p:nvSpPr>
          <p:cNvPr id="1223" name="Line 12"/>
          <p:cNvSpPr/>
          <p:nvPr/>
        </p:nvSpPr>
        <p:spPr>
          <a:xfrm flipV="1">
            <a:off x="6107905" y="4723805"/>
            <a:ext cx="1" cy="303610"/>
          </a:xfrm>
          <a:prstGeom prst="line">
            <a:avLst/>
          </a:prstGeom>
          <a:ln w="38100">
            <a:solidFill>
              <a:srgbClr val="000000"/>
            </a:solidFill>
            <a:miter/>
            <a:headEnd type="stealth"/>
          </a:ln>
        </p:spPr>
        <p:txBody>
          <a:bodyPr lIns="45718" tIns="45718" rIns="45718" bIns="45718"/>
          <a:lstStyle/>
          <a:p>
            <a:pPr/>
          </a:p>
        </p:txBody>
      </p:sp>
      <p:sp>
        <p:nvSpPr>
          <p:cNvPr id="1224" name="5-Point Star 14"/>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6" name="Slide Number Placeholder 3"/>
          <p:cNvSpPr txBox="1"/>
          <p:nvPr>
            <p:ph type="sldNum" sz="quarter" idx="2"/>
          </p:nvPr>
        </p:nvSpPr>
        <p:spPr>
          <a:xfrm>
            <a:off x="8327393" y="6295430"/>
            <a:ext cx="266974"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27"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228"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229" name="Rectangle 3"/>
          <p:cNvSpPr txBox="1"/>
          <p:nvPr>
            <p:ph type="title"/>
          </p:nvPr>
        </p:nvSpPr>
        <p:spPr>
          <a:xfrm>
            <a:off x="300037" y="0"/>
            <a:ext cx="7540626" cy="1017588"/>
          </a:xfrm>
          <a:prstGeom prst="rect">
            <a:avLst/>
          </a:prstGeom>
        </p:spPr>
        <p:txBody>
          <a:bodyPr/>
          <a:lstStyle/>
          <a:p>
            <a:pPr/>
            <a:r>
              <a:t>FHIM History</a:t>
            </a:r>
          </a:p>
        </p:txBody>
      </p:sp>
      <p:sp>
        <p:nvSpPr>
          <p:cNvPr id="1230" name="Rectangle 4"/>
          <p:cNvSpPr txBox="1"/>
          <p:nvPr>
            <p:ph type="body" idx="1"/>
          </p:nvPr>
        </p:nvSpPr>
        <p:spPr>
          <a:xfrm>
            <a:off x="94878" y="1031379"/>
            <a:ext cx="8492133" cy="5813227"/>
          </a:xfrm>
          <a:prstGeom prst="rect">
            <a:avLst/>
          </a:prstGeom>
        </p:spPr>
        <p:txBody>
          <a:bodyPr/>
          <a:lstStyle/>
          <a:p>
            <a:pPr marL="0" indent="0">
              <a:buSzTx/>
              <a:buNone/>
            </a:pPr>
            <a:r>
              <a:t>Current Governance</a:t>
            </a:r>
          </a:p>
          <a:p>
            <a:pPr marL="0" indent="0">
              <a:buSzTx/>
              <a:buNone/>
            </a:pPr>
          </a:p>
          <a:p>
            <a:pPr lvl="4" marL="0" indent="1313733">
              <a:buSzTx/>
              <a:buNone/>
            </a:pPr>
            <a:r>
              <a:t>   Approves FHIM direction and work items</a:t>
            </a:r>
          </a:p>
          <a:p>
            <a:pPr marL="0" indent="0">
              <a:buSzTx/>
              <a:buNone/>
            </a:pPr>
          </a:p>
          <a:p>
            <a:pPr marL="0" indent="0">
              <a:buSzTx/>
              <a:buNone/>
            </a:pPr>
            <a:r>
              <a:t>				</a:t>
            </a:r>
          </a:p>
          <a:p>
            <a:pPr lvl="2" marL="0" indent="670818">
              <a:buSzTx/>
              <a:buNone/>
            </a:pPr>
            <a:r>
              <a:t> Recommends FHIM priorities and work items to </a:t>
            </a:r>
          </a:p>
          <a:p>
            <a:pPr lvl="2" marL="0" indent="670818">
              <a:buSzTx/>
              <a:buNone/>
            </a:pPr>
            <a:r>
              <a:t>Governing Board			    </a:t>
            </a:r>
          </a:p>
          <a:p>
            <a:pPr marL="0" indent="0">
              <a:buSzTx/>
              <a:buNone/>
            </a:pPr>
            <a:r>
              <a:t>					 </a:t>
            </a:r>
          </a:p>
          <a:p>
            <a:pPr lvl="4" marL="0" indent="1313733">
              <a:buSzTx/>
              <a:buNone/>
            </a:pPr>
          </a:p>
          <a:p>
            <a:pPr lvl="4" marL="0" indent="1313733">
              <a:buSzTx/>
              <a:buNone/>
            </a:pPr>
            <a:r>
              <a:t>      Operational oversight of FHIM Project</a:t>
            </a:r>
          </a:p>
          <a:p>
            <a:pPr marL="0" indent="0">
              <a:buSzTx/>
              <a:buNone/>
            </a:pPr>
          </a:p>
          <a:p>
            <a:pPr marL="0" indent="0">
              <a:buSzTx/>
              <a:buNone/>
            </a:pPr>
          </a:p>
          <a:p>
            <a:pPr marL="0" indent="0">
              <a:buSzTx/>
              <a:buNone/>
            </a:pPr>
            <a:r>
              <a:t>Staffed by federal partner resources (2-3 project leads </a:t>
            </a:r>
          </a:p>
          <a:p>
            <a:pPr marL="0" indent="0">
              <a:buSzTx/>
              <a:buNone/>
            </a:pPr>
            <a:r>
              <a:t>and at least one contact/participant from each federal</a:t>
            </a:r>
          </a:p>
          <a:p>
            <a:pPr marL="0" indent="0">
              <a:buSzTx/>
              <a:buNone/>
            </a:pPr>
            <a:r>
              <a:t>partner) and FHA resources (1.5 FTE)</a:t>
            </a:r>
          </a:p>
        </p:txBody>
      </p:sp>
      <p:sp>
        <p:nvSpPr>
          <p:cNvPr id="1231" name="Text Box 5"/>
          <p:cNvSpPr txBox="1"/>
          <p:nvPr/>
        </p:nvSpPr>
        <p:spPr>
          <a:xfrm>
            <a:off x="8271948" y="6295430"/>
            <a:ext cx="377864"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100"/>
            </a:lvl1pPr>
          </a:lstStyle>
          <a:p>
            <a:pPr/>
            <a:r>
              <a:t>101</a:t>
            </a:r>
          </a:p>
        </p:txBody>
      </p:sp>
      <p:grpSp>
        <p:nvGrpSpPr>
          <p:cNvPr id="1234" name="Rectangle 6"/>
          <p:cNvGrpSpPr/>
          <p:nvPr/>
        </p:nvGrpSpPr>
        <p:grpSpPr>
          <a:xfrm>
            <a:off x="6500812" y="1571624"/>
            <a:ext cx="892970" cy="892971"/>
            <a:chOff x="0" y="0"/>
            <a:chExt cx="892969" cy="892969"/>
          </a:xfrm>
        </p:grpSpPr>
        <p:sp>
          <p:nvSpPr>
            <p:cNvPr id="1232"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33" name="Governing Board"/>
            <p:cNvSpPr txBox="1"/>
            <p:nvPr/>
          </p:nvSpPr>
          <p:spPr>
            <a:xfrm>
              <a:off x="-1" y="271177"/>
              <a:ext cx="892971" cy="35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Governing Board</a:t>
              </a:r>
            </a:p>
          </p:txBody>
        </p:sp>
      </p:grpSp>
      <p:grpSp>
        <p:nvGrpSpPr>
          <p:cNvPr id="1237" name="Rectangle 7"/>
          <p:cNvGrpSpPr/>
          <p:nvPr/>
        </p:nvGrpSpPr>
        <p:grpSpPr>
          <a:xfrm>
            <a:off x="6500812" y="2741414"/>
            <a:ext cx="892970" cy="892970"/>
            <a:chOff x="0" y="0"/>
            <a:chExt cx="892969" cy="892969"/>
          </a:xfrm>
        </p:grpSpPr>
        <p:sp>
          <p:nvSpPr>
            <p:cNvPr id="1235"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36" name="Managing Board"/>
            <p:cNvSpPr txBox="1"/>
            <p:nvPr/>
          </p:nvSpPr>
          <p:spPr>
            <a:xfrm>
              <a:off x="-1" y="271177"/>
              <a:ext cx="892971" cy="35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Managing Board</a:t>
              </a:r>
            </a:p>
          </p:txBody>
        </p:sp>
      </p:grpSp>
      <p:grpSp>
        <p:nvGrpSpPr>
          <p:cNvPr id="1240" name="Rectangle 8"/>
          <p:cNvGrpSpPr/>
          <p:nvPr/>
        </p:nvGrpSpPr>
        <p:grpSpPr>
          <a:xfrm>
            <a:off x="6500812" y="3911203"/>
            <a:ext cx="892970" cy="892970"/>
            <a:chOff x="0" y="0"/>
            <a:chExt cx="892969" cy="892969"/>
          </a:xfrm>
        </p:grpSpPr>
        <p:sp>
          <p:nvSpPr>
            <p:cNvPr id="1238"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39" name="HIM WG"/>
            <p:cNvSpPr txBox="1"/>
            <p:nvPr/>
          </p:nvSpPr>
          <p:spPr>
            <a:xfrm>
              <a:off x="-1" y="360077"/>
              <a:ext cx="892971" cy="1728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HIM WG</a:t>
              </a:r>
            </a:p>
          </p:txBody>
        </p:sp>
      </p:grpSp>
      <p:sp>
        <p:nvSpPr>
          <p:cNvPr id="1241" name="Line 9"/>
          <p:cNvSpPr/>
          <p:nvPr/>
        </p:nvSpPr>
        <p:spPr>
          <a:xfrm flipV="1">
            <a:off x="6945063" y="2451199"/>
            <a:ext cx="1" cy="303610"/>
          </a:xfrm>
          <a:prstGeom prst="line">
            <a:avLst/>
          </a:prstGeom>
          <a:ln w="38100">
            <a:solidFill>
              <a:srgbClr val="000000"/>
            </a:solidFill>
            <a:miter/>
            <a:headEnd type="stealth"/>
          </a:ln>
        </p:spPr>
        <p:txBody>
          <a:bodyPr lIns="45718" tIns="45718" rIns="45718" bIns="45718"/>
          <a:lstStyle/>
          <a:p>
            <a:pPr/>
          </a:p>
        </p:txBody>
      </p:sp>
      <p:sp>
        <p:nvSpPr>
          <p:cNvPr id="1242" name="Line 10"/>
          <p:cNvSpPr/>
          <p:nvPr/>
        </p:nvSpPr>
        <p:spPr>
          <a:xfrm flipV="1">
            <a:off x="6947296" y="3616523"/>
            <a:ext cx="1" cy="303610"/>
          </a:xfrm>
          <a:prstGeom prst="line">
            <a:avLst/>
          </a:prstGeom>
          <a:ln w="38100">
            <a:solidFill>
              <a:srgbClr val="000000"/>
            </a:solidFill>
            <a:miter/>
            <a:headEnd type="stealth"/>
          </a:ln>
        </p:spPr>
        <p:txBody>
          <a:bodyPr lIns="45718" tIns="45718" rIns="45718" bIns="45718"/>
          <a:lstStyle/>
          <a:p>
            <a:pPr/>
          </a:p>
        </p:txBody>
      </p:sp>
      <p:grpSp>
        <p:nvGrpSpPr>
          <p:cNvPr id="1245" name="Rectangle 11"/>
          <p:cNvGrpSpPr/>
          <p:nvPr/>
        </p:nvGrpSpPr>
        <p:grpSpPr>
          <a:xfrm>
            <a:off x="6500812" y="5072062"/>
            <a:ext cx="892970" cy="892970"/>
            <a:chOff x="0" y="0"/>
            <a:chExt cx="892969" cy="892969"/>
          </a:xfrm>
        </p:grpSpPr>
        <p:sp>
          <p:nvSpPr>
            <p:cNvPr id="1243" name="Square"/>
            <p:cNvSpPr/>
            <p:nvPr/>
          </p:nvSpPr>
          <p:spPr>
            <a:xfrm>
              <a:off x="-1" y="-1"/>
              <a:ext cx="892971" cy="892971"/>
            </a:xfrm>
            <a:prstGeom prst="rect">
              <a:avLst/>
            </a:prstGeom>
            <a:noFill/>
            <a:ln w="25400" cap="flat">
              <a:solidFill>
                <a:srgbClr val="000000"/>
              </a:solidFill>
              <a:prstDash val="solid"/>
              <a:miter lim="800000"/>
            </a:ln>
            <a:effectLst/>
          </p:spPr>
          <p:txBody>
            <a:bodyPr wrap="square" lIns="50800" tIns="50800" rIns="50800" bIns="50800" numCol="1" anchor="ctr">
              <a:noAutofit/>
            </a:bodyPr>
            <a:lstStyle/>
            <a:p>
              <a:pPr>
                <a:defRPr sz="1200">
                  <a:latin typeface="Gill Sans"/>
                  <a:ea typeface="Gill Sans"/>
                  <a:cs typeface="Gill Sans"/>
                  <a:sym typeface="Gill Sans"/>
                </a:defRPr>
              </a:pPr>
            </a:p>
          </p:txBody>
        </p:sp>
        <p:sp>
          <p:nvSpPr>
            <p:cNvPr id="1244" name="FHIM Project"/>
            <p:cNvSpPr txBox="1"/>
            <p:nvPr/>
          </p:nvSpPr>
          <p:spPr>
            <a:xfrm>
              <a:off x="-1" y="271177"/>
              <a:ext cx="892971" cy="350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indent="57150">
                <a:defRPr sz="1200"/>
              </a:lvl1pPr>
            </a:lstStyle>
            <a:p>
              <a:pPr/>
              <a:r>
                <a:t>FHIM Project</a:t>
              </a:r>
            </a:p>
          </p:txBody>
        </p:sp>
      </p:grpSp>
      <p:sp>
        <p:nvSpPr>
          <p:cNvPr id="1246" name="Line 12"/>
          <p:cNvSpPr/>
          <p:nvPr/>
        </p:nvSpPr>
        <p:spPr>
          <a:xfrm flipV="1">
            <a:off x="6947296" y="4786312"/>
            <a:ext cx="1" cy="303610"/>
          </a:xfrm>
          <a:prstGeom prst="line">
            <a:avLst/>
          </a:prstGeom>
          <a:ln w="38100">
            <a:solidFill>
              <a:srgbClr val="000000"/>
            </a:solidFill>
            <a:miter/>
            <a:headEnd type="stealth"/>
          </a:ln>
        </p:spPr>
        <p:txBody>
          <a:bodyPr lIns="45718" tIns="45718" rIns="45718" bIns="45718"/>
          <a:lstStyle/>
          <a:p>
            <a:pPr/>
          </a:p>
        </p:txBody>
      </p:sp>
      <p:sp>
        <p:nvSpPr>
          <p:cNvPr id="1247" name="5-Point Star 14"/>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Slide Number Placeholder 3"/>
          <p:cNvSpPr txBox="1"/>
          <p:nvPr>
            <p:ph type="sldNum" sz="quarter" idx="2"/>
          </p:nvPr>
        </p:nvSpPr>
        <p:spPr>
          <a:xfrm>
            <a:off x="8327393" y="6295430"/>
            <a:ext cx="266974"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50"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251"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252" name="Rectangle 3"/>
          <p:cNvSpPr txBox="1"/>
          <p:nvPr>
            <p:ph type="title"/>
          </p:nvPr>
        </p:nvSpPr>
        <p:spPr>
          <a:xfrm>
            <a:off x="300037" y="0"/>
            <a:ext cx="7540626" cy="1017588"/>
          </a:xfrm>
          <a:prstGeom prst="rect">
            <a:avLst/>
          </a:prstGeom>
        </p:spPr>
        <p:txBody>
          <a:bodyPr/>
          <a:lstStyle/>
          <a:p>
            <a:pPr/>
            <a:r>
              <a:t>FHIM History</a:t>
            </a:r>
          </a:p>
        </p:txBody>
      </p:sp>
      <p:sp>
        <p:nvSpPr>
          <p:cNvPr id="1253" name="Rectangle 4"/>
          <p:cNvSpPr txBox="1"/>
          <p:nvPr>
            <p:ph type="body" idx="1"/>
          </p:nvPr>
        </p:nvSpPr>
        <p:spPr>
          <a:xfrm>
            <a:off x="94878" y="1058167"/>
            <a:ext cx="8492133" cy="5607846"/>
          </a:xfrm>
          <a:prstGeom prst="rect">
            <a:avLst/>
          </a:prstGeom>
        </p:spPr>
        <p:txBody>
          <a:bodyPr/>
          <a:lstStyle/>
          <a:p>
            <a:pPr marL="0" indent="0">
              <a:buSzTx/>
              <a:buNone/>
            </a:pPr>
            <a:r>
              <a:t>Federal partner participation</a:t>
            </a:r>
          </a:p>
          <a:p>
            <a:pPr marL="0" indent="0">
              <a:buSzTx/>
              <a:buNone/>
            </a:pPr>
          </a:p>
          <a:p>
            <a:pPr marL="0" indent="0">
              <a:buSzTx/>
              <a:buNone/>
            </a:pPr>
            <a:r>
              <a:t>VA and DoD sponsored establishment of the FHIM project.  Fifteen other federal partners supported its establishment.  The most active federal partner participants in the development of the FHIM since the project was established are listed below.</a:t>
            </a:r>
          </a:p>
          <a:p>
            <a:pPr marL="0" indent="0">
              <a:buSzTx/>
              <a:buNone/>
            </a:pPr>
          </a:p>
          <a:p>
            <a:pPr marL="0" indent="0">
              <a:buSzTx/>
              <a:buNone/>
            </a:pPr>
          </a:p>
          <a:p>
            <a:pPr marL="0" indent="0">
              <a:buSzTx/>
              <a:buNone/>
            </a:pPr>
            <a:r>
              <a:t>				</a:t>
            </a:r>
          </a:p>
          <a:p>
            <a:pPr marL="0" indent="0">
              <a:buSzTx/>
              <a:buNone/>
            </a:pPr>
            <a:r>
              <a:t>	</a:t>
            </a:r>
          </a:p>
          <a:p>
            <a:pPr marL="0" indent="0">
              <a:buSzTx/>
              <a:buNone/>
            </a:pPr>
            <a:r>
              <a:t>	</a:t>
            </a:r>
          </a:p>
          <a:p>
            <a:pPr marL="0" indent="0">
              <a:buSzTx/>
              <a:buNone/>
            </a:pPr>
            <a:r>
              <a:t>	</a:t>
            </a:r>
          </a:p>
          <a:p>
            <a:pPr marL="0" indent="0">
              <a:buSzTx/>
              <a:buNone/>
            </a:pPr>
            <a:r>
              <a:t>	</a:t>
            </a:r>
          </a:p>
          <a:p>
            <a:pPr marL="0" indent="0">
              <a:buSzTx/>
              <a:buNone/>
            </a:pPr>
            <a:r>
              <a:t>	</a:t>
            </a:r>
          </a:p>
          <a:p>
            <a:pPr marL="0" indent="0">
              <a:buSzTx/>
              <a:buNone/>
            </a:pPr>
            <a:r>
              <a:t>	</a:t>
            </a:r>
          </a:p>
        </p:txBody>
      </p:sp>
      <p:sp>
        <p:nvSpPr>
          <p:cNvPr id="1254" name="Text Box 5"/>
          <p:cNvSpPr txBox="1"/>
          <p:nvPr/>
        </p:nvSpPr>
        <p:spPr>
          <a:xfrm>
            <a:off x="8271948" y="6295430"/>
            <a:ext cx="377864"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100"/>
            </a:lvl1pPr>
          </a:lstStyle>
          <a:p>
            <a:pPr/>
            <a:r>
              <a:t>102</a:t>
            </a:r>
          </a:p>
        </p:txBody>
      </p:sp>
      <p:graphicFrame>
        <p:nvGraphicFramePr>
          <p:cNvPr id="1255" name="Group 6"/>
          <p:cNvGraphicFramePr/>
          <p:nvPr/>
        </p:nvGraphicFramePr>
        <p:xfrm>
          <a:off x="294680" y="3098600"/>
          <a:ext cx="3575225" cy="250031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5372"/>
                <a:gridCol w="1669852"/>
              </a:tblGrid>
              <a:tr h="357188">
                <a:tc>
                  <a:txBody>
                    <a:bodyPr/>
                    <a:lstStyle/>
                    <a:p>
                      <a:pPr algn="l" defTabSz="914400">
                        <a:defRPr sz="1800">
                          <a:uFillTx/>
                        </a:defRPr>
                      </a:pPr>
                      <a:r>
                        <a:rPr sz="1700">
                          <a:solidFill>
                            <a:srgbClr val="21315C"/>
                          </a:solidFill>
                          <a:uFill>
                            <a:solidFill>
                              <a:srgbClr val="000000"/>
                            </a:solidFill>
                          </a:uFill>
                        </a:rPr>
                        <a:t>DoD/MHS</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CDC</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VA / VHA</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SSA</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HHS</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SAMHSA</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CMS</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IHS</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FDA</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NCI</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NLM</a:t>
                      </a:r>
                    </a:p>
                  </a:txBody>
                  <a:tcPr marL="35719" marR="35719" marT="35719" marB="35719" anchor="ctr" anchorCtr="0" horzOverflow="overflow"/>
                </a:tc>
                <a:tc>
                  <a:txBody>
                    <a:bodyPr/>
                    <a:lstStyle/>
                    <a:p>
                      <a:pPr algn="l" defTabSz="914400">
                        <a:defRPr sz="1800">
                          <a:uFillTx/>
                        </a:defRPr>
                      </a:pPr>
                      <a:r>
                        <a:rPr sz="1700">
                          <a:solidFill>
                            <a:srgbClr val="21315C"/>
                          </a:solidFill>
                          <a:uFill>
                            <a:solidFill>
                              <a:srgbClr val="000000"/>
                            </a:solidFill>
                          </a:uFill>
                        </a:rPr>
                        <a:t>FHA</a:t>
                      </a:r>
                    </a:p>
                  </a:txBody>
                  <a:tcPr marL="35719" marR="35719" marT="35719" marB="35719" anchor="ctr" anchorCtr="0" horzOverflow="overflow"/>
                </a:tc>
              </a:tr>
              <a:tr h="357188">
                <a:tc>
                  <a:txBody>
                    <a:bodyPr/>
                    <a:lstStyle/>
                    <a:p>
                      <a:pPr algn="l" defTabSz="914400">
                        <a:defRPr sz="1800">
                          <a:uFillTx/>
                        </a:defRPr>
                      </a:pPr>
                      <a:r>
                        <a:rPr sz="1700">
                          <a:solidFill>
                            <a:srgbClr val="21315C"/>
                          </a:solidFill>
                          <a:uFill>
                            <a:solidFill>
                              <a:srgbClr val="000000"/>
                            </a:solidFill>
                          </a:uFill>
                        </a:rPr>
                        <a:t>ONC</a:t>
                      </a:r>
                    </a:p>
                  </a:txBody>
                  <a:tcPr marL="35719" marR="35719" marT="35719" marB="35719" anchor="ctr" anchorCtr="0" horzOverflow="overflow"/>
                </a:tc>
                <a:tc>
                  <a:txBody>
                    <a:bodyPr/>
                    <a:lstStyle/>
                    <a:p>
                      <a:pPr defTabSz="914400">
                        <a:tabLst>
                          <a:tab pos="1295400" algn="l"/>
                        </a:tabLst>
                        <a:defRPr sz="1100">
                          <a:uFill>
                            <a:solidFill>
                              <a:srgbClr val="000000"/>
                            </a:solidFill>
                          </a:uFill>
                        </a:defRPr>
                      </a:pPr>
                    </a:p>
                  </a:txBody>
                  <a:tcPr marL="35719" marR="35719" marT="35719" marB="35719" anchor="ctr" anchorCtr="0" horzOverflow="overflow"/>
                </a:tc>
              </a:tr>
            </a:tbl>
          </a:graphicData>
        </a:graphic>
      </p:graphicFrame>
      <p:sp>
        <p:nvSpPr>
          <p:cNvPr id="1256" name="5-Point Star 8"/>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8" name="Title 5"/>
          <p:cNvSpPr txBox="1"/>
          <p:nvPr>
            <p:ph type="title"/>
          </p:nvPr>
        </p:nvSpPr>
        <p:spPr>
          <a:xfrm>
            <a:off x="0" y="2895600"/>
            <a:ext cx="8839200" cy="1371600"/>
          </a:xfrm>
          <a:prstGeom prst="rect">
            <a:avLst/>
          </a:prstGeom>
        </p:spPr>
        <p:txBody>
          <a:bodyPr/>
          <a:lstStyle/>
          <a:p>
            <a:pPr marR="39826" indent="39826" defTabSz="448055">
              <a:defRPr b="1" spc="98" sz="2352">
                <a:solidFill>
                  <a:srgbClr val="C1E1FE"/>
                </a:solidFill>
              </a:defRPr>
            </a:pPr>
            <a:r>
              <a:t>FHIM Value Proposition to Stakeholders</a:t>
            </a:r>
            <a:br/>
            <a:r>
              <a:t>FHIM Going Forward Strategy</a:t>
            </a:r>
            <a:br/>
            <a:r>
              <a:t>FHIM History</a:t>
            </a:r>
            <a:br/>
            <a:r>
              <a:rPr>
                <a:solidFill>
                  <a:srgbClr val="2A5588"/>
                </a:solidFill>
              </a:rPr>
              <a:t>FHIM Plan</a:t>
            </a:r>
          </a:p>
        </p:txBody>
      </p:sp>
      <p:sp>
        <p:nvSpPr>
          <p:cNvPr id="125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260"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261" name="Slide Number Placeholder 3"/>
          <p:cNvSpPr txBox="1"/>
          <p:nvPr>
            <p:ph type="sldNum" sz="quarter" idx="4294967295"/>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3" name="Title 1"/>
          <p:cNvSpPr txBox="1"/>
          <p:nvPr>
            <p:ph type="title"/>
          </p:nvPr>
        </p:nvSpPr>
        <p:spPr>
          <a:xfrm>
            <a:off x="-1" y="0"/>
            <a:ext cx="7924801" cy="1017588"/>
          </a:xfrm>
          <a:prstGeom prst="rect">
            <a:avLst/>
          </a:prstGeom>
        </p:spPr>
        <p:txBody>
          <a:bodyPr/>
          <a:lstStyle/>
          <a:p>
            <a:pPr algn="ctr">
              <a:defRPr sz="2800">
                <a:latin typeface="Arial Black"/>
                <a:ea typeface="Arial Black"/>
                <a:cs typeface="Arial Black"/>
                <a:sym typeface="Arial Black"/>
              </a:defRPr>
            </a:pPr>
            <a:r>
              <a:t>Proposed HL7 Schedule</a:t>
            </a:r>
            <a:br/>
            <a:r>
              <a:rPr b="1" i="1" u="sng">
                <a:latin typeface="Arial"/>
                <a:ea typeface="Arial"/>
                <a:cs typeface="Arial"/>
                <a:sym typeface="Arial"/>
              </a:rPr>
              <a:t>US Realm EHR-S FM Profile</a:t>
            </a:r>
          </a:p>
        </p:txBody>
      </p:sp>
      <p:pic>
        <p:nvPicPr>
          <p:cNvPr id="1264" name="Picture 13" descr="Picture 13"/>
          <p:cNvPicPr>
            <a:picLocks noChangeAspect="1"/>
          </p:cNvPicPr>
          <p:nvPr/>
        </p:nvPicPr>
        <p:blipFill>
          <a:blip r:embed="rId2">
            <a:extLst/>
          </a:blip>
          <a:stretch>
            <a:fillRect/>
          </a:stretch>
        </p:blipFill>
        <p:spPr>
          <a:xfrm>
            <a:off x="7848600" y="8340"/>
            <a:ext cx="1295400" cy="1334318"/>
          </a:xfrm>
          <a:prstGeom prst="rect">
            <a:avLst/>
          </a:prstGeom>
          <a:ln w="12700">
            <a:miter lim="400000"/>
          </a:ln>
        </p:spPr>
      </p:pic>
      <p:sp>
        <p:nvSpPr>
          <p:cNvPr id="1265"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26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26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268" name="Content Placeholder 2"/>
          <p:cNvSpPr txBox="1"/>
          <p:nvPr/>
        </p:nvSpPr>
        <p:spPr>
          <a:xfrm>
            <a:off x="228600" y="1749834"/>
            <a:ext cx="8458200" cy="2603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Sept/Dec 2015 – HL7 Project Scope Statement</a:t>
            </a:r>
            <a:endParaRPr sz="2000"/>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2016 – HL7 Immunization-Prototype Comments Only Ballot</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2017 – HL7 Draft Standard for Trial Use (DSTU) Ballot 1</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2018 – HL7 Draft Standard for Trial Use (DSTU) Ballot 2</a:t>
            </a:r>
          </a:p>
          <a:p>
            <a:pPr marL="329565" indent="-288925" defTabSz="457200">
              <a:lnSpc>
                <a:spcPct val="150000"/>
              </a:lnSpc>
              <a:spcBef>
                <a:spcPts val="4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Sept/Oct 2019 – HL7 Normative Ballot </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0" name="Title 1"/>
          <p:cNvSpPr txBox="1"/>
          <p:nvPr>
            <p:ph type="title"/>
          </p:nvPr>
        </p:nvSpPr>
        <p:spPr>
          <a:xfrm>
            <a:off x="461962" y="27264"/>
            <a:ext cx="7848601" cy="963335"/>
          </a:xfrm>
          <a:prstGeom prst="rect">
            <a:avLst/>
          </a:prstGeom>
        </p:spPr>
        <p:txBody>
          <a:bodyPr/>
          <a:lstStyle>
            <a:lvl1pPr algn="ctr">
              <a:defRPr sz="3600"/>
            </a:lvl1pPr>
          </a:lstStyle>
          <a:p>
            <a:pPr/>
            <a:r>
              <a:t>Proposed Milestones</a:t>
            </a:r>
          </a:p>
        </p:txBody>
      </p:sp>
      <p:sp>
        <p:nvSpPr>
          <p:cNvPr id="1271" name="Subtitle 2"/>
          <p:cNvSpPr txBox="1"/>
          <p:nvPr>
            <p:ph type="body" idx="1"/>
          </p:nvPr>
        </p:nvSpPr>
        <p:spPr>
          <a:xfrm>
            <a:off x="147637" y="1142999"/>
            <a:ext cx="9067801" cy="5197476"/>
          </a:xfrm>
          <a:prstGeom prst="rect">
            <a:avLst/>
          </a:prstGeom>
        </p:spPr>
        <p:txBody>
          <a:bodyPr/>
          <a:lstStyle/>
          <a:p>
            <a:pPr lvl="1" marL="342900" indent="-342900" algn="l">
              <a:lnSpc>
                <a:spcPct val="114000"/>
              </a:lnSpc>
              <a:spcBef>
                <a:spcPts val="0"/>
              </a:spcBef>
              <a:buClr>
                <a:srgbClr val="CB2E3F"/>
              </a:buClr>
              <a:buSzPct val="100000"/>
              <a:buFont typeface="Arial"/>
              <a:buChar char="•"/>
              <a:defRPr b="1">
                <a:solidFill>
                  <a:srgbClr val="000000"/>
                </a:solidFill>
                <a:latin typeface="+mj-lt"/>
                <a:ea typeface="+mj-ea"/>
                <a:cs typeface="+mj-cs"/>
                <a:sym typeface="Arial Narrow"/>
              </a:defRPr>
            </a:pPr>
            <a:r>
              <a:t>Develop Comprehensive Plan of Actions and Milestones, </a:t>
            </a:r>
            <a:r>
              <a:rPr b="0"/>
              <a:t>such as …</a:t>
            </a:r>
          </a:p>
          <a:p>
            <a:pPr lvl="1" marL="800100" indent="-342900" algn="l">
              <a:lnSpc>
                <a:spcPct val="114000"/>
              </a:lnSpc>
              <a:spcBef>
                <a:spcPts val="0"/>
              </a:spcBef>
              <a:buClr>
                <a:srgbClr val="CB2E3F"/>
              </a:buClr>
              <a:buSzPct val="100000"/>
              <a:buFont typeface="Arial"/>
              <a:buChar char="•"/>
              <a:defRPr>
                <a:latin typeface="+mj-lt"/>
                <a:ea typeface="+mj-ea"/>
                <a:cs typeface="+mj-cs"/>
                <a:sym typeface="Arial Narrow"/>
              </a:defRPr>
            </a:pPr>
            <a:r>
              <a:t>Address what is FHIM questions/issues</a:t>
            </a:r>
          </a:p>
          <a:p>
            <a:pPr lvl="1" marL="800100" indent="-342900" algn="l">
              <a:lnSpc>
                <a:spcPct val="114000"/>
              </a:lnSpc>
              <a:spcBef>
                <a:spcPts val="0"/>
              </a:spcBef>
              <a:buClr>
                <a:srgbClr val="CB2E3F"/>
              </a:buClr>
              <a:buSzPct val="100000"/>
              <a:buFont typeface="Arial"/>
              <a:buChar char="•"/>
              <a:defRPr>
                <a:latin typeface="+mj-lt"/>
                <a:ea typeface="+mj-ea"/>
                <a:cs typeface="+mj-cs"/>
                <a:sym typeface="Arial Narrow"/>
              </a:defRPr>
            </a:pPr>
            <a:r>
              <a:t>Model Driven Architecture (MDA) strategy</a:t>
            </a:r>
          </a:p>
          <a:p>
            <a:pPr lvl="1" marL="800100" indent="-342900" algn="l">
              <a:lnSpc>
                <a:spcPct val="114000"/>
              </a:lnSpc>
              <a:spcBef>
                <a:spcPts val="0"/>
              </a:spcBef>
              <a:buClr>
                <a:srgbClr val="CB2E3F"/>
              </a:buClr>
              <a:buSzPct val="100000"/>
              <a:buFont typeface="Arial"/>
              <a:buChar char="•"/>
              <a:defRPr b="1">
                <a:solidFill>
                  <a:srgbClr val="000000"/>
                </a:solidFill>
                <a:latin typeface="+mj-lt"/>
                <a:ea typeface="+mj-ea"/>
                <a:cs typeface="+mj-cs"/>
                <a:sym typeface="Arial Narrow"/>
              </a:defRPr>
            </a:pPr>
            <a:r>
              <a:t>FY2016 Q1</a:t>
            </a:r>
          </a:p>
          <a:p>
            <a:pPr lvl="2" marL="1257300" indent="-342900" algn="l">
              <a:lnSpc>
                <a:spcPct val="114000"/>
              </a:lnSpc>
              <a:spcBef>
                <a:spcPts val="0"/>
              </a:spcBef>
              <a:buClr>
                <a:srgbClr val="CB2E3F"/>
              </a:buClr>
              <a:buSzPct val="100000"/>
              <a:buFont typeface="Arial"/>
              <a:buChar char="•"/>
              <a:defRPr>
                <a:latin typeface="+mj-lt"/>
                <a:ea typeface="+mj-ea"/>
                <a:cs typeface="+mj-cs"/>
                <a:sym typeface="Arial Narrow"/>
              </a:defRPr>
            </a:pPr>
            <a:r>
              <a:t>Socialize FHA US Health IT Reference Architecture implemented as</a:t>
            </a:r>
          </a:p>
          <a:p>
            <a:pPr lvl="3" marL="1714500" indent="-342900" algn="l">
              <a:lnSpc>
                <a:spcPct val="114000"/>
              </a:lnSpc>
              <a:spcBef>
                <a:spcPts val="0"/>
              </a:spcBef>
              <a:buClr>
                <a:srgbClr val="CB2E3F"/>
              </a:buClr>
              <a:buSzPct val="100000"/>
              <a:buFont typeface="Arial"/>
              <a:buChar char="•"/>
              <a:defRPr>
                <a:latin typeface="+mj-lt"/>
                <a:ea typeface="+mj-ea"/>
                <a:cs typeface="+mj-cs"/>
                <a:sym typeface="Arial Narrow"/>
              </a:defRPr>
            </a:pPr>
            <a:r>
              <a:t>HL7 US Health IT Reference Architecture </a:t>
            </a:r>
          </a:p>
          <a:p>
            <a:pPr lvl="4" marL="2171700" indent="-342900" algn="l">
              <a:lnSpc>
                <a:spcPct val="114000"/>
              </a:lnSpc>
              <a:spcBef>
                <a:spcPts val="0"/>
              </a:spcBef>
              <a:buClr>
                <a:srgbClr val="CB2E3F"/>
              </a:buClr>
              <a:buSzPct val="100000"/>
              <a:buFont typeface="Arial"/>
              <a:buChar char="•"/>
              <a:defRPr>
                <a:latin typeface="+mj-lt"/>
                <a:ea typeface="+mj-ea"/>
                <a:cs typeface="+mj-cs"/>
                <a:sym typeface="Arial Narrow"/>
              </a:defRPr>
            </a:pPr>
            <a:r>
              <a:t>IAW Meaningful Use standards</a:t>
            </a:r>
          </a:p>
          <a:p>
            <a:pPr lvl="4" marL="2171700" indent="-342900" algn="l">
              <a:lnSpc>
                <a:spcPct val="114000"/>
              </a:lnSpc>
              <a:spcBef>
                <a:spcPts val="0"/>
              </a:spcBef>
              <a:buClr>
                <a:srgbClr val="CB2E3F"/>
              </a:buClr>
              <a:buSzPct val="100000"/>
              <a:buFont typeface="Arial"/>
              <a:buChar char="•"/>
              <a:defRPr>
                <a:latin typeface="+mj-lt"/>
                <a:ea typeface="+mj-ea"/>
                <a:cs typeface="+mj-cs"/>
                <a:sym typeface="Arial Narrow"/>
              </a:defRPr>
            </a:pPr>
            <a:r>
              <a:t>aka US Realm EHR-S FM Profile</a:t>
            </a:r>
          </a:p>
          <a:p>
            <a:pPr lvl="2" marL="1257300" indent="-342900" algn="l">
              <a:lnSpc>
                <a:spcPct val="114000"/>
              </a:lnSpc>
              <a:spcBef>
                <a:spcPts val="0"/>
              </a:spcBef>
              <a:buClr>
                <a:srgbClr val="CB2E3F"/>
              </a:buClr>
              <a:buSzPct val="100000"/>
              <a:buFont typeface="Arial"/>
              <a:buChar char="•"/>
              <a:defRPr>
                <a:latin typeface="+mj-lt"/>
                <a:ea typeface="+mj-ea"/>
                <a:cs typeface="+mj-cs"/>
                <a:sym typeface="Arial Narrow"/>
              </a:defRPr>
            </a:pPr>
            <a:r>
              <a:t>FHA Executive Committee endorsement of HL7 US Health IT Reference Architecture</a:t>
            </a:r>
          </a:p>
          <a:p>
            <a:pPr lvl="3" marL="1714500" indent="-342900" algn="l">
              <a:lnSpc>
                <a:spcPct val="114000"/>
              </a:lnSpc>
              <a:spcBef>
                <a:spcPts val="0"/>
              </a:spcBef>
              <a:buClr>
                <a:srgbClr val="CB2E3F"/>
              </a:buClr>
              <a:buSzPct val="100000"/>
              <a:buFont typeface="Arial"/>
              <a:buChar char="•"/>
              <a:defRPr>
                <a:latin typeface="+mj-lt"/>
                <a:ea typeface="+mj-ea"/>
                <a:cs typeface="+mj-cs"/>
                <a:sym typeface="Arial Narrow"/>
              </a:defRPr>
            </a:pPr>
            <a:r>
              <a:t>Identify proponents and funding</a:t>
            </a:r>
          </a:p>
          <a:p>
            <a:pPr lvl="2" marL="1257300" indent="-342900" algn="l">
              <a:lnSpc>
                <a:spcPct val="114000"/>
              </a:lnSpc>
              <a:spcBef>
                <a:spcPts val="0"/>
              </a:spcBef>
              <a:buClr>
                <a:srgbClr val="CB2E3F"/>
              </a:buClr>
              <a:buSzPct val="100000"/>
              <a:buFont typeface="Arial"/>
              <a:buChar char="•"/>
              <a:defRPr>
                <a:latin typeface="+mj-lt"/>
                <a:ea typeface="+mj-ea"/>
                <a:cs typeface="+mj-cs"/>
                <a:sym typeface="Arial Narrow"/>
              </a:defRPr>
            </a:pPr>
            <a:r>
              <a:t>HL7 Project Scope Statement for HL7 US Health IT Reference Architecture</a:t>
            </a:r>
          </a:p>
          <a:p>
            <a:pPr lvl="2" marL="800100" indent="-342900" algn="l">
              <a:lnSpc>
                <a:spcPct val="114000"/>
              </a:lnSpc>
              <a:spcBef>
                <a:spcPts val="0"/>
              </a:spcBef>
              <a:buClr>
                <a:srgbClr val="CB2E3F"/>
              </a:buClr>
              <a:buSzPct val="100000"/>
              <a:buFont typeface="Arial"/>
              <a:buChar char="•"/>
              <a:defRPr b="1">
                <a:solidFill>
                  <a:srgbClr val="000000"/>
                </a:solidFill>
                <a:latin typeface="+mj-lt"/>
                <a:ea typeface="+mj-ea"/>
                <a:cs typeface="+mj-cs"/>
                <a:sym typeface="Arial Narrow"/>
              </a:defRPr>
            </a:pPr>
            <a:r>
              <a:t>FY2016 </a:t>
            </a:r>
          </a:p>
          <a:p>
            <a:pPr lvl="2" marL="1257300" indent="-342900" algn="l">
              <a:lnSpc>
                <a:spcPct val="114000"/>
              </a:lnSpc>
              <a:spcBef>
                <a:spcPts val="0"/>
              </a:spcBef>
              <a:buClr>
                <a:srgbClr val="CB2E3F"/>
              </a:buClr>
              <a:buSzPct val="100000"/>
              <a:buFont typeface="Arial"/>
              <a:buChar char="•"/>
              <a:defRPr>
                <a:latin typeface="+mj-lt"/>
                <a:ea typeface="+mj-ea"/>
                <a:cs typeface="+mj-cs"/>
                <a:sym typeface="Arial Narrow"/>
              </a:defRPr>
            </a:pPr>
            <a:r>
              <a:t>Develop Immunization or Joint Interoperability use case Prototype through HL7</a:t>
            </a:r>
          </a:p>
        </p:txBody>
      </p:sp>
      <p:sp>
        <p:nvSpPr>
          <p:cNvPr id="127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27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274"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6" name="Title 1"/>
          <p:cNvSpPr txBox="1"/>
          <p:nvPr>
            <p:ph type="title"/>
          </p:nvPr>
        </p:nvSpPr>
        <p:spPr>
          <a:xfrm>
            <a:off x="300037" y="0"/>
            <a:ext cx="7540626" cy="1017588"/>
          </a:xfrm>
          <a:prstGeom prst="rect">
            <a:avLst/>
          </a:prstGeom>
        </p:spPr>
        <p:txBody>
          <a:bodyPr/>
          <a:lstStyle/>
          <a:p>
            <a:pPr/>
            <a:r>
              <a:t>Backup</a:t>
            </a:r>
          </a:p>
        </p:txBody>
      </p:sp>
      <p:sp>
        <p:nvSpPr>
          <p:cNvPr id="1277" name="Content Placeholder 2"/>
          <p:cNvSpPr txBox="1"/>
          <p:nvPr>
            <p:ph type="body" idx="1"/>
          </p:nvPr>
        </p:nvSpPr>
        <p:spPr>
          <a:xfrm>
            <a:off x="300036" y="1039812"/>
            <a:ext cx="8494715" cy="5513388"/>
          </a:xfrm>
          <a:prstGeom prst="rect">
            <a:avLst/>
          </a:prstGeom>
        </p:spPr>
        <p:txBody>
          <a:bodyPr/>
          <a:lstStyle/>
          <a:p>
            <a:pPr marL="0" indent="40640">
              <a:buSzTx/>
              <a:buNone/>
              <a:defRPr sz="2400"/>
            </a:pPr>
          </a:p>
        </p:txBody>
      </p:sp>
      <p:sp>
        <p:nvSpPr>
          <p:cNvPr id="1278"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27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280"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2" name="Rectangle 7"/>
          <p:cNvSpPr/>
          <p:nvPr/>
        </p:nvSpPr>
        <p:spPr>
          <a:xfrm>
            <a:off x="-10393" y="1017587"/>
            <a:ext cx="9144001" cy="6096001"/>
          </a:xfrm>
          <a:prstGeom prst="rect">
            <a:avLst/>
          </a:prstGeom>
          <a:gradFill>
            <a:gsLst>
              <a:gs pos="0">
                <a:srgbClr val="92D0FF"/>
              </a:gs>
              <a:gs pos="50000">
                <a:srgbClr val="BDE1FF"/>
              </a:gs>
              <a:gs pos="100000">
                <a:srgbClr val="DEEFFF"/>
              </a:gs>
            </a:gsLst>
            <a:lin ang="16200000"/>
          </a:gradFill>
          <a:ln>
            <a:solidFill>
              <a:srgbClr val="000000"/>
            </a:solidFill>
          </a:ln>
        </p:spPr>
        <p:txBody>
          <a:bodyPr lIns="50800" tIns="50800" rIns="50800" bIns="50800" anchor="ctr"/>
          <a:lstStyle/>
          <a:p>
            <a:pPr/>
          </a:p>
        </p:txBody>
      </p:sp>
      <p:sp>
        <p:nvSpPr>
          <p:cNvPr id="1283" name="TextBox 52"/>
          <p:cNvSpPr txBox="1"/>
          <p:nvPr/>
        </p:nvSpPr>
        <p:spPr>
          <a:xfrm>
            <a:off x="-76201" y="238779"/>
            <a:ext cx="8229601"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FFFF"/>
                </a:solidFill>
                <a:latin typeface="Comic Sans MS"/>
                <a:ea typeface="Comic Sans MS"/>
                <a:cs typeface="Comic Sans MS"/>
                <a:sym typeface="Comic Sans MS"/>
              </a:defRPr>
            </a:lvl1pPr>
          </a:lstStyle>
          <a:p>
            <a:pPr/>
            <a:r>
              <a:t>NIST Risk and Security Framework</a:t>
            </a:r>
          </a:p>
        </p:txBody>
      </p:sp>
      <p:pic>
        <p:nvPicPr>
          <p:cNvPr id="1284" name="Picture 1" descr="Picture 1"/>
          <p:cNvPicPr>
            <a:picLocks noChangeAspect="1"/>
          </p:cNvPicPr>
          <p:nvPr/>
        </p:nvPicPr>
        <p:blipFill>
          <a:blip r:embed="rId2">
            <a:extLst/>
          </a:blip>
          <a:stretch>
            <a:fillRect/>
          </a:stretch>
        </p:blipFill>
        <p:spPr>
          <a:xfrm>
            <a:off x="-10392" y="1009173"/>
            <a:ext cx="9154392" cy="5620798"/>
          </a:xfrm>
          <a:prstGeom prst="rect">
            <a:avLst/>
          </a:prstGeom>
          <a:ln w="12700">
            <a:miter lim="400000"/>
          </a:ln>
        </p:spPr>
      </p:pic>
      <p:sp>
        <p:nvSpPr>
          <p:cNvPr id="1285"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28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28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9" name="Title 1"/>
          <p:cNvSpPr txBox="1"/>
          <p:nvPr>
            <p:ph type="title"/>
          </p:nvPr>
        </p:nvSpPr>
        <p:spPr>
          <a:xfrm>
            <a:off x="42497" y="62628"/>
            <a:ext cx="8229601" cy="1020764"/>
          </a:xfrm>
          <a:prstGeom prst="rect">
            <a:avLst/>
          </a:prstGeom>
        </p:spPr>
        <p:txBody>
          <a:bodyPr/>
          <a:lstStyle/>
          <a:p>
            <a:pPr>
              <a:defRPr sz="3200"/>
            </a:pPr>
            <a:r>
              <a:t>Data Access Framework:</a:t>
            </a:r>
            <a:br/>
            <a:r>
              <a:rPr sz="2000"/>
              <a:t>Building Blocks and Scope</a:t>
            </a:r>
          </a:p>
        </p:txBody>
      </p:sp>
      <p:grpSp>
        <p:nvGrpSpPr>
          <p:cNvPr id="1315" name="Group 5"/>
          <p:cNvGrpSpPr/>
          <p:nvPr/>
        </p:nvGrpSpPr>
        <p:grpSpPr>
          <a:xfrm>
            <a:off x="1453982" y="1337868"/>
            <a:ext cx="1906160" cy="4070682"/>
            <a:chOff x="0" y="0"/>
            <a:chExt cx="1906159" cy="4070680"/>
          </a:xfrm>
        </p:grpSpPr>
        <p:sp>
          <p:nvSpPr>
            <p:cNvPr id="1290" name="Rectangle 6"/>
            <p:cNvSpPr/>
            <p:nvPr/>
          </p:nvSpPr>
          <p:spPr>
            <a:xfrm>
              <a:off x="-1" y="0"/>
              <a:ext cx="1906161" cy="4070681"/>
            </a:xfrm>
            <a:prstGeom prst="rect">
              <a:avLst/>
            </a:prstGeom>
            <a:solidFill>
              <a:srgbClr val="F2F2F2"/>
            </a:soli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a:solidFill>
                    <a:srgbClr val="FFFFFF"/>
                  </a:solidFill>
                  <a:latin typeface="+mj-lt"/>
                  <a:ea typeface="+mj-ea"/>
                  <a:cs typeface="+mj-cs"/>
                  <a:sym typeface="Arial Narrow"/>
                </a:defRPr>
              </a:pPr>
            </a:p>
          </p:txBody>
        </p:sp>
        <p:grpSp>
          <p:nvGrpSpPr>
            <p:cNvPr id="1293" name="Rectangle 7"/>
            <p:cNvGrpSpPr/>
            <p:nvPr/>
          </p:nvGrpSpPr>
          <p:grpSpPr>
            <a:xfrm>
              <a:off x="165504" y="3511147"/>
              <a:ext cx="1542364" cy="447041"/>
              <a:chOff x="0" y="0"/>
              <a:chExt cx="1542362" cy="447040"/>
            </a:xfrm>
          </p:grpSpPr>
          <p:sp>
            <p:nvSpPr>
              <p:cNvPr id="1291"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292" name="Basic Transport Protocols"/>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Basic Transport Protocols</a:t>
                </a:r>
              </a:p>
            </p:txBody>
          </p:sp>
        </p:grpSp>
        <p:grpSp>
          <p:nvGrpSpPr>
            <p:cNvPr id="1296" name="Rectangle 8"/>
            <p:cNvGrpSpPr/>
            <p:nvPr/>
          </p:nvGrpSpPr>
          <p:grpSpPr>
            <a:xfrm>
              <a:off x="165504" y="3057619"/>
              <a:ext cx="1542364" cy="447041"/>
              <a:chOff x="0" y="0"/>
              <a:chExt cx="1542362" cy="447040"/>
            </a:xfrm>
          </p:grpSpPr>
          <p:sp>
            <p:nvSpPr>
              <p:cNvPr id="1294"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295" name="Application Transport Protocols"/>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Application Transport Protocols</a:t>
                </a:r>
              </a:p>
            </p:txBody>
          </p:sp>
        </p:grpSp>
        <p:grpSp>
          <p:nvGrpSpPr>
            <p:cNvPr id="1299" name="Rectangle 9"/>
            <p:cNvGrpSpPr/>
            <p:nvPr/>
          </p:nvGrpSpPr>
          <p:grpSpPr>
            <a:xfrm>
              <a:off x="165504" y="2117017"/>
              <a:ext cx="1542364" cy="363557"/>
              <a:chOff x="0" y="0"/>
              <a:chExt cx="1542362" cy="363556"/>
            </a:xfrm>
          </p:grpSpPr>
          <p:sp>
            <p:nvSpPr>
              <p:cNvPr id="1297" name="Rectangle"/>
              <p:cNvSpPr/>
              <p:nvPr/>
            </p:nvSpPr>
            <p:spPr>
              <a:xfrm>
                <a:off x="-1" y="-1"/>
                <a:ext cx="1542364" cy="363558"/>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298" name="Query Structure"/>
              <p:cNvSpPr txBox="1"/>
              <p:nvPr/>
            </p:nvSpPr>
            <p:spPr>
              <a:xfrm>
                <a:off x="-1" y="47158"/>
                <a:ext cx="1542364"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Query Structure</a:t>
                </a:r>
              </a:p>
            </p:txBody>
          </p:sp>
        </p:grpSp>
        <p:grpSp>
          <p:nvGrpSpPr>
            <p:cNvPr id="1302" name="Rectangle 10"/>
            <p:cNvGrpSpPr/>
            <p:nvPr/>
          </p:nvGrpSpPr>
          <p:grpSpPr>
            <a:xfrm>
              <a:off x="165504" y="1621747"/>
              <a:ext cx="1542364" cy="447042"/>
              <a:chOff x="0" y="0"/>
              <a:chExt cx="1542362" cy="447040"/>
            </a:xfrm>
          </p:grpSpPr>
          <p:sp>
            <p:nvSpPr>
              <p:cNvPr id="1300"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301" name="Query Vocabularies and Value Sets"/>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Query Vocabularies and Value Sets</a:t>
                </a:r>
              </a:p>
            </p:txBody>
          </p:sp>
        </p:grpSp>
        <p:grpSp>
          <p:nvGrpSpPr>
            <p:cNvPr id="1305" name="Rectangle 11"/>
            <p:cNvGrpSpPr/>
            <p:nvPr/>
          </p:nvGrpSpPr>
          <p:grpSpPr>
            <a:xfrm>
              <a:off x="165504" y="2591232"/>
              <a:ext cx="1542364" cy="447041"/>
              <a:chOff x="0" y="0"/>
              <a:chExt cx="1542362" cy="447040"/>
            </a:xfrm>
          </p:grpSpPr>
          <p:sp>
            <p:nvSpPr>
              <p:cNvPr id="1303"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304" name="Authentication/Authorization"/>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Authentication/Authorization</a:t>
                </a:r>
              </a:p>
            </p:txBody>
          </p:sp>
        </p:grpSp>
        <p:grpSp>
          <p:nvGrpSpPr>
            <p:cNvPr id="1308" name="Rectangle 12"/>
            <p:cNvGrpSpPr/>
            <p:nvPr/>
          </p:nvGrpSpPr>
          <p:grpSpPr>
            <a:xfrm>
              <a:off x="165504" y="1143860"/>
              <a:ext cx="1542364" cy="363557"/>
              <a:chOff x="0" y="0"/>
              <a:chExt cx="1542362" cy="363556"/>
            </a:xfrm>
          </p:grpSpPr>
          <p:sp>
            <p:nvSpPr>
              <p:cNvPr id="1306" name="Rectangle"/>
              <p:cNvSpPr/>
              <p:nvPr/>
            </p:nvSpPr>
            <p:spPr>
              <a:xfrm>
                <a:off x="-1" y="-1"/>
                <a:ext cx="1542364" cy="363558"/>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307" name="Result Structure"/>
              <p:cNvSpPr txBox="1"/>
              <p:nvPr/>
            </p:nvSpPr>
            <p:spPr>
              <a:xfrm>
                <a:off x="-1" y="47158"/>
                <a:ext cx="1542364"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Result Structure</a:t>
                </a:r>
              </a:p>
            </p:txBody>
          </p:sp>
        </p:grpSp>
        <p:grpSp>
          <p:nvGrpSpPr>
            <p:cNvPr id="1311" name="Rectangle 13"/>
            <p:cNvGrpSpPr/>
            <p:nvPr/>
          </p:nvGrpSpPr>
          <p:grpSpPr>
            <a:xfrm>
              <a:off x="165504" y="615539"/>
              <a:ext cx="1542364" cy="447041"/>
              <a:chOff x="0" y="0"/>
              <a:chExt cx="1542362" cy="447040"/>
            </a:xfrm>
          </p:grpSpPr>
          <p:sp>
            <p:nvSpPr>
              <p:cNvPr id="1309"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1200">
                    <a:solidFill>
                      <a:srgbClr val="FFFFFF"/>
                    </a:solidFill>
                    <a:latin typeface="+mj-lt"/>
                    <a:ea typeface="+mj-ea"/>
                    <a:cs typeface="+mj-cs"/>
                    <a:sym typeface="Arial Narrow"/>
                  </a:defRPr>
                </a:pPr>
              </a:p>
            </p:txBody>
          </p:sp>
          <p:sp>
            <p:nvSpPr>
              <p:cNvPr id="1310" name="Result Vocabularies and Value Sets"/>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mj-lt"/>
                    <a:ea typeface="+mj-ea"/>
                    <a:cs typeface="+mj-cs"/>
                    <a:sym typeface="Arial Narrow"/>
                  </a:defRPr>
                </a:lvl1pPr>
              </a:lstStyle>
              <a:p>
                <a:pPr/>
                <a:r>
                  <a:t>Result Vocabularies and Value Sets</a:t>
                </a:r>
              </a:p>
            </p:txBody>
          </p:sp>
        </p:grpSp>
        <p:grpSp>
          <p:nvGrpSpPr>
            <p:cNvPr id="1314" name="Rectangle 14"/>
            <p:cNvGrpSpPr/>
            <p:nvPr/>
          </p:nvGrpSpPr>
          <p:grpSpPr>
            <a:xfrm>
              <a:off x="165504" y="51842"/>
              <a:ext cx="1542364" cy="447041"/>
              <a:chOff x="0" y="0"/>
              <a:chExt cx="1542362" cy="447040"/>
            </a:xfrm>
          </p:grpSpPr>
          <p:sp>
            <p:nvSpPr>
              <p:cNvPr id="1312" name="Rectangle"/>
              <p:cNvSpPr/>
              <p:nvPr/>
            </p:nvSpPr>
            <p:spPr>
              <a:xfrm>
                <a:off x="0" y="41741"/>
                <a:ext cx="1542363" cy="363557"/>
              </a:xfrm>
              <a:prstGeom prst="rect">
                <a:avLst/>
              </a:prstGeom>
              <a:gradFill flip="none" rotWithShape="1">
                <a:gsLst>
                  <a:gs pos="0">
                    <a:srgbClr val="0065C3"/>
                  </a:gs>
                  <a:gs pos="100000">
                    <a:schemeClr val="accent1">
                      <a:hueOff val="909213"/>
                      <a:satOff val="3076"/>
                      <a:lumOff val="42594"/>
                    </a:schemeClr>
                  </a:gs>
                </a:gsLst>
                <a:lin ang="16200000" scaled="0"/>
              </a:gradFill>
              <a:ln w="9525" cap="flat">
                <a:solidFill>
                  <a:srgbClr val="0063BF"/>
                </a:solidFill>
                <a:prstDash val="solid"/>
                <a:round/>
              </a:ln>
              <a:effectLst>
                <a:outerShdw sx="100000" sy="100000" kx="0" ky="0" algn="b" rotWithShape="0" blurRad="50800" dist="12700" dir="0">
                  <a:srgbClr val="000000">
                    <a:alpha val="50000"/>
                  </a:srgbClr>
                </a:outerShdw>
              </a:effectLst>
            </p:spPr>
            <p:txBody>
              <a:bodyPr wrap="square" lIns="50800" tIns="50800" rIns="50800" bIns="50800" numCol="1" anchor="ctr">
                <a:noAutofit/>
              </a:bodyPr>
              <a:lstStyle/>
              <a:p>
                <a:pPr algn="ctr">
                  <a:defRPr sz="2000">
                    <a:solidFill>
                      <a:srgbClr val="FFFFFF"/>
                    </a:solidFill>
                    <a:latin typeface="Arial Black"/>
                    <a:ea typeface="Arial Black"/>
                    <a:cs typeface="Arial Black"/>
                    <a:sym typeface="Arial Black"/>
                  </a:defRPr>
                </a:pPr>
              </a:p>
            </p:txBody>
          </p:sp>
          <p:sp>
            <p:nvSpPr>
              <p:cNvPr id="1313" name="FHIM"/>
              <p:cNvSpPr txBox="1"/>
              <p:nvPr/>
            </p:nvSpPr>
            <p:spPr>
              <a:xfrm>
                <a:off x="0" y="0"/>
                <a:ext cx="1542363"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Arial Black"/>
                    <a:ea typeface="Arial Black"/>
                    <a:cs typeface="Arial Black"/>
                    <a:sym typeface="Arial Black"/>
                  </a:defRPr>
                </a:lvl1pPr>
              </a:lstStyle>
              <a:p>
                <a:pPr/>
                <a:r>
                  <a:t>FHIM</a:t>
                </a:r>
              </a:p>
            </p:txBody>
          </p:sp>
        </p:grpSp>
      </p:grpSp>
      <p:sp>
        <p:nvSpPr>
          <p:cNvPr id="1316" name="Straight Connector 15"/>
          <p:cNvSpPr/>
          <p:nvPr/>
        </p:nvSpPr>
        <p:spPr>
          <a:xfrm>
            <a:off x="958466" y="4382144"/>
            <a:ext cx="2918209" cy="1"/>
          </a:xfrm>
          <a:prstGeom prst="line">
            <a:avLst/>
          </a:prstGeom>
          <a:ln w="25400">
            <a:solidFill>
              <a:schemeClr val="accent1"/>
            </a:solidFill>
          </a:ln>
        </p:spPr>
        <p:txBody>
          <a:bodyPr lIns="45718" tIns="45718" rIns="45718" bIns="45718"/>
          <a:lstStyle/>
          <a:p>
            <a:pPr/>
          </a:p>
        </p:txBody>
      </p:sp>
      <p:sp>
        <p:nvSpPr>
          <p:cNvPr id="1317" name="Straight Connector 16"/>
          <p:cNvSpPr/>
          <p:nvPr/>
        </p:nvSpPr>
        <p:spPr>
          <a:xfrm>
            <a:off x="958466" y="3901066"/>
            <a:ext cx="2918209" cy="1"/>
          </a:xfrm>
          <a:prstGeom prst="line">
            <a:avLst/>
          </a:prstGeom>
          <a:ln w="25400">
            <a:solidFill>
              <a:schemeClr val="accent1"/>
            </a:solidFill>
          </a:ln>
        </p:spPr>
        <p:txBody>
          <a:bodyPr lIns="45718" tIns="45718" rIns="45718" bIns="45718"/>
          <a:lstStyle/>
          <a:p>
            <a:pPr/>
          </a:p>
        </p:txBody>
      </p:sp>
      <p:sp>
        <p:nvSpPr>
          <p:cNvPr id="1318" name="Straight Connector 17"/>
          <p:cNvSpPr/>
          <p:nvPr/>
        </p:nvSpPr>
        <p:spPr>
          <a:xfrm>
            <a:off x="958466" y="2931583"/>
            <a:ext cx="2918209" cy="1"/>
          </a:xfrm>
          <a:prstGeom prst="line">
            <a:avLst/>
          </a:prstGeom>
          <a:ln w="25400">
            <a:solidFill>
              <a:schemeClr val="accent1"/>
            </a:solidFill>
          </a:ln>
        </p:spPr>
        <p:txBody>
          <a:bodyPr lIns="45718" tIns="45718" rIns="45718" bIns="45718"/>
          <a:lstStyle/>
          <a:p>
            <a:pPr/>
          </a:p>
        </p:txBody>
      </p:sp>
      <p:sp>
        <p:nvSpPr>
          <p:cNvPr id="1319" name="TextBox 18"/>
          <p:cNvSpPr txBox="1"/>
          <p:nvPr/>
        </p:nvSpPr>
        <p:spPr>
          <a:xfrm>
            <a:off x="31535" y="4646895"/>
            <a:ext cx="1393200"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Transport Layer</a:t>
            </a:r>
          </a:p>
        </p:txBody>
      </p:sp>
      <p:sp>
        <p:nvSpPr>
          <p:cNvPr id="1320" name="TextBox 19"/>
          <p:cNvSpPr txBox="1"/>
          <p:nvPr/>
        </p:nvSpPr>
        <p:spPr>
          <a:xfrm>
            <a:off x="-9661" y="4011583"/>
            <a:ext cx="128120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Security Layer</a:t>
            </a:r>
          </a:p>
        </p:txBody>
      </p:sp>
      <p:sp>
        <p:nvSpPr>
          <p:cNvPr id="1321" name="TextBox 20"/>
          <p:cNvSpPr txBox="1"/>
          <p:nvPr/>
        </p:nvSpPr>
        <p:spPr>
          <a:xfrm>
            <a:off x="-48934" y="3211024"/>
            <a:ext cx="1399711"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Query Structure</a:t>
            </a:r>
          </a:p>
        </p:txBody>
      </p:sp>
      <p:sp>
        <p:nvSpPr>
          <p:cNvPr id="1322" name="Straight Connector 21"/>
          <p:cNvSpPr/>
          <p:nvPr/>
        </p:nvSpPr>
        <p:spPr>
          <a:xfrm>
            <a:off x="989680" y="1905163"/>
            <a:ext cx="2886995" cy="11010"/>
          </a:xfrm>
          <a:prstGeom prst="line">
            <a:avLst/>
          </a:prstGeom>
          <a:ln w="25400">
            <a:solidFill>
              <a:schemeClr val="accent1"/>
            </a:solidFill>
          </a:ln>
        </p:spPr>
        <p:txBody>
          <a:bodyPr lIns="45718" tIns="45718" rIns="45718" bIns="45718"/>
          <a:lstStyle/>
          <a:p>
            <a:pPr/>
          </a:p>
        </p:txBody>
      </p:sp>
      <p:sp>
        <p:nvSpPr>
          <p:cNvPr id="1323" name="TextBox 22"/>
          <p:cNvSpPr txBox="1"/>
          <p:nvPr/>
        </p:nvSpPr>
        <p:spPr>
          <a:xfrm>
            <a:off x="-9661" y="2201140"/>
            <a:ext cx="1271222"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Query Results</a:t>
            </a:r>
          </a:p>
        </p:txBody>
      </p:sp>
      <p:sp>
        <p:nvSpPr>
          <p:cNvPr id="1324" name="TextBox 23"/>
          <p:cNvSpPr txBox="1"/>
          <p:nvPr/>
        </p:nvSpPr>
        <p:spPr>
          <a:xfrm>
            <a:off x="20123" y="1392952"/>
            <a:ext cx="1517077" cy="4920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Data Model to support queries</a:t>
            </a:r>
          </a:p>
        </p:txBody>
      </p:sp>
      <p:sp>
        <p:nvSpPr>
          <p:cNvPr id="1325" name="TextBox 24"/>
          <p:cNvSpPr txBox="1"/>
          <p:nvPr/>
        </p:nvSpPr>
        <p:spPr>
          <a:xfrm>
            <a:off x="1032293" y="5534976"/>
            <a:ext cx="3617089" cy="7926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404040"/>
                </a:solidFill>
              </a:defRPr>
            </a:pPr>
            <a:r>
              <a:t>Data Access Framework </a:t>
            </a:r>
          </a:p>
          <a:p>
            <a:pPr algn="ctr">
              <a:defRPr>
                <a:solidFill>
                  <a:srgbClr val="404040"/>
                </a:solidFill>
              </a:defRPr>
            </a:pPr>
            <a:r>
              <a:t>Building Blocks</a:t>
            </a:r>
          </a:p>
        </p:txBody>
      </p:sp>
      <p:sp>
        <p:nvSpPr>
          <p:cNvPr id="1326" name="TextBox 25"/>
          <p:cNvSpPr txBox="1"/>
          <p:nvPr/>
        </p:nvSpPr>
        <p:spPr>
          <a:xfrm>
            <a:off x="4380931" y="1066800"/>
            <a:ext cx="4501489" cy="5113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a:solidFill>
                  <a:srgbClr val="404040"/>
                </a:solidFill>
              </a:defRPr>
            </a:pPr>
            <a:r>
              <a:t>DAF Scope: </a:t>
            </a:r>
            <a:r>
              <a:rPr b="0"/>
              <a:t>Develop Implementation Guide using standards/profiles for specific use cases</a:t>
            </a:r>
            <a:endParaRPr b="0"/>
          </a:p>
          <a:p>
            <a:pPr lvl="1" marL="742950" indent="-285750">
              <a:buSzPct val="100000"/>
              <a:buFont typeface="Arial"/>
              <a:buChar char="•"/>
              <a:defRPr sz="1600">
                <a:solidFill>
                  <a:srgbClr val="404040"/>
                </a:solidFill>
              </a:defRPr>
            </a:pPr>
            <a:r>
              <a:t>Local (Intra-Organization) access of clinical information from one or more systems</a:t>
            </a:r>
          </a:p>
          <a:p>
            <a:pPr lvl="1" marL="742950" indent="-285750">
              <a:buSzPct val="100000"/>
              <a:buFont typeface="Arial"/>
              <a:buChar char="•"/>
              <a:defRPr sz="1600">
                <a:solidFill>
                  <a:srgbClr val="404040"/>
                </a:solidFill>
              </a:defRPr>
            </a:pPr>
            <a:r>
              <a:t>Targeted access of clinical information from a single known external organization</a:t>
            </a:r>
          </a:p>
          <a:p>
            <a:pPr lvl="1" marL="742950" indent="-285750">
              <a:buSzPct val="100000"/>
              <a:buFont typeface="Arial"/>
              <a:buChar char="•"/>
              <a:defRPr sz="1600" u="sng">
                <a:solidFill>
                  <a:srgbClr val="404040"/>
                </a:solidFill>
              </a:defRPr>
            </a:pPr>
            <a:r>
              <a:t>Use cases deal with accessing both data elements (e.g. problems, medications, procedures) and documents (e.g. C-CDA, C32)</a:t>
            </a:r>
          </a:p>
          <a:p>
            <a:pPr>
              <a:defRPr sz="1600">
                <a:solidFill>
                  <a:srgbClr val="404040"/>
                </a:solidFill>
              </a:defRPr>
            </a:pPr>
          </a:p>
          <a:p>
            <a:pPr>
              <a:defRPr b="1" sz="1600">
                <a:solidFill>
                  <a:srgbClr val="404040"/>
                </a:solidFill>
              </a:defRPr>
            </a:pPr>
            <a:r>
              <a:t>DAF Out Of Scope</a:t>
            </a:r>
          </a:p>
          <a:p>
            <a:pPr lvl="1" marL="800100" indent="-342900">
              <a:buSzPct val="100000"/>
              <a:buFont typeface="Arial"/>
              <a:buChar char="•"/>
              <a:defRPr sz="1600">
                <a:solidFill>
                  <a:srgbClr val="404040"/>
                </a:solidFill>
              </a:defRPr>
            </a:pPr>
            <a:r>
              <a:t>Trust establishment between organizations for Targeted Query</a:t>
            </a:r>
          </a:p>
          <a:p>
            <a:pPr lvl="1" marL="800100" indent="-342900">
              <a:buSzPct val="100000"/>
              <a:buFont typeface="Arial"/>
              <a:buChar char="•"/>
              <a:defRPr sz="1600">
                <a:solidFill>
                  <a:srgbClr val="404040"/>
                </a:solidFill>
              </a:defRPr>
            </a:pPr>
            <a:r>
              <a:t>Discovery of End Points for Targeted Query </a:t>
            </a:r>
          </a:p>
          <a:p>
            <a:pPr lvl="1" marL="800100" indent="-342900">
              <a:buSzPct val="100000"/>
              <a:buFont typeface="Arial"/>
              <a:buChar char="•"/>
              <a:defRPr sz="1600">
                <a:solidFill>
                  <a:srgbClr val="404040"/>
                </a:solidFill>
              </a:defRPr>
            </a:pPr>
            <a:r>
              <a:t>Patient Matching rules and algorithms that organizations may implement </a:t>
            </a:r>
          </a:p>
          <a:p>
            <a:pPr lvl="1" marL="800100" indent="-342900">
              <a:buSzPct val="100000"/>
              <a:buFont typeface="Arial"/>
              <a:buChar char="•"/>
              <a:defRPr sz="1600">
                <a:solidFill>
                  <a:srgbClr val="404040"/>
                </a:solidFill>
              </a:defRPr>
            </a:pPr>
            <a:r>
              <a:t>Policies that allow/dis-allow disclosure of patient data</a:t>
            </a:r>
          </a:p>
        </p:txBody>
      </p:sp>
      <p:sp>
        <p:nvSpPr>
          <p:cNvPr id="1327"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32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32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1" name="Title 1"/>
          <p:cNvSpPr txBox="1"/>
          <p:nvPr>
            <p:ph type="title"/>
          </p:nvPr>
        </p:nvSpPr>
        <p:spPr>
          <a:xfrm>
            <a:off x="111670" y="109926"/>
            <a:ext cx="8229601" cy="1020764"/>
          </a:xfrm>
          <a:prstGeom prst="rect">
            <a:avLst/>
          </a:prstGeom>
        </p:spPr>
        <p:txBody>
          <a:bodyPr/>
          <a:lstStyle/>
          <a:p>
            <a:pPr>
              <a:defRPr sz="2400">
                <a:latin typeface="Arial Black"/>
                <a:ea typeface="Arial Black"/>
                <a:cs typeface="Arial Black"/>
                <a:sym typeface="Arial Black"/>
              </a:defRPr>
            </a:pPr>
            <a:r>
              <a:t>Data Access </a:t>
            </a:r>
            <a:r>
              <a:rPr>
                <a:latin typeface="Arial"/>
                <a:ea typeface="Arial"/>
                <a:cs typeface="Arial"/>
                <a:sym typeface="Arial"/>
              </a:rPr>
              <a:t>Framework:</a:t>
            </a:r>
            <a:br>
              <a:rPr>
                <a:latin typeface="Arial"/>
                <a:ea typeface="Arial"/>
                <a:cs typeface="Arial"/>
                <a:sym typeface="Arial"/>
              </a:rPr>
            </a:br>
            <a:r>
              <a:rPr sz="2800">
                <a:latin typeface="Arial"/>
                <a:ea typeface="Arial"/>
                <a:cs typeface="Arial"/>
                <a:sym typeface="Arial"/>
              </a:rPr>
              <a:t>Overview</a:t>
            </a:r>
          </a:p>
        </p:txBody>
      </p:sp>
      <p:sp>
        <p:nvSpPr>
          <p:cNvPr id="1332" name="Slide Number Placeholder 4"/>
          <p:cNvSpPr txBox="1"/>
          <p:nvPr>
            <p:ph type="sldNum" sz="quarter" idx="2"/>
          </p:nvPr>
        </p:nvSpPr>
        <p:spPr>
          <a:xfrm>
            <a:off x="8327888" y="6172199"/>
            <a:ext cx="266974"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387" name="Group 2"/>
          <p:cNvGrpSpPr/>
          <p:nvPr/>
        </p:nvGrpSpPr>
        <p:grpSpPr>
          <a:xfrm>
            <a:off x="258791" y="906560"/>
            <a:ext cx="8815722" cy="5875410"/>
            <a:chOff x="678538" y="0"/>
            <a:chExt cx="8815721" cy="5875408"/>
          </a:xfrm>
        </p:grpSpPr>
        <p:grpSp>
          <p:nvGrpSpPr>
            <p:cNvPr id="1335" name="AutoShape 42"/>
            <p:cNvGrpSpPr/>
            <p:nvPr/>
          </p:nvGrpSpPr>
          <p:grpSpPr>
            <a:xfrm>
              <a:off x="678538" y="0"/>
              <a:ext cx="8772290" cy="1188721"/>
              <a:chOff x="678538" y="0"/>
              <a:chExt cx="8772288" cy="1188720"/>
            </a:xfrm>
          </p:grpSpPr>
          <p:sp>
            <p:nvSpPr>
              <p:cNvPr id="1333" name="Triangle"/>
              <p:cNvSpPr/>
              <p:nvPr/>
            </p:nvSpPr>
            <p:spPr>
              <a:xfrm>
                <a:off x="678538" y="0"/>
                <a:ext cx="8772290" cy="1188721"/>
              </a:xfrm>
              <a:prstGeom prst="triangle">
                <a:avLst/>
              </a:prstGeom>
              <a:solidFill>
                <a:srgbClr val="595959"/>
              </a:solidFill>
              <a:ln w="12700" cap="rnd">
                <a:solidFill>
                  <a:srgbClr val="000000"/>
                </a:solidFill>
                <a:prstDash val="solid"/>
                <a:round/>
              </a:ln>
              <a:effectLst>
                <a:outerShdw sx="100000" sy="100000" kx="0" ky="0" algn="b" rotWithShape="0" blurRad="50800" dist="38100" dir="5400000">
                  <a:srgbClr val="000000">
                    <a:alpha val="40000"/>
                  </a:srgbClr>
                </a:outerShdw>
              </a:effectLst>
            </p:spPr>
            <p:txBody>
              <a:bodyPr wrap="square" lIns="50800" tIns="50800" rIns="50800" bIns="50800" numCol="1" anchor="b">
                <a:noAutofit/>
              </a:bodyPr>
              <a:lstStyle/>
              <a:p>
                <a:pPr marL="177800" indent="-137160" algn="ctr">
                  <a:defRPr i="1">
                    <a:solidFill>
                      <a:srgbClr val="FFFFFF"/>
                    </a:solidFill>
                  </a:defRPr>
                </a:pPr>
              </a:p>
            </p:txBody>
          </p:sp>
          <p:sp>
            <p:nvSpPr>
              <p:cNvPr id="1334" name="Data Access Framework"/>
              <p:cNvSpPr txBox="1"/>
              <p:nvPr/>
            </p:nvSpPr>
            <p:spPr>
              <a:xfrm>
                <a:off x="2871610" y="487491"/>
                <a:ext cx="4386147" cy="701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p>
                <a:pPr marL="177800" indent="-177800" algn="ctr">
                  <a:defRPr i="1">
                    <a:solidFill>
                      <a:srgbClr val="FFFFFF"/>
                    </a:solidFill>
                  </a:defRPr>
                </a:pPr>
                <a:r>
                  <a:t>Data Access</a:t>
                </a:r>
                <a:br/>
                <a:r>
                  <a:t>Framework</a:t>
                </a:r>
              </a:p>
            </p:txBody>
          </p:sp>
        </p:grpSp>
        <p:grpSp>
          <p:nvGrpSpPr>
            <p:cNvPr id="1338" name="Rectangle 39"/>
            <p:cNvGrpSpPr/>
            <p:nvPr/>
          </p:nvGrpSpPr>
          <p:grpSpPr>
            <a:xfrm>
              <a:off x="678539" y="1269588"/>
              <a:ext cx="2905520" cy="630238"/>
              <a:chOff x="0" y="0"/>
              <a:chExt cx="2905518" cy="630237"/>
            </a:xfrm>
          </p:grpSpPr>
          <p:sp>
            <p:nvSpPr>
              <p:cNvPr id="1336" name="Rectangle"/>
              <p:cNvSpPr/>
              <p:nvPr/>
            </p:nvSpPr>
            <p:spPr>
              <a:xfrm>
                <a:off x="0" y="0"/>
                <a:ext cx="2905519" cy="630238"/>
              </a:xfrm>
              <a:prstGeom prst="rect">
                <a:avLst/>
              </a:prstGeom>
              <a:solidFill>
                <a:srgbClr val="3E4247"/>
              </a:solidFill>
              <a:ln w="12700" cap="flat">
                <a:solidFill>
                  <a:srgbClr val="000066"/>
                </a:solidFill>
                <a:prstDash val="solid"/>
                <a:miter lim="800000"/>
              </a:ln>
              <a:effectLst/>
            </p:spPr>
            <p:txBody>
              <a:bodyPr wrap="square" lIns="50800" tIns="50800" rIns="50800" bIns="50800" numCol="1" anchor="ctr">
                <a:noAutofit/>
              </a:bodyPr>
              <a:lstStyle/>
              <a:p>
                <a:pPr marL="177800" indent="-137160" algn="ctr">
                  <a:defRPr b="1" sz="1600">
                    <a:solidFill>
                      <a:srgbClr val="FFFFFF"/>
                    </a:solidFill>
                    <a:latin typeface="+mj-lt"/>
                    <a:ea typeface="+mj-ea"/>
                    <a:cs typeface="+mj-cs"/>
                    <a:sym typeface="Arial Narrow"/>
                  </a:defRPr>
                </a:pPr>
              </a:p>
            </p:txBody>
          </p:sp>
          <p:sp>
            <p:nvSpPr>
              <p:cNvPr id="1337" name="Local Access via…"/>
              <p:cNvSpPr txBox="1"/>
              <p:nvPr/>
            </p:nvSpPr>
            <p:spPr>
              <a:xfrm>
                <a:off x="0" y="42069"/>
                <a:ext cx="2905519"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ctr">
                <a:spAutoFit/>
              </a:bodyPr>
              <a:lstStyle/>
              <a:p>
                <a:pPr marL="177800" indent="-177800" algn="ctr">
                  <a:defRPr b="1" sz="1600">
                    <a:solidFill>
                      <a:srgbClr val="FFFFFF"/>
                    </a:solidFill>
                    <a:latin typeface="+mj-lt"/>
                    <a:ea typeface="+mj-ea"/>
                    <a:cs typeface="+mj-cs"/>
                    <a:sym typeface="Arial Narrow"/>
                  </a:defRPr>
                </a:pPr>
                <a:r>
                  <a:t>Local Access via</a:t>
                </a:r>
              </a:p>
              <a:p>
                <a:pPr marL="177800" indent="-177800" algn="ctr">
                  <a:defRPr b="1" sz="1600">
                    <a:solidFill>
                      <a:srgbClr val="FFFFFF"/>
                    </a:solidFill>
                    <a:latin typeface="+mj-lt"/>
                    <a:ea typeface="+mj-ea"/>
                    <a:cs typeface="+mj-cs"/>
                    <a:sym typeface="Arial Narrow"/>
                  </a:defRPr>
                </a:pPr>
                <a:r>
                  <a:t>Intra-Organization Query</a:t>
                </a:r>
              </a:p>
            </p:txBody>
          </p:sp>
        </p:grpSp>
        <p:grpSp>
          <p:nvGrpSpPr>
            <p:cNvPr id="1341" name="Rectangle 40"/>
            <p:cNvGrpSpPr/>
            <p:nvPr/>
          </p:nvGrpSpPr>
          <p:grpSpPr>
            <a:xfrm>
              <a:off x="3659628" y="1273556"/>
              <a:ext cx="2767785" cy="628651"/>
              <a:chOff x="0" y="0"/>
              <a:chExt cx="2767784" cy="628650"/>
            </a:xfrm>
          </p:grpSpPr>
          <p:sp>
            <p:nvSpPr>
              <p:cNvPr id="1339" name="Rectangle"/>
              <p:cNvSpPr/>
              <p:nvPr/>
            </p:nvSpPr>
            <p:spPr>
              <a:xfrm>
                <a:off x="0" y="0"/>
                <a:ext cx="2767785" cy="628650"/>
              </a:xfrm>
              <a:prstGeom prst="rect">
                <a:avLst/>
              </a:prstGeom>
              <a:solidFill>
                <a:schemeClr val="accent1"/>
              </a:solidFill>
              <a:ln w="12700" cap="flat">
                <a:solidFill>
                  <a:srgbClr val="000066"/>
                </a:solidFill>
                <a:prstDash val="solid"/>
                <a:miter lim="800000"/>
              </a:ln>
              <a:effectLst/>
            </p:spPr>
            <p:txBody>
              <a:bodyPr wrap="square" lIns="50800" tIns="50800" rIns="50800" bIns="50800" numCol="1" anchor="ctr">
                <a:noAutofit/>
              </a:bodyPr>
              <a:lstStyle/>
              <a:p>
                <a:pPr marL="177800" indent="-137160" algn="ctr">
                  <a:defRPr b="1" sz="1600">
                    <a:solidFill>
                      <a:srgbClr val="FFFFFF"/>
                    </a:solidFill>
                    <a:latin typeface="+mj-lt"/>
                    <a:ea typeface="+mj-ea"/>
                    <a:cs typeface="+mj-cs"/>
                    <a:sym typeface="Arial Narrow"/>
                  </a:defRPr>
                </a:pPr>
              </a:p>
            </p:txBody>
          </p:sp>
          <p:sp>
            <p:nvSpPr>
              <p:cNvPr id="1340" name="Targeted Access via…"/>
              <p:cNvSpPr txBox="1"/>
              <p:nvPr/>
            </p:nvSpPr>
            <p:spPr>
              <a:xfrm>
                <a:off x="0" y="41275"/>
                <a:ext cx="276778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ctr">
                <a:spAutoFit/>
              </a:bodyPr>
              <a:lstStyle/>
              <a:p>
                <a:pPr marL="177800" indent="-177800" algn="ctr">
                  <a:defRPr b="1" sz="1600">
                    <a:solidFill>
                      <a:srgbClr val="FFFFFF"/>
                    </a:solidFill>
                    <a:latin typeface="+mj-lt"/>
                    <a:ea typeface="+mj-ea"/>
                    <a:cs typeface="+mj-cs"/>
                    <a:sym typeface="Arial Narrow"/>
                  </a:defRPr>
                </a:pPr>
                <a:r>
                  <a:t>Targeted Access via</a:t>
                </a:r>
              </a:p>
              <a:p>
                <a:pPr marL="177800" indent="-177800" algn="ctr">
                  <a:defRPr b="1" sz="1600">
                    <a:solidFill>
                      <a:srgbClr val="FFFFFF"/>
                    </a:solidFill>
                    <a:latin typeface="+mj-lt"/>
                    <a:ea typeface="+mj-ea"/>
                    <a:cs typeface="+mj-cs"/>
                    <a:sym typeface="Arial Narrow"/>
                  </a:defRPr>
                </a:pPr>
                <a:r>
                  <a:t>Inter-Organization Query</a:t>
                </a:r>
              </a:p>
            </p:txBody>
          </p:sp>
        </p:grpSp>
        <p:grpSp>
          <p:nvGrpSpPr>
            <p:cNvPr id="1344" name="Rectangle 41"/>
            <p:cNvGrpSpPr/>
            <p:nvPr/>
          </p:nvGrpSpPr>
          <p:grpSpPr>
            <a:xfrm>
              <a:off x="6505328" y="1273556"/>
              <a:ext cx="2811298" cy="631826"/>
              <a:chOff x="0" y="0"/>
              <a:chExt cx="2811297" cy="631825"/>
            </a:xfrm>
          </p:grpSpPr>
          <p:sp>
            <p:nvSpPr>
              <p:cNvPr id="1342" name="Rectangle"/>
              <p:cNvSpPr/>
              <p:nvPr/>
            </p:nvSpPr>
            <p:spPr>
              <a:xfrm>
                <a:off x="-1" y="0"/>
                <a:ext cx="2811299" cy="631825"/>
              </a:xfrm>
              <a:prstGeom prst="rect">
                <a:avLst/>
              </a:prstGeom>
              <a:solidFill>
                <a:srgbClr val="808080"/>
              </a:solidFill>
              <a:ln w="12700" cap="flat">
                <a:solidFill>
                  <a:srgbClr val="000066"/>
                </a:solidFill>
                <a:prstDash val="solid"/>
                <a:miter lim="800000"/>
              </a:ln>
              <a:effectLst/>
            </p:spPr>
            <p:txBody>
              <a:bodyPr wrap="square" lIns="50800" tIns="50800" rIns="50800" bIns="50800" numCol="1" anchor="ctr">
                <a:noAutofit/>
              </a:bodyPr>
              <a:lstStyle/>
              <a:p>
                <a:pPr marL="177800" indent="-137160">
                  <a:defRPr b="1" sz="1600">
                    <a:solidFill>
                      <a:srgbClr val="FFFFFF"/>
                    </a:solidFill>
                    <a:latin typeface="+mj-lt"/>
                    <a:ea typeface="+mj-ea"/>
                    <a:cs typeface="+mj-cs"/>
                    <a:sym typeface="Arial Narrow"/>
                  </a:defRPr>
                </a:pPr>
              </a:p>
            </p:txBody>
          </p:sp>
          <p:sp>
            <p:nvSpPr>
              <p:cNvPr id="1343" name="Federated (Distributed) Access across multiple organizations"/>
              <p:cNvSpPr txBox="1"/>
              <p:nvPr/>
            </p:nvSpPr>
            <p:spPr>
              <a:xfrm>
                <a:off x="-1" y="42862"/>
                <a:ext cx="2811299"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ctr">
                <a:spAutoFit/>
              </a:bodyPr>
              <a:lstStyle>
                <a:lvl1pPr marL="177800" indent="-177800">
                  <a:defRPr b="1" sz="1600">
                    <a:solidFill>
                      <a:srgbClr val="FFFFFF"/>
                    </a:solidFill>
                    <a:latin typeface="+mj-lt"/>
                    <a:ea typeface="+mj-ea"/>
                    <a:cs typeface="+mj-cs"/>
                    <a:sym typeface="Arial Narrow"/>
                  </a:defRPr>
                </a:lvl1pPr>
              </a:lstStyle>
              <a:p>
                <a:pPr/>
                <a:r>
                  <a:t>Federated (Distributed) Access across multiple organizations</a:t>
                </a:r>
              </a:p>
            </p:txBody>
          </p:sp>
        </p:grpSp>
        <p:sp>
          <p:nvSpPr>
            <p:cNvPr id="1345" name="Text Box 48"/>
            <p:cNvSpPr txBox="1"/>
            <p:nvPr/>
          </p:nvSpPr>
          <p:spPr>
            <a:xfrm>
              <a:off x="855009" y="5570609"/>
              <a:ext cx="8595819" cy="304800"/>
            </a:xfrm>
            <a:prstGeom prst="rect">
              <a:avLst/>
            </a:prstGeom>
            <a:solidFill>
              <a:srgbClr val="404040"/>
            </a:solidFill>
            <a:ln w="9525" cap="flat">
              <a:solidFill>
                <a:srgbClr val="595959"/>
              </a:solidFill>
              <a:prstDash val="solid"/>
              <a:miter lim="8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wrap="square" lIns="46037" tIns="46037" rIns="46037" bIns="46037" numCol="1" anchor="ctr">
              <a:spAutoFit/>
            </a:bodyPr>
            <a:lstStyle>
              <a:lvl1pPr algn="ctr">
                <a:defRPr sz="1400">
                  <a:solidFill>
                    <a:srgbClr val="FFFFFF"/>
                  </a:solidFill>
                  <a:latin typeface="+mj-lt"/>
                  <a:ea typeface="+mj-ea"/>
                  <a:cs typeface="+mj-cs"/>
                  <a:sym typeface="Arial Narrow"/>
                </a:defRPr>
              </a:lvl1pPr>
            </a:lstStyle>
            <a:p>
              <a:pPr/>
              <a:r>
                <a:t>Standards based approach to enable information access at all levels: Local, Targeted, and Federated (Distributed)</a:t>
              </a:r>
            </a:p>
          </p:txBody>
        </p:sp>
        <p:grpSp>
          <p:nvGrpSpPr>
            <p:cNvPr id="1348" name="Rectangle 44"/>
            <p:cNvGrpSpPr/>
            <p:nvPr/>
          </p:nvGrpSpPr>
          <p:grpSpPr>
            <a:xfrm>
              <a:off x="678539" y="1990030"/>
              <a:ext cx="2905520" cy="1848674"/>
              <a:chOff x="0" y="0"/>
              <a:chExt cx="2905518" cy="1848673"/>
            </a:xfrm>
          </p:grpSpPr>
          <p:sp>
            <p:nvSpPr>
              <p:cNvPr id="1346" name="Rectangle"/>
              <p:cNvSpPr/>
              <p:nvPr/>
            </p:nvSpPr>
            <p:spPr>
              <a:xfrm>
                <a:off x="0" y="-1"/>
                <a:ext cx="2905519" cy="1848675"/>
              </a:xfrm>
              <a:prstGeom prst="rect">
                <a:avLst/>
              </a:prstGeom>
              <a:solidFill>
                <a:srgbClr val="3E4247"/>
              </a:solidFill>
              <a:ln w="12700" cap="flat">
                <a:noFill/>
                <a:miter lim="400000"/>
              </a:ln>
              <a:effectLst>
                <a:outerShdw sx="100000" sy="100000" kx="0" ky="0" algn="b" rotWithShape="0" blurRad="50800" dist="27940" dir="5400000">
                  <a:srgbClr val="000000">
                    <a:alpha val="32000"/>
                  </a:srgbClr>
                </a:outerShdw>
              </a:effectLst>
            </p:spPr>
            <p:txBody>
              <a:bodyPr wrap="square" lIns="50800" tIns="50800" rIns="50800" bIns="50800" numCol="1" anchor="t">
                <a:noAutofit/>
              </a:bodyPr>
              <a:lstStyle/>
              <a:p>
                <a:pPr>
                  <a:defRPr sz="1400">
                    <a:solidFill>
                      <a:srgbClr val="FFFFFF"/>
                    </a:solidFill>
                    <a:latin typeface="+mj-lt"/>
                    <a:ea typeface="+mj-ea"/>
                    <a:cs typeface="+mj-cs"/>
                    <a:sym typeface="Arial Narrow"/>
                  </a:defRPr>
                </a:pPr>
              </a:p>
            </p:txBody>
          </p:sp>
          <p:sp>
            <p:nvSpPr>
              <p:cNvPr id="1347" name="Create and disseminate queries internal to organization…"/>
              <p:cNvSpPr txBox="1"/>
              <p:nvPr/>
            </p:nvSpPr>
            <p:spPr>
              <a:xfrm>
                <a:off x="0" y="-1"/>
                <a:ext cx="2905519" cy="171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t">
                <a:spAutoFit/>
              </a:bodyPr>
              <a:lstStyle/>
              <a:p>
                <a:pPr lvl="1" marL="109537" indent="-109537">
                  <a:buClr>
                    <a:srgbClr val="FFFFFF"/>
                  </a:buClr>
                  <a:buSzPct val="100000"/>
                  <a:buFont typeface="Arial"/>
                  <a:buChar char="•"/>
                  <a:defRPr sz="1400">
                    <a:solidFill>
                      <a:srgbClr val="FFFFFF"/>
                    </a:solidFill>
                    <a:latin typeface="+mj-lt"/>
                    <a:ea typeface="+mj-ea"/>
                    <a:cs typeface="+mj-cs"/>
                    <a:sym typeface="Arial Narrow"/>
                  </a:defRPr>
                </a:pPr>
                <a:r>
                  <a:t>Create and disseminate queries internal to organization</a:t>
                </a:r>
              </a:p>
              <a:p>
                <a:pPr lvl="2" marL="573087" indent="-115887">
                  <a:buClr>
                    <a:srgbClr val="FFFFFF"/>
                  </a:buClr>
                  <a:buSzPct val="100000"/>
                  <a:buFont typeface="Arial"/>
                  <a:buChar char="•"/>
                  <a:defRPr sz="1400">
                    <a:solidFill>
                      <a:srgbClr val="FFFFFF"/>
                    </a:solidFill>
                    <a:latin typeface="+mj-lt"/>
                    <a:ea typeface="+mj-ea"/>
                    <a:cs typeface="+mj-cs"/>
                    <a:sym typeface="Arial Narrow"/>
                  </a:defRPr>
                </a:pPr>
                <a:r>
                  <a:t>Query Structure Layer </a:t>
                </a:r>
              </a:p>
              <a:p>
                <a:pPr lvl="2" marL="573087" indent="-115887">
                  <a:buClr>
                    <a:srgbClr val="FFFFFF"/>
                  </a:buClr>
                  <a:buSzPct val="100000"/>
                  <a:buFont typeface="Arial"/>
                  <a:buChar char="•"/>
                  <a:defRPr sz="1400">
                    <a:solidFill>
                      <a:srgbClr val="FFFFFF"/>
                    </a:solidFill>
                    <a:latin typeface="+mj-lt"/>
                    <a:ea typeface="+mj-ea"/>
                    <a:cs typeface="+mj-cs"/>
                    <a:sym typeface="Arial Narrow"/>
                  </a:defRPr>
                </a:pPr>
                <a:r>
                  <a:t>API’s for Data Access</a:t>
                </a:r>
              </a:p>
              <a:p>
                <a:pPr lvl="2" marL="573087" indent="-115887">
                  <a:buClr>
                    <a:srgbClr val="FFFFFF"/>
                  </a:buClr>
                  <a:buSzPct val="100000"/>
                  <a:buFont typeface="Arial"/>
                  <a:buChar char="•"/>
                  <a:defRPr sz="1400">
                    <a:solidFill>
                      <a:srgbClr val="FFFFFF"/>
                    </a:solidFill>
                    <a:latin typeface="+mj-lt"/>
                    <a:ea typeface="+mj-ea"/>
                    <a:cs typeface="+mj-cs"/>
                    <a:sym typeface="Arial Narrow"/>
                  </a:defRPr>
                </a:pPr>
                <a:r>
                  <a:t>Authentication/Authorization Layer</a:t>
                </a:r>
              </a:p>
              <a:p>
                <a:pPr lvl="1" marL="109537" indent="-109537">
                  <a:buClr>
                    <a:srgbClr val="FFFFFF"/>
                  </a:buClr>
                  <a:buSzPct val="100000"/>
                  <a:buFont typeface="Arial"/>
                  <a:buChar char="•"/>
                  <a:defRPr sz="1400">
                    <a:solidFill>
                      <a:srgbClr val="FFFFFF"/>
                    </a:solidFill>
                    <a:latin typeface="+mj-lt"/>
                    <a:ea typeface="+mj-ea"/>
                    <a:cs typeface="+mj-cs"/>
                    <a:sym typeface="Arial Narrow"/>
                  </a:defRPr>
                </a:pPr>
                <a:r>
                  <a:t>Receive standardized responses</a:t>
                </a:r>
              </a:p>
              <a:p>
                <a:pPr lvl="2" marL="573087" indent="-115887">
                  <a:buClr>
                    <a:srgbClr val="FFFFFF"/>
                  </a:buClr>
                  <a:buSzPct val="100000"/>
                  <a:buFont typeface="Arial"/>
                  <a:buChar char="•"/>
                  <a:defRPr sz="1400">
                    <a:solidFill>
                      <a:srgbClr val="FFFFFF"/>
                    </a:solidFill>
                    <a:latin typeface="+mj-lt"/>
                    <a:ea typeface="+mj-ea"/>
                    <a:cs typeface="+mj-cs"/>
                    <a:sym typeface="Arial Narrow"/>
                  </a:defRPr>
                </a:pPr>
                <a:r>
                  <a:t>Query Results Layer</a:t>
                </a:r>
              </a:p>
            </p:txBody>
          </p:sp>
        </p:grpSp>
        <p:grpSp>
          <p:nvGrpSpPr>
            <p:cNvPr id="1351" name="Rectangle 44"/>
            <p:cNvGrpSpPr/>
            <p:nvPr/>
          </p:nvGrpSpPr>
          <p:grpSpPr>
            <a:xfrm>
              <a:off x="3659628" y="1972776"/>
              <a:ext cx="2774174" cy="1987149"/>
              <a:chOff x="0" y="0"/>
              <a:chExt cx="2774173" cy="1987147"/>
            </a:xfrm>
          </p:grpSpPr>
          <p:sp>
            <p:nvSpPr>
              <p:cNvPr id="1349" name="Rectangle"/>
              <p:cNvSpPr/>
              <p:nvPr/>
            </p:nvSpPr>
            <p:spPr>
              <a:xfrm>
                <a:off x="-1" y="-1"/>
                <a:ext cx="2774175" cy="1987149"/>
              </a:xfrm>
              <a:prstGeom prst="rect">
                <a:avLst/>
              </a:prstGeom>
              <a:solidFill>
                <a:schemeClr val="accent1"/>
              </a:solidFill>
              <a:ln w="12700" cap="flat">
                <a:noFill/>
                <a:miter lim="400000"/>
              </a:ln>
              <a:effectLst>
                <a:outerShdw sx="100000" sy="100000" kx="0" ky="0" algn="b" rotWithShape="0" blurRad="50800" dist="27940" dir="5400000">
                  <a:srgbClr val="000000">
                    <a:alpha val="32000"/>
                  </a:srgbClr>
                </a:outerShdw>
              </a:effectLst>
            </p:spPr>
            <p:txBody>
              <a:bodyPr wrap="square" lIns="50800" tIns="50800" rIns="50800" bIns="50800" numCol="1" anchor="t">
                <a:noAutofit/>
              </a:bodyPr>
              <a:lstStyle/>
              <a:p>
                <a:pPr>
                  <a:defRPr sz="1400">
                    <a:solidFill>
                      <a:srgbClr val="FFFFFF"/>
                    </a:solidFill>
                    <a:latin typeface="+mj-lt"/>
                    <a:ea typeface="+mj-ea"/>
                    <a:cs typeface="+mj-cs"/>
                    <a:sym typeface="Arial Narrow"/>
                  </a:defRPr>
                </a:pPr>
              </a:p>
            </p:txBody>
          </p:sp>
          <p:sp>
            <p:nvSpPr>
              <p:cNvPr id="1350" name="Create and disseminate queries to single external Organization…"/>
              <p:cNvSpPr txBox="1"/>
              <p:nvPr/>
            </p:nvSpPr>
            <p:spPr>
              <a:xfrm>
                <a:off x="-1" y="-1"/>
                <a:ext cx="2774175" cy="191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t">
                <a:spAutoFit/>
              </a:bodyPr>
              <a:lstStyle/>
              <a:p>
                <a:pPr lvl="1" marL="111125" indent="-111125">
                  <a:buClr>
                    <a:srgbClr val="FFFFFF"/>
                  </a:buClr>
                  <a:buSzPct val="100000"/>
                  <a:buFont typeface="Arial"/>
                  <a:buChar char="•"/>
                  <a:defRPr sz="1400">
                    <a:solidFill>
                      <a:srgbClr val="FFFFFF"/>
                    </a:solidFill>
                    <a:latin typeface="+mj-lt"/>
                    <a:ea typeface="+mj-ea"/>
                    <a:cs typeface="+mj-cs"/>
                    <a:sym typeface="Arial Narrow"/>
                  </a:defRPr>
                </a:pPr>
                <a:r>
                  <a:t>Create and disseminate queries to single external Organization</a:t>
                </a:r>
              </a:p>
              <a:p>
                <a:pPr lvl="2" marL="628650" indent="-171450">
                  <a:buClr>
                    <a:srgbClr val="FFFFFF"/>
                  </a:buClr>
                  <a:buSzPct val="100000"/>
                  <a:buFont typeface="Arial"/>
                  <a:buChar char="•"/>
                  <a:defRPr sz="1400">
                    <a:solidFill>
                      <a:srgbClr val="FFFFFF"/>
                    </a:solidFill>
                    <a:latin typeface="+mj-lt"/>
                    <a:ea typeface="+mj-ea"/>
                    <a:cs typeface="+mj-cs"/>
                    <a:sym typeface="Arial Narrow"/>
                  </a:defRPr>
                </a:pPr>
                <a:r>
                  <a:t>Query Structure Layer </a:t>
                </a:r>
              </a:p>
              <a:p>
                <a:pPr lvl="2" marL="628650" indent="-171450">
                  <a:buClr>
                    <a:srgbClr val="FFFFFF"/>
                  </a:buClr>
                  <a:buSzPct val="100000"/>
                  <a:buFont typeface="Arial"/>
                  <a:buChar char="•"/>
                  <a:defRPr sz="1400">
                    <a:solidFill>
                      <a:srgbClr val="FFFFFF"/>
                    </a:solidFill>
                    <a:latin typeface="+mj-lt"/>
                    <a:ea typeface="+mj-ea"/>
                    <a:cs typeface="+mj-cs"/>
                    <a:sym typeface="Arial Narrow"/>
                  </a:defRPr>
                </a:pPr>
                <a:r>
                  <a:t>Transport Layer</a:t>
                </a:r>
              </a:p>
              <a:p>
                <a:pPr lvl="2" marL="628650" indent="-171450">
                  <a:buClr>
                    <a:srgbClr val="FFFFFF"/>
                  </a:buClr>
                  <a:buSzPct val="100000"/>
                  <a:buFont typeface="Arial"/>
                  <a:buChar char="•"/>
                  <a:defRPr sz="1400">
                    <a:solidFill>
                      <a:srgbClr val="FFFFFF"/>
                    </a:solidFill>
                    <a:latin typeface="+mj-lt"/>
                    <a:ea typeface="+mj-ea"/>
                    <a:cs typeface="+mj-cs"/>
                    <a:sym typeface="Arial Narrow"/>
                  </a:defRPr>
                </a:pPr>
                <a:r>
                  <a:t>Authentication/Authorization Layer</a:t>
                </a:r>
              </a:p>
              <a:p>
                <a:pPr lvl="1" marL="111125" indent="-111125">
                  <a:buClr>
                    <a:srgbClr val="FFFFFF"/>
                  </a:buClr>
                  <a:buSzPct val="100000"/>
                  <a:buFont typeface="Arial"/>
                  <a:buChar char="•"/>
                  <a:defRPr sz="1400">
                    <a:solidFill>
                      <a:srgbClr val="FFFFFF"/>
                    </a:solidFill>
                    <a:latin typeface="+mj-lt"/>
                    <a:ea typeface="+mj-ea"/>
                    <a:cs typeface="+mj-cs"/>
                    <a:sym typeface="Arial Narrow"/>
                  </a:defRPr>
                </a:pPr>
                <a:r>
                  <a:t>Receive standardized responses from external orgs</a:t>
                </a:r>
              </a:p>
              <a:p>
                <a:pPr lvl="2" marL="568325" indent="-111125">
                  <a:buClr>
                    <a:srgbClr val="FFFFFF"/>
                  </a:buClr>
                  <a:buSzPct val="100000"/>
                  <a:buFont typeface="Arial"/>
                  <a:buChar char="•"/>
                  <a:defRPr sz="1400">
                    <a:solidFill>
                      <a:srgbClr val="FFFFFF"/>
                    </a:solidFill>
                    <a:latin typeface="+mj-lt"/>
                    <a:ea typeface="+mj-ea"/>
                    <a:cs typeface="+mj-cs"/>
                    <a:sym typeface="Arial Narrow"/>
                  </a:defRPr>
                </a:pPr>
                <a:r>
                  <a:t>Query Results Layer</a:t>
                </a:r>
              </a:p>
            </p:txBody>
          </p:sp>
        </p:grpSp>
        <p:grpSp>
          <p:nvGrpSpPr>
            <p:cNvPr id="1354" name="Rectangle 44"/>
            <p:cNvGrpSpPr/>
            <p:nvPr/>
          </p:nvGrpSpPr>
          <p:grpSpPr>
            <a:xfrm>
              <a:off x="6507604" y="1969510"/>
              <a:ext cx="2809023" cy="1990415"/>
              <a:chOff x="0" y="0"/>
              <a:chExt cx="2809021" cy="1990413"/>
            </a:xfrm>
          </p:grpSpPr>
          <p:sp>
            <p:nvSpPr>
              <p:cNvPr id="1352" name="Rectangle"/>
              <p:cNvSpPr/>
              <p:nvPr/>
            </p:nvSpPr>
            <p:spPr>
              <a:xfrm>
                <a:off x="0" y="0"/>
                <a:ext cx="2809022" cy="1990414"/>
              </a:xfrm>
              <a:prstGeom prst="rect">
                <a:avLst/>
              </a:prstGeom>
              <a:solidFill>
                <a:srgbClr val="808080"/>
              </a:solidFill>
              <a:ln w="12700" cap="flat">
                <a:noFill/>
                <a:miter lim="400000"/>
              </a:ln>
              <a:effectLst>
                <a:outerShdw sx="100000" sy="100000" kx="0" ky="0" algn="b" rotWithShape="0" blurRad="50800" dist="27940" dir="5400000">
                  <a:srgbClr val="000000">
                    <a:alpha val="32000"/>
                  </a:srgbClr>
                </a:outerShdw>
              </a:effectLst>
            </p:spPr>
            <p:txBody>
              <a:bodyPr wrap="square" lIns="50800" tIns="50800" rIns="50800" bIns="50800" numCol="1" anchor="t">
                <a:noAutofit/>
              </a:bodyPr>
              <a:lstStyle/>
              <a:p>
                <a:pPr>
                  <a:defRPr sz="1400">
                    <a:solidFill>
                      <a:srgbClr val="FFFFFF"/>
                    </a:solidFill>
                    <a:latin typeface="+mj-lt"/>
                    <a:ea typeface="+mj-ea"/>
                    <a:cs typeface="+mj-cs"/>
                    <a:sym typeface="Arial Narrow"/>
                  </a:defRPr>
                </a:pPr>
              </a:p>
            </p:txBody>
          </p:sp>
          <p:sp>
            <p:nvSpPr>
              <p:cNvPr id="1353" name="Create and disseminate queries to multiple orgs…"/>
              <p:cNvSpPr txBox="1"/>
              <p:nvPr/>
            </p:nvSpPr>
            <p:spPr>
              <a:xfrm>
                <a:off x="0" y="0"/>
                <a:ext cx="2809022" cy="191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50" tIns="44450" rIns="44450" bIns="44450" numCol="1" anchor="t">
                <a:spAutoFit/>
              </a:bodyPr>
              <a:lstStyle/>
              <a:p>
                <a:pPr lvl="1" marL="109537" indent="-109537">
                  <a:buClr>
                    <a:srgbClr val="FFFFFF"/>
                  </a:buClr>
                  <a:buSzPct val="100000"/>
                  <a:buFont typeface="Arial"/>
                  <a:buChar char="•"/>
                  <a:defRPr sz="1400">
                    <a:solidFill>
                      <a:srgbClr val="FFFFFF"/>
                    </a:solidFill>
                    <a:latin typeface="+mj-lt"/>
                    <a:ea typeface="+mj-ea"/>
                    <a:cs typeface="+mj-cs"/>
                    <a:sym typeface="Arial Narrow"/>
                  </a:defRPr>
                </a:pPr>
                <a:r>
                  <a:t>Create and disseminate queries to multiple orgs</a:t>
                </a:r>
              </a:p>
              <a:p>
                <a:pPr lvl="1" marL="109537" indent="-109537">
                  <a:buClr>
                    <a:srgbClr val="FFFFFF"/>
                  </a:buClr>
                  <a:buSzPct val="100000"/>
                  <a:buFont typeface="Arial"/>
                  <a:buChar char="•"/>
                  <a:defRPr sz="1400">
                    <a:solidFill>
                      <a:srgbClr val="FFFFFF"/>
                    </a:solidFill>
                    <a:latin typeface="+mj-lt"/>
                    <a:ea typeface="+mj-ea"/>
                    <a:cs typeface="+mj-cs"/>
                    <a:sym typeface="Arial Narrow"/>
                  </a:defRPr>
                </a:pPr>
                <a:r>
                  <a:t>governed by a network </a:t>
                </a:r>
              </a:p>
              <a:p>
                <a:pPr lvl="1" marL="109537" indent="-109537">
                  <a:buClr>
                    <a:srgbClr val="FFFFFF"/>
                  </a:buClr>
                  <a:buSzPct val="100000"/>
                  <a:buFont typeface="Arial"/>
                  <a:buChar char="•"/>
                  <a:defRPr sz="1400">
                    <a:solidFill>
                      <a:srgbClr val="FFFFFF"/>
                    </a:solidFill>
                    <a:latin typeface="+mj-lt"/>
                    <a:ea typeface="+mj-ea"/>
                    <a:cs typeface="+mj-cs"/>
                    <a:sym typeface="Arial Narrow"/>
                  </a:defRPr>
                </a:pPr>
                <a:r>
                  <a:t>Receive aggregated or  de-identified responses</a:t>
                </a:r>
              </a:p>
              <a:p>
                <a:pPr lvl="1" marL="109537" indent="-109537">
                  <a:buClr>
                    <a:srgbClr val="FFFFFF"/>
                  </a:buClr>
                  <a:buSzPct val="100000"/>
                  <a:buFont typeface="Arial"/>
                  <a:buChar char="•"/>
                  <a:defRPr sz="1400">
                    <a:solidFill>
                      <a:srgbClr val="FFFFFF"/>
                    </a:solidFill>
                    <a:latin typeface="+mj-lt"/>
                    <a:ea typeface="+mj-ea"/>
                    <a:cs typeface="+mj-cs"/>
                    <a:sym typeface="Arial Narrow"/>
                  </a:defRPr>
                </a:pPr>
                <a:r>
                  <a:t>Focus on Information Model for the network and </a:t>
                </a:r>
              </a:p>
              <a:p>
                <a:pPr lvl="1" marL="109537" indent="-109537">
                  <a:buClr>
                    <a:srgbClr val="FFFFFF"/>
                  </a:buClr>
                  <a:buSzPct val="100000"/>
                  <a:buFont typeface="Arial"/>
                  <a:buChar char="•"/>
                  <a:defRPr sz="1400">
                    <a:solidFill>
                      <a:srgbClr val="FFFFFF"/>
                    </a:solidFill>
                    <a:latin typeface="+mj-lt"/>
                    <a:ea typeface="+mj-ea"/>
                    <a:cs typeface="+mj-cs"/>
                    <a:sym typeface="Arial Narrow"/>
                  </a:defRPr>
                </a:pPr>
                <a:r>
                  <a:t>Leverage standards from earlier phases.</a:t>
                </a:r>
              </a:p>
            </p:txBody>
          </p:sp>
        </p:grpSp>
        <p:sp>
          <p:nvSpPr>
            <p:cNvPr id="1355" name="Rectangle 37"/>
            <p:cNvSpPr/>
            <p:nvPr/>
          </p:nvSpPr>
          <p:spPr>
            <a:xfrm>
              <a:off x="855010" y="4084363"/>
              <a:ext cx="8595819" cy="1430469"/>
            </a:xfrm>
            <a:prstGeom prst="rect">
              <a:avLst/>
            </a:prstGeom>
            <a:no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1356" name="Straight Connector 38"/>
            <p:cNvSpPr/>
            <p:nvPr/>
          </p:nvSpPr>
          <p:spPr>
            <a:xfrm>
              <a:off x="3642174" y="4135330"/>
              <a:ext cx="9844" cy="1337140"/>
            </a:xfrm>
            <a:prstGeom prst="line">
              <a:avLst/>
            </a:prstGeom>
            <a:noFill/>
            <a:ln w="12700" cap="flat">
              <a:solidFill>
                <a:srgbClr val="002060"/>
              </a:solidFill>
              <a:prstDash val="dash"/>
              <a:round/>
            </a:ln>
            <a:effectLst/>
          </p:spPr>
          <p:txBody>
            <a:bodyPr wrap="square" lIns="45718" tIns="45718" rIns="45718" bIns="45718" numCol="1" anchor="t">
              <a:noAutofit/>
            </a:bodyPr>
            <a:lstStyle/>
            <a:p>
              <a:pPr/>
            </a:p>
          </p:txBody>
        </p:sp>
        <p:sp>
          <p:nvSpPr>
            <p:cNvPr id="1357" name="Straight Connector 39"/>
            <p:cNvSpPr/>
            <p:nvPr/>
          </p:nvSpPr>
          <p:spPr>
            <a:xfrm>
              <a:off x="6407728" y="4135330"/>
              <a:ext cx="19686" cy="1317647"/>
            </a:xfrm>
            <a:prstGeom prst="line">
              <a:avLst/>
            </a:prstGeom>
            <a:noFill/>
            <a:ln w="12700" cap="flat">
              <a:solidFill>
                <a:srgbClr val="002060"/>
              </a:solidFill>
              <a:prstDash val="dash"/>
              <a:round/>
            </a:ln>
            <a:effectLst/>
          </p:spPr>
          <p:txBody>
            <a:bodyPr wrap="square" lIns="45718" tIns="45718" rIns="45718" bIns="45718" numCol="1" anchor="t">
              <a:noAutofit/>
            </a:bodyPr>
            <a:lstStyle/>
            <a:p>
              <a:pPr/>
            </a:p>
          </p:txBody>
        </p:sp>
        <p:grpSp>
          <p:nvGrpSpPr>
            <p:cNvPr id="1360" name="Rectangle 40"/>
            <p:cNvGrpSpPr/>
            <p:nvPr/>
          </p:nvGrpSpPr>
          <p:grpSpPr>
            <a:xfrm>
              <a:off x="7565561" y="4113486"/>
              <a:ext cx="810639" cy="637122"/>
              <a:chOff x="0" y="0"/>
              <a:chExt cx="810638" cy="637120"/>
            </a:xfrm>
          </p:grpSpPr>
          <p:sp>
            <p:nvSpPr>
              <p:cNvPr id="1358" name="Rectangle"/>
              <p:cNvSpPr/>
              <p:nvPr/>
            </p:nvSpPr>
            <p:spPr>
              <a:xfrm>
                <a:off x="-1" y="0"/>
                <a:ext cx="810640" cy="637121"/>
              </a:xfrm>
              <a:prstGeom prst="rect">
                <a:avLst/>
              </a:prstGeom>
              <a:solidFill>
                <a:srgbClr val="F2F2F2"/>
              </a:solidFill>
              <a:ln w="9525" cap="flat">
                <a:solidFill>
                  <a:srgbClr val="000000"/>
                </a:solidFill>
                <a:prstDash val="solid"/>
                <a:round/>
              </a:ln>
              <a:effectLst/>
            </p:spPr>
            <p:txBody>
              <a:bodyPr wrap="square" lIns="50800" tIns="50800" rIns="50800" bIns="50800" numCol="1" anchor="ctr">
                <a:noAutofit/>
              </a:bodyPr>
              <a:lstStyle/>
              <a:p>
                <a:pPr algn="ctr">
                  <a:defRPr sz="700"/>
                </a:pPr>
              </a:p>
            </p:txBody>
          </p:sp>
          <p:sp>
            <p:nvSpPr>
              <p:cNvPr id="1359" name="Data Source…"/>
              <p:cNvSpPr txBox="1"/>
              <p:nvPr/>
            </p:nvSpPr>
            <p:spPr>
              <a:xfrm>
                <a:off x="-1" y="8633"/>
                <a:ext cx="810640" cy="619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pPr>
                <a:r>
                  <a:t>Data Source</a:t>
                </a:r>
                <a:endParaRPr>
                  <a:solidFill>
                    <a:srgbClr val="FFFFFF"/>
                  </a:solidFill>
                </a:endParaRPr>
              </a:p>
              <a:p>
                <a:pPr algn="ctr">
                  <a:defRPr sz="1200"/>
                </a:pPr>
                <a:r>
                  <a:t>(Org2</a:t>
                </a:r>
                <a:r>
                  <a:rPr sz="700"/>
                  <a:t>)</a:t>
                </a:r>
              </a:p>
            </p:txBody>
          </p:sp>
        </p:grpSp>
        <p:grpSp>
          <p:nvGrpSpPr>
            <p:cNvPr id="1363" name="Rectangle 41"/>
            <p:cNvGrpSpPr/>
            <p:nvPr/>
          </p:nvGrpSpPr>
          <p:grpSpPr>
            <a:xfrm>
              <a:off x="8560414" y="4121682"/>
              <a:ext cx="799643" cy="637553"/>
              <a:chOff x="0" y="0"/>
              <a:chExt cx="799641" cy="637552"/>
            </a:xfrm>
          </p:grpSpPr>
          <p:sp>
            <p:nvSpPr>
              <p:cNvPr id="1361" name="Rectangle"/>
              <p:cNvSpPr/>
              <p:nvPr/>
            </p:nvSpPr>
            <p:spPr>
              <a:xfrm>
                <a:off x="0" y="-1"/>
                <a:ext cx="799642" cy="637554"/>
              </a:xfrm>
              <a:prstGeom prst="rect">
                <a:avLst/>
              </a:prstGeom>
              <a:solidFill>
                <a:schemeClr val="accent2"/>
              </a:solidFill>
              <a:ln w="9525" cap="flat">
                <a:solidFill>
                  <a:srgbClr val="000000"/>
                </a:solidFill>
                <a:prstDash val="solid"/>
                <a:round/>
              </a:ln>
              <a:effectLst/>
            </p:spPr>
            <p:txBody>
              <a:bodyPr wrap="square" lIns="50800" tIns="50800" rIns="50800" bIns="50800" numCol="1" anchor="ctr">
                <a:noAutofit/>
              </a:bodyPr>
              <a:lstStyle/>
              <a:p>
                <a:pPr algn="ctr">
                  <a:defRPr sz="1200">
                    <a:solidFill>
                      <a:srgbClr val="FFFFFF"/>
                    </a:solidFill>
                  </a:defRPr>
                </a:pPr>
              </a:p>
            </p:txBody>
          </p:sp>
          <p:sp>
            <p:nvSpPr>
              <p:cNvPr id="1362" name="Data Source…"/>
              <p:cNvSpPr txBox="1"/>
              <p:nvPr/>
            </p:nvSpPr>
            <p:spPr>
              <a:xfrm>
                <a:off x="0" y="8848"/>
                <a:ext cx="799642" cy="619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defRPr>
                </a:pPr>
                <a:r>
                  <a:t>Data Source</a:t>
                </a:r>
              </a:p>
              <a:p>
                <a:pPr algn="ctr">
                  <a:defRPr sz="1200">
                    <a:solidFill>
                      <a:srgbClr val="FFFFFF"/>
                    </a:solidFill>
                  </a:defRPr>
                </a:pPr>
                <a:r>
                  <a:t>(Org3)</a:t>
                </a:r>
              </a:p>
            </p:txBody>
          </p:sp>
        </p:grpSp>
        <p:grpSp>
          <p:nvGrpSpPr>
            <p:cNvPr id="1366" name="Rectangle 42"/>
            <p:cNvGrpSpPr/>
            <p:nvPr/>
          </p:nvGrpSpPr>
          <p:grpSpPr>
            <a:xfrm>
              <a:off x="6488393" y="4135330"/>
              <a:ext cx="883428" cy="637552"/>
              <a:chOff x="0" y="0"/>
              <a:chExt cx="883426" cy="637551"/>
            </a:xfrm>
          </p:grpSpPr>
          <p:sp>
            <p:nvSpPr>
              <p:cNvPr id="1364" name="Rectangle"/>
              <p:cNvSpPr/>
              <p:nvPr/>
            </p:nvSpPr>
            <p:spPr>
              <a:xfrm>
                <a:off x="0" y="-1"/>
                <a:ext cx="883427" cy="637553"/>
              </a:xfrm>
              <a:prstGeom prst="rect">
                <a:avLst/>
              </a:prstGeom>
              <a:solidFill>
                <a:srgbClr val="53585F"/>
              </a:solidFill>
              <a:ln w="9525" cap="flat">
                <a:solidFill>
                  <a:srgbClr val="000000"/>
                </a:solidFill>
                <a:prstDash val="solid"/>
                <a:round/>
              </a:ln>
              <a:effectLst/>
            </p:spPr>
            <p:txBody>
              <a:bodyPr wrap="square" lIns="50800" tIns="50800" rIns="50800" bIns="50800" numCol="1" anchor="ctr">
                <a:noAutofit/>
              </a:bodyPr>
              <a:lstStyle/>
              <a:p>
                <a:pPr algn="ctr">
                  <a:defRPr sz="700">
                    <a:solidFill>
                      <a:srgbClr val="FFFFFF"/>
                    </a:solidFill>
                  </a:defRPr>
                </a:pPr>
              </a:p>
            </p:txBody>
          </p:sp>
          <p:sp>
            <p:nvSpPr>
              <p:cNvPr id="1365" name="Data Source…"/>
              <p:cNvSpPr txBox="1"/>
              <p:nvPr/>
            </p:nvSpPr>
            <p:spPr>
              <a:xfrm>
                <a:off x="0" y="8848"/>
                <a:ext cx="883427" cy="619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solidFill>
                      <a:srgbClr val="FFFFFF"/>
                    </a:solidFill>
                  </a:defRPr>
                </a:pPr>
                <a:r>
                  <a:t>Data Source</a:t>
                </a:r>
              </a:p>
              <a:p>
                <a:pPr algn="ctr">
                  <a:defRPr sz="1200">
                    <a:solidFill>
                      <a:srgbClr val="FFFFFF"/>
                    </a:solidFill>
                  </a:defRPr>
                </a:pPr>
                <a:r>
                  <a:t>(Org1</a:t>
                </a:r>
                <a:r>
                  <a:rPr sz="700"/>
                  <a:t>)</a:t>
                </a:r>
              </a:p>
            </p:txBody>
          </p:sp>
        </p:grpSp>
        <p:grpSp>
          <p:nvGrpSpPr>
            <p:cNvPr id="1369" name="Oval 49"/>
            <p:cNvGrpSpPr/>
            <p:nvPr/>
          </p:nvGrpSpPr>
          <p:grpSpPr>
            <a:xfrm>
              <a:off x="6507603" y="4949051"/>
              <a:ext cx="1187749" cy="564415"/>
              <a:chOff x="0" y="0"/>
              <a:chExt cx="1187748" cy="564413"/>
            </a:xfrm>
          </p:grpSpPr>
          <p:sp>
            <p:nvSpPr>
              <p:cNvPr id="1367" name="Oval"/>
              <p:cNvSpPr/>
              <p:nvPr/>
            </p:nvSpPr>
            <p:spPr>
              <a:xfrm>
                <a:off x="-1" y="0"/>
                <a:ext cx="1187750" cy="564414"/>
              </a:xfrm>
              <a:prstGeom prst="ellipse">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200">
                    <a:solidFill>
                      <a:srgbClr val="FFFFFF"/>
                    </a:solidFill>
                  </a:defRPr>
                </a:pPr>
              </a:p>
            </p:txBody>
          </p:sp>
          <p:sp>
            <p:nvSpPr>
              <p:cNvPr id="1368" name="Query Request"/>
              <p:cNvSpPr txBox="1"/>
              <p:nvPr/>
            </p:nvSpPr>
            <p:spPr>
              <a:xfrm>
                <a:off x="173941" y="61179"/>
                <a:ext cx="839866"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defRPr>
                </a:lvl1pPr>
              </a:lstStyle>
              <a:p>
                <a:pPr/>
                <a:r>
                  <a:t>Query Request</a:t>
                </a:r>
              </a:p>
            </p:txBody>
          </p:sp>
        </p:grpSp>
        <p:grpSp>
          <p:nvGrpSpPr>
            <p:cNvPr id="1372" name="Oval 50"/>
            <p:cNvGrpSpPr/>
            <p:nvPr/>
          </p:nvGrpSpPr>
          <p:grpSpPr>
            <a:xfrm>
              <a:off x="8067634" y="5011251"/>
              <a:ext cx="1426627" cy="529459"/>
              <a:chOff x="0" y="0"/>
              <a:chExt cx="1426626" cy="529457"/>
            </a:xfrm>
          </p:grpSpPr>
          <p:sp>
            <p:nvSpPr>
              <p:cNvPr id="1370" name="Oval"/>
              <p:cNvSpPr/>
              <p:nvPr/>
            </p:nvSpPr>
            <p:spPr>
              <a:xfrm>
                <a:off x="-1" y="0"/>
                <a:ext cx="1426628" cy="529458"/>
              </a:xfrm>
              <a:prstGeom prst="ellipse">
                <a:avLst/>
              </a:prstGeom>
              <a:solidFill>
                <a:srgbClr val="FFFFFF"/>
              </a:solidFill>
              <a:ln w="25400" cap="flat">
                <a:solidFill>
                  <a:srgbClr val="024A8C"/>
                </a:solidFill>
                <a:prstDash val="solid"/>
                <a:round/>
              </a:ln>
              <a:effectLst/>
            </p:spPr>
            <p:txBody>
              <a:bodyPr wrap="square" lIns="50800" tIns="50800" rIns="50800" bIns="50800" numCol="1" anchor="ctr">
                <a:noAutofit/>
              </a:bodyPr>
              <a:lstStyle/>
              <a:p>
                <a:pPr algn="ctr">
                  <a:defRPr b="1" sz="1200">
                    <a:solidFill>
                      <a:schemeClr val="accent1"/>
                    </a:solidFill>
                  </a:defRPr>
                </a:pPr>
              </a:p>
            </p:txBody>
          </p:sp>
          <p:sp>
            <p:nvSpPr>
              <p:cNvPr id="1371" name="Query Response"/>
              <p:cNvSpPr txBox="1"/>
              <p:nvPr/>
            </p:nvSpPr>
            <p:spPr>
              <a:xfrm>
                <a:off x="208924" y="43701"/>
                <a:ext cx="1008778"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chemeClr val="accent1"/>
                    </a:solidFill>
                  </a:defRPr>
                </a:lvl1pPr>
              </a:lstStyle>
              <a:p>
                <a:pPr/>
                <a:r>
                  <a:t>Query Response</a:t>
                </a:r>
              </a:p>
            </p:txBody>
          </p:sp>
        </p:grpSp>
        <p:grpSp>
          <p:nvGrpSpPr>
            <p:cNvPr id="1375" name="Rounded Rectangle 51"/>
            <p:cNvGrpSpPr/>
            <p:nvPr/>
          </p:nvGrpSpPr>
          <p:grpSpPr>
            <a:xfrm>
              <a:off x="932645" y="4340301"/>
              <a:ext cx="2057401" cy="941470"/>
              <a:chOff x="0" y="0"/>
              <a:chExt cx="2057400" cy="941468"/>
            </a:xfrm>
          </p:grpSpPr>
          <p:sp>
            <p:nvSpPr>
              <p:cNvPr id="1373" name="Rounded Rectangle"/>
              <p:cNvSpPr/>
              <p:nvPr/>
            </p:nvSpPr>
            <p:spPr>
              <a:xfrm>
                <a:off x="0" y="0"/>
                <a:ext cx="2057400" cy="941469"/>
              </a:xfrm>
              <a:prstGeom prst="roundRect">
                <a:avLst>
                  <a:gd name="adj" fmla="val 16667"/>
                </a:avLst>
              </a:prstGeom>
              <a:solidFill>
                <a:schemeClr val="accent1"/>
              </a:solidFill>
              <a:ln w="25400" cap="flat">
                <a:solidFill>
                  <a:srgbClr val="024A8C"/>
                </a:solidFill>
                <a:prstDash val="solid"/>
                <a:round/>
              </a:ln>
              <a:effectLst/>
            </p:spPr>
            <p:txBody>
              <a:bodyPr wrap="square" lIns="50800" tIns="50800" rIns="50800" bIns="50800" numCol="1" anchor="t">
                <a:noAutofit/>
              </a:bodyPr>
              <a:lstStyle/>
              <a:p>
                <a:pPr algn="ctr">
                  <a:defRPr sz="1400">
                    <a:solidFill>
                      <a:srgbClr val="FFFFFF"/>
                    </a:solidFill>
                  </a:defRPr>
                </a:pPr>
              </a:p>
            </p:txBody>
          </p:sp>
          <p:sp>
            <p:nvSpPr>
              <p:cNvPr id="1374" name="X Hospital System"/>
              <p:cNvSpPr txBox="1"/>
              <p:nvPr/>
            </p:nvSpPr>
            <p:spPr>
              <a:xfrm>
                <a:off x="45959" y="45958"/>
                <a:ext cx="196548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400">
                    <a:solidFill>
                      <a:srgbClr val="FFFFFF"/>
                    </a:solidFill>
                  </a:defRPr>
                </a:lvl1pPr>
              </a:lstStyle>
              <a:p>
                <a:pPr/>
                <a:r>
                  <a:t>X Hospital System</a:t>
                </a:r>
              </a:p>
            </p:txBody>
          </p:sp>
        </p:grpSp>
        <p:pic>
          <p:nvPicPr>
            <p:cNvPr id="1376" name="Picture 2" descr="Picture 2"/>
            <p:cNvPicPr>
              <a:picLocks noChangeAspect="1"/>
            </p:cNvPicPr>
            <p:nvPr/>
          </p:nvPicPr>
          <p:blipFill>
            <a:blip r:embed="rId2">
              <a:extLst/>
            </a:blip>
            <a:stretch>
              <a:fillRect/>
            </a:stretch>
          </p:blipFill>
          <p:spPr>
            <a:xfrm>
              <a:off x="931014" y="4694232"/>
              <a:ext cx="499002" cy="798816"/>
            </a:xfrm>
            <a:prstGeom prst="rect">
              <a:avLst/>
            </a:prstGeom>
            <a:ln w="12700" cap="flat">
              <a:noFill/>
              <a:miter lim="400000"/>
            </a:ln>
            <a:effectLst/>
          </p:spPr>
        </p:pic>
        <p:grpSp>
          <p:nvGrpSpPr>
            <p:cNvPr id="1379" name="Picture 3"/>
            <p:cNvGrpSpPr/>
            <p:nvPr/>
          </p:nvGrpSpPr>
          <p:grpSpPr>
            <a:xfrm>
              <a:off x="2361488" y="4680105"/>
              <a:ext cx="635960" cy="659994"/>
              <a:chOff x="0" y="0"/>
              <a:chExt cx="635959" cy="659992"/>
            </a:xfrm>
          </p:grpSpPr>
          <p:sp>
            <p:nvSpPr>
              <p:cNvPr id="1377" name="Rectangle"/>
              <p:cNvSpPr/>
              <p:nvPr/>
            </p:nvSpPr>
            <p:spPr>
              <a:xfrm>
                <a:off x="0" y="0"/>
                <a:ext cx="635960" cy="659993"/>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1378" name="image24.pdf" descr="image24.pdf"/>
              <p:cNvPicPr>
                <a:picLocks noChangeAspect="1"/>
              </p:cNvPicPr>
              <p:nvPr/>
            </p:nvPicPr>
            <p:blipFill>
              <a:blip r:embed="rId3">
                <a:extLst/>
              </a:blip>
              <a:stretch>
                <a:fillRect/>
              </a:stretch>
            </p:blipFill>
            <p:spPr>
              <a:xfrm>
                <a:off x="0" y="0"/>
                <a:ext cx="635960" cy="659993"/>
              </a:xfrm>
              <a:prstGeom prst="rect">
                <a:avLst/>
              </a:prstGeom>
              <a:ln w="12700" cap="flat">
                <a:noFill/>
                <a:miter lim="400000"/>
              </a:ln>
              <a:effectLst/>
            </p:spPr>
          </p:pic>
        </p:grpSp>
        <p:sp>
          <p:nvSpPr>
            <p:cNvPr id="1380" name="Straight Arrow Connector 55"/>
            <p:cNvSpPr/>
            <p:nvPr/>
          </p:nvSpPr>
          <p:spPr>
            <a:xfrm flipH="1">
              <a:off x="1505016" y="5011252"/>
              <a:ext cx="685801" cy="1"/>
            </a:xfrm>
            <a:prstGeom prst="line">
              <a:avLst/>
            </a:prstGeom>
            <a:noFill/>
            <a:ln w="38100" cap="flat">
              <a:solidFill>
                <a:srgbClr val="002060"/>
              </a:solidFill>
              <a:prstDash val="solid"/>
              <a:round/>
              <a:headEnd type="triangle" w="med" len="med"/>
              <a:tailEnd type="triangle" w="med" len="med"/>
            </a:ln>
            <a:effectLst/>
          </p:spPr>
          <p:txBody>
            <a:bodyPr wrap="square" lIns="45718" tIns="45718" rIns="45718" bIns="45718" numCol="1" anchor="t">
              <a:noAutofit/>
            </a:bodyPr>
            <a:lstStyle/>
            <a:p>
              <a:pPr/>
            </a:p>
          </p:txBody>
        </p:sp>
        <p:grpSp>
          <p:nvGrpSpPr>
            <p:cNvPr id="1383" name="Rounded Rectangle 56"/>
            <p:cNvGrpSpPr/>
            <p:nvPr/>
          </p:nvGrpSpPr>
          <p:grpSpPr>
            <a:xfrm>
              <a:off x="3855766" y="4438092"/>
              <a:ext cx="970916" cy="826230"/>
              <a:chOff x="0" y="0"/>
              <a:chExt cx="970915" cy="826229"/>
            </a:xfrm>
          </p:grpSpPr>
          <p:sp>
            <p:nvSpPr>
              <p:cNvPr id="1381" name="Rounded Rectangle"/>
              <p:cNvSpPr/>
              <p:nvPr/>
            </p:nvSpPr>
            <p:spPr>
              <a:xfrm>
                <a:off x="0" y="0"/>
                <a:ext cx="970916" cy="826230"/>
              </a:xfrm>
              <a:prstGeom prst="roundRect">
                <a:avLst>
                  <a:gd name="adj" fmla="val 16667"/>
                </a:avLst>
              </a:prstGeom>
              <a:solidFill>
                <a:schemeClr val="accent1"/>
              </a:solidFill>
              <a:ln w="25400" cap="flat">
                <a:solidFill>
                  <a:srgbClr val="024A8C"/>
                </a:solidFill>
                <a:prstDash val="solid"/>
                <a:round/>
              </a:ln>
              <a:effectLst/>
            </p:spPr>
            <p:txBody>
              <a:bodyPr wrap="square" lIns="50800" tIns="50800" rIns="50800" bIns="50800" numCol="1" anchor="t">
                <a:noAutofit/>
              </a:bodyPr>
              <a:lstStyle/>
              <a:p>
                <a:pPr algn="ctr">
                  <a:defRPr sz="1200">
                    <a:solidFill>
                      <a:srgbClr val="FFFFFF"/>
                    </a:solidFill>
                  </a:defRPr>
                </a:pPr>
              </a:p>
            </p:txBody>
          </p:sp>
          <p:sp>
            <p:nvSpPr>
              <p:cNvPr id="1382" name="X Hospital System"/>
              <p:cNvSpPr txBox="1"/>
              <p:nvPr/>
            </p:nvSpPr>
            <p:spPr>
              <a:xfrm>
                <a:off x="40332" y="40332"/>
                <a:ext cx="890251" cy="442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1200">
                    <a:solidFill>
                      <a:srgbClr val="FFFFFF"/>
                    </a:solidFill>
                  </a:defRPr>
                </a:pPr>
                <a:r>
                  <a:t>X </a:t>
                </a:r>
                <a:r>
                  <a:rPr b="0"/>
                  <a:t>Hospital System</a:t>
                </a:r>
              </a:p>
            </p:txBody>
          </p:sp>
        </p:grpSp>
        <p:grpSp>
          <p:nvGrpSpPr>
            <p:cNvPr id="1386" name="Rounded Rectangle 60"/>
            <p:cNvGrpSpPr/>
            <p:nvPr/>
          </p:nvGrpSpPr>
          <p:grpSpPr>
            <a:xfrm>
              <a:off x="5317173" y="4445087"/>
              <a:ext cx="951866" cy="826230"/>
              <a:chOff x="0" y="0"/>
              <a:chExt cx="951865" cy="826229"/>
            </a:xfrm>
          </p:grpSpPr>
          <p:sp>
            <p:nvSpPr>
              <p:cNvPr id="1384" name="Rounded Rectangle"/>
              <p:cNvSpPr/>
              <p:nvPr/>
            </p:nvSpPr>
            <p:spPr>
              <a:xfrm>
                <a:off x="0" y="0"/>
                <a:ext cx="951866" cy="826230"/>
              </a:xfrm>
              <a:prstGeom prst="roundRect">
                <a:avLst>
                  <a:gd name="adj" fmla="val 16667"/>
                </a:avLst>
              </a:prstGeom>
              <a:solidFill>
                <a:srgbClr val="A58E1A"/>
              </a:solidFill>
              <a:ln w="25400" cap="flat">
                <a:solidFill>
                  <a:srgbClr val="6E5F11"/>
                </a:solidFill>
                <a:prstDash val="solid"/>
                <a:round/>
              </a:ln>
              <a:effectLst/>
            </p:spPr>
            <p:txBody>
              <a:bodyPr wrap="square" lIns="50800" tIns="50800" rIns="50800" bIns="50800" numCol="1" anchor="t">
                <a:noAutofit/>
              </a:bodyPr>
              <a:lstStyle/>
              <a:p>
                <a:pPr algn="ctr">
                  <a:defRPr sz="1200">
                    <a:solidFill>
                      <a:srgbClr val="FFFFFF"/>
                    </a:solidFill>
                  </a:defRPr>
                </a:pPr>
              </a:p>
            </p:txBody>
          </p:sp>
          <p:sp>
            <p:nvSpPr>
              <p:cNvPr id="1385" name="Y Hospital System"/>
              <p:cNvSpPr txBox="1"/>
              <p:nvPr/>
            </p:nvSpPr>
            <p:spPr>
              <a:xfrm>
                <a:off x="40332" y="40332"/>
                <a:ext cx="871201" cy="442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b="1" sz="1200">
                    <a:solidFill>
                      <a:srgbClr val="FFFFFF"/>
                    </a:solidFill>
                  </a:defRPr>
                </a:pPr>
                <a:r>
                  <a:t>Y</a:t>
                </a:r>
                <a:r>
                  <a:rPr b="0"/>
                  <a:t> Hospital System</a:t>
                </a:r>
              </a:p>
            </p:txBody>
          </p:sp>
        </p:grpSp>
      </p:grpSp>
      <p:sp>
        <p:nvSpPr>
          <p:cNvPr id="1388" name="Straight Arrow Connector 11"/>
          <p:cNvSpPr/>
          <p:nvPr/>
        </p:nvSpPr>
        <p:spPr>
          <a:xfrm flipH="1" flipV="1">
            <a:off x="6510359" y="5679442"/>
            <a:ext cx="171371" cy="176171"/>
          </a:xfrm>
          <a:prstGeom prst="line">
            <a:avLst/>
          </a:prstGeom>
          <a:ln w="19050">
            <a:solidFill>
              <a:srgbClr val="0063BF"/>
            </a:solidFill>
            <a:tailEnd type="triangle"/>
          </a:ln>
        </p:spPr>
        <p:txBody>
          <a:bodyPr lIns="45718" tIns="45718" rIns="45718" bIns="45718"/>
          <a:lstStyle/>
          <a:p>
            <a:pPr/>
          </a:p>
        </p:txBody>
      </p:sp>
      <p:sp>
        <p:nvSpPr>
          <p:cNvPr id="1389" name="Straight Arrow Connector 19"/>
          <p:cNvSpPr/>
          <p:nvPr/>
        </p:nvSpPr>
        <p:spPr>
          <a:xfrm flipV="1">
            <a:off x="6681730" y="5657167"/>
            <a:ext cx="869404" cy="198445"/>
          </a:xfrm>
          <a:prstGeom prst="line">
            <a:avLst/>
          </a:prstGeom>
          <a:ln w="19050">
            <a:solidFill>
              <a:srgbClr val="0063BF"/>
            </a:solidFill>
            <a:tailEnd type="triangle"/>
          </a:ln>
        </p:spPr>
        <p:txBody>
          <a:bodyPr lIns="45718" tIns="45718" rIns="45718" bIns="45718"/>
          <a:lstStyle/>
          <a:p>
            <a:pPr/>
          </a:p>
        </p:txBody>
      </p:sp>
      <p:sp>
        <p:nvSpPr>
          <p:cNvPr id="1390" name="Straight Arrow Connector 21"/>
          <p:cNvSpPr/>
          <p:nvPr/>
        </p:nvSpPr>
        <p:spPr>
          <a:xfrm flipV="1">
            <a:off x="6681730" y="5665794"/>
            <a:ext cx="1858759" cy="189818"/>
          </a:xfrm>
          <a:prstGeom prst="line">
            <a:avLst/>
          </a:prstGeom>
          <a:ln w="19050">
            <a:solidFill>
              <a:srgbClr val="0063BF"/>
            </a:solidFill>
            <a:tailEnd type="triangle"/>
          </a:ln>
        </p:spPr>
        <p:txBody>
          <a:bodyPr lIns="45718" tIns="45718" rIns="45718" bIns="45718"/>
          <a:lstStyle/>
          <a:p>
            <a:pPr/>
          </a:p>
        </p:txBody>
      </p:sp>
      <p:sp>
        <p:nvSpPr>
          <p:cNvPr id="1391" name="Straight Arrow Connector 23"/>
          <p:cNvSpPr/>
          <p:nvPr/>
        </p:nvSpPr>
        <p:spPr>
          <a:xfrm flipH="1" flipV="1">
            <a:off x="6681730" y="5665797"/>
            <a:ext cx="1679471" cy="252016"/>
          </a:xfrm>
          <a:prstGeom prst="line">
            <a:avLst/>
          </a:prstGeom>
          <a:ln w="19050">
            <a:solidFill>
              <a:srgbClr val="002060"/>
            </a:solidFill>
            <a:tailEnd type="triangle"/>
          </a:ln>
        </p:spPr>
        <p:txBody>
          <a:bodyPr lIns="45718" tIns="45718" rIns="45718" bIns="45718"/>
          <a:lstStyle/>
          <a:p>
            <a:pPr/>
          </a:p>
        </p:txBody>
      </p:sp>
      <p:sp>
        <p:nvSpPr>
          <p:cNvPr id="1392" name="Straight Arrow Connector 64"/>
          <p:cNvSpPr/>
          <p:nvPr/>
        </p:nvSpPr>
        <p:spPr>
          <a:xfrm flipH="1" flipV="1">
            <a:off x="7551132" y="5657167"/>
            <a:ext cx="810068" cy="260645"/>
          </a:xfrm>
          <a:prstGeom prst="line">
            <a:avLst/>
          </a:prstGeom>
          <a:ln w="19050">
            <a:solidFill>
              <a:srgbClr val="002060"/>
            </a:solidFill>
            <a:tailEnd type="triangle"/>
          </a:ln>
        </p:spPr>
        <p:txBody>
          <a:bodyPr lIns="45718" tIns="45718" rIns="45718" bIns="45718"/>
          <a:lstStyle/>
          <a:p>
            <a:pPr/>
          </a:p>
        </p:txBody>
      </p:sp>
      <p:sp>
        <p:nvSpPr>
          <p:cNvPr id="1393" name="Straight Arrow Connector 66"/>
          <p:cNvSpPr/>
          <p:nvPr/>
        </p:nvSpPr>
        <p:spPr>
          <a:xfrm flipV="1">
            <a:off x="8361199" y="5665794"/>
            <a:ext cx="179289" cy="252018"/>
          </a:xfrm>
          <a:prstGeom prst="line">
            <a:avLst/>
          </a:prstGeom>
          <a:ln w="19050">
            <a:solidFill>
              <a:srgbClr val="002060"/>
            </a:solidFill>
            <a:tailEnd type="triangle"/>
          </a:ln>
        </p:spPr>
        <p:txBody>
          <a:bodyPr lIns="45718" tIns="45718" rIns="45718" bIns="45718"/>
          <a:lstStyle/>
          <a:p>
            <a:pPr/>
          </a:p>
        </p:txBody>
      </p:sp>
      <p:sp>
        <p:nvSpPr>
          <p:cNvPr id="1394" name="Straight Arrow Connector 68"/>
          <p:cNvSpPr/>
          <p:nvPr/>
        </p:nvSpPr>
        <p:spPr>
          <a:xfrm>
            <a:off x="4406934" y="5757767"/>
            <a:ext cx="490493" cy="6996"/>
          </a:xfrm>
          <a:prstGeom prst="line">
            <a:avLst/>
          </a:prstGeom>
          <a:ln w="38100">
            <a:solidFill>
              <a:srgbClr val="002060"/>
            </a:solidFill>
            <a:headEnd type="triangle"/>
            <a:tailEnd type="triangle"/>
          </a:ln>
        </p:spPr>
        <p:txBody>
          <a:bodyPr lIns="45718" tIns="45718" rIns="45718" bIns="45718"/>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xfrm>
            <a:off x="0" y="0"/>
            <a:ext cx="7924800" cy="1017588"/>
          </a:xfrm>
          <a:prstGeom prst="rect">
            <a:avLst/>
          </a:prstGeom>
        </p:spPr>
        <p:txBody>
          <a:bodyPr/>
          <a:lstStyle>
            <a:lvl1pPr algn="ctr">
              <a:defRPr sz="2800">
                <a:latin typeface="Arial Black"/>
                <a:ea typeface="Arial Black"/>
                <a:cs typeface="Arial Black"/>
                <a:sym typeface="Arial Black"/>
              </a:defRPr>
            </a:lvl1pPr>
          </a:lstStyle>
          <a:p>
            <a:pPr/>
            <a:r>
              <a:t>Value Proposition</a:t>
            </a:r>
          </a:p>
        </p:txBody>
      </p:sp>
      <p:sp>
        <p:nvSpPr>
          <p:cNvPr id="240" name="Slide Number Placeholder 3"/>
          <p:cNvSpPr txBox="1"/>
          <p:nvPr>
            <p:ph type="sldNum" sz="quarter" idx="2"/>
          </p:nvPr>
        </p:nvSpPr>
        <p:spPr>
          <a:xfrm>
            <a:off x="8814649" y="6614430"/>
            <a:ext cx="32935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4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4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243" name="TextBox 5"/>
          <p:cNvSpPr txBox="1"/>
          <p:nvPr/>
        </p:nvSpPr>
        <p:spPr>
          <a:xfrm>
            <a:off x="0" y="1266938"/>
            <a:ext cx="9144000" cy="37241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lnSpc>
                <a:spcPct val="114000"/>
              </a:lnSpc>
              <a:spcBef>
                <a:spcPts val="1200"/>
              </a:spcBef>
              <a:buSzPct val="100000"/>
              <a:buAutoNum type="arabicPeriod" startAt="1"/>
              <a:defRPr>
                <a:latin typeface="+mj-lt"/>
                <a:ea typeface="+mj-ea"/>
                <a:cs typeface="+mj-cs"/>
                <a:sym typeface="Arial Narrow"/>
              </a:defRPr>
            </a:pPr>
            <a:r>
              <a:t>FHIM offers a forum to harmonize requirements among agencies, such as</a:t>
            </a:r>
          </a:p>
          <a:p>
            <a:pPr lvl="1" marL="798512" indent="-284162">
              <a:lnSpc>
                <a:spcPct val="114000"/>
              </a:lnSpc>
              <a:buSzPct val="100000"/>
              <a:buAutoNum type="arabicPeriod" startAt="1"/>
              <a:defRPr>
                <a:latin typeface="+mj-lt"/>
                <a:ea typeface="+mj-ea"/>
                <a:cs typeface="+mj-cs"/>
                <a:sym typeface="Arial Narrow"/>
              </a:defRPr>
            </a:pPr>
            <a:r>
              <a:t>VA and DoD need to agree on  Vitals codes; where, </a:t>
            </a:r>
          </a:p>
          <a:p>
            <a:pPr lvl="1" marL="798512" indent="-284162">
              <a:lnSpc>
                <a:spcPct val="114000"/>
              </a:lnSpc>
              <a:buSzPct val="100000"/>
              <a:buAutoNum type="arabicPeriod" startAt="1"/>
              <a:defRPr>
                <a:latin typeface="+mj-lt"/>
                <a:ea typeface="+mj-ea"/>
                <a:cs typeface="+mj-cs"/>
                <a:sym typeface="Arial Narrow"/>
              </a:defRPr>
            </a:pPr>
            <a:r>
              <a:t>FHIM analytical work has already resolves this.</a:t>
            </a:r>
          </a:p>
          <a:p>
            <a:pPr marL="497838" indent="-457200">
              <a:lnSpc>
                <a:spcPct val="114000"/>
              </a:lnSpc>
              <a:spcBef>
                <a:spcPts val="1200"/>
              </a:spcBef>
              <a:buSzPct val="100000"/>
              <a:buAutoNum type="arabicPeriod" startAt="1"/>
              <a:defRPr>
                <a:latin typeface="+mj-lt"/>
                <a:ea typeface="+mj-ea"/>
                <a:cs typeface="+mj-cs"/>
                <a:sym typeface="Arial Narrow"/>
              </a:defRPr>
            </a:pPr>
            <a:r>
              <a:t>FHIM's use of MDHT</a:t>
            </a:r>
            <a:r>
              <a:rPr>
                <a:solidFill>
                  <a:srgbClr val="0066FF"/>
                </a:solidFill>
              </a:rPr>
              <a:t>/MDMI</a:t>
            </a:r>
            <a:r>
              <a:t> offers a concrete, implemented, workable platform for harmonization decisions such as US Realm specifications </a:t>
            </a:r>
          </a:p>
          <a:p>
            <a:pPr lvl="2" marL="1260475" indent="-346075">
              <a:lnSpc>
                <a:spcPct val="114000"/>
              </a:lnSpc>
              <a:buSzPct val="100000"/>
              <a:buAutoNum type="arabicPeriod" startAt="1"/>
              <a:defRPr>
                <a:latin typeface="+mj-lt"/>
                <a:ea typeface="+mj-ea"/>
                <a:cs typeface="+mj-cs"/>
                <a:sym typeface="Arial Narrow"/>
              </a:defRPr>
            </a:pPr>
            <a:r>
              <a:t>US Realm FHIR profiles, </a:t>
            </a:r>
          </a:p>
          <a:p>
            <a:pPr lvl="2" marL="1260475" indent="-346075">
              <a:lnSpc>
                <a:spcPct val="114000"/>
              </a:lnSpc>
              <a:buSzPct val="100000"/>
              <a:buAutoNum type="arabicPeriod" startAt="1"/>
              <a:defRPr>
                <a:latin typeface="+mj-lt"/>
                <a:ea typeface="+mj-ea"/>
                <a:cs typeface="+mj-cs"/>
                <a:sym typeface="Arial Narrow"/>
              </a:defRPr>
            </a:pPr>
            <a:r>
              <a:t>CDA templates, </a:t>
            </a:r>
          </a:p>
          <a:p>
            <a:pPr lvl="2" marL="1260475" indent="-346075">
              <a:lnSpc>
                <a:spcPct val="114000"/>
              </a:lnSpc>
              <a:buSzPct val="100000"/>
              <a:buAutoNum type="arabicPeriod" startAt="1"/>
              <a:defRPr>
                <a:latin typeface="+mj-lt"/>
                <a:ea typeface="+mj-ea"/>
                <a:cs typeface="+mj-cs"/>
                <a:sym typeface="Arial Narrow"/>
              </a:defRPr>
            </a:pPr>
            <a:r>
              <a:t>NIEM packages, etc.</a:t>
            </a:r>
          </a:p>
          <a:p>
            <a:pPr lvl="2" marL="1260475" indent="-346075">
              <a:lnSpc>
                <a:spcPct val="114000"/>
              </a:lnSpc>
              <a:buSzPct val="100000"/>
              <a:buAutoNum type="arabicPeriod" startAt="1"/>
              <a:defRPr>
                <a:solidFill>
                  <a:srgbClr val="0066FF"/>
                </a:solidFill>
                <a:latin typeface="+mj-lt"/>
                <a:ea typeface="+mj-ea"/>
                <a:cs typeface="+mj-cs"/>
                <a:sym typeface="Arial Narrow"/>
              </a:defRPr>
            </a:pPr>
            <a:r>
              <a:t>HL7 V2 messages</a:t>
            </a:r>
          </a:p>
        </p:txBody>
      </p:sp>
      <p:sp>
        <p:nvSpPr>
          <p:cNvPr id="244" name="5-Point Star 6"/>
          <p:cNvSpPr/>
          <p:nvPr/>
        </p:nvSpPr>
        <p:spPr>
          <a:xfrm>
            <a:off x="6477001" y="76200"/>
            <a:ext cx="883927"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6" name="Title 1"/>
          <p:cNvSpPr txBox="1"/>
          <p:nvPr/>
        </p:nvSpPr>
        <p:spPr>
          <a:xfrm>
            <a:off x="76200" y="1093787"/>
            <a:ext cx="9067800" cy="58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457200">
              <a:defRPr b="1" sz="2700">
                <a:solidFill>
                  <a:srgbClr val="2A5588"/>
                </a:solidFill>
                <a:uFill>
                  <a:solidFill>
                    <a:srgbClr val="FFFFFF"/>
                  </a:solidFill>
                </a:uFill>
                <a:latin typeface="Comic Sans MS"/>
                <a:ea typeface="Comic Sans MS"/>
                <a:cs typeface="Comic Sans MS"/>
                <a:sym typeface="Comic Sans MS"/>
              </a:defRPr>
            </a:lvl1pPr>
          </a:lstStyle>
          <a:p>
            <a:pPr/>
            <a:r>
              <a:t>See www.FHIMS.org for more information</a:t>
            </a:r>
          </a:p>
        </p:txBody>
      </p:sp>
      <p:sp>
        <p:nvSpPr>
          <p:cNvPr id="1397" name="Subtitle 2"/>
          <p:cNvSpPr txBox="1"/>
          <p:nvPr/>
        </p:nvSpPr>
        <p:spPr>
          <a:xfrm>
            <a:off x="94734" y="1752600"/>
            <a:ext cx="9067801" cy="49037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indent="40640" algn="ctr" defTabSz="457200">
              <a:spcBef>
                <a:spcPts val="1200"/>
              </a:spcBef>
              <a:defRPr b="1" sz="2000">
                <a:solidFill>
                  <a:srgbClr val="21315C"/>
                </a:solidFill>
                <a:uFill>
                  <a:solidFill>
                    <a:srgbClr val="21315C"/>
                  </a:solidFill>
                </a:uFill>
                <a:latin typeface="+mj-lt"/>
                <a:ea typeface="+mj-ea"/>
                <a:cs typeface="+mj-cs"/>
                <a:sym typeface="Arial Narrow"/>
              </a:defRPr>
            </a:pPr>
            <a:r>
              <a:t>FHIM Proponents:</a:t>
            </a:r>
          </a:p>
          <a:p>
            <a:pPr indent="40640" algn="ctr" defTabSz="457200">
              <a:defRPr b="1" sz="2000">
                <a:solidFill>
                  <a:srgbClr val="21315C"/>
                </a:solidFill>
                <a:uFill>
                  <a:solidFill>
                    <a:srgbClr val="21315C"/>
                  </a:solidFill>
                </a:uFill>
                <a:latin typeface="+mj-lt"/>
                <a:ea typeface="+mj-ea"/>
                <a:cs typeface="+mj-cs"/>
                <a:sym typeface="Arial Narrow"/>
              </a:defRPr>
            </a:pPr>
            <a:r>
              <a:t>Catherine Hoang, </a:t>
            </a:r>
            <a:r>
              <a:rPr b="0"/>
              <a:t>VA Proponent</a:t>
            </a:r>
          </a:p>
          <a:p>
            <a:pPr indent="40640" algn="ctr" defTabSz="457200">
              <a:defRPr b="1" sz="2000">
                <a:solidFill>
                  <a:srgbClr val="21315C"/>
                </a:solidFill>
                <a:uFill>
                  <a:solidFill>
                    <a:srgbClr val="21315C"/>
                  </a:solidFill>
                </a:uFill>
                <a:latin typeface="+mj-lt"/>
                <a:ea typeface="+mj-ea"/>
                <a:cs typeface="+mj-cs"/>
                <a:sym typeface="Arial Narrow"/>
              </a:defRPr>
            </a:pPr>
            <a:r>
              <a:t>Ian Komorowski, </a:t>
            </a:r>
            <a:r>
              <a:rPr b="0"/>
              <a:t>VA Proponent</a:t>
            </a:r>
          </a:p>
          <a:p>
            <a:pPr indent="40640" algn="ctr" defTabSz="457200">
              <a:defRPr b="1" sz="2000">
                <a:solidFill>
                  <a:srgbClr val="21315C"/>
                </a:solidFill>
                <a:uFill>
                  <a:solidFill>
                    <a:srgbClr val="21315C"/>
                  </a:solidFill>
                </a:uFill>
                <a:latin typeface="+mj-lt"/>
                <a:ea typeface="+mj-ea"/>
                <a:cs typeface="+mj-cs"/>
                <a:sym typeface="Arial Narrow"/>
              </a:defRPr>
            </a:pPr>
            <a:r>
              <a:t>Nancy Orvis</a:t>
            </a:r>
            <a:r>
              <a:rPr b="0"/>
              <a:t>, DHA Proponent</a:t>
            </a:r>
          </a:p>
          <a:p>
            <a:pPr indent="40640" algn="ctr" defTabSz="457200">
              <a:defRPr b="1" sz="2000">
                <a:solidFill>
                  <a:srgbClr val="21315C"/>
                </a:solidFill>
                <a:uFill>
                  <a:solidFill>
                    <a:srgbClr val="21315C"/>
                  </a:solidFill>
                </a:uFill>
                <a:latin typeface="+mj-lt"/>
                <a:ea typeface="+mj-ea"/>
                <a:cs typeface="+mj-cs"/>
                <a:sym typeface="Arial Narrow"/>
              </a:defRPr>
            </a:pPr>
            <a:r>
              <a:t>Nona Hall</a:t>
            </a:r>
            <a:r>
              <a:rPr b="0"/>
              <a:t>,   IPO-Proponent</a:t>
            </a:r>
          </a:p>
          <a:p>
            <a:pPr indent="40640" algn="ctr" defTabSz="457200">
              <a:spcBef>
                <a:spcPts val="1200"/>
              </a:spcBef>
              <a:defRPr b="1" sz="2000">
                <a:solidFill>
                  <a:srgbClr val="21315C"/>
                </a:solidFill>
                <a:uFill>
                  <a:solidFill>
                    <a:srgbClr val="21315C"/>
                  </a:solidFill>
                </a:uFill>
                <a:latin typeface="+mj-lt"/>
                <a:ea typeface="+mj-ea"/>
                <a:cs typeface="+mj-cs"/>
                <a:sym typeface="Arial Narrow"/>
              </a:defRPr>
            </a:pPr>
            <a:r>
              <a:t>FHIM Supported by:</a:t>
            </a:r>
          </a:p>
          <a:p>
            <a:pPr indent="40640" algn="ctr" defTabSz="457200">
              <a:defRPr b="1" sz="2000">
                <a:solidFill>
                  <a:srgbClr val="21315C"/>
                </a:solidFill>
                <a:uFill>
                  <a:solidFill>
                    <a:srgbClr val="21315C"/>
                  </a:solidFill>
                </a:uFill>
                <a:latin typeface="+mj-lt"/>
                <a:ea typeface="+mj-ea"/>
                <a:cs typeface="+mj-cs"/>
                <a:sym typeface="Arial Narrow"/>
              </a:defRPr>
            </a:pPr>
            <a:r>
              <a:t>Galen Mulrooney, </a:t>
            </a:r>
            <a:r>
              <a:rPr b="0"/>
              <a:t>FHIM Data-Modeling Lead</a:t>
            </a:r>
          </a:p>
          <a:p>
            <a:pPr indent="40640" algn="ctr" defTabSz="457200">
              <a:defRPr b="1" sz="2000">
                <a:solidFill>
                  <a:srgbClr val="21315C"/>
                </a:solidFill>
                <a:uFill>
                  <a:solidFill>
                    <a:srgbClr val="21315C"/>
                  </a:solidFill>
                </a:uFill>
                <a:latin typeface="+mj-lt"/>
                <a:ea typeface="+mj-ea"/>
                <a:cs typeface="+mj-cs"/>
                <a:sym typeface="Arial Narrow"/>
              </a:defRPr>
            </a:pPr>
            <a:r>
              <a:t>Jay Lyle, </a:t>
            </a:r>
            <a:r>
              <a:rPr b="0"/>
              <a:t>FHIM Terminology-Modeling Lead</a:t>
            </a:r>
          </a:p>
          <a:p>
            <a:pPr indent="40640" algn="ctr" defTabSz="457200">
              <a:defRPr b="1" sz="2000">
                <a:solidFill>
                  <a:srgbClr val="21315C"/>
                </a:solidFill>
                <a:uFill>
                  <a:solidFill>
                    <a:srgbClr val="21315C"/>
                  </a:solidFill>
                </a:uFill>
                <a:latin typeface="+mj-lt"/>
                <a:ea typeface="+mj-ea"/>
                <a:cs typeface="+mj-cs"/>
                <a:sym typeface="Arial Narrow"/>
              </a:defRPr>
            </a:pPr>
            <a:r>
              <a:t>Bobbie Peterson</a:t>
            </a:r>
            <a:r>
              <a:rPr b="0"/>
              <a:t>, FHIM Program Manager</a:t>
            </a:r>
          </a:p>
          <a:p>
            <a:pPr indent="40640" algn="ctr" defTabSz="457200">
              <a:defRPr b="1" sz="2000">
                <a:solidFill>
                  <a:srgbClr val="21315C"/>
                </a:solidFill>
                <a:uFill>
                  <a:solidFill>
                    <a:srgbClr val="21315C"/>
                  </a:solidFill>
                </a:uFill>
                <a:latin typeface="+mj-lt"/>
                <a:ea typeface="+mj-ea"/>
                <a:cs typeface="+mj-cs"/>
                <a:sym typeface="Arial Narrow"/>
              </a:defRPr>
            </a:pPr>
            <a:r>
              <a:t>Steve Wagner</a:t>
            </a:r>
            <a:r>
              <a:rPr b="0"/>
              <a:t>,    FHIM Project Manager</a:t>
            </a:r>
          </a:p>
          <a:p>
            <a:pPr indent="40640" algn="ctr" defTabSz="457200">
              <a:defRPr b="1" sz="2000">
                <a:solidFill>
                  <a:srgbClr val="21315C"/>
                </a:solidFill>
                <a:uFill>
                  <a:solidFill>
                    <a:srgbClr val="21315C"/>
                  </a:solidFill>
                </a:uFill>
                <a:latin typeface="+mj-lt"/>
                <a:ea typeface="+mj-ea"/>
                <a:cs typeface="+mj-cs"/>
                <a:sym typeface="Arial Narrow"/>
              </a:defRPr>
            </a:pPr>
            <a:r>
              <a:t>Steve Hufnagel</a:t>
            </a:r>
            <a:r>
              <a:rPr b="0"/>
              <a:t>, FHIM-HL7 Facilitator</a:t>
            </a:r>
          </a:p>
          <a:p>
            <a:pPr indent="40640" algn="ctr" defTabSz="457200">
              <a:defRPr b="1" sz="2000">
                <a:solidFill>
                  <a:srgbClr val="21315C"/>
                </a:solidFill>
                <a:uFill>
                  <a:solidFill>
                    <a:srgbClr val="21315C"/>
                  </a:solidFill>
                </a:uFill>
                <a:latin typeface="+mj-lt"/>
                <a:ea typeface="+mj-ea"/>
                <a:cs typeface="+mj-cs"/>
                <a:sym typeface="Arial Narrow"/>
              </a:defRPr>
            </a:pPr>
            <a:r>
              <a:t>Sean Muir</a:t>
            </a:r>
            <a:r>
              <a:rPr b="0"/>
              <a:t>, FHIM MDHT-Implementer</a:t>
            </a:r>
          </a:p>
          <a:p>
            <a:pPr indent="40640" algn="ctr" defTabSz="457200">
              <a:defRPr b="1" sz="2000">
                <a:solidFill>
                  <a:srgbClr val="21315C"/>
                </a:solidFill>
                <a:uFill>
                  <a:solidFill>
                    <a:srgbClr val="21315C"/>
                  </a:solidFill>
                </a:uFill>
                <a:latin typeface="+mj-lt"/>
                <a:ea typeface="+mj-ea"/>
                <a:cs typeface="+mj-cs"/>
                <a:sym typeface="Arial Narrow"/>
              </a:defRPr>
            </a:pPr>
            <a:r>
              <a:t>Dave Carlson</a:t>
            </a:r>
            <a:r>
              <a:rPr b="0"/>
              <a:t>, MDHT Project Lead</a:t>
            </a:r>
          </a:p>
          <a:p>
            <a:pPr indent="40640" algn="ctr" defTabSz="457200">
              <a:defRPr b="1" sz="2000">
                <a:solidFill>
                  <a:srgbClr val="21315C"/>
                </a:solidFill>
                <a:uFill>
                  <a:solidFill>
                    <a:srgbClr val="21315C"/>
                  </a:solidFill>
                </a:uFill>
                <a:latin typeface="+mj-lt"/>
                <a:ea typeface="+mj-ea"/>
                <a:cs typeface="+mj-cs"/>
                <a:sym typeface="Arial Narrow"/>
              </a:defRPr>
            </a:pPr>
            <a:r>
              <a:t>Rob McClure</a:t>
            </a:r>
            <a:r>
              <a:rPr b="0"/>
              <a:t>, FHIM Clinical-SME</a:t>
            </a:r>
          </a:p>
        </p:txBody>
      </p:sp>
      <p:sp>
        <p:nvSpPr>
          <p:cNvPr id="1398" name="Line 5"/>
          <p:cNvSpPr/>
          <p:nvPr/>
        </p:nvSpPr>
        <p:spPr>
          <a:xfrm>
            <a:off x="228600" y="1676400"/>
            <a:ext cx="8296276" cy="0"/>
          </a:xfrm>
          <a:prstGeom prst="line">
            <a:avLst/>
          </a:prstGeom>
          <a:ln w="38100">
            <a:solidFill>
              <a:srgbClr val="FF0000"/>
            </a:solidFill>
          </a:ln>
        </p:spPr>
        <p:txBody>
          <a:bodyPr lIns="45718" tIns="45718" rIns="45718" bIns="45718"/>
          <a:lstStyle/>
          <a:p>
            <a:pPr/>
          </a:p>
        </p:txBody>
      </p:sp>
      <p:sp>
        <p:nvSpPr>
          <p:cNvPr id="1399" name="TextBox 52"/>
          <p:cNvSpPr txBox="1"/>
          <p:nvPr/>
        </p:nvSpPr>
        <p:spPr>
          <a:xfrm>
            <a:off x="-76201" y="238779"/>
            <a:ext cx="9209807"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FFFF"/>
                </a:solidFill>
                <a:latin typeface="+mj-lt"/>
                <a:ea typeface="+mj-ea"/>
                <a:cs typeface="+mj-cs"/>
                <a:sym typeface="Arial Narrow"/>
              </a:defRPr>
            </a:lvl1pPr>
          </a:lstStyle>
          <a:p>
            <a:pPr/>
            <a:r>
              <a:t>Is FHIM’s Value Proposition clear?  </a:t>
            </a:r>
          </a:p>
        </p:txBody>
      </p:sp>
      <p:sp>
        <p:nvSpPr>
          <p:cNvPr id="1400" name="Slide Number Placeholder 3"/>
          <p:cNvSpPr txBox="1"/>
          <p:nvPr>
            <p:ph type="sldNum" sz="quarter" idx="2"/>
          </p:nvPr>
        </p:nvSpPr>
        <p:spPr>
          <a:xfrm>
            <a:off x="8702569" y="6614430"/>
            <a:ext cx="441432"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40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40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6" name="Title 1"/>
          <p:cNvSpPr txBox="1"/>
          <p:nvPr>
            <p:ph type="title"/>
          </p:nvPr>
        </p:nvSpPr>
        <p:spPr>
          <a:xfrm>
            <a:off x="300037" y="0"/>
            <a:ext cx="7540626" cy="1017588"/>
          </a:xfrm>
          <a:prstGeom prst="rect">
            <a:avLst/>
          </a:prstGeom>
        </p:spPr>
        <p:txBody>
          <a:bodyPr/>
          <a:lstStyle>
            <a:lvl1pPr>
              <a:defRPr sz="2400"/>
            </a:lvl1pPr>
          </a:lstStyle>
          <a:p>
            <a:pPr/>
            <a:r>
              <a:t>Acronyms</a:t>
            </a:r>
          </a:p>
        </p:txBody>
      </p:sp>
      <p:sp>
        <p:nvSpPr>
          <p:cNvPr id="1407" name="Slide Number Placeholder 3"/>
          <p:cNvSpPr txBox="1"/>
          <p:nvPr>
            <p:ph type="sldNum" sz="quarter" idx="2"/>
          </p:nvPr>
        </p:nvSpPr>
        <p:spPr>
          <a:xfrm>
            <a:off x="8539126" y="6629400"/>
            <a:ext cx="255663"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graphicFrame>
        <p:nvGraphicFramePr>
          <p:cNvPr id="1408" name="Table 4"/>
          <p:cNvGraphicFramePr/>
          <p:nvPr/>
        </p:nvGraphicFramePr>
        <p:xfrm>
          <a:off x="363726" y="1420906"/>
          <a:ext cx="8444810" cy="489024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1975"/>
                <a:gridCol w="2989067"/>
                <a:gridCol w="208280"/>
                <a:gridCol w="688514"/>
                <a:gridCol w="3636973"/>
              </a:tblGrid>
              <a:tr h="380665">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CDA</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Clinical Document Architecture</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IHE</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Integrating the Healthcare Enterprise</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CCDA</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Consolidated CDA</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Information Management</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CMS</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Centers for Medicare &amp; Medicaid Services</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ISA</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Interoperability Standards Advisory</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DAF</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Data Access Framework</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IT</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Information Technology</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DBA</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Database Analyst</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JIP</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(DOD-VA) Joint Interoperability Plan</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EHR-S FM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EHR System Functional Model</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MDHT</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Model Driven Health Tool</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FHIM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Federal Health Information Model</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NIEM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National Information Exchange Model</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FHIR</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Fast Healthcare Interoperability Resource</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NIST</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National Institute of Standards and Technology</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GFI</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Government Furnished Information</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NLM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National Library of Medicine</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HIE</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Health Information Exchange</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ONC</a:t>
                      </a:r>
                    </a:p>
                  </a:txBody>
                  <a:tcPr marL="45720" marR="45720" marT="45720" marB="45720" anchor="t" anchorCtr="0" horzOverflow="overflow"/>
                </a:tc>
                <a:tc>
                  <a:txBody>
                    <a:bodyPr/>
                    <a:lstStyle/>
                    <a:p>
                      <a:pPr>
                        <a:defRPr sz="1800">
                          <a:uFillTx/>
                        </a:defRPr>
                      </a:pPr>
                      <a:r>
                        <a:rPr sz="1400">
                          <a:solidFill>
                            <a:schemeClr val="accent1"/>
                          </a:solidFill>
                          <a:uFill>
                            <a:solidFill>
                              <a:srgbClr val="000000"/>
                            </a:solidFill>
                          </a:uFill>
                          <a:latin typeface="+mj-lt"/>
                          <a:ea typeface="+mj-ea"/>
                          <a:cs typeface="+mj-cs"/>
                          <a:sym typeface="Arial Narrow"/>
                        </a:rPr>
                        <a:t>Office of the National Coordinator</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HIT</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Healthcare Information Technology</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S&amp;I</a:t>
                      </a:r>
                    </a:p>
                  </a:txBody>
                  <a:tcPr marL="45720" marR="45720" marT="45720" marB="45720" anchor="t" anchorCtr="0" horzOverflow="overflow"/>
                </a:tc>
                <a:tc>
                  <a:txBody>
                    <a:bodyPr/>
                    <a:lstStyle/>
                    <a:p>
                      <a:pPr>
                        <a:defRPr sz="1800">
                          <a:uFillTx/>
                        </a:defRPr>
                      </a:pPr>
                      <a:r>
                        <a:rPr sz="1400">
                          <a:solidFill>
                            <a:schemeClr val="accent1"/>
                          </a:solidFill>
                          <a:uFill>
                            <a:solidFill>
                              <a:srgbClr val="000000"/>
                            </a:solidFill>
                          </a:uFill>
                          <a:latin typeface="+mj-lt"/>
                          <a:ea typeface="+mj-ea"/>
                          <a:cs typeface="+mj-cs"/>
                          <a:sym typeface="Arial Narrow"/>
                        </a:rPr>
                        <a:t>Standards and Interoperability</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HHS</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Health and Human Services Agency</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SDO</a:t>
                      </a:r>
                    </a:p>
                  </a:txBody>
                  <a:tcPr marL="45720" marR="45720" marT="45720" marB="45720" anchor="t" anchorCtr="0" horzOverflow="overflow"/>
                </a:tc>
                <a:tc>
                  <a:txBody>
                    <a:bodyPr/>
                    <a:lstStyle/>
                    <a:p>
                      <a:pPr>
                        <a:defRPr sz="1800">
                          <a:uFillTx/>
                        </a:defRPr>
                      </a:pPr>
                      <a:r>
                        <a:rPr sz="1400">
                          <a:solidFill>
                            <a:schemeClr val="accent1"/>
                          </a:solidFill>
                          <a:uFill>
                            <a:solidFill>
                              <a:srgbClr val="000000"/>
                            </a:solidFill>
                          </a:uFill>
                          <a:latin typeface="+mj-lt"/>
                          <a:ea typeface="+mj-ea"/>
                          <a:cs typeface="+mj-cs"/>
                          <a:sym typeface="Arial Narrow"/>
                        </a:rPr>
                        <a:t>Standards Development Organization</a:t>
                      </a:r>
                    </a:p>
                  </a:txBody>
                  <a:tcPr marL="45720" marR="45720" marT="45720" marB="45720" anchor="t" anchorCtr="0" horzOverflow="overflow"/>
                </a:tc>
              </a:tr>
              <a:tr h="342110">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IBRM</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Integrated Business Reference Model</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SME</a:t>
                      </a:r>
                    </a:p>
                  </a:txBody>
                  <a:tcPr marL="45720" marR="45720" marT="45720" marB="45720" anchor="t" anchorCtr="0" horzOverflow="overflow"/>
                </a:tc>
                <a:tc>
                  <a:txBody>
                    <a:bodyPr/>
                    <a:lstStyle/>
                    <a:p>
                      <a:pPr>
                        <a:defRPr sz="1800">
                          <a:uFillTx/>
                        </a:defRPr>
                      </a:pPr>
                      <a:r>
                        <a:rPr sz="1400">
                          <a:solidFill>
                            <a:schemeClr val="accent1"/>
                          </a:solidFill>
                          <a:uFill>
                            <a:solidFill>
                              <a:srgbClr val="000000"/>
                            </a:solidFill>
                          </a:uFill>
                          <a:latin typeface="+mj-lt"/>
                          <a:ea typeface="+mj-ea"/>
                          <a:cs typeface="+mj-cs"/>
                          <a:sym typeface="Arial Narrow"/>
                        </a:rPr>
                        <a:t>Subject Matter Expert</a:t>
                      </a:r>
                    </a:p>
                  </a:txBody>
                  <a:tcPr marL="45720" marR="45720" marT="45720" marB="45720" anchor="t" anchorCtr="0" horzOverflow="overflow"/>
                </a:tc>
              </a:tr>
              <a:tr h="404262">
                <a:tc>
                  <a:txBody>
                    <a:bodyPr/>
                    <a:lstStyle/>
                    <a:p>
                      <a:pPr algn="l" defTabSz="457200">
                        <a:defRPr sz="1800">
                          <a:uFillTx/>
                        </a:defRPr>
                      </a:pPr>
                      <a:r>
                        <a:rPr b="1" sz="1400">
                          <a:solidFill>
                            <a:schemeClr val="accent1"/>
                          </a:solidFill>
                          <a:uFill>
                            <a:solidFill>
                              <a:srgbClr val="000000"/>
                            </a:solidFill>
                          </a:uFill>
                          <a:latin typeface="+mj-lt"/>
                          <a:ea typeface="+mj-ea"/>
                          <a:cs typeface="+mj-cs"/>
                          <a:sym typeface="Arial Narrow"/>
                        </a:rPr>
                        <a:t>ICIB</a:t>
                      </a:r>
                    </a:p>
                  </a:txBody>
                  <a:tcPr marL="45720" marR="45720" marT="45720" marB="45720" anchor="t" anchorCtr="0" horzOverflow="overflow"/>
                </a:tc>
                <a:tc>
                  <a:txBody>
                    <a:bodyPr/>
                    <a:lstStyle/>
                    <a:p>
                      <a:pPr algn="l" defTabSz="457200">
                        <a:defRPr sz="1800">
                          <a:uFillTx/>
                        </a:defRPr>
                      </a:pPr>
                      <a:r>
                        <a:rPr sz="1400">
                          <a:solidFill>
                            <a:schemeClr val="accent1"/>
                          </a:solidFill>
                          <a:uFill>
                            <a:solidFill>
                              <a:srgbClr val="000000"/>
                            </a:solidFill>
                          </a:uFill>
                          <a:latin typeface="+mj-lt"/>
                          <a:ea typeface="+mj-ea"/>
                          <a:cs typeface="+mj-cs"/>
                          <a:sym typeface="Arial Narrow"/>
                        </a:rPr>
                        <a:t>Interagency Clinical Informatics Board</a:t>
                      </a:r>
                    </a:p>
                  </a:txBody>
                  <a:tcPr marL="45720" marR="45720" marT="45720" marB="45720" anchor="t" anchorCtr="0" horzOverflow="overflow"/>
                </a:tc>
                <a:tc>
                  <a:txBody>
                    <a:bodyPr/>
                    <a:lstStyle/>
                    <a:p>
                      <a:pPr>
                        <a:defRPr>
                          <a:solidFill>
                            <a:schemeClr val="accent1"/>
                          </a:solidFill>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400">
                          <a:solidFill>
                            <a:schemeClr val="accent1"/>
                          </a:solidFill>
                          <a:uFill>
                            <a:solidFill>
                              <a:srgbClr val="000000"/>
                            </a:solidFill>
                          </a:uFill>
                          <a:latin typeface="+mj-lt"/>
                          <a:ea typeface="+mj-ea"/>
                          <a:cs typeface="+mj-cs"/>
                          <a:sym typeface="Arial Narrow"/>
                        </a:rPr>
                        <a:t>V2</a:t>
                      </a:r>
                    </a:p>
                  </a:txBody>
                  <a:tcPr marL="45720" marR="45720" marT="45720" marB="45720" anchor="t" anchorCtr="0" horzOverflow="overflow"/>
                </a:tc>
                <a:tc>
                  <a:txBody>
                    <a:bodyPr/>
                    <a:lstStyle/>
                    <a:p>
                      <a:pPr>
                        <a:defRPr sz="1800">
                          <a:uFillTx/>
                        </a:defRPr>
                      </a:pPr>
                      <a:r>
                        <a:rPr sz="1400">
                          <a:solidFill>
                            <a:schemeClr val="accent1"/>
                          </a:solidFill>
                          <a:uFill>
                            <a:solidFill>
                              <a:srgbClr val="000000"/>
                            </a:solidFill>
                          </a:uFill>
                          <a:latin typeface="+mj-lt"/>
                          <a:ea typeface="+mj-ea"/>
                          <a:cs typeface="+mj-cs"/>
                          <a:sym typeface="Arial Narrow"/>
                        </a:rPr>
                        <a:t>HL7 Version 2 Messaging</a:t>
                      </a:r>
                    </a:p>
                  </a:txBody>
                  <a:tcPr marL="45720" marR="45720" marT="45720" marB="4572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xfrm>
            <a:off x="76200" y="0"/>
            <a:ext cx="7620000" cy="1143000"/>
          </a:xfrm>
          <a:prstGeom prst="rect">
            <a:avLst/>
          </a:prstGeom>
        </p:spPr>
        <p:txBody>
          <a:bodyPr/>
          <a:lstStyle/>
          <a:p>
            <a:pPr algn="ctr">
              <a:defRPr b="1"/>
            </a:pPr>
          </a:p>
        </p:txBody>
      </p:sp>
      <p:sp>
        <p:nvSpPr>
          <p:cNvPr id="247" name="Content Placeholder 2"/>
          <p:cNvSpPr txBox="1"/>
          <p:nvPr>
            <p:ph type="body" idx="1"/>
          </p:nvPr>
        </p:nvSpPr>
        <p:spPr>
          <a:xfrm>
            <a:off x="283463" y="3124199"/>
            <a:ext cx="8573459" cy="3131066"/>
          </a:xfrm>
          <a:prstGeom prst="rect">
            <a:avLst/>
          </a:prstGeom>
        </p:spPr>
        <p:txBody>
          <a:bodyPr/>
          <a:lstStyle>
            <a:lvl1pPr marL="0" indent="40640" algn="ctr">
              <a:buSzTx/>
              <a:buNone/>
              <a:defRPr sz="2200"/>
            </a:lvl1pPr>
          </a:lstStyle>
          <a:p>
            <a:pPr/>
            <a:r>
              <a:t>FHIM enablers and partners</a:t>
            </a:r>
          </a:p>
        </p:txBody>
      </p:sp>
      <p:sp>
        <p:nvSpPr>
          <p:cNvPr id="248"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itle 1"/>
          <p:cNvSpPr txBox="1"/>
          <p:nvPr>
            <p:ph type="title"/>
          </p:nvPr>
        </p:nvSpPr>
        <p:spPr>
          <a:xfrm>
            <a:off x="76200" y="0"/>
            <a:ext cx="7620000" cy="1143000"/>
          </a:xfrm>
          <a:prstGeom prst="rect">
            <a:avLst/>
          </a:prstGeom>
        </p:spPr>
        <p:txBody>
          <a:bodyPr/>
          <a:lstStyle/>
          <a:p>
            <a:pPr algn="ctr">
              <a:defRPr b="1"/>
            </a:pPr>
            <a:r>
              <a:t>The FHIM paired with MDHT</a:t>
            </a:r>
            <a:r>
              <a:rPr>
                <a:solidFill>
                  <a:srgbClr val="0066FF"/>
                </a:solidFill>
              </a:rPr>
              <a:t>/MDMI</a:t>
            </a:r>
            <a:r>
              <a:t> is a Game Changer for HIE Partners and SDOs</a:t>
            </a:r>
          </a:p>
        </p:txBody>
      </p:sp>
      <p:sp>
        <p:nvSpPr>
          <p:cNvPr id="253" name="Content Placeholder 2"/>
          <p:cNvSpPr txBox="1"/>
          <p:nvPr>
            <p:ph type="body" idx="1"/>
          </p:nvPr>
        </p:nvSpPr>
        <p:spPr>
          <a:xfrm>
            <a:off x="283463" y="1572767"/>
            <a:ext cx="8573459" cy="4682497"/>
          </a:xfrm>
          <a:prstGeom prst="rect">
            <a:avLst/>
          </a:prstGeom>
        </p:spPr>
        <p:txBody>
          <a:bodyPr/>
          <a:lstStyle/>
          <a:p>
            <a:pPr>
              <a:defRPr sz="2200"/>
            </a:pPr>
            <a:r>
              <a:t>FHIM+MDHT</a:t>
            </a:r>
            <a:r>
              <a:rPr>
                <a:solidFill>
                  <a:srgbClr val="0066FF"/>
                </a:solidFill>
              </a:rPr>
              <a:t>/MDMI</a:t>
            </a:r>
            <a:r>
              <a:t> automates the creation of implementation components supporting logical groupings of HIE requirements</a:t>
            </a:r>
          </a:p>
          <a:p>
            <a:pPr>
              <a:defRPr sz="2200"/>
            </a:pPr>
            <a:r>
              <a:t>HIE requirements are grouped to support standard or custom use cases, and clinical or administrative document exchange</a:t>
            </a:r>
          </a:p>
          <a:p>
            <a:pPr lvl="1">
              <a:buClr>
                <a:srgbClr val="C00000"/>
              </a:buClr>
              <a:buFont typeface="Arial"/>
              <a:defRPr sz="1800"/>
            </a:pPr>
            <a:r>
              <a:t>The FHIM provides the necessary authoritative source of HIE semantics</a:t>
            </a:r>
          </a:p>
          <a:p>
            <a:pPr lvl="2">
              <a:buClr>
                <a:srgbClr val="C00000"/>
              </a:buClr>
              <a:buFont typeface="Trebuchet MS"/>
              <a:buChar char="◦"/>
              <a:defRPr sz="1600"/>
            </a:pPr>
            <a:r>
              <a:t>Entities and Relationships</a:t>
            </a:r>
          </a:p>
          <a:p>
            <a:pPr lvl="2">
              <a:buClr>
                <a:srgbClr val="C00000"/>
              </a:buClr>
              <a:buFont typeface="Trebuchet MS"/>
              <a:buChar char="◦"/>
              <a:defRPr sz="1600"/>
            </a:pPr>
            <a:r>
              <a:t>Data Elements and Data types</a:t>
            </a:r>
          </a:p>
          <a:p>
            <a:pPr lvl="2">
              <a:buClr>
                <a:srgbClr val="C00000"/>
              </a:buClr>
              <a:buFont typeface="Trebuchet MS"/>
              <a:buChar char="◦"/>
              <a:defRPr sz="1600"/>
            </a:pPr>
            <a:r>
              <a:t>Value Sets and Terminology Bindings</a:t>
            </a:r>
          </a:p>
          <a:p>
            <a:pPr lvl="2">
              <a:buClr>
                <a:srgbClr val="C00000"/>
              </a:buClr>
              <a:buFont typeface="Trebuchet MS"/>
              <a:buChar char="◦"/>
              <a:defRPr sz="1600"/>
            </a:pPr>
            <a:r>
              <a:t>Cardinalities, Business Rules, etc.</a:t>
            </a:r>
          </a:p>
          <a:p>
            <a:pPr lvl="2" marL="742950" indent="-285750">
              <a:buClr>
                <a:srgbClr val="C00000"/>
              </a:buClr>
              <a:buFont typeface="Trebuchet MS"/>
              <a:defRPr sz="1800"/>
            </a:pPr>
            <a:r>
              <a:t>The desired HIE standards and technologies must then be specified</a:t>
            </a:r>
            <a:br/>
            <a:r>
              <a:t> (e.g. Java, FHIR, MLLP)</a:t>
            </a:r>
          </a:p>
          <a:p>
            <a:pPr lvl="1" marL="461962" indent="-457200">
              <a:buClr>
                <a:srgbClr val="C00000"/>
              </a:buClr>
              <a:buFont typeface="Arial"/>
              <a:defRPr sz="2200"/>
            </a:pPr>
            <a:r>
              <a:t>Generated HIE Components</a:t>
            </a:r>
          </a:p>
          <a:p>
            <a:pPr lvl="2" marL="742950" indent="-285750">
              <a:buClr>
                <a:srgbClr val="C00000"/>
              </a:buClr>
              <a:buFont typeface="Trebuchet MS"/>
              <a:defRPr sz="1800"/>
            </a:pPr>
            <a:r>
              <a:t>The first generated component is an </a:t>
            </a:r>
            <a:r>
              <a:rPr b="1" i="1"/>
              <a:t>implementation guide</a:t>
            </a:r>
            <a:endParaRPr b="1" i="1"/>
          </a:p>
          <a:p>
            <a:pPr lvl="2" marL="742950" indent="-285750">
              <a:buClr>
                <a:srgbClr val="C00000"/>
              </a:buClr>
              <a:buFont typeface="Trebuchet MS"/>
              <a:defRPr sz="1800"/>
            </a:pPr>
            <a:r>
              <a:t>The other generated components are the </a:t>
            </a:r>
            <a:r>
              <a:rPr b="1" i="1"/>
              <a:t>HIE software</a:t>
            </a:r>
          </a:p>
        </p:txBody>
      </p:sp>
      <p:sp>
        <p:nvSpPr>
          <p:cNvPr id="254"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
        <p:nvSpPr>
          <p:cNvPr id="255" name="5-Point Star 4"/>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xfrm>
            <a:off x="0" y="0"/>
            <a:ext cx="7924800" cy="1117563"/>
          </a:xfrm>
          <a:prstGeom prst="rect">
            <a:avLst/>
          </a:prstGeom>
        </p:spPr>
        <p:txBody>
          <a:bodyPr/>
          <a:lstStyle/>
          <a:p>
            <a:pPr algn="ctr">
              <a:defRPr b="1"/>
            </a:pPr>
            <a:r>
              <a:t>As a Game Changer FHIM+MDHT</a:t>
            </a:r>
            <a:r>
              <a:rPr>
                <a:solidFill>
                  <a:srgbClr val="0066FF"/>
                </a:solidFill>
              </a:rPr>
              <a:t>/MDMI</a:t>
            </a:r>
            <a:r>
              <a:t> </a:t>
            </a:r>
            <a:br/>
            <a:r>
              <a:t>Provides Significant Benefits</a:t>
            </a:r>
          </a:p>
        </p:txBody>
      </p:sp>
      <p:sp>
        <p:nvSpPr>
          <p:cNvPr id="258" name="Content Placeholder 2"/>
          <p:cNvSpPr txBox="1"/>
          <p:nvPr>
            <p:ph type="body" idx="1"/>
          </p:nvPr>
        </p:nvSpPr>
        <p:spPr>
          <a:xfrm>
            <a:off x="569232" y="1622610"/>
            <a:ext cx="8372748" cy="4501743"/>
          </a:xfrm>
          <a:prstGeom prst="rect">
            <a:avLst/>
          </a:prstGeom>
        </p:spPr>
        <p:txBody>
          <a:bodyPr/>
          <a:lstStyle/>
          <a:p>
            <a:pPr marL="322973" marR="39826" indent="-283146" defTabSz="448055">
              <a:spcBef>
                <a:spcPts val="300"/>
              </a:spcBef>
              <a:defRPr sz="2352"/>
            </a:pPr>
            <a:r>
              <a:t>Generated implementation guides and components provide stakeholders with clear, accurate, consistent, and stable blueprints for supporting HIE industry standards</a:t>
            </a:r>
          </a:p>
          <a:p>
            <a:pPr marL="322973" marR="39826" indent="-283146" defTabSz="448055">
              <a:spcBef>
                <a:spcPts val="300"/>
              </a:spcBef>
              <a:defRPr sz="2352"/>
            </a:pPr>
            <a:r>
              <a:t>Vendors and partners can leverage FHIM+MDHT</a:t>
            </a:r>
            <a:r>
              <a:rPr>
                <a:solidFill>
                  <a:srgbClr val="0066FF"/>
                </a:solidFill>
              </a:rPr>
              <a:t>/MDMI</a:t>
            </a:r>
            <a:r>
              <a:t> to support  their HIE standards of choice (C-CDA, FHIR, etc.)</a:t>
            </a:r>
          </a:p>
          <a:p>
            <a:pPr marL="322973" marR="39826" indent="-283146" defTabSz="448055">
              <a:spcBef>
                <a:spcPts val="300"/>
              </a:spcBef>
              <a:defRPr sz="2352"/>
            </a:pPr>
            <a:r>
              <a:t>Inconsistencies across standards organizations are resolved and flagged</a:t>
            </a:r>
          </a:p>
          <a:p>
            <a:pPr marL="322973" marR="39826" indent="-283146" defTabSz="448055">
              <a:spcBef>
                <a:spcPts val="300"/>
              </a:spcBef>
              <a:defRPr sz="2352"/>
            </a:pPr>
            <a:r>
              <a:t>New sets of guidelines and implementation components are quickly regenerated when standards change</a:t>
            </a:r>
          </a:p>
          <a:p>
            <a:pPr marL="322973" marR="39826" indent="-283146" defTabSz="448055">
              <a:spcBef>
                <a:spcPts val="300"/>
              </a:spcBef>
              <a:defRPr sz="2352"/>
            </a:pPr>
            <a:r>
              <a:t>Tedious and error-prone manual steps are eliminated</a:t>
            </a:r>
          </a:p>
          <a:p>
            <a:pPr marL="322973" marR="39826" indent="-283146" defTabSz="448055">
              <a:spcBef>
                <a:spcPts val="300"/>
              </a:spcBef>
              <a:defRPr sz="2352">
                <a:solidFill>
                  <a:srgbClr val="0066FF"/>
                </a:solidFill>
              </a:defRPr>
            </a:pPr>
            <a:r>
              <a:t>Interoperability data test specifications are generated by MDHT/MDMI</a:t>
            </a:r>
          </a:p>
        </p:txBody>
      </p:sp>
      <p:sp>
        <p:nvSpPr>
          <p:cNvPr id="259"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
        <p:nvSpPr>
          <p:cNvPr id="260" name="5-Point Star 4"/>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Title 1"/>
          <p:cNvSpPr txBox="1"/>
          <p:nvPr>
            <p:ph type="title"/>
          </p:nvPr>
        </p:nvSpPr>
        <p:spPr>
          <a:xfrm>
            <a:off x="300037" y="0"/>
            <a:ext cx="7540626" cy="1017588"/>
          </a:xfrm>
          <a:prstGeom prst="rect">
            <a:avLst/>
          </a:prstGeom>
        </p:spPr>
        <p:txBody>
          <a:bodyPr/>
          <a:lstStyle/>
          <a:p>
            <a:pPr>
              <a:defRPr b="1"/>
            </a:pPr>
            <a:r>
              <a:t>The </a:t>
            </a:r>
            <a:r>
              <a:rPr i="1">
                <a:solidFill>
                  <a:srgbClr val="961C04"/>
                </a:solidFill>
              </a:rPr>
              <a:t>Open</a:t>
            </a:r>
            <a:r>
              <a:t> Group’s “Enhancing HIE with the FHIM” Report </a:t>
            </a:r>
            <a:r>
              <a:rPr sz="2000"/>
              <a:t>(April 2015)</a:t>
            </a:r>
            <a:r>
              <a:t> </a:t>
            </a:r>
          </a:p>
        </p:txBody>
      </p:sp>
      <p:sp>
        <p:nvSpPr>
          <p:cNvPr id="263" name="Text Placeholder 2"/>
          <p:cNvSpPr txBox="1"/>
          <p:nvPr>
            <p:ph type="body" idx="1"/>
          </p:nvPr>
        </p:nvSpPr>
        <p:spPr>
          <a:xfrm>
            <a:off x="717924" y="1636059"/>
            <a:ext cx="7620001" cy="4020673"/>
          </a:xfrm>
          <a:prstGeom prst="rect">
            <a:avLst/>
          </a:prstGeom>
        </p:spPr>
        <p:txBody>
          <a:bodyPr/>
          <a:lstStyle/>
          <a:p>
            <a:pPr marL="316382" marR="39013" indent="-277368" defTabSz="438911">
              <a:spcBef>
                <a:spcPts val="300"/>
              </a:spcBef>
              <a:defRPr sz="2112">
                <a:solidFill>
                  <a:schemeClr val="accent1"/>
                </a:solidFill>
                <a:latin typeface="Calibri"/>
                <a:ea typeface="Calibri"/>
                <a:cs typeface="Calibri"/>
                <a:sym typeface="Calibri"/>
              </a:defRPr>
            </a:pPr>
            <a:r>
              <a:t>The Open Group Healthcare Forum commends the FHIM for: </a:t>
            </a:r>
          </a:p>
          <a:p>
            <a:pPr lvl="1" marL="695857" marR="39013" indent="-217931" defTabSz="438911">
              <a:spcBef>
                <a:spcPts val="300"/>
              </a:spcBef>
              <a:buFont typeface="Arial"/>
              <a:defRPr sz="2112">
                <a:solidFill>
                  <a:schemeClr val="accent1"/>
                </a:solidFill>
                <a:latin typeface="Calibri"/>
                <a:ea typeface="Calibri"/>
                <a:cs typeface="Calibri"/>
                <a:sym typeface="Calibri"/>
              </a:defRPr>
            </a:pPr>
            <a:r>
              <a:t>Cataloging key shared information exchange needs based on actual scenarios provided by 20 federal partners in a structured model populated with consensus-based industry standards</a:t>
            </a:r>
          </a:p>
          <a:p>
            <a:pPr lvl="1" marL="695857" marR="39013" indent="-217931" defTabSz="438911">
              <a:spcBef>
                <a:spcPts val="300"/>
              </a:spcBef>
              <a:buFont typeface="Arial"/>
              <a:defRPr sz="2112">
                <a:solidFill>
                  <a:schemeClr val="accent1"/>
                </a:solidFill>
                <a:latin typeface="Calibri"/>
                <a:ea typeface="Calibri"/>
                <a:cs typeface="Calibri"/>
                <a:sym typeface="Calibri"/>
              </a:defRPr>
            </a:pPr>
            <a:r>
              <a:t>Documenting the model building processes which is key to building understanding, confidence, and support</a:t>
            </a:r>
          </a:p>
          <a:p>
            <a:pPr lvl="1" marL="695857" marR="39013" indent="-217931" defTabSz="438911">
              <a:spcBef>
                <a:spcPts val="300"/>
              </a:spcBef>
              <a:buFont typeface="Arial"/>
              <a:defRPr sz="2112">
                <a:solidFill>
                  <a:schemeClr val="accent1"/>
                </a:solidFill>
                <a:latin typeface="Calibri"/>
                <a:ea typeface="Calibri"/>
                <a:cs typeface="Calibri"/>
                <a:sym typeface="Calibri"/>
              </a:defRPr>
            </a:pPr>
            <a:r>
              <a:t>According to the Open Group Healthcare Forum, “Relating the FHIM to other major efforts to achieve healthcare interoperability can be an important step in helping to enable The Open Group vision of Boundaryless Information Flow.”</a:t>
            </a:r>
          </a:p>
        </p:txBody>
      </p:sp>
      <p:sp>
        <p:nvSpPr>
          <p:cNvPr id="264"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20783" y="0"/>
            <a:ext cx="8132617" cy="1017588"/>
          </a:xfrm>
          <a:prstGeom prst="rect">
            <a:avLst/>
          </a:prstGeom>
        </p:spPr>
        <p:txBody>
          <a:bodyPr/>
          <a:lstStyle/>
          <a:p>
            <a:pPr lvl="2" algn="ctr" defTabSz="457200">
              <a:defRPr b="1" sz="2600">
                <a:solidFill>
                  <a:srgbClr val="FFFFFF"/>
                </a:solidFill>
                <a:uFill>
                  <a:solidFill>
                    <a:srgbClr val="FFFFFF"/>
                  </a:solidFill>
                </a:uFill>
              </a:defRPr>
            </a:pPr>
            <a:r>
              <a:t>Open Group April 2015</a:t>
            </a:r>
            <a:br/>
            <a:r>
              <a:t>“</a:t>
            </a:r>
            <a:r>
              <a:rPr i="1" u="sng"/>
              <a:t>Enhancing HIE with the FHIM</a:t>
            </a:r>
            <a:r>
              <a:t>” Report</a:t>
            </a:r>
          </a:p>
        </p:txBody>
      </p:sp>
      <p:sp>
        <p:nvSpPr>
          <p:cNvPr id="269" name="Text Placeholder 2"/>
          <p:cNvSpPr txBox="1"/>
          <p:nvPr>
            <p:ph type="body" idx="1"/>
          </p:nvPr>
        </p:nvSpPr>
        <p:spPr>
          <a:xfrm>
            <a:off x="152399" y="1420812"/>
            <a:ext cx="8991601" cy="5513388"/>
          </a:xfrm>
          <a:prstGeom prst="rect">
            <a:avLst/>
          </a:prstGeom>
        </p:spPr>
        <p:txBody>
          <a:bodyPr/>
          <a:lstStyle/>
          <a:p>
            <a:pPr marL="0" indent="40640">
              <a:spcBef>
                <a:spcPts val="1200"/>
              </a:spcBef>
              <a:buSzTx/>
              <a:buNone/>
              <a:defRPr sz="2400">
                <a:latin typeface="+mj-lt"/>
                <a:ea typeface="+mj-ea"/>
                <a:cs typeface="+mj-cs"/>
                <a:sym typeface="Arial Narrow"/>
              </a:defRPr>
            </a:pPr>
            <a:r>
              <a:t>“</a:t>
            </a:r>
            <a:r>
              <a:rPr i="1"/>
              <a:t>The Open Group Healthcare Forum commends the FHIM for: </a:t>
            </a:r>
            <a:endParaRPr i="1"/>
          </a:p>
          <a:p>
            <a:pPr>
              <a:spcBef>
                <a:spcPts val="1200"/>
              </a:spcBef>
              <a:defRPr sz="2200">
                <a:latin typeface="+mj-lt"/>
                <a:ea typeface="+mj-ea"/>
                <a:cs typeface="+mj-cs"/>
                <a:sym typeface="Arial Narrow"/>
              </a:defRPr>
            </a:pPr>
            <a:r>
              <a:t>1. The FHIM catalogs a large number of key shared information exchange needs …</a:t>
            </a:r>
          </a:p>
          <a:p>
            <a:pPr>
              <a:spcBef>
                <a:spcPts val="1200"/>
              </a:spcBef>
              <a:defRPr sz="2200">
                <a:latin typeface="+mj-lt"/>
                <a:ea typeface="+mj-ea"/>
                <a:cs typeface="+mj-cs"/>
                <a:sym typeface="Arial Narrow"/>
              </a:defRPr>
            </a:pPr>
            <a:r>
              <a:t>2. … based on actual scenarios provided by 20 federal partners …</a:t>
            </a:r>
          </a:p>
          <a:p>
            <a:pPr>
              <a:spcBef>
                <a:spcPts val="1200"/>
              </a:spcBef>
              <a:defRPr sz="2200">
                <a:latin typeface="+mj-lt"/>
                <a:ea typeface="+mj-ea"/>
                <a:cs typeface="+mj-cs"/>
                <a:sym typeface="Arial Narrow"/>
              </a:defRPr>
            </a:pPr>
            <a:r>
              <a:t>3. … in a structured model populated with consensus-based industry standards.</a:t>
            </a:r>
          </a:p>
          <a:p>
            <a:pPr>
              <a:spcBef>
                <a:spcPts val="1200"/>
              </a:spcBef>
              <a:defRPr sz="2200">
                <a:latin typeface="+mj-lt"/>
                <a:ea typeface="+mj-ea"/>
                <a:cs typeface="+mj-cs"/>
                <a:sym typeface="Arial Narrow"/>
              </a:defRPr>
            </a:pPr>
            <a:r>
              <a:t>4. The FHIM documents the model building processes, which is key to building understanding, confidence, and support.</a:t>
            </a:r>
          </a:p>
          <a:p>
            <a:pPr>
              <a:spcBef>
                <a:spcPts val="1200"/>
              </a:spcBef>
              <a:defRPr sz="2200">
                <a:latin typeface="+mj-lt"/>
                <a:ea typeface="+mj-ea"/>
                <a:cs typeface="+mj-cs"/>
                <a:sym typeface="Arial Narrow"/>
              </a:defRPr>
            </a:pPr>
            <a:r>
              <a:t>5. The FHIM enhances automation of healthcare data exchange, thus promoting higher quality and efficiency.</a:t>
            </a:r>
          </a:p>
          <a:p>
            <a:pPr marL="0" indent="40640" algn="ctr">
              <a:spcBef>
                <a:spcPts val="600"/>
              </a:spcBef>
              <a:buSzTx/>
              <a:buNone/>
              <a:defRPr i="1" sz="2400">
                <a:latin typeface="+mj-lt"/>
                <a:ea typeface="+mj-ea"/>
                <a:cs typeface="+mj-cs"/>
                <a:sym typeface="Arial Narrow"/>
              </a:defRPr>
            </a:pPr>
            <a:r>
              <a:t>… relating the FHIM to other major efforts to achieve healthcare </a:t>
            </a:r>
          </a:p>
          <a:p>
            <a:pPr marL="0" indent="40640" algn="ctr">
              <a:spcBef>
                <a:spcPts val="0"/>
              </a:spcBef>
              <a:buSzTx/>
              <a:buNone/>
              <a:defRPr i="1" sz="2400">
                <a:latin typeface="+mj-lt"/>
                <a:ea typeface="+mj-ea"/>
                <a:cs typeface="+mj-cs"/>
                <a:sym typeface="Arial Narrow"/>
              </a:defRPr>
            </a:pPr>
            <a:r>
              <a:t>interoperability can be an important step in helping to enable </a:t>
            </a:r>
          </a:p>
          <a:p>
            <a:pPr marL="0" indent="40640" algn="ctr">
              <a:spcBef>
                <a:spcPts val="0"/>
              </a:spcBef>
              <a:buSzTx/>
              <a:buNone/>
              <a:defRPr i="1" sz="2400">
                <a:latin typeface="+mj-lt"/>
                <a:ea typeface="+mj-ea"/>
                <a:cs typeface="+mj-cs"/>
                <a:sym typeface="Arial Narrow"/>
              </a:defRPr>
            </a:pPr>
            <a:r>
              <a:t>The Open Group vision of Boundary less Information Flow.”</a:t>
            </a:r>
          </a:p>
        </p:txBody>
      </p:sp>
      <p:sp>
        <p:nvSpPr>
          <p:cNvPr id="27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7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7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300037" y="0"/>
            <a:ext cx="7540626" cy="1017588"/>
          </a:xfrm>
          <a:prstGeom prst="rect">
            <a:avLst/>
          </a:prstGeom>
        </p:spPr>
        <p:txBody>
          <a:bodyPr/>
          <a:lstStyle>
            <a:lvl1pPr>
              <a:defRPr sz="2700"/>
            </a:lvl1pPr>
          </a:lstStyle>
          <a:p>
            <a:pPr/>
            <a:r>
              <a:t>Strengths</a:t>
            </a:r>
          </a:p>
        </p:txBody>
      </p:sp>
      <p:sp>
        <p:nvSpPr>
          <p:cNvPr id="275" name="Text Placeholder 2"/>
          <p:cNvSpPr txBox="1"/>
          <p:nvPr>
            <p:ph type="body" idx="1"/>
          </p:nvPr>
        </p:nvSpPr>
        <p:spPr>
          <a:xfrm>
            <a:off x="699993" y="1210235"/>
            <a:ext cx="7620001" cy="4908177"/>
          </a:xfrm>
          <a:prstGeom prst="rect">
            <a:avLst/>
          </a:prstGeom>
        </p:spPr>
        <p:txBody>
          <a:bodyPr/>
          <a:lstStyle/>
          <a:p>
            <a:pPr marL="326269" marR="40232" indent="-286035" defTabSz="452627">
              <a:spcBef>
                <a:spcPts val="300"/>
              </a:spcBef>
              <a:defRPr sz="2376">
                <a:solidFill>
                  <a:schemeClr val="accent1"/>
                </a:solidFill>
                <a:latin typeface="Calibri"/>
                <a:ea typeface="Calibri"/>
                <a:cs typeface="Calibri"/>
                <a:sym typeface="Calibri"/>
              </a:defRPr>
            </a:pPr>
            <a:r>
              <a:t>FHIM is complete, concise, correct, consistent</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Mature clinical domains are complete</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Leverages years of federal agency expert guidance</a:t>
            </a:r>
          </a:p>
          <a:p>
            <a:pPr marL="326269" marR="40232" indent="-286035" defTabSz="452627">
              <a:spcBef>
                <a:spcPts val="300"/>
              </a:spcBef>
              <a:defRPr sz="2376">
                <a:solidFill>
                  <a:schemeClr val="accent1"/>
                </a:solidFill>
                <a:latin typeface="Calibri"/>
                <a:ea typeface="Calibri"/>
                <a:cs typeface="Calibri"/>
                <a:sym typeface="Calibri"/>
              </a:defRPr>
            </a:pPr>
            <a:r>
              <a:t>FHIM keeps pace with advances in</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Standards &amp; Terminologies</a:t>
            </a:r>
          </a:p>
          <a:p>
            <a:pPr lvl="2" marL="1171802" marR="40232" indent="-226313" defTabSz="452627">
              <a:spcBef>
                <a:spcPts val="300"/>
              </a:spcBef>
              <a:defRPr sz="1979">
                <a:solidFill>
                  <a:schemeClr val="accent1"/>
                </a:solidFill>
                <a:latin typeface="Calibri"/>
                <a:ea typeface="Calibri"/>
                <a:cs typeface="Calibri"/>
                <a:sym typeface="Calibri"/>
              </a:defRPr>
            </a:pPr>
            <a:r>
              <a:t>Examples: HL7, SNOMED, LOINC, RxNorm, NCPDP, etc.</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Implementation Resources</a:t>
            </a:r>
          </a:p>
          <a:p>
            <a:pPr lvl="2" marL="1171802" marR="40232" indent="-226313" defTabSz="452627">
              <a:spcBef>
                <a:spcPts val="300"/>
              </a:spcBef>
              <a:defRPr sz="1979">
                <a:solidFill>
                  <a:schemeClr val="accent1"/>
                </a:solidFill>
                <a:latin typeface="Calibri"/>
                <a:ea typeface="Calibri"/>
                <a:cs typeface="Calibri"/>
                <a:sym typeface="Calibri"/>
              </a:defRPr>
            </a:pPr>
            <a:r>
              <a:t>Examples: FHIR, C-CDA, etc. </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ONC sponsored initiatives </a:t>
            </a:r>
          </a:p>
          <a:p>
            <a:pPr lvl="2" marL="1171802" marR="40232" indent="-226313" defTabSz="452627">
              <a:spcBef>
                <a:spcPts val="300"/>
              </a:spcBef>
              <a:defRPr sz="1979">
                <a:solidFill>
                  <a:schemeClr val="accent1"/>
                </a:solidFill>
                <a:latin typeface="Calibri"/>
                <a:ea typeface="Calibri"/>
                <a:cs typeface="Calibri"/>
                <a:sym typeface="Calibri"/>
              </a:defRPr>
            </a:pPr>
            <a:r>
              <a:t>Examples: CQF, SDC, DAF</a:t>
            </a:r>
          </a:p>
          <a:p>
            <a:pPr lvl="1" marL="717603" marR="40232" indent="-224741" defTabSz="452627">
              <a:spcBef>
                <a:spcPts val="300"/>
              </a:spcBef>
              <a:buFont typeface="Arial"/>
              <a:defRPr sz="2376">
                <a:solidFill>
                  <a:schemeClr val="accent1"/>
                </a:solidFill>
                <a:latin typeface="Calibri"/>
                <a:ea typeface="Calibri"/>
                <a:cs typeface="Calibri"/>
                <a:sym typeface="Calibri"/>
              </a:defRPr>
            </a:pPr>
            <a:r>
              <a:t>Tooling</a:t>
            </a:r>
          </a:p>
          <a:p>
            <a:pPr lvl="2" marL="1171802" marR="40232" indent="-226313" defTabSz="452627">
              <a:spcBef>
                <a:spcPts val="300"/>
              </a:spcBef>
              <a:defRPr sz="1979">
                <a:solidFill>
                  <a:schemeClr val="accent1"/>
                </a:solidFill>
                <a:latin typeface="Calibri"/>
                <a:ea typeface="Calibri"/>
                <a:cs typeface="Calibri"/>
                <a:sym typeface="Calibri"/>
              </a:defRPr>
            </a:pPr>
            <a:r>
              <a:t>IBM RSA, Sparx EA, MDHT </a:t>
            </a:r>
          </a:p>
        </p:txBody>
      </p:sp>
      <p:sp>
        <p:nvSpPr>
          <p:cNvPr id="276"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300037" y="0"/>
            <a:ext cx="7540626" cy="1017588"/>
          </a:xfrm>
          <a:prstGeom prst="rect">
            <a:avLst/>
          </a:prstGeom>
        </p:spPr>
        <p:txBody>
          <a:bodyPr/>
          <a:lstStyle/>
          <a:p>
            <a:pPr/>
            <a:r>
              <a:t>FHIM is an authoritative source informed by</a:t>
            </a:r>
          </a:p>
        </p:txBody>
      </p:sp>
      <p:sp>
        <p:nvSpPr>
          <p:cNvPr id="281" name="Content Placeholder 2"/>
          <p:cNvSpPr txBox="1"/>
          <p:nvPr>
            <p:ph type="body" idx="1"/>
          </p:nvPr>
        </p:nvSpPr>
        <p:spPr>
          <a:xfrm>
            <a:off x="905516" y="1170977"/>
            <a:ext cx="8166756" cy="5204186"/>
          </a:xfrm>
          <a:prstGeom prst="rect">
            <a:avLst/>
          </a:prstGeom>
        </p:spPr>
        <p:txBody>
          <a:bodyPr/>
          <a:lstStyle/>
          <a:p>
            <a:pPr>
              <a:defRPr sz="2400"/>
            </a:pPr>
            <a:r>
              <a:t>Federal Partners, including, but not limited to: </a:t>
            </a:r>
          </a:p>
          <a:p>
            <a:pPr lvl="1">
              <a:buFont typeface="Arial"/>
              <a:defRPr sz="2400"/>
            </a:pPr>
            <a:r>
              <a:t>VA Health Business Information Model</a:t>
            </a:r>
          </a:p>
          <a:p>
            <a:pPr lvl="1">
              <a:buFont typeface="Arial"/>
              <a:defRPr sz="2400"/>
            </a:pPr>
            <a:r>
              <a:t>SSA and CMS identity, person and other initiatives</a:t>
            </a:r>
          </a:p>
          <a:p>
            <a:pPr lvl="1">
              <a:buFont typeface="Arial"/>
              <a:defRPr sz="2400"/>
            </a:pPr>
            <a:r>
              <a:t>CDC community/public-health initiative</a:t>
            </a:r>
          </a:p>
          <a:p>
            <a:pPr lvl="1">
              <a:buFont typeface="Arial"/>
              <a:defRPr sz="2400"/>
            </a:pPr>
            <a:r>
              <a:t>NCI Cancer Informatics Program</a:t>
            </a:r>
          </a:p>
          <a:p>
            <a:pPr lvl="1">
              <a:buFont typeface="Arial"/>
              <a:defRPr sz="2400"/>
            </a:pPr>
            <a:r>
              <a:t>FDA Data Standards Program</a:t>
            </a:r>
          </a:p>
          <a:p>
            <a:pPr>
              <a:defRPr sz="2400"/>
            </a:pPr>
            <a:r>
              <a:t>Federal Standards Committees</a:t>
            </a:r>
          </a:p>
          <a:p>
            <a:pPr>
              <a:defRPr sz="2400"/>
            </a:pPr>
            <a:r>
              <a:t>Clinical Information Modelling Initiative (CIMI) </a:t>
            </a:r>
          </a:p>
          <a:p>
            <a:pPr>
              <a:defRPr sz="2400"/>
            </a:pPr>
            <a:r>
              <a:t>Standards Organizations, including, but not limited to:</a:t>
            </a:r>
          </a:p>
          <a:p>
            <a:pPr lvl="1">
              <a:buFont typeface="Arial"/>
              <a:defRPr sz="2400"/>
            </a:pPr>
            <a:r>
              <a:t>HL7, ASTM, NCPDP, RxNorm,</a:t>
            </a:r>
          </a:p>
          <a:p>
            <a:pPr lvl="1">
              <a:buFont typeface="Arial"/>
              <a:defRPr sz="2400"/>
            </a:pPr>
            <a:r>
              <a:t>HITSP, DICOM, X12</a:t>
            </a:r>
          </a:p>
          <a:p>
            <a:pPr>
              <a:defRPr sz="2400"/>
            </a:pPr>
            <a:r>
              <a:t>Standards and Interoperability (S&amp;I) Framework Initiatives</a:t>
            </a:r>
          </a:p>
        </p:txBody>
      </p:sp>
      <p:sp>
        <p:nvSpPr>
          <p:cNvPr id="282"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300037" y="0"/>
            <a:ext cx="7540626" cy="1017588"/>
          </a:xfrm>
          <a:prstGeom prst="rect">
            <a:avLst/>
          </a:prstGeom>
        </p:spPr>
        <p:txBody>
          <a:bodyPr/>
          <a:lstStyle/>
          <a:p>
            <a:pPr/>
            <a:r>
              <a:t>Well Promoted and Supported</a:t>
            </a:r>
          </a:p>
        </p:txBody>
      </p:sp>
      <p:sp>
        <p:nvSpPr>
          <p:cNvPr id="287" name="Text Placeholder 2"/>
          <p:cNvSpPr txBox="1"/>
          <p:nvPr>
            <p:ph type="body" idx="1"/>
          </p:nvPr>
        </p:nvSpPr>
        <p:spPr>
          <a:xfrm>
            <a:off x="1562100" y="1107140"/>
            <a:ext cx="7620000" cy="5104747"/>
          </a:xfrm>
          <a:prstGeom prst="rect">
            <a:avLst/>
          </a:prstGeom>
        </p:spPr>
        <p:txBody>
          <a:bodyPr/>
          <a:lstStyle/>
          <a:p>
            <a:pPr>
              <a:defRPr>
                <a:solidFill>
                  <a:schemeClr val="accent1"/>
                </a:solidFill>
                <a:latin typeface="Calibri"/>
                <a:ea typeface="Calibri"/>
                <a:cs typeface="Calibri"/>
                <a:sym typeface="Calibri"/>
              </a:defRPr>
            </a:pPr>
            <a:r>
              <a:t>Promoters</a:t>
            </a:r>
          </a:p>
          <a:p>
            <a:pPr lvl="1">
              <a:buFont typeface="Arial"/>
              <a:defRPr sz="1800">
                <a:solidFill>
                  <a:schemeClr val="accent1"/>
                </a:solidFill>
                <a:latin typeface="Calibri"/>
                <a:ea typeface="Calibri"/>
                <a:cs typeface="Calibri"/>
                <a:sym typeface="Calibri"/>
              </a:defRPr>
            </a:pPr>
            <a:r>
              <a:t>Catherine Hoang, VA Proponent</a:t>
            </a:r>
          </a:p>
          <a:p>
            <a:pPr lvl="1">
              <a:buFont typeface="Arial"/>
              <a:defRPr sz="1800">
                <a:solidFill>
                  <a:schemeClr val="accent1"/>
                </a:solidFill>
                <a:latin typeface="Calibri"/>
                <a:ea typeface="Calibri"/>
                <a:cs typeface="Calibri"/>
                <a:sym typeface="Calibri"/>
              </a:defRPr>
            </a:pPr>
            <a:r>
              <a:t>Steve Taaffe, VA Proponent</a:t>
            </a:r>
          </a:p>
          <a:p>
            <a:pPr lvl="1">
              <a:buFont typeface="Arial"/>
              <a:defRPr sz="1800">
                <a:solidFill>
                  <a:schemeClr val="accent1"/>
                </a:solidFill>
                <a:latin typeface="Calibri"/>
                <a:ea typeface="Calibri"/>
                <a:cs typeface="Calibri"/>
                <a:sym typeface="Calibri"/>
              </a:defRPr>
            </a:pPr>
            <a:r>
              <a:t>Nancy Orvis, DHA Proponent</a:t>
            </a:r>
          </a:p>
          <a:p>
            <a:pPr lvl="1">
              <a:buFont typeface="Arial"/>
              <a:defRPr sz="1800">
                <a:solidFill>
                  <a:schemeClr val="accent1"/>
                </a:solidFill>
                <a:latin typeface="Calibri"/>
                <a:ea typeface="Calibri"/>
                <a:cs typeface="Calibri"/>
                <a:sym typeface="Calibri"/>
              </a:defRPr>
            </a:pPr>
            <a:r>
              <a:t>Nona Hall, IPO-Proponent</a:t>
            </a:r>
          </a:p>
          <a:p>
            <a:pPr>
              <a:defRPr>
                <a:solidFill>
                  <a:schemeClr val="accent1"/>
                </a:solidFill>
                <a:latin typeface="Calibri"/>
                <a:ea typeface="Calibri"/>
                <a:cs typeface="Calibri"/>
                <a:sym typeface="Calibri"/>
              </a:defRPr>
            </a:pPr>
            <a:r>
              <a:t>The FHIM is supported by</a:t>
            </a:r>
          </a:p>
          <a:p>
            <a:pPr lvl="1">
              <a:buFont typeface="Arial"/>
              <a:defRPr sz="1800">
                <a:solidFill>
                  <a:schemeClr val="accent1"/>
                </a:solidFill>
                <a:latin typeface="Calibri"/>
                <a:ea typeface="Calibri"/>
                <a:cs typeface="Calibri"/>
                <a:sym typeface="Calibri"/>
              </a:defRPr>
            </a:pPr>
            <a:r>
              <a:t>Galen Mulrooney, FHIM Data-Modeling Lead</a:t>
            </a:r>
          </a:p>
          <a:p>
            <a:pPr lvl="1">
              <a:buFont typeface="Arial"/>
              <a:defRPr sz="1800">
                <a:solidFill>
                  <a:schemeClr val="accent1"/>
                </a:solidFill>
                <a:latin typeface="Calibri"/>
                <a:ea typeface="Calibri"/>
                <a:cs typeface="Calibri"/>
                <a:sym typeface="Calibri"/>
              </a:defRPr>
            </a:pPr>
            <a:r>
              <a:t>Jay Lyle, FHIM Terminology-Modeling Lead</a:t>
            </a:r>
          </a:p>
          <a:p>
            <a:pPr lvl="1">
              <a:buFont typeface="Arial"/>
              <a:defRPr sz="1800">
                <a:solidFill>
                  <a:schemeClr val="accent1"/>
                </a:solidFill>
                <a:latin typeface="Calibri"/>
                <a:ea typeface="Calibri"/>
                <a:cs typeface="Calibri"/>
                <a:sym typeface="Calibri"/>
              </a:defRPr>
            </a:pPr>
            <a:r>
              <a:t>Bobbie Peterson, FHIM Program Manager</a:t>
            </a:r>
          </a:p>
          <a:p>
            <a:pPr lvl="1">
              <a:buFont typeface="Arial"/>
              <a:defRPr sz="1800">
                <a:solidFill>
                  <a:schemeClr val="accent1"/>
                </a:solidFill>
                <a:latin typeface="Calibri"/>
                <a:ea typeface="Calibri"/>
                <a:cs typeface="Calibri"/>
                <a:sym typeface="Calibri"/>
              </a:defRPr>
            </a:pPr>
            <a:r>
              <a:t>Steve Wagner, FHIM Project Manager</a:t>
            </a:r>
          </a:p>
          <a:p>
            <a:pPr lvl="1">
              <a:buFont typeface="Arial"/>
              <a:defRPr sz="1800">
                <a:solidFill>
                  <a:schemeClr val="accent1"/>
                </a:solidFill>
                <a:latin typeface="Calibri"/>
                <a:ea typeface="Calibri"/>
                <a:cs typeface="Calibri"/>
                <a:sym typeface="Calibri"/>
              </a:defRPr>
            </a:pPr>
            <a:r>
              <a:t>Steve Hufnagel, FHIM-HL7 Facilitator</a:t>
            </a:r>
          </a:p>
          <a:p>
            <a:pPr lvl="1">
              <a:buFont typeface="Arial"/>
              <a:defRPr sz="1800">
                <a:solidFill>
                  <a:schemeClr val="accent1"/>
                </a:solidFill>
                <a:latin typeface="Calibri"/>
                <a:ea typeface="Calibri"/>
                <a:cs typeface="Calibri"/>
                <a:sym typeface="Calibri"/>
              </a:defRPr>
            </a:pPr>
            <a:r>
              <a:t>Sean Muir, FHIM MDHT-Implementer</a:t>
            </a:r>
          </a:p>
          <a:p>
            <a:pPr lvl="1">
              <a:buFont typeface="Arial"/>
              <a:defRPr sz="1800">
                <a:solidFill>
                  <a:schemeClr val="accent1"/>
                </a:solidFill>
                <a:latin typeface="Calibri"/>
                <a:ea typeface="Calibri"/>
                <a:cs typeface="Calibri"/>
                <a:sym typeface="Calibri"/>
              </a:defRPr>
            </a:pPr>
            <a:r>
              <a:t>Dave Carlson, MDHT Project Lead</a:t>
            </a:r>
          </a:p>
          <a:p>
            <a:pPr lvl="1">
              <a:buFont typeface="Arial"/>
              <a:defRPr sz="1800">
                <a:solidFill>
                  <a:schemeClr val="accent1"/>
                </a:solidFill>
                <a:latin typeface="Calibri"/>
                <a:ea typeface="Calibri"/>
                <a:cs typeface="Calibri"/>
                <a:sym typeface="Calibri"/>
              </a:defRPr>
            </a:pPr>
            <a:r>
              <a:t>Rob McClure, FHIM Clinical-SME</a:t>
            </a:r>
          </a:p>
        </p:txBody>
      </p:sp>
      <p:sp>
        <p:nvSpPr>
          <p:cNvPr id="288"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300037" y="0"/>
            <a:ext cx="7540626" cy="1017588"/>
          </a:xfrm>
          <a:prstGeom prst="rect">
            <a:avLst/>
          </a:prstGeom>
        </p:spPr>
        <p:txBody>
          <a:bodyPr/>
          <a:lstStyle/>
          <a:p>
            <a:pPr/>
            <a:r>
              <a:t>FHIM Orientation:  Master Deck Contents</a:t>
            </a:r>
          </a:p>
        </p:txBody>
      </p:sp>
      <p:graphicFrame>
        <p:nvGraphicFramePr>
          <p:cNvPr id="141" name="Content Placeholder 4"/>
          <p:cNvGraphicFramePr/>
          <p:nvPr/>
        </p:nvGraphicFramePr>
        <p:xfrm>
          <a:off x="300038" y="1344612"/>
          <a:ext cx="8494712" cy="1483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47356"/>
                <a:gridCol w="4247356"/>
              </a:tblGrid>
              <a:tr h="370840">
                <a:tc>
                  <a:txBody>
                    <a:bodyPr/>
                    <a:lstStyle/>
                    <a:p>
                      <a:pPr>
                        <a:defRPr sz="1800">
                          <a:uFillTx/>
                        </a:defRPr>
                      </a:pPr>
                      <a:r>
                        <a:rPr b="1" sz="1400">
                          <a:uFill>
                            <a:solidFill>
                              <a:srgbClr val="000000"/>
                            </a:solidFill>
                          </a:uFill>
                        </a:rPr>
                        <a:t>FHIM Value Proposition to Stakeholders</a:t>
                      </a:r>
                    </a:p>
                  </a:txBody>
                  <a:tcPr marL="45720" marR="45720" marT="45720" marB="45720" anchor="t" anchorCtr="0" horzOverflow="overflow">
                    <a:solidFill>
                      <a:srgbClr val="F1F199"/>
                    </a:solidFill>
                  </a:tcPr>
                </a:tc>
                <a:tc>
                  <a:txBody>
                    <a:bodyPr/>
                    <a:lstStyle/>
                    <a:p>
                      <a:pPr>
                        <a:defRPr sz="1800">
                          <a:uFillTx/>
                        </a:defRPr>
                      </a:pPr>
                      <a:r>
                        <a:rPr b="1" sz="1400">
                          <a:uFill>
                            <a:solidFill>
                              <a:srgbClr val="000000"/>
                            </a:solidFill>
                          </a:uFill>
                        </a:rPr>
                        <a:t>FHIM History</a:t>
                      </a:r>
                    </a:p>
                  </a:txBody>
                  <a:tcPr marL="45720" marR="45720" marT="45720" marB="45720" anchor="t" anchorCtr="0" horzOverflow="overflow">
                    <a:solidFill>
                      <a:srgbClr val="F1F199"/>
                    </a:solidFill>
                  </a:tcPr>
                </a:tc>
              </a:tr>
              <a:tr h="370840">
                <a:tc>
                  <a:txBody>
                    <a:bodyPr/>
                    <a:lstStyle/>
                    <a:p>
                      <a:pPr lvl="1" marL="228600" indent="-228600" algn="l">
                        <a:buClr>
                          <a:srgbClr val="000000"/>
                        </a:buClr>
                        <a:buSzPct val="100000"/>
                        <a:buFont typeface="Arial"/>
                        <a:buChar char="•"/>
                        <a:defRPr b="1" sz="1200">
                          <a:uFill>
                            <a:solidFill>
                              <a:srgbClr val="000000"/>
                            </a:solidFill>
                          </a:uFill>
                        </a:defRPr>
                      </a:pPr>
                      <a:r>
                        <a:t>What is FHIM?</a:t>
                      </a:r>
                    </a:p>
                    <a:p>
                      <a:pPr lvl="1" marL="228600" indent="-228600" algn="l">
                        <a:buClr>
                          <a:srgbClr val="000000"/>
                        </a:buClr>
                        <a:buSzPct val="100000"/>
                        <a:buFont typeface="Arial"/>
                        <a:buChar char="•"/>
                        <a:defRPr b="1" sz="1200">
                          <a:uFill>
                            <a:solidFill>
                              <a:srgbClr val="000000"/>
                            </a:solidFill>
                          </a:uFill>
                        </a:defRPr>
                      </a:pPr>
                      <a:r>
                        <a:t>What is the benefit / value of FHIM?</a:t>
                      </a:r>
                    </a:p>
                    <a:p>
                      <a:pPr lvl="1" marL="228600" indent="-228600" algn="l">
                        <a:buClr>
                          <a:srgbClr val="000000"/>
                        </a:buClr>
                        <a:buSzPct val="100000"/>
                        <a:buFont typeface="Arial"/>
                        <a:buChar char="•"/>
                        <a:defRPr b="1" sz="1200">
                          <a:uFill>
                            <a:solidFill>
                              <a:srgbClr val="000000"/>
                            </a:solidFill>
                          </a:uFill>
                        </a:defRPr>
                      </a:pPr>
                      <a:r>
                        <a:t>What is FHIM in context to other resources / lists?</a:t>
                      </a:r>
                    </a:p>
                    <a:p>
                      <a:pPr lvl="1" marL="228600" indent="-228600" algn="l">
                        <a:buClr>
                          <a:srgbClr val="000000"/>
                        </a:buClr>
                        <a:buSzPct val="100000"/>
                        <a:buFont typeface="Arial"/>
                        <a:buChar char="•"/>
                        <a:defRPr b="1" sz="1200">
                          <a:uFill>
                            <a:solidFill>
                              <a:srgbClr val="000000"/>
                            </a:solidFill>
                          </a:uFill>
                        </a:defRPr>
                      </a:pPr>
                      <a:r>
                        <a:t>What enables FHIM for planners / for implementers?</a:t>
                      </a:r>
                    </a:p>
                    <a:p>
                      <a:pPr lvl="1" marL="228600" indent="-228600" algn="l">
                        <a:buClr>
                          <a:srgbClr val="000000"/>
                        </a:buClr>
                        <a:buSzPct val="100000"/>
                        <a:buFont typeface="Arial"/>
                        <a:buChar char="•"/>
                        <a:defRPr b="1" sz="1200">
                          <a:uFill>
                            <a:solidFill>
                              <a:srgbClr val="000000"/>
                            </a:solidFill>
                          </a:uFill>
                        </a:defRPr>
                      </a:pPr>
                      <a:r>
                        <a:t>Current users / uses?</a:t>
                      </a:r>
                    </a:p>
                    <a:p>
                      <a:pPr lvl="1" marL="228600" indent="-228600" algn="l">
                        <a:buClr>
                          <a:srgbClr val="000000"/>
                        </a:buClr>
                        <a:buSzPct val="100000"/>
                        <a:buFont typeface="Arial"/>
                        <a:buChar char="•"/>
                        <a:defRPr b="1" sz="1200">
                          <a:uFill>
                            <a:solidFill>
                              <a:srgbClr val="000000"/>
                            </a:solidFill>
                          </a:uFill>
                        </a:defRPr>
                      </a:pPr>
                      <a:r>
                        <a:t>What FHIM resources exist in support?</a:t>
                      </a:r>
                    </a:p>
                    <a:p>
                      <a:pPr algn="l">
                        <a:defRPr sz="1200">
                          <a:uFill>
                            <a:solidFill>
                              <a:srgbClr val="000000"/>
                            </a:solidFill>
                          </a:uFill>
                        </a:defRPr>
                      </a:pPr>
                      <a:r>
                        <a:t>What is the Federal Health Information Model (FHIM) and why use it?</a:t>
                      </a:r>
                    </a:p>
                    <a:p>
                      <a:pPr algn="l">
                        <a:defRPr sz="1200">
                          <a:uFill>
                            <a:solidFill>
                              <a:srgbClr val="000000"/>
                            </a:solidFill>
                          </a:uFill>
                        </a:defRPr>
                      </a:pPr>
                      <a:r>
                        <a:t>Accomplishments</a:t>
                      </a:r>
                    </a:p>
                    <a:p>
                      <a:pPr algn="l">
                        <a:defRPr sz="1200">
                          <a:uFill>
                            <a:solidFill>
                              <a:srgbClr val="000000"/>
                            </a:solidFill>
                          </a:uFill>
                        </a:defRPr>
                      </a:pPr>
                      <a:r>
                        <a:t>The information modeling process</a:t>
                      </a:r>
                    </a:p>
                    <a:p>
                      <a:pPr algn="l">
                        <a:defRPr sz="1200">
                          <a:uFill>
                            <a:solidFill>
                              <a:srgbClr val="000000"/>
                            </a:solidFill>
                          </a:uFill>
                        </a:defRPr>
                      </a:pPr>
                      <a:r>
                        <a:t>Appendix</a:t>
                      </a:r>
                      <a:endParaRPr sz="2400"/>
                    </a:p>
                    <a:p>
                      <a:pPr lvl="1" marL="228600" indent="-228600" algn="l">
                        <a:buClr>
                          <a:srgbClr val="000000"/>
                        </a:buClr>
                        <a:buSzPct val="100000"/>
                        <a:buFont typeface="Arial"/>
                        <a:buChar char="•"/>
                        <a:defRPr b="1" sz="1200">
                          <a:uFill>
                            <a:solidFill>
                              <a:srgbClr val="000000"/>
                            </a:solidFill>
                          </a:uFill>
                        </a:defRPr>
                      </a:pPr>
                    </a:p>
                  </a:txBody>
                  <a:tcPr marL="45720" marR="45720" marT="45720" marB="45720" anchor="t" anchorCtr="0" horzOverflow="overflow"/>
                </a:tc>
                <a:tc>
                  <a:txBody>
                    <a:bodyPr/>
                    <a:lstStyle/>
                    <a:p>
                      <a:pPr lvl="1" marL="228600" indent="-228600" algn="l">
                        <a:buClr>
                          <a:srgbClr val="000000"/>
                        </a:buClr>
                        <a:buSzPct val="100000"/>
                        <a:buFont typeface="Arial"/>
                        <a:buChar char="•"/>
                        <a:defRPr b="1" sz="1200">
                          <a:uFill>
                            <a:solidFill>
                              <a:srgbClr val="000000"/>
                            </a:solidFill>
                          </a:uFill>
                        </a:defRPr>
                      </a:pPr>
                      <a:r>
                        <a:t>Proponents</a:t>
                      </a:r>
                    </a:p>
                    <a:p>
                      <a:pPr lvl="1" marL="228600" indent="-228600" algn="l">
                        <a:buClr>
                          <a:srgbClr val="000000"/>
                        </a:buClr>
                        <a:buSzPct val="100000"/>
                        <a:buFont typeface="Arial"/>
                        <a:buChar char="•"/>
                        <a:defRPr b="1" sz="1200">
                          <a:uFill>
                            <a:solidFill>
                              <a:srgbClr val="000000"/>
                            </a:solidFill>
                          </a:uFill>
                        </a:defRPr>
                      </a:pPr>
                      <a:r>
                        <a:t>Initial Strategy</a:t>
                      </a:r>
                    </a:p>
                    <a:p>
                      <a:pPr lvl="1" marL="228600" indent="-228600" algn="l">
                        <a:buClr>
                          <a:srgbClr val="000000"/>
                        </a:buClr>
                        <a:buSzPct val="100000"/>
                        <a:buFont typeface="Arial"/>
                        <a:buChar char="•"/>
                        <a:defRPr b="1" sz="1200">
                          <a:uFill>
                            <a:solidFill>
                              <a:srgbClr val="000000"/>
                            </a:solidFill>
                          </a:uFill>
                        </a:defRPr>
                      </a:pPr>
                      <a:r>
                        <a:t>Deterrents / Adjustments Made</a:t>
                      </a:r>
                    </a:p>
                    <a:p>
                      <a:pPr lvl="1" marL="228600" indent="-228600" algn="l">
                        <a:buClr>
                          <a:srgbClr val="000000"/>
                        </a:buClr>
                        <a:buSzPct val="100000"/>
                        <a:buFont typeface="Arial"/>
                        <a:buChar char="•"/>
                        <a:defRPr b="1" sz="1200">
                          <a:uFill>
                            <a:solidFill>
                              <a:srgbClr val="000000"/>
                            </a:solidFill>
                          </a:uFill>
                        </a:defRPr>
                      </a:pPr>
                      <a:r>
                        <a:t>Influence with HL7 activities</a:t>
                      </a:r>
                    </a:p>
                  </a:txBody>
                  <a:tcPr marL="45720" marR="45720" marT="45720" marB="45720" anchor="t" anchorCtr="0" horzOverflow="overflow"/>
                </a:tc>
              </a:tr>
              <a:tr h="370840">
                <a:tc>
                  <a:txBody>
                    <a:bodyPr/>
                    <a:lstStyle/>
                    <a:p>
                      <a:pPr>
                        <a:defRPr sz="1800">
                          <a:uFillTx/>
                        </a:defRPr>
                      </a:pPr>
                      <a:r>
                        <a:rPr b="1" sz="1400">
                          <a:uFill>
                            <a:solidFill>
                              <a:srgbClr val="000000"/>
                            </a:solidFill>
                          </a:uFill>
                        </a:rPr>
                        <a:t>FHIM Going Forward Strategy</a:t>
                      </a:r>
                    </a:p>
                  </a:txBody>
                  <a:tcPr marL="45720" marR="45720" marT="45720" marB="45720" anchor="t" anchorCtr="0" horzOverflow="overflow">
                    <a:solidFill>
                      <a:srgbClr val="F1F199"/>
                    </a:solidFill>
                  </a:tcPr>
                </a:tc>
                <a:tc>
                  <a:txBody>
                    <a:bodyPr/>
                    <a:lstStyle/>
                    <a:p>
                      <a:pPr>
                        <a:defRPr sz="1800">
                          <a:uFillTx/>
                        </a:defRPr>
                      </a:pPr>
                      <a:r>
                        <a:rPr b="1" sz="1400">
                          <a:uFill>
                            <a:solidFill>
                              <a:srgbClr val="000000"/>
                            </a:solidFill>
                          </a:uFill>
                        </a:rPr>
                        <a:t>FHIM Work Plan</a:t>
                      </a:r>
                    </a:p>
                  </a:txBody>
                  <a:tcPr marL="45720" marR="45720" marT="45720" marB="45720" anchor="t" anchorCtr="0" horzOverflow="overflow">
                    <a:solidFill>
                      <a:srgbClr val="F1F199"/>
                    </a:solidFill>
                  </a:tcPr>
                </a:tc>
              </a:tr>
              <a:tr h="370840">
                <a:tc>
                  <a:txBody>
                    <a:bodyPr/>
                    <a:lstStyle/>
                    <a:p>
                      <a:pPr lvl="1" marL="228600" indent="-228600" algn="l">
                        <a:buClr>
                          <a:srgbClr val="000000"/>
                        </a:buClr>
                        <a:buSzPct val="100000"/>
                        <a:buFont typeface="Arial"/>
                        <a:buChar char="•"/>
                        <a:defRPr b="1" sz="1200">
                          <a:uFill>
                            <a:solidFill>
                              <a:srgbClr val="000000"/>
                            </a:solidFill>
                          </a:uFill>
                        </a:defRPr>
                      </a:pPr>
                      <a:r>
                        <a:t>Identify Current Initiatives where FHIM can make a different</a:t>
                      </a:r>
                    </a:p>
                    <a:p>
                      <a:pPr lvl="1" marL="228600" indent="-228600" algn="l">
                        <a:buClr>
                          <a:srgbClr val="000000"/>
                        </a:buClr>
                        <a:buSzPct val="100000"/>
                        <a:buFont typeface="Arial"/>
                        <a:buChar char="•"/>
                        <a:defRPr b="1" sz="1200">
                          <a:uFill>
                            <a:solidFill>
                              <a:srgbClr val="000000"/>
                            </a:solidFill>
                          </a:uFill>
                        </a:defRPr>
                      </a:pPr>
                      <a:r>
                        <a:t>Redefine / Enhance how FHIM is applied</a:t>
                      </a:r>
                    </a:p>
                    <a:p>
                      <a:pPr lvl="1" marL="228600" indent="-228600" algn="l">
                        <a:buClr>
                          <a:srgbClr val="000000"/>
                        </a:buClr>
                        <a:buSzPct val="100000"/>
                        <a:buFont typeface="Arial"/>
                        <a:buChar char="•"/>
                        <a:defRPr b="1" sz="1200">
                          <a:uFill>
                            <a:solidFill>
                              <a:srgbClr val="000000"/>
                            </a:solidFill>
                          </a:uFill>
                        </a:defRPr>
                      </a:pPr>
                      <a:r>
                        <a:t>Identify Pilot Opportunities</a:t>
                      </a:r>
                    </a:p>
                    <a:p>
                      <a:pPr lvl="1" marL="228600" indent="-228600" algn="l">
                        <a:buClr>
                          <a:srgbClr val="000000"/>
                        </a:buClr>
                        <a:buSzPct val="100000"/>
                        <a:buFont typeface="Arial"/>
                        <a:buChar char="•"/>
                        <a:defRPr b="1" sz="1200">
                          <a:uFill>
                            <a:solidFill>
                              <a:srgbClr val="000000"/>
                            </a:solidFill>
                          </a:uFill>
                        </a:defRPr>
                      </a:pPr>
                      <a:r>
                        <a:t>Identify FHIM Usability Opportunities</a:t>
                      </a:r>
                    </a:p>
                    <a:p>
                      <a:pPr lvl="1" marL="228600" indent="-228600" algn="l">
                        <a:buClr>
                          <a:srgbClr val="000000"/>
                        </a:buClr>
                        <a:buSzPct val="100000"/>
                        <a:buFont typeface="Arial"/>
                        <a:buChar char="•"/>
                        <a:defRPr b="1" sz="1200">
                          <a:uFill>
                            <a:solidFill>
                              <a:srgbClr val="000000"/>
                            </a:solidFill>
                          </a:uFill>
                        </a:defRPr>
                      </a:pPr>
                      <a:r>
                        <a:t>Shift how we engage with stakeholders to be more informed and proactive approach</a:t>
                      </a:r>
                    </a:p>
                  </a:txBody>
                  <a:tcPr marL="45720" marR="45720" marT="45720" marB="45720" anchor="t" anchorCtr="0" horzOverflow="overflow"/>
                </a:tc>
                <a:tc>
                  <a:txBody>
                    <a:bodyPr/>
                    <a:lstStyle/>
                    <a:p>
                      <a:pPr>
                        <a:defRPr sz="1200">
                          <a:uFill>
                            <a:solidFill>
                              <a:srgbClr val="000000"/>
                            </a:solidFill>
                          </a:uFill>
                        </a:defRPr>
                      </a:pPr>
                    </a:p>
                  </a:txBody>
                  <a:tcPr marL="45720" marR="45720" marT="45720" marB="45720" anchor="t" anchorCtr="0" horzOverflow="overflow"/>
                </a:tc>
              </a:tr>
            </a:tbl>
          </a:graphicData>
        </a:graphic>
      </p:graphicFrame>
      <p:sp>
        <p:nvSpPr>
          <p:cNvPr id="142" name="Slide Number Placeholder 3"/>
          <p:cNvSpPr txBox="1"/>
          <p:nvPr>
            <p:ph type="sldNum" sz="quarter" idx="2"/>
          </p:nvPr>
        </p:nvSpPr>
        <p:spPr>
          <a:xfrm>
            <a:off x="8397875" y="6172199"/>
            <a:ext cx="127001"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720810" y="2858529"/>
            <a:ext cx="7696201" cy="1143001"/>
          </a:xfrm>
          <a:prstGeom prst="rect">
            <a:avLst/>
          </a:prstGeom>
        </p:spPr>
        <p:txBody>
          <a:bodyPr/>
          <a:lstStyle>
            <a:lvl1pPr algn="ctr">
              <a:defRPr>
                <a:solidFill>
                  <a:srgbClr val="000000"/>
                </a:solidFill>
              </a:defRPr>
            </a:lvl1pPr>
          </a:lstStyle>
          <a:p>
            <a:pPr/>
            <a:r>
              <a:t>Accomplishments</a:t>
            </a:r>
          </a:p>
        </p:txBody>
      </p:sp>
      <p:sp>
        <p:nvSpPr>
          <p:cNvPr id="293" name="Slide Number Placeholder 2"/>
          <p:cNvSpPr txBox="1"/>
          <p:nvPr>
            <p:ph type="sldNum" sz="quarter" idx="2"/>
          </p:nvPr>
        </p:nvSpPr>
        <p:spPr>
          <a:xfrm>
            <a:off x="8589975" y="6629400"/>
            <a:ext cx="153964" cy="1355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2"/>
          <p:cNvSpPr txBox="1"/>
          <p:nvPr>
            <p:ph type="title"/>
          </p:nvPr>
        </p:nvSpPr>
        <p:spPr>
          <a:xfrm>
            <a:off x="300037" y="0"/>
            <a:ext cx="7540626" cy="1017588"/>
          </a:xfrm>
          <a:prstGeom prst="rect">
            <a:avLst/>
          </a:prstGeom>
        </p:spPr>
        <p:txBody>
          <a:bodyPr/>
          <a:lstStyle/>
          <a:p>
            <a:pPr/>
            <a:r>
              <a:t>FHIM Completed Deliverables</a:t>
            </a:r>
          </a:p>
        </p:txBody>
      </p:sp>
      <p:sp>
        <p:nvSpPr>
          <p:cNvPr id="296" name="Text Placeholder 3"/>
          <p:cNvSpPr txBox="1"/>
          <p:nvPr>
            <p:ph type="body" idx="1"/>
          </p:nvPr>
        </p:nvSpPr>
        <p:spPr>
          <a:xfrm>
            <a:off x="708959" y="1411941"/>
            <a:ext cx="7620001" cy="4799948"/>
          </a:xfrm>
          <a:prstGeom prst="rect">
            <a:avLst/>
          </a:prstGeom>
        </p:spPr>
        <p:txBody>
          <a:bodyPr/>
          <a:lstStyle/>
          <a:p>
            <a:pPr>
              <a:defRPr>
                <a:solidFill>
                  <a:schemeClr val="accent1"/>
                </a:solidFill>
                <a:latin typeface="Calibri"/>
                <a:ea typeface="Calibri"/>
                <a:cs typeface="Calibri"/>
                <a:sym typeface="Calibri"/>
              </a:defRPr>
            </a:pPr>
            <a:r>
              <a:t>A comprehensive model</a:t>
            </a:r>
          </a:p>
          <a:p>
            <a:pPr lvl="1">
              <a:buFont typeface="Arial"/>
              <a:defRPr>
                <a:solidFill>
                  <a:schemeClr val="accent1"/>
                </a:solidFill>
                <a:latin typeface="Calibri"/>
                <a:ea typeface="Calibri"/>
                <a:cs typeface="Calibri"/>
                <a:sym typeface="Calibri"/>
              </a:defRPr>
            </a:pPr>
            <a:r>
              <a:t>Healthcare information has been modeled by priority of usage</a:t>
            </a:r>
          </a:p>
          <a:p>
            <a:pPr lvl="2">
              <a:defRPr sz="1600">
                <a:solidFill>
                  <a:schemeClr val="accent1"/>
                </a:solidFill>
                <a:latin typeface="Calibri"/>
                <a:ea typeface="Calibri"/>
                <a:cs typeface="Calibri"/>
                <a:sym typeface="Calibri"/>
              </a:defRPr>
            </a:pPr>
            <a:r>
              <a:t>Team has already modeled over 85% of all information types exchanged</a:t>
            </a:r>
          </a:p>
          <a:p>
            <a:pPr lvl="1">
              <a:buFont typeface="Arial"/>
              <a:defRPr>
                <a:solidFill>
                  <a:schemeClr val="accent1"/>
                </a:solidFill>
                <a:latin typeface="Calibri"/>
                <a:ea typeface="Calibri"/>
                <a:cs typeface="Calibri"/>
                <a:sym typeface="Calibri"/>
              </a:defRPr>
            </a:pPr>
            <a:r>
              <a:t>Mapped to all S&amp;I Framework Initiatives</a:t>
            </a:r>
          </a:p>
          <a:p>
            <a:pPr>
              <a:defRPr>
                <a:solidFill>
                  <a:schemeClr val="accent1"/>
                </a:solidFill>
                <a:latin typeface="Calibri"/>
                <a:ea typeface="Calibri"/>
                <a:cs typeface="Calibri"/>
                <a:sym typeface="Calibri"/>
              </a:defRPr>
            </a:pPr>
            <a:r>
              <a:t>An integration of FHIM and associated terminology models with Model Driven Health Tools (MDHT) </a:t>
            </a:r>
            <a:r>
              <a:rPr b="1">
                <a:solidFill>
                  <a:srgbClr val="0066FF"/>
                </a:solidFill>
              </a:rPr>
              <a:t>and Model Driven Message Interface (MDMI)</a:t>
            </a:r>
            <a:endParaRPr b="1">
              <a:solidFill>
                <a:srgbClr val="0066FF"/>
              </a:solidFill>
            </a:endParaRPr>
          </a:p>
          <a:p>
            <a:pPr>
              <a:defRPr>
                <a:solidFill>
                  <a:schemeClr val="accent1"/>
                </a:solidFill>
                <a:latin typeface="Calibri"/>
                <a:ea typeface="Calibri"/>
                <a:cs typeface="Calibri"/>
                <a:sym typeface="Calibri"/>
              </a:defRPr>
            </a:pPr>
            <a:r>
              <a:t>Process guides </a:t>
            </a:r>
          </a:p>
          <a:p>
            <a:pPr>
              <a:defRPr>
                <a:solidFill>
                  <a:schemeClr val="accent1"/>
                </a:solidFill>
                <a:latin typeface="Calibri"/>
                <a:ea typeface="Calibri"/>
                <a:cs typeface="Calibri"/>
                <a:sym typeface="Calibri"/>
              </a:defRPr>
            </a:pPr>
            <a:r>
              <a:t>Generation of draft implementation standards in CDA &amp; NIEM</a:t>
            </a:r>
          </a:p>
          <a:p>
            <a:pPr>
              <a:defRPr>
                <a:solidFill>
                  <a:schemeClr val="accent1"/>
                </a:solidFill>
                <a:latin typeface="Calibri"/>
                <a:ea typeface="Calibri"/>
                <a:cs typeface="Calibri"/>
                <a:sym typeface="Calibri"/>
              </a:defRPr>
            </a:pPr>
            <a:r>
              <a:t>Draft comparative reports between two versions of the FHIM providing version control capability</a:t>
            </a:r>
          </a:p>
          <a:p>
            <a:pPr>
              <a:defRPr>
                <a:solidFill>
                  <a:schemeClr val="accent1"/>
                </a:solidFill>
                <a:latin typeface="Calibri"/>
                <a:ea typeface="Calibri"/>
                <a:cs typeface="Calibri"/>
                <a:sym typeface="Calibri"/>
              </a:defRPr>
            </a:pPr>
            <a:r>
              <a:t>Definition of a UML profile to support enhanced report generation</a:t>
            </a:r>
          </a:p>
        </p:txBody>
      </p:sp>
      <p:sp>
        <p:nvSpPr>
          <p:cNvPr id="297" name="Slide Number Placeholder 1"/>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5-Point Star 4"/>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itle 1"/>
          <p:cNvSpPr txBox="1"/>
          <p:nvPr>
            <p:ph type="title"/>
          </p:nvPr>
        </p:nvSpPr>
        <p:spPr>
          <a:xfrm>
            <a:off x="300037" y="0"/>
            <a:ext cx="7540626" cy="1017588"/>
          </a:xfrm>
          <a:prstGeom prst="rect">
            <a:avLst/>
          </a:prstGeom>
        </p:spPr>
        <p:txBody>
          <a:bodyPr/>
          <a:lstStyle/>
          <a:p>
            <a:pPr>
              <a:defRPr sz="2400"/>
            </a:pPr>
            <a:r>
              <a:t>Has served as a reference for:</a:t>
            </a:r>
            <a:br/>
            <a:r>
              <a:t>(1 of 2)</a:t>
            </a:r>
          </a:p>
        </p:txBody>
      </p:sp>
      <p:sp>
        <p:nvSpPr>
          <p:cNvPr id="303" name="Content Placeholder 2"/>
          <p:cNvSpPr txBox="1"/>
          <p:nvPr>
            <p:ph type="body" idx="1"/>
          </p:nvPr>
        </p:nvSpPr>
        <p:spPr>
          <a:xfrm>
            <a:off x="646204" y="1420906"/>
            <a:ext cx="7620001" cy="4114801"/>
          </a:xfrm>
          <a:prstGeom prst="rect">
            <a:avLst/>
          </a:prstGeom>
        </p:spPr>
        <p:txBody>
          <a:bodyPr/>
          <a:lstStyle/>
          <a:p>
            <a:pPr marL="306495" marR="37794" indent="-268700" defTabSz="425195">
              <a:spcBef>
                <a:spcPts val="300"/>
              </a:spcBef>
              <a:defRPr sz="1953"/>
            </a:pPr>
            <a:r>
              <a:t>VA’s use of NLM Value Set Authority Center (VSAC) </a:t>
            </a:r>
          </a:p>
          <a:p>
            <a:pPr marL="306495" marR="37794" indent="-268700" defTabSz="425195">
              <a:spcBef>
                <a:spcPts val="300"/>
              </a:spcBef>
              <a:defRPr sz="1953"/>
            </a:pPr>
            <a:r>
              <a:t>VSAC holds MU value sets and FHIM value sets</a:t>
            </a:r>
          </a:p>
          <a:p>
            <a:pPr marL="306495" marR="37794" indent="-268700" defTabSz="425195">
              <a:spcBef>
                <a:spcPts val="300"/>
              </a:spcBef>
              <a:defRPr sz="1953"/>
            </a:pPr>
            <a:r>
              <a:t>VHA Business Information Model updates for VistA Modernization</a:t>
            </a:r>
          </a:p>
          <a:p>
            <a:pPr marL="306495" marR="37794" indent="-268700" defTabSz="425195">
              <a:spcBef>
                <a:spcPts val="300"/>
              </a:spcBef>
              <a:defRPr sz="1953"/>
            </a:pPr>
            <a:r>
              <a:t>VistA/CPRS and/or Vista Evolution (VE)/e Health Management Platform (eHMP)</a:t>
            </a:r>
          </a:p>
          <a:p>
            <a:pPr marL="306495" marR="37794" indent="-268700" defTabSz="425195">
              <a:spcBef>
                <a:spcPts val="300"/>
              </a:spcBef>
              <a:defRPr sz="1953"/>
            </a:pPr>
            <a:r>
              <a:t>S&amp;I Framework Community Led Initiative on Public Health Reporting*</a:t>
            </a:r>
          </a:p>
          <a:p>
            <a:pPr marL="306495" marR="37794" indent="-268700" defTabSz="425195">
              <a:spcBef>
                <a:spcPts val="300"/>
              </a:spcBef>
              <a:defRPr sz="1953"/>
            </a:pPr>
            <a:r>
              <a:t>FHA sponsored Information Exchange Prototype for Immunization*</a:t>
            </a:r>
          </a:p>
          <a:p>
            <a:pPr marL="306495" marR="37794" indent="-268700" defTabSz="425195">
              <a:spcBef>
                <a:spcPts val="300"/>
              </a:spcBef>
              <a:defRPr sz="1953"/>
            </a:pPr>
            <a:r>
              <a:t>Open Group efforts to achieve their vision of boundary less information flow*</a:t>
            </a:r>
          </a:p>
          <a:p>
            <a:pPr lvl="1" marL="0" marR="37794" indent="372046" defTabSz="425195">
              <a:spcBef>
                <a:spcPts val="300"/>
              </a:spcBef>
              <a:buSzTx/>
              <a:buNone/>
              <a:defRPr sz="1953"/>
            </a:pPr>
            <a:br/>
            <a:r>
              <a:rPr sz="1674">
                <a:solidFill>
                  <a:srgbClr val="FF0000"/>
                </a:solidFill>
              </a:rPr>
              <a:t>* </a:t>
            </a:r>
            <a:r>
              <a:rPr sz="1674"/>
              <a:t>Ready for follow-on work</a:t>
            </a:r>
          </a:p>
        </p:txBody>
      </p:sp>
      <p:sp>
        <p:nvSpPr>
          <p:cNvPr id="304"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Content Placeholder 2"/>
          <p:cNvSpPr txBox="1"/>
          <p:nvPr>
            <p:ph type="body" idx="1"/>
          </p:nvPr>
        </p:nvSpPr>
        <p:spPr>
          <a:xfrm>
            <a:off x="509820" y="1223681"/>
            <a:ext cx="8157137" cy="5159190"/>
          </a:xfrm>
          <a:prstGeom prst="rect">
            <a:avLst/>
          </a:prstGeom>
        </p:spPr>
        <p:txBody>
          <a:bodyPr/>
          <a:lstStyle/>
          <a:p>
            <a:pPr marL="0" indent="0" algn="ctr">
              <a:buSzTx/>
              <a:buNone/>
              <a:defRPr sz="1800"/>
            </a:pPr>
            <a:r>
              <a:t>DHA/MHS Business and Enterprise Architectures</a:t>
            </a:r>
            <a:br/>
            <a:endParaRPr sz="1600"/>
          </a:p>
          <a:p>
            <a:pPr>
              <a:defRPr sz="1600"/>
            </a:pPr>
            <a:r>
              <a:t>DODAF DIV-1 conceptual data view </a:t>
            </a:r>
          </a:p>
          <a:p>
            <a:pPr lvl="1">
              <a:buFont typeface="Arial"/>
              <a:defRPr sz="1600"/>
            </a:pPr>
            <a:r>
              <a:t>Consistent entity names, definitions, relationships</a:t>
            </a:r>
          </a:p>
          <a:p>
            <a:pPr>
              <a:defRPr sz="1600"/>
            </a:pPr>
            <a:r>
              <a:t>DODAF DIV-2 logical data view </a:t>
            </a:r>
          </a:p>
          <a:p>
            <a:pPr lvl="1">
              <a:buFont typeface="Arial"/>
              <a:defRPr sz="1600"/>
            </a:pPr>
            <a:r>
              <a:t>adds consistent attributes, terminology, value sets; where, </a:t>
            </a:r>
          </a:p>
          <a:p>
            <a:pPr lvl="1">
              <a:buFont typeface="Arial"/>
              <a:defRPr sz="1600"/>
            </a:pPr>
            <a:r>
              <a:t>interoperability requires venders to have physical schema that conform to DHA’s DIV-2</a:t>
            </a:r>
          </a:p>
          <a:p>
            <a:pPr>
              <a:defRPr sz="1600"/>
            </a:pPr>
            <a:r>
              <a:t>Mapping of use cases to system objects, components and services</a:t>
            </a:r>
          </a:p>
          <a:p>
            <a:pPr lvl="1">
              <a:buFont typeface="Arial"/>
              <a:defRPr sz="1600"/>
            </a:pPr>
            <a:r>
              <a:t>DIV-2 constrained EHR-S FM functions composed into objects and components</a:t>
            </a:r>
          </a:p>
          <a:p>
            <a:pPr lvl="1">
              <a:buFont typeface="Arial"/>
              <a:defRPr sz="1600"/>
            </a:pPr>
            <a:r>
              <a:t>DIV-2 constrained Information Model for common services</a:t>
            </a:r>
          </a:p>
          <a:p>
            <a:pPr lvl="1">
              <a:buFont typeface="Arial"/>
              <a:defRPr sz="1600"/>
            </a:pPr>
            <a:r>
              <a:t>DIV-2 constrained DAF-FHIR profile for DOD-VA Health Data Services (HDS)</a:t>
            </a:r>
          </a:p>
          <a:p>
            <a:pPr>
              <a:defRPr sz="1600"/>
            </a:pPr>
            <a:r>
              <a:t>Successful (interoperable) transition of legacy to future-state systems requires:</a:t>
            </a:r>
          </a:p>
          <a:p>
            <a:pPr lvl="1">
              <a:buFont typeface="Arial"/>
              <a:defRPr sz="1600"/>
            </a:pPr>
            <a:r>
              <a:t>Legacy physical schemas mapped to DIV-2; and, DIV-2 mapped to future-state systems’</a:t>
            </a:r>
          </a:p>
          <a:p>
            <a:pPr lvl="2">
              <a:defRPr sz="1600"/>
            </a:pPr>
            <a:r>
              <a:t>databases, exchanges and viewers</a:t>
            </a:r>
          </a:p>
          <a:p>
            <a:pPr lvl="2">
              <a:defRPr sz="1600"/>
            </a:pPr>
            <a:r>
              <a:t>public health surveillance, research</a:t>
            </a:r>
          </a:p>
          <a:p>
            <a:pPr lvl="2">
              <a:defRPr sz="1600"/>
            </a:pPr>
            <a:r>
              <a:t>clinical decision support, population health analytics </a:t>
            </a:r>
          </a:p>
          <a:p>
            <a:pPr lvl="2">
              <a:defRPr sz="1600"/>
            </a:pPr>
            <a:r>
              <a:t>HIPAA, Meaningful Use stage 2/3, ARRA/HITEC Act and NDAA compliance </a:t>
            </a:r>
          </a:p>
        </p:txBody>
      </p:sp>
      <p:sp>
        <p:nvSpPr>
          <p:cNvPr id="309"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
        <p:nvSpPr>
          <p:cNvPr id="310" name="Title 5"/>
          <p:cNvSpPr txBox="1"/>
          <p:nvPr>
            <p:ph type="title"/>
          </p:nvPr>
        </p:nvSpPr>
        <p:spPr>
          <a:xfrm>
            <a:off x="300037" y="0"/>
            <a:ext cx="7540626" cy="1017588"/>
          </a:xfrm>
          <a:prstGeom prst="rect">
            <a:avLst/>
          </a:prstGeom>
        </p:spPr>
        <p:txBody>
          <a:bodyPr/>
          <a:lstStyle/>
          <a:p>
            <a:pPr>
              <a:defRPr sz="2400"/>
            </a:pPr>
            <a:r>
              <a:t>Has served as a reference for:</a:t>
            </a:r>
            <a:br/>
            <a:r>
              <a:t>(2 of 2)</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720810" y="2858529"/>
            <a:ext cx="7696201" cy="1143001"/>
          </a:xfrm>
          <a:prstGeom prst="rect">
            <a:avLst/>
          </a:prstGeom>
        </p:spPr>
        <p:txBody>
          <a:bodyPr/>
          <a:lstStyle>
            <a:lvl1pPr algn="ctr">
              <a:defRPr>
                <a:solidFill>
                  <a:srgbClr val="000000"/>
                </a:solidFill>
              </a:defRPr>
            </a:lvl1pPr>
          </a:lstStyle>
          <a:p>
            <a:pPr/>
            <a:r>
              <a:t>The information modeling process</a:t>
            </a:r>
          </a:p>
        </p:txBody>
      </p:sp>
      <p:sp>
        <p:nvSpPr>
          <p:cNvPr id="313" name="Slide Number Placeholder 2"/>
          <p:cNvSpPr txBox="1"/>
          <p:nvPr>
            <p:ph type="sldNum" sz="quarter" idx="2"/>
          </p:nvPr>
        </p:nvSpPr>
        <p:spPr>
          <a:xfrm>
            <a:off x="8589975" y="6629399"/>
            <a:ext cx="153964" cy="135547"/>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1" y="0"/>
            <a:ext cx="7772401" cy="1143000"/>
          </a:xfrm>
          <a:prstGeom prst="rect">
            <a:avLst/>
          </a:prstGeom>
        </p:spPr>
        <p:txBody>
          <a:bodyPr/>
          <a:lstStyle>
            <a:lvl1pPr algn="ctr"/>
          </a:lstStyle>
          <a:p>
            <a:pPr/>
            <a:r>
              <a:t>Interoperability specifications development process (abridged)</a:t>
            </a:r>
          </a:p>
        </p:txBody>
      </p:sp>
      <p:sp>
        <p:nvSpPr>
          <p:cNvPr id="316" name="Text Placeholder 2"/>
          <p:cNvSpPr txBox="1"/>
          <p:nvPr>
            <p:ph type="body" idx="1"/>
          </p:nvPr>
        </p:nvSpPr>
        <p:spPr>
          <a:xfrm>
            <a:off x="725487" y="1390649"/>
            <a:ext cx="7988208" cy="5513388"/>
          </a:xfrm>
          <a:prstGeom prst="rect">
            <a:avLst/>
          </a:prstGeom>
        </p:spPr>
        <p:txBody>
          <a:bodyPr/>
          <a:lstStyle/>
          <a:p>
            <a:pPr>
              <a:defRPr sz="1800">
                <a:solidFill>
                  <a:schemeClr val="accent1"/>
                </a:solidFill>
                <a:latin typeface="Calibri"/>
                <a:ea typeface="Calibri"/>
                <a:cs typeface="Calibri"/>
                <a:sym typeface="Calibri"/>
              </a:defRPr>
            </a:pPr>
            <a:r>
              <a:t>Model terminologies, value sets for coded data attributes, and additional information as needed in a platform independent model (PIM)</a:t>
            </a:r>
          </a:p>
          <a:p>
            <a:pPr>
              <a:defRPr sz="1800">
                <a:solidFill>
                  <a:schemeClr val="accent1"/>
                </a:solidFill>
                <a:latin typeface="Calibri"/>
                <a:ea typeface="Calibri"/>
                <a:cs typeface="Calibri"/>
                <a:sym typeface="Calibri"/>
              </a:defRPr>
            </a:pPr>
            <a:r>
              <a:t>Defines most appropriate terminologies and value sets for coded data attributes</a:t>
            </a:r>
          </a:p>
          <a:p>
            <a:pPr>
              <a:defRPr sz="1800">
                <a:solidFill>
                  <a:schemeClr val="accent1"/>
                </a:solidFill>
                <a:latin typeface="Calibri"/>
                <a:ea typeface="Calibri"/>
                <a:cs typeface="Calibri"/>
                <a:sym typeface="Calibri"/>
              </a:defRPr>
            </a:pPr>
            <a:r>
              <a:t>Follows the Model Driven Architecture (MDA) process guide using Model Driven Architecture (MDHT) to produce a draft implementation standard following </a:t>
            </a:r>
          </a:p>
          <a:p>
            <a:pPr lvl="1">
              <a:buFont typeface="Arial"/>
              <a:defRPr sz="1800">
                <a:solidFill>
                  <a:schemeClr val="accent1"/>
                </a:solidFill>
                <a:latin typeface="Calibri"/>
                <a:ea typeface="Calibri"/>
                <a:cs typeface="Calibri"/>
                <a:sym typeface="Calibri"/>
              </a:defRPr>
            </a:pPr>
            <a:r>
              <a:t>Identify specific the use cases for exchange of information and intended target platform</a:t>
            </a:r>
          </a:p>
          <a:p>
            <a:pPr lvl="1">
              <a:buFont typeface="Arial"/>
              <a:defRPr sz="1800">
                <a:solidFill>
                  <a:schemeClr val="accent1"/>
                </a:solidFill>
                <a:latin typeface="Calibri"/>
                <a:ea typeface="Calibri"/>
                <a:cs typeface="Calibri"/>
                <a:sym typeface="Calibri"/>
              </a:defRPr>
            </a:pPr>
            <a:r>
              <a:t>Constrain the FHIM model to the information needed to support the use cases</a:t>
            </a:r>
          </a:p>
          <a:p>
            <a:pPr lvl="1">
              <a:buFont typeface="Arial"/>
              <a:defRPr sz="1800">
                <a:solidFill>
                  <a:schemeClr val="accent1"/>
                </a:solidFill>
                <a:latin typeface="Calibri"/>
                <a:ea typeface="Calibri"/>
                <a:cs typeface="Calibri"/>
                <a:sym typeface="Calibri"/>
              </a:defRPr>
            </a:pPr>
            <a:r>
              <a:t>Generate the target platform specific model </a:t>
            </a:r>
          </a:p>
          <a:p>
            <a:pPr>
              <a:defRPr sz="1800">
                <a:solidFill>
                  <a:schemeClr val="accent1"/>
                </a:solidFill>
                <a:latin typeface="Calibri"/>
                <a:ea typeface="Calibri"/>
                <a:cs typeface="Calibri"/>
                <a:sym typeface="Calibri"/>
              </a:defRPr>
            </a:pPr>
            <a:r>
              <a:t>Uses the platform specific model to generate artifacts for the target specification standard</a:t>
            </a:r>
          </a:p>
          <a:p>
            <a:pPr>
              <a:defRPr sz="1800">
                <a:solidFill>
                  <a:schemeClr val="accent1"/>
                </a:solidFill>
                <a:latin typeface="Calibri"/>
                <a:ea typeface="Calibri"/>
                <a:cs typeface="Calibri"/>
                <a:sym typeface="Calibri"/>
              </a:defRPr>
            </a:pPr>
            <a:r>
              <a:t>Pilot test the draft interoperability specification standard</a:t>
            </a:r>
          </a:p>
          <a:p>
            <a:pPr>
              <a:defRPr sz="1800">
                <a:solidFill>
                  <a:schemeClr val="accent1"/>
                </a:solidFill>
                <a:latin typeface="Calibri"/>
                <a:ea typeface="Calibri"/>
                <a:cs typeface="Calibri"/>
                <a:sym typeface="Calibri"/>
              </a:defRPr>
            </a:pPr>
            <a:r>
              <a:t>Submit the draft interoperability specification standard to an SDO for ballot/approval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Title 1"/>
          <p:cNvSpPr txBox="1"/>
          <p:nvPr>
            <p:ph type="title"/>
          </p:nvPr>
        </p:nvSpPr>
        <p:spPr>
          <a:xfrm>
            <a:off x="300037" y="0"/>
            <a:ext cx="7540626" cy="1017588"/>
          </a:xfrm>
          <a:prstGeom prst="rect">
            <a:avLst/>
          </a:prstGeom>
        </p:spPr>
        <p:txBody>
          <a:bodyPr/>
          <a:lstStyle>
            <a:lvl1pPr>
              <a:defRPr sz="2800"/>
            </a:lvl1pPr>
          </a:lstStyle>
          <a:p>
            <a:pPr/>
            <a:r>
              <a:t>FHIM interoperability specifications are developed using the following process:</a:t>
            </a:r>
          </a:p>
        </p:txBody>
      </p:sp>
      <p:sp>
        <p:nvSpPr>
          <p:cNvPr id="321" name="Text Placeholder 2"/>
          <p:cNvSpPr txBox="1"/>
          <p:nvPr>
            <p:ph type="body" idx="1"/>
          </p:nvPr>
        </p:nvSpPr>
        <p:spPr>
          <a:xfrm>
            <a:off x="300036" y="1143000"/>
            <a:ext cx="8494715" cy="5513388"/>
          </a:xfrm>
          <a:prstGeom prst="rect">
            <a:avLst/>
          </a:prstGeom>
        </p:spPr>
        <p:txBody>
          <a:bodyPr/>
          <a:lstStyle/>
          <a:p>
            <a:pPr>
              <a:defRPr sz="1400"/>
            </a:pPr>
            <a:r>
              <a:t>Model information in the FHIM (a platform independent model (PIM)) - refer to the FHIM information modeling process and style guide</a:t>
            </a:r>
          </a:p>
          <a:p>
            <a:pPr>
              <a:defRPr sz="1400"/>
            </a:pPr>
            <a:r>
              <a:t>Define terminologies and value sets for coded data attributes in the FHIM - refer to the FHIM terminology modeling process guide</a:t>
            </a:r>
          </a:p>
          <a:p>
            <a:pPr>
              <a:defRPr sz="1400"/>
            </a:pPr>
            <a:r>
              <a:t>Follow the Model Driven Architecture (MDA) process guide and use the MDHT to produce a draft implementation standard</a:t>
            </a:r>
          </a:p>
          <a:p>
            <a:pPr lvl="1">
              <a:buFont typeface="Arial"/>
              <a:defRPr sz="1400"/>
            </a:pPr>
            <a:r>
              <a:t>Identify specific the use case(s) for exchange of information and the target Platform Specific Model (PSM) to support the exchange</a:t>
            </a:r>
          </a:p>
          <a:p>
            <a:pPr lvl="1">
              <a:buFont typeface="Arial"/>
              <a:defRPr sz="1400"/>
            </a:pPr>
            <a:r>
              <a:t>Constrain the FHIM and associated terminologies/value sets to generate a PIM that contains the information needed to support the use case(s)</a:t>
            </a:r>
          </a:p>
          <a:p>
            <a:pPr lvl="1">
              <a:buFont typeface="Arial"/>
              <a:defRPr sz="1400"/>
            </a:pPr>
            <a:r>
              <a:t>Use the use case PIM to generate the target PSM</a:t>
            </a:r>
          </a:p>
          <a:p>
            <a:pPr>
              <a:defRPr sz="1400"/>
            </a:pPr>
            <a:r>
              <a:t>Use the PSM to generate artifacts for the target interoperability specification standard, including:</a:t>
            </a:r>
          </a:p>
          <a:p>
            <a:pPr lvl="1">
              <a:buFont typeface="Arial"/>
              <a:defRPr sz="1400"/>
            </a:pPr>
            <a:r>
              <a:t>Documentation that is automatically transformed from the UML models to Darwin Information Typing Architecture (DITA) XML (an OASIS Standard) which is then published to Portable Document Format (PDF) and Hypertext Markup Language (HTML) formats.  Developer documentation includes the complete aggregate list of all inherited elements and conformance rules.</a:t>
            </a:r>
          </a:p>
          <a:p>
            <a:pPr lvl="1">
              <a:buFont typeface="Arial"/>
              <a:defRPr sz="1400"/>
            </a:pPr>
            <a:r>
              <a:t>Java APIs to create, consume and validate XML documents</a:t>
            </a:r>
          </a:p>
          <a:p>
            <a:pPr lvl="1">
              <a:buFont typeface="Arial"/>
              <a:defRPr sz="1400"/>
            </a:pPr>
            <a:r>
              <a:t>Conformance rules modeled in UML are transformed to Object Constraint Language (OCL) expressions that are executed by the Java runtime</a:t>
            </a:r>
          </a:p>
          <a:p>
            <a:pPr>
              <a:defRPr sz="1400"/>
            </a:pPr>
            <a:r>
              <a:t>Pilot test the draft interoperability specification standard</a:t>
            </a:r>
          </a:p>
          <a:p>
            <a:pPr>
              <a:defRPr sz="1400"/>
            </a:pPr>
            <a:r>
              <a:t>Submit the draft interoperability specification standard to an SDO for ballot/approval</a:t>
            </a:r>
          </a:p>
        </p:txBody>
      </p:sp>
      <p:sp>
        <p:nvSpPr>
          <p:cNvPr id="32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2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2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itle 1"/>
          <p:cNvSpPr txBox="1"/>
          <p:nvPr>
            <p:ph type="title"/>
          </p:nvPr>
        </p:nvSpPr>
        <p:spPr>
          <a:xfrm>
            <a:off x="720810" y="2858529"/>
            <a:ext cx="7696201" cy="1143001"/>
          </a:xfrm>
          <a:prstGeom prst="rect">
            <a:avLst/>
          </a:prstGeom>
        </p:spPr>
        <p:txBody>
          <a:bodyPr/>
          <a:lstStyle/>
          <a:p>
            <a:pPr marR="40232" indent="40232" algn="ctr" defTabSz="452627">
              <a:defRPr sz="2574">
                <a:solidFill>
                  <a:srgbClr val="000000"/>
                </a:solidFill>
              </a:defRPr>
            </a:pPr>
            <a:r>
              <a:t>Appendix </a:t>
            </a:r>
            <a:br/>
            <a:r>
              <a:t>(list of acronyms, links POC, and supporting information, etc.)</a:t>
            </a:r>
          </a:p>
        </p:txBody>
      </p:sp>
      <p:sp>
        <p:nvSpPr>
          <p:cNvPr id="329" name="Slide Number Placeholder 2"/>
          <p:cNvSpPr txBox="1"/>
          <p:nvPr>
            <p:ph type="sldNum" sz="quarter" idx="2"/>
          </p:nvPr>
        </p:nvSpPr>
        <p:spPr>
          <a:xfrm>
            <a:off x="8589975" y="6629399"/>
            <a:ext cx="153964" cy="135547"/>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itle 1"/>
          <p:cNvSpPr txBox="1"/>
          <p:nvPr>
            <p:ph type="title"/>
          </p:nvPr>
        </p:nvSpPr>
        <p:spPr>
          <a:xfrm>
            <a:off x="0" y="0"/>
            <a:ext cx="9144000" cy="1017588"/>
          </a:xfrm>
          <a:prstGeom prst="rect">
            <a:avLst/>
          </a:prstGeom>
        </p:spPr>
        <p:txBody>
          <a:bodyPr/>
          <a:lstStyle>
            <a:lvl1pPr algn="ctr">
              <a:defRPr sz="2800">
                <a:latin typeface="Arial Black"/>
                <a:ea typeface="Arial Black"/>
                <a:cs typeface="Arial Black"/>
                <a:sym typeface="Arial Black"/>
              </a:defRPr>
            </a:lvl1pPr>
          </a:lstStyle>
          <a:p>
            <a:pPr/>
            <a:r>
              <a:t>Acronyms</a:t>
            </a:r>
          </a:p>
        </p:txBody>
      </p:sp>
      <p:graphicFrame>
        <p:nvGraphicFramePr>
          <p:cNvPr id="332" name="Table 2"/>
          <p:cNvGraphicFramePr/>
          <p:nvPr/>
        </p:nvGraphicFramePr>
        <p:xfrm>
          <a:off x="76199" y="1066800"/>
          <a:ext cx="9067801" cy="55626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1"/>
                <a:gridCol w="3505200"/>
                <a:gridCol w="228600"/>
                <a:gridCol w="685800"/>
                <a:gridCol w="3657598"/>
              </a:tblGrid>
              <a:tr h="370840">
                <a:tc>
                  <a:txBody>
                    <a:bodyPr/>
                    <a:lstStyle/>
                    <a:p>
                      <a:pPr>
                        <a:defRPr sz="1800">
                          <a:uFillTx/>
                        </a:defRPr>
                      </a:pPr>
                      <a:r>
                        <a:rPr b="1" sz="1600">
                          <a:uFill>
                            <a:solidFill>
                              <a:srgbClr val="000000"/>
                            </a:solidFill>
                          </a:uFill>
                          <a:latin typeface="+mj-lt"/>
                          <a:ea typeface="+mj-ea"/>
                          <a:cs typeface="+mj-cs"/>
                          <a:sym typeface="Arial Narrow"/>
                        </a:rPr>
                        <a:t>CDA</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Clinical Document Architecture</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IM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Information Management</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CCDA</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Consolidated CDA</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ISA</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Interoperability Standards Advisory</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CMS</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Centers for Medicare &amp; Medicaid Services</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IT</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Information Technology</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DAF</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Data Access Framework</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JIP</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(DOD-VA) Joint Interoperability Plan</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DBA</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Database Analyst</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MDHT</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Model Driven Health Tool</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EHR-S FM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EHR System Functional Model</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MDMI</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Model Driven Message Interoperability</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FHIM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Federal Health Information Model</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NIEM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National Information Exchange Model</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FHIR</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Fast Healthcare Interoperability Resource</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NIST</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National Institute of Standards and Technology</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GFI</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Government Furnished Information</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NLM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National Library of Medicine</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HIE</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Health Information Exchange</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b="1"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HIT</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Healthcare Information Technology</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ONC</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Office of the National Coordinator</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HHS</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Health and Human Services Agency</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S&amp;I</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Standards and Interoperability</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IBRM</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Integrated Business Reference Model</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SDO</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Standards Development Organization</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ICIB</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Interagency Clinical Informatics Board</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SME</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Subject Matter Expert</a:t>
                      </a:r>
                    </a:p>
                  </a:txBody>
                  <a:tcPr marL="45720" marR="45720" marT="45720" marB="45720" anchor="t" anchorCtr="0" horzOverflow="overflow"/>
                </a:tc>
              </a:tr>
              <a:tr h="370840">
                <a:tc>
                  <a:txBody>
                    <a:bodyPr/>
                    <a:lstStyle/>
                    <a:p>
                      <a:pPr>
                        <a:defRPr sz="1800">
                          <a:uFillTx/>
                        </a:defRPr>
                      </a:pPr>
                      <a:r>
                        <a:rPr b="1" sz="1600">
                          <a:uFill>
                            <a:solidFill>
                              <a:srgbClr val="000000"/>
                            </a:solidFill>
                          </a:uFill>
                          <a:latin typeface="+mj-lt"/>
                          <a:ea typeface="+mj-ea"/>
                          <a:cs typeface="+mj-cs"/>
                          <a:sym typeface="Arial Narrow"/>
                        </a:rPr>
                        <a:t>IHE</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Integrating the Healthcare Enterprise</a:t>
                      </a:r>
                    </a:p>
                  </a:txBody>
                  <a:tcPr marL="45720" marR="45720" marT="45720" marB="45720" anchor="t" anchorCtr="0" horzOverflow="overflow"/>
                </a:tc>
                <a:tc>
                  <a:txBody>
                    <a:bodyPr/>
                    <a:lstStyle/>
                    <a:p>
                      <a:pPr>
                        <a:defRPr sz="16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Tx/>
                        </a:defRPr>
                      </a:pPr>
                      <a:r>
                        <a:rPr b="1" sz="1600">
                          <a:uFill>
                            <a:solidFill>
                              <a:srgbClr val="000000"/>
                            </a:solidFill>
                          </a:uFill>
                          <a:latin typeface="+mj-lt"/>
                          <a:ea typeface="+mj-ea"/>
                          <a:cs typeface="+mj-cs"/>
                          <a:sym typeface="Arial Narrow"/>
                        </a:rPr>
                        <a:t>V2</a:t>
                      </a:r>
                    </a:p>
                  </a:txBody>
                  <a:tcPr marL="45720" marR="45720" marT="45720" marB="45720" anchor="t" anchorCtr="0" horzOverflow="overflow"/>
                </a:tc>
                <a:tc>
                  <a:txBody>
                    <a:bodyPr/>
                    <a:lstStyle/>
                    <a:p>
                      <a:pPr>
                        <a:defRPr sz="1800">
                          <a:uFillTx/>
                        </a:defRPr>
                      </a:pPr>
                      <a:r>
                        <a:rPr sz="1600">
                          <a:uFill>
                            <a:solidFill>
                              <a:srgbClr val="000000"/>
                            </a:solidFill>
                          </a:uFill>
                          <a:latin typeface="+mj-lt"/>
                          <a:ea typeface="+mj-ea"/>
                          <a:cs typeface="+mj-cs"/>
                          <a:sym typeface="Arial Narrow"/>
                        </a:rPr>
                        <a:t>HL7 Version 2 Messaging</a:t>
                      </a:r>
                    </a:p>
                  </a:txBody>
                  <a:tcPr marL="45720" marR="45720" marT="45720" marB="45720" anchor="t" anchorCtr="0" horzOverflow="overflow"/>
                </a:tc>
              </a:tr>
            </a:tbl>
          </a:graphicData>
        </a:graphic>
      </p:graphicFrame>
      <p:sp>
        <p:nvSpPr>
          <p:cNvPr id="33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3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33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381000" y="-15087"/>
            <a:ext cx="7924800" cy="1017588"/>
          </a:xfrm>
          <a:prstGeom prst="rect">
            <a:avLst/>
          </a:prstGeom>
        </p:spPr>
        <p:txBody>
          <a:bodyPr/>
          <a:lstStyle/>
          <a:p>
            <a:pPr algn="ctr">
              <a:defRPr b="1" sz="2800"/>
            </a:pPr>
            <a:r>
              <a:t>Glossary of Key Artifacts/Models</a:t>
            </a:r>
            <a:br/>
            <a:r>
              <a:t>Compared-and-Contrasted to FHIM</a:t>
            </a:r>
          </a:p>
        </p:txBody>
      </p:sp>
      <p:sp>
        <p:nvSpPr>
          <p:cNvPr id="338" name="TextBox 2"/>
          <p:cNvSpPr txBox="1"/>
          <p:nvPr/>
        </p:nvSpPr>
        <p:spPr>
          <a:xfrm>
            <a:off x="27706" y="1260163"/>
            <a:ext cx="8735295" cy="50850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85750" indent="-285750">
              <a:spcBef>
                <a:spcPts val="600"/>
              </a:spcBef>
              <a:buSzPct val="100000"/>
              <a:buFont typeface="Arial"/>
              <a:buChar char="•"/>
              <a:defRPr b="1" sz="1600">
                <a:latin typeface="+mj-lt"/>
                <a:ea typeface="+mj-ea"/>
                <a:cs typeface="+mj-cs"/>
                <a:sym typeface="Arial Narrow"/>
              </a:defRPr>
            </a:pPr>
            <a:r>
              <a:t>FHIM </a:t>
            </a:r>
            <a:r>
              <a:rPr b="0"/>
              <a:t>refines the conceptual HL7 Reference Model into a logical Reference Information Model which focuses on clinically related domains and the superset of entities, associations and their attributes and value set, based on the Federal Use Cases and SME input. FHIM is intended to be constrained to particular applications (e.g., immunization management system/registry).</a:t>
            </a:r>
            <a:endParaRPr b="0"/>
          </a:p>
          <a:p>
            <a:pPr lvl="1" indent="640080">
              <a:spcBef>
                <a:spcPts val="600"/>
              </a:spcBef>
              <a:defRPr b="1" sz="1600">
                <a:latin typeface="+mj-lt"/>
                <a:ea typeface="+mj-ea"/>
                <a:cs typeface="+mj-cs"/>
                <a:sym typeface="Arial Narrow"/>
              </a:defRPr>
            </a:pPr>
            <a:r>
              <a:t>HL7 (Detailed) Clinical Models and CIMI Architypes</a:t>
            </a:r>
            <a:r>
              <a:rPr b="0"/>
              <a:t> start with clinical concepts (e.g., temperature) and necessary / provenance meta-data needed to inform FHIM.</a:t>
            </a:r>
            <a:endParaRPr b="0"/>
          </a:p>
          <a:p>
            <a:pPr marL="285750" indent="-285750">
              <a:spcBef>
                <a:spcPts val="600"/>
              </a:spcBef>
              <a:buSzPct val="100000"/>
              <a:buFont typeface="Arial"/>
              <a:buChar char="•"/>
              <a:defRPr b="1" sz="1600">
                <a:latin typeface="+mj-lt"/>
                <a:ea typeface="+mj-ea"/>
                <a:cs typeface="+mj-cs"/>
                <a:sym typeface="Arial Narrow"/>
              </a:defRPr>
            </a:pPr>
            <a:r>
              <a:t>EHR-S FM</a:t>
            </a:r>
            <a:r>
              <a:rPr b="0"/>
              <a:t> functions are associated with CIMI/FHIM Logical entities to define system objects, capabilities and Services. </a:t>
            </a:r>
            <a:endParaRPr b="0"/>
          </a:p>
          <a:p>
            <a:pPr marL="285750" indent="-285750">
              <a:spcBef>
                <a:spcPts val="600"/>
              </a:spcBef>
              <a:buSzPct val="100000"/>
              <a:buFont typeface="Arial"/>
              <a:buChar char="•"/>
              <a:defRPr b="1" sz="1600">
                <a:latin typeface="+mj-lt"/>
                <a:ea typeface="+mj-ea"/>
                <a:cs typeface="+mj-cs"/>
                <a:sym typeface="Arial Narrow"/>
              </a:defRPr>
            </a:pPr>
            <a:r>
              <a:t>ICIB Lists and associated Use Cases </a:t>
            </a:r>
            <a:r>
              <a:rPr b="0"/>
              <a:t>provide a context for the use of the various models.</a:t>
            </a:r>
          </a:p>
          <a:p>
            <a:pPr marL="285750" indent="-285750">
              <a:lnSpc>
                <a:spcPct val="90000"/>
              </a:lnSpc>
              <a:spcBef>
                <a:spcPts val="600"/>
              </a:spcBef>
              <a:buSzPct val="100000"/>
              <a:buFont typeface="Arial"/>
              <a:buChar char="•"/>
              <a:defRPr b="1" sz="1600">
                <a:latin typeface="+mj-lt"/>
                <a:ea typeface="+mj-ea"/>
                <a:cs typeface="+mj-cs"/>
                <a:sym typeface="Arial Narrow"/>
              </a:defRPr>
            </a:pPr>
            <a:r>
              <a:t>S&amp;I initiatives </a:t>
            </a:r>
            <a:r>
              <a:rPr b="0"/>
              <a:t>have been mapped to FHIM; where for example, an interoperable Data Access Framework (DAF) must be a FHIM subset.</a:t>
            </a:r>
          </a:p>
          <a:p>
            <a:pPr lvl="2" marL="285750" indent="-285750">
              <a:spcBef>
                <a:spcPts val="600"/>
              </a:spcBef>
              <a:buSzPct val="100000"/>
              <a:buFont typeface="Arial"/>
              <a:buChar char="•"/>
              <a:defRPr b="1" sz="1600">
                <a:latin typeface="+mj-lt"/>
                <a:ea typeface="+mj-ea"/>
                <a:cs typeface="+mj-cs"/>
                <a:sym typeface="Arial Narrow"/>
              </a:defRPr>
            </a:pPr>
            <a:r>
              <a:t>NIEM, FHIR, CDA, CCDA, HL7 V2, NCPDP, HL7 v12 </a:t>
            </a:r>
            <a:r>
              <a:rPr b="0"/>
              <a:t>are implementation paradigms; where for interoperability, they must be consistent FHIM sub-sets. </a:t>
            </a:r>
          </a:p>
          <a:p>
            <a:pPr lvl="5" indent="0">
              <a:spcBef>
                <a:spcPts val="600"/>
              </a:spcBef>
              <a:defRPr b="1" sz="1600">
                <a:latin typeface="+mj-lt"/>
                <a:ea typeface="+mj-ea"/>
                <a:cs typeface="+mj-cs"/>
                <a:sym typeface="Arial Narrow"/>
              </a:defRPr>
            </a:pPr>
            <a:r>
              <a:t>      - NIEM, FHIR, CDA, CCDA </a:t>
            </a:r>
            <a:r>
              <a:rPr b="0"/>
              <a:t>implementation guides can be generated by </a:t>
            </a:r>
            <a:r>
              <a:t>MDHT </a:t>
            </a:r>
            <a:r>
              <a:rPr b="0"/>
              <a:t>using FHIM</a:t>
            </a:r>
            <a:endParaRPr b="0"/>
          </a:p>
          <a:p>
            <a:pPr lvl="5" indent="0">
              <a:spcBef>
                <a:spcPts val="600"/>
              </a:spcBef>
              <a:defRPr b="1" sz="1600">
                <a:latin typeface="+mj-lt"/>
                <a:ea typeface="+mj-ea"/>
                <a:cs typeface="+mj-cs"/>
                <a:sym typeface="Arial Narrow"/>
              </a:defRPr>
            </a:pPr>
            <a:r>
              <a:t>      - HL7 V2, NCPDP, X12</a:t>
            </a:r>
            <a:r>
              <a:rPr b="0"/>
              <a:t> are XML messages, which already have implementation guides.</a:t>
            </a:r>
            <a:endParaRPr b="0"/>
          </a:p>
          <a:p>
            <a:pPr marL="285750" indent="-285750">
              <a:spcBef>
                <a:spcPts val="600"/>
              </a:spcBef>
              <a:buSzPct val="100000"/>
              <a:buFont typeface="Arial"/>
              <a:buChar char="•"/>
              <a:defRPr b="1" sz="1600">
                <a:latin typeface="+mj-lt"/>
                <a:ea typeface="+mj-ea"/>
                <a:cs typeface="+mj-cs"/>
                <a:sym typeface="Arial Narrow"/>
              </a:defRPr>
            </a:pPr>
            <a:r>
              <a:t>IHE Technical Framework </a:t>
            </a:r>
            <a:r>
              <a:rPr b="0"/>
              <a:t>defines specific standards-based systems integration implementations to achieve effective sharing of medical information. </a:t>
            </a:r>
            <a:endParaRPr b="0"/>
          </a:p>
          <a:p>
            <a:pPr marL="285750" indent="-285750">
              <a:spcBef>
                <a:spcPts val="600"/>
              </a:spcBef>
              <a:buSzPct val="100000"/>
              <a:buFont typeface="Arial"/>
              <a:buChar char="•"/>
              <a:defRPr b="1" sz="1600">
                <a:latin typeface="+mj-lt"/>
                <a:ea typeface="+mj-ea"/>
                <a:cs typeface="+mj-cs"/>
                <a:sym typeface="Arial Narrow"/>
              </a:defRPr>
            </a:pPr>
            <a:r>
              <a:t>NIST Risk and Security Frameworks </a:t>
            </a:r>
            <a:r>
              <a:rPr b="0"/>
              <a:t>establish cybersecurity risk assessments and a structure to create, guide, assess and improve comprehensive cybersecurity programs. </a:t>
            </a:r>
          </a:p>
        </p:txBody>
      </p:sp>
      <p:sp>
        <p:nvSpPr>
          <p:cNvPr id="33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40"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4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xfrm>
            <a:off x="0" y="3271459"/>
            <a:ext cx="9144000" cy="1598266"/>
          </a:xfrm>
          <a:prstGeom prst="rect">
            <a:avLst/>
          </a:prstGeom>
        </p:spPr>
        <p:txBody>
          <a:bodyPr/>
          <a:lstStyle/>
          <a:p>
            <a:pPr marR="30072" indent="30072" defTabSz="338327">
              <a:defRPr b="1" spc="74" sz="1924"/>
            </a:pPr>
            <a:r>
              <a:t>Federal Health Information Model (FHIM) Plus</a:t>
            </a:r>
            <a:br/>
            <a:r>
              <a:t>Model Driven Health Tools (MDHT)</a:t>
            </a:r>
            <a:br/>
            <a:br/>
            <a:br/>
            <a:r>
              <a:rPr i="1" spc="74" sz="1628"/>
              <a:t>Game Changer for</a:t>
            </a:r>
            <a:br>
              <a:rPr i="1" spc="74" sz="1628"/>
            </a:br>
            <a:r>
              <a:rPr i="1" spc="74" sz="1628"/>
              <a:t>Exchange of Health Information</a:t>
            </a:r>
          </a:p>
        </p:txBody>
      </p:sp>
      <p:sp>
        <p:nvSpPr>
          <p:cNvPr id="147" name="Text Placeholder 3"/>
          <p:cNvSpPr txBox="1"/>
          <p:nvPr>
            <p:ph type="body" sz="quarter" idx="1"/>
          </p:nvPr>
        </p:nvSpPr>
        <p:spPr>
          <a:xfrm>
            <a:off x="1181100" y="5460722"/>
            <a:ext cx="6858000" cy="536050"/>
          </a:xfrm>
          <a:prstGeom prst="rect">
            <a:avLst/>
          </a:prstGeom>
        </p:spPr>
        <p:txBody>
          <a:bodyPr/>
          <a:lstStyle>
            <a:lvl1pPr>
              <a:defRPr>
                <a:solidFill>
                  <a:srgbClr val="53585F"/>
                </a:solidFill>
              </a:defRPr>
            </a:lvl1pPr>
          </a:lstStyle>
          <a:p>
            <a:pPr/>
            <a:r>
              <a:t>Last updated November 19, 2015</a:t>
            </a:r>
          </a:p>
        </p:txBody>
      </p:sp>
      <p:sp>
        <p:nvSpPr>
          <p:cNvPr id="14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rgbClr val="FF0000"/>
                </a:solidFill>
              </a:defRPr>
            </a:lvl1pPr>
          </a:lstStyle>
          <a:p>
            <a:pPr/>
            <a:r>
              <a:t>This is a working document; it is not approved for official use / public distribution.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Title 1"/>
          <p:cNvSpPr txBox="1"/>
          <p:nvPr>
            <p:ph type="title"/>
          </p:nvPr>
        </p:nvSpPr>
        <p:spPr>
          <a:xfrm>
            <a:off x="300037" y="0"/>
            <a:ext cx="7540626" cy="1017588"/>
          </a:xfrm>
          <a:prstGeom prst="rect">
            <a:avLst/>
          </a:prstGeom>
        </p:spPr>
        <p:txBody>
          <a:bodyPr/>
          <a:lstStyle/>
          <a:p>
            <a:pPr/>
            <a:r>
              <a:t>FHIM Resources </a:t>
            </a:r>
            <a:r>
              <a:rPr sz="2000"/>
              <a:t>(Links, 1 of 2)</a:t>
            </a:r>
          </a:p>
        </p:txBody>
      </p:sp>
      <p:sp>
        <p:nvSpPr>
          <p:cNvPr id="346" name="Text Placeholder 2"/>
          <p:cNvSpPr txBox="1"/>
          <p:nvPr>
            <p:ph type="body" idx="1"/>
          </p:nvPr>
        </p:nvSpPr>
        <p:spPr>
          <a:xfrm>
            <a:off x="711200" y="1419225"/>
            <a:ext cx="7620000" cy="4114800"/>
          </a:xfrm>
          <a:prstGeom prst="rect">
            <a:avLst/>
          </a:prstGeom>
        </p:spPr>
        <p:txBody>
          <a:bodyPr/>
          <a:lstStyle/>
          <a:p>
            <a:pPr>
              <a:defRPr>
                <a:solidFill>
                  <a:schemeClr val="accent1"/>
                </a:solidFill>
                <a:latin typeface="Calibri"/>
                <a:ea typeface="Calibri"/>
                <a:cs typeface="Calibri"/>
                <a:sym typeface="Calibri"/>
              </a:defRPr>
            </a:pPr>
            <a:r>
              <a:rPr u="sng">
                <a:solidFill>
                  <a:srgbClr val="0000FF"/>
                </a:solidFill>
                <a:uFill>
                  <a:solidFill>
                    <a:srgbClr val="0000FF"/>
                  </a:solidFill>
                </a:uFill>
                <a:hlinkClick r:id="rId2" invalidUrl="" action="" tgtFrame="" tooltip="" history="1" highlightClick="0" endSnd="0"/>
              </a:rPr>
              <a:t>FHIM Logical Information Model</a:t>
            </a:r>
            <a:r>
              <a:t>: where, </a:t>
            </a:r>
          </a:p>
          <a:p>
            <a:pPr lvl="1">
              <a:buFont typeface="Arial"/>
              <a:defRPr>
                <a:solidFill>
                  <a:schemeClr val="accent1"/>
                </a:solidFill>
                <a:latin typeface="Calibri"/>
                <a:ea typeface="Calibri"/>
                <a:cs typeface="Calibri"/>
                <a:sym typeface="Calibri"/>
              </a:defRPr>
            </a:pPr>
            <a:r>
              <a:t>FHIM Terminology Value Sets are on </a:t>
            </a:r>
            <a:r>
              <a:rPr u="sng">
                <a:solidFill>
                  <a:srgbClr val="0000FF"/>
                </a:solidFill>
                <a:uFill>
                  <a:solidFill>
                    <a:srgbClr val="0000FF"/>
                  </a:solidFill>
                </a:uFill>
                <a:hlinkClick r:id="rId3" invalidUrl="" action="" tgtFrame="" tooltip="" history="1" highlightClick="0" endSnd="0"/>
              </a:rPr>
              <a:t>CDC PHIN/VADS</a:t>
            </a:r>
          </a:p>
          <a:p>
            <a:pPr lvl="1">
              <a:buFont typeface="Arial"/>
              <a:defRPr>
                <a:solidFill>
                  <a:schemeClr val="accent1"/>
                </a:solidFill>
                <a:latin typeface="Calibri"/>
                <a:ea typeface="Calibri"/>
                <a:cs typeface="Calibri"/>
                <a:sym typeface="Calibri"/>
              </a:defRPr>
            </a:pPr>
            <a:r>
              <a:t>FHIM Terminology Value Sets are on </a:t>
            </a:r>
            <a:r>
              <a:rPr u="sng">
                <a:solidFill>
                  <a:srgbClr val="0000FF"/>
                </a:solidFill>
                <a:uFill>
                  <a:solidFill>
                    <a:srgbClr val="0000FF"/>
                  </a:solidFill>
                </a:uFill>
                <a:hlinkClick r:id="rId4" invalidUrl="" action="" tgtFrame="" tooltip="" history="1" highlightClick="0" endSnd="0"/>
              </a:rPr>
              <a:t>NLM VSAC</a:t>
            </a:r>
          </a:p>
          <a:p>
            <a:pPr lvl="2">
              <a:defRPr sz="1600">
                <a:solidFill>
                  <a:schemeClr val="accent1"/>
                </a:solidFill>
                <a:latin typeface="Calibri"/>
                <a:ea typeface="Calibri"/>
                <a:cs typeface="Calibri"/>
                <a:sym typeface="Calibri"/>
              </a:defRPr>
            </a:pPr>
            <a:r>
              <a:t>UMLS license required to see content</a:t>
            </a:r>
          </a:p>
          <a:p>
            <a:pPr>
              <a:defRPr>
                <a:solidFill>
                  <a:schemeClr val="accent1"/>
                </a:solidFill>
                <a:latin typeface="Calibri"/>
                <a:ea typeface="Calibri"/>
                <a:cs typeface="Calibri"/>
                <a:sym typeface="Calibri"/>
              </a:defRPr>
            </a:pPr>
            <a:r>
              <a:rPr u="sng">
                <a:solidFill>
                  <a:srgbClr val="0000FF"/>
                </a:solidFill>
                <a:uFill>
                  <a:solidFill>
                    <a:srgbClr val="0000FF"/>
                  </a:solidFill>
                </a:uFill>
                <a:hlinkClick r:id="rId5" invalidUrl="" action="" tgtFrame="" tooltip="" history="1" highlightClick="0" endSnd="0"/>
              </a:rPr>
              <a:t>FHIM Domains</a:t>
            </a:r>
          </a:p>
          <a:p>
            <a:pPr>
              <a:defRPr>
                <a:solidFill>
                  <a:schemeClr val="accent1"/>
                </a:solidFill>
                <a:latin typeface="Calibri"/>
                <a:ea typeface="Calibri"/>
                <a:cs typeface="Calibri"/>
                <a:sym typeface="Calibri"/>
              </a:defRPr>
            </a:pPr>
            <a:r>
              <a:t>Project Documents</a:t>
            </a:r>
          </a:p>
          <a:p>
            <a:pPr lvl="1">
              <a:buFont typeface="Arial"/>
              <a:defRPr>
                <a:solidFill>
                  <a:schemeClr val="accent1"/>
                </a:solidFill>
                <a:latin typeface="Calibri"/>
                <a:ea typeface="Calibri"/>
                <a:cs typeface="Calibri"/>
                <a:sym typeface="Calibri"/>
              </a:defRPr>
            </a:pPr>
            <a:r>
              <a:rPr u="sng">
                <a:solidFill>
                  <a:srgbClr val="0000FF"/>
                </a:solidFill>
                <a:uFill>
                  <a:solidFill>
                    <a:srgbClr val="0000FF"/>
                  </a:solidFill>
                </a:uFill>
                <a:hlinkClick r:id="rId6" invalidUrl="" action="" tgtFrame="" tooltip="" history="1" highlightClick="0" endSnd="0"/>
              </a:rPr>
              <a:t>FHIM </a:t>
            </a:r>
            <a:r>
              <a:rPr u="sng">
                <a:solidFill>
                  <a:srgbClr val="0000FF"/>
                </a:solidFill>
                <a:uFill>
                  <a:solidFill>
                    <a:srgbClr val="0000FF"/>
                  </a:solidFill>
                </a:uFill>
                <a:hlinkClick r:id="rId6" invalidUrl="" action="" tgtFrame="" tooltip="" history="1" highlightClick="0" endSnd="0"/>
              </a:rPr>
              <a:t>Model-Driven Implementation Process Guide</a:t>
            </a:r>
          </a:p>
          <a:p>
            <a:pPr lvl="1">
              <a:buFont typeface="Arial"/>
              <a:defRPr>
                <a:solidFill>
                  <a:schemeClr val="accent1"/>
                </a:solidFill>
                <a:latin typeface="Calibri"/>
                <a:ea typeface="Calibri"/>
                <a:cs typeface="Calibri"/>
                <a:sym typeface="Calibri"/>
              </a:defRPr>
            </a:pPr>
            <a:r>
              <a:rPr u="sng">
                <a:solidFill>
                  <a:srgbClr val="0000FF"/>
                </a:solidFill>
                <a:uFill>
                  <a:solidFill>
                    <a:srgbClr val="0000FF"/>
                  </a:solidFill>
                </a:uFill>
                <a:hlinkClick r:id="rId7" invalidUrl="" action="" tgtFrame="" tooltip="" history="1" highlightClick="0" endSnd="0"/>
              </a:rPr>
              <a:t>Terminology Modeling Process Guide</a:t>
            </a:r>
          </a:p>
          <a:p>
            <a:pPr lvl="1">
              <a:buFont typeface="Arial"/>
              <a:defRPr>
                <a:solidFill>
                  <a:schemeClr val="accent1"/>
                </a:solidFill>
                <a:latin typeface="Calibri"/>
                <a:ea typeface="Calibri"/>
                <a:cs typeface="Calibri"/>
                <a:sym typeface="Calibri"/>
              </a:defRPr>
            </a:pPr>
            <a:r>
              <a:rPr u="sng">
                <a:solidFill>
                  <a:srgbClr val="0000FF"/>
                </a:solidFill>
                <a:uFill>
                  <a:solidFill>
                    <a:srgbClr val="0000FF"/>
                  </a:solidFill>
                </a:uFill>
                <a:hlinkClick r:id="rId8" invalidUrl="" action="" tgtFrame="" tooltip="" history="1" highlightClick="0" endSnd="0"/>
              </a:rPr>
              <a:t>Information Modeling Process Guide</a:t>
            </a:r>
          </a:p>
          <a:p>
            <a:pPr lvl="1">
              <a:buFont typeface="Arial"/>
              <a:defRPr>
                <a:solidFill>
                  <a:schemeClr val="accent1"/>
                </a:solidFill>
                <a:latin typeface="Calibri"/>
                <a:ea typeface="Calibri"/>
                <a:cs typeface="Calibri"/>
                <a:sym typeface="Calibri"/>
              </a:defRPr>
            </a:pPr>
            <a:r>
              <a:rPr u="sng">
                <a:solidFill>
                  <a:srgbClr val="0000FF"/>
                </a:solidFill>
                <a:uFill>
                  <a:solidFill>
                    <a:srgbClr val="0000FF"/>
                  </a:solidFill>
                </a:uFill>
                <a:hlinkClick r:id="rId9" invalidUrl="" action="" tgtFrame="" tooltip="" history="1" highlightClick="0" endSnd="0"/>
              </a:rPr>
              <a:t>Information Modeling Style Guide</a:t>
            </a:r>
          </a:p>
          <a:p>
            <a:pPr>
              <a:defRPr>
                <a:solidFill>
                  <a:schemeClr val="accent1"/>
                </a:solidFill>
                <a:latin typeface="Calibri"/>
                <a:ea typeface="Calibri"/>
                <a:cs typeface="Calibri"/>
                <a:sym typeface="Calibri"/>
              </a:defRPr>
            </a:pPr>
            <a:r>
              <a:rPr u="sng">
                <a:solidFill>
                  <a:srgbClr val="0000FF"/>
                </a:solidFill>
                <a:uFill>
                  <a:solidFill>
                    <a:srgbClr val="0000FF"/>
                  </a:solidFill>
                </a:uFill>
                <a:hlinkClick r:id="rId10" invalidUrl="" action="" tgtFrame="" tooltip="" history="1" highlightClick="0" endSnd="0"/>
              </a:rPr>
              <a:t>MDHT</a:t>
            </a:r>
          </a:p>
        </p:txBody>
      </p:sp>
      <p:sp>
        <p:nvSpPr>
          <p:cNvPr id="347"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Title 1"/>
          <p:cNvSpPr txBox="1"/>
          <p:nvPr>
            <p:ph type="title"/>
          </p:nvPr>
        </p:nvSpPr>
        <p:spPr>
          <a:xfrm>
            <a:off x="300037" y="0"/>
            <a:ext cx="7540626" cy="1017588"/>
          </a:xfrm>
          <a:prstGeom prst="rect">
            <a:avLst/>
          </a:prstGeom>
        </p:spPr>
        <p:txBody>
          <a:bodyPr/>
          <a:lstStyle/>
          <a:p>
            <a:pPr/>
            <a:r>
              <a:t>Additional FHIM Resources </a:t>
            </a:r>
            <a:r>
              <a:rPr sz="2000"/>
              <a:t>(Links, 2 of 2)</a:t>
            </a:r>
          </a:p>
        </p:txBody>
      </p:sp>
      <p:sp>
        <p:nvSpPr>
          <p:cNvPr id="350" name="Text Placeholder 2"/>
          <p:cNvSpPr txBox="1"/>
          <p:nvPr>
            <p:ph type="body" idx="1"/>
          </p:nvPr>
        </p:nvSpPr>
        <p:spPr>
          <a:xfrm>
            <a:off x="711200" y="1419225"/>
            <a:ext cx="7620000" cy="4114800"/>
          </a:xfrm>
          <a:prstGeom prst="rect">
            <a:avLst/>
          </a:prstGeom>
        </p:spPr>
        <p:txBody>
          <a:bodyPr/>
          <a:lstStyle/>
          <a:p>
            <a:pPr marL="286721" marR="35355" indent="-251364" defTabSz="397763">
              <a:spcBef>
                <a:spcPts val="300"/>
              </a:spcBef>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2" invalidUrl="" action="" tgtFrame="" tooltip="" history="1" highlightClick="0" endSnd="0"/>
              </a:rPr>
              <a:t>FHIM Fact Sheet &amp; Related Links</a:t>
            </a:r>
          </a:p>
          <a:p>
            <a:pPr marL="286721" marR="35355" indent="-251364" defTabSz="397763">
              <a:spcBef>
                <a:spcPts val="300"/>
              </a:spcBef>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3" invalidUrl="" action="" tgtFrame="" tooltip="" history="1" highlightClick="0" endSnd="0"/>
              </a:rPr>
              <a:t>Pressure Ulcer Sample Model</a:t>
            </a:r>
          </a:p>
          <a:p>
            <a:pPr marL="286721" marR="35355" indent="-251364" defTabSz="397763">
              <a:spcBef>
                <a:spcPts val="300"/>
              </a:spcBef>
              <a:defRPr sz="1218">
                <a:solidFill>
                  <a:schemeClr val="accent1"/>
                </a:solidFill>
                <a:latin typeface="Calibri"/>
                <a:ea typeface="Calibri"/>
                <a:cs typeface="Calibri"/>
                <a:sym typeface="Calibri"/>
              </a:defRPr>
            </a:pPr>
            <a:r>
              <a:t>Model Downloads</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4" invalidUrl="" action="" tgtFrame="" tooltip="" history="1" highlightClick="0" endSnd="0"/>
              </a:rPr>
              <a:t>FHIM Unfragmented Model as ZIP file</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5" invalidUrl="" action="" tgtFrame="" tooltip="" history="1" highlightClick="0" endSnd="0"/>
              </a:rPr>
              <a:t>FHIM XMI Version of the Model as ZIP file</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6" invalidUrl="" action="" tgtFrame="" tooltip="" history="1" highlightClick="0" endSnd="0"/>
              </a:rPr>
              <a:t>FHIM Terminology Model as ZIP file</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7" invalidUrl="" action="" tgtFrame="" tooltip="" history="1" highlightClick="0" endSnd="0"/>
              </a:rPr>
              <a:t>Slide Presentation: FHIM Model Content Overview </a:t>
            </a:r>
          </a:p>
          <a:p>
            <a:pPr marL="286721" marR="35355" indent="-251364" defTabSz="397763">
              <a:spcBef>
                <a:spcPts val="300"/>
              </a:spcBef>
              <a:defRPr sz="1218">
                <a:solidFill>
                  <a:schemeClr val="accent1"/>
                </a:solidFill>
                <a:latin typeface="Calibri"/>
                <a:ea typeface="Calibri"/>
                <a:cs typeface="Calibri"/>
                <a:sym typeface="Calibri"/>
              </a:defRPr>
            </a:pPr>
            <a:r>
              <a:t>Conferences, Presentations and Data Sheets</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8" invalidUrl="" action="" tgtFrame="" tooltip="" history="1" highlightClick="0" endSnd="0"/>
              </a:rPr>
              <a:t>Federal Health Architecture Data Sheet</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9" invalidUrl="" action="" tgtFrame="" tooltip="" history="1" highlightClick="0" endSnd="0"/>
              </a:rPr>
              <a:t>Government Health IT Conference &amp; Exhibition</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0" invalidUrl="" action="" tgtFrame="" tooltip="" history="1" highlightClick="0" endSnd="0"/>
              </a:rPr>
              <a:t>HHS ONC Intro to NIEM and the S &amp; I Framework</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1" invalidUrl="" action="" tgtFrame="" tooltip="" history="1" highlightClick="0" endSnd="0"/>
              </a:rPr>
              <a:t>Mitre Publications</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2" invalidUrl="" action="" tgtFrame="" tooltip="" history="1" highlightClick="0" endSnd="0"/>
              </a:rPr>
              <a:t>Public Health Reporting, Clinical Element Data Dictionary (CEDD) Feb. 2012</a:t>
            </a:r>
            <a:r>
              <a:t> </a:t>
            </a:r>
          </a:p>
          <a:p>
            <a:pPr marL="286721" marR="35355" indent="-251364" defTabSz="397763">
              <a:spcBef>
                <a:spcPts val="300"/>
              </a:spcBef>
              <a:defRPr sz="1218">
                <a:solidFill>
                  <a:schemeClr val="accent1"/>
                </a:solidFill>
                <a:latin typeface="Calibri"/>
                <a:ea typeface="Calibri"/>
                <a:cs typeface="Calibri"/>
                <a:sym typeface="Calibri"/>
              </a:defRPr>
            </a:pPr>
            <a:r>
              <a:t>Related Links </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3" invalidUrl="" action="" tgtFrame="" tooltip="" history="1" highlightClick="0" endSnd="0"/>
              </a:rPr>
              <a:t>FHIMS Registration Information</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4" invalidUrl="" action="" tgtFrame="" tooltip="" history="1" highlightClick="0" endSnd="0"/>
              </a:rPr>
              <a:t>Information Model Fundamentals</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5" invalidUrl="" action="" tgtFrame="" tooltip="" history="1" highlightClick="0" endSnd="0"/>
              </a:rPr>
              <a:t>S &amp; I Framework: Clinical Information Models for LRI</a:t>
            </a:r>
          </a:p>
          <a:p>
            <a:pPr lvl="1" marL="630621" marR="35355" indent="-197500" defTabSz="397763">
              <a:spcBef>
                <a:spcPts val="300"/>
              </a:spcBef>
              <a:buFont typeface="Arial"/>
              <a:defRPr sz="1218">
                <a:solidFill>
                  <a:schemeClr val="accent1"/>
                </a:solidFill>
                <a:latin typeface="Calibri"/>
                <a:ea typeface="Calibri"/>
                <a:cs typeface="Calibri"/>
                <a:sym typeface="Calibri"/>
              </a:defRPr>
            </a:pPr>
            <a:r>
              <a:rPr u="sng">
                <a:solidFill>
                  <a:srgbClr val="0000FF"/>
                </a:solidFill>
                <a:uFill>
                  <a:solidFill>
                    <a:srgbClr val="0000FF"/>
                  </a:solidFill>
                </a:uFill>
                <a:hlinkClick r:id="rId16" invalidUrl="" action="" tgtFrame="" tooltip="" history="1" highlightClick="0" endSnd="0"/>
              </a:rPr>
              <a:t>HL7 Virtual Medical Record (</a:t>
            </a:r>
            <a:r>
              <a:rPr u="sng">
                <a:solidFill>
                  <a:srgbClr val="0000FF"/>
                </a:solidFill>
                <a:uFill>
                  <a:solidFill>
                    <a:srgbClr val="0000FF"/>
                  </a:solidFill>
                </a:uFill>
                <a:hlinkClick r:id="rId16" invalidUrl="" action="" tgtFrame="" tooltip="" history="1" highlightClick="0" endSnd="0"/>
              </a:rPr>
              <a:t>vMR</a:t>
            </a:r>
            <a:r>
              <a:rPr u="sng">
                <a:solidFill>
                  <a:srgbClr val="0000FF"/>
                </a:solidFill>
                <a:uFill>
                  <a:solidFill>
                    <a:srgbClr val="0000FF"/>
                  </a:solidFill>
                </a:uFill>
                <a:hlinkClick r:id="rId16" invalidUrl="" action="" tgtFrame="" tooltip="" history="1" highlightClick="0" endSnd="0"/>
              </a:rPr>
              <a:t>)</a:t>
            </a:r>
          </a:p>
        </p:txBody>
      </p:sp>
      <p:sp>
        <p:nvSpPr>
          <p:cNvPr id="351"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Title 1"/>
          <p:cNvSpPr txBox="1"/>
          <p:nvPr>
            <p:ph type="title"/>
          </p:nvPr>
        </p:nvSpPr>
        <p:spPr>
          <a:xfrm>
            <a:off x="20783" y="0"/>
            <a:ext cx="8132617" cy="1017588"/>
          </a:xfrm>
          <a:prstGeom prst="rect">
            <a:avLst/>
          </a:prstGeom>
        </p:spPr>
        <p:txBody>
          <a:bodyPr/>
          <a:lstStyle/>
          <a:p>
            <a:pPr lvl="2" algn="ctr" defTabSz="457200">
              <a:defRPr b="1" sz="2600">
                <a:solidFill>
                  <a:srgbClr val="FFFFFF"/>
                </a:solidFill>
                <a:uFill>
                  <a:solidFill>
                    <a:srgbClr val="FFFFFF"/>
                  </a:solidFill>
                </a:uFill>
              </a:defRPr>
            </a:pPr>
            <a:r>
              <a:t>FHIM Users and Uses</a:t>
            </a:r>
          </a:p>
        </p:txBody>
      </p:sp>
      <p:sp>
        <p:nvSpPr>
          <p:cNvPr id="354" name="Text Placeholder 2"/>
          <p:cNvSpPr txBox="1"/>
          <p:nvPr>
            <p:ph type="body" idx="1"/>
          </p:nvPr>
        </p:nvSpPr>
        <p:spPr>
          <a:xfrm>
            <a:off x="173182" y="1066800"/>
            <a:ext cx="8839201" cy="5513388"/>
          </a:xfrm>
          <a:prstGeom prst="rect">
            <a:avLst/>
          </a:prstGeom>
        </p:spPr>
        <p:txBody>
          <a:bodyPr/>
          <a:lstStyle/>
          <a:p>
            <a:pPr marL="0" indent="40640">
              <a:spcBef>
                <a:spcPts val="1200"/>
              </a:spcBef>
              <a:buSzTx/>
              <a:buNone/>
              <a:defRPr b="1" sz="2400"/>
            </a:pPr>
            <a:r>
              <a:t>FHIM informed </a:t>
            </a:r>
          </a:p>
          <a:p>
            <a:pPr>
              <a:spcBef>
                <a:spcPts val="1200"/>
              </a:spcBef>
              <a:defRPr sz="2400" u="sng">
                <a:latin typeface="+mj-lt"/>
                <a:ea typeface="+mj-ea"/>
                <a:cs typeface="+mj-cs"/>
                <a:sym typeface="Arial Narrow"/>
              </a:defRPr>
            </a:pPr>
            <a:r>
              <a:t>VA’s use of NLM Value Set Authority Center </a:t>
            </a:r>
            <a:r>
              <a:rPr u="none"/>
              <a:t>(VSAC) </a:t>
            </a:r>
            <a:endParaRPr u="none"/>
          </a:p>
          <a:p>
            <a:pPr lvl="2" marL="520700">
              <a:spcBef>
                <a:spcPts val="1200"/>
              </a:spcBef>
              <a:buChar char="»"/>
              <a:defRPr>
                <a:latin typeface="+mj-lt"/>
                <a:ea typeface="+mj-ea"/>
                <a:cs typeface="+mj-cs"/>
                <a:sym typeface="Arial Narrow"/>
              </a:defRPr>
            </a:pPr>
            <a:r>
              <a:t>VSAC holds MU value sets and FHIM value sets</a:t>
            </a:r>
          </a:p>
          <a:p>
            <a:pPr>
              <a:spcBef>
                <a:spcPts val="1200"/>
              </a:spcBef>
              <a:defRPr sz="2400" u="sng">
                <a:latin typeface="+mj-lt"/>
                <a:ea typeface="+mj-ea"/>
                <a:cs typeface="+mj-cs"/>
                <a:sym typeface="Arial Narrow"/>
              </a:defRPr>
            </a:pPr>
            <a:r>
              <a:t>VHA Business Information Model</a:t>
            </a:r>
            <a:r>
              <a:rPr u="none"/>
              <a:t> updates for VistA Modernization</a:t>
            </a:r>
            <a:endParaRPr u="none"/>
          </a:p>
          <a:p>
            <a:pPr lvl="2" marL="520700">
              <a:spcBef>
                <a:spcPts val="1200"/>
              </a:spcBef>
              <a:buChar char="»"/>
              <a:defRPr>
                <a:latin typeface="+mj-lt"/>
                <a:ea typeface="+mj-ea"/>
                <a:cs typeface="+mj-cs"/>
                <a:sym typeface="Arial Narrow"/>
              </a:defRPr>
            </a:pPr>
            <a:r>
              <a:t>VistA/CPRS and/or Vista Evolution (VE)/e Health Management Platform (eHMP)</a:t>
            </a:r>
          </a:p>
          <a:p>
            <a:pPr lvl="1" marL="329565" indent="-288925">
              <a:spcBef>
                <a:spcPts val="1200"/>
              </a:spcBef>
              <a:buChar char="»"/>
              <a:defRPr sz="2400" u="sng">
                <a:latin typeface="+mj-lt"/>
                <a:ea typeface="+mj-ea"/>
                <a:cs typeface="+mj-cs"/>
                <a:sym typeface="Arial Narrow"/>
              </a:defRPr>
            </a:pPr>
            <a:r>
              <a:t>S&amp;I Framework Community Led Initiative on Public Health Reporting</a:t>
            </a:r>
            <a:r>
              <a:rPr>
                <a:solidFill>
                  <a:srgbClr val="FF0000"/>
                </a:solidFill>
              </a:rPr>
              <a:t>*</a:t>
            </a:r>
            <a:endParaRPr>
              <a:solidFill>
                <a:srgbClr val="FF0000"/>
              </a:solidFill>
            </a:endParaRPr>
          </a:p>
          <a:p>
            <a:pPr lvl="1" marL="329565" indent="-288925">
              <a:spcBef>
                <a:spcPts val="1200"/>
              </a:spcBef>
              <a:buChar char="»"/>
              <a:defRPr sz="2400" u="sng">
                <a:latin typeface="+mj-lt"/>
                <a:ea typeface="+mj-ea"/>
                <a:cs typeface="+mj-cs"/>
                <a:sym typeface="Arial Narrow"/>
              </a:defRPr>
            </a:pPr>
            <a:r>
              <a:t>FHA sponsored Information Exchange Prototype for Immunization</a:t>
            </a:r>
            <a:r>
              <a:rPr>
                <a:solidFill>
                  <a:srgbClr val="FF0000"/>
                </a:solidFill>
              </a:rPr>
              <a:t>*</a:t>
            </a:r>
            <a:endParaRPr>
              <a:solidFill>
                <a:srgbClr val="FF0000"/>
              </a:solidFill>
            </a:endParaRPr>
          </a:p>
          <a:p>
            <a:pPr lvl="1" marL="329565" indent="-288925">
              <a:spcBef>
                <a:spcPts val="1200"/>
              </a:spcBef>
              <a:buChar char="»"/>
              <a:defRPr sz="2400" u="sng">
                <a:latin typeface="+mj-lt"/>
                <a:ea typeface="+mj-ea"/>
                <a:cs typeface="+mj-cs"/>
                <a:sym typeface="Arial Narrow"/>
              </a:defRPr>
            </a:pPr>
            <a:r>
              <a:t>Open Group efforts to achieve their vision of boundary less information flow</a:t>
            </a:r>
            <a:r>
              <a:rPr>
                <a:solidFill>
                  <a:srgbClr val="FF0000"/>
                </a:solidFill>
              </a:rPr>
              <a:t>*</a:t>
            </a:r>
            <a:endParaRPr>
              <a:solidFill>
                <a:srgbClr val="FF0000"/>
              </a:solidFill>
            </a:endParaRPr>
          </a:p>
          <a:p>
            <a:pPr lvl="1" marL="329565" indent="-288925">
              <a:spcBef>
                <a:spcPts val="1200"/>
              </a:spcBef>
              <a:buChar char="»"/>
              <a:defRPr sz="2400" u="sng">
                <a:latin typeface="+mj-lt"/>
                <a:ea typeface="+mj-ea"/>
                <a:cs typeface="+mj-cs"/>
                <a:sym typeface="Arial Narrow"/>
              </a:defRPr>
            </a:pPr>
          </a:p>
          <a:p>
            <a:pPr lvl="1" marL="0" indent="40640">
              <a:spcBef>
                <a:spcPts val="1200"/>
              </a:spcBef>
              <a:buSzTx/>
              <a:buNone/>
              <a:defRPr sz="2400">
                <a:latin typeface="+mj-lt"/>
                <a:ea typeface="+mj-ea"/>
                <a:cs typeface="+mj-cs"/>
                <a:sym typeface="Arial Narrow"/>
              </a:defRPr>
            </a:pPr>
            <a:r>
              <a:t>    </a:t>
            </a:r>
            <a:r>
              <a:rPr>
                <a:solidFill>
                  <a:srgbClr val="FF0000"/>
                </a:solidFill>
              </a:rPr>
              <a:t> * </a:t>
            </a:r>
            <a:r>
              <a:t>these are ready for follow on work</a:t>
            </a:r>
          </a:p>
        </p:txBody>
      </p:sp>
      <p:sp>
        <p:nvSpPr>
          <p:cNvPr id="35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5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35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Title 1"/>
          <p:cNvSpPr txBox="1"/>
          <p:nvPr>
            <p:ph type="title"/>
          </p:nvPr>
        </p:nvSpPr>
        <p:spPr>
          <a:xfrm>
            <a:off x="20783" y="0"/>
            <a:ext cx="8132617" cy="1017588"/>
          </a:xfrm>
          <a:prstGeom prst="rect">
            <a:avLst/>
          </a:prstGeom>
        </p:spPr>
        <p:txBody>
          <a:bodyPr/>
          <a:lstStyle/>
          <a:p>
            <a:pPr lvl="2" algn="ctr" defTabSz="457200">
              <a:defRPr b="1" sz="2600">
                <a:solidFill>
                  <a:srgbClr val="FFFFFF"/>
                </a:solidFill>
                <a:uFill>
                  <a:solidFill>
                    <a:srgbClr val="FFFFFF"/>
                  </a:solidFill>
                </a:uFill>
              </a:defRPr>
            </a:pPr>
            <a:r>
              <a:t>FHIM Users and Uses</a:t>
            </a:r>
          </a:p>
        </p:txBody>
      </p:sp>
      <p:sp>
        <p:nvSpPr>
          <p:cNvPr id="362" name="Text Placeholder 2"/>
          <p:cNvSpPr txBox="1"/>
          <p:nvPr>
            <p:ph type="body" idx="1"/>
          </p:nvPr>
        </p:nvSpPr>
        <p:spPr>
          <a:xfrm>
            <a:off x="20783" y="1039812"/>
            <a:ext cx="9123217" cy="5513388"/>
          </a:xfrm>
          <a:prstGeom prst="rect">
            <a:avLst/>
          </a:prstGeom>
        </p:spPr>
        <p:txBody>
          <a:bodyPr/>
          <a:lstStyle/>
          <a:p>
            <a:pPr marL="0" indent="40640">
              <a:spcBef>
                <a:spcPts val="1200"/>
              </a:spcBef>
              <a:buSzTx/>
              <a:buNone/>
              <a:defRPr b="1" sz="2400">
                <a:latin typeface="+mj-lt"/>
                <a:ea typeface="+mj-ea"/>
                <a:cs typeface="+mj-cs"/>
                <a:sym typeface="Arial Narrow"/>
              </a:defRPr>
            </a:pPr>
            <a:r>
              <a:t>FHIM informed DHA/MHS Business and Enterprise Architectures</a:t>
            </a:r>
          </a:p>
          <a:p>
            <a:pPr>
              <a:spcBef>
                <a:spcPts val="600"/>
              </a:spcBef>
              <a:defRPr sz="2400" u="sng">
                <a:latin typeface="+mj-lt"/>
                <a:ea typeface="+mj-ea"/>
                <a:cs typeface="+mj-cs"/>
                <a:sym typeface="Arial Narrow"/>
              </a:defRPr>
            </a:pPr>
            <a:r>
              <a:t>DODAF DIV-1 conceptual data view</a:t>
            </a:r>
            <a:r>
              <a:rPr u="none"/>
              <a:t> </a:t>
            </a:r>
            <a:endParaRPr u="none"/>
          </a:p>
          <a:p>
            <a:pPr lvl="2" marL="520700">
              <a:spcBef>
                <a:spcPts val="0"/>
              </a:spcBef>
              <a:buChar char="»"/>
              <a:defRPr>
                <a:latin typeface="+mj-lt"/>
                <a:ea typeface="+mj-ea"/>
                <a:cs typeface="+mj-cs"/>
                <a:sym typeface="Arial Narrow"/>
              </a:defRPr>
            </a:pPr>
            <a:r>
              <a:t>Consistent entity names, definitions, relationships</a:t>
            </a:r>
          </a:p>
          <a:p>
            <a:pPr>
              <a:spcBef>
                <a:spcPts val="600"/>
              </a:spcBef>
              <a:defRPr sz="2400" u="sng">
                <a:latin typeface="+mj-lt"/>
                <a:ea typeface="+mj-ea"/>
                <a:cs typeface="+mj-cs"/>
                <a:sym typeface="Arial Narrow"/>
              </a:defRPr>
            </a:pPr>
            <a:r>
              <a:t>DODAF DIV-2 logical data view</a:t>
            </a:r>
            <a:r>
              <a:rPr u="none"/>
              <a:t> </a:t>
            </a:r>
            <a:endParaRPr u="none"/>
          </a:p>
          <a:p>
            <a:pPr lvl="2" marL="520700">
              <a:spcBef>
                <a:spcPts val="0"/>
              </a:spcBef>
              <a:buChar char="»"/>
              <a:defRPr>
                <a:latin typeface="+mj-lt"/>
                <a:ea typeface="+mj-ea"/>
                <a:cs typeface="+mj-cs"/>
                <a:sym typeface="Arial Narrow"/>
              </a:defRPr>
            </a:pPr>
            <a:r>
              <a:t>adds consistent attributes, terminology, value sets; where, </a:t>
            </a:r>
          </a:p>
          <a:p>
            <a:pPr lvl="2" marL="520700">
              <a:spcBef>
                <a:spcPts val="0"/>
              </a:spcBef>
              <a:buChar char="»"/>
              <a:defRPr>
                <a:latin typeface="+mj-lt"/>
                <a:ea typeface="+mj-ea"/>
                <a:cs typeface="+mj-cs"/>
                <a:sym typeface="Arial Narrow"/>
              </a:defRPr>
            </a:pPr>
            <a:r>
              <a:t>interoperability requires venders to have physical schema that conform to DHA’s DIV-2</a:t>
            </a:r>
          </a:p>
          <a:p>
            <a:pPr lvl="1" marL="329565" indent="-288925">
              <a:spcBef>
                <a:spcPts val="600"/>
              </a:spcBef>
              <a:buChar char="»"/>
              <a:defRPr sz="2400" u="sng">
                <a:latin typeface="+mj-lt"/>
                <a:ea typeface="+mj-ea"/>
                <a:cs typeface="+mj-cs"/>
                <a:sym typeface="Arial Narrow"/>
              </a:defRPr>
            </a:pPr>
            <a:r>
              <a:t>Mapping of use cases to system objects, components and services</a:t>
            </a:r>
            <a:endParaRPr b="1"/>
          </a:p>
          <a:p>
            <a:pPr lvl="2" marL="520700">
              <a:spcBef>
                <a:spcPts val="0"/>
              </a:spcBef>
              <a:buChar char="»"/>
              <a:defRPr>
                <a:latin typeface="+mj-lt"/>
                <a:ea typeface="+mj-ea"/>
                <a:cs typeface="+mj-cs"/>
                <a:sym typeface="Arial Narrow"/>
              </a:defRPr>
            </a:pPr>
            <a:r>
              <a:t>DIV-2 constrained EHR-S FM functions composed into objects and components</a:t>
            </a:r>
          </a:p>
          <a:p>
            <a:pPr lvl="2" marL="520700">
              <a:spcBef>
                <a:spcPts val="0"/>
              </a:spcBef>
              <a:buChar char="»"/>
              <a:defRPr>
                <a:latin typeface="+mj-lt"/>
                <a:ea typeface="+mj-ea"/>
                <a:cs typeface="+mj-cs"/>
                <a:sym typeface="Arial Narrow"/>
              </a:defRPr>
            </a:pPr>
            <a:r>
              <a:t>DIV-2 constrained Information Model for common services</a:t>
            </a:r>
          </a:p>
          <a:p>
            <a:pPr lvl="2" marL="520700">
              <a:spcBef>
                <a:spcPts val="0"/>
              </a:spcBef>
              <a:buChar char="»"/>
              <a:defRPr>
                <a:latin typeface="+mj-lt"/>
                <a:ea typeface="+mj-ea"/>
                <a:cs typeface="+mj-cs"/>
                <a:sym typeface="Arial Narrow"/>
              </a:defRPr>
            </a:pPr>
            <a:r>
              <a:t>DIV-2 constrained DAF-FHIR profile for DOD-VA Health Data Services (HDS)</a:t>
            </a:r>
          </a:p>
          <a:p>
            <a:pPr lvl="1" marL="329565" indent="-288925">
              <a:spcBef>
                <a:spcPts val="600"/>
              </a:spcBef>
              <a:buChar char="»"/>
              <a:defRPr i="1" sz="2400" u="sng">
                <a:solidFill>
                  <a:srgbClr val="6F3508"/>
                </a:solidFill>
                <a:latin typeface="+mj-lt"/>
                <a:ea typeface="+mj-ea"/>
                <a:cs typeface="+mj-cs"/>
                <a:sym typeface="Arial Narrow"/>
              </a:defRPr>
            </a:pPr>
            <a:r>
              <a:t>Successful (interoperable) transition of legacy to future-state systems requires</a:t>
            </a:r>
            <a:r>
              <a:rPr b="1" i="0" u="none"/>
              <a:t>:</a:t>
            </a:r>
          </a:p>
          <a:p>
            <a:pPr lvl="2" marL="520700">
              <a:spcBef>
                <a:spcPts val="0"/>
              </a:spcBef>
              <a:buChar char="»"/>
              <a:defRPr>
                <a:latin typeface="+mj-lt"/>
                <a:ea typeface="+mj-ea"/>
                <a:cs typeface="+mj-cs"/>
                <a:sym typeface="Arial Narrow"/>
              </a:defRPr>
            </a:pPr>
            <a:r>
              <a:t>Legacy physical schemas mapped to DIV-2; and, DIV-2 mapped to future-state systems’</a:t>
            </a:r>
          </a:p>
          <a:p>
            <a:pPr lvl="3" marL="742950">
              <a:spcBef>
                <a:spcPts val="0"/>
              </a:spcBef>
              <a:buChar char="»"/>
              <a:defRPr>
                <a:latin typeface="+mj-lt"/>
                <a:ea typeface="+mj-ea"/>
                <a:cs typeface="+mj-cs"/>
                <a:sym typeface="Arial Narrow"/>
              </a:defRPr>
            </a:pPr>
            <a:r>
              <a:t>databases, exchanges and viewers</a:t>
            </a:r>
          </a:p>
          <a:p>
            <a:pPr lvl="3" marL="742950">
              <a:spcBef>
                <a:spcPts val="0"/>
              </a:spcBef>
              <a:buChar char="»"/>
              <a:defRPr>
                <a:latin typeface="+mj-lt"/>
                <a:ea typeface="+mj-ea"/>
                <a:cs typeface="+mj-cs"/>
                <a:sym typeface="Arial Narrow"/>
              </a:defRPr>
            </a:pPr>
            <a:r>
              <a:t>public health surveillance, research</a:t>
            </a:r>
          </a:p>
          <a:p>
            <a:pPr lvl="3" marL="742950">
              <a:spcBef>
                <a:spcPts val="0"/>
              </a:spcBef>
              <a:buChar char="»"/>
              <a:defRPr>
                <a:latin typeface="+mj-lt"/>
                <a:ea typeface="+mj-ea"/>
                <a:cs typeface="+mj-cs"/>
                <a:sym typeface="Arial Narrow"/>
              </a:defRPr>
            </a:pPr>
            <a:r>
              <a:t>clinical decision support, population health analytics </a:t>
            </a:r>
          </a:p>
          <a:p>
            <a:pPr lvl="3" marL="742950">
              <a:spcBef>
                <a:spcPts val="0"/>
              </a:spcBef>
              <a:buChar char="»"/>
              <a:defRPr>
                <a:latin typeface="+mj-lt"/>
                <a:ea typeface="+mj-ea"/>
                <a:cs typeface="+mj-cs"/>
                <a:sym typeface="Arial Narrow"/>
              </a:defRPr>
            </a:pPr>
            <a:r>
              <a:t>HIPAA, Meaningful Use stage 2/3, ARRA/HITEC Act and NDAA compliance  </a:t>
            </a:r>
          </a:p>
        </p:txBody>
      </p:sp>
      <p:sp>
        <p:nvSpPr>
          <p:cNvPr id="36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64"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6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le 1"/>
          <p:cNvSpPr txBox="1"/>
          <p:nvPr>
            <p:ph type="title"/>
          </p:nvPr>
        </p:nvSpPr>
        <p:spPr>
          <a:xfrm>
            <a:off x="0" y="0"/>
            <a:ext cx="7924800" cy="1017588"/>
          </a:xfrm>
          <a:prstGeom prst="rect">
            <a:avLst/>
          </a:prstGeom>
        </p:spPr>
        <p:txBody>
          <a:bodyPr/>
          <a:lstStyle>
            <a:lvl1pPr algn="ctr">
              <a:defRPr sz="2800">
                <a:latin typeface="Arial Black"/>
                <a:ea typeface="Arial Black"/>
                <a:cs typeface="Arial Black"/>
                <a:sym typeface="Arial Black"/>
              </a:defRPr>
            </a:lvl1pPr>
          </a:lstStyle>
          <a:p>
            <a:pPr/>
            <a:r>
              <a:t>FHIM Use</a:t>
            </a:r>
          </a:p>
        </p:txBody>
      </p:sp>
      <p:sp>
        <p:nvSpPr>
          <p:cNvPr id="37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7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37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73" name="TextBox 5"/>
          <p:cNvSpPr txBox="1"/>
          <p:nvPr/>
        </p:nvSpPr>
        <p:spPr>
          <a:xfrm>
            <a:off x="-76200" y="2742504"/>
            <a:ext cx="9144000" cy="181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buSzPct val="100000"/>
              <a:buAutoNum type="arabicPeriod" startAt="1"/>
              <a:defRPr>
                <a:latin typeface="+mj-lt"/>
                <a:ea typeface="+mj-ea"/>
                <a:cs typeface="+mj-cs"/>
                <a:sym typeface="Arial Narrow"/>
              </a:defRPr>
            </a:pPr>
            <a:r>
              <a:t>2012 Lab Prototype for ONC</a:t>
            </a:r>
          </a:p>
          <a:p>
            <a:pPr marL="497838" indent="-457200">
              <a:buSzPct val="100000"/>
              <a:buAutoNum type="arabicPeriod" startAt="1"/>
              <a:defRPr>
                <a:latin typeface="+mj-lt"/>
                <a:ea typeface="+mj-ea"/>
                <a:cs typeface="+mj-cs"/>
                <a:sym typeface="Arial Narrow"/>
              </a:defRPr>
            </a:pPr>
            <a:r>
              <a:t>2013 Immunization Information Model for CDC</a:t>
            </a:r>
          </a:p>
          <a:p>
            <a:pPr marL="497838" indent="-457200">
              <a:buSzPct val="100000"/>
              <a:buAutoNum type="arabicPeriod" startAt="1"/>
              <a:defRPr>
                <a:latin typeface="+mj-lt"/>
                <a:ea typeface="+mj-ea"/>
                <a:cs typeface="+mj-cs"/>
                <a:sym typeface="Arial Narrow"/>
              </a:defRPr>
            </a:pPr>
            <a:r>
              <a:t>2013 MDHT Generated Implementation Guide Standard for CDC</a:t>
            </a:r>
          </a:p>
          <a:p>
            <a:pPr marL="497838" indent="-457200">
              <a:buSzPct val="100000"/>
              <a:buAutoNum type="arabicPeriod" startAt="1"/>
              <a:defRPr>
                <a:latin typeface="+mj-lt"/>
                <a:ea typeface="+mj-ea"/>
                <a:cs typeface="+mj-cs"/>
                <a:sym typeface="Arial Narrow"/>
              </a:defRPr>
            </a:pPr>
            <a:r>
              <a:t>2014 Public Health Information Model for CDC</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Title 1"/>
          <p:cNvSpPr txBox="1"/>
          <p:nvPr>
            <p:ph type="title"/>
          </p:nvPr>
        </p:nvSpPr>
        <p:spPr>
          <a:xfrm>
            <a:off x="381000" y="-15087"/>
            <a:ext cx="7924800" cy="1017588"/>
          </a:xfrm>
          <a:prstGeom prst="rect">
            <a:avLst/>
          </a:prstGeom>
        </p:spPr>
        <p:txBody>
          <a:bodyPr/>
          <a:lstStyle/>
          <a:p>
            <a:pPr algn="ctr">
              <a:defRPr b="1" sz="2800"/>
            </a:pPr>
            <a:r>
              <a:t>FHIM</a:t>
            </a:r>
            <a:br/>
            <a:r>
              <a:t>Lessons Learned</a:t>
            </a:r>
          </a:p>
        </p:txBody>
      </p:sp>
      <p:sp>
        <p:nvSpPr>
          <p:cNvPr id="376"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7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78" name="TextBox 2"/>
          <p:cNvSpPr txBox="1"/>
          <p:nvPr/>
        </p:nvSpPr>
        <p:spPr>
          <a:xfrm>
            <a:off x="152399" y="1177699"/>
            <a:ext cx="8915401" cy="48681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lnSpc>
                <a:spcPct val="114000"/>
              </a:lnSpc>
              <a:spcBef>
                <a:spcPts val="1200"/>
              </a:spcBef>
              <a:buSzPct val="100000"/>
              <a:buAutoNum type="arabicPeriod" startAt="1"/>
              <a:defRPr>
                <a:latin typeface="+mj-lt"/>
                <a:ea typeface="+mj-ea"/>
                <a:cs typeface="+mj-cs"/>
                <a:sym typeface="Arial Narrow"/>
              </a:defRPr>
            </a:pPr>
            <a:r>
              <a:t>FHIM is clear, complete, concise, correct, </a:t>
            </a:r>
            <a:r>
              <a:rPr u="sng"/>
              <a:t>consistent</a:t>
            </a:r>
            <a:r>
              <a:t>; and,  </a:t>
            </a: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FHIM can support efficient and effective reuse of Federal Agencies’ wisdom; where, </a:t>
            </a: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FHIM can be used to harmonize / de-conflict standards</a:t>
            </a:r>
          </a:p>
          <a:p>
            <a:pPr marL="497838" indent="-457200">
              <a:lnSpc>
                <a:spcPct val="114000"/>
              </a:lnSpc>
              <a:spcBef>
                <a:spcPts val="1200"/>
              </a:spcBef>
              <a:buSzPct val="100000"/>
              <a:buAutoNum type="arabicPeriod" startAt="1"/>
              <a:defRPr>
                <a:latin typeface="+mj-lt"/>
                <a:ea typeface="+mj-ea"/>
                <a:cs typeface="+mj-cs"/>
                <a:sym typeface="Arial Narrow"/>
              </a:defRPr>
            </a:pPr>
            <a:r>
              <a:t>FHIM as an enhanced resource, keeps pace with and is mapped  to</a:t>
            </a:r>
            <a:r>
              <a:rPr>
                <a:solidFill>
                  <a:srgbClr val="FF0000"/>
                </a:solidFill>
              </a:rPr>
              <a:t> </a:t>
            </a:r>
            <a:endParaRPr>
              <a:solidFill>
                <a:srgbClr val="FF0000"/>
              </a:solidFill>
            </a:endParaRP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standards (e.g., HL7, SNOMED, NCPDP, RxNorm),</a:t>
            </a: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Implementation Resources (e.g., FHIR, CCDA) and </a:t>
            </a: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S&amp;I Initiatives (e.g., DAF); and,</a:t>
            </a:r>
          </a:p>
          <a:p>
            <a:pPr lvl="2" marL="520700" indent="-228600"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Tooling; where, FHIM leverages MDHT to provide implementation guides for developers.</a:t>
            </a:r>
          </a:p>
          <a:p>
            <a:pPr marL="497838" indent="-457200">
              <a:lnSpc>
                <a:spcPct val="114000"/>
              </a:lnSpc>
              <a:spcBef>
                <a:spcPts val="1200"/>
              </a:spcBef>
              <a:buSzPct val="100000"/>
              <a:buAutoNum type="arabicPeriod" startAt="1"/>
              <a:defRPr>
                <a:latin typeface="+mj-lt"/>
                <a:ea typeface="+mj-ea"/>
                <a:cs typeface="+mj-cs"/>
                <a:sym typeface="Arial Narrow"/>
              </a:defRPr>
            </a:pPr>
            <a:r>
              <a:t>FHIM has a base of users</a:t>
            </a:r>
          </a:p>
          <a:p>
            <a:pPr lvl="2" marL="520700" indent="-228600" defTabSz="457200">
              <a:lnSpc>
                <a:spcPct val="114000"/>
              </a:lnSpc>
              <a:buClr>
                <a:srgbClr val="CB2E3F"/>
              </a:buClr>
              <a:buSzPct val="100000"/>
              <a:buFont typeface="Lucida Grande"/>
              <a:buChar char="»"/>
              <a:defRPr i="1" sz="2000" u="sng">
                <a:latin typeface="+mj-lt"/>
                <a:ea typeface="+mj-ea"/>
                <a:cs typeface="+mj-cs"/>
                <a:sym typeface="Arial Narrow"/>
              </a:defRPr>
            </a:pPr>
            <a:r>
              <a:t>FHIM is a far better resource, if it is used up front to address data / information gaps</a:t>
            </a:r>
          </a:p>
          <a:p>
            <a:pPr lvl="2" marL="520700" indent="-228600" defTabSz="457200">
              <a:lnSpc>
                <a:spcPct val="114000"/>
              </a:lnSpc>
              <a:buClr>
                <a:srgbClr val="CB2E3F"/>
              </a:buClr>
              <a:buSzPct val="100000"/>
              <a:buFont typeface="Lucida Grande"/>
              <a:buChar char="»"/>
              <a:defRPr sz="2000">
                <a:latin typeface="+mj-lt"/>
                <a:ea typeface="+mj-ea"/>
                <a:cs typeface="+mj-cs"/>
                <a:sym typeface="Arial Narrow"/>
              </a:defRPr>
            </a:pPr>
            <a:r>
              <a:t>Communications and outreach are needed to build a larger base of users</a:t>
            </a:r>
          </a:p>
          <a:p>
            <a:pPr lvl="4" marL="627062" indent="-115887"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 Agency S&amp;I Framework projects’ interoperability-goals achievements are accelerated.  </a:t>
            </a:r>
          </a:p>
          <a:p>
            <a:pPr lvl="4" marL="627062" indent="-115887" defTabSz="457200">
              <a:lnSpc>
                <a:spcPct val="114000"/>
              </a:lnSpc>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 reuse ensures effective data exchanges with other organizations &amp; their resources</a:t>
            </a:r>
          </a:p>
        </p:txBody>
      </p:sp>
      <p:sp>
        <p:nvSpPr>
          <p:cNvPr id="37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itle 1"/>
          <p:cNvSpPr txBox="1"/>
          <p:nvPr>
            <p:ph type="title"/>
          </p:nvPr>
        </p:nvSpPr>
        <p:spPr>
          <a:xfrm>
            <a:off x="0" y="0"/>
            <a:ext cx="7924800" cy="1017588"/>
          </a:xfrm>
          <a:prstGeom prst="rect">
            <a:avLst/>
          </a:prstGeom>
        </p:spPr>
        <p:txBody>
          <a:bodyPr/>
          <a:lstStyle/>
          <a:p>
            <a:pPr algn="ctr">
              <a:defRPr sz="2800">
                <a:latin typeface="Arial Black"/>
                <a:ea typeface="Arial Black"/>
                <a:cs typeface="Arial Black"/>
                <a:sym typeface="Arial Black"/>
              </a:defRPr>
            </a:pPr>
            <a:r>
              <a:t>FHIM Website Resources</a:t>
            </a:r>
            <a:br/>
            <a:r>
              <a:t>www.FHIMS.org</a:t>
            </a:r>
          </a:p>
        </p:txBody>
      </p:sp>
      <p:sp>
        <p:nvSpPr>
          <p:cNvPr id="38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8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38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87" name="TextBox 5"/>
          <p:cNvSpPr txBox="1"/>
          <p:nvPr/>
        </p:nvSpPr>
        <p:spPr>
          <a:xfrm>
            <a:off x="152400" y="1566481"/>
            <a:ext cx="9144000" cy="438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spcBef>
                <a:spcPts val="600"/>
              </a:spcBef>
              <a:buSzPct val="100000"/>
              <a:buAutoNum type="arabicPeriod" startAt="1"/>
              <a:defRPr>
                <a:latin typeface="+mj-lt"/>
                <a:ea typeface="+mj-ea"/>
                <a:cs typeface="+mj-cs"/>
                <a:sym typeface="Arial Narrow"/>
              </a:defRPr>
            </a:pPr>
            <a:r>
              <a:rPr u="sng">
                <a:solidFill>
                  <a:srgbClr val="0000FF"/>
                </a:solidFill>
                <a:uFill>
                  <a:solidFill>
                    <a:srgbClr val="0000FF"/>
                  </a:solidFill>
                </a:uFill>
                <a:hlinkClick r:id="rId2" invalidUrl="" action="" tgtFrame="" tooltip="" history="1" highlightClick="0" endSnd="0"/>
              </a:rPr>
              <a:t>FHIM Logical Information Model</a:t>
            </a:r>
            <a:r>
              <a:t>: where, </a:t>
            </a:r>
          </a:p>
          <a:p>
            <a:pPr lvl="1" marL="497838" indent="-457200">
              <a:spcBef>
                <a:spcPts val="600"/>
              </a:spcBef>
              <a:buSzPct val="100000"/>
              <a:buAutoNum type="arabicPeriod" startAt="1"/>
              <a:defRPr>
                <a:latin typeface="+mj-lt"/>
                <a:ea typeface="+mj-ea"/>
                <a:cs typeface="+mj-cs"/>
                <a:sym typeface="Arial Narrow"/>
              </a:defRPr>
            </a:pPr>
            <a:r>
              <a:t>FHIM Terminology Value Sets are on </a:t>
            </a:r>
            <a:r>
              <a:rPr u="sng">
                <a:solidFill>
                  <a:srgbClr val="0000FF"/>
                </a:solidFill>
                <a:uFill>
                  <a:solidFill>
                    <a:srgbClr val="0000FF"/>
                  </a:solidFill>
                </a:uFill>
                <a:hlinkClick r:id="rId3" invalidUrl="" action="" tgtFrame="" tooltip="" history="1" highlightClick="0" endSnd="0"/>
              </a:rPr>
              <a:t>CDC </a:t>
            </a:r>
            <a:r>
              <a:rPr u="sng">
                <a:solidFill>
                  <a:srgbClr val="0000FF"/>
                </a:solidFill>
                <a:uFill>
                  <a:solidFill>
                    <a:srgbClr val="0000FF"/>
                  </a:solidFill>
                </a:uFill>
                <a:hlinkClick r:id="rId3" invalidUrl="" action="" tgtFrame="" tooltip="" history="1" highlightClick="0" endSnd="0"/>
              </a:rPr>
              <a:t>PHIN/VADS</a:t>
            </a:r>
          </a:p>
          <a:p>
            <a:pPr lvl="1" marL="497838" indent="-457200">
              <a:spcBef>
                <a:spcPts val="600"/>
              </a:spcBef>
              <a:buSzPct val="100000"/>
              <a:buAutoNum type="arabicPeriod" startAt="1"/>
              <a:defRPr>
                <a:latin typeface="+mj-lt"/>
                <a:ea typeface="+mj-ea"/>
                <a:cs typeface="+mj-cs"/>
                <a:sym typeface="Arial Narrow"/>
              </a:defRPr>
            </a:pPr>
            <a:r>
              <a:t>FHIM Terminology Value Sets are on </a:t>
            </a:r>
            <a:r>
              <a:rPr u="sng">
                <a:solidFill>
                  <a:srgbClr val="0000FF"/>
                </a:solidFill>
                <a:uFill>
                  <a:solidFill>
                    <a:srgbClr val="0000FF"/>
                  </a:solidFill>
                </a:uFill>
                <a:hlinkClick r:id="rId4" invalidUrl="" action="" tgtFrame="" tooltip="" history="1" highlightClick="0" endSnd="0"/>
              </a:rPr>
              <a:t>NLM </a:t>
            </a:r>
            <a:r>
              <a:rPr u="sng">
                <a:solidFill>
                  <a:srgbClr val="0000FF"/>
                </a:solidFill>
                <a:uFill>
                  <a:solidFill>
                    <a:srgbClr val="0000FF"/>
                  </a:solidFill>
                </a:uFill>
                <a:hlinkClick r:id="rId4" invalidUrl="" action="" tgtFrame="" tooltip="" history="1" highlightClick="0" endSnd="0"/>
              </a:rPr>
              <a:t>VSAC</a:t>
            </a:r>
          </a:p>
          <a:p>
            <a:pPr lvl="2" marL="968375" indent="-454025">
              <a:spcBef>
                <a:spcPts val="600"/>
              </a:spcBef>
              <a:buSzPct val="100000"/>
              <a:buFont typeface="Arial"/>
              <a:buChar char="•"/>
              <a:defRPr sz="2000">
                <a:latin typeface="+mj-lt"/>
                <a:ea typeface="+mj-ea"/>
                <a:cs typeface="+mj-cs"/>
                <a:sym typeface="Arial Narrow"/>
              </a:defRPr>
            </a:pPr>
            <a:r>
              <a:t>UMLS license required to see content</a:t>
            </a:r>
          </a:p>
          <a:p>
            <a:pPr marL="497838" indent="-457200">
              <a:spcBef>
                <a:spcPts val="600"/>
              </a:spcBef>
              <a:buSzPct val="100000"/>
              <a:buAutoNum type="arabicPeriod" startAt="1"/>
              <a:defRPr>
                <a:latin typeface="+mj-lt"/>
                <a:ea typeface="+mj-ea"/>
                <a:cs typeface="+mj-cs"/>
                <a:sym typeface="Arial Narrow"/>
              </a:defRPr>
            </a:pPr>
            <a:r>
              <a:rPr u="sng">
                <a:solidFill>
                  <a:srgbClr val="0000FF"/>
                </a:solidFill>
                <a:uFill>
                  <a:solidFill>
                    <a:srgbClr val="0000FF"/>
                  </a:solidFill>
                </a:uFill>
                <a:hlinkClick r:id="rId5" invalidUrl="" action="" tgtFrame="" tooltip="" history="1" highlightClick="0" endSnd="0"/>
              </a:rPr>
              <a:t>FHIM Domains</a:t>
            </a:r>
          </a:p>
          <a:p>
            <a:pPr marL="497838" indent="-457200">
              <a:spcBef>
                <a:spcPts val="600"/>
              </a:spcBef>
              <a:buSzPct val="100000"/>
              <a:buAutoNum type="arabicPeriod" startAt="1"/>
              <a:defRPr>
                <a:latin typeface="+mj-lt"/>
                <a:ea typeface="+mj-ea"/>
                <a:cs typeface="+mj-cs"/>
                <a:sym typeface="Arial Narrow"/>
              </a:defRPr>
            </a:pPr>
            <a:r>
              <a:t>Project Documents</a:t>
            </a:r>
          </a:p>
          <a:p>
            <a:pPr lvl="1" marL="1027112" indent="-342900">
              <a:spcBef>
                <a:spcPts val="600"/>
              </a:spcBef>
              <a:buSzPct val="100000"/>
              <a:buFont typeface="Arial"/>
              <a:buChar char="•"/>
              <a:defRPr sz="2000">
                <a:latin typeface="+mj-lt"/>
                <a:ea typeface="+mj-ea"/>
                <a:cs typeface="+mj-cs"/>
                <a:sym typeface="Arial Narrow"/>
              </a:defRPr>
            </a:pPr>
            <a:r>
              <a:t> </a:t>
            </a:r>
            <a:r>
              <a:rPr u="sng">
                <a:solidFill>
                  <a:srgbClr val="0000FF"/>
                </a:solidFill>
                <a:uFill>
                  <a:solidFill>
                    <a:srgbClr val="0000FF"/>
                  </a:solidFill>
                </a:uFill>
                <a:hlinkClick r:id="rId6" invalidUrl="" action="" tgtFrame="" tooltip="" history="1" highlightClick="0" endSnd="0"/>
              </a:rPr>
              <a:t>FHIM Model-Driven Implementation Process Guide</a:t>
            </a:r>
          </a:p>
          <a:p>
            <a:pPr lvl="1" marL="1027112" indent="-342900">
              <a:spcBef>
                <a:spcPts val="600"/>
              </a:spcBef>
              <a:buSzPct val="100000"/>
              <a:buFont typeface="Arial"/>
              <a:buChar char="•"/>
              <a:defRPr sz="2000">
                <a:latin typeface="+mj-lt"/>
                <a:ea typeface="+mj-ea"/>
                <a:cs typeface="+mj-cs"/>
                <a:sym typeface="Arial Narrow"/>
              </a:defRPr>
            </a:pPr>
            <a:r>
              <a:rPr u="sng">
                <a:solidFill>
                  <a:srgbClr val="0000FF"/>
                </a:solidFill>
                <a:uFill>
                  <a:solidFill>
                    <a:srgbClr val="0000FF"/>
                  </a:solidFill>
                </a:uFill>
                <a:hlinkClick r:id="rId7" invalidUrl="" action="" tgtFrame="" tooltip="" history="1" highlightClick="0" endSnd="0"/>
              </a:rPr>
              <a:t>Terminology Modeling Process Guide</a:t>
            </a:r>
          </a:p>
          <a:p>
            <a:pPr lvl="1" marL="1027112" indent="-342900">
              <a:spcBef>
                <a:spcPts val="600"/>
              </a:spcBef>
              <a:buSzPct val="100000"/>
              <a:buFont typeface="Arial"/>
              <a:buChar char="•"/>
              <a:defRPr sz="2000">
                <a:latin typeface="+mj-lt"/>
                <a:ea typeface="+mj-ea"/>
                <a:cs typeface="+mj-cs"/>
                <a:sym typeface="Arial Narrow"/>
              </a:defRPr>
            </a:pPr>
            <a:r>
              <a:rPr u="sng">
                <a:solidFill>
                  <a:srgbClr val="0000FF"/>
                </a:solidFill>
                <a:uFill>
                  <a:solidFill>
                    <a:srgbClr val="0000FF"/>
                  </a:solidFill>
                </a:uFill>
                <a:hlinkClick r:id="rId8" invalidUrl="" action="" tgtFrame="" tooltip="" history="1" highlightClick="0" endSnd="0"/>
              </a:rPr>
              <a:t>Information Modeling Process Guide</a:t>
            </a:r>
          </a:p>
          <a:p>
            <a:pPr lvl="1" marL="1027112" indent="-342900">
              <a:spcBef>
                <a:spcPts val="600"/>
              </a:spcBef>
              <a:buSzPct val="100000"/>
              <a:buFont typeface="Arial"/>
              <a:buChar char="•"/>
              <a:defRPr sz="2000">
                <a:latin typeface="+mj-lt"/>
                <a:ea typeface="+mj-ea"/>
                <a:cs typeface="+mj-cs"/>
                <a:sym typeface="Arial Narrow"/>
              </a:defRPr>
            </a:pPr>
            <a:r>
              <a:rPr u="sng">
                <a:solidFill>
                  <a:srgbClr val="0000FF"/>
                </a:solidFill>
                <a:uFill>
                  <a:solidFill>
                    <a:srgbClr val="0000FF"/>
                  </a:solidFill>
                </a:uFill>
                <a:hlinkClick r:id="rId9" invalidUrl="" action="" tgtFrame="" tooltip="" history="1" highlightClick="0" endSnd="0"/>
              </a:rPr>
              <a:t>Information Modeling Style Guide</a:t>
            </a:r>
          </a:p>
          <a:p>
            <a:pPr marL="497838" indent="-457200">
              <a:spcBef>
                <a:spcPts val="600"/>
              </a:spcBef>
              <a:buSzPct val="100000"/>
              <a:buAutoNum type="arabicPeriod" startAt="1"/>
              <a:defRPr>
                <a:latin typeface="+mj-lt"/>
                <a:ea typeface="+mj-ea"/>
                <a:cs typeface="+mj-cs"/>
                <a:sym typeface="Arial Narrow"/>
              </a:defRPr>
            </a:pPr>
            <a:r>
              <a:rPr u="sng">
                <a:solidFill>
                  <a:srgbClr val="0000FF"/>
                </a:solidFill>
                <a:uFill>
                  <a:solidFill>
                    <a:srgbClr val="0000FF"/>
                  </a:solidFill>
                </a:uFill>
                <a:hlinkClick r:id="rId8" invalidUrl="" action="" tgtFrame="" tooltip="" history="1" highlightClick="0" endSnd="0"/>
              </a:rPr>
              <a:t>MDHT</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Title 1"/>
          <p:cNvSpPr txBox="1"/>
          <p:nvPr>
            <p:ph type="title"/>
          </p:nvPr>
        </p:nvSpPr>
        <p:spPr>
          <a:xfrm>
            <a:off x="0" y="0"/>
            <a:ext cx="7924800" cy="1017588"/>
          </a:xfrm>
          <a:prstGeom prst="rect">
            <a:avLst/>
          </a:prstGeom>
        </p:spPr>
        <p:txBody>
          <a:bodyPr/>
          <a:lstStyle/>
          <a:p>
            <a:pPr algn="ctr">
              <a:defRPr sz="2800">
                <a:latin typeface="Arial Black"/>
                <a:ea typeface="Arial Black"/>
                <a:cs typeface="Arial Black"/>
                <a:sym typeface="Arial Black"/>
              </a:defRPr>
            </a:pPr>
            <a:r>
              <a:t>Additional FHIM Website Resources</a:t>
            </a:r>
            <a:br/>
            <a:r>
              <a:t>www.FHIMS.org</a:t>
            </a:r>
          </a:p>
        </p:txBody>
      </p:sp>
      <p:sp>
        <p:nvSpPr>
          <p:cNvPr id="39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39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39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393" name="TextBox 5"/>
          <p:cNvSpPr txBox="1"/>
          <p:nvPr/>
        </p:nvSpPr>
        <p:spPr>
          <a:xfrm>
            <a:off x="0" y="1234985"/>
            <a:ext cx="9144000" cy="502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buSzPct val="100000"/>
              <a:buAutoNum type="arabicPeriod" startAt="1"/>
              <a:defRPr sz="2000">
                <a:latin typeface="+mj-lt"/>
                <a:ea typeface="+mj-ea"/>
                <a:cs typeface="+mj-cs"/>
                <a:sym typeface="Arial Narrow"/>
              </a:defRPr>
            </a:pPr>
            <a:r>
              <a:rPr u="sng">
                <a:solidFill>
                  <a:srgbClr val="0000FF"/>
                </a:solidFill>
                <a:uFill>
                  <a:solidFill>
                    <a:srgbClr val="0000FF"/>
                  </a:solidFill>
                </a:uFill>
                <a:hlinkClick r:id="rId3" invalidUrl="" action="" tgtFrame="" tooltip="" history="1" highlightClick="0" endSnd="0"/>
              </a:rPr>
              <a:t>FHIM </a:t>
            </a:r>
            <a:r>
              <a:rPr u="sng">
                <a:solidFill>
                  <a:srgbClr val="0000FF"/>
                </a:solidFill>
                <a:uFill>
                  <a:solidFill>
                    <a:srgbClr val="0000FF"/>
                  </a:solidFill>
                </a:uFill>
                <a:hlinkClick r:id="rId3" invalidUrl="" action="" tgtFrame="" tooltip="" history="1" highlightClick="0" endSnd="0"/>
              </a:rPr>
              <a:t>Fact </a:t>
            </a:r>
            <a:r>
              <a:rPr u="sng">
                <a:solidFill>
                  <a:srgbClr val="0000FF"/>
                </a:solidFill>
                <a:uFill>
                  <a:solidFill>
                    <a:srgbClr val="0000FF"/>
                  </a:solidFill>
                </a:uFill>
                <a:hlinkClick r:id="rId3" invalidUrl="" action="" tgtFrame="" tooltip="" history="1" highlightClick="0" endSnd="0"/>
              </a:rPr>
              <a:t>Sheet &amp; Related Links</a:t>
            </a:r>
          </a:p>
          <a:p>
            <a:pPr marL="497838" indent="-457200">
              <a:buSzPct val="100000"/>
              <a:buAutoNum type="arabicPeriod" startAt="1"/>
              <a:defRPr sz="2000">
                <a:latin typeface="+mj-lt"/>
                <a:ea typeface="+mj-ea"/>
                <a:cs typeface="+mj-cs"/>
                <a:sym typeface="Arial Narrow"/>
              </a:defRPr>
            </a:pPr>
            <a:r>
              <a:rPr u="sng">
                <a:solidFill>
                  <a:srgbClr val="0000FF"/>
                </a:solidFill>
                <a:uFill>
                  <a:solidFill>
                    <a:srgbClr val="0000FF"/>
                  </a:solidFill>
                </a:uFill>
                <a:hlinkClick r:id="rId4" invalidUrl="" action="" tgtFrame="" tooltip="" history="1" highlightClick="0" endSnd="0"/>
              </a:rPr>
              <a:t>Pressure Ulcer Sample Model</a:t>
            </a:r>
          </a:p>
          <a:p>
            <a:pPr marL="497838" indent="-457200">
              <a:buSzPct val="100000"/>
              <a:buAutoNum type="arabicPeriod" startAt="1"/>
              <a:defRPr sz="2000">
                <a:latin typeface="+mj-lt"/>
                <a:ea typeface="+mj-ea"/>
                <a:cs typeface="+mj-cs"/>
                <a:sym typeface="Arial Narrow"/>
              </a:defRPr>
            </a:pPr>
            <a:r>
              <a:t>Model Downloads</a:t>
            </a:r>
          </a:p>
          <a:p>
            <a:pPr marL="914400" indent="-4016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5" invalidUrl="" action="" tgtFrame="" tooltip="" history="1" highlightClick="0" endSnd="0"/>
              </a:rPr>
              <a:t>FHIM Unfragmented Model as ZIP file</a:t>
            </a:r>
          </a:p>
          <a:p>
            <a:pPr marL="914400" indent="-4016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6" invalidUrl="" action="" tgtFrame="" tooltip="" history="1" highlightClick="0" endSnd="0"/>
              </a:rPr>
              <a:t>FHIM XMI Version of the Model as ZIP file</a:t>
            </a:r>
          </a:p>
          <a:p>
            <a:pPr marL="914400" indent="-4016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7" invalidUrl="" action="" tgtFrame="" tooltip="" history="1" highlightClick="0" endSnd="0"/>
              </a:rPr>
              <a:t>FHIM Terminology Model as ZIP file</a:t>
            </a:r>
          </a:p>
          <a:p>
            <a:pPr marL="914400" indent="-4016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8" invalidUrl="" action="" tgtFrame="" tooltip="" history="1" highlightClick="0" endSnd="0"/>
              </a:rPr>
              <a:t>Slide Presentation: FHIM Model Content Overview </a:t>
            </a:r>
          </a:p>
          <a:p>
            <a:pPr marL="497838" indent="-457200">
              <a:buSzPct val="100000"/>
              <a:buAutoNum type="arabicPeriod" startAt="4"/>
              <a:defRPr sz="2000">
                <a:latin typeface="+mj-lt"/>
                <a:ea typeface="+mj-ea"/>
                <a:cs typeface="+mj-cs"/>
                <a:sym typeface="Arial Narrow"/>
              </a:defRPr>
            </a:pPr>
            <a:r>
              <a:t>Conferences, Presentations and Data Sheets</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9" invalidUrl="" action="" tgtFrame="" tooltip="" history="1" highlightClick="0" endSnd="0"/>
              </a:rPr>
              <a:t>Federal Health Architecture Data Sheet</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0" invalidUrl="" action="" tgtFrame="" tooltip="" history="1" highlightClick="0" endSnd="0"/>
              </a:rPr>
              <a:t>Government Health IT Conference &amp; Exhibition</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1" invalidUrl="" action="" tgtFrame="" tooltip="" history="1" highlightClick="0" endSnd="0"/>
              </a:rPr>
              <a:t>HHS ONC Intro to NIEM and the S &amp; I Framework</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2" invalidUrl="" action="" tgtFrame="" tooltip="" history="1" highlightClick="0" endSnd="0"/>
              </a:rPr>
              <a:t>Mitre Publications</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3" invalidUrl="" action="" tgtFrame="" tooltip="" history="1" highlightClick="0" endSnd="0"/>
              </a:rPr>
              <a:t>Public Health Reporting, Clinical Element Data Dictionary (CEDD) Feb. 2012</a:t>
            </a:r>
            <a:r>
              <a:t> </a:t>
            </a:r>
          </a:p>
          <a:p>
            <a:pPr marL="497838" indent="-457200">
              <a:buSzPct val="100000"/>
              <a:buAutoNum type="arabicPeriod" startAt="5"/>
              <a:defRPr sz="2000">
                <a:latin typeface="+mj-lt"/>
                <a:ea typeface="+mj-ea"/>
                <a:cs typeface="+mj-cs"/>
                <a:sym typeface="Arial Narrow"/>
              </a:defRPr>
            </a:pPr>
            <a:r>
              <a:t>Related Links </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4" invalidUrl="" action="" tgtFrame="" tooltip="" history="1" highlightClick="0" endSnd="0"/>
              </a:rPr>
              <a:t>FHIMS Registration Information</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5" invalidUrl="" action="" tgtFrame="" tooltip="" history="1" highlightClick="0" endSnd="0"/>
              </a:rPr>
              <a:t>Information Model Fundamentals</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6" invalidUrl="" action="" tgtFrame="" tooltip="" history="1" highlightClick="0" endSnd="0"/>
              </a:rPr>
              <a:t>S &amp; I Framework: Clinical Information Models for LRI</a:t>
            </a:r>
          </a:p>
          <a:p>
            <a:pPr marL="914400" indent="-452437">
              <a:buSzPct val="100000"/>
              <a:buFont typeface="Arial"/>
              <a:buChar char="•"/>
              <a:defRPr sz="1800">
                <a:latin typeface="+mj-lt"/>
                <a:ea typeface="+mj-ea"/>
                <a:cs typeface="+mj-cs"/>
                <a:sym typeface="Arial Narrow"/>
              </a:defRPr>
            </a:pPr>
            <a:r>
              <a:rPr u="sng">
                <a:solidFill>
                  <a:srgbClr val="0000FF"/>
                </a:solidFill>
                <a:uFill>
                  <a:solidFill>
                    <a:srgbClr val="0000FF"/>
                  </a:solidFill>
                </a:uFill>
                <a:hlinkClick r:id="rId17" invalidUrl="" action="" tgtFrame="" tooltip="" history="1" highlightClick="0" endSnd="0"/>
              </a:rPr>
              <a:t>HL7 Virtual Medical Record (vMR</a:t>
            </a:r>
            <a:r>
              <a:rPr u="sng">
                <a:solidFill>
                  <a:srgbClr val="0000FF"/>
                </a:solidFill>
                <a:uFill>
                  <a:solidFill>
                    <a:srgbClr val="0000FF"/>
                  </a:solidFill>
                </a:uFill>
                <a:hlinkClick r:id="rId17" invalidUrl="" action="" tgtFrame="" tooltip="" history="1" highlightClick="0" endSnd="0"/>
              </a:rPr>
              <a:t>)</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Title 1"/>
          <p:cNvSpPr txBox="1"/>
          <p:nvPr>
            <p:ph type="title"/>
          </p:nvPr>
        </p:nvSpPr>
        <p:spPr>
          <a:xfrm>
            <a:off x="300037" y="0"/>
            <a:ext cx="7540626" cy="1017588"/>
          </a:xfrm>
          <a:prstGeom prst="rect">
            <a:avLst/>
          </a:prstGeom>
        </p:spPr>
        <p:txBody>
          <a:bodyPr/>
          <a:lstStyle/>
          <a:p>
            <a:pPr>
              <a:defRPr sz="2400"/>
            </a:pPr>
            <a:r>
              <a:t>Key Artifacts/Models: </a:t>
            </a:r>
            <a:br/>
            <a:r>
              <a:t>Compared and Contrasted to the FHIM</a:t>
            </a:r>
          </a:p>
        </p:txBody>
      </p:sp>
      <p:sp>
        <p:nvSpPr>
          <p:cNvPr id="398" name="Content Placeholder 2"/>
          <p:cNvSpPr txBox="1"/>
          <p:nvPr>
            <p:ph type="body" idx="1"/>
          </p:nvPr>
        </p:nvSpPr>
        <p:spPr>
          <a:xfrm>
            <a:off x="838200" y="1295400"/>
            <a:ext cx="7620001" cy="5051612"/>
          </a:xfrm>
          <a:prstGeom prst="rect">
            <a:avLst/>
          </a:prstGeom>
        </p:spPr>
        <p:txBody>
          <a:bodyPr/>
          <a:lstStyle/>
          <a:p>
            <a:pPr>
              <a:defRPr sz="1400"/>
            </a:pPr>
            <a:r>
              <a:t>FHIM refines the conceptual HL7 Reference Model into a logical Reference Information Model which focuses on clinically related domains and the superset of entities, associations and their attributes and value set, based on the Federal Use Cases and SME input. FHIM is intended to be constrained to particular applications (e.g., immunization management system/registry).</a:t>
            </a:r>
          </a:p>
          <a:p>
            <a:pPr lvl="1">
              <a:buFont typeface="Arial"/>
              <a:defRPr sz="1400"/>
            </a:pPr>
            <a:r>
              <a:t>HL7 (Detailed) Clinical Models and CIMI Architypes start with clinical concepts (e.g., temperature) and necessary / provenance meta-data needed to inform FHIM.</a:t>
            </a:r>
          </a:p>
          <a:p>
            <a:pPr>
              <a:defRPr sz="1400"/>
            </a:pPr>
            <a:r>
              <a:t>EHR-S FM functions are associated with CIMI/FHIM Logical entities to define system objects, capabilities and Services. </a:t>
            </a:r>
          </a:p>
          <a:p>
            <a:pPr>
              <a:defRPr sz="1400"/>
            </a:pPr>
            <a:r>
              <a:t>ICIB Lists and associated Use Cases provide a context for the use of the various models.</a:t>
            </a:r>
          </a:p>
          <a:p>
            <a:pPr>
              <a:defRPr sz="1400"/>
            </a:pPr>
            <a:r>
              <a:t>S&amp;I initiatives have been mapped to FHIM; where for example, an interoperable Data Access Framework (DAF) must be a FHIM subset.</a:t>
            </a:r>
          </a:p>
          <a:p>
            <a:pPr>
              <a:defRPr sz="1400"/>
            </a:pPr>
            <a:r>
              <a:t>NIEM, FHIR, CDA, CCDA, HL7 V2, NCPDP, HL7 v12 are implementation paradigms; where for interoperability, they must be consistent FHIM sub-sets.</a:t>
            </a:r>
          </a:p>
          <a:p>
            <a:pPr lvl="1">
              <a:buFont typeface="Arial"/>
              <a:defRPr sz="1400"/>
            </a:pPr>
            <a:r>
              <a:t>NIEM, FHIR, CDA, CCDA implementation guides can be generated by MDHT using FHIM</a:t>
            </a:r>
          </a:p>
          <a:p>
            <a:pPr lvl="1">
              <a:buFont typeface="Arial"/>
              <a:defRPr sz="1400"/>
            </a:pPr>
            <a:r>
              <a:t>HL7 V2, NCPDP, X12 are XML messages, which already have implementation guides.</a:t>
            </a:r>
          </a:p>
          <a:p>
            <a:pPr>
              <a:defRPr sz="1400"/>
            </a:pPr>
            <a:r>
              <a:t>IHE Technical Framework defines specific standards-based systems integration implementations to achieve effective sharing of medical information. </a:t>
            </a:r>
          </a:p>
          <a:p>
            <a:pPr>
              <a:defRPr sz="1400"/>
            </a:pPr>
            <a:r>
              <a:t>NIST Risk and Security Frameworks establish cybersecurity risk assessments and a structure to create, guide, assess and improve comprehensive cybersecurity programs. </a:t>
            </a:r>
          </a:p>
        </p:txBody>
      </p:sp>
      <p:sp>
        <p:nvSpPr>
          <p:cNvPr id="399" name="Slide Number Placeholder 3"/>
          <p:cNvSpPr txBox="1"/>
          <p:nvPr>
            <p:ph type="sldNum" sz="quarter" idx="2"/>
          </p:nvPr>
        </p:nvSpPr>
        <p:spPr>
          <a:xfrm>
            <a:off x="8575849" y="6629400"/>
            <a:ext cx="182216" cy="172815"/>
          </a:xfrm>
          <a:prstGeom prst="rect">
            <a:avLst/>
          </a:prstGeom>
          <a:extLst>
            <a:ext uri="{C572A759-6A51-4108-AA02-DFA0A04FC94B}">
              <ma14:wrappingTextBoxFlag xmlns:ma14="http://schemas.microsoft.com/office/mac/drawingml/2011/main" val="1"/>
            </a:ext>
          </a:extLst>
        </p:spPr>
        <p:txBody>
          <a:bodyPr/>
          <a:lstStyle>
            <a:lvl1pPr>
              <a:defRPr>
                <a:solidFill>
                  <a:srgbClr val="80808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Title 1"/>
          <p:cNvSpPr txBox="1"/>
          <p:nvPr>
            <p:ph type="title"/>
          </p:nvPr>
        </p:nvSpPr>
        <p:spPr>
          <a:xfrm>
            <a:off x="300037" y="0"/>
            <a:ext cx="7540626" cy="1017588"/>
          </a:xfrm>
          <a:prstGeom prst="rect">
            <a:avLst/>
          </a:prstGeom>
        </p:spPr>
        <p:txBody>
          <a:bodyPr/>
          <a:lstStyle/>
          <a:p>
            <a:pPr/>
            <a:r>
              <a:t>FHIM Preliminary Work Plan</a:t>
            </a:r>
          </a:p>
        </p:txBody>
      </p:sp>
      <p:sp>
        <p:nvSpPr>
          <p:cNvPr id="404" name="Slide Number Placeholder 3"/>
          <p:cNvSpPr txBox="1"/>
          <p:nvPr>
            <p:ph type="sldNum" sz="quarter" idx="2"/>
          </p:nvPr>
        </p:nvSpPr>
        <p:spPr>
          <a:xfrm>
            <a:off x="8370267" y="6172199"/>
            <a:ext cx="182217" cy="1728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05" name="Table 5"/>
          <p:cNvGraphicFramePr/>
          <p:nvPr/>
        </p:nvGraphicFramePr>
        <p:xfrm>
          <a:off x="331693" y="1566022"/>
          <a:ext cx="8417860" cy="372034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04465"/>
                <a:gridCol w="2104465"/>
                <a:gridCol w="2104465"/>
                <a:gridCol w="2104465"/>
              </a:tblGrid>
              <a:tr h="313344">
                <a:tc>
                  <a:txBody>
                    <a:bodyPr/>
                    <a:lstStyle/>
                    <a:p>
                      <a:pPr>
                        <a:defRPr sz="1800">
                          <a:uFillTx/>
                        </a:defRPr>
                      </a:pPr>
                      <a:r>
                        <a:rPr b="1" sz="1400">
                          <a:solidFill>
                            <a:srgbClr val="53585F"/>
                          </a:solidFill>
                          <a:uFill>
                            <a:solidFill>
                              <a:srgbClr val="000000"/>
                            </a:solidFill>
                          </a:uFill>
                          <a:latin typeface="Georgia"/>
                          <a:ea typeface="Georgia"/>
                          <a:cs typeface="Georgia"/>
                          <a:sym typeface="Georgia"/>
                        </a:rPr>
                        <a:t>FY2015</a:t>
                      </a:r>
                    </a:p>
                  </a:txBody>
                  <a:tcPr marL="45720" marR="45720" marT="45720" marB="45720" anchor="t" anchorCtr="0" horzOverflow="overflow"/>
                </a:tc>
                <a:tc>
                  <a:txBody>
                    <a:bodyPr/>
                    <a:lstStyle/>
                    <a:p>
                      <a:pPr>
                        <a:defRPr sz="1800">
                          <a:uFillTx/>
                        </a:defRPr>
                      </a:pPr>
                      <a:r>
                        <a:rPr b="1" sz="1400">
                          <a:solidFill>
                            <a:srgbClr val="53585F"/>
                          </a:solidFill>
                          <a:uFill>
                            <a:solidFill>
                              <a:srgbClr val="000000"/>
                            </a:solidFill>
                          </a:uFill>
                          <a:latin typeface="Georgia"/>
                          <a:ea typeface="Georgia"/>
                          <a:cs typeface="Georgia"/>
                          <a:sym typeface="Georgia"/>
                        </a:rPr>
                        <a:t>FY2016</a:t>
                      </a:r>
                    </a:p>
                  </a:txBody>
                  <a:tcPr marL="45720" marR="45720" marT="45720" marB="45720" anchor="t" anchorCtr="0" horzOverflow="overflow"/>
                </a:tc>
                <a:tc>
                  <a:txBody>
                    <a:bodyPr/>
                    <a:lstStyle/>
                    <a:p>
                      <a:pPr>
                        <a:defRPr sz="1800">
                          <a:uFillTx/>
                        </a:defRPr>
                      </a:pPr>
                      <a:r>
                        <a:rPr b="1" sz="1400">
                          <a:solidFill>
                            <a:srgbClr val="53585F"/>
                          </a:solidFill>
                          <a:uFill>
                            <a:solidFill>
                              <a:srgbClr val="000000"/>
                            </a:solidFill>
                          </a:uFill>
                          <a:latin typeface="Georgia"/>
                          <a:ea typeface="Georgia"/>
                          <a:cs typeface="Georgia"/>
                          <a:sym typeface="Georgia"/>
                        </a:rPr>
                        <a:t>FY2017</a:t>
                      </a:r>
                    </a:p>
                  </a:txBody>
                  <a:tcPr marL="45720" marR="45720" marT="45720" marB="45720" anchor="t" anchorCtr="0" horzOverflow="overflow"/>
                </a:tc>
                <a:tc>
                  <a:txBody>
                    <a:bodyPr/>
                    <a:lstStyle/>
                    <a:p>
                      <a:pPr>
                        <a:defRPr sz="1800">
                          <a:uFillTx/>
                        </a:defRPr>
                      </a:pPr>
                      <a:r>
                        <a:rPr b="1" sz="1400">
                          <a:solidFill>
                            <a:srgbClr val="53585F"/>
                          </a:solidFill>
                          <a:uFill>
                            <a:solidFill>
                              <a:srgbClr val="000000"/>
                            </a:solidFill>
                          </a:uFill>
                          <a:latin typeface="Georgia"/>
                          <a:ea typeface="Georgia"/>
                          <a:cs typeface="Georgia"/>
                          <a:sym typeface="Georgia"/>
                        </a:rPr>
                        <a:t>FY2018+</a:t>
                      </a: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Case Mgmt. TM</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Clinical Decision Support IM-TM (180)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Social Work 
IM-TM (90)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 &amp; Terminology (TBD)</a:t>
                      </a: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Radiology/Imaging IM &amp; TM (180)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Consultations 
IM-TM (180)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Surgery 
IM-TM (90)</a:t>
                      </a:r>
                    </a:p>
                  </a:txBody>
                  <a:tcPr marL="45720" marR="45720" marT="45720" marB="45720" anchor="t" anchorCtr="0" horzOverflow="overflow"/>
                </a:tc>
                <a:tc>
                  <a:txBody>
                    <a:bodyPr/>
                    <a:lstStyle/>
                    <a:p>
                      <a:pPr>
                        <a:defRPr>
                          <a:solidFill>
                            <a:srgbClr val="53585F"/>
                          </a:solidFill>
                          <a:uFill>
                            <a:solidFill>
                              <a:srgbClr val="000000"/>
                            </a:solidFill>
                          </a:uFill>
                          <a:latin typeface="Georgia"/>
                          <a:ea typeface="Georgia"/>
                          <a:cs typeface="Georgia"/>
                          <a:sym typeface="Georgia"/>
                        </a:defRPr>
                      </a:pP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Clinical Decision Support IM-TM (180)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Clinical Documents 
IM-TM (90)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 &amp; Terminology (TBD)</a:t>
                      </a:r>
                    </a:p>
                  </a:txBody>
                  <a:tcPr marL="45720" marR="45720" marT="45720" marB="45720" anchor="t" anchorCtr="0" horzOverflow="overflow"/>
                </a:tc>
                <a:tc>
                  <a:txBody>
                    <a:bodyPr/>
                    <a:lstStyle/>
                    <a:p>
                      <a:pPr>
                        <a:defRPr>
                          <a:solidFill>
                            <a:srgbClr val="53585F"/>
                          </a:solidFill>
                          <a:uFill>
                            <a:solidFill>
                              <a:srgbClr val="000000"/>
                            </a:solidFill>
                          </a:uFill>
                          <a:latin typeface="Georgia"/>
                          <a:ea typeface="Georgia"/>
                          <a:cs typeface="Georgia"/>
                          <a:sym typeface="Georgia"/>
                        </a:defRPr>
                      </a:pP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Clinical Decision Support IM-TM (180)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Social Work 
IM-TM (90)</a:t>
                      </a:r>
                    </a:p>
                  </a:txBody>
                  <a:tcPr marL="45720" marR="45720" marT="45720" marB="45720" anchor="t" anchorCtr="0" horzOverflow="overflow"/>
                </a:tc>
                <a:tc>
                  <a:txBody>
                    <a:bodyPr/>
                    <a:lstStyle/>
                    <a:p>
                      <a:pPr>
                        <a:defRPr>
                          <a:solidFill>
                            <a:srgbClr val="53585F"/>
                          </a:solidFill>
                          <a:uFill>
                            <a:solidFill>
                              <a:srgbClr val="000000"/>
                            </a:solidFill>
                          </a:uFill>
                          <a:latin typeface="Georgia"/>
                          <a:ea typeface="Georgia"/>
                          <a:cs typeface="Georgia"/>
                          <a:sym typeface="Georgia"/>
                        </a:defRPr>
                      </a:pPr>
                    </a:p>
                  </a:txBody>
                  <a:tcPr marL="45720" marR="45720" marT="45720" marB="45720" anchor="t" anchorCtr="0" horzOverflow="overflow"/>
                </a:tc>
                <a:tc>
                  <a:txBody>
                    <a:bodyPr/>
                    <a:lstStyle/>
                    <a:p>
                      <a:pPr>
                        <a:defRPr>
                          <a:solidFill>
                            <a:srgbClr val="53585F"/>
                          </a:solidFill>
                          <a:uFill>
                            <a:solidFill>
                              <a:srgbClr val="000000"/>
                            </a:solidFill>
                          </a:uFill>
                          <a:latin typeface="Georgia"/>
                          <a:ea typeface="Georgia"/>
                          <a:cs typeface="Georgia"/>
                          <a:sym typeface="Georgia"/>
                        </a:defRPr>
                      </a:pPr>
                    </a:p>
                  </a:txBody>
                  <a:tcPr marL="45720" marR="45720" marT="45720" marB="45720" anchor="t" anchorCtr="0" horzOverflow="overflow"/>
                </a:tc>
              </a:tr>
              <a:tr h="363082">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FHIM-MDHT (90)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FHIM-MDHT (270)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FHIM-MDHT (TBD)</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FHIM-MDHT (TBD)</a:t>
                      </a: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FHIM-S&amp;I Framework (90) </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FHIM-S&amp;I Framework (270)</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FHIM-S&amp;I Framework (TBD)</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FHIM-S&amp;I Framework (TBD)</a:t>
                      </a:r>
                    </a:p>
                  </a:txBody>
                  <a:tcPr marL="45720" marR="45720" marT="45720" marB="45720" anchor="t" anchorCtr="0" horzOverflow="overflow"/>
                </a:tc>
              </a:tr>
              <a:tr h="507319">
                <a:tc>
                  <a:txBody>
                    <a:bodyPr/>
                    <a:lstStyle/>
                    <a:p>
                      <a:pPr>
                        <a:defRPr sz="1800">
                          <a:uFillTx/>
                        </a:defRPr>
                      </a:pPr>
                      <a:r>
                        <a:rPr sz="1400">
                          <a:solidFill>
                            <a:srgbClr val="53585F"/>
                          </a:solidFill>
                          <a:uFill>
                            <a:solidFill>
                              <a:srgbClr val="000000"/>
                            </a:solidFill>
                          </a:uFill>
                          <a:latin typeface="Georgia"/>
                          <a:ea typeface="Georgia"/>
                          <a:cs typeface="Georgia"/>
                          <a:sym typeface="Georgia"/>
                        </a:rPr>
                        <a:t>US Health IT 
Architecture (TBD)</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US Health IT 
Architecture (TBD)</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US Health IT 
Architecture (TBD)</a:t>
                      </a:r>
                    </a:p>
                  </a:txBody>
                  <a:tcPr marL="45720" marR="45720" marT="45720" marB="45720" anchor="t" anchorCtr="0" horzOverflow="overflow"/>
                </a:tc>
                <a:tc>
                  <a:txBody>
                    <a:bodyPr/>
                    <a:lstStyle/>
                    <a:p>
                      <a:pPr>
                        <a:defRPr sz="1800">
                          <a:uFillTx/>
                        </a:defRPr>
                      </a:pPr>
                      <a:r>
                        <a:rPr sz="1400">
                          <a:solidFill>
                            <a:srgbClr val="53585F"/>
                          </a:solidFill>
                          <a:uFill>
                            <a:solidFill>
                              <a:srgbClr val="000000"/>
                            </a:solidFill>
                          </a:uFill>
                          <a:latin typeface="Georgia"/>
                          <a:ea typeface="Georgia"/>
                          <a:cs typeface="Georgia"/>
                          <a:sym typeface="Georgia"/>
                        </a:rPr>
                        <a:t>TBD</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Picture 6" descr="Picture 6"/>
          <p:cNvPicPr>
            <a:picLocks noChangeAspect="1"/>
          </p:cNvPicPr>
          <p:nvPr/>
        </p:nvPicPr>
        <p:blipFill>
          <a:blip r:embed="rId3">
            <a:extLst/>
          </a:blip>
          <a:stretch>
            <a:fillRect/>
          </a:stretch>
        </p:blipFill>
        <p:spPr>
          <a:xfrm>
            <a:off x="76200" y="1295400"/>
            <a:ext cx="8982075" cy="4448175"/>
          </a:xfrm>
          <a:prstGeom prst="rect">
            <a:avLst/>
          </a:prstGeom>
          <a:ln w="12700">
            <a:miter lim="400000"/>
          </a:ln>
        </p:spPr>
      </p:pic>
      <p:sp>
        <p:nvSpPr>
          <p:cNvPr id="153" name="Title 1"/>
          <p:cNvSpPr txBox="1"/>
          <p:nvPr>
            <p:ph type="title"/>
          </p:nvPr>
        </p:nvSpPr>
        <p:spPr>
          <a:xfrm>
            <a:off x="0" y="0"/>
            <a:ext cx="7924800" cy="1017588"/>
          </a:xfrm>
          <a:prstGeom prst="rect">
            <a:avLst/>
          </a:prstGeom>
        </p:spPr>
        <p:txBody>
          <a:bodyPr/>
          <a:lstStyle>
            <a:lvl1pPr algn="ctr">
              <a:defRPr sz="2800">
                <a:latin typeface="Arial Black"/>
                <a:ea typeface="Arial Black"/>
                <a:cs typeface="Arial Black"/>
                <a:sym typeface="Arial Black"/>
              </a:defRPr>
            </a:lvl1pPr>
          </a:lstStyle>
          <a:p>
            <a:pPr/>
            <a:r>
              <a:t>FHIM can be an Information / Data Organizing Paradigm</a:t>
            </a:r>
          </a:p>
        </p:txBody>
      </p:sp>
      <p:sp>
        <p:nvSpPr>
          <p:cNvPr id="154" name="TextBox 4"/>
          <p:cNvSpPr txBox="1"/>
          <p:nvPr/>
        </p:nvSpPr>
        <p:spPr>
          <a:xfrm rot="1346496">
            <a:off x="6909973" y="1395695"/>
            <a:ext cx="2374528"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800">
                <a:solidFill>
                  <a:srgbClr val="961C04"/>
                </a:solidFill>
                <a:latin typeface="Algerian"/>
                <a:ea typeface="Algerian"/>
                <a:cs typeface="Algerian"/>
                <a:sym typeface="Algerian"/>
              </a:defRPr>
            </a:lvl1pPr>
          </a:lstStyle>
          <a:p>
            <a:pPr/>
            <a:r>
              <a:t>Standards</a:t>
            </a:r>
          </a:p>
        </p:txBody>
      </p:sp>
      <p:sp>
        <p:nvSpPr>
          <p:cNvPr id="155" name="TextBox 9"/>
          <p:cNvSpPr txBox="1"/>
          <p:nvPr/>
        </p:nvSpPr>
        <p:spPr>
          <a:xfrm rot="20467106">
            <a:off x="-53145" y="1358022"/>
            <a:ext cx="2162682"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592F74"/>
                </a:solidFill>
                <a:latin typeface="Algerian"/>
                <a:ea typeface="Algerian"/>
                <a:cs typeface="Algerian"/>
                <a:sym typeface="Algerian"/>
              </a:defRPr>
            </a:lvl1pPr>
          </a:lstStyle>
          <a:p>
            <a:pPr/>
            <a:r>
              <a:t>Legislation</a:t>
            </a:r>
          </a:p>
        </p:txBody>
      </p:sp>
      <p:sp>
        <p:nvSpPr>
          <p:cNvPr id="156" name="TextBox 8"/>
          <p:cNvSpPr txBox="1"/>
          <p:nvPr/>
        </p:nvSpPr>
        <p:spPr>
          <a:xfrm>
            <a:off x="3562606" y="1144012"/>
            <a:ext cx="2637951"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6E5F11"/>
                </a:solidFill>
                <a:latin typeface="Algerian"/>
                <a:ea typeface="Algerian"/>
                <a:cs typeface="Algerian"/>
                <a:sym typeface="Algerian"/>
              </a:defRPr>
            </a:lvl1pPr>
          </a:lstStyle>
          <a:p>
            <a:pPr/>
            <a:r>
              <a:t>Market Forces</a:t>
            </a:r>
          </a:p>
        </p:txBody>
      </p:sp>
      <p:sp>
        <p:nvSpPr>
          <p:cNvPr id="157" name="TextBox 2"/>
          <p:cNvSpPr txBox="1"/>
          <p:nvPr/>
        </p:nvSpPr>
        <p:spPr>
          <a:xfrm rot="3986498">
            <a:off x="7082449" y="4121623"/>
            <a:ext cx="2501831"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800">
                <a:solidFill>
                  <a:srgbClr val="006620"/>
                </a:solidFill>
                <a:latin typeface="Algerian"/>
                <a:ea typeface="Algerian"/>
                <a:cs typeface="Algerian"/>
                <a:sym typeface="Algerian"/>
              </a:defRPr>
            </a:lvl1pPr>
          </a:lstStyle>
          <a:p>
            <a:pPr/>
            <a:r>
              <a:t>Technology Change</a:t>
            </a:r>
          </a:p>
        </p:txBody>
      </p:sp>
      <p:sp>
        <p:nvSpPr>
          <p:cNvPr id="158" name="TextBox 10"/>
          <p:cNvSpPr txBox="1"/>
          <p:nvPr/>
        </p:nvSpPr>
        <p:spPr>
          <a:xfrm>
            <a:off x="3733800" y="4573527"/>
            <a:ext cx="243840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592F74"/>
                </a:solidFill>
                <a:latin typeface="Algerian"/>
                <a:ea typeface="Algerian"/>
                <a:cs typeface="Algerian"/>
                <a:sym typeface="Algerian"/>
              </a:defRPr>
            </a:pPr>
            <a:r>
              <a:t>Change</a:t>
            </a:r>
          </a:p>
          <a:p>
            <a:pPr algn="ctr">
              <a:defRPr>
                <a:solidFill>
                  <a:srgbClr val="592F74"/>
                </a:solidFill>
                <a:latin typeface="Algerian"/>
                <a:ea typeface="Algerian"/>
                <a:cs typeface="Algerian"/>
                <a:sym typeface="Algerian"/>
              </a:defRPr>
            </a:pPr>
            <a:r>
              <a:t>Management</a:t>
            </a:r>
          </a:p>
        </p:txBody>
      </p:sp>
      <p:sp>
        <p:nvSpPr>
          <p:cNvPr id="159" name="TextBox 14"/>
          <p:cNvSpPr txBox="1"/>
          <p:nvPr/>
        </p:nvSpPr>
        <p:spPr>
          <a:xfrm rot="1126124">
            <a:off x="-43656" y="5458576"/>
            <a:ext cx="2861111"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2800">
                <a:solidFill>
                  <a:srgbClr val="6E5F11"/>
                </a:solidFill>
                <a:latin typeface="Algerian"/>
                <a:ea typeface="Algerian"/>
                <a:cs typeface="Algerian"/>
                <a:sym typeface="Algerian"/>
              </a:defRPr>
            </a:lvl1pPr>
          </a:lstStyle>
          <a:p>
            <a:pPr/>
            <a:r>
              <a:t>Stakeholder Change</a:t>
            </a:r>
          </a:p>
        </p:txBody>
      </p:sp>
      <p:sp>
        <p:nvSpPr>
          <p:cNvPr id="160" name="TextBox 15"/>
          <p:cNvSpPr txBox="1"/>
          <p:nvPr/>
        </p:nvSpPr>
        <p:spPr>
          <a:xfrm>
            <a:off x="2666999" y="5228094"/>
            <a:ext cx="4233883"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6E5F11"/>
                </a:solidFill>
                <a:latin typeface="Agency FB"/>
                <a:ea typeface="Agency FB"/>
                <a:cs typeface="Agency FB"/>
                <a:sym typeface="Agency FB"/>
              </a:defRPr>
            </a:lvl1pPr>
          </a:lstStyle>
          <a:p>
            <a:pPr/>
            <a:r>
              <a:t>Team Care, Patient Centered Care, Evidence Based Care, Community Care, Value Based Care</a:t>
            </a:r>
          </a:p>
        </p:txBody>
      </p:sp>
      <p:sp>
        <p:nvSpPr>
          <p:cNvPr id="161" name="TextBox 16"/>
          <p:cNvSpPr txBox="1"/>
          <p:nvPr/>
        </p:nvSpPr>
        <p:spPr>
          <a:xfrm rot="2711879">
            <a:off x="6203817" y="5096780"/>
            <a:ext cx="286111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800">
                <a:solidFill>
                  <a:srgbClr val="6E5F11"/>
                </a:solidFill>
                <a:latin typeface="Algerian"/>
                <a:ea typeface="Algerian"/>
                <a:cs typeface="Algerian"/>
                <a:sym typeface="Algerian"/>
              </a:defRPr>
            </a:pPr>
            <a:r>
              <a:t>FHIR Profile</a:t>
            </a:r>
          </a:p>
          <a:p>
            <a:pPr algn="ctr">
              <a:defRPr sz="2800">
                <a:solidFill>
                  <a:srgbClr val="6E5F11"/>
                </a:solidFill>
                <a:latin typeface="Algerian"/>
                <a:ea typeface="Algerian"/>
                <a:cs typeface="Algerian"/>
                <a:sym typeface="Algerian"/>
              </a:defRPr>
            </a:pPr>
            <a:r>
              <a:t>Proliferation</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title"/>
          </p:nvPr>
        </p:nvSpPr>
        <p:spPr>
          <a:xfrm>
            <a:off x="0" y="0"/>
            <a:ext cx="9144000" cy="1017588"/>
          </a:xfrm>
          <a:prstGeom prst="rect">
            <a:avLst/>
          </a:prstGeom>
        </p:spPr>
        <p:txBody>
          <a:bodyPr/>
          <a:lstStyle/>
          <a:p>
            <a:pPr algn="ctr">
              <a:defRPr sz="2800">
                <a:latin typeface="Arial Black"/>
                <a:ea typeface="Arial Black"/>
                <a:cs typeface="Arial Black"/>
                <a:sym typeface="Arial Black"/>
              </a:defRPr>
            </a:pPr>
            <a:r>
              <a:t>FHIM Information Domains</a:t>
            </a:r>
            <a:br/>
            <a:r>
              <a:t>Modelling Status</a:t>
            </a:r>
          </a:p>
        </p:txBody>
      </p:sp>
      <p:pic>
        <p:nvPicPr>
          <p:cNvPr id="408" name="Picture 8" descr="Picture 8"/>
          <p:cNvPicPr>
            <a:picLocks noChangeAspect="1"/>
          </p:cNvPicPr>
          <p:nvPr/>
        </p:nvPicPr>
        <p:blipFill>
          <a:blip r:embed="rId2">
            <a:extLst/>
          </a:blip>
          <a:stretch>
            <a:fillRect/>
          </a:stretch>
        </p:blipFill>
        <p:spPr>
          <a:xfrm>
            <a:off x="-2" y="1258728"/>
            <a:ext cx="9197628" cy="5142072"/>
          </a:xfrm>
          <a:prstGeom prst="rect">
            <a:avLst/>
          </a:prstGeom>
          <a:ln w="12700">
            <a:miter lim="400000"/>
          </a:ln>
        </p:spPr>
      </p:pic>
      <p:sp>
        <p:nvSpPr>
          <p:cNvPr id="40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41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41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3"/>
          <p:cNvSpPr txBox="1"/>
          <p:nvPr>
            <p:ph type="title"/>
          </p:nvPr>
        </p:nvSpPr>
        <p:spPr>
          <a:xfrm>
            <a:off x="1" y="274638"/>
            <a:ext cx="8153401" cy="868363"/>
          </a:xfrm>
          <a:prstGeom prst="rect">
            <a:avLst/>
          </a:prstGeom>
        </p:spPr>
        <p:txBody>
          <a:bodyPr/>
          <a:lstStyle/>
          <a:p>
            <a:pPr/>
            <a:r>
              <a:t>A Logical Information Model as a Planning Tool</a:t>
            </a:r>
          </a:p>
        </p:txBody>
      </p:sp>
      <p:grpSp>
        <p:nvGrpSpPr>
          <p:cNvPr id="428" name="Diagram 4"/>
          <p:cNvGrpSpPr/>
          <p:nvPr/>
        </p:nvGrpSpPr>
        <p:grpSpPr>
          <a:xfrm>
            <a:off x="2833495" y="2262276"/>
            <a:ext cx="4538167" cy="3046282"/>
            <a:chOff x="0" y="0"/>
            <a:chExt cx="4538165" cy="3046280"/>
          </a:xfrm>
        </p:grpSpPr>
        <p:sp>
          <p:nvSpPr>
            <p:cNvPr id="414" name="Shape"/>
            <p:cNvSpPr/>
            <p:nvPr/>
          </p:nvSpPr>
          <p:spPr>
            <a:xfrm rot="5400000">
              <a:off x="210965" y="882691"/>
              <a:ext cx="796279" cy="906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69"/>
                  </a:moveTo>
                  <a:lnTo>
                    <a:pt x="12653" y="15369"/>
                  </a:lnTo>
                  <a:lnTo>
                    <a:pt x="12653" y="6788"/>
                  </a:lnTo>
                  <a:lnTo>
                    <a:pt x="10800" y="6788"/>
                  </a:lnTo>
                  <a:lnTo>
                    <a:pt x="16200" y="0"/>
                  </a:lnTo>
                  <a:lnTo>
                    <a:pt x="21600" y="6788"/>
                  </a:lnTo>
                  <a:lnTo>
                    <a:pt x="19747" y="6788"/>
                  </a:lnTo>
                  <a:lnTo>
                    <a:pt x="19747" y="21600"/>
                  </a:lnTo>
                  <a:lnTo>
                    <a:pt x="0" y="21600"/>
                  </a:lnTo>
                  <a:close/>
                </a:path>
              </a:pathLst>
            </a:custGeom>
            <a:solidFill>
              <a:srgbClr val="BAC5E2"/>
            </a:solidFill>
            <a:ln w="25400" cap="flat">
              <a:solidFill>
                <a:srgbClr val="FFFFFF"/>
              </a:solidFill>
              <a:prstDash val="solid"/>
              <a:round/>
            </a:ln>
            <a:effectLst/>
          </p:spPr>
          <p:txBody>
            <a:bodyPr wrap="square" lIns="50800" tIns="50800" rIns="50800" bIns="50800" numCol="1" anchor="t">
              <a:noAutofit/>
            </a:bodyPr>
            <a:lstStyle/>
            <a:p>
              <a:pPr/>
            </a:p>
          </p:txBody>
        </p:sp>
        <p:grpSp>
          <p:nvGrpSpPr>
            <p:cNvPr id="417" name="Group"/>
            <p:cNvGrpSpPr/>
            <p:nvPr/>
          </p:nvGrpSpPr>
          <p:grpSpPr>
            <a:xfrm>
              <a:off x="0" y="0"/>
              <a:ext cx="1340465" cy="938282"/>
              <a:chOff x="0" y="0"/>
              <a:chExt cx="1340464" cy="938281"/>
            </a:xfrm>
          </p:grpSpPr>
          <p:sp>
            <p:nvSpPr>
              <p:cNvPr id="415" name="Rounded Rectangle"/>
              <p:cNvSpPr/>
              <p:nvPr/>
            </p:nvSpPr>
            <p:spPr>
              <a:xfrm>
                <a:off x="0" y="0"/>
                <a:ext cx="1340465"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55650">
                  <a:lnSpc>
                    <a:spcPct val="90000"/>
                  </a:lnSpc>
                  <a:spcBef>
                    <a:spcPts val="1000"/>
                  </a:spcBef>
                  <a:defRPr sz="1700">
                    <a:solidFill>
                      <a:srgbClr val="FFFFFF"/>
                    </a:solidFill>
                  </a:defRPr>
                </a:pPr>
              </a:p>
            </p:txBody>
          </p:sp>
          <p:sp>
            <p:nvSpPr>
              <p:cNvPr id="416" name="Conceptual"/>
              <p:cNvSpPr txBox="1"/>
              <p:nvPr/>
            </p:nvSpPr>
            <p:spPr>
              <a:xfrm>
                <a:off x="45811" y="166248"/>
                <a:ext cx="1248843" cy="605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a:solidFill>
                      <a:srgbClr val="FFFFFF"/>
                    </a:solidFill>
                  </a:defRPr>
                </a:lvl1pPr>
              </a:lstStyle>
              <a:p>
                <a:pPr/>
                <a:r>
                  <a:t>Conceptual</a:t>
                </a:r>
              </a:p>
            </p:txBody>
          </p:sp>
        </p:grpSp>
        <p:sp>
          <p:nvSpPr>
            <p:cNvPr id="418" name="Business &amp; Clinical Perspective"/>
            <p:cNvSpPr txBox="1"/>
            <p:nvPr/>
          </p:nvSpPr>
          <p:spPr>
            <a:xfrm>
              <a:off x="1433706" y="215224"/>
              <a:ext cx="974927" cy="506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ctr">
              <a:spAutoFit/>
            </a:bodyPr>
            <a:lstStyle/>
            <a:p>
              <a:pPr lvl="1" marL="57150" indent="-57150" defTabSz="488950">
                <a:lnSpc>
                  <a:spcPct val="90000"/>
                </a:lnSpc>
                <a:spcBef>
                  <a:spcPts val="100"/>
                </a:spcBef>
                <a:buSzPct val="100000"/>
                <a:buChar char="•"/>
                <a:defRPr sz="1100"/>
              </a:pPr>
              <a:r>
                <a:t>Business &amp; Clinical Perspective</a:t>
              </a:r>
            </a:p>
          </p:txBody>
        </p:sp>
        <p:sp>
          <p:nvSpPr>
            <p:cNvPr id="419" name="Shape"/>
            <p:cNvSpPr/>
            <p:nvPr/>
          </p:nvSpPr>
          <p:spPr>
            <a:xfrm rot="5400000">
              <a:off x="1322352" y="1936690"/>
              <a:ext cx="796279" cy="906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69"/>
                  </a:moveTo>
                  <a:lnTo>
                    <a:pt x="12653" y="15369"/>
                  </a:lnTo>
                  <a:lnTo>
                    <a:pt x="12653" y="6788"/>
                  </a:lnTo>
                  <a:lnTo>
                    <a:pt x="10800" y="6788"/>
                  </a:lnTo>
                  <a:lnTo>
                    <a:pt x="16200" y="0"/>
                  </a:lnTo>
                  <a:lnTo>
                    <a:pt x="21600" y="6788"/>
                  </a:lnTo>
                  <a:lnTo>
                    <a:pt x="19747" y="6788"/>
                  </a:lnTo>
                  <a:lnTo>
                    <a:pt x="19747" y="21600"/>
                  </a:lnTo>
                  <a:lnTo>
                    <a:pt x="0" y="21600"/>
                  </a:lnTo>
                  <a:close/>
                </a:path>
              </a:pathLst>
            </a:custGeom>
            <a:solidFill>
              <a:srgbClr val="BAC5E2"/>
            </a:solidFill>
            <a:ln w="25400" cap="flat">
              <a:solidFill>
                <a:srgbClr val="FFFFFF"/>
              </a:solidFill>
              <a:prstDash val="solid"/>
              <a:round/>
            </a:ln>
            <a:effectLst/>
          </p:spPr>
          <p:txBody>
            <a:bodyPr wrap="square" lIns="50800" tIns="50800" rIns="50800" bIns="50800" numCol="1" anchor="t">
              <a:noAutofit/>
            </a:bodyPr>
            <a:lstStyle/>
            <a:p>
              <a:pPr/>
            </a:p>
          </p:txBody>
        </p:sp>
        <p:grpSp>
          <p:nvGrpSpPr>
            <p:cNvPr id="422" name="Group"/>
            <p:cNvGrpSpPr/>
            <p:nvPr/>
          </p:nvGrpSpPr>
          <p:grpSpPr>
            <a:xfrm>
              <a:off x="1111387" y="1054000"/>
              <a:ext cx="1340465" cy="938282"/>
              <a:chOff x="0" y="0"/>
              <a:chExt cx="1340464" cy="938281"/>
            </a:xfrm>
          </p:grpSpPr>
          <p:sp>
            <p:nvSpPr>
              <p:cNvPr id="420" name="Rounded Rectangle"/>
              <p:cNvSpPr/>
              <p:nvPr/>
            </p:nvSpPr>
            <p:spPr>
              <a:xfrm>
                <a:off x="0" y="0"/>
                <a:ext cx="1340465"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55650">
                  <a:lnSpc>
                    <a:spcPct val="90000"/>
                  </a:lnSpc>
                  <a:spcBef>
                    <a:spcPts val="1000"/>
                  </a:spcBef>
                  <a:defRPr sz="1700">
                    <a:solidFill>
                      <a:srgbClr val="FFFFFF"/>
                    </a:solidFill>
                  </a:defRPr>
                </a:pPr>
              </a:p>
            </p:txBody>
          </p:sp>
          <p:sp>
            <p:nvSpPr>
              <p:cNvPr id="421" name="Logical"/>
              <p:cNvSpPr txBox="1"/>
              <p:nvPr/>
            </p:nvSpPr>
            <p:spPr>
              <a:xfrm>
                <a:off x="45811" y="280902"/>
                <a:ext cx="1248843" cy="376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a:solidFill>
                      <a:srgbClr val="FFFFFF"/>
                    </a:solidFill>
                  </a:defRPr>
                </a:lvl1pPr>
              </a:lstStyle>
              <a:p>
                <a:pPr/>
                <a:r>
                  <a:t>Logical</a:t>
                </a:r>
              </a:p>
            </p:txBody>
          </p:sp>
        </p:grpSp>
        <p:sp>
          <p:nvSpPr>
            <p:cNvPr id="423" name="Normalized…"/>
            <p:cNvSpPr txBox="1"/>
            <p:nvPr/>
          </p:nvSpPr>
          <p:spPr>
            <a:xfrm>
              <a:off x="2539927" y="1244078"/>
              <a:ext cx="1408379" cy="557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ctr">
              <a:spAutoFit/>
            </a:bodyPr>
            <a:lstStyle/>
            <a:p>
              <a:pPr lvl="1" marL="57150" indent="-57150" defTabSz="488950">
                <a:lnSpc>
                  <a:spcPct val="90000"/>
                </a:lnSpc>
                <a:spcBef>
                  <a:spcPts val="100"/>
                </a:spcBef>
                <a:buSzPct val="100000"/>
                <a:buChar char="•"/>
                <a:defRPr sz="1100"/>
              </a:pPr>
              <a:r>
                <a:t>Normalized</a:t>
              </a:r>
            </a:p>
            <a:p>
              <a:pPr lvl="1" marL="57150" indent="-57150" defTabSz="488950">
                <a:lnSpc>
                  <a:spcPct val="90000"/>
                </a:lnSpc>
                <a:spcBef>
                  <a:spcPts val="100"/>
                </a:spcBef>
                <a:buSzPct val="100000"/>
                <a:buChar char="•"/>
                <a:defRPr sz="1100"/>
              </a:pPr>
              <a:r>
                <a:t>System agnostic</a:t>
              </a:r>
            </a:p>
            <a:p>
              <a:pPr lvl="1" marL="57150" indent="-57150" defTabSz="488950">
                <a:lnSpc>
                  <a:spcPct val="90000"/>
                </a:lnSpc>
                <a:spcBef>
                  <a:spcPts val="100"/>
                </a:spcBef>
                <a:buSzPct val="100000"/>
                <a:buChar char="•"/>
                <a:defRPr sz="1100"/>
              </a:pPr>
              <a:r>
                <a:t>Generic Data types</a:t>
              </a:r>
            </a:p>
          </p:txBody>
        </p:sp>
        <p:grpSp>
          <p:nvGrpSpPr>
            <p:cNvPr id="426" name="Group"/>
            <p:cNvGrpSpPr/>
            <p:nvPr/>
          </p:nvGrpSpPr>
          <p:grpSpPr>
            <a:xfrm>
              <a:off x="2222775" y="2107999"/>
              <a:ext cx="1340465" cy="938282"/>
              <a:chOff x="0" y="0"/>
              <a:chExt cx="1340464" cy="938281"/>
            </a:xfrm>
          </p:grpSpPr>
          <p:sp>
            <p:nvSpPr>
              <p:cNvPr id="424" name="Rounded Rectangle"/>
              <p:cNvSpPr/>
              <p:nvPr/>
            </p:nvSpPr>
            <p:spPr>
              <a:xfrm>
                <a:off x="0" y="0"/>
                <a:ext cx="1340465"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55650">
                  <a:lnSpc>
                    <a:spcPct val="90000"/>
                  </a:lnSpc>
                  <a:spcBef>
                    <a:spcPts val="1000"/>
                  </a:spcBef>
                  <a:defRPr sz="1700">
                    <a:solidFill>
                      <a:srgbClr val="FFFFFF"/>
                    </a:solidFill>
                  </a:defRPr>
                </a:pPr>
              </a:p>
            </p:txBody>
          </p:sp>
          <p:sp>
            <p:nvSpPr>
              <p:cNvPr id="425" name="Physical"/>
              <p:cNvSpPr txBox="1"/>
              <p:nvPr/>
            </p:nvSpPr>
            <p:spPr>
              <a:xfrm>
                <a:off x="45810" y="280902"/>
                <a:ext cx="1248843" cy="3764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4769" tIns="64769" rIns="64769" bIns="64769" numCol="1" anchor="ctr">
                <a:spAutoFit/>
              </a:bodyPr>
              <a:lstStyle>
                <a:lvl1pPr algn="ctr" defTabSz="755650">
                  <a:lnSpc>
                    <a:spcPct val="90000"/>
                  </a:lnSpc>
                  <a:spcBef>
                    <a:spcPts val="700"/>
                  </a:spcBef>
                  <a:defRPr sz="1700">
                    <a:solidFill>
                      <a:srgbClr val="FFFFFF"/>
                    </a:solidFill>
                  </a:defRPr>
                </a:lvl1pPr>
              </a:lstStyle>
              <a:p>
                <a:pPr/>
                <a:r>
                  <a:t>Physical</a:t>
                </a:r>
              </a:p>
            </p:txBody>
          </p:sp>
        </p:grpSp>
        <p:sp>
          <p:nvSpPr>
            <p:cNvPr id="427" name="System specific…"/>
            <p:cNvSpPr txBox="1"/>
            <p:nvPr/>
          </p:nvSpPr>
          <p:spPr>
            <a:xfrm>
              <a:off x="3563239" y="2219393"/>
              <a:ext cx="974927" cy="7145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1" marL="57150" indent="-57150" defTabSz="400050">
                <a:lnSpc>
                  <a:spcPct val="90000"/>
                </a:lnSpc>
                <a:spcBef>
                  <a:spcPts val="100"/>
                </a:spcBef>
                <a:buSzPct val="100000"/>
                <a:buChar char="•"/>
                <a:defRPr sz="900"/>
              </a:pPr>
              <a:r>
                <a:t>System specific</a:t>
              </a:r>
            </a:p>
            <a:p>
              <a:pPr lvl="1" marL="57150" indent="-57150" defTabSz="400050">
                <a:lnSpc>
                  <a:spcPct val="90000"/>
                </a:lnSpc>
                <a:spcBef>
                  <a:spcPts val="100"/>
                </a:spcBef>
                <a:buSzPct val="100000"/>
                <a:buChar char="•"/>
                <a:defRPr sz="900"/>
              </a:pPr>
              <a:r>
                <a:t>System data types</a:t>
              </a:r>
            </a:p>
          </p:txBody>
        </p:sp>
      </p:grpSp>
      <p:grpSp>
        <p:nvGrpSpPr>
          <p:cNvPr id="431" name="Oval 5"/>
          <p:cNvGrpSpPr/>
          <p:nvPr/>
        </p:nvGrpSpPr>
        <p:grpSpPr>
          <a:xfrm>
            <a:off x="7089775" y="2532063"/>
            <a:ext cx="1749426" cy="579439"/>
            <a:chOff x="0" y="0"/>
            <a:chExt cx="1749425" cy="579437"/>
          </a:xfrm>
        </p:grpSpPr>
        <p:sp>
          <p:nvSpPr>
            <p:cNvPr id="429" name="Oval"/>
            <p:cNvSpPr/>
            <p:nvPr/>
          </p:nvSpPr>
          <p:spPr>
            <a:xfrm>
              <a:off x="0" y="0"/>
              <a:ext cx="1749426" cy="57943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30" name="Business/Clinical Analyst"/>
            <p:cNvSpPr txBox="1"/>
            <p:nvPr/>
          </p:nvSpPr>
          <p:spPr>
            <a:xfrm>
              <a:off x="256197" y="93883"/>
              <a:ext cx="1237031" cy="3916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Business/Clinical Analyst</a:t>
              </a:r>
            </a:p>
          </p:txBody>
        </p:sp>
      </p:grpSp>
      <p:grpSp>
        <p:nvGrpSpPr>
          <p:cNvPr id="434" name="Oval 6"/>
          <p:cNvGrpSpPr/>
          <p:nvPr/>
        </p:nvGrpSpPr>
        <p:grpSpPr>
          <a:xfrm>
            <a:off x="7089775" y="3578224"/>
            <a:ext cx="1739900" cy="581028"/>
            <a:chOff x="0" y="0"/>
            <a:chExt cx="1739900" cy="581026"/>
          </a:xfrm>
        </p:grpSpPr>
        <p:sp>
          <p:nvSpPr>
            <p:cNvPr id="432" name="Oval"/>
            <p:cNvSpPr/>
            <p:nvPr/>
          </p:nvSpPr>
          <p:spPr>
            <a:xfrm>
              <a:off x="0" y="-1"/>
              <a:ext cx="1739900" cy="58102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33" name="Technical Analyst"/>
            <p:cNvSpPr txBox="1"/>
            <p:nvPr/>
          </p:nvSpPr>
          <p:spPr>
            <a:xfrm>
              <a:off x="254801" y="94677"/>
              <a:ext cx="1230298" cy="3916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Technical Analyst</a:t>
              </a:r>
            </a:p>
          </p:txBody>
        </p:sp>
      </p:grpSp>
      <p:grpSp>
        <p:nvGrpSpPr>
          <p:cNvPr id="437" name="Oval 7"/>
          <p:cNvGrpSpPr/>
          <p:nvPr/>
        </p:nvGrpSpPr>
        <p:grpSpPr>
          <a:xfrm>
            <a:off x="7089775" y="4625975"/>
            <a:ext cx="1739900" cy="579438"/>
            <a:chOff x="0" y="0"/>
            <a:chExt cx="1739900" cy="579437"/>
          </a:xfrm>
        </p:grpSpPr>
        <p:sp>
          <p:nvSpPr>
            <p:cNvPr id="435" name="Oval"/>
            <p:cNvSpPr/>
            <p:nvPr/>
          </p:nvSpPr>
          <p:spPr>
            <a:xfrm>
              <a:off x="0" y="0"/>
              <a:ext cx="1739900" cy="57943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36" name="Developer"/>
            <p:cNvSpPr txBox="1"/>
            <p:nvPr/>
          </p:nvSpPr>
          <p:spPr>
            <a:xfrm>
              <a:off x="254801" y="170084"/>
              <a:ext cx="1230298" cy="239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Developer</a:t>
              </a:r>
            </a:p>
          </p:txBody>
        </p:sp>
      </p:grpSp>
      <p:grpSp>
        <p:nvGrpSpPr>
          <p:cNvPr id="440" name="Oval 8"/>
          <p:cNvGrpSpPr/>
          <p:nvPr/>
        </p:nvGrpSpPr>
        <p:grpSpPr>
          <a:xfrm>
            <a:off x="1049337" y="2447924"/>
            <a:ext cx="1770064" cy="581028"/>
            <a:chOff x="0" y="0"/>
            <a:chExt cx="1770062" cy="581026"/>
          </a:xfrm>
        </p:grpSpPr>
        <p:sp>
          <p:nvSpPr>
            <p:cNvPr id="438" name="Oval"/>
            <p:cNvSpPr/>
            <p:nvPr/>
          </p:nvSpPr>
          <p:spPr>
            <a:xfrm>
              <a:off x="-1" y="-1"/>
              <a:ext cx="1770064" cy="58102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39" name="Clinical Interoperability Scenarios"/>
            <p:cNvSpPr txBox="1"/>
            <p:nvPr/>
          </p:nvSpPr>
          <p:spPr>
            <a:xfrm>
              <a:off x="259218" y="18477"/>
              <a:ext cx="1251625" cy="5440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Clinical Interoperability Scenarios</a:t>
              </a:r>
            </a:p>
          </p:txBody>
        </p:sp>
      </p:grpSp>
      <p:grpSp>
        <p:nvGrpSpPr>
          <p:cNvPr id="443" name="Oval 9"/>
          <p:cNvGrpSpPr/>
          <p:nvPr/>
        </p:nvGrpSpPr>
        <p:grpSpPr>
          <a:xfrm>
            <a:off x="1039812" y="3495675"/>
            <a:ext cx="1770064" cy="579438"/>
            <a:chOff x="0" y="0"/>
            <a:chExt cx="1770062" cy="579437"/>
          </a:xfrm>
        </p:grpSpPr>
        <p:sp>
          <p:nvSpPr>
            <p:cNvPr id="441" name="Oval"/>
            <p:cNvSpPr/>
            <p:nvPr/>
          </p:nvSpPr>
          <p:spPr>
            <a:xfrm>
              <a:off x="-1" y="0"/>
              <a:ext cx="1770064" cy="57943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42" name="I2TP"/>
            <p:cNvSpPr txBox="1"/>
            <p:nvPr/>
          </p:nvSpPr>
          <p:spPr>
            <a:xfrm>
              <a:off x="259218" y="170084"/>
              <a:ext cx="1251625" cy="239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I2TP</a:t>
              </a:r>
            </a:p>
          </p:txBody>
        </p:sp>
      </p:grpSp>
      <p:grpSp>
        <p:nvGrpSpPr>
          <p:cNvPr id="446" name="Oval 10"/>
          <p:cNvGrpSpPr/>
          <p:nvPr/>
        </p:nvGrpSpPr>
        <p:grpSpPr>
          <a:xfrm>
            <a:off x="1039812" y="4541837"/>
            <a:ext cx="1770064" cy="581027"/>
            <a:chOff x="0" y="0"/>
            <a:chExt cx="1770062" cy="581026"/>
          </a:xfrm>
        </p:grpSpPr>
        <p:sp>
          <p:nvSpPr>
            <p:cNvPr id="444" name="Oval"/>
            <p:cNvSpPr/>
            <p:nvPr/>
          </p:nvSpPr>
          <p:spPr>
            <a:xfrm>
              <a:off x="-1" y="-1"/>
              <a:ext cx="1770064" cy="581028"/>
            </a:xfrm>
            <a:prstGeom prst="ellipse">
              <a:avLst/>
            </a:prstGeom>
            <a:solidFill>
              <a:srgbClr val="A58E1A"/>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45" name="Specifications"/>
            <p:cNvSpPr txBox="1"/>
            <p:nvPr/>
          </p:nvSpPr>
          <p:spPr>
            <a:xfrm>
              <a:off x="259218" y="170877"/>
              <a:ext cx="1251625" cy="2392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100">
                  <a:solidFill>
                    <a:srgbClr val="FFFFFF"/>
                  </a:solidFill>
                </a:defRPr>
              </a:lvl1pPr>
            </a:lstStyle>
            <a:p>
              <a:pPr/>
              <a:r>
                <a:t>Specifications</a:t>
              </a:r>
            </a:p>
          </p:txBody>
        </p:sp>
      </p:grpSp>
      <p:sp>
        <p:nvSpPr>
          <p:cNvPr id="447" name="TextBox 11"/>
          <p:cNvSpPr txBox="1"/>
          <p:nvPr/>
        </p:nvSpPr>
        <p:spPr>
          <a:xfrm>
            <a:off x="1196975" y="1830388"/>
            <a:ext cx="1455738"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1600">
                <a:solidFill>
                  <a:srgbClr val="006620"/>
                </a:solidFill>
                <a:effectLst>
                  <a:outerShdw sx="100000" sy="100000" kx="0" ky="0" algn="b" rotWithShape="0" blurRad="38100" dist="38100" dir="2700000">
                    <a:srgbClr val="000000">
                      <a:alpha val="43137"/>
                    </a:srgbClr>
                  </a:outerShdw>
                </a:effectLst>
              </a:defRPr>
            </a:lvl1pPr>
          </a:lstStyle>
          <a:p>
            <a:pPr/>
            <a:r>
              <a:t>IPO Artifacts</a:t>
            </a:r>
          </a:p>
        </p:txBody>
      </p:sp>
      <p:sp>
        <p:nvSpPr>
          <p:cNvPr id="448" name="TextBox 12"/>
          <p:cNvSpPr txBox="1"/>
          <p:nvPr/>
        </p:nvSpPr>
        <p:spPr>
          <a:xfrm>
            <a:off x="7297738" y="1830388"/>
            <a:ext cx="1455738"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1600">
                <a:solidFill>
                  <a:srgbClr val="006620"/>
                </a:solidFill>
                <a:effectLst>
                  <a:outerShdw sx="100000" sy="100000" kx="0" ky="0" algn="b" rotWithShape="0" blurRad="38100" dist="38100" dir="2700000">
                    <a:srgbClr val="000000">
                      <a:alpha val="43137"/>
                    </a:srgbClr>
                  </a:outerShdw>
                </a:effectLst>
              </a:defRPr>
            </a:lvl1pPr>
          </a:lstStyle>
          <a:p>
            <a:pPr/>
            <a:r>
              <a:t>Audience</a:t>
            </a:r>
          </a:p>
        </p:txBody>
      </p:sp>
      <p:sp>
        <p:nvSpPr>
          <p:cNvPr id="449" name="TextBox 13"/>
          <p:cNvSpPr txBox="1"/>
          <p:nvPr/>
        </p:nvSpPr>
        <p:spPr>
          <a:xfrm>
            <a:off x="3430587" y="1830388"/>
            <a:ext cx="2587626"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600"/>
              </a:spcBef>
              <a:defRPr sz="1600">
                <a:solidFill>
                  <a:srgbClr val="006620"/>
                </a:solidFill>
                <a:effectLst>
                  <a:outerShdw sx="100000" sy="100000" kx="0" ky="0" algn="b" rotWithShape="0" blurRad="38100" dist="38100" dir="2700000">
                    <a:srgbClr val="000000">
                      <a:alpha val="43137"/>
                    </a:srgbClr>
                  </a:outerShdw>
                </a:effectLst>
              </a:defRPr>
            </a:lvl1pPr>
          </a:lstStyle>
          <a:p>
            <a:pPr/>
            <a:r>
              <a:t>Data Model Levels</a:t>
            </a:r>
          </a:p>
        </p:txBody>
      </p:sp>
      <p:sp>
        <p:nvSpPr>
          <p:cNvPr id="450" name="Rounded Rectangle 2"/>
          <p:cNvSpPr/>
          <p:nvPr/>
        </p:nvSpPr>
        <p:spPr>
          <a:xfrm>
            <a:off x="936625" y="2170113"/>
            <a:ext cx="8061325" cy="2157412"/>
          </a:xfrm>
          <a:prstGeom prst="roundRect">
            <a:avLst>
              <a:gd name="adj" fmla="val 16667"/>
            </a:avLst>
          </a:prstGeom>
          <a:ln w="6350">
            <a:solidFill>
              <a:srgbClr val="808080"/>
            </a:solidFill>
          </a:ln>
        </p:spPr>
        <p:txBody>
          <a:bodyPr lIns="50800" tIns="50800" rIns="50800" bIns="50800" anchor="ctr"/>
          <a:lstStyle/>
          <a:p>
            <a:pPr algn="ctr"/>
          </a:p>
        </p:txBody>
      </p:sp>
      <p:sp>
        <p:nvSpPr>
          <p:cNvPr id="451" name="Rounded Rectangle 14"/>
          <p:cNvSpPr/>
          <p:nvPr/>
        </p:nvSpPr>
        <p:spPr>
          <a:xfrm>
            <a:off x="936625" y="4327525"/>
            <a:ext cx="8061325" cy="1268413"/>
          </a:xfrm>
          <a:prstGeom prst="roundRect">
            <a:avLst>
              <a:gd name="adj" fmla="val 16667"/>
            </a:avLst>
          </a:prstGeom>
          <a:ln w="6350">
            <a:solidFill>
              <a:srgbClr val="808080"/>
            </a:solidFill>
          </a:ln>
        </p:spPr>
        <p:txBody>
          <a:bodyPr lIns="50800" tIns="50800" rIns="50800" bIns="50800" anchor="ctr"/>
          <a:lstStyle/>
          <a:p>
            <a:pPr algn="ctr"/>
          </a:p>
        </p:txBody>
      </p:sp>
      <p:sp>
        <p:nvSpPr>
          <p:cNvPr id="452" name="TextBox 15"/>
          <p:cNvSpPr txBox="1"/>
          <p:nvPr/>
        </p:nvSpPr>
        <p:spPr>
          <a:xfrm rot="16200000">
            <a:off x="80586" y="4724658"/>
            <a:ext cx="13971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600"/>
              </a:spcBef>
              <a:defRPr sz="1600">
                <a:latin typeface="Calibri"/>
                <a:ea typeface="Calibri"/>
                <a:cs typeface="Calibri"/>
                <a:sym typeface="Calibri"/>
              </a:defRPr>
            </a:lvl1pPr>
          </a:lstStyle>
          <a:p>
            <a:pPr/>
            <a:r>
              <a:t>Implementers</a:t>
            </a:r>
          </a:p>
        </p:txBody>
      </p:sp>
      <p:sp>
        <p:nvSpPr>
          <p:cNvPr id="453" name="TextBox 17"/>
          <p:cNvSpPr txBox="1"/>
          <p:nvPr/>
        </p:nvSpPr>
        <p:spPr>
          <a:xfrm rot="16200000">
            <a:off x="316528" y="3100051"/>
            <a:ext cx="91888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600"/>
              </a:spcBef>
              <a:defRPr sz="1600">
                <a:latin typeface="Calibri"/>
                <a:ea typeface="Calibri"/>
                <a:cs typeface="Calibri"/>
                <a:sym typeface="Calibri"/>
              </a:defRPr>
            </a:lvl1pPr>
          </a:lstStyle>
          <a:p>
            <a:pPr/>
            <a:r>
              <a:t>Planners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Rectangle 14"/>
          <p:cNvSpPr/>
          <p:nvPr/>
        </p:nvSpPr>
        <p:spPr>
          <a:xfrm>
            <a:off x="1455738" y="4724400"/>
            <a:ext cx="1744661" cy="990600"/>
          </a:xfrm>
          <a:prstGeom prst="rect">
            <a:avLst/>
          </a:prstGeom>
          <a:solidFill>
            <a:srgbClr val="C1E1FE"/>
          </a:solidFill>
          <a:ln w="19050">
            <a:solidFill>
              <a:srgbClr val="53585F"/>
            </a:solidFill>
          </a:ln>
        </p:spPr>
        <p:txBody>
          <a:bodyPr lIns="50800" tIns="50800" rIns="50800" bIns="50800" anchor="ctr"/>
          <a:lstStyle/>
          <a:p>
            <a:pPr algn="ctr">
              <a:defRPr>
                <a:solidFill>
                  <a:srgbClr val="FFFFFF"/>
                </a:solidFill>
              </a:defRPr>
            </a:pPr>
          </a:p>
        </p:txBody>
      </p:sp>
      <p:sp>
        <p:nvSpPr>
          <p:cNvPr id="458" name="Rectangle 13"/>
          <p:cNvSpPr/>
          <p:nvPr/>
        </p:nvSpPr>
        <p:spPr>
          <a:xfrm>
            <a:off x="1455738" y="3733800"/>
            <a:ext cx="1744661" cy="990600"/>
          </a:xfrm>
          <a:prstGeom prst="rect">
            <a:avLst/>
          </a:prstGeom>
          <a:solidFill>
            <a:srgbClr val="C1E1FE"/>
          </a:solidFill>
          <a:ln w="19050">
            <a:solidFill>
              <a:srgbClr val="53585F"/>
            </a:solidFill>
          </a:ln>
        </p:spPr>
        <p:txBody>
          <a:bodyPr lIns="50800" tIns="50800" rIns="50800" bIns="50800" anchor="ctr"/>
          <a:lstStyle/>
          <a:p>
            <a:pPr algn="ctr">
              <a:defRPr>
                <a:solidFill>
                  <a:srgbClr val="FFFFFF"/>
                </a:solidFill>
              </a:defRPr>
            </a:pPr>
          </a:p>
        </p:txBody>
      </p:sp>
      <p:sp>
        <p:nvSpPr>
          <p:cNvPr id="459" name="Rectangle 1"/>
          <p:cNvSpPr/>
          <p:nvPr/>
        </p:nvSpPr>
        <p:spPr>
          <a:xfrm>
            <a:off x="1455738" y="2743200"/>
            <a:ext cx="1744661" cy="990600"/>
          </a:xfrm>
          <a:prstGeom prst="rect">
            <a:avLst/>
          </a:prstGeom>
          <a:solidFill>
            <a:srgbClr val="C1E1FE"/>
          </a:solidFill>
          <a:ln w="19050">
            <a:solidFill>
              <a:srgbClr val="53585F"/>
            </a:solidFill>
          </a:ln>
        </p:spPr>
        <p:txBody>
          <a:bodyPr lIns="50800" tIns="50800" rIns="50800" bIns="50800" anchor="ctr"/>
          <a:lstStyle/>
          <a:p>
            <a:pPr algn="ctr">
              <a:defRPr>
                <a:solidFill>
                  <a:srgbClr val="FFFFFF"/>
                </a:solidFill>
              </a:defRPr>
            </a:pPr>
          </a:p>
        </p:txBody>
      </p:sp>
      <p:sp>
        <p:nvSpPr>
          <p:cNvPr id="460" name="Title 1"/>
          <p:cNvSpPr txBox="1"/>
          <p:nvPr>
            <p:ph type="title"/>
          </p:nvPr>
        </p:nvSpPr>
        <p:spPr>
          <a:xfrm>
            <a:off x="152400" y="9525"/>
            <a:ext cx="8707440" cy="914400"/>
          </a:xfrm>
          <a:prstGeom prst="rect">
            <a:avLst/>
          </a:prstGeom>
        </p:spPr>
        <p:txBody>
          <a:bodyPr/>
          <a:lstStyle/>
          <a:p>
            <a:pPr algn="ctr"/>
            <a:r>
              <a:t>Modeling Perspectives of </a:t>
            </a:r>
            <a:br/>
            <a:r>
              <a:t>HL7 RIM, FHIM, NIEM, FHIR, &amp; C-CDA </a:t>
            </a:r>
          </a:p>
        </p:txBody>
      </p:sp>
      <p:sp>
        <p:nvSpPr>
          <p:cNvPr id="461" name="Slide Number Placeholder 3"/>
          <p:cNvSpPr txBox="1"/>
          <p:nvPr>
            <p:ph type="sldNum" sz="quarter" idx="2"/>
          </p:nvPr>
        </p:nvSpPr>
        <p:spPr>
          <a:xfrm>
            <a:off x="8578131" y="6624670"/>
            <a:ext cx="145902" cy="139701"/>
          </a:xfrm>
          <a:prstGeom prst="rect">
            <a:avLst/>
          </a:prstGeom>
          <a:extLst>
            <a:ext uri="{C572A759-6A51-4108-AA02-DFA0A04FC94B}">
              <ma14:wrappingTextBoxFlag xmlns:ma14="http://schemas.microsoft.com/office/mac/drawingml/2011/main" val="1"/>
            </a:ext>
          </a:extLst>
        </p:spPr>
        <p:txBody>
          <a:bodyPr/>
          <a:lstStyle>
            <a:lvl1pPr>
              <a:defRPr>
                <a:solidFill>
                  <a:srgbClr val="7F7F7F"/>
                </a:solidFill>
                <a:latin typeface="Calibri"/>
                <a:ea typeface="Calibri"/>
                <a:cs typeface="Calibri"/>
                <a:sym typeface="Calibri"/>
              </a:defRPr>
            </a:lvl1pPr>
          </a:lstStyle>
          <a:p>
            <a:pPr/>
            <a:fld id="{86CB4B4D-7CA3-9044-876B-883B54F8677D}" type="slidenum"/>
          </a:p>
        </p:txBody>
      </p:sp>
      <p:grpSp>
        <p:nvGrpSpPr>
          <p:cNvPr id="476" name="Diagram 6"/>
          <p:cNvGrpSpPr/>
          <p:nvPr/>
        </p:nvGrpSpPr>
        <p:grpSpPr>
          <a:xfrm>
            <a:off x="3332873" y="2795514"/>
            <a:ext cx="4733759" cy="3219377"/>
            <a:chOff x="0" y="0"/>
            <a:chExt cx="4733757" cy="3219375"/>
          </a:xfrm>
        </p:grpSpPr>
        <p:sp>
          <p:nvSpPr>
            <p:cNvPr id="462" name="Shape"/>
            <p:cNvSpPr/>
            <p:nvPr/>
          </p:nvSpPr>
          <p:spPr>
            <a:xfrm rot="5400000">
              <a:off x="232558" y="848031"/>
              <a:ext cx="796279" cy="906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69"/>
                  </a:moveTo>
                  <a:lnTo>
                    <a:pt x="12653" y="15369"/>
                  </a:lnTo>
                  <a:lnTo>
                    <a:pt x="12653" y="6788"/>
                  </a:lnTo>
                  <a:lnTo>
                    <a:pt x="10800" y="6788"/>
                  </a:lnTo>
                  <a:lnTo>
                    <a:pt x="16200" y="0"/>
                  </a:lnTo>
                  <a:lnTo>
                    <a:pt x="21600" y="6788"/>
                  </a:lnTo>
                  <a:lnTo>
                    <a:pt x="19747" y="6788"/>
                  </a:lnTo>
                  <a:lnTo>
                    <a:pt x="19747" y="21600"/>
                  </a:lnTo>
                  <a:lnTo>
                    <a:pt x="0" y="21600"/>
                  </a:lnTo>
                  <a:close/>
                </a:path>
              </a:pathLst>
            </a:custGeom>
            <a:solidFill>
              <a:srgbClr val="BAC5E2"/>
            </a:solidFill>
            <a:ln w="25400" cap="flat">
              <a:solidFill>
                <a:srgbClr val="FFFFFF"/>
              </a:solidFill>
              <a:prstDash val="solid"/>
              <a:round/>
            </a:ln>
            <a:effectLst/>
          </p:spPr>
          <p:txBody>
            <a:bodyPr wrap="square" lIns="50800" tIns="50800" rIns="50800" bIns="50800" numCol="1" anchor="t">
              <a:noAutofit/>
            </a:bodyPr>
            <a:lstStyle/>
            <a:p>
              <a:pPr/>
            </a:p>
          </p:txBody>
        </p:sp>
        <p:grpSp>
          <p:nvGrpSpPr>
            <p:cNvPr id="465" name="Group"/>
            <p:cNvGrpSpPr/>
            <p:nvPr/>
          </p:nvGrpSpPr>
          <p:grpSpPr>
            <a:xfrm>
              <a:off x="0" y="0"/>
              <a:ext cx="1340465" cy="938282"/>
              <a:chOff x="0" y="0"/>
              <a:chExt cx="1340464" cy="938281"/>
            </a:xfrm>
          </p:grpSpPr>
          <p:sp>
            <p:nvSpPr>
              <p:cNvPr id="463" name="Rounded Rectangle"/>
              <p:cNvSpPr/>
              <p:nvPr/>
            </p:nvSpPr>
            <p:spPr>
              <a:xfrm>
                <a:off x="0" y="0"/>
                <a:ext cx="1340465"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11200">
                  <a:lnSpc>
                    <a:spcPct val="90000"/>
                  </a:lnSpc>
                  <a:spcBef>
                    <a:spcPts val="1000"/>
                  </a:spcBef>
                  <a:defRPr sz="1600">
                    <a:solidFill>
                      <a:srgbClr val="FFFFFF"/>
                    </a:solidFill>
                  </a:defRPr>
                </a:pPr>
              </a:p>
            </p:txBody>
          </p:sp>
          <p:sp>
            <p:nvSpPr>
              <p:cNvPr id="464" name="Conceptual…"/>
              <p:cNvSpPr txBox="1"/>
              <p:nvPr/>
            </p:nvSpPr>
            <p:spPr>
              <a:xfrm>
                <a:off x="45811" y="151329"/>
                <a:ext cx="1248843" cy="635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p>
                <a:pPr algn="ctr" defTabSz="711200">
                  <a:lnSpc>
                    <a:spcPct val="90000"/>
                  </a:lnSpc>
                  <a:spcBef>
                    <a:spcPts val="600"/>
                  </a:spcBef>
                  <a:defRPr sz="1600">
                    <a:solidFill>
                      <a:srgbClr val="FFFFFF"/>
                    </a:solidFill>
                  </a:defRPr>
                </a:pPr>
                <a:r>
                  <a:t>Conceptual</a:t>
                </a:r>
              </a:p>
              <a:p>
                <a:pPr algn="ctr" defTabSz="711200">
                  <a:lnSpc>
                    <a:spcPct val="90000"/>
                  </a:lnSpc>
                  <a:spcBef>
                    <a:spcPts val="600"/>
                  </a:spcBef>
                  <a:defRPr sz="1600">
                    <a:solidFill>
                      <a:srgbClr val="FFFFFF"/>
                    </a:solidFill>
                  </a:defRPr>
                </a:pPr>
                <a:r>
                  <a:t>Business</a:t>
                </a:r>
              </a:p>
            </p:txBody>
          </p:sp>
        </p:grpSp>
        <p:sp>
          <p:nvSpPr>
            <p:cNvPr id="466" name="Business &amp; Clinical Perspective"/>
            <p:cNvSpPr txBox="1"/>
            <p:nvPr/>
          </p:nvSpPr>
          <p:spPr>
            <a:xfrm>
              <a:off x="1366685" y="96186"/>
              <a:ext cx="1108969" cy="675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p>
              <a:pPr lvl="1" marL="114300" indent="-114300" defTabSz="622300">
                <a:lnSpc>
                  <a:spcPct val="90000"/>
                </a:lnSpc>
                <a:spcBef>
                  <a:spcPts val="200"/>
                </a:spcBef>
                <a:buSzPct val="100000"/>
                <a:buChar char="•"/>
                <a:defRPr sz="1400">
                  <a:latin typeface="+mj-lt"/>
                  <a:ea typeface="+mj-ea"/>
                  <a:cs typeface="+mj-cs"/>
                  <a:sym typeface="Arial Narrow"/>
                </a:defRPr>
              </a:pPr>
              <a:r>
                <a:t>Business &amp; Clinical Perspective</a:t>
              </a:r>
            </a:p>
          </p:txBody>
        </p:sp>
        <p:sp>
          <p:nvSpPr>
            <p:cNvPr id="467" name="Shape"/>
            <p:cNvSpPr/>
            <p:nvPr/>
          </p:nvSpPr>
          <p:spPr>
            <a:xfrm rot="5400000">
              <a:off x="1354522" y="1902030"/>
              <a:ext cx="796280" cy="906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69"/>
                  </a:moveTo>
                  <a:lnTo>
                    <a:pt x="12653" y="15369"/>
                  </a:lnTo>
                  <a:lnTo>
                    <a:pt x="12653" y="6788"/>
                  </a:lnTo>
                  <a:lnTo>
                    <a:pt x="10800" y="6788"/>
                  </a:lnTo>
                  <a:lnTo>
                    <a:pt x="16200" y="0"/>
                  </a:lnTo>
                  <a:lnTo>
                    <a:pt x="21600" y="6788"/>
                  </a:lnTo>
                  <a:lnTo>
                    <a:pt x="19747" y="6788"/>
                  </a:lnTo>
                  <a:lnTo>
                    <a:pt x="19747" y="21600"/>
                  </a:lnTo>
                  <a:lnTo>
                    <a:pt x="0" y="21600"/>
                  </a:lnTo>
                  <a:close/>
                </a:path>
              </a:pathLst>
            </a:custGeom>
            <a:solidFill>
              <a:srgbClr val="BAC5E2"/>
            </a:solidFill>
            <a:ln w="25400" cap="flat">
              <a:solidFill>
                <a:srgbClr val="FFFFFF"/>
              </a:solidFill>
              <a:prstDash val="solid"/>
              <a:round/>
            </a:ln>
            <a:effectLst/>
          </p:spPr>
          <p:txBody>
            <a:bodyPr wrap="square" lIns="50800" tIns="50800" rIns="50800" bIns="50800" numCol="1" anchor="t">
              <a:noAutofit/>
            </a:bodyPr>
            <a:lstStyle/>
            <a:p>
              <a:pPr/>
            </a:p>
          </p:txBody>
        </p:sp>
        <p:grpSp>
          <p:nvGrpSpPr>
            <p:cNvPr id="470" name="Group"/>
            <p:cNvGrpSpPr/>
            <p:nvPr/>
          </p:nvGrpSpPr>
          <p:grpSpPr>
            <a:xfrm>
              <a:off x="1046776" y="1019340"/>
              <a:ext cx="1340465" cy="938282"/>
              <a:chOff x="0" y="0"/>
              <a:chExt cx="1340464" cy="938281"/>
            </a:xfrm>
          </p:grpSpPr>
          <p:sp>
            <p:nvSpPr>
              <p:cNvPr id="468" name="Rounded Rectangle"/>
              <p:cNvSpPr/>
              <p:nvPr/>
            </p:nvSpPr>
            <p:spPr>
              <a:xfrm>
                <a:off x="0" y="0"/>
                <a:ext cx="1340465"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11200">
                  <a:lnSpc>
                    <a:spcPct val="90000"/>
                  </a:lnSpc>
                  <a:spcBef>
                    <a:spcPts val="1000"/>
                  </a:spcBef>
                  <a:defRPr sz="1600">
                    <a:solidFill>
                      <a:srgbClr val="FFFFFF"/>
                    </a:solidFill>
                  </a:defRPr>
                </a:pPr>
              </a:p>
            </p:txBody>
          </p:sp>
          <p:sp>
            <p:nvSpPr>
              <p:cNvPr id="469" name="Logical…"/>
              <p:cNvSpPr txBox="1"/>
              <p:nvPr/>
            </p:nvSpPr>
            <p:spPr>
              <a:xfrm>
                <a:off x="45810" y="151329"/>
                <a:ext cx="1248843" cy="635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p>
                <a:pPr algn="ctr" defTabSz="711200">
                  <a:lnSpc>
                    <a:spcPct val="90000"/>
                  </a:lnSpc>
                  <a:spcBef>
                    <a:spcPts val="600"/>
                  </a:spcBef>
                  <a:defRPr sz="1600">
                    <a:solidFill>
                      <a:srgbClr val="FFFFFF"/>
                    </a:solidFill>
                  </a:defRPr>
                </a:pPr>
                <a:r>
                  <a:t>Logical</a:t>
                </a:r>
              </a:p>
              <a:p>
                <a:pPr algn="ctr" defTabSz="711200">
                  <a:lnSpc>
                    <a:spcPct val="90000"/>
                  </a:lnSpc>
                  <a:spcBef>
                    <a:spcPts val="600"/>
                  </a:spcBef>
                  <a:defRPr sz="1600">
                    <a:solidFill>
                      <a:srgbClr val="FFFFFF"/>
                    </a:solidFill>
                  </a:defRPr>
                </a:pPr>
                <a:r>
                  <a:t>Technical</a:t>
                </a:r>
              </a:p>
            </p:txBody>
          </p:sp>
        </p:grpSp>
        <p:sp>
          <p:nvSpPr>
            <p:cNvPr id="471" name="Normalized…"/>
            <p:cNvSpPr txBox="1"/>
            <p:nvPr/>
          </p:nvSpPr>
          <p:spPr>
            <a:xfrm>
              <a:off x="2463432" y="1026742"/>
              <a:ext cx="1408379" cy="922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p>
              <a:pPr lvl="1" marL="114300" indent="-114300" defTabSz="622300">
                <a:lnSpc>
                  <a:spcPct val="90000"/>
                </a:lnSpc>
                <a:spcBef>
                  <a:spcPts val="200"/>
                </a:spcBef>
                <a:buSzPct val="100000"/>
                <a:buChar char="•"/>
                <a:defRPr sz="1400">
                  <a:latin typeface="+mj-lt"/>
                  <a:ea typeface="+mj-ea"/>
                  <a:cs typeface="+mj-cs"/>
                  <a:sym typeface="Arial Narrow"/>
                </a:defRPr>
              </a:pPr>
              <a:r>
                <a:t>Normalized</a:t>
              </a:r>
            </a:p>
            <a:p>
              <a:pPr lvl="1" marL="114300" indent="-114300" defTabSz="622300">
                <a:lnSpc>
                  <a:spcPct val="90000"/>
                </a:lnSpc>
                <a:spcBef>
                  <a:spcPts val="200"/>
                </a:spcBef>
                <a:buSzPct val="100000"/>
                <a:buChar char="•"/>
                <a:defRPr sz="1400">
                  <a:latin typeface="+mj-lt"/>
                  <a:ea typeface="+mj-ea"/>
                  <a:cs typeface="+mj-cs"/>
                  <a:sym typeface="Arial Narrow"/>
                </a:defRPr>
              </a:pPr>
              <a:r>
                <a:t>System agnostic</a:t>
              </a:r>
            </a:p>
            <a:p>
              <a:pPr lvl="1" marL="114300" indent="-114300" defTabSz="622300">
                <a:lnSpc>
                  <a:spcPct val="90000"/>
                </a:lnSpc>
                <a:spcBef>
                  <a:spcPts val="200"/>
                </a:spcBef>
                <a:buSzPct val="100000"/>
                <a:buChar char="•"/>
                <a:defRPr sz="1400">
                  <a:latin typeface="+mj-lt"/>
                  <a:ea typeface="+mj-ea"/>
                  <a:cs typeface="+mj-cs"/>
                  <a:sym typeface="Arial Narrow"/>
                </a:defRPr>
              </a:pPr>
              <a:r>
                <a:t>Terminology Binding</a:t>
              </a:r>
            </a:p>
          </p:txBody>
        </p:sp>
        <p:grpSp>
          <p:nvGrpSpPr>
            <p:cNvPr id="474" name="Group"/>
            <p:cNvGrpSpPr/>
            <p:nvPr/>
          </p:nvGrpSpPr>
          <p:grpSpPr>
            <a:xfrm>
              <a:off x="2158632" y="2005089"/>
              <a:ext cx="1645260" cy="938282"/>
              <a:chOff x="0" y="0"/>
              <a:chExt cx="1645259" cy="938281"/>
            </a:xfrm>
          </p:grpSpPr>
          <p:sp>
            <p:nvSpPr>
              <p:cNvPr id="472" name="Rounded Rectangle"/>
              <p:cNvSpPr/>
              <p:nvPr/>
            </p:nvSpPr>
            <p:spPr>
              <a:xfrm>
                <a:off x="0" y="0"/>
                <a:ext cx="1645260" cy="938282"/>
              </a:xfrm>
              <a:prstGeom prst="roundRect">
                <a:avLst>
                  <a:gd name="adj" fmla="val 16670"/>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711200">
                  <a:lnSpc>
                    <a:spcPct val="90000"/>
                  </a:lnSpc>
                  <a:spcBef>
                    <a:spcPts val="1000"/>
                  </a:spcBef>
                  <a:defRPr sz="1600">
                    <a:solidFill>
                      <a:srgbClr val="FFFFFF"/>
                    </a:solidFill>
                  </a:defRPr>
                </a:pPr>
              </a:p>
            </p:txBody>
          </p:sp>
          <p:sp>
            <p:nvSpPr>
              <p:cNvPr id="473" name="Physical…"/>
              <p:cNvSpPr txBox="1"/>
              <p:nvPr/>
            </p:nvSpPr>
            <p:spPr>
              <a:xfrm>
                <a:off x="45810" y="48127"/>
                <a:ext cx="1553639" cy="8420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p>
                <a:pPr algn="ctr" defTabSz="711200">
                  <a:lnSpc>
                    <a:spcPct val="90000"/>
                  </a:lnSpc>
                  <a:spcBef>
                    <a:spcPts val="600"/>
                  </a:spcBef>
                  <a:defRPr sz="1600">
                    <a:solidFill>
                      <a:srgbClr val="FFFFFF"/>
                    </a:solidFill>
                  </a:defRPr>
                </a:pPr>
                <a:r>
                  <a:t>Physical</a:t>
                </a:r>
              </a:p>
              <a:p>
                <a:pPr algn="ctr" defTabSz="711200">
                  <a:lnSpc>
                    <a:spcPct val="90000"/>
                  </a:lnSpc>
                  <a:spcBef>
                    <a:spcPts val="600"/>
                  </a:spcBef>
                  <a:defRPr sz="1600">
                    <a:solidFill>
                      <a:srgbClr val="FFFFFF"/>
                    </a:solidFill>
                  </a:defRPr>
                </a:pPr>
                <a:r>
                  <a:t>Implementation</a:t>
                </a:r>
              </a:p>
            </p:txBody>
          </p:sp>
        </p:grpSp>
        <p:sp>
          <p:nvSpPr>
            <p:cNvPr id="475" name="System specific…"/>
            <p:cNvSpPr txBox="1"/>
            <p:nvPr/>
          </p:nvSpPr>
          <p:spPr>
            <a:xfrm>
              <a:off x="3758831" y="1861238"/>
              <a:ext cx="974927" cy="1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339" tIns="53339" rIns="53339" bIns="53339" numCol="1" anchor="ctr">
              <a:spAutoFit/>
            </a:bodyPr>
            <a:lstStyle/>
            <a:p>
              <a:pPr lvl="1" marL="114300" indent="-114300" defTabSz="622300">
                <a:lnSpc>
                  <a:spcPct val="90000"/>
                </a:lnSpc>
                <a:spcBef>
                  <a:spcPts val="200"/>
                </a:spcBef>
                <a:buSzPct val="100000"/>
                <a:buChar char="•"/>
                <a:defRPr sz="1400">
                  <a:latin typeface="Adobe Devanagari"/>
                  <a:ea typeface="Adobe Devanagari"/>
                  <a:cs typeface="Adobe Devanagari"/>
                  <a:sym typeface="Adobe Devanagari"/>
                </a:defRPr>
              </a:pPr>
              <a:r>
                <a:t>System specific</a:t>
              </a:r>
            </a:p>
            <a:p>
              <a:pPr lvl="1" marL="114300" indent="-114300" defTabSz="622300">
                <a:lnSpc>
                  <a:spcPct val="90000"/>
                </a:lnSpc>
                <a:spcBef>
                  <a:spcPts val="200"/>
                </a:spcBef>
                <a:buSzPct val="100000"/>
                <a:buChar char="•"/>
                <a:defRPr sz="1400">
                  <a:latin typeface="Adobe Devanagari"/>
                  <a:ea typeface="Adobe Devanagari"/>
                  <a:cs typeface="Adobe Devanagari"/>
                  <a:sym typeface="Adobe Devanagari"/>
                </a:defRPr>
              </a:pPr>
              <a:r>
                <a:t>System data types</a:t>
              </a:r>
            </a:p>
          </p:txBody>
        </p:sp>
      </p:grpSp>
      <p:sp>
        <p:nvSpPr>
          <p:cNvPr id="477" name="TextBox 7"/>
          <p:cNvSpPr txBox="1"/>
          <p:nvPr/>
        </p:nvSpPr>
        <p:spPr>
          <a:xfrm>
            <a:off x="1731963" y="3054349"/>
            <a:ext cx="1175786" cy="675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solidFill>
                  <a:srgbClr val="53585F"/>
                </a:solidFill>
                <a:latin typeface="Calibri"/>
                <a:ea typeface="Calibri"/>
                <a:cs typeface="Calibri"/>
                <a:sym typeface="Calibri"/>
              </a:defRPr>
            </a:pPr>
            <a:r>
              <a:t>HL7 RIM</a:t>
            </a:r>
          </a:p>
          <a:p>
            <a:pPr algn="ctr">
              <a:defRPr b="1" sz="2000">
                <a:solidFill>
                  <a:srgbClr val="53585F"/>
                </a:solidFill>
                <a:latin typeface="Calibri"/>
                <a:ea typeface="Calibri"/>
                <a:cs typeface="Calibri"/>
                <a:sym typeface="Calibri"/>
              </a:defRPr>
            </a:pPr>
            <a:r>
              <a:t>CDA</a:t>
            </a:r>
          </a:p>
        </p:txBody>
      </p:sp>
      <p:sp>
        <p:nvSpPr>
          <p:cNvPr id="478" name="TextBox 8"/>
          <p:cNvSpPr txBox="1"/>
          <p:nvPr/>
        </p:nvSpPr>
        <p:spPr>
          <a:xfrm>
            <a:off x="1578150" y="3940314"/>
            <a:ext cx="1499837"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000">
                <a:solidFill>
                  <a:srgbClr val="53585F"/>
                </a:solidFill>
                <a:latin typeface="Calibri"/>
                <a:ea typeface="Calibri"/>
                <a:cs typeface="Calibri"/>
                <a:sym typeface="Calibri"/>
              </a:defRPr>
            </a:lvl1pPr>
          </a:lstStyle>
          <a:p>
            <a:pPr/>
            <a:r>
              <a:t>FHIM, CIMI, VIM</a:t>
            </a:r>
          </a:p>
        </p:txBody>
      </p:sp>
      <p:sp>
        <p:nvSpPr>
          <p:cNvPr id="479" name="TextBox 9"/>
          <p:cNvSpPr txBox="1"/>
          <p:nvPr/>
        </p:nvSpPr>
        <p:spPr>
          <a:xfrm>
            <a:off x="1455737" y="4699337"/>
            <a:ext cx="1773011" cy="96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000">
                <a:solidFill>
                  <a:srgbClr val="53585F"/>
                </a:solidFill>
                <a:latin typeface="Calibri"/>
                <a:ea typeface="Calibri"/>
                <a:cs typeface="Calibri"/>
                <a:sym typeface="Calibri"/>
              </a:defRPr>
            </a:pPr>
            <a:r>
              <a:t>NIEM, FHIR,</a:t>
            </a:r>
          </a:p>
          <a:p>
            <a:pPr algn="ctr">
              <a:defRPr b="1" sz="2000">
                <a:solidFill>
                  <a:srgbClr val="53585F"/>
                </a:solidFill>
                <a:latin typeface="Calibri"/>
                <a:ea typeface="Calibri"/>
                <a:cs typeface="Calibri"/>
                <a:sym typeface="Calibri"/>
              </a:defRPr>
            </a:pPr>
            <a:r>
              <a:t>C-CDA, </a:t>
            </a:r>
          </a:p>
          <a:p>
            <a:pPr algn="ctr">
              <a:defRPr b="1" sz="2000">
                <a:solidFill>
                  <a:srgbClr val="53585F"/>
                </a:solidFill>
                <a:latin typeface="Calibri"/>
                <a:ea typeface="Calibri"/>
                <a:cs typeface="Calibri"/>
                <a:sym typeface="Calibri"/>
              </a:defRPr>
            </a:pPr>
            <a:r>
              <a:t>API Services</a:t>
            </a:r>
          </a:p>
        </p:txBody>
      </p:sp>
      <p:sp>
        <p:nvSpPr>
          <p:cNvPr id="480" name="Rectangle 10"/>
          <p:cNvSpPr/>
          <p:nvPr/>
        </p:nvSpPr>
        <p:spPr>
          <a:xfrm>
            <a:off x="1455738" y="2743200"/>
            <a:ext cx="6602411" cy="990600"/>
          </a:xfrm>
          <a:prstGeom prst="rect">
            <a:avLst/>
          </a:prstGeom>
          <a:ln w="19050">
            <a:solidFill>
              <a:srgbClr val="53585F"/>
            </a:solidFill>
          </a:ln>
        </p:spPr>
        <p:txBody>
          <a:bodyPr lIns="50800" tIns="50800" rIns="50800" bIns="50800" anchor="ctr"/>
          <a:lstStyle/>
          <a:p>
            <a:pPr algn="ctr">
              <a:defRPr>
                <a:solidFill>
                  <a:srgbClr val="FFFFFF"/>
                </a:solidFill>
              </a:defRPr>
            </a:pPr>
          </a:p>
        </p:txBody>
      </p:sp>
      <p:sp>
        <p:nvSpPr>
          <p:cNvPr id="481" name="Rectangle 11"/>
          <p:cNvSpPr/>
          <p:nvPr/>
        </p:nvSpPr>
        <p:spPr>
          <a:xfrm>
            <a:off x="1455738" y="3733800"/>
            <a:ext cx="6602411" cy="990600"/>
          </a:xfrm>
          <a:prstGeom prst="rect">
            <a:avLst/>
          </a:prstGeom>
          <a:ln w="19050">
            <a:solidFill>
              <a:srgbClr val="53585F"/>
            </a:solidFill>
          </a:ln>
        </p:spPr>
        <p:txBody>
          <a:bodyPr lIns="50800" tIns="50800" rIns="50800" bIns="50800" anchor="ctr"/>
          <a:lstStyle/>
          <a:p>
            <a:pPr algn="ctr">
              <a:defRPr>
                <a:solidFill>
                  <a:srgbClr val="FFFFFF"/>
                </a:solidFill>
              </a:defRPr>
            </a:pPr>
          </a:p>
        </p:txBody>
      </p:sp>
      <p:sp>
        <p:nvSpPr>
          <p:cNvPr id="482" name="Rectangle 12"/>
          <p:cNvSpPr/>
          <p:nvPr/>
        </p:nvSpPr>
        <p:spPr>
          <a:xfrm>
            <a:off x="1455738" y="4724400"/>
            <a:ext cx="6602411" cy="990600"/>
          </a:xfrm>
          <a:prstGeom prst="rect">
            <a:avLst/>
          </a:prstGeom>
          <a:ln w="19050">
            <a:solidFill>
              <a:srgbClr val="53585F"/>
            </a:solidFill>
          </a:ln>
        </p:spPr>
        <p:txBody>
          <a:bodyPr lIns="50800" tIns="50800" rIns="50800" bIns="50800" anchor="ctr"/>
          <a:lstStyle/>
          <a:p>
            <a:pPr algn="ctr">
              <a:defRPr>
                <a:solidFill>
                  <a:srgbClr val="FFFFFF"/>
                </a:solidFill>
              </a:defRPr>
            </a:pPr>
          </a:p>
        </p:txBody>
      </p:sp>
      <p:sp>
        <p:nvSpPr>
          <p:cNvPr id="483" name="TextBox 2"/>
          <p:cNvSpPr txBox="1"/>
          <p:nvPr/>
        </p:nvSpPr>
        <p:spPr>
          <a:xfrm>
            <a:off x="885825" y="1601787"/>
            <a:ext cx="7724775"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53585F"/>
                </a:solidFill>
                <a:latin typeface="Calibri"/>
                <a:ea typeface="Calibri"/>
                <a:cs typeface="Calibri"/>
                <a:sym typeface="Calibri"/>
              </a:defRPr>
            </a:lvl1pPr>
          </a:lstStyle>
          <a:p>
            <a:pPr/>
            <a:r>
              <a:t>Influencers to a DoD/VA Logical Information Model have different perspectives.   </a:t>
            </a:r>
          </a:p>
        </p:txBody>
      </p:sp>
      <p:sp>
        <p:nvSpPr>
          <p:cNvPr id="484" name="TextBox 4"/>
          <p:cNvSpPr txBox="1"/>
          <p:nvPr/>
        </p:nvSpPr>
        <p:spPr>
          <a:xfrm>
            <a:off x="7543800" y="41275"/>
            <a:ext cx="1397317" cy="561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600"/>
              </a:spcBef>
              <a:defRPr b="1" sz="3200">
                <a:solidFill>
                  <a:srgbClr val="FF0000"/>
                </a:solidFill>
                <a:latin typeface="Calibri"/>
                <a:ea typeface="Calibri"/>
                <a:cs typeface="Calibri"/>
                <a:sym typeface="Calibri"/>
              </a:defRPr>
            </a:lvl1pPr>
          </a:lstStyle>
          <a:p>
            <a:pPr/>
            <a:r>
              <a:t>DRAFT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Title 3"/>
          <p:cNvSpPr txBox="1"/>
          <p:nvPr>
            <p:ph type="title"/>
          </p:nvPr>
        </p:nvSpPr>
        <p:spPr>
          <a:xfrm>
            <a:off x="0" y="76199"/>
            <a:ext cx="8839200" cy="868364"/>
          </a:xfrm>
          <a:prstGeom prst="rect">
            <a:avLst/>
          </a:prstGeom>
        </p:spPr>
        <p:txBody>
          <a:bodyPr/>
          <a:lstStyle/>
          <a:p>
            <a:pPr algn="ctr">
              <a:defRPr sz="2800">
                <a:latin typeface="+mj-lt"/>
                <a:ea typeface="+mj-ea"/>
                <a:cs typeface="+mj-cs"/>
                <a:sym typeface="Arial Narrow"/>
              </a:defRPr>
            </a:pPr>
            <a:r>
              <a:t>A Logical Information Model  </a:t>
            </a:r>
            <a:br/>
            <a:r>
              <a:t>with an Implementation Tool</a:t>
            </a:r>
          </a:p>
        </p:txBody>
      </p:sp>
      <p:grpSp>
        <p:nvGrpSpPr>
          <p:cNvPr id="526" name="Group 1"/>
          <p:cNvGrpSpPr/>
          <p:nvPr/>
        </p:nvGrpSpPr>
        <p:grpSpPr>
          <a:xfrm>
            <a:off x="1371599" y="1227138"/>
            <a:ext cx="6337302" cy="4430713"/>
            <a:chOff x="0" y="0"/>
            <a:chExt cx="6337300" cy="4430712"/>
          </a:xfrm>
        </p:grpSpPr>
        <p:sp>
          <p:nvSpPr>
            <p:cNvPr id="487" name="Rectangle 25"/>
            <p:cNvSpPr/>
            <p:nvPr/>
          </p:nvSpPr>
          <p:spPr>
            <a:xfrm>
              <a:off x="4721225" y="1314449"/>
              <a:ext cx="1616076" cy="3116264"/>
            </a:xfrm>
            <a:prstGeom prst="rect">
              <a:avLst/>
            </a:prstGeom>
            <a:solidFill>
              <a:srgbClr val="FDCDC4"/>
            </a:solidFill>
            <a:ln w="12700" cap="flat">
              <a:noFill/>
              <a:miter lim="400000"/>
            </a:ln>
            <a:effectLst/>
          </p:spPr>
          <p:txBody>
            <a:bodyPr wrap="square" lIns="50800" tIns="50800" rIns="50800" bIns="50800" numCol="1" anchor="ctr">
              <a:noAutofit/>
            </a:bodyPr>
            <a:lstStyle/>
            <a:p>
              <a:pPr algn="ctr">
                <a:defRPr sz="1600"/>
              </a:pPr>
            </a:p>
          </p:txBody>
        </p:sp>
        <p:sp>
          <p:nvSpPr>
            <p:cNvPr id="488" name="Rounded Rectangle 22"/>
            <p:cNvSpPr/>
            <p:nvPr/>
          </p:nvSpPr>
          <p:spPr>
            <a:xfrm>
              <a:off x="3622675" y="1808162"/>
              <a:ext cx="1128714" cy="2063751"/>
            </a:xfrm>
            <a:prstGeom prst="roundRect">
              <a:avLst>
                <a:gd name="adj" fmla="val 16667"/>
              </a:avLst>
            </a:prstGeom>
            <a:solidFill>
              <a:srgbClr val="FBE1CC"/>
            </a:solidFill>
            <a:ln w="12700" cap="flat">
              <a:noFill/>
              <a:miter lim="400000"/>
            </a:ln>
            <a:effectLst/>
          </p:spPr>
          <p:txBody>
            <a:bodyPr wrap="square" lIns="50800" tIns="50800" rIns="50800" bIns="50800" numCol="1" anchor="ctr">
              <a:noAutofit/>
            </a:bodyPr>
            <a:lstStyle/>
            <a:p>
              <a:pPr algn="ctr">
                <a:defRPr sz="2000">
                  <a:latin typeface="+mj-lt"/>
                  <a:ea typeface="+mj-ea"/>
                  <a:cs typeface="+mj-cs"/>
                  <a:sym typeface="Arial Narrow"/>
                </a:defRPr>
              </a:pPr>
            </a:p>
          </p:txBody>
        </p:sp>
        <p:grpSp>
          <p:nvGrpSpPr>
            <p:cNvPr id="491" name="Oval 7"/>
            <p:cNvGrpSpPr/>
            <p:nvPr/>
          </p:nvGrpSpPr>
          <p:grpSpPr>
            <a:xfrm>
              <a:off x="2044699" y="2111375"/>
              <a:ext cx="1573216" cy="1503363"/>
              <a:chOff x="0" y="0"/>
              <a:chExt cx="1573214" cy="1503362"/>
            </a:xfrm>
          </p:grpSpPr>
          <p:sp>
            <p:nvSpPr>
              <p:cNvPr id="489" name="Oval"/>
              <p:cNvSpPr/>
              <p:nvPr/>
            </p:nvSpPr>
            <p:spPr>
              <a:xfrm>
                <a:off x="-1" y="-1"/>
                <a:ext cx="1573216" cy="1503364"/>
              </a:xfrm>
              <a:prstGeom prst="ellipse">
                <a:avLst/>
              </a:prstGeom>
              <a:solidFill>
                <a:srgbClr val="FDCDC4"/>
              </a:solidFill>
              <a:ln w="12700" cap="flat">
                <a:noFill/>
                <a:miter lim="400000"/>
              </a:ln>
              <a:effectLst/>
            </p:spPr>
            <p:txBody>
              <a:bodyPr wrap="square" lIns="50800" tIns="50800" rIns="50800" bIns="50800" numCol="1" anchor="ctr">
                <a:noAutofit/>
              </a:bodyPr>
              <a:lstStyle/>
              <a:p>
                <a:pPr algn="ctr">
                  <a:defRPr sz="2000">
                    <a:latin typeface="+mj-lt"/>
                    <a:ea typeface="+mj-ea"/>
                    <a:cs typeface="+mj-cs"/>
                    <a:sym typeface="Arial Narrow"/>
                  </a:defRPr>
                </a:pPr>
              </a:p>
            </p:txBody>
          </p:sp>
          <p:sp>
            <p:nvSpPr>
              <p:cNvPr id="490" name="FHIM/ MDHT…"/>
              <p:cNvSpPr txBox="1"/>
              <p:nvPr/>
            </p:nvSpPr>
            <p:spPr>
              <a:xfrm>
                <a:off x="230392" y="267811"/>
                <a:ext cx="1112429" cy="967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000">
                    <a:latin typeface="+mj-lt"/>
                    <a:ea typeface="+mj-ea"/>
                    <a:cs typeface="+mj-cs"/>
                    <a:sym typeface="Arial Narrow"/>
                  </a:defRPr>
                </a:pPr>
                <a:r>
                  <a:t>FHIM/ MDHT</a:t>
                </a:r>
                <a:endParaRPr>
                  <a:solidFill>
                    <a:srgbClr val="FFFFFF"/>
                  </a:solidFill>
                </a:endParaRPr>
              </a:p>
              <a:p>
                <a:pPr algn="ctr">
                  <a:defRPr sz="2000">
                    <a:latin typeface="+mj-lt"/>
                    <a:ea typeface="+mj-ea"/>
                    <a:cs typeface="+mj-cs"/>
                    <a:sym typeface="Arial Narrow"/>
                  </a:defRPr>
                </a:pPr>
                <a:r>
                  <a:t>CDM</a:t>
                </a:r>
              </a:p>
            </p:txBody>
          </p:sp>
        </p:grpSp>
        <p:pic>
          <p:nvPicPr>
            <p:cNvPr id="492" name="Picture 8" descr="Picture 8"/>
            <p:cNvPicPr>
              <a:picLocks noChangeAspect="1"/>
            </p:cNvPicPr>
            <p:nvPr/>
          </p:nvPicPr>
          <p:blipFill>
            <a:blip r:embed="rId3">
              <a:extLst/>
            </a:blip>
            <a:stretch>
              <a:fillRect/>
            </a:stretch>
          </p:blipFill>
          <p:spPr>
            <a:xfrm>
              <a:off x="-1" y="1155700"/>
              <a:ext cx="981076" cy="981076"/>
            </a:xfrm>
            <a:prstGeom prst="rect">
              <a:avLst/>
            </a:prstGeom>
            <a:ln w="12700" cap="flat">
              <a:noFill/>
              <a:miter lim="400000"/>
            </a:ln>
            <a:effectLst/>
          </p:spPr>
        </p:pic>
        <p:pic>
          <p:nvPicPr>
            <p:cNvPr id="493" name="Picture 9" descr="Picture 9"/>
            <p:cNvPicPr>
              <a:picLocks noChangeAspect="1"/>
            </p:cNvPicPr>
            <p:nvPr/>
          </p:nvPicPr>
          <p:blipFill>
            <a:blip r:embed="rId3">
              <a:extLst/>
            </a:blip>
            <a:stretch>
              <a:fillRect/>
            </a:stretch>
          </p:blipFill>
          <p:spPr>
            <a:xfrm>
              <a:off x="-1" y="3265487"/>
              <a:ext cx="981076" cy="981076"/>
            </a:xfrm>
            <a:prstGeom prst="rect">
              <a:avLst/>
            </a:prstGeom>
            <a:ln w="12700" cap="flat">
              <a:noFill/>
              <a:miter lim="400000"/>
            </a:ln>
            <a:effectLst/>
          </p:spPr>
        </p:pic>
        <p:grpSp>
          <p:nvGrpSpPr>
            <p:cNvPr id="496" name="Right Arrow 10"/>
            <p:cNvGrpSpPr/>
            <p:nvPr/>
          </p:nvGrpSpPr>
          <p:grpSpPr>
            <a:xfrm>
              <a:off x="909349" y="1506172"/>
              <a:ext cx="1440440" cy="1254855"/>
              <a:chOff x="0" y="0"/>
              <a:chExt cx="1440438" cy="1254854"/>
            </a:xfrm>
          </p:grpSpPr>
          <p:sp>
            <p:nvSpPr>
              <p:cNvPr id="494" name="Arrow"/>
              <p:cNvSpPr/>
              <p:nvPr/>
            </p:nvSpPr>
            <p:spPr>
              <a:xfrm rot="1798884">
                <a:off x="100300" y="260714"/>
                <a:ext cx="1239839" cy="733426"/>
              </a:xfrm>
              <a:prstGeom prst="rightArrow">
                <a:avLst>
                  <a:gd name="adj1" fmla="val 50000"/>
                  <a:gd name="adj2" fmla="val 50000"/>
                </a:avLst>
              </a:prstGeom>
              <a:solidFill>
                <a:srgbClr val="F1E5A7"/>
              </a:solidFill>
              <a:ln w="12700" cap="flat">
                <a:noFill/>
                <a:miter lim="400000"/>
              </a:ln>
              <a:effectLst/>
            </p:spPr>
            <p:txBody>
              <a:bodyPr wrap="square" lIns="50800" tIns="50800" rIns="50800" bIns="50800" numCol="1" anchor="ctr">
                <a:noAutofit/>
              </a:bodyPr>
              <a:lstStyle/>
              <a:p>
                <a:pPr algn="ctr">
                  <a:defRPr sz="1400">
                    <a:latin typeface="+mj-lt"/>
                    <a:ea typeface="+mj-ea"/>
                    <a:cs typeface="+mj-cs"/>
                    <a:sym typeface="Arial Narrow"/>
                  </a:defRPr>
                </a:pPr>
              </a:p>
            </p:txBody>
          </p:sp>
          <p:sp>
            <p:nvSpPr>
              <p:cNvPr id="495" name="Functional Requirements"/>
              <p:cNvSpPr txBox="1"/>
              <p:nvPr/>
            </p:nvSpPr>
            <p:spPr>
              <a:xfrm rot="1798884">
                <a:off x="112567" y="383493"/>
                <a:ext cx="105648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latin typeface="+mj-lt"/>
                    <a:ea typeface="+mj-ea"/>
                    <a:cs typeface="+mj-cs"/>
                    <a:sym typeface="Arial Narrow"/>
                  </a:defRPr>
                </a:lvl1pPr>
              </a:lstStyle>
              <a:p>
                <a:pPr/>
                <a:r>
                  <a:t>Functional Requirements</a:t>
                </a:r>
              </a:p>
            </p:txBody>
          </p:sp>
        </p:grpSp>
        <p:grpSp>
          <p:nvGrpSpPr>
            <p:cNvPr id="499" name="Right Arrow 11"/>
            <p:cNvGrpSpPr/>
            <p:nvPr/>
          </p:nvGrpSpPr>
          <p:grpSpPr>
            <a:xfrm>
              <a:off x="883072" y="2934501"/>
              <a:ext cx="1445369" cy="1325547"/>
              <a:chOff x="0" y="0"/>
              <a:chExt cx="1445367" cy="1325545"/>
            </a:xfrm>
          </p:grpSpPr>
          <p:sp>
            <p:nvSpPr>
              <p:cNvPr id="497" name="Arrow"/>
              <p:cNvSpPr/>
              <p:nvPr/>
            </p:nvSpPr>
            <p:spPr>
              <a:xfrm rot="19463615">
                <a:off x="96415" y="296060"/>
                <a:ext cx="1252538" cy="733426"/>
              </a:xfrm>
              <a:prstGeom prst="rightArrow">
                <a:avLst>
                  <a:gd name="adj1" fmla="val 50000"/>
                  <a:gd name="adj2" fmla="val 50000"/>
                </a:avLst>
              </a:prstGeom>
              <a:solidFill>
                <a:srgbClr val="F1E5A7"/>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498" name="Functional Requirements"/>
              <p:cNvSpPr txBox="1"/>
              <p:nvPr/>
            </p:nvSpPr>
            <p:spPr>
              <a:xfrm rot="19463615">
                <a:off x="113555" y="518028"/>
                <a:ext cx="1069182"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latin typeface="+mj-lt"/>
                    <a:ea typeface="+mj-ea"/>
                    <a:cs typeface="+mj-cs"/>
                    <a:sym typeface="Arial Narrow"/>
                  </a:defRPr>
                </a:lvl1pPr>
              </a:lstStyle>
              <a:p>
                <a:pPr/>
                <a:r>
                  <a:t>Functional Requirements</a:t>
                </a:r>
              </a:p>
            </p:txBody>
          </p:sp>
        </p:grpSp>
        <p:grpSp>
          <p:nvGrpSpPr>
            <p:cNvPr id="502" name="Right Arrow 13"/>
            <p:cNvGrpSpPr/>
            <p:nvPr/>
          </p:nvGrpSpPr>
          <p:grpSpPr>
            <a:xfrm>
              <a:off x="3569460" y="1845529"/>
              <a:ext cx="1084330" cy="936504"/>
              <a:chOff x="0" y="0"/>
              <a:chExt cx="1084328" cy="936502"/>
            </a:xfrm>
          </p:grpSpPr>
          <p:sp>
            <p:nvSpPr>
              <p:cNvPr id="500" name="Arrow"/>
              <p:cNvSpPr/>
              <p:nvPr/>
            </p:nvSpPr>
            <p:spPr>
              <a:xfrm rot="19633389">
                <a:off x="53214" y="226157"/>
                <a:ext cx="977901" cy="484189"/>
              </a:xfrm>
              <a:prstGeom prst="rightArrow">
                <a:avLst>
                  <a:gd name="adj1" fmla="val 50000"/>
                  <a:gd name="adj2" fmla="val 50000"/>
                </a:avLst>
              </a:prstGeom>
              <a:noFill/>
              <a:ln w="6350" cap="flat">
                <a:solidFill>
                  <a:srgbClr val="808080"/>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501" name="FHIR"/>
              <p:cNvSpPr txBox="1"/>
              <p:nvPr/>
            </p:nvSpPr>
            <p:spPr>
              <a:xfrm rot="19633389">
                <a:off x="62850" y="379096"/>
                <a:ext cx="856854"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latin typeface="+mj-lt"/>
                    <a:ea typeface="+mj-ea"/>
                    <a:cs typeface="+mj-cs"/>
                    <a:sym typeface="Arial Narrow"/>
                  </a:defRPr>
                </a:lvl1pPr>
              </a:lstStyle>
              <a:p>
                <a:pPr/>
                <a:r>
                  <a:t>FHIR</a:t>
                </a:r>
              </a:p>
            </p:txBody>
          </p:sp>
        </p:grpSp>
        <p:grpSp>
          <p:nvGrpSpPr>
            <p:cNvPr id="505" name="Right Arrow 14"/>
            <p:cNvGrpSpPr/>
            <p:nvPr/>
          </p:nvGrpSpPr>
          <p:grpSpPr>
            <a:xfrm>
              <a:off x="3773488" y="2620962"/>
              <a:ext cx="977901" cy="484189"/>
              <a:chOff x="0" y="0"/>
              <a:chExt cx="977900" cy="484187"/>
            </a:xfrm>
          </p:grpSpPr>
          <p:sp>
            <p:nvSpPr>
              <p:cNvPr id="503" name="Arrow"/>
              <p:cNvSpPr/>
              <p:nvPr/>
            </p:nvSpPr>
            <p:spPr>
              <a:xfrm>
                <a:off x="0" y="0"/>
                <a:ext cx="977900" cy="484188"/>
              </a:xfrm>
              <a:prstGeom prst="rightArrow">
                <a:avLst>
                  <a:gd name="adj1" fmla="val 50000"/>
                  <a:gd name="adj2" fmla="val 50000"/>
                </a:avLst>
              </a:prstGeom>
              <a:noFill/>
              <a:ln w="6350" cap="flat">
                <a:solidFill>
                  <a:srgbClr val="808080"/>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504" name="C-CDA"/>
              <p:cNvSpPr txBox="1"/>
              <p:nvPr/>
            </p:nvSpPr>
            <p:spPr>
              <a:xfrm>
                <a:off x="-1" y="128601"/>
                <a:ext cx="856855" cy="2269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000"/>
                </a:lvl1pPr>
              </a:lstStyle>
              <a:p>
                <a:pPr/>
                <a:r>
                  <a:t>C-CDA</a:t>
                </a:r>
              </a:p>
            </p:txBody>
          </p:sp>
        </p:grpSp>
        <p:grpSp>
          <p:nvGrpSpPr>
            <p:cNvPr id="508" name="Right Arrow 15"/>
            <p:cNvGrpSpPr/>
            <p:nvPr/>
          </p:nvGrpSpPr>
          <p:grpSpPr>
            <a:xfrm>
              <a:off x="3512718" y="2946815"/>
              <a:ext cx="1199402" cy="1064382"/>
              <a:chOff x="0" y="0"/>
              <a:chExt cx="1199400" cy="1064381"/>
            </a:xfrm>
          </p:grpSpPr>
          <p:sp>
            <p:nvSpPr>
              <p:cNvPr id="506" name="Arrow"/>
              <p:cNvSpPr/>
              <p:nvPr/>
            </p:nvSpPr>
            <p:spPr>
              <a:xfrm rot="1903789">
                <a:off x="84556" y="225009"/>
                <a:ext cx="1030289" cy="614363"/>
              </a:xfrm>
              <a:prstGeom prst="rightArrow">
                <a:avLst>
                  <a:gd name="adj1" fmla="val 50000"/>
                  <a:gd name="adj2" fmla="val 50000"/>
                </a:avLst>
              </a:prstGeom>
              <a:noFill/>
              <a:ln w="6350" cap="flat">
                <a:solidFill>
                  <a:srgbClr val="808080"/>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507" name="Other wire format"/>
              <p:cNvSpPr txBox="1"/>
              <p:nvPr/>
            </p:nvSpPr>
            <p:spPr>
              <a:xfrm rot="1903789">
                <a:off x="96033" y="293683"/>
                <a:ext cx="876699"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100">
                    <a:latin typeface="+mj-lt"/>
                    <a:ea typeface="+mj-ea"/>
                    <a:cs typeface="+mj-cs"/>
                    <a:sym typeface="Arial Narrow"/>
                  </a:defRPr>
                </a:lvl1pPr>
              </a:lstStyle>
              <a:p>
                <a:pPr/>
                <a:r>
                  <a:t>Other wire format</a:t>
                </a:r>
              </a:p>
            </p:txBody>
          </p:sp>
        </p:grpSp>
        <p:grpSp>
          <p:nvGrpSpPr>
            <p:cNvPr id="511" name="Up Arrow 17"/>
            <p:cNvGrpSpPr/>
            <p:nvPr/>
          </p:nvGrpSpPr>
          <p:grpSpPr>
            <a:xfrm>
              <a:off x="2359024" y="773111"/>
              <a:ext cx="993777" cy="1254127"/>
              <a:chOff x="0" y="0"/>
              <a:chExt cx="993775" cy="1254125"/>
            </a:xfrm>
          </p:grpSpPr>
          <p:sp>
            <p:nvSpPr>
              <p:cNvPr id="509" name="Shape"/>
              <p:cNvSpPr/>
              <p:nvPr/>
            </p:nvSpPr>
            <p:spPr>
              <a:xfrm rot="10800000">
                <a:off x="0" y="0"/>
                <a:ext cx="993776" cy="1254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58"/>
                    </a:moveTo>
                    <a:lnTo>
                      <a:pt x="10800" y="0"/>
                    </a:lnTo>
                    <a:lnTo>
                      <a:pt x="21600" y="8558"/>
                    </a:lnTo>
                    <a:lnTo>
                      <a:pt x="16200" y="8558"/>
                    </a:lnTo>
                    <a:lnTo>
                      <a:pt x="16200" y="21600"/>
                    </a:lnTo>
                    <a:lnTo>
                      <a:pt x="5400" y="21600"/>
                    </a:lnTo>
                    <a:lnTo>
                      <a:pt x="5400" y="8558"/>
                    </a:lnTo>
                    <a:close/>
                  </a:path>
                </a:pathLst>
              </a:custGeom>
              <a:solidFill>
                <a:srgbClr val="DCDDE0"/>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510" name="Data content, format, terminology"/>
              <p:cNvSpPr txBox="1"/>
              <p:nvPr/>
            </p:nvSpPr>
            <p:spPr>
              <a:xfrm rot="16200000">
                <a:off x="-5954" y="330120"/>
                <a:ext cx="1005683"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900">
                    <a:latin typeface="+mj-lt"/>
                    <a:ea typeface="+mj-ea"/>
                    <a:cs typeface="+mj-cs"/>
                    <a:sym typeface="Arial Narrow"/>
                  </a:defRPr>
                </a:lvl1pPr>
              </a:lstStyle>
              <a:p>
                <a:pPr/>
                <a:r>
                  <a:t>Data content, format, terminology</a:t>
                </a:r>
              </a:p>
            </p:txBody>
          </p:sp>
        </p:grpSp>
        <p:grpSp>
          <p:nvGrpSpPr>
            <p:cNvPr id="514" name="Rounded Rectangle 18"/>
            <p:cNvGrpSpPr/>
            <p:nvPr/>
          </p:nvGrpSpPr>
          <p:grpSpPr>
            <a:xfrm>
              <a:off x="1962149" y="0"/>
              <a:ext cx="1847851" cy="762001"/>
              <a:chOff x="0" y="0"/>
              <a:chExt cx="1847850" cy="762000"/>
            </a:xfrm>
          </p:grpSpPr>
          <p:sp>
            <p:nvSpPr>
              <p:cNvPr id="512" name="Rounded Rectangle"/>
              <p:cNvSpPr/>
              <p:nvPr/>
            </p:nvSpPr>
            <p:spPr>
              <a:xfrm>
                <a:off x="0" y="0"/>
                <a:ext cx="1847850" cy="762000"/>
              </a:xfrm>
              <a:prstGeom prst="roundRect">
                <a:avLst>
                  <a:gd name="adj" fmla="val 16667"/>
                </a:avLst>
              </a:prstGeom>
              <a:solidFill>
                <a:srgbClr val="B8BCC1"/>
              </a:solidFill>
              <a:ln w="12700" cap="flat">
                <a:noFill/>
                <a:miter lim="400000"/>
              </a:ln>
              <a:effectLst/>
            </p:spPr>
            <p:txBody>
              <a:bodyPr wrap="square" lIns="50800" tIns="50800" rIns="50800" bIns="50800" numCol="1" anchor="ctr">
                <a:noAutofit/>
              </a:bodyPr>
              <a:lstStyle/>
              <a:p>
                <a:pPr algn="ctr">
                  <a:defRPr sz="2000">
                    <a:latin typeface="+mj-lt"/>
                    <a:ea typeface="+mj-ea"/>
                    <a:cs typeface="+mj-cs"/>
                    <a:sym typeface="Arial Narrow"/>
                  </a:defRPr>
                </a:pPr>
              </a:p>
            </p:txBody>
          </p:sp>
          <p:sp>
            <p:nvSpPr>
              <p:cNvPr id="513" name="LOINC, SNOMED etc.."/>
              <p:cNvSpPr txBox="1"/>
              <p:nvPr/>
            </p:nvSpPr>
            <p:spPr>
              <a:xfrm>
                <a:off x="37198" y="43179"/>
                <a:ext cx="1773454" cy="675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latin typeface="+mj-lt"/>
                    <a:ea typeface="+mj-ea"/>
                    <a:cs typeface="+mj-cs"/>
                    <a:sym typeface="Arial Narrow"/>
                  </a:defRPr>
                </a:lvl1pPr>
              </a:lstStyle>
              <a:p>
                <a:pPr/>
                <a:r>
                  <a:t>LOINC, SNOMED etc..</a:t>
                </a:r>
              </a:p>
            </p:txBody>
          </p:sp>
        </p:grpSp>
        <p:grpSp>
          <p:nvGrpSpPr>
            <p:cNvPr id="517" name="Rounded Rectangle 19"/>
            <p:cNvGrpSpPr/>
            <p:nvPr/>
          </p:nvGrpSpPr>
          <p:grpSpPr>
            <a:xfrm>
              <a:off x="4760913" y="1808162"/>
              <a:ext cx="1524001" cy="455614"/>
              <a:chOff x="0" y="0"/>
              <a:chExt cx="1524000" cy="455612"/>
            </a:xfrm>
          </p:grpSpPr>
          <p:sp>
            <p:nvSpPr>
              <p:cNvPr id="515" name="Rounded Rectangle"/>
              <p:cNvSpPr/>
              <p:nvPr/>
            </p:nvSpPr>
            <p:spPr>
              <a:xfrm>
                <a:off x="0" y="0"/>
                <a:ext cx="1524000" cy="455613"/>
              </a:xfrm>
              <a:prstGeom prst="roundRect">
                <a:avLst>
                  <a:gd name="adj" fmla="val 16667"/>
                </a:avLst>
              </a:prstGeom>
              <a:solidFill>
                <a:srgbClr val="FB9B89"/>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516" name="Resource"/>
              <p:cNvSpPr txBox="1"/>
              <p:nvPr/>
            </p:nvSpPr>
            <p:spPr>
              <a:xfrm>
                <a:off x="22240" y="36036"/>
                <a:ext cx="1479520"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latin typeface="+mj-lt"/>
                    <a:ea typeface="+mj-ea"/>
                    <a:cs typeface="+mj-cs"/>
                    <a:sym typeface="Arial Narrow"/>
                  </a:defRPr>
                </a:lvl1pPr>
              </a:lstStyle>
              <a:p>
                <a:pPr/>
                <a:r>
                  <a:t>Resource</a:t>
                </a:r>
              </a:p>
            </p:txBody>
          </p:sp>
        </p:grpSp>
        <p:grpSp>
          <p:nvGrpSpPr>
            <p:cNvPr id="520" name="Rounded Rectangle 20"/>
            <p:cNvGrpSpPr/>
            <p:nvPr/>
          </p:nvGrpSpPr>
          <p:grpSpPr>
            <a:xfrm>
              <a:off x="4759325" y="2611437"/>
              <a:ext cx="1524001" cy="455614"/>
              <a:chOff x="0" y="0"/>
              <a:chExt cx="1524000" cy="455612"/>
            </a:xfrm>
          </p:grpSpPr>
          <p:sp>
            <p:nvSpPr>
              <p:cNvPr id="518" name="Rounded Rectangle"/>
              <p:cNvSpPr/>
              <p:nvPr/>
            </p:nvSpPr>
            <p:spPr>
              <a:xfrm>
                <a:off x="0" y="0"/>
                <a:ext cx="1524000" cy="455613"/>
              </a:xfrm>
              <a:prstGeom prst="roundRect">
                <a:avLst>
                  <a:gd name="adj" fmla="val 16667"/>
                </a:avLst>
              </a:prstGeom>
              <a:solidFill>
                <a:srgbClr val="FB9B89"/>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519" name="Document"/>
              <p:cNvSpPr txBox="1"/>
              <p:nvPr/>
            </p:nvSpPr>
            <p:spPr>
              <a:xfrm>
                <a:off x="22240" y="36036"/>
                <a:ext cx="1479520"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latin typeface="+mj-lt"/>
                    <a:ea typeface="+mj-ea"/>
                    <a:cs typeface="+mj-cs"/>
                    <a:sym typeface="Arial Narrow"/>
                  </a:defRPr>
                </a:lvl1pPr>
              </a:lstStyle>
              <a:p>
                <a:pPr/>
                <a:r>
                  <a:t>Document</a:t>
                </a:r>
              </a:p>
            </p:txBody>
          </p:sp>
        </p:grpSp>
        <p:grpSp>
          <p:nvGrpSpPr>
            <p:cNvPr id="523" name="Rounded Rectangle 21"/>
            <p:cNvGrpSpPr/>
            <p:nvPr/>
          </p:nvGrpSpPr>
          <p:grpSpPr>
            <a:xfrm>
              <a:off x="4740275" y="3416300"/>
              <a:ext cx="1524001" cy="455613"/>
              <a:chOff x="0" y="0"/>
              <a:chExt cx="1524000" cy="455612"/>
            </a:xfrm>
          </p:grpSpPr>
          <p:sp>
            <p:nvSpPr>
              <p:cNvPr id="521" name="Rounded Rectangle"/>
              <p:cNvSpPr/>
              <p:nvPr/>
            </p:nvSpPr>
            <p:spPr>
              <a:xfrm>
                <a:off x="0" y="0"/>
                <a:ext cx="1524000" cy="455613"/>
              </a:xfrm>
              <a:prstGeom prst="roundRect">
                <a:avLst>
                  <a:gd name="adj" fmla="val 16667"/>
                </a:avLst>
              </a:prstGeom>
              <a:solidFill>
                <a:srgbClr val="FB9B89"/>
              </a:solidFill>
              <a:ln w="12700" cap="flat">
                <a:noFill/>
                <a:miter lim="400000"/>
              </a:ln>
              <a:effectLst/>
            </p:spPr>
            <p:txBody>
              <a:bodyPr wrap="square" lIns="50800" tIns="50800" rIns="50800" bIns="50800" numCol="1" anchor="ctr">
                <a:noAutofit/>
              </a:bodyPr>
              <a:lstStyle/>
              <a:p>
                <a:pPr algn="ctr">
                  <a:defRPr>
                    <a:solidFill>
                      <a:srgbClr val="FFFFFF"/>
                    </a:solidFill>
                  </a:defRPr>
                </a:pPr>
              </a:p>
            </p:txBody>
          </p:sp>
          <p:sp>
            <p:nvSpPr>
              <p:cNvPr id="522" name="TBD"/>
              <p:cNvSpPr txBox="1"/>
              <p:nvPr/>
            </p:nvSpPr>
            <p:spPr>
              <a:xfrm>
                <a:off x="22240" y="36036"/>
                <a:ext cx="1479520"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latin typeface="+mj-lt"/>
                    <a:ea typeface="+mj-ea"/>
                    <a:cs typeface="+mj-cs"/>
                    <a:sym typeface="Arial Narrow"/>
                  </a:defRPr>
                </a:lvl1pPr>
              </a:lstStyle>
              <a:p>
                <a:pPr/>
                <a:r>
                  <a:t>TBD</a:t>
                </a:r>
              </a:p>
            </p:txBody>
          </p:sp>
        </p:grpSp>
        <p:sp>
          <p:nvSpPr>
            <p:cNvPr id="524" name="TextBox 24"/>
            <p:cNvSpPr txBox="1"/>
            <p:nvPr/>
          </p:nvSpPr>
          <p:spPr>
            <a:xfrm>
              <a:off x="3667191" y="863034"/>
              <a:ext cx="1008825"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600"/>
                </a:spcBef>
                <a:defRPr sz="1100">
                  <a:latin typeface="+mj-lt"/>
                  <a:ea typeface="+mj-ea"/>
                  <a:cs typeface="+mj-cs"/>
                  <a:sym typeface="Arial Narrow"/>
                </a:defRPr>
              </a:lvl1pPr>
            </a:lstStyle>
            <a:p>
              <a:pPr/>
              <a:r>
                <a:t>Exchange format generated by use case requirement</a:t>
              </a:r>
            </a:p>
          </p:txBody>
        </p:sp>
        <p:sp>
          <p:nvSpPr>
            <p:cNvPr id="525" name="TextBox 26"/>
            <p:cNvSpPr txBox="1"/>
            <p:nvPr/>
          </p:nvSpPr>
          <p:spPr>
            <a:xfrm>
              <a:off x="4857197" y="771525"/>
              <a:ext cx="1294918"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spcBef>
                  <a:spcPts val="600"/>
                </a:spcBef>
                <a:defRPr sz="1100">
                  <a:latin typeface="+mj-lt"/>
                  <a:ea typeface="+mj-ea"/>
                  <a:cs typeface="+mj-cs"/>
                  <a:sym typeface="Arial Narrow"/>
                </a:defRPr>
              </a:pPr>
              <a:r>
                <a:t>Semantically Identical</a:t>
              </a:r>
              <a:endParaRPr>
                <a:latin typeface="Calibri"/>
                <a:ea typeface="Calibri"/>
                <a:cs typeface="Calibri"/>
                <a:sym typeface="Calibri"/>
              </a:endParaRPr>
            </a:p>
            <a:p>
              <a:pPr algn="ctr">
                <a:spcBef>
                  <a:spcPts val="600"/>
                </a:spcBef>
                <a:defRPr sz="1100">
                  <a:latin typeface="+mj-lt"/>
                  <a:ea typeface="+mj-ea"/>
                  <a:cs typeface="+mj-cs"/>
                  <a:sym typeface="Arial Narrow"/>
                </a:defRPr>
              </a:pPr>
              <a:r>
                <a:t>Exchange</a:t>
              </a:r>
            </a:p>
          </p:txBody>
        </p:sp>
      </p:grpSp>
      <p:sp>
        <p:nvSpPr>
          <p:cNvPr id="527" name="TextBox 2"/>
          <p:cNvSpPr txBox="1"/>
          <p:nvPr/>
        </p:nvSpPr>
        <p:spPr>
          <a:xfrm>
            <a:off x="1011237" y="5872479"/>
            <a:ext cx="6997701" cy="421641"/>
          </a:xfrm>
          <a:prstGeom prst="rect">
            <a:avLst/>
          </a:prstGeom>
          <a:solidFill>
            <a:srgbClr val="DCDDE0"/>
          </a:solidFill>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spcBef>
                <a:spcPts val="600"/>
              </a:spcBef>
              <a:defRPr sz="1100">
                <a:latin typeface="Segoe UI"/>
                <a:ea typeface="Segoe UI"/>
                <a:cs typeface="Segoe UI"/>
                <a:sym typeface="Segoe UI"/>
              </a:defRPr>
            </a:pPr>
            <a:r>
              <a:t>A Logical Information model</a:t>
            </a:r>
            <a:r>
              <a:rPr b="1">
                <a:solidFill>
                  <a:srgbClr val="0000CC"/>
                </a:solidFill>
              </a:rPr>
              <a:t>, </a:t>
            </a:r>
            <a:r>
              <a:rPr b="1">
                <a:solidFill>
                  <a:srgbClr val="FF0000"/>
                </a:solidFill>
              </a:rPr>
              <a:t>such as FHIM</a:t>
            </a:r>
            <a:r>
              <a:rPr b="1">
                <a:solidFill>
                  <a:srgbClr val="0000CC"/>
                </a:solidFill>
              </a:rPr>
              <a:t>,</a:t>
            </a:r>
            <a:r>
              <a:t> promotes consistent semantic messages no matter what the syntactical construct is applied</a:t>
            </a:r>
          </a:p>
        </p:txBody>
      </p:sp>
      <p:sp>
        <p:nvSpPr>
          <p:cNvPr id="528" name="TextBox 23"/>
          <p:cNvSpPr txBox="1"/>
          <p:nvPr/>
        </p:nvSpPr>
        <p:spPr>
          <a:xfrm>
            <a:off x="7089774" y="203199"/>
            <a:ext cx="927616" cy="383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600"/>
              </a:spcBef>
              <a:defRPr b="1" sz="2000">
                <a:solidFill>
                  <a:srgbClr val="FF0000"/>
                </a:solidFill>
                <a:latin typeface="Calibri"/>
                <a:ea typeface="Calibri"/>
                <a:cs typeface="Calibri"/>
                <a:sym typeface="Calibri"/>
              </a:defRPr>
            </a:lvl1pPr>
          </a:lstStyle>
          <a:p>
            <a:pPr/>
            <a:r>
              <a:t>DRAFT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itle 1"/>
          <p:cNvSpPr txBox="1"/>
          <p:nvPr>
            <p:ph type="title"/>
          </p:nvPr>
        </p:nvSpPr>
        <p:spPr>
          <a:xfrm>
            <a:off x="0" y="0"/>
            <a:ext cx="7924800" cy="1017588"/>
          </a:xfrm>
          <a:prstGeom prst="rect">
            <a:avLst/>
          </a:prstGeom>
        </p:spPr>
        <p:txBody>
          <a:bodyPr/>
          <a:lstStyle>
            <a:lvl1pPr algn="ctr">
              <a:defRPr sz="2800">
                <a:latin typeface="Arial Black"/>
                <a:ea typeface="Arial Black"/>
                <a:cs typeface="Arial Black"/>
                <a:sym typeface="Arial Black"/>
              </a:defRPr>
            </a:lvl1pPr>
          </a:lstStyle>
          <a:p>
            <a:pPr/>
            <a:r>
              <a:t>FHIM Can Have a Direct Impact</a:t>
            </a:r>
          </a:p>
        </p:txBody>
      </p:sp>
      <p:sp>
        <p:nvSpPr>
          <p:cNvPr id="53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53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53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536" name="TextBox 5"/>
          <p:cNvSpPr txBox="1"/>
          <p:nvPr/>
        </p:nvSpPr>
        <p:spPr>
          <a:xfrm>
            <a:off x="0" y="1135112"/>
            <a:ext cx="9144000"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457200">
              <a:buSzPct val="100000"/>
              <a:buAutoNum type="arabicPeriod" startAt="1"/>
              <a:defRPr b="1">
                <a:latin typeface="+mj-lt"/>
                <a:ea typeface="+mj-ea"/>
                <a:cs typeface="+mj-cs"/>
                <a:sym typeface="Arial Narrow"/>
              </a:defRPr>
            </a:pPr>
            <a:r>
              <a:t>FHIM can define a US Realm FHIR Profile with Value Sets at NLM VSAC</a:t>
            </a:r>
          </a:p>
          <a:p>
            <a:pPr lvl="1" marL="858837" indent="-457200">
              <a:buSzPct val="100000"/>
              <a:buFont typeface="Arial"/>
              <a:buChar char="•"/>
              <a:defRPr>
                <a:latin typeface="+mj-lt"/>
                <a:ea typeface="+mj-ea"/>
                <a:cs typeface="+mj-cs"/>
                <a:sym typeface="Arial Narrow"/>
              </a:defRPr>
            </a:pPr>
            <a:r>
              <a:t>FHIM can normalize the content of FHIR profiles across all the different (and potentially inconsistent) profiles that are being generated.</a:t>
            </a:r>
          </a:p>
          <a:p>
            <a:pPr marL="497838" indent="-457200">
              <a:spcBef>
                <a:spcPts val="1200"/>
              </a:spcBef>
              <a:buSzPct val="100000"/>
              <a:buAutoNum type="arabicPeriod" startAt="1"/>
              <a:defRPr b="1">
                <a:latin typeface="+mj-lt"/>
                <a:ea typeface="+mj-ea"/>
                <a:cs typeface="+mj-cs"/>
                <a:sym typeface="Arial Narrow"/>
              </a:defRPr>
            </a:pPr>
            <a:r>
              <a:t>FHIM Logical Model vs. COTS &amp; Legacy Physical Models</a:t>
            </a:r>
          </a:p>
          <a:p>
            <a:pPr lvl="1" marL="858837" indent="-457200">
              <a:buSzPct val="100000"/>
              <a:buFont typeface="Arial"/>
              <a:buChar char="•"/>
              <a:defRPr>
                <a:latin typeface="+mj-lt"/>
                <a:ea typeface="+mj-ea"/>
                <a:cs typeface="+mj-cs"/>
                <a:sym typeface="Arial Narrow"/>
              </a:defRPr>
            </a:pPr>
            <a:r>
              <a:t>Can be logical Reference Information Model (RIM) for DAF</a:t>
            </a:r>
          </a:p>
          <a:p>
            <a:pPr lvl="1" marL="858837" indent="-457200">
              <a:buSzPct val="100000"/>
              <a:buFont typeface="Arial"/>
              <a:buChar char="•"/>
              <a:defRPr>
                <a:latin typeface="+mj-lt"/>
                <a:ea typeface="+mj-ea"/>
                <a:cs typeface="+mj-cs"/>
                <a:sym typeface="Arial Narrow"/>
              </a:defRPr>
            </a:pPr>
            <a:r>
              <a:t>COTS Physical Model verification-and-validation done by analysts</a:t>
            </a:r>
          </a:p>
          <a:p>
            <a:pPr marL="497838" indent="-457200">
              <a:spcBef>
                <a:spcPts val="1200"/>
              </a:spcBef>
              <a:buSzPct val="100000"/>
              <a:buAutoNum type="arabicPeriod" startAt="1"/>
              <a:defRPr b="1">
                <a:latin typeface="+mj-lt"/>
                <a:ea typeface="+mj-ea"/>
                <a:cs typeface="+mj-cs"/>
                <a:sym typeface="Arial Narrow"/>
              </a:defRPr>
            </a:pPr>
            <a:r>
              <a:t>FHIM and EHR Functional Model can define Components and Services</a:t>
            </a:r>
          </a:p>
          <a:p>
            <a:pPr lvl="1" marL="857250" indent="-457200">
              <a:buSzPct val="100000"/>
              <a:buFont typeface="Arial"/>
              <a:buChar char="•"/>
              <a:defRPr>
                <a:latin typeface="+mj-lt"/>
                <a:ea typeface="+mj-ea"/>
                <a:cs typeface="+mj-cs"/>
                <a:sym typeface="Arial Narrow"/>
              </a:defRPr>
            </a:pPr>
            <a:r>
              <a:t>Agile Development and Pilots can be more efficient and effective</a:t>
            </a:r>
          </a:p>
          <a:p>
            <a:pPr marL="497838" indent="-457200">
              <a:spcBef>
                <a:spcPts val="1200"/>
              </a:spcBef>
              <a:buSzPct val="100000"/>
              <a:buAutoNum type="arabicPeriod" startAt="1"/>
              <a:defRPr b="1">
                <a:latin typeface="+mj-lt"/>
                <a:ea typeface="+mj-ea"/>
                <a:cs typeface="+mj-cs"/>
                <a:sym typeface="Arial Narrow"/>
              </a:defRPr>
            </a:pPr>
            <a:r>
              <a:t>MDHT</a:t>
            </a:r>
            <a:r>
              <a:rPr>
                <a:solidFill>
                  <a:srgbClr val="0066FF"/>
                </a:solidFill>
              </a:rPr>
              <a:t>/MDMI</a:t>
            </a:r>
            <a:r>
              <a:t>(FHIM) can generate consistent </a:t>
            </a:r>
            <a:r>
              <a:rPr>
                <a:solidFill>
                  <a:srgbClr val="0066FF"/>
                </a:solidFill>
              </a:rPr>
              <a:t>Implementation Guides </a:t>
            </a:r>
            <a:endParaRPr>
              <a:solidFill>
                <a:srgbClr val="0066FF"/>
              </a:solidFill>
            </a:endParaRPr>
          </a:p>
          <a:p>
            <a:pPr lvl="1" marL="857250" indent="-457200">
              <a:buSzPct val="100000"/>
              <a:buFont typeface="Arial"/>
              <a:buChar char="•"/>
              <a:defRPr>
                <a:latin typeface="+mj-lt"/>
                <a:ea typeface="+mj-ea"/>
                <a:cs typeface="+mj-cs"/>
                <a:sym typeface="Arial Narrow"/>
              </a:defRPr>
            </a:pPr>
            <a:r>
              <a:t>NIEM, CDA, CCDA, FHIR Interoperability Specifications for implementers</a:t>
            </a:r>
          </a:p>
        </p:txBody>
      </p:sp>
      <p:sp>
        <p:nvSpPr>
          <p:cNvPr id="537" name="5-Point Star 6"/>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Title 1"/>
          <p:cNvSpPr txBox="1"/>
          <p:nvPr>
            <p:ph type="title"/>
          </p:nvPr>
        </p:nvSpPr>
        <p:spPr>
          <a:xfrm>
            <a:off x="0" y="0"/>
            <a:ext cx="9144000" cy="1017588"/>
          </a:xfrm>
          <a:prstGeom prst="rect">
            <a:avLst/>
          </a:prstGeom>
        </p:spPr>
        <p:txBody>
          <a:bodyPr/>
          <a:lstStyle/>
          <a:p>
            <a:pPr algn="ctr">
              <a:defRPr>
                <a:latin typeface="Arial Black"/>
                <a:ea typeface="Arial Black"/>
                <a:cs typeface="Arial Black"/>
                <a:sym typeface="Arial Black"/>
              </a:defRPr>
            </a:pPr>
            <a:r>
              <a:t>Preliminary FHIM PLAN</a:t>
            </a:r>
            <a:br/>
            <a:r>
              <a:rPr>
                <a:solidFill>
                  <a:srgbClr val="0066FF"/>
                </a:solidFill>
              </a:rPr>
              <a:t>for Domain Coverage</a:t>
            </a:r>
          </a:p>
        </p:txBody>
      </p:sp>
      <p:graphicFrame>
        <p:nvGraphicFramePr>
          <p:cNvPr id="540" name="Table 2"/>
          <p:cNvGraphicFramePr/>
          <p:nvPr/>
        </p:nvGraphicFramePr>
        <p:xfrm>
          <a:off x="0" y="1447800"/>
          <a:ext cx="9144000" cy="32867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86000"/>
                <a:gridCol w="2286000"/>
                <a:gridCol w="2286000"/>
                <a:gridCol w="2286000"/>
              </a:tblGrid>
              <a:tr h="320040">
                <a:tc>
                  <a:txBody>
                    <a:bodyPr/>
                    <a:lstStyle/>
                    <a:p>
                      <a:pPr>
                        <a:defRPr sz="1800">
                          <a:uFillTx/>
                        </a:defRPr>
                      </a:pPr>
                      <a:r>
                        <a:rPr b="1">
                          <a:uFill>
                            <a:solidFill>
                              <a:srgbClr val="000000"/>
                            </a:solidFill>
                          </a:uFill>
                          <a:latin typeface="+mj-lt"/>
                          <a:ea typeface="+mj-ea"/>
                          <a:cs typeface="+mj-cs"/>
                          <a:sym typeface="Arial Narrow"/>
                        </a:rPr>
                        <a:t>FY2015</a:t>
                      </a:r>
                    </a:p>
                  </a:txBody>
                  <a:tcPr marL="45720" marR="45720" marT="45720" marB="45720" anchor="t" anchorCtr="0" horzOverflow="overflow"/>
                </a:tc>
                <a:tc>
                  <a:txBody>
                    <a:bodyPr/>
                    <a:lstStyle/>
                    <a:p>
                      <a:pPr>
                        <a:defRPr sz="1800">
                          <a:uFillTx/>
                        </a:defRPr>
                      </a:pPr>
                      <a:r>
                        <a:rPr b="1">
                          <a:uFill>
                            <a:solidFill>
                              <a:srgbClr val="000000"/>
                            </a:solidFill>
                          </a:uFill>
                          <a:latin typeface="+mj-lt"/>
                          <a:ea typeface="+mj-ea"/>
                          <a:cs typeface="+mj-cs"/>
                          <a:sym typeface="Arial Narrow"/>
                        </a:rPr>
                        <a:t>FY2016</a:t>
                      </a:r>
                    </a:p>
                  </a:txBody>
                  <a:tcPr marL="45720" marR="45720" marT="45720" marB="45720" anchor="t" anchorCtr="0" horzOverflow="overflow"/>
                </a:tc>
                <a:tc>
                  <a:txBody>
                    <a:bodyPr/>
                    <a:lstStyle/>
                    <a:p>
                      <a:pPr>
                        <a:defRPr sz="1800">
                          <a:uFillTx/>
                        </a:defRPr>
                      </a:pPr>
                      <a:r>
                        <a:rPr b="1">
                          <a:uFill>
                            <a:solidFill>
                              <a:srgbClr val="000000"/>
                            </a:solidFill>
                          </a:uFill>
                          <a:latin typeface="+mj-lt"/>
                          <a:ea typeface="+mj-ea"/>
                          <a:cs typeface="+mj-cs"/>
                          <a:sym typeface="Arial Narrow"/>
                        </a:rPr>
                        <a:t>FY2017</a:t>
                      </a:r>
                    </a:p>
                  </a:txBody>
                  <a:tcPr marL="45720" marR="45720" marT="45720" marB="45720" anchor="t" anchorCtr="0" horzOverflow="overflow"/>
                </a:tc>
                <a:tc>
                  <a:txBody>
                    <a:bodyPr/>
                    <a:lstStyle/>
                    <a:p>
                      <a:pPr>
                        <a:defRPr sz="1800">
                          <a:uFillTx/>
                        </a:defRPr>
                      </a:pPr>
                      <a:r>
                        <a:rPr b="1">
                          <a:uFill>
                            <a:solidFill>
                              <a:srgbClr val="000000"/>
                            </a:solidFill>
                          </a:uFill>
                          <a:latin typeface="+mj-lt"/>
                          <a:ea typeface="+mj-ea"/>
                          <a:cs typeface="+mj-cs"/>
                          <a:sym typeface="Arial Narrow"/>
                        </a:rPr>
                        <a:t>FY2018+</a:t>
                      </a: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Case Mgmt. TM</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Clinical Decision Support IM-TM (180)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Social Work 
IM-TM (90)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 &amp; Terminology (TBD)</a:t>
                      </a: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Radiology/Imaging IM &amp; TM (180)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Consultations 
IM-TM (180)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Surgery 
IM-TM (90)</a:t>
                      </a: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Clinical Decision Support  IM-TM (180)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Clinical Documents  
IM-TM (90)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 &amp; Terminology (TBD)</a:t>
                      </a: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Clinical Decision Support  IM-TM (180)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Social Work 
IM-TM (90)</a:t>
                      </a: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r>
              <a:tr h="370840">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c>
                  <a:txBody>
                    <a:bodyPr/>
                    <a:lstStyle/>
                    <a:p>
                      <a:pPr>
                        <a:defRPr sz="1800">
                          <a:uFill>
                            <a:solidFill>
                              <a:srgbClr val="000000"/>
                            </a:solidFill>
                          </a:uFill>
                          <a:latin typeface="+mj-lt"/>
                          <a:ea typeface="+mj-ea"/>
                          <a:cs typeface="+mj-cs"/>
                          <a:sym typeface="Arial Narrow"/>
                        </a:defRPr>
                      </a:pP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FHIM-MDHT (90)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FHIM-MDHT (270)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FHIM-MDHT (TBD)</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FHIM-MDHT (TBD)</a:t>
                      </a: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FHIM-S&amp;I Framework (90) </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FHIM-S&amp;I Framework  (270)</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FHIM-S&amp;I Framework  (TBD)</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FHIM-S&amp;I Framework  (TBD)</a:t>
                      </a:r>
                    </a:p>
                  </a:txBody>
                  <a:tcPr marL="45720" marR="45720" marT="45720" marB="45720" anchor="t" anchorCtr="0" horzOverflow="overflow"/>
                </a:tc>
              </a:tr>
              <a:tr h="370840">
                <a:tc>
                  <a:txBody>
                    <a:bodyPr/>
                    <a:lstStyle/>
                    <a:p>
                      <a:pPr>
                        <a:defRPr sz="1800">
                          <a:uFillTx/>
                        </a:defRPr>
                      </a:pPr>
                      <a:r>
                        <a:rPr>
                          <a:uFill>
                            <a:solidFill>
                              <a:srgbClr val="000000"/>
                            </a:solidFill>
                          </a:uFill>
                          <a:latin typeface="+mj-lt"/>
                          <a:ea typeface="+mj-ea"/>
                          <a:cs typeface="+mj-cs"/>
                          <a:sym typeface="Arial Narrow"/>
                        </a:rPr>
                        <a:t>US Health IT 
Architecture (TBD)</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US Health IT 
Architecture (TBD)</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US Health IT 
Architecture (TBD)</a:t>
                      </a:r>
                    </a:p>
                  </a:txBody>
                  <a:tcPr marL="45720" marR="45720" marT="45720" marB="45720" anchor="t" anchorCtr="0" horzOverflow="overflow"/>
                </a:tc>
                <a:tc>
                  <a:txBody>
                    <a:bodyPr/>
                    <a:lstStyle/>
                    <a:p>
                      <a:pPr>
                        <a:defRPr sz="1800">
                          <a:uFillTx/>
                        </a:defRPr>
                      </a:pPr>
                      <a:r>
                        <a:rPr>
                          <a:uFill>
                            <a:solidFill>
                              <a:srgbClr val="000000"/>
                            </a:solidFill>
                          </a:uFill>
                          <a:latin typeface="+mj-lt"/>
                          <a:ea typeface="+mj-ea"/>
                          <a:cs typeface="+mj-cs"/>
                          <a:sym typeface="Arial Narrow"/>
                        </a:rPr>
                        <a:t>TBD</a:t>
                      </a:r>
                    </a:p>
                  </a:txBody>
                  <a:tcPr marL="45720" marR="45720" marT="45720" marB="45720" anchor="t" anchorCtr="0" horzOverflow="overflow"/>
                </a:tc>
              </a:tr>
            </a:tbl>
          </a:graphicData>
        </a:graphic>
      </p:graphicFrame>
      <p:sp>
        <p:nvSpPr>
          <p:cNvPr id="541"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54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54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Title 1"/>
          <p:cNvSpPr txBox="1"/>
          <p:nvPr>
            <p:ph type="title"/>
          </p:nvPr>
        </p:nvSpPr>
        <p:spPr>
          <a:xfrm>
            <a:off x="307974" y="228600"/>
            <a:ext cx="7540626" cy="1017588"/>
          </a:xfrm>
          <a:prstGeom prst="rect">
            <a:avLst/>
          </a:prstGeom>
        </p:spPr>
        <p:txBody>
          <a:bodyPr/>
          <a:lstStyle/>
          <a:p>
            <a:pPr/>
            <a:r>
              <a:t>Deliverables...</a:t>
            </a:r>
            <a:r>
              <a:rPr sz="2400"/>
              <a:t>Continued</a:t>
            </a:r>
          </a:p>
        </p:txBody>
      </p:sp>
      <p:sp>
        <p:nvSpPr>
          <p:cNvPr id="546" name="Content Placeholder 2"/>
          <p:cNvSpPr txBox="1"/>
          <p:nvPr>
            <p:ph type="body" idx="1"/>
          </p:nvPr>
        </p:nvSpPr>
        <p:spPr>
          <a:xfrm>
            <a:off x="810711" y="1885636"/>
            <a:ext cx="7876090" cy="3656800"/>
          </a:xfrm>
          <a:prstGeom prst="rect">
            <a:avLst/>
          </a:prstGeom>
        </p:spPr>
        <p:txBody>
          <a:bodyPr/>
          <a:lstStyle/>
          <a:p>
            <a:pPr marL="0" indent="0">
              <a:spcBef>
                <a:spcPts val="600"/>
              </a:spcBef>
              <a:buSzTx/>
              <a:buNone/>
              <a:defRPr b="1" sz="1800">
                <a:solidFill>
                  <a:srgbClr val="C10A25"/>
                </a:solidFill>
                <a:latin typeface="Calibri"/>
                <a:ea typeface="Calibri"/>
                <a:cs typeface="Calibri"/>
                <a:sym typeface="Calibri"/>
              </a:defRPr>
            </a:pPr>
            <a:r>
              <a:t>In Process</a:t>
            </a:r>
          </a:p>
          <a:p>
            <a:pPr marL="214311" indent="-214311">
              <a:spcBef>
                <a:spcPts val="1600"/>
              </a:spcBef>
              <a:defRPr sz="1800">
                <a:solidFill>
                  <a:srgbClr val="000000"/>
                </a:solidFill>
                <a:latin typeface="Calibri"/>
                <a:ea typeface="Calibri"/>
                <a:cs typeface="Calibri"/>
                <a:sym typeface="Calibri"/>
              </a:defRPr>
            </a:pPr>
            <a:r>
              <a:t>Model 17 of 37 FHIM information domains</a:t>
            </a:r>
          </a:p>
          <a:p>
            <a:pPr marL="214311" indent="-214311">
              <a:spcBef>
                <a:spcPts val="1600"/>
              </a:spcBef>
              <a:defRPr sz="1800">
                <a:solidFill>
                  <a:srgbClr val="000000"/>
                </a:solidFill>
                <a:latin typeface="Calibri"/>
                <a:ea typeface="Calibri"/>
                <a:cs typeface="Calibri"/>
                <a:sym typeface="Calibri"/>
              </a:defRPr>
            </a:pPr>
            <a:r>
              <a:t>Terminology modeling of 25 of 37 FHIM domains</a:t>
            </a:r>
          </a:p>
          <a:p>
            <a:pPr marL="214311" indent="-214311">
              <a:spcBef>
                <a:spcPts val="1600"/>
              </a:spcBef>
              <a:defRPr sz="1800">
                <a:solidFill>
                  <a:srgbClr val="000000"/>
                </a:solidFill>
                <a:latin typeface="Calibri"/>
                <a:ea typeface="Calibri"/>
                <a:cs typeface="Calibri"/>
                <a:sym typeface="Calibri"/>
              </a:defRPr>
            </a:pPr>
            <a:r>
              <a:t>Generate drafts of HIE implementation standards to support federal partner interoperability use cases</a:t>
            </a:r>
          </a:p>
          <a:p>
            <a:pPr marL="214311" indent="-214311">
              <a:spcBef>
                <a:spcPts val="1600"/>
              </a:spcBef>
              <a:defRPr sz="1800">
                <a:solidFill>
                  <a:srgbClr val="000000"/>
                </a:solidFill>
                <a:latin typeface="Calibri"/>
                <a:ea typeface="Calibri"/>
                <a:cs typeface="Calibri"/>
                <a:sym typeface="Calibri"/>
              </a:defRPr>
            </a:pPr>
            <a:r>
              <a:t>Populate the UML profile and begin generating </a:t>
            </a:r>
            <a:br/>
            <a:r>
              <a:t>reports</a:t>
            </a:r>
          </a:p>
          <a:p>
            <a:pPr marL="214311" indent="-214311">
              <a:spcBef>
                <a:spcPts val="1600"/>
              </a:spcBef>
              <a:defRPr sz="1800">
                <a:solidFill>
                  <a:srgbClr val="000000"/>
                </a:solidFill>
                <a:latin typeface="Calibri"/>
                <a:ea typeface="Calibri"/>
                <a:cs typeface="Calibri"/>
                <a:sym typeface="Calibri"/>
              </a:defRPr>
            </a:pPr>
            <a:r>
              <a:t>Leverage the FHIM as the information model for the NIEM Health Domain</a:t>
            </a:r>
          </a:p>
          <a:p>
            <a:pPr marL="214311" indent="-214311">
              <a:spcBef>
                <a:spcPts val="1600"/>
              </a:spcBef>
              <a:defRPr sz="1800">
                <a:solidFill>
                  <a:srgbClr val="000000"/>
                </a:solidFill>
                <a:latin typeface="Calibri"/>
                <a:ea typeface="Calibri"/>
                <a:cs typeface="Calibri"/>
                <a:sym typeface="Calibri"/>
              </a:defRPr>
            </a:pPr>
            <a:r>
              <a:t>Migrate the fhims.org to a .gov in FY2016</a:t>
            </a:r>
          </a:p>
        </p:txBody>
      </p:sp>
      <p:sp>
        <p:nvSpPr>
          <p:cNvPr id="54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54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54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Title 1"/>
          <p:cNvSpPr txBox="1"/>
          <p:nvPr>
            <p:ph type="title"/>
          </p:nvPr>
        </p:nvSpPr>
        <p:spPr>
          <a:xfrm>
            <a:off x="381000" y="228600"/>
            <a:ext cx="7540626" cy="1017588"/>
          </a:xfrm>
          <a:prstGeom prst="rect">
            <a:avLst/>
          </a:prstGeom>
        </p:spPr>
        <p:txBody>
          <a:bodyPr/>
          <a:lstStyle/>
          <a:p>
            <a:pPr/>
            <a:r>
              <a:t>Deliverables…… continued</a:t>
            </a:r>
          </a:p>
        </p:txBody>
      </p:sp>
      <p:sp>
        <p:nvSpPr>
          <p:cNvPr id="554" name="Content Placeholder 2"/>
          <p:cNvSpPr txBox="1"/>
          <p:nvPr>
            <p:ph type="body" idx="1"/>
          </p:nvPr>
        </p:nvSpPr>
        <p:spPr>
          <a:xfrm>
            <a:off x="810711" y="1961394"/>
            <a:ext cx="7639554" cy="4210806"/>
          </a:xfrm>
          <a:prstGeom prst="rect">
            <a:avLst/>
          </a:prstGeom>
        </p:spPr>
        <p:txBody>
          <a:bodyPr/>
          <a:lstStyle/>
          <a:p>
            <a:pPr marL="0" indent="0" defTabSz="452627">
              <a:lnSpc>
                <a:spcPct val="90000"/>
              </a:lnSpc>
              <a:spcBef>
                <a:spcPts val="500"/>
              </a:spcBef>
              <a:buSzTx/>
              <a:buNone/>
              <a:defRPr b="1" sz="1700">
                <a:solidFill>
                  <a:srgbClr val="C10A25"/>
                </a:solidFill>
                <a:latin typeface="Calibri"/>
                <a:ea typeface="Calibri"/>
                <a:cs typeface="Calibri"/>
                <a:sym typeface="Calibri"/>
              </a:defRPr>
            </a:pPr>
            <a:r>
              <a:t>Completed</a:t>
            </a:r>
            <a:endParaRPr sz="2800">
              <a:solidFill>
                <a:srgbClr val="000000"/>
              </a:solidFill>
            </a:endParaRPr>
          </a:p>
          <a:p>
            <a:pPr marL="210706" indent="-210706" defTabSz="452627">
              <a:lnSpc>
                <a:spcPct val="90000"/>
              </a:lnSpc>
              <a:spcBef>
                <a:spcPts val="500"/>
              </a:spcBef>
              <a:defRPr sz="1700">
                <a:solidFill>
                  <a:srgbClr val="000000"/>
                </a:solidFill>
                <a:latin typeface="Calibri"/>
                <a:ea typeface="Calibri"/>
                <a:cs typeface="Calibri"/>
                <a:sym typeface="Calibri"/>
              </a:defRPr>
            </a:pPr>
            <a:r>
              <a:t>Model 20 of 37 FHIM information domains</a:t>
            </a:r>
          </a:p>
          <a:p>
            <a:pPr marL="210706" indent="-210706" defTabSz="452627">
              <a:lnSpc>
                <a:spcPct val="90000"/>
              </a:lnSpc>
              <a:spcBef>
                <a:spcPts val="500"/>
              </a:spcBef>
              <a:defRPr sz="1700">
                <a:solidFill>
                  <a:srgbClr val="000000"/>
                </a:solidFill>
                <a:latin typeface="Calibri"/>
                <a:ea typeface="Calibri"/>
                <a:cs typeface="Calibri"/>
                <a:sym typeface="Calibri"/>
              </a:defRPr>
            </a:pPr>
            <a:r>
              <a:t>Terminology modeling of 12 of 20 FHIM domains</a:t>
            </a:r>
          </a:p>
          <a:p>
            <a:pPr marL="210706" indent="-210706" defTabSz="452627">
              <a:lnSpc>
                <a:spcPct val="90000"/>
              </a:lnSpc>
              <a:spcBef>
                <a:spcPts val="500"/>
              </a:spcBef>
              <a:defRPr sz="1700">
                <a:solidFill>
                  <a:srgbClr val="000000"/>
                </a:solidFill>
                <a:latin typeface="Calibri"/>
                <a:ea typeface="Calibri"/>
                <a:cs typeface="Calibri"/>
                <a:sym typeface="Calibri"/>
              </a:defRPr>
            </a:pPr>
            <a:r>
              <a:t>Integration of FHIM and associated terminology models with Model Driven Health Tools (MDHT)</a:t>
            </a:r>
          </a:p>
          <a:p>
            <a:pPr marL="210706" indent="-210706" defTabSz="452627">
              <a:lnSpc>
                <a:spcPct val="90000"/>
              </a:lnSpc>
              <a:spcBef>
                <a:spcPts val="500"/>
              </a:spcBef>
              <a:defRPr sz="1700">
                <a:solidFill>
                  <a:srgbClr val="000000"/>
                </a:solidFill>
                <a:latin typeface="Calibri"/>
                <a:ea typeface="Calibri"/>
                <a:cs typeface="Calibri"/>
                <a:sym typeface="Calibri"/>
              </a:defRPr>
            </a:pPr>
            <a:r>
              <a:t>Process guides </a:t>
            </a:r>
          </a:p>
          <a:p>
            <a:pPr marL="210706" indent="-210706" defTabSz="452627">
              <a:lnSpc>
                <a:spcPct val="90000"/>
              </a:lnSpc>
              <a:spcBef>
                <a:spcPts val="500"/>
              </a:spcBef>
              <a:defRPr sz="1700">
                <a:solidFill>
                  <a:srgbClr val="000000"/>
                </a:solidFill>
                <a:latin typeface="Calibri"/>
                <a:ea typeface="Calibri"/>
                <a:cs typeface="Calibri"/>
                <a:sym typeface="Calibri"/>
              </a:defRPr>
            </a:pPr>
            <a:r>
              <a:t>Prototyping of each individual process, model and tool</a:t>
            </a:r>
          </a:p>
          <a:p>
            <a:pPr marL="210706" indent="-210706" defTabSz="452627">
              <a:lnSpc>
                <a:spcPct val="90000"/>
              </a:lnSpc>
              <a:spcBef>
                <a:spcPts val="500"/>
              </a:spcBef>
              <a:defRPr sz="1700">
                <a:solidFill>
                  <a:srgbClr val="000000"/>
                </a:solidFill>
                <a:latin typeface="Calibri"/>
                <a:ea typeface="Calibri"/>
                <a:cs typeface="Calibri"/>
                <a:sym typeface="Calibri"/>
              </a:defRPr>
            </a:pPr>
            <a:r>
              <a:t>Prototyping of HIE Framework </a:t>
            </a:r>
          </a:p>
          <a:p>
            <a:pPr marL="210706" indent="-210706" defTabSz="452627">
              <a:lnSpc>
                <a:spcPct val="90000"/>
              </a:lnSpc>
              <a:spcBef>
                <a:spcPts val="500"/>
              </a:spcBef>
              <a:defRPr sz="1700">
                <a:solidFill>
                  <a:srgbClr val="000000"/>
                </a:solidFill>
                <a:latin typeface="Calibri"/>
                <a:ea typeface="Calibri"/>
                <a:cs typeface="Calibri"/>
                <a:sym typeface="Calibri"/>
              </a:defRPr>
            </a:pPr>
            <a:r>
              <a:t>Generation of a draft implementation standard in CDA &amp; NIEM</a:t>
            </a:r>
          </a:p>
          <a:p>
            <a:pPr marL="210706" indent="-210706" defTabSz="452627">
              <a:lnSpc>
                <a:spcPct val="90000"/>
              </a:lnSpc>
              <a:spcBef>
                <a:spcPts val="500"/>
              </a:spcBef>
              <a:defRPr sz="1700">
                <a:solidFill>
                  <a:srgbClr val="000000"/>
                </a:solidFill>
                <a:latin typeface="Calibri"/>
                <a:ea typeface="Calibri"/>
                <a:cs typeface="Calibri"/>
                <a:sym typeface="Calibri"/>
              </a:defRPr>
            </a:pPr>
            <a:r>
              <a:t>Mapped to all S&amp;I Framework initiatives</a:t>
            </a:r>
            <a:endParaRPr sz="1800"/>
          </a:p>
          <a:p>
            <a:pPr marL="210706" indent="-210706" defTabSz="452627">
              <a:lnSpc>
                <a:spcPct val="90000"/>
              </a:lnSpc>
              <a:spcBef>
                <a:spcPts val="500"/>
              </a:spcBef>
              <a:defRPr sz="1700">
                <a:solidFill>
                  <a:srgbClr val="000000"/>
                </a:solidFill>
                <a:latin typeface="Calibri"/>
                <a:ea typeface="Calibri"/>
                <a:cs typeface="Calibri"/>
                <a:sym typeface="Calibri"/>
              </a:defRPr>
            </a:pPr>
            <a:r>
              <a:t>Draft comparative report between two versions of the FHIM</a:t>
            </a:r>
            <a:endParaRPr sz="1800"/>
          </a:p>
          <a:p>
            <a:pPr marL="210706" indent="-210706" defTabSz="452627">
              <a:lnSpc>
                <a:spcPct val="90000"/>
              </a:lnSpc>
              <a:spcBef>
                <a:spcPts val="500"/>
              </a:spcBef>
              <a:defRPr sz="1700">
                <a:solidFill>
                  <a:srgbClr val="000000"/>
                </a:solidFill>
                <a:latin typeface="Calibri"/>
                <a:ea typeface="Calibri"/>
                <a:cs typeface="Calibri"/>
                <a:sym typeface="Calibri"/>
              </a:defRPr>
            </a:pPr>
            <a:r>
              <a:t>Definition of a UML profile to support enhanced report generation</a:t>
            </a:r>
          </a:p>
        </p:txBody>
      </p:sp>
      <p:sp>
        <p:nvSpPr>
          <p:cNvPr id="55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556"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55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itle 1"/>
          <p:cNvSpPr txBox="1"/>
          <p:nvPr>
            <p:ph type="title"/>
          </p:nvPr>
        </p:nvSpPr>
        <p:spPr>
          <a:xfrm>
            <a:off x="183663" y="0"/>
            <a:ext cx="8229601" cy="1031841"/>
          </a:xfrm>
          <a:prstGeom prst="rect">
            <a:avLst/>
          </a:prstGeom>
        </p:spPr>
        <p:txBody>
          <a:bodyPr/>
          <a:lstStyle/>
          <a:p>
            <a:pPr/>
            <a:r>
              <a:t>Engagement Opportunities in the </a:t>
            </a:r>
            <a:br/>
            <a:r>
              <a:t>Standards &amp; Interoperability (S&amp;I) Framework</a:t>
            </a:r>
          </a:p>
        </p:txBody>
      </p:sp>
      <p:sp>
        <p:nvSpPr>
          <p:cNvPr id="562" name="Content Placeholder 2"/>
          <p:cNvSpPr txBox="1"/>
          <p:nvPr>
            <p:ph type="body" sz="half" idx="1"/>
          </p:nvPr>
        </p:nvSpPr>
        <p:spPr>
          <a:xfrm>
            <a:off x="457200" y="2007879"/>
            <a:ext cx="4356100" cy="3505201"/>
          </a:xfrm>
          <a:prstGeom prst="rect">
            <a:avLst/>
          </a:prstGeom>
        </p:spPr>
        <p:txBody>
          <a:bodyPr/>
          <a:lstStyle/>
          <a:p>
            <a:pPr>
              <a:spcBef>
                <a:spcPts val="600"/>
              </a:spcBef>
              <a:defRPr sz="1700">
                <a:solidFill>
                  <a:srgbClr val="000000"/>
                </a:solidFill>
              </a:defRPr>
            </a:pPr>
            <a:r>
              <a:t>Support for federal partner priorities such as Healthcare Directory</a:t>
            </a:r>
          </a:p>
          <a:p>
            <a:pPr>
              <a:spcBef>
                <a:spcPts val="600"/>
              </a:spcBef>
              <a:defRPr sz="1700">
                <a:solidFill>
                  <a:srgbClr val="000000"/>
                </a:solidFill>
              </a:defRPr>
            </a:pPr>
            <a:r>
              <a:t>Direct support of federal partner </a:t>
            </a:r>
            <a:br/>
            <a:r>
              <a:t>use cases</a:t>
            </a:r>
          </a:p>
          <a:p>
            <a:pPr>
              <a:spcBef>
                <a:spcPts val="600"/>
              </a:spcBef>
              <a:defRPr sz="1700">
                <a:solidFill>
                  <a:srgbClr val="000000"/>
                </a:solidFill>
              </a:defRPr>
            </a:pPr>
            <a:r>
              <a:t>Provides semantic and syntactic modeling constructs to support the definition of information</a:t>
            </a:r>
          </a:p>
          <a:p>
            <a:pPr>
              <a:spcBef>
                <a:spcPts val="600"/>
              </a:spcBef>
              <a:defRPr sz="1700">
                <a:solidFill>
                  <a:srgbClr val="000000"/>
                </a:solidFill>
              </a:defRPr>
            </a:pPr>
            <a:r>
              <a:t>Combined with MDHT</a:t>
            </a:r>
            <a:r>
              <a:rPr>
                <a:solidFill>
                  <a:srgbClr val="B22824"/>
                </a:solidFill>
              </a:rPr>
              <a:t>*</a:t>
            </a:r>
            <a:r>
              <a:t>, can be used to generate implementation standards using an MDA</a:t>
            </a:r>
            <a:r>
              <a:rPr>
                <a:solidFill>
                  <a:srgbClr val="591C75"/>
                </a:solidFill>
              </a:rPr>
              <a:t>*</a:t>
            </a:r>
            <a:r>
              <a:t> approach</a:t>
            </a:r>
          </a:p>
        </p:txBody>
      </p:sp>
      <p:sp>
        <p:nvSpPr>
          <p:cNvPr id="563" name="Content Placeholder 3"/>
          <p:cNvSpPr txBox="1"/>
          <p:nvPr/>
        </p:nvSpPr>
        <p:spPr>
          <a:xfrm>
            <a:off x="762000" y="5475999"/>
            <a:ext cx="3733800"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indent="0" defTabSz="457200">
              <a:lnSpc>
                <a:spcPct val="70000"/>
              </a:lnSpc>
              <a:spcBef>
                <a:spcPts val="600"/>
              </a:spcBef>
              <a:defRPr b="1" sz="1400">
                <a:solidFill>
                  <a:srgbClr val="C10A25"/>
                </a:solidFill>
                <a:uFill>
                  <a:solidFill>
                    <a:srgbClr val="21315C"/>
                  </a:solidFill>
                </a:uFill>
                <a:latin typeface="Calibri"/>
                <a:ea typeface="Calibri"/>
                <a:cs typeface="Calibri"/>
                <a:sym typeface="Calibri"/>
              </a:defRPr>
            </a:pPr>
            <a:r>
              <a:t>*</a:t>
            </a:r>
            <a:r>
              <a:rPr>
                <a:solidFill>
                  <a:srgbClr val="000000"/>
                </a:solidFill>
              </a:rPr>
              <a:t>MDHT </a:t>
            </a:r>
            <a:r>
              <a:rPr b="0">
                <a:solidFill>
                  <a:srgbClr val="000000"/>
                </a:solidFill>
              </a:rPr>
              <a:t>= Model Driven Health Tools</a:t>
            </a:r>
            <a:endParaRPr>
              <a:solidFill>
                <a:schemeClr val="accent1"/>
              </a:solidFill>
            </a:endParaRPr>
          </a:p>
          <a:p>
            <a:pPr lvl="1" indent="0" defTabSz="457200">
              <a:lnSpc>
                <a:spcPct val="70000"/>
              </a:lnSpc>
              <a:spcBef>
                <a:spcPts val="600"/>
              </a:spcBef>
              <a:defRPr b="1" sz="1400">
                <a:solidFill>
                  <a:srgbClr val="591C75"/>
                </a:solidFill>
                <a:uFill>
                  <a:solidFill>
                    <a:srgbClr val="21315C"/>
                  </a:solidFill>
                </a:uFill>
                <a:latin typeface="Calibri"/>
                <a:ea typeface="Calibri"/>
                <a:cs typeface="Calibri"/>
                <a:sym typeface="Calibri"/>
              </a:defRPr>
            </a:pPr>
            <a:r>
              <a:t>*</a:t>
            </a:r>
            <a:r>
              <a:rPr>
                <a:solidFill>
                  <a:schemeClr val="accent1"/>
                </a:solidFill>
              </a:rPr>
              <a:t>MDA </a:t>
            </a:r>
            <a:r>
              <a:rPr b="0">
                <a:solidFill>
                  <a:schemeClr val="accent1"/>
                </a:solidFill>
              </a:rPr>
              <a:t>= Model Driven Architecture</a:t>
            </a:r>
          </a:p>
        </p:txBody>
      </p:sp>
      <p:grpSp>
        <p:nvGrpSpPr>
          <p:cNvPr id="604" name="Group 3"/>
          <p:cNvGrpSpPr/>
          <p:nvPr/>
        </p:nvGrpSpPr>
        <p:grpSpPr>
          <a:xfrm>
            <a:off x="5486399" y="1975320"/>
            <a:ext cx="3075224" cy="3934556"/>
            <a:chOff x="0" y="0"/>
            <a:chExt cx="3075222" cy="3934555"/>
          </a:xfrm>
        </p:grpSpPr>
        <p:sp>
          <p:nvSpPr>
            <p:cNvPr id="564" name="Right Arrow 6"/>
            <p:cNvSpPr/>
            <p:nvPr/>
          </p:nvSpPr>
          <p:spPr>
            <a:xfrm flipH="1" rot="11837780">
              <a:off x="1215075" y="2838960"/>
              <a:ext cx="596438" cy="225967"/>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grpSp>
          <p:nvGrpSpPr>
            <p:cNvPr id="567" name="Oval 32"/>
            <p:cNvGrpSpPr/>
            <p:nvPr/>
          </p:nvGrpSpPr>
          <p:grpSpPr>
            <a:xfrm>
              <a:off x="210089" y="0"/>
              <a:ext cx="865333" cy="607619"/>
              <a:chOff x="0" y="0"/>
              <a:chExt cx="865331" cy="607617"/>
            </a:xfrm>
          </p:grpSpPr>
          <p:sp>
            <p:nvSpPr>
              <p:cNvPr id="565" name="Oval"/>
              <p:cNvSpPr/>
              <p:nvPr/>
            </p:nvSpPr>
            <p:spPr>
              <a:xfrm>
                <a:off x="0" y="0"/>
                <a:ext cx="865332" cy="607618"/>
              </a:xfrm>
              <a:prstGeom prst="ellipse">
                <a:avLst/>
              </a:prstGeom>
              <a:solidFill>
                <a:srgbClr val="C10A25"/>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66" name="FHIM"/>
              <p:cNvSpPr txBox="1"/>
              <p:nvPr/>
            </p:nvSpPr>
            <p:spPr>
              <a:xfrm>
                <a:off x="126724" y="190315"/>
                <a:ext cx="611884"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FHIM</a:t>
                </a:r>
              </a:p>
            </p:txBody>
          </p:sp>
        </p:grpSp>
        <p:grpSp>
          <p:nvGrpSpPr>
            <p:cNvPr id="570" name="Oval 33"/>
            <p:cNvGrpSpPr/>
            <p:nvPr/>
          </p:nvGrpSpPr>
          <p:grpSpPr>
            <a:xfrm>
              <a:off x="2023430" y="0"/>
              <a:ext cx="865333" cy="607619"/>
              <a:chOff x="0" y="0"/>
              <a:chExt cx="865331" cy="607617"/>
            </a:xfrm>
          </p:grpSpPr>
          <p:sp>
            <p:nvSpPr>
              <p:cNvPr id="568" name="Oval"/>
              <p:cNvSpPr/>
              <p:nvPr/>
            </p:nvSpPr>
            <p:spPr>
              <a:xfrm>
                <a:off x="0" y="0"/>
                <a:ext cx="865332" cy="607618"/>
              </a:xfrm>
              <a:prstGeom prst="ellipse">
                <a:avLst/>
              </a:prstGeom>
              <a:solidFill>
                <a:srgbClr val="C10A25"/>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69" name="S&amp;I"/>
              <p:cNvSpPr txBox="1"/>
              <p:nvPr/>
            </p:nvSpPr>
            <p:spPr>
              <a:xfrm>
                <a:off x="126724" y="190315"/>
                <a:ext cx="611884"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S&amp;I</a:t>
                </a:r>
              </a:p>
            </p:txBody>
          </p:sp>
        </p:grpSp>
        <p:grpSp>
          <p:nvGrpSpPr>
            <p:cNvPr id="573" name="Rectangle 47"/>
            <p:cNvGrpSpPr/>
            <p:nvPr/>
          </p:nvGrpSpPr>
          <p:grpSpPr>
            <a:xfrm>
              <a:off x="-1" y="1396301"/>
              <a:ext cx="1182560" cy="488086"/>
              <a:chOff x="0" y="0"/>
              <a:chExt cx="1182559" cy="488084"/>
            </a:xfrm>
          </p:grpSpPr>
          <p:sp>
            <p:nvSpPr>
              <p:cNvPr id="571" name="Rectangle"/>
              <p:cNvSpPr/>
              <p:nvPr/>
            </p:nvSpPr>
            <p:spPr>
              <a:xfrm>
                <a:off x="-1" y="0"/>
                <a:ext cx="1182561" cy="488085"/>
              </a:xfrm>
              <a:prstGeom prst="rect">
                <a:avLst/>
              </a:prstGeom>
              <a:solidFill>
                <a:srgbClr val="B3C9E7"/>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72" name="Requirements"/>
              <p:cNvSpPr txBox="1"/>
              <p:nvPr/>
            </p:nvSpPr>
            <p:spPr>
              <a:xfrm>
                <a:off x="-1" y="130549"/>
                <a:ext cx="1182561"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013F80"/>
                    </a:solidFill>
                  </a:defRPr>
                </a:lvl1pPr>
              </a:lstStyle>
              <a:p>
                <a:pPr/>
                <a:r>
                  <a:t>Requirements</a:t>
                </a:r>
              </a:p>
            </p:txBody>
          </p:sp>
        </p:grpSp>
        <p:grpSp>
          <p:nvGrpSpPr>
            <p:cNvPr id="576" name="Rectangle 48"/>
            <p:cNvGrpSpPr/>
            <p:nvPr/>
          </p:nvGrpSpPr>
          <p:grpSpPr>
            <a:xfrm>
              <a:off x="-1" y="753046"/>
              <a:ext cx="1182560" cy="488086"/>
              <a:chOff x="0" y="0"/>
              <a:chExt cx="1182559" cy="488084"/>
            </a:xfrm>
          </p:grpSpPr>
          <p:sp>
            <p:nvSpPr>
              <p:cNvPr id="574" name="Rectangle"/>
              <p:cNvSpPr/>
              <p:nvPr/>
            </p:nvSpPr>
            <p:spPr>
              <a:xfrm>
                <a:off x="-1" y="0"/>
                <a:ext cx="1182561" cy="488085"/>
              </a:xfrm>
              <a:prstGeom prst="rect">
                <a:avLst/>
              </a:prstGeom>
              <a:solidFill>
                <a:srgbClr val="B3C9E7"/>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75" name="Scope"/>
              <p:cNvSpPr txBox="1"/>
              <p:nvPr/>
            </p:nvSpPr>
            <p:spPr>
              <a:xfrm>
                <a:off x="-1" y="130549"/>
                <a:ext cx="1182561"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013F80"/>
                    </a:solidFill>
                  </a:defRPr>
                </a:lvl1pPr>
              </a:lstStyle>
              <a:p>
                <a:pPr/>
                <a:r>
                  <a:t>Scope</a:t>
                </a:r>
              </a:p>
            </p:txBody>
          </p:sp>
        </p:grpSp>
        <p:grpSp>
          <p:nvGrpSpPr>
            <p:cNvPr id="579" name="Rectangle 49"/>
            <p:cNvGrpSpPr/>
            <p:nvPr/>
          </p:nvGrpSpPr>
          <p:grpSpPr>
            <a:xfrm>
              <a:off x="-1" y="2356898"/>
              <a:ext cx="1182560" cy="488086"/>
              <a:chOff x="0" y="0"/>
              <a:chExt cx="1182559" cy="488084"/>
            </a:xfrm>
          </p:grpSpPr>
          <p:sp>
            <p:nvSpPr>
              <p:cNvPr id="577" name="Rectangle"/>
              <p:cNvSpPr/>
              <p:nvPr/>
            </p:nvSpPr>
            <p:spPr>
              <a:xfrm>
                <a:off x="-1" y="0"/>
                <a:ext cx="1182561" cy="488085"/>
              </a:xfrm>
              <a:prstGeom prst="rect">
                <a:avLst/>
              </a:prstGeom>
              <a:solidFill>
                <a:srgbClr val="B3C9E7"/>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78" name="Modeling"/>
              <p:cNvSpPr txBox="1"/>
              <p:nvPr/>
            </p:nvSpPr>
            <p:spPr>
              <a:xfrm>
                <a:off x="-1" y="130549"/>
                <a:ext cx="1182561"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013F80"/>
                    </a:solidFill>
                  </a:defRPr>
                </a:lvl1pPr>
              </a:lstStyle>
              <a:p>
                <a:pPr/>
                <a:r>
                  <a:t>Modeling</a:t>
                </a:r>
              </a:p>
            </p:txBody>
          </p:sp>
        </p:grpSp>
        <p:grpSp>
          <p:nvGrpSpPr>
            <p:cNvPr id="582" name="Rectangle 51"/>
            <p:cNvGrpSpPr/>
            <p:nvPr/>
          </p:nvGrpSpPr>
          <p:grpSpPr>
            <a:xfrm>
              <a:off x="-1" y="3446470"/>
              <a:ext cx="1182560" cy="488086"/>
              <a:chOff x="0" y="0"/>
              <a:chExt cx="1182559" cy="488084"/>
            </a:xfrm>
          </p:grpSpPr>
          <p:sp>
            <p:nvSpPr>
              <p:cNvPr id="580" name="Rectangle"/>
              <p:cNvSpPr/>
              <p:nvPr/>
            </p:nvSpPr>
            <p:spPr>
              <a:xfrm>
                <a:off x="-1" y="0"/>
                <a:ext cx="1182561" cy="488085"/>
              </a:xfrm>
              <a:prstGeom prst="rect">
                <a:avLst/>
              </a:prstGeom>
              <a:solidFill>
                <a:srgbClr val="B3C9E7"/>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81" name="Publish"/>
              <p:cNvSpPr txBox="1"/>
              <p:nvPr/>
            </p:nvSpPr>
            <p:spPr>
              <a:xfrm>
                <a:off x="-1" y="130549"/>
                <a:ext cx="1182561"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013F80"/>
                    </a:solidFill>
                  </a:defRPr>
                </a:lvl1pPr>
              </a:lstStyle>
              <a:p>
                <a:pPr/>
                <a:r>
                  <a:t>Publish</a:t>
                </a:r>
              </a:p>
            </p:txBody>
          </p:sp>
        </p:grpSp>
        <p:grpSp>
          <p:nvGrpSpPr>
            <p:cNvPr id="585" name="Rectangle 42"/>
            <p:cNvGrpSpPr/>
            <p:nvPr/>
          </p:nvGrpSpPr>
          <p:grpSpPr>
            <a:xfrm>
              <a:off x="1836971" y="1396301"/>
              <a:ext cx="1238252" cy="488086"/>
              <a:chOff x="0" y="0"/>
              <a:chExt cx="1238251" cy="488084"/>
            </a:xfrm>
          </p:grpSpPr>
          <p:sp>
            <p:nvSpPr>
              <p:cNvPr id="583" name="Rectangle"/>
              <p:cNvSpPr/>
              <p:nvPr/>
            </p:nvSpPr>
            <p:spPr>
              <a:xfrm>
                <a:off x="-1" y="0"/>
                <a:ext cx="1238253" cy="488085"/>
              </a:xfrm>
              <a:prstGeom prst="rect">
                <a:avLst/>
              </a:prstGeom>
              <a:solidFill>
                <a:srgbClr val="013F80"/>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84" name="Use Case"/>
              <p:cNvSpPr txBox="1"/>
              <p:nvPr/>
            </p:nvSpPr>
            <p:spPr>
              <a:xfrm>
                <a:off x="-1" y="130549"/>
                <a:ext cx="1238253"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Use Case</a:t>
                </a:r>
              </a:p>
            </p:txBody>
          </p:sp>
        </p:grpSp>
        <p:grpSp>
          <p:nvGrpSpPr>
            <p:cNvPr id="588" name="Rectangle 43"/>
            <p:cNvGrpSpPr/>
            <p:nvPr/>
          </p:nvGrpSpPr>
          <p:grpSpPr>
            <a:xfrm>
              <a:off x="1837013" y="753221"/>
              <a:ext cx="1238210" cy="487540"/>
              <a:chOff x="0" y="0"/>
              <a:chExt cx="1238208" cy="487538"/>
            </a:xfrm>
          </p:grpSpPr>
          <p:sp>
            <p:nvSpPr>
              <p:cNvPr id="586" name="Rectangle"/>
              <p:cNvSpPr/>
              <p:nvPr/>
            </p:nvSpPr>
            <p:spPr>
              <a:xfrm>
                <a:off x="0" y="0"/>
                <a:ext cx="1238209" cy="487539"/>
              </a:xfrm>
              <a:prstGeom prst="rect">
                <a:avLst/>
              </a:prstGeom>
              <a:solidFill>
                <a:srgbClr val="013F80"/>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87" name="Pre-Discovery"/>
              <p:cNvSpPr txBox="1"/>
              <p:nvPr/>
            </p:nvSpPr>
            <p:spPr>
              <a:xfrm>
                <a:off x="0" y="130276"/>
                <a:ext cx="1238209"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Pre-Discovery</a:t>
                </a:r>
              </a:p>
            </p:txBody>
          </p:sp>
        </p:grpSp>
        <p:grpSp>
          <p:nvGrpSpPr>
            <p:cNvPr id="595" name="Group 2"/>
            <p:cNvGrpSpPr/>
            <p:nvPr/>
          </p:nvGrpSpPr>
          <p:grpSpPr>
            <a:xfrm>
              <a:off x="1836971" y="2039556"/>
              <a:ext cx="1238252" cy="1251746"/>
              <a:chOff x="0" y="0"/>
              <a:chExt cx="1238251" cy="1251744"/>
            </a:xfrm>
          </p:grpSpPr>
          <p:grpSp>
            <p:nvGrpSpPr>
              <p:cNvPr id="591" name="Rectangle 44"/>
              <p:cNvGrpSpPr/>
              <p:nvPr/>
            </p:nvGrpSpPr>
            <p:grpSpPr>
              <a:xfrm>
                <a:off x="-1" y="643254"/>
                <a:ext cx="1238253" cy="608491"/>
                <a:chOff x="0" y="0"/>
                <a:chExt cx="1238251" cy="608489"/>
              </a:xfrm>
            </p:grpSpPr>
            <p:sp>
              <p:nvSpPr>
                <p:cNvPr id="589" name="Rectangle"/>
                <p:cNvSpPr/>
                <p:nvPr/>
              </p:nvSpPr>
              <p:spPr>
                <a:xfrm>
                  <a:off x="-1" y="0"/>
                  <a:ext cx="1238253" cy="608490"/>
                </a:xfrm>
                <a:prstGeom prst="rect">
                  <a:avLst/>
                </a:prstGeom>
                <a:solidFill>
                  <a:srgbClr val="013F80"/>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90" name="Reference Implementation, Test  &amp; Pilot"/>
                <p:cNvSpPr txBox="1"/>
                <p:nvPr/>
              </p:nvSpPr>
              <p:spPr>
                <a:xfrm>
                  <a:off x="-1" y="51052"/>
                  <a:ext cx="1238253" cy="506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Reference Implementation, Test  &amp; Pilot</a:t>
                  </a:r>
                </a:p>
              </p:txBody>
            </p:sp>
          </p:grpSp>
          <p:grpSp>
            <p:nvGrpSpPr>
              <p:cNvPr id="594" name="Rectangle 45"/>
              <p:cNvGrpSpPr/>
              <p:nvPr/>
            </p:nvGrpSpPr>
            <p:grpSpPr>
              <a:xfrm>
                <a:off x="-1" y="-1"/>
                <a:ext cx="1238253" cy="488086"/>
                <a:chOff x="0" y="0"/>
                <a:chExt cx="1238251" cy="488084"/>
              </a:xfrm>
            </p:grpSpPr>
            <p:sp>
              <p:nvSpPr>
                <p:cNvPr id="592" name="Rectangle"/>
                <p:cNvSpPr/>
                <p:nvPr/>
              </p:nvSpPr>
              <p:spPr>
                <a:xfrm>
                  <a:off x="-1" y="0"/>
                  <a:ext cx="1238253" cy="488085"/>
                </a:xfrm>
                <a:prstGeom prst="rect">
                  <a:avLst/>
                </a:prstGeom>
                <a:solidFill>
                  <a:srgbClr val="013F80"/>
                </a:solidFill>
                <a:ln w="12700" cap="flat">
                  <a:noFill/>
                  <a:miter lim="400000"/>
                </a:ln>
                <a:effectLst/>
              </p:spPr>
              <p:txBody>
                <a:bodyPr wrap="square" lIns="50800" tIns="50800" rIns="50800" bIns="50800" numCol="1" anchor="ctr">
                  <a:noAutofit/>
                </a:bodyPr>
                <a:lstStyle/>
                <a:p>
                  <a:pPr algn="ctr">
                    <a:defRPr b="1" sz="1000">
                      <a:solidFill>
                        <a:srgbClr val="FFFFFF"/>
                      </a:solidFill>
                    </a:defRPr>
                  </a:pPr>
                </a:p>
              </p:txBody>
            </p:sp>
            <p:sp>
              <p:nvSpPr>
                <p:cNvPr id="593" name="Standards Harmonization"/>
                <p:cNvSpPr txBox="1"/>
                <p:nvPr/>
              </p:nvSpPr>
              <p:spPr>
                <a:xfrm>
                  <a:off x="-1" y="60699"/>
                  <a:ext cx="1238253" cy="3666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Standards Harmonization</a:t>
                  </a:r>
                </a:p>
              </p:txBody>
            </p:sp>
          </p:grpSp>
        </p:grpSp>
        <p:grpSp>
          <p:nvGrpSpPr>
            <p:cNvPr id="598" name="Rectangle 46"/>
            <p:cNvGrpSpPr/>
            <p:nvPr/>
          </p:nvGrpSpPr>
          <p:grpSpPr>
            <a:xfrm>
              <a:off x="1837013" y="3447016"/>
              <a:ext cx="1238210" cy="487540"/>
              <a:chOff x="0" y="0"/>
              <a:chExt cx="1238208" cy="487538"/>
            </a:xfrm>
          </p:grpSpPr>
          <p:sp>
            <p:nvSpPr>
              <p:cNvPr id="596" name="Rectangle"/>
              <p:cNvSpPr/>
              <p:nvPr/>
            </p:nvSpPr>
            <p:spPr>
              <a:xfrm>
                <a:off x="0" y="0"/>
                <a:ext cx="1238209" cy="487539"/>
              </a:xfrm>
              <a:prstGeom prst="rect">
                <a:avLst/>
              </a:prstGeom>
              <a:solidFill>
                <a:srgbClr val="013F80"/>
              </a:solidFill>
              <a:ln w="12700" cap="flat">
                <a:noFill/>
                <a:miter lim="400000"/>
              </a:ln>
              <a:effectLst/>
            </p:spPr>
            <p:txBody>
              <a:bodyPr wrap="square" lIns="50800" tIns="50800" rIns="50800" bIns="50800" numCol="1" anchor="ctr">
                <a:noAutofit/>
              </a:bodyPr>
              <a:lstStyle/>
              <a:p>
                <a:pPr algn="ctr">
                  <a:defRPr sz="2800">
                    <a:solidFill>
                      <a:srgbClr val="53585F"/>
                    </a:solidFill>
                    <a:latin typeface="Calibri"/>
                    <a:ea typeface="Calibri"/>
                    <a:cs typeface="Calibri"/>
                    <a:sym typeface="Calibri"/>
                  </a:defRPr>
                </a:pPr>
              </a:p>
            </p:txBody>
          </p:sp>
          <p:sp>
            <p:nvSpPr>
              <p:cNvPr id="597" name="Evaluation"/>
              <p:cNvSpPr txBox="1"/>
              <p:nvPr/>
            </p:nvSpPr>
            <p:spPr>
              <a:xfrm>
                <a:off x="0" y="130276"/>
                <a:ext cx="1238209" cy="2269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defRPr>
                </a:lvl1pPr>
              </a:lstStyle>
              <a:p>
                <a:pPr/>
                <a:r>
                  <a:t>Evaluation</a:t>
                </a:r>
              </a:p>
            </p:txBody>
          </p:sp>
        </p:grpSp>
        <p:sp>
          <p:nvSpPr>
            <p:cNvPr id="599" name="Right Arrow 17"/>
            <p:cNvSpPr/>
            <p:nvPr/>
          </p:nvSpPr>
          <p:spPr>
            <a:xfrm>
              <a:off x="1202324" y="892910"/>
              <a:ext cx="556771" cy="209534"/>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sp>
          <p:nvSpPr>
            <p:cNvPr id="600" name="Right Arrow 18"/>
            <p:cNvSpPr/>
            <p:nvPr/>
          </p:nvSpPr>
          <p:spPr>
            <a:xfrm>
              <a:off x="1202324" y="1535203"/>
              <a:ext cx="556771" cy="209533"/>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sp>
          <p:nvSpPr>
            <p:cNvPr id="601" name="Right Arrow 19"/>
            <p:cNvSpPr/>
            <p:nvPr/>
          </p:nvSpPr>
          <p:spPr>
            <a:xfrm>
              <a:off x="1202324" y="3585334"/>
              <a:ext cx="556771" cy="209534"/>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sp>
          <p:nvSpPr>
            <p:cNvPr id="602" name="Right Arrow 20"/>
            <p:cNvSpPr/>
            <p:nvPr/>
          </p:nvSpPr>
          <p:spPr>
            <a:xfrm rot="20960464">
              <a:off x="1210824" y="2439068"/>
              <a:ext cx="556771" cy="209533"/>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sp>
          <p:nvSpPr>
            <p:cNvPr id="603" name="Right Arrow 21"/>
            <p:cNvSpPr/>
            <p:nvPr/>
          </p:nvSpPr>
          <p:spPr>
            <a:xfrm rot="19473539">
              <a:off x="1130072" y="2067935"/>
              <a:ext cx="688525" cy="235554"/>
            </a:xfrm>
            <a:prstGeom prst="rightArrow">
              <a:avLst>
                <a:gd name="adj1" fmla="val 50000"/>
                <a:gd name="adj2" fmla="val 50000"/>
              </a:avLst>
            </a:prstGeom>
            <a:gradFill flip="none" rotWithShape="1">
              <a:gsLst>
                <a:gs pos="0">
                  <a:srgbClr val="FFFFFF"/>
                </a:gs>
                <a:gs pos="15000">
                  <a:srgbClr val="B3C9E7"/>
                </a:gs>
                <a:gs pos="82000">
                  <a:srgbClr val="013F80"/>
                </a:gs>
              </a:gsLst>
              <a:lin ang="0" scaled="0"/>
            </a:gradFill>
            <a:ln w="12700" cap="flat">
              <a:noFill/>
              <a:miter lim="400000"/>
            </a:ln>
            <a:effectLst/>
          </p:spPr>
          <p:txBody>
            <a:bodyPr wrap="square" lIns="50800" tIns="50800" rIns="50800" bIns="50800" numCol="1" anchor="t">
              <a:noAutofit/>
            </a:bodyPr>
            <a:lstStyle/>
            <a:p>
              <a:pPr>
                <a:defRPr sz="1000"/>
              </a:pPr>
            </a:p>
          </p:txBody>
        </p:sp>
      </p:grpSp>
      <p:sp>
        <p:nvSpPr>
          <p:cNvPr id="605" name="Straight Connector 24"/>
          <p:cNvSpPr/>
          <p:nvPr/>
        </p:nvSpPr>
        <p:spPr>
          <a:xfrm>
            <a:off x="609600" y="5361359"/>
            <a:ext cx="4343401" cy="1"/>
          </a:xfrm>
          <a:prstGeom prst="line">
            <a:avLst/>
          </a:prstGeom>
          <a:solidFill>
            <a:schemeClr val="accent1"/>
          </a:solidFill>
          <a:ln>
            <a:solidFill>
              <a:srgbClr val="BFBFBF"/>
            </a:solidFill>
            <a:prstDash val="sysDash"/>
          </a:ln>
        </p:spPr>
        <p:txBody>
          <a:bodyPr lIns="45718" tIns="45718" rIns="45718" bIns="45718"/>
          <a:lstStyle/>
          <a:p>
            <a:pPr/>
          </a:p>
        </p:txBody>
      </p:sp>
      <p:sp>
        <p:nvSpPr>
          <p:cNvPr id="606" name="Straight Connector 25"/>
          <p:cNvSpPr/>
          <p:nvPr/>
        </p:nvSpPr>
        <p:spPr>
          <a:xfrm flipV="1">
            <a:off x="4953000" y="2007879"/>
            <a:ext cx="0" cy="3901997"/>
          </a:xfrm>
          <a:prstGeom prst="line">
            <a:avLst/>
          </a:prstGeom>
          <a:solidFill>
            <a:schemeClr val="accent1"/>
          </a:solidFill>
          <a:ln>
            <a:solidFill>
              <a:srgbClr val="BFBFBF"/>
            </a:solidFill>
            <a:prstDash val="sysDash"/>
          </a:ln>
        </p:spPr>
        <p:txBody>
          <a:bodyPr lIns="45718" tIns="45718" rIns="45718" bIns="45718"/>
          <a:lstStyle/>
          <a:p>
            <a:pPr/>
          </a:p>
        </p:txBody>
      </p:sp>
      <p:sp>
        <p:nvSpPr>
          <p:cNvPr id="60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0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
        <p:nvSpPr>
          <p:cNvPr id="60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
        <p:nvSpPr>
          <p:cNvPr id="610" name="5-Point Star 30"/>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4" name="Title 1"/>
          <p:cNvSpPr txBox="1"/>
          <p:nvPr>
            <p:ph type="title"/>
          </p:nvPr>
        </p:nvSpPr>
        <p:spPr>
          <a:xfrm>
            <a:off x="381000" y="76200"/>
            <a:ext cx="8229600" cy="1031841"/>
          </a:xfrm>
          <a:prstGeom prst="rect">
            <a:avLst/>
          </a:prstGeom>
        </p:spPr>
        <p:txBody>
          <a:bodyPr/>
          <a:lstStyle/>
          <a:p>
            <a:pPr/>
            <a:r>
              <a:t>FHIM Mapping to FHIR, C-CDA, Etc.</a:t>
            </a:r>
          </a:p>
        </p:txBody>
      </p:sp>
      <p:sp>
        <p:nvSpPr>
          <p:cNvPr id="615" name="Content Placeholder 2"/>
          <p:cNvSpPr txBox="1"/>
          <p:nvPr>
            <p:ph type="body" idx="1"/>
          </p:nvPr>
        </p:nvSpPr>
        <p:spPr>
          <a:xfrm>
            <a:off x="838200" y="1826539"/>
            <a:ext cx="7620000" cy="3355062"/>
          </a:xfrm>
          <a:prstGeom prst="rect">
            <a:avLst/>
          </a:prstGeom>
        </p:spPr>
        <p:txBody>
          <a:bodyPr/>
          <a:lstStyle/>
          <a:p>
            <a:pPr>
              <a:spcBef>
                <a:spcPts val="0"/>
              </a:spcBef>
              <a:defRPr sz="1800">
                <a:latin typeface="Calibri"/>
                <a:ea typeface="Calibri"/>
                <a:cs typeface="Calibri"/>
                <a:sym typeface="Calibri"/>
              </a:defRPr>
            </a:pPr>
            <a:r>
              <a:t>FHA mapped Meaningful Use 2 data requirements</a:t>
            </a:r>
          </a:p>
          <a:p>
            <a:pPr lvl="1">
              <a:spcBef>
                <a:spcPts val="0"/>
              </a:spcBef>
              <a:buFont typeface="Arial"/>
              <a:defRPr sz="1800">
                <a:latin typeface="Calibri"/>
                <a:ea typeface="Calibri"/>
                <a:cs typeface="Calibri"/>
                <a:sym typeface="Calibri"/>
              </a:defRPr>
            </a:pPr>
            <a:r>
              <a:t>C-CDA 1.1 templates</a:t>
            </a:r>
          </a:p>
          <a:p>
            <a:pPr lvl="1">
              <a:spcBef>
                <a:spcPts val="0"/>
              </a:spcBef>
              <a:buFont typeface="Arial"/>
              <a:defRPr sz="1800">
                <a:latin typeface="Calibri"/>
                <a:ea typeface="Calibri"/>
                <a:cs typeface="Calibri"/>
                <a:sym typeface="Calibri"/>
              </a:defRPr>
            </a:pPr>
            <a:r>
              <a:t>Data Access </a:t>
            </a:r>
            <a:r>
              <a:rPr>
                <a:solidFill>
                  <a:srgbClr val="000000"/>
                </a:solidFill>
              </a:rPr>
              <a:t>Framework FHIR* Profiles</a:t>
            </a:r>
            <a:endParaRPr>
              <a:solidFill>
                <a:srgbClr val="000000"/>
              </a:solidFill>
            </a:endParaRPr>
          </a:p>
          <a:p>
            <a:pPr lvl="1">
              <a:spcBef>
                <a:spcPts val="0"/>
              </a:spcBef>
              <a:buFont typeface="Arial"/>
              <a:defRPr sz="1800">
                <a:solidFill>
                  <a:srgbClr val="000000"/>
                </a:solidFill>
                <a:latin typeface="Calibri"/>
                <a:ea typeface="Calibri"/>
                <a:cs typeface="Calibri"/>
                <a:sym typeface="Calibri"/>
              </a:defRPr>
            </a:pPr>
            <a:r>
              <a:t>Quality Improvement Core IG* FHIR Profiles</a:t>
            </a:r>
          </a:p>
          <a:p>
            <a:pPr lvl="1">
              <a:spcBef>
                <a:spcPts val="0"/>
              </a:spcBef>
              <a:buFont typeface="Arial"/>
              <a:defRPr sz="1800">
                <a:solidFill>
                  <a:srgbClr val="000000"/>
                </a:solidFill>
                <a:latin typeface="Calibri"/>
                <a:ea typeface="Calibri"/>
                <a:cs typeface="Calibri"/>
                <a:sym typeface="Calibri"/>
              </a:defRPr>
            </a:pPr>
            <a:r>
              <a:t>Structured Data Capture FHIR IG profiles to identify gaps, overlaps, and conflicts (harmonization) </a:t>
            </a:r>
          </a:p>
          <a:p>
            <a:pPr>
              <a:lnSpc>
                <a:spcPct val="110000"/>
              </a:lnSpc>
              <a:spcBef>
                <a:spcPts val="1200"/>
              </a:spcBef>
              <a:defRPr sz="1800">
                <a:solidFill>
                  <a:srgbClr val="000000"/>
                </a:solidFill>
                <a:latin typeface="Calibri"/>
                <a:ea typeface="Calibri"/>
                <a:cs typeface="Calibri"/>
                <a:sym typeface="Calibri"/>
              </a:defRPr>
            </a:pPr>
            <a:r>
              <a:t>The mapping information is automatically imported into FHIM and allows for continued traceability to information requirements </a:t>
            </a:r>
            <a:r>
              <a:rPr>
                <a:solidFill>
                  <a:srgbClr val="21315C"/>
                </a:solidFill>
              </a:rPr>
              <a:t>and interoperability specification (i.e. CDA and FHIR IGs)</a:t>
            </a:r>
          </a:p>
        </p:txBody>
      </p:sp>
      <p:sp>
        <p:nvSpPr>
          <p:cNvPr id="616" name="TextBox 4"/>
          <p:cNvSpPr txBox="1"/>
          <p:nvPr/>
        </p:nvSpPr>
        <p:spPr>
          <a:xfrm>
            <a:off x="493712" y="5424713"/>
            <a:ext cx="8382001"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sz="1600">
                <a:solidFill>
                  <a:srgbClr val="7030A0"/>
                </a:solidFill>
                <a:latin typeface="Calibri"/>
                <a:ea typeface="Calibri"/>
                <a:cs typeface="Calibri"/>
                <a:sym typeface="Calibri"/>
              </a:defRPr>
            </a:pPr>
            <a:r>
              <a:t>*FHIR = Fast Healthcare Interoperable Resources</a:t>
            </a:r>
            <a:endParaRPr sz="2800">
              <a:solidFill>
                <a:srgbClr val="53585F"/>
              </a:solidFill>
            </a:endParaRPr>
          </a:p>
          <a:p>
            <a:pPr>
              <a:defRPr i="1" sz="1600">
                <a:solidFill>
                  <a:srgbClr val="7030A0"/>
                </a:solidFill>
                <a:latin typeface="Calibri"/>
                <a:ea typeface="Calibri"/>
                <a:cs typeface="Calibri"/>
                <a:sym typeface="Calibri"/>
              </a:defRPr>
            </a:pPr>
            <a:r>
              <a:t>*IG = Implementation Guide</a:t>
            </a:r>
          </a:p>
        </p:txBody>
      </p:sp>
      <p:sp>
        <p:nvSpPr>
          <p:cNvPr id="61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1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61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xfrm>
            <a:off x="152399" y="6036"/>
            <a:ext cx="8132617" cy="1017588"/>
          </a:xfrm>
          <a:prstGeom prst="rect">
            <a:avLst/>
          </a:prstGeom>
        </p:spPr>
        <p:txBody>
          <a:bodyPr/>
          <a:lstStyle/>
          <a:p>
            <a:pPr lvl="2" algn="ctr" defTabSz="457200">
              <a:defRPr b="1" sz="2600">
                <a:solidFill>
                  <a:srgbClr val="FFFFFF"/>
                </a:solidFill>
                <a:uFill>
                  <a:solidFill>
                    <a:srgbClr val="FFFFFF"/>
                  </a:solidFill>
                </a:uFill>
              </a:defRPr>
            </a:pPr>
            <a:r>
              <a:t>Bottom Line Up Front</a:t>
            </a:r>
            <a:r>
              <a:rPr b="0">
                <a:latin typeface="+mj-lt"/>
                <a:ea typeface="+mj-ea"/>
                <a:cs typeface="+mj-cs"/>
                <a:sym typeface="Arial Narrow"/>
              </a:rPr>
              <a:t>: FHIM can be Instrumental to </a:t>
            </a:r>
            <a:br>
              <a:rPr b="0">
                <a:latin typeface="+mj-lt"/>
                <a:ea typeface="+mj-ea"/>
                <a:cs typeface="+mj-cs"/>
                <a:sym typeface="Arial Narrow"/>
              </a:rPr>
            </a:br>
            <a:r>
              <a:rPr b="0">
                <a:latin typeface="+mj-lt"/>
                <a:ea typeface="+mj-ea"/>
                <a:cs typeface="+mj-cs"/>
                <a:sym typeface="Arial Narrow"/>
              </a:rPr>
              <a:t>Interoperability for </a:t>
            </a:r>
          </a:p>
        </p:txBody>
      </p:sp>
      <p:sp>
        <p:nvSpPr>
          <p:cNvPr id="166" name="Text Placeholder 2"/>
          <p:cNvSpPr txBox="1"/>
          <p:nvPr>
            <p:ph type="body" idx="1"/>
          </p:nvPr>
        </p:nvSpPr>
        <p:spPr>
          <a:xfrm>
            <a:off x="152399" y="1039812"/>
            <a:ext cx="8991601" cy="5513388"/>
          </a:xfrm>
          <a:prstGeom prst="rect">
            <a:avLst/>
          </a:prstGeom>
        </p:spPr>
        <p:txBody>
          <a:bodyPr/>
          <a:lstStyle/>
          <a:p>
            <a:pPr marL="0" indent="40640">
              <a:lnSpc>
                <a:spcPct val="114000"/>
              </a:lnSpc>
              <a:spcBef>
                <a:spcPts val="600"/>
              </a:spcBef>
              <a:buSzTx/>
              <a:buNone/>
              <a:defRPr b="1"/>
            </a:pPr>
            <a:r>
              <a:t>FHIM </a:t>
            </a:r>
            <a:r>
              <a:rPr sz="1800"/>
              <a:t>Objective</a:t>
            </a:r>
            <a:r>
              <a:t>:</a:t>
            </a:r>
            <a:r>
              <a:rPr b="0"/>
              <a:t> A Common Data Model (CDM) and terminology as</a:t>
            </a:r>
            <a:r>
              <a:t> </a:t>
            </a:r>
          </a:p>
          <a:p>
            <a:pPr lvl="1" marL="329565" indent="-288925">
              <a:spcBef>
                <a:spcPts val="0"/>
              </a:spcBef>
              <a:buChar char="»"/>
              <a:defRPr i="1" u="sng">
                <a:latin typeface="+mj-lt"/>
                <a:ea typeface="+mj-ea"/>
                <a:cs typeface="+mj-cs"/>
                <a:sym typeface="Arial Narrow"/>
              </a:defRPr>
            </a:pPr>
            <a:r>
              <a:t>An Organizing paradigm among standards to achieve consistent semantic interoperability</a:t>
            </a:r>
          </a:p>
          <a:p>
            <a:pPr lvl="1" marL="329565" indent="-288925">
              <a:spcBef>
                <a:spcPts val="0"/>
              </a:spcBef>
              <a:buChar char="»"/>
              <a:defRPr>
                <a:latin typeface="+mj-lt"/>
                <a:ea typeface="+mj-ea"/>
                <a:cs typeface="+mj-cs"/>
                <a:sym typeface="Arial Narrow"/>
              </a:defRPr>
            </a:pPr>
            <a:r>
              <a:t>Superset of US EHR data and terminology used by Federal Agencies; where, </a:t>
            </a:r>
          </a:p>
          <a:p>
            <a:pPr lvl="1" marL="329565" indent="-288925">
              <a:spcBef>
                <a:spcPts val="0"/>
              </a:spcBef>
              <a:buChar char="»"/>
              <a:defRPr>
                <a:latin typeface="+mj-lt"/>
                <a:ea typeface="+mj-ea"/>
                <a:cs typeface="+mj-cs"/>
                <a:sym typeface="Arial Narrow"/>
              </a:defRPr>
            </a:pPr>
            <a:r>
              <a:t>Information Exchange implementations are consistent FHIM subsets; compliant with US Federal Laws/Regulations  and use cases for information exchange to achieve sharing among nationwide partners.   </a:t>
            </a:r>
          </a:p>
          <a:p>
            <a:pPr marL="0" indent="40640">
              <a:spcBef>
                <a:spcPts val="600"/>
              </a:spcBef>
              <a:buSzTx/>
              <a:buNone/>
              <a:defRPr b="1"/>
            </a:pPr>
            <a:r>
              <a:t>FHIM’s logical CDM is supported by Model Driven Health Tool (MDHT)</a:t>
            </a:r>
          </a:p>
          <a:p>
            <a:pPr>
              <a:spcBef>
                <a:spcPts val="0"/>
              </a:spcBef>
              <a:defRPr>
                <a:latin typeface="+mj-lt"/>
                <a:ea typeface="+mj-ea"/>
                <a:cs typeface="+mj-cs"/>
                <a:sym typeface="Arial Narrow"/>
              </a:defRPr>
            </a:pPr>
            <a:r>
              <a:t>enhances interoperability w</a:t>
            </a:r>
            <a:r>
              <a:rPr sz="1800"/>
              <a:t>ith traceable to the conceptual HL7 Reference Information Model (RIM)</a:t>
            </a:r>
            <a:endParaRPr sz="1800"/>
          </a:p>
          <a:p>
            <a:pPr lvl="1" marL="329565" indent="-288925">
              <a:lnSpc>
                <a:spcPct val="114000"/>
              </a:lnSpc>
              <a:spcBef>
                <a:spcPts val="0"/>
              </a:spcBef>
              <a:buChar char="»"/>
              <a:defRPr sz="1800">
                <a:latin typeface="+mj-lt"/>
                <a:ea typeface="+mj-ea"/>
                <a:cs typeface="+mj-cs"/>
                <a:sym typeface="Arial Narrow"/>
              </a:defRPr>
            </a:pPr>
            <a:r>
              <a:t>FHIM/MDHT composes EHR related data defined by Federal Agency SMEs</a:t>
            </a:r>
          </a:p>
          <a:p>
            <a:pPr lvl="2" marL="635000">
              <a:spcBef>
                <a:spcPts val="0"/>
              </a:spcBef>
              <a:buChar char="»"/>
              <a:defRPr sz="1800">
                <a:latin typeface="+mj-lt"/>
                <a:ea typeface="+mj-ea"/>
                <a:cs typeface="+mj-cs"/>
                <a:sym typeface="Arial Narrow"/>
              </a:defRPr>
            </a:pPr>
            <a:r>
              <a:t>Categorized into clinical domains, </a:t>
            </a:r>
          </a:p>
          <a:p>
            <a:pPr lvl="2" marL="635000">
              <a:spcBef>
                <a:spcPts val="0"/>
              </a:spcBef>
              <a:buChar char="»"/>
              <a:defRPr sz="1800">
                <a:latin typeface="+mj-lt"/>
                <a:ea typeface="+mj-ea"/>
                <a:cs typeface="+mj-cs"/>
                <a:sym typeface="Arial Narrow"/>
              </a:defRPr>
            </a:pPr>
            <a:r>
              <a:t>Containing a data dictionary and value sets </a:t>
            </a:r>
          </a:p>
          <a:p>
            <a:pPr lvl="2" marL="635000">
              <a:spcBef>
                <a:spcPts val="0"/>
              </a:spcBef>
              <a:buChar char="»"/>
              <a:defRPr sz="1800">
                <a:latin typeface="+mj-lt"/>
                <a:ea typeface="+mj-ea"/>
                <a:cs typeface="+mj-cs"/>
                <a:sym typeface="Arial Narrow"/>
              </a:defRPr>
            </a:pPr>
            <a:r>
              <a:t>Defining data structures, data hierarchies, data associations and value sets</a:t>
            </a:r>
          </a:p>
          <a:p>
            <a:pPr lvl="1" marL="329565" indent="-288925">
              <a:lnSpc>
                <a:spcPct val="114000"/>
              </a:lnSpc>
              <a:spcBef>
                <a:spcPts val="300"/>
              </a:spcBef>
              <a:buChar char="»"/>
              <a:defRPr sz="1800">
                <a:latin typeface="+mj-lt"/>
                <a:ea typeface="+mj-ea"/>
                <a:cs typeface="+mj-cs"/>
                <a:sym typeface="Arial Narrow"/>
              </a:defRPr>
            </a:pPr>
            <a:r>
              <a:t>where, MDHT can transform FHIM to consistent implementation paradigms (NIEM, FHIR, CDA) among</a:t>
            </a:r>
          </a:p>
          <a:p>
            <a:pPr lvl="2" marL="635000">
              <a:spcBef>
                <a:spcPts val="0"/>
              </a:spcBef>
              <a:buChar char="»"/>
              <a:defRPr sz="1800">
                <a:latin typeface="+mj-lt"/>
                <a:ea typeface="+mj-ea"/>
                <a:cs typeface="+mj-cs"/>
                <a:sym typeface="Arial Narrow"/>
              </a:defRPr>
            </a:pPr>
            <a:r>
              <a:t>EHR and ancillary services systems</a:t>
            </a:r>
          </a:p>
          <a:p>
            <a:pPr lvl="2" marL="635000">
              <a:spcBef>
                <a:spcPts val="0"/>
              </a:spcBef>
              <a:buChar char="»"/>
              <a:defRPr sz="1800">
                <a:latin typeface="+mj-lt"/>
                <a:ea typeface="+mj-ea"/>
                <a:cs typeface="+mj-cs"/>
                <a:sym typeface="Arial Narrow"/>
              </a:defRPr>
            </a:pPr>
            <a:r>
              <a:t>Joint Health Information Exchange (HIE) with external partners</a:t>
            </a:r>
          </a:p>
          <a:p>
            <a:pPr lvl="2" marL="635000">
              <a:spcBef>
                <a:spcPts val="0"/>
              </a:spcBef>
              <a:buChar char="»"/>
              <a:defRPr sz="1800">
                <a:latin typeface="+mj-lt"/>
                <a:ea typeface="+mj-ea"/>
                <a:cs typeface="+mj-cs"/>
                <a:sym typeface="Arial Narrow"/>
              </a:defRPr>
            </a:pPr>
            <a:r>
              <a:t>VA/VistA-4 and DoD's/Cerner healthcare management systems</a:t>
            </a:r>
          </a:p>
        </p:txBody>
      </p:sp>
      <p:sp>
        <p:nvSpPr>
          <p:cNvPr id="167"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6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6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3" name="Title 1"/>
          <p:cNvSpPr txBox="1"/>
          <p:nvPr>
            <p:ph type="title"/>
          </p:nvPr>
        </p:nvSpPr>
        <p:spPr>
          <a:xfrm>
            <a:off x="20783" y="0"/>
            <a:ext cx="8132617" cy="1017588"/>
          </a:xfrm>
          <a:prstGeom prst="rect">
            <a:avLst/>
          </a:prstGeom>
        </p:spPr>
        <p:txBody>
          <a:bodyPr/>
          <a:lstStyle/>
          <a:p>
            <a:pPr lvl="2" algn="ctr" defTabSz="457200">
              <a:defRPr b="1" sz="2600">
                <a:solidFill>
                  <a:srgbClr val="FFFFFF"/>
                </a:solidFill>
                <a:uFill>
                  <a:solidFill>
                    <a:srgbClr val="FFFFFF"/>
                  </a:solidFill>
                </a:uFill>
              </a:defRPr>
            </a:pPr>
            <a:r>
              <a:t>FHIM Users and Uses</a:t>
            </a:r>
          </a:p>
        </p:txBody>
      </p:sp>
      <p:sp>
        <p:nvSpPr>
          <p:cNvPr id="624" name="Text Placeholder 2"/>
          <p:cNvSpPr txBox="1"/>
          <p:nvPr>
            <p:ph type="body" idx="1"/>
          </p:nvPr>
        </p:nvSpPr>
        <p:spPr>
          <a:xfrm>
            <a:off x="55418" y="1334839"/>
            <a:ext cx="8839201" cy="5513388"/>
          </a:xfrm>
          <a:prstGeom prst="rect">
            <a:avLst/>
          </a:prstGeom>
        </p:spPr>
        <p:txBody>
          <a:bodyPr/>
          <a:lstStyle/>
          <a:p>
            <a:pPr lvl="2" marL="0" indent="40640">
              <a:spcBef>
                <a:spcPts val="1200"/>
              </a:spcBef>
              <a:buSzTx/>
              <a:buNone/>
              <a:defRPr b="1" sz="2400"/>
            </a:pPr>
            <a:r>
              <a:t>FHIM is informed by</a:t>
            </a:r>
          </a:p>
          <a:p>
            <a:pPr lvl="2" marL="520700">
              <a:spcBef>
                <a:spcPts val="0"/>
              </a:spcBef>
              <a:buChar char="»"/>
              <a:defRPr>
                <a:latin typeface="+mj-lt"/>
                <a:ea typeface="+mj-ea"/>
                <a:cs typeface="+mj-cs"/>
                <a:sym typeface="Arial Narrow"/>
              </a:defRPr>
            </a:pPr>
            <a:r>
              <a:t>Federal Partners, including, but not limited to: </a:t>
            </a:r>
          </a:p>
          <a:p>
            <a:pPr lvl="2" marL="520700">
              <a:spcBef>
                <a:spcPts val="0"/>
              </a:spcBef>
              <a:buChar char="»"/>
              <a:defRPr>
                <a:latin typeface="+mj-lt"/>
                <a:ea typeface="+mj-ea"/>
                <a:cs typeface="+mj-cs"/>
                <a:sym typeface="Arial Narrow"/>
              </a:defRPr>
            </a:pPr>
            <a:r>
              <a:t>VA Information Model</a:t>
            </a:r>
          </a:p>
          <a:p>
            <a:pPr lvl="3" marL="977900">
              <a:lnSpc>
                <a:spcPct val="114000"/>
              </a:lnSpc>
              <a:spcBef>
                <a:spcPts val="0"/>
              </a:spcBef>
              <a:buChar char="»"/>
              <a:defRPr>
                <a:latin typeface="+mj-lt"/>
                <a:ea typeface="+mj-ea"/>
                <a:cs typeface="+mj-cs"/>
                <a:sym typeface="Arial Narrow"/>
              </a:defRPr>
            </a:pPr>
            <a:r>
              <a:t>SSA and CMS identity, person and other initiatives</a:t>
            </a:r>
          </a:p>
          <a:p>
            <a:pPr lvl="3" marL="977900">
              <a:lnSpc>
                <a:spcPct val="114000"/>
              </a:lnSpc>
              <a:spcBef>
                <a:spcPts val="0"/>
              </a:spcBef>
              <a:buChar char="»"/>
              <a:defRPr>
                <a:latin typeface="+mj-lt"/>
                <a:ea typeface="+mj-ea"/>
                <a:cs typeface="+mj-cs"/>
                <a:sym typeface="Arial Narrow"/>
              </a:defRPr>
            </a:pPr>
            <a:r>
              <a:t>CDC community/public-health initiative</a:t>
            </a:r>
          </a:p>
          <a:p>
            <a:pPr lvl="3" marL="977900">
              <a:lnSpc>
                <a:spcPct val="114000"/>
              </a:lnSpc>
              <a:spcBef>
                <a:spcPts val="0"/>
              </a:spcBef>
              <a:buChar char="»"/>
              <a:defRPr>
                <a:latin typeface="+mj-lt"/>
                <a:ea typeface="+mj-ea"/>
                <a:cs typeface="+mj-cs"/>
                <a:sym typeface="Arial Narrow"/>
              </a:defRPr>
            </a:pPr>
            <a:r>
              <a:t>NCI Cancer Informatics Program</a:t>
            </a:r>
          </a:p>
          <a:p>
            <a:pPr lvl="3" marL="977900">
              <a:lnSpc>
                <a:spcPct val="114000"/>
              </a:lnSpc>
              <a:spcBef>
                <a:spcPts val="0"/>
              </a:spcBef>
              <a:buChar char="»"/>
              <a:defRPr>
                <a:latin typeface="+mj-lt"/>
                <a:ea typeface="+mj-ea"/>
                <a:cs typeface="+mj-cs"/>
                <a:sym typeface="Arial Narrow"/>
              </a:defRPr>
            </a:pPr>
            <a:r>
              <a:t>FDA Data Standards Program</a:t>
            </a:r>
          </a:p>
          <a:p>
            <a:pPr lvl="2" marL="520700">
              <a:spcBef>
                <a:spcPts val="0"/>
              </a:spcBef>
              <a:buChar char="»"/>
              <a:defRPr>
                <a:latin typeface="+mj-lt"/>
                <a:ea typeface="+mj-ea"/>
                <a:cs typeface="+mj-cs"/>
                <a:sym typeface="Arial Narrow"/>
              </a:defRPr>
            </a:pPr>
            <a:r>
              <a:t>S&amp;I Framework Initiatives</a:t>
            </a:r>
          </a:p>
          <a:p>
            <a:pPr lvl="2" marL="520700">
              <a:spcBef>
                <a:spcPts val="0"/>
              </a:spcBef>
              <a:buChar char="»"/>
              <a:defRPr>
                <a:latin typeface="+mj-lt"/>
                <a:ea typeface="+mj-ea"/>
                <a:cs typeface="+mj-cs"/>
                <a:sym typeface="Arial Narrow"/>
              </a:defRPr>
            </a:pPr>
            <a:r>
              <a:t>Federal Standards Committees</a:t>
            </a:r>
          </a:p>
          <a:p>
            <a:pPr lvl="2" marL="520700">
              <a:spcBef>
                <a:spcPts val="0"/>
              </a:spcBef>
              <a:buChar char="»"/>
              <a:defRPr>
                <a:latin typeface="+mj-lt"/>
                <a:ea typeface="+mj-ea"/>
                <a:cs typeface="+mj-cs"/>
                <a:sym typeface="Arial Narrow"/>
              </a:defRPr>
            </a:pPr>
            <a:r>
              <a:t>CIMI </a:t>
            </a:r>
          </a:p>
          <a:p>
            <a:pPr lvl="2" marL="520700">
              <a:spcBef>
                <a:spcPts val="0"/>
              </a:spcBef>
              <a:buChar char="»"/>
              <a:defRPr>
                <a:latin typeface="+mj-lt"/>
                <a:ea typeface="+mj-ea"/>
                <a:cs typeface="+mj-cs"/>
                <a:sym typeface="Arial Narrow"/>
              </a:defRPr>
            </a:pPr>
            <a:r>
              <a:t>Standards Organizations, including, but not limited to:</a:t>
            </a:r>
          </a:p>
          <a:p>
            <a:pPr lvl="3" marL="977900">
              <a:spcBef>
                <a:spcPts val="0"/>
              </a:spcBef>
              <a:buChar char="»"/>
              <a:defRPr>
                <a:latin typeface="+mj-lt"/>
                <a:ea typeface="+mj-ea"/>
                <a:cs typeface="+mj-cs"/>
                <a:sym typeface="Arial Narrow"/>
              </a:defRPr>
            </a:pPr>
            <a:r>
              <a:t>HL7,  ASTM, </a:t>
            </a:r>
          </a:p>
          <a:p>
            <a:pPr lvl="3" marL="977900">
              <a:spcBef>
                <a:spcPts val="0"/>
              </a:spcBef>
              <a:buChar char="»"/>
              <a:defRPr>
                <a:latin typeface="+mj-lt"/>
                <a:ea typeface="+mj-ea"/>
                <a:cs typeface="+mj-cs"/>
                <a:sym typeface="Arial Narrow"/>
              </a:defRPr>
            </a:pPr>
            <a:r>
              <a:t>NCPDP, RxNorm,</a:t>
            </a:r>
          </a:p>
          <a:p>
            <a:pPr lvl="3" marL="977900">
              <a:spcBef>
                <a:spcPts val="0"/>
              </a:spcBef>
              <a:buChar char="»"/>
              <a:defRPr>
                <a:latin typeface="+mj-lt"/>
                <a:ea typeface="+mj-ea"/>
                <a:cs typeface="+mj-cs"/>
                <a:sym typeface="Arial Narrow"/>
              </a:defRPr>
            </a:pPr>
            <a:r>
              <a:t>HITSP, DICOM, </a:t>
            </a:r>
          </a:p>
          <a:p>
            <a:pPr lvl="3" marL="977900">
              <a:spcBef>
                <a:spcPts val="0"/>
              </a:spcBef>
              <a:buChar char="»"/>
              <a:defRPr>
                <a:latin typeface="+mj-lt"/>
                <a:ea typeface="+mj-ea"/>
                <a:cs typeface="+mj-cs"/>
                <a:sym typeface="Arial Narrow"/>
              </a:defRPr>
            </a:pPr>
            <a:r>
              <a:t>X12</a:t>
            </a:r>
          </a:p>
        </p:txBody>
      </p:sp>
      <p:sp>
        <p:nvSpPr>
          <p:cNvPr id="62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62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2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Title 5"/>
          <p:cNvSpPr txBox="1"/>
          <p:nvPr>
            <p:ph type="title"/>
          </p:nvPr>
        </p:nvSpPr>
        <p:spPr>
          <a:xfrm>
            <a:off x="838200" y="3124200"/>
            <a:ext cx="7772400" cy="762000"/>
          </a:xfrm>
          <a:prstGeom prst="rect">
            <a:avLst/>
          </a:prstGeom>
        </p:spPr>
        <p:txBody>
          <a:bodyPr/>
          <a:lstStyle/>
          <a:p>
            <a:pPr marR="37387" indent="37387" defTabSz="420623">
              <a:defRPr spc="92" sz="2576">
                <a:solidFill>
                  <a:srgbClr val="002060"/>
                </a:solidFill>
              </a:defRPr>
            </a:pPr>
            <a:r>
              <a:t>BACKUP</a:t>
            </a:r>
            <a:br/>
            <a:r>
              <a:t>Health Information Modeling WG</a:t>
            </a:r>
          </a:p>
        </p:txBody>
      </p:sp>
      <p:sp>
        <p:nvSpPr>
          <p:cNvPr id="630" name="Subtitle 6"/>
          <p:cNvSpPr txBox="1"/>
          <p:nvPr>
            <p:ph type="body" sz="quarter" idx="1"/>
          </p:nvPr>
        </p:nvSpPr>
        <p:spPr>
          <a:xfrm>
            <a:off x="1371600" y="4495800"/>
            <a:ext cx="6400800" cy="533400"/>
          </a:xfrm>
          <a:prstGeom prst="rect">
            <a:avLst/>
          </a:prstGeom>
        </p:spPr>
        <p:txBody>
          <a:bodyPr/>
          <a:lstStyle>
            <a:lvl1pPr>
              <a:defRPr b="1">
                <a:latin typeface="Georgia"/>
                <a:ea typeface="Georgia"/>
                <a:cs typeface="Georgia"/>
                <a:sym typeface="Georgia"/>
              </a:defRPr>
            </a:lvl1pPr>
          </a:lstStyle>
          <a:p>
            <a:pPr/>
            <a:r>
              <a:t>March 10, 2015</a:t>
            </a:r>
          </a:p>
        </p:txBody>
      </p:sp>
      <p:sp>
        <p:nvSpPr>
          <p:cNvPr id="63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3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33" name="Slide Number Placeholder 3"/>
          <p:cNvSpPr txBox="1"/>
          <p:nvPr>
            <p:ph type="sldNum" sz="quarter" idx="4294967295"/>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Shape 26"/>
          <p:cNvSpPr txBox="1"/>
          <p:nvPr>
            <p:ph type="title" idx="4294967295"/>
          </p:nvPr>
        </p:nvSpPr>
        <p:spPr>
          <a:xfrm>
            <a:off x="1524000" y="152398"/>
            <a:ext cx="7696200" cy="1143004"/>
          </a:xfrm>
          <a:prstGeom prst="rect">
            <a:avLst/>
          </a:prstGeom>
        </p:spPr>
        <p:txBody>
          <a:bodyPr lIns="0" tIns="0" rIns="0" bIns="0"/>
          <a:lstStyle>
            <a:lvl1pPr defTabSz="457200">
              <a:defRPr>
                <a:solidFill>
                  <a:srgbClr val="FFFFFF"/>
                </a:solidFill>
                <a:uFill>
                  <a:solidFill>
                    <a:srgbClr val="FFFFFF"/>
                  </a:solidFill>
                </a:uFill>
              </a:defRPr>
            </a:lvl1pPr>
          </a:lstStyle>
          <a:p>
            <a:pPr/>
            <a:r>
              <a:t>AGENDA</a:t>
            </a:r>
          </a:p>
        </p:txBody>
      </p:sp>
      <p:sp>
        <p:nvSpPr>
          <p:cNvPr id="636" name="Shape 27"/>
          <p:cNvSpPr txBox="1"/>
          <p:nvPr>
            <p:ph type="body" idx="4294967295"/>
          </p:nvPr>
        </p:nvSpPr>
        <p:spPr>
          <a:xfrm>
            <a:off x="838200" y="1600200"/>
            <a:ext cx="7620000" cy="4114800"/>
          </a:xfrm>
          <a:prstGeom prst="rect">
            <a:avLst/>
          </a:prstGeom>
        </p:spPr>
        <p:txBody>
          <a:bodyPr/>
          <a:lstStyle/>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Welcome and Roll Call</a:t>
            </a:r>
            <a:endParaRPr sz="1800">
              <a:solidFill>
                <a:srgbClr val="000000"/>
              </a:solidFill>
            </a:endParaRPr>
          </a:p>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Terminology Modeling Update</a:t>
            </a:r>
            <a:endParaRPr sz="1800">
              <a:solidFill>
                <a:srgbClr val="000000"/>
              </a:solidFill>
            </a:endParaRPr>
          </a:p>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FHIM Support for FHIR Update</a:t>
            </a:r>
            <a:endParaRPr sz="1800">
              <a:solidFill>
                <a:srgbClr val="000000"/>
              </a:solidFill>
            </a:endParaRPr>
          </a:p>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CCDA to FHIM Mapping Results</a:t>
            </a:r>
          </a:p>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Review of Vital Signs Domain Prior to Distribution to Federal Partners for Review/Validation (Tentative)</a:t>
            </a:r>
            <a:endParaRPr sz="1800">
              <a:solidFill>
                <a:srgbClr val="000000"/>
              </a:solidFill>
            </a:endParaRPr>
          </a:p>
          <a:p>
            <a:pPr marL="293913" indent="-293913" defTabSz="457200">
              <a:spcBef>
                <a:spcPts val="500"/>
              </a:spcBef>
              <a:buClr>
                <a:srgbClr val="CB2E3F"/>
              </a:buClr>
              <a:buFont typeface="Lucida Grande"/>
              <a:defRPr b="0" sz="2600">
                <a:solidFill>
                  <a:schemeClr val="accent1"/>
                </a:solidFill>
                <a:uFill>
                  <a:solidFill>
                    <a:srgbClr val="21315C"/>
                  </a:solidFill>
                </a:uFill>
                <a:latin typeface="Calibri"/>
                <a:ea typeface="Calibri"/>
                <a:cs typeface="Calibri"/>
                <a:sym typeface="Calibri"/>
              </a:defRPr>
            </a:pPr>
            <a:r>
              <a:t>Wrap-up, Review of Action Items</a:t>
            </a:r>
          </a:p>
        </p:txBody>
      </p:sp>
      <p:sp>
        <p:nvSpPr>
          <p:cNvPr id="637" name="Shape 28"/>
          <p:cNvSpPr txBox="1"/>
          <p:nvPr/>
        </p:nvSpPr>
        <p:spPr>
          <a:xfrm>
            <a:off x="6970711" y="6211887"/>
            <a:ext cx="1905002"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defTabSz="457200">
              <a:defRPr sz="1800"/>
            </a:lvl1pPr>
          </a:lstStyle>
          <a:p>
            <a:pPr/>
            <a:r>
              <a:t>2</a:t>
            </a:r>
          </a:p>
        </p:txBody>
      </p:sp>
      <p:sp>
        <p:nvSpPr>
          <p:cNvPr id="63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3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4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Title 3"/>
          <p:cNvSpPr txBox="1"/>
          <p:nvPr>
            <p:ph type="title"/>
          </p:nvPr>
        </p:nvSpPr>
        <p:spPr>
          <a:prstGeom prst="rect">
            <a:avLst/>
          </a:prstGeom>
        </p:spPr>
        <p:txBody>
          <a:bodyPr/>
          <a:lstStyle/>
          <a:p>
            <a:pPr>
              <a:defRPr>
                <a:solidFill>
                  <a:schemeClr val="accent1"/>
                </a:solidFill>
              </a:defRPr>
            </a:pPr>
            <a:r>
              <a:t>Overview of FHIM </a:t>
            </a:r>
            <a:br/>
            <a:r>
              <a:t>Mapping/Validation Process -1 </a:t>
            </a:r>
          </a:p>
        </p:txBody>
      </p:sp>
      <p:sp>
        <p:nvSpPr>
          <p:cNvPr id="643" name="Content Placeholder 1"/>
          <p:cNvSpPr txBox="1"/>
          <p:nvPr>
            <p:ph type="body" idx="1"/>
          </p:nvPr>
        </p:nvSpPr>
        <p:spPr>
          <a:xfrm>
            <a:off x="838200" y="1447800"/>
            <a:ext cx="7620000" cy="5105400"/>
          </a:xfrm>
          <a:prstGeom prst="rect">
            <a:avLst/>
          </a:prstGeom>
        </p:spPr>
        <p:txBody>
          <a:bodyPr/>
          <a:lstStyle/>
          <a:p>
            <a:pPr>
              <a:defRPr sz="2000">
                <a:solidFill>
                  <a:schemeClr val="accent1"/>
                </a:solidFill>
                <a:latin typeface="Calibri"/>
                <a:ea typeface="Calibri"/>
                <a:cs typeface="Calibri"/>
                <a:sym typeface="Calibri"/>
              </a:defRPr>
            </a:pPr>
            <a:r>
              <a:t>Ensure FHIM meets  information exchange requirements </a:t>
            </a:r>
          </a:p>
          <a:p>
            <a:pPr lvl="1">
              <a:buFont typeface="Arial"/>
              <a:buChar char="•"/>
              <a:defRPr b="0" sz="2000">
                <a:solidFill>
                  <a:schemeClr val="accent1"/>
                </a:solidFill>
                <a:uFill>
                  <a:solidFill>
                    <a:srgbClr val="4D4F4E"/>
                  </a:solidFill>
                </a:uFill>
                <a:latin typeface="Calibri"/>
                <a:ea typeface="Calibri"/>
                <a:cs typeface="Calibri"/>
                <a:sym typeface="Calibri"/>
              </a:defRPr>
            </a:pPr>
            <a:r>
              <a:t>Federal partners – direct participation</a:t>
            </a:r>
            <a:endParaRPr>
              <a:solidFill>
                <a:srgbClr val="4D4F4E"/>
              </a:solidFill>
              <a:latin typeface="Arial"/>
              <a:ea typeface="Arial"/>
              <a:cs typeface="Arial"/>
              <a:sym typeface="Arial"/>
            </a:endParaRPr>
          </a:p>
          <a:p>
            <a:pPr lvl="1">
              <a:buFont typeface="Arial"/>
              <a:buChar char="•"/>
              <a:defRPr b="0" sz="2000">
                <a:solidFill>
                  <a:schemeClr val="accent1"/>
                </a:solidFill>
                <a:uFill>
                  <a:solidFill>
                    <a:srgbClr val="4D4F4E"/>
                  </a:solidFill>
                </a:uFill>
                <a:latin typeface="Calibri"/>
                <a:ea typeface="Calibri"/>
                <a:cs typeface="Calibri"/>
                <a:sym typeface="Calibri"/>
              </a:defRPr>
            </a:pPr>
            <a:r>
              <a:t>S&amp;I Framework Initiatives</a:t>
            </a:r>
            <a:endParaRPr>
              <a:solidFill>
                <a:srgbClr val="4D4F4E"/>
              </a:solidFill>
              <a:latin typeface="Arial"/>
              <a:ea typeface="Arial"/>
              <a:cs typeface="Arial"/>
              <a:sym typeface="Arial"/>
            </a:endParaRPr>
          </a:p>
          <a:p>
            <a:pPr lvl="2" marL="1183638" indent="-228600">
              <a:spcBef>
                <a:spcPts val="500"/>
              </a:spcBef>
              <a:buFont typeface="Arial"/>
              <a:buChar char="−"/>
              <a:defRPr b="0" sz="2000">
                <a:solidFill>
                  <a:schemeClr val="accent1"/>
                </a:solidFill>
                <a:uFill>
                  <a:solidFill>
                    <a:srgbClr val="4D4F4E"/>
                  </a:solidFill>
                </a:uFill>
                <a:latin typeface="Calibri"/>
                <a:ea typeface="Calibri"/>
                <a:cs typeface="Calibri"/>
                <a:sym typeface="Calibri"/>
              </a:defRPr>
            </a:pPr>
            <a:r>
              <a:t>Analysis of HL7 FHIR profiles/implementation guides for: </a:t>
            </a:r>
            <a:endParaRPr sz="2400">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Data Access Framework (DAF)</a:t>
            </a:r>
            <a:endParaRPr>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Clinical Quality Framework  (CQF)</a:t>
            </a:r>
            <a:endParaRPr>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Structured Data Capture (SDC)</a:t>
            </a:r>
            <a:endParaRPr>
              <a:solidFill>
                <a:srgbClr val="4D4F4E"/>
              </a:solidFill>
              <a:latin typeface="Arial"/>
              <a:ea typeface="Arial"/>
              <a:cs typeface="Arial"/>
              <a:sym typeface="Arial"/>
            </a:endParaRPr>
          </a:p>
          <a:p>
            <a:pPr lvl="1">
              <a:buFont typeface="Arial"/>
              <a:buChar char="•"/>
              <a:defRPr b="0" sz="2000">
                <a:solidFill>
                  <a:schemeClr val="accent1"/>
                </a:solidFill>
                <a:uFill>
                  <a:solidFill>
                    <a:srgbClr val="4D4F4E"/>
                  </a:solidFill>
                </a:uFill>
                <a:latin typeface="Calibri"/>
                <a:ea typeface="Calibri"/>
                <a:cs typeface="Calibri"/>
                <a:sym typeface="Calibri"/>
              </a:defRPr>
            </a:pPr>
            <a:r>
              <a:t>Completed so far mapping to: LRI, LOI, DS4P, CI, LCC, PD. QH, TOC</a:t>
            </a:r>
            <a:endParaRPr>
              <a:solidFill>
                <a:srgbClr val="4D4F4E"/>
              </a:solidFill>
              <a:latin typeface="Arial"/>
              <a:ea typeface="Arial"/>
              <a:cs typeface="Arial"/>
              <a:sym typeface="Arial"/>
            </a:endParaRPr>
          </a:p>
          <a:p>
            <a:pPr lvl="2" marL="1183638" indent="-228600">
              <a:spcBef>
                <a:spcPts val="500"/>
              </a:spcBef>
              <a:buFont typeface="Arial"/>
              <a:buChar char="−"/>
              <a:defRPr b="0" sz="2000">
                <a:solidFill>
                  <a:schemeClr val="accent1"/>
                </a:solidFill>
                <a:uFill>
                  <a:solidFill>
                    <a:srgbClr val="4D4F4E"/>
                  </a:solidFill>
                </a:uFill>
                <a:latin typeface="Calibri"/>
                <a:ea typeface="Calibri"/>
                <a:cs typeface="Calibri"/>
                <a:sym typeface="Calibri"/>
              </a:defRPr>
            </a:pPr>
            <a:r>
              <a:t>Under way:  </a:t>
            </a:r>
            <a:endParaRPr sz="2400">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eLTSS (FHIM Care Plan modeling), </a:t>
            </a:r>
            <a:endParaRPr>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DPROV, </a:t>
            </a:r>
            <a:endParaRPr>
              <a:solidFill>
                <a:srgbClr val="4D4F4E"/>
              </a:solidFill>
              <a:latin typeface="Arial"/>
              <a:ea typeface="Arial"/>
              <a:cs typeface="Arial"/>
              <a:sym typeface="Arial"/>
            </a:endParaRPr>
          </a:p>
          <a:p>
            <a:pPr lvl="3" marL="1640838" indent="-228600">
              <a:spcBef>
                <a:spcPts val="400"/>
              </a:spcBef>
              <a:buFont typeface="Arial"/>
              <a:buChar char="•"/>
              <a:defRPr b="0" sz="2000">
                <a:solidFill>
                  <a:schemeClr val="accent1"/>
                </a:solidFill>
                <a:uFill>
                  <a:solidFill>
                    <a:srgbClr val="4D4F4E"/>
                  </a:solidFill>
                </a:uFill>
                <a:latin typeface="Calibri"/>
                <a:ea typeface="Calibri"/>
                <a:cs typeface="Calibri"/>
                <a:sym typeface="Calibri"/>
              </a:defRPr>
            </a:pPr>
            <a:r>
              <a:t>PDMP</a:t>
            </a:r>
          </a:p>
        </p:txBody>
      </p:sp>
      <p:sp>
        <p:nvSpPr>
          <p:cNvPr id="64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4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46"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Title 3"/>
          <p:cNvSpPr txBox="1"/>
          <p:nvPr>
            <p:ph type="title"/>
          </p:nvPr>
        </p:nvSpPr>
        <p:spPr>
          <a:prstGeom prst="rect">
            <a:avLst/>
          </a:prstGeom>
        </p:spPr>
        <p:txBody>
          <a:bodyPr/>
          <a:lstStyle/>
          <a:p>
            <a:pPr>
              <a:defRPr>
                <a:solidFill>
                  <a:schemeClr val="accent1"/>
                </a:solidFill>
              </a:defRPr>
            </a:pPr>
            <a:r>
              <a:t>Overview of </a:t>
            </a:r>
            <a:br/>
            <a:r>
              <a:t>FHIM Mapping/Validation Process - 2</a:t>
            </a:r>
          </a:p>
        </p:txBody>
      </p:sp>
      <p:sp>
        <p:nvSpPr>
          <p:cNvPr id="649" name="Content Placeholder 1"/>
          <p:cNvSpPr txBox="1"/>
          <p:nvPr>
            <p:ph type="body" idx="1"/>
          </p:nvPr>
        </p:nvSpPr>
        <p:spPr>
          <a:xfrm>
            <a:off x="838200" y="1447800"/>
            <a:ext cx="7620000" cy="5105400"/>
          </a:xfrm>
          <a:prstGeom prst="rect">
            <a:avLst/>
          </a:prstGeom>
        </p:spPr>
        <p:txBody>
          <a:bodyPr/>
          <a:lstStyle/>
          <a:p>
            <a:pPr marL="379704" marR="40232" indent="-339470" defTabSz="905255">
              <a:spcBef>
                <a:spcPts val="500"/>
              </a:spcBef>
              <a:defRPr sz="2376">
                <a:solidFill>
                  <a:schemeClr val="accent1"/>
                </a:solidFill>
                <a:latin typeface="Calibri"/>
                <a:ea typeface="Calibri"/>
                <a:cs typeface="Calibri"/>
                <a:sym typeface="Calibri"/>
              </a:defRPr>
            </a:pPr>
            <a:r>
              <a:t>Ensure FHIM meets  information exchange requirements </a:t>
            </a:r>
          </a:p>
          <a:p>
            <a:pPr lvl="1" marL="775754" marR="40232" indent="-282892" defTabSz="905255">
              <a:spcBef>
                <a:spcPts val="500"/>
              </a:spcBef>
              <a:buFont typeface="Arial"/>
              <a:buChar char="•"/>
              <a:defRPr b="0" sz="2376">
                <a:solidFill>
                  <a:schemeClr val="accent1"/>
                </a:solidFill>
                <a:uFill>
                  <a:solidFill>
                    <a:srgbClr val="4D4F4E"/>
                  </a:solidFill>
                </a:uFill>
                <a:latin typeface="Calibri"/>
                <a:ea typeface="Calibri"/>
                <a:cs typeface="Calibri"/>
                <a:sym typeface="Calibri"/>
              </a:defRPr>
            </a:pPr>
            <a:r>
              <a:t>Interoperability Standards provide broad guidelines:</a:t>
            </a:r>
            <a:endParaRPr>
              <a:solidFill>
                <a:srgbClr val="4D4F4E"/>
              </a:solidFill>
              <a:latin typeface="Arial"/>
              <a:ea typeface="Arial"/>
              <a:cs typeface="Arial"/>
              <a:sym typeface="Arial"/>
            </a:endParaRPr>
          </a:p>
          <a:p>
            <a:pPr lvl="2" marL="1171802" marR="40232" indent="-226313" defTabSz="905255">
              <a:spcBef>
                <a:spcPts val="400"/>
              </a:spcBef>
              <a:buFont typeface="Arial"/>
              <a:buChar char="−"/>
              <a:defRPr b="0" sz="2376">
                <a:solidFill>
                  <a:schemeClr val="accent1"/>
                </a:solidFill>
                <a:uFill>
                  <a:solidFill>
                    <a:srgbClr val="4D4F4E"/>
                  </a:solidFill>
                </a:uFill>
                <a:latin typeface="Calibri"/>
                <a:ea typeface="Calibri"/>
                <a:cs typeface="Calibri"/>
                <a:sym typeface="Calibri"/>
              </a:defRPr>
            </a:pPr>
            <a:r>
              <a:t>HL7 Version 2</a:t>
            </a:r>
            <a:endParaRPr>
              <a:solidFill>
                <a:srgbClr val="4D4F4E"/>
              </a:solidFill>
              <a:latin typeface="Arial"/>
              <a:ea typeface="Arial"/>
              <a:cs typeface="Arial"/>
              <a:sym typeface="Arial"/>
            </a:endParaRPr>
          </a:p>
          <a:p>
            <a:pPr lvl="2" marL="1171802" marR="40232" indent="-226313" defTabSz="905255">
              <a:spcBef>
                <a:spcPts val="400"/>
              </a:spcBef>
              <a:buFont typeface="Arial"/>
              <a:buChar char="−"/>
              <a:defRPr b="0" sz="2376">
                <a:solidFill>
                  <a:schemeClr val="accent1"/>
                </a:solidFill>
                <a:uFill>
                  <a:solidFill>
                    <a:srgbClr val="4D4F4E"/>
                  </a:solidFill>
                </a:uFill>
                <a:latin typeface="Calibri"/>
                <a:ea typeface="Calibri"/>
                <a:cs typeface="Calibri"/>
                <a:sym typeface="Calibri"/>
              </a:defRPr>
            </a:pPr>
            <a:r>
              <a:t>HL Version 3</a:t>
            </a:r>
            <a:endParaRPr>
              <a:solidFill>
                <a:srgbClr val="4D4F4E"/>
              </a:solidFill>
              <a:latin typeface="Arial"/>
              <a:ea typeface="Arial"/>
              <a:cs typeface="Arial"/>
              <a:sym typeface="Arial"/>
            </a:endParaRPr>
          </a:p>
          <a:p>
            <a:pPr lvl="2" marL="1171802" marR="40232" indent="-226313" defTabSz="905255">
              <a:spcBef>
                <a:spcPts val="400"/>
              </a:spcBef>
              <a:buFont typeface="Arial"/>
              <a:buChar char="−"/>
              <a:defRPr b="0" sz="2376">
                <a:solidFill>
                  <a:schemeClr val="accent1"/>
                </a:solidFill>
                <a:uFill>
                  <a:solidFill>
                    <a:srgbClr val="4D4F4E"/>
                  </a:solidFill>
                </a:uFill>
                <a:latin typeface="Calibri"/>
                <a:ea typeface="Calibri"/>
                <a:cs typeface="Calibri"/>
                <a:sym typeface="Calibri"/>
              </a:defRPr>
            </a:pPr>
            <a:r>
              <a:t>HL7 CDA R2</a:t>
            </a:r>
            <a:endParaRPr>
              <a:solidFill>
                <a:srgbClr val="4D4F4E"/>
              </a:solidFill>
              <a:latin typeface="Arial"/>
              <a:ea typeface="Arial"/>
              <a:cs typeface="Arial"/>
              <a:sym typeface="Arial"/>
            </a:endParaRPr>
          </a:p>
          <a:p>
            <a:pPr lvl="1" marL="775754" marR="40232" indent="-282892" defTabSz="905255">
              <a:spcBef>
                <a:spcPts val="500"/>
              </a:spcBef>
              <a:buFont typeface="Arial"/>
              <a:buChar char="•"/>
              <a:defRPr b="0" sz="2376">
                <a:solidFill>
                  <a:schemeClr val="accent1"/>
                </a:solidFill>
                <a:uFill>
                  <a:solidFill>
                    <a:srgbClr val="4D4F4E"/>
                  </a:solidFill>
                </a:uFill>
                <a:latin typeface="Calibri"/>
                <a:ea typeface="Calibri"/>
                <a:cs typeface="Calibri"/>
                <a:sym typeface="Calibri"/>
              </a:defRPr>
            </a:pPr>
            <a:r>
              <a:t>Meaningful Use Requirements and associated implementation guides</a:t>
            </a:r>
            <a:endParaRPr>
              <a:solidFill>
                <a:srgbClr val="4D4F4E"/>
              </a:solidFill>
              <a:latin typeface="Arial"/>
              <a:ea typeface="Arial"/>
              <a:cs typeface="Arial"/>
              <a:sym typeface="Arial"/>
            </a:endParaRPr>
          </a:p>
          <a:p>
            <a:pPr lvl="2" marL="1171802" marR="40232" indent="-226313" defTabSz="905255">
              <a:spcBef>
                <a:spcPts val="400"/>
              </a:spcBef>
              <a:buFont typeface="Arial"/>
              <a:buChar char="−"/>
              <a:defRPr b="0" sz="2376">
                <a:solidFill>
                  <a:schemeClr val="accent1"/>
                </a:solidFill>
                <a:uFill>
                  <a:solidFill>
                    <a:srgbClr val="4D4F4E"/>
                  </a:solidFill>
                </a:uFill>
                <a:latin typeface="Calibri"/>
                <a:ea typeface="Calibri"/>
                <a:cs typeface="Calibri"/>
                <a:sym typeface="Calibri"/>
              </a:defRPr>
            </a:pPr>
            <a:r>
              <a:t>Consolidated CDA</a:t>
            </a:r>
            <a:endParaRPr>
              <a:solidFill>
                <a:srgbClr val="4D4F4E"/>
              </a:solidFill>
              <a:latin typeface="Arial"/>
              <a:ea typeface="Arial"/>
              <a:cs typeface="Arial"/>
              <a:sym typeface="Arial"/>
            </a:endParaRPr>
          </a:p>
          <a:p>
            <a:pPr lvl="3" marL="1624430" marR="40232" indent="-226313" defTabSz="905255">
              <a:spcBef>
                <a:spcPts val="300"/>
              </a:spcBef>
              <a:buFont typeface="Arial"/>
              <a:buChar char="•"/>
              <a:defRPr b="0" sz="2376">
                <a:solidFill>
                  <a:schemeClr val="accent1"/>
                </a:solidFill>
                <a:uFill>
                  <a:solidFill>
                    <a:srgbClr val="4D4F4E"/>
                  </a:solidFill>
                </a:uFill>
                <a:latin typeface="Calibri"/>
                <a:ea typeface="Calibri"/>
                <a:cs typeface="Calibri"/>
                <a:sym typeface="Calibri"/>
              </a:defRPr>
            </a:pPr>
            <a:r>
              <a:t>Release 1.1</a:t>
            </a:r>
            <a:endParaRPr sz="1979">
              <a:solidFill>
                <a:srgbClr val="4D4F4E"/>
              </a:solidFill>
              <a:latin typeface="Arial"/>
              <a:ea typeface="Arial"/>
              <a:cs typeface="Arial"/>
              <a:sym typeface="Arial"/>
            </a:endParaRPr>
          </a:p>
          <a:p>
            <a:pPr lvl="3" marL="1624430" marR="40232" indent="-226313" defTabSz="905255">
              <a:spcBef>
                <a:spcPts val="300"/>
              </a:spcBef>
              <a:buFont typeface="Arial"/>
              <a:buChar char="•"/>
              <a:defRPr b="0" sz="2376">
                <a:solidFill>
                  <a:schemeClr val="accent1"/>
                </a:solidFill>
                <a:uFill>
                  <a:solidFill>
                    <a:srgbClr val="4D4F4E"/>
                  </a:solidFill>
                </a:uFill>
                <a:latin typeface="Calibri"/>
                <a:ea typeface="Calibri"/>
                <a:cs typeface="Calibri"/>
                <a:sym typeface="Calibri"/>
              </a:defRPr>
            </a:pPr>
            <a:r>
              <a:t>Release 2.0 </a:t>
            </a:r>
            <a:endParaRPr sz="1979">
              <a:solidFill>
                <a:srgbClr val="4D4F4E"/>
              </a:solidFill>
              <a:latin typeface="Arial"/>
              <a:ea typeface="Arial"/>
              <a:cs typeface="Arial"/>
              <a:sym typeface="Arial"/>
            </a:endParaRPr>
          </a:p>
          <a:p>
            <a:pPr lvl="4" marL="2077058" marR="40232" indent="-226313" defTabSz="905255">
              <a:spcBef>
                <a:spcPts val="300"/>
              </a:spcBef>
              <a:defRPr b="0" sz="2376">
                <a:solidFill>
                  <a:schemeClr val="accent1"/>
                </a:solidFill>
                <a:uFill>
                  <a:solidFill>
                    <a:srgbClr val="4D4F4E"/>
                  </a:solidFill>
                </a:uFill>
                <a:latin typeface="Calibri"/>
                <a:ea typeface="Calibri"/>
                <a:cs typeface="Calibri"/>
                <a:sym typeface="Calibri"/>
              </a:defRPr>
            </a:pPr>
            <a:r>
              <a:t>New template versions</a:t>
            </a:r>
          </a:p>
        </p:txBody>
      </p:sp>
      <p:sp>
        <p:nvSpPr>
          <p:cNvPr id="65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5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5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Title 1"/>
          <p:cNvSpPr txBox="1"/>
          <p:nvPr>
            <p:ph type="title"/>
          </p:nvPr>
        </p:nvSpPr>
        <p:spPr>
          <a:xfrm>
            <a:off x="300037" y="0"/>
            <a:ext cx="7540626" cy="1017588"/>
          </a:xfrm>
          <a:prstGeom prst="rect">
            <a:avLst/>
          </a:prstGeom>
        </p:spPr>
        <p:txBody>
          <a:bodyPr/>
          <a:lstStyle/>
          <a:p>
            <a:pPr/>
            <a:r>
              <a:t>FHIM Validation Update: MU2 and C-CDA</a:t>
            </a:r>
          </a:p>
        </p:txBody>
      </p:sp>
      <p:sp>
        <p:nvSpPr>
          <p:cNvPr id="655" name="Content Placeholder 2"/>
          <p:cNvSpPr txBox="1"/>
          <p:nvPr>
            <p:ph type="body" idx="1"/>
          </p:nvPr>
        </p:nvSpPr>
        <p:spPr>
          <a:xfrm>
            <a:off x="762000" y="1447800"/>
            <a:ext cx="7620000" cy="5105400"/>
          </a:xfrm>
          <a:prstGeom prst="rect">
            <a:avLst/>
          </a:prstGeom>
        </p:spPr>
        <p:txBody>
          <a:bodyPr/>
          <a:lstStyle/>
          <a:p>
            <a:pPr>
              <a:defRPr>
                <a:solidFill>
                  <a:schemeClr val="accent1"/>
                </a:solidFill>
              </a:defRPr>
            </a:pPr>
            <a:r>
              <a:t>Meaningful Use Stage 2/2014 requirements</a:t>
            </a:r>
          </a:p>
          <a:p>
            <a:pPr lvl="1">
              <a:buFont typeface="Arial"/>
              <a:defRPr>
                <a:solidFill>
                  <a:schemeClr val="accent1"/>
                </a:solidFill>
              </a:defRPr>
            </a:pPr>
            <a:r>
              <a:t>Data requirements</a:t>
            </a:r>
          </a:p>
          <a:p>
            <a:pPr lvl="1">
              <a:buFont typeface="Arial"/>
              <a:defRPr>
                <a:solidFill>
                  <a:schemeClr val="accent1"/>
                </a:solidFill>
              </a:defRPr>
            </a:pPr>
            <a:r>
              <a:t>Terminology </a:t>
            </a:r>
          </a:p>
          <a:p>
            <a:pPr lvl="2">
              <a:buFont typeface="Arial"/>
              <a:buChar char="−"/>
              <a:defRPr>
                <a:solidFill>
                  <a:schemeClr val="accent1"/>
                </a:solidFill>
              </a:defRPr>
            </a:pPr>
            <a:r>
              <a:t>SNOME-CT, LOINC, UCUM, RxNorm, CPT-4</a:t>
            </a:r>
          </a:p>
          <a:p>
            <a:pPr>
              <a:defRPr>
                <a:solidFill>
                  <a:schemeClr val="accent1"/>
                </a:solidFill>
              </a:defRPr>
            </a:pPr>
            <a:r>
              <a:t>Templates</a:t>
            </a:r>
          </a:p>
          <a:p>
            <a:pPr lvl="1">
              <a:buFont typeface="Arial"/>
              <a:defRPr>
                <a:solidFill>
                  <a:schemeClr val="accent1"/>
                </a:solidFill>
              </a:defRPr>
            </a:pPr>
            <a:r>
              <a:t>Constraints applied to the CDA R2 documents, sections, and entries </a:t>
            </a:r>
          </a:p>
          <a:p>
            <a:pPr lvl="1">
              <a:buFont typeface="Arial"/>
              <a:defRPr>
                <a:solidFill>
                  <a:schemeClr val="accent1"/>
                </a:solidFill>
              </a:defRPr>
            </a:pPr>
            <a:r>
              <a:t>Testable constraints intended to support MU2</a:t>
            </a:r>
          </a:p>
          <a:p>
            <a:pPr lvl="2">
              <a:buFont typeface="Arial"/>
              <a:buChar char="−"/>
              <a:defRPr>
                <a:solidFill>
                  <a:schemeClr val="accent1"/>
                </a:solidFill>
              </a:defRPr>
            </a:pPr>
            <a:r>
              <a:t>SHALL</a:t>
            </a:r>
          </a:p>
          <a:p>
            <a:pPr lvl="2">
              <a:buFont typeface="Arial"/>
              <a:buChar char="−"/>
              <a:defRPr>
                <a:solidFill>
                  <a:schemeClr val="accent1"/>
                </a:solidFill>
              </a:defRPr>
            </a:pPr>
            <a:r>
              <a:t>SHOULD</a:t>
            </a:r>
          </a:p>
          <a:p>
            <a:pPr lvl="2">
              <a:buFont typeface="Arial"/>
              <a:buChar char="−"/>
              <a:defRPr>
                <a:solidFill>
                  <a:schemeClr val="accent1"/>
                </a:solidFill>
              </a:defRPr>
            </a:pPr>
            <a:r>
              <a:t>Vocabulary constraints</a:t>
            </a:r>
          </a:p>
          <a:p>
            <a:pPr lvl="3">
              <a:buFont typeface="Arial"/>
              <a:defRPr>
                <a:solidFill>
                  <a:schemeClr val="accent1"/>
                </a:solidFill>
              </a:defRPr>
            </a:pPr>
            <a:r>
              <a:t>Value Set bindings (STATIC, </a:t>
            </a:r>
            <a:r>
              <a:rPr i="1"/>
              <a:t>DYNAMIC</a:t>
            </a:r>
            <a:r>
              <a:t> keywords)</a:t>
            </a:r>
          </a:p>
        </p:txBody>
      </p:sp>
      <p:sp>
        <p:nvSpPr>
          <p:cNvPr id="65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5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5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Title 1"/>
          <p:cNvSpPr txBox="1"/>
          <p:nvPr>
            <p:ph type="title"/>
          </p:nvPr>
        </p:nvSpPr>
        <p:spPr>
          <a:xfrm>
            <a:off x="300037" y="0"/>
            <a:ext cx="7540626" cy="1017588"/>
          </a:xfrm>
          <a:prstGeom prst="rect">
            <a:avLst/>
          </a:prstGeom>
        </p:spPr>
        <p:txBody>
          <a:bodyPr/>
          <a:lstStyle/>
          <a:p>
            <a:pPr/>
            <a:r>
              <a:t>Mapping Summary</a:t>
            </a:r>
          </a:p>
        </p:txBody>
      </p:sp>
      <p:sp>
        <p:nvSpPr>
          <p:cNvPr id="661" name="Content Placeholder 2"/>
          <p:cNvSpPr txBox="1"/>
          <p:nvPr>
            <p:ph type="body" idx="1"/>
          </p:nvPr>
        </p:nvSpPr>
        <p:spPr>
          <a:xfrm>
            <a:off x="838200" y="1447800"/>
            <a:ext cx="7620000" cy="5105400"/>
          </a:xfrm>
          <a:prstGeom prst="rect">
            <a:avLst/>
          </a:prstGeom>
        </p:spPr>
        <p:txBody>
          <a:bodyPr/>
          <a:lstStyle/>
          <a:p>
            <a:pPr>
              <a:defRPr sz="2400">
                <a:solidFill>
                  <a:schemeClr val="accent1"/>
                </a:solidFill>
              </a:defRPr>
            </a:pPr>
            <a:r>
              <a:t>Added an additional context code for diagnosis to support 6 templates using the current FHIM Diagnosis class:</a:t>
            </a:r>
          </a:p>
          <a:p>
            <a:pPr lvl="1">
              <a:buFont typeface="Arial"/>
              <a:defRPr>
                <a:solidFill>
                  <a:schemeClr val="accent1"/>
                </a:solidFill>
              </a:defRPr>
            </a:pPr>
            <a:r>
              <a:t>"59769-0" Post-procedure diagnosis</a:t>
            </a:r>
          </a:p>
          <a:p>
            <a:pPr lvl="1">
              <a:buFont typeface="Arial"/>
              <a:defRPr>
                <a:solidFill>
                  <a:schemeClr val="accent1"/>
                </a:solidFill>
              </a:defRPr>
            </a:pPr>
            <a:r>
              <a:t>"11535-2" Hospital discharge diagnosis</a:t>
            </a:r>
          </a:p>
          <a:p>
            <a:pPr lvl="1">
              <a:buFont typeface="Arial"/>
              <a:defRPr>
                <a:solidFill>
                  <a:schemeClr val="accent1"/>
                </a:solidFill>
              </a:defRPr>
            </a:pPr>
            <a:r>
              <a:t>"46241-6" Admission diagnosis</a:t>
            </a:r>
          </a:p>
          <a:p>
            <a:pPr lvl="1">
              <a:buFont typeface="Arial"/>
              <a:defRPr>
                <a:solidFill>
                  <a:schemeClr val="accent1"/>
                </a:solidFill>
              </a:defRPr>
            </a:pPr>
            <a:r>
              <a:t>"29308-4" Diagnosis (Encounter Diagnosis template)</a:t>
            </a:r>
          </a:p>
          <a:p>
            <a:pPr lvl="1">
              <a:buFont typeface="Arial"/>
              <a:defRPr>
                <a:solidFill>
                  <a:schemeClr val="accent1"/>
                </a:solidFill>
              </a:defRPr>
            </a:pPr>
            <a:r>
              <a:t>"10219-4" Preoperative Diagnosis</a:t>
            </a:r>
          </a:p>
          <a:p>
            <a:pPr lvl="1">
              <a:buFont typeface="Arial"/>
              <a:defRPr>
                <a:solidFill>
                  <a:schemeClr val="accent1"/>
                </a:solidFill>
              </a:defRPr>
            </a:pPr>
            <a:r>
              <a:t>"10218-6" Postoperative Diagnosis </a:t>
            </a:r>
          </a:p>
        </p:txBody>
      </p:sp>
      <p:sp>
        <p:nvSpPr>
          <p:cNvPr id="66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6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6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Shape 211"/>
          <p:cNvSpPr txBox="1"/>
          <p:nvPr>
            <p:ph type="title" idx="4294967295"/>
          </p:nvPr>
        </p:nvSpPr>
        <p:spPr>
          <a:xfrm>
            <a:off x="990600" y="2286000"/>
            <a:ext cx="7696200" cy="1447800"/>
          </a:xfrm>
          <a:prstGeom prst="rect">
            <a:avLst/>
          </a:prstGeom>
        </p:spPr>
        <p:txBody>
          <a:bodyPr lIns="0" tIns="0" rIns="0" bIns="0"/>
          <a:lstStyle/>
          <a:p>
            <a:pPr marR="39826" indent="39826" algn="ctr" defTabSz="448055">
              <a:defRPr sz="2744">
                <a:solidFill>
                  <a:schemeClr val="accent1"/>
                </a:solidFill>
                <a:uFill>
                  <a:solidFill>
                    <a:srgbClr val="FFFFFF"/>
                  </a:solidFill>
                </a:uFill>
              </a:defRPr>
            </a:pPr>
            <a:r>
              <a:t>HL7 Fast Health Interoperable Resources (FHIR)</a:t>
            </a:r>
            <a:br/>
            <a:r>
              <a:rPr sz="2450">
                <a:solidFill>
                  <a:srgbClr val="C00000"/>
                </a:solidFill>
              </a:rPr>
              <a:t>Content Validation/Analysis</a:t>
            </a:r>
            <a:br>
              <a:rPr sz="2450">
                <a:solidFill>
                  <a:srgbClr val="C00000"/>
                </a:solidFill>
              </a:rPr>
            </a:br>
          </a:p>
        </p:txBody>
      </p:sp>
      <p:sp>
        <p:nvSpPr>
          <p:cNvPr id="66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68"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6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Title 3"/>
          <p:cNvSpPr txBox="1"/>
          <p:nvPr>
            <p:ph type="title"/>
          </p:nvPr>
        </p:nvSpPr>
        <p:spPr>
          <a:prstGeom prst="rect">
            <a:avLst/>
          </a:prstGeom>
        </p:spPr>
        <p:txBody>
          <a:bodyPr/>
          <a:lstStyle>
            <a:lvl1pPr>
              <a:defRPr>
                <a:solidFill>
                  <a:schemeClr val="accent1"/>
                </a:solidFill>
              </a:defRPr>
            </a:lvl1pPr>
          </a:lstStyle>
          <a:p>
            <a:pPr/>
            <a:r>
              <a:t>FHIR Resources</a:t>
            </a:r>
          </a:p>
        </p:txBody>
      </p:sp>
      <p:pic>
        <p:nvPicPr>
          <p:cNvPr id="672" name="Picture 3" descr="Picture 3"/>
          <p:cNvPicPr>
            <a:picLocks noChangeAspect="1"/>
          </p:cNvPicPr>
          <p:nvPr/>
        </p:nvPicPr>
        <p:blipFill>
          <a:blip r:embed="rId2">
            <a:extLst/>
          </a:blip>
          <a:stretch>
            <a:fillRect/>
          </a:stretch>
        </p:blipFill>
        <p:spPr>
          <a:xfrm>
            <a:off x="1295400" y="1172029"/>
            <a:ext cx="7696200" cy="5181601"/>
          </a:xfrm>
          <a:prstGeom prst="rect">
            <a:avLst/>
          </a:prstGeom>
          <a:ln w="12700">
            <a:miter lim="400000"/>
          </a:ln>
        </p:spPr>
      </p:pic>
      <p:sp>
        <p:nvSpPr>
          <p:cNvPr id="673"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74"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7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7" name="Title 1"/>
          <p:cNvSpPr txBox="1"/>
          <p:nvPr>
            <p:ph type="title"/>
          </p:nvPr>
        </p:nvSpPr>
        <p:spPr>
          <a:xfrm>
            <a:off x="1524000" y="0"/>
            <a:ext cx="7696200" cy="1143000"/>
          </a:xfrm>
          <a:prstGeom prst="rect">
            <a:avLst/>
          </a:prstGeom>
        </p:spPr>
        <p:txBody>
          <a:bodyPr/>
          <a:lstStyle>
            <a:lvl1pPr>
              <a:defRPr>
                <a:solidFill>
                  <a:schemeClr val="accent1"/>
                </a:solidFill>
              </a:defRPr>
            </a:lvl1pPr>
          </a:lstStyle>
          <a:p>
            <a:pPr/>
            <a:r>
              <a:t>FHIR DSTU Ballot </a:t>
            </a:r>
          </a:p>
        </p:txBody>
      </p:sp>
      <p:pic>
        <p:nvPicPr>
          <p:cNvPr id="678" name="Picture 2" descr="Picture 2"/>
          <p:cNvPicPr>
            <a:picLocks noChangeAspect="1"/>
          </p:cNvPicPr>
          <p:nvPr/>
        </p:nvPicPr>
        <p:blipFill>
          <a:blip r:embed="rId2">
            <a:extLst/>
          </a:blip>
          <a:stretch>
            <a:fillRect/>
          </a:stretch>
        </p:blipFill>
        <p:spPr>
          <a:xfrm>
            <a:off x="1447800" y="1181100"/>
            <a:ext cx="6705601" cy="5029199"/>
          </a:xfrm>
          <a:prstGeom prst="rect">
            <a:avLst/>
          </a:prstGeom>
          <a:ln w="12700">
            <a:miter lim="400000"/>
          </a:ln>
        </p:spPr>
      </p:pic>
      <p:sp>
        <p:nvSpPr>
          <p:cNvPr id="679" name="Double Bracket 3"/>
          <p:cNvSpPr/>
          <p:nvPr/>
        </p:nvSpPr>
        <p:spPr>
          <a:xfrm>
            <a:off x="2286000" y="1600200"/>
            <a:ext cx="3933371" cy="1219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6" y="21600"/>
                </a:moveTo>
                <a:cubicBezTo>
                  <a:pt x="500" y="21600"/>
                  <a:pt x="0" y="19988"/>
                  <a:pt x="0" y="18000"/>
                </a:cubicBezTo>
                <a:lnTo>
                  <a:pt x="0" y="3600"/>
                </a:lnTo>
                <a:cubicBezTo>
                  <a:pt x="0" y="1612"/>
                  <a:pt x="500" y="0"/>
                  <a:pt x="1116" y="0"/>
                </a:cubicBezTo>
                <a:moveTo>
                  <a:pt x="20484" y="0"/>
                </a:moveTo>
                <a:cubicBezTo>
                  <a:pt x="21100" y="0"/>
                  <a:pt x="21600" y="1612"/>
                  <a:pt x="21600" y="3600"/>
                </a:cubicBezTo>
                <a:lnTo>
                  <a:pt x="21600" y="18000"/>
                </a:lnTo>
                <a:cubicBezTo>
                  <a:pt x="21600" y="19988"/>
                  <a:pt x="21100" y="21600"/>
                  <a:pt x="20484" y="21600"/>
                </a:cubicBezTo>
              </a:path>
            </a:pathLst>
          </a:custGeom>
          <a:ln w="25400">
            <a:solidFill>
              <a:srgbClr val="013F80"/>
            </a:solidFill>
            <a:bevel/>
          </a:ln>
          <a:effectLst>
            <a:outerShdw sx="100000" sy="100000" kx="0" ky="0" algn="b" rotWithShape="0" blurRad="38100" dist="20000" dir="5400000">
              <a:srgbClr val="000000">
                <a:alpha val="38000"/>
              </a:srgbClr>
            </a:outerShdw>
          </a:effectLst>
        </p:spPr>
        <p:txBody>
          <a:bodyPr lIns="50800" tIns="50800" rIns="50800" bIns="50800"/>
          <a:lstStyle/>
          <a:p>
            <a:pPr marR="0">
              <a:defRPr sz="1800">
                <a:uFillTx/>
              </a:defRPr>
            </a:pPr>
          </a:p>
        </p:txBody>
      </p:sp>
      <p:sp>
        <p:nvSpPr>
          <p:cNvPr id="68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8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8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4"/>
          <p:cNvSpPr txBox="1"/>
          <p:nvPr>
            <p:ph type="title"/>
          </p:nvPr>
        </p:nvSpPr>
        <p:spPr>
          <a:xfrm>
            <a:off x="1387474" y="9525"/>
            <a:ext cx="7472365" cy="914400"/>
          </a:xfrm>
          <a:prstGeom prst="rect">
            <a:avLst/>
          </a:prstGeom>
        </p:spPr>
        <p:txBody>
          <a:bodyPr/>
          <a:lstStyle>
            <a:lvl1pPr>
              <a:defRPr b="1" sz="2800"/>
            </a:lvl1pPr>
          </a:lstStyle>
          <a:p>
            <a:pPr/>
            <a:r>
              <a:t>What are we trying to solve?</a:t>
            </a:r>
          </a:p>
        </p:txBody>
      </p:sp>
      <p:sp>
        <p:nvSpPr>
          <p:cNvPr id="174" name="Slide Number Placeholder 3"/>
          <p:cNvSpPr txBox="1"/>
          <p:nvPr>
            <p:ph type="sldNum" sz="quarter" idx="2"/>
          </p:nvPr>
        </p:nvSpPr>
        <p:spPr>
          <a:xfrm>
            <a:off x="8603456" y="6629399"/>
            <a:ext cx="127001" cy="127001"/>
          </a:xfrm>
          <a:prstGeom prst="rect">
            <a:avLst/>
          </a:prstGeom>
          <a:extLst>
            <a:ext uri="{C572A759-6A51-4108-AA02-DFA0A04FC94B}">
              <ma14:wrappingTextBoxFlag xmlns:ma14="http://schemas.microsoft.com/office/mac/drawingml/2011/main" val="1"/>
            </a:ext>
          </a:extLst>
        </p:spPr>
        <p:txBody>
          <a:bodyPr/>
          <a:lstStyle>
            <a:lvl1pPr>
              <a:defRPr sz="800">
                <a:solidFill>
                  <a:srgbClr val="7F7F7F"/>
                </a:solidFill>
                <a:latin typeface="Calibri"/>
                <a:ea typeface="Calibri"/>
                <a:cs typeface="Calibri"/>
                <a:sym typeface="Calibri"/>
              </a:defRPr>
            </a:lvl1pPr>
          </a:lstStyle>
          <a:p>
            <a:pPr/>
            <a:fld id="{86CB4B4D-7CA3-9044-876B-883B54F8677D}" type="slidenum"/>
          </a:p>
        </p:txBody>
      </p:sp>
      <p:grpSp>
        <p:nvGrpSpPr>
          <p:cNvPr id="177" name="Rounded Rectangle 5"/>
          <p:cNvGrpSpPr/>
          <p:nvPr/>
        </p:nvGrpSpPr>
        <p:grpSpPr>
          <a:xfrm>
            <a:off x="381000" y="1905000"/>
            <a:ext cx="2971800" cy="4724400"/>
            <a:chOff x="0" y="0"/>
            <a:chExt cx="2971800" cy="4724400"/>
          </a:xfrm>
        </p:grpSpPr>
        <p:sp>
          <p:nvSpPr>
            <p:cNvPr id="175" name="Rounded Rectangle"/>
            <p:cNvSpPr/>
            <p:nvPr/>
          </p:nvSpPr>
          <p:spPr>
            <a:xfrm>
              <a:off x="0" y="0"/>
              <a:ext cx="2971800" cy="4724400"/>
            </a:xfrm>
            <a:prstGeom prst="roundRect">
              <a:avLst>
                <a:gd name="adj" fmla="val 16667"/>
              </a:avLst>
            </a:prstGeom>
            <a:solidFill>
              <a:srgbClr val="961C04"/>
            </a:solidFill>
            <a:ln w="19050" cap="flat">
              <a:solidFill>
                <a:srgbClr val="53585F"/>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176" name="“…work is needed to create interoperable models of clinical meaning that can allow clinically meaningful and computable statements to be composed out of individual standardized terms; this is key to maturing clinical decision support functions.” (Joint Interoperability Plan – version 3.0; July 31, 2015)"/>
            <p:cNvSpPr txBox="1"/>
            <p:nvPr/>
          </p:nvSpPr>
          <p:spPr>
            <a:xfrm>
              <a:off x="145070" y="443229"/>
              <a:ext cx="2681660" cy="3837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000">
                  <a:solidFill>
                    <a:srgbClr val="FFFFFF"/>
                  </a:solidFill>
                  <a:latin typeface="+mj-lt"/>
                  <a:ea typeface="+mj-ea"/>
                  <a:cs typeface="+mj-cs"/>
                  <a:sym typeface="Arial Narrow"/>
                </a:defRPr>
              </a:pPr>
              <a:r>
                <a:t>“…work is needed to create interoperable models of clinical meaning that can allow clinically meaningful and computable statements to be composed out of individual standardized terms; this is key to maturing clinical decision support functions</a:t>
              </a:r>
              <a:r>
                <a:rPr sz="1800"/>
                <a:t>.” (Joint Interoperability Plan – version 3.0; July 31, 2015)</a:t>
              </a:r>
            </a:p>
          </p:txBody>
        </p:sp>
      </p:grpSp>
      <p:grpSp>
        <p:nvGrpSpPr>
          <p:cNvPr id="180" name="Rounded Rectangle 6"/>
          <p:cNvGrpSpPr/>
          <p:nvPr/>
        </p:nvGrpSpPr>
        <p:grpSpPr>
          <a:xfrm>
            <a:off x="4779962" y="1892300"/>
            <a:ext cx="4038601" cy="4724400"/>
            <a:chOff x="0" y="0"/>
            <a:chExt cx="4038600" cy="4724400"/>
          </a:xfrm>
        </p:grpSpPr>
        <p:sp>
          <p:nvSpPr>
            <p:cNvPr id="178" name="Rounded Rectangle"/>
            <p:cNvSpPr/>
            <p:nvPr/>
          </p:nvSpPr>
          <p:spPr>
            <a:xfrm>
              <a:off x="0" y="0"/>
              <a:ext cx="4038600" cy="4724400"/>
            </a:xfrm>
            <a:prstGeom prst="roundRect">
              <a:avLst>
                <a:gd name="adj" fmla="val 16667"/>
              </a:avLst>
            </a:prstGeom>
            <a:solidFill>
              <a:srgbClr val="961C04"/>
            </a:solidFill>
            <a:ln w="19050" cap="flat">
              <a:solidFill>
                <a:srgbClr val="53585F"/>
              </a:solidFill>
              <a:prstDash val="solid"/>
              <a:round/>
            </a:ln>
            <a:effectLst/>
          </p:spPr>
          <p:txBody>
            <a:bodyPr wrap="square" lIns="50800" tIns="50800" rIns="50800" bIns="50800" numCol="1" anchor="ctr">
              <a:noAutofit/>
            </a:bodyPr>
            <a:lstStyle/>
            <a:p>
              <a:pPr>
                <a:defRPr>
                  <a:solidFill>
                    <a:srgbClr val="FFFFFF"/>
                  </a:solidFill>
                </a:defRPr>
              </a:pPr>
            </a:p>
          </p:txBody>
        </p:sp>
        <p:sp>
          <p:nvSpPr>
            <p:cNvPr id="179" name="“Blueprint” that all stakeholders can understand in business or functional terms…"/>
            <p:cNvSpPr txBox="1"/>
            <p:nvPr/>
          </p:nvSpPr>
          <p:spPr>
            <a:xfrm>
              <a:off x="197148" y="125729"/>
              <a:ext cx="3644304" cy="4472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285750" indent="-285750">
                <a:buSzPct val="100000"/>
                <a:buFont typeface="Arial"/>
                <a:buChar char="•"/>
                <a:defRPr sz="2000">
                  <a:solidFill>
                    <a:srgbClr val="FFFFFF"/>
                  </a:solidFill>
                  <a:latin typeface="+mj-lt"/>
                  <a:ea typeface="+mj-ea"/>
                  <a:cs typeface="+mj-cs"/>
                  <a:sym typeface="Arial Narrow"/>
                </a:defRPr>
              </a:pPr>
              <a:r>
                <a:t>“Blueprint” that all stakeholders can understand in business or functional terms</a:t>
              </a:r>
              <a:br/>
            </a:p>
            <a:p>
              <a:pPr marL="285750" indent="-285750">
                <a:buSzPct val="100000"/>
                <a:buFont typeface="Arial"/>
                <a:buChar char="•"/>
                <a:defRPr sz="2000">
                  <a:solidFill>
                    <a:srgbClr val="FFFFFF"/>
                  </a:solidFill>
                  <a:latin typeface="+mj-lt"/>
                  <a:ea typeface="+mj-ea"/>
                  <a:cs typeface="+mj-cs"/>
                  <a:sym typeface="Arial Narrow"/>
                </a:defRPr>
              </a:pPr>
              <a:r>
                <a:t>Defines common objects, relationships, and meaning(terminology)</a:t>
              </a:r>
              <a:br/>
            </a:p>
            <a:p>
              <a:pPr marL="285750" indent="-285750">
                <a:buSzPct val="100000"/>
                <a:buFont typeface="Arial"/>
                <a:buChar char="•"/>
                <a:defRPr sz="2000">
                  <a:solidFill>
                    <a:srgbClr val="FFFFFF"/>
                  </a:solidFill>
                  <a:latin typeface="+mj-lt"/>
                  <a:ea typeface="+mj-ea"/>
                  <a:cs typeface="+mj-cs"/>
                  <a:sym typeface="Arial Narrow"/>
                </a:defRPr>
              </a:pPr>
              <a:r>
                <a:t>Conformance promotes interoperability</a:t>
              </a:r>
              <a:br/>
            </a:p>
            <a:p>
              <a:pPr marL="285750" indent="-285750">
                <a:buSzPct val="100000"/>
                <a:buFont typeface="Arial"/>
                <a:buChar char="•"/>
                <a:defRPr sz="2000">
                  <a:solidFill>
                    <a:srgbClr val="FFFFFF"/>
                  </a:solidFill>
                  <a:latin typeface="+mj-lt"/>
                  <a:ea typeface="+mj-ea"/>
                  <a:cs typeface="+mj-cs"/>
                  <a:sym typeface="Arial Narrow"/>
                </a:defRPr>
              </a:pPr>
              <a:r>
                <a:t>Promotes generation of implementation artifacts with differing structures, i.e. syntaxes, but same semantic meaning </a:t>
              </a:r>
            </a:p>
          </p:txBody>
        </p:sp>
      </p:grpSp>
      <p:sp>
        <p:nvSpPr>
          <p:cNvPr id="181" name="Isosceles Triangle 8"/>
          <p:cNvSpPr/>
          <p:nvPr/>
        </p:nvSpPr>
        <p:spPr>
          <a:xfrm rot="5400000">
            <a:off x="1818481" y="3609181"/>
            <a:ext cx="4495802" cy="1316038"/>
          </a:xfrm>
          <a:prstGeom prst="triangle">
            <a:avLst/>
          </a:prstGeom>
          <a:solidFill>
            <a:srgbClr val="5B9BD5"/>
          </a:solidFill>
          <a:ln w="12700">
            <a:miter lim="400000"/>
          </a:ln>
        </p:spPr>
        <p:txBody>
          <a:bodyPr lIns="50800" tIns="50800" rIns="50800" bIns="50800" anchor="ctr"/>
          <a:lstStyle/>
          <a:p>
            <a:pPr algn="ctr">
              <a:defRPr sz="1800">
                <a:solidFill>
                  <a:srgbClr val="FFFFFF"/>
                </a:solidFill>
              </a:defRPr>
            </a:pPr>
          </a:p>
        </p:txBody>
      </p:sp>
      <p:sp>
        <p:nvSpPr>
          <p:cNvPr id="182" name="TextBox 9"/>
          <p:cNvSpPr txBox="1"/>
          <p:nvPr/>
        </p:nvSpPr>
        <p:spPr>
          <a:xfrm>
            <a:off x="1201579" y="1519534"/>
            <a:ext cx="1330643"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solidFill>
                  <a:srgbClr val="53585F"/>
                </a:solidFill>
                <a:latin typeface="Calibri"/>
                <a:ea typeface="Calibri"/>
                <a:cs typeface="Calibri"/>
                <a:sym typeface="Calibri"/>
              </a:defRPr>
            </a:lvl1pPr>
          </a:lstStyle>
          <a:p>
            <a:pPr/>
            <a:r>
              <a:t>Problem</a:t>
            </a:r>
          </a:p>
        </p:txBody>
      </p:sp>
      <p:sp>
        <p:nvSpPr>
          <p:cNvPr id="183" name="TextBox 11"/>
          <p:cNvSpPr txBox="1"/>
          <p:nvPr/>
        </p:nvSpPr>
        <p:spPr>
          <a:xfrm>
            <a:off x="6216666" y="1524000"/>
            <a:ext cx="919132"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solidFill>
                  <a:srgbClr val="53585F"/>
                </a:solidFill>
                <a:latin typeface="Calibri"/>
                <a:ea typeface="Calibri"/>
                <a:cs typeface="Calibri"/>
                <a:sym typeface="Calibri"/>
              </a:defRPr>
            </a:lvl1pPr>
          </a:lstStyle>
          <a:p>
            <a:pPr/>
            <a:r>
              <a:t>Value</a:t>
            </a:r>
          </a:p>
        </p:txBody>
      </p:sp>
      <p:sp>
        <p:nvSpPr>
          <p:cNvPr id="184" name="TextBox 14"/>
          <p:cNvSpPr txBox="1"/>
          <p:nvPr/>
        </p:nvSpPr>
        <p:spPr>
          <a:xfrm rot="16200000">
            <a:off x="3312794" y="3913505"/>
            <a:ext cx="1885951"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solidFill>
                  <a:srgbClr val="FFFFFF"/>
                </a:solidFill>
                <a:latin typeface="Calibri"/>
                <a:ea typeface="Calibri"/>
                <a:cs typeface="Calibri"/>
                <a:sym typeface="Calibri"/>
              </a:defRPr>
            </a:pPr>
            <a:r>
              <a:t>Logical</a:t>
            </a:r>
          </a:p>
          <a:p>
            <a:pPr algn="ctr">
              <a:defRPr b="1">
                <a:solidFill>
                  <a:srgbClr val="FFFFFF"/>
                </a:solidFill>
                <a:latin typeface="Calibri"/>
                <a:ea typeface="Calibri"/>
                <a:cs typeface="Calibri"/>
                <a:sym typeface="Calibri"/>
              </a:defRPr>
            </a:pPr>
            <a:r>
              <a:t>Model</a:t>
            </a:r>
          </a:p>
        </p:txBody>
      </p:sp>
      <p:sp>
        <p:nvSpPr>
          <p:cNvPr id="185" name="TextBox 8"/>
          <p:cNvSpPr txBox="1"/>
          <p:nvPr/>
        </p:nvSpPr>
        <p:spPr>
          <a:xfrm>
            <a:off x="7467600" y="152399"/>
            <a:ext cx="1447800"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0000"/>
                </a:solidFill>
                <a:latin typeface="Calibri"/>
                <a:ea typeface="Calibri"/>
                <a:cs typeface="Calibri"/>
                <a:sym typeface="Calibri"/>
              </a:defRPr>
            </a:lvl1pPr>
          </a:lstStyle>
          <a:p>
            <a:pPr/>
            <a:r>
              <a:t>DRAFT</a:t>
            </a:r>
          </a:p>
        </p:txBody>
      </p:sp>
      <p:sp>
        <p:nvSpPr>
          <p:cNvPr id="186" name="TextBox 1"/>
          <p:cNvSpPr txBox="1"/>
          <p:nvPr/>
        </p:nvSpPr>
        <p:spPr>
          <a:xfrm>
            <a:off x="2100129" y="1049337"/>
            <a:ext cx="4791343"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a:solidFill>
                  <a:srgbClr val="003876"/>
                </a:solidFill>
                <a:latin typeface="Calibri"/>
                <a:ea typeface="Calibri"/>
                <a:cs typeface="Calibri"/>
                <a:sym typeface="Calibri"/>
              </a:defRPr>
            </a:lvl1pPr>
          </a:lstStyle>
          <a:p>
            <a:pPr/>
            <a:r>
              <a:t>Logical Information Model intent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Title 1"/>
          <p:cNvSpPr txBox="1"/>
          <p:nvPr>
            <p:ph type="title"/>
          </p:nvPr>
        </p:nvSpPr>
        <p:spPr>
          <a:xfrm>
            <a:off x="300037" y="0"/>
            <a:ext cx="7540626" cy="1017588"/>
          </a:xfrm>
          <a:prstGeom prst="rect">
            <a:avLst/>
          </a:prstGeom>
        </p:spPr>
        <p:txBody>
          <a:bodyPr/>
          <a:lstStyle/>
          <a:p>
            <a:pPr/>
            <a:r>
              <a:t>FHIR DSTU Ballot</a:t>
            </a:r>
            <a:r>
              <a:rPr sz="2000"/>
              <a:t>…</a:t>
            </a:r>
            <a:r>
              <a:rPr i="1" sz="2000"/>
              <a:t>continued</a:t>
            </a:r>
            <a:r>
              <a:t> </a:t>
            </a:r>
          </a:p>
        </p:txBody>
      </p:sp>
      <p:sp>
        <p:nvSpPr>
          <p:cNvPr id="685" name="Text Placeholder 2"/>
          <p:cNvSpPr txBox="1"/>
          <p:nvPr>
            <p:ph type="body" idx="1"/>
          </p:nvPr>
        </p:nvSpPr>
        <p:spPr>
          <a:xfrm>
            <a:off x="838200" y="1371600"/>
            <a:ext cx="7620000" cy="5105400"/>
          </a:xfrm>
          <a:prstGeom prst="rect">
            <a:avLst/>
          </a:prstGeom>
        </p:spPr>
        <p:txBody>
          <a:bodyPr/>
          <a:lstStyle/>
          <a:p>
            <a:pPr>
              <a:defRPr sz="2400">
                <a:solidFill>
                  <a:schemeClr val="accent1"/>
                </a:solidFill>
              </a:defRPr>
            </a:pPr>
            <a:r>
              <a:t>Ballot signup</a:t>
            </a:r>
          </a:p>
          <a:p>
            <a:pPr lvl="1">
              <a:buFont typeface="Arial"/>
              <a:defRPr sz="2400">
                <a:solidFill>
                  <a:schemeClr val="accent1"/>
                </a:solidFill>
              </a:defRPr>
            </a:pPr>
            <a:r>
              <a:t>Cl</a:t>
            </a:r>
            <a:r>
              <a:rPr b="1"/>
              <a:t>oses 4/2</a:t>
            </a:r>
            <a:endParaRPr b="1"/>
          </a:p>
          <a:p>
            <a:pPr>
              <a:defRPr sz="2400">
                <a:solidFill>
                  <a:schemeClr val="accent1"/>
                </a:solidFill>
              </a:defRPr>
            </a:pPr>
            <a:r>
              <a:t>Review</a:t>
            </a:r>
          </a:p>
          <a:p>
            <a:pPr lvl="1">
              <a:buFont typeface="Arial"/>
              <a:defRPr sz="2400">
                <a:solidFill>
                  <a:schemeClr val="accent1"/>
                </a:solidFill>
              </a:defRPr>
            </a:pPr>
            <a:r>
              <a:t>Starts 4/3</a:t>
            </a:r>
          </a:p>
          <a:p>
            <a:pPr lvl="1">
              <a:buFont typeface="Arial"/>
              <a:defRPr sz="2400">
                <a:solidFill>
                  <a:schemeClr val="accent1"/>
                </a:solidFill>
              </a:defRPr>
            </a:pPr>
            <a:r>
              <a:t>Ends 5/4</a:t>
            </a:r>
          </a:p>
          <a:p>
            <a:pPr>
              <a:defRPr sz="2400">
                <a:solidFill>
                  <a:schemeClr val="accent1"/>
                </a:solidFill>
              </a:defRPr>
            </a:pPr>
            <a:r>
              <a:t>Ballot reconciliation</a:t>
            </a:r>
          </a:p>
          <a:p>
            <a:pPr lvl="1">
              <a:buFont typeface="Arial"/>
              <a:defRPr sz="2400">
                <a:solidFill>
                  <a:schemeClr val="accent1"/>
                </a:solidFill>
              </a:defRPr>
            </a:pPr>
            <a:r>
              <a:t>Starts at the HL7 WMG</a:t>
            </a:r>
          </a:p>
        </p:txBody>
      </p:sp>
      <p:sp>
        <p:nvSpPr>
          <p:cNvPr id="68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8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8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Title 1"/>
          <p:cNvSpPr txBox="1"/>
          <p:nvPr>
            <p:ph type="title"/>
          </p:nvPr>
        </p:nvSpPr>
        <p:spPr>
          <a:xfrm>
            <a:off x="300037" y="0"/>
            <a:ext cx="7540626" cy="1017588"/>
          </a:xfrm>
          <a:prstGeom prst="rect">
            <a:avLst/>
          </a:prstGeom>
        </p:spPr>
        <p:txBody>
          <a:bodyPr/>
          <a:lstStyle>
            <a:lvl1pPr>
              <a:defRPr>
                <a:latin typeface="Georgia"/>
                <a:ea typeface="Georgia"/>
                <a:cs typeface="Georgia"/>
                <a:sym typeface="Georgia"/>
              </a:defRPr>
            </a:lvl1pPr>
          </a:lstStyle>
          <a:p>
            <a:pPr/>
            <a:r>
              <a:t>FHIM2FHIR Transformation Update -1</a:t>
            </a:r>
          </a:p>
        </p:txBody>
      </p:sp>
      <p:sp>
        <p:nvSpPr>
          <p:cNvPr id="691" name="Content Placeholder 2"/>
          <p:cNvSpPr txBox="1"/>
          <p:nvPr>
            <p:ph type="body" idx="1"/>
          </p:nvPr>
        </p:nvSpPr>
        <p:spPr>
          <a:xfrm>
            <a:off x="838200" y="1295400"/>
            <a:ext cx="8001000" cy="5105400"/>
          </a:xfrm>
          <a:prstGeom prst="rect">
            <a:avLst/>
          </a:prstGeom>
        </p:spPr>
        <p:txBody>
          <a:bodyPr/>
          <a:lstStyle/>
          <a:p>
            <a:pPr>
              <a:defRPr sz="2400">
                <a:solidFill>
                  <a:schemeClr val="accent1"/>
                </a:solidFill>
                <a:latin typeface="Calibri"/>
                <a:ea typeface="Calibri"/>
                <a:cs typeface="Calibri"/>
                <a:sym typeface="Calibri"/>
              </a:defRPr>
            </a:pPr>
            <a:r>
              <a:t>Extend HAPI FHIR implementation</a:t>
            </a:r>
          </a:p>
          <a:p>
            <a:pPr lvl="1">
              <a:buFont typeface="Arial"/>
              <a:defRPr sz="2400">
                <a:solidFill>
                  <a:schemeClr val="accent1"/>
                </a:solidFill>
                <a:latin typeface="Calibri"/>
                <a:ea typeface="Calibri"/>
                <a:cs typeface="Calibri"/>
                <a:sym typeface="Calibri"/>
              </a:defRPr>
            </a:pPr>
            <a:r>
              <a:t>Initial solution to extend HAPI is underway to support a UML to HAPI transformation.</a:t>
            </a:r>
          </a:p>
          <a:p>
            <a:pPr lvl="1">
              <a:buFont typeface="Arial"/>
              <a:defRPr sz="2400">
                <a:solidFill>
                  <a:schemeClr val="accent1"/>
                </a:solidFill>
                <a:latin typeface="Calibri"/>
                <a:ea typeface="Calibri"/>
                <a:cs typeface="Calibri"/>
                <a:sym typeface="Calibri"/>
              </a:defRPr>
            </a:pPr>
            <a:r>
              <a:t> Initially auto-generate profiles as XSL as input to HAPI FHIR API (Java)</a:t>
            </a:r>
          </a:p>
          <a:p>
            <a:pPr lvl="1">
              <a:buFont typeface="Arial"/>
              <a:defRPr sz="2400">
                <a:solidFill>
                  <a:schemeClr val="accent1"/>
                </a:solidFill>
                <a:latin typeface="Calibri"/>
                <a:ea typeface="Calibri"/>
                <a:cs typeface="Calibri"/>
                <a:sym typeface="Calibri"/>
              </a:defRPr>
            </a:pPr>
            <a:r>
              <a:t>Eventually XML will be auto-generated from FHIM</a:t>
            </a:r>
          </a:p>
          <a:p>
            <a:pPr>
              <a:defRPr sz="2400">
                <a:solidFill>
                  <a:schemeClr val="accent1"/>
                </a:solidFill>
                <a:latin typeface="Calibri"/>
                <a:ea typeface="Calibri"/>
                <a:cs typeface="Calibri"/>
                <a:sym typeface="Calibri"/>
              </a:defRPr>
            </a:pPr>
            <a:r>
              <a:t>Incorporate FHIR Terminology extensions</a:t>
            </a:r>
          </a:p>
          <a:p>
            <a:pPr lvl="1">
              <a:buFont typeface="Arial"/>
              <a:defRPr sz="2400">
                <a:solidFill>
                  <a:schemeClr val="accent1"/>
                </a:solidFill>
                <a:latin typeface="Calibri"/>
                <a:ea typeface="Calibri"/>
                <a:cs typeface="Calibri"/>
                <a:sym typeface="Calibri"/>
              </a:defRPr>
            </a:pPr>
            <a:r>
              <a:t>The expected terminology extensions have fallen short of expectations limiting our ability to start working on this functionality.  </a:t>
            </a:r>
          </a:p>
          <a:p>
            <a:pPr lvl="1">
              <a:buFont typeface="Arial"/>
              <a:defRPr sz="2400">
                <a:solidFill>
                  <a:schemeClr val="accent1"/>
                </a:solidFill>
                <a:latin typeface="Calibri"/>
                <a:ea typeface="Calibri"/>
                <a:cs typeface="Calibri"/>
                <a:sym typeface="Calibri"/>
              </a:defRPr>
            </a:pPr>
            <a:r>
              <a:t>We will instead start to focus on generating the FHIR extensions from FHIM classes</a:t>
            </a:r>
          </a:p>
        </p:txBody>
      </p:sp>
      <p:sp>
        <p:nvSpPr>
          <p:cNvPr id="69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9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69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Title 1"/>
          <p:cNvSpPr txBox="1"/>
          <p:nvPr>
            <p:ph type="title"/>
          </p:nvPr>
        </p:nvSpPr>
        <p:spPr>
          <a:xfrm>
            <a:off x="300037" y="0"/>
            <a:ext cx="7540626" cy="1017588"/>
          </a:xfrm>
          <a:prstGeom prst="rect">
            <a:avLst/>
          </a:prstGeom>
        </p:spPr>
        <p:txBody>
          <a:bodyPr/>
          <a:lstStyle>
            <a:lvl1pPr>
              <a:defRPr>
                <a:latin typeface="Georgia"/>
                <a:ea typeface="Georgia"/>
                <a:cs typeface="Georgia"/>
                <a:sym typeface="Georgia"/>
              </a:defRPr>
            </a:lvl1pPr>
          </a:lstStyle>
          <a:p>
            <a:pPr/>
            <a:r>
              <a:t>FHIM2FHIR Transformation Update -2</a:t>
            </a:r>
          </a:p>
        </p:txBody>
      </p:sp>
      <p:sp>
        <p:nvSpPr>
          <p:cNvPr id="697" name="Content Placeholder 2"/>
          <p:cNvSpPr txBox="1"/>
          <p:nvPr>
            <p:ph type="body" idx="1"/>
          </p:nvPr>
        </p:nvSpPr>
        <p:spPr>
          <a:xfrm>
            <a:off x="838200" y="1447800"/>
            <a:ext cx="7620000" cy="5105400"/>
          </a:xfrm>
          <a:prstGeom prst="rect">
            <a:avLst/>
          </a:prstGeom>
        </p:spPr>
        <p:txBody>
          <a:bodyPr/>
          <a:lstStyle/>
          <a:p>
            <a:pPr>
              <a:defRPr sz="2400">
                <a:solidFill>
                  <a:schemeClr val="accent1"/>
                </a:solidFill>
                <a:latin typeface="Calibri"/>
                <a:ea typeface="Calibri"/>
                <a:cs typeface="Calibri"/>
                <a:sym typeface="Calibri"/>
              </a:defRPr>
            </a:pPr>
            <a:r>
              <a:t>Generate from FHIM conformance and coded models</a:t>
            </a:r>
          </a:p>
          <a:p>
            <a:pPr lvl="1">
              <a:buFont typeface="Arial"/>
              <a:defRPr sz="2400">
                <a:solidFill>
                  <a:schemeClr val="accent1"/>
                </a:solidFill>
                <a:latin typeface="Calibri"/>
                <a:ea typeface="Calibri"/>
                <a:cs typeface="Calibri"/>
                <a:sym typeface="Calibri"/>
              </a:defRPr>
            </a:pPr>
            <a:r>
              <a:t>FHIR resources allow extensions</a:t>
            </a:r>
          </a:p>
          <a:p>
            <a:pPr lvl="2">
              <a:buFont typeface="Arial"/>
              <a:buChar char="−"/>
              <a:defRPr sz="2400">
                <a:solidFill>
                  <a:schemeClr val="accent1"/>
                </a:solidFill>
                <a:latin typeface="Calibri"/>
                <a:ea typeface="Calibri"/>
                <a:cs typeface="Calibri"/>
                <a:sym typeface="Calibri"/>
              </a:defRPr>
            </a:pPr>
            <a:r>
              <a:t>FHIM can provide detailed definitions for extensions shared by  US and Federal partners</a:t>
            </a:r>
          </a:p>
          <a:p>
            <a:pPr lvl="2" marL="0" indent="914400">
              <a:buSzTx/>
              <a:buNone/>
              <a:defRPr sz="2400">
                <a:solidFill>
                  <a:schemeClr val="accent1"/>
                </a:solidFill>
                <a:latin typeface="Calibri"/>
                <a:ea typeface="Calibri"/>
                <a:cs typeface="Calibri"/>
                <a:sym typeface="Calibri"/>
              </a:defRPr>
            </a:pPr>
          </a:p>
          <a:p>
            <a:pPr>
              <a:defRPr sz="2400">
                <a:solidFill>
                  <a:schemeClr val="accent1"/>
                </a:solidFill>
                <a:latin typeface="Calibri"/>
                <a:ea typeface="Calibri"/>
                <a:cs typeface="Calibri"/>
                <a:sym typeface="Calibri"/>
              </a:defRPr>
            </a:pPr>
            <a:r>
              <a:t>Publish FHIR resource artifacts for a Use case exchange defined in the FHIM</a:t>
            </a:r>
          </a:p>
          <a:p>
            <a:pPr lvl="1">
              <a:buFont typeface="Arial"/>
              <a:defRPr sz="2400">
                <a:solidFill>
                  <a:schemeClr val="accent1"/>
                </a:solidFill>
                <a:latin typeface="Calibri"/>
                <a:ea typeface="Calibri"/>
                <a:cs typeface="Calibri"/>
                <a:sym typeface="Calibri"/>
              </a:defRPr>
            </a:pPr>
            <a:r>
              <a:t>Currently planning to use the FHIM to model the Vital Signs and generate the corresponding FHIR profiles (including extension, if needed).</a:t>
            </a:r>
          </a:p>
        </p:txBody>
      </p:sp>
      <p:sp>
        <p:nvSpPr>
          <p:cNvPr id="69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69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0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2" name="Picture 2" descr="Picture 2"/>
          <p:cNvPicPr>
            <a:picLocks noChangeAspect="1"/>
          </p:cNvPicPr>
          <p:nvPr/>
        </p:nvPicPr>
        <p:blipFill>
          <a:blip r:embed="rId2">
            <a:extLst/>
          </a:blip>
          <a:stretch>
            <a:fillRect/>
          </a:stretch>
        </p:blipFill>
        <p:spPr>
          <a:xfrm>
            <a:off x="0" y="6476255"/>
            <a:ext cx="9142884" cy="152922"/>
          </a:xfrm>
          <a:prstGeom prst="rect">
            <a:avLst/>
          </a:prstGeom>
          <a:ln w="12700">
            <a:miter lim="400000"/>
          </a:ln>
        </p:spPr>
      </p:pic>
      <p:sp>
        <p:nvSpPr>
          <p:cNvPr id="703" name="Rectangle 3"/>
          <p:cNvSpPr txBox="1"/>
          <p:nvPr>
            <p:ph type="title"/>
          </p:nvPr>
        </p:nvSpPr>
        <p:spPr>
          <a:xfrm>
            <a:off x="1341686" y="218501"/>
            <a:ext cx="7802313" cy="685801"/>
          </a:xfrm>
          <a:prstGeom prst="rect">
            <a:avLst/>
          </a:prstGeom>
        </p:spPr>
        <p:txBody>
          <a:bodyPr lIns="32144" tIns="32144" rIns="32144" bIns="32144"/>
          <a:lstStyle/>
          <a:p>
            <a:pPr marR="32917" indent="32917" defTabSz="324571">
              <a:defRPr sz="2106">
                <a:latin typeface="Georgia"/>
                <a:ea typeface="Georgia"/>
                <a:cs typeface="Georgia"/>
                <a:sym typeface="Georgia"/>
              </a:defRPr>
            </a:pPr>
            <a:br/>
            <a:r>
              <a:t>FHIM2FHIR Transformation Update -3</a:t>
            </a:r>
          </a:p>
        </p:txBody>
      </p:sp>
      <p:sp>
        <p:nvSpPr>
          <p:cNvPr id="704" name="Rectangle 4"/>
          <p:cNvSpPr txBox="1"/>
          <p:nvPr>
            <p:ph type="body" idx="1"/>
          </p:nvPr>
        </p:nvSpPr>
        <p:spPr>
          <a:xfrm>
            <a:off x="670285" y="1383271"/>
            <a:ext cx="7802313" cy="4419081"/>
          </a:xfrm>
          <a:prstGeom prst="rect">
            <a:avLst/>
          </a:prstGeom>
        </p:spPr>
        <p:txBody>
          <a:bodyPr lIns="32144" tIns="32144" rIns="32144" bIns="32144"/>
          <a:lstStyle/>
          <a:p>
            <a:pPr defTabSz="642915">
              <a:buSzPct val="77000"/>
              <a:defRPr sz="2400">
                <a:solidFill>
                  <a:schemeClr val="accent1"/>
                </a:solidFill>
                <a:latin typeface="Calibri"/>
                <a:ea typeface="Calibri"/>
                <a:cs typeface="Calibri"/>
                <a:sym typeface="Calibri"/>
              </a:defRPr>
            </a:pPr>
            <a:r>
              <a:t>Microsoft .NET Support - The FHIR Management group has developed a series of solutions supporting FHIR for the .NET platform (https://github.com/ewoutkramer/fhir-net-api)</a:t>
            </a:r>
          </a:p>
          <a:p>
            <a:pPr lvl="1" indent="-342900" defTabSz="642915">
              <a:buSzPct val="75000"/>
              <a:buFont typeface="Arial"/>
              <a:defRPr sz="2400">
                <a:solidFill>
                  <a:schemeClr val="accent1"/>
                </a:solidFill>
                <a:latin typeface="Calibri"/>
                <a:ea typeface="Calibri"/>
                <a:cs typeface="Calibri"/>
                <a:sym typeface="Calibri"/>
              </a:defRPr>
            </a:pPr>
            <a:r>
              <a:t>The current solution takes in a FHIR profile XML (conforming to the FHIR profile XSD) rather than the equivalent spreadsheet</a:t>
            </a:r>
          </a:p>
          <a:p>
            <a:pPr lvl="1" indent="-342900" defTabSz="642915">
              <a:buSzPct val="75000"/>
              <a:buFont typeface="Arial"/>
              <a:defRPr sz="2400">
                <a:solidFill>
                  <a:schemeClr val="accent1"/>
                </a:solidFill>
                <a:latin typeface="Calibri"/>
                <a:ea typeface="Calibri"/>
                <a:cs typeface="Calibri"/>
                <a:sym typeface="Calibri"/>
              </a:defRPr>
            </a:pPr>
            <a:r>
              <a:t>We hope to leverage the tooling to provide a .NET solution for the FHIM exchanges.</a:t>
            </a:r>
          </a:p>
          <a:p>
            <a:pPr lvl="1" indent="-342900" defTabSz="642915">
              <a:buSzPct val="75000"/>
              <a:buFont typeface="Arial"/>
              <a:defRPr sz="2400">
                <a:solidFill>
                  <a:schemeClr val="accent1"/>
                </a:solidFill>
                <a:latin typeface="Calibri"/>
                <a:ea typeface="Calibri"/>
                <a:cs typeface="Calibri"/>
                <a:sym typeface="Calibri"/>
              </a:defRPr>
            </a:pPr>
            <a:r>
              <a:t>Leverage Microsoft RESTful service support for resource retrieval and persistence</a:t>
            </a:r>
          </a:p>
        </p:txBody>
      </p:sp>
      <p:sp>
        <p:nvSpPr>
          <p:cNvPr id="70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0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07"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Rectangle 1"/>
          <p:cNvSpPr txBox="1"/>
          <p:nvPr>
            <p:ph type="title"/>
          </p:nvPr>
        </p:nvSpPr>
        <p:spPr>
          <a:xfrm>
            <a:off x="1347826" y="-1"/>
            <a:ext cx="7803430" cy="1518049"/>
          </a:xfrm>
          <a:prstGeom prst="rect">
            <a:avLst/>
          </a:prstGeom>
        </p:spPr>
        <p:txBody>
          <a:bodyPr/>
          <a:lstStyle/>
          <a:p>
            <a:pPr/>
            <a:r>
              <a:t>Straw Poll 1: FHIR Implementation Planning</a:t>
            </a:r>
          </a:p>
        </p:txBody>
      </p:sp>
      <p:sp>
        <p:nvSpPr>
          <p:cNvPr id="710" name="Rectangle 2"/>
          <p:cNvSpPr txBox="1"/>
          <p:nvPr>
            <p:ph type="body" idx="1"/>
          </p:nvPr>
        </p:nvSpPr>
        <p:spPr>
          <a:xfrm>
            <a:off x="685800" y="1447799"/>
            <a:ext cx="7803430" cy="4419081"/>
          </a:xfrm>
          <a:prstGeom prst="rect">
            <a:avLst/>
          </a:prstGeom>
        </p:spPr>
        <p:txBody>
          <a:bodyPr/>
          <a:lstStyle/>
          <a:p>
            <a:pPr marL="0" marR="39826" indent="0" defTabSz="448055">
              <a:spcBef>
                <a:spcPts val="0"/>
              </a:spcBef>
              <a:buSzTx/>
              <a:buNone/>
              <a:defRPr sz="2548">
                <a:solidFill>
                  <a:schemeClr val="accent1"/>
                </a:solidFill>
                <a:latin typeface="Calibri"/>
                <a:ea typeface="Calibri"/>
                <a:cs typeface="Calibri"/>
                <a:sym typeface="Calibri"/>
              </a:defRPr>
            </a:pPr>
            <a:r>
              <a:t>In order to better understand general FHIR usage, we would appreciate if everyone to could participate in a straw poll on your agencies plans for FHIR:</a:t>
            </a:r>
          </a:p>
          <a:p>
            <a:pPr marL="0" marR="39826" indent="0" defTabSz="448055">
              <a:spcBef>
                <a:spcPts val="0"/>
              </a:spcBef>
              <a:buSzTx/>
              <a:buNone/>
              <a:defRPr sz="2548">
                <a:solidFill>
                  <a:schemeClr val="accent1"/>
                </a:solidFill>
                <a:latin typeface="Calibri"/>
                <a:ea typeface="Calibri"/>
                <a:cs typeface="Calibri"/>
                <a:sym typeface="Calibri"/>
              </a:defRPr>
            </a:pPr>
          </a:p>
          <a:p>
            <a:pPr marL="504063" marR="39826" indent="-504063" defTabSz="448055">
              <a:spcBef>
                <a:spcPts val="0"/>
              </a:spcBef>
              <a:buFontTx/>
              <a:buAutoNum type="alphaUcPeriod" startAt="1"/>
              <a:defRPr sz="2548">
                <a:solidFill>
                  <a:schemeClr val="accent1"/>
                </a:solidFill>
                <a:latin typeface="Calibri"/>
                <a:ea typeface="Calibri"/>
                <a:cs typeface="Calibri"/>
                <a:sym typeface="Calibri"/>
              </a:defRPr>
            </a:pPr>
            <a:r>
              <a:t>Already implementing FHIR</a:t>
            </a:r>
          </a:p>
          <a:p>
            <a:pPr marL="504063" marR="39826" indent="-504063" defTabSz="448055">
              <a:spcBef>
                <a:spcPts val="0"/>
              </a:spcBef>
              <a:buFontTx/>
              <a:buAutoNum type="alphaUcPeriod" startAt="1"/>
              <a:defRPr sz="2548">
                <a:solidFill>
                  <a:schemeClr val="accent1"/>
                </a:solidFill>
                <a:latin typeface="Calibri"/>
                <a:ea typeface="Calibri"/>
                <a:cs typeface="Calibri"/>
                <a:sym typeface="Calibri"/>
              </a:defRPr>
            </a:pPr>
            <a:r>
              <a:t>We plan on implementing FHIR </a:t>
            </a:r>
          </a:p>
          <a:p>
            <a:pPr lvl="1" marL="1051687" marR="39826" indent="-504063" defTabSz="448055">
              <a:spcBef>
                <a:spcPts val="0"/>
              </a:spcBef>
              <a:buFontTx/>
              <a:buAutoNum type="arabicPeriod" startAt="1"/>
              <a:defRPr sz="2352">
                <a:solidFill>
                  <a:schemeClr val="accent1"/>
                </a:solidFill>
                <a:latin typeface="Calibri"/>
                <a:ea typeface="Calibri"/>
                <a:cs typeface="Calibri"/>
                <a:sym typeface="Calibri"/>
              </a:defRPr>
            </a:pPr>
            <a:r>
              <a:t>We will start in the next 12 months</a:t>
            </a:r>
          </a:p>
          <a:p>
            <a:pPr lvl="1" marL="1051687" marR="39826" indent="-504063" defTabSz="448055">
              <a:spcBef>
                <a:spcPts val="0"/>
              </a:spcBef>
              <a:buFontTx/>
              <a:buAutoNum type="arabicPeriod" startAt="1"/>
              <a:defRPr sz="2352">
                <a:solidFill>
                  <a:schemeClr val="accent1"/>
                </a:solidFill>
                <a:latin typeface="Calibri"/>
                <a:ea typeface="Calibri"/>
                <a:cs typeface="Calibri"/>
                <a:sym typeface="Calibri"/>
              </a:defRPr>
            </a:pPr>
            <a:r>
              <a:t>We will start 1 to years</a:t>
            </a:r>
          </a:p>
          <a:p>
            <a:pPr marL="504063" marR="39826" indent="-504063" defTabSz="448055">
              <a:spcBef>
                <a:spcPts val="0"/>
              </a:spcBef>
              <a:buFontTx/>
              <a:buAutoNum type="alphaUcPeriod" startAt="1"/>
              <a:defRPr sz="2548">
                <a:solidFill>
                  <a:schemeClr val="accent1"/>
                </a:solidFill>
                <a:latin typeface="Calibri"/>
                <a:ea typeface="Calibri"/>
                <a:cs typeface="Calibri"/>
                <a:sym typeface="Calibri"/>
              </a:defRPr>
            </a:pPr>
            <a:r>
              <a:t>We have no plans but do expect to use FHIR</a:t>
            </a:r>
          </a:p>
          <a:p>
            <a:pPr marL="504063" marR="39826" indent="-504063" defTabSz="448055">
              <a:spcBef>
                <a:spcPts val="0"/>
              </a:spcBef>
              <a:buFontTx/>
              <a:buAutoNum type="alphaUcPeriod" startAt="1"/>
              <a:defRPr sz="2548">
                <a:solidFill>
                  <a:schemeClr val="accent1"/>
                </a:solidFill>
                <a:latin typeface="Calibri"/>
                <a:ea typeface="Calibri"/>
                <a:cs typeface="Calibri"/>
                <a:sym typeface="Calibri"/>
              </a:defRPr>
            </a:pPr>
            <a:r>
              <a:t>We will not leverage FHIR for the foreseeable future</a:t>
            </a:r>
          </a:p>
        </p:txBody>
      </p:sp>
      <p:sp>
        <p:nvSpPr>
          <p:cNvPr id="71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1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1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Rectangle 1"/>
          <p:cNvSpPr txBox="1"/>
          <p:nvPr>
            <p:ph type="title"/>
          </p:nvPr>
        </p:nvSpPr>
        <p:spPr>
          <a:xfrm>
            <a:off x="1340569" y="-1"/>
            <a:ext cx="7803430" cy="1518049"/>
          </a:xfrm>
          <a:prstGeom prst="rect">
            <a:avLst/>
          </a:prstGeom>
        </p:spPr>
        <p:txBody>
          <a:bodyPr/>
          <a:lstStyle/>
          <a:p>
            <a:pPr/>
            <a:r>
              <a:t>Straw poll 2: FHIR Implementation Needs</a:t>
            </a:r>
          </a:p>
        </p:txBody>
      </p:sp>
      <p:sp>
        <p:nvSpPr>
          <p:cNvPr id="716" name="Rectangle 2"/>
          <p:cNvSpPr txBox="1"/>
          <p:nvPr>
            <p:ph type="body" idx="1"/>
          </p:nvPr>
        </p:nvSpPr>
        <p:spPr>
          <a:xfrm>
            <a:off x="685800" y="1447799"/>
            <a:ext cx="7803430" cy="4419081"/>
          </a:xfrm>
          <a:prstGeom prst="rect">
            <a:avLst/>
          </a:prstGeom>
        </p:spPr>
        <p:txBody>
          <a:bodyPr/>
          <a:lstStyle/>
          <a:p>
            <a:pPr marL="0" indent="0">
              <a:spcBef>
                <a:spcPts val="0"/>
              </a:spcBef>
              <a:buSzTx/>
              <a:buNone/>
              <a:defRPr sz="2600">
                <a:solidFill>
                  <a:schemeClr val="accent1"/>
                </a:solidFill>
                <a:latin typeface="Calibri"/>
                <a:ea typeface="Calibri"/>
                <a:cs typeface="Calibri"/>
                <a:sym typeface="Calibri"/>
              </a:defRPr>
            </a:pPr>
            <a:r>
              <a:t>As part of our FHIR implementation we plan to do the following:</a:t>
            </a:r>
          </a:p>
          <a:p>
            <a:pPr marL="0" indent="0">
              <a:spcBef>
                <a:spcPts val="0"/>
              </a:spcBef>
              <a:buSzTx/>
              <a:buNone/>
              <a:defRPr sz="2600">
                <a:solidFill>
                  <a:schemeClr val="accent1"/>
                </a:solidFill>
                <a:latin typeface="Calibri"/>
                <a:ea typeface="Calibri"/>
                <a:cs typeface="Calibri"/>
                <a:sym typeface="Calibri"/>
              </a:defRPr>
            </a:pPr>
          </a:p>
          <a:p>
            <a:pPr marL="357175" indent="-357175">
              <a:spcBef>
                <a:spcPts val="0"/>
              </a:spcBef>
              <a:buFontTx/>
              <a:buAutoNum type="alphaUcPeriod" startAt="1"/>
              <a:defRPr sz="2600">
                <a:solidFill>
                  <a:schemeClr val="accent1"/>
                </a:solidFill>
                <a:latin typeface="Calibri"/>
                <a:ea typeface="Calibri"/>
                <a:cs typeface="Calibri"/>
                <a:sym typeface="Calibri"/>
              </a:defRPr>
            </a:pPr>
            <a:r>
              <a:t>Use existing FHIR resources and profiles “as is”</a:t>
            </a:r>
          </a:p>
          <a:p>
            <a:pPr marL="357175" indent="-357175">
              <a:spcBef>
                <a:spcPts val="0"/>
              </a:spcBef>
              <a:buFontTx/>
              <a:buAutoNum type="alphaUcPeriod" startAt="1"/>
              <a:defRPr sz="2600">
                <a:solidFill>
                  <a:schemeClr val="accent1"/>
                </a:solidFill>
                <a:latin typeface="Calibri"/>
                <a:ea typeface="Calibri"/>
                <a:cs typeface="Calibri"/>
                <a:sym typeface="Calibri"/>
              </a:defRPr>
            </a:pPr>
            <a:r>
              <a:t>Develop new FHIR resource definitions</a:t>
            </a:r>
          </a:p>
          <a:p>
            <a:pPr marL="357175" indent="-357175">
              <a:spcBef>
                <a:spcPts val="0"/>
              </a:spcBef>
              <a:buFontTx/>
              <a:buAutoNum type="alphaUcPeriod" startAt="1"/>
              <a:defRPr sz="2600">
                <a:solidFill>
                  <a:schemeClr val="accent1"/>
                </a:solidFill>
                <a:latin typeface="Calibri"/>
                <a:ea typeface="Calibri"/>
                <a:cs typeface="Calibri"/>
                <a:sym typeface="Calibri"/>
              </a:defRPr>
            </a:pPr>
            <a:r>
              <a:t>Develop additional FHIR profiles</a:t>
            </a:r>
          </a:p>
          <a:p>
            <a:pPr lvl="1" marL="1073150" indent="-514350">
              <a:spcBef>
                <a:spcPts val="0"/>
              </a:spcBef>
              <a:buFontTx/>
              <a:buAutoNum type="arabicParenR" startAt="1"/>
              <a:defRPr sz="2400">
                <a:solidFill>
                  <a:schemeClr val="accent1"/>
                </a:solidFill>
                <a:latin typeface="Calibri"/>
                <a:ea typeface="Calibri"/>
                <a:cs typeface="Calibri"/>
                <a:sym typeface="Calibri"/>
              </a:defRPr>
            </a:pPr>
            <a:r>
              <a:t>Constrain existing FHIR resources</a:t>
            </a:r>
          </a:p>
          <a:p>
            <a:pPr lvl="1" marL="1073150" indent="-514350">
              <a:spcBef>
                <a:spcPts val="0"/>
              </a:spcBef>
              <a:buFontTx/>
              <a:buAutoNum type="arabicParenR" startAt="1"/>
              <a:defRPr sz="2400">
                <a:solidFill>
                  <a:schemeClr val="accent1"/>
                </a:solidFill>
                <a:latin typeface="Calibri"/>
                <a:ea typeface="Calibri"/>
                <a:cs typeface="Calibri"/>
                <a:sym typeface="Calibri"/>
              </a:defRPr>
            </a:pPr>
            <a:r>
              <a:t>Extend existing FHIR resources</a:t>
            </a:r>
          </a:p>
        </p:txBody>
      </p:sp>
      <p:sp>
        <p:nvSpPr>
          <p:cNvPr id="71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18"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1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Rectangle 1"/>
          <p:cNvSpPr txBox="1"/>
          <p:nvPr>
            <p:ph type="title"/>
          </p:nvPr>
        </p:nvSpPr>
        <p:spPr>
          <a:xfrm>
            <a:off x="1340569" y="-228601"/>
            <a:ext cx="7803430" cy="1518049"/>
          </a:xfrm>
          <a:prstGeom prst="rect">
            <a:avLst/>
          </a:prstGeom>
        </p:spPr>
        <p:txBody>
          <a:bodyPr/>
          <a:lstStyle/>
          <a:p>
            <a:pPr/>
            <a:r>
              <a:t>Straw poll 3: Implementation Platform and Collaboration</a:t>
            </a:r>
          </a:p>
        </p:txBody>
      </p:sp>
      <p:sp>
        <p:nvSpPr>
          <p:cNvPr id="722" name="Rectangle 2"/>
          <p:cNvSpPr txBox="1"/>
          <p:nvPr>
            <p:ph type="body" idx="1"/>
          </p:nvPr>
        </p:nvSpPr>
        <p:spPr>
          <a:xfrm>
            <a:off x="685800" y="1447799"/>
            <a:ext cx="7803430" cy="4419081"/>
          </a:xfrm>
          <a:prstGeom prst="rect">
            <a:avLst/>
          </a:prstGeom>
        </p:spPr>
        <p:txBody>
          <a:bodyPr/>
          <a:lstStyle/>
          <a:p>
            <a:pPr marL="0" indent="0">
              <a:spcBef>
                <a:spcPts val="0"/>
              </a:spcBef>
              <a:buSzTx/>
              <a:buNone/>
              <a:defRPr sz="2600">
                <a:solidFill>
                  <a:schemeClr val="accent1"/>
                </a:solidFill>
                <a:latin typeface="Calibri"/>
                <a:ea typeface="Calibri"/>
                <a:cs typeface="Calibri"/>
                <a:sym typeface="Calibri"/>
              </a:defRPr>
            </a:pPr>
            <a:r>
              <a:t>We will use the following technologies for FHIR:</a:t>
            </a:r>
          </a:p>
          <a:p>
            <a:pPr marL="318108" indent="-318108">
              <a:spcBef>
                <a:spcPts val="0"/>
              </a:spcBef>
              <a:buFontTx/>
              <a:buAutoNum type="alphaUcPeriod" startAt="1"/>
              <a:defRPr>
                <a:solidFill>
                  <a:schemeClr val="accent1"/>
                </a:solidFill>
                <a:latin typeface="Calibri"/>
                <a:ea typeface="Calibri"/>
                <a:cs typeface="Calibri"/>
                <a:sym typeface="Calibri"/>
              </a:defRPr>
            </a:pPr>
            <a:r>
              <a:t> </a:t>
            </a:r>
            <a:r>
              <a:rPr sz="2400"/>
              <a:t>Java/Apache</a:t>
            </a:r>
            <a:endParaRPr sz="2400"/>
          </a:p>
          <a:p>
            <a:pPr marL="318108" indent="-318108">
              <a:spcBef>
                <a:spcPts val="0"/>
              </a:spcBef>
              <a:buFontTx/>
              <a:buAutoNum type="alphaUcPeriod" startAt="1"/>
              <a:defRPr sz="2400">
                <a:solidFill>
                  <a:schemeClr val="accent1"/>
                </a:solidFill>
                <a:latin typeface="Calibri"/>
                <a:ea typeface="Calibri"/>
                <a:cs typeface="Calibri"/>
                <a:sym typeface="Calibri"/>
              </a:defRPr>
            </a:pPr>
            <a:r>
              <a:t> Microsoft.NET</a:t>
            </a:r>
          </a:p>
          <a:p>
            <a:pPr marL="318108" indent="-318108">
              <a:spcBef>
                <a:spcPts val="0"/>
              </a:spcBef>
              <a:buFontTx/>
              <a:buAutoNum type="alphaUcPeriod" startAt="1"/>
              <a:defRPr sz="2400">
                <a:solidFill>
                  <a:schemeClr val="accent1"/>
                </a:solidFill>
                <a:latin typeface="Calibri"/>
                <a:ea typeface="Calibri"/>
                <a:cs typeface="Calibri"/>
                <a:sym typeface="Calibri"/>
              </a:defRPr>
            </a:pPr>
          </a:p>
          <a:p>
            <a:pPr marL="0" indent="0">
              <a:spcBef>
                <a:spcPts val="0"/>
              </a:spcBef>
              <a:buSzTx/>
              <a:buNone/>
              <a:defRPr sz="2600">
                <a:solidFill>
                  <a:schemeClr val="accent1"/>
                </a:solidFill>
                <a:latin typeface="Calibri"/>
                <a:ea typeface="Calibri"/>
                <a:cs typeface="Calibri"/>
                <a:sym typeface="Calibri"/>
              </a:defRPr>
            </a:pPr>
            <a:r>
              <a:t>As part of our FHIR implementation we are:</a:t>
            </a:r>
          </a:p>
          <a:p>
            <a:pPr marL="318108" indent="-318108">
              <a:spcBef>
                <a:spcPts val="0"/>
              </a:spcBef>
              <a:buFontTx/>
              <a:buAutoNum type="alphaUcPeriod" startAt="1"/>
              <a:defRPr>
                <a:solidFill>
                  <a:schemeClr val="accent1"/>
                </a:solidFill>
                <a:latin typeface="Calibri"/>
                <a:ea typeface="Calibri"/>
                <a:cs typeface="Calibri"/>
                <a:sym typeface="Calibri"/>
              </a:defRPr>
            </a:pPr>
            <a:r>
              <a:t> </a:t>
            </a:r>
            <a:r>
              <a:rPr sz="2400"/>
              <a:t>Interested in collaborating to develop share FHIR solutions </a:t>
            </a:r>
            <a:endParaRPr sz="2400"/>
          </a:p>
          <a:p>
            <a:pPr lvl="1" marL="1016000" indent="-457200">
              <a:spcBef>
                <a:spcPts val="0"/>
              </a:spcBef>
              <a:buFontTx/>
              <a:buAutoNum type="arabicParenR" startAt="1"/>
              <a:defRPr sz="2200">
                <a:solidFill>
                  <a:schemeClr val="accent1"/>
                </a:solidFill>
                <a:latin typeface="Calibri"/>
                <a:ea typeface="Calibri"/>
                <a:cs typeface="Calibri"/>
                <a:sym typeface="Calibri"/>
              </a:defRPr>
            </a:pPr>
            <a:r>
              <a:t>Open source</a:t>
            </a:r>
          </a:p>
          <a:p>
            <a:pPr lvl="1" marL="1016000" indent="-457200">
              <a:spcBef>
                <a:spcPts val="0"/>
              </a:spcBef>
              <a:buFontTx/>
              <a:buAutoNum type="arabicParenR" startAt="1"/>
              <a:defRPr sz="2200">
                <a:solidFill>
                  <a:schemeClr val="accent1"/>
                </a:solidFill>
                <a:latin typeface="Calibri"/>
                <a:ea typeface="Calibri"/>
                <a:cs typeface="Calibri"/>
                <a:sym typeface="Calibri"/>
              </a:defRPr>
            </a:pPr>
            <a:r>
              <a:t>Reference implementation</a:t>
            </a:r>
          </a:p>
          <a:p>
            <a:pPr marL="318108" indent="-318108">
              <a:spcBef>
                <a:spcPts val="0"/>
              </a:spcBef>
              <a:buFontTx/>
              <a:buAutoNum type="alphaUcPeriod" startAt="1"/>
              <a:defRPr sz="2400">
                <a:solidFill>
                  <a:schemeClr val="accent1"/>
                </a:solidFill>
                <a:latin typeface="Calibri"/>
                <a:ea typeface="Calibri"/>
                <a:cs typeface="Calibri"/>
                <a:sym typeface="Calibri"/>
              </a:defRPr>
            </a:pPr>
            <a:r>
              <a:t>Not interested in collaborating </a:t>
            </a:r>
          </a:p>
        </p:txBody>
      </p:sp>
      <p:sp>
        <p:nvSpPr>
          <p:cNvPr id="723"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24"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2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7" name="Shape 154"/>
          <p:cNvSpPr txBox="1"/>
          <p:nvPr>
            <p:ph type="title"/>
          </p:nvPr>
        </p:nvSpPr>
        <p:spPr>
          <a:xfrm>
            <a:off x="300037" y="0"/>
            <a:ext cx="7540626" cy="1017588"/>
          </a:xfrm>
          <a:prstGeom prst="rect">
            <a:avLst/>
          </a:prstGeom>
        </p:spPr>
        <p:txBody>
          <a:bodyPr/>
          <a:lstStyle>
            <a:lvl1pPr>
              <a:defRPr spc="100" sz="2700"/>
            </a:lvl1pPr>
          </a:lstStyle>
          <a:p>
            <a:pPr/>
            <a:r>
              <a:t>Health Information Modeling WG</a:t>
            </a:r>
          </a:p>
        </p:txBody>
      </p:sp>
      <p:sp>
        <p:nvSpPr>
          <p:cNvPr id="728" name="Shape 155"/>
          <p:cNvSpPr txBox="1"/>
          <p:nvPr>
            <p:ph type="body" sz="half" idx="1"/>
          </p:nvPr>
        </p:nvSpPr>
        <p:spPr>
          <a:xfrm>
            <a:off x="825500" y="1676400"/>
            <a:ext cx="3060700" cy="4114800"/>
          </a:xfrm>
          <a:prstGeom prst="rect">
            <a:avLst/>
          </a:prstGeom>
        </p:spPr>
        <p:txBody>
          <a:bodyPr/>
          <a:lstStyle/>
          <a:p>
            <a:pPr marL="0" marR="36981" indent="0" defTabSz="823782">
              <a:lnSpc>
                <a:spcPct val="110000"/>
              </a:lnSpc>
              <a:spcBef>
                <a:spcPts val="1500"/>
              </a:spcBef>
              <a:buSzTx/>
              <a:buNone/>
              <a:defRPr b="1" sz="1820">
                <a:solidFill>
                  <a:srgbClr val="C10A25"/>
                </a:solidFill>
              </a:defRPr>
            </a:pPr>
            <a:r>
              <a:t>Purpose:</a:t>
            </a:r>
            <a:r>
              <a:rPr>
                <a:solidFill>
                  <a:srgbClr val="013F80"/>
                </a:solidFill>
              </a:rPr>
              <a:t> </a:t>
            </a:r>
            <a:endParaRPr>
              <a:solidFill>
                <a:srgbClr val="013F80"/>
              </a:solidFill>
            </a:endParaRPr>
          </a:p>
          <a:p>
            <a:pPr marL="198590" marR="36981" indent="-198590" defTabSz="823782">
              <a:lnSpc>
                <a:spcPct val="110000"/>
              </a:lnSpc>
              <a:spcBef>
                <a:spcPts val="0"/>
              </a:spcBef>
              <a:buFont typeface="Georgia"/>
              <a:defRPr b="1" sz="1638"/>
            </a:pPr>
            <a:r>
              <a:t>Develop</a:t>
            </a:r>
            <a:r>
              <a:rPr b="0"/>
              <a:t> information and implementation models to fully support health interoperability and </a:t>
            </a:r>
            <a:r>
              <a:t>harmonize</a:t>
            </a:r>
            <a:r>
              <a:rPr b="0"/>
              <a:t> information from the individual federal partners and standards organizations into a single, logical, health information model that can be used as the basis for a model driven architecture (MDA) approach to generating interoperability specifications.</a:t>
            </a:r>
          </a:p>
        </p:txBody>
      </p:sp>
      <p:sp>
        <p:nvSpPr>
          <p:cNvPr id="729" name="Content Placeholder 1"/>
          <p:cNvSpPr txBox="1"/>
          <p:nvPr/>
        </p:nvSpPr>
        <p:spPr>
          <a:xfrm>
            <a:off x="4267200" y="1676400"/>
            <a:ext cx="4419600" cy="41148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R="39419" indent="0" defTabSz="878097">
              <a:lnSpc>
                <a:spcPct val="110000"/>
              </a:lnSpc>
              <a:spcBef>
                <a:spcPts val="1600"/>
              </a:spcBef>
              <a:defRPr b="1" sz="1940">
                <a:solidFill>
                  <a:srgbClr val="C10A25"/>
                </a:solidFill>
                <a:uFill>
                  <a:solidFill>
                    <a:srgbClr val="21315C"/>
                  </a:solidFill>
                </a:uFill>
                <a:latin typeface="Calibri"/>
                <a:ea typeface="Calibri"/>
                <a:cs typeface="Calibri"/>
                <a:sym typeface="Calibri"/>
              </a:defRPr>
            </a:pPr>
            <a:r>
              <a:t>Target:</a:t>
            </a:r>
            <a:r>
              <a:rPr b="0"/>
              <a:t> </a:t>
            </a:r>
            <a:endParaRPr sz="1746"/>
          </a:p>
          <a:p>
            <a:pPr marL="211684" marR="39419" indent="-211684" defTabSz="878097">
              <a:lnSpc>
                <a:spcPct val="110000"/>
              </a:lnSpc>
              <a:buClr>
                <a:srgbClr val="CB2E3F"/>
              </a:buClr>
              <a:buSzPct val="100000"/>
              <a:buFont typeface="Georgia"/>
              <a:buChar char="»"/>
              <a:defRPr sz="1746">
                <a:solidFill>
                  <a:srgbClr val="013F80"/>
                </a:solidFill>
                <a:uFill>
                  <a:solidFill>
                    <a:srgbClr val="21315C"/>
                  </a:solidFill>
                </a:uFill>
                <a:latin typeface="Calibri"/>
                <a:ea typeface="Calibri"/>
                <a:cs typeface="Calibri"/>
                <a:sym typeface="Calibri"/>
              </a:defRPr>
            </a:pPr>
            <a:r>
              <a:t>Fully integrate the FHIM into the S&amp;I Framework process and </a:t>
            </a:r>
            <a:r>
              <a:rPr b="1"/>
              <a:t>develop</a:t>
            </a:r>
            <a:r>
              <a:t> interoperability specifications using the MDA approach to support MU and other federal partner use cases</a:t>
            </a:r>
          </a:p>
          <a:p>
            <a:pPr marR="39419" indent="0" defTabSz="878097">
              <a:lnSpc>
                <a:spcPct val="110000"/>
              </a:lnSpc>
              <a:spcBef>
                <a:spcPts val="1600"/>
              </a:spcBef>
              <a:defRPr b="1" sz="1940">
                <a:solidFill>
                  <a:srgbClr val="C10A25"/>
                </a:solidFill>
                <a:uFill>
                  <a:solidFill>
                    <a:srgbClr val="21315C"/>
                  </a:solidFill>
                </a:uFill>
                <a:latin typeface="Calibri"/>
                <a:ea typeface="Calibri"/>
                <a:cs typeface="Calibri"/>
                <a:sym typeface="Calibri"/>
              </a:defRPr>
            </a:pPr>
            <a:r>
              <a:t>Recent/Upcoming Deliverables:</a:t>
            </a:r>
            <a:endParaRPr sz="1746"/>
          </a:p>
          <a:p>
            <a:pPr marL="227403" marR="39419" indent="-176403" defTabSz="878097">
              <a:lnSpc>
                <a:spcPct val="110000"/>
              </a:lnSpc>
              <a:spcBef>
                <a:spcPts val="300"/>
              </a:spcBef>
              <a:buClr>
                <a:srgbClr val="013F80"/>
              </a:buClr>
              <a:buSzPct val="100000"/>
              <a:buFont typeface="Georgia"/>
              <a:buChar char="»"/>
              <a:defRPr sz="1746">
                <a:solidFill>
                  <a:srgbClr val="013F80"/>
                </a:solidFill>
                <a:uFill>
                  <a:solidFill>
                    <a:srgbClr val="21315C"/>
                  </a:solidFill>
                </a:uFill>
                <a:latin typeface="Calibri"/>
                <a:ea typeface="Calibri"/>
                <a:cs typeface="Calibri"/>
                <a:sym typeface="Calibri"/>
              </a:defRPr>
            </a:pPr>
            <a:r>
              <a:t>Completed mapping FHIM to all ongoing S&amp;I Framework initiatives </a:t>
            </a:r>
            <a:br/>
            <a:r>
              <a:rPr>
                <a:solidFill>
                  <a:srgbClr val="C10A25"/>
                </a:solidFill>
              </a:rPr>
              <a:t>(13 of 13 completed)</a:t>
            </a:r>
          </a:p>
          <a:p>
            <a:pPr marL="227403" marR="39419" indent="-176403" defTabSz="878097">
              <a:lnSpc>
                <a:spcPct val="110000"/>
              </a:lnSpc>
              <a:spcBef>
                <a:spcPts val="300"/>
              </a:spcBef>
              <a:buClr>
                <a:srgbClr val="013F80"/>
              </a:buClr>
              <a:buSzPct val="100000"/>
              <a:buFont typeface="Georgia"/>
              <a:buChar char="»"/>
              <a:defRPr sz="1746">
                <a:solidFill>
                  <a:srgbClr val="013F80"/>
                </a:solidFill>
                <a:uFill>
                  <a:solidFill>
                    <a:srgbClr val="21315C"/>
                  </a:solidFill>
                </a:uFill>
                <a:latin typeface="Calibri"/>
                <a:ea typeface="Calibri"/>
                <a:cs typeface="Calibri"/>
                <a:sym typeface="Calibri"/>
              </a:defRPr>
            </a:pPr>
            <a:r>
              <a:t>Released three FHIM information domains (Allergies, Health Concern, Vital Signs) for partner review. </a:t>
            </a:r>
            <a:r>
              <a:rPr>
                <a:solidFill>
                  <a:srgbClr val="C10A25"/>
                </a:solidFill>
              </a:rPr>
              <a:t>Feedback due 6/26.</a:t>
            </a:r>
          </a:p>
        </p:txBody>
      </p:sp>
      <p:sp>
        <p:nvSpPr>
          <p:cNvPr id="73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3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3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Shape 313"/>
          <p:cNvSpPr txBox="1"/>
          <p:nvPr>
            <p:ph type="title"/>
          </p:nvPr>
        </p:nvSpPr>
        <p:spPr>
          <a:xfrm>
            <a:off x="1524000" y="152400"/>
            <a:ext cx="7696200" cy="1143000"/>
          </a:xfrm>
          <a:prstGeom prst="rect">
            <a:avLst/>
          </a:prstGeom>
        </p:spPr>
        <p:txBody>
          <a:bodyPr/>
          <a:lstStyle>
            <a:lvl1pPr>
              <a:defRPr spc="100" sz="2700"/>
            </a:lvl1pPr>
          </a:lstStyle>
          <a:p>
            <a:pPr/>
            <a:r>
              <a:t>Health Information Modeling WG </a:t>
            </a:r>
          </a:p>
        </p:txBody>
      </p:sp>
      <p:graphicFrame>
        <p:nvGraphicFramePr>
          <p:cNvPr id="735" name="Table 314"/>
          <p:cNvGraphicFramePr/>
          <p:nvPr/>
        </p:nvGraphicFramePr>
        <p:xfrm>
          <a:off x="0" y="1483360"/>
          <a:ext cx="4267200" cy="162915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52400"/>
                <a:gridCol w="4114800"/>
              </a:tblGrid>
              <a:tr h="228600">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6350">
                      <a:solidFill>
                        <a:srgbClr val="013F80"/>
                      </a:solidFill>
                    </a:lnT>
                    <a:lnB w="12700">
                      <a:miter lim="400000"/>
                    </a:lnB>
                    <a:solidFill>
                      <a:schemeClr val="accent1"/>
                    </a:solidFill>
                  </a:tcPr>
                </a:tc>
                <a:tc>
                  <a:txBody>
                    <a:bodyPr/>
                    <a:lstStyle/>
                    <a:p>
                      <a:pPr defTabSz="457200">
                        <a:defRPr sz="1800">
                          <a:uFillTx/>
                        </a:defRPr>
                      </a:pPr>
                      <a:r>
                        <a:rPr b="1" sz="1000">
                          <a:solidFill>
                            <a:srgbClr val="013F80"/>
                          </a:solidFill>
                          <a:uFill>
                            <a:solidFill>
                              <a:srgbClr val="000000"/>
                            </a:solidFill>
                          </a:uFill>
                        </a:rPr>
                        <a:t>FEDERAL PARTNERS PROBLEM STATEMENT</a:t>
                      </a:r>
                    </a:p>
                  </a:txBody>
                  <a:tcPr marL="45720" marR="45720" marT="45720" marB="45720" anchor="t" anchorCtr="0" horzOverflow="overflow">
                    <a:lnL w="12700">
                      <a:miter lim="400000"/>
                    </a:lnL>
                    <a:lnR w="12700">
                      <a:miter lim="400000"/>
                    </a:lnR>
                    <a:lnT w="6350">
                      <a:solidFill>
                        <a:srgbClr val="013F80"/>
                      </a:solidFill>
                    </a:lnT>
                    <a:lnB w="12700">
                      <a:miter lim="400000"/>
                    </a:lnB>
                    <a:solidFill>
                      <a:srgbClr val="FFFFFF"/>
                    </a:solidFill>
                  </a:tcPr>
                </a:tc>
              </a:tr>
              <a:tr h="137160">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12700">
                      <a:miter lim="400000"/>
                    </a:lnT>
                    <a:lnB w="12700">
                      <a:miter lim="400000"/>
                    </a:lnB>
                    <a:solidFill>
                      <a:srgbClr val="FFFFFF"/>
                    </a:solidFill>
                  </a:tcPr>
                </a:tc>
                <a:tc>
                  <a:txBody>
                    <a:bodyPr/>
                    <a:lstStyle/>
                    <a:p>
                      <a:pPr defTabSz="457200">
                        <a:defRPr sz="1800">
                          <a:uFillTx/>
                        </a:defRPr>
                      </a:pPr>
                      <a:r>
                        <a:rPr sz="900">
                          <a:uFill>
                            <a:solidFill>
                              <a:srgbClr val="000000"/>
                            </a:solidFill>
                          </a:uFill>
                        </a:rPr>
                        <a:t>Develop information and implementation models to fully support health interoperability and harmonize information from the individual federal partners and standards organizations into a single, logical, health information model that can be used as the basis for a model driven architecture (MDA) approach to generating interoperability specifications.</a:t>
                      </a:r>
                    </a:p>
                  </a:txBody>
                  <a:tcPr marL="45720" marR="45720" marT="45720" marB="45720" anchor="t" anchorCtr="0" horzOverflow="overflow">
                    <a:lnL w="12700">
                      <a:miter lim="400000"/>
                    </a:lnL>
                    <a:lnR w="12700">
                      <a:miter lim="400000"/>
                    </a:lnR>
                    <a:lnT w="12700">
                      <a:miter lim="400000"/>
                    </a:lnT>
                    <a:lnB w="12700">
                      <a:miter lim="400000"/>
                    </a:lnB>
                    <a:solidFill>
                      <a:srgbClr val="FFFFFF"/>
                    </a:solidFill>
                  </a:tcPr>
                </a:tc>
              </a:tr>
              <a:tr h="50800">
                <a:tc>
                  <a:txBody>
                    <a:bodyPr/>
                    <a:lstStyle/>
                    <a:p>
                      <a:pPr defTabSz="457200">
                        <a:defRPr sz="800">
                          <a:uFill>
                            <a:solidFill>
                              <a:srgbClr val="000000"/>
                            </a:solidFill>
                          </a:uFill>
                        </a:defRPr>
                      </a:pPr>
                    </a:p>
                  </a:txBody>
                  <a:tcPr marL="0" marR="0" marT="0" marB="0" anchor="t" anchorCtr="0" horzOverflow="overflow">
                    <a:lnL w="12700">
                      <a:miter lim="400000"/>
                    </a:lnL>
                    <a:lnR w="12700">
                      <a:miter lim="400000"/>
                    </a:lnR>
                    <a:lnT w="12700">
                      <a:miter lim="400000"/>
                    </a:lnT>
                    <a:lnB w="6350">
                      <a:solidFill>
                        <a:srgbClr val="013F80"/>
                      </a:solidFill>
                    </a:lnB>
                    <a:solidFill>
                      <a:srgbClr val="FFFFFF"/>
                    </a:solidFill>
                  </a:tcPr>
                </a:tc>
                <a:tc>
                  <a:txBody>
                    <a:bodyPr/>
                    <a:lstStyle/>
                    <a:p>
                      <a:pPr defTabSz="457200">
                        <a:defRPr sz="800">
                          <a:uFill>
                            <a:solidFill>
                              <a:srgbClr val="000000"/>
                            </a:solidFill>
                          </a:uFill>
                        </a:defRPr>
                      </a:pPr>
                    </a:p>
                  </a:txBody>
                  <a:tcPr marL="45720" marR="45720" marT="45720" marB="45720" anchor="t" anchorCtr="0" horzOverflow="overflow">
                    <a:lnL w="12700">
                      <a:miter lim="400000"/>
                    </a:lnL>
                    <a:lnR w="12700">
                      <a:miter lim="400000"/>
                    </a:lnR>
                    <a:lnT w="12700">
                      <a:miter lim="400000"/>
                    </a:lnT>
                    <a:lnB w="6350">
                      <a:solidFill>
                        <a:srgbClr val="013F80"/>
                      </a:solidFill>
                    </a:lnB>
                    <a:solidFill>
                      <a:srgbClr val="FFFFFF"/>
                    </a:solidFill>
                  </a:tcPr>
                </a:tc>
              </a:tr>
              <a:tr h="137160">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6350">
                      <a:solidFill>
                        <a:srgbClr val="013F80"/>
                      </a:solidFill>
                    </a:lnT>
                    <a:lnB w="12700">
                      <a:miter lim="400000"/>
                    </a:lnB>
                    <a:solidFill>
                      <a:srgbClr val="013F80"/>
                    </a:solidFill>
                  </a:tcPr>
                </a:tc>
                <a:tc>
                  <a:txBody>
                    <a:bodyPr/>
                    <a:lstStyle/>
                    <a:p>
                      <a:pPr defTabSz="457200">
                        <a:defRPr b="1" sz="1000">
                          <a:solidFill>
                            <a:srgbClr val="013F80"/>
                          </a:solidFill>
                          <a:uFill>
                            <a:solidFill>
                              <a:srgbClr val="000000"/>
                            </a:solidFill>
                          </a:uFill>
                        </a:defRPr>
                      </a:pPr>
                      <a:r>
                        <a:t>REQUESTORS: </a:t>
                      </a:r>
                      <a:r>
                        <a:rPr sz="900">
                          <a:solidFill>
                            <a:srgbClr val="000000"/>
                          </a:solidFill>
                        </a:rPr>
                        <a:t>VA, DoD</a:t>
                      </a:r>
                    </a:p>
                  </a:txBody>
                  <a:tcPr marL="45720" marR="45720" marT="45720" marB="45720" anchor="t" anchorCtr="0" horzOverflow="overflow">
                    <a:lnL w="12700">
                      <a:miter lim="400000"/>
                    </a:lnL>
                    <a:lnR w="12700">
                      <a:miter lim="400000"/>
                    </a:lnR>
                    <a:lnT w="6350">
                      <a:solidFill>
                        <a:srgbClr val="013F80"/>
                      </a:solidFill>
                    </a:lnT>
                    <a:lnB w="12700">
                      <a:miter lim="400000"/>
                    </a:lnB>
                    <a:solidFill>
                      <a:srgbClr val="FFFFFF"/>
                    </a:solidFill>
                  </a:tcPr>
                </a:tc>
              </a:tr>
              <a:tr h="50800">
                <a:tc>
                  <a:txBody>
                    <a:bodyPr/>
                    <a:lstStyle/>
                    <a:p>
                      <a:pPr defTabSz="457200">
                        <a:defRPr sz="800">
                          <a:uFill>
                            <a:solidFill>
                              <a:srgbClr val="000000"/>
                            </a:solidFill>
                          </a:uFill>
                        </a:defRPr>
                      </a:pPr>
                    </a:p>
                  </a:txBody>
                  <a:tcPr marL="0" marR="0" marT="0" marB="0" anchor="t" anchorCtr="0" horzOverflow="overflow">
                    <a:lnL w="12700">
                      <a:miter lim="400000"/>
                    </a:lnL>
                    <a:lnR w="12700">
                      <a:miter lim="400000"/>
                    </a:lnR>
                    <a:lnT w="12700">
                      <a:miter lim="400000"/>
                    </a:lnT>
                    <a:lnB w="6350">
                      <a:solidFill>
                        <a:srgbClr val="013F80"/>
                      </a:solidFill>
                    </a:lnB>
                    <a:solidFill>
                      <a:srgbClr val="FFFFFF"/>
                    </a:solidFill>
                  </a:tcPr>
                </a:tc>
                <a:tc>
                  <a:txBody>
                    <a:bodyPr/>
                    <a:lstStyle/>
                    <a:p>
                      <a:pPr defTabSz="457200">
                        <a:defRPr sz="800">
                          <a:uFill>
                            <a:solidFill>
                              <a:srgbClr val="000000"/>
                            </a:solidFill>
                          </a:uFill>
                        </a:defRPr>
                      </a:pPr>
                    </a:p>
                  </a:txBody>
                  <a:tcPr marL="45720" marR="45720" marT="45720" marB="45720" anchor="t" anchorCtr="0" horzOverflow="overflow">
                    <a:lnL w="12700">
                      <a:miter lim="400000"/>
                    </a:lnL>
                    <a:lnR w="12700">
                      <a:miter lim="400000"/>
                    </a:lnR>
                    <a:lnT w="12700">
                      <a:miter lim="400000"/>
                    </a:lnT>
                    <a:lnB w="6350">
                      <a:solidFill>
                        <a:srgbClr val="013F80"/>
                      </a:solidFill>
                    </a:lnB>
                    <a:solidFill>
                      <a:srgbClr val="FFFFFF"/>
                    </a:solidFill>
                  </a:tcPr>
                </a:tc>
              </a:tr>
              <a:tr h="143794">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6350">
                      <a:solidFill>
                        <a:srgbClr val="013F80"/>
                      </a:solidFill>
                    </a:lnT>
                    <a:lnB w="12700">
                      <a:miter lim="400000"/>
                    </a:lnB>
                    <a:solidFill>
                      <a:srgbClr val="013F80"/>
                    </a:solidFill>
                  </a:tcPr>
                </a:tc>
                <a:tc>
                  <a:txBody>
                    <a:bodyPr/>
                    <a:lstStyle/>
                    <a:p>
                      <a:pPr defTabSz="457200">
                        <a:defRPr sz="1800">
                          <a:uFillTx/>
                        </a:defRPr>
                      </a:pPr>
                      <a:r>
                        <a:rPr b="1" sz="1000">
                          <a:solidFill>
                            <a:srgbClr val="013F80"/>
                          </a:solidFill>
                          <a:uFill>
                            <a:solidFill>
                              <a:srgbClr val="000000"/>
                            </a:solidFill>
                          </a:uFill>
                        </a:rPr>
                        <a:t>CHALLENGES</a:t>
                      </a:r>
                    </a:p>
                  </a:txBody>
                  <a:tcPr marL="45720" marR="45720" marT="45720" marB="45720" anchor="t" anchorCtr="0" horzOverflow="overflow">
                    <a:lnL w="12700">
                      <a:miter lim="400000"/>
                    </a:lnL>
                    <a:lnR w="12700">
                      <a:miter lim="400000"/>
                    </a:lnR>
                    <a:lnT w="6350">
                      <a:solidFill>
                        <a:srgbClr val="013F80"/>
                      </a:solidFill>
                    </a:lnT>
                    <a:lnB w="12700">
                      <a:miter lim="400000"/>
                    </a:lnB>
                    <a:solidFill>
                      <a:srgbClr val="FFFFFF"/>
                    </a:solidFill>
                  </a:tcPr>
                </a:tc>
              </a:tr>
              <a:tr h="389867">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12700">
                      <a:miter lim="400000"/>
                    </a:lnT>
                    <a:lnB w="12700">
                      <a:miter lim="400000"/>
                    </a:lnB>
                    <a:solidFill>
                      <a:srgbClr val="FFFFFF"/>
                    </a:solidFill>
                  </a:tcPr>
                </a:tc>
                <a:tc>
                  <a:txBody>
                    <a:bodyPr/>
                    <a:lstStyle/>
                    <a:p>
                      <a:pPr marL="85725" indent="-85725" defTabSz="457200">
                        <a:buClr>
                          <a:srgbClr val="000000"/>
                        </a:buClr>
                        <a:buSzPct val="100000"/>
                        <a:buFont typeface="Arial"/>
                        <a:buChar char="•"/>
                        <a:defRPr sz="900">
                          <a:uFill>
                            <a:solidFill>
                              <a:srgbClr val="000000"/>
                            </a:solidFill>
                          </a:uFill>
                        </a:defRPr>
                      </a:pPr>
                      <a:r>
                        <a:t>Obtaining broad participation/input from the federal partners</a:t>
                      </a:r>
                      <a:endParaRPr>
                        <a:solidFill>
                          <a:srgbClr val="1D165A"/>
                        </a:solidFill>
                      </a:endParaRPr>
                    </a:p>
                    <a:p>
                      <a:pPr marL="85725" indent="-85725" defTabSz="457200">
                        <a:buClr>
                          <a:srgbClr val="000000"/>
                        </a:buClr>
                        <a:buSzPct val="100000"/>
                        <a:buFont typeface="Arial"/>
                        <a:buChar char="•"/>
                        <a:defRPr sz="900">
                          <a:uFill>
                            <a:solidFill>
                              <a:srgbClr val="000000"/>
                            </a:solidFill>
                          </a:uFill>
                        </a:defRPr>
                      </a:pPr>
                      <a:r>
                        <a:t>Fully integrating the FHIM into the S&amp;I Framework process and maximizing its efficient use</a:t>
                      </a:r>
                      <a:endParaRPr>
                        <a:solidFill>
                          <a:srgbClr val="1D165A"/>
                        </a:solidFill>
                      </a:endParaRPr>
                    </a:p>
                    <a:p>
                      <a:pPr marL="85725" indent="-85725" defTabSz="457200">
                        <a:buClr>
                          <a:srgbClr val="000000"/>
                        </a:buClr>
                        <a:buSzPct val="100000"/>
                        <a:buFont typeface="Arial"/>
                        <a:buChar char="•"/>
                        <a:defRPr sz="900">
                          <a:uFill>
                            <a:solidFill>
                              <a:srgbClr val="000000"/>
                            </a:solidFill>
                          </a:uFill>
                        </a:defRPr>
                      </a:pPr>
                      <a:r>
                        <a:t>Standardizing the process and tools for modeling business use cases</a:t>
                      </a:r>
                      <a:endParaRPr>
                        <a:solidFill>
                          <a:srgbClr val="1D165A"/>
                        </a:solidFill>
                      </a:endParaRPr>
                    </a:p>
                    <a:p>
                      <a:pPr marL="85725" indent="-85725" defTabSz="457200">
                        <a:buClr>
                          <a:srgbClr val="000000"/>
                        </a:buClr>
                        <a:buSzPct val="100000"/>
                        <a:buFont typeface="Arial"/>
                        <a:buChar char="•"/>
                        <a:defRPr sz="900">
                          <a:uFill>
                            <a:solidFill>
                              <a:srgbClr val="000000"/>
                            </a:solidFill>
                          </a:uFill>
                        </a:defRPr>
                      </a:pPr>
                      <a:r>
                        <a:t>Obtaining sufficient FHA or in-kind federal partner resources to accomplish all the work required to achieve goals</a:t>
                      </a:r>
                      <a:endParaRPr sz="1800"/>
                    </a:p>
                    <a:p>
                      <a:pPr marL="171450" indent="-171450" defTabSz="457200">
                        <a:buSzPct val="100000"/>
                        <a:buFont typeface="Arial"/>
                        <a:buChar char="•"/>
                        <a:defRPr sz="900">
                          <a:uFill>
                            <a:solidFill>
                              <a:srgbClr val="000000"/>
                            </a:solidFill>
                          </a:uFill>
                        </a:defRPr>
                      </a:pPr>
                    </a:p>
                    <a:p>
                      <a:pPr defTabSz="457200">
                        <a:defRPr b="1" sz="900">
                          <a:uFill>
                            <a:solidFill>
                              <a:srgbClr val="000000"/>
                            </a:solidFill>
                          </a:uFill>
                        </a:defRPr>
                      </a:pPr>
                      <a:r>
                        <a:t>Hot Button Issue</a:t>
                      </a:r>
                      <a:endParaRPr sz="1800"/>
                    </a:p>
                    <a:p>
                      <a:pPr marL="85725" indent="-85725" defTabSz="457200">
                        <a:buSzPct val="100000"/>
                        <a:buFont typeface="Arial"/>
                        <a:buChar char="•"/>
                        <a:defRPr sz="900">
                          <a:uFill>
                            <a:solidFill>
                              <a:srgbClr val="000000"/>
                            </a:solidFill>
                          </a:uFill>
                        </a:defRPr>
                      </a:pPr>
                      <a:r>
                        <a:t>Integration of FHIM into S&amp;I Framework going slowly.  First effort did not complete task.  Second effort about to start.</a:t>
                      </a:r>
                      <a:endParaRPr sz="1800"/>
                    </a:p>
                    <a:p>
                      <a:pPr marL="85725" indent="-85725" defTabSz="457200">
                        <a:buSzPct val="100000"/>
                        <a:buFont typeface="Arial"/>
                        <a:buChar char="•"/>
                        <a:defRPr sz="900">
                          <a:uFill>
                            <a:solidFill>
                              <a:srgbClr val="000000"/>
                            </a:solidFill>
                          </a:uFill>
                        </a:defRPr>
                      </a:pPr>
                      <a:r>
                        <a:t>Support for mapping S&amp;I Initiatives to FHIM seems to have dried up.</a:t>
                      </a:r>
                    </a:p>
                  </a:txBody>
                  <a:tcPr marL="45720" marR="45720" marT="45720" marB="45720" anchor="t" anchorCtr="0" horzOverflow="overflow">
                    <a:lnL w="12700">
                      <a:miter lim="400000"/>
                    </a:lnL>
                    <a:lnR w="12700">
                      <a:miter lim="400000"/>
                    </a:lnR>
                    <a:lnT w="12700">
                      <a:miter lim="400000"/>
                    </a:lnT>
                    <a:lnB w="12700">
                      <a:miter lim="400000"/>
                    </a:lnB>
                    <a:solidFill>
                      <a:srgbClr val="FFFFFF"/>
                    </a:solidFill>
                  </a:tcPr>
                </a:tc>
              </a:tr>
              <a:tr h="50800">
                <a:tc>
                  <a:txBody>
                    <a:bodyPr/>
                    <a:lstStyle/>
                    <a:p>
                      <a:pPr defTabSz="457200">
                        <a:defRPr sz="800">
                          <a:uFill>
                            <a:solidFill>
                              <a:srgbClr val="000000"/>
                            </a:solidFill>
                          </a:uFill>
                        </a:defRPr>
                      </a:pPr>
                    </a:p>
                  </a:txBody>
                  <a:tcPr marL="0" marR="0" marT="0" marB="0" anchor="t" anchorCtr="0" horzOverflow="overflow">
                    <a:lnL w="12700">
                      <a:miter lim="400000"/>
                    </a:lnL>
                    <a:lnR w="12700">
                      <a:miter lim="400000"/>
                    </a:lnR>
                    <a:lnT w="12700">
                      <a:miter lim="400000"/>
                    </a:lnT>
                    <a:lnB w="6350">
                      <a:solidFill>
                        <a:srgbClr val="013F80"/>
                      </a:solidFill>
                    </a:lnB>
                    <a:solidFill>
                      <a:srgbClr val="FFFFFF"/>
                    </a:solidFill>
                  </a:tcPr>
                </a:tc>
                <a:tc>
                  <a:txBody>
                    <a:bodyPr/>
                    <a:lstStyle/>
                    <a:p>
                      <a:pPr defTabSz="457200">
                        <a:defRPr sz="800">
                          <a:uFill>
                            <a:solidFill>
                              <a:srgbClr val="000000"/>
                            </a:solidFill>
                          </a:uFill>
                        </a:defRPr>
                      </a:pPr>
                    </a:p>
                  </a:txBody>
                  <a:tcPr marL="45720" marR="45720" marT="45720" marB="45720" anchor="t" anchorCtr="0" horzOverflow="overflow">
                    <a:lnL w="12700">
                      <a:miter lim="400000"/>
                    </a:lnL>
                    <a:lnR w="12700">
                      <a:miter lim="400000"/>
                    </a:lnR>
                    <a:lnT w="12700">
                      <a:miter lim="400000"/>
                    </a:lnT>
                    <a:lnB w="6350">
                      <a:solidFill>
                        <a:srgbClr val="013F80"/>
                      </a:solidFill>
                    </a:lnB>
                    <a:solidFill>
                      <a:srgbClr val="FFFFFF"/>
                    </a:solidFill>
                  </a:tcPr>
                </a:tc>
              </a:tr>
              <a:tr h="202708">
                <a:tc>
                  <a:txBody>
                    <a:bodyPr/>
                    <a:lstStyle/>
                    <a:p>
                      <a:pPr defTabSz="457200">
                        <a:defRPr sz="1800">
                          <a:uFill>
                            <a:solidFill>
                              <a:srgbClr val="000000"/>
                            </a:solidFill>
                          </a:uFill>
                        </a:defRPr>
                      </a:pPr>
                    </a:p>
                  </a:txBody>
                  <a:tcPr marL="0" marR="0" marT="0" marB="0" anchor="t" anchorCtr="0" horzOverflow="overflow">
                    <a:lnL w="12700">
                      <a:miter lim="400000"/>
                    </a:lnL>
                    <a:lnR w="12700">
                      <a:miter lim="400000"/>
                    </a:lnR>
                    <a:lnT w="6350">
                      <a:solidFill>
                        <a:srgbClr val="013F80"/>
                      </a:solidFill>
                    </a:lnT>
                    <a:lnB w="12700">
                      <a:miter lim="400000"/>
                    </a:lnB>
                    <a:solidFill>
                      <a:srgbClr val="013F80"/>
                    </a:solidFill>
                  </a:tcPr>
                </a:tc>
                <a:tc>
                  <a:txBody>
                    <a:bodyPr/>
                    <a:lstStyle/>
                    <a:p>
                      <a:pPr defTabSz="457200">
                        <a:defRPr sz="1800">
                          <a:uFillTx/>
                        </a:defRPr>
                      </a:pPr>
                      <a:r>
                        <a:rPr b="1" sz="1000">
                          <a:solidFill>
                            <a:srgbClr val="013F80"/>
                          </a:solidFill>
                          <a:uFill>
                            <a:solidFill>
                              <a:srgbClr val="000000"/>
                            </a:solidFill>
                          </a:uFill>
                        </a:rPr>
                        <a:t>TARGETS/GOALS</a:t>
                      </a:r>
                    </a:p>
                  </a:txBody>
                  <a:tcPr marL="45720" marR="45720" marT="45720" marB="45720" anchor="t" anchorCtr="0" horzOverflow="overflow">
                    <a:lnL w="12700">
                      <a:miter lim="400000"/>
                    </a:lnL>
                    <a:lnR w="12700">
                      <a:miter lim="400000"/>
                    </a:lnR>
                    <a:lnT w="6350">
                      <a:solidFill>
                        <a:srgbClr val="013F80"/>
                      </a:solidFill>
                    </a:lnT>
                    <a:lnB w="12700">
                      <a:miter lim="400000"/>
                    </a:lnB>
                    <a:solidFill>
                      <a:srgbClr val="FFFFFF"/>
                    </a:solidFill>
                  </a:tcPr>
                </a:tc>
              </a:tr>
              <a:tr h="389867">
                <a:tc>
                  <a:txBody>
                    <a:bodyPr/>
                    <a:lstStyle/>
                    <a:p>
                      <a:pPr>
                        <a:buClr>
                          <a:srgbClr val="000000"/>
                        </a:buClr>
                        <a:buSzPct val="100000"/>
                        <a:buAutoNum type="arabicPeriod" startAt="1"/>
                        <a:defRPr sz="400">
                          <a:uFill>
                            <a:solidFill>
                              <a:srgbClr val="000000"/>
                            </a:solidFill>
                          </a:uFill>
                        </a:defRPr>
                      </a:pPr>
                    </a:p>
                  </a:txBody>
                  <a:tcPr marL="0" marR="0" marT="0" marB="0" anchor="t" anchorCtr="0" horzOverflow="overflow">
                    <a:lnL w="12700">
                      <a:miter lim="400000"/>
                    </a:lnL>
                    <a:lnR w="12700">
                      <a:miter lim="400000"/>
                    </a:lnR>
                    <a:lnT w="12700">
                      <a:miter lim="400000"/>
                    </a:lnT>
                    <a:lnB w="12700">
                      <a:miter lim="400000"/>
                    </a:lnB>
                    <a:solidFill>
                      <a:srgbClr val="FFFFFF"/>
                    </a:solidFill>
                  </a:tcPr>
                </a:tc>
                <a:tc>
                  <a:txBody>
                    <a:bodyPr/>
                    <a:lstStyle/>
                    <a:p>
                      <a:pPr marL="86517" indent="-86517">
                        <a:buClr>
                          <a:srgbClr val="000000"/>
                        </a:buClr>
                        <a:buSzPct val="100000"/>
                        <a:buAutoNum type="arabicPeriod" startAt="1"/>
                        <a:defRPr i="1" sz="900">
                          <a:uFill>
                            <a:solidFill>
                              <a:srgbClr val="000000"/>
                            </a:solidFill>
                          </a:uFill>
                        </a:defRPr>
                      </a:pPr>
                      <a:r>
                        <a:t>Fully integrate the FHIM into the S&amp;I Framework process</a:t>
                      </a:r>
                      <a:endParaRPr sz="1800"/>
                    </a:p>
                    <a:p>
                      <a:pPr marL="86517" indent="-86517">
                        <a:buClr>
                          <a:srgbClr val="000000"/>
                        </a:buClr>
                        <a:buSzPct val="100000"/>
                        <a:buAutoNum type="arabicPeriod" startAt="1"/>
                        <a:defRPr i="1" sz="900">
                          <a:uFill>
                            <a:solidFill>
                              <a:srgbClr val="000000"/>
                            </a:solidFill>
                          </a:uFill>
                        </a:defRPr>
                      </a:pPr>
                      <a:r>
                        <a:t>Interoperability specifications using the MDA approach to support MU and other federal partner use cases</a:t>
                      </a:r>
                    </a:p>
                  </a:txBody>
                  <a:tcPr marL="45720" marR="45720" marT="45720" marB="45720" anchor="t" anchorCtr="0" horzOverflow="overflow">
                    <a:lnL w="12700">
                      <a:miter lim="400000"/>
                    </a:lnL>
                    <a:lnR w="12700">
                      <a:miter lim="400000"/>
                    </a:lnR>
                    <a:lnT w="12700">
                      <a:miter lim="400000"/>
                    </a:lnT>
                    <a:lnB w="12700">
                      <a:miter lim="400000"/>
                    </a:lnB>
                    <a:solidFill>
                      <a:srgbClr val="FFFFFF"/>
                    </a:solidFill>
                  </a:tcPr>
                </a:tc>
              </a:tr>
            </a:tbl>
          </a:graphicData>
        </a:graphic>
      </p:graphicFrame>
      <p:graphicFrame>
        <p:nvGraphicFramePr>
          <p:cNvPr id="736" name="Table 315"/>
          <p:cNvGraphicFramePr/>
          <p:nvPr/>
        </p:nvGraphicFramePr>
        <p:xfrm>
          <a:off x="4587240" y="1483360"/>
          <a:ext cx="4556760" cy="24384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556760"/>
              </a:tblGrid>
              <a:tr h="243840">
                <a:tc>
                  <a:txBody>
                    <a:bodyPr/>
                    <a:lstStyle/>
                    <a:p>
                      <a:pPr defTabSz="457200">
                        <a:defRPr sz="1800">
                          <a:uFillTx/>
                        </a:defRPr>
                      </a:pPr>
                      <a:r>
                        <a:rPr b="1" sz="1000">
                          <a:solidFill>
                            <a:srgbClr val="FFFFFF"/>
                          </a:solidFill>
                          <a:uFill>
                            <a:solidFill>
                              <a:srgbClr val="000000"/>
                            </a:solidFill>
                          </a:uFill>
                        </a:rPr>
                        <a:t>ACTION PLAN</a:t>
                      </a:r>
                    </a:p>
                  </a:txBody>
                  <a:tcPr marL="45720" marR="45720" marT="45720" marB="45720" anchor="t" anchorCtr="0" horzOverflow="overflow">
                    <a:lnL w="12700">
                      <a:miter lim="400000"/>
                    </a:lnL>
                    <a:lnR w="12700">
                      <a:miter lim="400000"/>
                    </a:lnR>
                    <a:lnT w="12700">
                      <a:miter lim="400000"/>
                    </a:lnT>
                    <a:lnB w="12700">
                      <a:miter lim="400000"/>
                    </a:lnB>
                    <a:solidFill>
                      <a:srgbClr val="013F80"/>
                    </a:solidFill>
                  </a:tcPr>
                </a:tc>
              </a:tr>
            </a:tbl>
          </a:graphicData>
        </a:graphic>
      </p:graphicFrame>
      <p:graphicFrame>
        <p:nvGraphicFramePr>
          <p:cNvPr id="737" name="Table 317"/>
          <p:cNvGraphicFramePr/>
          <p:nvPr/>
        </p:nvGraphicFramePr>
        <p:xfrm>
          <a:off x="4587240" y="2077720"/>
          <a:ext cx="4412377" cy="303775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2555"/>
                <a:gridCol w="3181535"/>
                <a:gridCol w="1068286"/>
              </a:tblGrid>
              <a:tr h="251576">
                <a:tc>
                  <a:txBody>
                    <a:bodyPr/>
                    <a:lstStyle/>
                    <a:p>
                      <a:pPr>
                        <a:defRPr sz="1800">
                          <a:uFill>
                            <a:solidFill>
                              <a:srgbClr val="000000"/>
                            </a:solidFill>
                          </a:uFill>
                        </a:defRPr>
                      </a:pPr>
                    </a:p>
                  </a:txBody>
                  <a:tcPr marL="45720" marR="45720" marT="45720" marB="45720" anchor="t" anchorCtr="0" horzOverflow="overflow">
                    <a:lnL w="12700">
                      <a:miter lim="400000"/>
                    </a:lnL>
                    <a:lnR w="12700">
                      <a:miter lim="400000"/>
                    </a:lnR>
                    <a:lnT w="12700">
                      <a:miter lim="400000"/>
                    </a:lnT>
                    <a:lnB w="6350">
                      <a:solidFill>
                        <a:srgbClr val="7F7F7F"/>
                      </a:solidFill>
                    </a:lnB>
                  </a:tcPr>
                </a:tc>
                <a:tc>
                  <a:txBody>
                    <a:bodyPr/>
                    <a:lstStyle/>
                    <a:p>
                      <a:pPr>
                        <a:defRPr sz="1800">
                          <a:uFillTx/>
                        </a:defRPr>
                      </a:pPr>
                      <a:r>
                        <a:rPr b="1" sz="900">
                          <a:uFill>
                            <a:solidFill>
                              <a:srgbClr val="000000"/>
                            </a:solidFill>
                          </a:uFill>
                        </a:rPr>
                        <a:t>Action</a:t>
                      </a:r>
                    </a:p>
                  </a:txBody>
                  <a:tcPr marL="45720" marR="45720" marT="45720" marB="45720" anchor="t" anchorCtr="0" horzOverflow="overflow">
                    <a:lnL w="12700">
                      <a:miter lim="400000"/>
                    </a:lnL>
                    <a:lnR w="6350">
                      <a:solidFill>
                        <a:srgbClr val="7F7F7F"/>
                      </a:solidFill>
                    </a:lnR>
                    <a:lnT w="12700">
                      <a:miter lim="400000"/>
                    </a:lnT>
                    <a:lnB w="6350">
                      <a:solidFill>
                        <a:srgbClr val="7F7F7F"/>
                      </a:solidFill>
                    </a:lnB>
                  </a:tcPr>
                </a:tc>
                <a:tc>
                  <a:txBody>
                    <a:bodyPr/>
                    <a:lstStyle/>
                    <a:p>
                      <a:pPr>
                        <a:defRPr sz="1800">
                          <a:uFillTx/>
                        </a:defRPr>
                      </a:pPr>
                      <a:r>
                        <a:rPr b="1" sz="900">
                          <a:uFill>
                            <a:solidFill>
                              <a:srgbClr val="000000"/>
                            </a:solidFill>
                          </a:uFill>
                          <a:latin typeface="Trebuchet MS"/>
                          <a:ea typeface="Trebuchet MS"/>
                          <a:cs typeface="Trebuchet MS"/>
                          <a:sym typeface="Trebuchet MS"/>
                        </a:rPr>
                        <a:t>Date</a:t>
                      </a:r>
                    </a:p>
                  </a:txBody>
                  <a:tcPr marL="45720" marR="45720" marT="45720" marB="45720" anchor="t" anchorCtr="0" horzOverflow="overflow">
                    <a:lnL w="6350">
                      <a:solidFill>
                        <a:srgbClr val="7F7F7F"/>
                      </a:solidFill>
                    </a:lnL>
                    <a:lnR w="12700">
                      <a:miter lim="400000"/>
                    </a:lnR>
                    <a:lnT w="12700">
                      <a:miter lim="400000"/>
                    </a:lnT>
                    <a:lnB w="6350">
                      <a:solidFill>
                        <a:srgbClr val="7F7F7F"/>
                      </a:solidFill>
                    </a:lnB>
                  </a:tcPr>
                </a:tc>
              </a:tr>
              <a:tr h="332120">
                <a:tc>
                  <a:txBody>
                    <a:bodyPr/>
                    <a:lstStyle/>
                    <a:p>
                      <a:pPr defTabSz="457200">
                        <a:defRPr sz="1800">
                          <a:uFill>
                            <a:solidFill>
                              <a:srgbClr val="000000"/>
                            </a:solidFill>
                          </a:uFill>
                        </a:defRPr>
                      </a:pPr>
                    </a:p>
                  </a:txBody>
                  <a:tcPr marL="45715" marR="45715" marT="45715" marB="45715" anchor="t" anchorCtr="0" horzOverflow="overflow">
                    <a:lnL w="12700">
                      <a:miter lim="400000"/>
                    </a:lnL>
                    <a:lnR w="12700">
                      <a:miter lim="400000"/>
                    </a:lnR>
                    <a:lnT w="6350">
                      <a:solidFill>
                        <a:srgbClr val="7F7F7F"/>
                      </a:solidFill>
                    </a:lnT>
                    <a:lnB w="12700">
                      <a:solidFill>
                        <a:srgbClr val="FFFFFF"/>
                      </a:solidFill>
                    </a:lnB>
                    <a:solidFill>
                      <a:srgbClr val="85AE3D"/>
                    </a:solidFill>
                  </a:tcPr>
                </a:tc>
                <a:tc>
                  <a:txBody>
                    <a:bodyPr/>
                    <a:lstStyle/>
                    <a:p>
                      <a:pPr defTabSz="457200">
                        <a:defRPr sz="1800">
                          <a:uFillTx/>
                        </a:defRPr>
                      </a:pPr>
                      <a:r>
                        <a:rPr sz="900">
                          <a:uFill>
                            <a:solidFill>
                              <a:srgbClr val="000000"/>
                            </a:solidFill>
                          </a:uFill>
                        </a:rPr>
                        <a:t>Model at least one additional information domain per quarter (18 of 37 modeled, 2 underway,  17 to be modeled)</a:t>
                      </a:r>
                    </a:p>
                  </a:txBody>
                  <a:tcPr marL="45712" marR="45712" marT="45712" marB="45712" anchor="ctr" anchorCtr="0" horzOverflow="overflow">
                    <a:lnL w="12700">
                      <a:miter lim="400000"/>
                    </a:lnL>
                    <a:lnR w="12700">
                      <a:miter lim="400000"/>
                    </a:lnR>
                    <a:lnT w="6350">
                      <a:solidFill>
                        <a:srgbClr val="7F7F7F"/>
                      </a:solidFill>
                    </a:lnT>
                    <a:lnB w="6350">
                      <a:solidFill>
                        <a:srgbClr val="808080"/>
                      </a:solidFill>
                    </a:lnB>
                    <a:solidFill>
                      <a:srgbClr val="FFFFFF"/>
                    </a:solidFill>
                  </a:tcPr>
                </a:tc>
                <a:tc>
                  <a:txBody>
                    <a:bodyPr/>
                    <a:lstStyle/>
                    <a:p>
                      <a:pPr defTabSz="457200">
                        <a:defRPr sz="1800">
                          <a:uFillTx/>
                        </a:defRPr>
                      </a:pPr>
                      <a:r>
                        <a:rPr sz="900">
                          <a:uFill>
                            <a:solidFill>
                              <a:srgbClr val="000000"/>
                            </a:solidFill>
                          </a:uFill>
                        </a:rPr>
                        <a:t>Quarterly </a:t>
                      </a:r>
                    </a:p>
                  </a:txBody>
                  <a:tcPr marL="45712" marR="45712" marT="45712" marB="45712" anchor="ctr" anchorCtr="0" horzOverflow="overflow">
                    <a:lnL w="12700">
                      <a:miter lim="400000"/>
                    </a:lnL>
                    <a:lnR w="12700">
                      <a:miter lim="400000"/>
                    </a:lnR>
                    <a:lnT w="6350">
                      <a:solidFill>
                        <a:srgbClr val="7F7F7F"/>
                      </a:solidFill>
                    </a:lnT>
                    <a:lnB w="6350">
                      <a:solidFill>
                        <a:srgbClr val="808080"/>
                      </a:solidFill>
                    </a:lnB>
                    <a:solidFill>
                      <a:srgbClr val="FFFFFF"/>
                    </a:solidFill>
                  </a:tcPr>
                </a:tc>
              </a:tr>
              <a:tr h="344945">
                <a:tc>
                  <a:txBody>
                    <a:bodyPr/>
                    <a:lstStyle/>
                    <a:p>
                      <a:pPr defTabSz="457200">
                        <a:defRPr sz="1800">
                          <a:uFill>
                            <a:solidFill>
                              <a:srgbClr val="000000"/>
                            </a:solidFill>
                          </a:uFill>
                        </a:defRPr>
                      </a:pPr>
                    </a:p>
                  </a:txBody>
                  <a:tcPr marL="45720" marR="45720" marT="45720" marB="45720" anchor="t" anchorCtr="0" horzOverflow="overflow">
                    <a:lnL w="12700">
                      <a:miter lim="400000"/>
                    </a:lnL>
                    <a:lnR w="12700">
                      <a:miter lim="400000"/>
                    </a:lnR>
                    <a:lnT w="12700">
                      <a:solidFill>
                        <a:srgbClr val="FFFFFF"/>
                      </a:solidFill>
                    </a:lnT>
                    <a:lnB w="12700">
                      <a:solidFill>
                        <a:srgbClr val="FFFFFF"/>
                      </a:solidFill>
                    </a:lnB>
                    <a:solidFill>
                      <a:srgbClr val="85AE3D"/>
                    </a:solidFill>
                  </a:tcPr>
                </a:tc>
                <a:tc>
                  <a:txBody>
                    <a:bodyPr/>
                    <a:lstStyle/>
                    <a:p>
                      <a:pPr defTabSz="457200">
                        <a:defRPr sz="1800">
                          <a:uFillTx/>
                        </a:defRPr>
                      </a:pPr>
                      <a:r>
                        <a:rPr sz="900">
                          <a:uFill>
                            <a:solidFill>
                              <a:srgbClr val="000000"/>
                            </a:solidFill>
                          </a:uFill>
                        </a:rPr>
                        <a:t>Model terminologies and define value sets to support each information domain modeled in previous action item</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c>
                  <a:txBody>
                    <a:bodyPr/>
                    <a:lstStyle/>
                    <a:p>
                      <a:pPr defTabSz="457200">
                        <a:defRPr sz="1800">
                          <a:uFillTx/>
                        </a:defRPr>
                      </a:pPr>
                      <a:r>
                        <a:rPr sz="900">
                          <a:uFill>
                            <a:solidFill>
                              <a:srgbClr val="000000"/>
                            </a:solidFill>
                          </a:uFill>
                        </a:rPr>
                        <a:t>Quarterly</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r>
              <a:tr h="620509">
                <a:tc>
                  <a:txBody>
                    <a:bodyPr/>
                    <a:lstStyle/>
                    <a:p>
                      <a:pPr defTabSz="457200">
                        <a:defRPr sz="1800">
                          <a:uFill>
                            <a:solidFill>
                              <a:srgbClr val="000000"/>
                            </a:solidFill>
                          </a:uFill>
                        </a:defRPr>
                      </a:pPr>
                    </a:p>
                  </a:txBody>
                  <a:tcPr marL="45720" marR="45720" marT="45720" marB="45720" anchor="t" anchorCtr="0" horzOverflow="overflow">
                    <a:lnL w="12700">
                      <a:miter lim="400000"/>
                    </a:lnL>
                    <a:lnR w="12700">
                      <a:miter lim="400000"/>
                    </a:lnR>
                    <a:lnT w="12700">
                      <a:solidFill>
                        <a:srgbClr val="FFFFFF"/>
                      </a:solidFill>
                    </a:lnT>
                    <a:lnB w="12700">
                      <a:solidFill>
                        <a:srgbClr val="FFFFFF"/>
                      </a:solidFill>
                    </a:lnB>
                    <a:solidFill>
                      <a:srgbClr val="013F80"/>
                    </a:solidFill>
                  </a:tcPr>
                </a:tc>
                <a:tc>
                  <a:txBody>
                    <a:bodyPr/>
                    <a:lstStyle/>
                    <a:p>
                      <a:pPr defTabSz="457200">
                        <a:defRPr sz="900">
                          <a:uFill>
                            <a:solidFill>
                              <a:srgbClr val="000000"/>
                            </a:solidFill>
                          </a:uFill>
                        </a:defRPr>
                      </a:pPr>
                      <a:r>
                        <a:t>Finish mapping all ongoing S&amp;I Framework initiatives to FHIM (1</a:t>
                      </a:r>
                      <a:r>
                        <a:t>3</a:t>
                      </a:r>
                      <a:r>
                        <a:t> of 13 completed)</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c>
                  <a:txBody>
                    <a:bodyPr/>
                    <a:lstStyle/>
                    <a:p>
                      <a:pPr defTabSz="457200">
                        <a:defRPr sz="1800">
                          <a:uFillTx/>
                        </a:defRPr>
                      </a:pPr>
                      <a:r>
                        <a:rPr sz="900">
                          <a:uFill>
                            <a:solidFill>
                              <a:srgbClr val="000000"/>
                            </a:solidFill>
                          </a:uFill>
                        </a:rPr>
                        <a:t>Est. Completion  JUNE 15</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r>
              <a:tr h="479097">
                <a:tc>
                  <a:txBody>
                    <a:bodyPr/>
                    <a:lstStyle/>
                    <a:p>
                      <a:pPr defTabSz="457200">
                        <a:defRPr sz="1800">
                          <a:uFill>
                            <a:solidFill>
                              <a:srgbClr val="000000"/>
                            </a:solidFill>
                          </a:uFill>
                        </a:defRPr>
                      </a:pPr>
                    </a:p>
                  </a:txBody>
                  <a:tcPr marL="45720" marR="45720" marT="45720" marB="45720" anchor="t" anchorCtr="0" horzOverflow="overflow">
                    <a:lnL w="12700">
                      <a:miter lim="400000"/>
                    </a:lnL>
                    <a:lnR w="12700">
                      <a:miter lim="400000"/>
                    </a:lnR>
                    <a:lnT w="12700">
                      <a:solidFill>
                        <a:srgbClr val="FFFFFF"/>
                      </a:solidFill>
                    </a:lnT>
                    <a:lnB w="12700">
                      <a:solidFill>
                        <a:srgbClr val="FFFFFF"/>
                      </a:solidFill>
                    </a:lnB>
                    <a:solidFill>
                      <a:srgbClr val="84B037"/>
                    </a:solidFill>
                  </a:tcPr>
                </a:tc>
                <a:tc>
                  <a:txBody>
                    <a:bodyPr/>
                    <a:lstStyle/>
                    <a:p>
                      <a:pPr defTabSz="457200">
                        <a:defRPr sz="1800">
                          <a:uFillTx/>
                        </a:defRPr>
                      </a:pPr>
                      <a:r>
                        <a:rPr sz="900">
                          <a:uFill>
                            <a:solidFill>
                              <a:srgbClr val="000000"/>
                            </a:solidFill>
                          </a:uFill>
                        </a:rPr>
                        <a:t>Integration of FHIM into the ongoing S&amp;I Framework process</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c>
                  <a:txBody>
                    <a:bodyPr/>
                    <a:lstStyle/>
                    <a:p>
                      <a:pPr defTabSz="457200">
                        <a:defRPr sz="900">
                          <a:uFill>
                            <a:solidFill>
                              <a:srgbClr val="000000"/>
                            </a:solidFill>
                          </a:uFill>
                        </a:defRPr>
                      </a:pPr>
                      <a:r>
                        <a:t>MAY 2015</a:t>
                      </a:r>
                      <a:endParaRPr sz="1800"/>
                    </a:p>
                    <a:p>
                      <a:pPr defTabSz="457200">
                        <a:defRPr sz="900">
                          <a:uFill>
                            <a:solidFill>
                              <a:srgbClr val="000000"/>
                            </a:solidFill>
                          </a:uFill>
                        </a:defRPr>
                      </a:pPr>
                      <a:r>
                        <a:t>S&amp;I Dependent</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r>
              <a:tr h="539327">
                <a:tc>
                  <a:txBody>
                    <a:bodyPr/>
                    <a:lstStyle/>
                    <a:p>
                      <a:pPr defTabSz="457200">
                        <a:defRPr sz="1800">
                          <a:uFill>
                            <a:solidFill>
                              <a:srgbClr val="000000"/>
                            </a:solidFill>
                          </a:uFill>
                        </a:defRPr>
                      </a:pPr>
                    </a:p>
                  </a:txBody>
                  <a:tcPr marL="45720" marR="45720" marT="45720" marB="45720" anchor="t" anchorCtr="0" horzOverflow="overflow">
                    <a:lnL w="12700">
                      <a:miter lim="400000"/>
                    </a:lnL>
                    <a:lnR w="12700">
                      <a:miter lim="400000"/>
                    </a:lnR>
                    <a:lnT w="12700">
                      <a:solidFill>
                        <a:srgbClr val="FFFFFF"/>
                      </a:solidFill>
                    </a:lnT>
                    <a:lnB w="12700">
                      <a:solidFill>
                        <a:srgbClr val="FFFFFF"/>
                      </a:solidFill>
                    </a:lnB>
                  </a:tcPr>
                </a:tc>
                <a:tc>
                  <a:txBody>
                    <a:bodyPr/>
                    <a:lstStyle/>
                    <a:p>
                      <a:pPr defTabSz="457200">
                        <a:defRPr sz="1800">
                          <a:uFillTx/>
                        </a:defRPr>
                      </a:pPr>
                      <a:r>
                        <a:rPr sz="900">
                          <a:uFill>
                            <a:solidFill>
                              <a:srgbClr val="000000"/>
                            </a:solidFill>
                          </a:uFill>
                        </a:rPr>
                        <a:t>Produce interoperability specification for S&amp;I Framework  using the MDA process (Dependent on completion of action item above)</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c>
                  <a:txBody>
                    <a:bodyPr/>
                    <a:lstStyle/>
                    <a:p>
                      <a:pPr defTabSz="457200">
                        <a:defRPr sz="1800">
                          <a:uFillTx/>
                        </a:defRPr>
                      </a:pPr>
                      <a:r>
                        <a:rPr sz="900">
                          <a:uFill>
                            <a:solidFill>
                              <a:srgbClr val="000000"/>
                            </a:solidFill>
                          </a:uFill>
                        </a:rPr>
                        <a:t>S&amp;I Dependent</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r>
              <a:tr h="470182">
                <a:tc>
                  <a:txBody>
                    <a:bodyPr/>
                    <a:lstStyle/>
                    <a:p>
                      <a:pPr lvl="4" indent="914400" defTabSz="457200">
                        <a:defRPr sz="800">
                          <a:uFill>
                            <a:solidFill>
                              <a:srgbClr val="000000"/>
                            </a:solidFill>
                          </a:uFill>
                        </a:defRPr>
                      </a:pPr>
                    </a:p>
                  </a:txBody>
                  <a:tcPr marL="45720" marR="45720" marT="45720" marB="45720" anchor="t" anchorCtr="0" horzOverflow="overflow">
                    <a:lnL w="12700">
                      <a:miter lim="400000"/>
                    </a:lnL>
                    <a:lnR w="12700">
                      <a:miter lim="400000"/>
                    </a:lnR>
                    <a:lnT w="12700">
                      <a:solidFill>
                        <a:srgbClr val="FFFFFF"/>
                      </a:solidFill>
                    </a:lnT>
                    <a:lnB w="6350">
                      <a:solidFill>
                        <a:srgbClr val="808080"/>
                      </a:solidFill>
                    </a:lnB>
                    <a:solidFill>
                      <a:srgbClr val="84B037"/>
                    </a:solidFill>
                  </a:tcPr>
                </a:tc>
                <a:tc>
                  <a:txBody>
                    <a:bodyPr/>
                    <a:lstStyle/>
                    <a:p>
                      <a:pPr defTabSz="457200">
                        <a:defRPr sz="1800">
                          <a:uFillTx/>
                        </a:defRPr>
                      </a:pPr>
                      <a:r>
                        <a:rPr sz="900">
                          <a:uFill>
                            <a:solidFill>
                              <a:srgbClr val="000000"/>
                            </a:solidFill>
                          </a:uFill>
                        </a:rPr>
                        <a:t>Support evaluation of FHIM by DAF/SDC/CQF Tiger Team to support their information modeling requirements</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c>
                  <a:txBody>
                    <a:bodyPr/>
                    <a:lstStyle/>
                    <a:p>
                      <a:pPr defTabSz="457200">
                        <a:defRPr sz="1800">
                          <a:uFillTx/>
                        </a:defRPr>
                      </a:pPr>
                      <a:r>
                        <a:rPr sz="900">
                          <a:uFill>
                            <a:solidFill>
                              <a:srgbClr val="000000"/>
                            </a:solidFill>
                          </a:uFill>
                        </a:rPr>
                        <a:t>S&amp;I Dependent</a:t>
                      </a:r>
                    </a:p>
                  </a:txBody>
                  <a:tcPr marL="45712" marR="45712" marT="45712" marB="45712" anchor="ctr" anchorCtr="0" horzOverflow="overflow">
                    <a:lnL w="12700">
                      <a:miter lim="400000"/>
                    </a:lnL>
                    <a:lnR w="12700">
                      <a:miter lim="400000"/>
                    </a:lnR>
                    <a:lnT w="6350">
                      <a:solidFill>
                        <a:srgbClr val="808080"/>
                      </a:solidFill>
                    </a:lnT>
                    <a:lnB w="6350">
                      <a:solidFill>
                        <a:srgbClr val="808080"/>
                      </a:solidFill>
                    </a:lnB>
                    <a:solidFill>
                      <a:srgbClr val="FFFFFF"/>
                    </a:solidFill>
                  </a:tcPr>
                </a:tc>
              </a:tr>
            </a:tbl>
          </a:graphicData>
        </a:graphic>
      </p:graphicFrame>
      <p:graphicFrame>
        <p:nvGraphicFramePr>
          <p:cNvPr id="738" name="Table 10"/>
          <p:cNvGraphicFramePr/>
          <p:nvPr/>
        </p:nvGraphicFramePr>
        <p:xfrm>
          <a:off x="4648200" y="5486400"/>
          <a:ext cx="4307841" cy="71882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307841"/>
              </a:tblGrid>
              <a:tr h="218813">
                <a:tc>
                  <a:txBody>
                    <a:bodyPr/>
                    <a:lstStyle/>
                    <a:p>
                      <a:pPr>
                        <a:defRPr sz="1800">
                          <a:uFillTx/>
                        </a:defRPr>
                      </a:pPr>
                      <a:r>
                        <a:rPr b="1" sz="1000">
                          <a:solidFill>
                            <a:srgbClr val="FFFFFF"/>
                          </a:solidFill>
                          <a:uFill>
                            <a:solidFill>
                              <a:srgbClr val="000000"/>
                            </a:solidFill>
                          </a:uFill>
                        </a:rPr>
                        <a:t>DELIVERABLES</a:t>
                      </a:r>
                    </a:p>
                  </a:txBody>
                  <a:tcPr marL="45720" marR="45720" marT="45720" marB="45720" anchor="t" anchorCtr="0" horzOverflow="overflow">
                    <a:lnL w="12700">
                      <a:miter lim="400000"/>
                    </a:lnL>
                    <a:lnR w="12700">
                      <a:miter lim="400000"/>
                    </a:lnR>
                    <a:lnT w="12700">
                      <a:miter lim="400000"/>
                    </a:lnT>
                    <a:lnB w="12700">
                      <a:miter lim="400000"/>
                    </a:lnB>
                    <a:solidFill>
                      <a:srgbClr val="013F80"/>
                    </a:solidFill>
                  </a:tcPr>
                </a:tc>
              </a:tr>
              <a:tr h="500006">
                <a:tc>
                  <a:txBody>
                    <a:bodyPr/>
                    <a:lstStyle/>
                    <a:p>
                      <a:pPr marL="114300" indent="-114300" defTabSz="457200">
                        <a:buClr>
                          <a:srgbClr val="000000"/>
                        </a:buClr>
                        <a:buSzPct val="100000"/>
                        <a:buAutoNum type="arabicPeriod" startAt="1"/>
                        <a:defRPr sz="900">
                          <a:uFill>
                            <a:solidFill>
                              <a:srgbClr val="000000"/>
                            </a:solidFill>
                          </a:uFill>
                        </a:defRPr>
                      </a:pPr>
                      <a:r>
                        <a:t>Released three FHIM information domains (Allergies, Health Concern, Vital Signs) for partner review. Feedback due 6/26.</a:t>
                      </a:r>
                    </a:p>
                  </a:txBody>
                  <a:tcPr marL="45720" marR="45720" marT="45720" marB="45720" anchor="t" anchorCtr="0" horzOverflow="overflow">
                    <a:lnL w="12700">
                      <a:miter lim="400000"/>
                    </a:lnL>
                    <a:lnR w="12700">
                      <a:miter lim="400000"/>
                    </a:lnR>
                    <a:lnT w="12700">
                      <a:miter lim="400000"/>
                    </a:lnT>
                    <a:lnB w="12700">
                      <a:miter lim="400000"/>
                    </a:lnB>
                    <a:solidFill>
                      <a:srgbClr val="FFFFFF"/>
                    </a:solidFill>
                  </a:tcPr>
                </a:tc>
              </a:tr>
            </a:tbl>
          </a:graphicData>
        </a:graphic>
      </p:graphicFrame>
      <p:grpSp>
        <p:nvGrpSpPr>
          <p:cNvPr id="749" name="Group 11"/>
          <p:cNvGrpSpPr/>
          <p:nvPr/>
        </p:nvGrpSpPr>
        <p:grpSpPr>
          <a:xfrm>
            <a:off x="4607556" y="1772920"/>
            <a:ext cx="4420240" cy="320041"/>
            <a:chOff x="0" y="0"/>
            <a:chExt cx="4420238" cy="320040"/>
          </a:xfrm>
        </p:grpSpPr>
        <p:sp>
          <p:nvSpPr>
            <p:cNvPr id="739" name="AutoShape 102"/>
            <p:cNvSpPr/>
            <p:nvPr/>
          </p:nvSpPr>
          <p:spPr>
            <a:xfrm>
              <a:off x="0" y="47694"/>
              <a:ext cx="137154" cy="137159"/>
            </a:xfrm>
            <a:prstGeom prst="ellipse">
              <a:avLst/>
            </a:prstGeom>
            <a:solidFill>
              <a:schemeClr val="accent5"/>
            </a:solidFill>
            <a:ln w="12700" cap="flat">
              <a:noFill/>
              <a:miter lim="400000"/>
            </a:ln>
            <a:effectLst/>
          </p:spPr>
          <p:txBody>
            <a:bodyPr wrap="square" lIns="50800" tIns="50800" rIns="50800" bIns="50800" numCol="1" anchor="t">
              <a:noAutofit/>
            </a:bodyPr>
            <a:lstStyle/>
            <a:p>
              <a:pPr>
                <a:defRPr>
                  <a:latin typeface="Georgia"/>
                  <a:ea typeface="Georgia"/>
                  <a:cs typeface="Georgia"/>
                  <a:sym typeface="Georgia"/>
                </a:defRPr>
              </a:pPr>
            </a:p>
          </p:txBody>
        </p:sp>
        <p:sp>
          <p:nvSpPr>
            <p:cNvPr id="740" name="Rectangle 13"/>
            <p:cNvSpPr txBox="1"/>
            <p:nvPr/>
          </p:nvSpPr>
          <p:spPr>
            <a:xfrm>
              <a:off x="914403" y="0"/>
              <a:ext cx="710873" cy="205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800">
                  <a:latin typeface="Georgia"/>
                  <a:ea typeface="Georgia"/>
                  <a:cs typeface="Georgia"/>
                  <a:sym typeface="Georgia"/>
                </a:defRPr>
              </a:lvl1pPr>
            </a:lstStyle>
            <a:p>
              <a:pPr/>
              <a:r>
                <a:t>= On Target </a:t>
              </a:r>
            </a:p>
          </p:txBody>
        </p:sp>
        <p:sp>
          <p:nvSpPr>
            <p:cNvPr id="741" name="Rectangle 14"/>
            <p:cNvSpPr txBox="1"/>
            <p:nvPr/>
          </p:nvSpPr>
          <p:spPr>
            <a:xfrm>
              <a:off x="1753448" y="0"/>
              <a:ext cx="752693" cy="205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800">
                  <a:latin typeface="Georgia"/>
                  <a:ea typeface="Georgia"/>
                  <a:cs typeface="Georgia"/>
                  <a:sym typeface="Georgia"/>
                </a:defRPr>
              </a:lvl1pPr>
            </a:lstStyle>
            <a:p>
              <a:pPr/>
              <a:r>
                <a:t>= “Go Faster”</a:t>
              </a:r>
            </a:p>
          </p:txBody>
        </p:sp>
        <p:sp>
          <p:nvSpPr>
            <p:cNvPr id="742" name="Rectangle 15"/>
            <p:cNvSpPr txBox="1"/>
            <p:nvPr/>
          </p:nvSpPr>
          <p:spPr>
            <a:xfrm>
              <a:off x="3665909" y="0"/>
              <a:ext cx="754330" cy="205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800">
                  <a:latin typeface="Georgia"/>
                  <a:ea typeface="Georgia"/>
                  <a:cs typeface="Georgia"/>
                  <a:sym typeface="Georgia"/>
                </a:defRPr>
              </a:lvl1pPr>
            </a:lstStyle>
            <a:p>
              <a:pPr/>
              <a:r>
                <a:t>= Not Started</a:t>
              </a:r>
            </a:p>
          </p:txBody>
        </p:sp>
        <p:sp>
          <p:nvSpPr>
            <p:cNvPr id="743" name="Rectangle 16"/>
            <p:cNvSpPr txBox="1"/>
            <p:nvPr/>
          </p:nvSpPr>
          <p:spPr>
            <a:xfrm>
              <a:off x="2608608" y="0"/>
              <a:ext cx="861884"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800">
                  <a:latin typeface="Georgia"/>
                  <a:ea typeface="Georgia"/>
                  <a:cs typeface="Georgia"/>
                  <a:sym typeface="Georgia"/>
                </a:defRPr>
              </a:pPr>
              <a:r>
                <a:t>= Late/Problem</a:t>
              </a:r>
              <a:br/>
              <a:r>
                <a:t>    Area</a:t>
              </a:r>
            </a:p>
          </p:txBody>
        </p:sp>
        <p:sp>
          <p:nvSpPr>
            <p:cNvPr id="744" name="Rectangle 17"/>
            <p:cNvSpPr txBox="1"/>
            <p:nvPr/>
          </p:nvSpPr>
          <p:spPr>
            <a:xfrm>
              <a:off x="76203" y="0"/>
              <a:ext cx="664537" cy="205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800">
                  <a:latin typeface="Georgia"/>
                  <a:ea typeface="Georgia"/>
                  <a:cs typeface="Georgia"/>
                  <a:sym typeface="Georgia"/>
                </a:defRPr>
              </a:lvl1pPr>
            </a:lstStyle>
            <a:p>
              <a:pPr/>
              <a:r>
                <a:t>= Complete</a:t>
              </a:r>
            </a:p>
          </p:txBody>
        </p:sp>
        <p:sp>
          <p:nvSpPr>
            <p:cNvPr id="745" name="AutoShape 102"/>
            <p:cNvSpPr/>
            <p:nvPr/>
          </p:nvSpPr>
          <p:spPr>
            <a:xfrm>
              <a:off x="820596" y="47694"/>
              <a:ext cx="137154" cy="137159"/>
            </a:xfrm>
            <a:prstGeom prst="ellipse">
              <a:avLst/>
            </a:prstGeom>
            <a:solidFill>
              <a:srgbClr val="84B037"/>
            </a:solidFill>
            <a:ln w="12700" cap="flat">
              <a:noFill/>
              <a:miter lim="400000"/>
            </a:ln>
            <a:effectLst/>
          </p:spPr>
          <p:txBody>
            <a:bodyPr wrap="square" lIns="50800" tIns="50800" rIns="50800" bIns="50800" numCol="1" anchor="t">
              <a:noAutofit/>
            </a:bodyPr>
            <a:lstStyle/>
            <a:p>
              <a:pPr>
                <a:defRPr>
                  <a:latin typeface="Georgia"/>
                  <a:ea typeface="Georgia"/>
                  <a:cs typeface="Georgia"/>
                  <a:sym typeface="Georgia"/>
                </a:defRPr>
              </a:pPr>
            </a:p>
          </p:txBody>
        </p:sp>
        <p:sp>
          <p:nvSpPr>
            <p:cNvPr id="746" name="AutoShape 102"/>
            <p:cNvSpPr/>
            <p:nvPr/>
          </p:nvSpPr>
          <p:spPr>
            <a:xfrm>
              <a:off x="1676400" y="47694"/>
              <a:ext cx="137154" cy="137159"/>
            </a:xfrm>
            <a:prstGeom prst="ellipse">
              <a:avLst/>
            </a:prstGeom>
            <a:solidFill>
              <a:schemeClr val="accent3"/>
            </a:solidFill>
            <a:ln w="12700" cap="flat">
              <a:noFill/>
              <a:miter lim="400000"/>
            </a:ln>
            <a:effectLst/>
          </p:spPr>
          <p:txBody>
            <a:bodyPr wrap="square" lIns="50800" tIns="50800" rIns="50800" bIns="50800" numCol="1" anchor="t">
              <a:noAutofit/>
            </a:bodyPr>
            <a:lstStyle/>
            <a:p>
              <a:pPr>
                <a:defRPr>
                  <a:latin typeface="Georgia"/>
                  <a:ea typeface="Georgia"/>
                  <a:cs typeface="Georgia"/>
                  <a:sym typeface="Georgia"/>
                </a:defRPr>
              </a:pPr>
            </a:p>
          </p:txBody>
        </p:sp>
        <p:sp>
          <p:nvSpPr>
            <p:cNvPr id="747" name="AutoShape 102"/>
            <p:cNvSpPr/>
            <p:nvPr/>
          </p:nvSpPr>
          <p:spPr>
            <a:xfrm>
              <a:off x="2536697" y="47694"/>
              <a:ext cx="137154" cy="137159"/>
            </a:xfrm>
            <a:prstGeom prst="ellipse">
              <a:avLst/>
            </a:prstGeom>
            <a:solidFill>
              <a:schemeClr val="accent2"/>
            </a:solidFill>
            <a:ln w="12700" cap="flat">
              <a:noFill/>
              <a:miter lim="400000"/>
            </a:ln>
            <a:effectLst/>
          </p:spPr>
          <p:txBody>
            <a:bodyPr wrap="square" lIns="50800" tIns="50800" rIns="50800" bIns="50800" numCol="1" anchor="t">
              <a:noAutofit/>
            </a:bodyPr>
            <a:lstStyle/>
            <a:p>
              <a:pPr>
                <a:defRPr>
                  <a:latin typeface="Georgia"/>
                  <a:ea typeface="Georgia"/>
                  <a:cs typeface="Georgia"/>
                  <a:sym typeface="Georgia"/>
                </a:defRPr>
              </a:pPr>
            </a:p>
          </p:txBody>
        </p:sp>
        <p:sp>
          <p:nvSpPr>
            <p:cNvPr id="748" name="AutoShape 102"/>
            <p:cNvSpPr/>
            <p:nvPr/>
          </p:nvSpPr>
          <p:spPr>
            <a:xfrm>
              <a:off x="3563595" y="47694"/>
              <a:ext cx="137154" cy="137159"/>
            </a:xfrm>
            <a:prstGeom prst="ellipse">
              <a:avLst/>
            </a:prstGeom>
            <a:noFill/>
            <a:ln w="9525" cap="flat">
              <a:solidFill>
                <a:srgbClr val="DCDEE0"/>
              </a:solidFill>
              <a:prstDash val="solid"/>
              <a:round/>
            </a:ln>
            <a:effectLst/>
          </p:spPr>
          <p:txBody>
            <a:bodyPr wrap="square" lIns="50800" tIns="50800" rIns="50800" bIns="50800" numCol="1" anchor="t">
              <a:noAutofit/>
            </a:bodyPr>
            <a:lstStyle/>
            <a:p>
              <a:pPr>
                <a:defRPr>
                  <a:latin typeface="Georgia"/>
                  <a:ea typeface="Georgia"/>
                  <a:cs typeface="Georgia"/>
                  <a:sym typeface="Georgia"/>
                </a:defRPr>
              </a:pPr>
            </a:p>
          </p:txBody>
        </p:sp>
      </p:grpSp>
      <p:sp>
        <p:nvSpPr>
          <p:cNvPr id="75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5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5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4" name="Title 5"/>
          <p:cNvSpPr txBox="1"/>
          <p:nvPr>
            <p:ph type="title"/>
          </p:nvPr>
        </p:nvSpPr>
        <p:spPr>
          <a:xfrm>
            <a:off x="0" y="2895600"/>
            <a:ext cx="8839200" cy="1371600"/>
          </a:xfrm>
          <a:prstGeom prst="rect">
            <a:avLst/>
          </a:prstGeom>
        </p:spPr>
        <p:txBody>
          <a:bodyPr/>
          <a:lstStyle/>
          <a:p>
            <a:pPr marR="39826" indent="39826" defTabSz="448055">
              <a:defRPr b="1" spc="98" sz="2352">
                <a:solidFill>
                  <a:srgbClr val="C1E1FE"/>
                </a:solidFill>
              </a:defRPr>
            </a:pPr>
            <a:r>
              <a:t>FHIM Value Proposition to Stakeholders</a:t>
            </a:r>
            <a:br/>
            <a:r>
              <a:rPr>
                <a:solidFill>
                  <a:srgbClr val="2A5588"/>
                </a:solidFill>
              </a:rPr>
              <a:t>FHIM Going Forward Strategy</a:t>
            </a:r>
            <a:br>
              <a:rPr>
                <a:solidFill>
                  <a:srgbClr val="2A5588"/>
                </a:solidFill>
              </a:rPr>
            </a:br>
            <a:r>
              <a:t>FHIM History</a:t>
            </a:r>
            <a:br/>
            <a:r>
              <a:t>FHIM Plan</a:t>
            </a:r>
          </a:p>
        </p:txBody>
      </p:sp>
      <p:sp>
        <p:nvSpPr>
          <p:cNvPr id="75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5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57" name="Slide Number Placeholder 3"/>
          <p:cNvSpPr txBox="1"/>
          <p:nvPr>
            <p:ph type="sldNum" sz="quarter" idx="4294967295"/>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1300162" y="9525"/>
            <a:ext cx="7489826" cy="914400"/>
          </a:xfrm>
          <a:prstGeom prst="rect">
            <a:avLst/>
          </a:prstGeom>
        </p:spPr>
        <p:txBody>
          <a:bodyPr/>
          <a:lstStyle/>
          <a:p>
            <a:pPr/>
            <a:r>
              <a:t>Interoperability Components</a:t>
            </a:r>
          </a:p>
        </p:txBody>
      </p:sp>
      <p:sp>
        <p:nvSpPr>
          <p:cNvPr id="191" name="Slide Number Placeholder 3"/>
          <p:cNvSpPr txBox="1"/>
          <p:nvPr>
            <p:ph type="sldNum" sz="quarter" idx="2"/>
          </p:nvPr>
        </p:nvSpPr>
        <p:spPr>
          <a:xfrm>
            <a:off x="8672513" y="6545263"/>
            <a:ext cx="127001" cy="177801"/>
          </a:xfrm>
          <a:prstGeom prst="rect">
            <a:avLst/>
          </a:prstGeom>
          <a:extLst>
            <a:ext uri="{C572A759-6A51-4108-AA02-DFA0A04FC94B}">
              <ma14:wrappingTextBoxFlag xmlns:ma14="http://schemas.microsoft.com/office/mac/drawingml/2011/main" val="1"/>
            </a:ext>
          </a:extLst>
        </p:spPr>
        <p:txBody>
          <a:bodyPr/>
          <a:lstStyle>
            <a:lvl1pPr>
              <a:defRPr>
                <a:solidFill>
                  <a:srgbClr val="7F7F7F"/>
                </a:solidFill>
                <a:latin typeface="Calibri"/>
                <a:ea typeface="Calibri"/>
                <a:cs typeface="Calibri"/>
                <a:sym typeface="Calibri"/>
              </a:defRPr>
            </a:lvl1pPr>
          </a:lstStyle>
          <a:p>
            <a:pPr/>
            <a:fld id="{86CB4B4D-7CA3-9044-876B-883B54F8677D}" type="slidenum"/>
          </a:p>
        </p:txBody>
      </p:sp>
      <p:sp>
        <p:nvSpPr>
          <p:cNvPr id="192" name="TextBox 8"/>
          <p:cNvSpPr txBox="1"/>
          <p:nvPr/>
        </p:nvSpPr>
        <p:spPr>
          <a:xfrm>
            <a:off x="7467600" y="152399"/>
            <a:ext cx="1447800"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600">
                <a:solidFill>
                  <a:srgbClr val="FF0000"/>
                </a:solidFill>
                <a:latin typeface="Calibri"/>
                <a:ea typeface="Calibri"/>
                <a:cs typeface="Calibri"/>
                <a:sym typeface="Calibri"/>
              </a:defRPr>
            </a:lvl1pPr>
          </a:lstStyle>
          <a:p>
            <a:pPr/>
            <a:r>
              <a:t>DRAFT</a:t>
            </a:r>
          </a:p>
        </p:txBody>
      </p:sp>
      <p:pic>
        <p:nvPicPr>
          <p:cNvPr id="193" name="Picture 2" descr="Picture 2"/>
          <p:cNvPicPr>
            <a:picLocks noChangeAspect="1"/>
          </p:cNvPicPr>
          <p:nvPr/>
        </p:nvPicPr>
        <p:blipFill>
          <a:blip r:embed="rId3">
            <a:extLst/>
          </a:blip>
          <a:stretch>
            <a:fillRect/>
          </a:stretch>
        </p:blipFill>
        <p:spPr>
          <a:xfrm>
            <a:off x="2738438" y="1919288"/>
            <a:ext cx="6176963" cy="3414713"/>
          </a:xfrm>
          <a:prstGeom prst="rect">
            <a:avLst/>
          </a:prstGeom>
          <a:ln w="12700">
            <a:miter lim="400000"/>
          </a:ln>
        </p:spPr>
      </p:pic>
      <p:sp>
        <p:nvSpPr>
          <p:cNvPr id="194" name="Left Brace 4"/>
          <p:cNvSpPr/>
          <p:nvPr/>
        </p:nvSpPr>
        <p:spPr>
          <a:xfrm>
            <a:off x="2438400" y="1970088"/>
            <a:ext cx="414338" cy="1687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02"/>
                  <a:pt x="10800" y="21158"/>
                </a:cubicBezTo>
                <a:lnTo>
                  <a:pt x="10800" y="11242"/>
                </a:lnTo>
                <a:cubicBezTo>
                  <a:pt x="10800" y="10998"/>
                  <a:pt x="5965" y="10800"/>
                  <a:pt x="0" y="10800"/>
                </a:cubicBezTo>
                <a:cubicBezTo>
                  <a:pt x="5965" y="10800"/>
                  <a:pt x="10800" y="10602"/>
                  <a:pt x="10800" y="10358"/>
                </a:cubicBezTo>
                <a:lnTo>
                  <a:pt x="10800" y="442"/>
                </a:lnTo>
                <a:cubicBezTo>
                  <a:pt x="10800" y="198"/>
                  <a:pt x="15635" y="0"/>
                  <a:pt x="21600" y="0"/>
                </a:cubicBezTo>
              </a:path>
            </a:pathLst>
          </a:custGeom>
          <a:ln w="19050">
            <a:solidFill>
              <a:srgbClr val="53585F"/>
            </a:solidFill>
          </a:ln>
        </p:spPr>
        <p:txBody>
          <a:bodyPr lIns="50800" tIns="50800" rIns="50800" bIns="50800" anchor="ctr"/>
          <a:lstStyle/>
          <a:p>
            <a:pPr algn="ctr"/>
          </a:p>
        </p:txBody>
      </p:sp>
      <p:sp>
        <p:nvSpPr>
          <p:cNvPr id="195" name="TextBox 6"/>
          <p:cNvSpPr txBox="1"/>
          <p:nvPr/>
        </p:nvSpPr>
        <p:spPr>
          <a:xfrm>
            <a:off x="111125" y="2074863"/>
            <a:ext cx="2378075"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0066FF"/>
                </a:solidFill>
                <a:latin typeface="Calibri"/>
                <a:ea typeface="Calibri"/>
                <a:cs typeface="Calibri"/>
                <a:sym typeface="Calibri"/>
              </a:defRPr>
            </a:pPr>
            <a:r>
              <a:t>Common Logical Information Model </a:t>
            </a:r>
            <a:r>
              <a:rPr>
                <a:solidFill>
                  <a:srgbClr val="53585F"/>
                </a:solidFill>
              </a:rPr>
              <a:t>supports managing Information related interoperability components</a:t>
            </a:r>
          </a:p>
        </p:txBody>
      </p:sp>
      <p:sp>
        <p:nvSpPr>
          <p:cNvPr id="196" name="5-Point Star 1"/>
          <p:cNvSpPr/>
          <p:nvPr/>
        </p:nvSpPr>
        <p:spPr>
          <a:xfrm>
            <a:off x="6477001" y="76200"/>
            <a:ext cx="883927"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Title 1"/>
          <p:cNvSpPr txBox="1"/>
          <p:nvPr>
            <p:ph type="title"/>
          </p:nvPr>
        </p:nvSpPr>
        <p:spPr>
          <a:xfrm>
            <a:off x="0" y="0"/>
            <a:ext cx="7924800" cy="1017588"/>
          </a:xfrm>
          <a:prstGeom prst="rect">
            <a:avLst/>
          </a:prstGeom>
        </p:spPr>
        <p:txBody>
          <a:bodyPr/>
          <a:lstStyle/>
          <a:p>
            <a:pPr algn="ctr">
              <a:defRPr b="1" sz="2800"/>
            </a:pPr>
            <a:r>
              <a:t>Bottom Line Up Front (BLUF):</a:t>
            </a:r>
            <a:br/>
            <a:r>
              <a:t>US Health IT Reference Architecture Needed</a:t>
            </a:r>
          </a:p>
        </p:txBody>
      </p:sp>
      <p:sp>
        <p:nvSpPr>
          <p:cNvPr id="760"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76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6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63" name="TextBox 3"/>
          <p:cNvSpPr txBox="1"/>
          <p:nvPr/>
        </p:nvSpPr>
        <p:spPr>
          <a:xfrm>
            <a:off x="371675" y="1527425"/>
            <a:ext cx="8391326"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spcBef>
                <a:spcPts val="1200"/>
              </a:spcBef>
              <a:defRPr>
                <a:latin typeface="+mj-lt"/>
                <a:ea typeface="+mj-ea"/>
                <a:cs typeface="+mj-cs"/>
                <a:sym typeface="Arial Narrow"/>
              </a:defRPr>
            </a:pPr>
            <a:r>
              <a:t>In healthcare, </a:t>
            </a:r>
            <a:r>
              <a:rPr u="sng"/>
              <a:t>interoperability</a:t>
            </a:r>
            <a:r>
              <a:t> is the ability of different information technology systems and software applications to communicate, exchange data, and use the information that has been exchanged [HIMSS] </a:t>
            </a:r>
          </a:p>
          <a:p>
            <a:pPr>
              <a:spcBef>
                <a:spcPts val="1200"/>
              </a:spcBef>
              <a:defRPr b="1">
                <a:latin typeface="+mj-lt"/>
                <a:ea typeface="+mj-ea"/>
                <a:cs typeface="+mj-cs"/>
                <a:sym typeface="Arial Narrow"/>
              </a:defRPr>
            </a:pPr>
            <a:r>
              <a:t>PROBLEM</a:t>
            </a:r>
            <a:r>
              <a:rPr b="0"/>
              <a:t>: Ambiguous and  inconsistent HL7 implementations are not resulting in interoperability</a:t>
            </a:r>
            <a:endParaRPr b="0"/>
          </a:p>
          <a:p>
            <a:pPr lvl="1" marL="514350" indent="-228600">
              <a:spcBef>
                <a:spcPts val="1200"/>
              </a:spcBef>
              <a:buSzPct val="100000"/>
              <a:buFont typeface="Arial"/>
              <a:buChar char="•"/>
              <a:defRPr>
                <a:latin typeface="+mj-lt"/>
                <a:ea typeface="+mj-ea"/>
                <a:cs typeface="+mj-cs"/>
                <a:sym typeface="Arial Narrow"/>
              </a:defRPr>
            </a:pPr>
            <a:r>
              <a:t>FHIR alone  is not a solution due to inconsistent resources, extensions and profiles</a:t>
            </a:r>
          </a:p>
          <a:p>
            <a:pPr>
              <a:spcBef>
                <a:spcPts val="1200"/>
              </a:spcBef>
              <a:defRPr b="1">
                <a:latin typeface="+mj-lt"/>
                <a:ea typeface="+mj-ea"/>
                <a:cs typeface="+mj-cs"/>
                <a:sym typeface="Arial Narrow"/>
              </a:defRPr>
            </a:pPr>
            <a:r>
              <a:t>SOLUTION</a:t>
            </a:r>
            <a:r>
              <a:rPr b="0"/>
              <a:t>: Tool-based US Health IT Reference Architecture can serve as “</a:t>
            </a:r>
            <a:r>
              <a:rPr b="0" i="1" u="sng"/>
              <a:t>a coordinated architecture and a technology for advancing interoperability … to loosely-couple healthcare data sharing networks</a:t>
            </a:r>
            <a:r>
              <a:rPr b="0" i="1"/>
              <a:t>” [2013 Jason Report]</a:t>
            </a:r>
            <a:r>
              <a:rPr b="0"/>
              <a:t> with a holistic, agile, aligned and interoperable organizing paradigm  to ensure future interoperability </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5" name="Title 1"/>
          <p:cNvSpPr txBox="1"/>
          <p:nvPr>
            <p:ph type="title"/>
          </p:nvPr>
        </p:nvSpPr>
        <p:spPr>
          <a:xfrm>
            <a:off x="0" y="0"/>
            <a:ext cx="7924800" cy="1017588"/>
          </a:xfrm>
          <a:prstGeom prst="rect">
            <a:avLst/>
          </a:prstGeom>
        </p:spPr>
        <p:txBody>
          <a:bodyPr/>
          <a:lstStyle>
            <a:lvl1pPr algn="ctr">
              <a:defRPr b="1" sz="2800"/>
            </a:lvl1pPr>
          </a:lstStyle>
          <a:p>
            <a:pPr/>
            <a:r>
              <a:t>FHIM Going Forward Strategy</a:t>
            </a:r>
          </a:p>
        </p:txBody>
      </p:sp>
      <p:sp>
        <p:nvSpPr>
          <p:cNvPr id="766"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76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68" name="Title 1"/>
          <p:cNvSpPr txBox="1"/>
          <p:nvPr/>
        </p:nvSpPr>
        <p:spPr>
          <a:xfrm>
            <a:off x="76200" y="1143000"/>
            <a:ext cx="9067800" cy="53800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marL="457200" marR="0" indent="-457200" defTabSz="584200">
              <a:lnSpc>
                <a:spcPct val="150000"/>
              </a:lnSpc>
              <a:buSzPct val="100000"/>
              <a:buAutoNum type="arabicPeriod" startAt="1"/>
              <a:defRPr sz="2300">
                <a:uFill>
                  <a:solidFill>
                    <a:srgbClr val="FFFFFF"/>
                  </a:solidFill>
                </a:uFill>
              </a:defRPr>
            </a:pPr>
            <a:r>
              <a:t>Enhance / Increase Usage / Usability</a:t>
            </a:r>
            <a:endParaRPr sz="2500">
              <a:solidFill>
                <a:srgbClr val="FFFFFF"/>
              </a:solidFill>
            </a:endParaRPr>
          </a:p>
          <a:p>
            <a:pPr lvl="1" marL="457200" marR="0" indent="-457200" defTabSz="584200">
              <a:lnSpc>
                <a:spcPct val="150000"/>
              </a:lnSpc>
              <a:buSzPct val="100000"/>
              <a:buAutoNum type="arabicPeriod" startAt="2"/>
              <a:defRPr sz="2300">
                <a:uFill>
                  <a:solidFill>
                    <a:srgbClr val="FFFFFF"/>
                  </a:solidFill>
                </a:uFill>
              </a:defRPr>
            </a:pPr>
            <a:r>
              <a:t>Align with Interoperability Roadmap</a:t>
            </a:r>
            <a:endParaRPr sz="2500">
              <a:solidFill>
                <a:srgbClr val="FFFFFF"/>
              </a:solidFill>
            </a:endParaRPr>
          </a:p>
          <a:p>
            <a:pPr lvl="1" marL="973137" marR="0" indent="-512762" defTabSz="584200">
              <a:lnSpc>
                <a:spcPct val="150000"/>
              </a:lnSpc>
              <a:buSzPct val="100000"/>
              <a:buFont typeface="Arial"/>
              <a:buChar char="•"/>
              <a:defRPr sz="2300">
                <a:uFill>
                  <a:solidFill>
                    <a:srgbClr val="FFFFFF"/>
                  </a:solidFill>
                </a:uFill>
              </a:defRPr>
            </a:pPr>
            <a:r>
              <a:t>Near term priority data domains</a:t>
            </a:r>
          </a:p>
          <a:p>
            <a:pPr marL="457200" indent="-457200" defTabSz="457200">
              <a:lnSpc>
                <a:spcPct val="150000"/>
              </a:lnSpc>
              <a:buSzPct val="100000"/>
              <a:buAutoNum type="arabicPeriod" startAt="3"/>
              <a:defRPr sz="2300">
                <a:uFill>
                  <a:solidFill>
                    <a:srgbClr val="FFFFFF"/>
                  </a:solidFill>
                </a:uFill>
              </a:defRPr>
            </a:pPr>
            <a:r>
              <a:t>Enhance via promotion of </a:t>
            </a:r>
          </a:p>
          <a:p>
            <a:pPr lvl="1" marL="973137" marR="0" indent="-512762" defTabSz="584200">
              <a:lnSpc>
                <a:spcPct val="150000"/>
              </a:lnSpc>
              <a:buSzPct val="100000"/>
              <a:buFont typeface="Arial"/>
              <a:buChar char="•"/>
              <a:defRPr sz="2300">
                <a:uFill>
                  <a:solidFill>
                    <a:srgbClr val="FFFFFF"/>
                  </a:solidFill>
                </a:uFill>
              </a:defRPr>
            </a:pPr>
            <a:r>
              <a:t>Tool-based Model Driven Architecture (MDA) </a:t>
            </a:r>
            <a:endParaRPr sz="2500">
              <a:solidFill>
                <a:srgbClr val="FFFFFF"/>
              </a:solidFill>
            </a:endParaRPr>
          </a:p>
          <a:p>
            <a:pPr lvl="1" marL="973137" marR="0" indent="-512762" defTabSz="584200">
              <a:lnSpc>
                <a:spcPct val="150000"/>
              </a:lnSpc>
              <a:buSzPct val="100000"/>
              <a:buFont typeface="Arial"/>
              <a:buChar char="•"/>
              <a:defRPr sz="2300">
                <a:uFill>
                  <a:solidFill>
                    <a:srgbClr val="FFFFFF"/>
                  </a:solidFill>
                </a:uFill>
              </a:defRPr>
            </a:pPr>
            <a:r>
              <a:t>FHA Target Health IT Architecture</a:t>
            </a:r>
          </a:p>
          <a:p>
            <a:pPr marL="457200" indent="-457200" defTabSz="457200">
              <a:lnSpc>
                <a:spcPct val="150000"/>
              </a:lnSpc>
              <a:buSzPct val="100000"/>
              <a:buAutoNum type="arabicPeriod" startAt="3"/>
              <a:defRPr sz="2300">
                <a:uFill>
                  <a:solidFill>
                    <a:srgbClr val="FFFFFF"/>
                  </a:solidFill>
                </a:uFill>
              </a:defRPr>
            </a:pPr>
            <a:r>
              <a:t>Integrate with stakeholder architectures </a:t>
            </a:r>
          </a:p>
          <a:p>
            <a:pPr lvl="1" marL="973137" marR="0" indent="-512762" defTabSz="584200">
              <a:lnSpc>
                <a:spcPct val="150000"/>
              </a:lnSpc>
              <a:buSzPct val="100000"/>
              <a:buFont typeface="Arial"/>
              <a:buChar char="•"/>
              <a:defRPr sz="2300">
                <a:uFill>
                  <a:solidFill>
                    <a:srgbClr val="FFFFFF"/>
                  </a:solidFill>
                </a:uFill>
              </a:defRPr>
            </a:pPr>
            <a:r>
              <a:t>DOD-VA IBRM, ISA, IE Tool</a:t>
            </a:r>
            <a:endParaRPr sz="2500">
              <a:solidFill>
                <a:srgbClr val="FFFFFF"/>
              </a:solidFill>
            </a:endParaRPr>
          </a:p>
          <a:p>
            <a:pPr marL="457200" indent="-457200" defTabSz="457200">
              <a:lnSpc>
                <a:spcPct val="150000"/>
              </a:lnSpc>
              <a:buSzPct val="100000"/>
              <a:buAutoNum type="arabicPeriod" startAt="3"/>
              <a:defRPr sz="2300">
                <a:uFill>
                  <a:solidFill>
                    <a:srgbClr val="FFFFFF"/>
                  </a:solidFill>
                </a:uFill>
              </a:defRPr>
            </a:pPr>
            <a:r>
              <a:t>Evolve via HL7 </a:t>
            </a:r>
          </a:p>
        </p:txBody>
      </p:sp>
      <p:sp>
        <p:nvSpPr>
          <p:cNvPr id="76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773" name="Title 1"/>
          <p:cNvSpPr txBox="1"/>
          <p:nvPr>
            <p:ph type="title"/>
          </p:nvPr>
        </p:nvSpPr>
        <p:spPr>
          <a:xfrm>
            <a:off x="0" y="0"/>
            <a:ext cx="7924800" cy="1017588"/>
          </a:xfrm>
          <a:prstGeom prst="rect">
            <a:avLst/>
          </a:prstGeom>
        </p:spPr>
        <p:txBody>
          <a:bodyPr/>
          <a:lstStyle>
            <a:lvl1pPr algn="ctr">
              <a:defRPr b="1" sz="2800"/>
            </a:lvl1pPr>
          </a:lstStyle>
          <a:p>
            <a:pPr/>
            <a:r>
              <a:t>FHIM Going Forward Strategy</a:t>
            </a:r>
          </a:p>
        </p:txBody>
      </p:sp>
      <p:sp>
        <p:nvSpPr>
          <p:cNvPr id="774" name="Slide Number Placeholder 3"/>
          <p:cNvSpPr txBox="1"/>
          <p:nvPr>
            <p:ph type="sldNum" sz="quarter" idx="2"/>
          </p:nvPr>
        </p:nvSpPr>
        <p:spPr>
          <a:xfrm>
            <a:off x="8880630" y="6614430"/>
            <a:ext cx="263371"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77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77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777" name="Title 1"/>
          <p:cNvSpPr txBox="1"/>
          <p:nvPr/>
        </p:nvSpPr>
        <p:spPr>
          <a:xfrm>
            <a:off x="0" y="1143000"/>
            <a:ext cx="9067800" cy="53800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defTabSz="457200">
              <a:lnSpc>
                <a:spcPct val="91200"/>
              </a:lnSpc>
              <a:defRPr b="1" sz="2100">
                <a:uFill>
                  <a:solidFill>
                    <a:srgbClr val="FFFFFF"/>
                  </a:solidFill>
                </a:uFill>
                <a:latin typeface="+mj-lt"/>
                <a:ea typeface="+mj-ea"/>
                <a:cs typeface="+mj-cs"/>
                <a:sym typeface="Arial Narrow"/>
              </a:defRPr>
            </a:pPr>
            <a:r>
              <a:t> 	1) Technical-Messaging / Outreach </a:t>
            </a:r>
            <a:r>
              <a:rPr b="0"/>
              <a:t>– </a:t>
            </a:r>
            <a:r>
              <a:rPr b="0" sz="1800"/>
              <a:t>Awareness &amp; Understanding that</a:t>
            </a:r>
            <a:br>
              <a:rPr b="0" sz="1800"/>
            </a:br>
            <a:r>
              <a:rPr b="0"/>
              <a:t>		FHIM can facilitate consistent implementations, within an</a:t>
            </a:r>
            <a:br>
              <a:rPr b="0"/>
            </a:br>
            <a:r>
              <a:rPr b="0"/>
              <a:t>		HL7 standard US Health IT Reference Architecture constructed from</a:t>
            </a:r>
            <a:br>
              <a:rPr b="0"/>
            </a:br>
            <a:r>
              <a:rPr b="0"/>
              <a:t>		Best available S&amp;I Framework / SDO resources and tools</a:t>
            </a:r>
            <a:endParaRPr sz="2300">
              <a:solidFill>
                <a:srgbClr val="FFFFFF"/>
              </a:solidFill>
            </a:endParaRPr>
          </a:p>
          <a:p>
            <a:pPr defTabSz="457200">
              <a:lnSpc>
                <a:spcPct val="80000"/>
              </a:lnSpc>
              <a:spcBef>
                <a:spcPts val="600"/>
              </a:spcBef>
              <a:defRPr sz="2100" u="sng">
                <a:uFill>
                  <a:solidFill>
                    <a:srgbClr val="FFFFFF"/>
                  </a:solidFill>
                </a:uFill>
                <a:latin typeface="+mj-lt"/>
                <a:ea typeface="+mj-ea"/>
                <a:cs typeface="+mj-cs"/>
                <a:sym typeface="Arial Narrow"/>
              </a:defRPr>
            </a:pPr>
            <a:r>
              <a:t>		DoD &amp; VA HDS Business Line Work Groups*</a:t>
            </a:r>
            <a:r>
              <a:rPr u="none"/>
              <a:t> (Recommendation)</a:t>
            </a:r>
            <a:endParaRPr sz="2300">
              <a:solidFill>
                <a:srgbClr val="FFFFFF"/>
              </a:solidFill>
            </a:endParaRPr>
          </a:p>
          <a:p>
            <a:pPr lvl="2" marL="1200150" indent="-285750" defTabSz="457200">
              <a:lnSpc>
                <a:spcPct val="80000"/>
              </a:lnSpc>
              <a:buSzPct val="100000"/>
              <a:buFont typeface="Lucida Grande"/>
              <a:buChar char="»"/>
              <a:defRPr sz="2100">
                <a:uFill>
                  <a:solidFill>
                    <a:srgbClr val="FFFFFF"/>
                  </a:solidFill>
                </a:uFill>
                <a:latin typeface="+mj-lt"/>
                <a:ea typeface="+mj-ea"/>
                <a:cs typeface="+mj-cs"/>
                <a:sym typeface="Arial Narrow"/>
              </a:defRPr>
            </a:pPr>
            <a:r>
              <a:t>FHIM Reference Information Model for 4 JIP use cases</a:t>
            </a:r>
            <a:endParaRPr sz="2300">
              <a:solidFill>
                <a:srgbClr val="FFFFFF"/>
              </a:solidFill>
            </a:endParaRPr>
          </a:p>
          <a:p>
            <a:pPr lvl="2" marL="1200150" indent="-285750" defTabSz="457200">
              <a:lnSpc>
                <a:spcPct val="80000"/>
              </a:lnSpc>
              <a:buSzPct val="100000"/>
              <a:buFont typeface="Lucida Grande"/>
              <a:buChar char="»"/>
              <a:defRPr sz="2100">
                <a:uFill>
                  <a:solidFill>
                    <a:srgbClr val="FFFFFF"/>
                  </a:solidFill>
                </a:uFill>
                <a:latin typeface="+mj-lt"/>
                <a:ea typeface="+mj-ea"/>
                <a:cs typeface="+mj-cs"/>
                <a:sym typeface="Arial Narrow"/>
              </a:defRPr>
            </a:pPr>
            <a:r>
              <a:t>DAF-FHIR profile for </a:t>
            </a:r>
            <a:r>
              <a:rPr sz="2300"/>
              <a:t>VA-DOD Health Data Services (HDS) implementation</a:t>
            </a:r>
            <a:endParaRPr sz="2300">
              <a:solidFill>
                <a:srgbClr val="FFFFFF"/>
              </a:solidFill>
            </a:endParaRPr>
          </a:p>
          <a:p>
            <a:pPr defTabSz="457200">
              <a:lnSpc>
                <a:spcPct val="91200"/>
              </a:lnSpc>
              <a:spcBef>
                <a:spcPts val="1200"/>
              </a:spcBef>
              <a:defRPr b="1" sz="2100">
                <a:uFill>
                  <a:solidFill>
                    <a:srgbClr val="FFFFFF"/>
                  </a:solidFill>
                </a:uFill>
                <a:latin typeface="+mj-lt"/>
                <a:ea typeface="+mj-ea"/>
                <a:cs typeface="+mj-cs"/>
                <a:sym typeface="Arial Narrow"/>
              </a:defRPr>
            </a:pPr>
            <a:r>
              <a:t> 	2) Usage / Usability </a:t>
            </a:r>
            <a:r>
              <a:rPr b="0" sz="1800"/>
              <a:t>(HITSP Lesson Learned: Developer need Implementation Guides)</a:t>
            </a:r>
            <a:br>
              <a:rPr b="0" sz="1800"/>
            </a:br>
            <a:r>
              <a:rPr b="0"/>
              <a:t>		UML Tool based Model Driven Architecture (MDA) can empower Architects</a:t>
            </a:r>
            <a:br>
              <a:rPr b="0"/>
            </a:br>
            <a:r>
              <a:rPr b="0"/>
              <a:t>		MDHT Implementation Guides can empower Developers</a:t>
            </a:r>
            <a:br>
              <a:rPr b="0"/>
            </a:br>
            <a:r>
              <a:t>	3) How FHIM can evolve </a:t>
            </a:r>
            <a:r>
              <a:rPr b="0" sz="1800"/>
              <a:t>… Align FHIM / MDHT / US Health IT Reference Architecture with </a:t>
            </a:r>
            <a:br>
              <a:rPr b="0" sz="1800"/>
            </a:br>
            <a:r>
              <a:rPr b="0"/>
              <a:t>		Federal Health Strategic Plan 2015-2020		</a:t>
            </a:r>
            <a:br>
              <a:rPr b="0"/>
            </a:br>
            <a:r>
              <a:rPr b="0"/>
              <a:t>		Interoperability Standards Advisory (ISA)</a:t>
            </a:r>
            <a:br>
              <a:rPr b="0"/>
            </a:br>
            <a:r>
              <a:rPr b="0"/>
              <a:t>		Federal Health Roadmap, released Oct 6, 2015</a:t>
            </a:r>
            <a:br>
              <a:rPr b="0"/>
            </a:br>
            <a:r>
              <a:rPr b="0"/>
              <a:t>		DOD-VA Health Data Services (HDS) as Proof of Concept</a:t>
            </a:r>
            <a:endParaRPr sz="2300">
              <a:solidFill>
                <a:srgbClr val="FFFFFF"/>
              </a:solidFill>
            </a:endParaRPr>
          </a:p>
          <a:p>
            <a:pPr defTabSz="457200">
              <a:lnSpc>
                <a:spcPct val="91200"/>
              </a:lnSpc>
              <a:defRPr sz="2100">
                <a:uFill>
                  <a:solidFill>
                    <a:srgbClr val="FFFFFF"/>
                  </a:solidFill>
                </a:uFill>
                <a:latin typeface="+mj-lt"/>
                <a:ea typeface="+mj-ea"/>
                <a:cs typeface="+mj-cs"/>
                <a:sym typeface="Arial Narrow"/>
              </a:defRPr>
            </a:pPr>
            <a:r>
              <a:t>			Joint Exploratory Teams (JET) informed by FHIM</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1" name="Title 1"/>
          <p:cNvSpPr txBox="1"/>
          <p:nvPr>
            <p:ph type="title"/>
          </p:nvPr>
        </p:nvSpPr>
        <p:spPr>
          <a:xfrm>
            <a:off x="300037" y="0"/>
            <a:ext cx="7540626" cy="1017588"/>
          </a:xfrm>
          <a:prstGeom prst="rect">
            <a:avLst/>
          </a:prstGeom>
        </p:spPr>
        <p:txBody>
          <a:bodyPr/>
          <a:lstStyle/>
          <a:p>
            <a:pPr algn="ctr"/>
            <a:r>
              <a:t>Multiple Models, Multiple Audiences, </a:t>
            </a:r>
            <a:br/>
            <a:r>
              <a:t>Multiple Purposes … Model Driven Architecture</a:t>
            </a:r>
          </a:p>
        </p:txBody>
      </p:sp>
      <p:grpSp>
        <p:nvGrpSpPr>
          <p:cNvPr id="815" name="Diagram 5"/>
          <p:cNvGrpSpPr/>
          <p:nvPr/>
        </p:nvGrpSpPr>
        <p:grpSpPr>
          <a:xfrm>
            <a:off x="24871" y="1639095"/>
            <a:ext cx="9119128" cy="4584140"/>
            <a:chOff x="0" y="0"/>
            <a:chExt cx="9119127" cy="4584138"/>
          </a:xfrm>
        </p:grpSpPr>
        <p:grpSp>
          <p:nvGrpSpPr>
            <p:cNvPr id="784" name="Group"/>
            <p:cNvGrpSpPr/>
            <p:nvPr/>
          </p:nvGrpSpPr>
          <p:grpSpPr>
            <a:xfrm>
              <a:off x="0" y="69843"/>
              <a:ext cx="2611959" cy="1305967"/>
              <a:chOff x="0" y="0"/>
              <a:chExt cx="2611958" cy="1305966"/>
            </a:xfrm>
          </p:grpSpPr>
          <p:sp>
            <p:nvSpPr>
              <p:cNvPr id="782" name="Rounded Rectangle"/>
              <p:cNvSpPr/>
              <p:nvPr/>
            </p:nvSpPr>
            <p:spPr>
              <a:xfrm>
                <a:off x="0" y="0"/>
                <a:ext cx="2611959" cy="1305967"/>
              </a:xfrm>
              <a:prstGeom prst="roundRect">
                <a:avLst>
                  <a:gd name="adj" fmla="val 10000"/>
                </a:avLst>
              </a:prstGeom>
              <a:solidFill>
                <a:srgbClr val="003399"/>
              </a:solidFill>
              <a:ln w="25400" cap="flat">
                <a:solidFill>
                  <a:srgbClr val="FFFFFF"/>
                </a:solidFill>
                <a:prstDash val="solid"/>
                <a:round/>
              </a:ln>
              <a:effectLst/>
            </p:spPr>
            <p:txBody>
              <a:bodyPr wrap="square" lIns="50800" tIns="50800" rIns="50800" bIns="50800" numCol="1" anchor="ctr">
                <a:noAutofit/>
              </a:bodyPr>
              <a:lstStyle/>
              <a:p>
                <a:pPr algn="ctr" defTabSz="1066800">
                  <a:defRPr sz="1800">
                    <a:solidFill>
                      <a:srgbClr val="FFFFFF"/>
                    </a:solidFill>
                  </a:defRPr>
                </a:pPr>
              </a:p>
            </p:txBody>
          </p:sp>
          <p:sp>
            <p:nvSpPr>
              <p:cNvPr id="783" name="Conceptual…"/>
              <p:cNvSpPr txBox="1"/>
              <p:nvPr/>
            </p:nvSpPr>
            <p:spPr>
              <a:xfrm>
                <a:off x="38250" y="135015"/>
                <a:ext cx="2535459" cy="1035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lnSpc>
                    <a:spcPct val="90000"/>
                  </a:lnSpc>
                  <a:spcBef>
                    <a:spcPts val="1000"/>
                  </a:spcBef>
                  <a:defRPr>
                    <a:solidFill>
                      <a:srgbClr val="FFFFFF"/>
                    </a:solidFill>
                  </a:defRPr>
                </a:pPr>
                <a:r>
                  <a:t>Conceptual</a:t>
                </a:r>
              </a:p>
              <a:p>
                <a:pPr algn="ctr" defTabSz="1066800">
                  <a:defRPr sz="1800">
                    <a:solidFill>
                      <a:srgbClr val="FFFFFF"/>
                    </a:solidFill>
                  </a:defRPr>
                </a:pPr>
                <a:r>
                  <a:t>FHIM Domains and </a:t>
                </a:r>
              </a:p>
              <a:p>
                <a:pPr algn="ctr" defTabSz="1066800">
                  <a:defRPr sz="1800">
                    <a:solidFill>
                      <a:srgbClr val="FFFFFF"/>
                    </a:solidFill>
                  </a:defRPr>
                </a:pPr>
                <a:r>
                  <a:t>Data Dictionary</a:t>
                </a:r>
              </a:p>
            </p:txBody>
          </p:sp>
        </p:grpSp>
        <p:sp>
          <p:nvSpPr>
            <p:cNvPr id="785" name="Line"/>
            <p:cNvSpPr/>
            <p:nvPr/>
          </p:nvSpPr>
          <p:spPr>
            <a:xfrm>
              <a:off x="261196" y="1375810"/>
              <a:ext cx="237428" cy="922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788" name="Group"/>
            <p:cNvGrpSpPr/>
            <p:nvPr/>
          </p:nvGrpSpPr>
          <p:grpSpPr>
            <a:xfrm>
              <a:off x="498623" y="1645714"/>
              <a:ext cx="2089547" cy="1305967"/>
              <a:chOff x="0" y="0"/>
              <a:chExt cx="2089545" cy="1305966"/>
            </a:xfrm>
          </p:grpSpPr>
          <p:sp>
            <p:nvSpPr>
              <p:cNvPr id="786" name="Rounded Rectangle"/>
              <p:cNvSpPr/>
              <p:nvPr/>
            </p:nvSpPr>
            <p:spPr>
              <a:xfrm>
                <a:off x="0" y="0"/>
                <a:ext cx="2089546" cy="1305967"/>
              </a:xfrm>
              <a:prstGeom prst="roundRect">
                <a:avLst>
                  <a:gd name="adj" fmla="val 10000"/>
                </a:avLst>
              </a:prstGeom>
              <a:solidFill>
                <a:srgbClr val="003399">
                  <a:alpha val="89804"/>
                </a:srgbClr>
              </a:solidFill>
              <a:ln w="25400" cap="flat">
                <a:solidFill>
                  <a:srgbClr val="FFFFFF"/>
                </a:solidFill>
                <a:prstDash val="solid"/>
                <a:round/>
              </a:ln>
              <a:effectLst/>
            </p:spPr>
            <p:txBody>
              <a:bodyPr wrap="square" lIns="50800" tIns="50800" rIns="50800" bIns="50800" numCol="1" anchor="ctr">
                <a:noAutofit/>
              </a:bodyPr>
              <a:lstStyle/>
              <a:p>
                <a:pPr algn="ctr" defTabSz="1066800"/>
              </a:p>
            </p:txBody>
          </p:sp>
          <p:sp>
            <p:nvSpPr>
              <p:cNvPr id="787" name="Logical…"/>
              <p:cNvSpPr txBox="1"/>
              <p:nvPr/>
            </p:nvSpPr>
            <p:spPr>
              <a:xfrm>
                <a:off x="38250" y="10292"/>
                <a:ext cx="2013046" cy="1285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spcBef>
                    <a:spcPts val="600"/>
                  </a:spcBef>
                  <a:defRPr>
                    <a:solidFill>
                      <a:srgbClr val="FFFFFF"/>
                    </a:solidFill>
                  </a:defRPr>
                </a:pPr>
                <a:r>
                  <a:t>Logical</a:t>
                </a:r>
              </a:p>
              <a:p>
                <a:pPr algn="ctr" defTabSz="1066800">
                  <a:defRPr sz="1800">
                    <a:solidFill>
                      <a:srgbClr val="FFFFFF"/>
                    </a:solidFill>
                  </a:defRPr>
                </a:pPr>
                <a:r>
                  <a:t>EHR-S Functions</a:t>
                </a:r>
              </a:p>
              <a:p>
                <a:pPr algn="ctr" defTabSz="1066800">
                  <a:defRPr sz="1800">
                    <a:solidFill>
                      <a:srgbClr val="FFFFFF"/>
                    </a:solidFill>
                  </a:defRPr>
                </a:pPr>
                <a:r>
                  <a:t>FHIM Data/Term.</a:t>
                </a:r>
              </a:p>
              <a:p>
                <a:pPr algn="ctr" defTabSz="1066800">
                  <a:defRPr sz="1800">
                    <a:solidFill>
                      <a:srgbClr val="FFFFFF"/>
                    </a:solidFill>
                  </a:defRPr>
                </a:pPr>
                <a:r>
                  <a:t>CIMI, DAF</a:t>
                </a:r>
              </a:p>
            </p:txBody>
          </p:sp>
        </p:grpSp>
        <p:sp>
          <p:nvSpPr>
            <p:cNvPr id="789" name="Line"/>
            <p:cNvSpPr/>
            <p:nvPr/>
          </p:nvSpPr>
          <p:spPr>
            <a:xfrm>
              <a:off x="261196" y="1375810"/>
              <a:ext cx="237428" cy="2555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792" name="Group"/>
            <p:cNvGrpSpPr/>
            <p:nvPr/>
          </p:nvGrpSpPr>
          <p:grpSpPr>
            <a:xfrm>
              <a:off x="498623" y="3278172"/>
              <a:ext cx="2089547" cy="1305967"/>
              <a:chOff x="0" y="0"/>
              <a:chExt cx="2089545" cy="1305966"/>
            </a:xfrm>
          </p:grpSpPr>
          <p:sp>
            <p:nvSpPr>
              <p:cNvPr id="790" name="Rounded Rectangle"/>
              <p:cNvSpPr/>
              <p:nvPr/>
            </p:nvSpPr>
            <p:spPr>
              <a:xfrm>
                <a:off x="0" y="0"/>
                <a:ext cx="2089546" cy="1305967"/>
              </a:xfrm>
              <a:prstGeom prst="roundRect">
                <a:avLst>
                  <a:gd name="adj" fmla="val 10000"/>
                </a:avLst>
              </a:prstGeom>
              <a:solidFill>
                <a:srgbClr val="003399">
                  <a:alpha val="89804"/>
                </a:srgbClr>
              </a:solidFill>
              <a:ln w="25400" cap="flat">
                <a:solidFill>
                  <a:srgbClr val="FFFFFF"/>
                </a:solidFill>
                <a:prstDash val="solid"/>
                <a:round/>
              </a:ln>
              <a:effectLst/>
            </p:spPr>
            <p:txBody>
              <a:bodyPr wrap="square" lIns="50800" tIns="50800" rIns="50800" bIns="50800" numCol="1" anchor="ctr">
                <a:noAutofit/>
              </a:bodyPr>
              <a:lstStyle/>
              <a:p>
                <a:pPr algn="ctr" defTabSz="1066800"/>
              </a:p>
            </p:txBody>
          </p:sp>
          <p:sp>
            <p:nvSpPr>
              <p:cNvPr id="791" name="Physical…"/>
              <p:cNvSpPr txBox="1"/>
              <p:nvPr/>
            </p:nvSpPr>
            <p:spPr>
              <a:xfrm>
                <a:off x="38250" y="135015"/>
                <a:ext cx="2013046" cy="1035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lnSpc>
                    <a:spcPct val="90000"/>
                  </a:lnSpc>
                  <a:spcBef>
                    <a:spcPts val="1000"/>
                  </a:spcBef>
                  <a:defRPr>
                    <a:solidFill>
                      <a:srgbClr val="FFFFFF"/>
                    </a:solidFill>
                  </a:defRPr>
                </a:pPr>
                <a:r>
                  <a:t>Physical</a:t>
                </a:r>
              </a:p>
              <a:p>
                <a:pPr algn="ctr" defTabSz="1066800">
                  <a:defRPr sz="1800">
                    <a:solidFill>
                      <a:srgbClr val="FFFFFF"/>
                    </a:solidFill>
                  </a:defRPr>
                </a:pPr>
                <a:r>
                  <a:t>NIEM, FHIR, </a:t>
                </a:r>
              </a:p>
              <a:p>
                <a:pPr algn="ctr" defTabSz="1066800">
                  <a:defRPr sz="1800">
                    <a:solidFill>
                      <a:srgbClr val="FFFFFF"/>
                    </a:solidFill>
                  </a:defRPr>
                </a:pPr>
                <a:r>
                  <a:t>CCDA etc..</a:t>
                </a:r>
              </a:p>
            </p:txBody>
          </p:sp>
        </p:grpSp>
        <p:grpSp>
          <p:nvGrpSpPr>
            <p:cNvPr id="795" name="Group"/>
            <p:cNvGrpSpPr/>
            <p:nvPr/>
          </p:nvGrpSpPr>
          <p:grpSpPr>
            <a:xfrm>
              <a:off x="3241174" y="13256"/>
              <a:ext cx="2611935" cy="1305967"/>
              <a:chOff x="0" y="0"/>
              <a:chExt cx="2611933" cy="1305966"/>
            </a:xfrm>
          </p:grpSpPr>
          <p:sp>
            <p:nvSpPr>
              <p:cNvPr id="793" name="Rounded Rectangle"/>
              <p:cNvSpPr/>
              <p:nvPr/>
            </p:nvSpPr>
            <p:spPr>
              <a:xfrm>
                <a:off x="0" y="0"/>
                <a:ext cx="2611934" cy="1305967"/>
              </a:xfrm>
              <a:prstGeom prst="roundRect">
                <a:avLst>
                  <a:gd name="adj" fmla="val 10000"/>
                </a:avLst>
              </a:prstGeom>
              <a:solidFill>
                <a:srgbClr val="003399"/>
              </a:solidFill>
              <a:ln w="25400" cap="flat">
                <a:solidFill>
                  <a:srgbClr val="FFFFFF"/>
                </a:solidFill>
                <a:prstDash val="solid"/>
                <a:round/>
              </a:ln>
              <a:effectLst/>
            </p:spPr>
            <p:txBody>
              <a:bodyPr wrap="square" lIns="50800" tIns="50800" rIns="50800" bIns="50800" numCol="1" anchor="ctr">
                <a:noAutofit/>
              </a:bodyPr>
              <a:lstStyle/>
              <a:p>
                <a:pPr algn="ctr" defTabSz="1066800">
                  <a:defRPr sz="1800">
                    <a:solidFill>
                      <a:srgbClr val="FFFFFF"/>
                    </a:solidFill>
                  </a:defRPr>
                </a:pPr>
              </a:p>
            </p:txBody>
          </p:sp>
          <p:sp>
            <p:nvSpPr>
              <p:cNvPr id="794" name="Clinicians…"/>
              <p:cNvSpPr txBox="1"/>
              <p:nvPr/>
            </p:nvSpPr>
            <p:spPr>
              <a:xfrm>
                <a:off x="38249" y="135015"/>
                <a:ext cx="2535435" cy="1035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lnSpc>
                    <a:spcPct val="90000"/>
                  </a:lnSpc>
                  <a:spcBef>
                    <a:spcPts val="1000"/>
                  </a:spcBef>
                  <a:defRPr>
                    <a:solidFill>
                      <a:srgbClr val="FFFFFF"/>
                    </a:solidFill>
                  </a:defRPr>
                </a:pPr>
                <a:r>
                  <a:t>Clinicians</a:t>
                </a:r>
              </a:p>
              <a:p>
                <a:pPr algn="ctr" defTabSz="1066800">
                  <a:defRPr sz="1800">
                    <a:solidFill>
                      <a:srgbClr val="FFFFFF"/>
                    </a:solidFill>
                  </a:defRPr>
                </a:pPr>
                <a:r>
                  <a:t>Prioritized Domain </a:t>
                </a:r>
              </a:p>
              <a:p>
                <a:pPr algn="ctr" defTabSz="1066800">
                  <a:defRPr sz="1800">
                    <a:solidFill>
                      <a:srgbClr val="FFFFFF"/>
                    </a:solidFill>
                  </a:defRPr>
                </a:pPr>
                <a:r>
                  <a:t>and Capability Lists </a:t>
                </a:r>
              </a:p>
            </p:txBody>
          </p:sp>
        </p:grpSp>
        <p:sp>
          <p:nvSpPr>
            <p:cNvPr id="796" name="Line"/>
            <p:cNvSpPr/>
            <p:nvPr/>
          </p:nvSpPr>
          <p:spPr>
            <a:xfrm>
              <a:off x="3502367" y="1319221"/>
              <a:ext cx="261194" cy="979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799" name="Group"/>
            <p:cNvGrpSpPr/>
            <p:nvPr/>
          </p:nvGrpSpPr>
          <p:grpSpPr>
            <a:xfrm>
              <a:off x="3763560" y="1645714"/>
              <a:ext cx="2089547" cy="1305967"/>
              <a:chOff x="0" y="0"/>
              <a:chExt cx="2089545" cy="1305966"/>
            </a:xfrm>
          </p:grpSpPr>
          <p:sp>
            <p:nvSpPr>
              <p:cNvPr id="797" name="Rounded Rectangle"/>
              <p:cNvSpPr/>
              <p:nvPr/>
            </p:nvSpPr>
            <p:spPr>
              <a:xfrm>
                <a:off x="0" y="0"/>
                <a:ext cx="2089546" cy="1305967"/>
              </a:xfrm>
              <a:prstGeom prst="roundRect">
                <a:avLst>
                  <a:gd name="adj" fmla="val 10000"/>
                </a:avLst>
              </a:prstGeom>
              <a:solidFill>
                <a:srgbClr val="003399">
                  <a:alpha val="90000"/>
                </a:srgbClr>
              </a:solidFill>
              <a:ln w="25400" cap="flat">
                <a:solidFill>
                  <a:srgbClr val="FFFFFF"/>
                </a:solidFill>
                <a:prstDash val="solid"/>
                <a:round/>
              </a:ln>
              <a:effectLst/>
            </p:spPr>
            <p:txBody>
              <a:bodyPr wrap="square" lIns="50800" tIns="50800" rIns="50800" bIns="50800" numCol="1" anchor="ctr">
                <a:noAutofit/>
              </a:bodyPr>
              <a:lstStyle/>
              <a:p>
                <a:pPr algn="ctr" defTabSz="1066800">
                  <a:lnSpc>
                    <a:spcPct val="90000"/>
                  </a:lnSpc>
                  <a:spcBef>
                    <a:spcPts val="1000"/>
                  </a:spcBef>
                  <a:defRPr>
                    <a:solidFill>
                      <a:srgbClr val="FFFFFF"/>
                    </a:solidFill>
                  </a:defRPr>
                </a:pPr>
              </a:p>
            </p:txBody>
          </p:sp>
          <p:sp>
            <p:nvSpPr>
              <p:cNvPr id="798" name="Analyst…"/>
              <p:cNvSpPr txBox="1"/>
              <p:nvPr/>
            </p:nvSpPr>
            <p:spPr>
              <a:xfrm>
                <a:off x="38249" y="225162"/>
                <a:ext cx="2013047" cy="85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lnSpc>
                    <a:spcPct val="90000"/>
                  </a:lnSpc>
                  <a:spcBef>
                    <a:spcPts val="1000"/>
                  </a:spcBef>
                  <a:defRPr>
                    <a:solidFill>
                      <a:srgbClr val="FFFFFF"/>
                    </a:solidFill>
                  </a:defRPr>
                </a:pPr>
                <a:r>
                  <a:t>Analyst</a:t>
                </a:r>
              </a:p>
              <a:p>
                <a:pPr algn="ctr" defTabSz="1066800">
                  <a:lnSpc>
                    <a:spcPct val="90000"/>
                  </a:lnSpc>
                  <a:spcBef>
                    <a:spcPts val="1000"/>
                  </a:spcBef>
                  <a:defRPr>
                    <a:solidFill>
                      <a:srgbClr val="FFFFFF"/>
                    </a:solidFill>
                  </a:defRPr>
                </a:pPr>
                <a:r>
                  <a:t>Architect</a:t>
                </a:r>
              </a:p>
            </p:txBody>
          </p:sp>
        </p:grpSp>
        <p:sp>
          <p:nvSpPr>
            <p:cNvPr id="800" name="Line"/>
            <p:cNvSpPr/>
            <p:nvPr/>
          </p:nvSpPr>
          <p:spPr>
            <a:xfrm>
              <a:off x="3502367" y="1319221"/>
              <a:ext cx="261194" cy="2611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803" name="Group"/>
            <p:cNvGrpSpPr/>
            <p:nvPr/>
          </p:nvGrpSpPr>
          <p:grpSpPr>
            <a:xfrm>
              <a:off x="3763560" y="3278172"/>
              <a:ext cx="2089547" cy="1305967"/>
              <a:chOff x="0" y="0"/>
              <a:chExt cx="2089545" cy="1305966"/>
            </a:xfrm>
          </p:grpSpPr>
          <p:sp>
            <p:nvSpPr>
              <p:cNvPr id="801" name="Rounded Rectangle"/>
              <p:cNvSpPr/>
              <p:nvPr/>
            </p:nvSpPr>
            <p:spPr>
              <a:xfrm>
                <a:off x="0" y="0"/>
                <a:ext cx="2089546" cy="1305967"/>
              </a:xfrm>
              <a:prstGeom prst="roundRect">
                <a:avLst>
                  <a:gd name="adj" fmla="val 10000"/>
                </a:avLst>
              </a:prstGeom>
              <a:solidFill>
                <a:srgbClr val="003399">
                  <a:alpha val="90000"/>
                </a:srgbClr>
              </a:solidFill>
              <a:ln w="25400" cap="flat">
                <a:solidFill>
                  <a:srgbClr val="FFFFFF"/>
                </a:solidFill>
                <a:prstDash val="solid"/>
                <a:round/>
              </a:ln>
              <a:effectLst/>
            </p:spPr>
            <p:txBody>
              <a:bodyPr wrap="square" lIns="50800" tIns="50800" rIns="50800" bIns="50800" numCol="1" anchor="ctr">
                <a:noAutofit/>
              </a:bodyPr>
              <a:lstStyle/>
              <a:p>
                <a:pPr algn="ctr" defTabSz="1066800">
                  <a:lnSpc>
                    <a:spcPct val="90000"/>
                  </a:lnSpc>
                  <a:spcBef>
                    <a:spcPts val="1000"/>
                  </a:spcBef>
                  <a:defRPr>
                    <a:solidFill>
                      <a:srgbClr val="FFFFFF"/>
                    </a:solidFill>
                  </a:defRPr>
                </a:pPr>
              </a:p>
            </p:txBody>
          </p:sp>
          <p:sp>
            <p:nvSpPr>
              <p:cNvPr id="802" name="DBA…"/>
              <p:cNvSpPr txBox="1"/>
              <p:nvPr/>
            </p:nvSpPr>
            <p:spPr>
              <a:xfrm>
                <a:off x="38249" y="225162"/>
                <a:ext cx="2013047" cy="85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0480" tIns="30480" rIns="30480" bIns="30480" numCol="1" anchor="ctr">
                <a:spAutoFit/>
              </a:bodyPr>
              <a:lstStyle/>
              <a:p>
                <a:pPr algn="ctr" defTabSz="1066800">
                  <a:lnSpc>
                    <a:spcPct val="90000"/>
                  </a:lnSpc>
                  <a:spcBef>
                    <a:spcPts val="1000"/>
                  </a:spcBef>
                  <a:defRPr>
                    <a:solidFill>
                      <a:srgbClr val="FFFFFF"/>
                    </a:solidFill>
                  </a:defRPr>
                </a:pPr>
                <a:r>
                  <a:t>DBA</a:t>
                </a:r>
              </a:p>
              <a:p>
                <a:pPr algn="ctr" defTabSz="1066800">
                  <a:lnSpc>
                    <a:spcPct val="90000"/>
                  </a:lnSpc>
                  <a:spcBef>
                    <a:spcPts val="1000"/>
                  </a:spcBef>
                  <a:defRPr>
                    <a:solidFill>
                      <a:srgbClr val="FFFFFF"/>
                    </a:solidFill>
                  </a:defRPr>
                </a:pPr>
                <a:r>
                  <a:t>Developer</a:t>
                </a:r>
              </a:p>
            </p:txBody>
          </p:sp>
        </p:grpSp>
        <p:grpSp>
          <p:nvGrpSpPr>
            <p:cNvPr id="806" name="Group"/>
            <p:cNvGrpSpPr/>
            <p:nvPr/>
          </p:nvGrpSpPr>
          <p:grpSpPr>
            <a:xfrm>
              <a:off x="6507194" y="0"/>
              <a:ext cx="2611934" cy="1305967"/>
              <a:chOff x="0" y="0"/>
              <a:chExt cx="2611933" cy="1305966"/>
            </a:xfrm>
          </p:grpSpPr>
          <p:sp>
            <p:nvSpPr>
              <p:cNvPr id="804" name="Rounded Rectangle"/>
              <p:cNvSpPr/>
              <p:nvPr/>
            </p:nvSpPr>
            <p:spPr>
              <a:xfrm>
                <a:off x="0" y="0"/>
                <a:ext cx="2611934" cy="1305967"/>
              </a:xfrm>
              <a:prstGeom prst="roundRect">
                <a:avLst>
                  <a:gd name="adj" fmla="val 10000"/>
                </a:avLst>
              </a:prstGeom>
              <a:solidFill>
                <a:srgbClr val="003399"/>
              </a:solidFill>
              <a:ln w="25400" cap="flat">
                <a:solidFill>
                  <a:srgbClr val="FFFFFF"/>
                </a:solidFill>
                <a:prstDash val="solid"/>
                <a:round/>
              </a:ln>
              <a:effectLst/>
            </p:spPr>
            <p:txBody>
              <a:bodyPr wrap="square" lIns="50800" tIns="50800" rIns="50800" bIns="50800" numCol="1" anchor="ctr">
                <a:noAutofit/>
              </a:bodyPr>
              <a:lstStyle/>
              <a:p>
                <a:pPr algn="ctr" defTabSz="800100">
                  <a:lnSpc>
                    <a:spcPct val="90000"/>
                  </a:lnSpc>
                  <a:defRPr sz="1800">
                    <a:solidFill>
                      <a:srgbClr val="FFFFFF"/>
                    </a:solidFill>
                  </a:defRPr>
                </a:pPr>
              </a:p>
            </p:txBody>
          </p:sp>
          <p:sp>
            <p:nvSpPr>
              <p:cNvPr id="805" name="COMMUNICATION AND DEFINITION…"/>
              <p:cNvSpPr txBox="1"/>
              <p:nvPr/>
            </p:nvSpPr>
            <p:spPr>
              <a:xfrm>
                <a:off x="38250" y="91339"/>
                <a:ext cx="2535434" cy="1123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ctr">
                <a:spAutoFit/>
              </a:bodyPr>
              <a:lstStyle/>
              <a:p>
                <a:pPr algn="ctr" defTabSz="800100">
                  <a:lnSpc>
                    <a:spcPct val="90000"/>
                  </a:lnSpc>
                  <a:spcBef>
                    <a:spcPts val="700"/>
                  </a:spcBef>
                  <a:defRPr sz="1800">
                    <a:solidFill>
                      <a:srgbClr val="FFFFFF"/>
                    </a:solidFill>
                  </a:defRPr>
                </a:pPr>
                <a:r>
                  <a:t>COMMUNICATION AND DEFINITION</a:t>
                </a:r>
              </a:p>
              <a:p>
                <a:pPr algn="ctr" defTabSz="800100">
                  <a:lnSpc>
                    <a:spcPct val="90000"/>
                  </a:lnSpc>
                  <a:defRPr sz="1800">
                    <a:solidFill>
                      <a:srgbClr val="FFFFFF"/>
                    </a:solidFill>
                  </a:defRPr>
                </a:pPr>
                <a:r>
                  <a:t>of business Domains,</a:t>
                </a:r>
              </a:p>
              <a:p>
                <a:pPr algn="ctr" defTabSz="800100">
                  <a:lnSpc>
                    <a:spcPct val="90000"/>
                  </a:lnSpc>
                  <a:defRPr sz="1800">
                    <a:solidFill>
                      <a:srgbClr val="FFFFFF"/>
                    </a:solidFill>
                  </a:defRPr>
                </a:pPr>
                <a:r>
                  <a:t>concepts and rules</a:t>
                </a:r>
              </a:p>
            </p:txBody>
          </p:sp>
        </p:grpSp>
        <p:sp>
          <p:nvSpPr>
            <p:cNvPr id="807" name="Line"/>
            <p:cNvSpPr/>
            <p:nvPr/>
          </p:nvSpPr>
          <p:spPr>
            <a:xfrm>
              <a:off x="6768387" y="1305966"/>
              <a:ext cx="260091" cy="992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810" name="Group"/>
            <p:cNvGrpSpPr/>
            <p:nvPr/>
          </p:nvGrpSpPr>
          <p:grpSpPr>
            <a:xfrm>
              <a:off x="7028478" y="1645714"/>
              <a:ext cx="2089547" cy="1305967"/>
              <a:chOff x="0" y="0"/>
              <a:chExt cx="2089545" cy="1305966"/>
            </a:xfrm>
          </p:grpSpPr>
          <p:sp>
            <p:nvSpPr>
              <p:cNvPr id="808" name="Rounded Rectangle"/>
              <p:cNvSpPr/>
              <p:nvPr/>
            </p:nvSpPr>
            <p:spPr>
              <a:xfrm>
                <a:off x="0" y="0"/>
                <a:ext cx="2089546" cy="1305967"/>
              </a:xfrm>
              <a:prstGeom prst="roundRect">
                <a:avLst>
                  <a:gd name="adj" fmla="val 10000"/>
                </a:avLst>
              </a:prstGeom>
              <a:solidFill>
                <a:srgbClr val="003399">
                  <a:alpha val="90000"/>
                </a:srgbClr>
              </a:solidFill>
              <a:ln w="25400" cap="flat">
                <a:solidFill>
                  <a:srgbClr val="FFFFFF"/>
                </a:solidFill>
                <a:prstDash val="solid"/>
                <a:round/>
              </a:ln>
              <a:effectLst/>
            </p:spPr>
            <p:txBody>
              <a:bodyPr wrap="square" lIns="50800" tIns="50800" rIns="50800" bIns="50800" numCol="1" anchor="ctr">
                <a:noAutofit/>
              </a:bodyPr>
              <a:lstStyle/>
              <a:p>
                <a:pPr algn="ctr" defTabSz="800100">
                  <a:lnSpc>
                    <a:spcPct val="90000"/>
                  </a:lnSpc>
                  <a:spcBef>
                    <a:spcPts val="1000"/>
                  </a:spcBef>
                  <a:defRPr sz="1800">
                    <a:solidFill>
                      <a:srgbClr val="FFFFFF"/>
                    </a:solidFill>
                  </a:defRPr>
                </a:pPr>
              </a:p>
            </p:txBody>
          </p:sp>
          <p:sp>
            <p:nvSpPr>
              <p:cNvPr id="809" name="TESTABLE SPECIFICATION of business objects, services and rules"/>
              <p:cNvSpPr txBox="1"/>
              <p:nvPr/>
            </p:nvSpPr>
            <p:spPr>
              <a:xfrm>
                <a:off x="38249" y="18956"/>
                <a:ext cx="2013047" cy="12680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2859" tIns="22859" rIns="22859" bIns="22859" numCol="1" anchor="ctr">
                <a:spAutoFit/>
              </a:bodyPr>
              <a:lstStyle>
                <a:lvl1pPr algn="ctr" defTabSz="800100">
                  <a:lnSpc>
                    <a:spcPct val="90000"/>
                  </a:lnSpc>
                  <a:spcBef>
                    <a:spcPts val="700"/>
                  </a:spcBef>
                  <a:defRPr sz="1800">
                    <a:solidFill>
                      <a:srgbClr val="FFFFFF"/>
                    </a:solidFill>
                  </a:defRPr>
                </a:lvl1pPr>
              </a:lstStyle>
              <a:p>
                <a:pPr/>
                <a:r>
                  <a:t>TESTABLE SPECIFICATION of business objects, services and rules </a:t>
                </a:r>
              </a:p>
            </p:txBody>
          </p:sp>
        </p:grpSp>
        <p:sp>
          <p:nvSpPr>
            <p:cNvPr id="811" name="Line"/>
            <p:cNvSpPr/>
            <p:nvPr/>
          </p:nvSpPr>
          <p:spPr>
            <a:xfrm>
              <a:off x="6768387" y="1305966"/>
              <a:ext cx="260091" cy="2625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814" name="Group"/>
            <p:cNvGrpSpPr/>
            <p:nvPr/>
          </p:nvGrpSpPr>
          <p:grpSpPr>
            <a:xfrm>
              <a:off x="7028478" y="3278172"/>
              <a:ext cx="2089547" cy="1305967"/>
              <a:chOff x="0" y="0"/>
              <a:chExt cx="2089545" cy="1305966"/>
            </a:xfrm>
          </p:grpSpPr>
          <p:sp>
            <p:nvSpPr>
              <p:cNvPr id="812" name="Rounded Rectangle"/>
              <p:cNvSpPr/>
              <p:nvPr/>
            </p:nvSpPr>
            <p:spPr>
              <a:xfrm>
                <a:off x="0" y="0"/>
                <a:ext cx="2089546" cy="1305967"/>
              </a:xfrm>
              <a:prstGeom prst="roundRect">
                <a:avLst>
                  <a:gd name="adj" fmla="val 10000"/>
                </a:avLst>
              </a:prstGeom>
              <a:solidFill>
                <a:srgbClr val="003399">
                  <a:alpha val="90000"/>
                </a:srgbClr>
              </a:solidFill>
              <a:ln w="25400" cap="flat">
                <a:solidFill>
                  <a:srgbClr val="FFFFFF"/>
                </a:solidFill>
                <a:prstDash val="solid"/>
                <a:round/>
              </a:ln>
              <a:effectLst/>
            </p:spPr>
            <p:txBody>
              <a:bodyPr wrap="square" lIns="50800" tIns="50800" rIns="50800" bIns="50800" numCol="1" anchor="ctr">
                <a:noAutofit/>
              </a:bodyPr>
              <a:lstStyle/>
              <a:p>
                <a:pPr algn="ctr" defTabSz="755650">
                  <a:lnSpc>
                    <a:spcPct val="90000"/>
                  </a:lnSpc>
                  <a:spcBef>
                    <a:spcPts val="1000"/>
                  </a:spcBef>
                  <a:defRPr sz="1700">
                    <a:solidFill>
                      <a:srgbClr val="FFFFFF"/>
                    </a:solidFill>
                  </a:defRPr>
                </a:pPr>
              </a:p>
            </p:txBody>
          </p:sp>
          <p:sp>
            <p:nvSpPr>
              <p:cNvPr id="813" name="CERTIFIABLE IMPLEMENTATION of business        data exchanges  and repositories"/>
              <p:cNvSpPr txBox="1"/>
              <p:nvPr/>
            </p:nvSpPr>
            <p:spPr>
              <a:xfrm>
                <a:off x="38249" y="49311"/>
                <a:ext cx="2013047" cy="1207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1590" tIns="21590" rIns="21590" bIns="21590" numCol="1" anchor="ctr">
                <a:spAutoFit/>
              </a:bodyPr>
              <a:lstStyle>
                <a:lvl1pPr algn="ctr" defTabSz="755650">
                  <a:lnSpc>
                    <a:spcPct val="90000"/>
                  </a:lnSpc>
                  <a:spcBef>
                    <a:spcPts val="700"/>
                  </a:spcBef>
                  <a:defRPr sz="1700">
                    <a:solidFill>
                      <a:srgbClr val="FFFFFF"/>
                    </a:solidFill>
                  </a:defRPr>
                </a:lvl1pPr>
              </a:lstStyle>
              <a:p>
                <a:pPr/>
                <a:r>
                  <a:t>CERTIFIABLE IMPLEMENTATION of business        data exchanges  and repositories</a:t>
                </a:r>
              </a:p>
            </p:txBody>
          </p:sp>
        </p:grpSp>
      </p:grpSp>
      <p:sp>
        <p:nvSpPr>
          <p:cNvPr id="816" name="TextBox 6"/>
          <p:cNvSpPr txBox="1"/>
          <p:nvPr/>
        </p:nvSpPr>
        <p:spPr>
          <a:xfrm>
            <a:off x="0" y="1149350"/>
            <a:ext cx="9144000"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Arial Black"/>
                <a:ea typeface="Arial Black"/>
                <a:cs typeface="Arial Black"/>
                <a:sym typeface="Arial Black"/>
              </a:defRPr>
            </a:lvl1pPr>
          </a:lstStyle>
          <a:p>
            <a:pPr/>
            <a:r>
              <a:t>       Model                    Audience                  Purpose</a:t>
            </a:r>
          </a:p>
        </p:txBody>
      </p:sp>
      <p:sp>
        <p:nvSpPr>
          <p:cNvPr id="817"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81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81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3" name="Title 1"/>
          <p:cNvSpPr txBox="1"/>
          <p:nvPr>
            <p:ph type="title"/>
          </p:nvPr>
        </p:nvSpPr>
        <p:spPr>
          <a:xfrm>
            <a:off x="0" y="0"/>
            <a:ext cx="7924800" cy="1017588"/>
          </a:xfrm>
          <a:prstGeom prst="rect">
            <a:avLst/>
          </a:prstGeom>
        </p:spPr>
        <p:txBody>
          <a:bodyPr/>
          <a:lstStyle>
            <a:lvl1pPr algn="ctr">
              <a:defRPr sz="2800">
                <a:latin typeface="Arial Black"/>
                <a:ea typeface="Arial Black"/>
                <a:cs typeface="Arial Black"/>
                <a:sym typeface="Arial Black"/>
              </a:defRPr>
            </a:lvl1pPr>
          </a:lstStyle>
          <a:p>
            <a:pPr/>
            <a:r>
              <a:t>Model Driven Architecture (MDA)</a:t>
            </a:r>
          </a:p>
        </p:txBody>
      </p:sp>
      <p:sp>
        <p:nvSpPr>
          <p:cNvPr id="82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825" name="Footer Placeholder 4"/>
          <p:cNvSpPr txBox="1"/>
          <p:nvPr/>
        </p:nvSpPr>
        <p:spPr>
          <a:xfrm>
            <a:off x="2286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
        <p:nvSpPr>
          <p:cNvPr id="82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pic>
        <p:nvPicPr>
          <p:cNvPr id="827" name="Picture 3" descr="Picture 3"/>
          <p:cNvPicPr>
            <a:picLocks noChangeAspect="1"/>
          </p:cNvPicPr>
          <p:nvPr/>
        </p:nvPicPr>
        <p:blipFill>
          <a:blip r:embed="rId3">
            <a:extLst/>
          </a:blip>
          <a:stretch>
            <a:fillRect/>
          </a:stretch>
        </p:blipFill>
        <p:spPr>
          <a:xfrm>
            <a:off x="-17586" y="1211873"/>
            <a:ext cx="9169621" cy="511272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33" name="Rectangle 6"/>
          <p:cNvGrpSpPr/>
          <p:nvPr/>
        </p:nvGrpSpPr>
        <p:grpSpPr>
          <a:xfrm>
            <a:off x="533400" y="1663473"/>
            <a:ext cx="2735608" cy="1296999"/>
            <a:chOff x="0" y="0"/>
            <a:chExt cx="2735606" cy="1296998"/>
          </a:xfrm>
        </p:grpSpPr>
        <p:sp>
          <p:nvSpPr>
            <p:cNvPr id="831" name="Rectangle"/>
            <p:cNvSpPr/>
            <p:nvPr/>
          </p:nvSpPr>
          <p:spPr>
            <a:xfrm>
              <a:off x="-1" y="-1"/>
              <a:ext cx="2735608" cy="1297000"/>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32" name="Conceptual Requirements…"/>
            <p:cNvSpPr txBox="1"/>
            <p:nvPr/>
          </p:nvSpPr>
          <p:spPr>
            <a:xfrm>
              <a:off x="-1" y="202729"/>
              <a:ext cx="2735608"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solidFill>
                    <a:srgbClr val="FFFFFF"/>
                  </a:solidFill>
                  <a:latin typeface="+mj-lt"/>
                  <a:ea typeface="+mj-ea"/>
                  <a:cs typeface="+mj-cs"/>
                  <a:sym typeface="Arial Narrow"/>
                </a:defRPr>
              </a:pPr>
              <a:r>
                <a:t>Conceptual Requirements</a:t>
              </a:r>
            </a:p>
            <a:p>
              <a:pPr algn="ctr">
                <a:defRPr sz="1800">
                  <a:solidFill>
                    <a:srgbClr val="FFFFFF"/>
                  </a:solidFill>
                  <a:latin typeface="+mj-lt"/>
                  <a:ea typeface="+mj-ea"/>
                  <a:cs typeface="+mj-cs"/>
                  <a:sym typeface="Arial Narrow"/>
                </a:defRPr>
              </a:pPr>
              <a:r>
                <a:t>Computational-Independent </a:t>
              </a:r>
            </a:p>
            <a:p>
              <a:pPr algn="ctr">
                <a:defRPr sz="1800">
                  <a:solidFill>
                    <a:srgbClr val="FFFFFF"/>
                  </a:solidFill>
                  <a:latin typeface="+mj-lt"/>
                  <a:ea typeface="+mj-ea"/>
                  <a:cs typeface="+mj-cs"/>
                  <a:sym typeface="Arial Narrow"/>
                </a:defRPr>
              </a:pPr>
              <a:r>
                <a:t>Model (</a:t>
              </a:r>
              <a:r>
                <a:rPr b="1"/>
                <a:t>CIM) </a:t>
              </a:r>
              <a:r>
                <a:t> or Viewpoint</a:t>
              </a:r>
            </a:p>
          </p:txBody>
        </p:sp>
      </p:grpSp>
      <p:grpSp>
        <p:nvGrpSpPr>
          <p:cNvPr id="836" name="Rectangle 7"/>
          <p:cNvGrpSpPr/>
          <p:nvPr/>
        </p:nvGrpSpPr>
        <p:grpSpPr>
          <a:xfrm>
            <a:off x="533400" y="3005028"/>
            <a:ext cx="2735607" cy="1297000"/>
            <a:chOff x="0" y="0"/>
            <a:chExt cx="2735605" cy="1296998"/>
          </a:xfrm>
        </p:grpSpPr>
        <p:sp>
          <p:nvSpPr>
            <p:cNvPr id="834" name="Rectangle"/>
            <p:cNvSpPr/>
            <p:nvPr/>
          </p:nvSpPr>
          <p:spPr>
            <a:xfrm>
              <a:off x="-1" y="-1"/>
              <a:ext cx="2735607" cy="1297000"/>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35" name="Logical…"/>
            <p:cNvSpPr txBox="1"/>
            <p:nvPr/>
          </p:nvSpPr>
          <p:spPr>
            <a:xfrm>
              <a:off x="-1" y="69379"/>
              <a:ext cx="2735607" cy="1158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solidFill>
                    <a:srgbClr val="FFFFFF"/>
                  </a:solidFill>
                  <a:latin typeface="+mj-lt"/>
                  <a:ea typeface="+mj-ea"/>
                  <a:cs typeface="+mj-cs"/>
                  <a:sym typeface="Arial Narrow"/>
                </a:defRPr>
              </a:pPr>
              <a:r>
                <a:t>Logical </a:t>
              </a:r>
            </a:p>
            <a:p>
              <a:pPr algn="ctr">
                <a:defRPr sz="1800">
                  <a:solidFill>
                    <a:srgbClr val="FFFFFF"/>
                  </a:solidFill>
                  <a:latin typeface="+mj-lt"/>
                  <a:ea typeface="+mj-ea"/>
                  <a:cs typeface="+mj-cs"/>
                  <a:sym typeface="Arial Narrow"/>
                </a:defRPr>
              </a:pPr>
              <a:r>
                <a:t>Design Specifications</a:t>
              </a:r>
            </a:p>
            <a:p>
              <a:pPr algn="ctr">
                <a:defRPr sz="1800">
                  <a:solidFill>
                    <a:srgbClr val="FFFFFF"/>
                  </a:solidFill>
                  <a:latin typeface="+mj-lt"/>
                  <a:ea typeface="+mj-ea"/>
                  <a:cs typeface="+mj-cs"/>
                  <a:sym typeface="Arial Narrow"/>
                </a:defRPr>
              </a:pPr>
              <a:r>
                <a:t>Platform-Independent </a:t>
              </a:r>
            </a:p>
            <a:p>
              <a:pPr algn="ctr">
                <a:defRPr sz="1800">
                  <a:solidFill>
                    <a:srgbClr val="FFFFFF"/>
                  </a:solidFill>
                  <a:latin typeface="+mj-lt"/>
                  <a:ea typeface="+mj-ea"/>
                  <a:cs typeface="+mj-cs"/>
                  <a:sym typeface="Arial Narrow"/>
                </a:defRPr>
              </a:pPr>
              <a:r>
                <a:t>Model (</a:t>
              </a:r>
              <a:r>
                <a:rPr b="1"/>
                <a:t>PIM</a:t>
              </a:r>
              <a:r>
                <a:t>)  or Viewpoint</a:t>
              </a:r>
            </a:p>
          </p:txBody>
        </p:sp>
      </p:grpSp>
      <p:grpSp>
        <p:nvGrpSpPr>
          <p:cNvPr id="839" name="Rectangle 8"/>
          <p:cNvGrpSpPr/>
          <p:nvPr/>
        </p:nvGrpSpPr>
        <p:grpSpPr>
          <a:xfrm>
            <a:off x="533401" y="4341012"/>
            <a:ext cx="2737098" cy="1296999"/>
            <a:chOff x="0" y="0"/>
            <a:chExt cx="2737096" cy="1296998"/>
          </a:xfrm>
        </p:grpSpPr>
        <p:sp>
          <p:nvSpPr>
            <p:cNvPr id="837" name="Rectangle"/>
            <p:cNvSpPr/>
            <p:nvPr/>
          </p:nvSpPr>
          <p:spPr>
            <a:xfrm>
              <a:off x="-1" y="-1"/>
              <a:ext cx="2737098" cy="1297000"/>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38" name="Physical Implementations…"/>
            <p:cNvSpPr txBox="1"/>
            <p:nvPr/>
          </p:nvSpPr>
          <p:spPr>
            <a:xfrm>
              <a:off x="-1" y="202729"/>
              <a:ext cx="2737098"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solidFill>
                    <a:srgbClr val="FFFFFF"/>
                  </a:solidFill>
                  <a:latin typeface="+mj-lt"/>
                  <a:ea typeface="+mj-ea"/>
                  <a:cs typeface="+mj-cs"/>
                  <a:sym typeface="Arial Narrow"/>
                </a:defRPr>
              </a:pPr>
              <a:r>
                <a:t>Physical Implementations</a:t>
              </a:r>
            </a:p>
            <a:p>
              <a:pPr algn="ctr">
                <a:defRPr sz="1800">
                  <a:solidFill>
                    <a:srgbClr val="FFFFFF"/>
                  </a:solidFill>
                  <a:latin typeface="+mj-lt"/>
                  <a:ea typeface="+mj-ea"/>
                  <a:cs typeface="+mj-cs"/>
                  <a:sym typeface="Arial Narrow"/>
                </a:defRPr>
              </a:pPr>
              <a:r>
                <a:t>Platform-Specific </a:t>
              </a:r>
            </a:p>
            <a:p>
              <a:pPr algn="ctr">
                <a:defRPr sz="1800">
                  <a:solidFill>
                    <a:srgbClr val="FFFFFF"/>
                  </a:solidFill>
                  <a:latin typeface="+mj-lt"/>
                  <a:ea typeface="+mj-ea"/>
                  <a:cs typeface="+mj-cs"/>
                  <a:sym typeface="Arial Narrow"/>
                </a:defRPr>
              </a:pPr>
              <a:r>
                <a:t>Model (</a:t>
              </a:r>
              <a:r>
                <a:rPr b="1"/>
                <a:t>PSM</a:t>
              </a:r>
              <a:r>
                <a:t>) or Viewpoint</a:t>
              </a:r>
            </a:p>
          </p:txBody>
        </p:sp>
      </p:grpSp>
      <p:grpSp>
        <p:nvGrpSpPr>
          <p:cNvPr id="842" name="Rectangle 9"/>
          <p:cNvGrpSpPr/>
          <p:nvPr/>
        </p:nvGrpSpPr>
        <p:grpSpPr>
          <a:xfrm>
            <a:off x="3275196" y="1663473"/>
            <a:ext cx="5049004" cy="1296999"/>
            <a:chOff x="0" y="0"/>
            <a:chExt cx="5049003" cy="1296998"/>
          </a:xfrm>
        </p:grpSpPr>
        <p:sp>
          <p:nvSpPr>
            <p:cNvPr id="840" name="Rectangle"/>
            <p:cNvSpPr/>
            <p:nvPr/>
          </p:nvSpPr>
          <p:spPr>
            <a:xfrm>
              <a:off x="0" y="-1"/>
              <a:ext cx="5049004" cy="1297000"/>
            </a:xfrm>
            <a:prstGeom prst="rect">
              <a:avLst/>
            </a:prstGeom>
            <a:solidFill>
              <a:srgbClr val="83C2FD"/>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41" name="Capture mutually agreed business or clinical requirements"/>
            <p:cNvSpPr txBox="1"/>
            <p:nvPr/>
          </p:nvSpPr>
          <p:spPr>
            <a:xfrm>
              <a:off x="0" y="31279"/>
              <a:ext cx="5049004" cy="123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latin typeface="+mj-lt"/>
                  <a:ea typeface="+mj-ea"/>
                  <a:cs typeface="+mj-cs"/>
                  <a:sym typeface="Arial Narrow"/>
                </a:defRPr>
              </a:pPr>
            </a:p>
            <a:p>
              <a:pPr algn="ctr">
                <a:defRPr sz="1600">
                  <a:solidFill>
                    <a:srgbClr val="FFFFFF"/>
                  </a:solidFill>
                  <a:latin typeface="+mj-lt"/>
                  <a:ea typeface="+mj-ea"/>
                  <a:cs typeface="+mj-cs"/>
                  <a:sym typeface="Arial Narrow"/>
                </a:defRPr>
              </a:pPr>
            </a:p>
            <a:p>
              <a:pPr algn="ctr">
                <a:defRPr sz="1600">
                  <a:solidFill>
                    <a:srgbClr val="FFFFFF"/>
                  </a:solidFill>
                  <a:latin typeface="+mj-lt"/>
                  <a:ea typeface="+mj-ea"/>
                  <a:cs typeface="+mj-cs"/>
                  <a:sym typeface="Arial Narrow"/>
                </a:defRPr>
              </a:pPr>
            </a:p>
            <a:p>
              <a:pPr algn="ctr">
                <a:defRPr sz="1600">
                  <a:solidFill>
                    <a:srgbClr val="FFFFFF"/>
                  </a:solidFill>
                  <a:latin typeface="+mj-lt"/>
                  <a:ea typeface="+mj-ea"/>
                  <a:cs typeface="+mj-cs"/>
                  <a:sym typeface="Arial Narrow"/>
                </a:defRPr>
              </a:pPr>
            </a:p>
            <a:p>
              <a:pPr algn="ctr">
                <a:defRPr sz="1600">
                  <a:latin typeface="+mj-lt"/>
                  <a:ea typeface="+mj-ea"/>
                  <a:cs typeface="+mj-cs"/>
                  <a:sym typeface="Arial Narrow"/>
                </a:defRPr>
              </a:pPr>
              <a:r>
                <a:t>Capture mutually agreed business or clinical requirements </a:t>
              </a:r>
            </a:p>
          </p:txBody>
        </p:sp>
      </p:grpSp>
      <p:grpSp>
        <p:nvGrpSpPr>
          <p:cNvPr id="845" name="Rectangle 10"/>
          <p:cNvGrpSpPr/>
          <p:nvPr/>
        </p:nvGrpSpPr>
        <p:grpSpPr>
          <a:xfrm>
            <a:off x="3281212" y="3005028"/>
            <a:ext cx="5049004" cy="1297000"/>
            <a:chOff x="0" y="0"/>
            <a:chExt cx="5049003" cy="1296998"/>
          </a:xfrm>
        </p:grpSpPr>
        <p:sp>
          <p:nvSpPr>
            <p:cNvPr id="843" name="Rectangle"/>
            <p:cNvSpPr/>
            <p:nvPr/>
          </p:nvSpPr>
          <p:spPr>
            <a:xfrm>
              <a:off x="0" y="-1"/>
              <a:ext cx="5049004" cy="1297000"/>
            </a:xfrm>
            <a:prstGeom prst="rect">
              <a:avLst/>
            </a:prstGeom>
            <a:solidFill>
              <a:srgbClr val="83C2FD"/>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44" name="Specify how requirements must be represented"/>
            <p:cNvSpPr txBox="1"/>
            <p:nvPr/>
          </p:nvSpPr>
          <p:spPr>
            <a:xfrm>
              <a:off x="0" y="31279"/>
              <a:ext cx="5049004" cy="123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latin typeface="+mj-lt"/>
                  <a:ea typeface="+mj-ea"/>
                  <a:cs typeface="+mj-cs"/>
                  <a:sym typeface="Arial Narrow"/>
                </a:defRPr>
              </a:pPr>
            </a:p>
            <a:p>
              <a:pPr algn="ctr">
                <a:defRPr sz="1600">
                  <a:solidFill>
                    <a:srgbClr val="FFFFFF"/>
                  </a:solidFill>
                  <a:latin typeface="+mj-lt"/>
                  <a:ea typeface="+mj-ea"/>
                  <a:cs typeface="+mj-cs"/>
                  <a:sym typeface="Arial Narrow"/>
                </a:defRPr>
              </a:pPr>
            </a:p>
            <a:p>
              <a:pPr algn="ctr">
                <a:defRPr sz="1600">
                  <a:solidFill>
                    <a:srgbClr val="FFFFFF"/>
                  </a:solidFill>
                  <a:latin typeface="+mj-lt"/>
                  <a:ea typeface="+mj-ea"/>
                  <a:cs typeface="+mj-cs"/>
                  <a:sym typeface="Arial Narrow"/>
                </a:defRPr>
              </a:pPr>
            </a:p>
            <a:p>
              <a:pPr algn="ctr">
                <a:defRPr sz="1600">
                  <a:latin typeface="+mj-lt"/>
                  <a:ea typeface="+mj-ea"/>
                  <a:cs typeface="+mj-cs"/>
                  <a:sym typeface="Arial Narrow"/>
                </a:defRPr>
              </a:pPr>
            </a:p>
            <a:p>
              <a:pPr algn="ctr">
                <a:defRPr sz="1600">
                  <a:latin typeface="+mj-lt"/>
                  <a:ea typeface="+mj-ea"/>
                  <a:cs typeface="+mj-cs"/>
                  <a:sym typeface="Arial Narrow"/>
                </a:defRPr>
              </a:pPr>
              <a:r>
                <a:t>Specify how requirements must be represented</a:t>
              </a:r>
            </a:p>
          </p:txBody>
        </p:sp>
      </p:grpSp>
      <p:grpSp>
        <p:nvGrpSpPr>
          <p:cNvPr id="848" name="Rectangle 11"/>
          <p:cNvGrpSpPr/>
          <p:nvPr/>
        </p:nvGrpSpPr>
        <p:grpSpPr>
          <a:xfrm>
            <a:off x="3281212" y="4341012"/>
            <a:ext cx="5049004" cy="1296999"/>
            <a:chOff x="0" y="0"/>
            <a:chExt cx="5049003" cy="1296998"/>
          </a:xfrm>
        </p:grpSpPr>
        <p:sp>
          <p:nvSpPr>
            <p:cNvPr id="846" name="Rectangle"/>
            <p:cNvSpPr/>
            <p:nvPr/>
          </p:nvSpPr>
          <p:spPr>
            <a:xfrm>
              <a:off x="0" y="-1"/>
              <a:ext cx="5049004" cy="1297000"/>
            </a:xfrm>
            <a:prstGeom prst="rect">
              <a:avLst/>
            </a:prstGeom>
            <a:solidFill>
              <a:srgbClr val="83C2FD"/>
            </a:solidFill>
            <a:ln w="25400" cap="flat">
              <a:solidFill>
                <a:srgbClr val="024A8C"/>
              </a:solidFill>
              <a:prstDash val="solid"/>
              <a:round/>
            </a:ln>
            <a:effectLst/>
          </p:spPr>
          <p:txBody>
            <a:bodyPr wrap="square" lIns="50800" tIns="50800" rIns="50800" bIns="50800" numCol="1" anchor="ctr">
              <a:noAutofit/>
            </a:bodyPr>
            <a:lstStyle/>
            <a:p>
              <a:pPr algn="ctr">
                <a:defRPr sz="1600">
                  <a:latin typeface="+mj-lt"/>
                  <a:ea typeface="+mj-ea"/>
                  <a:cs typeface="+mj-cs"/>
                  <a:sym typeface="Arial Narrow"/>
                </a:defRPr>
              </a:pPr>
            </a:p>
          </p:txBody>
        </p:sp>
        <p:sp>
          <p:nvSpPr>
            <p:cNvPr id="847" name="Specify how requirements must be Implemented &amp; Tested"/>
            <p:cNvSpPr txBox="1"/>
            <p:nvPr/>
          </p:nvSpPr>
          <p:spPr>
            <a:xfrm>
              <a:off x="0" y="31279"/>
              <a:ext cx="5049004" cy="1234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latin typeface="+mj-lt"/>
                  <a:ea typeface="+mj-ea"/>
                  <a:cs typeface="+mj-cs"/>
                  <a:sym typeface="Arial Narrow"/>
                </a:defRPr>
              </a:pPr>
            </a:p>
            <a:p>
              <a:pPr algn="ctr">
                <a:defRPr sz="1600">
                  <a:latin typeface="+mj-lt"/>
                  <a:ea typeface="+mj-ea"/>
                  <a:cs typeface="+mj-cs"/>
                  <a:sym typeface="Arial Narrow"/>
                </a:defRPr>
              </a:pPr>
            </a:p>
            <a:p>
              <a:pPr algn="ctr">
                <a:defRPr sz="1600">
                  <a:latin typeface="+mj-lt"/>
                  <a:ea typeface="+mj-ea"/>
                  <a:cs typeface="+mj-cs"/>
                  <a:sym typeface="Arial Narrow"/>
                </a:defRPr>
              </a:pPr>
            </a:p>
            <a:p>
              <a:pPr algn="ctr">
                <a:defRPr sz="1600">
                  <a:latin typeface="+mj-lt"/>
                  <a:ea typeface="+mj-ea"/>
                  <a:cs typeface="+mj-cs"/>
                  <a:sym typeface="Arial Narrow"/>
                </a:defRPr>
              </a:pPr>
            </a:p>
            <a:p>
              <a:pPr algn="ctr">
                <a:defRPr sz="1600">
                  <a:latin typeface="+mj-lt"/>
                  <a:ea typeface="+mj-ea"/>
                  <a:cs typeface="+mj-cs"/>
                  <a:sym typeface="Arial Narrow"/>
                </a:defRPr>
              </a:pPr>
              <a:r>
                <a:t>Specify how requirements must be Implemented &amp; Tested</a:t>
              </a:r>
            </a:p>
          </p:txBody>
        </p:sp>
      </p:grpSp>
      <p:grpSp>
        <p:nvGrpSpPr>
          <p:cNvPr id="851" name="Rectangle 12"/>
          <p:cNvGrpSpPr/>
          <p:nvPr/>
        </p:nvGrpSpPr>
        <p:grpSpPr>
          <a:xfrm>
            <a:off x="7010399" y="3324995"/>
            <a:ext cx="1035846" cy="657065"/>
            <a:chOff x="0" y="0"/>
            <a:chExt cx="1035844" cy="657064"/>
          </a:xfrm>
        </p:grpSpPr>
        <p:sp>
          <p:nvSpPr>
            <p:cNvPr id="849"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50" name="FHIM"/>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FHIM</a:t>
              </a:r>
            </a:p>
          </p:txBody>
        </p:sp>
      </p:grpSp>
      <p:grpSp>
        <p:nvGrpSpPr>
          <p:cNvPr id="854" name="Rectangle 13"/>
          <p:cNvGrpSpPr/>
          <p:nvPr/>
        </p:nvGrpSpPr>
        <p:grpSpPr>
          <a:xfrm>
            <a:off x="3573240" y="3324995"/>
            <a:ext cx="1035845" cy="657065"/>
            <a:chOff x="0" y="0"/>
            <a:chExt cx="1035844" cy="657064"/>
          </a:xfrm>
        </p:grpSpPr>
        <p:sp>
          <p:nvSpPr>
            <p:cNvPr id="852"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53" name="CIMI"/>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CIMI</a:t>
              </a:r>
            </a:p>
          </p:txBody>
        </p:sp>
      </p:grpSp>
      <p:grpSp>
        <p:nvGrpSpPr>
          <p:cNvPr id="857" name="Rectangle 14"/>
          <p:cNvGrpSpPr/>
          <p:nvPr/>
        </p:nvGrpSpPr>
        <p:grpSpPr>
          <a:xfrm>
            <a:off x="3573240" y="1983439"/>
            <a:ext cx="1035845" cy="657065"/>
            <a:chOff x="0" y="0"/>
            <a:chExt cx="1035844" cy="657064"/>
          </a:xfrm>
        </p:grpSpPr>
        <p:sp>
          <p:nvSpPr>
            <p:cNvPr id="855"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56" name="DAM"/>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DAM</a:t>
              </a:r>
            </a:p>
          </p:txBody>
        </p:sp>
      </p:grpSp>
      <p:grpSp>
        <p:nvGrpSpPr>
          <p:cNvPr id="860" name="Rectangle 15"/>
          <p:cNvGrpSpPr/>
          <p:nvPr/>
        </p:nvGrpSpPr>
        <p:grpSpPr>
          <a:xfrm>
            <a:off x="5271827" y="1983439"/>
            <a:ext cx="1035845" cy="657065"/>
            <a:chOff x="0" y="0"/>
            <a:chExt cx="1035844" cy="657064"/>
          </a:xfrm>
        </p:grpSpPr>
        <p:sp>
          <p:nvSpPr>
            <p:cNvPr id="858"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59" name="HL7 RIM…"/>
            <p:cNvSpPr txBox="1"/>
            <p:nvPr/>
          </p:nvSpPr>
          <p:spPr>
            <a:xfrm>
              <a:off x="-1" y="16111"/>
              <a:ext cx="103584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solidFill>
                    <a:srgbClr val="FFFFFF"/>
                  </a:solidFill>
                  <a:latin typeface="+mj-lt"/>
                  <a:ea typeface="+mj-ea"/>
                  <a:cs typeface="+mj-cs"/>
                  <a:sym typeface="Arial Narrow"/>
                </a:defRPr>
              </a:pPr>
              <a:r>
                <a:t>HL7 RIM</a:t>
              </a:r>
            </a:p>
            <a:p>
              <a:pPr algn="ctr">
                <a:defRPr sz="1800">
                  <a:solidFill>
                    <a:srgbClr val="FFFFFF"/>
                  </a:solidFill>
                  <a:latin typeface="+mj-lt"/>
                  <a:ea typeface="+mj-ea"/>
                  <a:cs typeface="+mj-cs"/>
                  <a:sym typeface="Arial Narrow"/>
                </a:defRPr>
              </a:pPr>
              <a:r>
                <a:t>&amp; CDA</a:t>
              </a:r>
            </a:p>
          </p:txBody>
        </p:sp>
      </p:grpSp>
      <p:grpSp>
        <p:nvGrpSpPr>
          <p:cNvPr id="863" name="Rectangle 16"/>
          <p:cNvGrpSpPr/>
          <p:nvPr/>
        </p:nvGrpSpPr>
        <p:grpSpPr>
          <a:xfrm>
            <a:off x="3573240" y="4660979"/>
            <a:ext cx="1035845" cy="657065"/>
            <a:chOff x="0" y="0"/>
            <a:chExt cx="1035844" cy="657064"/>
          </a:xfrm>
        </p:grpSpPr>
        <p:sp>
          <p:nvSpPr>
            <p:cNvPr id="861"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62" name="FHIR"/>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FHIR</a:t>
              </a:r>
            </a:p>
          </p:txBody>
        </p:sp>
      </p:grpSp>
      <p:sp>
        <p:nvSpPr>
          <p:cNvPr id="864" name="Rectangle 18"/>
          <p:cNvSpPr txBox="1"/>
          <p:nvPr/>
        </p:nvSpPr>
        <p:spPr>
          <a:xfrm>
            <a:off x="761999" y="305526"/>
            <a:ext cx="7391521" cy="486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FFFF"/>
                </a:solidFill>
              </a:defRPr>
            </a:lvl1pPr>
          </a:lstStyle>
          <a:p>
            <a:pPr/>
            <a:r>
              <a:t>Model Driven Architecture (MDA)</a:t>
            </a:r>
          </a:p>
        </p:txBody>
      </p:sp>
      <p:grpSp>
        <p:nvGrpSpPr>
          <p:cNvPr id="867" name="Rectangle 19"/>
          <p:cNvGrpSpPr/>
          <p:nvPr/>
        </p:nvGrpSpPr>
        <p:grpSpPr>
          <a:xfrm>
            <a:off x="7010399" y="4660979"/>
            <a:ext cx="1035846" cy="657065"/>
            <a:chOff x="0" y="0"/>
            <a:chExt cx="1035844" cy="657064"/>
          </a:xfrm>
        </p:grpSpPr>
        <p:sp>
          <p:nvSpPr>
            <p:cNvPr id="865"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66" name="C-CDA"/>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C-CDA</a:t>
              </a:r>
            </a:p>
          </p:txBody>
        </p:sp>
      </p:grpSp>
      <p:grpSp>
        <p:nvGrpSpPr>
          <p:cNvPr id="870" name="Rectangle 26"/>
          <p:cNvGrpSpPr/>
          <p:nvPr/>
        </p:nvGrpSpPr>
        <p:grpSpPr>
          <a:xfrm>
            <a:off x="3573240" y="4660979"/>
            <a:ext cx="1035845" cy="657065"/>
            <a:chOff x="0" y="0"/>
            <a:chExt cx="1035844" cy="657064"/>
          </a:xfrm>
        </p:grpSpPr>
        <p:sp>
          <p:nvSpPr>
            <p:cNvPr id="868"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69" name="FHIR"/>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FHIR</a:t>
              </a:r>
            </a:p>
          </p:txBody>
        </p:sp>
      </p:grpSp>
      <p:grpSp>
        <p:nvGrpSpPr>
          <p:cNvPr id="873" name="Rectangle 27"/>
          <p:cNvGrpSpPr/>
          <p:nvPr/>
        </p:nvGrpSpPr>
        <p:grpSpPr>
          <a:xfrm>
            <a:off x="5271827" y="4660979"/>
            <a:ext cx="1035845" cy="657065"/>
            <a:chOff x="0" y="0"/>
            <a:chExt cx="1035844" cy="657064"/>
          </a:xfrm>
        </p:grpSpPr>
        <p:sp>
          <p:nvSpPr>
            <p:cNvPr id="871"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72" name="NIEM"/>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NIEM</a:t>
              </a:r>
            </a:p>
          </p:txBody>
        </p:sp>
      </p:grpSp>
      <p:grpSp>
        <p:nvGrpSpPr>
          <p:cNvPr id="876" name="Rectangle 28"/>
          <p:cNvGrpSpPr/>
          <p:nvPr/>
        </p:nvGrpSpPr>
        <p:grpSpPr>
          <a:xfrm>
            <a:off x="7010399" y="4660979"/>
            <a:ext cx="1035846" cy="657065"/>
            <a:chOff x="0" y="0"/>
            <a:chExt cx="1035844" cy="657064"/>
          </a:xfrm>
        </p:grpSpPr>
        <p:sp>
          <p:nvSpPr>
            <p:cNvPr id="874"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sz="1800">
                  <a:solidFill>
                    <a:srgbClr val="FFFFFF"/>
                  </a:solidFill>
                  <a:latin typeface="+mj-lt"/>
                  <a:ea typeface="+mj-ea"/>
                  <a:cs typeface="+mj-cs"/>
                  <a:sym typeface="Arial Narrow"/>
                </a:defRPr>
              </a:pPr>
            </a:p>
          </p:txBody>
        </p:sp>
        <p:sp>
          <p:nvSpPr>
            <p:cNvPr id="875" name="C-CDA"/>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C-CDA</a:t>
              </a:r>
            </a:p>
          </p:txBody>
        </p:sp>
      </p:grpSp>
      <p:grpSp>
        <p:nvGrpSpPr>
          <p:cNvPr id="879" name="Rectangle 20"/>
          <p:cNvGrpSpPr/>
          <p:nvPr/>
        </p:nvGrpSpPr>
        <p:grpSpPr>
          <a:xfrm>
            <a:off x="7010399" y="1983439"/>
            <a:ext cx="1035846" cy="657065"/>
            <a:chOff x="0" y="0"/>
            <a:chExt cx="1035844" cy="657064"/>
          </a:xfrm>
        </p:grpSpPr>
        <p:sp>
          <p:nvSpPr>
            <p:cNvPr id="877" name="Rectangle"/>
            <p:cNvSpPr/>
            <p:nvPr/>
          </p:nvSpPr>
          <p:spPr>
            <a:xfrm>
              <a:off x="-1" y="-1"/>
              <a:ext cx="1035846" cy="657066"/>
            </a:xfrm>
            <a:prstGeom prst="rect">
              <a:avLst/>
            </a:prstGeom>
            <a:solidFill>
              <a:schemeClr val="accent1"/>
            </a:soli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878" name="FHIM"/>
            <p:cNvSpPr txBox="1"/>
            <p:nvPr/>
          </p:nvSpPr>
          <p:spPr>
            <a:xfrm>
              <a:off x="-1" y="149461"/>
              <a:ext cx="103584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latin typeface="+mj-lt"/>
                  <a:ea typeface="+mj-ea"/>
                  <a:cs typeface="+mj-cs"/>
                  <a:sym typeface="Arial Narrow"/>
                </a:defRPr>
              </a:lvl1pPr>
            </a:lstStyle>
            <a:p>
              <a:pPr/>
              <a:r>
                <a:t>FHIM</a:t>
              </a:r>
            </a:p>
          </p:txBody>
        </p:sp>
      </p:gr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Rectangle 18"/>
          <p:cNvSpPr txBox="1"/>
          <p:nvPr/>
        </p:nvSpPr>
        <p:spPr>
          <a:xfrm>
            <a:off x="761999" y="305526"/>
            <a:ext cx="7391521" cy="486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FFFF"/>
                </a:solidFill>
              </a:defRPr>
            </a:lvl1pPr>
          </a:lstStyle>
          <a:p>
            <a:pPr/>
            <a:r>
              <a:t>Model Driven Information Architecture</a:t>
            </a:r>
          </a:p>
        </p:txBody>
      </p:sp>
      <p:pic>
        <p:nvPicPr>
          <p:cNvPr id="884" name="Picture 2" descr="Picture 2"/>
          <p:cNvPicPr>
            <a:picLocks noChangeAspect="1"/>
          </p:cNvPicPr>
          <p:nvPr/>
        </p:nvPicPr>
        <p:blipFill>
          <a:blip r:embed="rId3">
            <a:extLst/>
          </a:blip>
          <a:stretch>
            <a:fillRect/>
          </a:stretch>
        </p:blipFill>
        <p:spPr>
          <a:xfrm>
            <a:off x="990600" y="990600"/>
            <a:ext cx="7086600" cy="5663701"/>
          </a:xfrm>
          <a:prstGeom prst="rect">
            <a:avLst/>
          </a:prstGeom>
          <a:ln w="12700">
            <a:miter lim="400000"/>
          </a:ln>
        </p:spPr>
      </p:pic>
      <p:sp>
        <p:nvSpPr>
          <p:cNvPr id="885" name="TextBox 1"/>
          <p:cNvSpPr txBox="1"/>
          <p:nvPr/>
        </p:nvSpPr>
        <p:spPr>
          <a:xfrm>
            <a:off x="6172200" y="1256947"/>
            <a:ext cx="2895600" cy="1158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a:pPr>
            <a:r>
              <a:t>FHIM</a:t>
            </a:r>
          </a:p>
          <a:p>
            <a:pPr algn="ctr">
              <a:defRPr b="1"/>
            </a:pPr>
            <a:r>
              <a:t>Health superset</a:t>
            </a:r>
          </a:p>
          <a:p>
            <a:pPr algn="ctr">
              <a:defRPr b="1" i="1"/>
            </a:pPr>
            <a:r>
              <a:t>Analysis level</a:t>
            </a:r>
          </a:p>
        </p:txBody>
      </p:sp>
      <p:sp>
        <p:nvSpPr>
          <p:cNvPr id="886" name="TextBox 21"/>
          <p:cNvSpPr txBox="1"/>
          <p:nvPr/>
        </p:nvSpPr>
        <p:spPr>
          <a:xfrm>
            <a:off x="7696200" y="4696623"/>
            <a:ext cx="1447800" cy="802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a:pPr>
            <a:r>
              <a:t>DBMS</a:t>
            </a:r>
          </a:p>
          <a:p>
            <a:pPr algn="ctr">
              <a:defRPr b="1"/>
            </a:pPr>
            <a:r>
              <a:t>DDL</a:t>
            </a:r>
          </a:p>
        </p:txBody>
      </p:sp>
      <p:sp>
        <p:nvSpPr>
          <p:cNvPr id="887" name="TextBox 22"/>
          <p:cNvSpPr txBox="1"/>
          <p:nvPr/>
        </p:nvSpPr>
        <p:spPr>
          <a:xfrm>
            <a:off x="0" y="4606691"/>
            <a:ext cx="1371600" cy="1158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a:pPr>
            <a:r>
              <a:t>FHIR</a:t>
            </a:r>
          </a:p>
          <a:p>
            <a:pPr algn="ctr">
              <a:defRPr b="1"/>
            </a:pPr>
            <a:r>
              <a:t>NIEM</a:t>
            </a:r>
          </a:p>
          <a:p>
            <a:pPr algn="ctr">
              <a:defRPr b="1"/>
            </a:pPr>
            <a:r>
              <a:t>C-CDA</a:t>
            </a:r>
          </a:p>
        </p:txBody>
      </p:sp>
      <p:sp>
        <p:nvSpPr>
          <p:cNvPr id="888" name="TextBox 23"/>
          <p:cNvSpPr txBox="1"/>
          <p:nvPr/>
        </p:nvSpPr>
        <p:spPr>
          <a:xfrm>
            <a:off x="6172200" y="2806681"/>
            <a:ext cx="3048000" cy="11584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a:pPr>
            <a:r>
              <a:t>VIM</a:t>
            </a:r>
          </a:p>
          <a:p>
            <a:pPr algn="ctr">
              <a:defRPr b="1"/>
            </a:pPr>
            <a:r>
              <a:t>VA FHIM profile</a:t>
            </a:r>
          </a:p>
          <a:p>
            <a:pPr algn="ctr">
              <a:defRPr b="1" i="1"/>
            </a:pPr>
            <a:r>
              <a:t>Design Level</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Title 1"/>
          <p:cNvSpPr txBox="1"/>
          <p:nvPr>
            <p:ph type="title"/>
          </p:nvPr>
        </p:nvSpPr>
        <p:spPr>
          <a:xfrm>
            <a:off x="0" y="0"/>
            <a:ext cx="7315200" cy="1017588"/>
          </a:xfrm>
          <a:prstGeom prst="rect">
            <a:avLst/>
          </a:prstGeom>
        </p:spPr>
        <p:txBody>
          <a:bodyPr/>
          <a:lstStyle/>
          <a:p>
            <a:pPr algn="ctr">
              <a:defRPr b="1" sz="2800"/>
            </a:pPr>
            <a:r>
              <a:t>US HIT Reference Information Model </a:t>
            </a:r>
            <a:br/>
            <a:r>
              <a:t>Logical MDA Informatics</a:t>
            </a:r>
            <a:r>
              <a:rPr b="0">
                <a:latin typeface="Arial Black"/>
                <a:ea typeface="Arial Black"/>
                <a:cs typeface="Arial Black"/>
                <a:sym typeface="Arial Black"/>
              </a:rPr>
              <a:t> View</a:t>
            </a:r>
          </a:p>
        </p:txBody>
      </p:sp>
      <p:sp>
        <p:nvSpPr>
          <p:cNvPr id="89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89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89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pic>
        <p:nvPicPr>
          <p:cNvPr id="896" name="Picture 4" descr="Picture 4"/>
          <p:cNvPicPr>
            <a:picLocks noChangeAspect="1"/>
          </p:cNvPicPr>
          <p:nvPr/>
        </p:nvPicPr>
        <p:blipFill>
          <a:blip r:embed="rId2">
            <a:extLst/>
          </a:blip>
          <a:stretch>
            <a:fillRect/>
          </a:stretch>
        </p:blipFill>
        <p:spPr>
          <a:xfrm>
            <a:off x="911082" y="990600"/>
            <a:ext cx="7458076" cy="5705000"/>
          </a:xfrm>
          <a:prstGeom prst="rect">
            <a:avLst/>
          </a:prstGeom>
          <a:ln w="12700">
            <a:miter lim="400000"/>
          </a:ln>
        </p:spPr>
      </p:pic>
      <p:sp>
        <p:nvSpPr>
          <p:cNvPr id="897" name="5-Point Star 6"/>
          <p:cNvSpPr/>
          <p:nvPr/>
        </p:nvSpPr>
        <p:spPr>
          <a:xfrm>
            <a:off x="6858000"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pic>
        <p:nvPicPr>
          <p:cNvPr id="898" name="Picture 13" descr="Picture 13"/>
          <p:cNvPicPr>
            <a:picLocks noChangeAspect="1"/>
          </p:cNvPicPr>
          <p:nvPr/>
        </p:nvPicPr>
        <p:blipFill>
          <a:blip r:embed="rId3">
            <a:extLst/>
          </a:blip>
          <a:stretch>
            <a:fillRect/>
          </a:stretch>
        </p:blipFill>
        <p:spPr>
          <a:xfrm>
            <a:off x="8011789" y="8340"/>
            <a:ext cx="979812" cy="10092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0" name="Title 1"/>
          <p:cNvSpPr txBox="1"/>
          <p:nvPr>
            <p:ph type="title"/>
          </p:nvPr>
        </p:nvSpPr>
        <p:spPr>
          <a:xfrm>
            <a:off x="0" y="0"/>
            <a:ext cx="7924800" cy="1295400"/>
          </a:xfrm>
          <a:prstGeom prst="rect">
            <a:avLst/>
          </a:prstGeom>
        </p:spPr>
        <p:txBody>
          <a:bodyPr/>
          <a:lstStyle/>
          <a:p>
            <a:pPr algn="ctr">
              <a:defRPr b="1" sz="2800"/>
            </a:pPr>
            <a:r>
              <a:t>Notional FHA Sponsored </a:t>
            </a:r>
            <a:br/>
            <a:r>
              <a:t>Health IT Reference </a:t>
            </a:r>
            <a:r>
              <a:rPr>
                <a:latin typeface="+mj-lt"/>
                <a:ea typeface="+mj-ea"/>
                <a:cs typeface="+mj-cs"/>
                <a:sym typeface="Arial Narrow"/>
              </a:rPr>
              <a:t>Architecture</a:t>
            </a:r>
            <a:br>
              <a:rPr>
                <a:latin typeface="+mj-lt"/>
                <a:ea typeface="+mj-ea"/>
                <a:cs typeface="+mj-cs"/>
                <a:sym typeface="Arial Narrow"/>
              </a:rPr>
            </a:br>
          </a:p>
        </p:txBody>
      </p:sp>
      <p:grpSp>
        <p:nvGrpSpPr>
          <p:cNvPr id="944" name="Diagram 31"/>
          <p:cNvGrpSpPr/>
          <p:nvPr/>
        </p:nvGrpSpPr>
        <p:grpSpPr>
          <a:xfrm>
            <a:off x="115128" y="1373343"/>
            <a:ext cx="6932542" cy="4949514"/>
            <a:chOff x="0" y="0"/>
            <a:chExt cx="6932541" cy="4949513"/>
          </a:xfrm>
        </p:grpSpPr>
        <p:sp>
          <p:nvSpPr>
            <p:cNvPr id="901" name="Line"/>
            <p:cNvSpPr/>
            <p:nvPr/>
          </p:nvSpPr>
          <p:spPr>
            <a:xfrm>
              <a:off x="3466271" y="460680"/>
              <a:ext cx="473324" cy="3117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2" name="Line"/>
            <p:cNvSpPr/>
            <p:nvPr/>
          </p:nvSpPr>
          <p:spPr>
            <a:xfrm>
              <a:off x="2994551" y="460681"/>
              <a:ext cx="471720" cy="3113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3" name="Line"/>
            <p:cNvSpPr/>
            <p:nvPr/>
          </p:nvSpPr>
          <p:spPr>
            <a:xfrm>
              <a:off x="3466271" y="460681"/>
              <a:ext cx="473324" cy="1854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4" name="Line"/>
            <p:cNvSpPr/>
            <p:nvPr/>
          </p:nvSpPr>
          <p:spPr>
            <a:xfrm>
              <a:off x="3042094" y="460680"/>
              <a:ext cx="424177" cy="18534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5" name="Line"/>
            <p:cNvSpPr/>
            <p:nvPr/>
          </p:nvSpPr>
          <p:spPr>
            <a:xfrm>
              <a:off x="3466271" y="460680"/>
              <a:ext cx="473324" cy="619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6" name="Line"/>
            <p:cNvSpPr/>
            <p:nvPr/>
          </p:nvSpPr>
          <p:spPr>
            <a:xfrm>
              <a:off x="3085270" y="460680"/>
              <a:ext cx="381002" cy="621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7" name="Line"/>
            <p:cNvSpPr/>
            <p:nvPr/>
          </p:nvSpPr>
          <p:spPr>
            <a:xfrm>
              <a:off x="3466271" y="460680"/>
              <a:ext cx="2643648" cy="4028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081"/>
                  </a:lnTo>
                  <a:lnTo>
                    <a:pt x="21600" y="21081"/>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8" name="Line"/>
            <p:cNvSpPr/>
            <p:nvPr/>
          </p:nvSpPr>
          <p:spPr>
            <a:xfrm>
              <a:off x="3466271" y="460680"/>
              <a:ext cx="861944" cy="4028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081"/>
                  </a:lnTo>
                  <a:lnTo>
                    <a:pt x="21600" y="21081"/>
                  </a:lnTo>
                  <a:lnTo>
                    <a:pt x="2160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09" name="Line"/>
            <p:cNvSpPr/>
            <p:nvPr/>
          </p:nvSpPr>
          <p:spPr>
            <a:xfrm>
              <a:off x="2563005" y="460680"/>
              <a:ext cx="903267" cy="4028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081"/>
                  </a:lnTo>
                  <a:lnTo>
                    <a:pt x="0" y="21081"/>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sp>
          <p:nvSpPr>
            <p:cNvPr id="910" name="Line"/>
            <p:cNvSpPr/>
            <p:nvPr/>
          </p:nvSpPr>
          <p:spPr>
            <a:xfrm>
              <a:off x="797085" y="460680"/>
              <a:ext cx="2669186" cy="4028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081"/>
                  </a:lnTo>
                  <a:lnTo>
                    <a:pt x="0" y="21081"/>
                  </a:lnTo>
                  <a:lnTo>
                    <a:pt x="0" y="21600"/>
                  </a:lnTo>
                </a:path>
              </a:pathLst>
            </a:custGeom>
            <a:noFill/>
            <a:ln w="25400" cap="flat">
              <a:solidFill>
                <a:srgbClr val="025098"/>
              </a:solidFill>
              <a:prstDash val="solid"/>
              <a:round/>
            </a:ln>
            <a:effectLst/>
          </p:spPr>
          <p:txBody>
            <a:bodyPr wrap="square" lIns="50800" tIns="50800" rIns="50800" bIns="50800" numCol="1" anchor="t">
              <a:noAutofit/>
            </a:bodyPr>
            <a:lstStyle/>
            <a:p>
              <a:pPr/>
            </a:p>
          </p:txBody>
        </p:sp>
        <p:grpSp>
          <p:nvGrpSpPr>
            <p:cNvPr id="913" name="Group"/>
            <p:cNvGrpSpPr/>
            <p:nvPr/>
          </p:nvGrpSpPr>
          <p:grpSpPr>
            <a:xfrm>
              <a:off x="0" y="0"/>
              <a:ext cx="6932542" cy="460681"/>
              <a:chOff x="0" y="0"/>
              <a:chExt cx="6932541" cy="460680"/>
            </a:xfrm>
          </p:grpSpPr>
          <p:sp>
            <p:nvSpPr>
              <p:cNvPr id="911" name="Rectangle"/>
              <p:cNvSpPr/>
              <p:nvPr/>
            </p:nvSpPr>
            <p:spPr>
              <a:xfrm>
                <a:off x="0" y="0"/>
                <a:ext cx="6932542" cy="4606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1066800">
                  <a:lnSpc>
                    <a:spcPct val="90000"/>
                  </a:lnSpc>
                  <a:spcBef>
                    <a:spcPts val="1000"/>
                  </a:spcBef>
                  <a:defRPr>
                    <a:solidFill>
                      <a:srgbClr val="FFFFFF"/>
                    </a:solidFill>
                  </a:defRPr>
                </a:pPr>
              </a:p>
            </p:txBody>
          </p:sp>
          <p:sp>
            <p:nvSpPr>
              <p:cNvPr id="912" name="Common Logical Information Model (CLIM)"/>
              <p:cNvSpPr txBox="1"/>
              <p:nvPr/>
            </p:nvSpPr>
            <p:spPr>
              <a:xfrm>
                <a:off x="0" y="42286"/>
                <a:ext cx="6932542" cy="3761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5240" tIns="15240" rIns="15240" bIns="15240" numCol="1" anchor="ctr">
                <a:spAutoFit/>
              </a:bodyPr>
              <a:lstStyle>
                <a:lvl1pPr algn="ctr" defTabSz="1066800">
                  <a:lnSpc>
                    <a:spcPct val="90000"/>
                  </a:lnSpc>
                  <a:spcBef>
                    <a:spcPts val="1000"/>
                  </a:spcBef>
                  <a:defRPr>
                    <a:solidFill>
                      <a:srgbClr val="FFFFFF"/>
                    </a:solidFill>
                  </a:defRPr>
                </a:lvl1pPr>
              </a:lstStyle>
              <a:p>
                <a:pPr/>
                <a:r>
                  <a:t>Common Logical Information Model (CLIM)</a:t>
                </a:r>
              </a:p>
            </p:txBody>
          </p:sp>
        </p:grpSp>
        <p:grpSp>
          <p:nvGrpSpPr>
            <p:cNvPr id="916" name="Group"/>
            <p:cNvGrpSpPr/>
            <p:nvPr/>
          </p:nvGrpSpPr>
          <p:grpSpPr>
            <a:xfrm>
              <a:off x="15391" y="4488832"/>
              <a:ext cx="1563388" cy="460682"/>
              <a:chOff x="0" y="0"/>
              <a:chExt cx="1563386" cy="460680"/>
            </a:xfrm>
          </p:grpSpPr>
          <p:sp>
            <p:nvSpPr>
              <p:cNvPr id="914" name="Rectangle"/>
              <p:cNvSpPr/>
              <p:nvPr/>
            </p:nvSpPr>
            <p:spPr>
              <a:xfrm>
                <a:off x="-1" y="0"/>
                <a:ext cx="1563388" cy="4606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15" name="NIEM"/>
              <p:cNvSpPr txBox="1"/>
              <p:nvPr/>
            </p:nvSpPr>
            <p:spPr>
              <a:xfrm>
                <a:off x="0" y="75745"/>
                <a:ext cx="1563386" cy="3091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NIEM</a:t>
                </a:r>
              </a:p>
            </p:txBody>
          </p:sp>
        </p:grpSp>
        <p:grpSp>
          <p:nvGrpSpPr>
            <p:cNvPr id="919" name="Group"/>
            <p:cNvGrpSpPr/>
            <p:nvPr/>
          </p:nvGrpSpPr>
          <p:grpSpPr>
            <a:xfrm>
              <a:off x="1772263" y="4488832"/>
              <a:ext cx="1581482" cy="460682"/>
              <a:chOff x="0" y="0"/>
              <a:chExt cx="1581480" cy="460680"/>
            </a:xfrm>
          </p:grpSpPr>
          <p:sp>
            <p:nvSpPr>
              <p:cNvPr id="917" name="Rectangle"/>
              <p:cNvSpPr/>
              <p:nvPr/>
            </p:nvSpPr>
            <p:spPr>
              <a:xfrm>
                <a:off x="0" y="0"/>
                <a:ext cx="1581481" cy="4606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18" name="FHIR"/>
              <p:cNvSpPr txBox="1"/>
              <p:nvPr/>
            </p:nvSpPr>
            <p:spPr>
              <a:xfrm>
                <a:off x="0" y="75745"/>
                <a:ext cx="1581481" cy="3091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FHIR</a:t>
                </a:r>
              </a:p>
            </p:txBody>
          </p:sp>
        </p:grpSp>
        <p:grpSp>
          <p:nvGrpSpPr>
            <p:cNvPr id="922" name="Group"/>
            <p:cNvGrpSpPr/>
            <p:nvPr/>
          </p:nvGrpSpPr>
          <p:grpSpPr>
            <a:xfrm>
              <a:off x="3547232" y="4488832"/>
              <a:ext cx="1561968" cy="460682"/>
              <a:chOff x="0" y="0"/>
              <a:chExt cx="1561967" cy="460680"/>
            </a:xfrm>
          </p:grpSpPr>
          <p:sp>
            <p:nvSpPr>
              <p:cNvPr id="920" name="Rectangle"/>
              <p:cNvSpPr/>
              <p:nvPr/>
            </p:nvSpPr>
            <p:spPr>
              <a:xfrm>
                <a:off x="-1" y="0"/>
                <a:ext cx="1561969" cy="4606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21" name="CDA/CCDA"/>
              <p:cNvSpPr txBox="1"/>
              <p:nvPr/>
            </p:nvSpPr>
            <p:spPr>
              <a:xfrm>
                <a:off x="0" y="75745"/>
                <a:ext cx="1561967" cy="3091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CDA/CCDA</a:t>
                </a:r>
              </a:p>
            </p:txBody>
          </p:sp>
        </p:grpSp>
        <p:grpSp>
          <p:nvGrpSpPr>
            <p:cNvPr id="925" name="Group"/>
            <p:cNvGrpSpPr/>
            <p:nvPr/>
          </p:nvGrpSpPr>
          <p:grpSpPr>
            <a:xfrm>
              <a:off x="5302685" y="4488832"/>
              <a:ext cx="1614467" cy="460682"/>
              <a:chOff x="0" y="0"/>
              <a:chExt cx="1614465" cy="460680"/>
            </a:xfrm>
          </p:grpSpPr>
          <p:sp>
            <p:nvSpPr>
              <p:cNvPr id="923" name="Rectangle"/>
              <p:cNvSpPr/>
              <p:nvPr/>
            </p:nvSpPr>
            <p:spPr>
              <a:xfrm>
                <a:off x="0" y="0"/>
                <a:ext cx="1614466" cy="4606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24" name="HL7 V2"/>
              <p:cNvSpPr txBox="1"/>
              <p:nvPr/>
            </p:nvSpPr>
            <p:spPr>
              <a:xfrm>
                <a:off x="0" y="75745"/>
                <a:ext cx="1614466" cy="3091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HL7 V2</a:t>
                </a:r>
              </a:p>
            </p:txBody>
          </p:sp>
        </p:grpSp>
        <p:grpSp>
          <p:nvGrpSpPr>
            <p:cNvPr id="928" name="Group"/>
            <p:cNvGrpSpPr/>
            <p:nvPr/>
          </p:nvGrpSpPr>
          <p:grpSpPr>
            <a:xfrm>
              <a:off x="722048" y="598043"/>
              <a:ext cx="2363222" cy="967316"/>
              <a:chOff x="0" y="0"/>
              <a:chExt cx="2363220" cy="967314"/>
            </a:xfrm>
          </p:grpSpPr>
          <p:sp>
            <p:nvSpPr>
              <p:cNvPr id="926" name="Rectangle"/>
              <p:cNvSpPr/>
              <p:nvPr/>
            </p:nvSpPr>
            <p:spPr>
              <a:xfrm>
                <a:off x="-1" y="0"/>
                <a:ext cx="2363222" cy="967315"/>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1800">
                    <a:solidFill>
                      <a:srgbClr val="FFFFFF"/>
                    </a:solidFill>
                  </a:defRPr>
                </a:pPr>
              </a:p>
            </p:txBody>
          </p:sp>
          <p:sp>
            <p:nvSpPr>
              <p:cNvPr id="927" name="Informed by FHIM  CIMI &amp; DCMs"/>
              <p:cNvSpPr txBox="1"/>
              <p:nvPr/>
            </p:nvSpPr>
            <p:spPr>
              <a:xfrm>
                <a:off x="0" y="197201"/>
                <a:ext cx="2363221" cy="572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Informed by FHIM  CIMI &amp; DCMs</a:t>
                </a:r>
              </a:p>
            </p:txBody>
          </p:sp>
        </p:grpSp>
        <p:grpSp>
          <p:nvGrpSpPr>
            <p:cNvPr id="931" name="Group"/>
            <p:cNvGrpSpPr/>
            <p:nvPr/>
          </p:nvGrpSpPr>
          <p:grpSpPr>
            <a:xfrm>
              <a:off x="3939593" y="598503"/>
              <a:ext cx="2269878" cy="962759"/>
              <a:chOff x="0" y="0"/>
              <a:chExt cx="2269876" cy="962757"/>
            </a:xfrm>
          </p:grpSpPr>
          <p:sp>
            <p:nvSpPr>
              <p:cNvPr id="929" name="Rectangle"/>
              <p:cNvSpPr/>
              <p:nvPr/>
            </p:nvSpPr>
            <p:spPr>
              <a:xfrm>
                <a:off x="0" y="0"/>
                <a:ext cx="2269877" cy="962758"/>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00100">
                  <a:lnSpc>
                    <a:spcPct val="90000"/>
                  </a:lnSpc>
                  <a:spcBef>
                    <a:spcPts val="1000"/>
                  </a:spcBef>
                  <a:defRPr sz="1800">
                    <a:solidFill>
                      <a:srgbClr val="FFFFFF"/>
                    </a:solidFill>
                  </a:defRPr>
                </a:pPr>
              </a:p>
            </p:txBody>
          </p:sp>
          <p:sp>
            <p:nvSpPr>
              <p:cNvPr id="930" name="Linked to S&amp;I Framework    Use-Case Simplification"/>
              <p:cNvSpPr txBox="1"/>
              <p:nvPr/>
            </p:nvSpPr>
            <p:spPr>
              <a:xfrm>
                <a:off x="0" y="75804"/>
                <a:ext cx="2269877" cy="811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429" tIns="11429" rIns="11429" bIns="11429" numCol="1" anchor="ctr">
                <a:spAutoFit/>
              </a:bodyPr>
              <a:lstStyle/>
              <a:p>
                <a:pPr algn="ctr" defTabSz="800100">
                  <a:lnSpc>
                    <a:spcPct val="90000"/>
                  </a:lnSpc>
                  <a:spcBef>
                    <a:spcPts val="800"/>
                  </a:spcBef>
                  <a:defRPr sz="1800">
                    <a:solidFill>
                      <a:srgbClr val="FFFFFF"/>
                    </a:solidFill>
                  </a:defRPr>
                </a:pPr>
                <a:r>
                  <a:t>Linked to S&amp;I Framework    </a:t>
                </a:r>
                <a:r>
                  <a:rPr sz="2000"/>
                  <a:t>Use-Case</a:t>
                </a:r>
                <a:r>
                  <a:t> Simplification</a:t>
                </a:r>
              </a:p>
            </p:txBody>
          </p:sp>
        </p:grpSp>
        <p:grpSp>
          <p:nvGrpSpPr>
            <p:cNvPr id="934" name="Group"/>
            <p:cNvGrpSpPr/>
            <p:nvPr/>
          </p:nvGrpSpPr>
          <p:grpSpPr>
            <a:xfrm>
              <a:off x="730737" y="1826712"/>
              <a:ext cx="2311358" cy="974770"/>
              <a:chOff x="0" y="0"/>
              <a:chExt cx="2311356" cy="974768"/>
            </a:xfrm>
          </p:grpSpPr>
          <p:sp>
            <p:nvSpPr>
              <p:cNvPr id="932" name="Rectangle"/>
              <p:cNvSpPr/>
              <p:nvPr/>
            </p:nvSpPr>
            <p:spPr>
              <a:xfrm>
                <a:off x="0" y="0"/>
                <a:ext cx="2311357" cy="974769"/>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33" name="Linked to EHR System Functional Model"/>
              <p:cNvSpPr txBox="1"/>
              <p:nvPr/>
            </p:nvSpPr>
            <p:spPr>
              <a:xfrm>
                <a:off x="0" y="69068"/>
                <a:ext cx="2311357" cy="836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Linked to EHR System Functional Model</a:t>
                </a:r>
              </a:p>
            </p:txBody>
          </p:sp>
        </p:grpSp>
        <p:grpSp>
          <p:nvGrpSpPr>
            <p:cNvPr id="937" name="Group"/>
            <p:cNvGrpSpPr/>
            <p:nvPr/>
          </p:nvGrpSpPr>
          <p:grpSpPr>
            <a:xfrm>
              <a:off x="3939593" y="1765372"/>
              <a:ext cx="2244430" cy="1100355"/>
              <a:chOff x="0" y="0"/>
              <a:chExt cx="2244429" cy="1100353"/>
            </a:xfrm>
          </p:grpSpPr>
          <p:sp>
            <p:nvSpPr>
              <p:cNvPr id="935" name="Rectangle"/>
              <p:cNvSpPr/>
              <p:nvPr/>
            </p:nvSpPr>
            <p:spPr>
              <a:xfrm>
                <a:off x="0" y="14971"/>
                <a:ext cx="2244430" cy="1070412"/>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defRPr sz="2000">
                    <a:solidFill>
                      <a:srgbClr val="FFFFFF"/>
                    </a:solidFill>
                  </a:defRPr>
                </a:pPr>
              </a:p>
            </p:txBody>
          </p:sp>
          <p:sp>
            <p:nvSpPr>
              <p:cNvPr id="936" name="Linked to…"/>
              <p:cNvSpPr txBox="1"/>
              <p:nvPr/>
            </p:nvSpPr>
            <p:spPr>
              <a:xfrm>
                <a:off x="0" y="0"/>
                <a:ext cx="2244430" cy="11003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p>
                <a:pPr algn="ctr" defTabSz="889000">
                  <a:lnSpc>
                    <a:spcPct val="90000"/>
                  </a:lnSpc>
                  <a:defRPr sz="2000">
                    <a:solidFill>
                      <a:srgbClr val="FFFFFF"/>
                    </a:solidFill>
                  </a:defRPr>
                </a:pPr>
                <a:r>
                  <a:t>Linked to </a:t>
                </a:r>
              </a:p>
              <a:p>
                <a:pPr algn="ctr" defTabSz="889000">
                  <a:lnSpc>
                    <a:spcPct val="90000"/>
                  </a:lnSpc>
                  <a:defRPr sz="2000">
                    <a:solidFill>
                      <a:srgbClr val="FFFFFF"/>
                    </a:solidFill>
                  </a:defRPr>
                </a:pPr>
                <a:r>
                  <a:t>NIST Risk </a:t>
                </a:r>
              </a:p>
              <a:p>
                <a:pPr algn="ctr" defTabSz="889000">
                  <a:lnSpc>
                    <a:spcPct val="90000"/>
                  </a:lnSpc>
                  <a:defRPr sz="2000">
                    <a:solidFill>
                      <a:srgbClr val="FFFFFF"/>
                    </a:solidFill>
                  </a:defRPr>
                </a:pPr>
                <a:r>
                  <a:t>and Security Framework</a:t>
                </a:r>
              </a:p>
            </p:txBody>
          </p:sp>
        </p:grpSp>
        <p:grpSp>
          <p:nvGrpSpPr>
            <p:cNvPr id="940" name="Group"/>
            <p:cNvGrpSpPr/>
            <p:nvPr/>
          </p:nvGrpSpPr>
          <p:grpSpPr>
            <a:xfrm>
              <a:off x="753025" y="3002761"/>
              <a:ext cx="2241527" cy="1143070"/>
              <a:chOff x="0" y="0"/>
              <a:chExt cx="2241526" cy="1143068"/>
            </a:xfrm>
          </p:grpSpPr>
          <p:sp>
            <p:nvSpPr>
              <p:cNvPr id="938" name="Rectangle"/>
              <p:cNvSpPr/>
              <p:nvPr/>
            </p:nvSpPr>
            <p:spPr>
              <a:xfrm>
                <a:off x="0" y="0"/>
                <a:ext cx="2241527" cy="1143069"/>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39" name="Linked to IHE        Technical Framework"/>
              <p:cNvSpPr txBox="1"/>
              <p:nvPr/>
            </p:nvSpPr>
            <p:spPr>
              <a:xfrm>
                <a:off x="0" y="153218"/>
                <a:ext cx="2241527" cy="836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 Linked to IHE        Technical Framework</a:t>
                </a:r>
              </a:p>
            </p:txBody>
          </p:sp>
        </p:grpSp>
        <p:grpSp>
          <p:nvGrpSpPr>
            <p:cNvPr id="943" name="Group"/>
            <p:cNvGrpSpPr/>
            <p:nvPr/>
          </p:nvGrpSpPr>
          <p:grpSpPr>
            <a:xfrm>
              <a:off x="3939593" y="2970319"/>
              <a:ext cx="2258149" cy="1216480"/>
              <a:chOff x="0" y="0"/>
              <a:chExt cx="2258148" cy="1216479"/>
            </a:xfrm>
          </p:grpSpPr>
          <p:sp>
            <p:nvSpPr>
              <p:cNvPr id="941" name="Rectangle"/>
              <p:cNvSpPr/>
              <p:nvPr/>
            </p:nvSpPr>
            <p:spPr>
              <a:xfrm>
                <a:off x="-1" y="-1"/>
                <a:ext cx="2258150" cy="1216481"/>
              </a:xfrm>
              <a:prstGeom prst="rect">
                <a:avLst/>
              </a:prstGeom>
              <a:solidFill>
                <a:schemeClr val="accent1"/>
              </a:solidFill>
              <a:ln w="25400" cap="flat">
                <a:solidFill>
                  <a:srgbClr val="FFFFFF"/>
                </a:solidFill>
                <a:prstDash val="solid"/>
                <a:round/>
              </a:ln>
              <a:effectLst/>
            </p:spPr>
            <p:txBody>
              <a:bodyPr wrap="square" lIns="50800" tIns="50800" rIns="50800" bIns="50800" numCol="1" anchor="ctr">
                <a:noAutofit/>
              </a:bodyPr>
              <a:lstStyle/>
              <a:p>
                <a:pPr algn="ctr" defTabSz="889000">
                  <a:lnSpc>
                    <a:spcPct val="90000"/>
                  </a:lnSpc>
                  <a:spcBef>
                    <a:spcPts val="1000"/>
                  </a:spcBef>
                  <a:defRPr sz="2000">
                    <a:solidFill>
                      <a:srgbClr val="FFFFFF"/>
                    </a:solidFill>
                  </a:defRPr>
                </a:pPr>
              </a:p>
            </p:txBody>
          </p:sp>
          <p:sp>
            <p:nvSpPr>
              <p:cNvPr id="942" name="Linked to NIST                    HIT Standards   and Testing"/>
              <p:cNvSpPr txBox="1"/>
              <p:nvPr/>
            </p:nvSpPr>
            <p:spPr>
              <a:xfrm>
                <a:off x="0" y="189923"/>
                <a:ext cx="2258149" cy="8366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defTabSz="889000">
                  <a:lnSpc>
                    <a:spcPct val="90000"/>
                  </a:lnSpc>
                  <a:spcBef>
                    <a:spcPts val="800"/>
                  </a:spcBef>
                  <a:defRPr sz="2000">
                    <a:solidFill>
                      <a:srgbClr val="FFFFFF"/>
                    </a:solidFill>
                  </a:defRPr>
                </a:lvl1pPr>
              </a:lstStyle>
              <a:p>
                <a:pPr/>
                <a:r>
                  <a:t>Linked to NIST                    HIT Standards   and Testing</a:t>
                </a:r>
              </a:p>
            </p:txBody>
          </p:sp>
        </p:grpSp>
      </p:grpSp>
      <p:sp>
        <p:nvSpPr>
          <p:cNvPr id="945" name="TextBox 2"/>
          <p:cNvSpPr txBox="1"/>
          <p:nvPr/>
        </p:nvSpPr>
        <p:spPr>
          <a:xfrm>
            <a:off x="6400798" y="2004496"/>
            <a:ext cx="2763984" cy="327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003399"/>
                </a:solidFill>
                <a:latin typeface="Arial Black"/>
                <a:ea typeface="Arial Black"/>
                <a:cs typeface="Arial Black"/>
                <a:sym typeface="Arial Black"/>
              </a:defRPr>
            </a:pPr>
            <a:r>
              <a:t>Tool based</a:t>
            </a:r>
          </a:p>
          <a:p>
            <a:pPr algn="ctr">
              <a:defRPr>
                <a:solidFill>
                  <a:srgbClr val="003399"/>
                </a:solidFill>
                <a:latin typeface="Arial Black"/>
                <a:ea typeface="Arial Black"/>
                <a:cs typeface="Arial Black"/>
                <a:sym typeface="Arial Black"/>
              </a:defRPr>
            </a:pPr>
            <a:r>
              <a:t>Traceability to</a:t>
            </a:r>
          </a:p>
          <a:p>
            <a:pPr marL="230188" indent="-190500">
              <a:buSzPct val="100000"/>
              <a:buFont typeface="Arial"/>
              <a:buChar char="•"/>
              <a:defRPr sz="2000">
                <a:latin typeface="+mj-lt"/>
                <a:ea typeface="+mj-ea"/>
                <a:cs typeface="+mj-cs"/>
                <a:sym typeface="Arial Narrow"/>
              </a:defRPr>
            </a:pPr>
            <a:r>
              <a:t>Laws and Regulations</a:t>
            </a:r>
          </a:p>
          <a:p>
            <a:pPr marL="230188" indent="-190500">
              <a:buSzPct val="100000"/>
              <a:buFont typeface="Arial"/>
              <a:buChar char="•"/>
              <a:defRPr sz="2000">
                <a:latin typeface="+mj-lt"/>
                <a:ea typeface="+mj-ea"/>
                <a:cs typeface="+mj-cs"/>
                <a:sym typeface="Arial Narrow"/>
              </a:defRPr>
            </a:pPr>
            <a:r>
              <a:t>Jurisdictional Policies</a:t>
            </a:r>
          </a:p>
          <a:p>
            <a:pPr marL="230188" indent="-190500">
              <a:buSzPct val="100000"/>
              <a:buFont typeface="Arial"/>
              <a:buChar char="•"/>
              <a:defRPr sz="2000">
                <a:latin typeface="+mj-lt"/>
                <a:ea typeface="+mj-ea"/>
                <a:cs typeface="+mj-cs"/>
                <a:sym typeface="Arial Narrow"/>
              </a:defRPr>
            </a:pPr>
            <a:r>
              <a:t>DOD-VA IBRM, ISA, JIP</a:t>
            </a:r>
          </a:p>
          <a:p>
            <a:pPr marL="230188" indent="-190500">
              <a:buSzPct val="100000"/>
              <a:buFont typeface="Arial"/>
              <a:buChar char="•"/>
              <a:defRPr sz="2000">
                <a:latin typeface="+mj-lt"/>
                <a:ea typeface="+mj-ea"/>
                <a:cs typeface="+mj-cs"/>
                <a:sym typeface="Arial Narrow"/>
              </a:defRPr>
            </a:pPr>
            <a:r>
              <a:t>Clinical Guidelines </a:t>
            </a:r>
          </a:p>
          <a:p>
            <a:pPr marL="230188" indent="-190500">
              <a:buSzPct val="100000"/>
              <a:buFont typeface="Arial"/>
              <a:buChar char="•"/>
              <a:defRPr sz="2000">
                <a:latin typeface="+mj-lt"/>
                <a:ea typeface="+mj-ea"/>
                <a:cs typeface="+mj-cs"/>
                <a:sym typeface="Arial Narrow"/>
              </a:defRPr>
            </a:pPr>
            <a:r>
              <a:t>Clinical Pathways </a:t>
            </a:r>
          </a:p>
          <a:p>
            <a:pPr marL="230188" indent="-190500">
              <a:buSzPct val="100000"/>
              <a:buFont typeface="Arial"/>
              <a:buChar char="•"/>
              <a:defRPr sz="2000">
                <a:latin typeface="+mj-lt"/>
                <a:ea typeface="+mj-ea"/>
                <a:cs typeface="+mj-cs"/>
                <a:sym typeface="Arial Narrow"/>
              </a:defRPr>
            </a:pPr>
            <a:r>
              <a:t>Quality Measures</a:t>
            </a:r>
          </a:p>
          <a:p>
            <a:pPr marL="230188" indent="-190500">
              <a:buSzPct val="100000"/>
              <a:buFont typeface="Arial"/>
              <a:buChar char="•"/>
              <a:defRPr sz="2000">
                <a:latin typeface="+mj-lt"/>
                <a:ea typeface="+mj-ea"/>
                <a:cs typeface="+mj-cs"/>
                <a:sym typeface="Arial Narrow"/>
              </a:defRPr>
            </a:pPr>
            <a:r>
              <a:t>Implementations</a:t>
            </a:r>
          </a:p>
          <a:p>
            <a:pPr marL="230188" indent="-190500">
              <a:buSzPct val="100000"/>
              <a:buFont typeface="Arial"/>
              <a:buChar char="•"/>
              <a:defRPr sz="2000">
                <a:latin typeface="+mj-lt"/>
                <a:ea typeface="+mj-ea"/>
                <a:cs typeface="+mj-cs"/>
                <a:sym typeface="Arial Narrow"/>
              </a:defRPr>
            </a:pPr>
            <a:r>
              <a:t>Tests and Certifications</a:t>
            </a:r>
          </a:p>
        </p:txBody>
      </p:sp>
      <p:sp>
        <p:nvSpPr>
          <p:cNvPr id="946"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94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948"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949" name="TextBox 3"/>
          <p:cNvSpPr txBox="1"/>
          <p:nvPr/>
        </p:nvSpPr>
        <p:spPr>
          <a:xfrm>
            <a:off x="-2" y="6340360"/>
            <a:ext cx="8591351" cy="30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400">
                <a:solidFill>
                  <a:srgbClr val="FF0000"/>
                </a:solidFill>
                <a:latin typeface="+mj-lt"/>
                <a:ea typeface="+mj-ea"/>
                <a:cs typeface="+mj-cs"/>
                <a:sym typeface="Arial Narrow"/>
              </a:defRPr>
            </a:lvl1pPr>
          </a:lstStyle>
          <a:p>
            <a:pPr/>
            <a:r>
              <a:t>Goal is consistent data formats and semantics across implementation paradigms IAW FHA 2015 Interoperability  Roadmap</a:t>
            </a:r>
          </a:p>
        </p:txBody>
      </p:sp>
      <p:sp>
        <p:nvSpPr>
          <p:cNvPr id="950" name="5-Point Star 8"/>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2" name="Title 1"/>
          <p:cNvSpPr txBox="1"/>
          <p:nvPr>
            <p:ph type="title"/>
          </p:nvPr>
        </p:nvSpPr>
        <p:spPr>
          <a:xfrm>
            <a:off x="381000" y="-15087"/>
            <a:ext cx="7924800" cy="1017588"/>
          </a:xfrm>
          <a:prstGeom prst="rect">
            <a:avLst/>
          </a:prstGeom>
        </p:spPr>
        <p:txBody>
          <a:bodyPr/>
          <a:lstStyle/>
          <a:p>
            <a:pPr algn="ctr">
              <a:defRPr b="1" sz="2800"/>
            </a:pPr>
            <a:r>
              <a:t>Software Development Lifecycle </a:t>
            </a:r>
            <a:br/>
            <a:r>
              <a:t>Notional User-Story / Use Case</a:t>
            </a:r>
          </a:p>
        </p:txBody>
      </p:sp>
      <p:sp>
        <p:nvSpPr>
          <p:cNvPr id="953" name="TextBox 2"/>
          <p:cNvSpPr txBox="1"/>
          <p:nvPr/>
        </p:nvSpPr>
        <p:spPr>
          <a:xfrm>
            <a:off x="152400" y="1182935"/>
            <a:ext cx="8991600" cy="480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97838" indent="-457200">
              <a:buSzPct val="100000"/>
              <a:buAutoNum type="arabicPeriod" startAt="1"/>
              <a:defRPr sz="2000" u="sng">
                <a:latin typeface="+mj-lt"/>
                <a:ea typeface="+mj-ea"/>
                <a:cs typeface="+mj-cs"/>
                <a:sym typeface="Arial Narrow"/>
              </a:defRPr>
            </a:pPr>
            <a:r>
              <a:t>Clinician Lists</a:t>
            </a:r>
            <a:r>
              <a:rPr u="none"/>
              <a:t> prioritize Health Data Sharing (HDS) initiatives; where, the lists inform</a:t>
            </a:r>
          </a:p>
          <a:p>
            <a:pPr marL="497838" indent="-457200">
              <a:spcBef>
                <a:spcPts val="1200"/>
              </a:spcBef>
              <a:buSzPct val="100000"/>
              <a:buAutoNum type="arabicPeriod" startAt="1"/>
              <a:defRPr sz="2000" u="sng">
                <a:latin typeface="+mj-lt"/>
                <a:ea typeface="+mj-ea"/>
                <a:cs typeface="+mj-cs"/>
                <a:sym typeface="Arial Narrow"/>
              </a:defRPr>
            </a:pPr>
            <a:r>
              <a:t>Business Use Cases </a:t>
            </a:r>
            <a:r>
              <a:rPr u="none"/>
              <a:t>(UCs) developed by Analysts; and, the UCs inform / constrain </a:t>
            </a:r>
            <a:endParaRPr u="none"/>
          </a:p>
          <a:p>
            <a:pPr marL="497838" indent="-457200">
              <a:spcBef>
                <a:spcPts val="1200"/>
              </a:spcBef>
              <a:buSzPct val="100000"/>
              <a:buAutoNum type="arabicPeriod" startAt="1"/>
              <a:defRPr sz="2000" u="sng">
                <a:latin typeface="+mj-lt"/>
                <a:ea typeface="+mj-ea"/>
                <a:cs typeface="+mj-cs"/>
                <a:sym typeface="Arial Narrow"/>
              </a:defRPr>
            </a:pPr>
            <a:r>
              <a:t>System Objects, Capabilities, Services, and Information Exchange Requirements (IERs)   </a:t>
            </a:r>
            <a:r>
              <a:rPr u="none"/>
              <a:t>described by Analysts and Architects, who are informed by</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EHR-S System Functional Model</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CLIM, which is constrained by HL7 Detailed Clinical Models (DCMs) and CIMI models</a:t>
            </a:r>
          </a:p>
          <a:p>
            <a:pPr marL="497838" indent="-457200">
              <a:spcBef>
                <a:spcPts val="1200"/>
              </a:spcBef>
              <a:buSzPct val="100000"/>
              <a:buAutoNum type="arabicPeriod" startAt="1"/>
              <a:defRPr sz="2000" u="sng">
                <a:latin typeface="+mj-lt"/>
                <a:ea typeface="+mj-ea"/>
                <a:cs typeface="+mj-cs"/>
                <a:sym typeface="Arial Narrow"/>
              </a:defRPr>
            </a:pPr>
            <a:r>
              <a:t>System Logical-Physical Repositories</a:t>
            </a:r>
            <a:r>
              <a:rPr u="none"/>
              <a:t> are specified by Architects and Designers, based on</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System Objects, Capabilities, and Services specified as EHR-S FM &amp; FHIM subsets.</a:t>
            </a:r>
          </a:p>
          <a:p>
            <a:pPr marL="497838" indent="-457200">
              <a:spcBef>
                <a:spcPts val="1200"/>
              </a:spcBef>
              <a:buSzPct val="100000"/>
              <a:buAutoNum type="arabicPeriod" startAt="1"/>
              <a:defRPr sz="2000" u="sng">
                <a:latin typeface="+mj-lt"/>
                <a:ea typeface="+mj-ea"/>
                <a:cs typeface="+mj-cs"/>
                <a:sym typeface="Arial Narrow"/>
              </a:defRPr>
            </a:pPr>
            <a:r>
              <a:t>System Information Exchanges</a:t>
            </a:r>
            <a:r>
              <a:rPr u="none"/>
              <a:t> are specified by Architects &amp; Designers, based on</a:t>
            </a:r>
            <a:endParaRPr u="none"/>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MDHT/MDMI (FHIM) generated Implementation Guides (IGs) for NIEM, FHIR, </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CDA/CCDA or HL7 V2, NCPDP, X12, etc.. Implementation Guides</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FHIM-based queries to obtain required data from Physical Repositories.</a:t>
            </a:r>
          </a:p>
          <a:p>
            <a:pPr lvl="2"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NIST Security Framework and IHE Technical Framework to manage the exchanges.</a:t>
            </a:r>
          </a:p>
          <a:p>
            <a:pPr marL="520700" indent="-228600" defTabSz="457200">
              <a:buClr>
                <a:srgbClr val="CB2E3F"/>
              </a:buClr>
              <a:buSzPct val="100000"/>
              <a:buFont typeface="Lucida Grande"/>
              <a:buChar char="»"/>
              <a:defRPr sz="2000">
                <a:solidFill>
                  <a:srgbClr val="21315C"/>
                </a:solidFill>
                <a:uFill>
                  <a:solidFill>
                    <a:srgbClr val="21315C"/>
                  </a:solidFill>
                </a:uFill>
                <a:latin typeface="+mj-lt"/>
                <a:ea typeface="+mj-ea"/>
                <a:cs typeface="+mj-cs"/>
                <a:sym typeface="Arial Narrow"/>
              </a:defRPr>
            </a:pPr>
            <a:r>
              <a:t>NIST SP-800 Risk Assessment/Management Framework to manage network risk.</a:t>
            </a:r>
          </a:p>
        </p:txBody>
      </p:sp>
      <p:sp>
        <p:nvSpPr>
          <p:cNvPr id="95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95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95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3"/>
          <p:cNvSpPr txBox="1"/>
          <p:nvPr>
            <p:ph type="title"/>
          </p:nvPr>
        </p:nvSpPr>
        <p:spPr>
          <a:xfrm>
            <a:off x="0" y="274638"/>
            <a:ext cx="8839200" cy="868363"/>
          </a:xfrm>
          <a:prstGeom prst="rect">
            <a:avLst/>
          </a:prstGeom>
        </p:spPr>
        <p:txBody>
          <a:bodyPr/>
          <a:lstStyle/>
          <a:p>
            <a:pPr/>
            <a:r>
              <a:t>Two Goals of a </a:t>
            </a:r>
            <a:br/>
            <a:r>
              <a:rPr>
                <a:solidFill>
                  <a:srgbClr val="0066FF"/>
                </a:solidFill>
              </a:rPr>
              <a:t>Common</a:t>
            </a:r>
            <a:r>
              <a:t> Logical Information Model</a:t>
            </a:r>
          </a:p>
        </p:txBody>
      </p:sp>
      <p:grpSp>
        <p:nvGrpSpPr>
          <p:cNvPr id="213" name="Diagram 5"/>
          <p:cNvGrpSpPr/>
          <p:nvPr/>
        </p:nvGrpSpPr>
        <p:grpSpPr>
          <a:xfrm>
            <a:off x="1751334" y="2427153"/>
            <a:ext cx="5743201" cy="3393319"/>
            <a:chOff x="0" y="0"/>
            <a:chExt cx="5743199" cy="3393317"/>
          </a:xfrm>
        </p:grpSpPr>
        <p:grpSp>
          <p:nvGrpSpPr>
            <p:cNvPr id="203" name="Group"/>
            <p:cNvGrpSpPr/>
            <p:nvPr/>
          </p:nvGrpSpPr>
          <p:grpSpPr>
            <a:xfrm>
              <a:off x="0" y="0"/>
              <a:ext cx="2845789" cy="405526"/>
              <a:chOff x="0" y="0"/>
              <a:chExt cx="2845788" cy="405525"/>
            </a:xfrm>
          </p:grpSpPr>
          <p:sp>
            <p:nvSpPr>
              <p:cNvPr id="201" name="Rectangle"/>
              <p:cNvSpPr/>
              <p:nvPr/>
            </p:nvSpPr>
            <p:spPr>
              <a:xfrm>
                <a:off x="0" y="196412"/>
                <a:ext cx="2845789" cy="12701"/>
              </a:xfrm>
              <a:prstGeom prst="rect">
                <a:avLst/>
              </a:prstGeom>
              <a:solidFill>
                <a:schemeClr val="accent1"/>
              </a:solidFill>
              <a:ln w="25400" cap="flat">
                <a:solidFill>
                  <a:schemeClr val="accent1"/>
                </a:solidFill>
                <a:prstDash val="solid"/>
                <a:round/>
              </a:ln>
              <a:effectLst/>
            </p:spPr>
            <p:txBody>
              <a:bodyPr wrap="square" lIns="50800" tIns="50800" rIns="50800" bIns="50800" numCol="1" anchor="ctr">
                <a:noAutofit/>
              </a:bodyPr>
              <a:lstStyle/>
              <a:p>
                <a:pPr algn="ctr" defTabSz="800100">
                  <a:lnSpc>
                    <a:spcPct val="90000"/>
                  </a:lnSpc>
                  <a:spcBef>
                    <a:spcPts val="1000"/>
                  </a:spcBef>
                  <a:defRPr b="1" sz="500">
                    <a:solidFill>
                      <a:srgbClr val="FFFFFF"/>
                    </a:solidFill>
                  </a:defRPr>
                </a:pPr>
              </a:p>
            </p:txBody>
          </p:sp>
          <p:sp>
            <p:nvSpPr>
              <p:cNvPr id="202" name="Planning"/>
              <p:cNvSpPr txBox="1"/>
              <p:nvPr/>
            </p:nvSpPr>
            <p:spPr>
              <a:xfrm>
                <a:off x="0" y="0"/>
                <a:ext cx="2845788" cy="4055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3152" tIns="73152" rIns="73152" bIns="73152" numCol="1" anchor="ctr">
                <a:spAutoFit/>
              </a:bodyPr>
              <a:lstStyle>
                <a:lvl1pPr algn="ctr" defTabSz="800100">
                  <a:lnSpc>
                    <a:spcPct val="90000"/>
                  </a:lnSpc>
                  <a:spcBef>
                    <a:spcPts val="700"/>
                  </a:spcBef>
                  <a:defRPr b="1" sz="1800">
                    <a:solidFill>
                      <a:srgbClr val="FFFFFF"/>
                    </a:solidFill>
                  </a:defRPr>
                </a:lvl1pPr>
              </a:lstStyle>
              <a:p>
                <a:pPr/>
                <a:r>
                  <a:t>Planning</a:t>
                </a:r>
              </a:p>
            </p:txBody>
          </p:sp>
        </p:grpSp>
        <p:grpSp>
          <p:nvGrpSpPr>
            <p:cNvPr id="206" name="Group"/>
            <p:cNvGrpSpPr/>
            <p:nvPr/>
          </p:nvGrpSpPr>
          <p:grpSpPr>
            <a:xfrm>
              <a:off x="0" y="207355"/>
              <a:ext cx="2845789" cy="3184200"/>
              <a:chOff x="0" y="0"/>
              <a:chExt cx="2845788" cy="3184199"/>
            </a:xfrm>
          </p:grpSpPr>
          <p:sp>
            <p:nvSpPr>
              <p:cNvPr id="204" name="Rectangle"/>
              <p:cNvSpPr/>
              <p:nvPr/>
            </p:nvSpPr>
            <p:spPr>
              <a:xfrm>
                <a:off x="-1" y="-1"/>
                <a:ext cx="2845790" cy="3184201"/>
              </a:xfrm>
              <a:prstGeom prst="rect">
                <a:avLst/>
              </a:prstGeom>
              <a:solidFill>
                <a:srgbClr val="CAD2E8">
                  <a:alpha val="90000"/>
                </a:srgbClr>
              </a:solidFill>
              <a:ln w="25400" cap="flat">
                <a:solidFill>
                  <a:srgbClr val="CAD2E8">
                    <a:alpha val="90000"/>
                  </a:srgbClr>
                </a:solidFill>
                <a:prstDash val="solid"/>
                <a:round/>
              </a:ln>
              <a:effectLst/>
            </p:spPr>
            <p:txBody>
              <a:bodyPr wrap="square" lIns="50800" tIns="50800" rIns="50800" bIns="50800" numCol="1" anchor="t">
                <a:noAutofit/>
              </a:bodyPr>
              <a:lstStyle/>
              <a:p>
                <a:pPr defTabSz="800100">
                  <a:lnSpc>
                    <a:spcPct val="114000"/>
                  </a:lnSpc>
                  <a:spcBef>
                    <a:spcPts val="400"/>
                  </a:spcBef>
                  <a:defRPr sz="1800">
                    <a:latin typeface="+mj-lt"/>
                    <a:ea typeface="+mj-ea"/>
                    <a:cs typeface="+mj-cs"/>
                    <a:sym typeface="Arial Narrow"/>
                  </a:defRPr>
                </a:pPr>
              </a:p>
            </p:txBody>
          </p:sp>
          <p:sp>
            <p:nvSpPr>
              <p:cNvPr id="205" name="PLANNING…"/>
              <p:cNvSpPr txBox="1"/>
              <p:nvPr/>
            </p:nvSpPr>
            <p:spPr>
              <a:xfrm>
                <a:off x="0" y="0"/>
                <a:ext cx="2845788" cy="3123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6679" tIns="106679" rIns="106679" bIns="106679" numCol="1" anchor="t">
                <a:spAutoFit/>
              </a:bodyPr>
              <a:lstStyle/>
              <a:p>
                <a:pPr lvl="1" marL="228600" indent="-228600" algn="ctr" defTabSz="889000">
                  <a:lnSpc>
                    <a:spcPct val="90000"/>
                  </a:lnSpc>
                  <a:spcBef>
                    <a:spcPts val="300"/>
                  </a:spcBef>
                  <a:buSzPct val="100000"/>
                  <a:buChar char="•"/>
                  <a:defRPr b="1" sz="2000"/>
                </a:pPr>
                <a:r>
                  <a:t>PLANNING</a:t>
                </a:r>
              </a:p>
              <a:p>
                <a:pPr lvl="1" marL="171450" indent="-171450" defTabSz="800100">
                  <a:lnSpc>
                    <a:spcPct val="114000"/>
                  </a:lnSpc>
                  <a:spcBef>
                    <a:spcPts val="300"/>
                  </a:spcBef>
                  <a:buSzPct val="100000"/>
                  <a:buChar char="•"/>
                  <a:defRPr sz="1800">
                    <a:latin typeface="+mj-lt"/>
                    <a:ea typeface="+mj-ea"/>
                    <a:cs typeface="+mj-cs"/>
                    <a:sym typeface="Arial Narrow"/>
                  </a:defRPr>
                </a:pPr>
                <a:r>
                  <a:t>Common understanding</a:t>
                </a:r>
              </a:p>
              <a:p>
                <a:pPr lvl="1" marL="171450" indent="-171450" defTabSz="800100">
                  <a:lnSpc>
                    <a:spcPct val="114000"/>
                  </a:lnSpc>
                  <a:spcBef>
                    <a:spcPts val="300"/>
                  </a:spcBef>
                  <a:buSzPct val="100000"/>
                  <a:buChar char="•"/>
                  <a:defRPr sz="1800">
                    <a:latin typeface="+mj-lt"/>
                    <a:ea typeface="+mj-ea"/>
                    <a:cs typeface="+mj-cs"/>
                    <a:sym typeface="Arial Narrow"/>
                  </a:defRPr>
                </a:pPr>
                <a:r>
                  <a:t>Standardized content</a:t>
                </a:r>
              </a:p>
              <a:p>
                <a:pPr lvl="1" marL="171450" indent="-171450" defTabSz="800100">
                  <a:lnSpc>
                    <a:spcPct val="114000"/>
                  </a:lnSpc>
                  <a:spcBef>
                    <a:spcPts val="300"/>
                  </a:spcBef>
                  <a:buSzPct val="100000"/>
                  <a:buChar char="•"/>
                  <a:defRPr sz="1800">
                    <a:latin typeface="+mj-lt"/>
                    <a:ea typeface="+mj-ea"/>
                    <a:cs typeface="+mj-cs"/>
                    <a:sym typeface="Arial Narrow"/>
                  </a:defRPr>
                </a:pPr>
                <a:r>
                  <a:t>Standardized format</a:t>
                </a:r>
              </a:p>
              <a:p>
                <a:pPr lvl="1" marL="171450" indent="-171450" defTabSz="800100">
                  <a:lnSpc>
                    <a:spcPct val="114000"/>
                  </a:lnSpc>
                  <a:spcBef>
                    <a:spcPts val="300"/>
                  </a:spcBef>
                  <a:buSzPct val="100000"/>
                  <a:buChar char="•"/>
                  <a:defRPr sz="1800">
                    <a:latin typeface="+mj-lt"/>
                    <a:ea typeface="+mj-ea"/>
                    <a:cs typeface="+mj-cs"/>
                    <a:sym typeface="Arial Narrow"/>
                  </a:defRPr>
                </a:pPr>
                <a:r>
                  <a:t>Standardized terminology</a:t>
                </a:r>
              </a:p>
              <a:p>
                <a:pPr lvl="1" marL="171450" indent="-171450" defTabSz="800100">
                  <a:lnSpc>
                    <a:spcPct val="114000"/>
                  </a:lnSpc>
                  <a:spcBef>
                    <a:spcPts val="300"/>
                  </a:spcBef>
                  <a:buSzPct val="100000"/>
                  <a:buChar char="•"/>
                  <a:defRPr sz="1800">
                    <a:latin typeface="+mj-lt"/>
                    <a:ea typeface="+mj-ea"/>
                    <a:cs typeface="+mj-cs"/>
                    <a:sym typeface="Arial Narrow"/>
                  </a:defRPr>
                </a:pPr>
                <a:r>
                  <a:t>Use for comparing COTS products</a:t>
                </a:r>
              </a:p>
              <a:p>
                <a:pPr lvl="1" marL="171450" indent="-171450" defTabSz="800100">
                  <a:lnSpc>
                    <a:spcPct val="114000"/>
                  </a:lnSpc>
                  <a:spcBef>
                    <a:spcPts val="300"/>
                  </a:spcBef>
                  <a:buSzPct val="100000"/>
                  <a:buChar char="•"/>
                  <a:defRPr sz="1800">
                    <a:latin typeface="+mj-lt"/>
                    <a:ea typeface="+mj-ea"/>
                    <a:cs typeface="+mj-cs"/>
                    <a:sym typeface="Arial Narrow"/>
                  </a:defRPr>
                </a:pPr>
                <a:r>
                  <a:t>Promote agile and flexible exchange analysis</a:t>
                </a:r>
              </a:p>
            </p:txBody>
          </p:sp>
        </p:grpSp>
        <p:grpSp>
          <p:nvGrpSpPr>
            <p:cNvPr id="209" name="Group"/>
            <p:cNvGrpSpPr/>
            <p:nvPr/>
          </p:nvGrpSpPr>
          <p:grpSpPr>
            <a:xfrm>
              <a:off x="2900190" y="140930"/>
              <a:ext cx="2843010" cy="127001"/>
              <a:chOff x="0" y="0"/>
              <a:chExt cx="2843009" cy="127000"/>
            </a:xfrm>
          </p:grpSpPr>
          <p:sp>
            <p:nvSpPr>
              <p:cNvPr id="207" name="Rectangle"/>
              <p:cNvSpPr/>
              <p:nvPr/>
            </p:nvSpPr>
            <p:spPr>
              <a:xfrm>
                <a:off x="0" y="57150"/>
                <a:ext cx="2843010" cy="12701"/>
              </a:xfrm>
              <a:prstGeom prst="rect">
                <a:avLst/>
              </a:prstGeom>
              <a:solidFill>
                <a:schemeClr val="accent1"/>
              </a:solidFill>
              <a:ln w="25400" cap="flat">
                <a:solidFill>
                  <a:schemeClr val="accent1"/>
                </a:solidFill>
                <a:prstDash val="solid"/>
                <a:round/>
              </a:ln>
              <a:effectLst/>
            </p:spPr>
            <p:txBody>
              <a:bodyPr wrap="square" lIns="50800" tIns="50800" rIns="50800" bIns="50800" numCol="1" anchor="ctr">
                <a:noAutofit/>
              </a:bodyPr>
              <a:lstStyle/>
              <a:p>
                <a:pPr algn="ctr" defTabSz="222250">
                  <a:lnSpc>
                    <a:spcPct val="90000"/>
                  </a:lnSpc>
                  <a:spcBef>
                    <a:spcPts val="1000"/>
                  </a:spcBef>
                  <a:defRPr sz="500">
                    <a:solidFill>
                      <a:srgbClr val="FFFFFF"/>
                    </a:solidFill>
                  </a:defRPr>
                </a:pPr>
              </a:p>
            </p:txBody>
          </p:sp>
          <p:sp>
            <p:nvSpPr>
              <p:cNvPr id="208" name="Implementation"/>
              <p:cNvSpPr txBox="1"/>
              <p:nvPr/>
            </p:nvSpPr>
            <p:spPr>
              <a:xfrm>
                <a:off x="0" y="0"/>
                <a:ext cx="2843010" cy="127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320" tIns="20320" rIns="20320" bIns="20320" numCol="1" anchor="ctr">
                <a:spAutoFit/>
              </a:bodyPr>
              <a:lstStyle>
                <a:lvl1pPr algn="ctr" defTabSz="222250">
                  <a:lnSpc>
                    <a:spcPct val="90000"/>
                  </a:lnSpc>
                  <a:spcBef>
                    <a:spcPts val="200"/>
                  </a:spcBef>
                  <a:defRPr sz="500">
                    <a:solidFill>
                      <a:srgbClr val="FFFFFF"/>
                    </a:solidFill>
                  </a:defRPr>
                </a:lvl1pPr>
              </a:lstStyle>
              <a:p>
                <a:pPr/>
                <a:r>
                  <a:t>Implementation</a:t>
                </a:r>
              </a:p>
            </p:txBody>
          </p:sp>
        </p:grpSp>
        <p:grpSp>
          <p:nvGrpSpPr>
            <p:cNvPr id="212" name="Group"/>
            <p:cNvGrpSpPr/>
            <p:nvPr/>
          </p:nvGrpSpPr>
          <p:grpSpPr>
            <a:xfrm>
              <a:off x="2900190" y="209118"/>
              <a:ext cx="2843010" cy="3184200"/>
              <a:chOff x="0" y="0"/>
              <a:chExt cx="2843009" cy="3184199"/>
            </a:xfrm>
          </p:grpSpPr>
          <p:sp>
            <p:nvSpPr>
              <p:cNvPr id="210" name="Rectangle"/>
              <p:cNvSpPr/>
              <p:nvPr/>
            </p:nvSpPr>
            <p:spPr>
              <a:xfrm>
                <a:off x="-1" y="-1"/>
                <a:ext cx="2843011" cy="3184201"/>
              </a:xfrm>
              <a:prstGeom prst="rect">
                <a:avLst/>
              </a:prstGeom>
              <a:solidFill>
                <a:srgbClr val="CAD2E8">
                  <a:alpha val="90000"/>
                </a:srgbClr>
              </a:solidFill>
              <a:ln w="25400" cap="flat">
                <a:solidFill>
                  <a:srgbClr val="CAD2E8">
                    <a:alpha val="90000"/>
                  </a:srgbClr>
                </a:solidFill>
                <a:prstDash val="solid"/>
                <a:round/>
              </a:ln>
              <a:effectLst/>
            </p:spPr>
            <p:txBody>
              <a:bodyPr wrap="square" lIns="50800" tIns="50800" rIns="50800" bIns="50800" numCol="1" anchor="t">
                <a:noAutofit/>
              </a:bodyPr>
              <a:lstStyle/>
              <a:p>
                <a:pPr defTabSz="800100">
                  <a:lnSpc>
                    <a:spcPct val="114000"/>
                  </a:lnSpc>
                  <a:spcBef>
                    <a:spcPts val="400"/>
                  </a:spcBef>
                  <a:defRPr sz="1800">
                    <a:latin typeface="+mj-lt"/>
                    <a:ea typeface="+mj-ea"/>
                    <a:cs typeface="+mj-cs"/>
                    <a:sym typeface="Arial Narrow"/>
                  </a:defRPr>
                </a:pPr>
              </a:p>
            </p:txBody>
          </p:sp>
          <p:sp>
            <p:nvSpPr>
              <p:cNvPr id="211" name="IMPLEMENTATION…"/>
              <p:cNvSpPr txBox="1"/>
              <p:nvPr/>
            </p:nvSpPr>
            <p:spPr>
              <a:xfrm>
                <a:off x="0" y="0"/>
                <a:ext cx="2843010" cy="2778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6679" tIns="106679" rIns="106679" bIns="106679" numCol="1" anchor="t">
                <a:spAutoFit/>
              </a:bodyPr>
              <a:lstStyle/>
              <a:p>
                <a:pPr lvl="1" marL="228600" indent="-228600" algn="ctr" defTabSz="889000">
                  <a:lnSpc>
                    <a:spcPct val="90000"/>
                  </a:lnSpc>
                  <a:spcBef>
                    <a:spcPts val="300"/>
                  </a:spcBef>
                  <a:buSzPct val="100000"/>
                  <a:buChar char="•"/>
                  <a:defRPr b="1" sz="2000"/>
                </a:pPr>
                <a:r>
                  <a:t>IMPLEMENTATION</a:t>
                </a:r>
              </a:p>
              <a:p>
                <a:pPr lvl="1" marL="171450" indent="-171450" defTabSz="800100">
                  <a:lnSpc>
                    <a:spcPct val="114000"/>
                  </a:lnSpc>
                  <a:spcBef>
                    <a:spcPts val="300"/>
                  </a:spcBef>
                  <a:buSzPct val="100000"/>
                  <a:buChar char="•"/>
                  <a:defRPr sz="1800">
                    <a:latin typeface="+mj-lt"/>
                    <a:ea typeface="+mj-ea"/>
                    <a:cs typeface="+mj-cs"/>
                    <a:sym typeface="Arial Narrow"/>
                  </a:defRPr>
                </a:pPr>
                <a:r>
                  <a:t>Reduced time</a:t>
                </a:r>
              </a:p>
              <a:p>
                <a:pPr lvl="1" marL="171450" indent="-171450" defTabSz="800100">
                  <a:lnSpc>
                    <a:spcPct val="114000"/>
                  </a:lnSpc>
                  <a:spcBef>
                    <a:spcPts val="300"/>
                  </a:spcBef>
                  <a:buSzPct val="100000"/>
                  <a:buChar char="•"/>
                  <a:defRPr sz="1800">
                    <a:latin typeface="+mj-lt"/>
                    <a:ea typeface="+mj-ea"/>
                    <a:cs typeface="+mj-cs"/>
                    <a:sym typeface="Arial Narrow"/>
                  </a:defRPr>
                </a:pPr>
                <a:r>
                  <a:t>Semantically identical exchanges</a:t>
                </a:r>
              </a:p>
              <a:p>
                <a:pPr lvl="1" marL="171450" indent="-171450" defTabSz="800100">
                  <a:lnSpc>
                    <a:spcPct val="114000"/>
                  </a:lnSpc>
                  <a:spcBef>
                    <a:spcPts val="300"/>
                  </a:spcBef>
                  <a:buSzPct val="100000"/>
                  <a:buChar char="•"/>
                  <a:defRPr sz="1800">
                    <a:latin typeface="+mj-lt"/>
                    <a:ea typeface="+mj-ea"/>
                    <a:cs typeface="+mj-cs"/>
                    <a:sym typeface="Arial Narrow"/>
                  </a:defRPr>
                </a:pPr>
                <a:r>
                  <a:t>More agile</a:t>
                </a:r>
              </a:p>
              <a:p>
                <a:pPr lvl="1" marL="171450" indent="-171450" defTabSz="800100">
                  <a:lnSpc>
                    <a:spcPct val="114000"/>
                  </a:lnSpc>
                  <a:spcBef>
                    <a:spcPts val="300"/>
                  </a:spcBef>
                  <a:buSzPct val="100000"/>
                  <a:buChar char="•"/>
                  <a:defRPr sz="1800">
                    <a:latin typeface="+mj-lt"/>
                    <a:ea typeface="+mj-ea"/>
                    <a:cs typeface="+mj-cs"/>
                    <a:sym typeface="Arial Narrow"/>
                  </a:defRPr>
                </a:pPr>
                <a:r>
                  <a:t>Reduced costs over time</a:t>
                </a:r>
              </a:p>
              <a:p>
                <a:pPr lvl="1" marL="171450" indent="-171450" defTabSz="800100">
                  <a:lnSpc>
                    <a:spcPct val="114000"/>
                  </a:lnSpc>
                  <a:spcBef>
                    <a:spcPts val="300"/>
                  </a:spcBef>
                  <a:buSzPct val="100000"/>
                  <a:buChar char="•"/>
                  <a:defRPr sz="1800">
                    <a:latin typeface="+mj-lt"/>
                    <a:ea typeface="+mj-ea"/>
                    <a:cs typeface="+mj-cs"/>
                    <a:sym typeface="Arial Narrow"/>
                  </a:defRPr>
                </a:pPr>
                <a:r>
                  <a:t>Promote Innovation by standardizing data</a:t>
                </a:r>
              </a:p>
            </p:txBody>
          </p:sp>
        </p:grpSp>
      </p:grpSp>
      <p:grpSp>
        <p:nvGrpSpPr>
          <p:cNvPr id="216" name="Rectangle 6"/>
          <p:cNvGrpSpPr/>
          <p:nvPr/>
        </p:nvGrpSpPr>
        <p:grpSpPr>
          <a:xfrm>
            <a:off x="1736725" y="1590675"/>
            <a:ext cx="5772150" cy="855663"/>
            <a:chOff x="0" y="0"/>
            <a:chExt cx="5772150" cy="855662"/>
          </a:xfrm>
        </p:grpSpPr>
        <p:sp>
          <p:nvSpPr>
            <p:cNvPr id="214" name="Rectangle"/>
            <p:cNvSpPr/>
            <p:nvPr/>
          </p:nvSpPr>
          <p:spPr>
            <a:xfrm>
              <a:off x="0" y="0"/>
              <a:ext cx="5772150" cy="855663"/>
            </a:xfrm>
            <a:prstGeom prst="rect">
              <a:avLst/>
            </a:prstGeom>
            <a:solidFill>
              <a:srgbClr val="024C90"/>
            </a:solidFill>
            <a:ln w="6350" cap="flat">
              <a:solidFill>
                <a:srgbClr val="808080"/>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215" name="Logical Information Model"/>
            <p:cNvSpPr txBox="1"/>
            <p:nvPr/>
          </p:nvSpPr>
          <p:spPr>
            <a:xfrm>
              <a:off x="0" y="178911"/>
              <a:ext cx="5772150"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FFFF"/>
                  </a:solidFill>
                  <a:latin typeface="+mj-lt"/>
                  <a:ea typeface="+mj-ea"/>
                  <a:cs typeface="+mj-cs"/>
                  <a:sym typeface="Arial Narrow"/>
                </a:defRPr>
              </a:lvl1pPr>
            </a:lstStyle>
            <a:p>
              <a:pPr/>
              <a:r>
                <a:t>Logical Information Model</a:t>
              </a:r>
            </a:p>
          </p:txBody>
        </p:sp>
      </p:grpSp>
      <p:sp>
        <p:nvSpPr>
          <p:cNvPr id="217" name="TextBox 4"/>
          <p:cNvSpPr txBox="1"/>
          <p:nvPr/>
        </p:nvSpPr>
        <p:spPr>
          <a:xfrm>
            <a:off x="7089775" y="203200"/>
            <a:ext cx="1397317" cy="561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spcBef>
                <a:spcPts val="600"/>
              </a:spcBef>
              <a:defRPr b="1" sz="3200">
                <a:solidFill>
                  <a:srgbClr val="FF0000"/>
                </a:solidFill>
                <a:latin typeface="Calibri"/>
                <a:ea typeface="Calibri"/>
                <a:cs typeface="Calibri"/>
                <a:sym typeface="Calibri"/>
              </a:defRPr>
            </a:lvl1pPr>
          </a:lstStyle>
          <a:p>
            <a:pPr/>
            <a:r>
              <a:t>DRAFT</a:t>
            </a:r>
          </a:p>
        </p:txBody>
      </p:sp>
      <p:sp>
        <p:nvSpPr>
          <p:cNvPr id="218" name="5-Point Star 7"/>
          <p:cNvSpPr/>
          <p:nvPr/>
        </p:nvSpPr>
        <p:spPr>
          <a:xfrm>
            <a:off x="6477001" y="76200"/>
            <a:ext cx="883927"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0" name="Title 1"/>
          <p:cNvSpPr txBox="1"/>
          <p:nvPr>
            <p:ph type="title"/>
          </p:nvPr>
        </p:nvSpPr>
        <p:spPr>
          <a:xfrm>
            <a:off x="0" y="0"/>
            <a:ext cx="7924800" cy="1017588"/>
          </a:xfrm>
          <a:prstGeom prst="rect">
            <a:avLst/>
          </a:prstGeom>
        </p:spPr>
        <p:txBody>
          <a:bodyPr/>
          <a:lstStyle/>
          <a:p>
            <a:pPr algn="ctr">
              <a:defRPr b="1" sz="2800"/>
            </a:pPr>
            <a:r>
              <a:t>Notional FHA Target Health IT </a:t>
            </a:r>
            <a:br/>
            <a:r>
              <a:t>Model-Driven Architecture (MDA)</a:t>
            </a:r>
          </a:p>
        </p:txBody>
      </p:sp>
      <p:sp>
        <p:nvSpPr>
          <p:cNvPr id="961" name="Shape 58"/>
          <p:cNvSpPr/>
          <p:nvPr/>
        </p:nvSpPr>
        <p:spPr>
          <a:xfrm>
            <a:off x="-1" y="2708758"/>
            <a:ext cx="2667594"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EHR System</a:t>
            </a:r>
          </a:p>
          <a:p>
            <a:pPr algn="ctr">
              <a:defRPr>
                <a:solidFill>
                  <a:srgbClr val="FFFFFF"/>
                </a:solidFill>
                <a:latin typeface="+mj-lt"/>
                <a:ea typeface="+mj-ea"/>
                <a:cs typeface="+mj-cs"/>
                <a:sym typeface="Arial Narrow"/>
              </a:defRPr>
            </a:pPr>
            <a:r>
              <a:t>Functions Model</a:t>
            </a:r>
          </a:p>
        </p:txBody>
      </p:sp>
      <p:sp>
        <p:nvSpPr>
          <p:cNvPr id="962" name="Shape 61"/>
          <p:cNvSpPr/>
          <p:nvPr/>
        </p:nvSpPr>
        <p:spPr>
          <a:xfrm>
            <a:off x="6732812" y="2708758"/>
            <a:ext cx="2431971"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Common Logical </a:t>
            </a:r>
          </a:p>
          <a:p>
            <a:pPr algn="ctr">
              <a:defRPr>
                <a:solidFill>
                  <a:srgbClr val="FFFFFF"/>
                </a:solidFill>
                <a:latin typeface="+mj-lt"/>
                <a:ea typeface="+mj-ea"/>
                <a:cs typeface="+mj-cs"/>
                <a:sym typeface="Arial Narrow"/>
              </a:defRPr>
            </a:pPr>
            <a:r>
              <a:t>Information Model </a:t>
            </a:r>
          </a:p>
        </p:txBody>
      </p:sp>
      <p:sp>
        <p:nvSpPr>
          <p:cNvPr id="963" name="Shape 64"/>
          <p:cNvSpPr/>
          <p:nvPr/>
        </p:nvSpPr>
        <p:spPr>
          <a:xfrm>
            <a:off x="0" y="4127440"/>
            <a:ext cx="2738528"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Information </a:t>
            </a:r>
          </a:p>
          <a:p>
            <a:pPr algn="ctr">
              <a:defRPr>
                <a:solidFill>
                  <a:srgbClr val="FFFFFF"/>
                </a:solidFill>
                <a:latin typeface="+mj-lt"/>
                <a:ea typeface="+mj-ea"/>
                <a:cs typeface="+mj-cs"/>
                <a:sym typeface="Arial Narrow"/>
              </a:defRPr>
            </a:pPr>
            <a:r>
              <a:t>Exchange</a:t>
            </a:r>
            <a:r>
              <a:t> Model</a:t>
            </a:r>
          </a:p>
        </p:txBody>
      </p:sp>
      <p:sp>
        <p:nvSpPr>
          <p:cNvPr id="964" name="Shape 67"/>
          <p:cNvSpPr/>
          <p:nvPr/>
        </p:nvSpPr>
        <p:spPr>
          <a:xfrm>
            <a:off x="6732812" y="412744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Logical-Physical </a:t>
            </a:r>
          </a:p>
          <a:p>
            <a:pPr algn="ctr">
              <a:defRPr>
                <a:solidFill>
                  <a:srgbClr val="FFFFFF"/>
                </a:solidFill>
                <a:latin typeface="+mj-lt"/>
                <a:ea typeface="+mj-ea"/>
                <a:cs typeface="+mj-cs"/>
                <a:sym typeface="Arial Narrow"/>
              </a:defRPr>
            </a:pPr>
            <a:r>
              <a:t>Repositories</a:t>
            </a:r>
          </a:p>
        </p:txBody>
      </p:sp>
      <p:sp>
        <p:nvSpPr>
          <p:cNvPr id="965" name="Shape 77"/>
          <p:cNvSpPr/>
          <p:nvPr/>
        </p:nvSpPr>
        <p:spPr>
          <a:xfrm>
            <a:off x="1" y="5626557"/>
            <a:ext cx="2743200" cy="9302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800">
                <a:solidFill>
                  <a:srgbClr val="FFFFFF"/>
                </a:solidFill>
                <a:latin typeface="+mj-lt"/>
                <a:ea typeface="+mj-ea"/>
                <a:cs typeface="+mj-cs"/>
                <a:sym typeface="Arial Narrow"/>
              </a:defRPr>
            </a:lvl1pPr>
          </a:lstStyle>
          <a:p>
            <a:pPr/>
            <a:r>
              <a:t>HL7 (FHIR, CDA, CCDA,  V2)  and ASTM, DICOM, NCPDP, X-12, NIEM, etc..</a:t>
            </a:r>
          </a:p>
        </p:txBody>
      </p:sp>
      <p:sp>
        <p:nvSpPr>
          <p:cNvPr id="966" name="Shape 77"/>
          <p:cNvSpPr/>
          <p:nvPr/>
        </p:nvSpPr>
        <p:spPr>
          <a:xfrm>
            <a:off x="6732809" y="5201622"/>
            <a:ext cx="2411190" cy="4730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latin typeface="+mj-lt"/>
                <a:ea typeface="+mj-ea"/>
                <a:cs typeface="+mj-cs"/>
                <a:sym typeface="Arial Narrow"/>
              </a:defRPr>
            </a:lvl1pPr>
          </a:lstStyle>
          <a:p>
            <a:pPr/>
            <a:r>
              <a:t>IHE Framework</a:t>
            </a:r>
          </a:p>
        </p:txBody>
      </p:sp>
      <p:sp>
        <p:nvSpPr>
          <p:cNvPr id="967" name="TextBox 25"/>
          <p:cNvSpPr txBox="1"/>
          <p:nvPr/>
        </p:nvSpPr>
        <p:spPr>
          <a:xfrm>
            <a:off x="3744074" y="1217770"/>
            <a:ext cx="173117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Business </a:t>
            </a:r>
          </a:p>
          <a:p>
            <a:pPr algn="ctr">
              <a:defRPr>
                <a:solidFill>
                  <a:srgbClr val="FFFFFF"/>
                </a:solidFill>
                <a:latin typeface="+mj-lt"/>
                <a:ea typeface="+mj-ea"/>
                <a:cs typeface="+mj-cs"/>
                <a:sym typeface="Arial Narrow"/>
              </a:defRPr>
            </a:pPr>
            <a:r>
              <a:t>Use Cases</a:t>
            </a:r>
          </a:p>
        </p:txBody>
      </p:sp>
      <p:sp>
        <p:nvSpPr>
          <p:cNvPr id="968" name="TextBox 26"/>
          <p:cNvSpPr txBox="1"/>
          <p:nvPr/>
        </p:nvSpPr>
        <p:spPr>
          <a:xfrm>
            <a:off x="6743203" y="121777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FHIM, HL7 DCMs,</a:t>
            </a:r>
          </a:p>
          <a:p>
            <a:pPr algn="ctr">
              <a:defRPr>
                <a:solidFill>
                  <a:srgbClr val="FFFFFF"/>
                </a:solidFill>
                <a:latin typeface="+mj-lt"/>
                <a:ea typeface="+mj-ea"/>
                <a:cs typeface="+mj-cs"/>
                <a:sym typeface="Arial Narrow"/>
              </a:defRPr>
            </a:pPr>
            <a:r>
              <a:t>CIMI Architypes</a:t>
            </a:r>
          </a:p>
        </p:txBody>
      </p:sp>
      <p:sp>
        <p:nvSpPr>
          <p:cNvPr id="969" name="Shape 61"/>
          <p:cNvSpPr/>
          <p:nvPr/>
        </p:nvSpPr>
        <p:spPr>
          <a:xfrm>
            <a:off x="6732812" y="5686762"/>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NIST Risk-Security</a:t>
            </a:r>
          </a:p>
          <a:p>
            <a:pPr algn="ctr">
              <a:defRPr>
                <a:solidFill>
                  <a:srgbClr val="FFFFFF"/>
                </a:solidFill>
                <a:latin typeface="+mj-lt"/>
                <a:ea typeface="+mj-ea"/>
                <a:cs typeface="+mj-cs"/>
                <a:sym typeface="Arial Narrow"/>
              </a:defRPr>
            </a:pPr>
            <a:r>
              <a:t>Framework</a:t>
            </a:r>
          </a:p>
        </p:txBody>
      </p:sp>
      <p:sp>
        <p:nvSpPr>
          <p:cNvPr id="970" name="TextBox 32"/>
          <p:cNvSpPr txBox="1"/>
          <p:nvPr/>
        </p:nvSpPr>
        <p:spPr>
          <a:xfrm>
            <a:off x="-1" y="1217770"/>
            <a:ext cx="2667594"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Prioritized Lists</a:t>
            </a:r>
          </a:p>
          <a:p>
            <a:pPr algn="ctr">
              <a:defRPr>
                <a:solidFill>
                  <a:srgbClr val="FFFFFF"/>
                </a:solidFill>
                <a:latin typeface="+mj-lt"/>
                <a:ea typeface="+mj-ea"/>
                <a:cs typeface="+mj-cs"/>
                <a:sym typeface="Arial Narrow"/>
              </a:defRPr>
            </a:pPr>
            <a:r>
              <a:t>IBRM, ISA</a:t>
            </a:r>
          </a:p>
        </p:txBody>
      </p:sp>
      <p:sp>
        <p:nvSpPr>
          <p:cNvPr id="971" name="Right Arrow 2"/>
          <p:cNvSpPr/>
          <p:nvPr/>
        </p:nvSpPr>
        <p:spPr>
          <a:xfrm>
            <a:off x="4406291" y="3376047"/>
            <a:ext cx="2209801"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972" name="Right Arrow 38"/>
          <p:cNvSpPr/>
          <p:nvPr/>
        </p:nvSpPr>
        <p:spPr>
          <a:xfrm flipH="1">
            <a:off x="2743200" y="3376047"/>
            <a:ext cx="1967891"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973" name="Right Arrow 39"/>
          <p:cNvSpPr/>
          <p:nvPr/>
        </p:nvSpPr>
        <p:spPr>
          <a:xfrm rot="5400000">
            <a:off x="3470969" y="4812110"/>
            <a:ext cx="2202654"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974" name="Right Arrow 40"/>
          <p:cNvSpPr/>
          <p:nvPr/>
        </p:nvSpPr>
        <p:spPr>
          <a:xfrm flipV="1" rot="16200000">
            <a:off x="3478905" y="2617391"/>
            <a:ext cx="2186783" cy="1371601"/>
          </a:xfrm>
          <a:prstGeom prst="rightArrow">
            <a:avLst>
              <a:gd name="adj1" fmla="val 50000"/>
              <a:gd name="adj2" fmla="val 50000"/>
            </a:avLst>
          </a:prstGeom>
          <a:solidFill>
            <a:srgbClr val="DAE6C1"/>
          </a:solidFill>
          <a:ln>
            <a:solidFill>
              <a:srgbClr val="000000"/>
            </a:solidFill>
          </a:ln>
        </p:spPr>
        <p:txBody>
          <a:bodyPr lIns="50800" tIns="50800" rIns="50800" bIns="50800" anchor="ctr"/>
          <a:lstStyle/>
          <a:p>
            <a:pPr/>
          </a:p>
        </p:txBody>
      </p:sp>
      <p:sp>
        <p:nvSpPr>
          <p:cNvPr id="975" name="TextBox 41"/>
          <p:cNvSpPr txBox="1"/>
          <p:nvPr/>
        </p:nvSpPr>
        <p:spPr>
          <a:xfrm>
            <a:off x="4813908" y="3877697"/>
            <a:ext cx="1663091" cy="36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sz="1800">
                <a:latin typeface="+mj-lt"/>
                <a:ea typeface="+mj-ea"/>
                <a:cs typeface="+mj-cs"/>
                <a:sym typeface="Arial Narrow"/>
              </a:defRPr>
            </a:lvl1pPr>
          </a:lstStyle>
          <a:p>
            <a:pPr/>
            <a:r>
              <a:t>Information</a:t>
            </a:r>
          </a:p>
        </p:txBody>
      </p:sp>
      <p:sp>
        <p:nvSpPr>
          <p:cNvPr id="976" name="TextBox 42"/>
          <p:cNvSpPr txBox="1"/>
          <p:nvPr/>
        </p:nvSpPr>
        <p:spPr>
          <a:xfrm>
            <a:off x="3075042" y="3877697"/>
            <a:ext cx="1801758" cy="36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latin typeface="+mj-lt"/>
                <a:ea typeface="+mj-ea"/>
                <a:cs typeface="+mj-cs"/>
                <a:sym typeface="Arial Narrow"/>
              </a:defRPr>
            </a:lvl1pPr>
          </a:lstStyle>
          <a:p>
            <a:pPr/>
            <a:r>
              <a:t>Behavior</a:t>
            </a:r>
          </a:p>
        </p:txBody>
      </p:sp>
      <p:sp>
        <p:nvSpPr>
          <p:cNvPr id="977" name="TextBox 45"/>
          <p:cNvSpPr txBox="1"/>
          <p:nvPr/>
        </p:nvSpPr>
        <p:spPr>
          <a:xfrm>
            <a:off x="4428828" y="2898780"/>
            <a:ext cx="286935" cy="2981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defRPr b="1" sz="1800">
                <a:latin typeface="+mj-lt"/>
                <a:ea typeface="+mj-ea"/>
                <a:cs typeface="+mj-cs"/>
                <a:sym typeface="Arial Narrow"/>
              </a:defRPr>
            </a:pPr>
            <a:r>
              <a:t>Bus iness </a:t>
            </a:r>
            <a:r>
              <a:rPr>
                <a:solidFill>
                  <a:srgbClr val="F8F2D3"/>
                </a:solidFill>
              </a:rPr>
              <a:t>|||</a:t>
            </a:r>
            <a:r>
              <a:t>                                Technical</a:t>
            </a:r>
          </a:p>
        </p:txBody>
      </p:sp>
      <p:sp>
        <p:nvSpPr>
          <p:cNvPr id="978"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979"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980"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981" name="5-Point Star 22"/>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3" name="Title 1"/>
          <p:cNvSpPr txBox="1"/>
          <p:nvPr>
            <p:ph type="title"/>
          </p:nvPr>
        </p:nvSpPr>
        <p:spPr>
          <a:xfrm>
            <a:off x="14472" y="49369"/>
            <a:ext cx="7924801" cy="1017588"/>
          </a:xfrm>
          <a:prstGeom prst="rect">
            <a:avLst/>
          </a:prstGeom>
        </p:spPr>
        <p:txBody>
          <a:bodyPr/>
          <a:lstStyle/>
          <a:p>
            <a:pPr algn="ctr">
              <a:defRPr b="1" sz="2800"/>
            </a:pPr>
            <a:r>
              <a:t>Notional Software Development Lifecycle </a:t>
            </a:r>
            <a:br/>
            <a:r>
              <a:t>FHA Target MDA Users and Uses</a:t>
            </a:r>
          </a:p>
        </p:txBody>
      </p:sp>
      <p:sp>
        <p:nvSpPr>
          <p:cNvPr id="984" name="Shape 58"/>
          <p:cNvSpPr/>
          <p:nvPr/>
        </p:nvSpPr>
        <p:spPr>
          <a:xfrm>
            <a:off x="0" y="2708758"/>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EHR System</a:t>
            </a:r>
          </a:p>
          <a:p>
            <a:pPr algn="ctr">
              <a:defRPr>
                <a:solidFill>
                  <a:srgbClr val="FFFFFF"/>
                </a:solidFill>
                <a:latin typeface="+mj-lt"/>
                <a:ea typeface="+mj-ea"/>
                <a:cs typeface="+mj-cs"/>
                <a:sym typeface="Arial Narrow"/>
              </a:defRPr>
            </a:pPr>
            <a:r>
              <a:t>Functions Model</a:t>
            </a:r>
          </a:p>
        </p:txBody>
      </p:sp>
      <p:sp>
        <p:nvSpPr>
          <p:cNvPr id="985" name="Shape 64"/>
          <p:cNvSpPr/>
          <p:nvPr/>
        </p:nvSpPr>
        <p:spPr>
          <a:xfrm>
            <a:off x="0" y="4127440"/>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Information </a:t>
            </a:r>
          </a:p>
          <a:p>
            <a:pPr algn="ctr">
              <a:defRPr>
                <a:solidFill>
                  <a:srgbClr val="FFFFFF"/>
                </a:solidFill>
                <a:latin typeface="+mj-lt"/>
                <a:ea typeface="+mj-ea"/>
                <a:cs typeface="+mj-cs"/>
                <a:sym typeface="Arial Narrow"/>
              </a:defRPr>
            </a:pPr>
            <a:r>
              <a:t>Exchange</a:t>
            </a:r>
            <a:r>
              <a:t> Model</a:t>
            </a:r>
          </a:p>
        </p:txBody>
      </p:sp>
      <p:sp>
        <p:nvSpPr>
          <p:cNvPr id="986" name="Shape 67"/>
          <p:cNvSpPr/>
          <p:nvPr/>
        </p:nvSpPr>
        <p:spPr>
          <a:xfrm>
            <a:off x="6732812" y="412744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Logical-Physical </a:t>
            </a:r>
          </a:p>
          <a:p>
            <a:pPr algn="ctr">
              <a:defRPr>
                <a:solidFill>
                  <a:srgbClr val="FFFFFF"/>
                </a:solidFill>
                <a:latin typeface="+mj-lt"/>
                <a:ea typeface="+mj-ea"/>
                <a:cs typeface="+mj-cs"/>
                <a:sym typeface="Arial Narrow"/>
              </a:defRPr>
            </a:pPr>
            <a:r>
              <a:t>Repository Models</a:t>
            </a:r>
          </a:p>
        </p:txBody>
      </p:sp>
      <p:sp>
        <p:nvSpPr>
          <p:cNvPr id="987" name="Shape 69"/>
          <p:cNvSpPr/>
          <p:nvPr/>
        </p:nvSpPr>
        <p:spPr>
          <a:xfrm flipH="1" flipV="1">
            <a:off x="5464373" y="2012501"/>
            <a:ext cx="1268439" cy="678524"/>
          </a:xfrm>
          <a:prstGeom prst="line">
            <a:avLst/>
          </a:prstGeom>
          <a:ln w="38100">
            <a:solidFill>
              <a:srgbClr val="000000"/>
            </a:solidFill>
            <a:miter/>
            <a:headEnd type="stealth"/>
          </a:ln>
        </p:spPr>
        <p:txBody>
          <a:bodyPr lIns="45718" tIns="45718" rIns="45718" bIns="45718"/>
          <a:lstStyle/>
          <a:p>
            <a:pPr/>
          </a:p>
        </p:txBody>
      </p:sp>
      <p:sp>
        <p:nvSpPr>
          <p:cNvPr id="988" name="Shape 70"/>
          <p:cNvSpPr/>
          <p:nvPr/>
        </p:nvSpPr>
        <p:spPr>
          <a:xfrm flipV="1">
            <a:off x="2743200" y="1999407"/>
            <a:ext cx="990006" cy="708340"/>
          </a:xfrm>
          <a:prstGeom prst="line">
            <a:avLst/>
          </a:prstGeom>
          <a:ln w="38100">
            <a:solidFill>
              <a:srgbClr val="000000"/>
            </a:solidFill>
            <a:miter/>
            <a:headEnd type="stealth"/>
          </a:ln>
        </p:spPr>
        <p:txBody>
          <a:bodyPr lIns="45718" tIns="45718" rIns="45718" bIns="45718"/>
          <a:lstStyle/>
          <a:p>
            <a:pPr/>
          </a:p>
        </p:txBody>
      </p:sp>
      <p:sp>
        <p:nvSpPr>
          <p:cNvPr id="989" name="Shape 71"/>
          <p:cNvSpPr/>
          <p:nvPr/>
        </p:nvSpPr>
        <p:spPr>
          <a:xfrm flipV="1">
            <a:off x="7917140" y="3537373"/>
            <a:ext cx="1" cy="577427"/>
          </a:xfrm>
          <a:prstGeom prst="line">
            <a:avLst/>
          </a:prstGeom>
          <a:ln w="38100">
            <a:solidFill>
              <a:srgbClr val="000000"/>
            </a:solidFill>
            <a:miter/>
            <a:headEnd type="stealth"/>
          </a:ln>
        </p:spPr>
        <p:txBody>
          <a:bodyPr lIns="45718" tIns="45718" rIns="45718" bIns="45718"/>
          <a:lstStyle/>
          <a:p>
            <a:pPr/>
          </a:p>
        </p:txBody>
      </p:sp>
      <p:sp>
        <p:nvSpPr>
          <p:cNvPr id="990" name="Shape 72"/>
          <p:cNvSpPr/>
          <p:nvPr/>
        </p:nvSpPr>
        <p:spPr>
          <a:xfrm flipV="1">
            <a:off x="1371600" y="3537373"/>
            <a:ext cx="0" cy="577427"/>
          </a:xfrm>
          <a:prstGeom prst="line">
            <a:avLst/>
          </a:prstGeom>
          <a:ln w="38100">
            <a:solidFill>
              <a:srgbClr val="000000"/>
            </a:solidFill>
            <a:miter/>
            <a:headEnd type="stealth"/>
          </a:ln>
        </p:spPr>
        <p:txBody>
          <a:bodyPr lIns="45718" tIns="45718" rIns="45718" bIns="45718"/>
          <a:lstStyle/>
          <a:p>
            <a:pPr/>
          </a:p>
        </p:txBody>
      </p:sp>
      <p:sp>
        <p:nvSpPr>
          <p:cNvPr id="991" name="Shape 73"/>
          <p:cNvSpPr/>
          <p:nvPr/>
        </p:nvSpPr>
        <p:spPr>
          <a:xfrm flipV="1">
            <a:off x="2743201" y="3106302"/>
            <a:ext cx="3989613" cy="20889"/>
          </a:xfrm>
          <a:prstGeom prst="line">
            <a:avLst/>
          </a:prstGeom>
          <a:ln w="38100">
            <a:solidFill>
              <a:srgbClr val="000000"/>
            </a:solidFill>
            <a:miter/>
            <a:headEnd type="triangle"/>
            <a:tailEnd type="triangle"/>
          </a:ln>
        </p:spPr>
        <p:txBody>
          <a:bodyPr lIns="45718" tIns="45718" rIns="45718" bIns="45718"/>
          <a:lstStyle/>
          <a:p>
            <a:pPr/>
          </a:p>
        </p:txBody>
      </p:sp>
      <p:sp>
        <p:nvSpPr>
          <p:cNvPr id="992" name="Shape 77"/>
          <p:cNvSpPr/>
          <p:nvPr/>
        </p:nvSpPr>
        <p:spPr>
          <a:xfrm>
            <a:off x="0" y="5626555"/>
            <a:ext cx="2743201" cy="9302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800">
                <a:solidFill>
                  <a:srgbClr val="FFFFFF"/>
                </a:solidFill>
                <a:latin typeface="+mj-lt"/>
                <a:ea typeface="+mj-ea"/>
                <a:cs typeface="+mj-cs"/>
                <a:sym typeface="Arial Narrow"/>
              </a:defRPr>
            </a:lvl1pPr>
          </a:lstStyle>
          <a:p>
            <a:pPr/>
            <a:r>
              <a:t>HL7 (FHIR, CDA, CCDA,  V2)  and ASTM, DICOM, NCPDP, X-12, NIEM, etc..</a:t>
            </a:r>
          </a:p>
        </p:txBody>
      </p:sp>
      <p:sp>
        <p:nvSpPr>
          <p:cNvPr id="993" name="Shape 78"/>
          <p:cNvSpPr/>
          <p:nvPr/>
        </p:nvSpPr>
        <p:spPr>
          <a:xfrm flipV="1">
            <a:off x="2743199" y="4531121"/>
            <a:ext cx="3989612" cy="35341"/>
          </a:xfrm>
          <a:prstGeom prst="line">
            <a:avLst/>
          </a:prstGeom>
          <a:ln w="38100">
            <a:solidFill>
              <a:srgbClr val="000000"/>
            </a:solidFill>
            <a:miter/>
            <a:headEnd type="triangle"/>
            <a:tailEnd type="triangle"/>
          </a:ln>
        </p:spPr>
        <p:txBody>
          <a:bodyPr lIns="45718" tIns="45718" rIns="45718" bIns="45718"/>
          <a:lstStyle/>
          <a:p>
            <a:pPr/>
          </a:p>
        </p:txBody>
      </p:sp>
      <p:sp>
        <p:nvSpPr>
          <p:cNvPr id="994" name="Shape 79"/>
          <p:cNvSpPr/>
          <p:nvPr/>
        </p:nvSpPr>
        <p:spPr>
          <a:xfrm>
            <a:off x="5290319" y="2173962"/>
            <a:ext cx="1519520"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a:t>
            </a:r>
            <a:endParaRPr sz="1800">
              <a:latin typeface="Gill Sans"/>
              <a:ea typeface="Gill Sans"/>
              <a:cs typeface="Gill Sans"/>
              <a:sym typeface="Gill Sans"/>
            </a:endParaRPr>
          </a:p>
          <a:p>
            <a:pPr algn="ctr">
              <a:defRPr sz="1200">
                <a:latin typeface="+mj-lt"/>
                <a:ea typeface="+mj-ea"/>
                <a:cs typeface="+mj-cs"/>
                <a:sym typeface="Arial Narrow"/>
              </a:defRPr>
            </a:pPr>
            <a:r>
              <a:t> create/use to identify data</a:t>
            </a:r>
          </a:p>
        </p:txBody>
      </p:sp>
      <p:sp>
        <p:nvSpPr>
          <p:cNvPr id="995" name="Shape 80"/>
          <p:cNvSpPr/>
          <p:nvPr/>
        </p:nvSpPr>
        <p:spPr>
          <a:xfrm>
            <a:off x="2203539" y="2173962"/>
            <a:ext cx="1811297"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a:t>
            </a:r>
            <a:endParaRPr sz="1800">
              <a:latin typeface="Gill Sans"/>
              <a:ea typeface="Gill Sans"/>
              <a:cs typeface="Gill Sans"/>
              <a:sym typeface="Gill Sans"/>
            </a:endParaRPr>
          </a:p>
          <a:p>
            <a:pPr algn="ctr">
              <a:defRPr sz="1200">
                <a:latin typeface="+mj-lt"/>
                <a:ea typeface="+mj-ea"/>
                <a:cs typeface="+mj-cs"/>
                <a:sym typeface="Arial Narrow"/>
              </a:defRPr>
            </a:pPr>
            <a:r>
              <a:t> create/use to identify functions </a:t>
            </a:r>
          </a:p>
        </p:txBody>
      </p:sp>
      <p:sp>
        <p:nvSpPr>
          <p:cNvPr id="996" name="Shape 82"/>
          <p:cNvSpPr/>
          <p:nvPr/>
        </p:nvSpPr>
        <p:spPr>
          <a:xfrm>
            <a:off x="6815522" y="3598397"/>
            <a:ext cx="2179424"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Designers</a:t>
            </a:r>
            <a:endParaRPr sz="1800">
              <a:latin typeface="Gill Sans"/>
              <a:ea typeface="Gill Sans"/>
              <a:cs typeface="Gill Sans"/>
              <a:sym typeface="Gill Sans"/>
            </a:endParaRPr>
          </a:p>
          <a:p>
            <a:pPr algn="ctr">
              <a:defRPr sz="1200">
                <a:latin typeface="+mj-lt"/>
                <a:ea typeface="+mj-ea"/>
                <a:cs typeface="+mj-cs"/>
                <a:sym typeface="Arial Narrow"/>
              </a:defRPr>
            </a:pPr>
            <a:r>
              <a:t>constrain to specify data/value sets for</a:t>
            </a:r>
          </a:p>
        </p:txBody>
      </p:sp>
      <p:sp>
        <p:nvSpPr>
          <p:cNvPr id="997" name="Shape 83"/>
          <p:cNvSpPr/>
          <p:nvPr/>
        </p:nvSpPr>
        <p:spPr>
          <a:xfrm>
            <a:off x="3839482" y="2850046"/>
            <a:ext cx="1540356"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Architects</a:t>
            </a:r>
            <a:endParaRPr sz="1800">
              <a:latin typeface="Gill Sans"/>
              <a:ea typeface="Gill Sans"/>
              <a:cs typeface="Gill Sans"/>
              <a:sym typeface="Gill Sans"/>
            </a:endParaRPr>
          </a:p>
          <a:p>
            <a:pPr algn="ctr">
              <a:defRPr sz="1200">
                <a:latin typeface="+mj-lt"/>
                <a:ea typeface="+mj-ea"/>
                <a:cs typeface="+mj-cs"/>
                <a:sym typeface="Arial Narrow"/>
              </a:defRPr>
            </a:pPr>
            <a:r>
              <a:t>define system objects</a:t>
            </a:r>
            <a:endParaRPr sz="1800">
              <a:latin typeface="Gill Sans"/>
              <a:ea typeface="Gill Sans"/>
              <a:cs typeface="Gill Sans"/>
              <a:sym typeface="Gill Sans"/>
            </a:endParaRPr>
          </a:p>
          <a:p>
            <a:pPr algn="ctr">
              <a:defRPr sz="1200">
                <a:latin typeface="+mj-lt"/>
                <a:ea typeface="+mj-ea"/>
                <a:cs typeface="+mj-cs"/>
                <a:sym typeface="Arial Narrow"/>
              </a:defRPr>
            </a:pPr>
            <a:r>
              <a:t>and capabilities*</a:t>
            </a:r>
          </a:p>
        </p:txBody>
      </p:sp>
      <p:sp>
        <p:nvSpPr>
          <p:cNvPr id="998" name="Shape 84"/>
          <p:cNvSpPr/>
          <p:nvPr/>
        </p:nvSpPr>
        <p:spPr>
          <a:xfrm>
            <a:off x="3844170" y="4268729"/>
            <a:ext cx="1530980"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Architects &amp; Designers</a:t>
            </a:r>
            <a:r>
              <a:rPr b="0"/>
              <a:t> </a:t>
            </a:r>
            <a:endParaRPr sz="1800">
              <a:latin typeface="Gill Sans"/>
              <a:ea typeface="Gill Sans"/>
              <a:cs typeface="Gill Sans"/>
              <a:sym typeface="Gill Sans"/>
            </a:endParaRPr>
          </a:p>
          <a:p>
            <a:pPr algn="ctr">
              <a:defRPr sz="1200">
                <a:latin typeface="+mj-lt"/>
                <a:ea typeface="+mj-ea"/>
                <a:cs typeface="+mj-cs"/>
                <a:sym typeface="Arial Narrow"/>
              </a:defRPr>
            </a:pPr>
            <a:r>
              <a:t>specify standard queries,</a:t>
            </a:r>
            <a:endParaRPr sz="1800">
              <a:latin typeface="Gill Sans"/>
              <a:ea typeface="Gill Sans"/>
              <a:cs typeface="Gill Sans"/>
              <a:sym typeface="Gill Sans"/>
            </a:endParaRPr>
          </a:p>
          <a:p>
            <a:pPr algn="ctr">
              <a:defRPr sz="1200">
                <a:latin typeface="+mj-lt"/>
                <a:ea typeface="+mj-ea"/>
                <a:cs typeface="+mj-cs"/>
                <a:sym typeface="Arial Narrow"/>
              </a:defRPr>
            </a:pPr>
            <a:r>
              <a:t>IHE &amp; NIST Frameworks</a:t>
            </a:r>
          </a:p>
        </p:txBody>
      </p:sp>
      <p:sp>
        <p:nvSpPr>
          <p:cNvPr id="999" name="Shape 77"/>
          <p:cNvSpPr/>
          <p:nvPr/>
        </p:nvSpPr>
        <p:spPr>
          <a:xfrm>
            <a:off x="6732809" y="5201622"/>
            <a:ext cx="2411190" cy="4730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a:solidFill>
                  <a:srgbClr val="FFFFFF"/>
                </a:solidFill>
                <a:latin typeface="+mj-lt"/>
                <a:ea typeface="+mj-ea"/>
                <a:cs typeface="+mj-cs"/>
                <a:sym typeface="Arial Narrow"/>
              </a:defRPr>
            </a:lvl1pPr>
          </a:lstStyle>
          <a:p>
            <a:pPr/>
            <a:r>
              <a:t>IHE Framework</a:t>
            </a:r>
          </a:p>
        </p:txBody>
      </p:sp>
      <p:sp>
        <p:nvSpPr>
          <p:cNvPr id="1000" name="TextBox 25"/>
          <p:cNvSpPr txBox="1"/>
          <p:nvPr/>
        </p:nvSpPr>
        <p:spPr>
          <a:xfrm>
            <a:off x="3744074" y="1217770"/>
            <a:ext cx="173117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Business </a:t>
            </a:r>
          </a:p>
          <a:p>
            <a:pPr algn="ctr">
              <a:defRPr>
                <a:solidFill>
                  <a:srgbClr val="FFFFFF"/>
                </a:solidFill>
                <a:latin typeface="+mj-lt"/>
                <a:ea typeface="+mj-ea"/>
                <a:cs typeface="+mj-cs"/>
                <a:sym typeface="Arial Narrow"/>
              </a:defRPr>
            </a:pPr>
            <a:r>
              <a:t>Use Cases</a:t>
            </a:r>
          </a:p>
        </p:txBody>
      </p:sp>
      <p:sp>
        <p:nvSpPr>
          <p:cNvPr id="1001" name="Shape 61"/>
          <p:cNvSpPr/>
          <p:nvPr/>
        </p:nvSpPr>
        <p:spPr>
          <a:xfrm>
            <a:off x="6732812" y="5686762"/>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NIST Risk-Security</a:t>
            </a:r>
          </a:p>
          <a:p>
            <a:pPr algn="ctr">
              <a:defRPr>
                <a:solidFill>
                  <a:srgbClr val="FFFFFF"/>
                </a:solidFill>
                <a:latin typeface="+mj-lt"/>
                <a:ea typeface="+mj-ea"/>
                <a:cs typeface="+mj-cs"/>
                <a:sym typeface="Arial Narrow"/>
              </a:defRPr>
            </a:pPr>
            <a:r>
              <a:t>Framework</a:t>
            </a:r>
          </a:p>
        </p:txBody>
      </p:sp>
      <p:sp>
        <p:nvSpPr>
          <p:cNvPr id="1002" name="Shape 72"/>
          <p:cNvSpPr/>
          <p:nvPr/>
        </p:nvSpPr>
        <p:spPr>
          <a:xfrm flipV="1">
            <a:off x="1371600" y="4988321"/>
            <a:ext cx="0" cy="672229"/>
          </a:xfrm>
          <a:prstGeom prst="line">
            <a:avLst/>
          </a:prstGeom>
          <a:ln w="38100">
            <a:solidFill>
              <a:srgbClr val="000000"/>
            </a:solidFill>
            <a:miter/>
            <a:headEnd type="stealth"/>
          </a:ln>
        </p:spPr>
        <p:txBody>
          <a:bodyPr lIns="45718" tIns="45718" rIns="45718" bIns="45718"/>
          <a:lstStyle/>
          <a:p>
            <a:pPr/>
          </a:p>
        </p:txBody>
      </p:sp>
      <p:sp>
        <p:nvSpPr>
          <p:cNvPr id="1003" name="Shape 86"/>
          <p:cNvSpPr/>
          <p:nvPr/>
        </p:nvSpPr>
        <p:spPr>
          <a:xfrm>
            <a:off x="368732" y="5094123"/>
            <a:ext cx="2005741"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Designers</a:t>
            </a:r>
            <a:r>
              <a:rPr b="0"/>
              <a:t> use MDHT </a:t>
            </a:r>
            <a:endParaRPr sz="1800">
              <a:latin typeface="Gill Sans"/>
              <a:ea typeface="Gill Sans"/>
              <a:cs typeface="Gill Sans"/>
              <a:sym typeface="Gill Sans"/>
            </a:endParaRPr>
          </a:p>
          <a:p>
            <a:pPr algn="ctr">
              <a:defRPr sz="1200">
                <a:latin typeface="+mj-lt"/>
                <a:ea typeface="+mj-ea"/>
                <a:cs typeface="+mj-cs"/>
                <a:sym typeface="Arial Narrow"/>
              </a:defRPr>
            </a:pPr>
            <a:r>
              <a:t>to generate Implementation Guides</a:t>
            </a:r>
          </a:p>
        </p:txBody>
      </p:sp>
      <p:sp>
        <p:nvSpPr>
          <p:cNvPr id="1004" name="Shape 72"/>
          <p:cNvSpPr/>
          <p:nvPr/>
        </p:nvSpPr>
        <p:spPr>
          <a:xfrm flipH="1" flipV="1">
            <a:off x="7905229" y="1999406"/>
            <a:ext cx="19571" cy="734646"/>
          </a:xfrm>
          <a:prstGeom prst="line">
            <a:avLst/>
          </a:prstGeom>
          <a:ln w="38100">
            <a:solidFill>
              <a:srgbClr val="000000"/>
            </a:solidFill>
            <a:miter/>
            <a:headEnd type="stealth"/>
          </a:ln>
        </p:spPr>
        <p:txBody>
          <a:bodyPr lIns="45718" tIns="45718" rIns="45718" bIns="45718"/>
          <a:lstStyle/>
          <a:p>
            <a:pPr/>
          </a:p>
        </p:txBody>
      </p:sp>
      <p:sp>
        <p:nvSpPr>
          <p:cNvPr id="1005" name="Shape 79"/>
          <p:cNvSpPr/>
          <p:nvPr/>
        </p:nvSpPr>
        <p:spPr>
          <a:xfrm>
            <a:off x="7289943" y="2173962"/>
            <a:ext cx="1317710"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Clinical SMEs</a:t>
            </a:r>
            <a:endParaRPr sz="1800">
              <a:latin typeface="Gill Sans"/>
              <a:ea typeface="Gill Sans"/>
              <a:cs typeface="Gill Sans"/>
              <a:sym typeface="Gill Sans"/>
            </a:endParaRPr>
          </a:p>
          <a:p>
            <a:pPr algn="ctr">
              <a:defRPr sz="1200">
                <a:latin typeface="+mj-lt"/>
                <a:ea typeface="+mj-ea"/>
                <a:cs typeface="+mj-cs"/>
                <a:sym typeface="Arial Narrow"/>
              </a:defRPr>
            </a:pPr>
            <a:r>
              <a:t>use to inform/constrain</a:t>
            </a:r>
          </a:p>
        </p:txBody>
      </p:sp>
      <p:sp>
        <p:nvSpPr>
          <p:cNvPr id="1006" name="TextBox 32"/>
          <p:cNvSpPr txBox="1"/>
          <p:nvPr/>
        </p:nvSpPr>
        <p:spPr>
          <a:xfrm>
            <a:off x="0" y="1217770"/>
            <a:ext cx="2743200"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Prioritized Lists</a:t>
            </a:r>
          </a:p>
          <a:p>
            <a:pPr algn="ctr">
              <a:defRPr>
                <a:solidFill>
                  <a:srgbClr val="FFFFFF"/>
                </a:solidFill>
                <a:latin typeface="+mj-lt"/>
                <a:ea typeface="+mj-ea"/>
                <a:cs typeface="+mj-cs"/>
                <a:sym typeface="Arial Narrow"/>
              </a:defRPr>
            </a:pPr>
            <a:r>
              <a:t>IBRM, ISA</a:t>
            </a:r>
          </a:p>
        </p:txBody>
      </p:sp>
      <p:sp>
        <p:nvSpPr>
          <p:cNvPr id="1007" name="Shape 78"/>
          <p:cNvSpPr/>
          <p:nvPr/>
        </p:nvSpPr>
        <p:spPr>
          <a:xfrm>
            <a:off x="2795748" y="1665751"/>
            <a:ext cx="948325" cy="12066"/>
          </a:xfrm>
          <a:prstGeom prst="line">
            <a:avLst/>
          </a:prstGeom>
          <a:ln w="38100">
            <a:solidFill>
              <a:srgbClr val="000000"/>
            </a:solidFill>
            <a:miter/>
            <a:tailEnd type="triangle"/>
          </a:ln>
        </p:spPr>
        <p:txBody>
          <a:bodyPr lIns="45718" tIns="45718" rIns="45718" bIns="45718"/>
          <a:lstStyle/>
          <a:p>
            <a:pPr/>
          </a:p>
        </p:txBody>
      </p:sp>
      <p:sp>
        <p:nvSpPr>
          <p:cNvPr id="1008" name="Shape 80"/>
          <p:cNvSpPr/>
          <p:nvPr/>
        </p:nvSpPr>
        <p:spPr>
          <a:xfrm>
            <a:off x="2777822" y="1359058"/>
            <a:ext cx="906051" cy="533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Stakeholders</a:t>
            </a:r>
            <a:endParaRPr sz="1800">
              <a:latin typeface="Gill Sans"/>
              <a:ea typeface="Gill Sans"/>
              <a:cs typeface="Gill Sans"/>
              <a:sym typeface="Gill Sans"/>
            </a:endParaRPr>
          </a:p>
          <a:p>
            <a:pPr algn="ctr">
              <a:defRPr sz="1200">
                <a:latin typeface="+mj-lt"/>
                <a:ea typeface="+mj-ea"/>
                <a:cs typeface="+mj-cs"/>
                <a:sym typeface="Arial Narrow"/>
              </a:defRPr>
            </a:pPr>
            <a:r>
              <a:t>use to </a:t>
            </a:r>
          </a:p>
          <a:p>
            <a:pPr algn="ctr">
              <a:defRPr sz="1200">
                <a:latin typeface="+mj-lt"/>
                <a:ea typeface="+mj-ea"/>
                <a:cs typeface="+mj-cs"/>
                <a:sym typeface="Arial Narrow"/>
              </a:defRPr>
            </a:pPr>
            <a:r>
              <a:t>inform </a:t>
            </a:r>
          </a:p>
        </p:txBody>
      </p:sp>
      <p:sp>
        <p:nvSpPr>
          <p:cNvPr id="1009" name="Shape 78"/>
          <p:cNvSpPr/>
          <p:nvPr/>
        </p:nvSpPr>
        <p:spPr>
          <a:xfrm flipV="1">
            <a:off x="2743199" y="6084618"/>
            <a:ext cx="3989612" cy="35341"/>
          </a:xfrm>
          <a:prstGeom prst="line">
            <a:avLst/>
          </a:prstGeom>
          <a:ln w="38100">
            <a:solidFill>
              <a:srgbClr val="000000"/>
            </a:solidFill>
            <a:miter/>
            <a:headEnd type="triangle"/>
            <a:tailEnd type="triangle"/>
          </a:ln>
        </p:spPr>
        <p:txBody>
          <a:bodyPr lIns="45718" tIns="45718" rIns="45718" bIns="45718"/>
          <a:lstStyle/>
          <a:p>
            <a:pPr/>
          </a:p>
        </p:txBody>
      </p:sp>
      <p:sp>
        <p:nvSpPr>
          <p:cNvPr id="1010" name="Shape 84"/>
          <p:cNvSpPr/>
          <p:nvPr/>
        </p:nvSpPr>
        <p:spPr>
          <a:xfrm>
            <a:off x="3561229" y="5733325"/>
            <a:ext cx="2096862" cy="7112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Developers </a:t>
            </a:r>
          </a:p>
          <a:p>
            <a:pPr algn="ctr">
              <a:defRPr sz="1200">
                <a:latin typeface="+mj-lt"/>
                <a:ea typeface="+mj-ea"/>
                <a:cs typeface="+mj-cs"/>
                <a:sym typeface="Arial Narrow"/>
              </a:defRPr>
            </a:pPr>
            <a:r>
              <a:t>implement interoperable exchanges</a:t>
            </a:r>
            <a:endParaRPr sz="1800">
              <a:latin typeface="Gill Sans"/>
              <a:ea typeface="Gill Sans"/>
              <a:cs typeface="Gill Sans"/>
              <a:sym typeface="Gill Sans"/>
            </a:endParaRPr>
          </a:p>
          <a:p>
            <a:pPr algn="ctr">
              <a:defRPr b="1" sz="1200">
                <a:latin typeface="+mj-lt"/>
                <a:ea typeface="+mj-ea"/>
                <a:cs typeface="+mj-cs"/>
                <a:sym typeface="Arial Narrow"/>
              </a:defRPr>
            </a:pPr>
            <a:r>
              <a:t>Testers</a:t>
            </a:r>
            <a:endParaRPr sz="1800">
              <a:latin typeface="Gill Sans"/>
              <a:ea typeface="Gill Sans"/>
              <a:cs typeface="Gill Sans"/>
              <a:sym typeface="Gill Sans"/>
            </a:endParaRPr>
          </a:p>
          <a:p>
            <a:pPr algn="ctr">
              <a:defRPr sz="1200">
                <a:latin typeface="+mj-lt"/>
                <a:ea typeface="+mj-ea"/>
                <a:cs typeface="+mj-cs"/>
                <a:sym typeface="Arial Narrow"/>
              </a:defRPr>
            </a:pPr>
            <a:r>
              <a:t>certify interoperable exchanges</a:t>
            </a:r>
          </a:p>
        </p:txBody>
      </p:sp>
      <p:sp>
        <p:nvSpPr>
          <p:cNvPr id="1011" name="Shape 82"/>
          <p:cNvSpPr/>
          <p:nvPr/>
        </p:nvSpPr>
        <p:spPr>
          <a:xfrm>
            <a:off x="151909" y="3589802"/>
            <a:ext cx="2436152"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a:defRPr b="1" sz="1200">
                <a:latin typeface="+mj-lt"/>
                <a:ea typeface="+mj-ea"/>
                <a:cs typeface="+mj-cs"/>
                <a:sym typeface="Arial Narrow"/>
              </a:defRPr>
            </a:pPr>
            <a:r>
              <a:t>Analysts and Architects</a:t>
            </a:r>
            <a:endParaRPr sz="1800">
              <a:latin typeface="Gill Sans"/>
              <a:ea typeface="Gill Sans"/>
              <a:cs typeface="Gill Sans"/>
              <a:sym typeface="Gill Sans"/>
            </a:endParaRPr>
          </a:p>
          <a:p>
            <a:pPr algn="ctr">
              <a:defRPr sz="1200">
                <a:latin typeface="+mj-lt"/>
                <a:ea typeface="+mj-ea"/>
                <a:cs typeface="+mj-cs"/>
                <a:sym typeface="Arial Narrow"/>
              </a:defRPr>
            </a:pPr>
            <a:r>
              <a:t> constrain to specify workflow supported by</a:t>
            </a:r>
          </a:p>
        </p:txBody>
      </p:sp>
      <p:sp>
        <p:nvSpPr>
          <p:cNvPr id="1012" name="Shape 70"/>
          <p:cNvSpPr/>
          <p:nvPr/>
        </p:nvSpPr>
        <p:spPr>
          <a:xfrm>
            <a:off x="4604915" y="3450316"/>
            <a:ext cx="9492" cy="792916"/>
          </a:xfrm>
          <a:prstGeom prst="line">
            <a:avLst/>
          </a:prstGeom>
          <a:ln w="38100">
            <a:solidFill>
              <a:srgbClr val="000000"/>
            </a:solidFill>
            <a:miter/>
            <a:tailEnd type="triangle"/>
          </a:ln>
        </p:spPr>
        <p:txBody>
          <a:bodyPr lIns="45718" tIns="45718" rIns="45718" bIns="45718"/>
          <a:lstStyle/>
          <a:p>
            <a:pPr/>
          </a:p>
        </p:txBody>
      </p:sp>
      <p:sp>
        <p:nvSpPr>
          <p:cNvPr id="1013" name="Shape 79"/>
          <p:cNvSpPr/>
          <p:nvPr/>
        </p:nvSpPr>
        <p:spPr>
          <a:xfrm>
            <a:off x="4409382" y="3745555"/>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1014" name="Shape 70"/>
          <p:cNvSpPr/>
          <p:nvPr/>
        </p:nvSpPr>
        <p:spPr>
          <a:xfrm>
            <a:off x="4604463" y="4854349"/>
            <a:ext cx="10395" cy="844982"/>
          </a:xfrm>
          <a:prstGeom prst="line">
            <a:avLst/>
          </a:prstGeom>
          <a:ln w="38100">
            <a:solidFill>
              <a:srgbClr val="000000"/>
            </a:solidFill>
            <a:miter/>
            <a:tailEnd type="triangle"/>
          </a:ln>
        </p:spPr>
        <p:txBody>
          <a:bodyPr lIns="45718" tIns="45718" rIns="45718" bIns="45718"/>
          <a:lstStyle/>
          <a:p>
            <a:pPr/>
          </a:p>
        </p:txBody>
      </p:sp>
      <p:sp>
        <p:nvSpPr>
          <p:cNvPr id="1015" name="Shape 79"/>
          <p:cNvSpPr/>
          <p:nvPr/>
        </p:nvSpPr>
        <p:spPr>
          <a:xfrm>
            <a:off x="4409382" y="5172977"/>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1016" name="Shape 70"/>
          <p:cNvSpPr/>
          <p:nvPr/>
        </p:nvSpPr>
        <p:spPr>
          <a:xfrm>
            <a:off x="4604337" y="2057400"/>
            <a:ext cx="10645" cy="783565"/>
          </a:xfrm>
          <a:prstGeom prst="line">
            <a:avLst/>
          </a:prstGeom>
          <a:ln w="38100">
            <a:solidFill>
              <a:srgbClr val="000000"/>
            </a:solidFill>
            <a:miter/>
            <a:tailEnd type="triangle"/>
          </a:ln>
        </p:spPr>
        <p:txBody>
          <a:bodyPr lIns="45718" tIns="45718" rIns="45718" bIns="45718"/>
          <a:lstStyle/>
          <a:p>
            <a:pPr/>
          </a:p>
        </p:txBody>
      </p:sp>
      <p:sp>
        <p:nvSpPr>
          <p:cNvPr id="1017" name="Shape 79"/>
          <p:cNvSpPr/>
          <p:nvPr/>
        </p:nvSpPr>
        <p:spPr>
          <a:xfrm>
            <a:off x="4409382" y="2294498"/>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1018" name="Shape 70"/>
          <p:cNvSpPr/>
          <p:nvPr/>
        </p:nvSpPr>
        <p:spPr>
          <a:xfrm>
            <a:off x="5400902" y="4830086"/>
            <a:ext cx="1342302" cy="839083"/>
          </a:xfrm>
          <a:prstGeom prst="line">
            <a:avLst/>
          </a:prstGeom>
          <a:ln w="38100">
            <a:solidFill>
              <a:srgbClr val="000000"/>
            </a:solidFill>
            <a:miter/>
            <a:headEnd type="stealth"/>
          </a:ln>
        </p:spPr>
        <p:txBody>
          <a:bodyPr lIns="45718" tIns="45718" rIns="45718" bIns="45718"/>
          <a:lstStyle/>
          <a:p>
            <a:pPr/>
          </a:p>
        </p:txBody>
      </p:sp>
      <p:sp>
        <p:nvSpPr>
          <p:cNvPr id="1019" name="Shape 79"/>
          <p:cNvSpPr/>
          <p:nvPr/>
        </p:nvSpPr>
        <p:spPr>
          <a:xfrm>
            <a:off x="6044904" y="5159495"/>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1020" name="Shape 70"/>
          <p:cNvSpPr/>
          <p:nvPr/>
        </p:nvSpPr>
        <p:spPr>
          <a:xfrm flipV="1">
            <a:off x="5400902" y="3482659"/>
            <a:ext cx="1304699" cy="773093"/>
          </a:xfrm>
          <a:prstGeom prst="line">
            <a:avLst/>
          </a:prstGeom>
          <a:ln w="38100">
            <a:solidFill>
              <a:srgbClr val="000000"/>
            </a:solidFill>
            <a:miter/>
            <a:headEnd type="stealth"/>
          </a:ln>
        </p:spPr>
        <p:txBody>
          <a:bodyPr lIns="45718" tIns="45718" rIns="45718" bIns="45718"/>
          <a:lstStyle/>
          <a:p>
            <a:pPr/>
          </a:p>
        </p:txBody>
      </p:sp>
      <p:sp>
        <p:nvSpPr>
          <p:cNvPr id="1021" name="Shape 79"/>
          <p:cNvSpPr/>
          <p:nvPr/>
        </p:nvSpPr>
        <p:spPr>
          <a:xfrm>
            <a:off x="5948860" y="3764192"/>
            <a:ext cx="400556" cy="177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a:defRPr sz="1200">
                <a:latin typeface="+mj-lt"/>
                <a:ea typeface="+mj-ea"/>
                <a:cs typeface="+mj-cs"/>
                <a:sym typeface="Arial Narrow"/>
              </a:defRPr>
            </a:lvl1pPr>
          </a:lstStyle>
          <a:p>
            <a:pPr/>
            <a:r>
              <a:t>inform</a:t>
            </a:r>
          </a:p>
        </p:txBody>
      </p:sp>
      <p:sp>
        <p:nvSpPr>
          <p:cNvPr id="102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2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02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
        <p:nvSpPr>
          <p:cNvPr id="1025" name="Shape 61"/>
          <p:cNvSpPr/>
          <p:nvPr/>
        </p:nvSpPr>
        <p:spPr>
          <a:xfrm>
            <a:off x="6732812" y="2708758"/>
            <a:ext cx="2431971"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Common Logical </a:t>
            </a:r>
          </a:p>
          <a:p>
            <a:pPr algn="ctr">
              <a:defRPr>
                <a:solidFill>
                  <a:srgbClr val="FFFFFF"/>
                </a:solidFill>
                <a:latin typeface="+mj-lt"/>
                <a:ea typeface="+mj-ea"/>
                <a:cs typeface="+mj-cs"/>
                <a:sym typeface="Arial Narrow"/>
              </a:defRPr>
            </a:pPr>
            <a:r>
              <a:t>Information Model </a:t>
            </a:r>
          </a:p>
        </p:txBody>
      </p:sp>
      <p:sp>
        <p:nvSpPr>
          <p:cNvPr id="1026" name="TextBox 54"/>
          <p:cNvSpPr txBox="1"/>
          <p:nvPr/>
        </p:nvSpPr>
        <p:spPr>
          <a:xfrm>
            <a:off x="6743203" y="1217770"/>
            <a:ext cx="2411189" cy="815976"/>
          </a:xfrm>
          <a:prstGeom prst="rect">
            <a:avLst/>
          </a:prstGeom>
          <a:solidFill>
            <a:srgbClr val="003399"/>
          </a:solidFill>
          <a:ln w="28575">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a:solidFill>
                  <a:srgbClr val="FFFFFF"/>
                </a:solidFill>
                <a:latin typeface="+mj-lt"/>
                <a:ea typeface="+mj-ea"/>
                <a:cs typeface="+mj-cs"/>
                <a:sym typeface="Arial Narrow"/>
              </a:defRPr>
            </a:pPr>
            <a:r>
              <a:t>FHIM, HL7 DCMs,</a:t>
            </a:r>
          </a:p>
          <a:p>
            <a:pPr algn="ctr">
              <a:defRPr>
                <a:solidFill>
                  <a:srgbClr val="FFFFFF"/>
                </a:solidFill>
                <a:latin typeface="+mj-lt"/>
                <a:ea typeface="+mj-ea"/>
                <a:cs typeface="+mj-cs"/>
                <a:sym typeface="Arial Narrow"/>
              </a:defRPr>
            </a:pPr>
            <a:r>
              <a:t>CIMI Architypes</a:t>
            </a:r>
          </a:p>
        </p:txBody>
      </p:sp>
      <p:sp>
        <p:nvSpPr>
          <p:cNvPr id="1027" name="5-Point Star 55"/>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1" name="Title 1"/>
          <p:cNvSpPr txBox="1"/>
          <p:nvPr>
            <p:ph type="title"/>
          </p:nvPr>
        </p:nvSpPr>
        <p:spPr>
          <a:xfrm>
            <a:off x="-1" y="0"/>
            <a:ext cx="7924801" cy="1017588"/>
          </a:xfrm>
          <a:prstGeom prst="rect">
            <a:avLst/>
          </a:prstGeom>
        </p:spPr>
        <p:txBody>
          <a:bodyPr/>
          <a:lstStyle>
            <a:lvl1pPr algn="ctr">
              <a:defRPr b="1" sz="2800"/>
            </a:lvl1pPr>
          </a:lstStyle>
          <a:p>
            <a:pPr/>
            <a:r>
              <a:t>Lessons Learned</a:t>
            </a:r>
          </a:p>
        </p:txBody>
      </p:sp>
      <p:sp>
        <p:nvSpPr>
          <p:cNvPr id="1032" name="Content Placeholder 2"/>
          <p:cNvSpPr txBox="1"/>
          <p:nvPr/>
        </p:nvSpPr>
        <p:spPr>
          <a:xfrm>
            <a:off x="228600" y="1066800"/>
            <a:ext cx="8763000" cy="510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0" defTabSz="457200">
              <a:spcBef>
                <a:spcPts val="1200"/>
              </a:spcBef>
              <a:defRPr>
                <a:solidFill>
                  <a:srgbClr val="21315C"/>
                </a:solidFill>
                <a:uFill>
                  <a:solidFill>
                    <a:srgbClr val="21315C"/>
                  </a:solidFill>
                </a:uFill>
                <a:latin typeface="+mj-lt"/>
                <a:ea typeface="+mj-ea"/>
                <a:cs typeface="+mj-cs"/>
                <a:sym typeface="Arial Narrow"/>
              </a:defRPr>
            </a:pPr>
            <a:r>
              <a:t>Stakeholder communications are essential; where, </a:t>
            </a:r>
            <a:endParaRPr sz="2000"/>
          </a:p>
          <a:p>
            <a:pPr lvl="1" marL="738187" indent="-342900" defTabSz="457200">
              <a:spcBef>
                <a:spcPts val="1200"/>
              </a:spcBef>
              <a:buClr>
                <a:srgbClr val="CB2E3F"/>
              </a:buClr>
              <a:buSzPct val="100000"/>
              <a:buFont typeface="Arial"/>
              <a:buChar char="•"/>
              <a:defRPr>
                <a:solidFill>
                  <a:srgbClr val="21315C"/>
                </a:solidFill>
                <a:uFill>
                  <a:solidFill>
                    <a:srgbClr val="21315C"/>
                  </a:solidFill>
                </a:uFill>
                <a:latin typeface="+mj-lt"/>
                <a:ea typeface="+mj-ea"/>
                <a:cs typeface="+mj-cs"/>
                <a:sym typeface="Arial Narrow"/>
              </a:defRPr>
            </a:pPr>
            <a:r>
              <a:t>Architecture must be viewable based on roles</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Clinician and/or Manager</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Business Architect or Analyst</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System Engineer and/or Implementer</a:t>
            </a:r>
            <a:endParaRPr sz="2000"/>
          </a:p>
          <a:p>
            <a:pPr lvl="1" marL="738187" indent="-342900" defTabSz="457200">
              <a:spcBef>
                <a:spcPts val="1200"/>
              </a:spcBef>
              <a:buClr>
                <a:srgbClr val="CB2E3F"/>
              </a:buClr>
              <a:buSzPct val="100000"/>
              <a:buFont typeface="Arial"/>
              <a:buChar char="•"/>
              <a:defRPr>
                <a:solidFill>
                  <a:srgbClr val="21315C"/>
                </a:solidFill>
                <a:uFill>
                  <a:solidFill>
                    <a:srgbClr val="21315C"/>
                  </a:solidFill>
                </a:uFill>
                <a:latin typeface="+mj-lt"/>
                <a:ea typeface="+mj-ea"/>
                <a:cs typeface="+mj-cs"/>
                <a:sym typeface="Arial Narrow"/>
              </a:defRPr>
            </a:pPr>
            <a:r>
              <a:t>Tools must maintain traceability among</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Legislation, policies and rules</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Software Development Lifecycle Artifacts</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Tests and Certifications</a:t>
            </a:r>
            <a:endParaRPr sz="2000"/>
          </a:p>
          <a:p>
            <a:pPr lvl="2" marL="1196974" indent="-342900" defTabSz="457200">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Operations and Sustainment feedback / change requests</a:t>
            </a:r>
            <a:endParaRPr sz="2000"/>
          </a:p>
          <a:p>
            <a:pPr lvl="1" marL="738187" indent="-342900" defTabSz="457200">
              <a:buClr>
                <a:srgbClr val="CB2E3F"/>
              </a:buClr>
              <a:buSzPct val="100000"/>
              <a:buFont typeface="Arial"/>
              <a:buChar char="•"/>
              <a:defRPr>
                <a:solidFill>
                  <a:srgbClr val="0066FF"/>
                </a:solidFill>
                <a:uFill>
                  <a:solidFill>
                    <a:srgbClr val="21315C"/>
                  </a:solidFill>
                </a:uFill>
                <a:latin typeface="+mj-lt"/>
                <a:ea typeface="+mj-ea"/>
                <a:cs typeface="+mj-cs"/>
                <a:sym typeface="Arial Narrow"/>
              </a:defRPr>
            </a:pPr>
            <a:r>
              <a:t>A Common Logical Information (CLIM) needs context</a:t>
            </a:r>
            <a:endParaRPr sz="2000">
              <a:solidFill>
                <a:srgbClr val="21315C"/>
              </a:solidFill>
            </a:endParaRPr>
          </a:p>
          <a:p>
            <a:pPr lvl="2" marL="1196974" indent="-342900" defTabSz="457200">
              <a:buClr>
                <a:srgbClr val="CB2E3F"/>
              </a:buClr>
              <a:buSzPct val="100000"/>
              <a:buFont typeface="Lucida Grande"/>
              <a:buChar char="–"/>
              <a:defRPr>
                <a:solidFill>
                  <a:srgbClr val="0066FF"/>
                </a:solidFill>
                <a:uFill>
                  <a:solidFill>
                    <a:srgbClr val="21315C"/>
                  </a:solidFill>
                </a:uFill>
                <a:latin typeface="+mj-lt"/>
                <a:ea typeface="+mj-ea"/>
                <a:cs typeface="+mj-cs"/>
                <a:sym typeface="Arial Narrow"/>
              </a:defRPr>
            </a:pPr>
            <a:r>
              <a:t>Use Cases, EHR System Functions, value sets</a:t>
            </a:r>
            <a:endParaRPr sz="2000">
              <a:solidFill>
                <a:srgbClr val="21315C"/>
              </a:solidFill>
            </a:endParaRPr>
          </a:p>
          <a:p>
            <a:pPr lvl="2" marL="1196974" indent="-342900" defTabSz="457200">
              <a:buClr>
                <a:srgbClr val="CB2E3F"/>
              </a:buClr>
              <a:buSzPct val="100000"/>
              <a:buFont typeface="Lucida Grande"/>
              <a:buChar char="–"/>
              <a:defRPr>
                <a:solidFill>
                  <a:srgbClr val="0066FF"/>
                </a:solidFill>
                <a:uFill>
                  <a:solidFill>
                    <a:srgbClr val="21315C"/>
                  </a:solidFill>
                </a:uFill>
                <a:latin typeface="+mj-lt"/>
                <a:ea typeface="+mj-ea"/>
                <a:cs typeface="+mj-cs"/>
                <a:sym typeface="Arial Narrow"/>
              </a:defRPr>
            </a:pPr>
            <a:r>
              <a:t>Jurisdictional legislation and policies </a:t>
            </a:r>
            <a:endParaRPr sz="2000">
              <a:solidFill>
                <a:srgbClr val="21315C"/>
              </a:solidFill>
            </a:endParaRPr>
          </a:p>
          <a:p>
            <a:pPr lvl="2" marL="1196974" indent="-342900" defTabSz="457200">
              <a:buClr>
                <a:srgbClr val="CB2E3F"/>
              </a:buClr>
              <a:buSzPct val="100000"/>
              <a:buFont typeface="Lucida Grande"/>
              <a:buChar char="–"/>
              <a:defRPr>
                <a:solidFill>
                  <a:srgbClr val="0066FF"/>
                </a:solidFill>
                <a:uFill>
                  <a:solidFill>
                    <a:srgbClr val="21315C"/>
                  </a:solidFill>
                </a:uFill>
                <a:latin typeface="+mj-lt"/>
                <a:ea typeface="+mj-ea"/>
                <a:cs typeface="+mj-cs"/>
                <a:sym typeface="Arial Narrow"/>
              </a:defRPr>
            </a:pPr>
            <a:r>
              <a:t>Standards, Security, Technical and Risk Framework, </a:t>
            </a:r>
          </a:p>
        </p:txBody>
      </p:sp>
      <p:sp>
        <p:nvSpPr>
          <p:cNvPr id="103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3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3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036" name="5-Point Star 6"/>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8" name="Title 1"/>
          <p:cNvSpPr txBox="1"/>
          <p:nvPr>
            <p:ph type="title"/>
          </p:nvPr>
        </p:nvSpPr>
        <p:spPr>
          <a:xfrm>
            <a:off x="300037" y="0"/>
            <a:ext cx="7540626" cy="1017588"/>
          </a:xfrm>
          <a:prstGeom prst="rect">
            <a:avLst/>
          </a:prstGeom>
        </p:spPr>
        <p:txBody>
          <a:bodyPr/>
          <a:lstStyle>
            <a:lvl1pPr algn="ctr">
              <a:defRPr b="1"/>
            </a:lvl1pPr>
          </a:lstStyle>
          <a:p>
            <a:pPr/>
            <a:r>
              <a:t>FHA 2025 Target Architecture</a:t>
            </a:r>
          </a:p>
        </p:txBody>
      </p:sp>
      <p:sp>
        <p:nvSpPr>
          <p:cNvPr id="1039" name="Content Placeholder 2"/>
          <p:cNvSpPr txBox="1"/>
          <p:nvPr>
            <p:ph type="body" sz="quarter" idx="1"/>
          </p:nvPr>
        </p:nvSpPr>
        <p:spPr>
          <a:xfrm>
            <a:off x="76200" y="4598325"/>
            <a:ext cx="4038600" cy="1421476"/>
          </a:xfrm>
          <a:prstGeom prst="rect">
            <a:avLst/>
          </a:prstGeom>
        </p:spPr>
        <p:txBody>
          <a:bodyPr/>
          <a:lstStyle/>
          <a:p>
            <a:pPr marL="0" indent="0" algn="ctr">
              <a:buSzTx/>
              <a:buNone/>
              <a:defRPr sz="2000">
                <a:solidFill>
                  <a:srgbClr val="013F80"/>
                </a:solidFill>
              </a:defRPr>
            </a:pPr>
            <a:r>
              <a:t>Laws, Policies</a:t>
            </a:r>
          </a:p>
          <a:p>
            <a:pPr marL="0" indent="0" algn="ctr">
              <a:buSzTx/>
              <a:buNone/>
              <a:defRPr sz="2000">
                <a:solidFill>
                  <a:srgbClr val="013F80"/>
                </a:solidFill>
              </a:defRPr>
            </a:pPr>
            <a:r>
              <a:t>Health IT Strategy</a:t>
            </a:r>
          </a:p>
          <a:p>
            <a:pPr marL="0" indent="0" algn="ctr">
              <a:buSzTx/>
              <a:buNone/>
              <a:defRPr sz="2000">
                <a:solidFill>
                  <a:srgbClr val="013F80"/>
                </a:solidFill>
              </a:defRPr>
            </a:pPr>
            <a:r>
              <a:t>Health IT Roadmap</a:t>
            </a:r>
          </a:p>
          <a:p>
            <a:pPr marL="0" indent="0" algn="ctr">
              <a:buSzTx/>
              <a:buNone/>
              <a:defRPr sz="2000">
                <a:solidFill>
                  <a:srgbClr val="013F80"/>
                </a:solidFill>
              </a:defRPr>
            </a:pPr>
            <a:r>
              <a:t>Many models, many artifacts</a:t>
            </a:r>
          </a:p>
        </p:txBody>
      </p:sp>
      <p:sp>
        <p:nvSpPr>
          <p:cNvPr id="1040" name="Content Placeholder 3"/>
          <p:cNvSpPr txBox="1"/>
          <p:nvPr/>
        </p:nvSpPr>
        <p:spPr>
          <a:xfrm>
            <a:off x="4648200" y="1143000"/>
            <a:ext cx="4495800" cy="5410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US Health IT </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Reference Architecture</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 fully integrated tool-based</a:t>
            </a:r>
            <a:endParaRPr sz="2688">
              <a:solidFill>
                <a:schemeClr val="accent1"/>
              </a:solidFill>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Data Models</a:t>
            </a: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Business Models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Standards Profiles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Infrastructure Platforms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Technology Alternatives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Arial Black"/>
                <a:ea typeface="Arial Black"/>
                <a:cs typeface="Arial Black"/>
                <a:sym typeface="Arial Black"/>
              </a:defRPr>
            </a:pPr>
            <a:r>
              <a:t>Component / Service APIs</a:t>
            </a:r>
            <a:endParaRPr sz="2688">
              <a:solidFill>
                <a:schemeClr val="accent1"/>
              </a:solidFill>
              <a:latin typeface="Calibri"/>
              <a:ea typeface="Calibri"/>
              <a:cs typeface="Calibri"/>
              <a:sym typeface="Calibri"/>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 faster, better, cheaper </a:t>
            </a:r>
            <a:endParaRPr sz="2688">
              <a:solidFill>
                <a:schemeClr val="accent1"/>
              </a:solidFill>
            </a:endParaRPr>
          </a:p>
          <a:p>
            <a:pPr marR="39013" indent="0" algn="ctr" defTabSz="438911">
              <a:spcBef>
                <a:spcPts val="300"/>
              </a:spcBef>
              <a:defRPr sz="1919">
                <a:solidFill>
                  <a:srgbClr val="013F80"/>
                </a:solidFill>
                <a:uFill>
                  <a:solidFill>
                    <a:srgbClr val="21315C"/>
                  </a:solidFill>
                </a:uFill>
                <a:latin typeface="Calibri"/>
                <a:ea typeface="Calibri"/>
                <a:cs typeface="Calibri"/>
                <a:sym typeface="Calibri"/>
              </a:defRPr>
            </a:pPr>
            <a:r>
              <a:t>Health Information Exchange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Strategic, Standards Based, Simple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Knowledge Driven, Reliable, Reusable </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Accessible, Secure, Sustainable</a:t>
            </a:r>
            <a:endParaRPr sz="2688">
              <a:solidFill>
                <a:schemeClr val="accent1"/>
              </a:solidFill>
            </a:endParaRPr>
          </a:p>
          <a:p>
            <a:pPr marL="329184" marR="39013" indent="-329184" defTabSz="438911">
              <a:spcBef>
                <a:spcPts val="300"/>
              </a:spcBef>
              <a:buClr>
                <a:srgbClr val="CB2E3F"/>
              </a:buClr>
              <a:buSzPct val="100000"/>
              <a:buFont typeface="Lucida Grande"/>
              <a:buChar char="»"/>
              <a:defRPr sz="1919">
                <a:solidFill>
                  <a:srgbClr val="013F80"/>
                </a:solidFill>
                <a:uFill>
                  <a:solidFill>
                    <a:srgbClr val="21315C"/>
                  </a:solidFill>
                </a:uFill>
                <a:latin typeface="Calibri"/>
                <a:ea typeface="Calibri"/>
                <a:cs typeface="Calibri"/>
                <a:sym typeface="Calibri"/>
              </a:defRPr>
            </a:pPr>
            <a:r>
              <a:t>Risk Management Framework Guided</a:t>
            </a:r>
          </a:p>
        </p:txBody>
      </p:sp>
      <p:pic>
        <p:nvPicPr>
          <p:cNvPr id="1041" name="Content Placeholder 6" descr="Content Placeholder 6"/>
          <p:cNvPicPr>
            <a:picLocks noChangeAspect="1"/>
          </p:cNvPicPr>
          <p:nvPr/>
        </p:nvPicPr>
        <p:blipFill>
          <a:blip r:embed="rId3">
            <a:extLst/>
          </a:blip>
          <a:stretch>
            <a:fillRect/>
          </a:stretch>
        </p:blipFill>
        <p:spPr>
          <a:xfrm>
            <a:off x="292100" y="1708355"/>
            <a:ext cx="3733800" cy="2831690"/>
          </a:xfrm>
          <a:prstGeom prst="rect">
            <a:avLst/>
          </a:prstGeom>
          <a:ln w="12700">
            <a:miter lim="400000"/>
          </a:ln>
        </p:spPr>
      </p:pic>
      <p:sp>
        <p:nvSpPr>
          <p:cNvPr id="104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04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
        <p:nvSpPr>
          <p:cNvPr id="1044" name="Striped Right Arrow 9"/>
          <p:cNvSpPr/>
          <p:nvPr/>
        </p:nvSpPr>
        <p:spPr>
          <a:xfrm>
            <a:off x="4025900" y="2470355"/>
            <a:ext cx="1079501" cy="60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381" y="5400"/>
                </a:lnTo>
                <a:lnTo>
                  <a:pt x="381" y="16200"/>
                </a:lnTo>
                <a:lnTo>
                  <a:pt x="0" y="16200"/>
                </a:lnTo>
                <a:close/>
                <a:moveTo>
                  <a:pt x="762" y="5400"/>
                </a:moveTo>
                <a:lnTo>
                  <a:pt x="1525" y="5400"/>
                </a:lnTo>
                <a:lnTo>
                  <a:pt x="1525" y="16200"/>
                </a:lnTo>
                <a:lnTo>
                  <a:pt x="762" y="16200"/>
                </a:lnTo>
                <a:close/>
                <a:moveTo>
                  <a:pt x="1906" y="5400"/>
                </a:moveTo>
                <a:lnTo>
                  <a:pt x="15501" y="5400"/>
                </a:lnTo>
                <a:lnTo>
                  <a:pt x="15501" y="0"/>
                </a:lnTo>
                <a:lnTo>
                  <a:pt x="21600" y="10800"/>
                </a:lnTo>
                <a:lnTo>
                  <a:pt x="15501" y="21600"/>
                </a:lnTo>
                <a:lnTo>
                  <a:pt x="15501" y="16200"/>
                </a:lnTo>
                <a:lnTo>
                  <a:pt x="1906" y="16200"/>
                </a:lnTo>
                <a:close/>
              </a:path>
            </a:pathLst>
          </a:custGeom>
          <a:solidFill>
            <a:srgbClr val="024C90"/>
          </a:solidFill>
          <a:ln>
            <a:solidFill>
              <a:srgbClr val="000000"/>
            </a:solidFill>
          </a:ln>
        </p:spPr>
        <p:txBody>
          <a:bodyPr lIns="50800" tIns="50800" rIns="50800" bIns="50800" anchor="ctr"/>
          <a:lstStyle/>
          <a:p>
            <a:pPr/>
          </a:p>
        </p:txBody>
      </p:sp>
      <p:sp>
        <p:nvSpPr>
          <p:cNvPr id="104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9" name="Title 1"/>
          <p:cNvSpPr txBox="1"/>
          <p:nvPr>
            <p:ph type="title"/>
          </p:nvPr>
        </p:nvSpPr>
        <p:spPr>
          <a:xfrm>
            <a:off x="300037" y="0"/>
            <a:ext cx="7540626" cy="1017588"/>
          </a:xfrm>
          <a:prstGeom prst="rect">
            <a:avLst/>
          </a:prstGeom>
        </p:spPr>
        <p:txBody>
          <a:bodyPr/>
          <a:lstStyle>
            <a:lvl1pPr>
              <a:defRPr b="1"/>
            </a:lvl1pPr>
          </a:lstStyle>
          <a:p>
            <a:pPr/>
            <a:r>
              <a:t>Strategic US Health IT Reference Architecture Implementations</a:t>
            </a:r>
          </a:p>
        </p:txBody>
      </p:sp>
      <p:grpSp>
        <p:nvGrpSpPr>
          <p:cNvPr id="1060" name="Group 10"/>
          <p:cNvGrpSpPr/>
          <p:nvPr/>
        </p:nvGrpSpPr>
        <p:grpSpPr>
          <a:xfrm>
            <a:off x="516906" y="1895322"/>
            <a:ext cx="8169894" cy="4667425"/>
            <a:chOff x="0" y="0"/>
            <a:chExt cx="8169893" cy="4667424"/>
          </a:xfrm>
        </p:grpSpPr>
        <p:sp>
          <p:nvSpPr>
            <p:cNvPr id="1050" name="Rectangle 9"/>
            <p:cNvSpPr/>
            <p:nvPr/>
          </p:nvSpPr>
          <p:spPr>
            <a:xfrm>
              <a:off x="0" y="2083094"/>
              <a:ext cx="8169894" cy="2164624"/>
            </a:xfrm>
            <a:prstGeom prst="rect">
              <a:avLst/>
            </a:prstGeom>
            <a:noFill/>
            <a:ln w="9525" cap="flat">
              <a:solidFill>
                <a:srgbClr val="BFBFBF"/>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1051" name="Right Arrow 8"/>
            <p:cNvSpPr/>
            <p:nvPr/>
          </p:nvSpPr>
          <p:spPr>
            <a:xfrm>
              <a:off x="2322750" y="485614"/>
              <a:ext cx="3059716" cy="325953"/>
            </a:xfrm>
            <a:prstGeom prst="rightArrow">
              <a:avLst>
                <a:gd name="adj1" fmla="val 50000"/>
                <a:gd name="adj2" fmla="val 50000"/>
              </a:avLst>
            </a:prstGeom>
            <a:solidFill>
              <a:srgbClr val="E1BF65"/>
            </a:solidFill>
            <a:ln w="12700" cap="flat">
              <a:noFill/>
              <a:miter lim="400000"/>
            </a:ln>
            <a:effectLst/>
          </p:spPr>
          <p:txBody>
            <a:bodyPr wrap="square" lIns="50800" tIns="50800" rIns="50800" bIns="50800" numCol="1" anchor="t">
              <a:noAutofit/>
            </a:bodyPr>
            <a:lstStyle/>
            <a:p>
              <a:pPr/>
            </a:p>
          </p:txBody>
        </p:sp>
        <p:pic>
          <p:nvPicPr>
            <p:cNvPr id="1052" name="Content Placeholder 4" descr="Content Placeholder 4"/>
            <p:cNvPicPr>
              <a:picLocks noChangeAspect="1"/>
            </p:cNvPicPr>
            <p:nvPr/>
          </p:nvPicPr>
          <p:blipFill>
            <a:blip r:embed="rId3">
              <a:extLst/>
            </a:blip>
            <a:stretch>
              <a:fillRect/>
            </a:stretch>
          </p:blipFill>
          <p:spPr>
            <a:xfrm>
              <a:off x="245093" y="2217563"/>
              <a:ext cx="7620001" cy="1709616"/>
            </a:xfrm>
            <a:prstGeom prst="rect">
              <a:avLst/>
            </a:prstGeom>
            <a:ln w="12700" cap="flat">
              <a:noFill/>
              <a:miter lim="400000"/>
            </a:ln>
            <a:effectLst/>
          </p:spPr>
        </p:pic>
        <p:pic>
          <p:nvPicPr>
            <p:cNvPr id="1053" name="Picture 3" descr="Picture 3"/>
            <p:cNvPicPr>
              <a:picLocks noChangeAspect="1"/>
            </p:cNvPicPr>
            <p:nvPr/>
          </p:nvPicPr>
          <p:blipFill>
            <a:blip r:embed="rId4">
              <a:extLst/>
            </a:blip>
            <a:stretch>
              <a:fillRect/>
            </a:stretch>
          </p:blipFill>
          <p:spPr>
            <a:xfrm>
              <a:off x="0" y="0"/>
              <a:ext cx="2528028" cy="1917239"/>
            </a:xfrm>
            <a:prstGeom prst="rect">
              <a:avLst/>
            </a:prstGeom>
            <a:ln w="12700" cap="flat">
              <a:noFill/>
              <a:miter lim="400000"/>
            </a:ln>
            <a:effectLst/>
          </p:spPr>
        </p:pic>
        <p:grpSp>
          <p:nvGrpSpPr>
            <p:cNvPr id="1057" name="Can 4"/>
            <p:cNvGrpSpPr/>
            <p:nvPr/>
          </p:nvGrpSpPr>
          <p:grpSpPr>
            <a:xfrm>
              <a:off x="5533633" y="107354"/>
              <a:ext cx="1915735" cy="1116402"/>
              <a:chOff x="0" y="0"/>
              <a:chExt cx="1915734" cy="1116401"/>
            </a:xfrm>
          </p:grpSpPr>
          <p:sp>
            <p:nvSpPr>
              <p:cNvPr id="1054" name="Shape"/>
              <p:cNvSpPr/>
              <p:nvPr/>
            </p:nvSpPr>
            <p:spPr>
              <a:xfrm>
                <a:off x="-1" y="-1"/>
                <a:ext cx="1915736" cy="11164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91C75"/>
              </a:solidFill>
              <a:ln w="12700" cap="flat">
                <a:noFill/>
                <a:miter lim="400000"/>
              </a:ln>
              <a:effectLst/>
            </p:spPr>
            <p:txBody>
              <a:bodyPr wrap="square" lIns="50800" tIns="50800" rIns="50800" bIns="50800" numCol="1" anchor="ctr">
                <a:noAutofit/>
              </a:bodyPr>
              <a:lstStyle/>
              <a:p>
                <a:pPr algn="ctr">
                  <a:defRPr sz="1600">
                    <a:solidFill>
                      <a:srgbClr val="FFFFFF"/>
                    </a:solidFill>
                  </a:defRPr>
                </a:pPr>
              </a:p>
            </p:txBody>
          </p:sp>
          <p:sp>
            <p:nvSpPr>
              <p:cNvPr id="1055" name="Oval"/>
              <p:cNvSpPr/>
              <p:nvPr/>
            </p:nvSpPr>
            <p:spPr>
              <a:xfrm>
                <a:off x="-1" y="-1"/>
                <a:ext cx="1915736" cy="279101"/>
              </a:xfrm>
              <a:prstGeom prst="ellipse">
                <a:avLst/>
              </a:prstGeom>
              <a:solidFill>
                <a:srgbClr val="FFFFFF">
                  <a:alpha val="40000"/>
                </a:srgbClr>
              </a:solidFill>
              <a:ln w="12700" cap="flat">
                <a:noFill/>
                <a:miter lim="400000"/>
              </a:ln>
              <a:effectLst/>
            </p:spPr>
            <p:txBody>
              <a:bodyPr wrap="square" lIns="50800" tIns="50800" rIns="50800" bIns="50800" numCol="1" anchor="ctr">
                <a:noAutofit/>
              </a:bodyPr>
              <a:lstStyle/>
              <a:p>
                <a:pPr algn="ctr">
                  <a:defRPr sz="1600">
                    <a:solidFill>
                      <a:srgbClr val="FFFFFF"/>
                    </a:solidFill>
                  </a:defRPr>
                </a:pPr>
              </a:p>
            </p:txBody>
          </p:sp>
          <p:sp>
            <p:nvSpPr>
              <p:cNvPr id="1056" name="Architecture…"/>
              <p:cNvSpPr txBox="1"/>
              <p:nvPr/>
            </p:nvSpPr>
            <p:spPr>
              <a:xfrm>
                <a:off x="-1" y="356979"/>
                <a:ext cx="1915736"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Architecture</a:t>
                </a:r>
              </a:p>
              <a:p>
                <a:pPr algn="ctr">
                  <a:defRPr sz="1600">
                    <a:solidFill>
                      <a:srgbClr val="FFFFFF"/>
                    </a:solidFill>
                  </a:defRPr>
                </a:pPr>
                <a:r>
                  <a:t>Tools / Database</a:t>
                </a:r>
              </a:p>
            </p:txBody>
          </p:sp>
        </p:grpSp>
        <p:sp>
          <p:nvSpPr>
            <p:cNvPr id="1058" name="Right Arrow 6"/>
            <p:cNvSpPr/>
            <p:nvPr/>
          </p:nvSpPr>
          <p:spPr>
            <a:xfrm rot="5400000">
              <a:off x="6085791" y="1468744"/>
              <a:ext cx="808669" cy="325953"/>
            </a:xfrm>
            <a:prstGeom prst="rightArrow">
              <a:avLst>
                <a:gd name="adj1" fmla="val 50000"/>
                <a:gd name="adj2" fmla="val 50000"/>
              </a:avLst>
            </a:prstGeom>
            <a:solidFill>
              <a:srgbClr val="E1BF65"/>
            </a:solidFill>
            <a:ln w="12700" cap="flat">
              <a:noFill/>
              <a:miter lim="400000"/>
            </a:ln>
            <a:effectLst/>
          </p:spPr>
          <p:txBody>
            <a:bodyPr wrap="square" lIns="50800" tIns="50800" rIns="50800" bIns="50800" numCol="1" anchor="t">
              <a:noAutofit/>
            </a:bodyPr>
            <a:lstStyle/>
            <a:p>
              <a:pPr/>
            </a:p>
          </p:txBody>
        </p:sp>
        <p:sp>
          <p:nvSpPr>
            <p:cNvPr id="1059" name="TextBox 7"/>
            <p:cNvSpPr txBox="1"/>
            <p:nvPr/>
          </p:nvSpPr>
          <p:spPr>
            <a:xfrm>
              <a:off x="2904417" y="3874755"/>
              <a:ext cx="2629217" cy="792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solidFill>
                    <a:srgbClr val="591C75"/>
                  </a:solidFill>
                </a:defRPr>
              </a:lvl1pPr>
            </a:lstStyle>
            <a:p>
              <a:pPr/>
              <a:r>
                <a:t>Data-Driven Dashboard</a:t>
              </a:r>
            </a:p>
          </p:txBody>
        </p:sp>
      </p:grpSp>
      <p:sp>
        <p:nvSpPr>
          <p:cNvPr id="106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062"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solidFill>
                  <a:srgbClr val="000000"/>
                </a:solidFill>
              </a:defRPr>
            </a:lvl1pPr>
          </a:lstStyle>
          <a:p>
            <a:pPr/>
            <a:fld id="{86CB4B4D-7CA3-9044-876B-883B54F8677D}" type="slidenum"/>
          </a:p>
        </p:txBody>
      </p:sp>
      <p:sp>
        <p:nvSpPr>
          <p:cNvPr id="1063"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7" name="Title 1"/>
          <p:cNvSpPr txBox="1"/>
          <p:nvPr>
            <p:ph type="title"/>
          </p:nvPr>
        </p:nvSpPr>
        <p:spPr>
          <a:xfrm>
            <a:off x="0" y="0"/>
            <a:ext cx="8001000" cy="1017588"/>
          </a:xfrm>
          <a:prstGeom prst="rect">
            <a:avLst/>
          </a:prstGeom>
        </p:spPr>
        <p:txBody>
          <a:bodyPr/>
          <a:lstStyle/>
          <a:p>
            <a:pPr algn="ctr">
              <a:defRPr b="1" sz="2800">
                <a:latin typeface="+mj-lt"/>
                <a:ea typeface="+mj-ea"/>
                <a:cs typeface="+mj-cs"/>
                <a:sym typeface="Arial Narrow"/>
              </a:defRPr>
            </a:pPr>
            <a:r>
              <a:t>DOD-VA Joint Interoperability Use Cases</a:t>
            </a:r>
            <a:br/>
            <a:r>
              <a:rPr sz="2000"/>
              <a:t>“</a:t>
            </a:r>
            <a:r>
              <a:rPr b="0" i="1" sz="2000">
                <a:uFill>
                  <a:solidFill>
                    <a:srgbClr val="000000"/>
                  </a:solidFill>
                </a:uFill>
              </a:rPr>
              <a:t>Joint Interoperability Plan – DoD/VA Electronic Health Record Systems”</a:t>
            </a:r>
          </a:p>
        </p:txBody>
      </p:sp>
      <p:sp>
        <p:nvSpPr>
          <p:cNvPr id="1068" name="TextBox 3"/>
          <p:cNvSpPr txBox="1"/>
          <p:nvPr/>
        </p:nvSpPr>
        <p:spPr>
          <a:xfrm>
            <a:off x="1" y="1132692"/>
            <a:ext cx="9067801" cy="5350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0638" indent="-457200">
              <a:lnSpc>
                <a:spcPct val="114000"/>
              </a:lnSpc>
              <a:buSzPct val="100000"/>
              <a:buAutoNum type="arabicPeriod" startAt="1"/>
              <a:defRPr b="1" sz="1800">
                <a:latin typeface="+mj-lt"/>
                <a:ea typeface="+mj-ea"/>
                <a:cs typeface="+mj-cs"/>
                <a:sym typeface="Arial Narrow"/>
              </a:defRPr>
            </a:pPr>
            <a:r>
              <a:t>Clinical transition of care for patients between organizations - </a:t>
            </a:r>
            <a:r>
              <a:rPr b="0"/>
              <a:t>VA must be able to share medical information with one another and with the civilian community to ensure continuity of care. This use case covers the data that must be exchanged between any health system providing care to the same individual, in addition to ensuring common use of national standards and terminology.</a:t>
            </a:r>
            <a:endParaRPr b="0"/>
          </a:p>
          <a:p>
            <a:pPr marL="40638" indent="-457200">
              <a:lnSpc>
                <a:spcPct val="114000"/>
              </a:lnSpc>
              <a:buSzPct val="100000"/>
              <a:buAutoNum type="arabicPeriod" startAt="1"/>
              <a:defRPr b="1" sz="1800">
                <a:latin typeface="+mj-lt"/>
                <a:ea typeface="+mj-ea"/>
                <a:cs typeface="+mj-cs"/>
                <a:sym typeface="Arial Narrow"/>
              </a:defRPr>
            </a:pPr>
            <a:r>
              <a:t>Service Member separating from military service</a:t>
            </a:r>
            <a:r>
              <a:rPr b="0"/>
              <a:t> - All active duty Service Members must receive a comprehensive Separation History and Physical Exam (SHPE) upon separation from military service, and the report of that exam becomes a key component of the Service Treatment Record (STR). The STR is made available to subsequent care providers to support continuity of care and benefits decisions for the patient’s lifetime. This use case applies to all Service Members in all components of the military, whether they retire or separate for other reasons.</a:t>
            </a:r>
            <a:endParaRPr b="0"/>
          </a:p>
          <a:p>
            <a:pPr marL="40638" indent="-457200">
              <a:buSzPct val="100000"/>
              <a:buAutoNum type="arabicPeriod" startAt="1"/>
              <a:defRPr b="1" sz="1800">
                <a:latin typeface="+mj-lt"/>
                <a:ea typeface="+mj-ea"/>
                <a:cs typeface="+mj-cs"/>
                <a:sym typeface="Arial Narrow"/>
              </a:defRPr>
            </a:pPr>
            <a:r>
              <a:t>Wounded warrior involved in the Integrated Disability Evaluation System (IDES) - </a:t>
            </a:r>
            <a:r>
              <a:rPr b="0"/>
              <a:t>When a Military Health System (MHS) provider has determined that a Service Member’s medical conditions are permanent and may fall below retention standards, the patient will be referred for Medical Evaluation Board (MEB) processing and the integrated Disability Evaluation System (IDES). When a Veteran or Service Member applies for disability benefits their complete Service Treatment Record must be evaluated. </a:t>
            </a:r>
            <a:endParaRPr b="0"/>
          </a:p>
          <a:p>
            <a:pPr marL="40638" indent="-457200">
              <a:lnSpc>
                <a:spcPct val="114000"/>
              </a:lnSpc>
              <a:buSzPct val="100000"/>
              <a:buAutoNum type="arabicPeriod" startAt="1"/>
              <a:defRPr b="1" sz="1800">
                <a:latin typeface="+mj-lt"/>
                <a:ea typeface="+mj-ea"/>
                <a:cs typeface="+mj-cs"/>
                <a:sym typeface="Arial Narrow"/>
              </a:defRPr>
            </a:pPr>
            <a:r>
              <a:t>Benefits Adjudication - </a:t>
            </a:r>
            <a:r>
              <a:rPr b="0"/>
              <a:t>Service Members undergo the benefits adjudication process with Veterans Benefit Administration. This use case covers Military records from the DoD needed to complete the benefits adjudication process.</a:t>
            </a:r>
          </a:p>
        </p:txBody>
      </p:sp>
      <p:sp>
        <p:nvSpPr>
          <p:cNvPr id="106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7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7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3" name="Title 1"/>
          <p:cNvSpPr txBox="1"/>
          <p:nvPr>
            <p:ph type="title"/>
          </p:nvPr>
        </p:nvSpPr>
        <p:spPr>
          <a:xfrm>
            <a:off x="0" y="0"/>
            <a:ext cx="7924800" cy="1017588"/>
          </a:xfrm>
          <a:prstGeom prst="rect">
            <a:avLst/>
          </a:prstGeom>
        </p:spPr>
        <p:txBody>
          <a:bodyPr/>
          <a:lstStyle/>
          <a:p>
            <a:pPr algn="ctr">
              <a:defRPr b="1" sz="2800">
                <a:latin typeface="+mj-lt"/>
                <a:ea typeface="+mj-ea"/>
                <a:cs typeface="+mj-cs"/>
                <a:sym typeface="Arial Narrow"/>
              </a:defRPr>
            </a:pPr>
            <a:r>
              <a:t>US Health IT Reference Architecture Directly Supports </a:t>
            </a:r>
            <a:br/>
            <a:r>
              <a:rPr sz="2000"/>
              <a:t>“</a:t>
            </a:r>
            <a:r>
              <a:rPr b="0" i="1" sz="2000">
                <a:uFill>
                  <a:solidFill>
                    <a:srgbClr val="000000"/>
                  </a:solidFill>
                </a:uFill>
              </a:rPr>
              <a:t>Joint Interoperability Plan – DoD/VA Electronic Health Record Systems”</a:t>
            </a:r>
          </a:p>
        </p:txBody>
      </p:sp>
      <p:sp>
        <p:nvSpPr>
          <p:cNvPr id="1074" name="TextBox 2"/>
          <p:cNvSpPr txBox="1"/>
          <p:nvPr/>
        </p:nvSpPr>
        <p:spPr>
          <a:xfrm>
            <a:off x="838199" y="1269509"/>
            <a:ext cx="7864217" cy="50778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000">
                <a:latin typeface="+mj-lt"/>
                <a:ea typeface="+mj-ea"/>
                <a:cs typeface="+mj-cs"/>
                <a:sym typeface="Arial Narrow"/>
              </a:defRPr>
            </a:pPr>
            <a:r>
              <a:t>2. </a:t>
            </a:r>
            <a:r>
              <a:rPr b="1">
                <a:latin typeface="Arial"/>
                <a:ea typeface="Arial"/>
                <a:cs typeface="Arial"/>
                <a:sym typeface="Arial"/>
              </a:rPr>
              <a:t>DoD/VA Interoperability Technical Objectives</a:t>
            </a:r>
            <a:endParaRPr b="1">
              <a:latin typeface="Arial"/>
              <a:ea typeface="Arial"/>
              <a:cs typeface="Arial"/>
              <a:sym typeface="Arial"/>
            </a:endParaRPr>
          </a:p>
          <a:p>
            <a:pPr>
              <a:defRPr sz="2000">
                <a:latin typeface="+mj-lt"/>
                <a:ea typeface="+mj-ea"/>
                <a:cs typeface="+mj-cs"/>
                <a:sym typeface="Arial Narrow"/>
              </a:defRPr>
            </a:pPr>
            <a:r>
              <a:t>2.1 Standardize Terminology </a:t>
            </a:r>
          </a:p>
          <a:p>
            <a:pPr>
              <a:defRPr sz="2000">
                <a:latin typeface="+mj-lt"/>
                <a:ea typeface="+mj-ea"/>
                <a:cs typeface="+mj-cs"/>
                <a:sym typeface="Arial Narrow"/>
              </a:defRPr>
            </a:pPr>
            <a:r>
              <a:t>2.2 Standardize Content Structure</a:t>
            </a:r>
          </a:p>
          <a:p>
            <a:pPr>
              <a:defRPr sz="2000">
                <a:latin typeface="+mj-lt"/>
                <a:ea typeface="+mj-ea"/>
                <a:cs typeface="+mj-cs"/>
                <a:sym typeface="Arial Narrow"/>
              </a:defRPr>
            </a:pPr>
            <a:r>
              <a:t>2.3 Standardize Exchange Methods</a:t>
            </a:r>
          </a:p>
          <a:p>
            <a:pPr>
              <a:defRPr sz="2000">
                <a:latin typeface="+mj-lt"/>
                <a:ea typeface="+mj-ea"/>
                <a:cs typeface="+mj-cs"/>
                <a:sym typeface="Arial Narrow"/>
              </a:defRPr>
            </a:pPr>
            <a:r>
              <a:t>2.4 Standardize Access</a:t>
            </a:r>
          </a:p>
          <a:p>
            <a:pPr>
              <a:defRPr sz="2000">
                <a:latin typeface="+mj-lt"/>
                <a:ea typeface="+mj-ea"/>
                <a:cs typeface="+mj-cs"/>
                <a:sym typeface="Arial Narrow"/>
              </a:defRPr>
            </a:pPr>
            <a:r>
              <a:t>2.5 Design for Flexibility and Modularity</a:t>
            </a:r>
          </a:p>
          <a:p>
            <a:pPr>
              <a:defRPr sz="2000">
                <a:latin typeface="+mj-lt"/>
                <a:ea typeface="+mj-ea"/>
                <a:cs typeface="+mj-cs"/>
                <a:sym typeface="Arial Narrow"/>
              </a:defRPr>
            </a:pPr>
            <a:r>
              <a:t>2.6 Protect Privacy and Security</a:t>
            </a:r>
          </a:p>
          <a:p>
            <a:pPr>
              <a:defRPr sz="2000">
                <a:latin typeface="+mj-lt"/>
                <a:ea typeface="+mj-ea"/>
                <a:cs typeface="+mj-cs"/>
                <a:sym typeface="Arial Narrow"/>
              </a:defRPr>
            </a:pPr>
            <a:r>
              <a:t>2.7 Compliance with National Standards Organizations</a:t>
            </a:r>
          </a:p>
          <a:p>
            <a:pPr>
              <a:lnSpc>
                <a:spcPct val="150000"/>
              </a:lnSpc>
              <a:defRPr b="1" sz="2000"/>
            </a:pPr>
            <a:r>
              <a:t>7. Interoperability Challenges</a:t>
            </a:r>
          </a:p>
          <a:p>
            <a:pPr>
              <a:defRPr sz="2000">
                <a:latin typeface="+mj-lt"/>
                <a:ea typeface="+mj-ea"/>
                <a:cs typeface="+mj-cs"/>
                <a:sym typeface="Arial Narrow"/>
              </a:defRPr>
            </a:pPr>
            <a:r>
              <a:t>7.1 Terminology Standards</a:t>
            </a:r>
          </a:p>
          <a:p>
            <a:pPr>
              <a:defRPr sz="2000">
                <a:latin typeface="+mj-lt"/>
                <a:ea typeface="+mj-ea"/>
                <a:cs typeface="+mj-cs"/>
                <a:sym typeface="Arial Narrow"/>
              </a:defRPr>
            </a:pPr>
            <a:r>
              <a:t>7.2 Transport Standards</a:t>
            </a:r>
          </a:p>
          <a:p>
            <a:pPr>
              <a:defRPr sz="2000">
                <a:latin typeface="+mj-lt"/>
                <a:ea typeface="+mj-ea"/>
                <a:cs typeface="+mj-cs"/>
                <a:sym typeface="Arial Narrow"/>
              </a:defRPr>
            </a:pPr>
            <a:r>
              <a:t>7.3 Veterans &amp; Community Health Partner Exchange</a:t>
            </a:r>
          </a:p>
          <a:p>
            <a:pPr>
              <a:defRPr sz="2000">
                <a:latin typeface="+mj-lt"/>
                <a:ea typeface="+mj-ea"/>
                <a:cs typeface="+mj-cs"/>
                <a:sym typeface="Arial Narrow"/>
              </a:defRPr>
            </a:pPr>
            <a:r>
              <a:t>7.4 Technical Development</a:t>
            </a:r>
          </a:p>
          <a:p>
            <a:pPr>
              <a:defRPr sz="2000">
                <a:latin typeface="+mj-lt"/>
                <a:ea typeface="+mj-ea"/>
                <a:cs typeface="+mj-cs"/>
                <a:sym typeface="Arial Narrow"/>
              </a:defRPr>
            </a:pPr>
            <a:r>
              <a:t>7.5 Impact to Clinical Workflow</a:t>
            </a:r>
          </a:p>
          <a:p>
            <a:pPr algn="ctr">
              <a:spcBef>
                <a:spcPts val="1200"/>
              </a:spcBef>
              <a:defRPr b="1" sz="2000">
                <a:latin typeface="+mj-lt"/>
                <a:ea typeface="+mj-ea"/>
                <a:cs typeface="+mj-cs"/>
                <a:sym typeface="Arial Narrow"/>
              </a:defRPr>
            </a:pPr>
            <a:r>
              <a:t>Ensuring ubiquitous, standards-based interoperability of health data </a:t>
            </a:r>
          </a:p>
          <a:p>
            <a:pPr algn="ctr">
              <a:defRPr b="1" sz="2000">
                <a:latin typeface="+mj-lt"/>
                <a:ea typeface="+mj-ea"/>
                <a:cs typeface="+mj-cs"/>
                <a:sym typeface="Arial Narrow"/>
              </a:defRPr>
            </a:pPr>
            <a:r>
              <a:t>across all care settings through an incremental approach.</a:t>
            </a:r>
          </a:p>
        </p:txBody>
      </p:sp>
      <p:sp>
        <p:nvSpPr>
          <p:cNvPr id="107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76"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77"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9" name="Title 1"/>
          <p:cNvSpPr txBox="1"/>
          <p:nvPr>
            <p:ph type="title"/>
          </p:nvPr>
        </p:nvSpPr>
        <p:spPr>
          <a:xfrm>
            <a:off x="0" y="0"/>
            <a:ext cx="7924800" cy="1017588"/>
          </a:xfrm>
          <a:prstGeom prst="rect">
            <a:avLst/>
          </a:prstGeom>
        </p:spPr>
        <p:txBody>
          <a:bodyPr/>
          <a:lstStyle/>
          <a:p>
            <a:pPr algn="ctr">
              <a:defRPr b="1" sz="2800">
                <a:latin typeface="+mj-lt"/>
                <a:ea typeface="+mj-ea"/>
                <a:cs typeface="+mj-cs"/>
                <a:sym typeface="Arial Narrow"/>
              </a:defRPr>
            </a:pPr>
            <a:r>
              <a:t>US Health IT Reference Architecture Directly Supports </a:t>
            </a:r>
            <a:br/>
            <a:r>
              <a:rPr sz="2000"/>
              <a:t>“</a:t>
            </a:r>
            <a:r>
              <a:rPr b="0" i="1" sz="2000">
                <a:uFill>
                  <a:solidFill>
                    <a:srgbClr val="000000"/>
                  </a:solidFill>
                </a:uFill>
              </a:rPr>
              <a:t>Federal Health Architecture Strategic Goals”</a:t>
            </a:r>
          </a:p>
        </p:txBody>
      </p:sp>
      <p:sp>
        <p:nvSpPr>
          <p:cNvPr id="1080" name="TextBox 2"/>
          <p:cNvSpPr txBox="1"/>
          <p:nvPr/>
        </p:nvSpPr>
        <p:spPr>
          <a:xfrm>
            <a:off x="91815" y="1706269"/>
            <a:ext cx="9052185" cy="47205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indent="0" algn="ctr">
              <a:defRPr sz="2000">
                <a:solidFill>
                  <a:srgbClr val="003399"/>
                </a:solidFill>
                <a:latin typeface="Arial Black"/>
                <a:ea typeface="Arial Black"/>
                <a:cs typeface="Arial Black"/>
                <a:sym typeface="Arial Black"/>
              </a:defRPr>
            </a:pPr>
            <a:r>
              <a:t>Strengthening the Federal/National Health IT Landscape</a:t>
            </a:r>
          </a:p>
          <a:p>
            <a:pPr indent="0" algn="ctr">
              <a:defRPr sz="2000">
                <a:solidFill>
                  <a:srgbClr val="003399"/>
                </a:solidFill>
                <a:latin typeface="Arial Black"/>
                <a:ea typeface="Arial Black"/>
                <a:cs typeface="Arial Black"/>
                <a:sym typeface="Arial Black"/>
              </a:defRPr>
            </a:pPr>
            <a:r>
              <a:t> for Improved Health Care and Interoperability </a:t>
            </a:r>
          </a:p>
          <a:p>
            <a:pPr indent="0">
              <a:defRPr b="1" sz="2000">
                <a:solidFill>
                  <a:srgbClr val="591C75"/>
                </a:solidFill>
              </a:defRPr>
            </a:pPr>
          </a:p>
          <a:p>
            <a:pPr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Establish a unified federal voice on health data exchange and interoperability</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Establish FHA as a “convener of stature”, and broaden participation</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Institutionalize governance decision-making processes</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Expand outreach and access to tools</a:t>
            </a:r>
          </a:p>
          <a:p>
            <a:pPr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Achieve adoption of interoperability specifications, leading to active data exchange in the Federal health community</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Support S&amp;I Framework by providing federal use cases and pilots</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Enable FHA partners to move from legacy to new solutions in effective, coordinated manner</a:t>
            </a:r>
          </a:p>
          <a:p>
            <a:pPr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Align federal policies in healthcare data exchange</a:t>
            </a:r>
          </a:p>
          <a:p>
            <a:pPr lvl="2" marL="520700" indent="-228600" defTabSz="457200">
              <a:lnSpc>
                <a:spcPct val="114000"/>
              </a:lnSpc>
              <a:buClr>
                <a:srgbClr val="CB2E3F"/>
              </a:buClr>
              <a:buSzPct val="100000"/>
              <a:buFont typeface="Lucida Grande"/>
              <a:buChar char="»"/>
              <a:defRPr sz="1800">
                <a:solidFill>
                  <a:srgbClr val="21315C"/>
                </a:solidFill>
                <a:uFill>
                  <a:solidFill>
                    <a:srgbClr val="21315C"/>
                  </a:solidFill>
                </a:uFill>
                <a:latin typeface="+mj-lt"/>
                <a:ea typeface="+mj-ea"/>
                <a:cs typeface="+mj-cs"/>
                <a:sym typeface="Arial Narrow"/>
              </a:defRPr>
            </a:pPr>
            <a:r>
              <a:t>Provide a forum for the cataloging and aligning of federal policies and practices</a:t>
            </a:r>
          </a:p>
        </p:txBody>
      </p:sp>
      <p:sp>
        <p:nvSpPr>
          <p:cNvPr id="1081"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8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8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5" name="Title 1"/>
          <p:cNvSpPr txBox="1"/>
          <p:nvPr>
            <p:ph type="title"/>
          </p:nvPr>
        </p:nvSpPr>
        <p:spPr>
          <a:xfrm>
            <a:off x="0" y="0"/>
            <a:ext cx="7924800" cy="1017588"/>
          </a:xfrm>
          <a:prstGeom prst="rect">
            <a:avLst/>
          </a:prstGeom>
        </p:spPr>
        <p:txBody>
          <a:bodyPr/>
          <a:lstStyle/>
          <a:p>
            <a:pPr algn="ctr">
              <a:defRPr b="1" sz="2800">
                <a:latin typeface="+mj-lt"/>
                <a:ea typeface="+mj-ea"/>
                <a:cs typeface="+mj-cs"/>
                <a:sym typeface="Arial Narrow"/>
              </a:defRPr>
            </a:pPr>
            <a:r>
              <a:t>US Health IT Reference Architecture Directly Supports </a:t>
            </a:r>
            <a:br/>
            <a:r>
              <a:rPr sz="2000"/>
              <a:t>“</a:t>
            </a:r>
            <a:r>
              <a:rPr b="0" i="1" sz="2000">
                <a:uFill>
                  <a:solidFill>
                    <a:srgbClr val="000000"/>
                  </a:solidFill>
                </a:uFill>
              </a:rPr>
              <a:t>Federal Health Architecture Roadmap”</a:t>
            </a:r>
          </a:p>
        </p:txBody>
      </p:sp>
      <p:sp>
        <p:nvSpPr>
          <p:cNvPr id="1086" name="TextBox 2"/>
          <p:cNvSpPr txBox="1"/>
          <p:nvPr/>
        </p:nvSpPr>
        <p:spPr>
          <a:xfrm>
            <a:off x="91815" y="1636585"/>
            <a:ext cx="8915401" cy="43436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Consistency / Interoperability / traceability among Agency Sponsored artifacts, processes, technologies and products </a:t>
            </a:r>
          </a:p>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Harmonize agency duplicative environment while supporting Agencies’ roles, positions and actions </a:t>
            </a:r>
          </a:p>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Enhance communication and outreach:  make Agency sponsored tools and artifacts more useable, useful and understandable and share nationwide.</a:t>
            </a:r>
          </a:p>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Embrace Health IT Systems and Public Health Management capabilities as the focal point of technical development of health informatics standards.</a:t>
            </a:r>
          </a:p>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Connect to and support the clinicians, an essential FHA community.</a:t>
            </a:r>
          </a:p>
          <a:p>
            <a:pPr lvl="1" marL="329565" indent="-288925" defTabSz="457200">
              <a:lnSpc>
                <a:spcPct val="114000"/>
              </a:lnSpc>
              <a:spcBef>
                <a:spcPts val="6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Catalyze national Health IT interoperability. </a:t>
            </a:r>
          </a:p>
        </p:txBody>
      </p:sp>
      <p:sp>
        <p:nvSpPr>
          <p:cNvPr id="1087"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88"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89"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1"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09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09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094" name="Title 1"/>
          <p:cNvSpPr txBox="1"/>
          <p:nvPr>
            <p:ph type="title"/>
          </p:nvPr>
        </p:nvSpPr>
        <p:spPr>
          <a:xfrm>
            <a:off x="0" y="0"/>
            <a:ext cx="9144000" cy="1017588"/>
          </a:xfrm>
          <a:prstGeom prst="rect">
            <a:avLst/>
          </a:prstGeom>
        </p:spPr>
        <p:txBody>
          <a:bodyPr/>
          <a:lstStyle/>
          <a:p>
            <a:pPr algn="ctr">
              <a:defRPr>
                <a:latin typeface="Arial Black"/>
                <a:ea typeface="Arial Black"/>
                <a:cs typeface="Arial Black"/>
                <a:sym typeface="Arial Black"/>
              </a:defRPr>
            </a:pPr>
            <a:r>
              <a:t>New S&amp;I Approach to</a:t>
            </a:r>
            <a:br/>
            <a:r>
              <a:rPr b="1" sz="2800">
                <a:latin typeface="Arial"/>
                <a:ea typeface="Arial"/>
                <a:cs typeface="Arial"/>
                <a:sym typeface="Arial"/>
              </a:rPr>
              <a:t>US Health IT Reference Architecture</a:t>
            </a:r>
          </a:p>
        </p:txBody>
      </p:sp>
      <p:grpSp>
        <p:nvGrpSpPr>
          <p:cNvPr id="1110" name="Diagram 14"/>
          <p:cNvGrpSpPr/>
          <p:nvPr/>
        </p:nvGrpSpPr>
        <p:grpSpPr>
          <a:xfrm>
            <a:off x="96702" y="2231806"/>
            <a:ext cx="8887260" cy="2280275"/>
            <a:chOff x="0" y="0"/>
            <a:chExt cx="8887258" cy="2280273"/>
          </a:xfrm>
        </p:grpSpPr>
        <p:grpSp>
          <p:nvGrpSpPr>
            <p:cNvPr id="1097" name="Group"/>
            <p:cNvGrpSpPr/>
            <p:nvPr/>
          </p:nvGrpSpPr>
          <p:grpSpPr>
            <a:xfrm>
              <a:off x="0" y="0"/>
              <a:ext cx="2215432" cy="2280274"/>
              <a:chOff x="0" y="0"/>
              <a:chExt cx="2215431" cy="2280273"/>
            </a:xfrm>
          </p:grpSpPr>
          <p:sp>
            <p:nvSpPr>
              <p:cNvPr id="1095" name="Rounded Rectangle"/>
              <p:cNvSpPr/>
              <p:nvPr/>
            </p:nvSpPr>
            <p:spPr>
              <a:xfrm>
                <a:off x="0" y="0"/>
                <a:ext cx="2215432" cy="2280274"/>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00100">
                  <a:lnSpc>
                    <a:spcPct val="90000"/>
                  </a:lnSpc>
                  <a:spcBef>
                    <a:spcPts val="1000"/>
                  </a:spcBef>
                  <a:defRPr b="1" sz="2000">
                    <a:solidFill>
                      <a:srgbClr val="FFFFFF"/>
                    </a:solidFill>
                  </a:defRPr>
                </a:pPr>
              </a:p>
            </p:txBody>
          </p:sp>
          <p:sp>
            <p:nvSpPr>
              <p:cNvPr id="1096" name="Create Problem Statement &amp; Functional Requirements"/>
              <p:cNvSpPr txBox="1"/>
              <p:nvPr/>
            </p:nvSpPr>
            <p:spPr>
              <a:xfrm>
                <a:off x="64887" y="568495"/>
                <a:ext cx="2085657" cy="1143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spAutoFit/>
              </a:bodyPr>
              <a:lstStyle/>
              <a:p>
                <a:pPr algn="ctr" defTabSz="800100">
                  <a:lnSpc>
                    <a:spcPct val="90000"/>
                  </a:lnSpc>
                  <a:spcBef>
                    <a:spcPts val="800"/>
                  </a:spcBef>
                  <a:defRPr b="1" sz="1800">
                    <a:solidFill>
                      <a:srgbClr val="FFFFFF"/>
                    </a:solidFill>
                  </a:defRPr>
                </a:pPr>
                <a:r>
                  <a:t>Create Problem Statement &amp; Functional </a:t>
                </a:r>
                <a:r>
                  <a:rPr sz="2000"/>
                  <a:t>Requirements</a:t>
                </a:r>
              </a:p>
            </p:txBody>
          </p:sp>
        </p:grpSp>
        <p:sp>
          <p:nvSpPr>
            <p:cNvPr id="1098" name="Arrow"/>
            <p:cNvSpPr/>
            <p:nvPr/>
          </p:nvSpPr>
          <p:spPr>
            <a:xfrm>
              <a:off x="2353963"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00100">
                <a:lnSpc>
                  <a:spcPct val="90000"/>
                </a:lnSpc>
                <a:spcBef>
                  <a:spcPts val="1000"/>
                </a:spcBef>
                <a:defRPr sz="1800">
                  <a:solidFill>
                    <a:srgbClr val="FFFFFF"/>
                  </a:solidFill>
                </a:defRPr>
              </a:pPr>
            </a:p>
          </p:txBody>
        </p:sp>
        <p:grpSp>
          <p:nvGrpSpPr>
            <p:cNvPr id="1101" name="Group"/>
            <p:cNvGrpSpPr/>
            <p:nvPr/>
          </p:nvGrpSpPr>
          <p:grpSpPr>
            <a:xfrm>
              <a:off x="2769559" y="20908"/>
              <a:ext cx="1512285" cy="2238458"/>
              <a:chOff x="0" y="0"/>
              <a:chExt cx="1512283" cy="2238456"/>
            </a:xfrm>
          </p:grpSpPr>
          <p:sp>
            <p:nvSpPr>
              <p:cNvPr id="1099" name="Rounded Rectangle"/>
              <p:cNvSpPr/>
              <p:nvPr/>
            </p:nvSpPr>
            <p:spPr>
              <a:xfrm>
                <a:off x="0" y="0"/>
                <a:ext cx="1512284" cy="2238457"/>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89000">
                  <a:lnSpc>
                    <a:spcPct val="90000"/>
                  </a:lnSpc>
                  <a:spcBef>
                    <a:spcPts val="1000"/>
                  </a:spcBef>
                  <a:defRPr b="1" sz="2000">
                    <a:solidFill>
                      <a:srgbClr val="FFFFFF"/>
                    </a:solidFill>
                  </a:defRPr>
                </a:pPr>
              </a:p>
            </p:txBody>
          </p:sp>
          <p:sp>
            <p:nvSpPr>
              <p:cNvPr id="1100" name="Conduct Pilots"/>
              <p:cNvSpPr txBox="1"/>
              <p:nvPr/>
            </p:nvSpPr>
            <p:spPr>
              <a:xfrm>
                <a:off x="44293" y="769272"/>
                <a:ext cx="1423699" cy="6999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889000">
                  <a:lnSpc>
                    <a:spcPct val="90000"/>
                  </a:lnSpc>
                  <a:spcBef>
                    <a:spcPts val="800"/>
                  </a:spcBef>
                  <a:defRPr b="1" sz="2000">
                    <a:solidFill>
                      <a:srgbClr val="FFFFFF"/>
                    </a:solidFill>
                  </a:defRPr>
                </a:lvl1pPr>
              </a:lstStyle>
              <a:p>
                <a:pPr/>
                <a:r>
                  <a:t>Conduct Pilots</a:t>
                </a:r>
              </a:p>
            </p:txBody>
          </p:sp>
        </p:grpSp>
        <p:sp>
          <p:nvSpPr>
            <p:cNvPr id="1102" name="Arrow"/>
            <p:cNvSpPr/>
            <p:nvPr/>
          </p:nvSpPr>
          <p:spPr>
            <a:xfrm>
              <a:off x="4420375"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666750">
                <a:lnSpc>
                  <a:spcPct val="90000"/>
                </a:lnSpc>
                <a:spcBef>
                  <a:spcPts val="1000"/>
                </a:spcBef>
                <a:defRPr sz="1500">
                  <a:solidFill>
                    <a:srgbClr val="FFFFFF"/>
                  </a:solidFill>
                </a:defRPr>
              </a:pPr>
            </a:p>
          </p:txBody>
        </p:sp>
        <p:grpSp>
          <p:nvGrpSpPr>
            <p:cNvPr id="1105" name="Group"/>
            <p:cNvGrpSpPr/>
            <p:nvPr/>
          </p:nvGrpSpPr>
          <p:grpSpPr>
            <a:xfrm>
              <a:off x="4835972" y="47336"/>
              <a:ext cx="2021723" cy="2185603"/>
              <a:chOff x="0" y="0"/>
              <a:chExt cx="2021721" cy="2185602"/>
            </a:xfrm>
          </p:grpSpPr>
          <p:sp>
            <p:nvSpPr>
              <p:cNvPr id="1103" name="Rounded Rectangle"/>
              <p:cNvSpPr/>
              <p:nvPr/>
            </p:nvSpPr>
            <p:spPr>
              <a:xfrm>
                <a:off x="0" y="0"/>
                <a:ext cx="2021722" cy="2185603"/>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889000">
                  <a:lnSpc>
                    <a:spcPct val="90000"/>
                  </a:lnSpc>
                  <a:spcBef>
                    <a:spcPts val="1000"/>
                  </a:spcBef>
                  <a:defRPr b="1" sz="2000">
                    <a:solidFill>
                      <a:srgbClr val="FFFFFF"/>
                    </a:solidFill>
                  </a:defRPr>
                </a:pPr>
              </a:p>
            </p:txBody>
          </p:sp>
          <p:sp>
            <p:nvSpPr>
              <p:cNvPr id="1104" name="Finalize/Select Technical Solution from Pilots sent to SDO(s)"/>
              <p:cNvSpPr txBox="1"/>
              <p:nvPr/>
            </p:nvSpPr>
            <p:spPr>
              <a:xfrm>
                <a:off x="59213" y="215403"/>
                <a:ext cx="1903295" cy="1754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889000">
                  <a:lnSpc>
                    <a:spcPct val="90000"/>
                  </a:lnSpc>
                  <a:spcBef>
                    <a:spcPts val="800"/>
                  </a:spcBef>
                  <a:defRPr b="1" sz="2000">
                    <a:solidFill>
                      <a:srgbClr val="FFFFFF"/>
                    </a:solidFill>
                  </a:defRPr>
                </a:lvl1pPr>
              </a:lstStyle>
              <a:p>
                <a:pPr/>
                <a:r>
                  <a:t>Finalize/Select Technical Solution from Pilots sent to SDO(s)</a:t>
                </a:r>
              </a:p>
            </p:txBody>
          </p:sp>
        </p:grpSp>
        <p:sp>
          <p:nvSpPr>
            <p:cNvPr id="1106" name="Arrow"/>
            <p:cNvSpPr/>
            <p:nvPr/>
          </p:nvSpPr>
          <p:spPr>
            <a:xfrm>
              <a:off x="6996226" y="968358"/>
              <a:ext cx="293688" cy="343560"/>
            </a:xfrm>
            <a:prstGeom prst="rightArrow">
              <a:avLst>
                <a:gd name="adj1" fmla="val 60000"/>
                <a:gd name="adj2" fmla="val 50000"/>
              </a:avLst>
            </a:prstGeom>
            <a:solidFill>
              <a:srgbClr val="003399"/>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666750">
                <a:lnSpc>
                  <a:spcPct val="90000"/>
                </a:lnSpc>
                <a:spcBef>
                  <a:spcPts val="1000"/>
                </a:spcBef>
                <a:defRPr sz="1500">
                  <a:solidFill>
                    <a:srgbClr val="FFFFFF"/>
                  </a:solidFill>
                </a:defRPr>
              </a:pPr>
            </a:p>
          </p:txBody>
        </p:sp>
        <p:grpSp>
          <p:nvGrpSpPr>
            <p:cNvPr id="1109" name="Group"/>
            <p:cNvGrpSpPr/>
            <p:nvPr/>
          </p:nvGrpSpPr>
          <p:grpSpPr>
            <a:xfrm>
              <a:off x="7411823" y="57018"/>
              <a:ext cx="1475436" cy="2166240"/>
              <a:chOff x="0" y="0"/>
              <a:chExt cx="1475435" cy="2166239"/>
            </a:xfrm>
          </p:grpSpPr>
          <p:sp>
            <p:nvSpPr>
              <p:cNvPr id="1107" name="Rounded Rectangle"/>
              <p:cNvSpPr/>
              <p:nvPr/>
            </p:nvSpPr>
            <p:spPr>
              <a:xfrm>
                <a:off x="0" y="0"/>
                <a:ext cx="1475436" cy="2166240"/>
              </a:xfrm>
              <a:prstGeom prst="roundRect">
                <a:avLst>
                  <a:gd name="adj" fmla="val 10000"/>
                </a:avLst>
              </a:prstGeom>
              <a:gradFill flip="none" rotWithShape="1">
                <a:gsLst>
                  <a:gs pos="7000">
                    <a:srgbClr val="012A51"/>
                  </a:gs>
                  <a:gs pos="87000">
                    <a:srgbClr val="73BBFD"/>
                  </a:gs>
                  <a:gs pos="100000">
                    <a:srgbClr val="A2D1FE"/>
                  </a:gs>
                </a:gsLst>
                <a:lin ang="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lgn="ctr" defTabSz="711200">
                  <a:lnSpc>
                    <a:spcPct val="90000"/>
                  </a:lnSpc>
                  <a:spcBef>
                    <a:spcPts val="1000"/>
                  </a:spcBef>
                  <a:defRPr b="1" sz="1600">
                    <a:solidFill>
                      <a:srgbClr val="FFFFFF"/>
                    </a:solidFill>
                    <a:latin typeface="+mj-lt"/>
                    <a:ea typeface="+mj-ea"/>
                    <a:cs typeface="+mj-cs"/>
                    <a:sym typeface="Arial Narrow"/>
                  </a:defRPr>
                </a:pPr>
              </a:p>
            </p:txBody>
          </p:sp>
          <p:sp>
            <p:nvSpPr>
              <p:cNvPr id="1108" name="Create/Update/ Publish Standards or IG using SDO Processes &amp; Resources (based of finalized pilot solution)"/>
              <p:cNvSpPr txBox="1"/>
              <p:nvPr/>
            </p:nvSpPr>
            <p:spPr>
              <a:xfrm>
                <a:off x="43213" y="84899"/>
                <a:ext cx="1389008"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711200">
                  <a:lnSpc>
                    <a:spcPct val="90000"/>
                  </a:lnSpc>
                  <a:spcBef>
                    <a:spcPts val="600"/>
                  </a:spcBef>
                  <a:defRPr b="1" sz="1600">
                    <a:solidFill>
                      <a:srgbClr val="FFFFFF"/>
                    </a:solidFill>
                    <a:latin typeface="+mj-lt"/>
                    <a:ea typeface="+mj-ea"/>
                    <a:cs typeface="+mj-cs"/>
                    <a:sym typeface="Arial Narrow"/>
                  </a:defRPr>
                </a:lvl1pPr>
              </a:lstStyle>
              <a:p>
                <a:pPr/>
                <a:r>
                  <a:t>Create/Update/ Publish Standards or IG using SDO Processes &amp; Resources (based of finalized pilot solution)</a:t>
                </a:r>
              </a:p>
            </p:txBody>
          </p:sp>
        </p:grpSp>
      </p:grpSp>
      <p:sp>
        <p:nvSpPr>
          <p:cNvPr id="1111" name="Left Brace 15"/>
          <p:cNvSpPr/>
          <p:nvPr/>
        </p:nvSpPr>
        <p:spPr>
          <a:xfrm rot="16200000">
            <a:off x="1908174" y="3090861"/>
            <a:ext cx="785815" cy="408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45"/>
                  <a:pt x="10800" y="21254"/>
                </a:cubicBezTo>
                <a:lnTo>
                  <a:pt x="10800" y="11146"/>
                </a:lnTo>
                <a:cubicBezTo>
                  <a:pt x="10800" y="10955"/>
                  <a:pt x="5965" y="10800"/>
                  <a:pt x="0" y="10800"/>
                </a:cubicBezTo>
                <a:cubicBezTo>
                  <a:pt x="5965" y="10800"/>
                  <a:pt x="10800" y="10645"/>
                  <a:pt x="10800" y="10454"/>
                </a:cubicBezTo>
                <a:lnTo>
                  <a:pt x="10800" y="346"/>
                </a:lnTo>
                <a:cubicBezTo>
                  <a:pt x="10800" y="155"/>
                  <a:pt x="15635" y="0"/>
                  <a:pt x="21600" y="0"/>
                </a:cubicBezTo>
              </a:path>
            </a:pathLst>
          </a:custGeom>
          <a:ln w="41275">
            <a:solidFill>
              <a:srgbClr val="0063BF"/>
            </a:solidFill>
          </a:ln>
        </p:spPr>
        <p:txBody>
          <a:bodyPr lIns="50800" tIns="50800" rIns="50800" bIns="50800" anchor="ctr"/>
          <a:lstStyle/>
          <a:p>
            <a:pPr algn="ctr"/>
          </a:p>
        </p:txBody>
      </p:sp>
      <p:sp>
        <p:nvSpPr>
          <p:cNvPr id="1112" name="TextBox 16"/>
          <p:cNvSpPr txBox="1"/>
          <p:nvPr/>
        </p:nvSpPr>
        <p:spPr>
          <a:xfrm>
            <a:off x="152398" y="5477469"/>
            <a:ext cx="4343403"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800">
                <a:solidFill>
                  <a:srgbClr val="404040"/>
                </a:solidFill>
              </a:defRPr>
            </a:pPr>
            <a:r>
              <a:t>S&amp;I Support Team + </a:t>
            </a:r>
            <a:br/>
            <a:r>
              <a:t>Pilot Community</a:t>
            </a:r>
          </a:p>
          <a:p>
            <a:pPr algn="ctr">
              <a:defRPr b="1" i="1" sz="1800" u="sng">
                <a:solidFill>
                  <a:srgbClr val="404040"/>
                </a:solidFill>
              </a:defRPr>
            </a:pPr>
            <a:r>
              <a:t>2016 Immunization Pilot</a:t>
            </a:r>
          </a:p>
        </p:txBody>
      </p:sp>
      <p:sp>
        <p:nvSpPr>
          <p:cNvPr id="1113" name="Left Brace 17"/>
          <p:cNvSpPr/>
          <p:nvPr/>
        </p:nvSpPr>
        <p:spPr>
          <a:xfrm rot="16200000">
            <a:off x="5638005" y="4114006"/>
            <a:ext cx="687389" cy="1905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309"/>
                  <a:pt x="10800" y="20951"/>
                </a:cubicBezTo>
                <a:lnTo>
                  <a:pt x="10800" y="11449"/>
                </a:lnTo>
                <a:cubicBezTo>
                  <a:pt x="10800" y="11091"/>
                  <a:pt x="5965" y="10800"/>
                  <a:pt x="0" y="10800"/>
                </a:cubicBezTo>
                <a:cubicBezTo>
                  <a:pt x="5965" y="10800"/>
                  <a:pt x="10800" y="10509"/>
                  <a:pt x="10800" y="10151"/>
                </a:cubicBezTo>
                <a:lnTo>
                  <a:pt x="10800" y="649"/>
                </a:lnTo>
                <a:cubicBezTo>
                  <a:pt x="10800" y="291"/>
                  <a:pt x="15635" y="0"/>
                  <a:pt x="21600" y="0"/>
                </a:cubicBezTo>
              </a:path>
            </a:pathLst>
          </a:custGeom>
          <a:ln w="41275">
            <a:solidFill>
              <a:srgbClr val="0063BF"/>
            </a:solidFill>
          </a:ln>
        </p:spPr>
        <p:txBody>
          <a:bodyPr lIns="50800" tIns="50800" rIns="50800" bIns="50800" anchor="ctr"/>
          <a:lstStyle/>
          <a:p>
            <a:pPr algn="ctr"/>
          </a:p>
        </p:txBody>
      </p:sp>
      <p:sp>
        <p:nvSpPr>
          <p:cNvPr id="1114" name="TextBox 18"/>
          <p:cNvSpPr txBox="1"/>
          <p:nvPr/>
        </p:nvSpPr>
        <p:spPr>
          <a:xfrm>
            <a:off x="4449762" y="5410200"/>
            <a:ext cx="3017838"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800">
                <a:solidFill>
                  <a:srgbClr val="404040"/>
                </a:solidFill>
              </a:defRPr>
            </a:pPr>
            <a:r>
              <a:t>S&amp;I Support Team + </a:t>
            </a:r>
            <a:br/>
            <a:r>
              <a:t>Pilot Community + HL7</a:t>
            </a:r>
          </a:p>
          <a:p>
            <a:pPr algn="ctr">
              <a:defRPr b="1" i="1" sz="1800" u="sng">
                <a:solidFill>
                  <a:srgbClr val="404040"/>
                </a:solidFill>
              </a:defRPr>
            </a:pPr>
            <a:r>
              <a:t>2017-2018 Draft Standard </a:t>
            </a:r>
          </a:p>
          <a:p>
            <a:pPr algn="ctr">
              <a:defRPr b="1" i="1" sz="1800" u="sng">
                <a:solidFill>
                  <a:srgbClr val="404040"/>
                </a:solidFill>
              </a:defRPr>
            </a:pPr>
            <a:r>
              <a:t>for Trial Use (DSTU)</a:t>
            </a:r>
          </a:p>
        </p:txBody>
      </p:sp>
      <p:sp>
        <p:nvSpPr>
          <p:cNvPr id="1115" name="Left Brace 19"/>
          <p:cNvSpPr/>
          <p:nvPr/>
        </p:nvSpPr>
        <p:spPr>
          <a:xfrm rot="16200000">
            <a:off x="7954963" y="4494212"/>
            <a:ext cx="687389" cy="1147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567"/>
                  <a:pt x="10800" y="19292"/>
                </a:cubicBezTo>
                <a:lnTo>
                  <a:pt x="10800" y="13108"/>
                </a:lnTo>
                <a:cubicBezTo>
                  <a:pt x="10800" y="11833"/>
                  <a:pt x="5965" y="10800"/>
                  <a:pt x="0" y="10800"/>
                </a:cubicBezTo>
                <a:cubicBezTo>
                  <a:pt x="5965" y="10800"/>
                  <a:pt x="10800" y="9767"/>
                  <a:pt x="10800" y="8492"/>
                </a:cubicBezTo>
                <a:lnTo>
                  <a:pt x="10800" y="2308"/>
                </a:lnTo>
                <a:cubicBezTo>
                  <a:pt x="10800" y="1033"/>
                  <a:pt x="15635" y="0"/>
                  <a:pt x="21600" y="0"/>
                </a:cubicBezTo>
              </a:path>
            </a:pathLst>
          </a:custGeom>
          <a:ln w="41275">
            <a:solidFill>
              <a:srgbClr val="0063BF"/>
            </a:solidFill>
          </a:ln>
        </p:spPr>
        <p:txBody>
          <a:bodyPr lIns="50800" tIns="50800" rIns="50800" bIns="50800" anchor="ctr"/>
          <a:lstStyle/>
          <a:p>
            <a:pPr algn="ctr"/>
          </a:p>
        </p:txBody>
      </p:sp>
      <p:sp>
        <p:nvSpPr>
          <p:cNvPr id="1116" name="TextBox 20"/>
          <p:cNvSpPr txBox="1"/>
          <p:nvPr/>
        </p:nvSpPr>
        <p:spPr>
          <a:xfrm>
            <a:off x="7315200" y="5410200"/>
            <a:ext cx="1981200" cy="8840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i="1" sz="1800" u="sng">
                <a:solidFill>
                  <a:srgbClr val="404040"/>
                </a:solidFill>
              </a:defRPr>
            </a:pPr>
            <a:r>
              <a:t>2019 HL7</a:t>
            </a:r>
          </a:p>
          <a:p>
            <a:pPr algn="ctr">
              <a:defRPr b="1" i="1" sz="1800" u="sng">
                <a:solidFill>
                  <a:srgbClr val="404040"/>
                </a:solidFill>
              </a:defRPr>
            </a:pPr>
            <a:r>
              <a:t> Normative Ballot</a:t>
            </a:r>
          </a:p>
        </p:txBody>
      </p:sp>
      <p:grpSp>
        <p:nvGrpSpPr>
          <p:cNvPr id="1119" name="Flowchart: Process 21"/>
          <p:cNvGrpSpPr/>
          <p:nvPr/>
        </p:nvGrpSpPr>
        <p:grpSpPr>
          <a:xfrm>
            <a:off x="88899" y="1371347"/>
            <a:ext cx="8748715" cy="437069"/>
            <a:chOff x="0" y="0"/>
            <a:chExt cx="8748713" cy="437068"/>
          </a:xfrm>
        </p:grpSpPr>
        <p:sp>
          <p:nvSpPr>
            <p:cNvPr id="1117" name="Rectangle"/>
            <p:cNvSpPr/>
            <p:nvPr/>
          </p:nvSpPr>
          <p:spPr>
            <a:xfrm>
              <a:off x="0" y="252"/>
              <a:ext cx="8748714" cy="436564"/>
            </a:xfrm>
            <a:prstGeom prst="rect">
              <a:avLst/>
            </a:prstGeom>
            <a:gradFill flip="none" rotWithShape="1">
              <a:gsLst>
                <a:gs pos="7000">
                  <a:srgbClr val="012A51"/>
                </a:gs>
                <a:gs pos="87000">
                  <a:srgbClr val="73BBFD"/>
                </a:gs>
                <a:gs pos="100000">
                  <a:srgbClr val="A2D1FE"/>
                </a:gs>
              </a:gsLst>
              <a:lin ang="0" scaled="0"/>
            </a:gradFill>
            <a:ln w="25400" cap="flat">
              <a:solidFill>
                <a:srgbClr val="024A8C"/>
              </a:solidFill>
              <a:prstDash val="solid"/>
              <a:round/>
            </a:ln>
            <a:effectLst/>
          </p:spPr>
          <p:txBody>
            <a:bodyPr wrap="square" lIns="50800" tIns="50800" rIns="50800" bIns="50800" numCol="1" anchor="ctr">
              <a:noAutofit/>
            </a:bodyPr>
            <a:lstStyle/>
            <a:p>
              <a:pPr algn="ctr">
                <a:defRPr>
                  <a:solidFill>
                    <a:srgbClr val="FFFFFF"/>
                  </a:solidFill>
                </a:defRPr>
              </a:pPr>
            </a:p>
          </p:txBody>
        </p:sp>
        <p:sp>
          <p:nvSpPr>
            <p:cNvPr id="1118" name="Engage with SDOs"/>
            <p:cNvSpPr txBox="1"/>
            <p:nvPr/>
          </p:nvSpPr>
          <p:spPr>
            <a:xfrm>
              <a:off x="0" y="0"/>
              <a:ext cx="8748714" cy="437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defRPr>
              </a:lvl1pPr>
            </a:lstStyle>
            <a:p>
              <a:pPr/>
              <a:r>
                <a:t>Engage with SDOs</a:t>
              </a:r>
            </a:p>
          </p:txBody>
        </p:sp>
      </p:grpSp>
      <p:pic>
        <p:nvPicPr>
          <p:cNvPr id="1120" name="Picture 13" descr="Picture 13"/>
          <p:cNvPicPr>
            <a:picLocks noChangeAspect="1"/>
          </p:cNvPicPr>
          <p:nvPr/>
        </p:nvPicPr>
        <p:blipFill>
          <a:blip r:embed="rId2">
            <a:extLst/>
          </a:blip>
          <a:stretch>
            <a:fillRect/>
          </a:stretch>
        </p:blipFill>
        <p:spPr>
          <a:xfrm>
            <a:off x="7848600" y="8340"/>
            <a:ext cx="1295400" cy="13343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ph type="title"/>
          </p:nvPr>
        </p:nvSpPr>
        <p:spPr>
          <a:xfrm>
            <a:off x="152399" y="6036"/>
            <a:ext cx="8132617" cy="1017588"/>
          </a:xfrm>
          <a:prstGeom prst="rect">
            <a:avLst/>
          </a:prstGeom>
        </p:spPr>
        <p:txBody>
          <a:bodyPr/>
          <a:lstStyle/>
          <a:p>
            <a:pPr lvl="2" algn="ctr" defTabSz="457200">
              <a:defRPr b="1" sz="2600">
                <a:solidFill>
                  <a:srgbClr val="FFFFFF"/>
                </a:solidFill>
                <a:uFill>
                  <a:solidFill>
                    <a:srgbClr val="FFFFFF"/>
                  </a:solidFill>
                </a:uFill>
              </a:defRPr>
            </a:pPr>
            <a:r>
              <a:t>What is FHIM</a:t>
            </a:r>
          </a:p>
        </p:txBody>
      </p:sp>
      <p:sp>
        <p:nvSpPr>
          <p:cNvPr id="223" name="Text Placeholder 2"/>
          <p:cNvSpPr txBox="1"/>
          <p:nvPr>
            <p:ph type="body" idx="1"/>
          </p:nvPr>
        </p:nvSpPr>
        <p:spPr>
          <a:xfrm>
            <a:off x="152399" y="1039812"/>
            <a:ext cx="8991601" cy="5513388"/>
          </a:xfrm>
          <a:prstGeom prst="rect">
            <a:avLst/>
          </a:prstGeom>
        </p:spPr>
        <p:txBody>
          <a:bodyPr/>
          <a:lstStyle/>
          <a:p>
            <a:pPr marL="0" marR="39013" indent="39014" defTabSz="438911">
              <a:lnSpc>
                <a:spcPct val="114000"/>
              </a:lnSpc>
              <a:spcBef>
                <a:spcPts val="500"/>
              </a:spcBef>
              <a:buSzTx/>
              <a:buNone/>
              <a:defRPr b="1" sz="1919"/>
            </a:pPr>
            <a:r>
              <a:t>FHIM </a:t>
            </a:r>
            <a:r>
              <a:rPr b="0" sz="1727"/>
              <a:t>(Federal Health Information Model) </a:t>
            </a:r>
            <a:r>
              <a:rPr b="0" sz="1727">
                <a:latin typeface="Calibri"/>
                <a:ea typeface="Calibri"/>
                <a:cs typeface="Calibri"/>
                <a:sym typeface="Calibri"/>
              </a:rPr>
              <a:t>FHIM is a single authoritative and consistent source to support the exchange of health information. It </a:t>
            </a:r>
            <a:r>
              <a:rPr b="0" sz="1727"/>
              <a:t>is a harmonization between HL7 V2, CDA, FHIR, NCPDP Script, NCPDP Telecom, and to a lesser extent, ASC X12.  </a:t>
            </a:r>
            <a:endParaRPr sz="1727"/>
          </a:p>
          <a:p>
            <a:pPr marL="316382" marR="39013" indent="-277368" defTabSz="438911">
              <a:lnSpc>
                <a:spcPct val="114000"/>
              </a:lnSpc>
              <a:spcBef>
                <a:spcPts val="500"/>
              </a:spcBef>
              <a:defRPr sz="1727"/>
            </a:pPr>
            <a:r>
              <a:t>FHIM is the </a:t>
            </a:r>
            <a:r>
              <a:rPr>
                <a:solidFill>
                  <a:srgbClr val="0066FF"/>
                </a:solidFill>
              </a:rPr>
              <a:t>common </a:t>
            </a:r>
            <a:r>
              <a:t>logical </a:t>
            </a:r>
            <a:r>
              <a:rPr>
                <a:solidFill>
                  <a:srgbClr val="0066FF"/>
                </a:solidFill>
              </a:rPr>
              <a:t>information </a:t>
            </a:r>
            <a:r>
              <a:t>model that several of these standards (including FHIR) don’t have</a:t>
            </a:r>
            <a:r>
              <a:rPr>
                <a:solidFill>
                  <a:srgbClr val="0066FF"/>
                </a:solidFill>
              </a:rPr>
              <a:t>; where,</a:t>
            </a:r>
            <a:r>
              <a:t> </a:t>
            </a:r>
            <a:r>
              <a:rPr>
                <a:solidFill>
                  <a:srgbClr val="0066FF"/>
                </a:solidFill>
              </a:rPr>
              <a:t>FHIM/MDHT/MDMI</a:t>
            </a:r>
            <a:r>
              <a:t> can generate </a:t>
            </a:r>
            <a:r>
              <a:rPr>
                <a:solidFill>
                  <a:srgbClr val="0066FF"/>
                </a:solidFill>
              </a:rPr>
              <a:t>consistent</a:t>
            </a:r>
            <a:r>
              <a:t> Implementation Guides and Profiles using MDHT in CDA, NIEM, and FHIR.  </a:t>
            </a:r>
          </a:p>
          <a:p>
            <a:pPr marL="316382" marR="39013" indent="-277368" defTabSz="438911">
              <a:lnSpc>
                <a:spcPct val="114000"/>
              </a:lnSpc>
              <a:spcBef>
                <a:spcPts val="500"/>
              </a:spcBef>
              <a:defRPr sz="1727"/>
            </a:pPr>
            <a:r>
              <a:t>The FHIM is only in the center in that it can be used to bridge between the multiple standards that our stakeholders are required to implement (e.g., MU requires both HL7 V2 and CDA standards). Even though the wire representations are different, the FHIM provides a common business understanding of the data element and provides means to generate the different formats in a manner that is </a:t>
            </a:r>
            <a:r>
              <a:rPr>
                <a:solidFill>
                  <a:srgbClr val="0066FF"/>
                </a:solidFill>
              </a:rPr>
              <a:t>consistent and compliant across the underlying standard and implementation paradigms</a:t>
            </a:r>
            <a:r>
              <a:t>. </a:t>
            </a:r>
          </a:p>
          <a:p>
            <a:pPr marL="316382" marR="39013" indent="-277368" defTabSz="438911">
              <a:lnSpc>
                <a:spcPct val="114000"/>
              </a:lnSpc>
              <a:spcBef>
                <a:spcPts val="500"/>
              </a:spcBef>
              <a:defRPr sz="1919">
                <a:latin typeface="Calibri"/>
                <a:ea typeface="Calibri"/>
                <a:cs typeface="Calibri"/>
                <a:sym typeface="Calibri"/>
              </a:defRPr>
            </a:pPr>
            <a:r>
              <a:t>Developed in collaboration with the federal agency </a:t>
            </a:r>
            <a:r>
              <a:rPr>
                <a:solidFill>
                  <a:srgbClr val="0066FF"/>
                </a:solidFill>
              </a:rPr>
              <a:t>subject matter</a:t>
            </a:r>
            <a:r>
              <a:t> experts</a:t>
            </a:r>
          </a:p>
          <a:p>
            <a:pPr marL="316382" marR="39013" indent="-277368" defTabSz="438911">
              <a:lnSpc>
                <a:spcPct val="114000"/>
              </a:lnSpc>
              <a:spcBef>
                <a:spcPts val="500"/>
              </a:spcBef>
              <a:defRPr sz="1919">
                <a:latin typeface="Calibri"/>
                <a:ea typeface="Calibri"/>
                <a:cs typeface="Calibri"/>
                <a:sym typeface="Calibri"/>
              </a:defRPr>
            </a:pPr>
            <a:r>
              <a:t>Harmonizes content (information, terminologies and value sets) across federal partners and standards organizations so standards-based solutions</a:t>
            </a:r>
            <a:r>
              <a:rPr>
                <a:solidFill>
                  <a:srgbClr val="0066FF"/>
                </a:solidFill>
              </a:rPr>
              <a:t> are consistent and </a:t>
            </a:r>
            <a:r>
              <a:t>work as intended. Facilitates modeling once, applying anywhere</a:t>
            </a:r>
          </a:p>
        </p:txBody>
      </p:sp>
      <p:sp>
        <p:nvSpPr>
          <p:cNvPr id="224" name="Slide Number Placeholder 3"/>
          <p:cNvSpPr txBox="1"/>
          <p:nvPr>
            <p:ph type="sldNum" sz="quarter" idx="2"/>
          </p:nvPr>
        </p:nvSpPr>
        <p:spPr>
          <a:xfrm>
            <a:off x="8900337" y="6614430"/>
            <a:ext cx="243664"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22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22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227" name="5-Point Star 6"/>
          <p:cNvSpPr/>
          <p:nvPr/>
        </p:nvSpPr>
        <p:spPr>
          <a:xfrm>
            <a:off x="6477001" y="76200"/>
            <a:ext cx="883927"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2" name="Title 1"/>
          <p:cNvSpPr txBox="1"/>
          <p:nvPr>
            <p:ph type="title"/>
          </p:nvPr>
        </p:nvSpPr>
        <p:spPr>
          <a:xfrm>
            <a:off x="20783" y="0"/>
            <a:ext cx="7599217" cy="1017588"/>
          </a:xfrm>
          <a:prstGeom prst="rect">
            <a:avLst/>
          </a:prstGeom>
        </p:spPr>
        <p:txBody>
          <a:bodyPr/>
          <a:lstStyle/>
          <a:p>
            <a:pPr lvl="2" algn="ctr" defTabSz="457200">
              <a:defRPr b="1" sz="2400">
                <a:solidFill>
                  <a:srgbClr val="FFFFFF"/>
                </a:solidFill>
                <a:uFill>
                  <a:solidFill>
                    <a:srgbClr val="FFFFFF"/>
                  </a:solidFill>
                </a:uFill>
              </a:defRPr>
            </a:pPr>
            <a:r>
              <a:t>Approach to US Health IT Reference Architecture</a:t>
            </a:r>
            <a:br/>
            <a:r>
              <a:t>aka </a:t>
            </a:r>
            <a:r>
              <a:rPr u="sng"/>
              <a:t>HL7 </a:t>
            </a:r>
            <a:r>
              <a:rPr i="1" u="sng"/>
              <a:t>US Realm EHR-S FM Profile</a:t>
            </a:r>
          </a:p>
        </p:txBody>
      </p:sp>
      <p:sp>
        <p:nvSpPr>
          <p:cNvPr id="1123" name="Text Placeholder 2"/>
          <p:cNvSpPr txBox="1"/>
          <p:nvPr>
            <p:ph type="body" idx="1"/>
          </p:nvPr>
        </p:nvSpPr>
        <p:spPr>
          <a:xfrm>
            <a:off x="685800" y="990600"/>
            <a:ext cx="8458200" cy="5791200"/>
          </a:xfrm>
          <a:prstGeom prst="rect">
            <a:avLst/>
          </a:prstGeom>
        </p:spPr>
        <p:txBody>
          <a:bodyPr/>
          <a:lstStyle/>
          <a:p>
            <a:pPr marL="0" indent="0">
              <a:lnSpc>
                <a:spcPct val="114000"/>
              </a:lnSpc>
              <a:spcBef>
                <a:spcPts val="0"/>
              </a:spcBef>
              <a:buSzTx/>
              <a:buNone/>
              <a:defRPr sz="2400">
                <a:latin typeface="+mj-lt"/>
                <a:ea typeface="+mj-ea"/>
                <a:cs typeface="+mj-cs"/>
                <a:sym typeface="Arial Narrow"/>
              </a:defRPr>
            </a:pPr>
            <a:r>
              <a:t>Empower Developers with Model Driven Architecture (MDA)</a:t>
            </a:r>
          </a:p>
          <a:p>
            <a:pPr lvl="1" marL="329565" indent="-288925">
              <a:lnSpc>
                <a:spcPct val="114000"/>
              </a:lnSpc>
              <a:spcBef>
                <a:spcPts val="600"/>
              </a:spcBef>
              <a:buChar char="»"/>
              <a:defRPr u="sng">
                <a:latin typeface="+mj-lt"/>
                <a:ea typeface="+mj-ea"/>
                <a:cs typeface="+mj-cs"/>
                <a:sym typeface="Arial Narrow"/>
              </a:defRPr>
            </a:pPr>
            <a:r>
              <a:t>EHR-S Functional Model as “umbrella”</a:t>
            </a:r>
          </a:p>
          <a:p>
            <a:pPr lvl="2" marL="520700">
              <a:lnSpc>
                <a:spcPct val="114000"/>
              </a:lnSpc>
              <a:spcBef>
                <a:spcPts val="0"/>
              </a:spcBef>
              <a:buChar char="»"/>
              <a:defRPr sz="1800">
                <a:latin typeface="+mj-lt"/>
                <a:ea typeface="+mj-ea"/>
                <a:cs typeface="+mj-cs"/>
                <a:sym typeface="Arial Narrow"/>
              </a:defRPr>
            </a:pPr>
            <a:r>
              <a:t>Traceability to jurisdictional laws, regulations and policies</a:t>
            </a:r>
          </a:p>
          <a:p>
            <a:pPr lvl="2" marL="520700">
              <a:lnSpc>
                <a:spcPct val="114000"/>
              </a:lnSpc>
              <a:spcBef>
                <a:spcPts val="0"/>
              </a:spcBef>
              <a:buChar char="»"/>
              <a:defRPr sz="1800">
                <a:latin typeface="+mj-lt"/>
                <a:ea typeface="+mj-ea"/>
                <a:cs typeface="+mj-cs"/>
                <a:sym typeface="Arial Narrow"/>
              </a:defRPr>
            </a:pPr>
            <a:r>
              <a:t>CMS Meaningful Use objectives and criteria </a:t>
            </a:r>
          </a:p>
          <a:p>
            <a:pPr lvl="2" marL="520700">
              <a:lnSpc>
                <a:spcPct val="114000"/>
              </a:lnSpc>
              <a:spcBef>
                <a:spcPts val="0"/>
              </a:spcBef>
              <a:buChar char="»"/>
              <a:defRPr sz="1800">
                <a:latin typeface="+mj-lt"/>
                <a:ea typeface="+mj-ea"/>
                <a:cs typeface="+mj-cs"/>
                <a:sym typeface="Arial Narrow"/>
              </a:defRPr>
            </a:pPr>
            <a:r>
              <a:t>Traceability to clinical guidelines, pathways and quality measures </a:t>
            </a:r>
          </a:p>
          <a:p>
            <a:pPr lvl="1" marL="329565" indent="-288925">
              <a:lnSpc>
                <a:spcPct val="114000"/>
              </a:lnSpc>
              <a:spcBef>
                <a:spcPts val="600"/>
              </a:spcBef>
              <a:buChar char="»"/>
              <a:defRPr u="sng">
                <a:latin typeface="+mj-lt"/>
                <a:ea typeface="+mj-ea"/>
                <a:cs typeface="+mj-cs"/>
                <a:sym typeface="Arial Narrow"/>
              </a:defRPr>
            </a:pPr>
            <a:r>
              <a:t>S&amp;I Framework Use-Cases Simplification Framework, including</a:t>
            </a:r>
          </a:p>
          <a:p>
            <a:pPr lvl="2" marL="520700">
              <a:spcBef>
                <a:spcPts val="0"/>
              </a:spcBef>
              <a:buChar char="»"/>
              <a:defRPr sz="1800">
                <a:latin typeface="+mj-lt"/>
                <a:ea typeface="+mj-ea"/>
                <a:cs typeface="+mj-cs"/>
                <a:sym typeface="Arial Narrow"/>
              </a:defRPr>
            </a:pPr>
            <a:r>
              <a:t>AHIC/HITSP use cases, NIST/CDC immunization use case, </a:t>
            </a:r>
          </a:p>
          <a:p>
            <a:pPr lvl="2" marL="520700">
              <a:spcBef>
                <a:spcPts val="0"/>
              </a:spcBef>
              <a:buChar char="»"/>
              <a:defRPr sz="1800">
                <a:latin typeface="+mj-lt"/>
                <a:ea typeface="+mj-ea"/>
                <a:cs typeface="+mj-cs"/>
                <a:sym typeface="Arial Narrow"/>
              </a:defRPr>
            </a:pPr>
            <a:r>
              <a:t>Others as requested by Federal Agencies</a:t>
            </a:r>
          </a:p>
          <a:p>
            <a:pPr lvl="1" marL="329565" indent="-288925">
              <a:lnSpc>
                <a:spcPct val="114000"/>
              </a:lnSpc>
              <a:spcBef>
                <a:spcPts val="600"/>
              </a:spcBef>
              <a:buChar char="»"/>
              <a:defRPr u="sng">
                <a:latin typeface="+mj-lt"/>
                <a:ea typeface="+mj-ea"/>
                <a:cs typeface="+mj-cs"/>
                <a:sym typeface="Arial Narrow"/>
              </a:defRPr>
            </a:pPr>
            <a:r>
              <a:t>Common Logical Information Model (CLIM), with bindings / mappings to</a:t>
            </a:r>
          </a:p>
          <a:p>
            <a:pPr lvl="2" marL="520700">
              <a:spcBef>
                <a:spcPts val="0"/>
              </a:spcBef>
              <a:buChar char="»"/>
              <a:defRPr sz="1800">
                <a:latin typeface="+mj-lt"/>
                <a:ea typeface="+mj-ea"/>
                <a:cs typeface="+mj-cs"/>
                <a:sym typeface="Arial Narrow"/>
              </a:defRPr>
            </a:pPr>
            <a:r>
              <a:t>NLM’s US Extension to SNOMED CT, LOINC, RxNorm, NCPDP etc.</a:t>
            </a:r>
          </a:p>
          <a:p>
            <a:pPr lvl="2" marL="520700">
              <a:spcBef>
                <a:spcPts val="0"/>
              </a:spcBef>
              <a:buChar char="»"/>
              <a:defRPr sz="1800">
                <a:latin typeface="+mj-lt"/>
                <a:ea typeface="+mj-ea"/>
                <a:cs typeface="+mj-cs"/>
                <a:sym typeface="Arial Narrow"/>
              </a:defRPr>
            </a:pPr>
            <a:r>
              <a:t>NIEM, FHIR, CDA, CCDA </a:t>
            </a:r>
          </a:p>
          <a:p>
            <a:pPr lvl="2" marL="520700">
              <a:spcBef>
                <a:spcPts val="0"/>
              </a:spcBef>
              <a:buChar char="»"/>
              <a:defRPr sz="1800">
                <a:latin typeface="+mj-lt"/>
                <a:ea typeface="+mj-ea"/>
                <a:cs typeface="+mj-cs"/>
                <a:sym typeface="Arial Narrow"/>
              </a:defRPr>
            </a:pPr>
            <a:r>
              <a:t>FHIM, HL7 &amp; CIMI detailed clinical models and archetypes </a:t>
            </a:r>
          </a:p>
          <a:p>
            <a:pPr lvl="1" marL="329565" indent="-288925">
              <a:lnSpc>
                <a:spcPct val="114000"/>
              </a:lnSpc>
              <a:spcBef>
                <a:spcPts val="600"/>
              </a:spcBef>
              <a:buChar char="»"/>
              <a:defRPr u="sng">
                <a:latin typeface="+mj-lt"/>
                <a:ea typeface="+mj-ea"/>
                <a:cs typeface="+mj-cs"/>
                <a:sym typeface="Arial Narrow"/>
              </a:defRPr>
            </a:pPr>
            <a:r>
              <a:t>Implementation guides and reference implementations considering</a:t>
            </a:r>
          </a:p>
          <a:p>
            <a:pPr lvl="2" marL="520700">
              <a:spcBef>
                <a:spcPts val="0"/>
              </a:spcBef>
              <a:buChar char="»"/>
              <a:defRPr sz="1800">
                <a:latin typeface="+mj-lt"/>
                <a:ea typeface="+mj-ea"/>
                <a:cs typeface="+mj-cs"/>
                <a:sym typeface="Arial Narrow"/>
              </a:defRPr>
            </a:pPr>
            <a:r>
              <a:t>Integrating the Healthcare Enterprise (IHE) Technical Framework</a:t>
            </a:r>
          </a:p>
          <a:p>
            <a:pPr lvl="2" marL="520700">
              <a:spcBef>
                <a:spcPts val="0"/>
              </a:spcBef>
              <a:buChar char="»"/>
              <a:defRPr sz="1800">
                <a:latin typeface="+mj-lt"/>
                <a:ea typeface="+mj-ea"/>
                <a:cs typeface="+mj-cs"/>
                <a:sym typeface="Arial Narrow"/>
              </a:defRPr>
            </a:pPr>
            <a:r>
              <a:t>DOD-VA Data Access Framework and Model Driven Health Tool</a:t>
            </a:r>
          </a:p>
          <a:p>
            <a:pPr lvl="2" marL="520700">
              <a:spcBef>
                <a:spcPts val="0"/>
              </a:spcBef>
              <a:buChar char="»"/>
              <a:defRPr sz="1800">
                <a:latin typeface="+mj-lt"/>
                <a:ea typeface="+mj-ea"/>
                <a:cs typeface="+mj-cs"/>
                <a:sym typeface="Arial Narrow"/>
              </a:defRPr>
            </a:pPr>
            <a:r>
              <a:t>Healthcare Services Platform Consortium </a:t>
            </a:r>
            <a:r>
              <a:rPr b="1"/>
              <a:t>(HSPC</a:t>
            </a:r>
            <a:r>
              <a:t>) software-module APIs</a:t>
            </a:r>
          </a:p>
          <a:p>
            <a:pPr lvl="2" marL="520700">
              <a:spcBef>
                <a:spcPts val="0"/>
              </a:spcBef>
              <a:buChar char="»"/>
              <a:defRPr sz="1800">
                <a:latin typeface="+mj-lt"/>
                <a:ea typeface="+mj-ea"/>
                <a:cs typeface="+mj-cs"/>
                <a:sym typeface="Arial Narrow"/>
              </a:defRPr>
            </a:pPr>
            <a:r>
              <a:t>NIST Cybersecurity Framework, Standards and Testing</a:t>
            </a:r>
          </a:p>
        </p:txBody>
      </p:sp>
      <p:pic>
        <p:nvPicPr>
          <p:cNvPr id="1124" name="Picture 13" descr="Picture 13"/>
          <p:cNvPicPr>
            <a:picLocks noChangeAspect="1"/>
          </p:cNvPicPr>
          <p:nvPr/>
        </p:nvPicPr>
        <p:blipFill>
          <a:blip r:embed="rId3">
            <a:extLst/>
          </a:blip>
          <a:stretch>
            <a:fillRect/>
          </a:stretch>
        </p:blipFill>
        <p:spPr>
          <a:xfrm>
            <a:off x="7848600" y="8340"/>
            <a:ext cx="1295400" cy="1334318"/>
          </a:xfrm>
          <a:prstGeom prst="rect">
            <a:avLst/>
          </a:prstGeom>
          <a:ln w="12700">
            <a:miter lim="400000"/>
          </a:ln>
        </p:spPr>
      </p:pic>
      <p:sp>
        <p:nvSpPr>
          <p:cNvPr id="1125"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12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127"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See notes page for additional details</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1" name="Title 1"/>
          <p:cNvSpPr txBox="1"/>
          <p:nvPr>
            <p:ph type="title"/>
          </p:nvPr>
        </p:nvSpPr>
        <p:spPr>
          <a:xfrm>
            <a:off x="20783" y="0"/>
            <a:ext cx="7599217" cy="1017588"/>
          </a:xfrm>
          <a:prstGeom prst="rect">
            <a:avLst/>
          </a:prstGeom>
        </p:spPr>
        <p:txBody>
          <a:bodyPr/>
          <a:lstStyle/>
          <a:p>
            <a:pPr lvl="2" algn="ctr" defTabSz="457200">
              <a:defRPr b="1" sz="2400">
                <a:solidFill>
                  <a:srgbClr val="FFFFFF"/>
                </a:solidFill>
                <a:uFill>
                  <a:solidFill>
                    <a:srgbClr val="FFFFFF"/>
                  </a:solidFill>
                </a:uFill>
              </a:defRPr>
            </a:pPr>
            <a:r>
              <a:t>Tooling for US Health IT Reference Architecture</a:t>
            </a:r>
            <a:br/>
            <a:r>
              <a:t>aka </a:t>
            </a:r>
            <a:r>
              <a:rPr i="1" u="sng"/>
              <a:t>US Realm EHR-S FM Profile</a:t>
            </a:r>
          </a:p>
        </p:txBody>
      </p:sp>
      <p:sp>
        <p:nvSpPr>
          <p:cNvPr id="1132" name="Text Placeholder 2"/>
          <p:cNvSpPr txBox="1"/>
          <p:nvPr>
            <p:ph type="body" idx="1"/>
          </p:nvPr>
        </p:nvSpPr>
        <p:spPr>
          <a:xfrm>
            <a:off x="76200" y="1066799"/>
            <a:ext cx="8153400" cy="5472114"/>
          </a:xfrm>
          <a:prstGeom prst="rect">
            <a:avLst/>
          </a:prstGeom>
        </p:spPr>
        <p:txBody>
          <a:bodyPr/>
          <a:lstStyle/>
          <a:p>
            <a:pPr marL="0" indent="0">
              <a:spcBef>
                <a:spcPts val="1200"/>
              </a:spcBef>
              <a:buSzTx/>
              <a:buNone/>
              <a:defRPr b="1" i="1" sz="2400" u="sng">
                <a:latin typeface="+mj-lt"/>
                <a:ea typeface="+mj-ea"/>
                <a:cs typeface="+mj-cs"/>
                <a:sym typeface="Arial Narrow"/>
              </a:defRPr>
            </a:pPr>
            <a:r>
              <a:t>US Health IT Reference Architecture</a:t>
            </a:r>
            <a:r>
              <a:rPr b="0" i="0" u="none"/>
              <a:t> in </a:t>
            </a:r>
            <a:r>
              <a:rPr b="0" i="0" u="none"/>
              <a:t>XML/XMI format supporting:</a:t>
            </a:r>
          </a:p>
          <a:p>
            <a:pPr lvl="1">
              <a:spcBef>
                <a:spcPts val="1200"/>
              </a:spcBef>
              <a:buFont typeface="Arial"/>
              <a:defRPr sz="2400">
                <a:latin typeface="+mj-lt"/>
                <a:ea typeface="+mj-ea"/>
                <a:cs typeface="+mj-cs"/>
                <a:sym typeface="Arial Narrow"/>
              </a:defRPr>
            </a:pPr>
            <a:r>
              <a:t>IBM Rational Software Architect*, Troux Transformation Platform*, </a:t>
            </a:r>
          </a:p>
          <a:p>
            <a:pPr lvl="1">
              <a:spcBef>
                <a:spcPts val="1200"/>
              </a:spcBef>
              <a:buFont typeface="Arial"/>
              <a:defRPr sz="2400">
                <a:latin typeface="+mj-lt"/>
                <a:ea typeface="+mj-ea"/>
                <a:cs typeface="+mj-cs"/>
                <a:sym typeface="Arial Narrow"/>
              </a:defRPr>
            </a:pPr>
            <a:r>
              <a:t>Sparx Enterprise Architect*, Open Source Papyrus </a:t>
            </a:r>
          </a:p>
          <a:p>
            <a:pPr lvl="1">
              <a:spcBef>
                <a:spcPts val="1200"/>
              </a:spcBef>
              <a:buFont typeface="Arial"/>
              <a:defRPr sz="2400">
                <a:latin typeface="+mj-lt"/>
                <a:ea typeface="+mj-ea"/>
                <a:cs typeface="+mj-cs"/>
                <a:sym typeface="Arial Narrow"/>
              </a:defRPr>
            </a:pPr>
            <a:r>
              <a:t>Open Health Tools (OHT) Model Driven Health Tool (MDHT)</a:t>
            </a:r>
          </a:p>
          <a:p>
            <a:pPr lvl="2">
              <a:spcBef>
                <a:spcPts val="1200"/>
              </a:spcBef>
              <a:defRPr>
                <a:latin typeface="+mj-lt"/>
                <a:ea typeface="+mj-ea"/>
                <a:cs typeface="+mj-cs"/>
                <a:sym typeface="Arial Narrow"/>
              </a:defRPr>
            </a:pPr>
            <a:r>
              <a:t>CDA, CCDA, NIEM, FHIR, HL7 V2 Implementation Guides</a:t>
            </a:r>
          </a:p>
          <a:p>
            <a:pPr lvl="1">
              <a:spcBef>
                <a:spcPts val="1200"/>
              </a:spcBef>
              <a:buFont typeface="Arial"/>
              <a:defRPr sz="2400">
                <a:latin typeface="+mj-lt"/>
                <a:ea typeface="+mj-ea"/>
                <a:cs typeface="+mj-cs"/>
                <a:sym typeface="Arial Narrow"/>
              </a:defRPr>
            </a:pPr>
            <a:r>
              <a:t>NIST sponsored Prometheus Use Case Authoring Tool (UCAT)</a:t>
            </a:r>
          </a:p>
          <a:p>
            <a:pPr lvl="1">
              <a:spcBef>
                <a:spcPts val="1200"/>
              </a:spcBef>
              <a:buFont typeface="Arial"/>
              <a:defRPr sz="2400">
                <a:latin typeface="+mj-lt"/>
                <a:ea typeface="+mj-ea"/>
                <a:cs typeface="+mj-cs"/>
                <a:sym typeface="Arial Narrow"/>
              </a:defRPr>
            </a:pPr>
            <a:r>
              <a:t>Others as requested by Federal Agencies.</a:t>
            </a:r>
          </a:p>
          <a:p>
            <a:pPr lvl="1" marL="0" indent="497840" algn="ctr">
              <a:spcBef>
                <a:spcPts val="0"/>
              </a:spcBef>
              <a:buSzTx/>
              <a:buNone/>
              <a:defRPr b="1" sz="1400">
                <a:solidFill>
                  <a:srgbClr val="000000"/>
                </a:solidFill>
              </a:defRPr>
            </a:pPr>
          </a:p>
          <a:p>
            <a:pPr lvl="1" marL="0" indent="497840" algn="ctr">
              <a:spcBef>
                <a:spcPts val="0"/>
              </a:spcBef>
              <a:buSzTx/>
              <a:buNone/>
              <a:defRPr b="1" sz="2400">
                <a:solidFill>
                  <a:srgbClr val="000000"/>
                </a:solidFill>
              </a:defRPr>
            </a:pPr>
            <a:r>
              <a:t>US Health IT Reference Architecture will be</a:t>
            </a:r>
          </a:p>
          <a:p>
            <a:pPr lvl="1" marL="0" indent="497840" algn="ctr">
              <a:spcBef>
                <a:spcPts val="0"/>
              </a:spcBef>
              <a:buSzTx/>
              <a:buNone/>
              <a:defRPr b="1" sz="2400">
                <a:solidFill>
                  <a:srgbClr val="000000"/>
                </a:solidFill>
              </a:defRPr>
            </a:pPr>
            <a:r>
              <a:t>freely downloadable  from the HL7 website</a:t>
            </a:r>
          </a:p>
          <a:p>
            <a:pPr lvl="1" marL="0" indent="497840">
              <a:spcBef>
                <a:spcPts val="0"/>
              </a:spcBef>
              <a:buSzTx/>
              <a:buNone/>
              <a:defRPr b="1" sz="1600">
                <a:solidFill>
                  <a:srgbClr val="000000"/>
                </a:solidFill>
                <a:latin typeface="+mj-lt"/>
                <a:ea typeface="+mj-ea"/>
                <a:cs typeface="+mj-cs"/>
                <a:sym typeface="Arial Narrow"/>
              </a:defRPr>
            </a:pPr>
          </a:p>
          <a:p>
            <a:pPr lvl="1" marL="0" indent="497840">
              <a:spcBef>
                <a:spcPts val="0"/>
              </a:spcBef>
              <a:buSzTx/>
              <a:buNone/>
              <a:defRPr b="1" sz="2400">
                <a:solidFill>
                  <a:srgbClr val="000000"/>
                </a:solidFill>
                <a:latin typeface="+mj-lt"/>
                <a:ea typeface="+mj-ea"/>
                <a:cs typeface="+mj-cs"/>
                <a:sym typeface="Arial Narrow"/>
              </a:defRPr>
            </a:pPr>
            <a:r>
              <a:t>* </a:t>
            </a:r>
            <a:r>
              <a:rPr b="0">
                <a:solidFill>
                  <a:srgbClr val="21315C"/>
                </a:solidFill>
              </a:rPr>
              <a:t>Commercial products, which are not free; but, can import the reference architecture in XMI format.</a:t>
            </a:r>
          </a:p>
        </p:txBody>
      </p:sp>
      <p:pic>
        <p:nvPicPr>
          <p:cNvPr id="1133" name="Picture 13" descr="Picture 13"/>
          <p:cNvPicPr>
            <a:picLocks noChangeAspect="1"/>
          </p:cNvPicPr>
          <p:nvPr/>
        </p:nvPicPr>
        <p:blipFill>
          <a:blip r:embed="rId2">
            <a:extLst/>
          </a:blip>
          <a:stretch>
            <a:fillRect/>
          </a:stretch>
        </p:blipFill>
        <p:spPr>
          <a:xfrm>
            <a:off x="8022576" y="8340"/>
            <a:ext cx="969024" cy="998136"/>
          </a:xfrm>
          <a:prstGeom prst="rect">
            <a:avLst/>
          </a:prstGeom>
          <a:ln w="12700">
            <a:miter lim="400000"/>
          </a:ln>
        </p:spPr>
      </p:pic>
      <p:sp>
        <p:nvSpPr>
          <p:cNvPr id="1134"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135"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136"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8" name="Title 1"/>
          <p:cNvSpPr txBox="1"/>
          <p:nvPr>
            <p:ph type="title"/>
          </p:nvPr>
        </p:nvSpPr>
        <p:spPr>
          <a:xfrm>
            <a:off x="-1" y="0"/>
            <a:ext cx="7924801" cy="1017588"/>
          </a:xfrm>
          <a:prstGeom prst="rect">
            <a:avLst/>
          </a:prstGeom>
        </p:spPr>
        <p:txBody>
          <a:bodyPr/>
          <a:lstStyle/>
          <a:p>
            <a:pPr algn="ctr">
              <a:defRPr b="1" sz="2800">
                <a:latin typeface="+mj-lt"/>
                <a:ea typeface="+mj-ea"/>
                <a:cs typeface="+mj-cs"/>
                <a:sym typeface="Arial Narrow"/>
              </a:defRPr>
            </a:pPr>
            <a:r>
              <a:t>Benefits of US Health IT Reference Architecture</a:t>
            </a:r>
            <a:br/>
            <a:r>
              <a:t>aka </a:t>
            </a:r>
            <a:r>
              <a:rPr i="1" u="sng"/>
              <a:t>US Realm EHR-S FM Profile</a:t>
            </a:r>
          </a:p>
        </p:txBody>
      </p:sp>
      <p:pic>
        <p:nvPicPr>
          <p:cNvPr id="1139" name="Picture 13" descr="Picture 13"/>
          <p:cNvPicPr>
            <a:picLocks noChangeAspect="1"/>
          </p:cNvPicPr>
          <p:nvPr/>
        </p:nvPicPr>
        <p:blipFill>
          <a:blip r:embed="rId2">
            <a:extLst/>
          </a:blip>
          <a:stretch>
            <a:fillRect/>
          </a:stretch>
        </p:blipFill>
        <p:spPr>
          <a:xfrm>
            <a:off x="7848600" y="8340"/>
            <a:ext cx="1295400" cy="1334318"/>
          </a:xfrm>
          <a:prstGeom prst="rect">
            <a:avLst/>
          </a:prstGeom>
          <a:ln w="12700">
            <a:miter lim="400000"/>
          </a:ln>
        </p:spPr>
      </p:pic>
      <p:sp>
        <p:nvSpPr>
          <p:cNvPr id="1140" name="Content Placeholder 2"/>
          <p:cNvSpPr txBox="1"/>
          <p:nvPr/>
        </p:nvSpPr>
        <p:spPr>
          <a:xfrm>
            <a:off x="173183" y="1523999"/>
            <a:ext cx="8970817" cy="4406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0" algn="ctr" defTabSz="457200">
              <a:defRPr b="1">
                <a:solidFill>
                  <a:srgbClr val="21315C"/>
                </a:solidFill>
                <a:uFill>
                  <a:solidFill>
                    <a:srgbClr val="21315C"/>
                  </a:solidFill>
                </a:uFill>
              </a:defRPr>
            </a:pPr>
            <a:r>
              <a:t>A tool-based US Health IT Reference Architecture at HL7 </a:t>
            </a:r>
            <a:endParaRPr sz="2000"/>
          </a:p>
          <a:p>
            <a:pPr indent="0" algn="ctr" defTabSz="457200">
              <a:defRPr b="1">
                <a:solidFill>
                  <a:srgbClr val="21315C"/>
                </a:solidFill>
                <a:uFill>
                  <a:solidFill>
                    <a:srgbClr val="21315C"/>
                  </a:solidFill>
                </a:uFill>
              </a:defRPr>
            </a:pPr>
            <a:r>
              <a:t>enhances the national Health IT agenda by</a:t>
            </a:r>
          </a:p>
          <a:p>
            <a:pPr lvl="1"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Facilitating open and consistent national HIE interoperability</a:t>
            </a:r>
          </a:p>
          <a:p>
            <a:pPr lvl="1"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Empowering government agencies, industry, contractors and academia to  efficiently and effectively implement nation-wide Health IT solutions. </a:t>
            </a:r>
            <a:endParaRPr sz="2000"/>
          </a:p>
          <a:p>
            <a:pPr marL="329565" indent="-288925" defTabSz="457200">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  Providing Full Lifecycle Traceability</a:t>
            </a:r>
            <a:endParaRPr sz="2000"/>
          </a:p>
          <a:p>
            <a:pPr lvl="1" marL="724851" indent="-227012" defTabSz="457200">
              <a:buClr>
                <a:srgbClr val="CB2E3F"/>
              </a:buClr>
              <a:buSzPct val="100000"/>
              <a:buFont typeface="Arial"/>
              <a:buChar char="•"/>
              <a:defRPr>
                <a:solidFill>
                  <a:srgbClr val="21315C"/>
                </a:solidFill>
                <a:uFill>
                  <a:solidFill>
                    <a:srgbClr val="21315C"/>
                  </a:solidFill>
                </a:uFill>
                <a:latin typeface="+mj-lt"/>
                <a:ea typeface="+mj-ea"/>
                <a:cs typeface="+mj-cs"/>
                <a:sym typeface="Arial Narrow"/>
              </a:defRPr>
            </a:pPr>
            <a:r>
              <a:t>Clear, complete, concise, correct, consistent model driven arch./design/test/cert.</a:t>
            </a:r>
            <a:endParaRPr sz="2000"/>
          </a:p>
          <a:p>
            <a:pPr lvl="1" marL="724851" indent="-227012" defTabSz="457200">
              <a:buClr>
                <a:srgbClr val="CB2E3F"/>
              </a:buClr>
              <a:buSzPct val="100000"/>
              <a:buFont typeface="Arial"/>
              <a:buChar char="•"/>
              <a:defRPr>
                <a:solidFill>
                  <a:srgbClr val="21315C"/>
                </a:solidFill>
                <a:uFill>
                  <a:solidFill>
                    <a:srgbClr val="21315C"/>
                  </a:solidFill>
                </a:uFill>
                <a:latin typeface="+mj-lt"/>
                <a:ea typeface="+mj-ea"/>
                <a:cs typeface="+mj-cs"/>
                <a:sym typeface="Arial Narrow"/>
              </a:defRPr>
            </a:pPr>
            <a:r>
              <a:t>Consolidated HHS:ONC endorsed HIT artifacts in a freely accessible tool-based form.</a:t>
            </a:r>
            <a:endParaRPr sz="2000"/>
          </a:p>
          <a:p>
            <a:pPr marL="329565" indent="-288925" defTabSz="457200">
              <a:lnSpc>
                <a:spcPct val="114000"/>
              </a:lnSpc>
              <a:spcBef>
                <a:spcPts val="1200"/>
              </a:spcBef>
              <a:buClr>
                <a:srgbClr val="CB2E3F"/>
              </a:buClr>
              <a:buSzPct val="100000"/>
              <a:buFont typeface="Lucida Grande"/>
              <a:buChar char="»"/>
              <a:defRPr>
                <a:solidFill>
                  <a:srgbClr val="21315C"/>
                </a:solidFill>
                <a:uFill>
                  <a:solidFill>
                    <a:srgbClr val="21315C"/>
                  </a:solidFill>
                </a:uFill>
                <a:latin typeface="+mj-lt"/>
                <a:ea typeface="+mj-ea"/>
                <a:cs typeface="+mj-cs"/>
                <a:sym typeface="Arial Narrow"/>
              </a:defRPr>
            </a:pPr>
            <a:r>
              <a:t>  Supporting innovation with open-source development, education, training. </a:t>
            </a:r>
          </a:p>
        </p:txBody>
      </p:sp>
      <p:sp>
        <p:nvSpPr>
          <p:cNvPr id="1141"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142"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143"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5" name="Title 1"/>
          <p:cNvSpPr txBox="1"/>
          <p:nvPr/>
        </p:nvSpPr>
        <p:spPr>
          <a:xfrm>
            <a:off x="76200" y="1017587"/>
            <a:ext cx="9067800" cy="58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457200">
              <a:defRPr b="1" sz="3000">
                <a:solidFill>
                  <a:srgbClr val="2A5588"/>
                </a:solidFill>
                <a:uFill>
                  <a:solidFill>
                    <a:srgbClr val="FFFFFF"/>
                  </a:solidFill>
                </a:uFill>
                <a:latin typeface="+mj-lt"/>
                <a:ea typeface="+mj-ea"/>
                <a:cs typeface="+mj-cs"/>
                <a:sym typeface="Arial Narrow"/>
              </a:defRPr>
            </a:lvl1pPr>
          </a:lstStyle>
          <a:p>
            <a:pPr/>
            <a:r>
              <a:t>HL7 Early Discussions </a:t>
            </a:r>
          </a:p>
        </p:txBody>
      </p:sp>
      <p:sp>
        <p:nvSpPr>
          <p:cNvPr id="1146" name="Subtitle 2"/>
          <p:cNvSpPr txBox="1"/>
          <p:nvPr/>
        </p:nvSpPr>
        <p:spPr>
          <a:xfrm>
            <a:off x="-1" y="1828800"/>
            <a:ext cx="9162537" cy="49037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29565" indent="-288925" defTabSz="457200">
              <a:lnSpc>
                <a:spcPct val="80000"/>
              </a:lnSpc>
              <a:spcBef>
                <a:spcPts val="400"/>
              </a:spcBef>
              <a:buClr>
                <a:srgbClr val="CB2E3F"/>
              </a:buClr>
              <a:buSzPct val="100000"/>
              <a:buFont typeface="Lucida Grande"/>
              <a:buChar char="»"/>
              <a:defRPr sz="1800">
                <a:solidFill>
                  <a:srgbClr val="21315C"/>
                </a:solidFill>
                <a:uFill>
                  <a:solidFill>
                    <a:srgbClr val="21315C"/>
                  </a:solidFill>
                </a:uFill>
              </a:defRPr>
            </a:pPr>
            <a:r>
              <a:t>Gary Dickinson, EHR work-group co-chair and Steve Hufnagel, EHR work-group facilitator discussed the proposed</a:t>
            </a:r>
            <a:r>
              <a:rPr b="1"/>
              <a:t> US Health IT Reference Architecture</a:t>
            </a:r>
            <a:r>
              <a:t> (aka US Realm EHR-S FM Profile) with HL7s’ Stan Huff (board chairman), Chuck Jaffe (CEO) and John Quinn (CTO), who indicated that they support the proposal.</a:t>
            </a:r>
          </a:p>
          <a:p>
            <a:pPr marL="329565" indent="-288925" defTabSz="457200">
              <a:lnSpc>
                <a:spcPct val="80000"/>
              </a:lnSpc>
              <a:spcBef>
                <a:spcPts val="400"/>
              </a:spcBef>
              <a:buClr>
                <a:srgbClr val="CB2E3F"/>
              </a:buClr>
              <a:buSzPct val="100000"/>
              <a:buFont typeface="Lucida Grande"/>
              <a:buChar char="»"/>
              <a:defRPr sz="1800">
                <a:solidFill>
                  <a:srgbClr val="21315C"/>
                </a:solidFill>
                <a:uFill>
                  <a:solidFill>
                    <a:srgbClr val="21315C"/>
                  </a:solidFill>
                </a:uFill>
              </a:defRPr>
            </a:pPr>
            <a:r>
              <a:t>such an architecture was recommended by the </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2014 JASON report [</a:t>
            </a:r>
            <a:r>
              <a:rPr i="1" sz="1400" u="sng">
                <a:latin typeface="+mj-lt"/>
                <a:ea typeface="+mj-ea"/>
                <a:cs typeface="+mj-cs"/>
                <a:sym typeface="Arial Narrow"/>
              </a:rPr>
              <a:t>A Robust Health Data Infrastructure</a:t>
            </a:r>
            <a:r>
              <a:rPr sz="1400">
                <a:latin typeface="+mj-lt"/>
                <a:ea typeface="+mj-ea"/>
                <a:cs typeface="+mj-cs"/>
                <a:sym typeface="Arial Narrow"/>
              </a:rPr>
              <a:t> AHRQ Publication No. 14-0041-EF, April 2014]</a:t>
            </a:r>
            <a:endParaRPr sz="1600">
              <a:latin typeface="+mj-lt"/>
              <a:ea typeface="+mj-ea"/>
              <a:cs typeface="+mj-cs"/>
              <a:sym typeface="Arial Narrow"/>
            </a:endParaRP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2014 HL7 Annual Report</a:t>
            </a:r>
          </a:p>
          <a:p>
            <a:pPr marL="329565" indent="-288925" defTabSz="457200">
              <a:lnSpc>
                <a:spcPct val="80000"/>
              </a:lnSpc>
              <a:spcBef>
                <a:spcPts val="400"/>
              </a:spcBef>
              <a:buClr>
                <a:srgbClr val="CB2E3F"/>
              </a:buClr>
              <a:buSzPct val="100000"/>
              <a:buFont typeface="Lucida Grande"/>
              <a:buChar char="»"/>
              <a:defRPr sz="1800">
                <a:solidFill>
                  <a:srgbClr val="21315C"/>
                </a:solidFill>
                <a:uFill>
                  <a:solidFill>
                    <a:srgbClr val="21315C"/>
                  </a:solidFill>
                </a:uFill>
              </a:defRPr>
            </a:pPr>
            <a:r>
              <a:t>Stan Huff supports CIMI and FHIM model assimilation; where, </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there will be an iso-semantic relationship between model representations </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There would be a common data dictionary of terms. </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FHIM emphasizes holistic top down domain-by-domain coverage (e.g., lab.)</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CIMI emphasizes bottom-up detailed clinical models (e.g., temperature).</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Tools will manage inter-model consistency.</a:t>
            </a:r>
          </a:p>
          <a:p>
            <a:pPr lvl="1" marL="724851" indent="-227012" defTabSz="457200">
              <a:lnSpc>
                <a:spcPct val="80000"/>
              </a:lnSpc>
              <a:spcBef>
                <a:spcPts val="400"/>
              </a:spcBef>
              <a:buClr>
                <a:srgbClr val="CB2E3F"/>
              </a:buClr>
              <a:buSzPct val="100000"/>
              <a:buFont typeface="Arial"/>
              <a:buChar char="•"/>
              <a:defRPr sz="1800">
                <a:solidFill>
                  <a:srgbClr val="21315C"/>
                </a:solidFill>
                <a:uFill>
                  <a:solidFill>
                    <a:srgbClr val="21315C"/>
                  </a:solidFill>
                </a:uFill>
              </a:defRPr>
            </a:pPr>
            <a:r>
              <a:t>The HL7 CIMI workgroup and EHR workgroup would facilitate the development and balloting with other co-sponsor workgroups (e.g., CIC, SOA, Vocab., O&amp;O, etc..). </a:t>
            </a:r>
          </a:p>
          <a:p>
            <a:pPr marL="329565" indent="-288925" defTabSz="457200">
              <a:lnSpc>
                <a:spcPct val="80000"/>
              </a:lnSpc>
              <a:spcBef>
                <a:spcPts val="400"/>
              </a:spcBef>
              <a:buClr>
                <a:srgbClr val="CB2E3F"/>
              </a:buClr>
              <a:buSzPct val="100000"/>
              <a:buFont typeface="Lucida Grande"/>
              <a:buChar char="»"/>
              <a:defRPr sz="1800">
                <a:solidFill>
                  <a:srgbClr val="21315C"/>
                </a:solidFill>
                <a:uFill>
                  <a:solidFill>
                    <a:srgbClr val="21315C"/>
                  </a:solidFill>
                </a:uFill>
              </a:defRPr>
            </a:pPr>
            <a:r>
              <a:t>Nancy Orvis was elected to the HL7 US Realm Steering Committee to help facilitate this work.</a:t>
            </a:r>
          </a:p>
        </p:txBody>
      </p:sp>
      <p:sp>
        <p:nvSpPr>
          <p:cNvPr id="1147" name="Line 5"/>
          <p:cNvSpPr/>
          <p:nvPr/>
        </p:nvSpPr>
        <p:spPr>
          <a:xfrm>
            <a:off x="228600" y="1676400"/>
            <a:ext cx="8296276" cy="0"/>
          </a:xfrm>
          <a:prstGeom prst="line">
            <a:avLst/>
          </a:prstGeom>
          <a:ln w="38100">
            <a:solidFill>
              <a:srgbClr val="FF0000"/>
            </a:solidFill>
          </a:ln>
        </p:spPr>
        <p:txBody>
          <a:bodyPr lIns="45718" tIns="45718" rIns="45718" bIns="45718"/>
          <a:lstStyle/>
          <a:p>
            <a:pPr/>
          </a:p>
        </p:txBody>
      </p:sp>
      <p:sp>
        <p:nvSpPr>
          <p:cNvPr id="1148" name="TextBox 52"/>
          <p:cNvSpPr txBox="1"/>
          <p:nvPr/>
        </p:nvSpPr>
        <p:spPr>
          <a:xfrm>
            <a:off x="-76201" y="238779"/>
            <a:ext cx="9209807"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2800">
                <a:solidFill>
                  <a:srgbClr val="FFFFFF"/>
                </a:solidFill>
                <a:latin typeface="Comic Sans MS"/>
                <a:ea typeface="Comic Sans MS"/>
                <a:cs typeface="Comic Sans MS"/>
                <a:sym typeface="Comic Sans MS"/>
              </a:defRPr>
            </a:lvl1pPr>
          </a:lstStyle>
          <a:p>
            <a:pPr/>
            <a:r>
              <a:t>Questions &amp; Discussion</a:t>
            </a:r>
          </a:p>
        </p:txBody>
      </p:sp>
      <p:sp>
        <p:nvSpPr>
          <p:cNvPr id="1149"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
        <p:nvSpPr>
          <p:cNvPr id="1150"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151"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Title 5"/>
          <p:cNvSpPr txBox="1"/>
          <p:nvPr>
            <p:ph type="title"/>
          </p:nvPr>
        </p:nvSpPr>
        <p:spPr>
          <a:xfrm>
            <a:off x="0" y="2895600"/>
            <a:ext cx="8839200" cy="1371600"/>
          </a:xfrm>
          <a:prstGeom prst="rect">
            <a:avLst/>
          </a:prstGeom>
        </p:spPr>
        <p:txBody>
          <a:bodyPr/>
          <a:lstStyle/>
          <a:p>
            <a:pPr marR="39826" indent="39826" defTabSz="448055">
              <a:defRPr b="1" spc="98" sz="2352">
                <a:solidFill>
                  <a:srgbClr val="C1E1FE"/>
                </a:solidFill>
              </a:defRPr>
            </a:pPr>
            <a:r>
              <a:t>FHIM Value Proposition to Stakeholders</a:t>
            </a:r>
            <a:br/>
            <a:r>
              <a:t>FHIM Going Forward Strategy</a:t>
            </a:r>
            <a:br/>
            <a:r>
              <a:rPr>
                <a:solidFill>
                  <a:srgbClr val="2A5588"/>
                </a:solidFill>
              </a:rPr>
              <a:t>FHIM History</a:t>
            </a:r>
            <a:br>
              <a:rPr>
                <a:solidFill>
                  <a:srgbClr val="2A5588"/>
                </a:solidFill>
              </a:rPr>
            </a:br>
            <a:r>
              <a:t>FHIM Plan</a:t>
            </a:r>
          </a:p>
        </p:txBody>
      </p:sp>
      <p:sp>
        <p:nvSpPr>
          <p:cNvPr id="1154"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155"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156" name="Slide Number Placeholder 3"/>
          <p:cNvSpPr txBox="1"/>
          <p:nvPr>
            <p:ph type="sldNum" sz="quarter" idx="4294967295"/>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a:solidFill>
                  <a:srgbClr val="000000"/>
                </a:solidFill>
                <a:uFill>
                  <a:solidFill>
                    <a:srgbClr val="000000"/>
                  </a:solidFill>
                </a:u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8" name="Title 1"/>
          <p:cNvSpPr txBox="1"/>
          <p:nvPr>
            <p:ph type="title"/>
          </p:nvPr>
        </p:nvSpPr>
        <p:spPr>
          <a:xfrm>
            <a:off x="461962" y="27264"/>
            <a:ext cx="7848601" cy="963335"/>
          </a:xfrm>
          <a:prstGeom prst="rect">
            <a:avLst/>
          </a:prstGeom>
        </p:spPr>
        <p:txBody>
          <a:bodyPr/>
          <a:lstStyle>
            <a:lvl1pPr algn="ctr">
              <a:defRPr sz="3600"/>
            </a:lvl1pPr>
          </a:lstStyle>
          <a:p>
            <a:pPr/>
            <a:r>
              <a:t>Significant Milestones</a:t>
            </a:r>
          </a:p>
        </p:txBody>
      </p:sp>
      <p:sp>
        <p:nvSpPr>
          <p:cNvPr id="1159" name="Subtitle 2"/>
          <p:cNvSpPr txBox="1"/>
          <p:nvPr>
            <p:ph type="body" idx="1"/>
          </p:nvPr>
        </p:nvSpPr>
        <p:spPr>
          <a:xfrm>
            <a:off x="147637" y="1280206"/>
            <a:ext cx="9067801" cy="5425395"/>
          </a:xfrm>
          <a:prstGeom prst="rect">
            <a:avLst/>
          </a:prstGeom>
        </p:spPr>
        <p:txBody>
          <a:bodyPr/>
          <a:lstStyle/>
          <a:p>
            <a:pPr marL="342900" indent="-342900" algn="l">
              <a:lnSpc>
                <a:spcPct val="102600"/>
              </a:lnSpc>
              <a:spcBef>
                <a:spcPts val="0"/>
              </a:spcBef>
              <a:buClr>
                <a:srgbClr val="CB2E3F"/>
              </a:buClr>
              <a:buSzPct val="100000"/>
              <a:buFont typeface="Arial"/>
              <a:buChar char="•"/>
              <a:defRPr b="1" sz="1700">
                <a:solidFill>
                  <a:srgbClr val="000000"/>
                </a:solidFill>
                <a:latin typeface="+mj-lt"/>
                <a:ea typeface="+mj-ea"/>
                <a:cs typeface="+mj-cs"/>
                <a:sym typeface="Arial Narrow"/>
              </a:defRPr>
            </a:pPr>
            <a:r>
              <a:t>2001-2009 Bush Administration</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2004 ONC Established</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2005 HITSP established Dec 2005 through Apr 2009</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p>
          <a:p>
            <a:pPr marL="342900" indent="-342900" algn="l">
              <a:lnSpc>
                <a:spcPct val="102600"/>
              </a:lnSpc>
              <a:spcBef>
                <a:spcPts val="0"/>
              </a:spcBef>
              <a:buClr>
                <a:srgbClr val="CB2E3F"/>
              </a:buClr>
              <a:buSzPct val="100000"/>
              <a:buFont typeface="Arial"/>
              <a:buChar char="•"/>
              <a:defRPr b="1" sz="1700">
                <a:solidFill>
                  <a:srgbClr val="000000"/>
                </a:solidFill>
                <a:latin typeface="+mj-lt"/>
                <a:ea typeface="+mj-ea"/>
                <a:cs typeface="+mj-cs"/>
                <a:sym typeface="Arial Narrow"/>
              </a:defRPr>
            </a:pPr>
            <a:r>
              <a:t>2009-2017 Obama Administration</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2009 ARRA:HITECH Act</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2009 VLER</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2009 FHIM established Tim Cromwell &amp; Nancy Orvis were, Proponents</a:t>
            </a:r>
          </a:p>
          <a:p>
            <a:pPr lvl="2" marL="12573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HITSP Lesson Learned </a:t>
            </a:r>
            <a:r>
              <a:rPr>
                <a:latin typeface="Wingdings"/>
                <a:ea typeface="Wingdings"/>
                <a:cs typeface="Wingdings"/>
                <a:sym typeface="Wingdings"/>
              </a:rPr>
              <a:t> </a:t>
            </a:r>
            <a:r>
              <a:t>MDHT/FHIM needed to empower Developers</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2011 DOD-VA iEHR </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2011 IPO established by NDAA</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2011 MDHT capable of doing CDA Implementation Guides </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2011 S&amp;I Framework Established</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2012 FHIM-based Immunization Information Model with CDC</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2012 MDHT/FHIM Immunization Implementation Guide/Spec for CDC</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2013 FHIM-based Population Health Information Model with CDC</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2013 DoD-VA Data Sharing Accelerator Initiative </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2013 MDHT capable of doing NIEM Implementation Guides</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2013 VistA &amp; DHMSM Modernization announced</a:t>
            </a:r>
          </a:p>
          <a:p>
            <a:pPr lvl="1" marL="800100" indent="-342900" algn="l">
              <a:lnSpc>
                <a:spcPct val="102600"/>
              </a:lnSpc>
              <a:spcBef>
                <a:spcPts val="0"/>
              </a:spcBef>
              <a:buClr>
                <a:srgbClr val="CB2E3F"/>
              </a:buClr>
              <a:buSzPct val="100000"/>
              <a:buFont typeface="Arial"/>
              <a:buChar char="•"/>
              <a:defRPr sz="1700">
                <a:latin typeface="+mj-lt"/>
                <a:ea typeface="+mj-ea"/>
                <a:cs typeface="+mj-cs"/>
                <a:sym typeface="Arial Narrow"/>
              </a:defRPr>
            </a:pPr>
            <a:r>
              <a:t>2015 MDHT capable of doing FHIR Profile / implementation Guide</a:t>
            </a:r>
          </a:p>
        </p:txBody>
      </p:sp>
      <p:sp>
        <p:nvSpPr>
          <p:cNvPr id="1160" name="Line 5"/>
          <p:cNvSpPr/>
          <p:nvPr/>
        </p:nvSpPr>
        <p:spPr>
          <a:xfrm>
            <a:off x="381000" y="2362200"/>
            <a:ext cx="8296276" cy="0"/>
          </a:xfrm>
          <a:prstGeom prst="line">
            <a:avLst/>
          </a:prstGeom>
          <a:ln w="38100">
            <a:solidFill>
              <a:srgbClr val="FF0000"/>
            </a:solidFill>
          </a:ln>
        </p:spPr>
        <p:txBody>
          <a:bodyPr lIns="45718" tIns="45718" rIns="45718" bIns="45718"/>
          <a:lstStyle/>
          <a:p>
            <a:pPr/>
          </a:p>
        </p:txBody>
      </p:sp>
      <p:sp>
        <p:nvSpPr>
          <p:cNvPr id="1161" name="Footer Placeholder 4"/>
          <p:cNvSpPr txBox="1"/>
          <p:nvPr/>
        </p:nvSpPr>
        <p:spPr>
          <a:xfrm>
            <a:off x="304800" y="6599236"/>
            <a:ext cx="861060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a:r>
              <a:t>This is a working document; it is not approved for official use / public distribution.</a:t>
            </a:r>
          </a:p>
        </p:txBody>
      </p:sp>
      <p:sp>
        <p:nvSpPr>
          <p:cNvPr id="1162" name="Date Placeholder 4"/>
          <p:cNvSpPr txBox="1"/>
          <p:nvPr/>
        </p:nvSpPr>
        <p:spPr>
          <a:xfrm>
            <a:off x="0" y="6569075"/>
            <a:ext cx="213360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12/18/2015</a:t>
            </a:r>
          </a:p>
        </p:txBody>
      </p:sp>
      <p:sp>
        <p:nvSpPr>
          <p:cNvPr id="1163" name="Slide Number Placeholder 3"/>
          <p:cNvSpPr txBox="1"/>
          <p:nvPr>
            <p:ph type="sldNum" sz="quarter" idx="2"/>
          </p:nvPr>
        </p:nvSpPr>
        <p:spPr>
          <a:xfrm>
            <a:off x="8801453" y="6614430"/>
            <a:ext cx="342548" cy="288824"/>
          </a:xfrm>
          <a:prstGeom prst="rect">
            <a:avLst/>
          </a:prstGeom>
          <a:extLst>
            <a:ext uri="{C572A759-6A51-4108-AA02-DFA0A04FC94B}">
              <ma14:wrappingTextBoxFlag xmlns:ma14="http://schemas.microsoft.com/office/mac/drawingml/2011/main" val="1"/>
            </a:ext>
          </a:extLst>
        </p:spPr>
        <p:txBody>
          <a:bodyPr lIns="45719" tIns="45719" rIns="45719" bIns="45719"/>
          <a:lstStyle>
            <a:lvl1pPr marR="40639" indent="40639" algn="r" defTabSz="914400">
              <a:defRPr sz="1400"/>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5" name="Slide Number Placeholder 3"/>
          <p:cNvSpPr txBox="1"/>
          <p:nvPr>
            <p:ph type="sldNum" sz="quarter" idx="2"/>
          </p:nvPr>
        </p:nvSpPr>
        <p:spPr>
          <a:xfrm>
            <a:off x="8369772" y="6295430"/>
            <a:ext cx="182216"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66"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167"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168" name="Rectangle 3"/>
          <p:cNvSpPr txBox="1"/>
          <p:nvPr>
            <p:ph type="title"/>
          </p:nvPr>
        </p:nvSpPr>
        <p:spPr>
          <a:xfrm>
            <a:off x="300037" y="0"/>
            <a:ext cx="7540626" cy="1017588"/>
          </a:xfrm>
          <a:prstGeom prst="rect">
            <a:avLst/>
          </a:prstGeom>
        </p:spPr>
        <p:txBody>
          <a:bodyPr/>
          <a:lstStyle/>
          <a:p>
            <a:pPr/>
            <a:r>
              <a:t>FHIM History</a:t>
            </a:r>
          </a:p>
        </p:txBody>
      </p:sp>
      <p:sp>
        <p:nvSpPr>
          <p:cNvPr id="1169" name="Rectangle 4"/>
          <p:cNvSpPr txBox="1"/>
          <p:nvPr>
            <p:ph type="body" idx="1"/>
          </p:nvPr>
        </p:nvSpPr>
        <p:spPr>
          <a:xfrm>
            <a:off x="299144" y="1039192"/>
            <a:ext cx="8495484" cy="5818809"/>
          </a:xfrm>
          <a:prstGeom prst="rect">
            <a:avLst/>
          </a:prstGeom>
        </p:spPr>
        <p:txBody>
          <a:bodyPr/>
          <a:lstStyle/>
          <a:p>
            <a:pPr marL="0" indent="40182">
              <a:buSzTx/>
              <a:buNone/>
              <a:defRPr sz="2300"/>
            </a:pPr>
            <a:r>
              <a:t>Original charter for Federal Health Interoperability Modeling and Standards WG - Approved 8/2009</a:t>
            </a:r>
          </a:p>
          <a:p>
            <a:pPr marL="40182" indent="0">
              <a:spcBef>
                <a:spcPts val="0"/>
              </a:spcBef>
              <a:buSzPct val="125000"/>
              <a:buChar char="•"/>
              <a:defRPr sz="1200"/>
            </a:pPr>
          </a:p>
          <a:p>
            <a:pPr marL="40182" indent="0">
              <a:buSzPct val="125000"/>
              <a:buChar char="•"/>
              <a:defRPr sz="2300"/>
            </a:pPr>
            <a:r>
              <a:t>Sponsors: VA/VHA and DoD</a:t>
            </a:r>
          </a:p>
          <a:p>
            <a:pPr marL="40182" indent="0">
              <a:spcBef>
                <a:spcPts val="0"/>
              </a:spcBef>
              <a:buSzPct val="125000"/>
              <a:buChar char="•"/>
              <a:defRPr sz="1200"/>
            </a:pPr>
          </a:p>
          <a:p>
            <a:pPr marL="40182" indent="0">
              <a:buSzPct val="125000"/>
              <a:buChar char="•"/>
              <a:defRPr sz="2300"/>
            </a:pPr>
            <a:r>
              <a:t>Goal: enable health information interoperability by participating in the development and implementation of a comprehensive, integrated set of health information standards that support the interoperability requirements of ARRA.  Accomplishing this goal will require significant modeling efforts related to information and terminologies.</a:t>
            </a:r>
          </a:p>
          <a:p>
            <a:pPr marL="40182" indent="0">
              <a:spcBef>
                <a:spcPts val="0"/>
              </a:spcBef>
              <a:buSzPct val="125000"/>
              <a:buChar char="•"/>
              <a:defRPr sz="1200"/>
            </a:pPr>
          </a:p>
          <a:p>
            <a:pPr marL="40182" indent="0">
              <a:buSzPct val="125000"/>
              <a:buChar char="•"/>
              <a:defRPr sz="2300"/>
            </a:pPr>
            <a:r>
              <a:t>Focus areas of standards development and/or harmonization are information modeling, information exchange formats, terminologies, and security as well as the processes for producing standards in these areas.</a:t>
            </a:r>
          </a:p>
        </p:txBody>
      </p:sp>
      <p:sp>
        <p:nvSpPr>
          <p:cNvPr id="1170" name="Text Box 5"/>
          <p:cNvSpPr txBox="1"/>
          <p:nvPr/>
        </p:nvSpPr>
        <p:spPr>
          <a:xfrm>
            <a:off x="8813195" y="6625828"/>
            <a:ext cx="33080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indent="57150" algn="r">
              <a:defRPr sz="1200"/>
            </a:lvl1pPr>
          </a:lstStyle>
          <a:p>
            <a:pPr/>
            <a:r>
              <a:t>96</a:t>
            </a:r>
          </a:p>
        </p:txBody>
      </p:sp>
      <p:sp>
        <p:nvSpPr>
          <p:cNvPr id="1171" name="Rectangle 6"/>
          <p:cNvSpPr txBox="1"/>
          <p:nvPr/>
        </p:nvSpPr>
        <p:spPr>
          <a:xfrm>
            <a:off x="303608" y="6599039"/>
            <a:ext cx="8626080"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lgn="ctr">
              <a:defRPr sz="1200"/>
            </a:lvl1pPr>
          </a:lstStyle>
          <a:p>
            <a:pPr/>
            <a:r>
              <a:t>This is a working document; it is not approved for official use / public distribution.</a:t>
            </a:r>
          </a:p>
        </p:txBody>
      </p:sp>
      <p:sp>
        <p:nvSpPr>
          <p:cNvPr id="1172" name="Rectangle 7"/>
          <p:cNvSpPr txBox="1"/>
          <p:nvPr/>
        </p:nvSpPr>
        <p:spPr>
          <a:xfrm>
            <a:off x="0" y="6568902"/>
            <a:ext cx="2143125"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defRPr sz="1200"/>
            </a:lvl1pPr>
          </a:lstStyle>
          <a:p>
            <a:pPr/>
            <a:r>
              <a:t>11/20/15</a:t>
            </a:r>
          </a:p>
        </p:txBody>
      </p:sp>
      <p:sp>
        <p:nvSpPr>
          <p:cNvPr id="1173" name="5-Point Star 9"/>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5" name="Slide Number Placeholder 3"/>
          <p:cNvSpPr txBox="1"/>
          <p:nvPr>
            <p:ph type="sldNum" sz="quarter" idx="2"/>
          </p:nvPr>
        </p:nvSpPr>
        <p:spPr>
          <a:xfrm>
            <a:off x="8369772" y="6295430"/>
            <a:ext cx="182216"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76"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177"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178" name="Rectangle 3"/>
          <p:cNvSpPr txBox="1"/>
          <p:nvPr>
            <p:ph type="title"/>
          </p:nvPr>
        </p:nvSpPr>
        <p:spPr>
          <a:xfrm>
            <a:off x="300037" y="0"/>
            <a:ext cx="7540626" cy="1017588"/>
          </a:xfrm>
          <a:prstGeom prst="rect">
            <a:avLst/>
          </a:prstGeom>
        </p:spPr>
        <p:txBody>
          <a:bodyPr/>
          <a:lstStyle/>
          <a:p>
            <a:pPr/>
            <a:r>
              <a:t>FHIM History</a:t>
            </a:r>
          </a:p>
        </p:txBody>
      </p:sp>
      <p:sp>
        <p:nvSpPr>
          <p:cNvPr id="1179" name="Rectangle 4"/>
          <p:cNvSpPr txBox="1"/>
          <p:nvPr>
            <p:ph type="body" idx="1"/>
          </p:nvPr>
        </p:nvSpPr>
        <p:spPr>
          <a:xfrm>
            <a:off x="299144" y="1039192"/>
            <a:ext cx="8495484" cy="5818809"/>
          </a:xfrm>
          <a:prstGeom prst="rect">
            <a:avLst/>
          </a:prstGeom>
        </p:spPr>
        <p:txBody>
          <a:bodyPr/>
          <a:lstStyle/>
          <a:p>
            <a:pPr marL="0" indent="40182">
              <a:buSzTx/>
              <a:buNone/>
              <a:defRPr sz="2300"/>
            </a:pPr>
            <a:r>
              <a:t>Deliverables</a:t>
            </a:r>
          </a:p>
          <a:p>
            <a:pPr marL="0" indent="40182">
              <a:buSzTx/>
              <a:buNone/>
              <a:defRPr sz="2300"/>
            </a:pPr>
          </a:p>
          <a:p>
            <a:pPr marL="40182" indent="0">
              <a:buSzPct val="125000"/>
              <a:buChar char="•"/>
              <a:defRPr sz="2100"/>
            </a:pPr>
            <a:r>
              <a:t>Deliverable #1 Identify work group leads and Federal agency participants</a:t>
            </a:r>
          </a:p>
          <a:p>
            <a:pPr marL="40182" indent="0">
              <a:buSzPct val="125000"/>
              <a:buChar char="•"/>
              <a:defRPr sz="2100"/>
            </a:pPr>
          </a:p>
          <a:p>
            <a:pPr marL="40182" indent="0">
              <a:buSzPct val="125000"/>
              <a:buChar char="•"/>
              <a:defRPr sz="2100"/>
            </a:pPr>
            <a:r>
              <a:t>Deliverable #2 Develop a Federal standards engagement strategy</a:t>
            </a:r>
          </a:p>
          <a:p>
            <a:pPr marL="40182" indent="0">
              <a:buSzPct val="125000"/>
              <a:buChar char="•"/>
              <a:defRPr sz="2100"/>
            </a:pPr>
          </a:p>
          <a:p>
            <a:pPr marL="40182" indent="0">
              <a:buSzPct val="125000"/>
              <a:buChar char="•"/>
              <a:defRPr sz="2100"/>
            </a:pPr>
            <a:r>
              <a:t>Deliverable #3 Develop an action plan to implement the strategy</a:t>
            </a:r>
          </a:p>
          <a:p>
            <a:pPr marL="40182" indent="0">
              <a:buSzPct val="125000"/>
              <a:buChar char="•"/>
              <a:defRPr sz="2100"/>
            </a:pPr>
          </a:p>
          <a:p>
            <a:pPr marL="40182" indent="0">
              <a:buSzPct val="125000"/>
              <a:buChar char="•"/>
              <a:defRPr sz="2100"/>
            </a:pPr>
            <a:r>
              <a:t>Deliverable #4 Identify the ARRA data and information needs of the partners</a:t>
            </a:r>
          </a:p>
          <a:p>
            <a:pPr marL="40182" indent="0">
              <a:buSzPct val="125000"/>
              <a:buChar char="•"/>
              <a:defRPr sz="2100"/>
            </a:pPr>
          </a:p>
          <a:p>
            <a:pPr marL="40182" indent="0">
              <a:buSzPct val="125000"/>
              <a:buChar char="•"/>
              <a:defRPr sz="2100"/>
            </a:pPr>
            <a:r>
              <a:t>Deliverable #5 Develop initial interoperability information and terminology models for use by the Federal partners and establish a mechanism to harmonize information and terminology models across Federal partners</a:t>
            </a:r>
          </a:p>
        </p:txBody>
      </p:sp>
      <p:sp>
        <p:nvSpPr>
          <p:cNvPr id="1180" name="Text Box 5"/>
          <p:cNvSpPr txBox="1"/>
          <p:nvPr/>
        </p:nvSpPr>
        <p:spPr>
          <a:xfrm>
            <a:off x="8813195" y="6625828"/>
            <a:ext cx="33080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indent="57150" algn="r">
              <a:defRPr sz="1200"/>
            </a:lvl1pPr>
          </a:lstStyle>
          <a:p>
            <a:pPr/>
            <a:r>
              <a:t>97</a:t>
            </a:r>
          </a:p>
        </p:txBody>
      </p:sp>
      <p:sp>
        <p:nvSpPr>
          <p:cNvPr id="1181" name="Rectangle 6"/>
          <p:cNvSpPr txBox="1"/>
          <p:nvPr/>
        </p:nvSpPr>
        <p:spPr>
          <a:xfrm>
            <a:off x="303608" y="6599039"/>
            <a:ext cx="8626080"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lgn="ctr">
              <a:defRPr sz="1200"/>
            </a:lvl1pPr>
          </a:lstStyle>
          <a:p>
            <a:pPr/>
            <a:r>
              <a:t>This is a working document; it is not approved for official use / public distribution.</a:t>
            </a:r>
          </a:p>
        </p:txBody>
      </p:sp>
      <p:sp>
        <p:nvSpPr>
          <p:cNvPr id="1182" name="Rectangle 7"/>
          <p:cNvSpPr txBox="1"/>
          <p:nvPr/>
        </p:nvSpPr>
        <p:spPr>
          <a:xfrm>
            <a:off x="0" y="6568902"/>
            <a:ext cx="2143125"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defRPr sz="1200"/>
            </a:lvl1pPr>
          </a:lstStyle>
          <a:p>
            <a:pPr/>
            <a:r>
              <a:t>11/20/15</a:t>
            </a:r>
          </a:p>
        </p:txBody>
      </p:sp>
      <p:sp>
        <p:nvSpPr>
          <p:cNvPr id="1183" name="5-Point Star 9"/>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5" name="Slide Number Placeholder 3"/>
          <p:cNvSpPr txBox="1"/>
          <p:nvPr>
            <p:ph type="sldNum" sz="quarter" idx="2"/>
          </p:nvPr>
        </p:nvSpPr>
        <p:spPr>
          <a:xfrm>
            <a:off x="8369772" y="6295430"/>
            <a:ext cx="182216"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86"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187"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188" name="Rectangle 3"/>
          <p:cNvSpPr txBox="1"/>
          <p:nvPr>
            <p:ph type="title"/>
          </p:nvPr>
        </p:nvSpPr>
        <p:spPr>
          <a:xfrm>
            <a:off x="300037" y="0"/>
            <a:ext cx="7540626" cy="1017588"/>
          </a:xfrm>
          <a:prstGeom prst="rect">
            <a:avLst/>
          </a:prstGeom>
        </p:spPr>
        <p:txBody>
          <a:bodyPr/>
          <a:lstStyle/>
          <a:p>
            <a:pPr/>
            <a:r>
              <a:t>FHIM History</a:t>
            </a:r>
          </a:p>
        </p:txBody>
      </p:sp>
      <p:sp>
        <p:nvSpPr>
          <p:cNvPr id="1189" name="Rectangle 4"/>
          <p:cNvSpPr txBox="1"/>
          <p:nvPr>
            <p:ph type="body" idx="1"/>
          </p:nvPr>
        </p:nvSpPr>
        <p:spPr>
          <a:xfrm>
            <a:off x="299144" y="1039192"/>
            <a:ext cx="8495484" cy="5818809"/>
          </a:xfrm>
          <a:prstGeom prst="rect">
            <a:avLst/>
          </a:prstGeom>
        </p:spPr>
        <p:txBody>
          <a:bodyPr/>
          <a:lstStyle/>
          <a:p>
            <a:pPr marL="0" indent="40182">
              <a:buSzTx/>
              <a:buNone/>
              <a:defRPr sz="2300"/>
            </a:pPr>
            <a:r>
              <a:t>Initial Plan</a:t>
            </a:r>
          </a:p>
          <a:p>
            <a:pPr marL="0" indent="40182">
              <a:buSzTx/>
              <a:buNone/>
              <a:defRPr sz="2300"/>
            </a:pPr>
          </a:p>
          <a:p>
            <a:pPr marL="40182" indent="0">
              <a:buSzPct val="125000"/>
              <a:buChar char="•"/>
              <a:defRPr sz="2300"/>
            </a:pPr>
            <a:r>
              <a:t>Establish information modeling process and begin creating federal health information model (FHIM)</a:t>
            </a:r>
          </a:p>
          <a:p>
            <a:pPr marL="40182" indent="0">
              <a:buSzPct val="125000"/>
              <a:buChar char="•"/>
              <a:defRPr sz="2300"/>
            </a:pPr>
            <a:r>
              <a:t>Establish terminology modeling process and begin identifying code systems and defining value sets to support coded attributes of the information model</a:t>
            </a:r>
          </a:p>
          <a:p>
            <a:pPr marL="40182" indent="0">
              <a:buSzPct val="125000"/>
              <a:buChar char="•"/>
              <a:defRPr sz="2300"/>
            </a:pPr>
            <a:r>
              <a:t>Integrate information and terminology models with Model Driven Health Tools and prototype generating implementation standards</a:t>
            </a:r>
          </a:p>
          <a:p>
            <a:pPr marL="40182" indent="0">
              <a:buSzPct val="125000"/>
              <a:buChar char="•"/>
              <a:defRPr sz="2300"/>
            </a:pPr>
            <a:r>
              <a:t>Once a critical mass of information domains are modeled, work with federal partners to identify information exchange use cases and generate draft implementation standards using the models, tools and processes created by the steps above</a:t>
            </a:r>
          </a:p>
        </p:txBody>
      </p:sp>
      <p:sp>
        <p:nvSpPr>
          <p:cNvPr id="1190" name="Text Box 5"/>
          <p:cNvSpPr txBox="1"/>
          <p:nvPr/>
        </p:nvSpPr>
        <p:spPr>
          <a:xfrm>
            <a:off x="8813195" y="6625828"/>
            <a:ext cx="330806"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indent="57150" algn="r">
              <a:defRPr sz="1200"/>
            </a:lvl1pPr>
          </a:lstStyle>
          <a:p>
            <a:pPr/>
            <a:r>
              <a:t>98</a:t>
            </a:r>
          </a:p>
        </p:txBody>
      </p:sp>
      <p:sp>
        <p:nvSpPr>
          <p:cNvPr id="1191" name="Rectangle 6"/>
          <p:cNvSpPr txBox="1"/>
          <p:nvPr/>
        </p:nvSpPr>
        <p:spPr>
          <a:xfrm>
            <a:off x="303608" y="6599039"/>
            <a:ext cx="8626080"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lgn="ctr">
              <a:defRPr sz="1200"/>
            </a:lvl1pPr>
          </a:lstStyle>
          <a:p>
            <a:pPr/>
            <a:r>
              <a:t>This is a working document; it is not approved for official use / public distribution.</a:t>
            </a:r>
          </a:p>
        </p:txBody>
      </p:sp>
      <p:sp>
        <p:nvSpPr>
          <p:cNvPr id="1192" name="Rectangle 7"/>
          <p:cNvSpPr txBox="1"/>
          <p:nvPr/>
        </p:nvSpPr>
        <p:spPr>
          <a:xfrm>
            <a:off x="0" y="6568902"/>
            <a:ext cx="2143125" cy="226393"/>
          </a:xfrm>
          <a:prstGeom prst="rect">
            <a:avLst/>
          </a:prstGeom>
          <a:ln w="12700">
            <a:miter lim="400000"/>
          </a:ln>
          <a:extLst>
            <a:ext uri="{C572A759-6A51-4108-AA02-DFA0A04FC94B}">
              <ma14:wrappingTextBoxFlag xmlns:ma14="http://schemas.microsoft.com/office/mac/drawingml/2011/main" val="1"/>
            </a:ext>
          </a:extLst>
        </p:spPr>
        <p:txBody>
          <a:bodyPr lIns="26788" tIns="26788" rIns="26788" bIns="26788">
            <a:spAutoFit/>
          </a:bodyPr>
          <a:lstStyle>
            <a:lvl1pPr indent="19050">
              <a:defRPr sz="1200"/>
            </a:lvl1pPr>
          </a:lstStyle>
          <a:p>
            <a:pPr/>
            <a:r>
              <a:t>11/20/15</a:t>
            </a:r>
          </a:p>
        </p:txBody>
      </p:sp>
      <p:sp>
        <p:nvSpPr>
          <p:cNvPr id="1193" name="5-Point Star 9"/>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5" name="Slide Number Placeholder 3"/>
          <p:cNvSpPr txBox="1"/>
          <p:nvPr>
            <p:ph type="sldNum" sz="quarter" idx="2"/>
          </p:nvPr>
        </p:nvSpPr>
        <p:spPr>
          <a:xfrm>
            <a:off x="8369772" y="6295430"/>
            <a:ext cx="182216" cy="1728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96" name="Picture 1" descr="Picture 1"/>
          <p:cNvPicPr>
            <a:picLocks noChangeAspect="1"/>
          </p:cNvPicPr>
          <p:nvPr/>
        </p:nvPicPr>
        <p:blipFill>
          <a:blip r:embed="rId2">
            <a:extLst/>
          </a:blip>
          <a:srcRect l="0" t="6336" r="0" b="3391"/>
          <a:stretch>
            <a:fillRect/>
          </a:stretch>
        </p:blipFill>
        <p:spPr>
          <a:xfrm>
            <a:off x="0" y="-1"/>
            <a:ext cx="9144000" cy="1016871"/>
          </a:xfrm>
          <a:prstGeom prst="rect">
            <a:avLst/>
          </a:prstGeom>
          <a:ln w="12700">
            <a:miter lim="400000"/>
          </a:ln>
        </p:spPr>
      </p:pic>
      <p:sp>
        <p:nvSpPr>
          <p:cNvPr id="1197" name="Rectangle 2"/>
          <p:cNvSpPr/>
          <p:nvPr/>
        </p:nvSpPr>
        <p:spPr>
          <a:xfrm>
            <a:off x="7814" y="5606727"/>
            <a:ext cx="9152930" cy="1251273"/>
          </a:xfrm>
          <a:prstGeom prst="rect">
            <a:avLst/>
          </a:prstGeom>
          <a:gradFill>
            <a:gsLst>
              <a:gs pos="0">
                <a:srgbClr val="FFFFFF"/>
              </a:gs>
              <a:gs pos="100000">
                <a:srgbClr val="E0E0E0"/>
              </a:gs>
            </a:gsLst>
            <a:lin ang="5400000"/>
          </a:gradFill>
          <a:ln w="12700">
            <a:miter lim="400000"/>
          </a:ln>
        </p:spPr>
        <p:txBody>
          <a:bodyPr lIns="50800" tIns="50800" rIns="50800" bIns="50800"/>
          <a:lstStyle/>
          <a:p>
            <a:pPr>
              <a:defRPr sz="1600"/>
            </a:pPr>
          </a:p>
        </p:txBody>
      </p:sp>
      <p:sp>
        <p:nvSpPr>
          <p:cNvPr id="1198" name="Rectangle 3"/>
          <p:cNvSpPr txBox="1"/>
          <p:nvPr>
            <p:ph type="title"/>
          </p:nvPr>
        </p:nvSpPr>
        <p:spPr>
          <a:xfrm>
            <a:off x="300037" y="0"/>
            <a:ext cx="7540626" cy="1017588"/>
          </a:xfrm>
          <a:prstGeom prst="rect">
            <a:avLst/>
          </a:prstGeom>
        </p:spPr>
        <p:txBody>
          <a:bodyPr/>
          <a:lstStyle/>
          <a:p>
            <a:pPr/>
            <a:r>
              <a:t>FHIM History</a:t>
            </a:r>
          </a:p>
        </p:txBody>
      </p:sp>
      <p:sp>
        <p:nvSpPr>
          <p:cNvPr id="1199" name="Rectangle 4"/>
          <p:cNvSpPr txBox="1"/>
          <p:nvPr>
            <p:ph type="body" idx="1"/>
          </p:nvPr>
        </p:nvSpPr>
        <p:spPr>
          <a:xfrm>
            <a:off x="75902" y="1111745"/>
            <a:ext cx="8495484" cy="5514084"/>
          </a:xfrm>
          <a:prstGeom prst="rect">
            <a:avLst/>
          </a:prstGeom>
        </p:spPr>
        <p:txBody>
          <a:bodyPr/>
          <a:lstStyle/>
          <a:p>
            <a:pPr marL="0" indent="0">
              <a:buSzTx/>
              <a:buNone/>
            </a:pPr>
            <a:r>
              <a:t>Initial FHIM Principles</a:t>
            </a:r>
          </a:p>
          <a:p>
            <a:pPr marL="0" indent="0">
              <a:buFont typeface="Arial"/>
              <a:buChar char="•"/>
            </a:pPr>
          </a:p>
          <a:p>
            <a:pPr marL="0" indent="0">
              <a:buFont typeface="Arial"/>
              <a:buChar char="•"/>
            </a:pPr>
            <a:r>
              <a:t>The model will be expressed in standard Unified Modeling Language (UML) notation (it may also be expressed in other notations)</a:t>
            </a:r>
          </a:p>
          <a:p>
            <a:pPr marL="0" indent="0">
              <a:buFont typeface="Arial"/>
              <a:buChar char="•"/>
            </a:pPr>
            <a:r>
              <a:t>The model will be designed to meet all Federal partner semantic interoperability needs for the exchange of information with other organizations</a:t>
            </a:r>
          </a:p>
          <a:p>
            <a:pPr marL="0" indent="0">
              <a:buFont typeface="Arial"/>
              <a:buChar char="•"/>
            </a:pPr>
            <a:r>
              <a:t>The model will harmonize information across the FHA federal partners/agencies and standards organizations</a:t>
            </a:r>
          </a:p>
          <a:p>
            <a:pPr marL="0" indent="0">
              <a:buFont typeface="Arial"/>
              <a:buChar char="•"/>
            </a:pPr>
            <a:r>
              <a:t>The model will support existing national health standards</a:t>
            </a:r>
          </a:p>
          <a:p>
            <a:pPr marL="0" indent="0">
              <a:buFont typeface="Arial"/>
              <a:buChar char="•"/>
            </a:pPr>
            <a:r>
              <a:t>The model will be in the public domain, freely available and easy to access</a:t>
            </a:r>
          </a:p>
          <a:p>
            <a:pPr marL="0" indent="0">
              <a:buFont typeface="Arial"/>
              <a:buChar char="•"/>
            </a:pPr>
            <a:r>
              <a:t>The model will be specified as a logical model consisting of a set of domain models</a:t>
            </a:r>
          </a:p>
          <a:p>
            <a:pPr marL="0" indent="0">
              <a:buFont typeface="Arial"/>
              <a:buChar char="•"/>
            </a:pPr>
            <a:r>
              <a:t>The model will be made available as an XMI export </a:t>
            </a:r>
          </a:p>
          <a:p>
            <a:pPr marL="0" indent="0">
              <a:buFont typeface="Arial"/>
              <a:buChar char="•"/>
            </a:pPr>
            <a:r>
              <a:t>Use a model driven architecture approach to produce interoperability specifications/implementation standards</a:t>
            </a:r>
          </a:p>
        </p:txBody>
      </p:sp>
      <p:sp>
        <p:nvSpPr>
          <p:cNvPr id="1200" name="Text Box 5"/>
          <p:cNvSpPr txBox="1"/>
          <p:nvPr/>
        </p:nvSpPr>
        <p:spPr>
          <a:xfrm>
            <a:off x="8310795" y="6295430"/>
            <a:ext cx="300169" cy="2392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100"/>
            </a:lvl1pPr>
          </a:lstStyle>
          <a:p>
            <a:pPr/>
            <a:r>
              <a:t>99</a:t>
            </a:r>
          </a:p>
        </p:txBody>
      </p:sp>
      <p:sp>
        <p:nvSpPr>
          <p:cNvPr id="1201" name="5-Point Star 7"/>
          <p:cNvSpPr/>
          <p:nvPr/>
        </p:nvSpPr>
        <p:spPr>
          <a:xfrm>
            <a:off x="8107674" y="76200"/>
            <a:ext cx="883926" cy="847725"/>
          </a:xfrm>
          <a:prstGeom prst="star5">
            <a:avLst>
              <a:gd name="adj" fmla="val 19098"/>
              <a:gd name="hf" fmla="val 105146"/>
              <a:gd name="vf" fmla="val 110557"/>
            </a:avLst>
          </a:prstGeom>
          <a:solidFill>
            <a:srgbClr val="FFFF00"/>
          </a:solidFill>
          <a:ln>
            <a:solidFill>
              <a:srgbClr val="000000"/>
            </a:solidFill>
          </a:ln>
        </p:spPr>
        <p:txBody>
          <a:bodyPr lIns="50800" tIns="50800" rIns="50800" bIns="50800" anchor="ct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Narrow"/>
        <a:ea typeface="Arial Narrow"/>
        <a:cs typeface="Arial Narro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Narrow"/>
        <a:ea typeface="Arial Narrow"/>
        <a:cs typeface="Arial Narrow"/>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40639" indent="40639"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