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media/image1.jpeg" ContentType="image/jpeg"/>
  <Override PartName="/ppt/media/image2.jpeg" ContentType="image/jpeg"/>
  <Override PartName="/ppt/media/image3.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media/image4.jpeg" ContentType="image/jpeg"/>
  <Override PartName="/ppt/media/image5.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6.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venir Heavy"/>
          <a:ea typeface="Avenir Heavy"/>
          <a:cs typeface="Avenir Heavy"/>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7"/>
          </a:solidFill>
        </a:fill>
      </a:tcStyle>
    </a:wholeTbl>
    <a:band2H>
      <a:tcTxStyle b="def" i="def"/>
      <a:tcStyle>
        <a:tcBdr/>
        <a:fill>
          <a:solidFill>
            <a:srgbClr val="E6E8EC"/>
          </a:solidFill>
        </a:fill>
      </a:tcStyle>
    </a:band2H>
    <a:firstCol>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
          <a:latin typeface="Avenir Heavy"/>
          <a:ea typeface="Avenir Heavy"/>
          <a:cs typeface="Avenir Heavy"/>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7"/>
          </a:solidFill>
        </a:fill>
      </a:tcStyle>
    </a:wholeTbl>
    <a:band2H>
      <a:tcTxStyle b="def" i="def"/>
      <a:tcStyle>
        <a:tcBdr/>
        <a:fill>
          <a:solidFill>
            <a:srgbClr val="E6E8EC"/>
          </a:solidFill>
        </a:fill>
      </a:tcStyle>
    </a:band2H>
    <a:firstCol>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EEE7283C-3CF3-47DC-8721-378D4A62B228}" styleName="">
    <a:tblBg/>
    <a:wholeTbl>
      <a:tcTxStyle b="on" i="on">
        <a:font>
          <a:latin typeface="Avenir Heavy"/>
          <a:ea typeface="Avenir Heavy"/>
          <a:cs typeface="Avenir Heavy"/>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BDBDB"/>
          </a:solidFill>
        </a:fill>
      </a:tcStyle>
    </a:wholeTbl>
    <a:band2H>
      <a:tcTxStyle b="def" i="def"/>
      <a:tcStyle>
        <a:tcBdr/>
        <a:fill>
          <a:solidFill>
            <a:srgbClr val="EEEEEE"/>
          </a:solidFill>
        </a:fill>
      </a:tcStyle>
    </a:band2H>
    <a:firstCol>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CF821DB8-F4EB-4A41-A1BA-3FCAFE7338EE}" styleName="">
    <a:tblBg/>
    <a:wholeTbl>
      <a:tcTxStyle b="on" i="on">
        <a:font>
          <a:latin typeface="Avenir Heavy"/>
          <a:ea typeface="Avenir Heavy"/>
          <a:cs typeface="Avenir Heavy"/>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ACB"/>
          </a:solidFill>
        </a:fill>
      </a:tcStyle>
    </a:wholeTbl>
    <a:band2H>
      <a:tcTxStyle b="def" i="def"/>
      <a:tcStyle>
        <a:tcBdr/>
        <a:fill>
          <a:solidFill>
            <a:srgbClr val="F2E6E7"/>
          </a:solidFill>
        </a:fill>
      </a:tcStyle>
    </a:band2H>
    <a:firstCol>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33BA23B1-9221-436E-865A-0063620EA4FD}" styleName="">
    <a:tblBg/>
    <a:wholeTbl>
      <a:tcTxStyle b="on" i="on">
        <a:font>
          <a:latin typeface="Avenir Heavy"/>
          <a:ea typeface="Avenir Heavy"/>
          <a:cs typeface="Avenir Heavy"/>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Avenir Heavy"/>
          <a:ea typeface="Avenir Heavy"/>
          <a:cs typeface="Avenir Heavy"/>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n">
        <a:font>
          <a:latin typeface="Avenir Heavy"/>
          <a:ea typeface="Avenir Heavy"/>
          <a:cs typeface="Avenir Heavy"/>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Avenir Heavy"/>
          <a:ea typeface="Avenir Heavy"/>
          <a:cs typeface="Avenir Heavy"/>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29766"/>
          <c:y val="0.0379211"/>
          <c:w val="0.574782"/>
          <c:h val="0.797001"/>
        </c:manualLayout>
      </c:layout>
      <c:barChart>
        <c:barDir val="col"/>
        <c:grouping val="clustered"/>
        <c:varyColors val="0"/>
        <c:ser>
          <c:idx val="0"/>
          <c:order val="0"/>
          <c:tx>
            <c:strRef>
              <c:f>Sheet1!$A$2</c:f>
              <c:strCache>
                <c:ptCount val="1"/>
                <c:pt idx="0">
                  <c:v>S&amp;I Initiative Coverage by FHIM</c:v>
                </c:pt>
              </c:strCache>
            </c:strRef>
          </c:tx>
          <c:spPr>
            <a:solidFill>
              <a:srgbClr val="C00000"/>
            </a:solidFill>
            <a:ln w="12700" cap="flat">
              <a:noFill/>
              <a:miter lim="400000"/>
            </a:ln>
            <a:effectLst/>
          </c:spPr>
          <c:invertIfNegative val="0"/>
          <c:dLbls>
            <c:numFmt formatCode="0.#" sourceLinked="0"/>
            <c:txPr>
              <a:bodyPr/>
              <a:lstStyle/>
              <a:p>
                <a:pPr>
                  <a:defRPr b="0" i="0" strike="noStrike" sz="1000" u="none">
                    <a:solidFill>
                      <a:srgbClr val="000000"/>
                    </a:solidFill>
                    <a:latin typeface="Avenir Roman"/>
                  </a:defRPr>
                </a:pPr>
              </a:p>
            </c:txPr>
            <c:dLblPos val="outEnd"/>
            <c:showLegendKey val="0"/>
            <c:showVal val="0"/>
            <c:showCatName val="0"/>
            <c:showSerName val="0"/>
            <c:showPercent val="0"/>
            <c:showBubbleSize val="0"/>
            <c:showLeaderLines val="0"/>
          </c:dLbls>
          <c:cat>
            <c:strRef>
              <c:f>Sheet1!$B$1:$I$1</c:f>
              <c:strCache>
                <c:ptCount val="8"/>
                <c:pt idx="0">
                  <c:v>Laboratory Orders Interface (LOI)</c:v>
                </c:pt>
                <c:pt idx="1">
                  <c:v>Laboratory Results Interface (LRI)</c:v>
                </c:pt>
                <c:pt idx="2">
                  <c:v>Provider Directory (PD)</c:v>
                </c:pt>
                <c:pt idx="3">
                  <c:v>Electronic Submission of Medical Documentation (esMD)</c:v>
                </c:pt>
                <c:pt idx="4">
                  <c:v>Certificate Interoperability (CI)</c:v>
                </c:pt>
                <c:pt idx="5">
                  <c:v>Structured Data Capture (SDC)</c:v>
                </c:pt>
                <c:pt idx="6">
                  <c:v>Longitudinal Coordination of Care (LCC)</c:v>
                </c:pt>
                <c:pt idx="7">
                  <c:v>Data Access Framework (DAF)
(continuing Query Health (QH)</c:v>
                </c:pt>
              </c:strCache>
            </c:strRef>
          </c:cat>
          <c:val>
            <c:numRef>
              <c:f>Sheet1!$B$2:$I$2</c:f>
              <c:numCache>
                <c:ptCount val="8"/>
                <c:pt idx="0">
                  <c:v>1.000000</c:v>
                </c:pt>
                <c:pt idx="1">
                  <c:v>1.000000</c:v>
                </c:pt>
                <c:pt idx="2">
                  <c:v>0.900000</c:v>
                </c:pt>
                <c:pt idx="3">
                  <c:v>0.900000</c:v>
                </c:pt>
                <c:pt idx="4">
                  <c:v>0.800000</c:v>
                </c:pt>
                <c:pt idx="5">
                  <c:v>0.850000</c:v>
                </c:pt>
                <c:pt idx="6">
                  <c:v>1.000000</c:v>
                </c:pt>
                <c:pt idx="7">
                  <c:v>0.850000</c:v>
                </c:pt>
              </c:numCache>
            </c:numRef>
          </c:val>
        </c:ser>
        <c:gapWidth val="300"/>
        <c:overlap val="0"/>
        <c:axId val="2094734552"/>
        <c:axId val="2094734553"/>
      </c:barChart>
      <c:catAx>
        <c:axId val="2094734552"/>
        <c:scaling>
          <c:orientation val="minMax"/>
        </c:scaling>
        <c:delete val="0"/>
        <c:axPos val="b"/>
        <c:title>
          <c:tx>
            <c:rich>
              <a:bodyPr rot="0"/>
              <a:lstStyle/>
              <a:p>
                <a:pPr>
                  <a:defRPr b="0" i="0" strike="noStrike" sz="1200" u="none">
                    <a:solidFill>
                      <a:srgbClr val="000000"/>
                    </a:solidFill>
                    <a:latin typeface="Avenir Roman"/>
                  </a:defRPr>
                </a:pPr>
                <a:r>
                  <a:rPr b="0" i="0" strike="noStrike" sz="1200" u="none">
                    <a:solidFill>
                      <a:srgbClr val="000000"/>
                    </a:solidFill>
                    <a:latin typeface="Avenir Roman"/>
                  </a:rPr>
                  <a:t>S&amp;I Framework Initiatives</a:t>
                </a:r>
              </a:p>
            </c:rich>
          </c:tx>
          <c:layout/>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000" u="none">
                <a:solidFill>
                  <a:srgbClr val="000000"/>
                </a:solidFill>
                <a:latin typeface="Avenir Roman"/>
              </a:defRPr>
            </a:pPr>
          </a:p>
        </c:txPr>
        <c:crossAx val="2094734553"/>
        <c:crosses val="autoZero"/>
        <c:auto val="1"/>
        <c:lblAlgn val="ctr"/>
        <c:noMultiLvlLbl val="1"/>
      </c:catAx>
      <c:valAx>
        <c:axId val="2094734553"/>
        <c:scaling>
          <c:orientation val="minMax"/>
          <c:max val="1"/>
        </c:scaling>
        <c:delete val="0"/>
        <c:axPos val="l"/>
        <c:majorGridlines>
          <c:spPr>
            <a:ln w="12700" cap="flat">
              <a:solidFill>
                <a:srgbClr val="888888"/>
              </a:solidFill>
              <a:prstDash val="solid"/>
              <a:bevel/>
            </a:ln>
          </c:spPr>
        </c:majorGridlines>
        <c:minorGridlines>
          <c:spPr>
            <a:ln w="12700" cap="flat">
              <a:solidFill>
                <a:srgbClr val="BABABA"/>
              </a:solidFill>
              <a:prstDash val="solid"/>
              <a:bevel/>
            </a:ln>
          </c:spPr>
        </c:minorGridlines>
        <c:title>
          <c:tx>
            <c:rich>
              <a:bodyPr rot="-5400000"/>
              <a:lstStyle/>
              <a:p>
                <a:pPr>
                  <a:defRPr b="0" i="0" strike="noStrike" sz="1200" u="none">
                    <a:solidFill>
                      <a:srgbClr val="000000"/>
                    </a:solidFill>
                    <a:latin typeface="Avenir Roman"/>
                  </a:defRPr>
                </a:pPr>
                <a:r>
                  <a:rPr b="0" i="0" strike="noStrike" sz="1200" u="none">
                    <a:solidFill>
                      <a:srgbClr val="000000"/>
                    </a:solidFill>
                    <a:latin typeface="Avenir Roman"/>
                  </a:rPr>
                  <a:t>Coverage - percentage</a:t>
                </a:r>
              </a:p>
            </c:rich>
          </c:tx>
          <c:layout/>
          <c:overlay val="1"/>
        </c:title>
        <c:numFmt formatCode="0%" sourceLinked="0"/>
        <c:majorTickMark val="out"/>
        <c:minorTickMark val="none"/>
        <c:tickLblPos val="nextTo"/>
        <c:spPr>
          <a:ln w="12700" cap="flat">
            <a:solidFill>
              <a:srgbClr val="000000"/>
            </a:solidFill>
            <a:prstDash val="solid"/>
            <a:miter lim="400000"/>
          </a:ln>
        </c:spPr>
        <c:txPr>
          <a:bodyPr rot="0"/>
          <a:lstStyle/>
          <a:p>
            <a:pPr>
              <a:defRPr b="0" i="0" strike="noStrike" sz="1000" u="none">
                <a:solidFill>
                  <a:srgbClr val="000000"/>
                </a:solidFill>
                <a:latin typeface="Avenir Roman"/>
              </a:defRPr>
            </a:pPr>
          </a:p>
        </c:txPr>
        <c:crossAx val="2094734552"/>
        <c:crosses val="autoZero"/>
        <c:crossBetween val="between"/>
        <c:majorUnit val="0.25"/>
        <c:minorUnit val="0.125"/>
      </c:valAx>
      <c:spPr>
        <a:noFill/>
        <a:ln w="12700" cap="flat">
          <a:noFill/>
          <a:miter lim="400000"/>
        </a:ln>
        <a:effectLst/>
      </c:spPr>
    </c:plotArea>
    <c:legend>
      <c:legendPos val="r"/>
      <c:layout>
        <c:manualLayout>
          <c:xMode val="edge"/>
          <c:yMode val="edge"/>
          <c:x val="0.697069"/>
          <c:y val="0.363252"/>
          <c:w val="0.302931"/>
          <c:h val="0.0683384"/>
        </c:manualLayout>
      </c:layout>
      <c:overlay val="1"/>
      <c:spPr>
        <a:noFill/>
        <a:ln w="12700" cap="flat">
          <a:noFill/>
          <a:miter lim="400000"/>
        </a:ln>
        <a:effectLst/>
      </c:spPr>
      <c:txPr>
        <a:bodyPr rot="0"/>
        <a:lstStyle/>
        <a:p>
          <a:pPr>
            <a:defRPr b="0" i="0" strike="noStrike" sz="1200" u="none">
              <a:solidFill>
                <a:srgbClr val="000000"/>
              </a:solidFill>
              <a:latin typeface="Avenir Roman"/>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2" name="Shape 52"/>
          <p:cNvSpPr/>
          <p:nvPr>
            <p:ph type="sldImg"/>
          </p:nvPr>
        </p:nvSpPr>
        <p:spPr>
          <a:xfrm>
            <a:off x="1143000" y="685800"/>
            <a:ext cx="4572000" cy="3429000"/>
          </a:xfrm>
          <a:prstGeom prst="rect">
            <a:avLst/>
          </a:prstGeom>
        </p:spPr>
        <p:txBody>
          <a:bodyPr/>
          <a:lstStyle/>
          <a:p>
            <a:pPr/>
          </a:p>
        </p:txBody>
      </p:sp>
      <p:sp>
        <p:nvSpPr>
          <p:cNvPr id="53" name="Shape 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a:p>
        </p:txBody>
      </p:sp>
      <p:sp>
        <p:nvSpPr>
          <p:cNvPr id="63" name="Shape 63"/>
          <p:cNvSpPr/>
          <p:nvPr>
            <p:ph type="body" sz="quarter" idx="1"/>
          </p:nvPr>
        </p:nvSpPr>
        <p:spPr>
          <a:prstGeom prst="rect">
            <a:avLst/>
          </a:prstGeom>
        </p:spPr>
        <p:txBody>
          <a:bodyPr/>
          <a:lstStyle/>
          <a:p>
            <a:pPr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A logical information model of health data developed in collaboration with the federal partner agencies designed to support the federal health enterprise</a:t>
            </a:r>
          </a:p>
          <a:p>
            <a:pPr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Standardizes and harmonizes content (information, terminologies and value sets) across federal partner and standards organizations based on their priorities (e.g., MU) and use cases and</a:t>
            </a:r>
          </a:p>
          <a:p>
            <a:pPr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Integrates with open source Model Driven Health Tools (MDHT) to automate the generation of health information exchange (HIE) standards (e.g., interoperability Specifications)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a:p>
        </p:txBody>
      </p:sp>
      <p:sp>
        <p:nvSpPr>
          <p:cNvPr id="70" name="Shape 70"/>
          <p:cNvSpPr/>
          <p:nvPr>
            <p:ph type="body" sz="quarter" idx="1"/>
          </p:nvPr>
        </p:nvSpPr>
        <p:spPr>
          <a:prstGeom prst="rect">
            <a:avLst/>
          </a:prstGeom>
        </p:spPr>
        <p:txBody>
          <a:bodyPr/>
          <a:lstStyle/>
          <a:p>
            <a:pPr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Can generate HIE standards for multiple Platform Specific Models (PSMs) (e.g., Health Level 7 Consolidated Document Architecture (CDA), HL7 Fast Healthcare Interoperability Resources (FHIR), National Information Exchange Model (NIEM), etc.)</a:t>
            </a:r>
          </a:p>
          <a:p>
            <a:pPr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The FHIM, associated terminology models and value sets and MDHT have been integrated into a robust FHA HIE framework to standardize information across the federal health enterprise</a:t>
            </a:r>
          </a:p>
          <a:p>
            <a:pPr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The framework provides the models, tools and processes to help organizations (federal partners and others) implement information exchange standards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Shape 75"/>
          <p:cNvSpPr/>
          <p:nvPr>
            <p:ph type="sldImg"/>
          </p:nvPr>
        </p:nvSpPr>
        <p:spPr>
          <a:prstGeom prst="rect">
            <a:avLst/>
          </a:prstGeom>
        </p:spPr>
        <p:txBody>
          <a:bodyPr/>
          <a:lstStyle/>
          <a:p>
            <a:pPr/>
          </a:p>
        </p:txBody>
      </p:sp>
      <p:sp>
        <p:nvSpPr>
          <p:cNvPr id="76" name="Shape 76"/>
          <p:cNvSpPr/>
          <p:nvPr>
            <p:ph type="body" sz="quarter" idx="1"/>
          </p:nvPr>
        </p:nvSpPr>
        <p:spPr>
          <a:prstGeom prst="rect">
            <a:avLst/>
          </a:prstGeom>
        </p:spPr>
        <p:txBody>
          <a:bodyPr/>
          <a:lstStyle/>
          <a:p>
            <a:pPr/>
            <a:r>
              <a:t>Examples  of federal partners leveraging the FHA HIE Framework:</a:t>
            </a:r>
          </a:p>
          <a:p>
            <a:pPr marL="342900" indent="-342900">
              <a:buSzPct val="100000"/>
              <a:buFont typeface="Arial"/>
              <a:buChar char="•"/>
            </a:pPr>
            <a:r>
              <a:t>VA has used FHIM information to support their business modeling efforts, their IPO models and their general standards work</a:t>
            </a:r>
          </a:p>
          <a:p>
            <a:pPr marL="342900" indent="-342900">
              <a:buSzPct val="100000"/>
              <a:buFont typeface="Arial"/>
              <a:buChar char="•"/>
            </a:pPr>
            <a:r>
              <a:t>DoD has used FHIM information to support their functional modeling and iEHR work</a:t>
            </a:r>
          </a:p>
          <a:p>
            <a:pPr marL="342900" indent="-342900">
              <a:buSzPct val="100000"/>
              <a:buFont typeface="Arial"/>
              <a:buChar char="•"/>
            </a:pPr>
            <a:r>
              <a:t>CDC has used FHIM information to support their public health reporting community S&amp;I Framework initiative</a:t>
            </a:r>
          </a:p>
          <a:p>
            <a:pPr marL="342900" indent="-342900">
              <a:buSzPct val="100000"/>
              <a:buFont typeface="Arial"/>
              <a:buChar char="•"/>
            </a:pPr>
            <a:r>
              <a:t>FDA has used FHIM information to standardize and harmonize the information defined in their HL7 standards for exchanging device and regulatory information</a:t>
            </a:r>
          </a:p>
          <a:p>
            <a:pPr marL="342900" indent="-342900">
              <a:buSzPct val="100000"/>
              <a:buFont typeface="Arial"/>
              <a:buChar char="•"/>
            </a:pPr>
          </a:p>
          <a:p>
            <a:pPr/>
            <a:r>
              <a:t>UML is a standard that supports the exchange of modeling information between different proprietary modeling tools.  This supports the export/reuse of FHIM information to other modeling tools used by federal partners.</a:t>
            </a:r>
          </a:p>
          <a:p>
            <a:pPr/>
          </a:p>
          <a:p>
            <a:pPr/>
            <a:r>
              <a:t>Estimates of time that can be reduced in modeling information is based on several prototypes completed by the FHIM team.</a:t>
            </a:r>
          </a:p>
          <a:p>
            <a:pPr marL="342900" indent="-342900">
              <a:buClr>
                <a:srgbClr val="FF0000"/>
              </a:buClr>
              <a:buSzPct val="100000"/>
              <a:buFont typeface="Arial"/>
              <a:buChar char="•"/>
              <a:defRPr sz="1800"/>
            </a:pPr>
            <a:endParaRPr>
              <a:solidFill>
                <a:srgbClr val="FF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lvl="1" marL="38100" indent="-381000">
              <a:buClr>
                <a:srgbClr val="1D165A"/>
              </a:buClr>
              <a:buSzPct val="100000"/>
              <a:buFont typeface="Trebuchet MS"/>
              <a:buChar char="-"/>
              <a:defRPr sz="1800"/>
            </a:pPr>
            <a:r>
              <a:rPr sz="2000">
                <a:solidFill>
                  <a:srgbClr val="1D165A"/>
                </a:solidFill>
                <a:latin typeface="Calibri"/>
                <a:ea typeface="Calibri"/>
                <a:cs typeface="Calibri"/>
                <a:sym typeface="Calibri"/>
              </a:rPr>
              <a:t>Engaging with the *DAF/SDC/CQF Tiger Team to demonstrate how the FHIM can</a:t>
            </a:r>
            <a:r>
              <a:rPr sz="2000">
                <a:latin typeface="Calibri"/>
                <a:ea typeface="Calibri"/>
                <a:cs typeface="Calibri"/>
                <a:sym typeface="Calibri"/>
              </a:rPr>
              <a:t> </a:t>
            </a:r>
            <a:r>
              <a:rPr sz="2000">
                <a:solidFill>
                  <a:srgbClr val="002060"/>
                </a:solidFill>
                <a:latin typeface="Calibri"/>
                <a:ea typeface="Calibri"/>
                <a:cs typeface="Calibri"/>
                <a:sym typeface="Calibri"/>
              </a:rPr>
              <a:t>standardize/reuse/support </a:t>
            </a:r>
            <a:r>
              <a:rPr sz="2000">
                <a:solidFill>
                  <a:srgbClr val="1D165A"/>
                </a:solidFill>
                <a:latin typeface="Calibri"/>
                <a:ea typeface="Calibri"/>
                <a:cs typeface="Calibri"/>
                <a:sym typeface="Calibri"/>
              </a:rPr>
              <a:t>their data modeling needs</a:t>
            </a:r>
          </a:p>
          <a:p>
            <a:pPr lvl="1" indent="-342900">
              <a:buClr>
                <a:srgbClr val="1D165A"/>
              </a:buClr>
              <a:buSzPct val="100000"/>
              <a:buFont typeface="Trebuchet MS"/>
              <a:buChar char="-"/>
              <a:defRPr sz="1800"/>
            </a:pPr>
            <a:endParaRPr sz="2000">
              <a:solidFill>
                <a:srgbClr val="1D165A"/>
              </a:solidFill>
              <a:latin typeface="Calibri"/>
              <a:ea typeface="Calibri"/>
              <a:cs typeface="Calibri"/>
              <a:sym typeface="Calibri"/>
            </a:endParaRPr>
          </a:p>
          <a:p>
            <a:pPr lvl="1" marL="38100" indent="-381000">
              <a:buSzPct val="100000"/>
              <a:buFont typeface="Trebuchet MS"/>
              <a:buChar char="-"/>
              <a:defRPr sz="1800"/>
            </a:pPr>
            <a:r>
              <a:rPr sz="2000">
                <a:latin typeface="Calibri"/>
                <a:ea typeface="Calibri"/>
                <a:cs typeface="Calibri"/>
                <a:sym typeface="Calibri"/>
              </a:rPr>
              <a:t>Supporting DoD/VA IPO modeling requirements and CDC public health modeling requirements by modeling the information in the FHIM using the FHIM process to standardize and harmonize the information</a:t>
            </a:r>
            <a:endParaRPr sz="2000">
              <a:solidFill>
                <a:srgbClr val="1D165A"/>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Shape 95"/>
          <p:cNvSpPr/>
          <p:nvPr>
            <p:ph type="sldImg"/>
          </p:nvPr>
        </p:nvSpPr>
        <p:spPr>
          <a:prstGeom prst="rect">
            <a:avLst/>
          </a:prstGeom>
        </p:spPr>
        <p:txBody>
          <a:bodyPr/>
          <a:lstStyle/>
          <a:p>
            <a:pPr/>
          </a:p>
        </p:txBody>
      </p:sp>
      <p:sp>
        <p:nvSpPr>
          <p:cNvPr id="96" name="Shape 96"/>
          <p:cNvSpPr/>
          <p:nvPr>
            <p:ph type="body" sz="quarter" idx="1"/>
          </p:nvPr>
        </p:nvSpPr>
        <p:spPr>
          <a:prstGeom prst="rect">
            <a:avLst/>
          </a:prstGeom>
        </p:spPr>
        <p:txBody>
          <a:bodyPr/>
          <a:lstStyle/>
          <a:p>
            <a:pPr>
              <a:spcBef>
                <a:spcPts val="400"/>
              </a:spcBef>
              <a:defRPr sz="1800"/>
            </a:pPr>
            <a:r>
              <a:rPr sz="1200">
                <a:latin typeface="Calibri"/>
                <a:ea typeface="Calibri"/>
                <a:cs typeface="Calibri"/>
                <a:sym typeface="Calibri"/>
              </a:rPr>
              <a:t>FHIM Coverage of S&amp;I Framework Initiatives</a:t>
            </a:r>
          </a:p>
          <a:p>
            <a:pPr>
              <a:spcBef>
                <a:spcPts val="400"/>
              </a:spcBef>
              <a:defRPr sz="1800"/>
            </a:pPr>
            <a:endParaRPr sz="1200">
              <a:latin typeface="Calibri"/>
              <a:ea typeface="Calibri"/>
              <a:cs typeface="Calibri"/>
              <a:sym typeface="Calibri"/>
            </a:endParaRPr>
          </a:p>
          <a:p>
            <a:pPr>
              <a:spcBef>
                <a:spcPts val="400"/>
              </a:spcBef>
              <a:defRPr sz="1800"/>
            </a:pPr>
            <a:r>
              <a:rPr sz="1200">
                <a:latin typeface="Calibri"/>
                <a:ea typeface="Calibri"/>
                <a:cs typeface="Calibri"/>
                <a:sym typeface="Calibri"/>
              </a:rPr>
              <a:t>Laboratory Orders Interface-100%</a:t>
            </a:r>
          </a:p>
          <a:p>
            <a:pPr>
              <a:spcBef>
                <a:spcPts val="400"/>
              </a:spcBef>
              <a:defRPr sz="1800"/>
            </a:pPr>
            <a:r>
              <a:rPr sz="1200">
                <a:latin typeface="Calibri"/>
                <a:ea typeface="Calibri"/>
                <a:cs typeface="Calibri"/>
                <a:sym typeface="Calibri"/>
              </a:rPr>
              <a:t>Laboratory Results Interface-100%</a:t>
            </a:r>
          </a:p>
          <a:p>
            <a:pPr>
              <a:spcBef>
                <a:spcPts val="400"/>
              </a:spcBef>
              <a:defRPr sz="1800"/>
            </a:pPr>
            <a:r>
              <a:rPr sz="1200">
                <a:latin typeface="Calibri"/>
                <a:ea typeface="Calibri"/>
                <a:cs typeface="Calibri"/>
                <a:sym typeface="Calibri"/>
              </a:rPr>
              <a:t>Provider Directory-90%</a:t>
            </a:r>
          </a:p>
          <a:p>
            <a:pPr>
              <a:spcBef>
                <a:spcPts val="400"/>
              </a:spcBef>
              <a:defRPr sz="1800"/>
            </a:pPr>
            <a:r>
              <a:rPr sz="1200">
                <a:latin typeface="Calibri"/>
                <a:ea typeface="Calibri"/>
                <a:cs typeface="Calibri"/>
                <a:sym typeface="Calibri"/>
              </a:rPr>
              <a:t>Electronic Submission of Medical Documentation-90%</a:t>
            </a:r>
          </a:p>
          <a:p>
            <a:pPr>
              <a:spcBef>
                <a:spcPts val="400"/>
              </a:spcBef>
              <a:defRPr sz="1800"/>
            </a:pPr>
            <a:r>
              <a:rPr sz="1200">
                <a:latin typeface="Calibri"/>
                <a:ea typeface="Calibri"/>
                <a:cs typeface="Calibri"/>
                <a:sym typeface="Calibri"/>
              </a:rPr>
              <a:t>Certificate Interoperability-80%</a:t>
            </a:r>
          </a:p>
          <a:p>
            <a:pPr>
              <a:spcBef>
                <a:spcPts val="400"/>
              </a:spcBef>
              <a:defRPr sz="1800"/>
            </a:pPr>
            <a:r>
              <a:rPr sz="1200">
                <a:latin typeface="Calibri"/>
                <a:ea typeface="Calibri"/>
                <a:cs typeface="Calibri"/>
                <a:sym typeface="Calibri"/>
              </a:rPr>
              <a:t>Structured Data Capture-88%</a:t>
            </a:r>
          </a:p>
          <a:p>
            <a:pPr>
              <a:spcBef>
                <a:spcPts val="400"/>
              </a:spcBef>
              <a:defRPr sz="1800"/>
            </a:pPr>
            <a:r>
              <a:rPr sz="1200">
                <a:latin typeface="Calibri"/>
                <a:ea typeface="Calibri"/>
                <a:cs typeface="Calibri"/>
                <a:sym typeface="Calibri"/>
              </a:rPr>
              <a:t>Longitudinal Coordination of Care-100%</a:t>
            </a:r>
          </a:p>
          <a:p>
            <a:pPr>
              <a:spcBef>
                <a:spcPts val="400"/>
              </a:spcBef>
              <a:defRPr sz="1800"/>
            </a:pPr>
            <a:r>
              <a:rPr sz="1200">
                <a:latin typeface="Calibri"/>
                <a:ea typeface="Calibri"/>
                <a:cs typeface="Calibri"/>
                <a:sym typeface="Calibri"/>
              </a:rPr>
              <a:t>Data Access Framework-88%</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marL="457200" indent="-457200">
              <a:buClr>
                <a:srgbClr val="1D165A"/>
              </a:buClr>
              <a:buSzPct val="100000"/>
              <a:buFont typeface="Arial"/>
              <a:buChar char="•"/>
              <a:defRPr sz="1800"/>
            </a:pPr>
            <a:r>
              <a:rPr sz="2400">
                <a:solidFill>
                  <a:srgbClr val="1D165A"/>
                </a:solidFill>
                <a:latin typeface="Calibri"/>
                <a:ea typeface="Calibri"/>
                <a:cs typeface="Calibri"/>
                <a:sym typeface="Calibri"/>
              </a:rPr>
              <a:t>Information modeling of 17 of 37 FHIM information domains (e.g., Person, Lab, Medications, Health Concerns/Problems, Orders, etc.)</a:t>
            </a:r>
          </a:p>
          <a:p>
            <a:pPr marL="457200" indent="-457200">
              <a:buClr>
                <a:srgbClr val="1D165A"/>
              </a:buClr>
              <a:buSzPct val="100000"/>
              <a:buFont typeface="Arial"/>
              <a:buChar char="•"/>
              <a:defRPr sz="1800"/>
            </a:pPr>
            <a:r>
              <a:rPr sz="2400">
                <a:solidFill>
                  <a:srgbClr val="1D165A"/>
                </a:solidFill>
                <a:latin typeface="Calibri"/>
                <a:ea typeface="Calibri"/>
                <a:cs typeface="Calibri"/>
                <a:sym typeface="Calibri"/>
              </a:rPr>
              <a:t>Terminology modeling of 9 of 37 FHIM domains</a:t>
            </a:r>
          </a:p>
          <a:p>
            <a:pPr marL="457200" indent="-457200">
              <a:buClr>
                <a:srgbClr val="1D165A"/>
              </a:buClr>
              <a:buSzPct val="100000"/>
              <a:buFont typeface="Arial"/>
              <a:buChar char="•"/>
              <a:defRPr sz="1800"/>
            </a:pPr>
            <a:r>
              <a:rPr sz="2400">
                <a:solidFill>
                  <a:srgbClr val="1D165A"/>
                </a:solidFill>
                <a:latin typeface="Calibri"/>
                <a:ea typeface="Calibri"/>
                <a:cs typeface="Calibri"/>
                <a:sym typeface="Calibri"/>
              </a:rPr>
              <a:t>Integration of FHIM and associated terminology models with Model Driven Health Tools (MDHT)</a:t>
            </a:r>
          </a:p>
          <a:p>
            <a:pPr marL="457200" indent="-457200">
              <a:buClr>
                <a:srgbClr val="1D165A"/>
              </a:buClr>
              <a:buSzPct val="100000"/>
              <a:buFont typeface="Arial"/>
              <a:buChar char="•"/>
              <a:defRPr sz="1800"/>
            </a:pPr>
            <a:r>
              <a:rPr sz="2400">
                <a:solidFill>
                  <a:srgbClr val="1D165A"/>
                </a:solidFill>
                <a:latin typeface="Calibri"/>
                <a:ea typeface="Calibri"/>
                <a:cs typeface="Calibri"/>
                <a:sym typeface="Calibri"/>
              </a:rPr>
              <a:t>A complete set of process guides for information, terminology and implementation modeling. </a:t>
            </a:r>
            <a:r>
              <a:t>Process guides are both a deliverable and a benefit</a:t>
            </a:r>
            <a:endParaRPr>
              <a:solidFill>
                <a:srgbClr val="1D165A"/>
              </a:solidFill>
              <a:latin typeface="Calibri"/>
              <a:ea typeface="Calibri"/>
              <a:cs typeface="Calibri"/>
              <a:sym typeface="Calibri"/>
            </a:endParaRPr>
          </a:p>
          <a:p>
            <a:pPr marL="457200" indent="-457200">
              <a:buClr>
                <a:srgbClr val="1D165A"/>
              </a:buClr>
              <a:buSzPct val="100000"/>
              <a:buFont typeface="Arial"/>
              <a:buChar char="•"/>
              <a:defRPr sz="1800"/>
            </a:pPr>
            <a:r>
              <a:rPr sz="2400">
                <a:solidFill>
                  <a:srgbClr val="1D165A"/>
                </a:solidFill>
                <a:latin typeface="Calibri"/>
                <a:ea typeface="Calibri"/>
                <a:cs typeface="Calibri"/>
                <a:sym typeface="Calibri"/>
              </a:rPr>
              <a:t>Prototyping of each individual process, model and tool</a:t>
            </a:r>
          </a:p>
          <a:p>
            <a:pPr marL="457200" indent="-457200">
              <a:buClr>
                <a:srgbClr val="1D165A"/>
              </a:buClr>
              <a:buSzPct val="100000"/>
              <a:buFont typeface="Arial"/>
              <a:buChar char="•"/>
              <a:defRPr sz="1800"/>
            </a:pPr>
            <a:r>
              <a:rPr sz="2400">
                <a:solidFill>
                  <a:srgbClr val="1D165A"/>
                </a:solidFill>
                <a:latin typeface="Calibri"/>
                <a:ea typeface="Calibri"/>
                <a:cs typeface="Calibri"/>
                <a:sym typeface="Calibri"/>
              </a:rPr>
              <a:t>Prototyping of HIE Framework (fully integrated processes, models and tools that support the Model Driven Architecture approach to generating HIE standards)</a:t>
            </a:r>
          </a:p>
          <a:p>
            <a:pPr marL="457200" indent="-457200">
              <a:buClr>
                <a:srgbClr val="1D165A"/>
              </a:buClr>
              <a:buSzPct val="100000"/>
              <a:buFont typeface="Arial"/>
              <a:buChar char="•"/>
              <a:defRPr sz="1800"/>
            </a:pPr>
            <a:r>
              <a:rPr sz="2400">
                <a:solidFill>
                  <a:srgbClr val="1D165A"/>
                </a:solidFill>
                <a:latin typeface="Calibri"/>
                <a:ea typeface="Calibri"/>
                <a:cs typeface="Calibri"/>
                <a:sym typeface="Calibri"/>
              </a:rPr>
              <a:t>Generation of a draft implementation standard for the exchange of immunization information in both a CDA and NIEM format</a:t>
            </a:r>
          </a:p>
          <a:p>
            <a:pPr marL="457200" indent="-457200">
              <a:buClr>
                <a:srgbClr val="1D165A"/>
              </a:buClr>
              <a:buSzPct val="100000"/>
              <a:buFont typeface="Arial"/>
              <a:buChar char="•"/>
              <a:defRPr sz="1800"/>
            </a:pPr>
            <a:r>
              <a:rPr sz="2400">
                <a:solidFill>
                  <a:srgbClr val="1D165A"/>
                </a:solidFill>
                <a:latin typeface="Calibri"/>
                <a:ea typeface="Calibri"/>
                <a:cs typeface="Calibri"/>
                <a:sym typeface="Calibri"/>
              </a:rPr>
              <a:t>Mappings between FHIM and at least five S&amp;I Framework initiatives</a:t>
            </a:r>
          </a:p>
          <a:p>
            <a:pPr marL="457200" indent="-457200">
              <a:buClr>
                <a:srgbClr val="1D165A"/>
              </a:buClr>
              <a:buSzPct val="100000"/>
              <a:buFont typeface="Arial"/>
              <a:buChar char="•"/>
              <a:defRPr sz="1800"/>
            </a:pPr>
            <a:r>
              <a:rPr sz="2400">
                <a:solidFill>
                  <a:srgbClr val="1D165A"/>
                </a:solidFill>
                <a:latin typeface="Calibri"/>
                <a:ea typeface="Calibri"/>
                <a:cs typeface="Calibri"/>
                <a:sym typeface="Calibri"/>
              </a:rPr>
              <a:t>Definition of a UML profile to support enhanced report generation</a:t>
            </a:r>
          </a:p>
          <a:p>
            <a:pPr marL="457200" indent="-457200">
              <a:buClr>
                <a:srgbClr val="1D165A"/>
              </a:buClr>
              <a:buSzPct val="100000"/>
              <a:buFont typeface="Arial"/>
              <a:buChar char="•"/>
              <a:defRPr sz="1800"/>
            </a:pPr>
            <a:r>
              <a:rPr sz="2400">
                <a:solidFill>
                  <a:srgbClr val="1D165A"/>
                </a:solidFill>
                <a:latin typeface="Calibri"/>
                <a:ea typeface="Calibri"/>
                <a:cs typeface="Calibri"/>
                <a:sym typeface="Calibri"/>
              </a:rPr>
              <a:t>Definition and generation of a draft comparative report between two versions of the FHIM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a:p>
        </p:txBody>
      </p:sp>
      <p:sp>
        <p:nvSpPr>
          <p:cNvPr id="108" name="Shape 108"/>
          <p:cNvSpPr/>
          <p:nvPr>
            <p:ph type="body" sz="quarter" idx="1"/>
          </p:nvPr>
        </p:nvSpPr>
        <p:spPr>
          <a:prstGeom prst="rect">
            <a:avLst/>
          </a:prstGeom>
        </p:spPr>
        <p:txBody>
          <a:bodyPr/>
          <a:lstStyle/>
          <a:p>
            <a:pPr>
              <a:defRPr sz="1800"/>
            </a:pPr>
            <a:r>
              <a:rPr sz="2400">
                <a:solidFill>
                  <a:srgbClr val="1D165A"/>
                </a:solidFill>
                <a:latin typeface="Calibri"/>
                <a:ea typeface="Calibri"/>
                <a:cs typeface="Calibri"/>
                <a:sym typeface="Calibri"/>
              </a:rPr>
              <a:t>Information modeling of remaining 20 of 37 FHIM information </a:t>
            </a:r>
          </a:p>
          <a:p>
            <a:pPr>
              <a:defRPr sz="1800"/>
            </a:pPr>
            <a:r>
              <a:rPr sz="2400">
                <a:solidFill>
                  <a:srgbClr val="1D165A"/>
                </a:solidFill>
                <a:latin typeface="Calibri"/>
                <a:ea typeface="Calibri"/>
                <a:cs typeface="Calibri"/>
                <a:sym typeface="Calibri"/>
              </a:rPr>
              <a:t>Terminology modeling of remaining 26 of 37 FHIM domains</a:t>
            </a:r>
          </a:p>
          <a:p>
            <a:pPr marL="342900" indent="-342900">
              <a:defRPr sz="1800"/>
            </a:pPr>
            <a:r>
              <a:rPr sz="2400">
                <a:solidFill>
                  <a:srgbClr val="1D165A"/>
                </a:solidFill>
                <a:latin typeface="Calibri"/>
                <a:ea typeface="Calibri"/>
                <a:cs typeface="Calibri"/>
                <a:sym typeface="Calibri"/>
              </a:rPr>
              <a:t>Definition of a UML profile to support enhanced report generation</a:t>
            </a:r>
          </a:p>
          <a:p>
            <a:pPr marL="342900" indent="-342900">
              <a:defRPr sz="1800"/>
            </a:pPr>
            <a:r>
              <a:rPr sz="2400">
                <a:solidFill>
                  <a:srgbClr val="1D165A"/>
                </a:solidFill>
                <a:latin typeface="Calibri"/>
                <a:ea typeface="Calibri"/>
                <a:cs typeface="Calibri"/>
                <a:sym typeface="Calibri"/>
              </a:rPr>
              <a:t>Definition and generation of a draft comparative report between two versions of the FHIM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a:p>
        </p:txBody>
      </p:sp>
      <p:sp>
        <p:nvSpPr>
          <p:cNvPr id="114" name="Shape 114"/>
          <p:cNvSpPr/>
          <p:nvPr>
            <p:ph type="body" sz="quarter" idx="1"/>
          </p:nvPr>
        </p:nvSpPr>
        <p:spPr>
          <a:prstGeom prst="rect">
            <a:avLst/>
          </a:prstGeom>
        </p:spPr>
        <p:txBody>
          <a:bodyPr/>
          <a:lstStyle/>
          <a:p>
            <a:pPr/>
            <a:r>
              <a:t>Estimates of what can be accomplished with existing resources are separate.  If one or more activities from the list are dropped, this would free up resources to apply to the remaining activities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4.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pic>
        <p:nvPicPr>
          <p:cNvPr id="14" name="fhalogo.jpg" descr="fhalogo.jpg"/>
          <p:cNvPicPr>
            <a:picLocks noChangeAspect="1"/>
          </p:cNvPicPr>
          <p:nvPr/>
        </p:nvPicPr>
        <p:blipFill>
          <a:blip r:embed="rId2">
            <a:extLst/>
          </a:blip>
          <a:stretch>
            <a:fillRect/>
          </a:stretch>
        </p:blipFill>
        <p:spPr>
          <a:xfrm>
            <a:off x="265111" y="207961"/>
            <a:ext cx="1143002" cy="1143002"/>
          </a:xfrm>
          <a:prstGeom prst="rect">
            <a:avLst/>
          </a:prstGeom>
          <a:ln w="12700">
            <a:miter lim="400000"/>
          </a:ln>
        </p:spPr>
      </p:pic>
      <p:pic>
        <p:nvPicPr>
          <p:cNvPr id="15" name="stripe.jpg" descr="stripe.jpg"/>
          <p:cNvPicPr>
            <a:picLocks noChangeAspect="1"/>
          </p:cNvPicPr>
          <p:nvPr/>
        </p:nvPicPr>
        <p:blipFill>
          <a:blip r:embed="rId3">
            <a:extLst/>
          </a:blip>
          <a:stretch>
            <a:fillRect/>
          </a:stretch>
        </p:blipFill>
        <p:spPr>
          <a:xfrm>
            <a:off x="0" y="6477000"/>
            <a:ext cx="9144000" cy="152400"/>
          </a:xfrm>
          <a:prstGeom prst="rect">
            <a:avLst/>
          </a:prstGeom>
          <a:ln w="12700">
            <a:miter lim="400000"/>
          </a:ln>
        </p:spPr>
      </p:pic>
      <p:sp>
        <p:nvSpPr>
          <p:cNvPr id="16" name="Slide Number"/>
          <p:cNvSpPr txBox="1"/>
          <p:nvPr>
            <p:ph type="sldNum" sz="quarter" idx="2"/>
          </p:nvPr>
        </p:nvSpPr>
        <p:spPr>
          <a:xfrm>
            <a:off x="6970711" y="6211887"/>
            <a:ext cx="1905002" cy="239268"/>
          </a:xfrm>
          <a:prstGeom prst="rect">
            <a:avLst/>
          </a:prstGeom>
        </p:spPr>
        <p:txBody>
          <a:bodyPr/>
          <a:lstStyle>
            <a:lvl1pPr>
              <a:defRPr>
                <a:solidFill>
                  <a:srgbClr val="80808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pic>
        <p:nvPicPr>
          <p:cNvPr id="23" name="fhalogo.jpg" descr="fhalogo.jpg"/>
          <p:cNvPicPr>
            <a:picLocks noChangeAspect="1"/>
          </p:cNvPicPr>
          <p:nvPr/>
        </p:nvPicPr>
        <p:blipFill>
          <a:blip r:embed="rId2">
            <a:extLst/>
          </a:blip>
          <a:stretch>
            <a:fillRect/>
          </a:stretch>
        </p:blipFill>
        <p:spPr>
          <a:xfrm>
            <a:off x="265111" y="207961"/>
            <a:ext cx="1143002" cy="1143002"/>
          </a:xfrm>
          <a:prstGeom prst="rect">
            <a:avLst/>
          </a:prstGeom>
          <a:ln w="12700">
            <a:miter lim="400000"/>
          </a:ln>
        </p:spPr>
      </p:pic>
      <p:pic>
        <p:nvPicPr>
          <p:cNvPr id="24" name="stripe.jpg" descr="stripe.jpg"/>
          <p:cNvPicPr>
            <a:picLocks noChangeAspect="1"/>
          </p:cNvPicPr>
          <p:nvPr/>
        </p:nvPicPr>
        <p:blipFill>
          <a:blip r:embed="rId3">
            <a:extLst/>
          </a:blip>
          <a:stretch>
            <a:fillRect/>
          </a:stretch>
        </p:blipFill>
        <p:spPr>
          <a:xfrm>
            <a:off x="0" y="6477000"/>
            <a:ext cx="9144000" cy="152400"/>
          </a:xfrm>
          <a:prstGeom prst="rect">
            <a:avLst/>
          </a:prstGeom>
          <a:ln w="12700">
            <a:miter lim="400000"/>
          </a:ln>
        </p:spPr>
      </p:pic>
      <p:pic>
        <p:nvPicPr>
          <p:cNvPr id="25" name="cover-A.jpg" descr="cover-A.jpg"/>
          <p:cNvPicPr>
            <a:picLocks noChangeAspect="1"/>
          </p:cNvPicPr>
          <p:nvPr/>
        </p:nvPicPr>
        <p:blipFill>
          <a:blip r:embed="rId4">
            <a:extLst/>
          </a:blip>
          <a:stretch>
            <a:fillRect/>
          </a:stretch>
        </p:blipFill>
        <p:spPr>
          <a:xfrm>
            <a:off x="0" y="0"/>
            <a:ext cx="9144000" cy="6858000"/>
          </a:xfrm>
          <a:prstGeom prst="rect">
            <a:avLst/>
          </a:prstGeom>
          <a:ln w="12700">
            <a:miter lim="400000"/>
          </a:ln>
        </p:spPr>
      </p:pic>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pic>
        <p:nvPicPr>
          <p:cNvPr id="42" name="fhalogo.jpg" descr="fhalogo.jpg"/>
          <p:cNvPicPr>
            <a:picLocks noChangeAspect="1"/>
          </p:cNvPicPr>
          <p:nvPr/>
        </p:nvPicPr>
        <p:blipFill>
          <a:blip r:embed="rId2">
            <a:extLst/>
          </a:blip>
          <a:stretch>
            <a:fillRect/>
          </a:stretch>
        </p:blipFill>
        <p:spPr>
          <a:xfrm>
            <a:off x="265111" y="207961"/>
            <a:ext cx="1143002" cy="1143002"/>
          </a:xfrm>
          <a:prstGeom prst="rect">
            <a:avLst/>
          </a:prstGeom>
          <a:ln w="12700">
            <a:miter lim="400000"/>
          </a:ln>
        </p:spPr>
      </p:pic>
      <p:pic>
        <p:nvPicPr>
          <p:cNvPr id="43" name="stripe.jpg" descr="stripe.jpg"/>
          <p:cNvPicPr>
            <a:picLocks noChangeAspect="1"/>
          </p:cNvPicPr>
          <p:nvPr/>
        </p:nvPicPr>
        <p:blipFill>
          <a:blip r:embed="rId3">
            <a:extLst/>
          </a:blip>
          <a:stretch>
            <a:fillRect/>
          </a:stretch>
        </p:blipFill>
        <p:spPr>
          <a:xfrm>
            <a:off x="0" y="6477000"/>
            <a:ext cx="9144000" cy="152400"/>
          </a:xfrm>
          <a:prstGeom prst="rect">
            <a:avLst/>
          </a:prstGeom>
          <a:ln w="12700">
            <a:miter lim="400000"/>
          </a:ln>
        </p:spPr>
      </p:pic>
      <p:sp>
        <p:nvSpPr>
          <p:cNvPr id="44" name="Title Text"/>
          <p:cNvSpPr txBox="1"/>
          <p:nvPr>
            <p:ph type="title"/>
          </p:nvPr>
        </p:nvSpPr>
        <p:spPr>
          <a:prstGeom prst="rect">
            <a:avLst/>
          </a:prstGeom>
        </p:spPr>
        <p:txBody>
          <a:bodyPr lIns="0" tIns="0" rIns="0" bIns="0"/>
          <a:lstStyle>
            <a:lvl1pPr>
              <a:defRPr sz="1800"/>
            </a:lvl1pPr>
          </a:lstStyle>
          <a:p>
            <a:pPr/>
            <a:r>
              <a:t>Title Text</a:t>
            </a:r>
          </a:p>
        </p:txBody>
      </p:sp>
      <p:sp>
        <p:nvSpPr>
          <p:cNvPr id="4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xfrm>
            <a:off x="6970711" y="6211887"/>
            <a:ext cx="1905002" cy="147830"/>
          </a:xfrm>
          <a:prstGeom prst="rect">
            <a:avLst/>
          </a:prstGeom>
        </p:spPr>
        <p:txBody>
          <a:bodyPr lIns="0" tIns="0" rIns="0" bIns="0"/>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fhalogo.jpg" descr="fhalogo.jpg"/>
          <p:cNvPicPr>
            <a:picLocks noChangeAspect="1"/>
          </p:cNvPicPr>
          <p:nvPr/>
        </p:nvPicPr>
        <p:blipFill>
          <a:blip r:embed="rId2">
            <a:extLst/>
          </a:blip>
          <a:stretch>
            <a:fillRect/>
          </a:stretch>
        </p:blipFill>
        <p:spPr>
          <a:xfrm>
            <a:off x="265111" y="207961"/>
            <a:ext cx="1143002" cy="1143002"/>
          </a:xfrm>
          <a:prstGeom prst="rect">
            <a:avLst/>
          </a:prstGeom>
          <a:ln w="12700">
            <a:miter lim="400000"/>
          </a:ln>
        </p:spPr>
      </p:pic>
      <p:pic>
        <p:nvPicPr>
          <p:cNvPr id="3" name="stripe.jpg" descr="stripe.jpg"/>
          <p:cNvPicPr>
            <a:picLocks noChangeAspect="1"/>
          </p:cNvPicPr>
          <p:nvPr/>
        </p:nvPicPr>
        <p:blipFill>
          <a:blip r:embed="rId3">
            <a:extLst/>
          </a:blip>
          <a:stretch>
            <a:fillRect/>
          </a:stretch>
        </p:blipFill>
        <p:spPr>
          <a:xfrm>
            <a:off x="0" y="6477000"/>
            <a:ext cx="9144000" cy="152400"/>
          </a:xfrm>
          <a:prstGeom prst="rect">
            <a:avLst/>
          </a:prstGeom>
          <a:ln w="12700">
            <a:miter lim="400000"/>
          </a:ln>
        </p:spPr>
      </p:pic>
      <p:pic>
        <p:nvPicPr>
          <p:cNvPr id="4" name="cover-B.jpg" descr="cover-B.jpg"/>
          <p:cNvPicPr>
            <a:picLocks noChangeAspect="1"/>
          </p:cNvPicPr>
          <p:nvPr/>
        </p:nvPicPr>
        <p:blipFill>
          <a:blip r:embed="rId4">
            <a:extLst/>
          </a:blip>
          <a:stretch>
            <a:fillRect/>
          </a:stretch>
        </p:blipFill>
        <p:spPr>
          <a:xfrm>
            <a:off x="0" y="0"/>
            <a:ext cx="9144000" cy="6858000"/>
          </a:xfrm>
          <a:prstGeom prst="rect">
            <a:avLst/>
          </a:prstGeom>
          <a:ln w="12700">
            <a:miter lim="400000"/>
          </a:ln>
        </p:spPr>
      </p:pic>
      <p:sp>
        <p:nvSpPr>
          <p:cNvPr id="5" name="Title Text"/>
          <p:cNvSpPr txBox="1"/>
          <p:nvPr>
            <p:ph type="title"/>
          </p:nvPr>
        </p:nvSpPr>
        <p:spPr>
          <a:xfrm>
            <a:off x="1524000" y="0"/>
            <a:ext cx="7696200" cy="1447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6" name="Body Level One…"/>
          <p:cNvSpPr txBox="1"/>
          <p:nvPr>
            <p:ph type="body" idx="1"/>
          </p:nvPr>
        </p:nvSpPr>
        <p:spPr>
          <a:xfrm>
            <a:off x="825500" y="1752600"/>
            <a:ext cx="7620000" cy="51054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6553200" y="6356350"/>
            <a:ext cx="2133600" cy="368300"/>
          </a:xfrm>
          <a:prstGeom prst="rect">
            <a:avLst/>
          </a:prstGeom>
          <a:ln w="12700">
            <a:miter lim="400000"/>
          </a:ln>
        </p:spPr>
        <p:txBody>
          <a:bodyPr lIns="45718" tIns="45718" rIns="45718" bIns="45718">
            <a:spAutoFit/>
          </a:bodyPr>
          <a:lstStyle>
            <a:lvl1pPr algn="r" defTabSz="457200">
              <a:defRPr sz="1100">
                <a:solidFill>
                  <a:srgbClr val="1D165A"/>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1D165A"/>
          </a:solidFill>
          <a:uFillTx/>
          <a:latin typeface="Georgia"/>
          <a:ea typeface="Georgia"/>
          <a:cs typeface="Georgia"/>
          <a:sym typeface="Georgi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1D165A"/>
          </a:solidFill>
          <a:uFillTx/>
          <a:latin typeface="Georgia"/>
          <a:ea typeface="Georgia"/>
          <a:cs typeface="Georgia"/>
          <a:sym typeface="Georgi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1D165A"/>
          </a:solidFill>
          <a:uFillTx/>
          <a:latin typeface="Georgia"/>
          <a:ea typeface="Georgia"/>
          <a:cs typeface="Georgia"/>
          <a:sym typeface="Georgi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1D165A"/>
          </a:solidFill>
          <a:uFillTx/>
          <a:latin typeface="Georgia"/>
          <a:ea typeface="Georgia"/>
          <a:cs typeface="Georgia"/>
          <a:sym typeface="Georgi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1D165A"/>
          </a:solidFill>
          <a:uFillTx/>
          <a:latin typeface="Georgia"/>
          <a:ea typeface="Georgia"/>
          <a:cs typeface="Georgia"/>
          <a:sym typeface="Georgi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1D165A"/>
          </a:solidFill>
          <a:uFillTx/>
          <a:latin typeface="Georgia"/>
          <a:ea typeface="Georgia"/>
          <a:cs typeface="Georgia"/>
          <a:sym typeface="Georgi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1D165A"/>
          </a:solidFill>
          <a:uFillTx/>
          <a:latin typeface="Georgia"/>
          <a:ea typeface="Georgia"/>
          <a:cs typeface="Georgia"/>
          <a:sym typeface="Georgi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1D165A"/>
          </a:solidFill>
          <a:uFillTx/>
          <a:latin typeface="Georgia"/>
          <a:ea typeface="Georgia"/>
          <a:cs typeface="Georgia"/>
          <a:sym typeface="Georgi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1D165A"/>
          </a:solidFill>
          <a:uFillTx/>
          <a:latin typeface="Georgia"/>
          <a:ea typeface="Georgia"/>
          <a:cs typeface="Georgia"/>
          <a:sym typeface="Georgia"/>
        </a:defRPr>
      </a:lvl9pPr>
    </p:titleStyle>
    <p:bodyStyle>
      <a:lvl1pPr marL="342900" marR="0" indent="-34290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1pPr>
      <a:lvl2pPr marL="901700" marR="0" indent="-44450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2pPr>
      <a:lvl3pPr marL="1181100" marR="0" indent="-26670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3pPr>
      <a:lvl4pPr marL="1691638" marR="0" indent="-320038"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4pPr>
      <a:lvl5pPr marL="2184400" marR="0" indent="-35560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5pPr>
      <a:lvl6pPr marL="2641600" marR="0" indent="-35560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6pPr>
      <a:lvl7pPr marL="3098800" marR="0" indent="-35560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7pPr>
      <a:lvl8pPr marL="3556000" marR="0" indent="-35560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8pPr>
      <a:lvl9pPr marL="4013200" marR="0" indent="-35560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1pPr>
      <a:lvl2pPr marL="0" marR="0" indent="0" algn="r" defTabSz="4572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2pPr>
      <a:lvl3pPr marL="0" marR="0" indent="0" algn="r" defTabSz="4572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3pPr>
      <a:lvl4pPr marL="0" marR="0" indent="0" algn="r" defTabSz="4572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4pPr>
      <a:lvl5pPr marL="0" marR="0" indent="0" algn="r" defTabSz="4572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5pPr>
      <a:lvl6pPr marL="0" marR="0" indent="0" algn="r" defTabSz="4572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6pPr>
      <a:lvl7pPr marL="0" marR="0" indent="0" algn="r" defTabSz="4572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7pPr>
      <a:lvl8pPr marL="0" marR="0" indent="0" algn="r" defTabSz="4572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8pPr>
      <a:lvl9pPr marL="0" marR="0" indent="0" algn="r" defTabSz="4572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healthit.gov/" TargetMode="External"/><Relationship Id="rId3" Type="http://schemas.openxmlformats.org/officeDocument/2006/relationships/hyperlink" Target="http://www.directproject.org/" TargetMode="External"/><Relationship Id="rId4" Type="http://schemas.openxmlformats.org/officeDocument/2006/relationships/hyperlink" Target="http://wiki.siframework.org/" TargetMode="External"/><Relationship Id="rId5" Type="http://schemas.openxmlformats.org/officeDocument/2006/relationships/hyperlink" Target="http://www.fhims.org/" TargetMode="Externa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6.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healthit.gov/FHA" TargetMode="External"/><Relationship Id="rId3" Type="http://schemas.openxmlformats.org/officeDocument/2006/relationships/hyperlink" Target="mailto:federal.health@hhs.gov" TargetMode="External"/><Relationship Id="rId4" Type="http://schemas.openxmlformats.org/officeDocument/2006/relationships/image" Target="../media/image9.png"/><Relationship Id="rId5" Type="http://schemas.openxmlformats.org/officeDocument/2006/relationships/image" Target="../media/image7.jpeg"/><Relationship Id="rId6" Type="http://schemas.openxmlformats.org/officeDocument/2006/relationships/image" Target="../media/image8.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chart" Target="../charts/char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Federal Health Information Model (FHIM) Overview"/>
          <p:cNvSpPr txBox="1"/>
          <p:nvPr>
            <p:ph type="title" idx="4294967295"/>
          </p:nvPr>
        </p:nvSpPr>
        <p:spPr>
          <a:xfrm>
            <a:off x="533400" y="3200400"/>
            <a:ext cx="7772400" cy="762000"/>
          </a:xfrm>
          <a:prstGeom prst="rect">
            <a:avLst/>
          </a:prstGeom>
        </p:spPr>
        <p:txBody>
          <a:bodyPr lIns="0" tIns="0" rIns="0" bIns="0">
            <a:normAutofit fontScale="100000" lnSpcReduction="0"/>
          </a:bodyPr>
          <a:lstStyle/>
          <a:p>
            <a:pPr algn="ctr" defTabSz="887149">
              <a:defRPr sz="1568">
                <a:solidFill>
                  <a:srgbClr val="000000"/>
                </a:solidFill>
              </a:defRPr>
            </a:pPr>
            <a:r>
              <a:rPr sz="2646">
                <a:solidFill>
                  <a:srgbClr val="1D165A"/>
                </a:solidFill>
              </a:rPr>
              <a:t>Federal Health Information Model (FHIM)</a:t>
            </a:r>
            <a:br>
              <a:rPr sz="2646">
                <a:solidFill>
                  <a:srgbClr val="1D165A"/>
                </a:solidFill>
              </a:rPr>
            </a:br>
            <a:r>
              <a:rPr sz="2646">
                <a:solidFill>
                  <a:srgbClr val="C00000"/>
                </a:solidFill>
              </a:rPr>
              <a:t>Overview</a:t>
            </a:r>
          </a:p>
        </p:txBody>
      </p:sp>
      <p:sp>
        <p:nvSpPr>
          <p:cNvPr id="56" name="Steven Wagner"/>
          <p:cNvSpPr txBox="1"/>
          <p:nvPr>
            <p:ph type="body" sz="quarter" idx="4294967295"/>
          </p:nvPr>
        </p:nvSpPr>
        <p:spPr>
          <a:xfrm>
            <a:off x="1143000" y="4556125"/>
            <a:ext cx="6858000" cy="777875"/>
          </a:xfrm>
          <a:prstGeom prst="rect">
            <a:avLst/>
          </a:prstGeom>
        </p:spPr>
        <p:txBody>
          <a:bodyPr lIns="0" tIns="0" rIns="0" bIns="0">
            <a:normAutofit fontScale="100000" lnSpcReduction="0"/>
          </a:bodyPr>
          <a:lstStyle>
            <a:lvl1pPr marL="0" indent="0" algn="ctr">
              <a:spcBef>
                <a:spcPts val="400"/>
              </a:spcBef>
              <a:buSzTx/>
              <a:buNone/>
              <a:defRPr b="1" sz="2000"/>
            </a:lvl1pPr>
          </a:lstStyle>
          <a:p>
            <a:pPr>
              <a:defRPr b="0" sz="1800">
                <a:solidFill>
                  <a:srgbClr val="000000"/>
                </a:solidFill>
              </a:defRPr>
            </a:pPr>
            <a:r>
              <a:rPr b="1" sz="2000">
                <a:solidFill>
                  <a:srgbClr val="1D165A"/>
                </a:solidFill>
              </a:rPr>
              <a:t>Steven Wagner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What can be accomplished with current resources?"/>
          <p:cNvSpPr txBox="1"/>
          <p:nvPr>
            <p:ph type="title"/>
          </p:nvPr>
        </p:nvSpPr>
        <p:spPr>
          <a:prstGeom prst="rect">
            <a:avLst/>
          </a:prstGeom>
        </p:spPr>
        <p:txBody>
          <a:bodyPr>
            <a:normAutofit fontScale="100000" lnSpcReduction="0"/>
          </a:bodyPr>
          <a:lstStyle>
            <a:lvl1pPr>
              <a:defRPr sz="2800">
                <a:solidFill>
                  <a:schemeClr val="accent1"/>
                </a:solidFill>
              </a:defRPr>
            </a:lvl1pPr>
          </a:lstStyle>
          <a:p>
            <a:pPr>
              <a:defRPr sz="1800">
                <a:solidFill>
                  <a:srgbClr val="000000"/>
                </a:solidFill>
              </a:defRPr>
            </a:pPr>
            <a:r>
              <a:rPr sz="2800">
                <a:solidFill>
                  <a:schemeClr val="accent1"/>
                </a:solidFill>
              </a:rPr>
              <a:t>What can be accomplished with current resources?</a:t>
            </a:r>
          </a:p>
        </p:txBody>
      </p:sp>
      <p:sp>
        <p:nvSpPr>
          <p:cNvPr id="111" name="Model one additional information domain per quarter…"/>
          <p:cNvSpPr txBox="1"/>
          <p:nvPr>
            <p:ph type="body" idx="1"/>
          </p:nvPr>
        </p:nvSpPr>
        <p:spPr>
          <a:xfrm>
            <a:off x="762000" y="1447799"/>
            <a:ext cx="7620000" cy="5105403"/>
          </a:xfrm>
          <a:prstGeom prst="rect">
            <a:avLst/>
          </a:prstGeom>
        </p:spPr>
        <p:txBody>
          <a:bodyPr>
            <a:normAutofit fontScale="100000" lnSpcReduction="0"/>
          </a:bodyPr>
          <a:lstStyle/>
          <a:p>
            <a:pPr marL="495300" indent="-495300">
              <a:buFont typeface="Trebuchet MS"/>
              <a:defRPr sz="1800">
                <a:solidFill>
                  <a:srgbClr val="000000"/>
                </a:solidFill>
              </a:defRPr>
            </a:pPr>
            <a:r>
              <a:rPr sz="2600">
                <a:solidFill>
                  <a:srgbClr val="002060"/>
                </a:solidFill>
                <a:latin typeface="Calibri"/>
                <a:ea typeface="Calibri"/>
                <a:cs typeface="Calibri"/>
                <a:sym typeface="Calibri"/>
              </a:rPr>
              <a:t>Model one additional information domain per quarter</a:t>
            </a:r>
          </a:p>
          <a:p>
            <a:pPr marL="495300" indent="-495300">
              <a:buFont typeface="Trebuchet MS"/>
              <a:defRPr sz="1800">
                <a:solidFill>
                  <a:srgbClr val="000000"/>
                </a:solidFill>
              </a:defRPr>
            </a:pPr>
            <a:r>
              <a:rPr sz="2600">
                <a:solidFill>
                  <a:srgbClr val="002060"/>
                </a:solidFill>
                <a:latin typeface="Calibri"/>
                <a:ea typeface="Calibri"/>
                <a:cs typeface="Calibri"/>
                <a:sym typeface="Calibri"/>
              </a:rPr>
              <a:t>Model terminologies and define value sets to support the additional information domain modeled each quarter</a:t>
            </a:r>
          </a:p>
          <a:p>
            <a:pPr marL="495300" indent="-495300">
              <a:buFont typeface="Trebuchet MS"/>
              <a:defRPr sz="1800">
                <a:solidFill>
                  <a:srgbClr val="000000"/>
                </a:solidFill>
              </a:defRPr>
            </a:pPr>
            <a:r>
              <a:rPr sz="2600">
                <a:solidFill>
                  <a:srgbClr val="1D165A"/>
                </a:solidFill>
                <a:latin typeface="Calibri"/>
                <a:ea typeface="Calibri"/>
                <a:cs typeface="Calibri"/>
                <a:sym typeface="Calibri"/>
              </a:rPr>
              <a:t>Fully map the data requirements of all S&amp;I Framework initiatives to the FHIM over a period of 2 months</a:t>
            </a:r>
          </a:p>
          <a:p>
            <a:pPr marL="495300" indent="-495300">
              <a:buFont typeface="Trebuchet MS"/>
              <a:defRPr sz="1800">
                <a:solidFill>
                  <a:srgbClr val="000000"/>
                </a:solidFill>
              </a:defRPr>
            </a:pPr>
            <a:r>
              <a:rPr sz="2600">
                <a:solidFill>
                  <a:srgbClr val="1D165A"/>
                </a:solidFill>
                <a:latin typeface="Calibri"/>
                <a:ea typeface="Calibri"/>
                <a:cs typeface="Calibri"/>
                <a:sym typeface="Calibri"/>
              </a:rPr>
              <a:t>Support the information modeling requirements of the DAF/SDC/CQF S&amp;I Framework initiatives</a:t>
            </a:r>
          </a:p>
        </p:txBody>
      </p:sp>
      <p:sp>
        <p:nvSpPr>
          <p:cNvPr id="1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defRPr sz="1800">
                <a:solidFill>
                  <a:srgbClr val="000000"/>
                </a:solidFill>
              </a:defRPr>
            </a:pPr>
            <a:fld id="{86CB4B4D-7CA3-9044-876B-883B54F8677D}" type="slidenum">
              <a:rPr sz="1100">
                <a:solidFill>
                  <a:srgbClr val="1D165A"/>
                </a:solidFill>
              </a:rPr>
            </a:fld>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What can be accomplished with current resources?"/>
          <p:cNvSpPr txBox="1"/>
          <p:nvPr>
            <p:ph type="title"/>
          </p:nvPr>
        </p:nvSpPr>
        <p:spPr>
          <a:prstGeom prst="rect">
            <a:avLst/>
          </a:prstGeom>
        </p:spPr>
        <p:txBody>
          <a:bodyPr>
            <a:normAutofit fontScale="100000" lnSpcReduction="0"/>
          </a:bodyPr>
          <a:lstStyle>
            <a:lvl1pPr>
              <a:defRPr sz="2800">
                <a:solidFill>
                  <a:schemeClr val="accent1"/>
                </a:solidFill>
              </a:defRPr>
            </a:lvl1pPr>
          </a:lstStyle>
          <a:p>
            <a:pPr>
              <a:defRPr sz="1800">
                <a:solidFill>
                  <a:srgbClr val="000000"/>
                </a:solidFill>
              </a:defRPr>
            </a:pPr>
            <a:r>
              <a:rPr sz="2800">
                <a:solidFill>
                  <a:schemeClr val="accent1"/>
                </a:solidFill>
              </a:rPr>
              <a:t>What can be accomplished with current resources?</a:t>
            </a:r>
          </a:p>
        </p:txBody>
      </p:sp>
      <p:sp>
        <p:nvSpPr>
          <p:cNvPr id="117" name="Fully integrate the FHIM into the S&amp;I Framework process over a period of 3-4 months…"/>
          <p:cNvSpPr txBox="1"/>
          <p:nvPr>
            <p:ph type="body" idx="1"/>
          </p:nvPr>
        </p:nvSpPr>
        <p:spPr>
          <a:xfrm>
            <a:off x="762000" y="1447799"/>
            <a:ext cx="7620000" cy="5105403"/>
          </a:xfrm>
          <a:prstGeom prst="rect">
            <a:avLst/>
          </a:prstGeom>
        </p:spPr>
        <p:txBody>
          <a:bodyPr>
            <a:normAutofit fontScale="100000" lnSpcReduction="0"/>
          </a:bodyPr>
          <a:lstStyle/>
          <a:p>
            <a:pPr marL="495300" indent="-495300">
              <a:buFont typeface="Trebuchet MS"/>
              <a:defRPr sz="1800">
                <a:solidFill>
                  <a:srgbClr val="000000"/>
                </a:solidFill>
              </a:defRPr>
            </a:pPr>
            <a:r>
              <a:rPr sz="2600">
                <a:solidFill>
                  <a:srgbClr val="1D165A"/>
                </a:solidFill>
                <a:latin typeface="Calibri"/>
                <a:ea typeface="Calibri"/>
                <a:cs typeface="Calibri"/>
                <a:sym typeface="Calibri"/>
              </a:rPr>
              <a:t>Fully integrate the FHIM into the S&amp;I Framework process over a period of 3-4 months</a:t>
            </a:r>
          </a:p>
          <a:p>
            <a:pPr marL="495300" indent="-495300">
              <a:buFont typeface="Trebuchet MS"/>
              <a:defRPr sz="1800">
                <a:solidFill>
                  <a:srgbClr val="000000"/>
                </a:solidFill>
              </a:defRPr>
            </a:pPr>
            <a:r>
              <a:rPr sz="2600">
                <a:solidFill>
                  <a:srgbClr val="1D165A"/>
                </a:solidFill>
                <a:latin typeface="Calibri"/>
                <a:ea typeface="Calibri"/>
                <a:cs typeface="Calibri"/>
                <a:sym typeface="Calibri"/>
              </a:rPr>
              <a:t>Begin generating interoperability specifications for S&amp;I Framework initiatives using the FHA Model Driven Architecture (MDA) process - in approximately 4 months</a:t>
            </a:r>
          </a:p>
          <a:p>
            <a:pPr marL="495300" indent="-495300">
              <a:buFont typeface="Trebuchet MS"/>
              <a:defRPr sz="1800">
                <a:solidFill>
                  <a:srgbClr val="000000"/>
                </a:solidFill>
              </a:defRPr>
            </a:pPr>
            <a:r>
              <a:rPr sz="2600">
                <a:solidFill>
                  <a:srgbClr val="1D165A"/>
                </a:solidFill>
                <a:latin typeface="Calibri"/>
                <a:ea typeface="Calibri"/>
                <a:cs typeface="Calibri"/>
                <a:sym typeface="Calibri"/>
              </a:rPr>
              <a:t>Support the generation of 2 interoperability specifications per year</a:t>
            </a:r>
          </a:p>
        </p:txBody>
      </p:sp>
      <p:sp>
        <p:nvSpPr>
          <p:cNvPr id="1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defRPr sz="1800">
                <a:solidFill>
                  <a:srgbClr val="000000"/>
                </a:solidFill>
              </a:defRPr>
            </a:pPr>
            <a:fld id="{86CB4B4D-7CA3-9044-876B-883B54F8677D}" type="slidenum">
              <a:rPr sz="1100">
                <a:solidFill>
                  <a:srgbClr val="1D165A"/>
                </a:solidFill>
              </a:rPr>
            </a:fld>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What can be accomplished with 3 added resources?"/>
          <p:cNvSpPr txBox="1"/>
          <p:nvPr>
            <p:ph type="title"/>
          </p:nvPr>
        </p:nvSpPr>
        <p:spPr>
          <a:xfrm>
            <a:off x="1524000" y="0"/>
            <a:ext cx="7696200" cy="1282700"/>
          </a:xfrm>
          <a:prstGeom prst="rect">
            <a:avLst/>
          </a:prstGeom>
        </p:spPr>
        <p:txBody>
          <a:bodyPr>
            <a:normAutofit fontScale="100000" lnSpcReduction="0"/>
          </a:bodyPr>
          <a:lstStyle>
            <a:lvl1pPr>
              <a:defRPr sz="2800">
                <a:solidFill>
                  <a:schemeClr val="accent1"/>
                </a:solidFill>
              </a:defRPr>
            </a:lvl1pPr>
          </a:lstStyle>
          <a:p>
            <a:pPr>
              <a:defRPr sz="1800">
                <a:solidFill>
                  <a:srgbClr val="000000"/>
                </a:solidFill>
              </a:defRPr>
            </a:pPr>
            <a:r>
              <a:rPr sz="2800">
                <a:solidFill>
                  <a:schemeClr val="accent1"/>
                </a:solidFill>
              </a:rPr>
              <a:t>What can be accomplished with 3 added resources?</a:t>
            </a:r>
          </a:p>
        </p:txBody>
      </p:sp>
      <p:sp>
        <p:nvSpPr>
          <p:cNvPr id="121" name="Model three additional information domains per quarter…"/>
          <p:cNvSpPr txBox="1"/>
          <p:nvPr>
            <p:ph type="body" idx="1"/>
          </p:nvPr>
        </p:nvSpPr>
        <p:spPr>
          <a:xfrm>
            <a:off x="762000" y="1371600"/>
            <a:ext cx="7924800" cy="4978402"/>
          </a:xfrm>
          <a:prstGeom prst="rect">
            <a:avLst/>
          </a:prstGeom>
        </p:spPr>
        <p:txBody>
          <a:bodyPr>
            <a:normAutofit fontScale="100000" lnSpcReduction="0"/>
          </a:bodyPr>
          <a:lstStyle/>
          <a:p>
            <a:pPr marL="470534" indent="-470534" defTabSz="868680">
              <a:spcBef>
                <a:spcPts val="500"/>
              </a:spcBef>
              <a:buFont typeface="Trebuchet MS"/>
              <a:defRPr sz="1710">
                <a:solidFill>
                  <a:srgbClr val="000000"/>
                </a:solidFill>
              </a:defRPr>
            </a:pPr>
            <a:r>
              <a:rPr sz="2470">
                <a:solidFill>
                  <a:srgbClr val="1D165A"/>
                </a:solidFill>
                <a:latin typeface="Calibri"/>
                <a:ea typeface="Calibri"/>
                <a:cs typeface="Calibri"/>
                <a:sym typeface="Calibri"/>
              </a:rPr>
              <a:t>Model three additional information domains per quarter</a:t>
            </a:r>
          </a:p>
          <a:p>
            <a:pPr marL="470534" indent="-470534" defTabSz="868680">
              <a:spcBef>
                <a:spcPts val="500"/>
              </a:spcBef>
              <a:buFont typeface="Trebuchet MS"/>
              <a:defRPr sz="1710">
                <a:solidFill>
                  <a:srgbClr val="000000"/>
                </a:solidFill>
              </a:defRPr>
            </a:pPr>
            <a:r>
              <a:rPr sz="2470">
                <a:solidFill>
                  <a:srgbClr val="002060"/>
                </a:solidFill>
                <a:latin typeface="Calibri"/>
                <a:ea typeface="Calibri"/>
                <a:cs typeface="Calibri"/>
                <a:sym typeface="Calibri"/>
              </a:rPr>
              <a:t>Model terminologies and define value sets to support the three additional information domains modeled each quarter and model terminologies and define value sets for one additional information domain</a:t>
            </a:r>
          </a:p>
          <a:p>
            <a:pPr marL="470534" indent="-470534" defTabSz="868680">
              <a:spcBef>
                <a:spcPts val="500"/>
              </a:spcBef>
              <a:buFont typeface="Trebuchet MS"/>
              <a:defRPr sz="1710">
                <a:solidFill>
                  <a:srgbClr val="000000"/>
                </a:solidFill>
              </a:defRPr>
            </a:pPr>
            <a:r>
              <a:rPr sz="2470">
                <a:solidFill>
                  <a:srgbClr val="1D165A"/>
                </a:solidFill>
                <a:latin typeface="Calibri"/>
                <a:ea typeface="Calibri"/>
                <a:cs typeface="Calibri"/>
                <a:sym typeface="Calibri"/>
              </a:rPr>
              <a:t>Fully map the data requirements of all S&amp;I Framework initiatives to the FHIM over a period of 1 month</a:t>
            </a:r>
          </a:p>
          <a:p>
            <a:pPr marL="470534" indent="-470534" defTabSz="868680">
              <a:spcBef>
                <a:spcPts val="500"/>
              </a:spcBef>
              <a:buFont typeface="Trebuchet MS"/>
              <a:defRPr sz="1710">
                <a:solidFill>
                  <a:srgbClr val="000000"/>
                </a:solidFill>
              </a:defRPr>
            </a:pPr>
            <a:r>
              <a:rPr sz="2470">
                <a:solidFill>
                  <a:srgbClr val="1D165A"/>
                </a:solidFill>
                <a:latin typeface="Calibri"/>
                <a:ea typeface="Calibri"/>
                <a:cs typeface="Calibri"/>
                <a:sym typeface="Calibri"/>
              </a:rPr>
              <a:t>Support the information modeling requirements of two additional S&amp;I Framework initiatives besides DAF/SDC/CQF</a:t>
            </a:r>
          </a:p>
        </p:txBody>
      </p:sp>
      <p:sp>
        <p:nvSpPr>
          <p:cNvPr id="1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defRPr sz="1800">
                <a:solidFill>
                  <a:srgbClr val="000000"/>
                </a:solidFill>
              </a:defRPr>
            </a:pPr>
            <a:fld id="{86CB4B4D-7CA3-9044-876B-883B54F8677D}" type="slidenum">
              <a:rPr sz="1100">
                <a:solidFill>
                  <a:srgbClr val="1D165A"/>
                </a:solidFill>
              </a:rPr>
            </a:fld>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What can be accomplished with 3 added resources? … Continued"/>
          <p:cNvSpPr txBox="1"/>
          <p:nvPr>
            <p:ph type="title"/>
          </p:nvPr>
        </p:nvSpPr>
        <p:spPr>
          <a:xfrm>
            <a:off x="1524000" y="-1"/>
            <a:ext cx="7696200" cy="1270945"/>
          </a:xfrm>
          <a:prstGeom prst="rect">
            <a:avLst/>
          </a:prstGeom>
        </p:spPr>
        <p:txBody>
          <a:bodyPr>
            <a:normAutofit fontScale="100000" lnSpcReduction="0"/>
          </a:bodyPr>
          <a:lstStyle/>
          <a:p>
            <a:pPr>
              <a:defRPr>
                <a:solidFill>
                  <a:srgbClr val="000000"/>
                </a:solidFill>
              </a:defRPr>
            </a:pPr>
            <a:r>
              <a:rPr sz="2800">
                <a:solidFill>
                  <a:schemeClr val="accent1"/>
                </a:solidFill>
              </a:rPr>
              <a:t>What can be accomplished with 3 added resources?</a:t>
            </a:r>
            <a:r>
              <a:rPr sz="2800">
                <a:solidFill>
                  <a:schemeClr val="accent1"/>
                </a:solidFill>
              </a:rPr>
              <a:t> </a:t>
            </a:r>
            <a:r>
              <a:rPr sz="2200">
                <a:solidFill>
                  <a:schemeClr val="accent1"/>
                </a:solidFill>
              </a:rPr>
              <a:t>… </a:t>
            </a:r>
            <a:r>
              <a:rPr i="1" sz="2100">
                <a:solidFill>
                  <a:schemeClr val="accent1"/>
                </a:solidFill>
              </a:rPr>
              <a:t>Continued</a:t>
            </a:r>
          </a:p>
        </p:txBody>
      </p:sp>
      <p:sp>
        <p:nvSpPr>
          <p:cNvPr id="125" name="Fully integrate the FHIM into the S&amp;I Framework process over a period of 2 months…"/>
          <p:cNvSpPr txBox="1"/>
          <p:nvPr>
            <p:ph type="body" idx="1"/>
          </p:nvPr>
        </p:nvSpPr>
        <p:spPr>
          <a:xfrm>
            <a:off x="762000" y="1361280"/>
            <a:ext cx="7620000" cy="5105403"/>
          </a:xfrm>
          <a:prstGeom prst="rect">
            <a:avLst/>
          </a:prstGeom>
        </p:spPr>
        <p:txBody>
          <a:bodyPr>
            <a:normAutofit fontScale="100000" lnSpcReduction="0"/>
          </a:bodyPr>
          <a:lstStyle/>
          <a:p>
            <a:pPr marL="495300" indent="-495300">
              <a:buFont typeface="Trebuchet MS"/>
              <a:defRPr sz="1800">
                <a:solidFill>
                  <a:srgbClr val="000000"/>
                </a:solidFill>
              </a:defRPr>
            </a:pPr>
            <a:r>
              <a:rPr sz="2600">
                <a:solidFill>
                  <a:srgbClr val="1D165A"/>
                </a:solidFill>
                <a:latin typeface="Calibri"/>
                <a:ea typeface="Calibri"/>
                <a:cs typeface="Calibri"/>
                <a:sym typeface="Calibri"/>
              </a:rPr>
              <a:t>Fully integrate the FHIM into the S&amp;I Framework process over a period of 2 months</a:t>
            </a:r>
          </a:p>
          <a:p>
            <a:pPr marL="495300" indent="-495300">
              <a:buFont typeface="Trebuchet MS"/>
              <a:defRPr sz="1800">
                <a:solidFill>
                  <a:srgbClr val="000000"/>
                </a:solidFill>
              </a:defRPr>
            </a:pPr>
            <a:r>
              <a:rPr sz="2600">
                <a:solidFill>
                  <a:srgbClr val="1D165A"/>
                </a:solidFill>
                <a:latin typeface="Calibri"/>
                <a:ea typeface="Calibri"/>
                <a:cs typeface="Calibri"/>
                <a:sym typeface="Calibri"/>
              </a:rPr>
              <a:t>Begin generating interoperability specifications for S&amp;I Framework initiatives using the FHA Model Driven Architecture (MDA) process - in approximately 2 months</a:t>
            </a:r>
          </a:p>
          <a:p>
            <a:pPr marL="495300" indent="-495300">
              <a:buFont typeface="Trebuchet MS"/>
              <a:defRPr sz="1800">
                <a:solidFill>
                  <a:srgbClr val="000000"/>
                </a:solidFill>
              </a:defRPr>
            </a:pPr>
            <a:r>
              <a:rPr sz="2600">
                <a:solidFill>
                  <a:srgbClr val="1D165A"/>
                </a:solidFill>
                <a:latin typeface="Calibri"/>
                <a:ea typeface="Calibri"/>
                <a:cs typeface="Calibri"/>
                <a:sym typeface="Calibri"/>
              </a:rPr>
              <a:t>Support the generation of 4 interoperability specifications per year</a:t>
            </a:r>
          </a:p>
        </p:txBody>
      </p:sp>
      <p:sp>
        <p:nvSpPr>
          <p:cNvPr id="1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defRPr sz="1800">
                <a:solidFill>
                  <a:srgbClr val="000000"/>
                </a:solidFill>
              </a:defRPr>
            </a:pPr>
            <a:fld id="{86CB4B4D-7CA3-9044-876B-883B54F8677D}" type="slidenum">
              <a:rPr sz="1100">
                <a:solidFill>
                  <a:srgbClr val="1D165A"/>
                </a:solidFill>
              </a:rPr>
            </a:fld>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image9.png" descr="image9.png"/>
          <p:cNvPicPr>
            <a:picLocks noChangeAspect="1"/>
          </p:cNvPicPr>
          <p:nvPr/>
        </p:nvPicPr>
        <p:blipFill>
          <a:blip r:embed="rId2">
            <a:extLst/>
          </a:blip>
          <a:stretch>
            <a:fillRect/>
          </a:stretch>
        </p:blipFill>
        <p:spPr>
          <a:xfrm>
            <a:off x="500062" y="1493837"/>
            <a:ext cx="8150226" cy="4241802"/>
          </a:xfrm>
          <a:prstGeom prst="rect">
            <a:avLst/>
          </a:prstGeom>
          <a:ln w="12700">
            <a:miter lim="400000"/>
          </a:ln>
        </p:spPr>
      </p:pic>
      <p:sp>
        <p:nvSpPr>
          <p:cNvPr id="129" name="Your Comments/…"/>
          <p:cNvSpPr txBox="1"/>
          <p:nvPr>
            <p:ph type="body" sz="quarter" idx="4294967295"/>
          </p:nvPr>
        </p:nvSpPr>
        <p:spPr>
          <a:xfrm>
            <a:off x="5191125" y="2571750"/>
            <a:ext cx="3063876" cy="2108200"/>
          </a:xfrm>
          <a:prstGeom prst="rect">
            <a:avLst/>
          </a:prstGeom>
        </p:spPr>
        <p:txBody>
          <a:bodyPr lIns="0" tIns="0" rIns="0" bIns="0">
            <a:normAutofit fontScale="100000" lnSpcReduction="0"/>
          </a:bodyPr>
          <a:lstStyle/>
          <a:p>
            <a:pPr marL="0" indent="0" algn="ctr">
              <a:spcBef>
                <a:spcPts val="800"/>
              </a:spcBef>
              <a:buSzTx/>
              <a:buNone/>
              <a:defRPr sz="1800">
                <a:solidFill>
                  <a:srgbClr val="000000"/>
                </a:solidFill>
              </a:defRPr>
            </a:pPr>
            <a:r>
              <a:rPr sz="3600">
                <a:solidFill>
                  <a:srgbClr val="1D165A"/>
                </a:solidFill>
                <a:latin typeface="Calibri"/>
                <a:ea typeface="Calibri"/>
                <a:cs typeface="Calibri"/>
                <a:sym typeface="Calibri"/>
              </a:rPr>
              <a:t>Your Comments/</a:t>
            </a:r>
          </a:p>
          <a:p>
            <a:pPr marL="0" indent="0" algn="ctr">
              <a:spcBef>
                <a:spcPts val="800"/>
              </a:spcBef>
              <a:buSzTx/>
              <a:buNone/>
              <a:defRPr sz="1800">
                <a:solidFill>
                  <a:srgbClr val="000000"/>
                </a:solidFill>
              </a:defRPr>
            </a:pPr>
            <a:r>
              <a:rPr sz="3600">
                <a:solidFill>
                  <a:srgbClr val="1D165A"/>
                </a:solidFill>
                <a:latin typeface="Calibri"/>
                <a:ea typeface="Calibri"/>
                <a:cs typeface="Calibri"/>
                <a:sym typeface="Calibri"/>
              </a:rPr>
              <a:t>Questions?</a:t>
            </a:r>
          </a:p>
        </p:txBody>
      </p:sp>
      <p:sp>
        <p:nvSpPr>
          <p:cNvPr id="130" name="8"/>
          <p:cNvSpPr txBox="1"/>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a:defRPr sz="1800">
                <a:solidFill>
                  <a:srgbClr val="000000"/>
                </a:solidFill>
              </a:defRPr>
            </a:pPr>
            <a:r>
              <a:rPr sz="1100">
                <a:solidFill>
                  <a:srgbClr val="808080"/>
                </a:solidFill>
              </a:rPr>
              <a:t>8</a:t>
            </a:r>
          </a:p>
        </p:txBody>
      </p:sp>
      <p:pic>
        <p:nvPicPr>
          <p:cNvPr id="131" name="image10.png" descr="image10.png"/>
          <p:cNvPicPr>
            <a:picLocks noChangeAspect="1"/>
          </p:cNvPicPr>
          <p:nvPr/>
        </p:nvPicPr>
        <p:blipFill>
          <a:blip r:embed="rId3">
            <a:extLst/>
          </a:blip>
          <a:stretch>
            <a:fillRect/>
          </a:stretch>
        </p:blipFill>
        <p:spPr>
          <a:xfrm>
            <a:off x="349250" y="1555750"/>
            <a:ext cx="4916488" cy="426243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ONC website:…"/>
          <p:cNvSpPr txBox="1"/>
          <p:nvPr>
            <p:ph type="body" idx="4294967295"/>
          </p:nvPr>
        </p:nvSpPr>
        <p:spPr>
          <a:xfrm>
            <a:off x="838200" y="1447800"/>
            <a:ext cx="7620000" cy="4691063"/>
          </a:xfrm>
          <a:prstGeom prst="rect">
            <a:avLst/>
          </a:prstGeom>
        </p:spPr>
        <p:txBody>
          <a:bodyPr lIns="0" tIns="0" rIns="0" bIns="0">
            <a:normAutofit fontScale="100000" lnSpcReduction="0"/>
          </a:bodyPr>
          <a:lstStyle/>
          <a:p>
            <a:pPr>
              <a:lnSpc>
                <a:spcPct val="110000"/>
              </a:lnSpc>
              <a:spcBef>
                <a:spcPts val="100"/>
              </a:spcBef>
              <a:buSzTx/>
              <a:buNone/>
              <a:defRPr sz="1800">
                <a:solidFill>
                  <a:srgbClr val="000000"/>
                </a:solidFill>
              </a:defRPr>
            </a:pPr>
            <a:r>
              <a:rPr b="1">
                <a:solidFill>
                  <a:schemeClr val="accent2"/>
                </a:solidFill>
                <a:latin typeface="Calibri"/>
                <a:ea typeface="Calibri"/>
                <a:cs typeface="Calibri"/>
                <a:sym typeface="Calibri"/>
              </a:rPr>
              <a:t>ONC website:</a:t>
            </a:r>
          </a:p>
          <a:p>
            <a:pPr>
              <a:lnSpc>
                <a:spcPct val="110000"/>
              </a:lnSpc>
              <a:spcBef>
                <a:spcPts val="100"/>
              </a:spcBef>
              <a:buSzTx/>
              <a:buNone/>
              <a:defRPr sz="1800">
                <a:solidFill>
                  <a:srgbClr val="000000"/>
                </a:solidFill>
              </a:defRPr>
            </a:pPr>
            <a:r>
              <a:rPr u="sng">
                <a:solidFill>
                  <a:srgbClr val="0000FF"/>
                </a:solidFill>
                <a:uFill>
                  <a:solidFill>
                    <a:srgbClr val="0000FF"/>
                  </a:solidFill>
                </a:uFill>
                <a:latin typeface="Calibri"/>
                <a:ea typeface="Calibri"/>
                <a:cs typeface="Calibri"/>
                <a:sym typeface="Calibri"/>
                <a:hlinkClick r:id="rId2" invalidUrl="" action="" tgtFrame="" tooltip="" history="1" highlightClick="0" endSnd="0"/>
              </a:rPr>
              <a:t>www.healthit.gov</a:t>
            </a:r>
            <a:endParaRPr>
              <a:latin typeface="Calibri"/>
              <a:ea typeface="Calibri"/>
              <a:cs typeface="Calibri"/>
              <a:sym typeface="Calibri"/>
            </a:endParaRPr>
          </a:p>
          <a:p>
            <a:pPr>
              <a:lnSpc>
                <a:spcPct val="110000"/>
              </a:lnSpc>
              <a:spcBef>
                <a:spcPts val="100"/>
              </a:spcBef>
              <a:buSzTx/>
              <a:buNone/>
              <a:defRPr sz="1800">
                <a:solidFill>
                  <a:srgbClr val="000000"/>
                </a:solidFill>
              </a:defRPr>
            </a:pPr>
            <a:endParaRPr>
              <a:latin typeface="Calibri"/>
              <a:ea typeface="Calibri"/>
              <a:cs typeface="Calibri"/>
              <a:sym typeface="Calibri"/>
            </a:endParaRPr>
          </a:p>
          <a:p>
            <a:pPr>
              <a:lnSpc>
                <a:spcPct val="110000"/>
              </a:lnSpc>
              <a:spcBef>
                <a:spcPts val="100"/>
              </a:spcBef>
              <a:buSzTx/>
              <a:buNone/>
              <a:defRPr sz="1800">
                <a:solidFill>
                  <a:srgbClr val="000000"/>
                </a:solidFill>
              </a:defRPr>
            </a:pPr>
            <a:r>
              <a:rPr b="1">
                <a:solidFill>
                  <a:schemeClr val="accent2"/>
                </a:solidFill>
                <a:latin typeface="Calibri"/>
                <a:ea typeface="Calibri"/>
                <a:cs typeface="Calibri"/>
                <a:sym typeface="Calibri"/>
              </a:rPr>
              <a:t>Direct Project website:</a:t>
            </a:r>
          </a:p>
          <a:p>
            <a:pPr>
              <a:lnSpc>
                <a:spcPct val="110000"/>
              </a:lnSpc>
              <a:spcBef>
                <a:spcPts val="100"/>
              </a:spcBef>
              <a:buSzTx/>
              <a:buNone/>
              <a:defRPr sz="1800">
                <a:solidFill>
                  <a:srgbClr val="000000"/>
                </a:solidFill>
              </a:defRPr>
            </a:pPr>
            <a:r>
              <a:rPr u="sng">
                <a:solidFill>
                  <a:srgbClr val="0000FF"/>
                </a:solidFill>
                <a:uFill>
                  <a:solidFill>
                    <a:srgbClr val="0000FF"/>
                  </a:solidFill>
                </a:uFill>
                <a:latin typeface="Calibri"/>
                <a:ea typeface="Calibri"/>
                <a:cs typeface="Calibri"/>
                <a:sym typeface="Calibri"/>
                <a:hlinkClick r:id="rId3" invalidUrl="" action="" tgtFrame="" tooltip="" history="1" highlightClick="0" endSnd="0"/>
              </a:rPr>
              <a:t>www.directproject.org</a:t>
            </a:r>
            <a:endParaRPr>
              <a:latin typeface="Calibri"/>
              <a:ea typeface="Calibri"/>
              <a:cs typeface="Calibri"/>
              <a:sym typeface="Calibri"/>
            </a:endParaRPr>
          </a:p>
          <a:p>
            <a:pPr>
              <a:lnSpc>
                <a:spcPct val="110000"/>
              </a:lnSpc>
              <a:spcBef>
                <a:spcPts val="100"/>
              </a:spcBef>
              <a:buSzTx/>
              <a:buNone/>
              <a:defRPr sz="1800">
                <a:solidFill>
                  <a:srgbClr val="000000"/>
                </a:solidFill>
              </a:defRPr>
            </a:pPr>
            <a:endParaRPr>
              <a:latin typeface="Calibri"/>
              <a:ea typeface="Calibri"/>
              <a:cs typeface="Calibri"/>
              <a:sym typeface="Calibri"/>
            </a:endParaRPr>
          </a:p>
          <a:p>
            <a:pPr>
              <a:lnSpc>
                <a:spcPct val="110000"/>
              </a:lnSpc>
              <a:spcBef>
                <a:spcPts val="100"/>
              </a:spcBef>
              <a:buSzTx/>
              <a:buNone/>
              <a:defRPr sz="1800">
                <a:solidFill>
                  <a:srgbClr val="000000"/>
                </a:solidFill>
              </a:defRPr>
            </a:pPr>
            <a:r>
              <a:rPr b="1">
                <a:solidFill>
                  <a:schemeClr val="accent2"/>
                </a:solidFill>
                <a:latin typeface="Calibri"/>
                <a:ea typeface="Calibri"/>
                <a:cs typeface="Calibri"/>
                <a:sym typeface="Calibri"/>
              </a:rPr>
              <a:t>S&amp;I Framework wiki:</a:t>
            </a:r>
          </a:p>
          <a:p>
            <a:pPr>
              <a:lnSpc>
                <a:spcPct val="110000"/>
              </a:lnSpc>
              <a:spcBef>
                <a:spcPts val="100"/>
              </a:spcBef>
              <a:buSzTx/>
              <a:buNone/>
              <a:defRPr sz="1800">
                <a:solidFill>
                  <a:srgbClr val="000000"/>
                </a:solidFill>
              </a:defRPr>
            </a:pPr>
            <a:r>
              <a:rPr u="sng">
                <a:solidFill>
                  <a:srgbClr val="0000FF"/>
                </a:solidFill>
                <a:uFill>
                  <a:solidFill>
                    <a:srgbClr val="0000FF"/>
                  </a:solidFill>
                </a:uFill>
                <a:latin typeface="Calibri"/>
                <a:ea typeface="Calibri"/>
                <a:cs typeface="Calibri"/>
                <a:sym typeface="Calibri"/>
                <a:hlinkClick r:id="rId4" invalidUrl="" action="" tgtFrame="" tooltip="" history="1" highlightClick="0" endSnd="0"/>
              </a:rPr>
              <a:t>http://wiki.siframework.org</a:t>
            </a:r>
            <a:endParaRPr>
              <a:latin typeface="Calibri"/>
              <a:ea typeface="Calibri"/>
              <a:cs typeface="Calibri"/>
              <a:sym typeface="Calibri"/>
            </a:endParaRPr>
          </a:p>
          <a:p>
            <a:pPr>
              <a:lnSpc>
                <a:spcPct val="110000"/>
              </a:lnSpc>
              <a:spcBef>
                <a:spcPts val="100"/>
              </a:spcBef>
              <a:buSzTx/>
              <a:buNone/>
              <a:defRPr sz="1800">
                <a:solidFill>
                  <a:srgbClr val="000000"/>
                </a:solidFill>
              </a:defRPr>
            </a:pPr>
            <a:endParaRPr>
              <a:latin typeface="Calibri"/>
              <a:ea typeface="Calibri"/>
              <a:cs typeface="Calibri"/>
              <a:sym typeface="Calibri"/>
            </a:endParaRPr>
          </a:p>
          <a:p>
            <a:pPr>
              <a:lnSpc>
                <a:spcPct val="110000"/>
              </a:lnSpc>
              <a:spcBef>
                <a:spcPts val="100"/>
              </a:spcBef>
              <a:buSzTx/>
              <a:buNone/>
              <a:defRPr sz="1800">
                <a:solidFill>
                  <a:srgbClr val="000000"/>
                </a:solidFill>
              </a:defRPr>
            </a:pPr>
            <a:r>
              <a:rPr b="1">
                <a:solidFill>
                  <a:schemeClr val="accent2"/>
                </a:solidFill>
                <a:latin typeface="Calibri"/>
                <a:ea typeface="Calibri"/>
                <a:cs typeface="Calibri"/>
                <a:sym typeface="Calibri"/>
              </a:rPr>
              <a:t>CONNECT website:</a:t>
            </a:r>
          </a:p>
          <a:p>
            <a:pPr>
              <a:lnSpc>
                <a:spcPct val="110000"/>
              </a:lnSpc>
              <a:spcBef>
                <a:spcPts val="100"/>
              </a:spcBef>
              <a:buSzTx/>
              <a:buNone/>
              <a:defRPr sz="1800">
                <a:solidFill>
                  <a:srgbClr val="000000"/>
                </a:solidFill>
              </a:defRPr>
            </a:pPr>
            <a:r>
              <a:rPr u="sng">
                <a:solidFill>
                  <a:srgbClr val="1D165A"/>
                </a:solidFill>
                <a:latin typeface="Calibri"/>
                <a:ea typeface="Calibri"/>
                <a:cs typeface="Calibri"/>
                <a:sym typeface="Calibri"/>
              </a:rPr>
              <a:t>wiki.connectopensource.org</a:t>
            </a:r>
          </a:p>
          <a:p>
            <a:pPr>
              <a:lnSpc>
                <a:spcPct val="110000"/>
              </a:lnSpc>
              <a:spcBef>
                <a:spcPts val="100"/>
              </a:spcBef>
              <a:buSzTx/>
              <a:buNone/>
              <a:defRPr sz="1800">
                <a:solidFill>
                  <a:srgbClr val="000000"/>
                </a:solidFill>
              </a:defRPr>
            </a:pPr>
            <a:endParaRPr>
              <a:latin typeface="Calibri"/>
              <a:ea typeface="Calibri"/>
              <a:cs typeface="Calibri"/>
              <a:sym typeface="Calibri"/>
            </a:endParaRPr>
          </a:p>
          <a:p>
            <a:pPr>
              <a:lnSpc>
                <a:spcPct val="110000"/>
              </a:lnSpc>
              <a:spcBef>
                <a:spcPts val="100"/>
              </a:spcBef>
              <a:buSzTx/>
              <a:buNone/>
              <a:defRPr sz="1800">
                <a:solidFill>
                  <a:srgbClr val="000000"/>
                </a:solidFill>
              </a:defRPr>
            </a:pPr>
            <a:r>
              <a:rPr b="1">
                <a:solidFill>
                  <a:schemeClr val="accent2"/>
                </a:solidFill>
                <a:latin typeface="Calibri"/>
                <a:ea typeface="Calibri"/>
                <a:cs typeface="Calibri"/>
                <a:sym typeface="Calibri"/>
              </a:rPr>
              <a:t>Federal Health Information Model</a:t>
            </a:r>
          </a:p>
          <a:p>
            <a:pPr>
              <a:lnSpc>
                <a:spcPct val="110000"/>
              </a:lnSpc>
              <a:spcBef>
                <a:spcPts val="100"/>
              </a:spcBef>
              <a:buSzTx/>
              <a:buNone/>
              <a:defRPr sz="1800">
                <a:solidFill>
                  <a:srgbClr val="000000"/>
                </a:solidFill>
              </a:defRPr>
            </a:pPr>
            <a:r>
              <a:rPr u="sng">
                <a:solidFill>
                  <a:srgbClr val="0000FF"/>
                </a:solidFill>
                <a:uFill>
                  <a:solidFill>
                    <a:srgbClr val="0000FF"/>
                  </a:solidFill>
                </a:uFill>
                <a:latin typeface="Calibri"/>
                <a:ea typeface="Calibri"/>
                <a:cs typeface="Calibri"/>
                <a:sym typeface="Calibri"/>
                <a:hlinkClick r:id="rId5" invalidUrl="" action="" tgtFrame="" tooltip="" history="1" highlightClick="0" endSnd="0"/>
              </a:rPr>
              <a:t>http://www.fhims.org/</a:t>
            </a:r>
          </a:p>
        </p:txBody>
      </p:sp>
      <p:sp>
        <p:nvSpPr>
          <p:cNvPr id="134" name="More about Federal Health IT Initiatives"/>
          <p:cNvSpPr txBox="1"/>
          <p:nvPr>
            <p:ph type="title" idx="4294967295"/>
          </p:nvPr>
        </p:nvSpPr>
        <p:spPr>
          <a:xfrm>
            <a:off x="1524000" y="152398"/>
            <a:ext cx="7696200" cy="1143004"/>
          </a:xfrm>
          <a:prstGeom prst="rect">
            <a:avLst/>
          </a:prstGeom>
        </p:spPr>
        <p:txBody>
          <a:bodyPr lIns="0" tIns="0" rIns="0" bIns="0">
            <a:normAutofit fontScale="100000" lnSpcReduction="0"/>
          </a:bodyPr>
          <a:lstStyle>
            <a:lvl1pPr>
              <a:defRPr>
                <a:solidFill>
                  <a:schemeClr val="accent1"/>
                </a:solidFill>
                <a:latin typeface="Calibri"/>
                <a:ea typeface="Calibri"/>
                <a:cs typeface="Calibri"/>
                <a:sym typeface="Calibri"/>
              </a:defRPr>
            </a:lvl1pPr>
          </a:lstStyle>
          <a:p>
            <a:pPr>
              <a:defRPr sz="1800">
                <a:solidFill>
                  <a:srgbClr val="000000"/>
                </a:solidFill>
              </a:defRPr>
            </a:pPr>
            <a:r>
              <a:rPr sz="2800">
                <a:solidFill>
                  <a:schemeClr val="accent1"/>
                </a:solidFill>
              </a:rPr>
              <a:t>More about Federal Health IT Initiatives</a:t>
            </a:r>
          </a:p>
        </p:txBody>
      </p:sp>
      <p:sp>
        <p:nvSpPr>
          <p:cNvPr id="135" name="9"/>
          <p:cNvSpPr txBox="1"/>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a:defRPr sz="1800">
                <a:solidFill>
                  <a:srgbClr val="000000"/>
                </a:solidFill>
              </a:defRPr>
            </a:pPr>
            <a:r>
              <a:rPr sz="1100">
                <a:solidFill>
                  <a:srgbClr val="808080"/>
                </a:solidFill>
              </a:rPr>
              <a:t>9</a:t>
            </a:r>
          </a:p>
        </p:txBody>
      </p:sp>
      <p:pic>
        <p:nvPicPr>
          <p:cNvPr id="136" name="pptlogos-04.png" descr="pptlogos-04.png"/>
          <p:cNvPicPr>
            <a:picLocks noChangeAspect="1"/>
          </p:cNvPicPr>
          <p:nvPr/>
        </p:nvPicPr>
        <p:blipFill>
          <a:blip r:embed="rId6">
            <a:extLst/>
          </a:blip>
          <a:stretch>
            <a:fillRect/>
          </a:stretch>
        </p:blipFill>
        <p:spPr>
          <a:xfrm>
            <a:off x="5105400" y="2362200"/>
            <a:ext cx="3016250" cy="733425"/>
          </a:xfrm>
          <a:prstGeom prst="rect">
            <a:avLst/>
          </a:prstGeom>
          <a:ln w="12700">
            <a:miter lim="400000"/>
          </a:ln>
        </p:spPr>
      </p:pic>
      <p:pic>
        <p:nvPicPr>
          <p:cNvPr id="137" name="image12.png" descr="image12.png"/>
          <p:cNvPicPr>
            <a:picLocks noChangeAspect="1"/>
          </p:cNvPicPr>
          <p:nvPr/>
        </p:nvPicPr>
        <p:blipFill>
          <a:blip r:embed="rId7">
            <a:extLst/>
          </a:blip>
          <a:stretch>
            <a:fillRect/>
          </a:stretch>
        </p:blipFill>
        <p:spPr>
          <a:xfrm>
            <a:off x="4953000" y="1457325"/>
            <a:ext cx="3406775" cy="828675"/>
          </a:xfrm>
          <a:prstGeom prst="rect">
            <a:avLst/>
          </a:prstGeom>
          <a:ln w="12700">
            <a:miter lim="400000"/>
          </a:ln>
        </p:spPr>
      </p:pic>
      <p:pic>
        <p:nvPicPr>
          <p:cNvPr id="138" name="image13.png" descr="image13.png"/>
          <p:cNvPicPr>
            <a:picLocks noChangeAspect="1"/>
          </p:cNvPicPr>
          <p:nvPr/>
        </p:nvPicPr>
        <p:blipFill>
          <a:blip r:embed="rId8">
            <a:extLst/>
          </a:blip>
          <a:stretch>
            <a:fillRect/>
          </a:stretch>
        </p:blipFill>
        <p:spPr>
          <a:xfrm>
            <a:off x="5181600" y="3352800"/>
            <a:ext cx="2895600" cy="704850"/>
          </a:xfrm>
          <a:prstGeom prst="rect">
            <a:avLst/>
          </a:prstGeom>
          <a:ln w="12700">
            <a:miter lim="400000"/>
          </a:ln>
        </p:spPr>
      </p:pic>
      <p:pic>
        <p:nvPicPr>
          <p:cNvPr id="139" name="CONNECT_Logo.png" descr="CONNECT_Logo.png"/>
          <p:cNvPicPr>
            <a:picLocks noChangeAspect="1"/>
          </p:cNvPicPr>
          <p:nvPr/>
        </p:nvPicPr>
        <p:blipFill>
          <a:blip r:embed="rId9">
            <a:extLst/>
          </a:blip>
          <a:stretch>
            <a:fillRect/>
          </a:stretch>
        </p:blipFill>
        <p:spPr>
          <a:xfrm>
            <a:off x="5562600" y="4343400"/>
            <a:ext cx="2133600" cy="625475"/>
          </a:xfrm>
          <a:prstGeom prst="rect">
            <a:avLst/>
          </a:prstGeom>
          <a:ln w="12700">
            <a:miter lim="400000"/>
          </a:ln>
        </p:spPr>
      </p:pic>
      <p:pic>
        <p:nvPicPr>
          <p:cNvPr id="140" name="image6.jpeg" descr="image6.jpeg"/>
          <p:cNvPicPr>
            <a:picLocks noChangeAspect="1"/>
          </p:cNvPicPr>
          <p:nvPr/>
        </p:nvPicPr>
        <p:blipFill>
          <a:blip r:embed="rId10">
            <a:extLst/>
          </a:blip>
          <a:stretch>
            <a:fillRect/>
          </a:stretch>
        </p:blipFill>
        <p:spPr>
          <a:xfrm>
            <a:off x="5432425" y="5407025"/>
            <a:ext cx="2446339" cy="635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Find out more about FHA on the ONC website:  http://www.healthit.gov/FHA…"/>
          <p:cNvSpPr txBox="1"/>
          <p:nvPr>
            <p:ph type="body" idx="4294967295"/>
          </p:nvPr>
        </p:nvSpPr>
        <p:spPr>
          <a:xfrm>
            <a:off x="823912" y="1600200"/>
            <a:ext cx="7620001" cy="4114800"/>
          </a:xfrm>
          <a:prstGeom prst="rect">
            <a:avLst/>
          </a:prstGeom>
        </p:spPr>
        <p:txBody>
          <a:bodyPr lIns="0" tIns="0" rIns="0" bIns="0">
            <a:normAutofit fontScale="100000" lnSpcReduction="0"/>
          </a:bodyPr>
          <a:lstStyle/>
          <a:p>
            <a:pPr marL="220434" indent="-220434">
              <a:lnSpc>
                <a:spcPct val="120000"/>
              </a:lnSpc>
              <a:spcBef>
                <a:spcPts val="400"/>
              </a:spcBef>
              <a:buFont typeface="Trebuchet MS"/>
              <a:buChar char="•"/>
              <a:defRPr sz="1800">
                <a:solidFill>
                  <a:srgbClr val="000000"/>
                </a:solidFill>
              </a:defRPr>
            </a:pPr>
            <a:r>
              <a:rPr>
                <a:solidFill>
                  <a:srgbClr val="1D165A"/>
                </a:solidFill>
                <a:latin typeface="Calibri"/>
                <a:ea typeface="Calibri"/>
                <a:cs typeface="Calibri"/>
                <a:sym typeface="Calibri"/>
              </a:rPr>
              <a:t>Find out more about FHA on the ONC website: </a:t>
            </a:r>
            <a:br>
              <a:rPr>
                <a:solidFill>
                  <a:srgbClr val="1D165A"/>
                </a:solidFill>
                <a:latin typeface="Calibri"/>
                <a:ea typeface="Calibri"/>
                <a:cs typeface="Calibri"/>
                <a:sym typeface="Calibri"/>
              </a:rPr>
            </a:br>
            <a:r>
              <a:rPr u="sng">
                <a:solidFill>
                  <a:srgbClr val="0000FF"/>
                </a:solidFill>
                <a:uFill>
                  <a:solidFill>
                    <a:srgbClr val="0000FF"/>
                  </a:solidFill>
                </a:uFill>
                <a:latin typeface="Calibri"/>
                <a:ea typeface="Calibri"/>
                <a:cs typeface="Calibri"/>
                <a:sym typeface="Calibri"/>
                <a:hlinkClick r:id="rId2" invalidUrl="" action="" tgtFrame="" tooltip="" history="1" highlightClick="0" endSnd="0"/>
              </a:rPr>
              <a:t>http://www.healthit.gov/FHA</a:t>
            </a:r>
            <a:r>
              <a:rPr>
                <a:solidFill>
                  <a:srgbClr val="1D165A"/>
                </a:solidFill>
                <a:latin typeface="Calibri"/>
                <a:ea typeface="Calibri"/>
                <a:cs typeface="Calibri"/>
                <a:sym typeface="Calibri"/>
              </a:rPr>
              <a:t> 	</a:t>
            </a:r>
          </a:p>
          <a:p>
            <a:pPr marL="220434" indent="-220434">
              <a:lnSpc>
                <a:spcPct val="120000"/>
              </a:lnSpc>
              <a:spcBef>
                <a:spcPts val="1800"/>
              </a:spcBef>
              <a:buFont typeface="Trebuchet MS"/>
              <a:buChar char="•"/>
              <a:defRPr sz="1800">
                <a:solidFill>
                  <a:srgbClr val="000000"/>
                </a:solidFill>
              </a:defRPr>
            </a:pPr>
            <a:r>
              <a:rPr>
                <a:solidFill>
                  <a:srgbClr val="1D165A"/>
                </a:solidFill>
                <a:latin typeface="Calibri"/>
                <a:ea typeface="Calibri"/>
                <a:cs typeface="Calibri"/>
                <a:sym typeface="Calibri"/>
              </a:rPr>
              <a:t>Schedule a meeting with me or send me your thoughts at: </a:t>
            </a:r>
            <a:r>
              <a:rPr u="sng">
                <a:solidFill>
                  <a:srgbClr val="0000FF"/>
                </a:solidFill>
                <a:uFill>
                  <a:solidFill>
                    <a:srgbClr val="0000FF"/>
                  </a:solidFill>
                </a:uFill>
                <a:latin typeface="Calibri"/>
                <a:ea typeface="Calibri"/>
                <a:cs typeface="Calibri"/>
                <a:sym typeface="Calibri"/>
                <a:hlinkClick r:id="rId3" invalidUrl="" action="" tgtFrame="" tooltip="" history="1" highlightClick="0" endSnd="0"/>
              </a:rPr>
              <a:t>switconsulting@comcast.net</a:t>
            </a:r>
            <a:endParaRPr>
              <a:latin typeface="Calibri"/>
              <a:ea typeface="Calibri"/>
              <a:cs typeface="Calibri"/>
              <a:sym typeface="Calibri"/>
            </a:endParaRPr>
          </a:p>
          <a:p>
            <a:pPr marL="220434" indent="-220434">
              <a:lnSpc>
                <a:spcPct val="120000"/>
              </a:lnSpc>
              <a:spcBef>
                <a:spcPts val="1800"/>
              </a:spcBef>
              <a:buFont typeface="Trebuchet MS"/>
              <a:buChar char="•"/>
              <a:defRPr sz="1800">
                <a:solidFill>
                  <a:srgbClr val="000000"/>
                </a:solidFill>
              </a:defRPr>
            </a:pPr>
            <a:r>
              <a:rPr>
                <a:solidFill>
                  <a:srgbClr val="1D165A"/>
                </a:solidFill>
                <a:latin typeface="Calibri"/>
                <a:ea typeface="Calibri"/>
                <a:cs typeface="Calibri"/>
                <a:sym typeface="Calibri"/>
              </a:rPr>
              <a:t>Subscribe, watch, and share: </a:t>
            </a:r>
          </a:p>
          <a:p>
            <a:pPr>
              <a:buFont typeface="Trebuchet MS"/>
              <a:buChar char="•"/>
              <a:defRPr sz="1800">
                <a:solidFill>
                  <a:srgbClr val="000000"/>
                </a:solidFill>
              </a:defRPr>
            </a:pPr>
            <a:endParaRPr>
              <a:latin typeface="Calibri"/>
              <a:ea typeface="Calibri"/>
              <a:cs typeface="Calibri"/>
              <a:sym typeface="Calibri"/>
            </a:endParaRPr>
          </a:p>
          <a:p>
            <a:pPr lvl="2" marL="0" indent="1096962">
              <a:spcBef>
                <a:spcPts val="300"/>
              </a:spcBef>
              <a:buSzTx/>
              <a:buNone/>
              <a:defRPr sz="1800">
                <a:solidFill>
                  <a:srgbClr val="000000"/>
                </a:solidFill>
              </a:defRPr>
            </a:pPr>
            <a:r>
              <a:rPr b="1" sz="1600">
                <a:solidFill>
                  <a:schemeClr val="accent1"/>
                </a:solidFill>
                <a:latin typeface="Calibri"/>
                <a:ea typeface="Calibri"/>
                <a:cs typeface="Calibri"/>
                <a:sym typeface="Calibri"/>
              </a:rPr>
              <a:t>@ONC_FHA</a:t>
            </a:r>
          </a:p>
          <a:p>
            <a:pPr lvl="2" marL="0" indent="1096962">
              <a:spcBef>
                <a:spcPts val="500"/>
              </a:spcBef>
              <a:buSzTx/>
              <a:buNone/>
              <a:defRPr sz="1800">
                <a:solidFill>
                  <a:srgbClr val="000000"/>
                </a:solidFill>
              </a:defRPr>
            </a:pPr>
            <a:endParaRPr b="1" sz="1600">
              <a:solidFill>
                <a:schemeClr val="accent1"/>
              </a:solidFill>
              <a:latin typeface="Calibri"/>
              <a:ea typeface="Calibri"/>
              <a:cs typeface="Calibri"/>
              <a:sym typeface="Calibri"/>
            </a:endParaRPr>
          </a:p>
          <a:p>
            <a:pPr lvl="2" marL="0" indent="1096962">
              <a:spcBef>
                <a:spcPts val="300"/>
              </a:spcBef>
              <a:buSzTx/>
              <a:buNone/>
              <a:defRPr sz="1800">
                <a:solidFill>
                  <a:srgbClr val="000000"/>
                </a:solidFill>
              </a:defRPr>
            </a:pPr>
            <a:r>
              <a:rPr b="1" sz="1600">
                <a:solidFill>
                  <a:schemeClr val="accent1"/>
                </a:solidFill>
                <a:latin typeface="Calibri"/>
                <a:ea typeface="Calibri"/>
                <a:cs typeface="Calibri"/>
                <a:sym typeface="Calibri"/>
              </a:rPr>
              <a:t>Federal Health Architecture</a:t>
            </a:r>
          </a:p>
          <a:p>
            <a:pPr lvl="2" marL="0" indent="1096962">
              <a:spcBef>
                <a:spcPts val="500"/>
              </a:spcBef>
              <a:buSzTx/>
              <a:buNone/>
              <a:defRPr sz="1800">
                <a:solidFill>
                  <a:srgbClr val="000000"/>
                </a:solidFill>
              </a:defRPr>
            </a:pPr>
            <a:endParaRPr b="1" sz="1600">
              <a:latin typeface="Calibri"/>
              <a:ea typeface="Calibri"/>
              <a:cs typeface="Calibri"/>
              <a:sym typeface="Calibri"/>
            </a:endParaRPr>
          </a:p>
          <a:p>
            <a:pPr lvl="2" marL="0" indent="1096962">
              <a:spcBef>
                <a:spcPts val="300"/>
              </a:spcBef>
              <a:buSzTx/>
              <a:buNone/>
              <a:defRPr sz="1800">
                <a:solidFill>
                  <a:srgbClr val="000000"/>
                </a:solidFill>
              </a:defRPr>
            </a:pPr>
            <a:r>
              <a:rPr b="1" sz="1600">
                <a:solidFill>
                  <a:schemeClr val="accent1"/>
                </a:solidFill>
                <a:latin typeface="Calibri"/>
                <a:ea typeface="Calibri"/>
                <a:cs typeface="Calibri"/>
                <a:sym typeface="Calibri"/>
              </a:rPr>
              <a:t>http://www.flickr.com/photos/federalhealtharchitecture/</a:t>
            </a:r>
          </a:p>
        </p:txBody>
      </p:sp>
      <p:pic>
        <p:nvPicPr>
          <p:cNvPr id="143" name="Flickr Logo" descr="Flickr Logo"/>
          <p:cNvPicPr>
            <a:picLocks noChangeAspect="1"/>
          </p:cNvPicPr>
          <p:nvPr/>
        </p:nvPicPr>
        <p:blipFill>
          <a:blip r:embed="rId4">
            <a:extLst/>
          </a:blip>
          <a:stretch>
            <a:fillRect/>
          </a:stretch>
        </p:blipFill>
        <p:spPr>
          <a:xfrm>
            <a:off x="790575" y="5254625"/>
            <a:ext cx="781050" cy="304800"/>
          </a:xfrm>
          <a:prstGeom prst="rect">
            <a:avLst/>
          </a:prstGeom>
          <a:ln w="12700">
            <a:miter lim="400000"/>
          </a:ln>
        </p:spPr>
      </p:pic>
      <p:pic>
        <p:nvPicPr>
          <p:cNvPr id="144" name="Twitter Logo&#10;" descr="Twitter Logo"/>
          <p:cNvPicPr>
            <a:picLocks noChangeAspect="1"/>
          </p:cNvPicPr>
          <p:nvPr/>
        </p:nvPicPr>
        <p:blipFill>
          <a:blip r:embed="rId5">
            <a:extLst/>
          </a:blip>
          <a:stretch>
            <a:fillRect/>
          </a:stretch>
        </p:blipFill>
        <p:spPr>
          <a:xfrm>
            <a:off x="909637" y="3962400"/>
            <a:ext cx="542927" cy="530225"/>
          </a:xfrm>
          <a:prstGeom prst="rect">
            <a:avLst/>
          </a:prstGeom>
          <a:ln w="12700">
            <a:miter lim="400000"/>
          </a:ln>
        </p:spPr>
      </p:pic>
      <p:pic>
        <p:nvPicPr>
          <p:cNvPr id="145" name="LinkedIn Logo" descr="LinkedIn Logo"/>
          <p:cNvPicPr>
            <a:picLocks noChangeAspect="1"/>
          </p:cNvPicPr>
          <p:nvPr/>
        </p:nvPicPr>
        <p:blipFill>
          <a:blip r:embed="rId6">
            <a:extLst/>
          </a:blip>
          <a:stretch>
            <a:fillRect/>
          </a:stretch>
        </p:blipFill>
        <p:spPr>
          <a:xfrm>
            <a:off x="685800" y="4724400"/>
            <a:ext cx="990600" cy="244475"/>
          </a:xfrm>
          <a:prstGeom prst="rect">
            <a:avLst/>
          </a:prstGeom>
          <a:ln w="12700">
            <a:miter lim="400000"/>
          </a:ln>
        </p:spPr>
      </p:pic>
      <p:sp>
        <p:nvSpPr>
          <p:cNvPr id="146" name="Stay Connected, Communicate and Collaborate"/>
          <p:cNvSpPr txBox="1"/>
          <p:nvPr>
            <p:ph type="title" idx="4294967295"/>
          </p:nvPr>
        </p:nvSpPr>
        <p:spPr>
          <a:xfrm>
            <a:off x="1524000" y="152398"/>
            <a:ext cx="7696200" cy="1143004"/>
          </a:xfrm>
          <a:prstGeom prst="rect">
            <a:avLst/>
          </a:prstGeom>
        </p:spPr>
        <p:txBody>
          <a:bodyPr lIns="0" tIns="0" rIns="0" bIns="0">
            <a:normAutofit fontScale="100000" lnSpcReduction="0"/>
          </a:bodyPr>
          <a:lstStyle>
            <a:lvl1pPr>
              <a:defRPr>
                <a:solidFill>
                  <a:schemeClr val="accent1"/>
                </a:solidFill>
                <a:latin typeface="Calibri"/>
                <a:ea typeface="Calibri"/>
                <a:cs typeface="Calibri"/>
                <a:sym typeface="Calibri"/>
              </a:defRPr>
            </a:lvl1pPr>
          </a:lstStyle>
          <a:p>
            <a:pPr>
              <a:defRPr sz="1800">
                <a:solidFill>
                  <a:srgbClr val="000000"/>
                </a:solidFill>
              </a:defRPr>
            </a:pPr>
            <a:r>
              <a:rPr sz="2800">
                <a:solidFill>
                  <a:schemeClr val="accent1"/>
                </a:solidFill>
              </a:rPr>
              <a:t>Stay Connected, Communicate and Collaborate </a:t>
            </a:r>
          </a:p>
        </p:txBody>
      </p:sp>
      <p:sp>
        <p:nvSpPr>
          <p:cNvPr id="147" name="10"/>
          <p:cNvSpPr txBox="1"/>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a:defRPr sz="1800">
                <a:solidFill>
                  <a:srgbClr val="000000"/>
                </a:solidFill>
              </a:defRPr>
            </a:pPr>
            <a:r>
              <a:rPr sz="1100">
                <a:solidFill>
                  <a:srgbClr val="808080"/>
                </a:solidFill>
              </a:rPr>
              <a:t>10</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BACK-UP SLIDES"/>
          <p:cNvSpPr txBox="1"/>
          <p:nvPr/>
        </p:nvSpPr>
        <p:spPr>
          <a:xfrm>
            <a:off x="2362200" y="2667000"/>
            <a:ext cx="4876800" cy="485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700">
                <a:solidFill>
                  <a:schemeClr val="accent1"/>
                </a:solidFill>
                <a:latin typeface="Georgia"/>
                <a:ea typeface="Georgia"/>
                <a:cs typeface="Georgia"/>
                <a:sym typeface="Georgia"/>
              </a:defRPr>
            </a:lvl1pPr>
          </a:lstStyle>
          <a:p>
            <a:pPr>
              <a:defRPr sz="2400">
                <a:solidFill>
                  <a:srgbClr val="000000"/>
                </a:solidFill>
              </a:defRPr>
            </a:pPr>
            <a:r>
              <a:rPr sz="2700">
                <a:solidFill>
                  <a:schemeClr val="accent1"/>
                </a:solidFill>
              </a:rPr>
              <a:t>BACK-UP SLIDES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3"/>
          <p:cNvSpPr txBox="1"/>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a:defRPr sz="1800">
                <a:solidFill>
                  <a:srgbClr val="000000"/>
                </a:solidFill>
              </a:defRPr>
            </a:pPr>
            <a:r>
              <a:rPr sz="1100">
                <a:solidFill>
                  <a:srgbClr val="808080"/>
                </a:solidFill>
              </a:rPr>
              <a:t>3</a:t>
            </a:r>
          </a:p>
        </p:txBody>
      </p:sp>
      <p:sp>
        <p:nvSpPr>
          <p:cNvPr id="152" name="FHIM Information Domains"/>
          <p:cNvSpPr txBox="1"/>
          <p:nvPr>
            <p:ph type="title" idx="4294967295"/>
          </p:nvPr>
        </p:nvSpPr>
        <p:spPr>
          <a:xfrm>
            <a:off x="1524000" y="152398"/>
            <a:ext cx="7696200" cy="1004246"/>
          </a:xfrm>
          <a:prstGeom prst="rect">
            <a:avLst/>
          </a:prstGeom>
        </p:spPr>
        <p:txBody>
          <a:bodyPr lIns="0" tIns="0" rIns="0" bIns="0">
            <a:normAutofit fontScale="100000" lnSpcReduction="0"/>
          </a:bodyPr>
          <a:lstStyle>
            <a:lvl1pPr>
              <a:defRPr>
                <a:solidFill>
                  <a:schemeClr val="accent1"/>
                </a:solidFill>
              </a:defRPr>
            </a:lvl1pPr>
          </a:lstStyle>
          <a:p>
            <a:pPr>
              <a:defRPr sz="1800">
                <a:solidFill>
                  <a:srgbClr val="000000"/>
                </a:solidFill>
              </a:defRPr>
            </a:pPr>
            <a:r>
              <a:rPr sz="2800">
                <a:solidFill>
                  <a:schemeClr val="accent1"/>
                </a:solidFill>
              </a:rPr>
              <a:t>FHIM Information Domains</a:t>
            </a:r>
          </a:p>
        </p:txBody>
      </p:sp>
      <p:sp>
        <p:nvSpPr>
          <p:cNvPr id="153" name="In production"/>
          <p:cNvSpPr txBox="1"/>
          <p:nvPr/>
        </p:nvSpPr>
        <p:spPr>
          <a:xfrm>
            <a:off x="8247061" y="1500187"/>
            <a:ext cx="612777" cy="457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i="1" sz="1100">
                <a:solidFill>
                  <a:srgbClr val="FFFFFF"/>
                </a:solidFill>
                <a:latin typeface="Calibri"/>
                <a:ea typeface="Calibri"/>
                <a:cs typeface="Calibri"/>
                <a:sym typeface="Calibri"/>
              </a:defRPr>
            </a:lvl1pPr>
          </a:lstStyle>
          <a:p>
            <a:pPr>
              <a:defRPr i="0" sz="1800">
                <a:solidFill>
                  <a:srgbClr val="000000"/>
                </a:solidFill>
              </a:defRPr>
            </a:pPr>
            <a:r>
              <a:rPr i="1" sz="1100">
                <a:solidFill>
                  <a:srgbClr val="FFFFFF"/>
                </a:solidFill>
              </a:rPr>
              <a:t>In production</a:t>
            </a:r>
          </a:p>
        </p:txBody>
      </p:sp>
      <p:graphicFrame>
        <p:nvGraphicFramePr>
          <p:cNvPr id="154" name="Table"/>
          <p:cNvGraphicFramePr/>
          <p:nvPr/>
        </p:nvGraphicFramePr>
        <p:xfrm>
          <a:off x="381000" y="1295400"/>
          <a:ext cx="4572000" cy="73100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09800"/>
                <a:gridCol w="1219200"/>
                <a:gridCol w="1143000"/>
              </a:tblGrid>
              <a:tr h="304800">
                <a:tc gridSpan="3">
                  <a:txBody>
                    <a:bodyPr/>
                    <a:lstStyle/>
                    <a:p>
                      <a:pPr algn="ctr">
                        <a:defRPr b="0" i="0" sz="1800">
                          <a:latin typeface="+mn-lt"/>
                          <a:ea typeface="+mn-ea"/>
                          <a:cs typeface="+mn-cs"/>
                          <a:sym typeface="Avenir Roman"/>
                        </a:defRPr>
                      </a:pPr>
                      <a:r>
                        <a:rPr b="1" sz="1000">
                          <a:solidFill>
                            <a:srgbClr val="FFFFFF"/>
                          </a:solidFill>
                          <a:latin typeface="Helvetica Neue"/>
                          <a:ea typeface="Helvetica Neue"/>
                          <a:cs typeface="Helvetica Neue"/>
                          <a:sym typeface="Helvetica Neue"/>
                        </a:rPr>
                        <a:t>FHIM Information Domains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chemeClr val="accent1"/>
                    </a:solidFill>
                  </a:tcPr>
                </a:tc>
                <a:tc hMerge="1">
                  <a:tcPr/>
                </a:tc>
                <a:tc hMerge="1">
                  <a:tcPr/>
                </a:tc>
              </a:tr>
              <a:tr h="381000">
                <a:tc>
                  <a:txBody>
                    <a:bodyPr/>
                    <a:lstStyle/>
                    <a:p>
                      <a:pPr indent="90486" algn="l">
                        <a:defRPr b="0" i="0" sz="1800">
                          <a:latin typeface="+mn-lt"/>
                          <a:ea typeface="+mn-ea"/>
                          <a:cs typeface="+mn-cs"/>
                          <a:sym typeface="Avenir Roman"/>
                        </a:defRPr>
                      </a:pPr>
                      <a:r>
                        <a:rPr b="1" sz="1000">
                          <a:latin typeface="Helvetica Neue"/>
                          <a:ea typeface="Helvetica Neue"/>
                          <a:cs typeface="Helvetica Neue"/>
                          <a:sym typeface="Helvetica Neue"/>
                        </a:rPr>
                        <a:t>Information Domain</a:t>
                      </a:r>
                    </a:p>
                  </a:txBody>
                  <a:tcPr marL="12701" marR="12701" marT="12701" marB="12701" anchor="ctr" anchorCtr="0" horzOverflow="overflow">
                    <a:lnL w="12700">
                      <a:solidFill>
                        <a:srgbClr val="D6D6D6"/>
                      </a:solidFill>
                      <a:miter lim="400000"/>
                    </a:lnL>
                    <a:lnR w="12700">
                      <a:solidFill>
                        <a:srgbClr val="C0C0C0"/>
                      </a:solidFill>
                      <a:miter lim="400000"/>
                    </a:lnR>
                    <a:lnT w="12700">
                      <a:solidFill>
                        <a:srgbClr val="D6D6D6"/>
                      </a:solidFill>
                      <a:miter lim="400000"/>
                    </a:lnT>
                    <a:lnB w="12700">
                      <a:solidFill>
                        <a:srgbClr val="D6D6D6"/>
                      </a:solidFill>
                      <a:miter lim="400000"/>
                    </a:lnB>
                    <a:solidFill>
                      <a:srgbClr val="EBEBEB"/>
                    </a:solidFill>
                  </a:tcPr>
                </a:tc>
                <a:tc>
                  <a:txBody>
                    <a:bodyPr/>
                    <a:lstStyle/>
                    <a:p>
                      <a:pPr indent="90486" algn="l">
                        <a:defRPr b="0" i="0" sz="1800">
                          <a:latin typeface="+mn-lt"/>
                          <a:ea typeface="+mn-ea"/>
                          <a:cs typeface="+mn-cs"/>
                          <a:sym typeface="Avenir Roman"/>
                        </a:defRPr>
                      </a:pPr>
                      <a:r>
                        <a:rPr b="1" sz="1000">
                          <a:latin typeface="Helvetica Neue"/>
                          <a:ea typeface="Helvetica Neue"/>
                          <a:cs typeface="Helvetica Neue"/>
                          <a:sym typeface="Helvetica Neue"/>
                        </a:rPr>
                        <a:t>Information Modeling Status</a:t>
                      </a:r>
                    </a:p>
                  </a:txBody>
                  <a:tcPr marL="12701" marR="12701" marT="12701" marB="12701" anchor="ctr" anchorCtr="0"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solidFill>
                      <a:srgbClr val="EBEBEB"/>
                    </a:solidFill>
                  </a:tcPr>
                </a:tc>
                <a:tc>
                  <a:txBody>
                    <a:bodyPr/>
                    <a:lstStyle/>
                    <a:p>
                      <a:pPr indent="90486" algn="l">
                        <a:defRPr b="0" i="0" sz="1800">
                          <a:latin typeface="+mn-lt"/>
                          <a:ea typeface="+mn-ea"/>
                          <a:cs typeface="+mn-cs"/>
                          <a:sym typeface="Avenir Roman"/>
                        </a:defRPr>
                      </a:pPr>
                      <a:r>
                        <a:rPr b="1" sz="1000">
                          <a:latin typeface="Helvetica Neue"/>
                          <a:ea typeface="Helvetica Neue"/>
                          <a:cs typeface="Helvetica Neue"/>
                          <a:sym typeface="Helvetica Neue"/>
                        </a:rPr>
                        <a:t>Terminology Modeling Status</a:t>
                      </a:r>
                    </a:p>
                  </a:txBody>
                  <a:tcPr marL="12701" marR="12701" marT="12701" marB="12701" anchor="ctr" anchorCtr="0"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solidFill>
                      <a:srgbClr val="EBEBEB"/>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AdverseEventReporting</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C0C0C0"/>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C0C0C0"/>
                      </a:solidFill>
                      <a:miter lim="400000"/>
                    </a:lnT>
                    <a:lnB w="12700">
                      <a:solidFill>
                        <a:srgbClr val="D6D6D6"/>
                      </a:solidFill>
                      <a:miter lim="400000"/>
                    </a:lnB>
                    <a:solidFill>
                      <a:srgbClr val="B3D8FE"/>
                    </a:solidFill>
                  </a:tcPr>
                </a:tc>
              </a:tr>
              <a:tr h="20002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Allergies</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Assessment</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Audiology And Speech Pathology</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BehavioralHealth</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Partially 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BloodBank</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CarePlan</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In Progress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0CD7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ClinicalDecisionSupport</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ClinicalDocument</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Consultation</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Dental</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Dietetics</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Encounter</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EnrollEligibilityCOB</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HealthConcern</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In Progress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0CD79"/>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HomeBasedPrimaryCare</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Imaging</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Immunizations</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Lab</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20002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OncologyRegistry</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Orders</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bl>
          </a:graphicData>
        </a:graphic>
      </p:graphicFrame>
      <p:graphicFrame>
        <p:nvGraphicFramePr>
          <p:cNvPr id="155" name="Table"/>
          <p:cNvGraphicFramePr/>
          <p:nvPr/>
        </p:nvGraphicFramePr>
        <p:xfrm>
          <a:off x="5105400" y="1295400"/>
          <a:ext cx="3810000" cy="54031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24000"/>
                <a:gridCol w="1143000"/>
                <a:gridCol w="1143000"/>
              </a:tblGrid>
              <a:tr h="304800">
                <a:tc gridSpan="3">
                  <a:txBody>
                    <a:bodyPr/>
                    <a:lstStyle/>
                    <a:p>
                      <a:pPr algn="ctr">
                        <a:defRPr b="0" i="0" sz="1800">
                          <a:latin typeface="+mn-lt"/>
                          <a:ea typeface="+mn-ea"/>
                          <a:cs typeface="+mn-cs"/>
                          <a:sym typeface="Avenir Roman"/>
                        </a:defRPr>
                      </a:pPr>
                      <a:r>
                        <a:rPr b="1" sz="1000">
                          <a:solidFill>
                            <a:srgbClr val="FFFFFF"/>
                          </a:solidFill>
                          <a:latin typeface="Helvetica Neue"/>
                          <a:ea typeface="Helvetica Neue"/>
                          <a:cs typeface="Helvetica Neue"/>
                          <a:sym typeface="Helvetica Neue"/>
                        </a:rPr>
                        <a:t>FHIM Information Domains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chemeClr val="accent1"/>
                    </a:solidFill>
                  </a:tcPr>
                </a:tc>
                <a:tc hMerge="1">
                  <a:tcPr/>
                </a:tc>
                <a:tc hMerge="1">
                  <a:tcPr/>
                </a:tc>
              </a:tr>
              <a:tr h="381000">
                <a:tc>
                  <a:txBody>
                    <a:bodyPr/>
                    <a:lstStyle/>
                    <a:p>
                      <a:pPr indent="90486" algn="l">
                        <a:defRPr b="0" i="0" sz="1800">
                          <a:latin typeface="+mn-lt"/>
                          <a:ea typeface="+mn-ea"/>
                          <a:cs typeface="+mn-cs"/>
                          <a:sym typeface="Avenir Roman"/>
                        </a:defRPr>
                      </a:pPr>
                      <a:r>
                        <a:rPr b="1" sz="1000">
                          <a:latin typeface="Helvetica Neue"/>
                          <a:ea typeface="Helvetica Neue"/>
                          <a:cs typeface="Helvetica Neue"/>
                          <a:sym typeface="Helvetica Neue"/>
                        </a:rPr>
                        <a:t>Information Domain</a:t>
                      </a:r>
                    </a:p>
                  </a:txBody>
                  <a:tcPr marL="12701" marR="12701" marT="12701" marB="12701" anchor="ctr" anchorCtr="0" horzOverflow="overflow">
                    <a:lnL w="12700">
                      <a:solidFill>
                        <a:srgbClr val="D6D6D6"/>
                      </a:solidFill>
                      <a:miter lim="400000"/>
                    </a:lnL>
                    <a:lnR w="12700">
                      <a:solidFill>
                        <a:srgbClr val="C0C0C0"/>
                      </a:solidFill>
                      <a:miter lim="400000"/>
                    </a:lnR>
                    <a:lnT w="12700">
                      <a:solidFill>
                        <a:srgbClr val="D6D6D6"/>
                      </a:solidFill>
                      <a:miter lim="400000"/>
                    </a:lnT>
                    <a:lnB w="12700">
                      <a:solidFill>
                        <a:srgbClr val="D6D6D6"/>
                      </a:solidFill>
                      <a:miter lim="400000"/>
                    </a:lnB>
                    <a:solidFill>
                      <a:srgbClr val="EBEBEB"/>
                    </a:solidFill>
                  </a:tcPr>
                </a:tc>
                <a:tc>
                  <a:txBody>
                    <a:bodyPr/>
                    <a:lstStyle/>
                    <a:p>
                      <a:pPr indent="90486" algn="l">
                        <a:defRPr b="0" i="0" sz="1800">
                          <a:latin typeface="+mn-lt"/>
                          <a:ea typeface="+mn-ea"/>
                          <a:cs typeface="+mn-cs"/>
                          <a:sym typeface="Avenir Roman"/>
                        </a:defRPr>
                      </a:pPr>
                      <a:r>
                        <a:rPr b="1" sz="1000">
                          <a:latin typeface="Helvetica Neue"/>
                          <a:ea typeface="Helvetica Neue"/>
                          <a:cs typeface="Helvetica Neue"/>
                          <a:sym typeface="Helvetica Neue"/>
                        </a:rPr>
                        <a:t>Information Modeling Status</a:t>
                      </a:r>
                    </a:p>
                  </a:txBody>
                  <a:tcPr marL="12701" marR="12701" marT="12701" marB="12701" anchor="ctr" anchorCtr="0"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solidFill>
                      <a:srgbClr val="EBEBEB"/>
                    </a:solidFill>
                  </a:tcPr>
                </a:tc>
                <a:tc>
                  <a:txBody>
                    <a:bodyPr/>
                    <a:lstStyle/>
                    <a:p>
                      <a:pPr indent="90486" algn="l">
                        <a:defRPr b="0" i="0" sz="1800">
                          <a:latin typeface="+mn-lt"/>
                          <a:ea typeface="+mn-ea"/>
                          <a:cs typeface="+mn-cs"/>
                          <a:sym typeface="Avenir Roman"/>
                        </a:defRPr>
                      </a:pPr>
                      <a:r>
                        <a:rPr b="1" sz="1000">
                          <a:latin typeface="Helvetica Neue"/>
                          <a:ea typeface="Helvetica Neue"/>
                          <a:cs typeface="Helvetica Neue"/>
                          <a:sym typeface="Helvetica Neue"/>
                        </a:rPr>
                        <a:t>Terminology Modeling Status</a:t>
                      </a:r>
                    </a:p>
                  </a:txBody>
                  <a:tcPr marL="12701" marR="12701" marT="12701" marB="12701" anchor="ctr" anchorCtr="0"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solidFill>
                      <a:srgbClr val="EBEBEB"/>
                    </a:solidFill>
                  </a:tcPr>
                </a:tc>
              </a:tr>
              <a:tr h="28257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PatientEducation</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C0C0C0"/>
                      </a:solidFill>
                      <a:miter lim="400000"/>
                    </a:lnT>
                    <a:lnB w="12700">
                      <a:solidFill>
                        <a:srgbClr val="D6D6D6"/>
                      </a:solidFill>
                      <a:miter lim="400000"/>
                    </a:lnB>
                    <a:solidFill>
                      <a:srgbClr val="A9AAAD"/>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C0C0C0"/>
                      </a:solidFill>
                      <a:miter lim="400000"/>
                    </a:lnT>
                    <a:lnB w="12700">
                      <a:solidFill>
                        <a:srgbClr val="D6D6D6"/>
                      </a:solidFill>
                      <a:miter lim="400000"/>
                    </a:lnB>
                    <a:solidFill>
                      <a:srgbClr val="A9AAAD"/>
                    </a:solidFill>
                  </a:tcPr>
                </a:tc>
              </a:tr>
              <a:tr h="28098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Person</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28098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Medications/Pharmacy</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28257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Prosthetics</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098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Provider</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28257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Public Health Reporting</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In Progress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0CD79"/>
                    </a:solidFill>
                  </a:tcPr>
                </a:tc>
                <a:tc>
                  <a:txBody>
                    <a:bodyPr/>
                    <a:lstStyle/>
                    <a:p>
                      <a:pPr algn="l">
                        <a:defRPr b="0" i="0" sz="1800">
                          <a:latin typeface="+mn-lt"/>
                          <a:ea typeface="+mn-ea"/>
                          <a:cs typeface="+mn-cs"/>
                          <a:sym typeface="Avenir Roman"/>
                        </a:defRPr>
                      </a:pPr>
                      <a:r>
                        <a:rPr sz="1000">
                          <a:latin typeface="Arial"/>
                          <a:ea typeface="Arial"/>
                          <a:cs typeface="Arial"/>
                          <a:sym typeface="Arial"/>
                        </a:rPr>
                        <a:t>In Progress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0CD79"/>
                    </a:solidFill>
                  </a:tcPr>
                </a:tc>
              </a:tr>
              <a:tr h="28098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Radiology</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AAD"/>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257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SecurityAndPrivacy</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In Progress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0CD79"/>
                    </a:solidFill>
                  </a:tcPr>
                </a:tc>
              </a:tr>
              <a:tr h="28098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SocialWork</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257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SpinalCord</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098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Surgery</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257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VitalSigns</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098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WomensHealth</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AAD"/>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2575">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Common</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0987">
                <a:tc>
                  <a:txBody>
                    <a:bodyPr/>
                    <a:lstStyle/>
                    <a:p>
                      <a:pPr indent="90486" algn="l">
                        <a:defRPr b="0" i="0" sz="1800">
                          <a:latin typeface="+mn-lt"/>
                          <a:ea typeface="+mn-ea"/>
                          <a:cs typeface="+mn-cs"/>
                          <a:sym typeface="Avenir Roman"/>
                        </a:defRPr>
                      </a:pPr>
                      <a:r>
                        <a:rPr sz="1000">
                          <a:solidFill>
                            <a:schemeClr val="accent1"/>
                          </a:solidFill>
                          <a:latin typeface="Arial"/>
                          <a:ea typeface="Arial"/>
                          <a:cs typeface="Arial"/>
                          <a:sym typeface="Arial"/>
                        </a:rPr>
                        <a:t>Datatypes</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algn="l">
                        <a:defRPr b="0" i="0" sz="1800">
                          <a:latin typeface="+mn-lt"/>
                          <a:ea typeface="+mn-ea"/>
                          <a:cs typeface="+mn-cs"/>
                          <a:sym typeface="Avenir Roman"/>
                        </a:defRPr>
                      </a:pPr>
                      <a:r>
                        <a:rPr sz="1000">
                          <a:latin typeface="Arial"/>
                          <a:ea typeface="Arial"/>
                          <a:cs typeface="Arial"/>
                          <a:sym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Rectangle"/>
          <p:cNvSpPr/>
          <p:nvPr/>
        </p:nvSpPr>
        <p:spPr>
          <a:xfrm>
            <a:off x="5029200" y="2076450"/>
            <a:ext cx="3886200" cy="3810000"/>
          </a:xfrm>
          <a:prstGeom prst="rect">
            <a:avLst/>
          </a:prstGeom>
          <a:solidFill>
            <a:srgbClr val="B3D8FE">
              <a:alpha val="38038"/>
            </a:srgbClr>
          </a:solidFill>
          <a:ln w="12700">
            <a:miter lim="400000"/>
          </a:ln>
        </p:spPr>
        <p:txBody>
          <a:bodyPr lIns="45718" tIns="45718" rIns="45718" bIns="45718"/>
          <a:lstStyle/>
          <a:p>
            <a:pPr>
              <a:defRPr sz="1800">
                <a:latin typeface="Arial"/>
                <a:ea typeface="Arial"/>
                <a:cs typeface="Arial"/>
                <a:sym typeface="Arial"/>
              </a:defRPr>
            </a:pPr>
          </a:p>
        </p:txBody>
      </p:sp>
      <p:sp>
        <p:nvSpPr>
          <p:cNvPr id="158" name="Engagement in the Standards &amp; Interoperability (S&amp;I) Framework"/>
          <p:cNvSpPr txBox="1"/>
          <p:nvPr>
            <p:ph type="title" idx="4294967295"/>
          </p:nvPr>
        </p:nvSpPr>
        <p:spPr>
          <a:xfrm>
            <a:off x="1524000" y="152398"/>
            <a:ext cx="7696200" cy="1143004"/>
          </a:xfrm>
          <a:prstGeom prst="rect">
            <a:avLst/>
          </a:prstGeom>
        </p:spPr>
        <p:txBody>
          <a:bodyPr lIns="0" tIns="0" rIns="0" bIns="0">
            <a:normAutofit fontScale="100000" lnSpcReduction="0"/>
          </a:bodyPr>
          <a:lstStyle>
            <a:lvl1pPr>
              <a:defRPr>
                <a:solidFill>
                  <a:schemeClr val="accent1"/>
                </a:solidFill>
              </a:defRPr>
            </a:lvl1pPr>
          </a:lstStyle>
          <a:p>
            <a:pPr>
              <a:defRPr sz="1800">
                <a:solidFill>
                  <a:srgbClr val="000000"/>
                </a:solidFill>
              </a:defRPr>
            </a:pPr>
            <a:r>
              <a:rPr sz="2800">
                <a:solidFill>
                  <a:schemeClr val="accent1"/>
                </a:solidFill>
              </a:rPr>
              <a:t>Engagement in the Standards &amp; Interoperability (S&amp;I) Framework</a:t>
            </a:r>
          </a:p>
        </p:txBody>
      </p:sp>
      <p:sp>
        <p:nvSpPr>
          <p:cNvPr id="159" name="Support for federal partner priorities such as Meaningful Use…"/>
          <p:cNvSpPr txBox="1"/>
          <p:nvPr>
            <p:ph type="body" sz="half" idx="4294967295"/>
          </p:nvPr>
        </p:nvSpPr>
        <p:spPr>
          <a:xfrm>
            <a:off x="825500" y="1676400"/>
            <a:ext cx="3975100" cy="3749041"/>
          </a:xfrm>
          <a:prstGeom prst="rect">
            <a:avLst/>
          </a:prstGeom>
        </p:spPr>
        <p:txBody>
          <a:bodyPr lIns="0" tIns="0" rIns="0" bIns="0">
            <a:normAutofit fontScale="100000" lnSpcReduction="0"/>
          </a:bodyPr>
          <a:lstStyle/>
          <a:p>
            <a:pPr marL="292575" indent="-292575" defTabSz="886967">
              <a:spcBef>
                <a:spcPts val="500"/>
              </a:spcBef>
              <a:buFont typeface="Trebuchet MS"/>
              <a:buChar char="•"/>
              <a:defRPr sz="1800">
                <a:solidFill>
                  <a:srgbClr val="000000"/>
                </a:solidFill>
              </a:defRPr>
            </a:pPr>
            <a:r>
              <a:rPr sz="1900">
                <a:solidFill>
                  <a:srgbClr val="1D165A"/>
                </a:solidFill>
                <a:latin typeface="Calibri"/>
                <a:ea typeface="Calibri"/>
                <a:cs typeface="Calibri"/>
                <a:sym typeface="Calibri"/>
              </a:rPr>
              <a:t>Support for federal partner priorities such as Meaningful Use</a:t>
            </a:r>
          </a:p>
          <a:p>
            <a:pPr marL="292575" indent="-292575" defTabSz="886967">
              <a:spcBef>
                <a:spcPts val="500"/>
              </a:spcBef>
              <a:buFont typeface="Trebuchet MS"/>
              <a:buChar char="•"/>
              <a:defRPr sz="1800">
                <a:solidFill>
                  <a:srgbClr val="000000"/>
                </a:solidFill>
              </a:defRPr>
            </a:pPr>
            <a:r>
              <a:rPr sz="1900">
                <a:solidFill>
                  <a:srgbClr val="1D165A"/>
                </a:solidFill>
                <a:latin typeface="Calibri"/>
                <a:ea typeface="Calibri"/>
                <a:cs typeface="Calibri"/>
                <a:sym typeface="Calibri"/>
              </a:rPr>
              <a:t>Direct support of federal </a:t>
            </a:r>
            <a:br>
              <a:rPr sz="1900">
                <a:solidFill>
                  <a:srgbClr val="1D165A"/>
                </a:solidFill>
                <a:latin typeface="Calibri"/>
                <a:ea typeface="Calibri"/>
                <a:cs typeface="Calibri"/>
                <a:sym typeface="Calibri"/>
              </a:rPr>
            </a:br>
            <a:r>
              <a:rPr sz="1900">
                <a:solidFill>
                  <a:srgbClr val="1D165A"/>
                </a:solidFill>
                <a:latin typeface="Calibri"/>
                <a:ea typeface="Calibri"/>
                <a:cs typeface="Calibri"/>
                <a:sym typeface="Calibri"/>
              </a:rPr>
              <a:t>partner use cases</a:t>
            </a:r>
          </a:p>
          <a:p>
            <a:pPr marL="292575" indent="-292575" defTabSz="886967">
              <a:spcBef>
                <a:spcPts val="500"/>
              </a:spcBef>
              <a:buFont typeface="Trebuchet MS"/>
              <a:buChar char="•"/>
              <a:defRPr sz="1800">
                <a:solidFill>
                  <a:srgbClr val="000000"/>
                </a:solidFill>
              </a:defRPr>
            </a:pPr>
            <a:r>
              <a:rPr sz="1900">
                <a:solidFill>
                  <a:srgbClr val="1D165A"/>
                </a:solidFill>
                <a:latin typeface="Calibri"/>
                <a:ea typeface="Calibri"/>
                <a:cs typeface="Calibri"/>
                <a:sym typeface="Calibri"/>
              </a:rPr>
              <a:t>Provides semantic and syntactic modeling constructs to support the definition of information</a:t>
            </a:r>
          </a:p>
          <a:p>
            <a:pPr marL="292575" indent="-292575" defTabSz="886967">
              <a:spcBef>
                <a:spcPts val="500"/>
              </a:spcBef>
              <a:buFont typeface="Trebuchet MS"/>
              <a:buChar char="•"/>
              <a:defRPr sz="1800">
                <a:solidFill>
                  <a:srgbClr val="000000"/>
                </a:solidFill>
              </a:defRPr>
            </a:pPr>
            <a:r>
              <a:rPr sz="1900">
                <a:solidFill>
                  <a:srgbClr val="1D165A"/>
                </a:solidFill>
                <a:latin typeface="Calibri"/>
                <a:ea typeface="Calibri"/>
                <a:cs typeface="Calibri"/>
                <a:sym typeface="Calibri"/>
              </a:rPr>
              <a:t>Combined with MDHT</a:t>
            </a:r>
            <a:r>
              <a:rPr sz="1900">
                <a:solidFill>
                  <a:schemeClr val="accent2"/>
                </a:solidFill>
                <a:latin typeface="Calibri"/>
                <a:ea typeface="Calibri"/>
                <a:cs typeface="Calibri"/>
                <a:sym typeface="Calibri"/>
              </a:rPr>
              <a:t>*</a:t>
            </a:r>
            <a:r>
              <a:rPr sz="1900">
                <a:solidFill>
                  <a:srgbClr val="1D165A"/>
                </a:solidFill>
                <a:latin typeface="Calibri"/>
                <a:ea typeface="Calibri"/>
                <a:cs typeface="Calibri"/>
                <a:sym typeface="Calibri"/>
              </a:rPr>
              <a:t>, </a:t>
            </a:r>
            <a:br>
              <a:rPr sz="1900">
                <a:solidFill>
                  <a:srgbClr val="1D165A"/>
                </a:solidFill>
                <a:latin typeface="Calibri"/>
                <a:ea typeface="Calibri"/>
                <a:cs typeface="Calibri"/>
                <a:sym typeface="Calibri"/>
              </a:rPr>
            </a:br>
            <a:r>
              <a:rPr sz="1900">
                <a:solidFill>
                  <a:srgbClr val="1D165A"/>
                </a:solidFill>
                <a:latin typeface="Calibri"/>
                <a:ea typeface="Calibri"/>
                <a:cs typeface="Calibri"/>
                <a:sym typeface="Calibri"/>
              </a:rPr>
              <a:t>can be used to generate HIE standards using an MDA</a:t>
            </a:r>
            <a:r>
              <a:rPr sz="1900">
                <a:solidFill>
                  <a:schemeClr val="accent2"/>
                </a:solidFill>
                <a:latin typeface="Calibri"/>
                <a:ea typeface="Calibri"/>
                <a:cs typeface="Calibri"/>
                <a:sym typeface="Calibri"/>
              </a:rPr>
              <a:t>*</a:t>
            </a:r>
            <a:r>
              <a:rPr sz="1900">
                <a:solidFill>
                  <a:srgbClr val="1D165A"/>
                </a:solidFill>
                <a:latin typeface="Calibri"/>
                <a:ea typeface="Calibri"/>
                <a:cs typeface="Calibri"/>
                <a:sym typeface="Calibri"/>
              </a:rPr>
              <a:t> approach</a:t>
            </a:r>
          </a:p>
        </p:txBody>
      </p:sp>
      <p:sp>
        <p:nvSpPr>
          <p:cNvPr id="160" name="* MDHT= Model Driven Health Tools…"/>
          <p:cNvSpPr txBox="1"/>
          <p:nvPr/>
        </p:nvSpPr>
        <p:spPr>
          <a:xfrm>
            <a:off x="1143000" y="5410200"/>
            <a:ext cx="2819400" cy="485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a:spcBef>
                <a:spcPts val="300"/>
              </a:spcBef>
              <a:defRPr sz="1800">
                <a:latin typeface="Georgia"/>
                <a:ea typeface="Georgia"/>
                <a:cs typeface="Georgia"/>
                <a:sym typeface="Georgia"/>
              </a:defRPr>
            </a:pPr>
            <a:r>
              <a:rPr b="1" sz="1200">
                <a:solidFill>
                  <a:schemeClr val="accent2"/>
                </a:solidFill>
                <a:latin typeface="Calibri"/>
                <a:ea typeface="Calibri"/>
                <a:cs typeface="Calibri"/>
                <a:sym typeface="Calibri"/>
              </a:rPr>
              <a:t>* </a:t>
            </a:r>
            <a:r>
              <a:rPr b="1" sz="1200">
                <a:solidFill>
                  <a:srgbClr val="1D165A"/>
                </a:solidFill>
                <a:latin typeface="Calibri"/>
                <a:ea typeface="Calibri"/>
                <a:cs typeface="Calibri"/>
                <a:sym typeface="Calibri"/>
              </a:rPr>
              <a:t>MDHT</a:t>
            </a:r>
            <a:r>
              <a:rPr sz="1200">
                <a:solidFill>
                  <a:srgbClr val="1D165A"/>
                </a:solidFill>
                <a:latin typeface="Calibri"/>
                <a:ea typeface="Calibri"/>
                <a:cs typeface="Calibri"/>
                <a:sym typeface="Calibri"/>
              </a:rPr>
              <a:t>= Model Driven Health Tools</a:t>
            </a:r>
          </a:p>
          <a:p>
            <a:pPr lvl="1">
              <a:spcBef>
                <a:spcPts val="300"/>
              </a:spcBef>
              <a:defRPr sz="1800">
                <a:latin typeface="Georgia"/>
                <a:ea typeface="Georgia"/>
                <a:cs typeface="Georgia"/>
                <a:sym typeface="Georgia"/>
              </a:defRPr>
            </a:pPr>
            <a:r>
              <a:rPr b="1" sz="1200">
                <a:solidFill>
                  <a:srgbClr val="1D165A"/>
                </a:solidFill>
                <a:latin typeface="Calibri"/>
                <a:ea typeface="Calibri"/>
                <a:cs typeface="Calibri"/>
                <a:sym typeface="Calibri"/>
              </a:rPr>
              <a:t>   MDA</a:t>
            </a:r>
            <a:r>
              <a:rPr sz="1200">
                <a:solidFill>
                  <a:srgbClr val="1D165A"/>
                </a:solidFill>
                <a:latin typeface="Calibri"/>
                <a:ea typeface="Calibri"/>
                <a:cs typeface="Calibri"/>
                <a:sym typeface="Calibri"/>
              </a:rPr>
              <a:t>= Model Driven Architecture</a:t>
            </a:r>
          </a:p>
        </p:txBody>
      </p:sp>
      <p:sp>
        <p:nvSpPr>
          <p:cNvPr id="161" name="4"/>
          <p:cNvSpPr txBox="1"/>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a:defRPr sz="1800">
                <a:solidFill>
                  <a:srgbClr val="000000"/>
                </a:solidFill>
              </a:defRPr>
            </a:pPr>
            <a:r>
              <a:rPr sz="1100">
                <a:solidFill>
                  <a:srgbClr val="808080"/>
                </a:solidFill>
              </a:rPr>
              <a:t>4</a:t>
            </a:r>
          </a:p>
        </p:txBody>
      </p:sp>
      <p:grpSp>
        <p:nvGrpSpPr>
          <p:cNvPr id="188" name="Group"/>
          <p:cNvGrpSpPr/>
          <p:nvPr/>
        </p:nvGrpSpPr>
        <p:grpSpPr>
          <a:xfrm>
            <a:off x="5334000" y="1371589"/>
            <a:ext cx="3364995" cy="4358653"/>
            <a:chOff x="0" y="-10"/>
            <a:chExt cx="3364994" cy="4358652"/>
          </a:xfrm>
        </p:grpSpPr>
        <p:grpSp>
          <p:nvGrpSpPr>
            <p:cNvPr id="164" name="Group"/>
            <p:cNvGrpSpPr/>
            <p:nvPr/>
          </p:nvGrpSpPr>
          <p:grpSpPr>
            <a:xfrm>
              <a:off x="120038" y="-11"/>
              <a:ext cx="969628" cy="704411"/>
              <a:chOff x="-12" y="-9"/>
              <a:chExt cx="969626" cy="704410"/>
            </a:xfrm>
          </p:grpSpPr>
          <p:sp>
            <p:nvSpPr>
              <p:cNvPr id="162" name="Oval"/>
              <p:cNvSpPr/>
              <p:nvPr/>
            </p:nvSpPr>
            <p:spPr>
              <a:xfrm>
                <a:off x="-13" y="-10"/>
                <a:ext cx="969628" cy="704411"/>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b="1" sz="1400">
                    <a:solidFill>
                      <a:srgbClr val="FFFFFF"/>
                    </a:solidFill>
                    <a:latin typeface="Arial"/>
                    <a:ea typeface="Arial"/>
                    <a:cs typeface="Arial"/>
                    <a:sym typeface="Arial"/>
                  </a:defRPr>
                </a:pPr>
              </a:p>
            </p:txBody>
          </p:sp>
          <p:sp>
            <p:nvSpPr>
              <p:cNvPr id="163" name="FHIM"/>
              <p:cNvSpPr txBox="1"/>
              <p:nvPr/>
            </p:nvSpPr>
            <p:spPr>
              <a:xfrm>
                <a:off x="141990" y="253521"/>
                <a:ext cx="685670" cy="197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400">
                    <a:solidFill>
                      <a:srgbClr val="FFFFFF"/>
                    </a:solidFill>
                    <a:latin typeface="Arial"/>
                    <a:ea typeface="Arial"/>
                    <a:cs typeface="Arial"/>
                    <a:sym typeface="Arial"/>
                  </a:defRPr>
                </a:lvl1pPr>
              </a:lstStyle>
              <a:p>
                <a:pPr>
                  <a:defRPr sz="1800">
                    <a:solidFill>
                      <a:srgbClr val="000000"/>
                    </a:solidFill>
                  </a:defRPr>
                </a:pPr>
                <a:r>
                  <a:rPr sz="1400">
                    <a:solidFill>
                      <a:srgbClr val="FFFFFF"/>
                    </a:solidFill>
                  </a:rPr>
                  <a:t>FHIM</a:t>
                </a:r>
              </a:p>
            </p:txBody>
          </p:sp>
        </p:grpSp>
        <p:grpSp>
          <p:nvGrpSpPr>
            <p:cNvPr id="167" name="Group"/>
            <p:cNvGrpSpPr/>
            <p:nvPr/>
          </p:nvGrpSpPr>
          <p:grpSpPr>
            <a:xfrm>
              <a:off x="2151977" y="-11"/>
              <a:ext cx="969628" cy="704411"/>
              <a:chOff x="-12" y="-9"/>
              <a:chExt cx="969626" cy="704410"/>
            </a:xfrm>
          </p:grpSpPr>
          <p:sp>
            <p:nvSpPr>
              <p:cNvPr id="165" name="Oval"/>
              <p:cNvSpPr/>
              <p:nvPr/>
            </p:nvSpPr>
            <p:spPr>
              <a:xfrm>
                <a:off x="-13" y="-10"/>
                <a:ext cx="969628" cy="704411"/>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b="1" sz="1400">
                    <a:solidFill>
                      <a:srgbClr val="FFFFFF"/>
                    </a:solidFill>
                    <a:latin typeface="Arial"/>
                    <a:ea typeface="Arial"/>
                    <a:cs typeface="Arial"/>
                    <a:sym typeface="Arial"/>
                  </a:defRPr>
                </a:pPr>
              </a:p>
            </p:txBody>
          </p:sp>
          <p:sp>
            <p:nvSpPr>
              <p:cNvPr id="166" name="S&amp;I"/>
              <p:cNvSpPr txBox="1"/>
              <p:nvPr/>
            </p:nvSpPr>
            <p:spPr>
              <a:xfrm>
                <a:off x="141990" y="253521"/>
                <a:ext cx="685670" cy="197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400">
                    <a:solidFill>
                      <a:srgbClr val="FFFFFF"/>
                    </a:solidFill>
                    <a:latin typeface="Arial"/>
                    <a:ea typeface="Arial"/>
                    <a:cs typeface="Arial"/>
                    <a:sym typeface="Arial"/>
                  </a:defRPr>
                </a:lvl1pPr>
              </a:lstStyle>
              <a:p>
                <a:pPr>
                  <a:defRPr sz="1800">
                    <a:solidFill>
                      <a:srgbClr val="000000"/>
                    </a:solidFill>
                  </a:defRPr>
                </a:pPr>
                <a:r>
                  <a:rPr sz="1400">
                    <a:solidFill>
                      <a:srgbClr val="FFFFFF"/>
                    </a:solidFill>
                  </a:rPr>
                  <a:t>S&amp;I</a:t>
                </a:r>
              </a:p>
            </p:txBody>
          </p:sp>
        </p:grpSp>
        <p:grpSp>
          <p:nvGrpSpPr>
            <p:cNvPr id="180" name="Group"/>
            <p:cNvGrpSpPr/>
            <p:nvPr/>
          </p:nvGrpSpPr>
          <p:grpSpPr>
            <a:xfrm>
              <a:off x="0" y="815359"/>
              <a:ext cx="1209755" cy="3535982"/>
              <a:chOff x="0" y="0"/>
              <a:chExt cx="1209754" cy="3535981"/>
            </a:xfrm>
          </p:grpSpPr>
          <p:grpSp>
            <p:nvGrpSpPr>
              <p:cNvPr id="170" name="Group"/>
              <p:cNvGrpSpPr/>
              <p:nvPr/>
            </p:nvGrpSpPr>
            <p:grpSpPr>
              <a:xfrm>
                <a:off x="-1" y="742532"/>
                <a:ext cx="1209756" cy="565851"/>
                <a:chOff x="0" y="0"/>
                <a:chExt cx="1209754" cy="565850"/>
              </a:xfrm>
            </p:grpSpPr>
            <p:sp>
              <p:nvSpPr>
                <p:cNvPr id="168" name="Rectangle"/>
                <p:cNvSpPr/>
                <p:nvPr/>
              </p:nvSpPr>
              <p:spPr>
                <a:xfrm>
                  <a:off x="-1" y="0"/>
                  <a:ext cx="1209756" cy="565851"/>
                </a:xfrm>
                <a:prstGeom prst="rect">
                  <a:avLst/>
                </a:prstGeom>
                <a:solidFill>
                  <a:srgbClr val="B3C9E7"/>
                </a:solidFill>
                <a:ln w="9525" cap="flat">
                  <a:solidFill>
                    <a:srgbClr val="FFFFFF"/>
                  </a:solidFill>
                  <a:prstDash val="solid"/>
                  <a:round/>
                </a:ln>
                <a:effectLst/>
              </p:spPr>
              <p:txBody>
                <a:bodyPr wrap="square" lIns="45718" tIns="45718" rIns="45718" bIns="45718" numCol="1" anchor="ctr">
                  <a:noAutofit/>
                </a:bodyPr>
                <a:lstStyle/>
                <a:p>
                  <a:pPr algn="ctr">
                    <a:defRPr b="1" sz="1100">
                      <a:solidFill>
                        <a:schemeClr val="accent1"/>
                      </a:solidFill>
                      <a:latin typeface="Arial"/>
                      <a:ea typeface="Arial"/>
                      <a:cs typeface="Arial"/>
                      <a:sym typeface="Arial"/>
                    </a:defRPr>
                  </a:pPr>
                </a:p>
              </p:txBody>
            </p:sp>
            <p:sp>
              <p:nvSpPr>
                <p:cNvPr id="169" name="Requirements"/>
                <p:cNvSpPr txBox="1"/>
                <p:nvPr/>
              </p:nvSpPr>
              <p:spPr>
                <a:xfrm>
                  <a:off x="-1" y="196517"/>
                  <a:ext cx="1209756"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chemeClr val="accent1"/>
                      </a:solidFill>
                      <a:latin typeface="Arial"/>
                      <a:ea typeface="Arial"/>
                      <a:cs typeface="Arial"/>
                      <a:sym typeface="Arial"/>
                    </a:defRPr>
                  </a:lvl1pPr>
                </a:lstStyle>
                <a:p>
                  <a:pPr>
                    <a:defRPr sz="1800">
                      <a:solidFill>
                        <a:srgbClr val="000000"/>
                      </a:solidFill>
                    </a:defRPr>
                  </a:pPr>
                  <a:r>
                    <a:rPr sz="1200">
                      <a:solidFill>
                        <a:schemeClr val="accent1"/>
                      </a:solidFill>
                    </a:rPr>
                    <a:t>Requirements</a:t>
                  </a:r>
                </a:p>
              </p:txBody>
            </p:sp>
          </p:grpSp>
          <p:grpSp>
            <p:nvGrpSpPr>
              <p:cNvPr id="173" name="Group"/>
              <p:cNvGrpSpPr/>
              <p:nvPr/>
            </p:nvGrpSpPr>
            <p:grpSpPr>
              <a:xfrm>
                <a:off x="-1" y="-1"/>
                <a:ext cx="1209756" cy="565851"/>
                <a:chOff x="0" y="0"/>
                <a:chExt cx="1209754" cy="565850"/>
              </a:xfrm>
            </p:grpSpPr>
            <p:sp>
              <p:nvSpPr>
                <p:cNvPr id="171" name="Rectangle"/>
                <p:cNvSpPr/>
                <p:nvPr/>
              </p:nvSpPr>
              <p:spPr>
                <a:xfrm>
                  <a:off x="-1" y="0"/>
                  <a:ext cx="1209756" cy="565851"/>
                </a:xfrm>
                <a:prstGeom prst="rect">
                  <a:avLst/>
                </a:prstGeom>
                <a:solidFill>
                  <a:srgbClr val="B3C9E7"/>
                </a:solidFill>
                <a:ln w="9525" cap="flat">
                  <a:solidFill>
                    <a:srgbClr val="FFFFFF"/>
                  </a:solidFill>
                  <a:prstDash val="solid"/>
                  <a:round/>
                </a:ln>
                <a:effectLst/>
              </p:spPr>
              <p:txBody>
                <a:bodyPr wrap="square" lIns="45718" tIns="45718" rIns="45718" bIns="45718" numCol="1" anchor="ctr">
                  <a:noAutofit/>
                </a:bodyPr>
                <a:lstStyle/>
                <a:p>
                  <a:pPr algn="ctr">
                    <a:defRPr b="1" sz="1100">
                      <a:solidFill>
                        <a:schemeClr val="accent1"/>
                      </a:solidFill>
                      <a:latin typeface="Arial"/>
                      <a:ea typeface="Arial"/>
                      <a:cs typeface="Arial"/>
                      <a:sym typeface="Arial"/>
                    </a:defRPr>
                  </a:pPr>
                </a:p>
              </p:txBody>
            </p:sp>
            <p:sp>
              <p:nvSpPr>
                <p:cNvPr id="172" name="Scope"/>
                <p:cNvSpPr txBox="1"/>
                <p:nvPr/>
              </p:nvSpPr>
              <p:spPr>
                <a:xfrm>
                  <a:off x="-1" y="196517"/>
                  <a:ext cx="1209756"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chemeClr val="accent1"/>
                      </a:solidFill>
                      <a:latin typeface="Arial"/>
                      <a:ea typeface="Arial"/>
                      <a:cs typeface="Arial"/>
                      <a:sym typeface="Arial"/>
                    </a:defRPr>
                  </a:lvl1pPr>
                </a:lstStyle>
                <a:p>
                  <a:pPr>
                    <a:defRPr sz="1800">
                      <a:solidFill>
                        <a:srgbClr val="000000"/>
                      </a:solidFill>
                    </a:defRPr>
                  </a:pPr>
                  <a:r>
                    <a:rPr sz="1200">
                      <a:solidFill>
                        <a:schemeClr val="accent1"/>
                      </a:solidFill>
                    </a:rPr>
                    <a:t>Scope</a:t>
                  </a:r>
                </a:p>
              </p:txBody>
            </p:sp>
          </p:grpSp>
          <p:grpSp>
            <p:nvGrpSpPr>
              <p:cNvPr id="176" name="Group"/>
              <p:cNvGrpSpPr/>
              <p:nvPr/>
            </p:nvGrpSpPr>
            <p:grpSpPr>
              <a:xfrm>
                <a:off x="-1" y="1778411"/>
                <a:ext cx="1209756" cy="565852"/>
                <a:chOff x="0" y="0"/>
                <a:chExt cx="1209754" cy="565851"/>
              </a:xfrm>
            </p:grpSpPr>
            <p:sp>
              <p:nvSpPr>
                <p:cNvPr id="174" name="Rectangle"/>
                <p:cNvSpPr/>
                <p:nvPr/>
              </p:nvSpPr>
              <p:spPr>
                <a:xfrm>
                  <a:off x="-1" y="-1"/>
                  <a:ext cx="1209756" cy="565853"/>
                </a:xfrm>
                <a:prstGeom prst="rect">
                  <a:avLst/>
                </a:prstGeom>
                <a:solidFill>
                  <a:srgbClr val="B3C9E7"/>
                </a:solidFill>
                <a:ln w="9525" cap="flat">
                  <a:solidFill>
                    <a:srgbClr val="FFFFFF"/>
                  </a:solidFill>
                  <a:prstDash val="solid"/>
                  <a:round/>
                </a:ln>
                <a:effectLst/>
              </p:spPr>
              <p:txBody>
                <a:bodyPr wrap="square" lIns="45718" tIns="45718" rIns="45718" bIns="45718" numCol="1" anchor="ctr">
                  <a:noAutofit/>
                </a:bodyPr>
                <a:lstStyle/>
                <a:p>
                  <a:pPr algn="ctr">
                    <a:defRPr b="1" sz="1100">
                      <a:solidFill>
                        <a:schemeClr val="accent1"/>
                      </a:solidFill>
                      <a:latin typeface="Arial"/>
                      <a:ea typeface="Arial"/>
                      <a:cs typeface="Arial"/>
                      <a:sym typeface="Arial"/>
                    </a:defRPr>
                  </a:pPr>
                </a:p>
              </p:txBody>
            </p:sp>
            <p:sp>
              <p:nvSpPr>
                <p:cNvPr id="175" name="Modeling"/>
                <p:cNvSpPr txBox="1"/>
                <p:nvPr/>
              </p:nvSpPr>
              <p:spPr>
                <a:xfrm>
                  <a:off x="-1" y="196518"/>
                  <a:ext cx="1209756"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chemeClr val="accent1"/>
                      </a:solidFill>
                      <a:latin typeface="Arial"/>
                      <a:ea typeface="Arial"/>
                      <a:cs typeface="Arial"/>
                      <a:sym typeface="Arial"/>
                    </a:defRPr>
                  </a:lvl1pPr>
                </a:lstStyle>
                <a:p>
                  <a:pPr>
                    <a:defRPr sz="1800">
                      <a:solidFill>
                        <a:srgbClr val="000000"/>
                      </a:solidFill>
                    </a:defRPr>
                  </a:pPr>
                  <a:r>
                    <a:rPr sz="1200">
                      <a:solidFill>
                        <a:schemeClr val="accent1"/>
                      </a:solidFill>
                    </a:rPr>
                    <a:t>Modeling</a:t>
                  </a:r>
                </a:p>
              </p:txBody>
            </p:sp>
          </p:grpSp>
          <p:grpSp>
            <p:nvGrpSpPr>
              <p:cNvPr id="179" name="Group"/>
              <p:cNvGrpSpPr/>
              <p:nvPr/>
            </p:nvGrpSpPr>
            <p:grpSpPr>
              <a:xfrm>
                <a:off x="-1" y="2970130"/>
                <a:ext cx="1209756" cy="565852"/>
                <a:chOff x="0" y="0"/>
                <a:chExt cx="1209754" cy="565851"/>
              </a:xfrm>
            </p:grpSpPr>
            <p:sp>
              <p:nvSpPr>
                <p:cNvPr id="177" name="Rectangle"/>
                <p:cNvSpPr/>
                <p:nvPr/>
              </p:nvSpPr>
              <p:spPr>
                <a:xfrm>
                  <a:off x="-1" y="-1"/>
                  <a:ext cx="1209756" cy="565853"/>
                </a:xfrm>
                <a:prstGeom prst="rect">
                  <a:avLst/>
                </a:prstGeom>
                <a:solidFill>
                  <a:srgbClr val="B3C9E7"/>
                </a:solidFill>
                <a:ln w="9525" cap="flat">
                  <a:solidFill>
                    <a:srgbClr val="FFFFFF"/>
                  </a:solidFill>
                  <a:prstDash val="solid"/>
                  <a:round/>
                </a:ln>
                <a:effectLst/>
              </p:spPr>
              <p:txBody>
                <a:bodyPr wrap="square" lIns="45718" tIns="45718" rIns="45718" bIns="45718" numCol="1" anchor="ctr">
                  <a:noAutofit/>
                </a:bodyPr>
                <a:lstStyle/>
                <a:p>
                  <a:pPr algn="ctr">
                    <a:defRPr b="1" sz="1100">
                      <a:solidFill>
                        <a:schemeClr val="accent1"/>
                      </a:solidFill>
                      <a:latin typeface="Arial"/>
                      <a:ea typeface="Arial"/>
                      <a:cs typeface="Arial"/>
                      <a:sym typeface="Arial"/>
                    </a:defRPr>
                  </a:pPr>
                </a:p>
              </p:txBody>
            </p:sp>
            <p:sp>
              <p:nvSpPr>
                <p:cNvPr id="178" name="Publish"/>
                <p:cNvSpPr txBox="1"/>
                <p:nvPr/>
              </p:nvSpPr>
              <p:spPr>
                <a:xfrm>
                  <a:off x="-1" y="196518"/>
                  <a:ext cx="1209756"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chemeClr val="accent1"/>
                      </a:solidFill>
                      <a:latin typeface="Arial"/>
                      <a:ea typeface="Arial"/>
                      <a:cs typeface="Arial"/>
                      <a:sym typeface="Arial"/>
                    </a:defRPr>
                  </a:lvl1pPr>
                </a:lstStyle>
                <a:p>
                  <a:pPr>
                    <a:defRPr sz="1800">
                      <a:solidFill>
                        <a:srgbClr val="000000"/>
                      </a:solidFill>
                    </a:defRPr>
                  </a:pPr>
                  <a:r>
                    <a:rPr sz="1200">
                      <a:solidFill>
                        <a:schemeClr val="accent1"/>
                      </a:solidFill>
                    </a:rPr>
                    <a:t>Publish</a:t>
                  </a:r>
                </a:p>
              </p:txBody>
            </p:sp>
          </p:grpSp>
        </p:grpSp>
        <p:pic>
          <p:nvPicPr>
            <p:cNvPr id="181" name="image18.png" descr="image18.png"/>
            <p:cNvPicPr>
              <a:picLocks noChangeAspect="1"/>
            </p:cNvPicPr>
            <p:nvPr/>
          </p:nvPicPr>
          <p:blipFill>
            <a:blip r:embed="rId2">
              <a:extLst/>
            </a:blip>
            <a:stretch>
              <a:fillRect/>
            </a:stretch>
          </p:blipFill>
          <p:spPr>
            <a:xfrm>
              <a:off x="1938528" y="810768"/>
              <a:ext cx="1426467" cy="3547874"/>
            </a:xfrm>
            <a:prstGeom prst="rect">
              <a:avLst/>
            </a:prstGeom>
            <a:ln w="12700" cap="flat">
              <a:noFill/>
              <a:miter lim="400000"/>
            </a:ln>
            <a:effectLst/>
          </p:spPr>
        </p:pic>
        <p:grpSp>
          <p:nvGrpSpPr>
            <p:cNvPr id="187" name="Group"/>
            <p:cNvGrpSpPr/>
            <p:nvPr/>
          </p:nvGrpSpPr>
          <p:grpSpPr>
            <a:xfrm>
              <a:off x="1221086" y="993775"/>
              <a:ext cx="664567" cy="3200403"/>
              <a:chOff x="0" y="0"/>
              <a:chExt cx="664565" cy="3200401"/>
            </a:xfrm>
          </p:grpSpPr>
          <p:sp>
            <p:nvSpPr>
              <p:cNvPr id="182" name="Arrow"/>
              <p:cNvSpPr/>
              <p:nvPr/>
            </p:nvSpPr>
            <p:spPr>
              <a:xfrm>
                <a:off x="10812" y="0"/>
                <a:ext cx="623891" cy="242890"/>
              </a:xfrm>
              <a:prstGeom prst="rightArrow">
                <a:avLst>
                  <a:gd name="adj1" fmla="val 50000"/>
                  <a:gd name="adj2" fmla="val 49981"/>
                </a:avLst>
              </a:prstGeom>
              <a:gradFill flip="none" rotWithShape="1">
                <a:gsLst>
                  <a:gs pos="0">
                    <a:schemeClr val="accent1"/>
                  </a:gs>
                  <a:gs pos="17999">
                    <a:schemeClr val="accent1"/>
                  </a:gs>
                  <a:gs pos="85000">
                    <a:srgbClr val="B3C9E7"/>
                  </a:gs>
                  <a:gs pos="100000">
                    <a:srgbClr val="FFFFFF"/>
                  </a:gs>
                </a:gsLst>
                <a:lin ang="10800000" scaled="0"/>
              </a:gradFill>
              <a:ln w="12700" cap="flat">
                <a:noFill/>
                <a:miter lim="400000"/>
              </a:ln>
              <a:effectLst/>
            </p:spPr>
            <p:txBody>
              <a:bodyPr wrap="square" lIns="45718" tIns="45718" rIns="45718" bIns="45718" numCol="1" anchor="t">
                <a:noAutofit/>
              </a:bodyPr>
              <a:lstStyle/>
              <a:p>
                <a:pPr>
                  <a:defRPr sz="1800">
                    <a:latin typeface="Arial"/>
                    <a:ea typeface="Arial"/>
                    <a:cs typeface="Arial"/>
                    <a:sym typeface="Arial"/>
                  </a:defRPr>
                </a:pPr>
              </a:p>
            </p:txBody>
          </p:sp>
          <p:sp>
            <p:nvSpPr>
              <p:cNvPr id="183" name="Arrow"/>
              <p:cNvSpPr/>
              <p:nvPr/>
            </p:nvSpPr>
            <p:spPr>
              <a:xfrm>
                <a:off x="10812" y="739774"/>
                <a:ext cx="623891" cy="242891"/>
              </a:xfrm>
              <a:prstGeom prst="rightArrow">
                <a:avLst>
                  <a:gd name="adj1" fmla="val 50000"/>
                  <a:gd name="adj2" fmla="val 49981"/>
                </a:avLst>
              </a:prstGeom>
              <a:gradFill flip="none" rotWithShape="1">
                <a:gsLst>
                  <a:gs pos="0">
                    <a:schemeClr val="accent1"/>
                  </a:gs>
                  <a:gs pos="17999">
                    <a:schemeClr val="accent1"/>
                  </a:gs>
                  <a:gs pos="85000">
                    <a:srgbClr val="B3C9E7"/>
                  </a:gs>
                  <a:gs pos="100000">
                    <a:srgbClr val="FFFFFF"/>
                  </a:gs>
                </a:gsLst>
                <a:lin ang="10800000" scaled="0"/>
              </a:gradFill>
              <a:ln w="12700" cap="flat">
                <a:noFill/>
                <a:miter lim="400000"/>
              </a:ln>
              <a:effectLst/>
            </p:spPr>
            <p:txBody>
              <a:bodyPr wrap="square" lIns="45718" tIns="45718" rIns="45718" bIns="45718" numCol="1" anchor="t">
                <a:noAutofit/>
              </a:bodyPr>
              <a:lstStyle/>
              <a:p>
                <a:pPr>
                  <a:defRPr sz="1800">
                    <a:latin typeface="Arial"/>
                    <a:ea typeface="Arial"/>
                    <a:cs typeface="Arial"/>
                    <a:sym typeface="Arial"/>
                  </a:defRPr>
                </a:pPr>
              </a:p>
            </p:txBody>
          </p:sp>
          <p:sp>
            <p:nvSpPr>
              <p:cNvPr id="184" name="Arrow"/>
              <p:cNvSpPr/>
              <p:nvPr/>
            </p:nvSpPr>
            <p:spPr>
              <a:xfrm>
                <a:off x="10812" y="2957513"/>
                <a:ext cx="623891" cy="242889"/>
              </a:xfrm>
              <a:prstGeom prst="rightArrow">
                <a:avLst>
                  <a:gd name="adj1" fmla="val 50000"/>
                  <a:gd name="adj2" fmla="val 49981"/>
                </a:avLst>
              </a:prstGeom>
              <a:gradFill flip="none" rotWithShape="1">
                <a:gsLst>
                  <a:gs pos="0">
                    <a:schemeClr val="accent1"/>
                  </a:gs>
                  <a:gs pos="17999">
                    <a:schemeClr val="accent1"/>
                  </a:gs>
                  <a:gs pos="85000">
                    <a:srgbClr val="B3C9E7"/>
                  </a:gs>
                  <a:gs pos="100000">
                    <a:srgbClr val="FFFFFF"/>
                  </a:gs>
                </a:gsLst>
                <a:lin ang="10800000" scaled="0"/>
              </a:gradFill>
              <a:ln w="12700" cap="flat">
                <a:noFill/>
                <a:miter lim="400000"/>
              </a:ln>
              <a:effectLst/>
            </p:spPr>
            <p:txBody>
              <a:bodyPr wrap="square" lIns="45718" tIns="45718" rIns="45718" bIns="45718" numCol="1" anchor="t">
                <a:noAutofit/>
              </a:bodyPr>
              <a:lstStyle/>
              <a:p>
                <a:pPr>
                  <a:defRPr sz="1800">
                    <a:latin typeface="Arial"/>
                    <a:ea typeface="Arial"/>
                    <a:cs typeface="Arial"/>
                    <a:sym typeface="Arial"/>
                  </a:defRPr>
                </a:pPr>
              </a:p>
            </p:txBody>
          </p:sp>
          <p:sp>
            <p:nvSpPr>
              <p:cNvPr id="185" name="Arrow"/>
              <p:cNvSpPr/>
              <p:nvPr/>
            </p:nvSpPr>
            <p:spPr>
              <a:xfrm>
                <a:off x="20337" y="1633384"/>
                <a:ext cx="623891" cy="241303"/>
              </a:xfrm>
              <a:prstGeom prst="rightArrow">
                <a:avLst>
                  <a:gd name="adj1" fmla="val 50000"/>
                  <a:gd name="adj2" fmla="val 49975"/>
                </a:avLst>
              </a:prstGeom>
              <a:gradFill flip="none" rotWithShape="1">
                <a:gsLst>
                  <a:gs pos="0">
                    <a:schemeClr val="accent1"/>
                  </a:gs>
                  <a:gs pos="17999">
                    <a:schemeClr val="accent1"/>
                  </a:gs>
                  <a:gs pos="85000">
                    <a:srgbClr val="B3C9E7"/>
                  </a:gs>
                  <a:gs pos="100000">
                    <a:srgbClr val="FFFFFF"/>
                  </a:gs>
                </a:gsLst>
                <a:lin ang="10800000" scaled="0"/>
              </a:gradFill>
              <a:ln w="12700" cap="flat">
                <a:noFill/>
                <a:miter lim="400000"/>
              </a:ln>
              <a:effectLst/>
            </p:spPr>
            <p:txBody>
              <a:bodyPr wrap="square" lIns="45718" tIns="45718" rIns="45718" bIns="45718" numCol="1" anchor="t">
                <a:noAutofit/>
              </a:bodyPr>
              <a:lstStyle/>
              <a:p>
                <a:pPr>
                  <a:defRPr sz="1800">
                    <a:latin typeface="Arial"/>
                    <a:ea typeface="Arial"/>
                    <a:cs typeface="Arial"/>
                    <a:sym typeface="Arial"/>
                  </a:defRPr>
                </a:pPr>
              </a:p>
            </p:txBody>
          </p:sp>
          <p:sp>
            <p:nvSpPr>
              <p:cNvPr id="186" name="Arrow"/>
              <p:cNvSpPr/>
              <p:nvPr/>
            </p:nvSpPr>
            <p:spPr>
              <a:xfrm rot="858565">
                <a:off x="20337" y="2065338"/>
                <a:ext cx="623891" cy="242889"/>
              </a:xfrm>
              <a:prstGeom prst="rightArrow">
                <a:avLst>
                  <a:gd name="adj1" fmla="val 50000"/>
                  <a:gd name="adj2" fmla="val 49981"/>
                </a:avLst>
              </a:prstGeom>
              <a:gradFill flip="none" rotWithShape="1">
                <a:gsLst>
                  <a:gs pos="0">
                    <a:schemeClr val="accent1"/>
                  </a:gs>
                  <a:gs pos="17999">
                    <a:schemeClr val="accent1"/>
                  </a:gs>
                  <a:gs pos="85000">
                    <a:srgbClr val="B3C9E7"/>
                  </a:gs>
                  <a:gs pos="100000">
                    <a:srgbClr val="FFFFFF"/>
                  </a:gs>
                </a:gsLst>
                <a:lin ang="10800000" scaled="0"/>
              </a:gradFill>
              <a:ln w="12700" cap="flat">
                <a:noFill/>
                <a:miter lim="400000"/>
              </a:ln>
              <a:effectLst/>
            </p:spPr>
            <p:txBody>
              <a:bodyPr wrap="square" lIns="45718" tIns="45718" rIns="45718" bIns="45718" numCol="1" anchor="t">
                <a:noAutofit/>
              </a:bodyPr>
              <a:lstStyle/>
              <a:p>
                <a:pPr>
                  <a:defRPr sz="1800">
                    <a:latin typeface="Arial"/>
                    <a:ea typeface="Arial"/>
                    <a:cs typeface="Arial"/>
                    <a:sym typeface="Arial"/>
                  </a:defRPr>
                </a:pPr>
              </a:p>
            </p:txBody>
          </p:sp>
        </p:grpSp>
      </p:grpSp>
      <p:sp>
        <p:nvSpPr>
          <p:cNvPr id="189" name="Arrow"/>
          <p:cNvSpPr/>
          <p:nvPr/>
        </p:nvSpPr>
        <p:spPr>
          <a:xfrm rot="19182418">
            <a:off x="6437312" y="3686175"/>
            <a:ext cx="623889" cy="241300"/>
          </a:xfrm>
          <a:prstGeom prst="rightArrow">
            <a:avLst>
              <a:gd name="adj1" fmla="val 50000"/>
              <a:gd name="adj2" fmla="val 49999"/>
            </a:avLst>
          </a:prstGeom>
          <a:gradFill>
            <a:gsLst>
              <a:gs pos="0">
                <a:schemeClr val="accent1"/>
              </a:gs>
              <a:gs pos="17999">
                <a:schemeClr val="accent1"/>
              </a:gs>
              <a:gs pos="85000">
                <a:srgbClr val="B3C9E7"/>
              </a:gs>
              <a:gs pos="100000">
                <a:srgbClr val="FFFFFF"/>
              </a:gs>
            </a:gsLst>
            <a:lin ang="10800000"/>
          </a:gradFill>
          <a:ln w="12700">
            <a:miter lim="400000"/>
          </a:ln>
        </p:spPr>
        <p:txBody>
          <a:bodyPr lIns="45718" tIns="45718" rIns="45718" bIns="45718"/>
          <a:lstStyle/>
          <a:p>
            <a:pPr>
              <a:defRPr sz="1800">
                <a:latin typeface="Arial"/>
                <a:ea typeface="Arial"/>
                <a:cs typeface="Arial"/>
                <a:sym typeface="Arial"/>
              </a:defRPr>
            </a:pPr>
          </a:p>
        </p:txBody>
      </p:sp>
      <p:sp>
        <p:nvSpPr>
          <p:cNvPr id="190" name="Arrow"/>
          <p:cNvSpPr/>
          <p:nvPr/>
        </p:nvSpPr>
        <p:spPr>
          <a:xfrm rot="20482800">
            <a:off x="6510336" y="4938712"/>
            <a:ext cx="623889" cy="241302"/>
          </a:xfrm>
          <a:prstGeom prst="rightArrow">
            <a:avLst>
              <a:gd name="adj1" fmla="val 50000"/>
              <a:gd name="adj2" fmla="val 49999"/>
            </a:avLst>
          </a:prstGeom>
          <a:gradFill>
            <a:gsLst>
              <a:gs pos="0">
                <a:schemeClr val="accent1"/>
              </a:gs>
              <a:gs pos="17999">
                <a:schemeClr val="accent1"/>
              </a:gs>
              <a:gs pos="85000">
                <a:srgbClr val="B3C9E7"/>
              </a:gs>
              <a:gs pos="100000">
                <a:srgbClr val="FFFFFF"/>
              </a:gs>
            </a:gsLst>
            <a:lin ang="10800000"/>
          </a:gradFill>
          <a:ln w="12700">
            <a:miter lim="400000"/>
          </a:ln>
        </p:spPr>
        <p:txBody>
          <a:bodyPr lIns="45718" tIns="45718" rIns="45718" bIns="45718"/>
          <a:lstStyle/>
          <a:p>
            <a:pPr>
              <a:defRPr sz="1800">
                <a:latin typeface="Arial"/>
                <a:ea typeface="Arial"/>
                <a:cs typeface="Arial"/>
                <a:sym typeface="Aria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Federal Health Information Model"/>
          <p:cNvSpPr txBox="1"/>
          <p:nvPr>
            <p:ph type="title" idx="4294967295"/>
          </p:nvPr>
        </p:nvSpPr>
        <p:spPr>
          <a:xfrm>
            <a:off x="1524000" y="152398"/>
            <a:ext cx="7454900" cy="1143004"/>
          </a:xfrm>
          <a:prstGeom prst="rect">
            <a:avLst/>
          </a:prstGeom>
        </p:spPr>
        <p:txBody>
          <a:bodyPr lIns="0" tIns="0" rIns="0" bIns="0">
            <a:normAutofit fontScale="100000" lnSpcReduction="0"/>
          </a:bodyPr>
          <a:lstStyle>
            <a:lvl1pPr>
              <a:defRPr>
                <a:solidFill>
                  <a:schemeClr val="accent1"/>
                </a:solidFill>
              </a:defRPr>
            </a:lvl1pPr>
          </a:lstStyle>
          <a:p>
            <a:pPr>
              <a:defRPr sz="1800">
                <a:solidFill>
                  <a:srgbClr val="000000"/>
                </a:solidFill>
              </a:defRPr>
            </a:pPr>
            <a:r>
              <a:rPr sz="2800">
                <a:solidFill>
                  <a:schemeClr val="accent1"/>
                </a:solidFill>
              </a:rPr>
              <a:t>Federal Health Information Model </a:t>
            </a:r>
          </a:p>
        </p:txBody>
      </p:sp>
      <p:sp>
        <p:nvSpPr>
          <p:cNvPr id="59" name="Health data information model…"/>
          <p:cNvSpPr txBox="1"/>
          <p:nvPr>
            <p:ph type="body" idx="4294967295"/>
          </p:nvPr>
        </p:nvSpPr>
        <p:spPr>
          <a:xfrm>
            <a:off x="603250" y="1371600"/>
            <a:ext cx="7937500" cy="5029200"/>
          </a:xfrm>
          <a:prstGeom prst="rect">
            <a:avLst/>
          </a:prstGeom>
        </p:spPr>
        <p:txBody>
          <a:bodyPr lIns="0" tIns="0" rIns="0" bIns="0">
            <a:normAutofit fontScale="100000" lnSpcReduction="0"/>
          </a:bodyPr>
          <a:lstStyle/>
          <a:p>
            <a:pPr marL="258643" indent="-258643" defTabSz="877822">
              <a:spcBef>
                <a:spcPts val="1100"/>
              </a:spcBef>
              <a:buFont typeface="Trebuchet MS"/>
              <a:buChar char="•"/>
              <a:defRPr sz="1800">
                <a:solidFill>
                  <a:srgbClr val="000000"/>
                </a:solidFill>
              </a:defRPr>
            </a:pPr>
            <a:endParaRPr sz="2100">
              <a:latin typeface="Calibri"/>
              <a:ea typeface="Calibri"/>
              <a:cs typeface="Calibri"/>
              <a:sym typeface="Calibri"/>
            </a:endParaRPr>
          </a:p>
          <a:p>
            <a:pPr marL="373596" indent="-373596" defTabSz="877822">
              <a:spcBef>
                <a:spcPts val="1100"/>
              </a:spcBef>
              <a:buFont typeface="Trebuchet MS"/>
              <a:buChar char="•"/>
              <a:defRPr sz="1800">
                <a:solidFill>
                  <a:srgbClr val="000000"/>
                </a:solidFill>
              </a:defRPr>
            </a:pPr>
            <a:r>
              <a:rPr sz="2600">
                <a:solidFill>
                  <a:srgbClr val="1D165A"/>
                </a:solidFill>
                <a:latin typeface="Calibri"/>
                <a:ea typeface="Calibri"/>
                <a:cs typeface="Calibri"/>
                <a:sym typeface="Calibri"/>
              </a:rPr>
              <a:t>Health data i</a:t>
            </a:r>
            <a:r>
              <a:rPr sz="2600">
                <a:solidFill>
                  <a:srgbClr val="1D165A"/>
                </a:solidFill>
                <a:latin typeface="Calibri"/>
                <a:ea typeface="Calibri"/>
                <a:cs typeface="Calibri"/>
                <a:sym typeface="Calibri"/>
              </a:rPr>
              <a:t>nformation </a:t>
            </a:r>
            <a:r>
              <a:rPr sz="2600">
                <a:solidFill>
                  <a:srgbClr val="1D165A"/>
                </a:solidFill>
                <a:latin typeface="Calibri"/>
                <a:ea typeface="Calibri"/>
                <a:cs typeface="Calibri"/>
                <a:sym typeface="Calibri"/>
              </a:rPr>
              <a:t>m</a:t>
            </a:r>
            <a:r>
              <a:rPr sz="2600">
                <a:solidFill>
                  <a:srgbClr val="1D165A"/>
                </a:solidFill>
                <a:latin typeface="Calibri"/>
                <a:ea typeface="Calibri"/>
                <a:cs typeface="Calibri"/>
                <a:sym typeface="Calibri"/>
              </a:rPr>
              <a:t>odel</a:t>
            </a:r>
            <a:endParaRPr sz="2600">
              <a:latin typeface="Calibri"/>
              <a:ea typeface="Calibri"/>
              <a:cs typeface="Calibri"/>
              <a:sym typeface="Calibri"/>
            </a:endParaRPr>
          </a:p>
          <a:p>
            <a:pPr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D</a:t>
            </a:r>
            <a:r>
              <a:rPr sz="2600">
                <a:solidFill>
                  <a:srgbClr val="1D165A"/>
                </a:solidFill>
                <a:latin typeface="Calibri"/>
                <a:ea typeface="Calibri"/>
                <a:cs typeface="Calibri"/>
                <a:sym typeface="Calibri"/>
              </a:rPr>
              <a:t>esigned to support the </a:t>
            </a:r>
            <a:br>
              <a:rPr sz="2600">
                <a:solidFill>
                  <a:srgbClr val="1D165A"/>
                </a:solidFill>
                <a:latin typeface="Calibri"/>
                <a:ea typeface="Calibri"/>
                <a:cs typeface="Calibri"/>
                <a:sym typeface="Calibri"/>
              </a:rPr>
            </a:br>
            <a:r>
              <a:rPr sz="2600">
                <a:solidFill>
                  <a:srgbClr val="1D165A"/>
                </a:solidFill>
                <a:latin typeface="Calibri"/>
                <a:ea typeface="Calibri"/>
                <a:cs typeface="Calibri"/>
                <a:sym typeface="Calibri"/>
              </a:rPr>
              <a:t>federal health enterprise</a:t>
            </a:r>
          </a:p>
          <a:p>
            <a:pPr marL="373596" indent="-373596" defTabSz="877822">
              <a:spcBef>
                <a:spcPts val="1100"/>
              </a:spcBef>
              <a:buFont typeface="Trebuchet MS"/>
              <a:buChar char="•"/>
              <a:defRPr sz="1800">
                <a:solidFill>
                  <a:srgbClr val="000000"/>
                </a:solidFill>
              </a:defRPr>
            </a:pPr>
            <a:r>
              <a:rPr sz="2600">
                <a:solidFill>
                  <a:srgbClr val="1D165A"/>
                </a:solidFill>
                <a:latin typeface="Calibri"/>
                <a:ea typeface="Calibri"/>
                <a:cs typeface="Calibri"/>
                <a:sym typeface="Calibri"/>
              </a:rPr>
              <a:t>Standardizes and harmonizes content</a:t>
            </a:r>
          </a:p>
          <a:p>
            <a:pPr marL="373596" indent="-373596" defTabSz="877822">
              <a:spcBef>
                <a:spcPts val="1100"/>
              </a:spcBef>
              <a:buFont typeface="Trebuchet MS"/>
              <a:buChar char="•"/>
              <a:defRPr sz="1800">
                <a:solidFill>
                  <a:srgbClr val="000000"/>
                </a:solidFill>
              </a:defRPr>
            </a:pPr>
            <a:r>
              <a:rPr sz="2600">
                <a:solidFill>
                  <a:srgbClr val="1D165A"/>
                </a:solidFill>
                <a:latin typeface="Calibri"/>
                <a:ea typeface="Calibri"/>
                <a:cs typeface="Calibri"/>
                <a:sym typeface="Calibri"/>
              </a:rPr>
              <a:t>O</a:t>
            </a:r>
            <a:r>
              <a:rPr sz="2600">
                <a:solidFill>
                  <a:srgbClr val="1D165A"/>
                </a:solidFill>
                <a:latin typeface="Calibri"/>
                <a:ea typeface="Calibri"/>
                <a:cs typeface="Calibri"/>
                <a:sym typeface="Calibri"/>
              </a:rPr>
              <a:t>pen source Model Driven Health Tools (MDHT) automate generation of health information exchange (HIE) standards </a:t>
            </a:r>
          </a:p>
        </p:txBody>
      </p:sp>
      <p:sp>
        <p:nvSpPr>
          <p:cNvPr id="60" name="2"/>
          <p:cNvSpPr txBox="1"/>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a:defRPr sz="1800">
                <a:solidFill>
                  <a:srgbClr val="000000"/>
                </a:solidFill>
              </a:defRPr>
            </a:pPr>
            <a:r>
              <a:rPr sz="1100">
                <a:solidFill>
                  <a:srgbClr val="808080"/>
                </a:solidFill>
              </a:rPr>
              <a:t>2</a:t>
            </a:r>
          </a:p>
        </p:txBody>
      </p:sp>
      <p:pic>
        <p:nvPicPr>
          <p:cNvPr id="61" name="Federal Health Information Modeling (FHIM)" descr="Federal Health Information Modeling (FHIM)"/>
          <p:cNvPicPr>
            <a:picLocks noChangeAspect="1"/>
          </p:cNvPicPr>
          <p:nvPr/>
        </p:nvPicPr>
        <p:blipFill>
          <a:blip r:embed="rId3">
            <a:extLst/>
          </a:blip>
          <a:stretch>
            <a:fillRect/>
          </a:stretch>
        </p:blipFill>
        <p:spPr>
          <a:xfrm>
            <a:off x="5059362" y="2133600"/>
            <a:ext cx="3816351" cy="9906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image19.png" descr="image19.png"/>
          <p:cNvPicPr>
            <a:picLocks noChangeAspect="1"/>
          </p:cNvPicPr>
          <p:nvPr/>
        </p:nvPicPr>
        <p:blipFill>
          <a:blip r:embed="rId2">
            <a:extLst/>
          </a:blip>
          <a:stretch>
            <a:fillRect/>
          </a:stretch>
        </p:blipFill>
        <p:spPr>
          <a:xfrm>
            <a:off x="5638800" y="2057400"/>
            <a:ext cx="2743200" cy="2830514"/>
          </a:xfrm>
          <a:prstGeom prst="rect">
            <a:avLst/>
          </a:prstGeom>
          <a:ln w="12700">
            <a:miter lim="400000"/>
          </a:ln>
        </p:spPr>
      </p:pic>
      <p:sp>
        <p:nvSpPr>
          <p:cNvPr id="193" name="Rectangle"/>
          <p:cNvSpPr/>
          <p:nvPr/>
        </p:nvSpPr>
        <p:spPr>
          <a:xfrm>
            <a:off x="685800" y="2071686"/>
            <a:ext cx="5181600" cy="2133602"/>
          </a:xfrm>
          <a:prstGeom prst="rect">
            <a:avLst/>
          </a:prstGeom>
          <a:solidFill>
            <a:schemeClr val="accent1">
              <a:alpha val="10195"/>
            </a:schemeClr>
          </a:solidFill>
          <a:ln w="12700">
            <a:miter lim="400000"/>
          </a:ln>
        </p:spPr>
        <p:txBody>
          <a:bodyPr lIns="45718" tIns="45718" rIns="45718" bIns="45718"/>
          <a:lstStyle/>
          <a:p>
            <a:pPr>
              <a:defRPr>
                <a:latin typeface="Arial"/>
                <a:ea typeface="Arial"/>
                <a:cs typeface="Arial"/>
                <a:sym typeface="Arial"/>
              </a:defRPr>
            </a:pPr>
          </a:p>
        </p:txBody>
      </p:sp>
      <p:sp>
        <p:nvSpPr>
          <p:cNvPr id="194" name="Rectangle"/>
          <p:cNvSpPr/>
          <p:nvPr/>
        </p:nvSpPr>
        <p:spPr>
          <a:xfrm>
            <a:off x="685800" y="4327525"/>
            <a:ext cx="5181600" cy="1020763"/>
          </a:xfrm>
          <a:prstGeom prst="rect">
            <a:avLst/>
          </a:prstGeom>
          <a:solidFill>
            <a:schemeClr val="accent1">
              <a:alpha val="10195"/>
            </a:schemeClr>
          </a:solidFill>
          <a:ln w="12700">
            <a:miter lim="400000"/>
          </a:ln>
        </p:spPr>
        <p:txBody>
          <a:bodyPr lIns="45718" tIns="45718" rIns="45718" bIns="45718"/>
          <a:lstStyle/>
          <a:p>
            <a:pPr>
              <a:defRPr>
                <a:latin typeface="Arial"/>
                <a:ea typeface="Arial"/>
                <a:cs typeface="Arial"/>
                <a:sym typeface="Arial"/>
              </a:defRPr>
            </a:pPr>
          </a:p>
        </p:txBody>
      </p:sp>
      <p:sp>
        <p:nvSpPr>
          <p:cNvPr id="195" name="Other FHIM Activities"/>
          <p:cNvSpPr txBox="1"/>
          <p:nvPr>
            <p:ph type="title" idx="4294967295"/>
          </p:nvPr>
        </p:nvSpPr>
        <p:spPr>
          <a:xfrm>
            <a:off x="1524000" y="152398"/>
            <a:ext cx="7696200" cy="1143004"/>
          </a:xfrm>
          <a:prstGeom prst="rect">
            <a:avLst/>
          </a:prstGeom>
        </p:spPr>
        <p:txBody>
          <a:bodyPr lIns="0" tIns="0" rIns="0" bIns="0">
            <a:normAutofit fontScale="100000" lnSpcReduction="0"/>
          </a:bodyPr>
          <a:lstStyle>
            <a:lvl1pPr>
              <a:defRPr>
                <a:solidFill>
                  <a:schemeClr val="accent1"/>
                </a:solidFill>
              </a:defRPr>
            </a:lvl1pPr>
          </a:lstStyle>
          <a:p>
            <a:pPr>
              <a:defRPr sz="1800">
                <a:solidFill>
                  <a:srgbClr val="000000"/>
                </a:solidFill>
              </a:defRPr>
            </a:pPr>
            <a:r>
              <a:rPr sz="2800">
                <a:solidFill>
                  <a:schemeClr val="accent1"/>
                </a:solidFill>
              </a:rPr>
              <a:t>Other FHIM Activities</a:t>
            </a:r>
          </a:p>
        </p:txBody>
      </p:sp>
      <p:sp>
        <p:nvSpPr>
          <p:cNvPr id="196" name="Enhanced Report Generation…"/>
          <p:cNvSpPr txBox="1"/>
          <p:nvPr>
            <p:ph type="body" sz="half" idx="4294967295"/>
          </p:nvPr>
        </p:nvSpPr>
        <p:spPr>
          <a:xfrm>
            <a:off x="762000" y="2147886"/>
            <a:ext cx="4724400" cy="3200402"/>
          </a:xfrm>
          <a:prstGeom prst="rect">
            <a:avLst/>
          </a:prstGeom>
        </p:spPr>
        <p:txBody>
          <a:bodyPr lIns="0" tIns="0" rIns="0" bIns="0">
            <a:normAutofit fontScale="100000" lnSpcReduction="0"/>
          </a:bodyPr>
          <a:lstStyle/>
          <a:p>
            <a:pPr marL="311181" indent="-311181" defTabSz="905255">
              <a:spcBef>
                <a:spcPts val="500"/>
              </a:spcBef>
              <a:buFont typeface="Trebuchet MS"/>
              <a:buChar char="•"/>
              <a:defRPr sz="1800">
                <a:solidFill>
                  <a:srgbClr val="000000"/>
                </a:solidFill>
              </a:defRPr>
            </a:pPr>
            <a:r>
              <a:rPr b="1" sz="2100">
                <a:solidFill>
                  <a:srgbClr val="1D165A"/>
                </a:solidFill>
                <a:latin typeface="Calibri"/>
                <a:ea typeface="Calibri"/>
                <a:cs typeface="Calibri"/>
                <a:sym typeface="Calibri"/>
              </a:rPr>
              <a:t>Enhanced Report Generation</a:t>
            </a:r>
          </a:p>
          <a:p>
            <a:pPr lvl="1" marL="856011" indent="-403383" defTabSz="905255">
              <a:spcBef>
                <a:spcPts val="500"/>
              </a:spcBef>
              <a:buClr>
                <a:schemeClr val="accent1"/>
              </a:buClr>
              <a:buFont typeface="Trebuchet MS"/>
              <a:defRPr sz="1800">
                <a:solidFill>
                  <a:srgbClr val="000000"/>
                </a:solidFill>
              </a:defRPr>
            </a:pPr>
            <a:r>
              <a:rPr sz="2100">
                <a:solidFill>
                  <a:srgbClr val="1D165A"/>
                </a:solidFill>
                <a:latin typeface="Calibri"/>
                <a:ea typeface="Calibri"/>
                <a:cs typeface="Calibri"/>
                <a:sym typeface="Calibri"/>
              </a:rPr>
              <a:t>Generating reports by standards organization, S&amp;I Framework initiative, 11179 meta-data and other sort criteria </a:t>
            </a:r>
          </a:p>
          <a:p>
            <a:pPr lvl="1" marL="735519" indent="-282891" defTabSz="905255">
              <a:spcBef>
                <a:spcPts val="400"/>
              </a:spcBef>
              <a:buClr>
                <a:schemeClr val="accent1"/>
              </a:buClr>
              <a:buFont typeface="Trebuchet MS"/>
              <a:defRPr sz="1800">
                <a:solidFill>
                  <a:srgbClr val="000000"/>
                </a:solidFill>
              </a:defRPr>
            </a:pPr>
            <a:endParaRPr sz="2100">
              <a:latin typeface="Calibri"/>
              <a:ea typeface="Calibri"/>
              <a:cs typeface="Calibri"/>
              <a:sym typeface="Calibri"/>
            </a:endParaRPr>
          </a:p>
          <a:p>
            <a:pPr marL="311181" indent="-311181" defTabSz="905255">
              <a:spcBef>
                <a:spcPts val="500"/>
              </a:spcBef>
              <a:buFont typeface="Trebuchet MS"/>
              <a:buChar char="•"/>
              <a:defRPr sz="1800">
                <a:solidFill>
                  <a:srgbClr val="000000"/>
                </a:solidFill>
              </a:defRPr>
            </a:pPr>
            <a:r>
              <a:rPr b="1" sz="2100">
                <a:solidFill>
                  <a:srgbClr val="1D165A"/>
                </a:solidFill>
                <a:latin typeface="Calibri"/>
                <a:ea typeface="Calibri"/>
                <a:cs typeface="Calibri"/>
                <a:sym typeface="Calibri"/>
              </a:rPr>
              <a:t>Comparative Report of two versions of FHIM</a:t>
            </a:r>
          </a:p>
        </p:txBody>
      </p:sp>
      <p:sp>
        <p:nvSpPr>
          <p:cNvPr id="197" name="7"/>
          <p:cNvSpPr txBox="1"/>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a:defRPr sz="1800">
                <a:solidFill>
                  <a:srgbClr val="000000"/>
                </a:solidFill>
              </a:defRPr>
            </a:pPr>
            <a:r>
              <a:rPr sz="1100">
                <a:solidFill>
                  <a:srgbClr val="808080"/>
                </a:solidFill>
              </a:rPr>
              <a:t>7</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Federal Health Information Model…continued"/>
          <p:cNvSpPr txBox="1"/>
          <p:nvPr>
            <p:ph type="title" idx="4294967295"/>
          </p:nvPr>
        </p:nvSpPr>
        <p:spPr>
          <a:xfrm>
            <a:off x="1524000" y="152398"/>
            <a:ext cx="7454900" cy="1143004"/>
          </a:xfrm>
          <a:prstGeom prst="rect">
            <a:avLst/>
          </a:prstGeom>
        </p:spPr>
        <p:txBody>
          <a:bodyPr lIns="0" tIns="0" rIns="0" bIns="0">
            <a:normAutofit fontScale="100000" lnSpcReduction="0"/>
          </a:bodyPr>
          <a:lstStyle/>
          <a:p>
            <a:pPr>
              <a:defRPr sz="1800">
                <a:solidFill>
                  <a:srgbClr val="000000"/>
                </a:solidFill>
              </a:defRPr>
            </a:pPr>
            <a:r>
              <a:rPr sz="2800">
                <a:solidFill>
                  <a:schemeClr val="accent1"/>
                </a:solidFill>
              </a:rPr>
              <a:t>Federal Health Information Model</a:t>
            </a:r>
            <a:r>
              <a:rPr sz="2800">
                <a:solidFill>
                  <a:schemeClr val="accent1"/>
                </a:solidFill>
              </a:rPr>
              <a:t>…</a:t>
            </a:r>
            <a:r>
              <a:rPr i="1" sz="2100">
                <a:solidFill>
                  <a:schemeClr val="accent1"/>
                </a:solidFill>
              </a:rPr>
              <a:t>continued</a:t>
            </a:r>
            <a:r>
              <a:rPr sz="2800">
                <a:solidFill>
                  <a:schemeClr val="accent1"/>
                </a:solidFill>
              </a:rPr>
              <a:t> </a:t>
            </a:r>
          </a:p>
        </p:txBody>
      </p:sp>
      <p:sp>
        <p:nvSpPr>
          <p:cNvPr id="66" name="Generates HIE standards for multiple Platform Specific Models (PSMs) (e.g., HL7 CDA, HL7 FHIR, NIEM, etc.)…"/>
          <p:cNvSpPr txBox="1"/>
          <p:nvPr>
            <p:ph type="body" idx="4294967295"/>
          </p:nvPr>
        </p:nvSpPr>
        <p:spPr>
          <a:xfrm>
            <a:off x="606425" y="1302321"/>
            <a:ext cx="7937500" cy="5029201"/>
          </a:xfrm>
          <a:prstGeom prst="rect">
            <a:avLst/>
          </a:prstGeom>
        </p:spPr>
        <p:txBody>
          <a:bodyPr lIns="0" tIns="0" rIns="0" bIns="0">
            <a:normAutofit fontScale="100000" lnSpcReduction="0"/>
          </a:bodyPr>
          <a:lstStyle/>
          <a:p>
            <a:pPr marL="258643" indent="-258643" defTabSz="877822">
              <a:spcBef>
                <a:spcPts val="1100"/>
              </a:spcBef>
              <a:buFont typeface="Trebuchet MS"/>
              <a:buChar char="•"/>
              <a:defRPr sz="1800">
                <a:solidFill>
                  <a:srgbClr val="000000"/>
                </a:solidFill>
              </a:defRPr>
            </a:pPr>
            <a:endParaRPr sz="2100">
              <a:latin typeface="Calibri"/>
              <a:ea typeface="Calibri"/>
              <a:cs typeface="Calibri"/>
              <a:sym typeface="Calibri"/>
            </a:endParaRPr>
          </a:p>
          <a:p>
            <a:pPr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Generates HIE standards for multiple Platform Specific Models (PSMs) (e.g., HL7 CDA, HL7 FHIR, NIEM, etc.)</a:t>
            </a:r>
          </a:p>
          <a:p>
            <a:pPr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Integrated into a robust FHA HIE framework to standardize information across the federal health enterprise</a:t>
            </a:r>
          </a:p>
          <a:p>
            <a:pPr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Provides models, tools and processes to help organizations implement information exchange standards</a:t>
            </a:r>
          </a:p>
        </p:txBody>
      </p:sp>
      <p:sp>
        <p:nvSpPr>
          <p:cNvPr id="67" name="2"/>
          <p:cNvSpPr txBox="1"/>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a:defRPr sz="1800">
                <a:solidFill>
                  <a:srgbClr val="000000"/>
                </a:solidFill>
              </a:defRPr>
            </a:pPr>
            <a:r>
              <a:rPr sz="1100">
                <a:solidFill>
                  <a:srgbClr val="808080"/>
                </a:solidFill>
              </a:rPr>
              <a:t>2</a:t>
            </a:r>
          </a:p>
        </p:txBody>
      </p:sp>
      <p:pic>
        <p:nvPicPr>
          <p:cNvPr id="68" name="Federal Health Information Modeling (FHIM)" descr="Federal Health Information Modeling (FHIM)"/>
          <p:cNvPicPr>
            <a:picLocks noChangeAspect="1"/>
          </p:cNvPicPr>
          <p:nvPr/>
        </p:nvPicPr>
        <p:blipFill>
          <a:blip r:embed="rId3">
            <a:extLst/>
          </a:blip>
          <a:stretch>
            <a:fillRect/>
          </a:stretch>
        </p:blipFill>
        <p:spPr>
          <a:xfrm>
            <a:off x="2667000" y="5221285"/>
            <a:ext cx="3816350" cy="99060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Benefits of the FHA HIE Framework"/>
          <p:cNvSpPr txBox="1"/>
          <p:nvPr>
            <p:ph type="title"/>
          </p:nvPr>
        </p:nvSpPr>
        <p:spPr>
          <a:prstGeom prst="rect">
            <a:avLst/>
          </a:prstGeom>
        </p:spPr>
        <p:txBody>
          <a:bodyPr>
            <a:normAutofit fontScale="100000" lnSpcReduction="0"/>
          </a:bodyPr>
          <a:lstStyle/>
          <a:p>
            <a:pPr>
              <a:defRPr>
                <a:solidFill>
                  <a:srgbClr val="000000"/>
                </a:solidFill>
              </a:defRPr>
            </a:pPr>
            <a:r>
              <a:rPr sz="2800">
                <a:solidFill>
                  <a:schemeClr val="accent1"/>
                </a:solidFill>
              </a:rPr>
              <a:t>Benefits of the </a:t>
            </a:r>
            <a:r>
              <a:rPr sz="2800">
                <a:solidFill>
                  <a:schemeClr val="accent1"/>
                </a:solidFill>
              </a:rPr>
              <a:t>FHA </a:t>
            </a:r>
            <a:r>
              <a:rPr sz="2800">
                <a:solidFill>
                  <a:schemeClr val="accent1"/>
                </a:solidFill>
              </a:rPr>
              <a:t>HIE Framework</a:t>
            </a:r>
          </a:p>
        </p:txBody>
      </p:sp>
      <p:sp>
        <p:nvSpPr>
          <p:cNvPr id="73" name="Supports the broadest range of use cases…"/>
          <p:cNvSpPr txBox="1"/>
          <p:nvPr>
            <p:ph type="body" idx="1"/>
          </p:nvPr>
        </p:nvSpPr>
        <p:spPr>
          <a:xfrm>
            <a:off x="876300" y="1306702"/>
            <a:ext cx="7620000" cy="5130802"/>
          </a:xfrm>
          <a:prstGeom prst="rect">
            <a:avLst/>
          </a:prstGeom>
        </p:spPr>
        <p:txBody>
          <a:bodyPr>
            <a:normAutofit fontScale="100000" lnSpcReduction="0"/>
          </a:bodyPr>
          <a:lstStyle/>
          <a:p>
            <a:pPr marL="495300" indent="-495300">
              <a:buFont typeface="Trebuchet MS"/>
              <a:defRPr sz="1800">
                <a:solidFill>
                  <a:srgbClr val="000000"/>
                </a:solidFill>
              </a:defRPr>
            </a:pPr>
            <a:r>
              <a:rPr sz="2600">
                <a:solidFill>
                  <a:srgbClr val="1D165A"/>
                </a:solidFill>
                <a:latin typeface="Calibri"/>
                <a:ea typeface="Calibri"/>
                <a:cs typeface="Calibri"/>
                <a:sym typeface="Calibri"/>
              </a:rPr>
              <a:t>S</a:t>
            </a:r>
            <a:r>
              <a:rPr sz="2600">
                <a:solidFill>
                  <a:srgbClr val="1D165A"/>
                </a:solidFill>
                <a:latin typeface="Calibri"/>
                <a:ea typeface="Calibri"/>
                <a:cs typeface="Calibri"/>
                <a:sym typeface="Calibri"/>
              </a:rPr>
              <a:t>upports the broadest range of use cases</a:t>
            </a:r>
            <a:endParaRPr sz="2600">
              <a:latin typeface="Calibri"/>
              <a:ea typeface="Calibri"/>
              <a:cs typeface="Calibri"/>
              <a:sym typeface="Calibri"/>
            </a:endParaRPr>
          </a:p>
          <a:p>
            <a:pPr marL="495300" indent="-495300">
              <a:buFont typeface="Trebuchet MS"/>
              <a:defRPr sz="1800">
                <a:solidFill>
                  <a:srgbClr val="000000"/>
                </a:solidFill>
              </a:defRPr>
            </a:pPr>
            <a:r>
              <a:rPr sz="2600">
                <a:solidFill>
                  <a:srgbClr val="1D165A"/>
                </a:solidFill>
                <a:latin typeface="Calibri"/>
                <a:ea typeface="Calibri"/>
                <a:cs typeface="Calibri"/>
                <a:sym typeface="Calibri"/>
              </a:rPr>
              <a:t>C</a:t>
            </a:r>
            <a:r>
              <a:rPr sz="2600">
                <a:solidFill>
                  <a:srgbClr val="1D165A"/>
                </a:solidFill>
                <a:latin typeface="Calibri"/>
                <a:ea typeface="Calibri"/>
                <a:cs typeface="Calibri"/>
                <a:sym typeface="Calibri"/>
              </a:rPr>
              <a:t>an be leveraged by organizations for internal use in systems and database development</a:t>
            </a:r>
            <a:endParaRPr sz="2600">
              <a:latin typeface="Calibri"/>
              <a:ea typeface="Calibri"/>
              <a:cs typeface="Calibri"/>
              <a:sym typeface="Calibri"/>
            </a:endParaRPr>
          </a:p>
          <a:p>
            <a:pPr marL="495300" indent="-495300">
              <a:buFont typeface="Trebuchet MS"/>
              <a:defRPr sz="1800">
                <a:solidFill>
                  <a:schemeClr val="accent1">
                    <a:lumOff val="-5058"/>
                  </a:schemeClr>
                </a:solidFill>
              </a:defRPr>
            </a:pPr>
            <a:r>
              <a:rPr sz="2600">
                <a:latin typeface="Calibri"/>
                <a:ea typeface="Calibri"/>
                <a:cs typeface="Calibri"/>
                <a:sym typeface="Calibri"/>
              </a:rPr>
              <a:t>D</a:t>
            </a:r>
            <a:r>
              <a:rPr sz="2600">
                <a:latin typeface="Calibri"/>
                <a:ea typeface="Calibri"/>
                <a:cs typeface="Calibri"/>
                <a:sym typeface="Calibri"/>
              </a:rPr>
              <a:t>eveloped using the UML (Unified Modeling Language)</a:t>
            </a:r>
            <a:endParaRPr>
              <a:solidFill>
                <a:srgbClr val="000000"/>
              </a:solidFill>
            </a:endParaRPr>
          </a:p>
          <a:p>
            <a:pPr marL="495300" indent="-495300">
              <a:buFont typeface="Trebuchet MS"/>
              <a:defRPr sz="1800">
                <a:solidFill>
                  <a:srgbClr val="000000"/>
                </a:solidFill>
              </a:defRPr>
            </a:pPr>
            <a:r>
              <a:rPr sz="2600">
                <a:solidFill>
                  <a:schemeClr val="accent1">
                    <a:lumOff val="-5058"/>
                  </a:schemeClr>
                </a:solidFill>
                <a:latin typeface="Calibri"/>
                <a:ea typeface="Calibri"/>
                <a:cs typeface="Calibri"/>
                <a:sym typeface="Calibri"/>
              </a:rPr>
              <a:t>The modeling process harmonizes content (information and terminology) across organizations</a:t>
            </a:r>
            <a:r>
              <a:rPr sz="2600">
                <a:latin typeface="Calibri"/>
                <a:ea typeface="Calibri"/>
                <a:cs typeface="Calibri"/>
                <a:sym typeface="Calibri"/>
              </a:rPr>
              <a:t> </a:t>
            </a:r>
            <a:endParaRPr sz="2600">
              <a:latin typeface="Calibri"/>
              <a:ea typeface="Calibri"/>
              <a:cs typeface="Calibri"/>
              <a:sym typeface="Calibri"/>
            </a:endParaRPr>
          </a:p>
          <a:p>
            <a:pPr marL="495300" indent="-495300">
              <a:buFont typeface="Trebuchet MS"/>
              <a:defRPr sz="1800">
                <a:solidFill>
                  <a:srgbClr val="000000"/>
                </a:solidFill>
              </a:defRPr>
            </a:pPr>
            <a:r>
              <a:rPr sz="2600">
                <a:solidFill>
                  <a:srgbClr val="1D165A"/>
                </a:solidFill>
                <a:latin typeface="Calibri"/>
                <a:ea typeface="Calibri"/>
                <a:cs typeface="Calibri"/>
                <a:sym typeface="Calibri"/>
              </a:rPr>
              <a:t>C</a:t>
            </a:r>
            <a:r>
              <a:rPr sz="2600">
                <a:solidFill>
                  <a:srgbClr val="1D165A"/>
                </a:solidFill>
                <a:latin typeface="Calibri"/>
                <a:ea typeface="Calibri"/>
                <a:cs typeface="Calibri"/>
                <a:sym typeface="Calibri"/>
              </a:rPr>
              <a:t>omponents are all </a:t>
            </a:r>
            <a:r>
              <a:rPr sz="2600">
                <a:solidFill>
                  <a:schemeClr val="accent1">
                    <a:lumOff val="-5058"/>
                  </a:schemeClr>
                </a:solidFill>
                <a:latin typeface="Calibri"/>
                <a:ea typeface="Calibri"/>
                <a:cs typeface="Calibri"/>
                <a:sym typeface="Calibri"/>
              </a:rPr>
              <a:t>freely available</a:t>
            </a:r>
          </a:p>
          <a:p>
            <a:pPr marL="495300" indent="-495300">
              <a:buFont typeface="Trebuchet MS"/>
              <a:defRPr sz="1800">
                <a:solidFill>
                  <a:srgbClr val="000000"/>
                </a:solidFill>
              </a:defRPr>
            </a:pPr>
            <a:r>
              <a:rPr sz="2600">
                <a:solidFill>
                  <a:srgbClr val="1D165A"/>
                </a:solidFill>
                <a:latin typeface="Calibri"/>
                <a:ea typeface="Calibri"/>
                <a:cs typeface="Calibri"/>
                <a:sym typeface="Calibri"/>
              </a:rPr>
              <a:t>C</a:t>
            </a:r>
            <a:r>
              <a:rPr sz="2600">
                <a:solidFill>
                  <a:srgbClr val="1D165A"/>
                </a:solidFill>
                <a:latin typeface="Calibri"/>
                <a:ea typeface="Calibri"/>
                <a:cs typeface="Calibri"/>
                <a:sym typeface="Calibri"/>
              </a:rPr>
              <a:t>an reduce the time required to define/harmonize information </a:t>
            </a:r>
            <a:r>
              <a:rPr sz="2600">
                <a:solidFill>
                  <a:srgbClr val="002060"/>
                </a:solidFill>
                <a:latin typeface="Calibri"/>
                <a:ea typeface="Calibri"/>
                <a:cs typeface="Calibri"/>
                <a:sym typeface="Calibri"/>
              </a:rPr>
              <a:t>by as much as 50%</a:t>
            </a:r>
          </a:p>
          <a:p>
            <a:pPr marL="495300" indent="-495300">
              <a:buFont typeface="Trebuchet MS"/>
              <a:defRPr sz="1800">
                <a:solidFill>
                  <a:srgbClr val="000000"/>
                </a:solidFill>
              </a:defRPr>
            </a:pPr>
            <a:r>
              <a:rPr sz="2600">
                <a:solidFill>
                  <a:srgbClr val="1D165A"/>
                </a:solidFill>
                <a:latin typeface="Calibri"/>
                <a:ea typeface="Calibri"/>
                <a:cs typeface="Calibri"/>
                <a:sym typeface="Calibri"/>
              </a:rPr>
              <a:t>P</a:t>
            </a:r>
            <a:r>
              <a:rPr sz="2600">
                <a:solidFill>
                  <a:srgbClr val="1D165A"/>
                </a:solidFill>
                <a:latin typeface="Calibri"/>
                <a:ea typeface="Calibri"/>
                <a:cs typeface="Calibri"/>
                <a:sym typeface="Calibri"/>
              </a:rPr>
              <a:t>roduce</a:t>
            </a:r>
            <a:r>
              <a:rPr sz="2600">
                <a:solidFill>
                  <a:srgbClr val="1D165A"/>
                </a:solidFill>
                <a:latin typeface="Calibri"/>
                <a:ea typeface="Calibri"/>
                <a:cs typeface="Calibri"/>
                <a:sym typeface="Calibri"/>
              </a:rPr>
              <a:t>s</a:t>
            </a:r>
            <a:r>
              <a:rPr sz="2600">
                <a:solidFill>
                  <a:srgbClr val="1D165A"/>
                </a:solidFill>
                <a:latin typeface="Calibri"/>
                <a:ea typeface="Calibri"/>
                <a:cs typeface="Calibri"/>
                <a:sym typeface="Calibri"/>
              </a:rPr>
              <a:t> draft interoperability specifications</a:t>
            </a:r>
          </a:p>
        </p:txBody>
      </p:sp>
      <p:sp>
        <p:nvSpPr>
          <p:cNvPr id="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defRPr sz="1800">
                <a:solidFill>
                  <a:srgbClr val="000000"/>
                </a:solidFill>
              </a:defRPr>
            </a:pPr>
            <a:fld id="{86CB4B4D-7CA3-9044-876B-883B54F8677D}" type="slidenum">
              <a:rPr sz="1100">
                <a:solidFill>
                  <a:srgbClr val="1D165A"/>
                </a:solidFill>
              </a:rPr>
            </a:fld>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Benefits of the FHA HIE Framework"/>
          <p:cNvSpPr txBox="1"/>
          <p:nvPr>
            <p:ph type="title"/>
          </p:nvPr>
        </p:nvSpPr>
        <p:spPr>
          <a:prstGeom prst="rect">
            <a:avLst/>
          </a:prstGeom>
        </p:spPr>
        <p:txBody>
          <a:bodyPr/>
          <a:lstStyle/>
          <a:p>
            <a:pPr>
              <a:defRPr>
                <a:solidFill>
                  <a:srgbClr val="000000"/>
                </a:solidFill>
              </a:defRPr>
            </a:pPr>
            <a:r>
              <a:rPr sz="2800">
                <a:solidFill>
                  <a:schemeClr val="accent1"/>
                </a:solidFill>
              </a:rPr>
              <a:t>Benefits of the </a:t>
            </a:r>
            <a:r>
              <a:rPr sz="2800">
                <a:solidFill>
                  <a:schemeClr val="accent1"/>
                </a:solidFill>
              </a:rPr>
              <a:t>FHA </a:t>
            </a:r>
            <a:r>
              <a:rPr sz="2800">
                <a:solidFill>
                  <a:schemeClr val="accent1"/>
                </a:solidFill>
              </a:rPr>
              <a:t>HIE Framework</a:t>
            </a:r>
          </a:p>
        </p:txBody>
      </p:sp>
      <p:sp>
        <p:nvSpPr>
          <p:cNvPr id="79" name="Freely available harmonized information and terminology models…"/>
          <p:cNvSpPr txBox="1"/>
          <p:nvPr>
            <p:ph type="body" idx="1"/>
          </p:nvPr>
        </p:nvSpPr>
        <p:spPr>
          <a:prstGeom prst="rect">
            <a:avLst/>
          </a:prstGeom>
        </p:spPr>
        <p:txBody>
          <a:bodyPr/>
          <a:lstStyle/>
          <a:p>
            <a:pPr/>
            <a:r>
              <a:t>Freely available harmonized information and terminology models</a:t>
            </a:r>
          </a:p>
          <a:p>
            <a:pPr/>
            <a:r>
              <a:t>Integrated with open source model-driven health tools</a:t>
            </a:r>
          </a:p>
          <a:p>
            <a:pPr/>
            <a:r>
              <a:t>That can support multiple implementation platforms (PSMs), including NIEM</a:t>
            </a:r>
          </a:p>
          <a:p>
            <a:pPr/>
            <a:r>
              <a:t>And that support the goals and requirements of the S&amp;I Framework</a:t>
            </a:r>
          </a:p>
        </p:txBody>
      </p:sp>
      <p:sp>
        <p:nvSpPr>
          <p:cNvPr id="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FHIM Activities Supporting Federal Partners"/>
          <p:cNvSpPr txBox="1"/>
          <p:nvPr>
            <p:ph type="title" idx="4294967295"/>
          </p:nvPr>
        </p:nvSpPr>
        <p:spPr>
          <a:xfrm>
            <a:off x="1524000" y="152398"/>
            <a:ext cx="7696200" cy="1143004"/>
          </a:xfrm>
          <a:prstGeom prst="rect">
            <a:avLst/>
          </a:prstGeom>
        </p:spPr>
        <p:txBody>
          <a:bodyPr lIns="0" tIns="0" rIns="0" bIns="0">
            <a:normAutofit fontScale="100000" lnSpcReduction="0"/>
          </a:bodyPr>
          <a:lstStyle/>
          <a:p>
            <a:pPr>
              <a:defRPr sz="1800">
                <a:solidFill>
                  <a:srgbClr val="000000"/>
                </a:solidFill>
              </a:defRPr>
            </a:pPr>
            <a:r>
              <a:rPr sz="2800">
                <a:solidFill>
                  <a:schemeClr val="accent1"/>
                </a:solidFill>
              </a:rPr>
              <a:t>FHIM Activities Supporting </a:t>
            </a:r>
            <a:r>
              <a:rPr sz="2800">
                <a:solidFill>
                  <a:schemeClr val="accent1"/>
                </a:solidFill>
              </a:rPr>
              <a:t>Federal Partners</a:t>
            </a:r>
          </a:p>
        </p:txBody>
      </p:sp>
      <p:sp>
        <p:nvSpPr>
          <p:cNvPr id="83" name="S&amp;I Framework…"/>
          <p:cNvSpPr txBox="1"/>
          <p:nvPr>
            <p:ph type="body" sz="half" idx="4294967295"/>
          </p:nvPr>
        </p:nvSpPr>
        <p:spPr>
          <a:xfrm>
            <a:off x="533399" y="1809186"/>
            <a:ext cx="4691064" cy="2971801"/>
          </a:xfrm>
          <a:prstGeom prst="rect">
            <a:avLst/>
          </a:prstGeom>
        </p:spPr>
        <p:txBody>
          <a:bodyPr lIns="0" tIns="0" rIns="0" bIns="0">
            <a:normAutofit fontScale="100000" lnSpcReduction="0"/>
          </a:bodyPr>
          <a:lstStyle/>
          <a:p>
            <a:pPr marL="280850" indent="-280850" defTabSz="786384">
              <a:spcBef>
                <a:spcPts val="500"/>
              </a:spcBef>
              <a:buFont typeface="Trebuchet MS"/>
              <a:buChar char="•"/>
              <a:defRPr sz="1548">
                <a:solidFill>
                  <a:srgbClr val="000000"/>
                </a:solidFill>
              </a:defRPr>
            </a:pPr>
            <a:r>
              <a:rPr sz="2064">
                <a:solidFill>
                  <a:srgbClr val="1D165A"/>
                </a:solidFill>
                <a:latin typeface="Calibri"/>
                <a:ea typeface="Calibri"/>
                <a:cs typeface="Calibri"/>
                <a:sym typeface="Calibri"/>
              </a:rPr>
              <a:t>S&amp;I Framework</a:t>
            </a:r>
          </a:p>
          <a:p>
            <a:pPr lvl="1" marL="873760" indent="-393192" defTabSz="786384">
              <a:spcBef>
                <a:spcPts val="500"/>
              </a:spcBef>
              <a:buFont typeface="Trebuchet MS"/>
              <a:buChar char="-"/>
              <a:defRPr sz="1548">
                <a:solidFill>
                  <a:srgbClr val="000000"/>
                </a:solidFill>
              </a:defRPr>
            </a:pPr>
            <a:r>
              <a:rPr sz="2064">
                <a:solidFill>
                  <a:srgbClr val="1D165A"/>
                </a:solidFill>
                <a:latin typeface="Calibri"/>
                <a:ea typeface="Calibri"/>
                <a:cs typeface="Calibri"/>
                <a:sym typeface="Calibri"/>
              </a:rPr>
              <a:t>Mapping data requirements of the S&amp;I Framework initiatives to the FHIM</a:t>
            </a:r>
            <a:endParaRPr sz="2064">
              <a:latin typeface="Calibri"/>
              <a:ea typeface="Calibri"/>
              <a:cs typeface="Calibri"/>
              <a:sym typeface="Calibri"/>
            </a:endParaRPr>
          </a:p>
          <a:p>
            <a:pPr lvl="1" marL="873760" indent="-393192" defTabSz="786384">
              <a:spcBef>
                <a:spcPts val="500"/>
              </a:spcBef>
              <a:buFont typeface="Trebuchet MS"/>
              <a:buChar char="-"/>
              <a:defRPr sz="1548">
                <a:solidFill>
                  <a:srgbClr val="000000"/>
                </a:solidFill>
              </a:defRPr>
            </a:pPr>
            <a:r>
              <a:rPr sz="2064">
                <a:solidFill>
                  <a:srgbClr val="1D165A"/>
                </a:solidFill>
                <a:latin typeface="Calibri"/>
                <a:ea typeface="Calibri"/>
                <a:cs typeface="Calibri"/>
                <a:sym typeface="Calibri"/>
              </a:rPr>
              <a:t>Engaging with the *DAF/SDC/CQF Tiger Team</a:t>
            </a:r>
            <a:endParaRPr sz="2064">
              <a:latin typeface="Calibri"/>
              <a:ea typeface="Calibri"/>
              <a:cs typeface="Calibri"/>
              <a:sym typeface="Calibri"/>
            </a:endParaRPr>
          </a:p>
          <a:p>
            <a:pPr lvl="1" marL="873760" indent="-393192" defTabSz="786384">
              <a:spcBef>
                <a:spcPts val="500"/>
              </a:spcBef>
              <a:buFont typeface="Trebuchet MS"/>
              <a:buChar char="-"/>
              <a:defRPr sz="1548">
                <a:solidFill>
                  <a:srgbClr val="000000"/>
                </a:solidFill>
              </a:defRPr>
            </a:pPr>
            <a:r>
              <a:rPr sz="2064">
                <a:solidFill>
                  <a:srgbClr val="002060"/>
                </a:solidFill>
                <a:latin typeface="Calibri"/>
                <a:ea typeface="Calibri"/>
                <a:cs typeface="Calibri"/>
                <a:sym typeface="Calibri"/>
              </a:rPr>
              <a:t>Supporting DoD/VA IPO modeling requirements and CDC public health modeling requirements</a:t>
            </a:r>
          </a:p>
        </p:txBody>
      </p:sp>
      <p:sp>
        <p:nvSpPr>
          <p:cNvPr id="84" name="5"/>
          <p:cNvSpPr txBox="1"/>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a:defRPr sz="1800">
                <a:solidFill>
                  <a:srgbClr val="000000"/>
                </a:solidFill>
              </a:defRPr>
            </a:pPr>
            <a:r>
              <a:rPr sz="1100">
                <a:solidFill>
                  <a:srgbClr val="808080"/>
                </a:solidFill>
              </a:rPr>
              <a:t>5</a:t>
            </a:r>
          </a:p>
        </p:txBody>
      </p:sp>
      <p:pic>
        <p:nvPicPr>
          <p:cNvPr id="85" name="Doctor's hands using a tablet device" descr="Doctor's hands using a tablet device"/>
          <p:cNvPicPr>
            <a:picLocks noChangeAspect="1"/>
          </p:cNvPicPr>
          <p:nvPr/>
        </p:nvPicPr>
        <p:blipFill>
          <a:blip r:embed="rId3">
            <a:extLst/>
          </a:blip>
          <a:srcRect l="0" t="0" r="63397" b="0"/>
          <a:stretch>
            <a:fillRect/>
          </a:stretch>
        </p:blipFill>
        <p:spPr>
          <a:xfrm>
            <a:off x="5071269" y="2362200"/>
            <a:ext cx="3919539" cy="2286000"/>
          </a:xfrm>
          <a:prstGeom prst="rect">
            <a:avLst/>
          </a:prstGeom>
          <a:ln w="12700">
            <a:miter lim="400000"/>
          </a:ln>
        </p:spPr>
      </p:pic>
      <p:sp>
        <p:nvSpPr>
          <p:cNvPr id="86" name="* Data Access Framework/Structured Data Capture/Clinical Quality Framework Tiger Team"/>
          <p:cNvSpPr txBox="1"/>
          <p:nvPr/>
        </p:nvSpPr>
        <p:spPr>
          <a:xfrm>
            <a:off x="381000" y="6067425"/>
            <a:ext cx="6650038"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defRPr sz="1200">
                <a:solidFill>
                  <a:srgbClr val="1D165A"/>
                </a:solidFill>
                <a:latin typeface="Arial"/>
                <a:ea typeface="Arial"/>
                <a:cs typeface="Arial"/>
                <a:sym typeface="Arial"/>
              </a:defRPr>
            </a:lvl1pPr>
          </a:lstStyle>
          <a:p>
            <a:pPr>
              <a:defRPr sz="1800">
                <a:solidFill>
                  <a:srgbClr val="000000"/>
                </a:solidFill>
              </a:defRPr>
            </a:pPr>
            <a:r>
              <a:rPr sz="1200">
                <a:solidFill>
                  <a:srgbClr val="1D165A"/>
                </a:solidFill>
              </a:rPr>
              <a:t>* Data Access Framework/Structured Data Capture/Clinical Quality Framework Tiger Team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Current as of July 2014. Inactive/completed activities are not included in this chart."/>
          <p:cNvSpPr txBox="1"/>
          <p:nvPr>
            <p:ph type="body" sz="quarter" idx="4294967295"/>
          </p:nvPr>
        </p:nvSpPr>
        <p:spPr>
          <a:xfrm>
            <a:off x="5886450" y="5341191"/>
            <a:ext cx="3200401" cy="914402"/>
          </a:xfrm>
          <a:prstGeom prst="rect">
            <a:avLst/>
          </a:prstGeom>
        </p:spPr>
        <p:txBody>
          <a:bodyPr lIns="32145" tIns="32145" rIns="32145" bIns="32145">
            <a:normAutofit fontScale="100000" lnSpcReduction="0"/>
          </a:bodyPr>
          <a:lstStyle>
            <a:lvl1pPr marL="162559" indent="-162559" defTabSz="1248458">
              <a:spcBef>
                <a:spcPts val="300"/>
              </a:spcBef>
              <a:buChar char="*"/>
              <a:defRPr sz="1400">
                <a:solidFill>
                  <a:srgbClr val="FF0000"/>
                </a:solidFill>
                <a:latin typeface="Calibri"/>
                <a:ea typeface="Calibri"/>
                <a:cs typeface="Calibri"/>
                <a:sym typeface="Calibri"/>
              </a:defRPr>
            </a:lvl1pPr>
          </a:lstStyle>
          <a:p>
            <a:pPr>
              <a:defRPr sz="1800">
                <a:solidFill>
                  <a:srgbClr val="000000"/>
                </a:solidFill>
              </a:defRPr>
            </a:pPr>
            <a:r>
              <a:rPr sz="1400">
                <a:solidFill>
                  <a:srgbClr val="FF0000"/>
                </a:solidFill>
              </a:rPr>
              <a:t>Current as of July 2014. Inactive/completed activities are not included in this chart. </a:t>
            </a:r>
          </a:p>
        </p:txBody>
      </p:sp>
      <p:sp>
        <p:nvSpPr>
          <p:cNvPr id="91" name="6"/>
          <p:cNvSpPr txBox="1"/>
          <p:nvPr/>
        </p:nvSpPr>
        <p:spPr>
          <a:xfrm>
            <a:off x="8439150" y="6281737"/>
            <a:ext cx="460377"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650240">
              <a:defRPr sz="1000"/>
            </a:lvl1pPr>
          </a:lstStyle>
          <a:p>
            <a:pPr>
              <a:defRPr sz="1800"/>
            </a:pPr>
            <a:r>
              <a:rPr sz="1000"/>
              <a:t>6</a:t>
            </a:r>
          </a:p>
        </p:txBody>
      </p:sp>
      <p:pic>
        <p:nvPicPr>
          <p:cNvPr id="92" name="S&amp;I Framework" descr="S&amp;I Framework"/>
          <p:cNvPicPr>
            <a:picLocks noChangeAspect="1"/>
          </p:cNvPicPr>
          <p:nvPr/>
        </p:nvPicPr>
        <p:blipFill>
          <a:blip r:embed="rId3">
            <a:extLst/>
          </a:blip>
          <a:srcRect l="0" t="35650" r="0" b="30480"/>
          <a:stretch>
            <a:fillRect/>
          </a:stretch>
        </p:blipFill>
        <p:spPr>
          <a:xfrm>
            <a:off x="5867400" y="1353342"/>
            <a:ext cx="3032126" cy="475458"/>
          </a:xfrm>
          <a:prstGeom prst="rect">
            <a:avLst/>
          </a:prstGeom>
          <a:ln w="12700">
            <a:miter lim="400000"/>
          </a:ln>
        </p:spPr>
      </p:pic>
      <p:sp>
        <p:nvSpPr>
          <p:cNvPr id="93" name="FHIM Coverage of  S&amp;I Framework Initiatives"/>
          <p:cNvSpPr txBox="1"/>
          <p:nvPr>
            <p:ph type="title" idx="4294967295"/>
          </p:nvPr>
        </p:nvSpPr>
        <p:spPr>
          <a:xfrm>
            <a:off x="1524000" y="152398"/>
            <a:ext cx="7696201" cy="1143004"/>
          </a:xfrm>
          <a:prstGeom prst="rect">
            <a:avLst/>
          </a:prstGeom>
        </p:spPr>
        <p:txBody>
          <a:bodyPr lIns="0" tIns="0" rIns="0" bIns="0">
            <a:normAutofit fontScale="100000" lnSpcReduction="0"/>
          </a:bodyPr>
          <a:lstStyle/>
          <a:p>
            <a:pPr defTabSz="642915">
              <a:defRPr sz="1800">
                <a:solidFill>
                  <a:srgbClr val="000000"/>
                </a:solidFill>
              </a:defRPr>
            </a:pPr>
            <a:r>
              <a:rPr sz="2700">
                <a:solidFill>
                  <a:schemeClr val="accent1"/>
                </a:solidFill>
              </a:rPr>
              <a:t>FHIM Coverage of </a:t>
            </a:r>
            <a:r>
              <a:rPr sz="2700">
                <a:solidFill>
                  <a:schemeClr val="accent1"/>
                </a:solidFill>
              </a:rPr>
              <a:t> </a:t>
            </a:r>
            <a:r>
              <a:rPr sz="2700">
                <a:solidFill>
                  <a:schemeClr val="accent1"/>
                </a:solidFill>
              </a:rPr>
              <a:t>S&amp;I Framework Initiatives</a:t>
            </a:r>
          </a:p>
        </p:txBody>
      </p:sp>
      <p:graphicFrame>
        <p:nvGraphicFramePr>
          <p:cNvPr id="94" name="2D Column Chart"/>
          <p:cNvGraphicFramePr/>
          <p:nvPr/>
        </p:nvGraphicFramePr>
        <p:xfrm>
          <a:off x="820617" y="1434394"/>
          <a:ext cx="8720132" cy="4688680"/>
        </p:xfrm>
        <a:graphic xmlns:a="http://schemas.openxmlformats.org/drawingml/2006/main">
          <a:graphicData uri="http://schemas.openxmlformats.org/drawingml/2006/chart">
            <c:chart xmlns:c="http://schemas.openxmlformats.org/drawingml/2006/chart" r:id="rId4"/>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Deliverables"/>
          <p:cNvSpPr txBox="1"/>
          <p:nvPr>
            <p:ph type="title"/>
          </p:nvPr>
        </p:nvSpPr>
        <p:spPr>
          <a:xfrm>
            <a:off x="1447800" y="152400"/>
            <a:ext cx="7696200" cy="1143000"/>
          </a:xfrm>
          <a:prstGeom prst="rect">
            <a:avLst/>
          </a:prstGeom>
        </p:spPr>
        <p:txBody>
          <a:bodyPr>
            <a:normAutofit fontScale="100000" lnSpcReduction="0"/>
          </a:bodyPr>
          <a:lstStyle>
            <a:lvl1pPr>
              <a:defRPr sz="2800">
                <a:solidFill>
                  <a:schemeClr val="accent1"/>
                </a:solidFill>
              </a:defRPr>
            </a:lvl1pPr>
          </a:lstStyle>
          <a:p>
            <a:pPr>
              <a:defRPr sz="1800">
                <a:solidFill>
                  <a:srgbClr val="000000"/>
                </a:solidFill>
              </a:defRPr>
            </a:pPr>
            <a:r>
              <a:rPr sz="2800">
                <a:solidFill>
                  <a:schemeClr val="accent1"/>
                </a:solidFill>
              </a:rPr>
              <a:t>Deliverables</a:t>
            </a:r>
          </a:p>
        </p:txBody>
      </p:sp>
      <p:sp>
        <p:nvSpPr>
          <p:cNvPr id="99" name="Completed…"/>
          <p:cNvSpPr txBox="1"/>
          <p:nvPr>
            <p:ph type="body" idx="1"/>
          </p:nvPr>
        </p:nvSpPr>
        <p:spPr>
          <a:xfrm>
            <a:off x="457200" y="1371599"/>
            <a:ext cx="8839200" cy="5181601"/>
          </a:xfrm>
          <a:prstGeom prst="rect">
            <a:avLst/>
          </a:prstGeom>
        </p:spPr>
        <p:txBody>
          <a:bodyPr>
            <a:normAutofit fontScale="100000" lnSpcReduction="0"/>
          </a:bodyPr>
          <a:lstStyle/>
          <a:p>
            <a:pPr marL="457200" indent="-457200">
              <a:buFont typeface="Trebuchet MS"/>
              <a:defRPr sz="1800">
                <a:solidFill>
                  <a:srgbClr val="000000"/>
                </a:solidFill>
              </a:defRPr>
            </a:pPr>
            <a:r>
              <a:rPr sz="2400">
                <a:solidFill>
                  <a:srgbClr val="1D165A"/>
                </a:solidFill>
                <a:latin typeface="Calibri"/>
                <a:ea typeface="Calibri"/>
                <a:cs typeface="Calibri"/>
                <a:sym typeface="Calibri"/>
              </a:rPr>
              <a:t>Completed</a:t>
            </a:r>
          </a:p>
          <a:p>
            <a:pPr lvl="1" marL="1000477" indent="-543277">
              <a:buFont typeface="Trebuchet MS"/>
              <a:defRPr sz="1800">
                <a:solidFill>
                  <a:srgbClr val="000000"/>
                </a:solidFill>
              </a:defRPr>
            </a:pPr>
            <a:r>
              <a:rPr sz="2200">
                <a:solidFill>
                  <a:srgbClr val="1D165A"/>
                </a:solidFill>
                <a:latin typeface="Calibri"/>
                <a:ea typeface="Calibri"/>
                <a:cs typeface="Calibri"/>
                <a:sym typeface="Calibri"/>
              </a:rPr>
              <a:t>M</a:t>
            </a:r>
            <a:r>
              <a:rPr sz="2200">
                <a:solidFill>
                  <a:srgbClr val="1D165A"/>
                </a:solidFill>
                <a:latin typeface="Calibri"/>
                <a:ea typeface="Calibri"/>
                <a:cs typeface="Calibri"/>
                <a:sym typeface="Calibri"/>
              </a:rPr>
              <a:t>odel</a:t>
            </a:r>
            <a:r>
              <a:rPr sz="2200">
                <a:solidFill>
                  <a:srgbClr val="1D165A"/>
                </a:solidFill>
                <a:latin typeface="Calibri"/>
                <a:ea typeface="Calibri"/>
                <a:cs typeface="Calibri"/>
                <a:sym typeface="Calibri"/>
              </a:rPr>
              <a:t> 1</a:t>
            </a:r>
            <a:r>
              <a:rPr sz="2200">
                <a:solidFill>
                  <a:srgbClr val="1D165A"/>
                </a:solidFill>
                <a:latin typeface="Calibri"/>
                <a:ea typeface="Calibri"/>
                <a:cs typeface="Calibri"/>
                <a:sym typeface="Calibri"/>
              </a:rPr>
              <a:t>7 of 37 FHIM information domains</a:t>
            </a:r>
          </a:p>
          <a:p>
            <a:pPr lvl="1" marL="1000477" indent="-543277">
              <a:buFont typeface="Trebuchet MS"/>
              <a:defRPr sz="1800">
                <a:solidFill>
                  <a:srgbClr val="000000"/>
                </a:solidFill>
              </a:defRPr>
            </a:pPr>
            <a:r>
              <a:rPr sz="2200">
                <a:solidFill>
                  <a:srgbClr val="1D165A"/>
                </a:solidFill>
                <a:latin typeface="Calibri"/>
                <a:ea typeface="Calibri"/>
                <a:cs typeface="Calibri"/>
                <a:sym typeface="Calibri"/>
              </a:rPr>
              <a:t>Terminology modeling of 9 of </a:t>
            </a:r>
            <a:r>
              <a:rPr sz="2200">
                <a:solidFill>
                  <a:srgbClr val="1D165A"/>
                </a:solidFill>
                <a:latin typeface="Calibri"/>
                <a:ea typeface="Calibri"/>
                <a:cs typeface="Calibri"/>
                <a:sym typeface="Calibri"/>
              </a:rPr>
              <a:t>17</a:t>
            </a:r>
            <a:r>
              <a:rPr sz="2200">
                <a:solidFill>
                  <a:srgbClr val="1D165A"/>
                </a:solidFill>
                <a:latin typeface="Calibri"/>
                <a:ea typeface="Calibri"/>
                <a:cs typeface="Calibri"/>
                <a:sym typeface="Calibri"/>
              </a:rPr>
              <a:t> FHIM domains</a:t>
            </a:r>
          </a:p>
          <a:p>
            <a:pPr lvl="1" marL="1000477" indent="-543277">
              <a:buFont typeface="Trebuchet MS"/>
              <a:defRPr sz="1800">
                <a:solidFill>
                  <a:srgbClr val="000000"/>
                </a:solidFill>
              </a:defRPr>
            </a:pPr>
            <a:r>
              <a:rPr sz="2200">
                <a:solidFill>
                  <a:srgbClr val="1D165A"/>
                </a:solidFill>
                <a:latin typeface="Calibri"/>
                <a:ea typeface="Calibri"/>
                <a:cs typeface="Calibri"/>
                <a:sym typeface="Calibri"/>
              </a:rPr>
              <a:t>Integration of FHIM and associated terminology models with </a:t>
            </a:r>
            <a:r>
              <a:rPr sz="2200">
                <a:solidFill>
                  <a:srgbClr val="1D165A"/>
                </a:solidFill>
                <a:latin typeface="Calibri"/>
                <a:ea typeface="Calibri"/>
                <a:cs typeface="Calibri"/>
                <a:sym typeface="Calibri"/>
              </a:rPr>
              <a:t>   </a:t>
            </a:r>
            <a:r>
              <a:rPr sz="2200">
                <a:solidFill>
                  <a:srgbClr val="1D165A"/>
                </a:solidFill>
                <a:latin typeface="Calibri"/>
                <a:ea typeface="Calibri"/>
                <a:cs typeface="Calibri"/>
                <a:sym typeface="Calibri"/>
              </a:rPr>
              <a:t>Model Driven Health Tools (MDHT)</a:t>
            </a:r>
          </a:p>
          <a:p>
            <a:pPr lvl="1" marL="1000477" indent="-543277">
              <a:buFont typeface="Trebuchet MS"/>
              <a:defRPr sz="1800">
                <a:solidFill>
                  <a:srgbClr val="000000"/>
                </a:solidFill>
              </a:defRPr>
            </a:pPr>
            <a:r>
              <a:rPr sz="2200">
                <a:solidFill>
                  <a:srgbClr val="1D165A"/>
                </a:solidFill>
                <a:latin typeface="Calibri"/>
                <a:ea typeface="Calibri"/>
                <a:cs typeface="Calibri"/>
                <a:sym typeface="Calibri"/>
              </a:rPr>
              <a:t>P</a:t>
            </a:r>
            <a:r>
              <a:rPr sz="2200">
                <a:solidFill>
                  <a:srgbClr val="1D165A"/>
                </a:solidFill>
                <a:latin typeface="Calibri"/>
                <a:ea typeface="Calibri"/>
                <a:cs typeface="Calibri"/>
                <a:sym typeface="Calibri"/>
              </a:rPr>
              <a:t>rocess guides </a:t>
            </a:r>
            <a:endParaRPr sz="2200">
              <a:latin typeface="Calibri"/>
              <a:ea typeface="Calibri"/>
              <a:cs typeface="Calibri"/>
              <a:sym typeface="Calibri"/>
            </a:endParaRPr>
          </a:p>
          <a:p>
            <a:pPr lvl="1" marL="1000477" indent="-543277">
              <a:buFont typeface="Trebuchet MS"/>
              <a:defRPr sz="1800">
                <a:solidFill>
                  <a:srgbClr val="000000"/>
                </a:solidFill>
              </a:defRPr>
            </a:pPr>
            <a:r>
              <a:rPr sz="2200">
                <a:solidFill>
                  <a:srgbClr val="1D165A"/>
                </a:solidFill>
                <a:latin typeface="Calibri"/>
                <a:ea typeface="Calibri"/>
                <a:cs typeface="Calibri"/>
                <a:sym typeface="Calibri"/>
              </a:rPr>
              <a:t>Prototyping of each individual process, model and tool</a:t>
            </a:r>
            <a:endParaRPr sz="2200">
              <a:latin typeface="Calibri"/>
              <a:ea typeface="Calibri"/>
              <a:cs typeface="Calibri"/>
              <a:sym typeface="Calibri"/>
            </a:endParaRPr>
          </a:p>
          <a:p>
            <a:pPr lvl="1" marL="1000477" indent="-543277">
              <a:buFont typeface="Trebuchet MS"/>
              <a:defRPr sz="1800">
                <a:solidFill>
                  <a:srgbClr val="000000"/>
                </a:solidFill>
              </a:defRPr>
            </a:pPr>
            <a:r>
              <a:rPr sz="2200">
                <a:solidFill>
                  <a:srgbClr val="002060"/>
                </a:solidFill>
                <a:latin typeface="Calibri"/>
                <a:ea typeface="Calibri"/>
                <a:cs typeface="Calibri"/>
                <a:sym typeface="Calibri"/>
              </a:rPr>
              <a:t>Prototyping of HIE Framework </a:t>
            </a:r>
            <a:endParaRPr sz="2200">
              <a:solidFill>
                <a:srgbClr val="002060"/>
              </a:solidFill>
              <a:latin typeface="Calibri"/>
              <a:ea typeface="Calibri"/>
              <a:cs typeface="Calibri"/>
              <a:sym typeface="Calibri"/>
            </a:endParaRPr>
          </a:p>
          <a:p>
            <a:pPr lvl="1" marL="1000477" indent="-543277">
              <a:buFont typeface="Trebuchet MS"/>
              <a:defRPr sz="1800">
                <a:solidFill>
                  <a:srgbClr val="000000"/>
                </a:solidFill>
              </a:defRPr>
            </a:pPr>
            <a:r>
              <a:rPr sz="2200">
                <a:solidFill>
                  <a:srgbClr val="002060"/>
                </a:solidFill>
                <a:latin typeface="Calibri"/>
                <a:ea typeface="Calibri"/>
                <a:cs typeface="Calibri"/>
                <a:sym typeface="Calibri"/>
              </a:rPr>
              <a:t>Generation of a draft implementation standard in CDA &amp; NIEM</a:t>
            </a:r>
            <a:endParaRPr sz="2200">
              <a:solidFill>
                <a:srgbClr val="002060"/>
              </a:solidFill>
              <a:latin typeface="Calibri"/>
              <a:ea typeface="Calibri"/>
              <a:cs typeface="Calibri"/>
              <a:sym typeface="Calibri"/>
            </a:endParaRPr>
          </a:p>
          <a:p>
            <a:pPr lvl="1" marL="1000477" indent="-543277">
              <a:buFont typeface="Trebuchet MS"/>
              <a:defRPr sz="1800">
                <a:solidFill>
                  <a:srgbClr val="000000"/>
                </a:solidFill>
              </a:defRPr>
            </a:pPr>
            <a:r>
              <a:rPr sz="2200">
                <a:solidFill>
                  <a:srgbClr val="002060"/>
                </a:solidFill>
                <a:latin typeface="Calibri"/>
                <a:ea typeface="Calibri"/>
                <a:cs typeface="Calibri"/>
                <a:sym typeface="Calibri"/>
              </a:rPr>
              <a:t>Map at least five S&amp;I Framework initiatives</a:t>
            </a:r>
          </a:p>
        </p:txBody>
      </p:sp>
      <p:sp>
        <p:nvSpPr>
          <p:cNvPr id="10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defRPr sz="1800">
                <a:solidFill>
                  <a:srgbClr val="000000"/>
                </a:solidFill>
              </a:defRPr>
            </a:pPr>
            <a:fld id="{86CB4B4D-7CA3-9044-876B-883B54F8677D}" type="slidenum">
              <a:rPr sz="1100">
                <a:solidFill>
                  <a:srgbClr val="1D165A"/>
                </a:solidFill>
              </a:rPr>
            </a:fld>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Deliverables … continued"/>
          <p:cNvSpPr txBox="1"/>
          <p:nvPr>
            <p:ph type="title"/>
          </p:nvPr>
        </p:nvSpPr>
        <p:spPr>
          <a:xfrm>
            <a:off x="1447800" y="152400"/>
            <a:ext cx="7696200" cy="1143000"/>
          </a:xfrm>
          <a:prstGeom prst="rect">
            <a:avLst/>
          </a:prstGeom>
        </p:spPr>
        <p:txBody>
          <a:bodyPr>
            <a:normAutofit fontScale="100000" lnSpcReduction="0"/>
          </a:bodyPr>
          <a:lstStyle/>
          <a:p>
            <a:pPr>
              <a:defRPr>
                <a:solidFill>
                  <a:srgbClr val="000000"/>
                </a:solidFill>
              </a:defRPr>
            </a:pPr>
            <a:r>
              <a:rPr sz="2800">
                <a:solidFill>
                  <a:schemeClr val="accent1"/>
                </a:solidFill>
              </a:rPr>
              <a:t>Deliverables</a:t>
            </a:r>
            <a:r>
              <a:rPr sz="2800">
                <a:solidFill>
                  <a:schemeClr val="accent1"/>
                </a:solidFill>
              </a:rPr>
              <a:t> </a:t>
            </a:r>
            <a:r>
              <a:rPr i="1" sz="2000">
                <a:solidFill>
                  <a:schemeClr val="accent1"/>
                </a:solidFill>
              </a:rPr>
              <a:t>… </a:t>
            </a:r>
            <a:r>
              <a:rPr i="1" sz="2100">
                <a:solidFill>
                  <a:schemeClr val="accent1"/>
                </a:solidFill>
              </a:rPr>
              <a:t>continued</a:t>
            </a:r>
          </a:p>
        </p:txBody>
      </p:sp>
      <p:sp>
        <p:nvSpPr>
          <p:cNvPr id="105" name="In Process…"/>
          <p:cNvSpPr txBox="1"/>
          <p:nvPr>
            <p:ph type="body" idx="1"/>
          </p:nvPr>
        </p:nvSpPr>
        <p:spPr>
          <a:xfrm>
            <a:off x="304800" y="1523999"/>
            <a:ext cx="8839200" cy="5181601"/>
          </a:xfrm>
          <a:prstGeom prst="rect">
            <a:avLst/>
          </a:prstGeom>
        </p:spPr>
        <p:txBody>
          <a:bodyPr>
            <a:normAutofit fontScale="100000" lnSpcReduction="0"/>
          </a:bodyPr>
          <a:lstStyle/>
          <a:p>
            <a:pPr marL="495300" indent="-495300">
              <a:buFont typeface="Trebuchet MS"/>
              <a:defRPr sz="1800">
                <a:solidFill>
                  <a:srgbClr val="000000"/>
                </a:solidFill>
              </a:defRPr>
            </a:pPr>
            <a:r>
              <a:rPr sz="2600">
                <a:solidFill>
                  <a:srgbClr val="002060"/>
                </a:solidFill>
                <a:latin typeface="Calibri"/>
                <a:ea typeface="Calibri"/>
                <a:cs typeface="Calibri"/>
                <a:sym typeface="Calibri"/>
              </a:rPr>
              <a:t>In Process</a:t>
            </a:r>
          </a:p>
          <a:p>
            <a:pPr lvl="1" marL="1049866" indent="-592666">
              <a:buFont typeface="Trebuchet MS"/>
              <a:defRPr sz="1800">
                <a:solidFill>
                  <a:srgbClr val="000000"/>
                </a:solidFill>
              </a:defRPr>
            </a:pPr>
            <a:r>
              <a:rPr sz="2400">
                <a:solidFill>
                  <a:srgbClr val="002060"/>
                </a:solidFill>
                <a:latin typeface="Calibri"/>
                <a:ea typeface="Calibri"/>
                <a:cs typeface="Calibri"/>
                <a:sym typeface="Calibri"/>
              </a:rPr>
              <a:t>Model 20 of 37 FHIM information domains</a:t>
            </a:r>
          </a:p>
          <a:p>
            <a:pPr lvl="1" marL="1049866" indent="-592666">
              <a:buFont typeface="Trebuchet MS"/>
              <a:defRPr sz="1800">
                <a:solidFill>
                  <a:srgbClr val="000000"/>
                </a:solidFill>
              </a:defRPr>
            </a:pPr>
            <a:r>
              <a:rPr sz="2400">
                <a:solidFill>
                  <a:srgbClr val="002060"/>
                </a:solidFill>
                <a:latin typeface="Calibri"/>
                <a:ea typeface="Calibri"/>
                <a:cs typeface="Calibri"/>
                <a:sym typeface="Calibri"/>
              </a:rPr>
              <a:t>Terminology modeling of 26 of 37 FHIM domains</a:t>
            </a:r>
          </a:p>
          <a:p>
            <a:pPr lvl="1" marL="1049866" indent="-592666">
              <a:buFont typeface="Trebuchet MS"/>
              <a:defRPr sz="1800">
                <a:solidFill>
                  <a:srgbClr val="000000"/>
                </a:solidFill>
              </a:defRPr>
            </a:pPr>
            <a:r>
              <a:rPr sz="2400">
                <a:solidFill>
                  <a:srgbClr val="002060"/>
                </a:solidFill>
                <a:latin typeface="Calibri"/>
                <a:ea typeface="Calibri"/>
                <a:cs typeface="Calibri"/>
                <a:sym typeface="Calibri"/>
              </a:rPr>
              <a:t>Definition of a UML profile to support enhanced report generation</a:t>
            </a:r>
          </a:p>
          <a:p>
            <a:pPr lvl="1" marL="1049866" indent="-592666">
              <a:buFont typeface="Trebuchet MS"/>
              <a:defRPr sz="1800">
                <a:solidFill>
                  <a:srgbClr val="000000"/>
                </a:solidFill>
              </a:defRPr>
            </a:pPr>
            <a:r>
              <a:rPr sz="2400">
                <a:solidFill>
                  <a:srgbClr val="002060"/>
                </a:solidFill>
                <a:latin typeface="Calibri"/>
                <a:ea typeface="Calibri"/>
                <a:cs typeface="Calibri"/>
                <a:sym typeface="Calibri"/>
              </a:rPr>
              <a:t>Draft comparative report between two versions of the FHIM</a:t>
            </a:r>
          </a:p>
        </p:txBody>
      </p:sp>
      <p:sp>
        <p:nvSpPr>
          <p:cNvPr id="1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defRPr sz="1800">
                <a:solidFill>
                  <a:srgbClr val="000000"/>
                </a:solidFill>
              </a:defRPr>
            </a:pPr>
            <a:fld id="{86CB4B4D-7CA3-9044-876B-883B54F8677D}" type="slidenum">
              <a:rPr sz="1100">
                <a:solidFill>
                  <a:srgbClr val="1D165A"/>
                </a:solidFill>
              </a:rPr>
            </a:fld>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