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9" r:id="rId2"/>
    <p:sldId id="280" r:id="rId3"/>
    <p:sldId id="281" r:id="rId4"/>
    <p:sldId id="286" r:id="rId5"/>
    <p:sldId id="287" r:id="rId6"/>
    <p:sldId id="288" r:id="rId7"/>
    <p:sldId id="284" r:id="rId8"/>
    <p:sldId id="297" r:id="rId9"/>
    <p:sldId id="293" r:id="rId10"/>
    <p:sldId id="294" r:id="rId11"/>
    <p:sldId id="295" r:id="rId12"/>
    <p:sldId id="296" r:id="rId13"/>
    <p:sldId id="289" r:id="rId14"/>
    <p:sldId id="290" r:id="rId15"/>
    <p:sldId id="291" r:id="rId16"/>
    <p:sldId id="292" r:id="rId17"/>
  </p:sldIdLst>
  <p:sldSz cx="9144000" cy="6858000" type="screen4x3"/>
  <p:notesSz cx="7077075" cy="9393238"/>
  <p:defaultTex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3" autoAdjust="0"/>
    <p:restoredTop sz="94660"/>
  </p:normalViewPr>
  <p:slideViewPr>
    <p:cSldViewPr snapToObjects="1">
      <p:cViewPr varScale="1">
        <p:scale>
          <a:sx n="75" d="100"/>
          <a:sy n="75" d="100"/>
        </p:scale>
        <p:origin x="-678" y="-9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7050" cy="468313"/>
          </a:xfrm>
          <a:prstGeom prst="rect">
            <a:avLst/>
          </a:prstGeom>
          <a:noFill/>
          <a:ln w="9525">
            <a:noFill/>
            <a:miter lim="800000"/>
            <a:headEnd/>
            <a:tailEnd/>
          </a:ln>
        </p:spPr>
        <p:txBody>
          <a:bodyPr vert="horz" wrap="square" lIns="94175" tIns="47088" rIns="94175" bIns="47088" numCol="1" anchor="t" anchorCtr="0" compatLnSpc="1">
            <a:prstTxWarp prst="textNoShape">
              <a:avLst/>
            </a:prstTxWarp>
          </a:bodyPr>
          <a:lstStyle>
            <a:lvl1pPr defTabSz="470859">
              <a:defRPr sz="1200">
                <a:latin typeface="Arial" charset="0"/>
                <a:ea typeface="ＭＳ Ｐゴシック" pitchFamily="-108" charset="-128"/>
                <a:cs typeface="+mn-cs"/>
              </a:defRPr>
            </a:lvl1pPr>
          </a:lstStyle>
          <a:p>
            <a:pPr>
              <a:defRPr/>
            </a:pPr>
            <a:endParaRPr lang="en-US"/>
          </a:p>
        </p:txBody>
      </p:sp>
      <p:sp>
        <p:nvSpPr>
          <p:cNvPr id="3" name="Date Placeholder 2"/>
          <p:cNvSpPr>
            <a:spLocks noGrp="1"/>
          </p:cNvSpPr>
          <p:nvPr>
            <p:ph type="dt" sz="quarter" idx="1"/>
          </p:nvPr>
        </p:nvSpPr>
        <p:spPr bwMode="auto">
          <a:xfrm>
            <a:off x="4008438" y="0"/>
            <a:ext cx="3067050" cy="468313"/>
          </a:xfrm>
          <a:prstGeom prst="rect">
            <a:avLst/>
          </a:prstGeom>
          <a:noFill/>
          <a:ln w="9525">
            <a:noFill/>
            <a:miter lim="800000"/>
            <a:headEnd/>
            <a:tailEnd/>
          </a:ln>
        </p:spPr>
        <p:txBody>
          <a:bodyPr vert="horz" wrap="square" lIns="94175" tIns="47088" rIns="94175" bIns="47088" numCol="1" anchor="t" anchorCtr="0" compatLnSpc="1">
            <a:prstTxWarp prst="textNoShape">
              <a:avLst/>
            </a:prstTxWarp>
          </a:bodyPr>
          <a:lstStyle>
            <a:lvl1pPr algn="r" defTabSz="470859">
              <a:defRPr sz="1200">
                <a:latin typeface="Arial" charset="0"/>
                <a:ea typeface="ＭＳ Ｐゴシック" pitchFamily="-108" charset="-128"/>
                <a:cs typeface="+mn-cs"/>
              </a:defRPr>
            </a:lvl1pPr>
          </a:lstStyle>
          <a:p>
            <a:pPr>
              <a:defRPr/>
            </a:pPr>
            <a:fld id="{EE847295-D15F-4C03-8527-49262CE498ED}" type="datetime1">
              <a:rPr lang="en-US"/>
              <a:pPr>
                <a:defRPr/>
              </a:pPr>
              <a:t>9/22/2011</a:t>
            </a:fld>
            <a:endParaRPr lang="en-US"/>
          </a:p>
        </p:txBody>
      </p:sp>
      <p:sp>
        <p:nvSpPr>
          <p:cNvPr id="4" name="Footer Placeholder 3"/>
          <p:cNvSpPr>
            <a:spLocks noGrp="1"/>
          </p:cNvSpPr>
          <p:nvPr>
            <p:ph type="ftr" sz="quarter" idx="2"/>
          </p:nvPr>
        </p:nvSpPr>
        <p:spPr bwMode="auto">
          <a:xfrm>
            <a:off x="0" y="8923338"/>
            <a:ext cx="3067050" cy="468312"/>
          </a:xfrm>
          <a:prstGeom prst="rect">
            <a:avLst/>
          </a:prstGeom>
          <a:noFill/>
          <a:ln w="9525">
            <a:noFill/>
            <a:miter lim="800000"/>
            <a:headEnd/>
            <a:tailEnd/>
          </a:ln>
        </p:spPr>
        <p:txBody>
          <a:bodyPr vert="horz" wrap="square" lIns="94175" tIns="47088" rIns="94175" bIns="47088" numCol="1" anchor="b" anchorCtr="0" compatLnSpc="1">
            <a:prstTxWarp prst="textNoShape">
              <a:avLst/>
            </a:prstTxWarp>
          </a:bodyPr>
          <a:lstStyle>
            <a:lvl1pPr defTabSz="470859">
              <a:defRPr sz="1200">
                <a:latin typeface="Arial" charset="0"/>
                <a:ea typeface="ＭＳ Ｐゴシック" pitchFamily="-108" charset="-128"/>
                <a:cs typeface="+mn-cs"/>
              </a:defRPr>
            </a:lvl1pPr>
          </a:lstStyle>
          <a:p>
            <a:pPr>
              <a:defRPr/>
            </a:pPr>
            <a:endParaRPr lang="en-US"/>
          </a:p>
        </p:txBody>
      </p:sp>
      <p:sp>
        <p:nvSpPr>
          <p:cNvPr id="5" name="Slide Number Placeholder 4"/>
          <p:cNvSpPr>
            <a:spLocks noGrp="1"/>
          </p:cNvSpPr>
          <p:nvPr>
            <p:ph type="sldNum" sz="quarter" idx="3"/>
          </p:nvPr>
        </p:nvSpPr>
        <p:spPr bwMode="auto">
          <a:xfrm>
            <a:off x="4008438" y="8923338"/>
            <a:ext cx="3067050" cy="468312"/>
          </a:xfrm>
          <a:prstGeom prst="rect">
            <a:avLst/>
          </a:prstGeom>
          <a:noFill/>
          <a:ln w="9525">
            <a:noFill/>
            <a:miter lim="800000"/>
            <a:headEnd/>
            <a:tailEnd/>
          </a:ln>
        </p:spPr>
        <p:txBody>
          <a:bodyPr vert="horz" wrap="square" lIns="94175" tIns="47088" rIns="94175" bIns="47088" numCol="1" anchor="b" anchorCtr="0" compatLnSpc="1">
            <a:prstTxWarp prst="textNoShape">
              <a:avLst/>
            </a:prstTxWarp>
          </a:bodyPr>
          <a:lstStyle>
            <a:lvl1pPr algn="r" defTabSz="470859">
              <a:defRPr sz="1200">
                <a:latin typeface="Arial" charset="0"/>
                <a:ea typeface="ＭＳ Ｐゴシック" pitchFamily="-108" charset="-128"/>
                <a:cs typeface="+mn-cs"/>
              </a:defRPr>
            </a:lvl1pPr>
          </a:lstStyle>
          <a:p>
            <a:pPr>
              <a:defRPr/>
            </a:pPr>
            <a:fld id="{76C74147-C528-4BAE-BAAE-14F5DA342328}" type="slidenum">
              <a:rPr lang="en-US"/>
              <a:pPr>
                <a:defRPr/>
              </a:pPr>
              <a:t>‹#›</a:t>
            </a:fld>
            <a:endParaRPr lang="en-US"/>
          </a:p>
        </p:txBody>
      </p:sp>
    </p:spTree>
    <p:extLst>
      <p:ext uri="{BB962C8B-B14F-4D97-AF65-F5344CB8AC3E}">
        <p14:creationId xmlns:p14="http://schemas.microsoft.com/office/powerpoint/2010/main" xmlns="" val="33657239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7050" cy="468313"/>
          </a:xfrm>
          <a:prstGeom prst="rect">
            <a:avLst/>
          </a:prstGeom>
          <a:noFill/>
          <a:ln w="9525">
            <a:noFill/>
            <a:miter lim="800000"/>
            <a:headEnd/>
            <a:tailEnd/>
          </a:ln>
        </p:spPr>
        <p:txBody>
          <a:bodyPr vert="horz" wrap="square" lIns="94175" tIns="47088" rIns="94175" bIns="47088" numCol="1" anchor="t" anchorCtr="0" compatLnSpc="1">
            <a:prstTxWarp prst="textNoShape">
              <a:avLst/>
            </a:prstTxWarp>
          </a:bodyPr>
          <a:lstStyle>
            <a:lvl1pPr defTabSz="470859">
              <a:defRPr sz="1200">
                <a:latin typeface="Arial" charset="0"/>
                <a:ea typeface="ＭＳ Ｐゴシック" pitchFamily="-108" charset="-128"/>
                <a:cs typeface="+mn-cs"/>
              </a:defRPr>
            </a:lvl1pPr>
          </a:lstStyle>
          <a:p>
            <a:pPr>
              <a:defRPr/>
            </a:pPr>
            <a:endParaRPr lang="en-US"/>
          </a:p>
        </p:txBody>
      </p:sp>
      <p:sp>
        <p:nvSpPr>
          <p:cNvPr id="3" name="Date Placeholder 2"/>
          <p:cNvSpPr>
            <a:spLocks noGrp="1"/>
          </p:cNvSpPr>
          <p:nvPr>
            <p:ph type="dt" idx="1"/>
          </p:nvPr>
        </p:nvSpPr>
        <p:spPr bwMode="auto">
          <a:xfrm>
            <a:off x="4008438" y="0"/>
            <a:ext cx="3067050" cy="468313"/>
          </a:xfrm>
          <a:prstGeom prst="rect">
            <a:avLst/>
          </a:prstGeom>
          <a:noFill/>
          <a:ln w="9525">
            <a:noFill/>
            <a:miter lim="800000"/>
            <a:headEnd/>
            <a:tailEnd/>
          </a:ln>
        </p:spPr>
        <p:txBody>
          <a:bodyPr vert="horz" wrap="square" lIns="94175" tIns="47088" rIns="94175" bIns="47088" numCol="1" anchor="t" anchorCtr="0" compatLnSpc="1">
            <a:prstTxWarp prst="textNoShape">
              <a:avLst/>
            </a:prstTxWarp>
          </a:bodyPr>
          <a:lstStyle>
            <a:lvl1pPr algn="r" defTabSz="470859">
              <a:defRPr sz="1200">
                <a:latin typeface="Arial" charset="0"/>
                <a:ea typeface="ＭＳ Ｐゴシック" pitchFamily="-108" charset="-128"/>
                <a:cs typeface="+mn-cs"/>
              </a:defRPr>
            </a:lvl1pPr>
          </a:lstStyle>
          <a:p>
            <a:pPr>
              <a:defRPr/>
            </a:pPr>
            <a:fld id="{B3231A3D-5F0A-4D53-BC56-58B57CB924A0}" type="datetime1">
              <a:rPr lang="en-US"/>
              <a:pPr>
                <a:defRPr/>
              </a:pPr>
              <a:t>9/22/2011</a:t>
            </a:fld>
            <a:endParaRPr lang="en-US"/>
          </a:p>
        </p:txBody>
      </p:sp>
      <p:sp>
        <p:nvSpPr>
          <p:cNvPr id="10244" name="Slide Image Placeholder 3"/>
          <p:cNvSpPr>
            <a:spLocks noGrp="1" noRot="1" noChangeAspect="1"/>
          </p:cNvSpPr>
          <p:nvPr>
            <p:ph type="sldImg" idx="2"/>
          </p:nvPr>
        </p:nvSpPr>
        <p:spPr bwMode="auto">
          <a:xfrm>
            <a:off x="1190625" y="704850"/>
            <a:ext cx="4695825" cy="3522663"/>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8025" y="4462463"/>
            <a:ext cx="5661025" cy="4225925"/>
          </a:xfrm>
          <a:prstGeom prst="rect">
            <a:avLst/>
          </a:prstGeom>
          <a:noFill/>
          <a:ln w="9525">
            <a:noFill/>
            <a:miter lim="800000"/>
            <a:headEnd/>
            <a:tailEnd/>
          </a:ln>
        </p:spPr>
        <p:txBody>
          <a:bodyPr vert="horz" wrap="square" lIns="94175" tIns="47088" rIns="94175" bIns="4708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8923338"/>
            <a:ext cx="3067050" cy="468312"/>
          </a:xfrm>
          <a:prstGeom prst="rect">
            <a:avLst/>
          </a:prstGeom>
          <a:noFill/>
          <a:ln w="9525">
            <a:noFill/>
            <a:miter lim="800000"/>
            <a:headEnd/>
            <a:tailEnd/>
          </a:ln>
        </p:spPr>
        <p:txBody>
          <a:bodyPr vert="horz" wrap="square" lIns="94175" tIns="47088" rIns="94175" bIns="47088" numCol="1" anchor="b" anchorCtr="0" compatLnSpc="1">
            <a:prstTxWarp prst="textNoShape">
              <a:avLst/>
            </a:prstTxWarp>
          </a:bodyPr>
          <a:lstStyle>
            <a:lvl1pPr defTabSz="470859">
              <a:defRPr sz="1200">
                <a:latin typeface="Arial" charset="0"/>
                <a:ea typeface="ＭＳ Ｐゴシック" pitchFamily="-108" charset="-128"/>
                <a:cs typeface="+mn-cs"/>
              </a:defRPr>
            </a:lvl1pPr>
          </a:lstStyle>
          <a:p>
            <a:pPr>
              <a:defRPr/>
            </a:pPr>
            <a:endParaRPr lang="en-US"/>
          </a:p>
        </p:txBody>
      </p:sp>
      <p:sp>
        <p:nvSpPr>
          <p:cNvPr id="7" name="Slide Number Placeholder 6"/>
          <p:cNvSpPr>
            <a:spLocks noGrp="1"/>
          </p:cNvSpPr>
          <p:nvPr>
            <p:ph type="sldNum" sz="quarter" idx="5"/>
          </p:nvPr>
        </p:nvSpPr>
        <p:spPr bwMode="auto">
          <a:xfrm>
            <a:off x="4008438" y="8923338"/>
            <a:ext cx="3067050" cy="468312"/>
          </a:xfrm>
          <a:prstGeom prst="rect">
            <a:avLst/>
          </a:prstGeom>
          <a:noFill/>
          <a:ln w="9525">
            <a:noFill/>
            <a:miter lim="800000"/>
            <a:headEnd/>
            <a:tailEnd/>
          </a:ln>
        </p:spPr>
        <p:txBody>
          <a:bodyPr vert="horz" wrap="square" lIns="94175" tIns="47088" rIns="94175" bIns="47088" numCol="1" anchor="b" anchorCtr="0" compatLnSpc="1">
            <a:prstTxWarp prst="textNoShape">
              <a:avLst/>
            </a:prstTxWarp>
          </a:bodyPr>
          <a:lstStyle>
            <a:lvl1pPr algn="r" defTabSz="470859">
              <a:defRPr sz="1200">
                <a:latin typeface="Arial" charset="0"/>
                <a:ea typeface="ＭＳ Ｐゴシック" pitchFamily="-108" charset="-128"/>
                <a:cs typeface="+mn-cs"/>
              </a:defRPr>
            </a:lvl1pPr>
          </a:lstStyle>
          <a:p>
            <a:pPr>
              <a:defRPr/>
            </a:pPr>
            <a:fld id="{C97AF502-E558-4DFA-B74D-4C608547E7CB}" type="slidenum">
              <a:rPr lang="en-US"/>
              <a:pPr>
                <a:defRPr/>
              </a:pPr>
              <a:t>‹#›</a:t>
            </a:fld>
            <a:endParaRPr lang="en-US"/>
          </a:p>
        </p:txBody>
      </p:sp>
    </p:spTree>
    <p:extLst>
      <p:ext uri="{BB962C8B-B14F-4D97-AF65-F5344CB8AC3E}">
        <p14:creationId xmlns:p14="http://schemas.microsoft.com/office/powerpoint/2010/main" xmlns="" val="261048922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MS PGothic" pitchFamily="34" charset="-128"/>
        <a:cs typeface="ＭＳ Ｐゴシック" pitchFamily="-106" charset="-128"/>
      </a:defRPr>
    </a:lvl1pPr>
    <a:lvl2pPr marL="457200" algn="l" defTabSz="457200" rtl="0" eaLnBrk="0" fontAlgn="base" hangingPunct="0">
      <a:spcBef>
        <a:spcPct val="30000"/>
      </a:spcBef>
      <a:spcAft>
        <a:spcPct val="0"/>
      </a:spcAft>
      <a:defRPr sz="1200" kern="1200">
        <a:solidFill>
          <a:schemeClr val="tx1"/>
        </a:solidFill>
        <a:latin typeface="Arial"/>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010400" cy="685800"/>
          </a:xfrm>
          <a:prstGeom prst="rect">
            <a:avLst/>
          </a:prstGeom>
        </p:spPr>
        <p:txBody>
          <a:bodyPr/>
          <a:lstStyle>
            <a:lvl1pPr>
              <a:defRPr sz="2400" b="1"/>
            </a:lvl1pPr>
          </a:lstStyle>
          <a:p>
            <a:r>
              <a:rPr lang="en-US" smtClean="0"/>
              <a:t>Click to edit Master title style</a:t>
            </a:r>
            <a:endParaRPr lang="en-US"/>
          </a:p>
        </p:txBody>
      </p:sp>
      <p:sp>
        <p:nvSpPr>
          <p:cNvPr id="3" name="Content Placeholder 2"/>
          <p:cNvSpPr>
            <a:spLocks noGrp="1"/>
          </p:cNvSpPr>
          <p:nvPr>
            <p:ph idx="1"/>
          </p:nvPr>
        </p:nvSpPr>
        <p:spPr>
          <a:xfrm>
            <a:off x="228600" y="1295400"/>
            <a:ext cx="8458200" cy="472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xfrm>
            <a:off x="8534400" y="6324600"/>
            <a:ext cx="457200" cy="304800"/>
          </a:xfrm>
          <a:prstGeom prst="rect">
            <a:avLst/>
          </a:prstGeom>
        </p:spPr>
        <p:txBody>
          <a:bodyPr/>
          <a:lstStyle>
            <a:lvl1pPr>
              <a:defRPr>
                <a:latin typeface="Arial" charset="0"/>
                <a:ea typeface="ＭＳ Ｐゴシック" pitchFamily="-108" charset="-128"/>
                <a:cs typeface="+mn-cs"/>
              </a:defRPr>
            </a:lvl1pPr>
          </a:lstStyle>
          <a:p>
            <a:pPr>
              <a:defRPr/>
            </a:pPr>
            <a:fld id="{E18E5348-CDA5-49B0-8AEE-C07790638DB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3889F883-7A14-4969-8A19-3D8636364B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MHS_OCIO_Tagline.jpg"/>
          <p:cNvPicPr>
            <a:picLocks noChangeAspect="1"/>
          </p:cNvPicPr>
          <p:nvPr/>
        </p:nvPicPr>
        <p:blipFill>
          <a:blip r:embed="rId7"/>
          <a:srcRect/>
          <a:stretch>
            <a:fillRect/>
          </a:stretch>
        </p:blipFill>
        <p:spPr bwMode="auto">
          <a:xfrm>
            <a:off x="152400" y="6480175"/>
            <a:ext cx="2863850" cy="225425"/>
          </a:xfrm>
          <a:prstGeom prst="rect">
            <a:avLst/>
          </a:prstGeom>
          <a:noFill/>
          <a:ln w="9525">
            <a:noFill/>
            <a:miter lim="800000"/>
            <a:headEnd/>
            <a:tailEnd/>
          </a:ln>
        </p:spPr>
      </p:pic>
      <p:pic>
        <p:nvPicPr>
          <p:cNvPr id="1027" name="Picture 4" descr=" Small_PPT_InsideSlide_WithoutSeals_Header.jpg"/>
          <p:cNvPicPr>
            <a:picLocks noChangeAspect="1"/>
          </p:cNvPicPr>
          <p:nvPr/>
        </p:nvPicPr>
        <p:blipFill>
          <a:blip r:embed="rId8"/>
          <a:srcRect/>
          <a:stretch>
            <a:fillRect/>
          </a:stretch>
        </p:blipFill>
        <p:spPr bwMode="auto">
          <a:xfrm>
            <a:off x="0" y="0"/>
            <a:ext cx="9144000" cy="1096963"/>
          </a:xfrm>
          <a:prstGeom prst="rect">
            <a:avLst/>
          </a:prstGeom>
          <a:noFill/>
          <a:ln w="9525">
            <a:noFill/>
            <a:miter lim="800000"/>
            <a:headEnd/>
            <a:tailEnd/>
          </a:ln>
        </p:spPr>
      </p:pic>
      <p:pic>
        <p:nvPicPr>
          <p:cNvPr id="1028" name="Picture 5" descr="OCIO_Footer.jpg"/>
          <p:cNvPicPr>
            <a:picLocks/>
          </p:cNvPicPr>
          <p:nvPr/>
        </p:nvPicPr>
        <p:blipFill>
          <a:blip r:embed="rId9"/>
          <a:srcRect/>
          <a:stretch>
            <a:fillRect/>
          </a:stretch>
        </p:blipFill>
        <p:spPr bwMode="auto">
          <a:xfrm>
            <a:off x="0" y="6705600"/>
            <a:ext cx="9144000" cy="169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9" r:id="rId1"/>
    <p:sldLayoutId id="2147483917" r:id="rId2"/>
    <p:sldLayoutId id="2147483918" r:id="rId3"/>
    <p:sldLayoutId id="2147483920" r:id="rId4"/>
    <p:sldLayoutId id="2147483921" r:id="rId5"/>
  </p:sldLayoutIdLst>
  <p:hf hdr="0"/>
  <p:txStyles>
    <p:titleStyle>
      <a:lvl1pPr algn="ctr" defTabSz="457200" rtl="0" eaLnBrk="0" fontAlgn="base" hangingPunct="0">
        <a:spcBef>
          <a:spcPct val="0"/>
        </a:spcBef>
        <a:spcAft>
          <a:spcPct val="0"/>
        </a:spcAft>
        <a:defRPr sz="4400" kern="1200">
          <a:solidFill>
            <a:schemeClr val="tx1"/>
          </a:solidFill>
          <a:latin typeface="Arial"/>
          <a:ea typeface="MS PGothic" pitchFamily="34"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Arial" pitchFamily="-106" charset="0"/>
          <a:ea typeface="MS PGothic" pitchFamily="34"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Arial" pitchFamily="-106" charset="0"/>
          <a:ea typeface="MS PGothic" pitchFamily="34"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Arial" pitchFamily="-106" charset="0"/>
          <a:ea typeface="MS PGothic" pitchFamily="34"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Arial" pitchFamily="-106" charset="0"/>
          <a:ea typeface="MS PGothic" pitchFamily="34" charset="-128"/>
          <a:cs typeface="ＭＳ Ｐゴシック" pitchFamily="-107" charset="-128"/>
        </a:defRPr>
      </a:lvl5pPr>
      <a:lvl6pPr marL="457200" algn="ctr" defTabSz="457200" rtl="0" fontAlgn="base">
        <a:spcBef>
          <a:spcPct val="0"/>
        </a:spcBef>
        <a:spcAft>
          <a:spcPct val="0"/>
        </a:spcAft>
        <a:defRPr sz="40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0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0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0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ＭＳ Ｐゴシック" pitchFamily="-107" charset="-128"/>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Franklin Gothic Book"/>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Franklin Gothic Book"/>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Franklin Gothic Book"/>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Franklin Gothic Book"/>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0"/>
          <p:cNvSpPr txBox="1">
            <a:spLocks noChangeArrowheads="1"/>
          </p:cNvSpPr>
          <p:nvPr/>
        </p:nvSpPr>
        <p:spPr bwMode="auto">
          <a:xfrm>
            <a:off x="457200" y="3962400"/>
            <a:ext cx="8382000" cy="838200"/>
          </a:xfrm>
          <a:prstGeom prst="rect">
            <a:avLst/>
          </a:prstGeom>
          <a:noFill/>
          <a:ln w="9525">
            <a:noFill/>
            <a:miter lim="800000"/>
            <a:headEnd/>
            <a:tailEnd/>
          </a:ln>
        </p:spPr>
        <p:txBody>
          <a:bodyPr/>
          <a:lstStyle/>
          <a:p>
            <a:pPr>
              <a:buFont typeface="Times" pitchFamily="18" charset="0"/>
              <a:buNone/>
            </a:pPr>
            <a:endParaRPr lang="en-US" sz="1600" i="1" dirty="0"/>
          </a:p>
          <a:p>
            <a:pPr>
              <a:buFont typeface="Times" pitchFamily="18" charset="0"/>
              <a:buNone/>
            </a:pPr>
            <a:r>
              <a:rPr lang="en-US" sz="1600" i="1" dirty="0" smtClean="0"/>
              <a:t>03/03/2011</a:t>
            </a:r>
            <a:endParaRPr lang="en-US" sz="1600" i="1" dirty="0"/>
          </a:p>
        </p:txBody>
      </p:sp>
      <p:sp>
        <p:nvSpPr>
          <p:cNvPr id="4099" name="Rectangle 41"/>
          <p:cNvSpPr>
            <a:spLocks noChangeArrowheads="1"/>
          </p:cNvSpPr>
          <p:nvPr/>
        </p:nvSpPr>
        <p:spPr bwMode="auto">
          <a:xfrm>
            <a:off x="457200" y="2286000"/>
            <a:ext cx="8534400" cy="762000"/>
          </a:xfrm>
          <a:prstGeom prst="rect">
            <a:avLst/>
          </a:prstGeom>
          <a:noFill/>
          <a:ln w="9525">
            <a:noFill/>
            <a:miter lim="800000"/>
            <a:headEnd/>
            <a:tailEnd/>
          </a:ln>
        </p:spPr>
        <p:txBody>
          <a:bodyPr/>
          <a:lstStyle/>
          <a:p>
            <a:r>
              <a:rPr lang="en-US" sz="3200" dirty="0" smtClean="0"/>
              <a:t>Federal Health Information Modeling (FHIM)</a:t>
            </a:r>
          </a:p>
          <a:p>
            <a:r>
              <a:rPr lang="en-US" sz="3200" dirty="0" smtClean="0"/>
              <a:t>Overview &amp; Status </a:t>
            </a:r>
            <a:r>
              <a:rPr lang="en-US" sz="3200" dirty="0"/>
              <a:t>Update</a:t>
            </a:r>
            <a:r>
              <a:rPr lang="en-US" sz="3200" dirty="0">
                <a:solidFill>
                  <a:srgbClr val="7F7F7F"/>
                </a:solidFill>
              </a:rPr>
              <a:t/>
            </a:r>
            <a:br>
              <a:rPr lang="en-US" sz="3200" dirty="0">
                <a:solidFill>
                  <a:srgbClr val="7F7F7F"/>
                </a:solidFill>
              </a:rPr>
            </a:br>
            <a:endParaRPr lang="en-US" sz="3200" dirty="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66700" y="46038"/>
            <a:ext cx="8648700" cy="792162"/>
          </a:xfrm>
        </p:spPr>
        <p:txBody>
          <a:bodyPr/>
          <a:lstStyle/>
          <a:p>
            <a:pPr eaLnBrk="1" hangingPunct="1"/>
            <a:r>
              <a:rPr lang="en-US" sz="2000" b="1" smtClean="0"/>
              <a:t>Modeling Problem Domain with IBM Rational System Architect (RSA)</a:t>
            </a:r>
          </a:p>
        </p:txBody>
      </p:sp>
      <p:pic>
        <p:nvPicPr>
          <p:cNvPr id="11267" name="Picture 2"/>
          <p:cNvPicPr>
            <a:picLocks noChangeAspect="1" noChangeArrowheads="1"/>
          </p:cNvPicPr>
          <p:nvPr/>
        </p:nvPicPr>
        <p:blipFill>
          <a:blip r:embed="rId2" cstate="print"/>
          <a:srcRect/>
          <a:stretch>
            <a:fillRect/>
          </a:stretch>
        </p:blipFill>
        <p:spPr bwMode="auto">
          <a:xfrm>
            <a:off x="0" y="685800"/>
            <a:ext cx="9077325"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6200"/>
            <a:ext cx="8229600" cy="792163"/>
          </a:xfrm>
        </p:spPr>
        <p:txBody>
          <a:bodyPr/>
          <a:lstStyle/>
          <a:p>
            <a:r>
              <a:rPr lang="en-US" dirty="0" smtClean="0"/>
              <a:t>FHIM Allergy Domain</a:t>
            </a:r>
          </a:p>
        </p:txBody>
      </p:sp>
      <p:pic>
        <p:nvPicPr>
          <p:cNvPr id="12291" name="Picture 2"/>
          <p:cNvPicPr>
            <a:picLocks noChangeAspect="1" noChangeArrowheads="1"/>
          </p:cNvPicPr>
          <p:nvPr/>
        </p:nvPicPr>
        <p:blipFill>
          <a:blip r:embed="rId2" cstate="print"/>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 y="0"/>
            <a:ext cx="8763000" cy="639763"/>
          </a:xfrm>
        </p:spPr>
        <p:txBody>
          <a:bodyPr/>
          <a:lstStyle/>
          <a:p>
            <a:pPr eaLnBrk="1" hangingPunct="1"/>
            <a:r>
              <a:rPr lang="en-US" sz="3200" b="1" smtClean="0"/>
              <a:t>Example:  Class Documentation / Definition</a:t>
            </a:r>
          </a:p>
        </p:txBody>
      </p:sp>
      <p:pic>
        <p:nvPicPr>
          <p:cNvPr id="13315" name="Picture 3"/>
          <p:cNvPicPr>
            <a:picLocks noChangeAspect="1" noChangeArrowheads="1"/>
          </p:cNvPicPr>
          <p:nvPr/>
        </p:nvPicPr>
        <p:blipFill>
          <a:blip r:embed="rId2" cstate="print"/>
          <a:srcRect/>
          <a:stretch>
            <a:fillRect/>
          </a:stretch>
        </p:blipFill>
        <p:spPr bwMode="auto">
          <a:xfrm>
            <a:off x="0" y="609600"/>
            <a:ext cx="9144000" cy="5715000"/>
          </a:xfrm>
          <a:prstGeom prst="rect">
            <a:avLst/>
          </a:prstGeom>
          <a:noFill/>
          <a:ln w="9525">
            <a:noFill/>
            <a:miter lim="800000"/>
            <a:headEnd/>
            <a:tailEnd/>
          </a:ln>
          <a:effectLst/>
        </p:spPr>
      </p:pic>
      <p:sp>
        <p:nvSpPr>
          <p:cNvPr id="13316" name="Text Box 4"/>
          <p:cNvSpPr txBox="1">
            <a:spLocks noChangeArrowheads="1"/>
          </p:cNvSpPr>
          <p:nvPr/>
        </p:nvSpPr>
        <p:spPr bwMode="auto">
          <a:xfrm>
            <a:off x="8823325" y="6535738"/>
            <a:ext cx="323850" cy="244475"/>
          </a:xfrm>
          <a:prstGeom prst="rect">
            <a:avLst/>
          </a:prstGeom>
          <a:noFill/>
          <a:ln w="9525">
            <a:noFill/>
            <a:miter lim="800000"/>
            <a:headEnd/>
            <a:tailEnd/>
          </a:ln>
          <a:effectLst/>
        </p:spPr>
        <p:txBody>
          <a:bodyPr wrap="none">
            <a:spAutoFit/>
          </a:bodyPr>
          <a:lstStyle/>
          <a:p>
            <a:r>
              <a:rPr lang="en-US" sz="1000" b="1">
                <a:solidFill>
                  <a:srgbClr val="6699FF"/>
                </a:solidFill>
              </a:rPr>
              <a:t>11</a:t>
            </a:r>
          </a:p>
        </p:txBody>
      </p:sp>
      <p:sp>
        <p:nvSpPr>
          <p:cNvPr id="13317" name="Text Box 5"/>
          <p:cNvSpPr txBox="1">
            <a:spLocks noChangeArrowheads="1"/>
          </p:cNvSpPr>
          <p:nvPr/>
        </p:nvSpPr>
        <p:spPr bwMode="auto">
          <a:xfrm>
            <a:off x="3657600" y="1600200"/>
            <a:ext cx="5334000" cy="923925"/>
          </a:xfrm>
          <a:prstGeom prst="rect">
            <a:avLst/>
          </a:prstGeom>
          <a:noFill/>
          <a:ln w="9525">
            <a:noFill/>
            <a:miter lim="800000"/>
            <a:headEnd/>
            <a:tailEnd/>
          </a:ln>
          <a:effectLst/>
        </p:spPr>
        <p:txBody>
          <a:bodyPr>
            <a:spAutoFit/>
          </a:bodyPr>
          <a:lstStyle/>
          <a:p>
            <a:pPr algn="r"/>
            <a:r>
              <a:rPr lang="en-US" b="1" i="1">
                <a:solidFill>
                  <a:srgbClr val="FF0000"/>
                </a:solidFill>
              </a:rPr>
              <a:t>Currently have wiki for collaboration</a:t>
            </a:r>
          </a:p>
          <a:p>
            <a:pPr algn="r"/>
            <a:r>
              <a:rPr lang="en-US" b="1" i="1">
                <a:solidFill>
                  <a:srgbClr val="FF0000"/>
                </a:solidFill>
              </a:rPr>
              <a:t>Need to get user and password</a:t>
            </a:r>
          </a:p>
          <a:p>
            <a:pPr algn="r"/>
            <a:r>
              <a:rPr lang="en-US" b="1" i="1">
                <a:solidFill>
                  <a:srgbClr val="FF0000"/>
                </a:solidFill>
              </a:rPr>
              <a:t>SVN server holds all documents and models</a:t>
            </a:r>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0"/>
          </p:nvPr>
        </p:nvSpPr>
        <p:spPr/>
        <p:txBody>
          <a:bodyPr/>
          <a:lstStyle/>
          <a:p>
            <a:fld id="{73A3D67F-D27C-4405-99E5-FEBA2AB4A625}" type="slidenum">
              <a:rPr lang="en-US"/>
              <a:pPr/>
              <a:t>13</a:t>
            </a:fld>
            <a:endParaRPr lang="en-US"/>
          </a:p>
        </p:txBody>
      </p:sp>
      <p:sp>
        <p:nvSpPr>
          <p:cNvPr id="21506" name="Rectangle 2"/>
          <p:cNvSpPr>
            <a:spLocks/>
          </p:cNvSpPr>
          <p:nvPr/>
        </p:nvSpPr>
        <p:spPr bwMode="auto">
          <a:xfrm>
            <a:off x="0" y="0"/>
            <a:ext cx="9144000" cy="101600"/>
          </a:xfrm>
          <a:prstGeom prst="rect">
            <a:avLst/>
          </a:prstGeom>
          <a:solidFill>
            <a:srgbClr val="6FB5CC"/>
          </a:solidFill>
          <a:ln w="9525" cap="flat">
            <a:noFill/>
            <a:miter lim="800000"/>
            <a:headEnd type="none" w="med" len="med"/>
            <a:tailEnd type="none" w="med" len="med"/>
          </a:ln>
        </p:spPr>
        <p:txBody>
          <a:bodyPr lIns="0" tIns="0" rIns="0" bIns="0"/>
          <a:lstStyle/>
          <a:p>
            <a:endParaRPr lang="en-US"/>
          </a:p>
        </p:txBody>
      </p:sp>
      <p:pic>
        <p:nvPicPr>
          <p:cNvPr id="21507" name="Picture 3"/>
          <p:cNvPicPr>
            <a:picLocks noChangeArrowheads="1"/>
          </p:cNvPicPr>
          <p:nvPr/>
        </p:nvPicPr>
        <p:blipFill>
          <a:blip r:embed="rId2"/>
          <a:srcRect/>
          <a:stretch>
            <a:fillRect/>
          </a:stretch>
        </p:blipFill>
        <p:spPr bwMode="auto">
          <a:xfrm>
            <a:off x="63500" y="6500813"/>
            <a:ext cx="179388" cy="168275"/>
          </a:xfrm>
          <a:prstGeom prst="rect">
            <a:avLst/>
          </a:prstGeom>
          <a:noFill/>
          <a:ln w="9525" cap="flat">
            <a:noFill/>
            <a:miter lim="800000"/>
            <a:headEnd/>
            <a:tailEnd/>
          </a:ln>
        </p:spPr>
      </p:pic>
      <p:sp>
        <p:nvSpPr>
          <p:cNvPr id="21509" name="Rectangle 5"/>
          <p:cNvSpPr>
            <a:spLocks noGrp="1" noChangeArrowheads="1"/>
          </p:cNvSpPr>
          <p:nvPr>
            <p:ph type="title"/>
          </p:nvPr>
        </p:nvSpPr>
        <p:spPr>
          <a:xfrm>
            <a:off x="242888" y="184150"/>
            <a:ext cx="8659812" cy="889000"/>
          </a:xfrm>
          <a:ln/>
        </p:spPr>
        <p:txBody>
          <a:bodyPr rIns="132080"/>
          <a:lstStyle/>
          <a:p>
            <a:pPr algn="l"/>
            <a:r>
              <a:rPr lang="en-US" dirty="0"/>
              <a:t>Model Driven Architecture (MDA) View</a:t>
            </a:r>
            <a:br>
              <a:rPr lang="en-US" dirty="0"/>
            </a:br>
            <a:r>
              <a:rPr lang="en-US" dirty="0"/>
              <a:t>Describing Relationship Between FHIM and NIEM</a:t>
            </a:r>
          </a:p>
        </p:txBody>
      </p:sp>
      <p:sp>
        <p:nvSpPr>
          <p:cNvPr id="21510" name="Rectangle 6"/>
          <p:cNvSpPr>
            <a:spLocks/>
          </p:cNvSpPr>
          <p:nvPr/>
        </p:nvSpPr>
        <p:spPr bwMode="auto">
          <a:xfrm>
            <a:off x="3403600" y="1333500"/>
            <a:ext cx="2425700" cy="8636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Business Models</a:t>
            </a:r>
          </a:p>
          <a:p>
            <a:pPr algn="ctr"/>
            <a:r>
              <a:rPr lang="en-US">
                <a:solidFill>
                  <a:schemeClr val="tx1"/>
                </a:solidFill>
                <a:latin typeface="Times New Roman" charset="0"/>
                <a:cs typeface="Times New Roman" charset="0"/>
                <a:sym typeface="Times New Roman" charset="0"/>
              </a:rPr>
              <a:t>(BPMN &amp; BPEL)</a:t>
            </a:r>
          </a:p>
        </p:txBody>
      </p:sp>
      <p:sp>
        <p:nvSpPr>
          <p:cNvPr id="21511" name="Rectangle 7"/>
          <p:cNvSpPr>
            <a:spLocks/>
          </p:cNvSpPr>
          <p:nvPr/>
        </p:nvSpPr>
        <p:spPr bwMode="auto">
          <a:xfrm>
            <a:off x="1257300" y="2755900"/>
            <a:ext cx="2425700" cy="11303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Software Behavior Models</a:t>
            </a:r>
          </a:p>
          <a:p>
            <a:pPr algn="ctr"/>
            <a:r>
              <a:rPr lang="en-US">
                <a:solidFill>
                  <a:schemeClr val="tx1"/>
                </a:solidFill>
                <a:latin typeface="Times New Roman" charset="0"/>
                <a:cs typeface="Times New Roman" charset="0"/>
                <a:sym typeface="Times New Roman" charset="0"/>
              </a:rPr>
              <a:t>(UML)</a:t>
            </a:r>
          </a:p>
        </p:txBody>
      </p:sp>
      <p:sp>
        <p:nvSpPr>
          <p:cNvPr id="21512" name="Rectangle 8"/>
          <p:cNvSpPr>
            <a:spLocks/>
          </p:cNvSpPr>
          <p:nvPr/>
        </p:nvSpPr>
        <p:spPr bwMode="auto">
          <a:xfrm>
            <a:off x="5410200" y="2794000"/>
            <a:ext cx="2603500" cy="11303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Logical (Static) Information Models</a:t>
            </a:r>
          </a:p>
          <a:p>
            <a:pPr algn="ctr"/>
            <a:r>
              <a:rPr lang="en-US">
                <a:solidFill>
                  <a:schemeClr val="tx1"/>
                </a:solidFill>
                <a:latin typeface="Times New Roman" charset="0"/>
                <a:cs typeface="Times New Roman" charset="0"/>
                <a:sym typeface="Times New Roman" charset="0"/>
              </a:rPr>
              <a:t>(UML)</a:t>
            </a:r>
          </a:p>
        </p:txBody>
      </p:sp>
      <p:sp>
        <p:nvSpPr>
          <p:cNvPr id="21513" name="Rectangle 9"/>
          <p:cNvSpPr>
            <a:spLocks/>
          </p:cNvSpPr>
          <p:nvPr/>
        </p:nvSpPr>
        <p:spPr bwMode="auto">
          <a:xfrm>
            <a:off x="1092200" y="4546600"/>
            <a:ext cx="2882900" cy="11303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Information Exchange (IEPD) Models</a:t>
            </a:r>
          </a:p>
          <a:p>
            <a:pPr algn="ctr"/>
            <a:r>
              <a:rPr lang="en-US">
                <a:solidFill>
                  <a:schemeClr val="tx1"/>
                </a:solidFill>
                <a:latin typeface="Times New Roman" charset="0"/>
                <a:cs typeface="Times New Roman" charset="0"/>
                <a:sym typeface="Times New Roman" charset="0"/>
              </a:rPr>
              <a:t>(XML Schemas)</a:t>
            </a:r>
          </a:p>
        </p:txBody>
      </p:sp>
      <p:sp>
        <p:nvSpPr>
          <p:cNvPr id="21514" name="Rectangle 10"/>
          <p:cNvSpPr>
            <a:spLocks/>
          </p:cNvSpPr>
          <p:nvPr/>
        </p:nvSpPr>
        <p:spPr bwMode="auto">
          <a:xfrm>
            <a:off x="5422900" y="4508500"/>
            <a:ext cx="2603500" cy="11303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Physical Databases</a:t>
            </a:r>
          </a:p>
          <a:p>
            <a:pPr algn="ctr"/>
            <a:r>
              <a:rPr lang="en-US">
                <a:solidFill>
                  <a:schemeClr val="tx1"/>
                </a:solidFill>
                <a:latin typeface="Times New Roman" charset="0"/>
                <a:cs typeface="Times New Roman" charset="0"/>
                <a:sym typeface="Times New Roman" charset="0"/>
              </a:rPr>
              <a:t>(Relational or Other DB)</a:t>
            </a:r>
          </a:p>
        </p:txBody>
      </p:sp>
      <p:sp>
        <p:nvSpPr>
          <p:cNvPr id="21515" name="Line 11"/>
          <p:cNvSpPr>
            <a:spLocks noChangeShapeType="1"/>
          </p:cNvSpPr>
          <p:nvPr/>
        </p:nvSpPr>
        <p:spPr bwMode="auto">
          <a:xfrm rot="10800000">
            <a:off x="4572000" y="2184400"/>
            <a:ext cx="1435100" cy="582613"/>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16" name="Line 12"/>
          <p:cNvSpPr>
            <a:spLocks noChangeShapeType="1"/>
          </p:cNvSpPr>
          <p:nvPr/>
        </p:nvSpPr>
        <p:spPr bwMode="auto">
          <a:xfrm rot="10800000" flipH="1">
            <a:off x="3086100" y="2197100"/>
            <a:ext cx="1511300" cy="5461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17" name="Line 13"/>
          <p:cNvSpPr>
            <a:spLocks noChangeShapeType="1"/>
          </p:cNvSpPr>
          <p:nvPr/>
        </p:nvSpPr>
        <p:spPr bwMode="auto">
          <a:xfrm rot="10800000">
            <a:off x="6718300" y="3924300"/>
            <a:ext cx="12700" cy="5715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18" name="Line 14"/>
          <p:cNvSpPr>
            <a:spLocks noChangeShapeType="1"/>
          </p:cNvSpPr>
          <p:nvPr/>
        </p:nvSpPr>
        <p:spPr bwMode="auto">
          <a:xfrm rot="10800000" flipH="1">
            <a:off x="2540000" y="3911600"/>
            <a:ext cx="0" cy="6350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19" name="Line 15"/>
          <p:cNvSpPr>
            <a:spLocks noChangeShapeType="1"/>
          </p:cNvSpPr>
          <p:nvPr/>
        </p:nvSpPr>
        <p:spPr bwMode="auto">
          <a:xfrm>
            <a:off x="3670300" y="3416300"/>
            <a:ext cx="1727200" cy="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20" name="Rectangle 16"/>
          <p:cNvSpPr>
            <a:spLocks/>
          </p:cNvSpPr>
          <p:nvPr/>
        </p:nvSpPr>
        <p:spPr bwMode="auto">
          <a:xfrm>
            <a:off x="8361363" y="3067050"/>
            <a:ext cx="698500" cy="635000"/>
          </a:xfrm>
          <a:prstGeom prst="rect">
            <a:avLst/>
          </a:prstGeom>
          <a:noFill/>
          <a:ln w="12700" cap="flat">
            <a:noFill/>
            <a:miter lim="800000"/>
            <a:headEnd type="none" w="med" len="med"/>
            <a:tailEnd type="none" w="med" len="med"/>
          </a:ln>
        </p:spPr>
        <p:txBody>
          <a:bodyPr lIns="0" tIns="0" rIns="0" bIns="0" anchor="ctr"/>
          <a:lstStyle/>
          <a:p>
            <a:pPr algn="ctr"/>
            <a:r>
              <a:rPr lang="en-US" sz="1800">
                <a:solidFill>
                  <a:schemeClr val="tx1"/>
                </a:solidFill>
                <a:latin typeface="Gill Sans" charset="0"/>
                <a:ea typeface="Gill Sans" charset="0"/>
                <a:cs typeface="Gill Sans" charset="0"/>
                <a:sym typeface="Gill Sans" charset="0"/>
              </a:rPr>
              <a:t>This is</a:t>
            </a:r>
          </a:p>
          <a:p>
            <a:pPr algn="ctr"/>
            <a:r>
              <a:rPr lang="en-US" sz="1800">
                <a:solidFill>
                  <a:schemeClr val="tx1"/>
                </a:solidFill>
                <a:latin typeface="Gill Sans" charset="0"/>
                <a:ea typeface="Gill Sans" charset="0"/>
                <a:cs typeface="Gill Sans" charset="0"/>
                <a:sym typeface="Gill Sans" charset="0"/>
              </a:rPr>
              <a:t>FHIM</a:t>
            </a:r>
          </a:p>
        </p:txBody>
      </p:sp>
      <p:sp>
        <p:nvSpPr>
          <p:cNvPr id="21521" name="Line 17"/>
          <p:cNvSpPr>
            <a:spLocks noChangeShapeType="1"/>
          </p:cNvSpPr>
          <p:nvPr/>
        </p:nvSpPr>
        <p:spPr bwMode="auto">
          <a:xfrm>
            <a:off x="8013700" y="3390900"/>
            <a:ext cx="419100" cy="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22" name="Line 18"/>
          <p:cNvSpPr>
            <a:spLocks noChangeShapeType="1"/>
          </p:cNvSpPr>
          <p:nvPr/>
        </p:nvSpPr>
        <p:spPr bwMode="auto">
          <a:xfrm flipH="1">
            <a:off x="673100" y="5080000"/>
            <a:ext cx="457200" cy="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23" name="Rectangle 19"/>
          <p:cNvSpPr>
            <a:spLocks/>
          </p:cNvSpPr>
          <p:nvPr/>
        </p:nvSpPr>
        <p:spPr bwMode="auto">
          <a:xfrm>
            <a:off x="65088" y="4762500"/>
            <a:ext cx="698500" cy="635000"/>
          </a:xfrm>
          <a:prstGeom prst="rect">
            <a:avLst/>
          </a:prstGeom>
          <a:noFill/>
          <a:ln w="12700" cap="flat">
            <a:noFill/>
            <a:miter lim="800000"/>
            <a:headEnd type="none" w="med" len="med"/>
            <a:tailEnd type="none" w="med" len="med"/>
          </a:ln>
        </p:spPr>
        <p:txBody>
          <a:bodyPr lIns="0" tIns="0" rIns="0" bIns="0" anchor="ctr"/>
          <a:lstStyle/>
          <a:p>
            <a:pPr algn="ctr"/>
            <a:r>
              <a:rPr lang="en-US" sz="1800">
                <a:solidFill>
                  <a:schemeClr val="tx1"/>
                </a:solidFill>
                <a:latin typeface="Gill Sans" charset="0"/>
                <a:ea typeface="Gill Sans" charset="0"/>
                <a:cs typeface="Gill Sans" charset="0"/>
                <a:sym typeface="Gill Sans" charset="0"/>
              </a:rPr>
              <a:t>This is NIEM</a:t>
            </a:r>
          </a:p>
        </p:txBody>
      </p:sp>
      <p:sp>
        <p:nvSpPr>
          <p:cNvPr id="21524" name="Line 20"/>
          <p:cNvSpPr>
            <a:spLocks noChangeShapeType="1"/>
          </p:cNvSpPr>
          <p:nvPr/>
        </p:nvSpPr>
        <p:spPr bwMode="auto">
          <a:xfrm>
            <a:off x="3962400" y="5181600"/>
            <a:ext cx="1460500" cy="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25" name="Rectangle 21"/>
          <p:cNvSpPr>
            <a:spLocks/>
          </p:cNvSpPr>
          <p:nvPr/>
        </p:nvSpPr>
        <p:spPr bwMode="auto">
          <a:xfrm>
            <a:off x="5657850" y="2279650"/>
            <a:ext cx="142240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Used to Generate</a:t>
            </a:r>
          </a:p>
        </p:txBody>
      </p:sp>
      <p:sp>
        <p:nvSpPr>
          <p:cNvPr id="21526" name="Rectangle 22"/>
          <p:cNvSpPr>
            <a:spLocks/>
          </p:cNvSpPr>
          <p:nvPr/>
        </p:nvSpPr>
        <p:spPr bwMode="auto">
          <a:xfrm>
            <a:off x="1951038" y="2305050"/>
            <a:ext cx="142240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Used to Generate</a:t>
            </a:r>
          </a:p>
        </p:txBody>
      </p:sp>
      <p:sp>
        <p:nvSpPr>
          <p:cNvPr id="21527" name="Rectangle 23"/>
          <p:cNvSpPr>
            <a:spLocks/>
          </p:cNvSpPr>
          <p:nvPr/>
        </p:nvSpPr>
        <p:spPr bwMode="auto">
          <a:xfrm>
            <a:off x="1925638" y="4019550"/>
            <a:ext cx="142240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Used to Generate</a:t>
            </a:r>
          </a:p>
        </p:txBody>
      </p:sp>
      <p:sp>
        <p:nvSpPr>
          <p:cNvPr id="21528" name="Rectangle 24"/>
          <p:cNvSpPr>
            <a:spLocks/>
          </p:cNvSpPr>
          <p:nvPr/>
        </p:nvSpPr>
        <p:spPr bwMode="auto">
          <a:xfrm>
            <a:off x="6116638" y="4019550"/>
            <a:ext cx="142240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Used to Generate</a:t>
            </a:r>
          </a:p>
        </p:txBody>
      </p:sp>
      <p:sp>
        <p:nvSpPr>
          <p:cNvPr id="21529" name="Rectangle 25"/>
          <p:cNvSpPr>
            <a:spLocks/>
          </p:cNvSpPr>
          <p:nvPr/>
        </p:nvSpPr>
        <p:spPr bwMode="auto">
          <a:xfrm>
            <a:off x="3830638" y="2978150"/>
            <a:ext cx="142240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Used to Generate</a:t>
            </a:r>
          </a:p>
        </p:txBody>
      </p:sp>
      <p:sp>
        <p:nvSpPr>
          <p:cNvPr id="21530" name="Rectangle 26"/>
          <p:cNvSpPr>
            <a:spLocks/>
          </p:cNvSpPr>
          <p:nvPr/>
        </p:nvSpPr>
        <p:spPr bwMode="auto">
          <a:xfrm>
            <a:off x="3983038" y="4806950"/>
            <a:ext cx="142240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Used to Generate</a:t>
            </a:r>
          </a:p>
        </p:txBody>
      </p:sp>
      <p:sp>
        <p:nvSpPr>
          <p:cNvPr id="21531" name="Line 27"/>
          <p:cNvSpPr>
            <a:spLocks noChangeShapeType="1"/>
          </p:cNvSpPr>
          <p:nvPr/>
        </p:nvSpPr>
        <p:spPr bwMode="auto">
          <a:xfrm rot="10800000" flipH="1">
            <a:off x="3911600" y="3949700"/>
            <a:ext cx="1549400" cy="595313"/>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1532" name="Rectangle 28"/>
          <p:cNvSpPr>
            <a:spLocks/>
          </p:cNvSpPr>
          <p:nvPr/>
        </p:nvSpPr>
        <p:spPr bwMode="auto">
          <a:xfrm>
            <a:off x="4021138" y="4083050"/>
            <a:ext cx="142240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Used to Generate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F5E3D821-4931-4DF7-84C0-CFB6AC733EEC}" type="slidenum">
              <a:rPr lang="en-US"/>
              <a:pPr/>
              <a:t>14</a:t>
            </a:fld>
            <a:endParaRPr lang="en-US"/>
          </a:p>
        </p:txBody>
      </p:sp>
      <p:sp>
        <p:nvSpPr>
          <p:cNvPr id="22530" name="Rectangle 2"/>
          <p:cNvSpPr>
            <a:spLocks/>
          </p:cNvSpPr>
          <p:nvPr/>
        </p:nvSpPr>
        <p:spPr bwMode="auto">
          <a:xfrm>
            <a:off x="0" y="0"/>
            <a:ext cx="9144000" cy="101600"/>
          </a:xfrm>
          <a:prstGeom prst="rect">
            <a:avLst/>
          </a:prstGeom>
          <a:solidFill>
            <a:srgbClr val="6FB5CC"/>
          </a:solidFill>
          <a:ln w="9525" cap="flat">
            <a:noFill/>
            <a:miter lim="800000"/>
            <a:headEnd type="none" w="med" len="med"/>
            <a:tailEnd type="none" w="med" len="med"/>
          </a:ln>
        </p:spPr>
        <p:txBody>
          <a:bodyPr lIns="0" tIns="0" rIns="0" bIns="0"/>
          <a:lstStyle/>
          <a:p>
            <a:endParaRPr lang="en-US"/>
          </a:p>
        </p:txBody>
      </p:sp>
      <p:pic>
        <p:nvPicPr>
          <p:cNvPr id="22531" name="Picture 3"/>
          <p:cNvPicPr>
            <a:picLocks noChangeArrowheads="1"/>
          </p:cNvPicPr>
          <p:nvPr/>
        </p:nvPicPr>
        <p:blipFill>
          <a:blip r:embed="rId2"/>
          <a:srcRect/>
          <a:stretch>
            <a:fillRect/>
          </a:stretch>
        </p:blipFill>
        <p:spPr bwMode="auto">
          <a:xfrm>
            <a:off x="63500" y="6500813"/>
            <a:ext cx="179388" cy="168275"/>
          </a:xfrm>
          <a:prstGeom prst="rect">
            <a:avLst/>
          </a:prstGeom>
          <a:noFill/>
          <a:ln w="9525" cap="flat">
            <a:noFill/>
            <a:miter lim="800000"/>
            <a:headEnd/>
            <a:tailEnd/>
          </a:ln>
        </p:spPr>
      </p:pic>
      <p:sp>
        <p:nvSpPr>
          <p:cNvPr id="22533" name="Rectangle 5"/>
          <p:cNvSpPr>
            <a:spLocks/>
          </p:cNvSpPr>
          <p:nvPr/>
        </p:nvSpPr>
        <p:spPr bwMode="auto">
          <a:xfrm>
            <a:off x="3213100" y="1447800"/>
            <a:ext cx="2501900" cy="11303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Federal Health Information Model (FHIM) </a:t>
            </a:r>
          </a:p>
        </p:txBody>
      </p:sp>
      <p:sp>
        <p:nvSpPr>
          <p:cNvPr id="22534" name="Rectangle 6"/>
          <p:cNvSpPr>
            <a:spLocks/>
          </p:cNvSpPr>
          <p:nvPr/>
        </p:nvSpPr>
        <p:spPr bwMode="auto">
          <a:xfrm>
            <a:off x="241300" y="3949700"/>
            <a:ext cx="2070100" cy="8128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Health SDOs</a:t>
            </a:r>
          </a:p>
          <a:p>
            <a:pPr algn="ctr"/>
            <a:r>
              <a:rPr lang="en-US">
                <a:solidFill>
                  <a:schemeClr val="tx1"/>
                </a:solidFill>
                <a:latin typeface="Times New Roman" charset="0"/>
                <a:cs typeface="Times New Roman" charset="0"/>
                <a:sym typeface="Times New Roman" charset="0"/>
              </a:rPr>
              <a:t>HL7 &amp; Others</a:t>
            </a:r>
          </a:p>
        </p:txBody>
      </p:sp>
      <p:sp>
        <p:nvSpPr>
          <p:cNvPr id="22535" name="Rectangle 7"/>
          <p:cNvSpPr>
            <a:spLocks/>
          </p:cNvSpPr>
          <p:nvPr/>
        </p:nvSpPr>
        <p:spPr bwMode="auto">
          <a:xfrm>
            <a:off x="7924800" y="4216400"/>
            <a:ext cx="927100" cy="5207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NIEM</a:t>
            </a:r>
          </a:p>
        </p:txBody>
      </p:sp>
      <p:sp>
        <p:nvSpPr>
          <p:cNvPr id="22536" name="Rectangle 8"/>
          <p:cNvSpPr>
            <a:spLocks/>
          </p:cNvSpPr>
          <p:nvPr/>
        </p:nvSpPr>
        <p:spPr bwMode="auto">
          <a:xfrm>
            <a:off x="6083300" y="3251200"/>
            <a:ext cx="1168400" cy="7493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HITSP </a:t>
            </a:r>
          </a:p>
        </p:txBody>
      </p:sp>
      <p:sp>
        <p:nvSpPr>
          <p:cNvPr id="22537" name="Rectangle 9"/>
          <p:cNvSpPr>
            <a:spLocks/>
          </p:cNvSpPr>
          <p:nvPr/>
        </p:nvSpPr>
        <p:spPr bwMode="auto">
          <a:xfrm>
            <a:off x="3327400" y="3505200"/>
            <a:ext cx="2438400" cy="12319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Open Health Tools (OHT)</a:t>
            </a:r>
          </a:p>
          <a:p>
            <a:pPr algn="ctr"/>
            <a:r>
              <a:rPr lang="en-US">
                <a:solidFill>
                  <a:schemeClr val="tx1"/>
                </a:solidFill>
                <a:latin typeface="Times New Roman" charset="0"/>
                <a:cs typeface="Times New Roman" charset="0"/>
                <a:sym typeface="Times New Roman" charset="0"/>
              </a:rPr>
              <a:t>UML Tools</a:t>
            </a:r>
          </a:p>
        </p:txBody>
      </p:sp>
      <p:sp>
        <p:nvSpPr>
          <p:cNvPr id="22538" name="Line 10"/>
          <p:cNvSpPr>
            <a:spLocks noChangeShapeType="1"/>
          </p:cNvSpPr>
          <p:nvPr/>
        </p:nvSpPr>
        <p:spPr bwMode="auto">
          <a:xfrm>
            <a:off x="5727700" y="1625600"/>
            <a:ext cx="2628900" cy="25908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39" name="Line 11"/>
          <p:cNvSpPr>
            <a:spLocks noChangeShapeType="1"/>
          </p:cNvSpPr>
          <p:nvPr/>
        </p:nvSpPr>
        <p:spPr bwMode="auto">
          <a:xfrm rot="10800000" flipH="1">
            <a:off x="4546600" y="2565400"/>
            <a:ext cx="0" cy="9398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40" name="Line 12"/>
          <p:cNvSpPr>
            <a:spLocks noChangeShapeType="1"/>
          </p:cNvSpPr>
          <p:nvPr/>
        </p:nvSpPr>
        <p:spPr bwMode="auto">
          <a:xfrm flipH="1">
            <a:off x="2298700" y="4292600"/>
            <a:ext cx="1016000" cy="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41" name="Line 13"/>
          <p:cNvSpPr>
            <a:spLocks noChangeShapeType="1"/>
          </p:cNvSpPr>
          <p:nvPr/>
        </p:nvSpPr>
        <p:spPr bwMode="auto">
          <a:xfrm rot="10800000" flipH="1">
            <a:off x="4546600" y="4749800"/>
            <a:ext cx="0" cy="5969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42" name="Rectangle 14"/>
          <p:cNvSpPr>
            <a:spLocks/>
          </p:cNvSpPr>
          <p:nvPr/>
        </p:nvSpPr>
        <p:spPr bwMode="auto">
          <a:xfrm>
            <a:off x="2320925" y="4337050"/>
            <a:ext cx="987425" cy="5080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Contributes</a:t>
            </a:r>
          </a:p>
          <a:p>
            <a:pPr algn="ctr"/>
            <a:r>
              <a:rPr lang="en-US" sz="1400">
                <a:solidFill>
                  <a:schemeClr val="tx1"/>
                </a:solidFill>
                <a:latin typeface="Gill Sans" charset="0"/>
                <a:ea typeface="Gill Sans" charset="0"/>
                <a:cs typeface="Gill Sans" charset="0"/>
                <a:sym typeface="Gill Sans" charset="0"/>
              </a:rPr>
              <a:t>Process To</a:t>
            </a:r>
          </a:p>
        </p:txBody>
      </p:sp>
      <p:sp>
        <p:nvSpPr>
          <p:cNvPr id="22543" name="Rectangle 15"/>
          <p:cNvSpPr>
            <a:spLocks/>
          </p:cNvSpPr>
          <p:nvPr/>
        </p:nvSpPr>
        <p:spPr bwMode="auto">
          <a:xfrm>
            <a:off x="3543300" y="2660650"/>
            <a:ext cx="955675" cy="7112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Provides </a:t>
            </a:r>
          </a:p>
          <a:p>
            <a:pPr algn="ctr"/>
            <a:r>
              <a:rPr lang="en-US" sz="1400">
                <a:solidFill>
                  <a:schemeClr val="tx1"/>
                </a:solidFill>
                <a:latin typeface="Gill Sans" charset="0"/>
                <a:ea typeface="Gill Sans" charset="0"/>
                <a:cs typeface="Gill Sans" charset="0"/>
                <a:sym typeface="Gill Sans" charset="0"/>
              </a:rPr>
              <a:t>Information</a:t>
            </a:r>
          </a:p>
          <a:p>
            <a:pPr algn="ctr"/>
            <a:r>
              <a:rPr lang="en-US" sz="1400">
                <a:solidFill>
                  <a:schemeClr val="tx1"/>
                </a:solidFill>
                <a:latin typeface="Gill Sans" charset="0"/>
                <a:ea typeface="Gill Sans" charset="0"/>
                <a:cs typeface="Gill Sans" charset="0"/>
                <a:sym typeface="Gill Sans" charset="0"/>
              </a:rPr>
              <a:t> To</a:t>
            </a:r>
          </a:p>
        </p:txBody>
      </p:sp>
      <p:sp>
        <p:nvSpPr>
          <p:cNvPr id="22544" name="Line 16"/>
          <p:cNvSpPr>
            <a:spLocks noChangeShapeType="1"/>
          </p:cNvSpPr>
          <p:nvPr/>
        </p:nvSpPr>
        <p:spPr bwMode="auto">
          <a:xfrm rot="10800000" flipH="1">
            <a:off x="5880100" y="4737100"/>
            <a:ext cx="2590800" cy="1001713"/>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45" name="Rectangle 17"/>
          <p:cNvSpPr>
            <a:spLocks/>
          </p:cNvSpPr>
          <p:nvPr/>
        </p:nvSpPr>
        <p:spPr bwMode="auto">
          <a:xfrm>
            <a:off x="3732213" y="4870450"/>
            <a:ext cx="781050" cy="3048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Produces</a:t>
            </a:r>
          </a:p>
        </p:txBody>
      </p:sp>
      <p:sp>
        <p:nvSpPr>
          <p:cNvPr id="22546" name="Line 18"/>
          <p:cNvSpPr>
            <a:spLocks noChangeShapeType="1"/>
          </p:cNvSpPr>
          <p:nvPr/>
        </p:nvSpPr>
        <p:spPr bwMode="auto">
          <a:xfrm flipH="1">
            <a:off x="1447800" y="2413000"/>
            <a:ext cx="1778000" cy="15240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47" name="Rectangle 19"/>
          <p:cNvSpPr>
            <a:spLocks/>
          </p:cNvSpPr>
          <p:nvPr/>
        </p:nvSpPr>
        <p:spPr bwMode="auto">
          <a:xfrm>
            <a:off x="1520825" y="2762250"/>
            <a:ext cx="917575" cy="5080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Contribute</a:t>
            </a:r>
          </a:p>
          <a:p>
            <a:pPr algn="ctr"/>
            <a:r>
              <a:rPr lang="en-US" sz="1400">
                <a:solidFill>
                  <a:schemeClr val="tx1"/>
                </a:solidFill>
                <a:latin typeface="Gill Sans" charset="0"/>
                <a:ea typeface="Gill Sans" charset="0"/>
                <a:cs typeface="Gill Sans" charset="0"/>
                <a:sym typeface="Gill Sans" charset="0"/>
              </a:rPr>
              <a:t>Data To</a:t>
            </a:r>
          </a:p>
        </p:txBody>
      </p:sp>
      <p:sp>
        <p:nvSpPr>
          <p:cNvPr id="22548" name="Rectangle 20"/>
          <p:cNvSpPr>
            <a:spLocks/>
          </p:cNvSpPr>
          <p:nvPr/>
        </p:nvSpPr>
        <p:spPr bwMode="auto">
          <a:xfrm>
            <a:off x="7696200" y="3282950"/>
            <a:ext cx="987425" cy="5080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Contributes</a:t>
            </a:r>
          </a:p>
          <a:p>
            <a:pPr algn="ctr"/>
            <a:r>
              <a:rPr lang="en-US" sz="1400">
                <a:solidFill>
                  <a:schemeClr val="tx1"/>
                </a:solidFill>
                <a:latin typeface="Gill Sans" charset="0"/>
                <a:ea typeface="Gill Sans" charset="0"/>
                <a:cs typeface="Gill Sans" charset="0"/>
                <a:sym typeface="Gill Sans" charset="0"/>
              </a:rPr>
              <a:t>Data To</a:t>
            </a:r>
          </a:p>
        </p:txBody>
      </p:sp>
      <p:sp>
        <p:nvSpPr>
          <p:cNvPr id="22549" name="Rectangle 21"/>
          <p:cNvSpPr>
            <a:spLocks/>
          </p:cNvSpPr>
          <p:nvPr/>
        </p:nvSpPr>
        <p:spPr bwMode="auto">
          <a:xfrm>
            <a:off x="6205538" y="4803775"/>
            <a:ext cx="985837" cy="5080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Contributes</a:t>
            </a:r>
          </a:p>
          <a:p>
            <a:pPr algn="ctr"/>
            <a:r>
              <a:rPr lang="en-US" sz="1400">
                <a:solidFill>
                  <a:schemeClr val="tx1"/>
                </a:solidFill>
                <a:latin typeface="Gill Sans" charset="0"/>
                <a:ea typeface="Gill Sans" charset="0"/>
                <a:cs typeface="Gill Sans" charset="0"/>
                <a:sym typeface="Gill Sans" charset="0"/>
              </a:rPr>
              <a:t>Process To</a:t>
            </a:r>
          </a:p>
        </p:txBody>
      </p:sp>
      <p:sp>
        <p:nvSpPr>
          <p:cNvPr id="22550" name="Rectangle 22"/>
          <p:cNvSpPr>
            <a:spLocks/>
          </p:cNvSpPr>
          <p:nvPr/>
        </p:nvSpPr>
        <p:spPr bwMode="auto">
          <a:xfrm>
            <a:off x="3200400" y="5321300"/>
            <a:ext cx="2692400" cy="12319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r>
              <a:rPr lang="en-US">
                <a:solidFill>
                  <a:schemeClr val="tx1"/>
                </a:solidFill>
                <a:latin typeface="Times New Roman" charset="0"/>
                <a:cs typeface="Times New Roman" charset="0"/>
                <a:sym typeface="Times New Roman" charset="0"/>
              </a:rPr>
              <a:t>XML Schema</a:t>
            </a:r>
          </a:p>
          <a:p>
            <a:pPr algn="ctr"/>
            <a:r>
              <a:rPr lang="en-US">
                <a:solidFill>
                  <a:schemeClr val="tx1"/>
                </a:solidFill>
                <a:latin typeface="Times New Roman" charset="0"/>
                <a:cs typeface="Times New Roman" charset="0"/>
                <a:sym typeface="Times New Roman" charset="0"/>
              </a:rPr>
              <a:t>IE Documentation</a:t>
            </a:r>
          </a:p>
          <a:p>
            <a:pPr algn="ctr"/>
            <a:r>
              <a:rPr lang="en-US">
                <a:solidFill>
                  <a:schemeClr val="tx1"/>
                </a:solidFill>
                <a:latin typeface="Times New Roman" charset="0"/>
                <a:cs typeface="Times New Roman" charset="0"/>
                <a:sym typeface="Times New Roman" charset="0"/>
              </a:rPr>
              <a:t>Certification Criteria</a:t>
            </a:r>
          </a:p>
        </p:txBody>
      </p:sp>
      <p:sp>
        <p:nvSpPr>
          <p:cNvPr id="22551" name="Line 23"/>
          <p:cNvSpPr>
            <a:spLocks noChangeShapeType="1"/>
          </p:cNvSpPr>
          <p:nvPr/>
        </p:nvSpPr>
        <p:spPr bwMode="auto">
          <a:xfrm>
            <a:off x="5727700" y="2552700"/>
            <a:ext cx="381000" cy="6985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52" name="Line 24"/>
          <p:cNvSpPr>
            <a:spLocks noChangeShapeType="1"/>
          </p:cNvSpPr>
          <p:nvPr/>
        </p:nvSpPr>
        <p:spPr bwMode="auto">
          <a:xfrm rot="10800000" flipH="1">
            <a:off x="5778500" y="4000500"/>
            <a:ext cx="723900" cy="40640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22553" name="Rectangle 25"/>
          <p:cNvSpPr>
            <a:spLocks/>
          </p:cNvSpPr>
          <p:nvPr/>
        </p:nvSpPr>
        <p:spPr bwMode="auto">
          <a:xfrm>
            <a:off x="5880100" y="2660650"/>
            <a:ext cx="987425" cy="5080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Contributes</a:t>
            </a:r>
          </a:p>
          <a:p>
            <a:pPr algn="ctr"/>
            <a:r>
              <a:rPr lang="en-US" sz="1400">
                <a:solidFill>
                  <a:schemeClr val="tx1"/>
                </a:solidFill>
                <a:latin typeface="Gill Sans" charset="0"/>
                <a:ea typeface="Gill Sans" charset="0"/>
                <a:cs typeface="Gill Sans" charset="0"/>
                <a:sym typeface="Gill Sans" charset="0"/>
              </a:rPr>
              <a:t>Data To</a:t>
            </a:r>
          </a:p>
        </p:txBody>
      </p:sp>
      <p:sp>
        <p:nvSpPr>
          <p:cNvPr id="22554" name="Rectangle 26"/>
          <p:cNvSpPr>
            <a:spLocks/>
          </p:cNvSpPr>
          <p:nvPr/>
        </p:nvSpPr>
        <p:spPr bwMode="auto">
          <a:xfrm>
            <a:off x="6207125" y="4102100"/>
            <a:ext cx="985838" cy="508000"/>
          </a:xfrm>
          <a:prstGeom prst="rect">
            <a:avLst/>
          </a:prstGeom>
          <a:noFill/>
          <a:ln w="12700" cap="flat">
            <a:noFill/>
            <a:miter lim="800000"/>
            <a:headEnd type="none" w="med" len="med"/>
            <a:tailEnd type="none" w="med" len="med"/>
          </a:ln>
        </p:spPr>
        <p:txBody>
          <a:bodyPr wrap="none" lIns="0" tIns="0" rIns="0" bIns="0" anchor="ctr">
            <a:spAutoFit/>
          </a:bodyPr>
          <a:lstStyle/>
          <a:p>
            <a:pPr algn="ctr"/>
            <a:r>
              <a:rPr lang="en-US" sz="1400">
                <a:solidFill>
                  <a:schemeClr val="tx1"/>
                </a:solidFill>
                <a:latin typeface="Gill Sans" charset="0"/>
                <a:ea typeface="Gill Sans" charset="0"/>
                <a:cs typeface="Gill Sans" charset="0"/>
                <a:sym typeface="Gill Sans" charset="0"/>
              </a:rPr>
              <a:t>Contributes</a:t>
            </a:r>
          </a:p>
          <a:p>
            <a:pPr algn="ctr"/>
            <a:r>
              <a:rPr lang="en-US" sz="1400">
                <a:solidFill>
                  <a:schemeClr val="tx1"/>
                </a:solidFill>
                <a:latin typeface="Gill Sans" charset="0"/>
                <a:ea typeface="Gill Sans" charset="0"/>
                <a:cs typeface="Gill Sans" charset="0"/>
                <a:sym typeface="Gill Sans" charset="0"/>
              </a:rPr>
              <a:t>Process To</a:t>
            </a:r>
          </a:p>
        </p:txBody>
      </p:sp>
      <p:sp>
        <p:nvSpPr>
          <p:cNvPr id="22555" name="Rectangle 27"/>
          <p:cNvSpPr>
            <a:spLocks/>
          </p:cNvSpPr>
          <p:nvPr/>
        </p:nvSpPr>
        <p:spPr bwMode="auto">
          <a:xfrm>
            <a:off x="241300" y="184150"/>
            <a:ext cx="8864600" cy="1028700"/>
          </a:xfrm>
          <a:prstGeom prst="rect">
            <a:avLst/>
          </a:prstGeom>
          <a:ln/>
        </p:spPr>
        <p:txBody>
          <a:bodyPr rIns="132080"/>
          <a:lstStyle/>
          <a:p>
            <a:pPr marL="39688" eaLnBrk="0" hangingPunct="0"/>
            <a:r>
              <a:rPr lang="en-US" sz="2400" b="1" dirty="0">
                <a:latin typeface="Arial"/>
                <a:cs typeface="ＭＳ Ｐゴシック" pitchFamily="-107" charset="-128"/>
                <a:sym typeface="Arial Bold" charset="0"/>
              </a:rPr>
              <a:t>Model Driven Architecture (MDA) View</a:t>
            </a:r>
          </a:p>
          <a:p>
            <a:pPr marL="39688" eaLnBrk="0" hangingPunct="0"/>
            <a:r>
              <a:rPr lang="en-US" sz="2400" b="1" dirty="0">
                <a:latin typeface="Arial"/>
                <a:cs typeface="ＭＳ Ｐゴシック" pitchFamily="-107" charset="-128"/>
                <a:sym typeface="Arial Bold" charset="0"/>
              </a:rPr>
              <a:t>Integration of FHIM, NIEM, HITSP and Health SDOs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8E1962E8-6623-4FA2-9689-07A04C96A27D}" type="slidenum">
              <a:rPr lang="en-US"/>
              <a:pPr/>
              <a:t>15</a:t>
            </a:fld>
            <a:endParaRPr lang="en-US"/>
          </a:p>
        </p:txBody>
      </p:sp>
      <p:sp>
        <p:nvSpPr>
          <p:cNvPr id="23554" name="Rectangle 2"/>
          <p:cNvSpPr>
            <a:spLocks/>
          </p:cNvSpPr>
          <p:nvPr/>
        </p:nvSpPr>
        <p:spPr bwMode="auto">
          <a:xfrm>
            <a:off x="0" y="0"/>
            <a:ext cx="9144000" cy="101600"/>
          </a:xfrm>
          <a:prstGeom prst="rect">
            <a:avLst/>
          </a:prstGeom>
          <a:solidFill>
            <a:srgbClr val="6FB5CC"/>
          </a:solidFill>
          <a:ln w="9525" cap="flat">
            <a:noFill/>
            <a:miter lim="800000"/>
            <a:headEnd type="none" w="med" len="med"/>
            <a:tailEnd type="none" w="med" len="med"/>
          </a:ln>
        </p:spPr>
        <p:txBody>
          <a:bodyPr lIns="0" tIns="0" rIns="0" bIns="0"/>
          <a:lstStyle/>
          <a:p>
            <a:endParaRPr lang="en-US"/>
          </a:p>
        </p:txBody>
      </p:sp>
      <p:pic>
        <p:nvPicPr>
          <p:cNvPr id="23555" name="Picture 3"/>
          <p:cNvPicPr>
            <a:picLocks noChangeArrowheads="1"/>
          </p:cNvPicPr>
          <p:nvPr/>
        </p:nvPicPr>
        <p:blipFill>
          <a:blip r:embed="rId2"/>
          <a:srcRect/>
          <a:stretch>
            <a:fillRect/>
          </a:stretch>
        </p:blipFill>
        <p:spPr bwMode="auto">
          <a:xfrm>
            <a:off x="63500" y="6500813"/>
            <a:ext cx="179388" cy="168275"/>
          </a:xfrm>
          <a:prstGeom prst="rect">
            <a:avLst/>
          </a:prstGeom>
          <a:noFill/>
          <a:ln w="9525" cap="flat">
            <a:noFill/>
            <a:miter lim="800000"/>
            <a:headEnd/>
            <a:tailEnd/>
          </a:ln>
        </p:spPr>
      </p:pic>
      <p:sp>
        <p:nvSpPr>
          <p:cNvPr id="23557" name="Rectangle 5"/>
          <p:cNvSpPr>
            <a:spLocks noGrp="1" noChangeArrowheads="1"/>
          </p:cNvSpPr>
          <p:nvPr>
            <p:ph type="title"/>
          </p:nvPr>
        </p:nvSpPr>
        <p:spPr>
          <a:xfrm>
            <a:off x="242888" y="184150"/>
            <a:ext cx="8659812" cy="876300"/>
          </a:xfrm>
          <a:ln/>
        </p:spPr>
        <p:txBody>
          <a:bodyPr rIns="132080"/>
          <a:lstStyle/>
          <a:p>
            <a:pPr algn="l"/>
            <a:r>
              <a:rPr lang="en-US" dirty="0"/>
              <a:t>FHIM and Associated Terminology Models</a:t>
            </a:r>
            <a:br>
              <a:rPr lang="en-US" dirty="0"/>
            </a:br>
            <a:r>
              <a:rPr lang="en-US" dirty="0"/>
              <a:t>Benefits</a:t>
            </a:r>
          </a:p>
        </p:txBody>
      </p:sp>
      <p:sp>
        <p:nvSpPr>
          <p:cNvPr id="23558" name="Rectangle 6"/>
          <p:cNvSpPr>
            <a:spLocks noGrp="1" noChangeArrowheads="1"/>
          </p:cNvSpPr>
          <p:nvPr>
            <p:ph type="body" idx="1"/>
          </p:nvPr>
        </p:nvSpPr>
        <p:spPr>
          <a:xfrm>
            <a:off x="457200" y="1295400"/>
            <a:ext cx="8229600" cy="5143500"/>
          </a:xfrm>
          <a:ln/>
        </p:spPr>
        <p:txBody>
          <a:bodyPr rIns="132080"/>
          <a:lstStyle/>
          <a:p>
            <a:pPr>
              <a:buClr>
                <a:srgbClr val="004080"/>
              </a:buClr>
            </a:pPr>
            <a:r>
              <a:rPr lang="en-US"/>
              <a:t>The models retain use case context</a:t>
            </a:r>
          </a:p>
          <a:p>
            <a:pPr>
              <a:buClr>
                <a:srgbClr val="004080"/>
              </a:buClr>
            </a:pPr>
            <a:r>
              <a:rPr lang="en-US"/>
              <a:t>The models are integrated                                                      (2-way links between Information     Terminology models)</a:t>
            </a:r>
          </a:p>
          <a:p>
            <a:pPr>
              <a:buClr>
                <a:srgbClr val="004080"/>
              </a:buClr>
            </a:pPr>
            <a:r>
              <a:rPr lang="en-US"/>
              <a:t>The modeling process harmonizes content (information and terminology) across organizations</a:t>
            </a:r>
          </a:p>
          <a:p>
            <a:pPr>
              <a:buClr>
                <a:srgbClr val="004080"/>
              </a:buClr>
            </a:pPr>
            <a:r>
              <a:rPr lang="en-US"/>
              <a:t>The models support efficient standards development</a:t>
            </a:r>
          </a:p>
          <a:p>
            <a:pPr>
              <a:buClr>
                <a:srgbClr val="004080"/>
              </a:buClr>
            </a:pPr>
            <a:r>
              <a:rPr lang="en-US"/>
              <a:t>The models are being integrated with the MDHT to support a model-driven approach to development of information exchange interoperability specifications</a:t>
            </a:r>
          </a:p>
          <a:p>
            <a:pPr>
              <a:buClr>
                <a:srgbClr val="004080"/>
              </a:buClr>
            </a:pPr>
            <a:r>
              <a:rPr lang="en-US"/>
              <a:t>The models can be leveraged by organizations for internal use in systems and database development</a:t>
            </a:r>
          </a:p>
          <a:p>
            <a:pPr>
              <a:buClr>
                <a:srgbClr val="004080"/>
              </a:buClr>
            </a:pPr>
            <a:r>
              <a:rPr lang="en-US"/>
              <a:t>The models are developed using standard UML</a:t>
            </a:r>
          </a:p>
        </p:txBody>
      </p:sp>
      <p:sp>
        <p:nvSpPr>
          <p:cNvPr id="23559" name="Line 7"/>
          <p:cNvSpPr>
            <a:spLocks noChangeShapeType="1"/>
          </p:cNvSpPr>
          <p:nvPr/>
        </p:nvSpPr>
        <p:spPr bwMode="auto">
          <a:xfrm>
            <a:off x="5295900" y="2387600"/>
            <a:ext cx="355600" cy="0"/>
          </a:xfrm>
          <a:prstGeom prst="line">
            <a:avLst/>
          </a:prstGeom>
          <a:noFill/>
          <a:ln w="25400" cap="flat">
            <a:solidFill>
              <a:srgbClr val="FF0000"/>
            </a:solidFill>
            <a:prstDash val="solid"/>
            <a:round/>
            <a:headEnd type="stealth" w="med" len="med"/>
            <a:tailEnd type="stealth" w="med" len="med"/>
          </a:ln>
        </p:spPr>
        <p:txBody>
          <a:bodyPr lIns="0" tIns="0" rIns="0" bIns="0"/>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0" y="3733800"/>
            <a:ext cx="4343400" cy="3124200"/>
            <a:chOff x="0" y="0"/>
            <a:chExt cx="2736" cy="1968"/>
          </a:xfrm>
        </p:grpSpPr>
        <p:sp>
          <p:nvSpPr>
            <p:cNvPr id="27650" name="AutoShape 2"/>
            <p:cNvSpPr>
              <a:spLocks/>
            </p:cNvSpPr>
            <p:nvPr/>
          </p:nvSpPr>
          <p:spPr bwMode="auto">
            <a:xfrm>
              <a:off x="0" y="0"/>
              <a:ext cx="2736" cy="1968"/>
            </a:xfrm>
            <a:prstGeom prst="roundRect">
              <a:avLst>
                <a:gd name="adj" fmla="val 16667"/>
              </a:avLst>
            </a:prstGeom>
            <a:gradFill rotWithShape="0">
              <a:gsLst>
                <a:gs pos="0">
                  <a:srgbClr val="ADCCF2"/>
                </a:gs>
                <a:gs pos="50000">
                  <a:srgbClr val="CDE0F7"/>
                </a:gs>
                <a:gs pos="100000">
                  <a:srgbClr val="E7F0FB"/>
                </a:gs>
              </a:gsLst>
              <a:lin ang="5400000" scaled="1"/>
            </a:gradFill>
            <a:ln w="25400" cap="flat">
              <a:solidFill>
                <a:srgbClr val="395E89"/>
              </a:solidFill>
              <a:prstDash val="solid"/>
              <a:round/>
              <a:headEnd type="none" w="med" len="med"/>
              <a:tailEnd type="none" w="med" len="med"/>
            </a:ln>
          </p:spPr>
          <p:txBody>
            <a:bodyPr lIns="0" tIns="0" rIns="0" bIns="0"/>
            <a:lstStyle/>
            <a:p>
              <a:endParaRPr lang="en-US"/>
            </a:p>
          </p:txBody>
        </p:sp>
        <p:sp>
          <p:nvSpPr>
            <p:cNvPr id="27651" name="Rectangle 3"/>
            <p:cNvSpPr>
              <a:spLocks/>
            </p:cNvSpPr>
            <p:nvPr/>
          </p:nvSpPr>
          <p:spPr bwMode="auto">
            <a:xfrm>
              <a:off x="96" y="96"/>
              <a:ext cx="2544" cy="424"/>
            </a:xfrm>
            <a:prstGeom prst="rect">
              <a:avLst/>
            </a:prstGeom>
            <a:noFill/>
            <a:ln w="12700" cap="flat">
              <a:noFill/>
              <a:miter lim="800000"/>
              <a:headEnd type="none" w="med" len="med"/>
              <a:tailEnd type="none" w="med" len="med"/>
            </a:ln>
          </p:spPr>
          <p:txBody>
            <a:bodyPr lIns="38100" tIns="38100" rIns="38100" bIns="38100"/>
            <a:lstStyle/>
            <a:p>
              <a:r>
                <a:rPr lang="en-US" sz="4000">
                  <a:solidFill>
                    <a:srgbClr val="FFFFFF"/>
                  </a:solidFill>
                  <a:effectLst>
                    <a:outerShdw blurRad="38100" dist="38100" dir="2700000" algn="tl">
                      <a:srgbClr val="000000"/>
                    </a:outerShdw>
                  </a:effectLst>
                  <a:latin typeface="Lucida Grande" charset="0"/>
                  <a:ea typeface="Lucida Grande" charset="0"/>
                  <a:cs typeface="Lucida Grande" charset="0"/>
                  <a:sym typeface="Lucida Grande" charset="0"/>
                </a:rPr>
                <a:t>MDHT</a:t>
              </a:r>
            </a:p>
          </p:txBody>
        </p:sp>
      </p:grpSp>
      <p:sp>
        <p:nvSpPr>
          <p:cNvPr id="27652" name="Line 4"/>
          <p:cNvSpPr>
            <a:spLocks noChangeShapeType="1"/>
          </p:cNvSpPr>
          <p:nvPr/>
        </p:nvSpPr>
        <p:spPr bwMode="auto">
          <a:xfrm rot="10800000" flipH="1">
            <a:off x="25400" y="3643313"/>
            <a:ext cx="9080500" cy="1587"/>
          </a:xfrm>
          <a:prstGeom prst="line">
            <a:avLst/>
          </a:prstGeom>
          <a:noFill/>
          <a:ln w="85725" cap="flat">
            <a:solidFill>
              <a:srgbClr val="4A7DBB"/>
            </a:solidFill>
            <a:prstDash val="solid"/>
            <a:round/>
            <a:headEnd type="none" w="med" len="med"/>
            <a:tailEnd type="none" w="med" len="med"/>
          </a:ln>
        </p:spPr>
        <p:txBody>
          <a:bodyPr lIns="0" tIns="0" rIns="0" bIns="0"/>
          <a:lstStyle/>
          <a:p>
            <a:endParaRPr lang="en-US"/>
          </a:p>
        </p:txBody>
      </p:sp>
      <p:sp>
        <p:nvSpPr>
          <p:cNvPr id="27653" name="Rectangle 5"/>
          <p:cNvSpPr>
            <a:spLocks/>
          </p:cNvSpPr>
          <p:nvPr/>
        </p:nvSpPr>
        <p:spPr bwMode="auto">
          <a:xfrm>
            <a:off x="2743200" y="685800"/>
            <a:ext cx="2755900" cy="914400"/>
          </a:xfrm>
          <a:prstGeom prst="rect">
            <a:avLst/>
          </a:prstGeom>
          <a:gradFill rotWithShape="0">
            <a:gsLst>
              <a:gs pos="0">
                <a:srgbClr val="CE3B37"/>
              </a:gs>
              <a:gs pos="20001">
                <a:srgbClr val="CA3D39"/>
              </a:gs>
              <a:gs pos="100000">
                <a:srgbClr val="9A2E2B"/>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38100" tIns="38100" rIns="38100" bIns="38100" anchor="ctr"/>
          <a:lstStyle/>
          <a:p>
            <a:pPr algn="ctr"/>
            <a:r>
              <a:rPr lang="en-US" sz="2800">
                <a:solidFill>
                  <a:srgbClr val="FFFFFF"/>
                </a:solidFill>
                <a:effectLst>
                  <a:outerShdw blurRad="38100" dist="38100" dir="2700000" algn="tl">
                    <a:srgbClr val="000000"/>
                  </a:outerShdw>
                </a:effectLst>
                <a:latin typeface="Lucida Grande" charset="0"/>
                <a:ea typeface="Lucida Grande" charset="0"/>
                <a:cs typeface="Lucida Grande" charset="0"/>
                <a:sym typeface="Lucida Grande" charset="0"/>
              </a:rPr>
              <a:t>FHIM Model </a:t>
            </a:r>
            <a:endParaRPr lang="en-US" sz="1800">
              <a:solidFill>
                <a:srgbClr val="FFFFFF"/>
              </a:solidFill>
              <a:latin typeface="Lucida Grande" charset="0"/>
              <a:ea typeface="Lucida Grande" charset="0"/>
              <a:cs typeface="Lucida Grande" charset="0"/>
              <a:sym typeface="Lucida Grande" charset="0"/>
            </a:endParaRPr>
          </a:p>
          <a:p>
            <a:pPr algn="ctr"/>
            <a:r>
              <a:rPr lang="en-US" sz="1600">
                <a:solidFill>
                  <a:srgbClr val="FFFFFF"/>
                </a:solidFill>
                <a:effectLst>
                  <a:outerShdw blurRad="38100" dist="38100" dir="2700000" algn="tl">
                    <a:srgbClr val="000000"/>
                  </a:outerShdw>
                </a:effectLst>
                <a:latin typeface="Lucida Grande" charset="0"/>
                <a:ea typeface="Lucida Grande" charset="0"/>
                <a:cs typeface="Lucida Grande" charset="0"/>
                <a:sym typeface="Lucida Grande" charset="0"/>
              </a:rPr>
              <a:t>(PIM)</a:t>
            </a:r>
          </a:p>
        </p:txBody>
      </p:sp>
      <p:grpSp>
        <p:nvGrpSpPr>
          <p:cNvPr id="3" name="Group 6"/>
          <p:cNvGrpSpPr>
            <a:grpSpLocks/>
          </p:cNvGrpSpPr>
          <p:nvPr/>
        </p:nvGrpSpPr>
        <p:grpSpPr bwMode="auto">
          <a:xfrm>
            <a:off x="7023100" y="685800"/>
            <a:ext cx="1828800" cy="914400"/>
            <a:chOff x="0" y="0"/>
            <a:chExt cx="1152" cy="576"/>
          </a:xfrm>
        </p:grpSpPr>
        <p:sp>
          <p:nvSpPr>
            <p:cNvPr id="27655" name="AutoShape 7"/>
            <p:cNvSpPr>
              <a:spLocks/>
            </p:cNvSpPr>
            <p:nvPr/>
          </p:nvSpPr>
          <p:spPr bwMode="auto">
            <a:xfrm>
              <a:off x="0" y="0"/>
              <a:ext cx="1152" cy="576"/>
            </a:xfrm>
            <a:prstGeom prst="roundRect">
              <a:avLst>
                <a:gd name="adj" fmla="val 16667"/>
              </a:avLst>
            </a:prstGeom>
            <a:gradFill rotWithShape="0">
              <a:gsLst>
                <a:gs pos="0">
                  <a:srgbClr val="FF9035"/>
                </a:gs>
                <a:gs pos="20001">
                  <a:srgbClr val="FF8F33"/>
                </a:gs>
                <a:gs pos="100000">
                  <a:srgbClr val="C96C1F"/>
                </a:gs>
              </a:gsLst>
              <a:lin ang="5400000" scaled="1"/>
            </a:gradFill>
            <a:ln w="9525" cap="flat">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656" name="Rectangle 8"/>
            <p:cNvSpPr>
              <a:spLocks/>
            </p:cNvSpPr>
            <p:nvPr/>
          </p:nvSpPr>
          <p:spPr bwMode="auto">
            <a:xfrm>
              <a:off x="28" y="80"/>
              <a:ext cx="1096" cy="416"/>
            </a:xfrm>
            <a:prstGeom prst="rect">
              <a:avLst/>
            </a:prstGeom>
            <a:noFill/>
            <a:ln w="12700" cap="flat">
              <a:noFill/>
              <a:miter lim="800000"/>
              <a:headEnd type="none" w="med" len="med"/>
              <a:tailEnd type="none" w="med" len="med"/>
            </a:ln>
          </p:spPr>
          <p:txBody>
            <a:bodyPr lIns="38100" tIns="38100" rIns="38100" bIns="38100" anchor="ctr"/>
            <a:lstStyle/>
            <a:p>
              <a:pPr algn="ctr"/>
              <a:r>
                <a:rPr lang="en-US" sz="2000" b="1">
                  <a:solidFill>
                    <a:srgbClr val="FFFFFF"/>
                  </a:solidFill>
                  <a:latin typeface="Lucida Grande" charset="0"/>
                  <a:ea typeface="Lucida Grande" charset="0"/>
                  <a:cs typeface="Lucida Grande" charset="0"/>
                  <a:sym typeface="Lucida Grande" charset="0"/>
                </a:rPr>
                <a:t>NIEM Health Domain</a:t>
              </a:r>
            </a:p>
          </p:txBody>
        </p:sp>
      </p:grpSp>
      <p:grpSp>
        <p:nvGrpSpPr>
          <p:cNvPr id="4" name="Group 9"/>
          <p:cNvGrpSpPr>
            <a:grpSpLocks/>
          </p:cNvGrpSpPr>
          <p:nvPr/>
        </p:nvGrpSpPr>
        <p:grpSpPr bwMode="auto">
          <a:xfrm>
            <a:off x="5448300" y="1006475"/>
            <a:ext cx="1638300" cy="469900"/>
            <a:chOff x="0" y="0"/>
            <a:chExt cx="1031" cy="296"/>
          </a:xfrm>
        </p:grpSpPr>
        <p:sp>
          <p:nvSpPr>
            <p:cNvPr id="27658" name="AutoShape 10"/>
            <p:cNvSpPr>
              <a:spLocks/>
            </p:cNvSpPr>
            <p:nvPr/>
          </p:nvSpPr>
          <p:spPr bwMode="auto">
            <a:xfrm>
              <a:off x="0" y="0"/>
              <a:ext cx="1031" cy="296"/>
            </a:xfrm>
            <a:prstGeom prst="leftRightArrow">
              <a:avLst>
                <a:gd name="adj1" fmla="val 50000"/>
                <a:gd name="adj2" fmla="val 49973"/>
              </a:avLst>
            </a:prstGeom>
            <a:gradFill rotWithShape="0">
              <a:gsLst>
                <a:gs pos="0">
                  <a:srgbClr val="ECECEC"/>
                </a:gs>
                <a:gs pos="65001">
                  <a:srgbClr val="CECECE"/>
                </a:gs>
                <a:gs pos="100000">
                  <a:srgbClr val="BABABA"/>
                </a:gs>
              </a:gsLst>
              <a:lin ang="5400000" scaled="1"/>
            </a:gradFill>
            <a:ln w="9525" cap="flat">
              <a:solidFill>
                <a:schemeClr val="tx1"/>
              </a:solidFill>
              <a:prstDash val="solid"/>
              <a:round/>
              <a:headEnd type="none" w="med" len="med"/>
              <a:tailEnd type="none" w="med" len="med"/>
            </a:ln>
            <a:effectLst>
              <a:outerShdw dist="19999" dir="5400000" algn="ctr" rotWithShape="0">
                <a:schemeClr val="bg2">
                  <a:alpha val="37999"/>
                </a:schemeClr>
              </a:outerShdw>
            </a:effectLst>
          </p:spPr>
          <p:txBody>
            <a:bodyPr lIns="0" tIns="0" rIns="0" bIns="0"/>
            <a:lstStyle/>
            <a:p>
              <a:endParaRPr lang="en-US"/>
            </a:p>
          </p:txBody>
        </p:sp>
        <p:sp>
          <p:nvSpPr>
            <p:cNvPr id="27659" name="Rectangle 11"/>
            <p:cNvSpPr>
              <a:spLocks/>
            </p:cNvSpPr>
            <p:nvPr/>
          </p:nvSpPr>
          <p:spPr bwMode="auto">
            <a:xfrm>
              <a:off x="65" y="40"/>
              <a:ext cx="901" cy="215"/>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chemeClr val="tx1"/>
                  </a:solidFill>
                  <a:latin typeface="Lucida Grande" charset="0"/>
                  <a:ea typeface="Lucida Grande" charset="0"/>
                  <a:cs typeface="Lucida Grande" charset="0"/>
                  <a:sym typeface="Lucida Grande" charset="0"/>
                </a:rPr>
                <a:t>Harmonized</a:t>
              </a:r>
            </a:p>
          </p:txBody>
        </p:sp>
      </p:grpSp>
      <p:sp>
        <p:nvSpPr>
          <p:cNvPr id="27660" name="Rectangle 12"/>
          <p:cNvSpPr>
            <a:spLocks/>
          </p:cNvSpPr>
          <p:nvPr/>
        </p:nvSpPr>
        <p:spPr bwMode="auto">
          <a:xfrm>
            <a:off x="2667000" y="2806700"/>
            <a:ext cx="3517900" cy="774700"/>
          </a:xfrm>
          <a:prstGeom prst="rect">
            <a:avLst/>
          </a:prstGeom>
          <a:gradFill rotWithShape="0">
            <a:gsLst>
              <a:gs pos="0">
                <a:srgbClr val="9CC645"/>
              </a:gs>
              <a:gs pos="20001">
                <a:srgbClr val="9AC347"/>
              </a:gs>
              <a:gs pos="100000">
                <a:srgbClr val="759436"/>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38100" tIns="38100" rIns="38100" bIns="38100" anchor="ctr"/>
          <a:lstStyle/>
          <a:p>
            <a:pPr algn="ctr"/>
            <a:r>
              <a:rPr lang="en-US" b="1">
                <a:solidFill>
                  <a:srgbClr val="FFFFFF"/>
                </a:solidFill>
                <a:latin typeface="Lucida Grande" charset="0"/>
                <a:ea typeface="Lucida Grande" charset="0"/>
                <a:cs typeface="Lucida Grande" charset="0"/>
                <a:sym typeface="Lucida Grande" charset="0"/>
              </a:rPr>
              <a:t>Lab Domain Exchange</a:t>
            </a:r>
            <a:r>
              <a:rPr lang="en-US" sz="1800">
                <a:solidFill>
                  <a:srgbClr val="FFFFFF"/>
                </a:solidFill>
                <a:latin typeface="Lucida Grande" charset="0"/>
                <a:ea typeface="Lucida Grande" charset="0"/>
                <a:cs typeface="Lucida Grande" charset="0"/>
                <a:sym typeface="Lucida Grande" charset="0"/>
              </a:rPr>
              <a:t> </a:t>
            </a:r>
            <a:r>
              <a:rPr lang="en-US" sz="2000">
                <a:solidFill>
                  <a:srgbClr val="FFFFFF"/>
                </a:solidFill>
                <a:latin typeface="Lucida Grande" charset="0"/>
                <a:ea typeface="Lucida Grande" charset="0"/>
                <a:cs typeface="Lucida Grande" charset="0"/>
                <a:sym typeface="Lucida Grande" charset="0"/>
              </a:rPr>
              <a:t>(PIM) </a:t>
            </a:r>
          </a:p>
        </p:txBody>
      </p:sp>
      <p:grpSp>
        <p:nvGrpSpPr>
          <p:cNvPr id="5" name="Group 13"/>
          <p:cNvGrpSpPr>
            <a:grpSpLocks/>
          </p:cNvGrpSpPr>
          <p:nvPr/>
        </p:nvGrpSpPr>
        <p:grpSpPr bwMode="auto">
          <a:xfrm rot="-5400000">
            <a:off x="3479800" y="1943100"/>
            <a:ext cx="1295400" cy="482600"/>
            <a:chOff x="0" y="0"/>
            <a:chExt cx="816" cy="304"/>
          </a:xfrm>
        </p:grpSpPr>
        <p:sp>
          <p:nvSpPr>
            <p:cNvPr id="27662" name="AutoShape 14"/>
            <p:cNvSpPr>
              <a:spLocks/>
            </p:cNvSpPr>
            <p:nvPr/>
          </p:nvSpPr>
          <p:spPr bwMode="auto">
            <a:xfrm>
              <a:off x="0" y="0"/>
              <a:ext cx="816" cy="304"/>
            </a:xfrm>
            <a:prstGeom prst="leftRightArrow">
              <a:avLst>
                <a:gd name="adj1" fmla="val 50000"/>
                <a:gd name="adj2" fmla="val 50205"/>
              </a:avLst>
            </a:prstGeom>
            <a:gradFill rotWithShape="0">
              <a:gsLst>
                <a:gs pos="0">
                  <a:srgbClr val="ECECEC"/>
                </a:gs>
                <a:gs pos="65001">
                  <a:srgbClr val="CECECE"/>
                </a:gs>
                <a:gs pos="100000">
                  <a:srgbClr val="BABABA"/>
                </a:gs>
              </a:gsLst>
              <a:lin ang="5400000" scaled="1"/>
            </a:gradFill>
            <a:ln w="9525" cap="flat">
              <a:solidFill>
                <a:schemeClr val="tx1"/>
              </a:solidFill>
              <a:prstDash val="solid"/>
              <a:round/>
              <a:headEnd type="none" w="med" len="med"/>
              <a:tailEnd type="none" w="med" len="med"/>
            </a:ln>
            <a:effectLst>
              <a:outerShdw dist="19999" dir="5400000" algn="ctr" rotWithShape="0">
                <a:schemeClr val="bg2">
                  <a:alpha val="37999"/>
                </a:schemeClr>
              </a:outerShdw>
            </a:effectLst>
          </p:spPr>
          <p:txBody>
            <a:bodyPr lIns="0" tIns="0" rIns="0" bIns="0"/>
            <a:lstStyle/>
            <a:p>
              <a:endParaRPr lang="en-US"/>
            </a:p>
          </p:txBody>
        </p:sp>
        <p:sp>
          <p:nvSpPr>
            <p:cNvPr id="27663" name="Rectangle 15"/>
            <p:cNvSpPr>
              <a:spLocks/>
            </p:cNvSpPr>
            <p:nvPr/>
          </p:nvSpPr>
          <p:spPr bwMode="auto">
            <a:xfrm>
              <a:off x="67" y="60"/>
              <a:ext cx="680" cy="183"/>
            </a:xfrm>
            <a:prstGeom prst="rect">
              <a:avLst/>
            </a:prstGeom>
            <a:noFill/>
            <a:ln w="12700" cap="flat">
              <a:noFill/>
              <a:miter lim="800000"/>
              <a:headEnd type="none" w="med" len="med"/>
              <a:tailEnd type="none" w="med" len="med"/>
            </a:ln>
          </p:spPr>
          <p:txBody>
            <a:bodyPr lIns="38100" tIns="38100" rIns="38100" bIns="38100" anchor="ctr"/>
            <a:lstStyle/>
            <a:p>
              <a:pPr algn="ctr"/>
              <a:r>
                <a:rPr lang="en-US" sz="1400" b="1">
                  <a:solidFill>
                    <a:schemeClr val="tx1"/>
                  </a:solidFill>
                  <a:latin typeface="Lucida Grande" charset="0"/>
                  <a:ea typeface="Lucida Grande" charset="0"/>
                  <a:cs typeface="Lucida Grande" charset="0"/>
                  <a:sym typeface="Lucida Grande" charset="0"/>
                </a:rPr>
                <a:t>Constrains</a:t>
              </a:r>
            </a:p>
          </p:txBody>
        </p:sp>
      </p:grpSp>
      <p:sp>
        <p:nvSpPr>
          <p:cNvPr id="27664" name="Rectangle 16"/>
          <p:cNvSpPr>
            <a:spLocks/>
          </p:cNvSpPr>
          <p:nvPr/>
        </p:nvSpPr>
        <p:spPr bwMode="auto">
          <a:xfrm>
            <a:off x="2057400" y="4343400"/>
            <a:ext cx="1841500" cy="914400"/>
          </a:xfrm>
          <a:prstGeom prst="rect">
            <a:avLst/>
          </a:prstGeom>
          <a:gradFill rotWithShape="0">
            <a:gsLst>
              <a:gs pos="0">
                <a:srgbClr val="7B56A8"/>
              </a:gs>
              <a:gs pos="20001">
                <a:srgbClr val="7A57A5"/>
              </a:gs>
              <a:gs pos="100000">
                <a:srgbClr val="5D427E"/>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38100" tIns="38100" rIns="38100" bIns="38100" anchor="ctr"/>
          <a:lstStyle/>
          <a:p>
            <a:pPr algn="ctr"/>
            <a:r>
              <a:rPr lang="en-US" sz="1800" b="1">
                <a:solidFill>
                  <a:srgbClr val="0C0C0C"/>
                </a:solidFill>
                <a:latin typeface="Lucida Grande" charset="0"/>
                <a:ea typeface="Lucida Grande" charset="0"/>
                <a:cs typeface="Lucida Grande" charset="0"/>
                <a:sym typeface="Lucida Grande" charset="0"/>
              </a:rPr>
              <a:t>CDA Exchange PSM (UML)</a:t>
            </a:r>
          </a:p>
        </p:txBody>
      </p:sp>
      <p:sp>
        <p:nvSpPr>
          <p:cNvPr id="27665" name="Rectangle 17"/>
          <p:cNvSpPr>
            <a:spLocks/>
          </p:cNvSpPr>
          <p:nvPr/>
        </p:nvSpPr>
        <p:spPr bwMode="auto">
          <a:xfrm>
            <a:off x="4572000" y="4343400"/>
            <a:ext cx="1917700" cy="914400"/>
          </a:xfrm>
          <a:prstGeom prst="rect">
            <a:avLst/>
          </a:prstGeom>
          <a:gradFill rotWithShape="0">
            <a:gsLst>
              <a:gs pos="0">
                <a:srgbClr val="7B56A8"/>
              </a:gs>
              <a:gs pos="20001">
                <a:srgbClr val="7A57A5"/>
              </a:gs>
              <a:gs pos="100000">
                <a:srgbClr val="5D427E"/>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38100" tIns="38100" rIns="38100" bIns="38100" anchor="ctr"/>
          <a:lstStyle/>
          <a:p>
            <a:pPr algn="ctr"/>
            <a:r>
              <a:rPr lang="en-US" sz="1800" b="1">
                <a:solidFill>
                  <a:srgbClr val="0C0C0C"/>
                </a:solidFill>
                <a:latin typeface="Lucida Grande" charset="0"/>
                <a:ea typeface="Lucida Grande" charset="0"/>
                <a:cs typeface="Lucida Grande" charset="0"/>
                <a:sym typeface="Lucida Grande" charset="0"/>
              </a:rPr>
              <a:t>NIEM Exchange  PSM (UML)</a:t>
            </a:r>
          </a:p>
        </p:txBody>
      </p:sp>
      <p:sp>
        <p:nvSpPr>
          <p:cNvPr id="27666" name="Rectangle 18"/>
          <p:cNvSpPr>
            <a:spLocks/>
          </p:cNvSpPr>
          <p:nvPr/>
        </p:nvSpPr>
        <p:spPr bwMode="auto">
          <a:xfrm>
            <a:off x="2057400" y="5791200"/>
            <a:ext cx="1981200" cy="838200"/>
          </a:xfrm>
          <a:prstGeom prst="rect">
            <a:avLst/>
          </a:prstGeom>
          <a:gradFill rotWithShape="0">
            <a:gsLst>
              <a:gs pos="0">
                <a:srgbClr val="33B3D5"/>
              </a:gs>
              <a:gs pos="20001">
                <a:srgbClr val="36B0D1"/>
              </a:gs>
              <a:gs pos="100000">
                <a:srgbClr val="29869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38100" tIns="38100" rIns="38100" bIns="38100" anchor="ctr"/>
          <a:lstStyle/>
          <a:p>
            <a:pPr algn="ctr"/>
            <a:r>
              <a:rPr lang="en-US" sz="1800" b="1">
                <a:solidFill>
                  <a:srgbClr val="0C0C0C"/>
                </a:solidFill>
                <a:latin typeface="Lucida Grande" charset="0"/>
                <a:ea typeface="Lucida Grande" charset="0"/>
                <a:cs typeface="Lucida Grande" charset="0"/>
                <a:sym typeface="Lucida Grande" charset="0"/>
              </a:rPr>
              <a:t>CDA Exchange Implementation</a:t>
            </a:r>
            <a:endParaRPr lang="en-US" sz="1800">
              <a:solidFill>
                <a:srgbClr val="FFFFFF"/>
              </a:solidFill>
              <a:latin typeface="Lucida Grande" charset="0"/>
              <a:ea typeface="Lucida Grande" charset="0"/>
              <a:cs typeface="Lucida Grande" charset="0"/>
              <a:sym typeface="Lucida Grande" charset="0"/>
            </a:endParaRPr>
          </a:p>
          <a:p>
            <a:pPr algn="ctr"/>
            <a:r>
              <a:rPr lang="en-US" sz="1800">
                <a:solidFill>
                  <a:srgbClr val="0C0C0C"/>
                </a:solidFill>
                <a:latin typeface="Lucida Grande" charset="0"/>
                <a:ea typeface="Lucida Grande" charset="0"/>
                <a:cs typeface="Lucida Grande" charset="0"/>
                <a:sym typeface="Lucida Grande" charset="0"/>
              </a:rPr>
              <a:t>(Java)</a:t>
            </a:r>
          </a:p>
        </p:txBody>
      </p:sp>
      <p:sp>
        <p:nvSpPr>
          <p:cNvPr id="27667" name="Rectangle 19"/>
          <p:cNvSpPr>
            <a:spLocks/>
          </p:cNvSpPr>
          <p:nvPr/>
        </p:nvSpPr>
        <p:spPr bwMode="auto">
          <a:xfrm>
            <a:off x="4572000" y="5791200"/>
            <a:ext cx="1917700" cy="914400"/>
          </a:xfrm>
          <a:prstGeom prst="rect">
            <a:avLst/>
          </a:prstGeom>
          <a:gradFill rotWithShape="0">
            <a:gsLst>
              <a:gs pos="0">
                <a:srgbClr val="33B3D5"/>
              </a:gs>
              <a:gs pos="20001">
                <a:srgbClr val="36B0D1"/>
              </a:gs>
              <a:gs pos="100000">
                <a:srgbClr val="29869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38100" tIns="38100" rIns="38100" bIns="38100" anchor="ctr"/>
          <a:lstStyle/>
          <a:p>
            <a:pPr algn="ctr"/>
            <a:r>
              <a:rPr lang="en-US" sz="1400" b="1">
                <a:solidFill>
                  <a:srgbClr val="0C0C0C"/>
                </a:solidFill>
                <a:latin typeface="Lucida Grande" charset="0"/>
                <a:ea typeface="Lucida Grande" charset="0"/>
                <a:cs typeface="Lucida Grande" charset="0"/>
                <a:sym typeface="Lucida Grande" charset="0"/>
              </a:rPr>
              <a:t>NIEM Exchange PSM Implementation</a:t>
            </a:r>
            <a:endParaRPr lang="en-US" sz="1800">
              <a:solidFill>
                <a:srgbClr val="FFFFFF"/>
              </a:solidFill>
              <a:latin typeface="Lucida Grande" charset="0"/>
              <a:ea typeface="Lucida Grande" charset="0"/>
              <a:cs typeface="Lucida Grande" charset="0"/>
              <a:sym typeface="Lucida Grande" charset="0"/>
            </a:endParaRPr>
          </a:p>
          <a:p>
            <a:pPr algn="ctr"/>
            <a:r>
              <a:rPr lang="en-US" sz="1400">
                <a:solidFill>
                  <a:srgbClr val="0C0C0C"/>
                </a:solidFill>
                <a:latin typeface="Lucida Grande" charset="0"/>
                <a:ea typeface="Lucida Grande" charset="0"/>
                <a:cs typeface="Lucida Grande" charset="0"/>
                <a:sym typeface="Lucida Grande" charset="0"/>
              </a:rPr>
              <a:t>(XSDs)</a:t>
            </a:r>
          </a:p>
        </p:txBody>
      </p:sp>
      <p:grpSp>
        <p:nvGrpSpPr>
          <p:cNvPr id="6" name="Group 20"/>
          <p:cNvGrpSpPr>
            <a:grpSpLocks/>
          </p:cNvGrpSpPr>
          <p:nvPr/>
        </p:nvGrpSpPr>
        <p:grpSpPr bwMode="auto">
          <a:xfrm>
            <a:off x="304800" y="5740400"/>
            <a:ext cx="1524000" cy="939800"/>
            <a:chOff x="0" y="0"/>
            <a:chExt cx="960" cy="592"/>
          </a:xfrm>
        </p:grpSpPr>
        <p:sp>
          <p:nvSpPr>
            <p:cNvPr id="27669" name="AutoShape 21"/>
            <p:cNvSpPr>
              <a:spLocks/>
            </p:cNvSpPr>
            <p:nvPr/>
          </p:nvSpPr>
          <p:spPr bwMode="auto">
            <a:xfrm>
              <a:off x="0" y="32"/>
              <a:ext cx="960" cy="528"/>
            </a:xfrm>
            <a:prstGeom prst="roundRect">
              <a:avLst>
                <a:gd name="adj" fmla="val 16667"/>
              </a:avLst>
            </a:prstGeom>
            <a:gradFill rotWithShape="0">
              <a:gsLst>
                <a:gs pos="0">
                  <a:srgbClr val="3A7BCA"/>
                </a:gs>
                <a:gs pos="20001">
                  <a:srgbClr val="3C7BC6"/>
                </a:gs>
                <a:gs pos="100000">
                  <a:srgbClr val="2E5D97"/>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670" name="Rectangle 22"/>
            <p:cNvSpPr>
              <a:spLocks/>
            </p:cNvSpPr>
            <p:nvPr/>
          </p:nvSpPr>
          <p:spPr bwMode="auto">
            <a:xfrm>
              <a:off x="23" y="0"/>
              <a:ext cx="913" cy="592"/>
            </a:xfrm>
            <a:prstGeom prst="rect">
              <a:avLst/>
            </a:prstGeom>
            <a:noFill/>
            <a:ln w="12700" cap="flat">
              <a:noFill/>
              <a:miter lim="800000"/>
              <a:headEnd type="none" w="med" len="med"/>
              <a:tailEnd type="none" w="med" len="med"/>
            </a:ln>
          </p:spPr>
          <p:txBody>
            <a:bodyPr lIns="38100" tIns="38100" rIns="38100" bIns="38100" anchor="ctr"/>
            <a:lstStyle/>
            <a:p>
              <a:pPr algn="ctr"/>
              <a:r>
                <a:rPr lang="en-US" sz="1400">
                  <a:solidFill>
                    <a:srgbClr val="0C0C0C"/>
                  </a:solidFill>
                  <a:latin typeface="Lucida Grande" charset="0"/>
                  <a:ea typeface="Lucida Grande" charset="0"/>
                  <a:cs typeface="Lucida Grande" charset="0"/>
                  <a:sym typeface="Lucida Grande" charset="0"/>
                </a:rPr>
                <a:t>CDA Implementation Guide Document</a:t>
              </a:r>
            </a:p>
          </p:txBody>
        </p:sp>
      </p:grpSp>
      <p:grpSp>
        <p:nvGrpSpPr>
          <p:cNvPr id="7" name="Group 23"/>
          <p:cNvGrpSpPr>
            <a:grpSpLocks/>
          </p:cNvGrpSpPr>
          <p:nvPr/>
        </p:nvGrpSpPr>
        <p:grpSpPr bwMode="auto">
          <a:xfrm>
            <a:off x="6781800" y="5867400"/>
            <a:ext cx="1447800" cy="838200"/>
            <a:chOff x="0" y="0"/>
            <a:chExt cx="912" cy="528"/>
          </a:xfrm>
        </p:grpSpPr>
        <p:sp>
          <p:nvSpPr>
            <p:cNvPr id="27672" name="AutoShape 24"/>
            <p:cNvSpPr>
              <a:spLocks/>
            </p:cNvSpPr>
            <p:nvPr/>
          </p:nvSpPr>
          <p:spPr bwMode="auto">
            <a:xfrm>
              <a:off x="0" y="0"/>
              <a:ext cx="912" cy="528"/>
            </a:xfrm>
            <a:prstGeom prst="roundRect">
              <a:avLst>
                <a:gd name="adj" fmla="val 16667"/>
              </a:avLst>
            </a:prstGeom>
            <a:gradFill rotWithShape="0">
              <a:gsLst>
                <a:gs pos="0">
                  <a:srgbClr val="3A7BCA"/>
                </a:gs>
                <a:gs pos="20001">
                  <a:srgbClr val="3C7BC6"/>
                </a:gs>
                <a:gs pos="100000">
                  <a:srgbClr val="2E5D97"/>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673" name="Rectangle 25"/>
            <p:cNvSpPr>
              <a:spLocks/>
            </p:cNvSpPr>
            <p:nvPr/>
          </p:nvSpPr>
          <p:spPr bwMode="auto">
            <a:xfrm>
              <a:off x="24" y="72"/>
              <a:ext cx="864" cy="384"/>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0C0C0C"/>
                  </a:solidFill>
                  <a:latin typeface="Lucida Grande" charset="0"/>
                  <a:ea typeface="Lucida Grande" charset="0"/>
                  <a:cs typeface="Lucida Grande" charset="0"/>
                  <a:sym typeface="Lucida Grande" charset="0"/>
                </a:rPr>
                <a:t>NIEM IEPD</a:t>
              </a:r>
              <a:endParaRPr lang="en-US" sz="1800">
                <a:solidFill>
                  <a:srgbClr val="FFFFFF"/>
                </a:solidFill>
                <a:latin typeface="Lucida Grande" charset="0"/>
                <a:ea typeface="Lucida Grande" charset="0"/>
                <a:cs typeface="Lucida Grande" charset="0"/>
                <a:sym typeface="Lucida Grande" charset="0"/>
              </a:endParaRPr>
            </a:p>
            <a:p>
              <a:pPr algn="ctr"/>
              <a:r>
                <a:rPr lang="en-US" sz="1800">
                  <a:solidFill>
                    <a:srgbClr val="0C0C0C"/>
                  </a:solidFill>
                  <a:latin typeface="Lucida Grande" charset="0"/>
                  <a:ea typeface="Lucida Grande" charset="0"/>
                  <a:cs typeface="Lucida Grande" charset="0"/>
                  <a:sym typeface="Lucida Grande" charset="0"/>
                </a:rPr>
                <a:t>Document</a:t>
              </a:r>
            </a:p>
          </p:txBody>
        </p:sp>
      </p:grpSp>
      <p:sp>
        <p:nvSpPr>
          <p:cNvPr id="27674" name="Rectangle 26"/>
          <p:cNvSpPr>
            <a:spLocks/>
          </p:cNvSpPr>
          <p:nvPr/>
        </p:nvSpPr>
        <p:spPr bwMode="auto">
          <a:xfrm>
            <a:off x="152400" y="381000"/>
            <a:ext cx="2146300" cy="876300"/>
          </a:xfrm>
          <a:prstGeom prst="rect">
            <a:avLst/>
          </a:prstGeom>
          <a:noFill/>
          <a:ln w="12700" cap="rnd">
            <a:noFill/>
            <a:round/>
            <a:headEnd type="none" w="med" len="med"/>
            <a:tailEnd type="none" w="med" len="med"/>
          </a:ln>
        </p:spPr>
        <p:txBody>
          <a:bodyPr lIns="38100" tIns="38100" rIns="38100" bIns="38100"/>
          <a:lstStyle/>
          <a:p>
            <a:pPr algn="ctr"/>
            <a:r>
              <a:rPr lang="en-US" sz="1800">
                <a:solidFill>
                  <a:schemeClr val="tx1"/>
                </a:solidFill>
                <a:latin typeface="Lucida Grande" charset="0"/>
                <a:ea typeface="Lucida Grande" charset="0"/>
                <a:cs typeface="Lucida Grande" charset="0"/>
                <a:sym typeface="Lucida Grande" charset="0"/>
              </a:rPr>
              <a:t>FHIM Model Driven Prototype</a:t>
            </a:r>
          </a:p>
          <a:p>
            <a:pPr algn="ctr"/>
            <a:r>
              <a:rPr lang="en-US" sz="1800">
                <a:solidFill>
                  <a:schemeClr val="tx1"/>
                </a:solidFill>
                <a:latin typeface="Lucida Grande" charset="0"/>
                <a:ea typeface="Lucida Grande" charset="0"/>
                <a:cs typeface="Lucida Grande" charset="0"/>
                <a:sym typeface="Lucida Grande" charset="0"/>
              </a:rPr>
              <a:t>Approach</a:t>
            </a:r>
          </a:p>
        </p:txBody>
      </p:sp>
      <p:sp>
        <p:nvSpPr>
          <p:cNvPr id="27675" name="Rectangle 27"/>
          <p:cNvSpPr>
            <a:spLocks/>
          </p:cNvSpPr>
          <p:nvPr/>
        </p:nvSpPr>
        <p:spPr bwMode="auto">
          <a:xfrm>
            <a:off x="6692900" y="2667000"/>
            <a:ext cx="2476500" cy="914400"/>
          </a:xfrm>
          <a:prstGeom prst="rect">
            <a:avLst/>
          </a:prstGeom>
          <a:noFill/>
          <a:ln w="12700" cap="rnd">
            <a:noFill/>
            <a:round/>
            <a:headEnd type="none" w="med" len="med"/>
            <a:tailEnd type="none" w="med" len="med"/>
          </a:ln>
        </p:spPr>
        <p:txBody>
          <a:bodyPr lIns="38100" tIns="38100" rIns="38100" bIns="38100"/>
          <a:lstStyle/>
          <a:p>
            <a:r>
              <a:rPr lang="en-US" sz="2800" b="1">
                <a:solidFill>
                  <a:schemeClr val="tx1"/>
                </a:solidFill>
                <a:latin typeface="Lucida Grande" charset="0"/>
                <a:ea typeface="Lucida Grande" charset="0"/>
                <a:cs typeface="Lucida Grande" charset="0"/>
                <a:sym typeface="Lucida Grande" charset="0"/>
              </a:rPr>
              <a:t>Platform Independent</a:t>
            </a:r>
          </a:p>
        </p:txBody>
      </p:sp>
      <p:sp>
        <p:nvSpPr>
          <p:cNvPr id="27676" name="Rectangle 28"/>
          <p:cNvSpPr>
            <a:spLocks/>
          </p:cNvSpPr>
          <p:nvPr/>
        </p:nvSpPr>
        <p:spPr bwMode="auto">
          <a:xfrm>
            <a:off x="6807200" y="3771900"/>
            <a:ext cx="1828800" cy="914400"/>
          </a:xfrm>
          <a:prstGeom prst="rect">
            <a:avLst/>
          </a:prstGeom>
          <a:noFill/>
          <a:ln w="12700" cap="rnd">
            <a:noFill/>
            <a:round/>
            <a:headEnd type="none" w="med" len="med"/>
            <a:tailEnd type="none" w="med" len="med"/>
          </a:ln>
        </p:spPr>
        <p:txBody>
          <a:bodyPr lIns="38100" tIns="38100" rIns="38100" bIns="38100"/>
          <a:lstStyle/>
          <a:p>
            <a:r>
              <a:rPr lang="en-US" sz="2800" b="1">
                <a:solidFill>
                  <a:schemeClr val="tx1"/>
                </a:solidFill>
                <a:latin typeface="Lucida Grande" charset="0"/>
                <a:ea typeface="Lucida Grande" charset="0"/>
                <a:cs typeface="Lucida Grande" charset="0"/>
                <a:sym typeface="Lucida Grande" charset="0"/>
              </a:rPr>
              <a:t>Platform Specific</a:t>
            </a:r>
          </a:p>
        </p:txBody>
      </p:sp>
      <p:cxnSp>
        <p:nvCxnSpPr>
          <p:cNvPr id="27677" name="AutoShape 29"/>
          <p:cNvCxnSpPr>
            <a:cxnSpLocks noChangeShapeType="1"/>
            <a:stCxn id="27660" idx="0"/>
            <a:endCxn id="27664" idx="0"/>
          </p:cNvCxnSpPr>
          <p:nvPr/>
        </p:nvCxnSpPr>
        <p:spPr bwMode="auto">
          <a:xfrm flipH="1">
            <a:off x="2978150" y="3194050"/>
            <a:ext cx="1447800" cy="1606550"/>
          </a:xfrm>
          <a:prstGeom prst="straightConnector1">
            <a:avLst/>
          </a:prstGeom>
          <a:noFill/>
          <a:ln w="38100" cap="flat">
            <a:solidFill>
              <a:schemeClr val="tx1"/>
            </a:solidFill>
            <a:prstDash val="solid"/>
            <a:round/>
            <a:headEnd type="none" w="med" len="med"/>
            <a:tailEnd type="arrow" w="sm" len="sm"/>
          </a:ln>
          <a:effectLst>
            <a:outerShdw dist="23000" dir="5400000" algn="ctr" rotWithShape="0">
              <a:schemeClr val="bg2">
                <a:alpha val="34999"/>
              </a:schemeClr>
            </a:outerShdw>
          </a:effectLst>
        </p:spPr>
      </p:cxnSp>
      <p:cxnSp>
        <p:nvCxnSpPr>
          <p:cNvPr id="27678" name="AutoShape 30"/>
          <p:cNvCxnSpPr>
            <a:cxnSpLocks noChangeShapeType="1"/>
            <a:stCxn id="27660" idx="0"/>
            <a:endCxn id="27665" idx="0"/>
          </p:cNvCxnSpPr>
          <p:nvPr/>
        </p:nvCxnSpPr>
        <p:spPr bwMode="auto">
          <a:xfrm>
            <a:off x="4425950" y="3194050"/>
            <a:ext cx="1104900" cy="1606550"/>
          </a:xfrm>
          <a:prstGeom prst="straightConnector1">
            <a:avLst/>
          </a:prstGeom>
          <a:noFill/>
          <a:ln w="38100" cap="flat">
            <a:solidFill>
              <a:schemeClr val="tx1"/>
            </a:solidFill>
            <a:prstDash val="solid"/>
            <a:round/>
            <a:headEnd type="none" w="med" len="med"/>
            <a:tailEnd type="arrow" w="sm" len="sm"/>
          </a:ln>
          <a:effectLst>
            <a:outerShdw dist="23000" dir="5400000" algn="ctr" rotWithShape="0">
              <a:schemeClr val="bg2">
                <a:alpha val="34999"/>
              </a:schemeClr>
            </a:outerShdw>
          </a:effectLst>
        </p:spPr>
      </p:cxnSp>
      <p:cxnSp>
        <p:nvCxnSpPr>
          <p:cNvPr id="27679" name="AutoShape 31"/>
          <p:cNvCxnSpPr>
            <a:cxnSpLocks noChangeShapeType="1"/>
            <a:stCxn id="27665" idx="0"/>
            <a:endCxn id="27667" idx="0"/>
          </p:cNvCxnSpPr>
          <p:nvPr/>
        </p:nvCxnSpPr>
        <p:spPr bwMode="auto">
          <a:xfrm>
            <a:off x="5530850" y="4800600"/>
            <a:ext cx="0" cy="1447800"/>
          </a:xfrm>
          <a:prstGeom prst="straightConnector1">
            <a:avLst/>
          </a:prstGeom>
          <a:noFill/>
          <a:ln w="38100" cap="flat">
            <a:solidFill>
              <a:schemeClr val="tx1"/>
            </a:solidFill>
            <a:prstDash val="solid"/>
            <a:round/>
            <a:headEnd type="none" w="med" len="med"/>
            <a:tailEnd type="arrow" w="sm" len="sm"/>
          </a:ln>
          <a:effectLst>
            <a:outerShdw dist="23000" dir="5400000" algn="ctr" rotWithShape="0">
              <a:schemeClr val="bg2">
                <a:alpha val="34999"/>
              </a:schemeClr>
            </a:outerShdw>
          </a:effectLst>
        </p:spPr>
      </p:cxnSp>
      <p:cxnSp>
        <p:nvCxnSpPr>
          <p:cNvPr id="27680" name="AutoShape 32"/>
          <p:cNvCxnSpPr>
            <a:cxnSpLocks noChangeShapeType="1"/>
            <a:stCxn id="27664" idx="0"/>
            <a:endCxn id="27666" idx="0"/>
          </p:cNvCxnSpPr>
          <p:nvPr/>
        </p:nvCxnSpPr>
        <p:spPr bwMode="auto">
          <a:xfrm>
            <a:off x="2978150" y="4800600"/>
            <a:ext cx="69850" cy="1409700"/>
          </a:xfrm>
          <a:prstGeom prst="straightConnector1">
            <a:avLst/>
          </a:prstGeom>
          <a:noFill/>
          <a:ln w="38100" cap="flat">
            <a:solidFill>
              <a:schemeClr val="tx1"/>
            </a:solidFill>
            <a:prstDash val="solid"/>
            <a:round/>
            <a:headEnd type="none" w="med" len="med"/>
            <a:tailEnd type="arrow" w="sm" len="sm"/>
          </a:ln>
          <a:effectLst>
            <a:outerShdw dist="23000" dir="5400000" algn="ctr" rotWithShape="0">
              <a:schemeClr val="bg2">
                <a:alpha val="34999"/>
              </a:schemeClr>
            </a:outerShdw>
          </a:effectLst>
        </p:spPr>
      </p:cxnSp>
      <p:sp>
        <p:nvSpPr>
          <p:cNvPr id="27681" name="Rectangle 33"/>
          <p:cNvSpPr>
            <a:spLocks/>
          </p:cNvSpPr>
          <p:nvPr/>
        </p:nvSpPr>
        <p:spPr bwMode="auto">
          <a:xfrm rot="-2160000">
            <a:off x="1384300" y="5221288"/>
            <a:ext cx="977900" cy="292100"/>
          </a:xfrm>
          <a:prstGeom prst="rect">
            <a:avLst/>
          </a:prstGeom>
          <a:noFill/>
          <a:ln w="12700" cap="rnd">
            <a:noFill/>
            <a:round/>
            <a:headEnd type="none" w="med" len="med"/>
            <a:tailEnd type="none" w="med" len="med"/>
          </a:ln>
        </p:spPr>
        <p:txBody>
          <a:bodyPr lIns="38100" tIns="38100" rIns="38100" bIns="38100"/>
          <a:lstStyle/>
          <a:p>
            <a:pPr algn="ctr"/>
            <a:r>
              <a:rPr lang="en-US" sz="1400" b="1">
                <a:solidFill>
                  <a:srgbClr val="0C0C0C"/>
                </a:solidFill>
                <a:latin typeface="Lucida Grande" charset="0"/>
                <a:ea typeface="Lucida Grande" charset="0"/>
                <a:cs typeface="Lucida Grande" charset="0"/>
                <a:sym typeface="Lucida Grande" charset="0"/>
              </a:rPr>
              <a:t>Generate</a:t>
            </a:r>
          </a:p>
        </p:txBody>
      </p:sp>
      <p:sp>
        <p:nvSpPr>
          <p:cNvPr id="27682" name="Rectangle 34"/>
          <p:cNvSpPr>
            <a:spLocks/>
          </p:cNvSpPr>
          <p:nvPr/>
        </p:nvSpPr>
        <p:spPr bwMode="auto">
          <a:xfrm>
            <a:off x="4419600" y="5334000"/>
            <a:ext cx="1155700" cy="292100"/>
          </a:xfrm>
          <a:prstGeom prst="rect">
            <a:avLst/>
          </a:prstGeom>
          <a:noFill/>
          <a:ln w="12700" cap="rnd">
            <a:noFill/>
            <a:round/>
            <a:headEnd type="none" w="med" len="med"/>
            <a:tailEnd type="none" w="med" len="med"/>
          </a:ln>
        </p:spPr>
        <p:txBody>
          <a:bodyPr lIns="38100" tIns="38100" rIns="38100" bIns="38100"/>
          <a:lstStyle/>
          <a:p>
            <a:pPr algn="ctr"/>
            <a:r>
              <a:rPr lang="en-US" sz="1400" b="1">
                <a:solidFill>
                  <a:srgbClr val="0C0C0C"/>
                </a:solidFill>
                <a:latin typeface="Lucida Grande" charset="0"/>
                <a:ea typeface="Lucida Grande" charset="0"/>
                <a:cs typeface="Lucida Grande" charset="0"/>
                <a:sym typeface="Lucida Grande" charset="0"/>
              </a:rPr>
              <a:t>Transform</a:t>
            </a:r>
          </a:p>
        </p:txBody>
      </p:sp>
      <p:sp>
        <p:nvSpPr>
          <p:cNvPr id="27683" name="Rectangle 35"/>
          <p:cNvSpPr>
            <a:spLocks/>
          </p:cNvSpPr>
          <p:nvPr/>
        </p:nvSpPr>
        <p:spPr bwMode="auto">
          <a:xfrm>
            <a:off x="3708400" y="3924300"/>
            <a:ext cx="1231900" cy="304800"/>
          </a:xfrm>
          <a:prstGeom prst="rect">
            <a:avLst/>
          </a:prstGeom>
          <a:noFill/>
          <a:ln w="12700" cap="rnd">
            <a:noFill/>
            <a:round/>
            <a:headEnd type="none" w="med" len="med"/>
            <a:tailEnd type="none" w="med" len="med"/>
          </a:ln>
        </p:spPr>
        <p:txBody>
          <a:bodyPr lIns="38100" tIns="38100" rIns="38100" bIns="38100"/>
          <a:lstStyle/>
          <a:p>
            <a:pPr algn="ctr"/>
            <a:r>
              <a:rPr lang="en-US" sz="1600" b="1">
                <a:solidFill>
                  <a:srgbClr val="0C0C0C"/>
                </a:solidFill>
                <a:latin typeface="Lucida Grande" charset="0"/>
                <a:ea typeface="Lucida Grande" charset="0"/>
                <a:cs typeface="Lucida Grande" charset="0"/>
                <a:sym typeface="Lucida Grande" charset="0"/>
              </a:rPr>
              <a:t>Transform</a:t>
            </a:r>
          </a:p>
        </p:txBody>
      </p:sp>
      <p:pic>
        <p:nvPicPr>
          <p:cNvPr id="27684" name="Picture 36"/>
          <p:cNvPicPr>
            <a:picLocks noChangeAspect="1" noChangeArrowheads="1"/>
          </p:cNvPicPr>
          <p:nvPr/>
        </p:nvPicPr>
        <p:blipFill>
          <a:blip r:embed="rId2"/>
          <a:srcRect/>
          <a:stretch>
            <a:fillRect/>
          </a:stretch>
        </p:blipFill>
        <p:spPr bwMode="auto">
          <a:xfrm>
            <a:off x="2514600" y="457200"/>
            <a:ext cx="533400" cy="533400"/>
          </a:xfrm>
          <a:prstGeom prst="rect">
            <a:avLst/>
          </a:prstGeom>
          <a:noFill/>
          <a:ln w="12700" cap="rnd">
            <a:noFill/>
            <a:round/>
            <a:headEnd/>
            <a:tailEnd/>
          </a:ln>
        </p:spPr>
      </p:pic>
      <p:sp>
        <p:nvSpPr>
          <p:cNvPr id="27685" name="AutoShape 37"/>
          <p:cNvSpPr>
            <a:spLocks noChangeShapeType="1"/>
          </p:cNvSpPr>
          <p:nvPr/>
        </p:nvSpPr>
        <p:spPr bwMode="auto">
          <a:xfrm>
            <a:off x="5530850" y="4800600"/>
            <a:ext cx="1974850" cy="1485900"/>
          </a:xfrm>
          <a:prstGeom prst="straightConnector1">
            <a:avLst/>
          </a:prstGeom>
          <a:noFill/>
          <a:ln w="38100" cap="flat">
            <a:solidFill>
              <a:schemeClr val="tx1"/>
            </a:solidFill>
            <a:prstDash val="solid"/>
            <a:round/>
            <a:headEnd type="none" w="med" len="med"/>
            <a:tailEnd type="arrow" w="sm" len="sm"/>
          </a:ln>
          <a:effectLst>
            <a:outerShdw dist="23000" dir="5400000" algn="ctr" rotWithShape="0">
              <a:schemeClr val="bg2">
                <a:alpha val="34999"/>
              </a:schemeClr>
            </a:outerShdw>
          </a:effectLst>
        </p:spPr>
        <p:txBody>
          <a:bodyPr/>
          <a:lstStyle/>
          <a:p>
            <a:endParaRPr lang="en-US"/>
          </a:p>
        </p:txBody>
      </p:sp>
      <p:sp>
        <p:nvSpPr>
          <p:cNvPr id="27686" name="AutoShape 38"/>
          <p:cNvSpPr>
            <a:spLocks noChangeShapeType="1"/>
          </p:cNvSpPr>
          <p:nvPr/>
        </p:nvSpPr>
        <p:spPr bwMode="auto">
          <a:xfrm flipH="1">
            <a:off x="1066800" y="4800600"/>
            <a:ext cx="1911350" cy="1409700"/>
          </a:xfrm>
          <a:prstGeom prst="straightConnector1">
            <a:avLst/>
          </a:prstGeom>
          <a:noFill/>
          <a:ln w="38100" cap="flat">
            <a:solidFill>
              <a:schemeClr val="tx1"/>
            </a:solidFill>
            <a:prstDash val="solid"/>
            <a:round/>
            <a:headEnd type="none" w="med" len="med"/>
            <a:tailEnd type="arrow" w="sm" len="sm"/>
          </a:ln>
          <a:effectLst>
            <a:outerShdw dist="23000" dir="5400000" algn="ctr" rotWithShape="0">
              <a:schemeClr val="bg2">
                <a:alpha val="34999"/>
              </a:schemeClr>
            </a:outerShdw>
          </a:effectLst>
        </p:spPr>
        <p:txBody>
          <a:bodyPr/>
          <a:lstStyle/>
          <a:p>
            <a:endParaRPr lang="en-US"/>
          </a:p>
        </p:txBody>
      </p:sp>
      <p:sp>
        <p:nvSpPr>
          <p:cNvPr id="27687" name="Rectangle 39"/>
          <p:cNvSpPr>
            <a:spLocks/>
          </p:cNvSpPr>
          <p:nvPr/>
        </p:nvSpPr>
        <p:spPr bwMode="auto">
          <a:xfrm rot="2219999">
            <a:off x="6288088" y="5287963"/>
            <a:ext cx="927100" cy="292100"/>
          </a:xfrm>
          <a:prstGeom prst="rect">
            <a:avLst/>
          </a:prstGeom>
          <a:noFill/>
          <a:ln w="12700" cap="rnd">
            <a:noFill/>
            <a:round/>
            <a:headEnd type="none" w="med" len="med"/>
            <a:tailEnd type="none" w="med" len="med"/>
          </a:ln>
        </p:spPr>
        <p:txBody>
          <a:bodyPr lIns="38100" tIns="38100" rIns="38100" bIns="38100"/>
          <a:lstStyle/>
          <a:p>
            <a:pPr algn="ctr"/>
            <a:r>
              <a:rPr lang="en-US" sz="1400" b="1">
                <a:solidFill>
                  <a:srgbClr val="0C0C0C"/>
                </a:solidFill>
                <a:latin typeface="Lucida Grande" charset="0"/>
                <a:ea typeface="Lucida Grande" charset="0"/>
                <a:cs typeface="Lucida Grande" charset="0"/>
                <a:sym typeface="Lucida Grande" charset="0"/>
              </a:rPr>
              <a:t>Generate</a:t>
            </a:r>
          </a:p>
        </p:txBody>
      </p:sp>
      <p:sp>
        <p:nvSpPr>
          <p:cNvPr id="27688" name="Rectangle 40"/>
          <p:cNvSpPr>
            <a:spLocks/>
          </p:cNvSpPr>
          <p:nvPr/>
        </p:nvSpPr>
        <p:spPr bwMode="auto">
          <a:xfrm>
            <a:off x="3022600" y="5334000"/>
            <a:ext cx="1079500" cy="292100"/>
          </a:xfrm>
          <a:prstGeom prst="rect">
            <a:avLst/>
          </a:prstGeom>
          <a:noFill/>
          <a:ln w="12700" cap="rnd">
            <a:noFill/>
            <a:round/>
            <a:headEnd type="none" w="med" len="med"/>
            <a:tailEnd type="none" w="med" len="med"/>
          </a:ln>
        </p:spPr>
        <p:txBody>
          <a:bodyPr lIns="38100" tIns="38100" rIns="38100" bIns="38100"/>
          <a:lstStyle/>
          <a:p>
            <a:pPr algn="ctr"/>
            <a:r>
              <a:rPr lang="en-US" sz="1400" b="1">
                <a:solidFill>
                  <a:srgbClr val="0C0C0C"/>
                </a:solidFill>
                <a:latin typeface="Lucida Grande" charset="0"/>
                <a:ea typeface="Lucida Grande" charset="0"/>
                <a:cs typeface="Lucida Grande" charset="0"/>
                <a:sym typeface="Lucida Grande" charset="0"/>
              </a:rPr>
              <a:t>Transform</a:t>
            </a:r>
          </a:p>
        </p:txBody>
      </p:sp>
      <p:grpSp>
        <p:nvGrpSpPr>
          <p:cNvPr id="8" name="Group 41"/>
          <p:cNvGrpSpPr>
            <a:grpSpLocks/>
          </p:cNvGrpSpPr>
          <p:nvPr/>
        </p:nvGrpSpPr>
        <p:grpSpPr bwMode="auto">
          <a:xfrm>
            <a:off x="5791200" y="609600"/>
            <a:ext cx="381000" cy="381000"/>
            <a:chOff x="0" y="0"/>
            <a:chExt cx="240" cy="240"/>
          </a:xfrm>
        </p:grpSpPr>
        <p:sp>
          <p:nvSpPr>
            <p:cNvPr id="27690" name="Oval 42"/>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691" name="Rectangle 43"/>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1</a:t>
              </a:r>
            </a:p>
          </p:txBody>
        </p:sp>
      </p:grpSp>
      <p:grpSp>
        <p:nvGrpSpPr>
          <p:cNvPr id="9" name="Group 44"/>
          <p:cNvGrpSpPr>
            <a:grpSpLocks/>
          </p:cNvGrpSpPr>
          <p:nvPr/>
        </p:nvGrpSpPr>
        <p:grpSpPr bwMode="auto">
          <a:xfrm>
            <a:off x="3505200" y="2057400"/>
            <a:ext cx="381000" cy="381000"/>
            <a:chOff x="0" y="0"/>
            <a:chExt cx="240" cy="240"/>
          </a:xfrm>
        </p:grpSpPr>
        <p:sp>
          <p:nvSpPr>
            <p:cNvPr id="27693" name="Oval 45"/>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694" name="Rectangle 46"/>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2</a:t>
              </a:r>
            </a:p>
          </p:txBody>
        </p:sp>
      </p:grpSp>
      <p:grpSp>
        <p:nvGrpSpPr>
          <p:cNvPr id="10" name="Group 47"/>
          <p:cNvGrpSpPr>
            <a:grpSpLocks/>
          </p:cNvGrpSpPr>
          <p:nvPr/>
        </p:nvGrpSpPr>
        <p:grpSpPr bwMode="auto">
          <a:xfrm>
            <a:off x="5867400" y="3810000"/>
            <a:ext cx="381000" cy="381000"/>
            <a:chOff x="0" y="0"/>
            <a:chExt cx="240" cy="240"/>
          </a:xfrm>
        </p:grpSpPr>
        <p:sp>
          <p:nvSpPr>
            <p:cNvPr id="27696" name="Oval 48"/>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697" name="Rectangle 49"/>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5</a:t>
              </a:r>
            </a:p>
          </p:txBody>
        </p:sp>
      </p:grpSp>
      <p:grpSp>
        <p:nvGrpSpPr>
          <p:cNvPr id="11" name="Group 50"/>
          <p:cNvGrpSpPr>
            <a:grpSpLocks/>
          </p:cNvGrpSpPr>
          <p:nvPr/>
        </p:nvGrpSpPr>
        <p:grpSpPr bwMode="auto">
          <a:xfrm>
            <a:off x="1981200" y="3810000"/>
            <a:ext cx="381000" cy="381000"/>
            <a:chOff x="0" y="0"/>
            <a:chExt cx="240" cy="240"/>
          </a:xfrm>
        </p:grpSpPr>
        <p:sp>
          <p:nvSpPr>
            <p:cNvPr id="27699" name="Oval 51"/>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700" name="Rectangle 52"/>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4</a:t>
              </a:r>
            </a:p>
          </p:txBody>
        </p:sp>
      </p:grpSp>
      <p:grpSp>
        <p:nvGrpSpPr>
          <p:cNvPr id="12" name="Group 53"/>
          <p:cNvGrpSpPr>
            <a:grpSpLocks/>
          </p:cNvGrpSpPr>
          <p:nvPr/>
        </p:nvGrpSpPr>
        <p:grpSpPr bwMode="auto">
          <a:xfrm>
            <a:off x="2133600" y="5334000"/>
            <a:ext cx="381000" cy="381000"/>
            <a:chOff x="0" y="0"/>
            <a:chExt cx="240" cy="240"/>
          </a:xfrm>
        </p:grpSpPr>
        <p:sp>
          <p:nvSpPr>
            <p:cNvPr id="27702" name="Oval 54"/>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703" name="Rectangle 55"/>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6</a:t>
              </a:r>
            </a:p>
          </p:txBody>
        </p:sp>
      </p:grpSp>
      <p:grpSp>
        <p:nvGrpSpPr>
          <p:cNvPr id="13" name="Group 56"/>
          <p:cNvGrpSpPr>
            <a:grpSpLocks/>
          </p:cNvGrpSpPr>
          <p:nvPr/>
        </p:nvGrpSpPr>
        <p:grpSpPr bwMode="auto">
          <a:xfrm>
            <a:off x="5791200" y="5334000"/>
            <a:ext cx="381000" cy="381000"/>
            <a:chOff x="0" y="0"/>
            <a:chExt cx="240" cy="240"/>
          </a:xfrm>
        </p:grpSpPr>
        <p:sp>
          <p:nvSpPr>
            <p:cNvPr id="27705" name="Oval 57"/>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706" name="Rectangle 58"/>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7</a:t>
              </a:r>
            </a:p>
          </p:txBody>
        </p:sp>
      </p:grpSp>
      <p:grpSp>
        <p:nvGrpSpPr>
          <p:cNvPr id="14" name="Group 59"/>
          <p:cNvGrpSpPr>
            <a:grpSpLocks/>
          </p:cNvGrpSpPr>
          <p:nvPr/>
        </p:nvGrpSpPr>
        <p:grpSpPr bwMode="auto">
          <a:xfrm>
            <a:off x="1143000" y="5181600"/>
            <a:ext cx="381000" cy="381000"/>
            <a:chOff x="0" y="0"/>
            <a:chExt cx="240" cy="240"/>
          </a:xfrm>
        </p:grpSpPr>
        <p:sp>
          <p:nvSpPr>
            <p:cNvPr id="27708" name="Oval 60"/>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709" name="Rectangle 61"/>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8</a:t>
              </a:r>
            </a:p>
          </p:txBody>
        </p:sp>
      </p:grpSp>
      <p:grpSp>
        <p:nvGrpSpPr>
          <p:cNvPr id="15" name="Group 62"/>
          <p:cNvGrpSpPr>
            <a:grpSpLocks/>
          </p:cNvGrpSpPr>
          <p:nvPr/>
        </p:nvGrpSpPr>
        <p:grpSpPr bwMode="auto">
          <a:xfrm>
            <a:off x="7086600" y="5257800"/>
            <a:ext cx="381000" cy="381000"/>
            <a:chOff x="0" y="0"/>
            <a:chExt cx="240" cy="240"/>
          </a:xfrm>
        </p:grpSpPr>
        <p:sp>
          <p:nvSpPr>
            <p:cNvPr id="27711" name="Oval 63"/>
            <p:cNvSpPr>
              <a:spLocks/>
            </p:cNvSpPr>
            <p:nvPr/>
          </p:nvSpPr>
          <p:spPr bwMode="auto">
            <a:xfrm>
              <a:off x="0" y="0"/>
              <a:ext cx="240" cy="240"/>
            </a:xfrm>
            <a:prstGeom prst="ellipse">
              <a:avLst/>
            </a:prstGeom>
            <a:gradFill rotWithShape="0">
              <a:gsLst>
                <a:gs pos="0">
                  <a:srgbClr val="FF9035"/>
                </a:gs>
                <a:gs pos="20001">
                  <a:srgbClr val="FF8F33"/>
                </a:gs>
                <a:gs pos="100000">
                  <a:srgbClr val="C96C1F"/>
                </a:gs>
              </a:gsLst>
              <a:lin ang="5400000" scaled="1"/>
            </a:gradFill>
            <a:ln w="12700" cap="rnd">
              <a:noFill/>
              <a:round/>
              <a:headEnd type="none" w="med" len="med"/>
              <a:tailEnd type="none" w="med" len="med"/>
            </a:ln>
            <a:effectLst>
              <a:outerShdw dist="23000" dir="5400000" algn="ctr" rotWithShape="0">
                <a:schemeClr val="bg2">
                  <a:alpha val="34999"/>
                </a:schemeClr>
              </a:outerShdw>
            </a:effectLst>
          </p:spPr>
          <p:txBody>
            <a:bodyPr lIns="0" tIns="0" rIns="0" bIns="0"/>
            <a:lstStyle/>
            <a:p>
              <a:endParaRPr lang="en-US"/>
            </a:p>
          </p:txBody>
        </p:sp>
        <p:sp>
          <p:nvSpPr>
            <p:cNvPr id="27712" name="Rectangle 64"/>
            <p:cNvSpPr>
              <a:spLocks/>
            </p:cNvSpPr>
            <p:nvPr/>
          </p:nvSpPr>
          <p:spPr bwMode="auto">
            <a:xfrm>
              <a:off x="35" y="12"/>
              <a:ext cx="169" cy="216"/>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9</a:t>
              </a:r>
            </a:p>
          </p:txBody>
        </p:sp>
      </p:grpSp>
      <p:grpSp>
        <p:nvGrpSpPr>
          <p:cNvPr id="16" name="Group 65"/>
          <p:cNvGrpSpPr>
            <a:grpSpLocks/>
          </p:cNvGrpSpPr>
          <p:nvPr/>
        </p:nvGrpSpPr>
        <p:grpSpPr bwMode="auto">
          <a:xfrm>
            <a:off x="228600" y="1752600"/>
            <a:ext cx="2133600" cy="990600"/>
            <a:chOff x="0" y="0"/>
            <a:chExt cx="1344" cy="624"/>
          </a:xfrm>
        </p:grpSpPr>
        <p:sp>
          <p:nvSpPr>
            <p:cNvPr id="27714" name="Oval 66"/>
            <p:cNvSpPr>
              <a:spLocks/>
            </p:cNvSpPr>
            <p:nvPr/>
          </p:nvSpPr>
          <p:spPr bwMode="auto">
            <a:xfrm>
              <a:off x="0" y="0"/>
              <a:ext cx="1344" cy="624"/>
            </a:xfrm>
            <a:prstGeom prst="ellipse">
              <a:avLst/>
            </a:prstGeom>
            <a:gradFill rotWithShape="0">
              <a:gsLst>
                <a:gs pos="0">
                  <a:srgbClr val="ADCCF2"/>
                </a:gs>
                <a:gs pos="50000">
                  <a:srgbClr val="CDE0F7"/>
                </a:gs>
                <a:gs pos="100000">
                  <a:srgbClr val="E7F0FB"/>
                </a:gs>
              </a:gsLst>
              <a:lin ang="5400000" scaled="1"/>
            </a:gradFill>
            <a:ln w="25400" cap="flat">
              <a:solidFill>
                <a:srgbClr val="395E89"/>
              </a:solidFill>
              <a:prstDash val="dash"/>
              <a:round/>
              <a:headEnd type="none" w="med" len="med"/>
              <a:tailEnd type="none" w="med" len="med"/>
            </a:ln>
            <a:effectLst>
              <a:outerShdw dist="38099" dir="2700000" algn="ctr" rotWithShape="0">
                <a:schemeClr val="bg2">
                  <a:alpha val="39999"/>
                </a:schemeClr>
              </a:outerShdw>
            </a:effectLst>
          </p:spPr>
          <p:txBody>
            <a:bodyPr lIns="0" tIns="0" rIns="0" bIns="0"/>
            <a:lstStyle/>
            <a:p>
              <a:endParaRPr lang="en-US"/>
            </a:p>
          </p:txBody>
        </p:sp>
        <p:sp>
          <p:nvSpPr>
            <p:cNvPr id="27715" name="Rectangle 67"/>
            <p:cNvSpPr>
              <a:spLocks/>
            </p:cNvSpPr>
            <p:nvPr/>
          </p:nvSpPr>
          <p:spPr bwMode="auto">
            <a:xfrm>
              <a:off x="196" y="36"/>
              <a:ext cx="952" cy="552"/>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rgbClr val="FFFFFF"/>
                  </a:solidFill>
                  <a:latin typeface="Lucida Grande" charset="0"/>
                  <a:ea typeface="Lucida Grande" charset="0"/>
                  <a:cs typeface="Lucida Grande" charset="0"/>
                  <a:sym typeface="Lucida Grande" charset="0"/>
                </a:rPr>
                <a:t>Lab Domain Integration Use Case</a:t>
              </a:r>
            </a:p>
          </p:txBody>
        </p:sp>
      </p:grpSp>
      <p:grpSp>
        <p:nvGrpSpPr>
          <p:cNvPr id="17" name="Group 68"/>
          <p:cNvGrpSpPr>
            <a:grpSpLocks/>
          </p:cNvGrpSpPr>
          <p:nvPr/>
        </p:nvGrpSpPr>
        <p:grpSpPr bwMode="auto">
          <a:xfrm rot="1860000">
            <a:off x="1703388" y="2736850"/>
            <a:ext cx="1193800" cy="469900"/>
            <a:chOff x="0" y="0"/>
            <a:chExt cx="752" cy="296"/>
          </a:xfrm>
        </p:grpSpPr>
        <p:sp>
          <p:nvSpPr>
            <p:cNvPr id="27717" name="AutoShape 69"/>
            <p:cNvSpPr>
              <a:spLocks/>
            </p:cNvSpPr>
            <p:nvPr/>
          </p:nvSpPr>
          <p:spPr bwMode="auto">
            <a:xfrm>
              <a:off x="0" y="0"/>
              <a:ext cx="752" cy="296"/>
            </a:xfrm>
            <a:prstGeom prst="leftRightArrow">
              <a:avLst>
                <a:gd name="adj1" fmla="val 50000"/>
                <a:gd name="adj2" fmla="val 50011"/>
              </a:avLst>
            </a:prstGeom>
            <a:gradFill rotWithShape="0">
              <a:gsLst>
                <a:gs pos="0">
                  <a:srgbClr val="ECECEC"/>
                </a:gs>
                <a:gs pos="65001">
                  <a:srgbClr val="CECECE"/>
                </a:gs>
                <a:gs pos="100000">
                  <a:srgbClr val="BABABA"/>
                </a:gs>
              </a:gsLst>
              <a:lin ang="5400000" scaled="1"/>
            </a:gradFill>
            <a:ln w="9525" cap="flat">
              <a:solidFill>
                <a:schemeClr val="tx1"/>
              </a:solidFill>
              <a:prstDash val="dash"/>
              <a:round/>
              <a:headEnd type="none" w="med" len="med"/>
              <a:tailEnd type="none" w="med" len="med"/>
            </a:ln>
            <a:effectLst>
              <a:outerShdw dist="19999" dir="5400000" algn="ctr" rotWithShape="0">
                <a:schemeClr val="bg2">
                  <a:alpha val="37999"/>
                </a:schemeClr>
              </a:outerShdw>
            </a:effectLst>
          </p:spPr>
          <p:txBody>
            <a:bodyPr lIns="0" tIns="0" rIns="0" bIns="0"/>
            <a:lstStyle/>
            <a:p>
              <a:endParaRPr lang="en-US"/>
            </a:p>
          </p:txBody>
        </p:sp>
        <p:sp>
          <p:nvSpPr>
            <p:cNvPr id="27718" name="Rectangle 70"/>
            <p:cNvSpPr>
              <a:spLocks/>
            </p:cNvSpPr>
            <p:nvPr/>
          </p:nvSpPr>
          <p:spPr bwMode="auto">
            <a:xfrm>
              <a:off x="60" y="40"/>
              <a:ext cx="630" cy="215"/>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chemeClr val="tx1"/>
                  </a:solidFill>
                  <a:latin typeface="Lucida Grande" charset="0"/>
                  <a:ea typeface="Lucida Grande" charset="0"/>
                  <a:cs typeface="Lucida Grande" charset="0"/>
                  <a:sym typeface="Lucida Grande" charset="0"/>
                </a:rPr>
                <a:t>Uses</a:t>
              </a:r>
            </a:p>
          </p:txBody>
        </p:sp>
      </p:grpSp>
      <p:grpSp>
        <p:nvGrpSpPr>
          <p:cNvPr id="18" name="Group 71"/>
          <p:cNvGrpSpPr>
            <a:grpSpLocks/>
          </p:cNvGrpSpPr>
          <p:nvPr/>
        </p:nvGrpSpPr>
        <p:grpSpPr bwMode="auto">
          <a:xfrm rot="-2340000">
            <a:off x="2070100" y="1463675"/>
            <a:ext cx="1028700" cy="469900"/>
            <a:chOff x="0" y="0"/>
            <a:chExt cx="648" cy="296"/>
          </a:xfrm>
        </p:grpSpPr>
        <p:sp>
          <p:nvSpPr>
            <p:cNvPr id="27720" name="AutoShape 72"/>
            <p:cNvSpPr>
              <a:spLocks/>
            </p:cNvSpPr>
            <p:nvPr/>
          </p:nvSpPr>
          <p:spPr bwMode="auto">
            <a:xfrm>
              <a:off x="0" y="0"/>
              <a:ext cx="648" cy="296"/>
            </a:xfrm>
            <a:prstGeom prst="leftRightArrow">
              <a:avLst>
                <a:gd name="adj1" fmla="val 50000"/>
                <a:gd name="adj2" fmla="val 50017"/>
              </a:avLst>
            </a:prstGeom>
            <a:gradFill rotWithShape="0">
              <a:gsLst>
                <a:gs pos="0">
                  <a:srgbClr val="ECECEC"/>
                </a:gs>
                <a:gs pos="65001">
                  <a:srgbClr val="CECECE"/>
                </a:gs>
                <a:gs pos="100000">
                  <a:srgbClr val="BABABA"/>
                </a:gs>
              </a:gsLst>
              <a:lin ang="5400000" scaled="1"/>
            </a:gradFill>
            <a:ln w="9525" cap="flat">
              <a:solidFill>
                <a:schemeClr val="tx1"/>
              </a:solidFill>
              <a:prstDash val="dash"/>
              <a:round/>
              <a:headEnd type="none" w="med" len="med"/>
              <a:tailEnd type="none" w="med" len="med"/>
            </a:ln>
            <a:effectLst>
              <a:outerShdw dist="19999" dir="5400000" algn="ctr" rotWithShape="0">
                <a:schemeClr val="bg2">
                  <a:alpha val="37999"/>
                </a:schemeClr>
              </a:outerShdw>
            </a:effectLst>
          </p:spPr>
          <p:txBody>
            <a:bodyPr lIns="0" tIns="0" rIns="0" bIns="0"/>
            <a:lstStyle/>
            <a:p>
              <a:endParaRPr lang="en-US"/>
            </a:p>
          </p:txBody>
        </p:sp>
        <p:sp>
          <p:nvSpPr>
            <p:cNvPr id="27721" name="Rectangle 73"/>
            <p:cNvSpPr>
              <a:spLocks/>
            </p:cNvSpPr>
            <p:nvPr/>
          </p:nvSpPr>
          <p:spPr bwMode="auto">
            <a:xfrm>
              <a:off x="52" y="40"/>
              <a:ext cx="543" cy="215"/>
            </a:xfrm>
            <a:prstGeom prst="rect">
              <a:avLst/>
            </a:prstGeom>
            <a:noFill/>
            <a:ln w="12700" cap="flat">
              <a:noFill/>
              <a:miter lim="800000"/>
              <a:headEnd type="none" w="med" len="med"/>
              <a:tailEnd type="none" w="med" len="med"/>
            </a:ln>
          </p:spPr>
          <p:txBody>
            <a:bodyPr lIns="38100" tIns="38100" rIns="38100" bIns="38100" anchor="ctr"/>
            <a:lstStyle/>
            <a:p>
              <a:pPr algn="ctr"/>
              <a:r>
                <a:rPr lang="en-US" sz="1800">
                  <a:solidFill>
                    <a:schemeClr val="tx1"/>
                  </a:solidFill>
                  <a:latin typeface="Lucida Grande" charset="0"/>
                  <a:ea typeface="Lucida Grande" charset="0"/>
                  <a:cs typeface="Lucida Grande" charset="0"/>
                  <a:sym typeface="Lucida Grande" charset="0"/>
                </a:rPr>
                <a:t>Uses</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bwMode="auto">
          <a:xfrm>
            <a:off x="228600" y="1066800"/>
            <a:ext cx="8458200" cy="28194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spcAft>
                <a:spcPts val="600"/>
              </a:spcAft>
              <a:buFont typeface="Wingdings" pitchFamily="2" charset="2"/>
              <a:buChar char="§"/>
            </a:pPr>
            <a:r>
              <a:rPr lang="en-US" sz="2000" dirty="0" smtClean="0">
                <a:latin typeface="Arial" pitchFamily="34" charset="0"/>
              </a:rPr>
              <a:t>FHIM Overview</a:t>
            </a:r>
          </a:p>
          <a:p>
            <a:pPr marL="857250" lvl="1" indent="-457200">
              <a:spcAft>
                <a:spcPts val="600"/>
              </a:spcAft>
              <a:buFont typeface="Wingdings" pitchFamily="2" charset="2"/>
              <a:buChar char="§"/>
            </a:pPr>
            <a:r>
              <a:rPr lang="en-US" sz="2000" dirty="0" smtClean="0"/>
              <a:t>IM Project and FHIM</a:t>
            </a:r>
            <a:br>
              <a:rPr lang="en-US" sz="2000" dirty="0" smtClean="0"/>
            </a:br>
            <a:r>
              <a:rPr lang="en-US" sz="2000" dirty="0" smtClean="0"/>
              <a:t>Steering Group and Modeling Participants</a:t>
            </a:r>
          </a:p>
          <a:p>
            <a:pPr marL="857250" lvl="1" indent="-457200">
              <a:spcAft>
                <a:spcPts val="600"/>
              </a:spcAft>
              <a:buFont typeface="Wingdings" pitchFamily="2" charset="2"/>
              <a:buChar char="§"/>
            </a:pPr>
            <a:r>
              <a:rPr lang="en-US" sz="2000" dirty="0" smtClean="0"/>
              <a:t>FHIM and Associated Terminology Models</a:t>
            </a:r>
            <a:br>
              <a:rPr lang="en-US" sz="2000" dirty="0" smtClean="0"/>
            </a:br>
            <a:r>
              <a:rPr lang="en-US" sz="2000" dirty="0" smtClean="0"/>
              <a:t>Goal and Principles</a:t>
            </a:r>
          </a:p>
          <a:p>
            <a:pPr marL="457200" indent="-457200">
              <a:spcAft>
                <a:spcPts val="600"/>
              </a:spcAft>
              <a:buFont typeface="Wingdings" pitchFamily="2" charset="2"/>
              <a:buChar char="§"/>
            </a:pPr>
            <a:r>
              <a:rPr lang="en-US" sz="2000" dirty="0" smtClean="0"/>
              <a:t>FHIM updates </a:t>
            </a:r>
          </a:p>
          <a:p>
            <a:pPr marL="457200" indent="-457200">
              <a:spcAft>
                <a:spcPts val="600"/>
              </a:spcAft>
              <a:buFont typeface="Wingdings" pitchFamily="2" charset="2"/>
              <a:buChar char="§"/>
            </a:pPr>
            <a:r>
              <a:rPr lang="en-US" sz="2000" dirty="0" smtClean="0">
                <a:latin typeface="Arial" pitchFamily="34" charset="0"/>
              </a:rPr>
              <a:t>Terminalogy WG Kickoff</a:t>
            </a:r>
          </a:p>
          <a:p>
            <a:pPr marL="457200" indent="-457200">
              <a:spcAft>
                <a:spcPts val="600"/>
              </a:spcAft>
              <a:buFont typeface="Arial" pitchFamily="34" charset="0"/>
              <a:buNone/>
            </a:pPr>
            <a:endParaRPr lang="en-US" sz="2000" dirty="0" smtClean="0">
              <a:latin typeface="Arial" pitchFamily="34" charset="0"/>
            </a:endParaRPr>
          </a:p>
        </p:txBody>
      </p:sp>
      <p:sp>
        <p:nvSpPr>
          <p:cNvPr id="5123"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A0E03062-3F46-4847-AA50-63DA47D1C818}" type="slidenum">
              <a:rPr lang="en-US" smtClean="0">
                <a:latin typeface="Arial" pitchFamily="34" charset="0"/>
                <a:ea typeface="ＭＳ Ｐゴシック" pitchFamily="34" charset="-128"/>
              </a:rPr>
              <a:pPr>
                <a:defRPr/>
              </a:pPr>
              <a:t>2</a:t>
            </a:fld>
            <a:endParaRPr lang="en-US" smtClean="0">
              <a:latin typeface="Arial" pitchFamily="34" charset="0"/>
              <a:ea typeface="ＭＳ Ｐゴシック" pitchFamily="34" charset="-128"/>
            </a:endParaRPr>
          </a:p>
        </p:txBody>
      </p:sp>
      <p:sp>
        <p:nvSpPr>
          <p:cNvPr id="5124" name="Title 1"/>
          <p:cNvSpPr>
            <a:spLocks noGrp="1"/>
          </p:cNvSpPr>
          <p:nvPr>
            <p:ph type="title"/>
          </p:nvPr>
        </p:nvSpPr>
        <p:spPr bwMode="auto">
          <a:xfrm>
            <a:off x="152400" y="228600"/>
            <a:ext cx="8839200" cy="457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mtClean="0">
                <a:latin typeface="Arial" pitchFamily="34" charset="0"/>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bwMode="auto">
          <a:xfrm>
            <a:off x="228600" y="685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000" dirty="0" smtClean="0"/>
              <a:t>FHIM, the Federal Health Information Model, represents a collaborative partnership of agencies and organizations across all levels of government (federal, state, tribal, and local) and with private industry. The purpose of FHIM is to effectively and efficiently share critical information at key decision points throughout the healthcare enterprise. The Federal Health Architecture (FHA) serves as the lead partner for FHIM.</a:t>
            </a:r>
          </a:p>
          <a:p>
            <a:pPr marL="338138" indent="-338138">
              <a:spcAft>
                <a:spcPts val="600"/>
              </a:spcAft>
              <a:buNone/>
            </a:pPr>
            <a:r>
              <a:rPr lang="en-US" sz="2000" b="1" dirty="0" smtClean="0">
                <a:latin typeface="Arial" pitchFamily="34" charset="0"/>
              </a:rPr>
              <a:t>Goals</a:t>
            </a:r>
          </a:p>
          <a:p>
            <a:pPr marL="857250" lvl="1" indent="-457200">
              <a:spcAft>
                <a:spcPts val="600"/>
              </a:spcAft>
              <a:buFont typeface="Wingdings" pitchFamily="2" charset="2"/>
              <a:buChar char="q"/>
            </a:pPr>
            <a:r>
              <a:rPr lang="en-US" sz="1600" dirty="0" smtClean="0"/>
              <a:t>Communicate the specific requirements to building and importing models to the Federal Health Information Model (FHIM) </a:t>
            </a:r>
          </a:p>
          <a:p>
            <a:pPr marL="857250" lvl="1" indent="-457200">
              <a:spcAft>
                <a:spcPts val="600"/>
              </a:spcAft>
              <a:buFont typeface="Wingdings" pitchFamily="2" charset="2"/>
              <a:buChar char="q"/>
            </a:pPr>
            <a:r>
              <a:rPr lang="en-US" sz="1600" dirty="0" smtClean="0"/>
              <a:t>Ancillary artifacts that address the information needs of a broad range of federal stakeholders</a:t>
            </a:r>
          </a:p>
          <a:p>
            <a:pPr marL="857250" lvl="1" indent="-457200">
              <a:spcAft>
                <a:spcPts val="600"/>
              </a:spcAft>
              <a:buFont typeface="Wingdings" pitchFamily="2" charset="2"/>
              <a:buChar char="q"/>
            </a:pPr>
            <a:r>
              <a:rPr lang="en-US" sz="1600" dirty="0" smtClean="0"/>
              <a:t>Outline the FHIM Mechanisms for synthesizing the domain/business knowledge of subject-matter experts</a:t>
            </a:r>
          </a:p>
          <a:p>
            <a:pPr marL="857250" lvl="1" indent="-457200">
              <a:spcAft>
                <a:spcPts val="600"/>
              </a:spcAft>
              <a:buFont typeface="Wingdings" pitchFamily="2" charset="2"/>
              <a:buChar char="q"/>
            </a:pPr>
            <a:r>
              <a:rPr lang="en-US" sz="1600" dirty="0" smtClean="0"/>
              <a:t>Show artifact reuse across FHIM projects by outlining artifact consistency. </a:t>
            </a:r>
          </a:p>
          <a:p>
            <a:pPr marL="857250" lvl="1" indent="-457200">
              <a:spcAft>
                <a:spcPts val="600"/>
              </a:spcAft>
              <a:buFont typeface="Wingdings" pitchFamily="2" charset="2"/>
              <a:buChar char="q"/>
            </a:pPr>
            <a:r>
              <a:rPr lang="en-US" sz="1600" dirty="0" smtClean="0"/>
              <a:t>Leverage open industry standards that are familiar to most business analysts, architects, and other technology professionals</a:t>
            </a:r>
          </a:p>
          <a:p>
            <a:pPr marL="857250" lvl="1" indent="-457200">
              <a:spcAft>
                <a:spcPts val="600"/>
              </a:spcAft>
              <a:buFont typeface="Wingdings" pitchFamily="2" charset="2"/>
              <a:buChar char="q"/>
            </a:pPr>
            <a:r>
              <a:rPr lang="en-US" sz="1600" dirty="0" smtClean="0"/>
              <a:t>Share valuable lessons learned and best practices </a:t>
            </a:r>
          </a:p>
          <a:p>
            <a:pPr marL="857250" lvl="1" indent="-457200">
              <a:spcAft>
                <a:spcPts val="600"/>
              </a:spcAft>
              <a:buFont typeface="Wingdings" pitchFamily="2" charset="2"/>
              <a:buChar char="q"/>
            </a:pPr>
            <a:endParaRPr lang="en-US" sz="1600" dirty="0" smtClean="0"/>
          </a:p>
        </p:txBody>
      </p:sp>
      <p:sp>
        <p:nvSpPr>
          <p:cNvPr id="614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401779C-4D67-47AC-8211-0913D355A070}" type="slidenum">
              <a:rPr lang="en-US" smtClean="0">
                <a:latin typeface="Arial" pitchFamily="34" charset="0"/>
                <a:ea typeface="ＭＳ Ｐゴシック" pitchFamily="34" charset="-128"/>
              </a:rPr>
              <a:pPr>
                <a:defRPr/>
              </a:pPr>
              <a:t>3</a:t>
            </a:fld>
            <a:endParaRPr lang="en-US" smtClean="0">
              <a:latin typeface="Arial" pitchFamily="34" charset="0"/>
              <a:ea typeface="ＭＳ Ｐゴシック" pitchFamily="34" charset="-128"/>
            </a:endParaRPr>
          </a:p>
        </p:txBody>
      </p:sp>
      <p:sp>
        <p:nvSpPr>
          <p:cNvPr id="6148" name="Title 1"/>
          <p:cNvSpPr>
            <a:spLocks noGrp="1"/>
          </p:cNvSpPr>
          <p:nvPr>
            <p:ph type="title"/>
          </p:nvPr>
        </p:nvSpPr>
        <p:spPr bwMode="auto">
          <a:xfrm>
            <a:off x="152400" y="228600"/>
            <a:ext cx="8839200" cy="457200"/>
          </a:xfrm>
          <a:noFill/>
          <a:ln>
            <a:miter lim="800000"/>
            <a:headEnd/>
            <a:tailEnd/>
          </a:ln>
        </p:spPr>
        <p:txBody>
          <a:bodyPr vert="horz" wrap="square" lIns="91440" tIns="45720" rIns="91440" bIns="45720" numCol="1" anchor="t" anchorCtr="0" compatLnSpc="1">
            <a:prstTxWarp prst="textNoShape">
              <a:avLst/>
            </a:prstTxWarp>
          </a:bodyPr>
          <a:lstStyle/>
          <a:p>
            <a:pPr algn="l"/>
            <a:r>
              <a:rPr lang="en-US" dirty="0" smtClean="0">
                <a:latin typeface="Arial" pitchFamily="34" charset="0"/>
              </a:rPr>
              <a:t>FHIM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18E5348-CDA5-49B0-8AEE-C07790638DBC}" type="slidenum">
              <a:rPr lang="en-US" smtClean="0"/>
              <a:pPr>
                <a:defRPr/>
              </a:pPr>
              <a:t>4</a:t>
            </a:fld>
            <a:endParaRPr lang="en-US" dirty="0"/>
          </a:p>
        </p:txBody>
      </p:sp>
      <p:sp>
        <p:nvSpPr>
          <p:cNvPr id="6" name="Slide Number Placeholder 3"/>
          <p:cNvSpPr txBox="1">
            <a:spLocks/>
          </p:cNvSpPr>
          <p:nvPr/>
        </p:nvSpPr>
        <p:spPr>
          <a:xfrm>
            <a:off x="1141413" y="6488113"/>
            <a:ext cx="242887" cy="22860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F9FD38A5-1DA7-426A-8E04-EEDEC1F13165}" type="slidenum">
              <a:rPr kumimoji="0" lang="en-US" sz="1800" b="0" i="0" u="none" strike="noStrike" kern="1200" cap="none" spc="0" normalizeH="0" baseline="0" noProof="0" smtClean="0">
                <a:ln>
                  <a:noFill/>
                </a:ln>
                <a:solidFill>
                  <a:schemeClr val="tx1"/>
                </a:solidFill>
                <a:effectLst/>
                <a:uLnTx/>
                <a:uFillTx/>
                <a:latin typeface="Arial" charset="0"/>
                <a:ea typeface="ＭＳ Ｐゴシック" pitchFamily="-108"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4</a:t>
            </a:fld>
            <a:endParaRPr kumimoji="0" lang="en-US" sz="1800" b="0" i="0" u="none" strike="noStrike" kern="1200" cap="none" spc="0" normalizeH="0" baseline="0" noProof="0">
              <a:ln>
                <a:noFill/>
              </a:ln>
              <a:solidFill>
                <a:schemeClr val="tx1"/>
              </a:solidFill>
              <a:effectLst/>
              <a:uLnTx/>
              <a:uFillTx/>
              <a:latin typeface="Arial" charset="0"/>
              <a:ea typeface="ＭＳ Ｐゴシック" pitchFamily="-108" charset="-128"/>
              <a:cs typeface="+mn-cs"/>
            </a:endParaRPr>
          </a:p>
        </p:txBody>
      </p:sp>
      <p:sp>
        <p:nvSpPr>
          <p:cNvPr id="8" name="Rectangle 2"/>
          <p:cNvSpPr>
            <a:spLocks/>
          </p:cNvSpPr>
          <p:nvPr/>
        </p:nvSpPr>
        <p:spPr bwMode="auto">
          <a:xfrm>
            <a:off x="0" y="0"/>
            <a:ext cx="9144000" cy="101600"/>
          </a:xfrm>
          <a:prstGeom prst="rect">
            <a:avLst/>
          </a:prstGeom>
          <a:solidFill>
            <a:srgbClr val="6FB5CC"/>
          </a:solidFill>
          <a:ln w="9525" cap="flat">
            <a:noFill/>
            <a:miter lim="800000"/>
            <a:headEnd type="none" w="med" len="med"/>
            <a:tailEnd type="none" w="med" len="med"/>
          </a:ln>
        </p:spPr>
        <p:txBody>
          <a:bodyPr lIns="0" tIns="0" rIns="0" bIns="0"/>
          <a:lstStyle/>
          <a:p>
            <a:endParaRPr lang="en-US"/>
          </a:p>
        </p:txBody>
      </p:sp>
      <p:pic>
        <p:nvPicPr>
          <p:cNvPr id="9" name="Picture 3"/>
          <p:cNvPicPr>
            <a:picLocks noChangeArrowheads="1"/>
          </p:cNvPicPr>
          <p:nvPr/>
        </p:nvPicPr>
        <p:blipFill>
          <a:blip r:embed="rId2"/>
          <a:srcRect/>
          <a:stretch>
            <a:fillRect/>
          </a:stretch>
        </p:blipFill>
        <p:spPr bwMode="auto">
          <a:xfrm>
            <a:off x="63500" y="6500813"/>
            <a:ext cx="179388" cy="168275"/>
          </a:xfrm>
          <a:prstGeom prst="rect">
            <a:avLst/>
          </a:prstGeom>
          <a:noFill/>
          <a:ln w="9525" cap="flat">
            <a:noFill/>
            <a:miter lim="800000"/>
            <a:headEnd/>
            <a:tailEnd/>
          </a:ln>
        </p:spPr>
      </p:pic>
      <p:sp>
        <p:nvSpPr>
          <p:cNvPr id="11" name="Rectangle 5"/>
          <p:cNvSpPr>
            <a:spLocks noGrp="1" noChangeArrowheads="1"/>
          </p:cNvSpPr>
          <p:nvPr>
            <p:ph type="title"/>
          </p:nvPr>
        </p:nvSpPr>
        <p:spPr>
          <a:xfrm>
            <a:off x="242888" y="184150"/>
            <a:ext cx="8659812" cy="901700"/>
          </a:xfrm>
          <a:ln/>
        </p:spPr>
        <p:txBody>
          <a:bodyPr rIns="132080"/>
          <a:lstStyle/>
          <a:p>
            <a:pPr algn="l"/>
            <a:r>
              <a:rPr lang="en-US" dirty="0"/>
              <a:t>IM Project and FHIM</a:t>
            </a:r>
            <a:br>
              <a:rPr lang="en-US" dirty="0"/>
            </a:br>
            <a:r>
              <a:rPr lang="en-US" dirty="0"/>
              <a:t>Steering Group and Modeling Participants</a:t>
            </a:r>
          </a:p>
        </p:txBody>
      </p:sp>
      <p:sp>
        <p:nvSpPr>
          <p:cNvPr id="12" name="Rectangle 6"/>
          <p:cNvSpPr>
            <a:spLocks/>
          </p:cNvSpPr>
          <p:nvPr/>
        </p:nvSpPr>
        <p:spPr bwMode="auto">
          <a:xfrm>
            <a:off x="304800" y="1270000"/>
            <a:ext cx="6281527" cy="2853089"/>
          </a:xfrm>
          <a:prstGeom prst="rect">
            <a:avLst/>
          </a:prstGeom>
          <a:noFill/>
          <a:ln w="12700" cap="flat">
            <a:noFill/>
            <a:miter lim="800000"/>
            <a:headEnd type="none" w="med" len="med"/>
            <a:tailEnd type="none" w="med" len="med"/>
          </a:ln>
        </p:spPr>
        <p:txBody>
          <a:bodyPr wrap="none" lIns="0" tIns="0" rIns="40639" bIns="0">
            <a:spAutoFit/>
          </a:bodyPr>
          <a:lstStyle/>
          <a:p>
            <a:pPr marL="857250" lvl="1" indent="-457200" eaLnBrk="0" hangingPunct="0">
              <a:spcBef>
                <a:spcPct val="20000"/>
              </a:spcBef>
              <a:spcAft>
                <a:spcPts val="600"/>
              </a:spcAft>
              <a:buClr>
                <a:srgbClr val="004080"/>
              </a:buClr>
              <a:buSzPct val="125000"/>
            </a:pPr>
            <a:r>
              <a:rPr lang="en-US" sz="1600" dirty="0" smtClean="0">
                <a:latin typeface="Franklin Gothic Book"/>
              </a:rPr>
              <a:t>Steering Group Members:</a:t>
            </a:r>
          </a:p>
          <a:p>
            <a:pPr marL="857250" lvl="1" indent="-457200" eaLnBrk="0" hangingPunct="0">
              <a:spcBef>
                <a:spcPct val="20000"/>
              </a:spcBef>
              <a:spcAft>
                <a:spcPts val="600"/>
              </a:spcAft>
              <a:buFont typeface="Wingdings" pitchFamily="2" charset="2"/>
              <a:buChar char="q"/>
            </a:pPr>
            <a:r>
              <a:rPr lang="en-US" sz="1600" dirty="0" smtClean="0">
                <a:latin typeface="Franklin Gothic Book"/>
              </a:rPr>
              <a:t>DoD   [Nancy Orvis]   </a:t>
            </a:r>
          </a:p>
          <a:p>
            <a:pPr marL="857250" lvl="1" indent="-457200" eaLnBrk="0" hangingPunct="0">
              <a:spcBef>
                <a:spcPct val="20000"/>
              </a:spcBef>
              <a:spcAft>
                <a:spcPts val="600"/>
              </a:spcAft>
              <a:buFont typeface="Wingdings" pitchFamily="2" charset="2"/>
              <a:buChar char="q"/>
            </a:pPr>
            <a:r>
              <a:rPr lang="en-US" sz="1600" dirty="0" smtClean="0">
                <a:latin typeface="Franklin Gothic Book"/>
              </a:rPr>
              <a:t>SSA    [Justine </a:t>
            </a:r>
            <a:r>
              <a:rPr lang="en-US" sz="1600" dirty="0" err="1" smtClean="0">
                <a:latin typeface="Franklin Gothic Book"/>
              </a:rPr>
              <a:t>Piereman</a:t>
            </a:r>
            <a:r>
              <a:rPr lang="en-US" sz="1600" dirty="0" smtClean="0">
                <a:latin typeface="Franklin Gothic Book"/>
              </a:rPr>
              <a:t>]  </a:t>
            </a:r>
          </a:p>
          <a:p>
            <a:pPr marL="857250" lvl="1" indent="-457200" eaLnBrk="0" hangingPunct="0">
              <a:spcBef>
                <a:spcPct val="20000"/>
              </a:spcBef>
              <a:spcAft>
                <a:spcPts val="600"/>
              </a:spcAft>
              <a:buFont typeface="Wingdings" pitchFamily="2" charset="2"/>
              <a:buChar char="q"/>
            </a:pPr>
            <a:r>
              <a:rPr lang="en-US" sz="1600" dirty="0" smtClean="0">
                <a:latin typeface="Franklin Gothic Book"/>
              </a:rPr>
              <a:t>CDC   [</a:t>
            </a:r>
            <a:r>
              <a:rPr lang="en-US" sz="1600" dirty="0" err="1" smtClean="0">
                <a:latin typeface="Franklin Gothic Book"/>
              </a:rPr>
              <a:t>Nikolay</a:t>
            </a:r>
            <a:r>
              <a:rPr lang="en-US" sz="1600" dirty="0" smtClean="0">
                <a:latin typeface="Franklin Gothic Book"/>
              </a:rPr>
              <a:t> </a:t>
            </a:r>
            <a:r>
              <a:rPr lang="en-US" sz="1600" dirty="0" err="1" smtClean="0">
                <a:latin typeface="Franklin Gothic Book"/>
              </a:rPr>
              <a:t>Lipskiy</a:t>
            </a:r>
            <a:r>
              <a:rPr lang="en-US" sz="1600" dirty="0" smtClean="0">
                <a:latin typeface="Franklin Gothic Book"/>
              </a:rPr>
              <a:t>]  </a:t>
            </a:r>
          </a:p>
          <a:p>
            <a:pPr marL="857250" lvl="1" indent="-457200" eaLnBrk="0" hangingPunct="0">
              <a:spcBef>
                <a:spcPct val="20000"/>
              </a:spcBef>
              <a:spcAft>
                <a:spcPts val="600"/>
              </a:spcAft>
              <a:buFont typeface="Wingdings" pitchFamily="2" charset="2"/>
              <a:buChar char="q"/>
            </a:pPr>
            <a:r>
              <a:rPr lang="en-US" sz="1600" dirty="0" smtClean="0">
                <a:latin typeface="Franklin Gothic Book"/>
              </a:rPr>
              <a:t>VHA   [Tim Cromwell]  </a:t>
            </a:r>
          </a:p>
          <a:p>
            <a:pPr marL="857250" lvl="1" indent="-457200" eaLnBrk="0" hangingPunct="0">
              <a:spcBef>
                <a:spcPct val="20000"/>
              </a:spcBef>
              <a:spcAft>
                <a:spcPts val="600"/>
              </a:spcAft>
              <a:buFont typeface="Wingdings" pitchFamily="2" charset="2"/>
              <a:buChar char="q"/>
            </a:pPr>
            <a:r>
              <a:rPr lang="en-US" sz="1600" dirty="0" smtClean="0">
                <a:latin typeface="Franklin Gothic Book"/>
              </a:rPr>
              <a:t>NCI    [George </a:t>
            </a:r>
            <a:r>
              <a:rPr lang="en-US" sz="1600" dirty="0" err="1" smtClean="0">
                <a:latin typeface="Franklin Gothic Book"/>
              </a:rPr>
              <a:t>Komatsoulis</a:t>
            </a:r>
            <a:r>
              <a:rPr lang="en-US" sz="1600" dirty="0" smtClean="0">
                <a:latin typeface="Franklin Gothic Book"/>
              </a:rPr>
              <a:t>]  </a:t>
            </a:r>
          </a:p>
          <a:p>
            <a:pPr marL="857250" lvl="1" indent="-457200" eaLnBrk="0" hangingPunct="0">
              <a:spcBef>
                <a:spcPct val="20000"/>
              </a:spcBef>
              <a:spcAft>
                <a:spcPts val="600"/>
              </a:spcAft>
              <a:buFont typeface="Wingdings" pitchFamily="2" charset="2"/>
              <a:buChar char="q"/>
            </a:pPr>
            <a:r>
              <a:rPr lang="en-US" sz="1600" dirty="0" smtClean="0">
                <a:latin typeface="Franklin Gothic Book"/>
              </a:rPr>
              <a:t>CMS   [Theresa </a:t>
            </a:r>
            <a:r>
              <a:rPr lang="en-US" sz="1600" dirty="0" err="1" smtClean="0">
                <a:latin typeface="Franklin Gothic Book"/>
              </a:rPr>
              <a:t>Lissauer</a:t>
            </a:r>
            <a:endParaRPr lang="en-US" sz="1600" dirty="0" smtClean="0">
              <a:latin typeface="Franklin Gothic Book"/>
            </a:endParaRPr>
          </a:p>
          <a:p>
            <a:pPr marL="857250" lvl="1" indent="-457200" eaLnBrk="0" hangingPunct="0">
              <a:spcBef>
                <a:spcPct val="20000"/>
              </a:spcBef>
              <a:spcAft>
                <a:spcPts val="600"/>
              </a:spcAft>
              <a:buFont typeface="Wingdings" pitchFamily="2" charset="2"/>
              <a:buChar char="q"/>
            </a:pPr>
            <a:r>
              <a:rPr lang="en-US" sz="1600" dirty="0" smtClean="0">
                <a:latin typeface="Franklin Gothic Book"/>
              </a:rPr>
              <a:t>Information Modeling Project comprised of volunteers from:</a:t>
            </a:r>
          </a:p>
        </p:txBody>
      </p:sp>
      <p:graphicFrame>
        <p:nvGraphicFramePr>
          <p:cNvPr id="13" name="Group 7"/>
          <p:cNvGraphicFramePr>
            <a:graphicFrameLocks noGrp="1"/>
          </p:cNvGraphicFramePr>
          <p:nvPr/>
        </p:nvGraphicFramePr>
        <p:xfrm>
          <a:off x="573088" y="4395788"/>
          <a:ext cx="2540000" cy="1905000"/>
        </p:xfrm>
        <a:graphic>
          <a:graphicData uri="http://schemas.openxmlformats.org/drawingml/2006/table">
            <a:tbl>
              <a:tblPr/>
              <a:tblGrid>
                <a:gridCol w="1270000"/>
                <a:gridCol w="1270000"/>
              </a:tblGrid>
              <a:tr h="317500">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DoD/MHS</a:t>
                      </a:r>
                    </a:p>
                  </a:txBody>
                  <a:tcPr marL="50800" marR="50800" marT="50800" marB="50800" horzOverflow="overflow">
                    <a:lnL w="28575" cap="flat" cmpd="sng" algn="ctr">
                      <a:solidFill>
                        <a:srgbClr val="004080"/>
                      </a:solidFill>
                      <a:prstDash val="solid"/>
                      <a:round/>
                      <a:headEnd type="none" w="med" len="med"/>
                      <a:tailEnd type="none" w="med" len="med"/>
                    </a:lnL>
                    <a:lnR w="12700" cap="flat" cmpd="sng" algn="ctr">
                      <a:solidFill>
                        <a:srgbClr val="004080"/>
                      </a:solidFill>
                      <a:prstDash val="solid"/>
                      <a:round/>
                      <a:headEnd type="none" w="med" len="med"/>
                      <a:tailEnd type="none" w="med" len="med"/>
                    </a:lnR>
                    <a:lnT w="28575"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CDC</a:t>
                      </a:r>
                    </a:p>
                  </a:txBody>
                  <a:tcPr marL="50800" marR="50800" marT="50800" marB="50800" horzOverflow="overflow">
                    <a:lnL w="12700" cap="flat" cmpd="sng" algn="ctr">
                      <a:solidFill>
                        <a:srgbClr val="004080"/>
                      </a:solidFill>
                      <a:prstDash val="solid"/>
                      <a:round/>
                      <a:headEnd type="none" w="med" len="med"/>
                      <a:tailEnd type="none" w="med" len="med"/>
                    </a:lnL>
                    <a:lnR w="28575" cap="flat" cmpd="sng" algn="ctr">
                      <a:solidFill>
                        <a:srgbClr val="004080"/>
                      </a:solidFill>
                      <a:prstDash val="solid"/>
                      <a:round/>
                      <a:headEnd type="none" w="med" len="med"/>
                      <a:tailEnd type="none" w="med" len="med"/>
                    </a:lnR>
                    <a:lnT w="28575"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VA / VHA</a:t>
                      </a:r>
                    </a:p>
                  </a:txBody>
                  <a:tcPr marL="50800" marR="50800" marT="50800" marB="50800" horzOverflow="overflow">
                    <a:lnL w="28575" cap="flat" cmpd="sng" algn="ctr">
                      <a:solidFill>
                        <a:srgbClr val="004080"/>
                      </a:solidFill>
                      <a:prstDash val="solid"/>
                      <a:round/>
                      <a:headEnd type="none" w="med" len="med"/>
                      <a:tailEnd type="none" w="med" len="med"/>
                    </a:lnL>
                    <a:lnR w="12700"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SSA</a:t>
                      </a:r>
                    </a:p>
                  </a:txBody>
                  <a:tcPr marL="50800" marR="50800" marT="50800" marB="50800" horzOverflow="overflow">
                    <a:lnL w="12700" cap="flat" cmpd="sng" algn="ctr">
                      <a:solidFill>
                        <a:srgbClr val="004080"/>
                      </a:solidFill>
                      <a:prstDash val="solid"/>
                      <a:round/>
                      <a:headEnd type="none" w="med" len="med"/>
                      <a:tailEnd type="none" w="med" len="med"/>
                    </a:lnL>
                    <a:lnR w="28575"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HHS</a:t>
                      </a:r>
                    </a:p>
                  </a:txBody>
                  <a:tcPr marL="50800" marR="50800" marT="50800" marB="50800" horzOverflow="overflow">
                    <a:lnL w="28575" cap="flat" cmpd="sng" algn="ctr">
                      <a:solidFill>
                        <a:srgbClr val="004080"/>
                      </a:solidFill>
                      <a:prstDash val="solid"/>
                      <a:round/>
                      <a:headEnd type="none" w="med" len="med"/>
                      <a:tailEnd type="none" w="med" len="med"/>
                    </a:lnL>
                    <a:lnR w="12700"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SAMHSA</a:t>
                      </a:r>
                    </a:p>
                  </a:txBody>
                  <a:tcPr marL="50800" marR="50800" marT="50800" marB="50800" horzOverflow="overflow">
                    <a:lnL w="12700" cap="flat" cmpd="sng" algn="ctr">
                      <a:solidFill>
                        <a:srgbClr val="004080"/>
                      </a:solidFill>
                      <a:prstDash val="solid"/>
                      <a:round/>
                      <a:headEnd type="none" w="med" len="med"/>
                      <a:tailEnd type="none" w="med" len="med"/>
                    </a:lnL>
                    <a:lnR w="28575"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CMS</a:t>
                      </a:r>
                    </a:p>
                  </a:txBody>
                  <a:tcPr marL="50800" marR="50800" marT="50800" marB="50800" horzOverflow="overflow">
                    <a:lnL w="28575" cap="flat" cmpd="sng" algn="ctr">
                      <a:solidFill>
                        <a:srgbClr val="004080"/>
                      </a:solidFill>
                      <a:prstDash val="solid"/>
                      <a:round/>
                      <a:headEnd type="none" w="med" len="med"/>
                      <a:tailEnd type="none" w="med" len="med"/>
                    </a:lnL>
                    <a:lnR w="12700"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IHS</a:t>
                      </a:r>
                    </a:p>
                  </a:txBody>
                  <a:tcPr marL="50800" marR="50800" marT="50800" marB="50800" horzOverflow="overflow">
                    <a:lnL w="12700" cap="flat" cmpd="sng" algn="ctr">
                      <a:solidFill>
                        <a:srgbClr val="004080"/>
                      </a:solidFill>
                      <a:prstDash val="solid"/>
                      <a:round/>
                      <a:headEnd type="none" w="med" len="med"/>
                      <a:tailEnd type="none" w="med" len="med"/>
                    </a:lnL>
                    <a:lnR w="28575"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FDA</a:t>
                      </a:r>
                    </a:p>
                  </a:txBody>
                  <a:tcPr marL="50800" marR="50800" marT="50800" marB="50800" horzOverflow="overflow">
                    <a:lnL w="28575" cap="flat" cmpd="sng" algn="ctr">
                      <a:solidFill>
                        <a:srgbClr val="004080"/>
                      </a:solidFill>
                      <a:prstDash val="solid"/>
                      <a:round/>
                      <a:headEnd type="none" w="med" len="med"/>
                      <a:tailEnd type="none" w="med" len="med"/>
                    </a:lnL>
                    <a:lnR w="12700"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NCI</a:t>
                      </a:r>
                    </a:p>
                  </a:txBody>
                  <a:tcPr marL="50800" marR="50800" marT="50800" marB="50800" horzOverflow="overflow">
                    <a:lnL w="12700" cap="flat" cmpd="sng" algn="ctr">
                      <a:solidFill>
                        <a:srgbClr val="004080"/>
                      </a:solidFill>
                      <a:prstDash val="solid"/>
                      <a:round/>
                      <a:headEnd type="none" w="med" len="med"/>
                      <a:tailEnd type="none" w="med" len="med"/>
                    </a:lnL>
                    <a:lnR w="28575"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12700" cap="flat" cmpd="sng" algn="ctr">
                      <a:solidFill>
                        <a:srgbClr val="004080"/>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rPr>
                        <a:t>NLM</a:t>
                      </a:r>
                    </a:p>
                  </a:txBody>
                  <a:tcPr marL="50800" marR="50800" marT="50800" marB="50800" horzOverflow="overflow">
                    <a:lnL w="28575" cap="flat" cmpd="sng" algn="ctr">
                      <a:solidFill>
                        <a:srgbClr val="004080"/>
                      </a:solidFill>
                      <a:prstDash val="solid"/>
                      <a:round/>
                      <a:headEnd type="none" w="med" len="med"/>
                      <a:tailEnd type="none" w="med" len="med"/>
                    </a:lnL>
                    <a:lnR w="12700"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28575" cap="flat" cmpd="sng" algn="ctr">
                      <a:solidFill>
                        <a:srgbClr val="004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4990"/>
                        </a:buClr>
                        <a:buSzPct val="100000"/>
                        <a:buFont typeface="Arial" charset="0"/>
                        <a:buNone/>
                        <a:tabLst>
                          <a:tab pos="914400" algn="l"/>
                        </a:tabLst>
                      </a:pPr>
                      <a:r>
                        <a:rPr kumimoji="0" lang="en-US" sz="12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rPr>
                        <a:t>FHA</a:t>
                      </a:r>
                    </a:p>
                  </a:txBody>
                  <a:tcPr marL="50800" marR="50800" marT="50800" marB="50800" horzOverflow="overflow">
                    <a:lnL w="12700" cap="flat" cmpd="sng" algn="ctr">
                      <a:solidFill>
                        <a:srgbClr val="004080"/>
                      </a:solidFill>
                      <a:prstDash val="solid"/>
                      <a:round/>
                      <a:headEnd type="none" w="med" len="med"/>
                      <a:tailEnd type="none" w="med" len="med"/>
                    </a:lnL>
                    <a:lnR w="28575" cap="flat" cmpd="sng" algn="ctr">
                      <a:solidFill>
                        <a:srgbClr val="004080"/>
                      </a:solidFill>
                      <a:prstDash val="solid"/>
                      <a:round/>
                      <a:headEnd type="none" w="med" len="med"/>
                      <a:tailEnd type="none" w="med" len="med"/>
                    </a:lnR>
                    <a:lnT w="12700" cap="flat" cmpd="sng" algn="ctr">
                      <a:solidFill>
                        <a:srgbClr val="004080"/>
                      </a:solidFill>
                      <a:prstDash val="solid"/>
                      <a:round/>
                      <a:headEnd type="none" w="med" len="med"/>
                      <a:tailEnd type="none" w="med" len="med"/>
                    </a:lnT>
                    <a:lnB w="28575" cap="flat" cmpd="sng" algn="ctr">
                      <a:solidFill>
                        <a:srgbClr val="004080"/>
                      </a:solidFill>
                      <a:prstDash val="solid"/>
                      <a:round/>
                      <a:headEnd type="none" w="med" len="med"/>
                      <a:tailEnd type="none" w="med" len="med"/>
                    </a:lnB>
                    <a:lnTlToBr>
                      <a:noFill/>
                    </a:lnTlToBr>
                    <a:lnBlToTr>
                      <a:noFill/>
                    </a:lnBlToTr>
                    <a:noFill/>
                  </a:tcPr>
                </a:tc>
              </a:tr>
            </a:tbl>
          </a:graphicData>
        </a:graphic>
      </p:graphicFrame>
      <p:sp>
        <p:nvSpPr>
          <p:cNvPr id="14" name="Rectangle 52"/>
          <p:cNvSpPr>
            <a:spLocks/>
          </p:cNvSpPr>
          <p:nvPr/>
        </p:nvSpPr>
        <p:spPr bwMode="auto">
          <a:xfrm>
            <a:off x="4013200" y="4381500"/>
            <a:ext cx="4027488" cy="1384995"/>
          </a:xfrm>
          <a:prstGeom prst="rect">
            <a:avLst/>
          </a:prstGeom>
          <a:noFill/>
          <a:ln w="12700" cap="flat">
            <a:noFill/>
            <a:miter lim="800000"/>
            <a:headEnd type="none" w="med" len="med"/>
            <a:tailEnd type="none" w="med" len="med"/>
          </a:ln>
        </p:spPr>
        <p:txBody>
          <a:bodyPr wrap="square" lIns="0" tIns="0" rIns="40639" bIns="0">
            <a:spAutoFit/>
          </a:bodyPr>
          <a:lstStyle/>
          <a:p>
            <a:pPr marL="39688"/>
            <a:r>
              <a:rPr lang="en-US" sz="1800" dirty="0">
                <a:solidFill>
                  <a:srgbClr val="FF0000"/>
                </a:solidFill>
                <a:latin typeface="Arial Bold Italic" charset="0"/>
                <a:cs typeface="Arial Bold Italic" charset="0"/>
                <a:sym typeface="Arial Bold Italic" charset="0"/>
              </a:rPr>
              <a:t>All are encouraged to invite</a:t>
            </a:r>
          </a:p>
          <a:p>
            <a:pPr marL="39688"/>
            <a:r>
              <a:rPr lang="en-US" sz="1800" dirty="0">
                <a:solidFill>
                  <a:srgbClr val="FF0000"/>
                </a:solidFill>
                <a:latin typeface="Arial Bold Italic" charset="0"/>
                <a:cs typeface="Arial Bold Italic" charset="0"/>
                <a:sym typeface="Arial Bold Italic" charset="0"/>
              </a:rPr>
              <a:t>Subject Matter Experts (SMEs) </a:t>
            </a:r>
          </a:p>
          <a:p>
            <a:pPr marL="39688"/>
            <a:r>
              <a:rPr lang="en-US" sz="1800" dirty="0">
                <a:solidFill>
                  <a:srgbClr val="FF0000"/>
                </a:solidFill>
                <a:latin typeface="Arial Bold Italic" charset="0"/>
                <a:cs typeface="Arial Bold Italic" charset="0"/>
                <a:sym typeface="Arial Bold Italic" charset="0"/>
              </a:rPr>
              <a:t>from their respective organizations </a:t>
            </a:r>
          </a:p>
          <a:p>
            <a:pPr marL="39688"/>
            <a:r>
              <a:rPr lang="en-US" sz="1800" dirty="0">
                <a:solidFill>
                  <a:srgbClr val="FF0000"/>
                </a:solidFill>
                <a:latin typeface="Arial Bold Italic" charset="0"/>
                <a:cs typeface="Arial Bold Italic" charset="0"/>
                <a:sym typeface="Arial Bold Italic" charset="0"/>
              </a:rPr>
              <a:t>to provide insight and input on </a:t>
            </a:r>
          </a:p>
          <a:p>
            <a:pPr marL="39688"/>
            <a:r>
              <a:rPr lang="en-US" sz="1800" dirty="0">
                <a:solidFill>
                  <a:srgbClr val="FF0000"/>
                </a:solidFill>
                <a:latin typeface="Arial Bold Italic" charset="0"/>
                <a:cs typeface="Arial Bold Italic" charset="0"/>
                <a:sym typeface="Arial Bold Italic" charset="0"/>
              </a:rPr>
              <a:t>models, standards, and definitions.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18E5348-CDA5-49B0-8AEE-C07790638DBC}" type="slidenum">
              <a:rPr lang="en-US" smtClean="0"/>
              <a:pPr>
                <a:defRPr/>
              </a:pPr>
              <a:t>5</a:t>
            </a:fld>
            <a:endParaRPr lang="en-US" dirty="0"/>
          </a:p>
        </p:txBody>
      </p:sp>
      <p:sp>
        <p:nvSpPr>
          <p:cNvPr id="5" name="Slide Number Placeholder 3"/>
          <p:cNvSpPr txBox="1">
            <a:spLocks/>
          </p:cNvSpPr>
          <p:nvPr/>
        </p:nvSpPr>
        <p:spPr>
          <a:xfrm>
            <a:off x="1141413" y="6488113"/>
            <a:ext cx="242887" cy="22860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090D34EB-EF5B-4424-A145-FD6690CA3DA1}" type="slidenum">
              <a:rPr kumimoji="0" lang="en-US" sz="1800" b="0" i="0" u="none" strike="noStrike" kern="1200" cap="none" spc="0" normalizeH="0" baseline="0" noProof="0" smtClean="0">
                <a:ln>
                  <a:noFill/>
                </a:ln>
                <a:solidFill>
                  <a:schemeClr val="tx1"/>
                </a:solidFill>
                <a:effectLst/>
                <a:uLnTx/>
                <a:uFillTx/>
                <a:latin typeface="Arial" charset="0"/>
                <a:ea typeface="ＭＳ Ｐゴシック" pitchFamily="-108"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5</a:t>
            </a:fld>
            <a:endParaRPr kumimoji="0" lang="en-US" sz="1800" b="0" i="0" u="none" strike="noStrike" kern="1200" cap="none" spc="0" normalizeH="0" baseline="0" noProof="0">
              <a:ln>
                <a:noFill/>
              </a:ln>
              <a:solidFill>
                <a:schemeClr val="tx1"/>
              </a:solidFill>
              <a:effectLst/>
              <a:uLnTx/>
              <a:uFillTx/>
              <a:latin typeface="Arial" charset="0"/>
              <a:ea typeface="ＭＳ Ｐゴシック" pitchFamily="-108" charset="-128"/>
              <a:cs typeface="+mn-cs"/>
            </a:endParaRPr>
          </a:p>
        </p:txBody>
      </p:sp>
      <p:sp>
        <p:nvSpPr>
          <p:cNvPr id="7" name="Rectangle 2"/>
          <p:cNvSpPr>
            <a:spLocks/>
          </p:cNvSpPr>
          <p:nvPr/>
        </p:nvSpPr>
        <p:spPr bwMode="auto">
          <a:xfrm>
            <a:off x="0" y="0"/>
            <a:ext cx="9144000" cy="101600"/>
          </a:xfrm>
          <a:prstGeom prst="rect">
            <a:avLst/>
          </a:prstGeom>
          <a:solidFill>
            <a:srgbClr val="6FB5CC"/>
          </a:solidFill>
          <a:ln w="9525" cap="flat">
            <a:noFill/>
            <a:miter lim="800000"/>
            <a:headEnd type="none" w="med" len="med"/>
            <a:tailEnd type="none" w="med" len="med"/>
          </a:ln>
        </p:spPr>
        <p:txBody>
          <a:bodyPr lIns="0" tIns="0" rIns="0" bIns="0"/>
          <a:lstStyle/>
          <a:p>
            <a:endParaRPr lang="en-US"/>
          </a:p>
        </p:txBody>
      </p:sp>
      <p:pic>
        <p:nvPicPr>
          <p:cNvPr id="8" name="Picture 3"/>
          <p:cNvPicPr>
            <a:picLocks noChangeArrowheads="1"/>
          </p:cNvPicPr>
          <p:nvPr/>
        </p:nvPicPr>
        <p:blipFill>
          <a:blip r:embed="rId2"/>
          <a:srcRect/>
          <a:stretch>
            <a:fillRect/>
          </a:stretch>
        </p:blipFill>
        <p:spPr bwMode="auto">
          <a:xfrm>
            <a:off x="63500" y="6500813"/>
            <a:ext cx="179388" cy="168275"/>
          </a:xfrm>
          <a:prstGeom prst="rect">
            <a:avLst/>
          </a:prstGeom>
          <a:noFill/>
          <a:ln w="9525" cap="flat">
            <a:noFill/>
            <a:miter lim="800000"/>
            <a:headEnd/>
            <a:tailEnd/>
          </a:ln>
        </p:spPr>
      </p:pic>
      <p:sp>
        <p:nvSpPr>
          <p:cNvPr id="10" name="Rectangle 5"/>
          <p:cNvSpPr txBox="1">
            <a:spLocks noChangeArrowheads="1"/>
          </p:cNvSpPr>
          <p:nvPr/>
        </p:nvSpPr>
        <p:spPr>
          <a:xfrm>
            <a:off x="242888" y="1143000"/>
            <a:ext cx="8229600" cy="5283200"/>
          </a:xfrm>
          <a:prstGeom prst="rect">
            <a:avLst/>
          </a:prstGeom>
          <a:ln/>
        </p:spPr>
        <p:txBody>
          <a:bodyPr rIns="132080"/>
          <a:lstStyle/>
          <a:p>
            <a:pPr marL="342900" marR="0" lvl="0" indent="-342900" algn="l" defTabSz="457200" rtl="0" eaLnBrk="0" fontAlgn="base" latinLnBrk="0" hangingPunct="0">
              <a:lnSpc>
                <a:spcPct val="90000"/>
              </a:lnSpc>
              <a:spcBef>
                <a:spcPct val="20000"/>
              </a:spcBef>
              <a:spcAft>
                <a:spcPct val="0"/>
              </a:spcAft>
              <a:buClr>
                <a:srgbClr val="004080"/>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a:ea typeface="MS PGothic" pitchFamily="34" charset="-128"/>
                <a:cs typeface="ＭＳ Ｐゴシック" pitchFamily="-107" charset="-128"/>
              </a:rPr>
              <a:t>Goal </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Produce a logical, health information model that supports semantic interoperability and that is built by harmonizing information from the individual Federal partners and standards organizations </a:t>
            </a:r>
          </a:p>
          <a:p>
            <a:pPr marL="342900" marR="0" lvl="0" indent="-342900" algn="l" defTabSz="457200" rtl="0" eaLnBrk="0" fontAlgn="base" latinLnBrk="0" hangingPunct="0">
              <a:lnSpc>
                <a:spcPct val="90000"/>
              </a:lnSpc>
              <a:spcBef>
                <a:spcPct val="20000"/>
              </a:spcBef>
              <a:spcAft>
                <a:spcPct val="0"/>
              </a:spcAft>
              <a:buClr>
                <a:srgbClr val="004080"/>
              </a:buClr>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a:ea typeface="MS PGothic" pitchFamily="34" charset="-128"/>
                <a:cs typeface="ＭＳ Ｐゴシック" pitchFamily="-107" charset="-128"/>
              </a:rPr>
              <a:t>Principles</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The model will be expressed in standard Unified Modeling Language (UML) notation (it may also be expressed in other notations)</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The model will be designed to meet all Federal partner semantic interoperability needs for the exchange of information with other organizations</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The model will support existing national health standards</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The model will be in the public domain, freely available and easy to access</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The model will be specified as a logical model consisting of a set of domain models</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The model will not specify behaviors (operations) and, at least </a:t>
            </a:r>
            <a:r>
              <a:rPr kumimoji="0" lang="en-US" sz="20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initially, will not specify OCL constraints or rules</a:t>
            </a:r>
          </a:p>
          <a:p>
            <a:pPr marL="563563" marR="0" lvl="1" indent="-285750" algn="l" defTabSz="457200" rtl="0" eaLnBrk="0" fontAlgn="base" latinLnBrk="0" hangingPunct="0">
              <a:lnSpc>
                <a:spcPct val="9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The model will be made available as an XMI export </a:t>
            </a:r>
            <a:endParaRPr kumimoji="0" lang="en-US" sz="2000" b="0" i="0" u="none" strike="noStrike" kern="1200" cap="none" spc="0" normalizeH="0" baseline="0" noProof="0" dirty="0">
              <a:ln>
                <a:noFill/>
              </a:ln>
              <a:solidFill>
                <a:schemeClr val="tx1"/>
              </a:solidFill>
              <a:effectLst/>
              <a:uLnTx/>
              <a:uFillTx/>
              <a:latin typeface="Franklin Gothic Book"/>
              <a:ea typeface="MS PGothic" pitchFamily="34" charset="-128"/>
              <a:cs typeface="+mn-cs"/>
            </a:endParaRPr>
          </a:p>
        </p:txBody>
      </p:sp>
      <p:sp>
        <p:nvSpPr>
          <p:cNvPr id="11" name="Rectangle 6"/>
          <p:cNvSpPr>
            <a:spLocks noGrp="1" noChangeArrowheads="1"/>
          </p:cNvSpPr>
          <p:nvPr>
            <p:ph type="title"/>
          </p:nvPr>
        </p:nvSpPr>
        <p:spPr>
          <a:xfrm>
            <a:off x="242888" y="304800"/>
            <a:ext cx="8659812" cy="838200"/>
          </a:xfrm>
          <a:ln/>
        </p:spPr>
        <p:txBody>
          <a:bodyPr rIns="132080"/>
          <a:lstStyle/>
          <a:p>
            <a:pPr algn="l"/>
            <a:r>
              <a:rPr lang="en-US" dirty="0"/>
              <a:t>FHIM and Associated Terminology Models</a:t>
            </a:r>
            <a:br>
              <a:rPr lang="en-US" dirty="0"/>
            </a:br>
            <a:r>
              <a:rPr lang="en-US" dirty="0"/>
              <a:t>Goal and Principles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18E5348-CDA5-49B0-8AEE-C07790638DBC}" type="slidenum">
              <a:rPr lang="en-US" smtClean="0"/>
              <a:pPr>
                <a:defRPr/>
              </a:pPr>
              <a:t>6</a:t>
            </a:fld>
            <a:endParaRPr lang="en-US" dirty="0"/>
          </a:p>
        </p:txBody>
      </p:sp>
      <p:sp>
        <p:nvSpPr>
          <p:cNvPr id="5" name="Slide Number Placeholder 3"/>
          <p:cNvSpPr txBox="1">
            <a:spLocks/>
          </p:cNvSpPr>
          <p:nvPr/>
        </p:nvSpPr>
        <p:spPr>
          <a:xfrm>
            <a:off x="1141413" y="6488113"/>
            <a:ext cx="242887" cy="22860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2D53950A-8B29-43B4-A733-9A47785FAA16}" type="slidenum">
              <a:rPr kumimoji="0" lang="en-US" sz="1800" b="0" i="0" u="none" strike="noStrike" kern="1200" cap="none" spc="0" normalizeH="0" baseline="0" noProof="0" smtClean="0">
                <a:ln>
                  <a:noFill/>
                </a:ln>
                <a:solidFill>
                  <a:schemeClr val="tx1"/>
                </a:solidFill>
                <a:effectLst/>
                <a:uLnTx/>
                <a:uFillTx/>
                <a:latin typeface="Arial" charset="0"/>
                <a:ea typeface="ＭＳ Ｐゴシック" pitchFamily="-108"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6</a:t>
            </a:fld>
            <a:endParaRPr kumimoji="0" lang="en-US" sz="1800" b="0" i="0" u="none" strike="noStrike" kern="1200" cap="none" spc="0" normalizeH="0" baseline="0" noProof="0">
              <a:ln>
                <a:noFill/>
              </a:ln>
              <a:solidFill>
                <a:schemeClr val="tx1"/>
              </a:solidFill>
              <a:effectLst/>
              <a:uLnTx/>
              <a:uFillTx/>
              <a:latin typeface="Arial" charset="0"/>
              <a:ea typeface="ＭＳ Ｐゴシック" pitchFamily="-108" charset="-128"/>
              <a:cs typeface="+mn-cs"/>
            </a:endParaRPr>
          </a:p>
        </p:txBody>
      </p:sp>
      <p:sp>
        <p:nvSpPr>
          <p:cNvPr id="7" name="Rectangle 2"/>
          <p:cNvSpPr>
            <a:spLocks/>
          </p:cNvSpPr>
          <p:nvPr/>
        </p:nvSpPr>
        <p:spPr bwMode="auto">
          <a:xfrm>
            <a:off x="0" y="0"/>
            <a:ext cx="9144000" cy="101600"/>
          </a:xfrm>
          <a:prstGeom prst="rect">
            <a:avLst/>
          </a:prstGeom>
          <a:solidFill>
            <a:srgbClr val="6FB5CC"/>
          </a:solidFill>
          <a:ln w="9525" cap="flat">
            <a:noFill/>
            <a:miter lim="800000"/>
            <a:headEnd type="none" w="med" len="med"/>
            <a:tailEnd type="none" w="med" len="med"/>
          </a:ln>
        </p:spPr>
        <p:txBody>
          <a:bodyPr lIns="0" tIns="0" rIns="0" bIns="0"/>
          <a:lstStyle/>
          <a:p>
            <a:endParaRPr lang="en-US"/>
          </a:p>
        </p:txBody>
      </p:sp>
      <p:pic>
        <p:nvPicPr>
          <p:cNvPr id="8" name="Picture 3"/>
          <p:cNvPicPr>
            <a:picLocks noChangeArrowheads="1"/>
          </p:cNvPicPr>
          <p:nvPr/>
        </p:nvPicPr>
        <p:blipFill>
          <a:blip r:embed="rId2"/>
          <a:srcRect/>
          <a:stretch>
            <a:fillRect/>
          </a:stretch>
        </p:blipFill>
        <p:spPr bwMode="auto">
          <a:xfrm>
            <a:off x="63500" y="6500813"/>
            <a:ext cx="179388" cy="168275"/>
          </a:xfrm>
          <a:prstGeom prst="rect">
            <a:avLst/>
          </a:prstGeom>
          <a:noFill/>
          <a:ln w="9525" cap="flat">
            <a:noFill/>
            <a:miter lim="800000"/>
            <a:headEnd/>
            <a:tailEnd/>
          </a:ln>
        </p:spPr>
      </p:pic>
      <p:sp>
        <p:nvSpPr>
          <p:cNvPr id="10" name="Rectangle 5"/>
          <p:cNvSpPr>
            <a:spLocks noGrp="1" noChangeArrowheads="1"/>
          </p:cNvSpPr>
          <p:nvPr>
            <p:ph type="title"/>
          </p:nvPr>
        </p:nvSpPr>
        <p:spPr>
          <a:xfrm>
            <a:off x="242888" y="184150"/>
            <a:ext cx="8659812" cy="901700"/>
          </a:xfrm>
          <a:ln/>
        </p:spPr>
        <p:txBody>
          <a:bodyPr rIns="132080"/>
          <a:lstStyle/>
          <a:p>
            <a:pPr algn="l"/>
            <a:r>
              <a:rPr lang="en-US" dirty="0"/>
              <a:t>FHIM and Associated Terminology Models</a:t>
            </a:r>
            <a:br>
              <a:rPr lang="en-US" dirty="0"/>
            </a:br>
            <a:r>
              <a:rPr lang="en-US" dirty="0"/>
              <a:t>Current Status of Information Domain Modeling</a:t>
            </a:r>
          </a:p>
        </p:txBody>
      </p:sp>
      <p:sp>
        <p:nvSpPr>
          <p:cNvPr id="11" name="Rectangle 6"/>
          <p:cNvSpPr txBox="1">
            <a:spLocks noChangeArrowheads="1"/>
          </p:cNvSpPr>
          <p:nvPr/>
        </p:nvSpPr>
        <p:spPr>
          <a:xfrm>
            <a:off x="457200" y="914400"/>
            <a:ext cx="8229600" cy="5600700"/>
          </a:xfrm>
          <a:prstGeom prst="rect">
            <a:avLst/>
          </a:prstGeom>
          <a:ln/>
        </p:spPr>
        <p:txBody>
          <a:bodyPr rIns="132080"/>
          <a:lstStyle/>
          <a:p>
            <a:pPr marL="342900" marR="0" lvl="0" indent="-342900" algn="l" defTabSz="457200" rtl="0" eaLnBrk="0" fontAlgn="base" latinLnBrk="0" hangingPunct="0">
              <a:lnSpc>
                <a:spcPct val="100000"/>
              </a:lnSpc>
              <a:spcBef>
                <a:spcPct val="20000"/>
              </a:spcBef>
              <a:spcAft>
                <a:spcPct val="0"/>
              </a:spcAft>
              <a:buClr>
                <a:srgbClr val="004080"/>
              </a:buClr>
              <a:buSzTx/>
              <a:buFont typeface="Arial" pitchFamily="34" charset="0"/>
              <a:buChar char="•"/>
              <a:tabLst/>
              <a:defRPr/>
            </a:pPr>
            <a:r>
              <a:rPr kumimoji="0" lang="en-US" sz="1600" b="0" i="0" u="none" strike="noStrike" kern="1200" cap="none" spc="0" normalizeH="0" baseline="0" noProof="0" dirty="0" smtClean="0">
                <a:ln>
                  <a:noFill/>
                </a:ln>
                <a:solidFill>
                  <a:srgbClr val="C00000"/>
                </a:solidFill>
                <a:effectLst/>
                <a:uLnTx/>
                <a:uFillTx/>
                <a:latin typeface="Arial"/>
                <a:ea typeface="MS PGothic" pitchFamily="34" charset="-128"/>
                <a:cs typeface="ＭＳ Ｐゴシック" pitchFamily="-107" charset="-128"/>
              </a:rPr>
              <a:t>Domains Already Modeled</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Person</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Security and Privacy</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Eligibility, Enrollment, Coordination of Benefits</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Behavioral Health Assessments</a:t>
            </a:r>
          </a:p>
          <a:p>
            <a:pPr marL="563563" lvl="1" indent="-285750" eaLnBrk="0" hangingPunct="0">
              <a:spcBef>
                <a:spcPct val="20000"/>
              </a:spcBef>
              <a:buFont typeface="Arial" pitchFamily="34" charset="0"/>
              <a:buChar char="–"/>
            </a:pPr>
            <a:r>
              <a:rPr lang="en-US" sz="1600" dirty="0" smtClean="0">
                <a:latin typeface="Franklin Gothic Book"/>
              </a:rPr>
              <a:t>Problem</a:t>
            </a:r>
          </a:p>
          <a:p>
            <a:pPr marL="342900" indent="-342900" eaLnBrk="0" hangingPunct="0">
              <a:spcBef>
                <a:spcPct val="20000"/>
              </a:spcBef>
              <a:buClr>
                <a:srgbClr val="004080"/>
              </a:buClr>
              <a:buFont typeface="Arial" pitchFamily="34" charset="0"/>
              <a:buChar char="•"/>
              <a:defRPr/>
            </a:pPr>
            <a:r>
              <a:rPr lang="en-US" sz="1600" dirty="0" smtClean="0">
                <a:solidFill>
                  <a:srgbClr val="C00000"/>
                </a:solidFill>
                <a:latin typeface="Arial"/>
                <a:cs typeface="ＭＳ Ｐゴシック" pitchFamily="-107" charset="-128"/>
              </a:rPr>
              <a:t>Developed response to PCAST Report (12/10)</a:t>
            </a:r>
          </a:p>
          <a:p>
            <a:pPr marL="342900" marR="0" lvl="0" indent="-342900" algn="l" defTabSz="457200" rtl="0" eaLnBrk="0" fontAlgn="base" latinLnBrk="0" hangingPunct="0">
              <a:lnSpc>
                <a:spcPct val="100000"/>
              </a:lnSpc>
              <a:spcBef>
                <a:spcPct val="20000"/>
              </a:spcBef>
              <a:spcAft>
                <a:spcPct val="0"/>
              </a:spcAft>
              <a:buClr>
                <a:srgbClr val="004080"/>
              </a:buClr>
              <a:buSzTx/>
              <a:buFont typeface="Arial" pitchFamily="34" charset="0"/>
              <a:buChar char="•"/>
              <a:tabLst/>
              <a:defRPr/>
            </a:pPr>
            <a:r>
              <a:rPr kumimoji="0" lang="en-US" sz="1600" b="0" i="0" u="none" strike="noStrike" kern="1200" cap="none" spc="0" normalizeH="0" baseline="0" noProof="0" dirty="0" smtClean="0">
                <a:ln>
                  <a:noFill/>
                </a:ln>
                <a:solidFill>
                  <a:srgbClr val="C00000"/>
                </a:solidFill>
                <a:effectLst/>
                <a:uLnTx/>
                <a:uFillTx/>
                <a:latin typeface="Arial"/>
                <a:ea typeface="MS PGothic" pitchFamily="34" charset="-128"/>
                <a:cs typeface="ＭＳ Ｐゴシック" pitchFamily="-107" charset="-128"/>
              </a:rPr>
              <a:t>Currently Being Modeled</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Lab</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Medications/Pharmacy (including immunizations)</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lang="en-US" sz="1600" dirty="0" smtClean="0">
                <a:latin typeface="Franklin Gothic Book"/>
              </a:rPr>
              <a:t>Allergies</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Terminalogy</a:t>
            </a:r>
          </a:p>
          <a:p>
            <a:pPr marL="342900" marR="0" lvl="0" indent="-342900" algn="l" defTabSz="457200" rtl="0" eaLnBrk="0" fontAlgn="base" latinLnBrk="0" hangingPunct="0">
              <a:lnSpc>
                <a:spcPct val="100000"/>
              </a:lnSpc>
              <a:spcBef>
                <a:spcPct val="20000"/>
              </a:spcBef>
              <a:spcAft>
                <a:spcPct val="0"/>
              </a:spcAft>
              <a:buClr>
                <a:srgbClr val="004080"/>
              </a:buClr>
              <a:buSzTx/>
              <a:buFont typeface="Arial" pitchFamily="34" charset="0"/>
              <a:buChar char="•"/>
              <a:tabLst/>
              <a:defRPr/>
            </a:pPr>
            <a:r>
              <a:rPr kumimoji="0" lang="en-US" sz="1600" b="0" i="0" u="none" strike="noStrike" kern="1200" cap="none" spc="0" normalizeH="0" baseline="0" noProof="0" dirty="0" smtClean="0">
                <a:ln>
                  <a:noFill/>
                </a:ln>
                <a:solidFill>
                  <a:srgbClr val="C00000"/>
                </a:solidFill>
                <a:effectLst/>
                <a:uLnTx/>
                <a:uFillTx/>
                <a:latin typeface="Arial"/>
                <a:ea typeface="MS PGothic" pitchFamily="34" charset="-128"/>
                <a:cs typeface="ＭＳ Ｐゴシック" pitchFamily="-107" charset="-128"/>
              </a:rPr>
              <a:t>Domains Scheduled to Be Modeled</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Orders (General)</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Vital Signs</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Franklin Gothic Book"/>
                <a:ea typeface="MS PGothic" pitchFamily="34" charset="-128"/>
                <a:cs typeface="+mn-cs"/>
              </a:rPr>
              <a:t>Encounters</a:t>
            </a:r>
          </a:p>
          <a:p>
            <a:pPr marL="342900" indent="-342900" eaLnBrk="0" hangingPunct="0">
              <a:spcBef>
                <a:spcPct val="20000"/>
              </a:spcBef>
              <a:buClr>
                <a:srgbClr val="004080"/>
              </a:buClr>
              <a:buFont typeface="Arial" pitchFamily="34" charset="0"/>
              <a:buChar char="•"/>
              <a:defRPr/>
            </a:pPr>
            <a:r>
              <a:rPr lang="en-US" sz="1600" dirty="0" smtClean="0">
                <a:solidFill>
                  <a:srgbClr val="C00000"/>
                </a:solidFill>
                <a:latin typeface="Arial"/>
                <a:cs typeface="ＭＳ Ｐゴシック" pitchFamily="-107" charset="-128"/>
              </a:rPr>
              <a:t>Ongoing work</a:t>
            </a:r>
          </a:p>
          <a:p>
            <a:pPr marL="742950" lvl="1" indent="-285750">
              <a:lnSpc>
                <a:spcPct val="80000"/>
              </a:lnSpc>
              <a:spcBef>
                <a:spcPct val="20000"/>
              </a:spcBef>
              <a:buFontTx/>
              <a:buChar char="–"/>
            </a:pPr>
            <a:r>
              <a:rPr lang="en-US" sz="1600" dirty="0" smtClean="0"/>
              <a:t>Mapping to HL7 S-FM</a:t>
            </a:r>
          </a:p>
          <a:p>
            <a:pPr marL="742950" lvl="1" indent="-285750">
              <a:lnSpc>
                <a:spcPct val="80000"/>
              </a:lnSpc>
              <a:spcBef>
                <a:spcPct val="20000"/>
              </a:spcBef>
              <a:buFontTx/>
              <a:buChar char="–"/>
            </a:pPr>
            <a:r>
              <a:rPr lang="en-US" sz="1600" dirty="0" smtClean="0"/>
              <a:t>Integration with ONC S&amp;I Framework</a:t>
            </a:r>
          </a:p>
          <a:p>
            <a:pPr marL="742950" lvl="1" indent="-285750">
              <a:lnSpc>
                <a:spcPct val="80000"/>
              </a:lnSpc>
              <a:spcBef>
                <a:spcPct val="20000"/>
              </a:spcBef>
              <a:buFontTx/>
              <a:buChar char="–"/>
            </a:pPr>
            <a:r>
              <a:rPr lang="en-US" sz="1600" dirty="0" smtClean="0"/>
              <a:t>Support for VA/DoD Joint Data Interoperability Effort (CIIF)</a:t>
            </a:r>
          </a:p>
          <a:p>
            <a:pPr marL="563563"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Franklin Gothic Book"/>
              <a:ea typeface="MS PGothic" pitchFamily="34" charset="-128"/>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9404307E-FC6D-46DB-89F2-760498E0020B}" type="slidenum">
              <a:rPr lang="en-US" smtClean="0">
                <a:latin typeface="Arial" pitchFamily="34" charset="0"/>
                <a:ea typeface="ＭＳ Ｐゴシック" pitchFamily="34" charset="-128"/>
              </a:rPr>
              <a:pPr>
                <a:defRPr/>
              </a:pPr>
              <a:t>7</a:t>
            </a:fld>
            <a:endParaRPr lang="en-US" smtClean="0">
              <a:latin typeface="Arial" pitchFamily="34" charset="0"/>
              <a:ea typeface="ＭＳ Ｐゴシック" pitchFamily="34" charset="-128"/>
            </a:endParaRPr>
          </a:p>
        </p:txBody>
      </p:sp>
      <p:sp>
        <p:nvSpPr>
          <p:cNvPr id="7171" name="Title 1"/>
          <p:cNvSpPr>
            <a:spLocks noGrp="1"/>
          </p:cNvSpPr>
          <p:nvPr>
            <p:ph type="title"/>
          </p:nvPr>
        </p:nvSpPr>
        <p:spPr bwMode="auto">
          <a:xfrm>
            <a:off x="152400" y="228600"/>
            <a:ext cx="8839200" cy="457200"/>
          </a:xfrm>
          <a:noFill/>
          <a:ln>
            <a:miter lim="800000"/>
            <a:headEnd/>
            <a:tailEnd/>
          </a:ln>
        </p:spPr>
        <p:txBody>
          <a:bodyPr vert="horz" wrap="square" lIns="91440" tIns="45720" rIns="91440" bIns="45720" numCol="1" anchor="t" anchorCtr="0" compatLnSpc="1">
            <a:prstTxWarp prst="textNoShape">
              <a:avLst/>
            </a:prstTxWarp>
          </a:bodyPr>
          <a:lstStyle/>
          <a:p>
            <a:pPr algn="l"/>
            <a:r>
              <a:rPr lang="en-US" dirty="0" smtClean="0">
                <a:latin typeface="Arial" pitchFamily="34" charset="0"/>
              </a:rPr>
              <a:t>FHIM Modeling Update</a:t>
            </a:r>
          </a:p>
        </p:txBody>
      </p:sp>
      <p:graphicFrame>
        <p:nvGraphicFramePr>
          <p:cNvPr id="6" name="Table 5"/>
          <p:cNvGraphicFramePr>
            <a:graphicFrameLocks noGrp="1"/>
          </p:cNvGraphicFramePr>
          <p:nvPr/>
        </p:nvGraphicFramePr>
        <p:xfrm>
          <a:off x="304800" y="838201"/>
          <a:ext cx="8534400" cy="5607995"/>
        </p:xfrm>
        <a:graphic>
          <a:graphicData uri="http://schemas.openxmlformats.org/drawingml/2006/table">
            <a:tbl>
              <a:tblPr firstRow="1" bandRow="1">
                <a:tableStyleId>{5C22544A-7EE6-4342-B048-85BDC9FD1C3A}</a:tableStyleId>
              </a:tblPr>
              <a:tblGrid>
                <a:gridCol w="1143000"/>
                <a:gridCol w="1524000"/>
                <a:gridCol w="3505200"/>
                <a:gridCol w="2362200"/>
              </a:tblGrid>
              <a:tr h="533399">
                <a:tc>
                  <a:txBody>
                    <a:bodyPr/>
                    <a:lstStyle/>
                    <a:p>
                      <a:pPr algn="l"/>
                      <a:r>
                        <a:rPr lang="en-US" sz="1400" dirty="0" smtClean="0">
                          <a:latin typeface="Calibri" pitchFamily="34" charset="0"/>
                        </a:rPr>
                        <a:t>Domain Model</a:t>
                      </a:r>
                      <a:endParaRPr lang="en-US" sz="1400" dirty="0">
                        <a:latin typeface="Calibri" pitchFamily="34" charset="0"/>
                      </a:endParaRPr>
                    </a:p>
                  </a:txBody>
                  <a:tcPr>
                    <a:solidFill>
                      <a:srgbClr val="000066"/>
                    </a:solidFill>
                  </a:tcPr>
                </a:tc>
                <a:tc>
                  <a:txBody>
                    <a:bodyPr/>
                    <a:lstStyle/>
                    <a:p>
                      <a:pPr algn="l"/>
                      <a:r>
                        <a:rPr lang="en-US" sz="1400" dirty="0" smtClean="0">
                          <a:latin typeface="Calibri" pitchFamily="34" charset="0"/>
                        </a:rPr>
                        <a:t>Lead Modelers/ Participants</a:t>
                      </a:r>
                      <a:endParaRPr lang="en-US" sz="1400" dirty="0">
                        <a:latin typeface="Calibri" pitchFamily="34" charset="0"/>
                      </a:endParaRPr>
                    </a:p>
                  </a:txBody>
                  <a:tcPr>
                    <a:solidFill>
                      <a:srgbClr val="000066"/>
                    </a:solidFill>
                  </a:tcPr>
                </a:tc>
                <a:tc>
                  <a:txBody>
                    <a:bodyPr/>
                    <a:lstStyle/>
                    <a:p>
                      <a:pPr algn="l"/>
                      <a:r>
                        <a:rPr lang="en-US" sz="1400" dirty="0" smtClean="0">
                          <a:latin typeface="Calibri" pitchFamily="34" charset="0"/>
                        </a:rPr>
                        <a:t>Update</a:t>
                      </a:r>
                      <a:endParaRPr lang="en-US" sz="1400" dirty="0">
                        <a:latin typeface="Calibri" pitchFamily="34" charset="0"/>
                      </a:endParaRPr>
                    </a:p>
                  </a:txBody>
                  <a:tcPr>
                    <a:solidFill>
                      <a:srgbClr val="002060"/>
                    </a:solidFill>
                  </a:tcPr>
                </a:tc>
                <a:tc>
                  <a:txBody>
                    <a:bodyPr/>
                    <a:lstStyle/>
                    <a:p>
                      <a:pPr algn="l"/>
                      <a:r>
                        <a:rPr lang="en-US" sz="1400" dirty="0" smtClean="0">
                          <a:latin typeface="Calibri" pitchFamily="34" charset="0"/>
                        </a:rPr>
                        <a:t>Meeting Information</a:t>
                      </a:r>
                      <a:endParaRPr lang="en-US" sz="1400" dirty="0">
                        <a:latin typeface="Calibri" pitchFamily="34" charset="0"/>
                      </a:endParaRPr>
                    </a:p>
                  </a:txBody>
                  <a:tcPr>
                    <a:solidFill>
                      <a:srgbClr val="002060"/>
                    </a:solidFill>
                  </a:tcPr>
                </a:tc>
              </a:tr>
              <a:tr h="1159122">
                <a:tc>
                  <a:txBody>
                    <a:bodyPr/>
                    <a:lstStyle/>
                    <a:p>
                      <a:r>
                        <a:rPr lang="en-US" sz="1200" b="1" dirty="0" smtClean="0">
                          <a:latin typeface="Calibri" pitchFamily="34" charset="0"/>
                        </a:rPr>
                        <a:t>Allergy</a:t>
                      </a:r>
                      <a:r>
                        <a:rPr lang="en-US" sz="1200" b="1" baseline="0" dirty="0" smtClean="0">
                          <a:latin typeface="Calibri" pitchFamily="34" charset="0"/>
                        </a:rPr>
                        <a:t> Domain</a:t>
                      </a:r>
                      <a:endParaRPr lang="en-US" sz="1200" b="1" dirty="0">
                        <a:latin typeface="Calibri" pitchFamily="34" charset="0"/>
                      </a:endParaRPr>
                    </a:p>
                  </a:txBody>
                  <a:tcPr/>
                </a:tc>
                <a:tc>
                  <a:txBody>
                    <a:bodyPr/>
                    <a:lstStyle/>
                    <a:p>
                      <a:r>
                        <a:rPr lang="en-US" sz="1200" dirty="0" smtClean="0">
                          <a:latin typeface="Calibri" pitchFamily="34" charset="0"/>
                        </a:rPr>
                        <a:t>Steve</a:t>
                      </a:r>
                      <a:r>
                        <a:rPr lang="en-US" sz="1200" baseline="0" dirty="0" smtClean="0">
                          <a:latin typeface="Calibri" pitchFamily="34" charset="0"/>
                        </a:rPr>
                        <a:t> Wagner (PM)</a:t>
                      </a:r>
                      <a:endParaRPr lang="en-US" sz="1200" dirty="0" smtClean="0">
                        <a:latin typeface="Calibri" pitchFamily="34" charset="0"/>
                      </a:endParaRPr>
                    </a:p>
                    <a:p>
                      <a:r>
                        <a:rPr lang="en-US" sz="1200" dirty="0" smtClean="0">
                          <a:latin typeface="Calibri" pitchFamily="34" charset="0"/>
                        </a:rPr>
                        <a:t>Galen Mulroney (VA)</a:t>
                      </a:r>
                    </a:p>
                    <a:p>
                      <a:r>
                        <a:rPr lang="en-US" sz="1200" dirty="0" smtClean="0">
                          <a:latin typeface="Calibri" pitchFamily="34" charset="0"/>
                        </a:rPr>
                        <a:t>Jim McKim</a:t>
                      </a:r>
                      <a:r>
                        <a:rPr lang="en-US" sz="1200" baseline="0" dirty="0" smtClean="0">
                          <a:latin typeface="Calibri" pitchFamily="34" charset="0"/>
                        </a:rPr>
                        <a:t> </a:t>
                      </a:r>
                    </a:p>
                    <a:p>
                      <a:r>
                        <a:rPr lang="en-US" sz="1200" baseline="0" dirty="0" smtClean="0">
                          <a:latin typeface="Calibri" pitchFamily="34" charset="0"/>
                        </a:rPr>
                        <a:t>Mike Fitch</a:t>
                      </a:r>
                    </a:p>
                    <a:p>
                      <a:r>
                        <a:rPr lang="en-US" sz="1200" baseline="0" dirty="0" smtClean="0">
                          <a:latin typeface="Calibri" pitchFamily="34" charset="0"/>
                        </a:rPr>
                        <a:t>Mumtaz Karamete</a:t>
                      </a:r>
                    </a:p>
                    <a:p>
                      <a:r>
                        <a:rPr lang="en-US" sz="1200" baseline="0" dirty="0" smtClean="0">
                          <a:latin typeface="Calibri" pitchFamily="34" charset="0"/>
                        </a:rPr>
                        <a:t>Molly McMorrow</a:t>
                      </a:r>
                      <a:endParaRPr lang="en-US" sz="1200" dirty="0">
                        <a:latin typeface="Calibri" pitchFamily="34" charset="0"/>
                      </a:endParaRPr>
                    </a:p>
                  </a:txBody>
                  <a:tcPr/>
                </a:tc>
                <a:tc>
                  <a:txBody>
                    <a:bodyPr/>
                    <a:lstStyle/>
                    <a:p>
                      <a:pPr marL="169863" indent="-169863">
                        <a:buFont typeface="Wingdings" pitchFamily="2" charset="2"/>
                        <a:buChar char="§"/>
                      </a:pPr>
                      <a:r>
                        <a:rPr lang="en-US" sz="1200" dirty="0" smtClean="0">
                          <a:latin typeface="Calibri" pitchFamily="34" charset="0"/>
                        </a:rPr>
                        <a:t>Allergy Domain Workbook created (v6)</a:t>
                      </a:r>
                    </a:p>
                    <a:p>
                      <a:pPr marL="169863" indent="-169863">
                        <a:buFont typeface="Wingdings" pitchFamily="2" charset="2"/>
                        <a:buChar char="§"/>
                      </a:pPr>
                      <a:r>
                        <a:rPr lang="en-US" sz="1200" dirty="0" smtClean="0">
                          <a:latin typeface="Calibri" pitchFamily="34" charset="0"/>
                        </a:rPr>
                        <a:t>Allergies has started formal information modeling work and expects to complete their first iteration  domain modeling in 2-3 weeks</a:t>
                      </a:r>
                    </a:p>
                    <a:p>
                      <a:pPr marL="169863" indent="-169863">
                        <a:buFont typeface="Wingdings" pitchFamily="2" charset="2"/>
                        <a:buChar char="§"/>
                      </a:pPr>
                      <a:endParaRPr lang="en-US" sz="1200" dirty="0">
                        <a:latin typeface="Calibri" pitchFamily="34" charset="0"/>
                      </a:endParaRPr>
                    </a:p>
                  </a:txBody>
                  <a:tcPr/>
                </a:tc>
                <a:tc>
                  <a:txBody>
                    <a:bodyPr/>
                    <a:lstStyle/>
                    <a:p>
                      <a:pPr marL="169863" indent="-169863">
                        <a:buFont typeface="Wingdings" pitchFamily="2" charset="2"/>
                        <a:buChar char="§"/>
                      </a:pPr>
                      <a:r>
                        <a:rPr lang="en-US" sz="1200" dirty="0" smtClean="0">
                          <a:latin typeface="Calibri" pitchFamily="34" charset="0"/>
                        </a:rPr>
                        <a:t>Name: FHIMS WG Allergy Domain</a:t>
                      </a:r>
                    </a:p>
                    <a:p>
                      <a:pPr marL="169863" indent="-169863">
                        <a:buFont typeface="Wingdings" pitchFamily="2" charset="2"/>
                        <a:buChar char="§"/>
                      </a:pPr>
                      <a:r>
                        <a:rPr lang="en-US" sz="1200" dirty="0" smtClean="0">
                          <a:latin typeface="Calibri" pitchFamily="34" charset="0"/>
                        </a:rPr>
                        <a:t>Recurring Weekly Call Every</a:t>
                      </a:r>
                      <a:r>
                        <a:rPr lang="en-US" sz="1200" baseline="0" dirty="0" smtClean="0">
                          <a:latin typeface="Calibri" pitchFamily="34" charset="0"/>
                        </a:rPr>
                        <a:t> Monday</a:t>
                      </a:r>
                    </a:p>
                    <a:p>
                      <a:pPr marL="169863" indent="-169863">
                        <a:buFont typeface="Wingdings" pitchFamily="2" charset="2"/>
                        <a:buChar char="§"/>
                      </a:pPr>
                      <a:r>
                        <a:rPr lang="en-US" sz="1200" baseline="0" dirty="0" smtClean="0">
                          <a:latin typeface="Calibri" pitchFamily="34" charset="0"/>
                        </a:rPr>
                        <a:t>Time of the call: 2:00  - 3:00 PM EDT</a:t>
                      </a:r>
                      <a:endParaRPr lang="en-US" sz="1200" dirty="0">
                        <a:latin typeface="Calibri" pitchFamily="34" charset="0"/>
                      </a:endParaRPr>
                    </a:p>
                  </a:txBody>
                  <a:tcPr/>
                </a:tc>
              </a:tr>
              <a:tr h="1325556">
                <a:tc>
                  <a:txBody>
                    <a:bodyPr/>
                    <a:lstStyle/>
                    <a:p>
                      <a:r>
                        <a:rPr lang="en-US" sz="1200" b="1" dirty="0" smtClean="0">
                          <a:latin typeface="Calibri" pitchFamily="34" charset="0"/>
                        </a:rPr>
                        <a:t>Medication Management/</a:t>
                      </a:r>
                    </a:p>
                    <a:p>
                      <a:r>
                        <a:rPr lang="en-US" sz="1200" b="1" dirty="0" smtClean="0">
                          <a:latin typeface="Calibri" pitchFamily="34" charset="0"/>
                        </a:rPr>
                        <a:t>Pharmacy</a:t>
                      </a:r>
                      <a:endParaRPr lang="en-US" sz="1200" b="1" dirty="0">
                        <a:latin typeface="Calibri" pitchFamily="34" charset="0"/>
                      </a:endParaRPr>
                    </a:p>
                  </a:txBody>
                  <a:tcPr/>
                </a:tc>
                <a:tc>
                  <a:txBody>
                    <a:bodyPr/>
                    <a:lstStyle/>
                    <a:p>
                      <a:pPr marL="169863" indent="-169863" algn="l" defTabSz="457200" rtl="0" eaLnBrk="1" latinLnBrk="0" hangingPunct="1">
                        <a:buFont typeface="Wingdings" pitchFamily="2" charset="2"/>
                        <a:buNone/>
                      </a:pPr>
                      <a:r>
                        <a:rPr lang="en-US" sz="1200" kern="1200" dirty="0" smtClean="0">
                          <a:solidFill>
                            <a:schemeClr val="dk1"/>
                          </a:solidFill>
                          <a:latin typeface="Calibri" pitchFamily="34" charset="0"/>
                          <a:ea typeface="+mn-ea"/>
                          <a:cs typeface="+mn-cs"/>
                        </a:rPr>
                        <a:t>Steve</a:t>
                      </a:r>
                      <a:r>
                        <a:rPr lang="en-US" sz="1200" kern="1200" baseline="0" dirty="0" smtClean="0">
                          <a:solidFill>
                            <a:schemeClr val="dk1"/>
                          </a:solidFill>
                          <a:latin typeface="Calibri" pitchFamily="34" charset="0"/>
                          <a:ea typeface="+mn-ea"/>
                          <a:cs typeface="+mn-cs"/>
                        </a:rPr>
                        <a:t> Wagner</a:t>
                      </a:r>
                    </a:p>
                    <a:p>
                      <a:pPr marL="169863" indent="-169863" algn="l" defTabSz="457200" rtl="0" eaLnBrk="1" latinLnBrk="0" hangingPunct="1">
                        <a:buFont typeface="Wingdings" pitchFamily="2" charset="2"/>
                        <a:buNone/>
                      </a:pPr>
                      <a:r>
                        <a:rPr lang="en-US" sz="1200" kern="1200" baseline="0" dirty="0" smtClean="0">
                          <a:solidFill>
                            <a:schemeClr val="dk1"/>
                          </a:solidFill>
                          <a:latin typeface="Calibri" pitchFamily="34" charset="0"/>
                          <a:ea typeface="+mn-ea"/>
                          <a:cs typeface="+mn-cs"/>
                        </a:rPr>
                        <a:t>Galen Mulroney (VA)</a:t>
                      </a:r>
                    </a:p>
                    <a:p>
                      <a:pPr marL="169863" marR="0" indent="-169863" algn="l" defTabSz="457200" rtl="0" eaLnBrk="1" fontAlgn="auto" latinLnBrk="0" hangingPunct="1">
                        <a:lnSpc>
                          <a:spcPct val="100000"/>
                        </a:lnSpc>
                        <a:spcBef>
                          <a:spcPts val="0"/>
                        </a:spcBef>
                        <a:spcAft>
                          <a:spcPts val="0"/>
                        </a:spcAft>
                        <a:buClrTx/>
                        <a:buSzTx/>
                        <a:buFont typeface="Wingdings" pitchFamily="2" charset="2"/>
                        <a:buNone/>
                        <a:tabLst/>
                        <a:defRPr/>
                      </a:pPr>
                      <a:r>
                        <a:rPr lang="en-US" sz="1200" kern="1200" baseline="0" dirty="0" smtClean="0">
                          <a:solidFill>
                            <a:schemeClr val="dk1"/>
                          </a:solidFill>
                          <a:latin typeface="Calibri" pitchFamily="34" charset="0"/>
                          <a:ea typeface="+mn-ea"/>
                          <a:cs typeface="+mn-cs"/>
                        </a:rPr>
                        <a:t>Kosta Makrodimitris</a:t>
                      </a:r>
                    </a:p>
                    <a:p>
                      <a:pPr marL="169863" marR="0" indent="-169863" algn="l" defTabSz="457200" rtl="0" eaLnBrk="1" fontAlgn="auto" latinLnBrk="0" hangingPunct="1">
                        <a:lnSpc>
                          <a:spcPct val="100000"/>
                        </a:lnSpc>
                        <a:spcBef>
                          <a:spcPts val="0"/>
                        </a:spcBef>
                        <a:spcAft>
                          <a:spcPts val="0"/>
                        </a:spcAft>
                        <a:buClrTx/>
                        <a:buSzTx/>
                        <a:buFont typeface="Wingdings" pitchFamily="2" charset="2"/>
                        <a:buNone/>
                        <a:tabLst/>
                        <a:defRPr/>
                      </a:pPr>
                      <a:r>
                        <a:rPr lang="en-US" sz="1200" kern="1200" baseline="0" dirty="0" smtClean="0">
                          <a:solidFill>
                            <a:schemeClr val="dk1"/>
                          </a:solidFill>
                          <a:latin typeface="Calibri" pitchFamily="34" charset="0"/>
                          <a:ea typeface="+mn-ea"/>
                          <a:cs typeface="+mn-cs"/>
                        </a:rPr>
                        <a:t>Mitra </a:t>
                      </a:r>
                      <a:r>
                        <a:rPr lang="en-US" sz="1200" kern="1200" baseline="0" dirty="0" err="1" smtClean="0">
                          <a:solidFill>
                            <a:schemeClr val="dk1"/>
                          </a:solidFill>
                          <a:latin typeface="Calibri" pitchFamily="34" charset="0"/>
                          <a:ea typeface="+mn-ea"/>
                          <a:cs typeface="+mn-cs"/>
                        </a:rPr>
                        <a:t>Rocca</a:t>
                      </a:r>
                      <a:endParaRPr lang="en-US" sz="1200" kern="1200" baseline="0" dirty="0" smtClean="0">
                        <a:solidFill>
                          <a:schemeClr val="dk1"/>
                        </a:solidFill>
                        <a:latin typeface="Calibri" pitchFamily="34" charset="0"/>
                        <a:ea typeface="+mn-ea"/>
                        <a:cs typeface="+mn-cs"/>
                      </a:endParaRPr>
                    </a:p>
                    <a:p>
                      <a:pPr marL="169863" marR="0" indent="-169863" algn="l" defTabSz="457200" rtl="0" eaLnBrk="1" fontAlgn="auto" latinLnBrk="0" hangingPunct="1">
                        <a:lnSpc>
                          <a:spcPct val="100000"/>
                        </a:lnSpc>
                        <a:spcBef>
                          <a:spcPts val="0"/>
                        </a:spcBef>
                        <a:spcAft>
                          <a:spcPts val="0"/>
                        </a:spcAft>
                        <a:buClrTx/>
                        <a:buSzTx/>
                        <a:buFont typeface="Wingdings" pitchFamily="2" charset="2"/>
                        <a:buNone/>
                        <a:tabLst/>
                        <a:defRPr/>
                      </a:pPr>
                      <a:r>
                        <a:rPr lang="en-US" sz="1200" kern="1200" baseline="0" dirty="0" smtClean="0">
                          <a:solidFill>
                            <a:schemeClr val="dk1"/>
                          </a:solidFill>
                          <a:latin typeface="Calibri" pitchFamily="34" charset="0"/>
                          <a:ea typeface="+mn-ea"/>
                          <a:cs typeface="+mn-cs"/>
                        </a:rPr>
                        <a:t>Steve Hufnagel</a:t>
                      </a:r>
                      <a:endParaRPr lang="en-US" sz="1200" kern="1200" dirty="0">
                        <a:solidFill>
                          <a:schemeClr val="dk1"/>
                        </a:solidFill>
                        <a:latin typeface="Calibri" pitchFamily="34" charset="0"/>
                        <a:ea typeface="+mn-ea"/>
                        <a:cs typeface="+mn-cs"/>
                      </a:endParaRPr>
                    </a:p>
                  </a:txBody>
                  <a:tcPr/>
                </a:tc>
                <a:tc>
                  <a:txBody>
                    <a:bodyPr/>
                    <a:lstStyle/>
                    <a:p>
                      <a:pPr marL="169863" indent="-169863" algn="l" defTabSz="457200" rtl="0" eaLnBrk="1" latinLnBrk="0" hangingPunct="1">
                        <a:buFont typeface="Wingdings" pitchFamily="2" charset="2"/>
                        <a:buChar char="§"/>
                      </a:pPr>
                      <a:r>
                        <a:rPr lang="en-US" sz="1200" kern="1200" dirty="0" smtClean="0">
                          <a:solidFill>
                            <a:schemeClr val="dk1"/>
                          </a:solidFill>
                          <a:latin typeface="Calibri" pitchFamily="34" charset="0"/>
                          <a:ea typeface="+mn-ea"/>
                          <a:cs typeface="+mn-cs"/>
                        </a:rPr>
                        <a:t>First iteration is currently</a:t>
                      </a:r>
                      <a:r>
                        <a:rPr lang="en-US" sz="1200" kern="1200" baseline="0" dirty="0" smtClean="0">
                          <a:solidFill>
                            <a:schemeClr val="dk1"/>
                          </a:solidFill>
                          <a:latin typeface="Calibri" pitchFamily="34" charset="0"/>
                          <a:ea typeface="+mn-ea"/>
                          <a:cs typeface="+mn-cs"/>
                        </a:rPr>
                        <a:t> in development</a:t>
                      </a:r>
                      <a:endParaRPr lang="en-US" sz="1200" kern="1200" dirty="0">
                        <a:solidFill>
                          <a:schemeClr val="dk1"/>
                        </a:solidFill>
                        <a:latin typeface="Calibri" pitchFamily="34" charset="0"/>
                        <a:ea typeface="+mn-ea"/>
                        <a:cs typeface="+mn-cs"/>
                      </a:endParaRPr>
                    </a:p>
                  </a:txBody>
                  <a:tcPr/>
                </a:tc>
                <a:tc>
                  <a:txBody>
                    <a:bodyPr/>
                    <a:lstStyle/>
                    <a:p>
                      <a:pPr marL="169863" indent="-169863">
                        <a:buFont typeface="Wingdings" pitchFamily="2" charset="2"/>
                        <a:buChar char="§"/>
                        <a:tabLst/>
                      </a:pPr>
                      <a:r>
                        <a:rPr lang="en-US" sz="1200" kern="1200" baseline="0" dirty="0" smtClean="0">
                          <a:solidFill>
                            <a:schemeClr val="dk1"/>
                          </a:solidFill>
                          <a:latin typeface="Calibri" pitchFamily="34" charset="0"/>
                          <a:ea typeface="+mn-ea"/>
                          <a:cs typeface="+mn-cs"/>
                        </a:rPr>
                        <a:t>Name:  FHIMS WG Medications/Pharmacy domain modeling call</a:t>
                      </a:r>
                    </a:p>
                    <a:p>
                      <a:pPr marL="169863" indent="-169863">
                        <a:buFont typeface="Wingdings" pitchFamily="2" charset="2"/>
                        <a:buChar char="§"/>
                        <a:tabLst/>
                      </a:pPr>
                      <a:r>
                        <a:rPr lang="en-US" sz="1200" kern="1200" baseline="0" dirty="0" smtClean="0">
                          <a:solidFill>
                            <a:schemeClr val="dk1"/>
                          </a:solidFill>
                          <a:latin typeface="Calibri" pitchFamily="34" charset="0"/>
                          <a:ea typeface="+mn-ea"/>
                          <a:cs typeface="+mn-cs"/>
                        </a:rPr>
                        <a:t>Recurring Weekly Call Every Monday</a:t>
                      </a:r>
                    </a:p>
                    <a:p>
                      <a:pPr marL="169863" indent="-169863">
                        <a:buFont typeface="Wingdings" pitchFamily="2" charset="2"/>
                        <a:buChar char="§"/>
                        <a:tabLst/>
                      </a:pPr>
                      <a:r>
                        <a:rPr lang="en-US" sz="1200" kern="1200" baseline="0" dirty="0" smtClean="0">
                          <a:solidFill>
                            <a:schemeClr val="dk1"/>
                          </a:solidFill>
                          <a:latin typeface="Calibri" pitchFamily="34" charset="0"/>
                          <a:ea typeface="+mn-ea"/>
                          <a:cs typeface="+mn-cs"/>
                        </a:rPr>
                        <a:t>Time of Call: 3:00 - 4:00 PM EDT</a:t>
                      </a:r>
                    </a:p>
                  </a:txBody>
                  <a:tcPr/>
                </a:tc>
              </a:tr>
              <a:tr h="1093584">
                <a:tc>
                  <a:txBody>
                    <a:bodyPr/>
                    <a:lstStyle/>
                    <a:p>
                      <a:r>
                        <a:rPr lang="en-US" sz="1200" b="1" dirty="0" smtClean="0">
                          <a:latin typeface="Calibri" pitchFamily="34" charset="0"/>
                        </a:rPr>
                        <a:t>Laboratory</a:t>
                      </a:r>
                      <a:endParaRPr lang="en-US" sz="1200" b="1" dirty="0">
                        <a:latin typeface="Calibri" pitchFamily="34" charset="0"/>
                      </a:endParaRPr>
                    </a:p>
                  </a:txBody>
                  <a:tcPr/>
                </a:tc>
                <a:tc>
                  <a:txBody>
                    <a:bodyPr/>
                    <a:lstStyle/>
                    <a:p>
                      <a:pPr marL="0" lvl="0" algn="l" defTabSz="914400" rtl="0" eaLnBrk="1" latinLnBrk="0" hangingPunct="1"/>
                      <a:r>
                        <a:rPr lang="en-US" sz="1200" kern="1200" dirty="0" smtClean="0">
                          <a:solidFill>
                            <a:schemeClr val="dk1"/>
                          </a:solidFill>
                          <a:latin typeface="Calibri" pitchFamily="34" charset="0"/>
                          <a:ea typeface="+mn-ea"/>
                          <a:cs typeface="+mn-cs"/>
                        </a:rPr>
                        <a:t>Steve</a:t>
                      </a:r>
                      <a:r>
                        <a:rPr lang="en-US" sz="1200" kern="1200" baseline="0" dirty="0" smtClean="0">
                          <a:solidFill>
                            <a:schemeClr val="dk1"/>
                          </a:solidFill>
                          <a:latin typeface="Calibri" pitchFamily="34" charset="0"/>
                          <a:ea typeface="+mn-ea"/>
                          <a:cs typeface="+mn-cs"/>
                        </a:rPr>
                        <a:t> Wagner (PM)</a:t>
                      </a:r>
                      <a:endParaRPr lang="en-US" sz="1200" kern="1200" dirty="0" smtClean="0">
                        <a:solidFill>
                          <a:schemeClr val="dk1"/>
                        </a:solidFill>
                        <a:latin typeface="Calibri" pitchFamily="34" charset="0"/>
                        <a:ea typeface="+mn-ea"/>
                        <a:cs typeface="+mn-cs"/>
                      </a:endParaRPr>
                    </a:p>
                  </a:txBody>
                  <a:tcPr/>
                </a:tc>
                <a:tc>
                  <a:txBody>
                    <a:bodyPr/>
                    <a:lstStyle/>
                    <a:p>
                      <a:pPr marL="169863" indent="-169863">
                        <a:buFont typeface="Wingdings" pitchFamily="2" charset="2"/>
                        <a:buChar char="§"/>
                      </a:pPr>
                      <a:r>
                        <a:rPr lang="en-US" sz="1200" dirty="0" smtClean="0">
                          <a:latin typeface="Calibri" pitchFamily="34" charset="0"/>
                        </a:rPr>
                        <a:t>Laboratory</a:t>
                      </a:r>
                      <a:r>
                        <a:rPr lang="en-US" sz="1200" baseline="0" dirty="0" smtClean="0">
                          <a:latin typeface="Calibri" pitchFamily="34" charset="0"/>
                        </a:rPr>
                        <a:t> team started on the 3</a:t>
                      </a:r>
                      <a:r>
                        <a:rPr lang="en-US" sz="1200" baseline="30000" dirty="0" smtClean="0">
                          <a:latin typeface="Calibri" pitchFamily="34" charset="0"/>
                        </a:rPr>
                        <a:t>rd</a:t>
                      </a:r>
                      <a:r>
                        <a:rPr lang="en-US" sz="1200" baseline="0" dirty="0" smtClean="0">
                          <a:latin typeface="Calibri" pitchFamily="34" charset="0"/>
                        </a:rPr>
                        <a:t> iteration of the information model</a:t>
                      </a:r>
                      <a:endParaRPr lang="en-US" sz="1200" dirty="0">
                        <a:latin typeface="Calibri" pitchFamily="34" charset="0"/>
                      </a:endParaRPr>
                    </a:p>
                  </a:txBody>
                  <a:tcPr/>
                </a:tc>
                <a:tc>
                  <a:txBody>
                    <a:bodyPr/>
                    <a:lstStyle/>
                    <a:p>
                      <a:pPr marL="169863" indent="-169863">
                        <a:buFont typeface="Wingdings" pitchFamily="2" charset="2"/>
                        <a:buChar char="§"/>
                      </a:pPr>
                      <a:r>
                        <a:rPr lang="en-US" sz="1200" dirty="0" smtClean="0">
                          <a:latin typeface="Calibri" pitchFamily="34" charset="0"/>
                        </a:rPr>
                        <a:t>Name: FHIMS WG Laboratory</a:t>
                      </a:r>
                      <a:r>
                        <a:rPr lang="en-US" sz="1200" baseline="0" dirty="0" smtClean="0">
                          <a:latin typeface="Calibri" pitchFamily="34" charset="0"/>
                        </a:rPr>
                        <a:t> Domain</a:t>
                      </a:r>
                      <a:endParaRPr lang="en-US" sz="1200" dirty="0" smtClean="0">
                        <a:latin typeface="Calibri" pitchFamily="34" charset="0"/>
                      </a:endParaRPr>
                    </a:p>
                    <a:p>
                      <a:pPr marL="169863" indent="-169863">
                        <a:buFont typeface="Wingdings" pitchFamily="2" charset="2"/>
                        <a:buChar char="§"/>
                      </a:pPr>
                      <a:r>
                        <a:rPr lang="en-US" sz="1200" dirty="0" smtClean="0">
                          <a:latin typeface="Calibri" pitchFamily="34" charset="0"/>
                        </a:rPr>
                        <a:t>Recurring Weekly Call Every Monday</a:t>
                      </a:r>
                    </a:p>
                    <a:p>
                      <a:pPr marL="169863" indent="-169863">
                        <a:buFont typeface="Wingdings" pitchFamily="2" charset="2"/>
                        <a:buChar char="§"/>
                      </a:pPr>
                      <a:r>
                        <a:rPr lang="en-US" sz="1200" dirty="0" smtClean="0">
                          <a:latin typeface="Calibri" pitchFamily="34" charset="0"/>
                        </a:rPr>
                        <a:t>Time of Call: 10:00 - 11:30 AM EDT</a:t>
                      </a:r>
                    </a:p>
                    <a:p>
                      <a:pPr marL="169863" indent="-169863">
                        <a:buFont typeface="Wingdings" pitchFamily="2" charset="2"/>
                        <a:buChar char="§"/>
                      </a:pPr>
                      <a:endParaRPr lang="en-US" sz="1200" dirty="0">
                        <a:latin typeface="Calibri" pitchFamily="34" charset="0"/>
                      </a:endParaRPr>
                    </a:p>
                  </a:txBody>
                  <a:tcPr/>
                </a:tc>
              </a:tr>
              <a:tr h="581842">
                <a:tc>
                  <a:txBody>
                    <a:bodyPr/>
                    <a:lstStyle/>
                    <a:p>
                      <a:r>
                        <a:rPr lang="en-US" sz="1200" b="1" dirty="0" smtClean="0">
                          <a:latin typeface="Calibri" pitchFamily="34" charset="0"/>
                        </a:rPr>
                        <a:t>Terminalogy </a:t>
                      </a:r>
                    </a:p>
                    <a:p>
                      <a:r>
                        <a:rPr lang="en-US" sz="1200" b="1" dirty="0" smtClean="0">
                          <a:latin typeface="Calibri" pitchFamily="34" charset="0"/>
                        </a:rPr>
                        <a:t>Management</a:t>
                      </a:r>
                      <a:endParaRPr lang="en-US" sz="1200" b="1" dirty="0">
                        <a:latin typeface="Calibri" pitchFamily="34" charset="0"/>
                      </a:endParaRPr>
                    </a:p>
                  </a:txBody>
                  <a:tcPr/>
                </a:tc>
                <a:tc>
                  <a:txBody>
                    <a:bodyPr/>
                    <a:lstStyle/>
                    <a:p>
                      <a:r>
                        <a:rPr lang="en-US" sz="1200" dirty="0" smtClean="0">
                          <a:latin typeface="Calibri" pitchFamily="34" charset="0"/>
                        </a:rPr>
                        <a:t>Steve Wagner (PM) </a:t>
                      </a:r>
                      <a:endParaRPr lang="en-US" sz="1200" dirty="0">
                        <a:latin typeface="Calibri" pitchFamily="34" charset="0"/>
                      </a:endParaRPr>
                    </a:p>
                  </a:txBody>
                  <a:tcPr/>
                </a:tc>
                <a:tc>
                  <a:txBody>
                    <a:bodyPr/>
                    <a:lstStyle/>
                    <a:p>
                      <a:pPr marL="169863" marR="0" indent="-169863" algn="l" defTabSz="457200" rtl="0" eaLnBrk="1" fontAlgn="auto" latinLnBrk="0" hangingPunct="1">
                        <a:lnSpc>
                          <a:spcPct val="100000"/>
                        </a:lnSpc>
                        <a:spcBef>
                          <a:spcPts val="0"/>
                        </a:spcBef>
                        <a:spcAft>
                          <a:spcPts val="0"/>
                        </a:spcAft>
                        <a:buClrTx/>
                        <a:buSzTx/>
                        <a:buFont typeface="Wingdings" pitchFamily="2" charset="2"/>
                        <a:buChar char="§"/>
                        <a:tabLst/>
                        <a:defRPr/>
                      </a:pPr>
                      <a:r>
                        <a:rPr lang="en-US" sz="1200" kern="1200" dirty="0" smtClean="0">
                          <a:solidFill>
                            <a:schemeClr val="dk1"/>
                          </a:solidFill>
                          <a:latin typeface="Calibri" pitchFamily="34" charset="0"/>
                          <a:ea typeface="+mn-ea"/>
                          <a:cs typeface="+mn-cs"/>
                        </a:rPr>
                        <a:t>The PMO indicated that he would provide an update on the Terminology Modeling sub-project that is being formed.  Three co-leads from VA, DoD and CDC have been confirmed and three formational calls have been held.</a:t>
                      </a:r>
                    </a:p>
                    <a:p>
                      <a:pPr marL="169863" indent="-169863">
                        <a:buFont typeface="Wingdings" pitchFamily="2" charset="2"/>
                        <a:buChar char="§"/>
                      </a:pPr>
                      <a:endParaRPr lang="en-US" sz="1200" dirty="0">
                        <a:latin typeface="Calibri" pitchFamily="34" charset="0"/>
                      </a:endParaRPr>
                    </a:p>
                  </a:txBody>
                  <a:tcPr/>
                </a:tc>
                <a:tc>
                  <a:txBody>
                    <a:bodyPr/>
                    <a:lstStyle/>
                    <a:p>
                      <a:pPr marL="169863" indent="-169863">
                        <a:buFont typeface="Wingdings" pitchFamily="2" charset="2"/>
                        <a:buChar char="§"/>
                      </a:pPr>
                      <a:r>
                        <a:rPr lang="en-US" sz="1200" dirty="0" smtClean="0">
                          <a:latin typeface="Calibri" pitchFamily="34" charset="0"/>
                        </a:rPr>
                        <a:t>N/A</a:t>
                      </a:r>
                      <a:endParaRPr lang="en-US" sz="1200" dirty="0">
                        <a:latin typeface="Calibri" pitchFamily="34"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FHIM Domains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838200"/>
            <a:ext cx="8305799" cy="5486400"/>
          </a:xfrm>
        </p:spPr>
      </p:pic>
      <p:sp>
        <p:nvSpPr>
          <p:cNvPr id="4" name="Slide Number Placeholder 3"/>
          <p:cNvSpPr>
            <a:spLocks noGrp="1"/>
          </p:cNvSpPr>
          <p:nvPr>
            <p:ph type="sldNum" sz="quarter" idx="10"/>
          </p:nvPr>
        </p:nvSpPr>
        <p:spPr/>
        <p:txBody>
          <a:bodyPr/>
          <a:lstStyle/>
          <a:p>
            <a:pPr>
              <a:defRPr/>
            </a:pPr>
            <a:fld id="{E18E5348-CDA5-49B0-8AEE-C07790638DBC}" type="slidenum">
              <a:rPr lang="en-US" smtClean="0"/>
              <a:pPr>
                <a:defRPr/>
              </a:pPr>
              <a:t>8</a:t>
            </a:fld>
            <a:endParaRPr lang="en-US" dirty="0"/>
          </a:p>
        </p:txBody>
      </p:sp>
    </p:spTree>
    <p:extLst>
      <p:ext uri="{BB962C8B-B14F-4D97-AF65-F5344CB8AC3E}">
        <p14:creationId xmlns:p14="http://schemas.microsoft.com/office/powerpoint/2010/main" xmlns="" val="4047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28600" y="762000"/>
            <a:ext cx="8763000" cy="6096000"/>
            <a:chOff x="0" y="144"/>
            <a:chExt cx="5856" cy="4176"/>
          </a:xfrm>
        </p:grpSpPr>
        <p:pic>
          <p:nvPicPr>
            <p:cNvPr id="10274" name="Picture 3" descr="_PersonDemographics"/>
            <p:cNvPicPr>
              <a:picLocks noChangeAspect="1" noChangeArrowheads="1"/>
            </p:cNvPicPr>
            <p:nvPr/>
          </p:nvPicPr>
          <p:blipFill>
            <a:blip r:embed="rId2" cstate="print"/>
            <a:srcRect/>
            <a:stretch>
              <a:fillRect/>
            </a:stretch>
          </p:blipFill>
          <p:spPr bwMode="auto">
            <a:xfrm>
              <a:off x="0" y="175"/>
              <a:ext cx="5760" cy="4145"/>
            </a:xfrm>
            <a:prstGeom prst="rect">
              <a:avLst/>
            </a:prstGeom>
            <a:noFill/>
            <a:ln w="9525">
              <a:noFill/>
              <a:miter lim="800000"/>
              <a:headEnd/>
              <a:tailEnd/>
            </a:ln>
          </p:spPr>
        </p:pic>
        <p:sp>
          <p:nvSpPr>
            <p:cNvPr id="10275" name="Rectangle 5"/>
            <p:cNvSpPr>
              <a:spLocks noChangeArrowheads="1"/>
            </p:cNvSpPr>
            <p:nvPr/>
          </p:nvSpPr>
          <p:spPr bwMode="auto">
            <a:xfrm>
              <a:off x="240" y="144"/>
              <a:ext cx="5616" cy="48"/>
            </a:xfrm>
            <a:prstGeom prst="rect">
              <a:avLst/>
            </a:prstGeom>
            <a:solidFill>
              <a:schemeClr val="bg1"/>
            </a:solidFill>
            <a:ln w="9525">
              <a:noFill/>
              <a:miter lim="800000"/>
              <a:headEnd/>
              <a:tailEnd/>
            </a:ln>
            <a:effectLst/>
          </p:spPr>
          <p:txBody>
            <a:bodyPr wrap="none" anchor="ctr"/>
            <a:lstStyle/>
            <a:p>
              <a:endParaRPr lang="en-US"/>
            </a:p>
          </p:txBody>
        </p:sp>
      </p:grpSp>
      <p:sp>
        <p:nvSpPr>
          <p:cNvPr id="10243" name="Rectangle 4"/>
          <p:cNvSpPr>
            <a:spLocks noChangeArrowheads="1"/>
          </p:cNvSpPr>
          <p:nvPr/>
        </p:nvSpPr>
        <p:spPr bwMode="auto">
          <a:xfrm>
            <a:off x="0" y="46038"/>
            <a:ext cx="9207500" cy="639762"/>
          </a:xfrm>
          <a:prstGeom prst="rect">
            <a:avLst/>
          </a:prstGeom>
          <a:noFill/>
          <a:ln w="9525">
            <a:noFill/>
            <a:miter lim="800000"/>
            <a:headEnd/>
            <a:tailEnd/>
          </a:ln>
          <a:effectLst/>
        </p:spPr>
        <p:txBody>
          <a:bodyPr anchor="ctr"/>
          <a:lstStyle/>
          <a:p>
            <a:pPr algn="ctr"/>
            <a:r>
              <a:rPr lang="en-US" sz="2800" b="1">
                <a:solidFill>
                  <a:schemeClr val="tx2"/>
                </a:solidFill>
              </a:rPr>
              <a:t>Example UML Domain Model :  Person Demographic</a:t>
            </a:r>
          </a:p>
        </p:txBody>
      </p:sp>
      <p:sp>
        <p:nvSpPr>
          <p:cNvPr id="10244" name="Text Box 7"/>
          <p:cNvSpPr txBox="1">
            <a:spLocks noChangeArrowheads="1"/>
          </p:cNvSpPr>
          <p:nvPr/>
        </p:nvSpPr>
        <p:spPr bwMode="auto">
          <a:xfrm>
            <a:off x="8823325" y="6535738"/>
            <a:ext cx="323850" cy="244475"/>
          </a:xfrm>
          <a:prstGeom prst="rect">
            <a:avLst/>
          </a:prstGeom>
          <a:noFill/>
          <a:ln w="9525">
            <a:noFill/>
            <a:miter lim="800000"/>
            <a:headEnd/>
            <a:tailEnd/>
          </a:ln>
          <a:effectLst/>
        </p:spPr>
        <p:txBody>
          <a:bodyPr wrap="none">
            <a:spAutoFit/>
          </a:bodyPr>
          <a:lstStyle/>
          <a:p>
            <a:r>
              <a:rPr lang="en-US" sz="1000" b="1">
                <a:solidFill>
                  <a:srgbClr val="6699FF"/>
                </a:solidFill>
              </a:rPr>
              <a:t>10</a:t>
            </a:r>
          </a:p>
        </p:txBody>
      </p:sp>
      <p:sp>
        <p:nvSpPr>
          <p:cNvPr id="10245" name="Text Box 8"/>
          <p:cNvSpPr txBox="1">
            <a:spLocks noChangeArrowheads="1"/>
          </p:cNvSpPr>
          <p:nvPr/>
        </p:nvSpPr>
        <p:spPr bwMode="auto">
          <a:xfrm>
            <a:off x="5029200" y="762000"/>
            <a:ext cx="3524250" cy="915988"/>
          </a:xfrm>
          <a:prstGeom prst="rect">
            <a:avLst/>
          </a:prstGeom>
          <a:noFill/>
          <a:ln w="9525">
            <a:noFill/>
            <a:miter lim="800000"/>
            <a:headEnd/>
            <a:tailEnd/>
          </a:ln>
          <a:effectLst/>
        </p:spPr>
        <p:txBody>
          <a:bodyPr wrap="none">
            <a:spAutoFit/>
          </a:bodyPr>
          <a:lstStyle/>
          <a:p>
            <a:pPr algn="ctr"/>
            <a:r>
              <a:rPr lang="en-US" b="1" i="1">
                <a:solidFill>
                  <a:srgbClr val="0000FF"/>
                </a:solidFill>
              </a:rPr>
              <a:t>Based on HL7 RIM Classes</a:t>
            </a:r>
          </a:p>
          <a:p>
            <a:pPr algn="ctr"/>
            <a:r>
              <a:rPr lang="en-US" b="1" i="1">
                <a:solidFill>
                  <a:srgbClr val="0000FF"/>
                </a:solidFill>
              </a:rPr>
              <a:t>(Entity, Role, Act, etc.)</a:t>
            </a:r>
          </a:p>
          <a:p>
            <a:pPr algn="ctr"/>
            <a:r>
              <a:rPr lang="en-US" b="1" i="1">
                <a:solidFill>
                  <a:srgbClr val="0000FF"/>
                </a:solidFill>
              </a:rPr>
              <a:t>Use of HL7 RIM Color Scheme </a:t>
            </a:r>
          </a:p>
        </p:txBody>
      </p:sp>
      <p:grpSp>
        <p:nvGrpSpPr>
          <p:cNvPr id="3" name="Group 25"/>
          <p:cNvGrpSpPr>
            <a:grpSpLocks/>
          </p:cNvGrpSpPr>
          <p:nvPr/>
        </p:nvGrpSpPr>
        <p:grpSpPr bwMode="auto">
          <a:xfrm>
            <a:off x="228600" y="609600"/>
            <a:ext cx="8642350" cy="6372225"/>
            <a:chOff x="144" y="384"/>
            <a:chExt cx="5444" cy="4014"/>
          </a:xfrm>
        </p:grpSpPr>
        <p:sp>
          <p:nvSpPr>
            <p:cNvPr id="10260" name="Rectangle 24"/>
            <p:cNvSpPr>
              <a:spLocks noChangeArrowheads="1"/>
            </p:cNvSpPr>
            <p:nvPr/>
          </p:nvSpPr>
          <p:spPr bwMode="auto">
            <a:xfrm>
              <a:off x="144" y="384"/>
              <a:ext cx="5444" cy="4014"/>
            </a:xfrm>
            <a:prstGeom prst="rect">
              <a:avLst/>
            </a:prstGeom>
            <a:solidFill>
              <a:srgbClr val="808080">
                <a:alpha val="78822"/>
              </a:srgbClr>
            </a:solidFill>
            <a:ln w="9525">
              <a:noFill/>
              <a:miter lim="800000"/>
              <a:headEnd/>
              <a:tailEnd/>
            </a:ln>
            <a:effectLst/>
          </p:spPr>
          <p:txBody>
            <a:bodyPr wrap="none" anchor="ctr"/>
            <a:lstStyle/>
            <a:p>
              <a:endParaRPr lang="en-US"/>
            </a:p>
          </p:txBody>
        </p:sp>
        <p:grpSp>
          <p:nvGrpSpPr>
            <p:cNvPr id="4" name="Group 23"/>
            <p:cNvGrpSpPr>
              <a:grpSpLocks/>
            </p:cNvGrpSpPr>
            <p:nvPr/>
          </p:nvGrpSpPr>
          <p:grpSpPr bwMode="auto">
            <a:xfrm>
              <a:off x="528" y="404"/>
              <a:ext cx="4608" cy="3868"/>
              <a:chOff x="-3855" y="882"/>
              <a:chExt cx="3792" cy="3216"/>
            </a:xfrm>
          </p:grpSpPr>
          <p:sp>
            <p:nvSpPr>
              <p:cNvPr id="10262" name="Rectangle 22"/>
              <p:cNvSpPr>
                <a:spLocks noChangeArrowheads="1"/>
              </p:cNvSpPr>
              <p:nvPr/>
            </p:nvSpPr>
            <p:spPr bwMode="auto">
              <a:xfrm>
                <a:off x="-3855" y="882"/>
                <a:ext cx="3792" cy="3216"/>
              </a:xfrm>
              <a:prstGeom prst="rect">
                <a:avLst/>
              </a:prstGeom>
              <a:solidFill>
                <a:srgbClr val="0000FF"/>
              </a:solidFill>
              <a:ln w="9525">
                <a:solidFill>
                  <a:srgbClr val="0000FF"/>
                </a:solidFill>
                <a:miter lim="800000"/>
                <a:headEnd/>
                <a:tailEnd/>
              </a:ln>
              <a:effectLst/>
            </p:spPr>
            <p:txBody>
              <a:bodyPr wrap="none" anchor="ctr"/>
              <a:lstStyle/>
              <a:p>
                <a:endParaRPr lang="en-US"/>
              </a:p>
            </p:txBody>
          </p:sp>
          <p:grpSp>
            <p:nvGrpSpPr>
              <p:cNvPr id="5" name="Group 21"/>
              <p:cNvGrpSpPr>
                <a:grpSpLocks/>
              </p:cNvGrpSpPr>
              <p:nvPr/>
            </p:nvGrpSpPr>
            <p:grpSpPr bwMode="auto">
              <a:xfrm>
                <a:off x="-3825" y="918"/>
                <a:ext cx="3729" cy="3144"/>
                <a:chOff x="-3825" y="918"/>
                <a:chExt cx="3729" cy="3144"/>
              </a:xfrm>
            </p:grpSpPr>
            <p:pic>
              <p:nvPicPr>
                <p:cNvPr id="10264" name="Picture 10" descr="_PersonDemographics"/>
                <p:cNvPicPr>
                  <a:picLocks noChangeAspect="1" noChangeArrowheads="1"/>
                </p:cNvPicPr>
                <p:nvPr/>
              </p:nvPicPr>
              <p:blipFill>
                <a:blip r:embed="rId2" cstate="print"/>
                <a:srcRect l="14474" t="17162" r="16907" b="551"/>
                <a:stretch>
                  <a:fillRect/>
                </a:stretch>
              </p:blipFill>
              <p:spPr bwMode="auto">
                <a:xfrm>
                  <a:off x="-3822" y="926"/>
                  <a:ext cx="3726" cy="3136"/>
                </a:xfrm>
                <a:prstGeom prst="rect">
                  <a:avLst/>
                </a:prstGeom>
                <a:noFill/>
                <a:ln w="9525">
                  <a:noFill/>
                  <a:miter lim="800000"/>
                  <a:headEnd/>
                  <a:tailEnd/>
                </a:ln>
              </p:spPr>
            </p:pic>
            <p:sp>
              <p:nvSpPr>
                <p:cNvPr id="10265" name="Rectangle 12"/>
                <p:cNvSpPr>
                  <a:spLocks noChangeArrowheads="1"/>
                </p:cNvSpPr>
                <p:nvPr/>
              </p:nvSpPr>
              <p:spPr bwMode="auto">
                <a:xfrm>
                  <a:off x="-3824" y="1104"/>
                  <a:ext cx="1376" cy="960"/>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66" name="Rectangle 13"/>
                <p:cNvSpPr>
                  <a:spLocks noChangeArrowheads="1"/>
                </p:cNvSpPr>
                <p:nvPr/>
              </p:nvSpPr>
              <p:spPr bwMode="auto">
                <a:xfrm>
                  <a:off x="-3825" y="2389"/>
                  <a:ext cx="1425" cy="1019"/>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67" name="Rectangle 14"/>
                <p:cNvSpPr>
                  <a:spLocks noChangeArrowheads="1"/>
                </p:cNvSpPr>
                <p:nvPr/>
              </p:nvSpPr>
              <p:spPr bwMode="auto">
                <a:xfrm>
                  <a:off x="-3825" y="2832"/>
                  <a:ext cx="1185" cy="960"/>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68" name="Rectangle 15"/>
                <p:cNvSpPr>
                  <a:spLocks noChangeArrowheads="1"/>
                </p:cNvSpPr>
                <p:nvPr/>
              </p:nvSpPr>
              <p:spPr bwMode="auto">
                <a:xfrm>
                  <a:off x="-3178" y="2544"/>
                  <a:ext cx="1185" cy="432"/>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69" name="Rectangle 16"/>
                <p:cNvSpPr>
                  <a:spLocks noChangeArrowheads="1"/>
                </p:cNvSpPr>
                <p:nvPr/>
              </p:nvSpPr>
              <p:spPr bwMode="auto">
                <a:xfrm>
                  <a:off x="-1968" y="2683"/>
                  <a:ext cx="1185" cy="29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70" name="Rectangle 17"/>
                <p:cNvSpPr>
                  <a:spLocks noChangeArrowheads="1"/>
                </p:cNvSpPr>
                <p:nvPr/>
              </p:nvSpPr>
              <p:spPr bwMode="auto">
                <a:xfrm>
                  <a:off x="-588" y="2385"/>
                  <a:ext cx="492" cy="432"/>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71" name="Rectangle 18"/>
                <p:cNvSpPr>
                  <a:spLocks noChangeArrowheads="1"/>
                </p:cNvSpPr>
                <p:nvPr/>
              </p:nvSpPr>
              <p:spPr bwMode="auto">
                <a:xfrm>
                  <a:off x="-2875" y="3120"/>
                  <a:ext cx="492" cy="432"/>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72" name="Rectangle 19"/>
                <p:cNvSpPr>
                  <a:spLocks noChangeArrowheads="1"/>
                </p:cNvSpPr>
                <p:nvPr/>
              </p:nvSpPr>
              <p:spPr bwMode="auto">
                <a:xfrm>
                  <a:off x="-3744" y="927"/>
                  <a:ext cx="1185" cy="432"/>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0273" name="Rectangle 20"/>
                <p:cNvSpPr>
                  <a:spLocks noChangeArrowheads="1"/>
                </p:cNvSpPr>
                <p:nvPr/>
              </p:nvSpPr>
              <p:spPr bwMode="auto">
                <a:xfrm>
                  <a:off x="-2448" y="918"/>
                  <a:ext cx="1185" cy="47"/>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pSp>
      </p:grpSp>
      <p:sp>
        <p:nvSpPr>
          <p:cNvPr id="30746" name="Text Box 26"/>
          <p:cNvSpPr txBox="1">
            <a:spLocks noChangeArrowheads="1"/>
          </p:cNvSpPr>
          <p:nvPr/>
        </p:nvSpPr>
        <p:spPr bwMode="auto">
          <a:xfrm rot="-215765">
            <a:off x="5715000" y="2895600"/>
            <a:ext cx="1643063" cy="336550"/>
          </a:xfrm>
          <a:prstGeom prst="rect">
            <a:avLst/>
          </a:prstGeom>
          <a:solidFill>
            <a:srgbClr val="FFCC00">
              <a:alpha val="89803"/>
            </a:srgbClr>
          </a:solidFill>
          <a:ln w="9525">
            <a:noFill/>
            <a:miter lim="800000"/>
            <a:headEnd/>
            <a:tailEnd/>
          </a:ln>
          <a:effectLst/>
        </p:spPr>
        <p:txBody>
          <a:bodyPr wrap="none">
            <a:spAutoFit/>
          </a:bodyPr>
          <a:lstStyle/>
          <a:p>
            <a:r>
              <a:rPr lang="en-US" sz="1600" b="1"/>
              <a:t>Military Person</a:t>
            </a:r>
          </a:p>
        </p:txBody>
      </p:sp>
      <p:sp>
        <p:nvSpPr>
          <p:cNvPr id="30747" name="Text Box 27"/>
          <p:cNvSpPr txBox="1">
            <a:spLocks noChangeArrowheads="1"/>
          </p:cNvSpPr>
          <p:nvPr/>
        </p:nvSpPr>
        <p:spPr bwMode="auto">
          <a:xfrm rot="-215765">
            <a:off x="3841750" y="914400"/>
            <a:ext cx="1263650" cy="336550"/>
          </a:xfrm>
          <a:prstGeom prst="rect">
            <a:avLst/>
          </a:prstGeom>
          <a:solidFill>
            <a:srgbClr val="009900">
              <a:alpha val="89803"/>
            </a:srgbClr>
          </a:solidFill>
          <a:ln w="9525">
            <a:noFill/>
            <a:miter lim="800000"/>
            <a:headEnd/>
            <a:tailEnd/>
          </a:ln>
          <a:effectLst/>
        </p:spPr>
        <p:txBody>
          <a:bodyPr wrap="none">
            <a:spAutoFit/>
          </a:bodyPr>
          <a:lstStyle/>
          <a:p>
            <a:r>
              <a:rPr lang="en-US" sz="1600" b="1"/>
              <a:t>    Entity     </a:t>
            </a:r>
          </a:p>
        </p:txBody>
      </p:sp>
      <p:sp>
        <p:nvSpPr>
          <p:cNvPr id="30748" name="Text Box 28"/>
          <p:cNvSpPr txBox="1">
            <a:spLocks noChangeArrowheads="1"/>
          </p:cNvSpPr>
          <p:nvPr/>
        </p:nvSpPr>
        <p:spPr bwMode="auto">
          <a:xfrm rot="-215765">
            <a:off x="4114800" y="2406650"/>
            <a:ext cx="1271588" cy="336550"/>
          </a:xfrm>
          <a:prstGeom prst="rect">
            <a:avLst/>
          </a:prstGeom>
          <a:solidFill>
            <a:srgbClr val="009900">
              <a:alpha val="89803"/>
            </a:srgbClr>
          </a:solidFill>
          <a:ln w="9525">
            <a:noFill/>
            <a:miter lim="800000"/>
            <a:headEnd/>
            <a:tailEnd/>
          </a:ln>
          <a:effectLst/>
        </p:spPr>
        <p:txBody>
          <a:bodyPr wrap="none">
            <a:spAutoFit/>
          </a:bodyPr>
          <a:lstStyle/>
          <a:p>
            <a:r>
              <a:rPr lang="en-US" sz="1600" b="1"/>
              <a:t>    Person   </a:t>
            </a:r>
          </a:p>
        </p:txBody>
      </p:sp>
      <p:sp>
        <p:nvSpPr>
          <p:cNvPr id="30749" name="Text Box 29"/>
          <p:cNvSpPr txBox="1">
            <a:spLocks noChangeArrowheads="1"/>
          </p:cNvSpPr>
          <p:nvPr/>
        </p:nvSpPr>
        <p:spPr bwMode="auto">
          <a:xfrm rot="-215765">
            <a:off x="6172200" y="838200"/>
            <a:ext cx="1662113" cy="336550"/>
          </a:xfrm>
          <a:prstGeom prst="rect">
            <a:avLst/>
          </a:prstGeom>
          <a:solidFill>
            <a:srgbClr val="FFCC00">
              <a:alpha val="89803"/>
            </a:srgbClr>
          </a:solidFill>
          <a:ln w="9525">
            <a:noFill/>
            <a:miter lim="800000"/>
            <a:headEnd/>
            <a:tailEnd/>
          </a:ln>
          <a:effectLst/>
        </p:spPr>
        <p:txBody>
          <a:bodyPr wrap="none">
            <a:spAutoFit/>
          </a:bodyPr>
          <a:lstStyle/>
          <a:p>
            <a:r>
              <a:rPr lang="en-US" sz="1600" b="1"/>
              <a:t>Related Person</a:t>
            </a:r>
          </a:p>
        </p:txBody>
      </p:sp>
      <p:sp>
        <p:nvSpPr>
          <p:cNvPr id="30750" name="Text Box 30"/>
          <p:cNvSpPr txBox="1">
            <a:spLocks noChangeArrowheads="1"/>
          </p:cNvSpPr>
          <p:nvPr/>
        </p:nvSpPr>
        <p:spPr bwMode="auto">
          <a:xfrm rot="-215765">
            <a:off x="3581400" y="4886325"/>
            <a:ext cx="1314450" cy="336550"/>
          </a:xfrm>
          <a:prstGeom prst="rect">
            <a:avLst/>
          </a:prstGeom>
          <a:solidFill>
            <a:srgbClr val="FFCC00">
              <a:alpha val="89803"/>
            </a:srgbClr>
          </a:solidFill>
          <a:ln w="9525">
            <a:noFill/>
            <a:miter lim="800000"/>
            <a:headEnd/>
            <a:tailEnd/>
          </a:ln>
          <a:effectLst/>
        </p:spPr>
        <p:txBody>
          <a:bodyPr wrap="none">
            <a:spAutoFit/>
          </a:bodyPr>
          <a:lstStyle/>
          <a:p>
            <a:r>
              <a:rPr lang="en-US" sz="1600" b="1"/>
              <a:t>Practitioner</a:t>
            </a:r>
          </a:p>
        </p:txBody>
      </p:sp>
      <p:sp>
        <p:nvSpPr>
          <p:cNvPr id="30751" name="Text Box 31"/>
          <p:cNvSpPr txBox="1">
            <a:spLocks noChangeArrowheads="1"/>
          </p:cNvSpPr>
          <p:nvPr/>
        </p:nvSpPr>
        <p:spPr bwMode="auto">
          <a:xfrm rot="-215765">
            <a:off x="4038600" y="5691188"/>
            <a:ext cx="2319338" cy="336550"/>
          </a:xfrm>
          <a:prstGeom prst="rect">
            <a:avLst/>
          </a:prstGeom>
          <a:solidFill>
            <a:srgbClr val="FFCC00">
              <a:alpha val="89803"/>
            </a:srgbClr>
          </a:solidFill>
          <a:ln w="9525">
            <a:noFill/>
            <a:miter lim="800000"/>
            <a:headEnd/>
            <a:tailEnd/>
          </a:ln>
          <a:effectLst/>
        </p:spPr>
        <p:txBody>
          <a:bodyPr wrap="none">
            <a:spAutoFit/>
          </a:bodyPr>
          <a:lstStyle/>
          <a:p>
            <a:r>
              <a:rPr lang="en-US" sz="1600" b="1"/>
              <a:t>Types of Practitioners</a:t>
            </a:r>
          </a:p>
        </p:txBody>
      </p:sp>
      <p:sp>
        <p:nvSpPr>
          <p:cNvPr id="30752" name="Text Box 32"/>
          <p:cNvSpPr txBox="1">
            <a:spLocks noChangeArrowheads="1"/>
          </p:cNvSpPr>
          <p:nvPr/>
        </p:nvSpPr>
        <p:spPr bwMode="auto">
          <a:xfrm rot="-215765">
            <a:off x="6704013" y="4249738"/>
            <a:ext cx="1827212" cy="336550"/>
          </a:xfrm>
          <a:prstGeom prst="rect">
            <a:avLst/>
          </a:prstGeom>
          <a:solidFill>
            <a:srgbClr val="009900">
              <a:alpha val="89803"/>
            </a:srgbClr>
          </a:solidFill>
          <a:ln w="9525">
            <a:noFill/>
            <a:miter lim="800000"/>
            <a:headEnd/>
            <a:tailEnd/>
          </a:ln>
          <a:effectLst/>
        </p:spPr>
        <p:txBody>
          <a:bodyPr wrap="none">
            <a:spAutoFit/>
          </a:bodyPr>
          <a:lstStyle/>
          <a:p>
            <a:r>
              <a:rPr lang="en-US" sz="1600" b="1"/>
              <a:t>    Organization   </a:t>
            </a:r>
          </a:p>
        </p:txBody>
      </p:sp>
      <p:sp>
        <p:nvSpPr>
          <p:cNvPr id="30753" name="Text Box 33"/>
          <p:cNvSpPr txBox="1">
            <a:spLocks noChangeArrowheads="1"/>
          </p:cNvSpPr>
          <p:nvPr/>
        </p:nvSpPr>
        <p:spPr bwMode="auto">
          <a:xfrm rot="-215765">
            <a:off x="912813" y="2809875"/>
            <a:ext cx="1541462" cy="336550"/>
          </a:xfrm>
          <a:prstGeom prst="rect">
            <a:avLst/>
          </a:prstGeom>
          <a:solidFill>
            <a:srgbClr val="3333CC">
              <a:alpha val="89803"/>
            </a:srgbClr>
          </a:solidFill>
          <a:ln w="9525">
            <a:noFill/>
            <a:miter lim="800000"/>
            <a:headEnd/>
            <a:tailEnd/>
          </a:ln>
          <a:effectLst/>
        </p:spPr>
        <p:txBody>
          <a:bodyPr wrap="none">
            <a:spAutoFit/>
          </a:bodyPr>
          <a:lstStyle/>
          <a:p>
            <a:r>
              <a:rPr lang="en-US" sz="1600" b="1"/>
              <a:t>    Language   </a:t>
            </a:r>
          </a:p>
        </p:txBody>
      </p:sp>
      <p:grpSp>
        <p:nvGrpSpPr>
          <p:cNvPr id="6" name="Group 38"/>
          <p:cNvGrpSpPr>
            <a:grpSpLocks/>
          </p:cNvGrpSpPr>
          <p:nvPr/>
        </p:nvGrpSpPr>
        <p:grpSpPr bwMode="auto">
          <a:xfrm>
            <a:off x="1066800" y="1287463"/>
            <a:ext cx="2590800" cy="1379537"/>
            <a:chOff x="672" y="811"/>
            <a:chExt cx="1632" cy="869"/>
          </a:xfrm>
        </p:grpSpPr>
        <p:grpSp>
          <p:nvGrpSpPr>
            <p:cNvPr id="7" name="Group 36"/>
            <p:cNvGrpSpPr>
              <a:grpSpLocks/>
            </p:cNvGrpSpPr>
            <p:nvPr/>
          </p:nvGrpSpPr>
          <p:grpSpPr bwMode="auto">
            <a:xfrm>
              <a:off x="672" y="811"/>
              <a:ext cx="1536" cy="869"/>
              <a:chOff x="672" y="811"/>
              <a:chExt cx="1536" cy="869"/>
            </a:xfrm>
          </p:grpSpPr>
          <p:sp>
            <p:nvSpPr>
              <p:cNvPr id="10258" name="Text Box 34"/>
              <p:cNvSpPr txBox="1">
                <a:spLocks noChangeArrowheads="1"/>
              </p:cNvSpPr>
              <p:nvPr/>
            </p:nvSpPr>
            <p:spPr bwMode="auto">
              <a:xfrm>
                <a:off x="672" y="811"/>
                <a:ext cx="1536" cy="869"/>
              </a:xfrm>
              <a:prstGeom prst="rect">
                <a:avLst/>
              </a:prstGeom>
              <a:solidFill>
                <a:srgbClr val="33CC33">
                  <a:alpha val="25098"/>
                </a:srgbClr>
              </a:solidFill>
              <a:ln w="9525">
                <a:solidFill>
                  <a:srgbClr val="CC0000"/>
                </a:solidFill>
                <a:miter lim="800000"/>
                <a:headEnd/>
                <a:tailEnd/>
              </a:ln>
              <a:effectLst/>
            </p:spPr>
            <p:txBody>
              <a:bodyPr>
                <a:spAutoFit/>
              </a:bodyPr>
              <a:lstStyle/>
              <a:p>
                <a:r>
                  <a:rPr lang="en-US" sz="1200" b="1">
                    <a:latin typeface="Times New Roman" pitchFamily="18" charset="0"/>
                  </a:rPr>
                  <a:t>A</a:t>
                </a:r>
                <a:r>
                  <a:rPr lang="en-US" sz="800" b="1">
                    <a:latin typeface="Times New Roman" pitchFamily="18" charset="0"/>
                  </a:rPr>
                  <a:t>TTRIBUTES</a:t>
                </a:r>
                <a:endParaRPr lang="en-US" sz="1200">
                  <a:latin typeface="Times New Roman" pitchFamily="18" charset="0"/>
                </a:endParaRPr>
              </a:p>
              <a:p>
                <a:r>
                  <a:rPr lang="en-US" sz="1200">
                    <a:latin typeface="Times New Roman" pitchFamily="18" charset="0"/>
                  </a:rPr>
                  <a:t>alias : PersonName [0..*]</a:t>
                </a:r>
                <a:br>
                  <a:rPr lang="en-US" sz="1200">
                    <a:latin typeface="Times New Roman" pitchFamily="18" charset="0"/>
                  </a:rPr>
                </a:br>
                <a:r>
                  <a:rPr lang="en-US" sz="1200">
                    <a:latin typeface="Times New Roman" pitchFamily="18" charset="0"/>
                  </a:rPr>
                  <a:t>ethnicity : Code [0..*]</a:t>
                </a:r>
                <a:br>
                  <a:rPr lang="en-US" sz="1200">
                    <a:latin typeface="Times New Roman" pitchFamily="18" charset="0"/>
                  </a:rPr>
                </a:br>
                <a:r>
                  <a:rPr lang="en-US" sz="1200">
                    <a:latin typeface="Times New Roman" pitchFamily="18" charset="0"/>
                  </a:rPr>
                  <a:t>maritalStatus : Code [0..1]</a:t>
                </a:r>
                <a:br>
                  <a:rPr lang="en-US" sz="1200">
                    <a:latin typeface="Times New Roman" pitchFamily="18" charset="0"/>
                  </a:rPr>
                </a:br>
                <a:r>
                  <a:rPr lang="en-US" sz="1200">
                    <a:latin typeface="Times New Roman" pitchFamily="18" charset="0"/>
                  </a:rPr>
                  <a:t>mothersMaidenName : String [0..1]</a:t>
                </a:r>
                <a:br>
                  <a:rPr lang="en-US" sz="1200">
                    <a:latin typeface="Times New Roman" pitchFamily="18" charset="0"/>
                  </a:rPr>
                </a:br>
                <a:r>
                  <a:rPr lang="en-US" sz="1200">
                    <a:latin typeface="Times New Roman" pitchFamily="18" charset="0"/>
                  </a:rPr>
                  <a:t>race : Code [0..*]</a:t>
                </a:r>
              </a:p>
              <a:p>
                <a:r>
                  <a:rPr lang="en-US" sz="1200">
                    <a:latin typeface="Times New Roman" pitchFamily="18" charset="0"/>
                  </a:rPr>
                  <a:t>Administrative Gender : Code</a:t>
                </a:r>
              </a:p>
            </p:txBody>
          </p:sp>
          <p:sp>
            <p:nvSpPr>
              <p:cNvPr id="10259" name="Line 35"/>
              <p:cNvSpPr>
                <a:spLocks noChangeShapeType="1"/>
              </p:cNvSpPr>
              <p:nvPr/>
            </p:nvSpPr>
            <p:spPr bwMode="auto">
              <a:xfrm>
                <a:off x="672" y="960"/>
                <a:ext cx="1536" cy="0"/>
              </a:xfrm>
              <a:prstGeom prst="line">
                <a:avLst/>
              </a:prstGeom>
              <a:noFill/>
              <a:ln w="9525">
                <a:solidFill>
                  <a:srgbClr val="CC0000"/>
                </a:solidFill>
                <a:round/>
                <a:headEnd/>
                <a:tailEnd/>
              </a:ln>
              <a:effectLst/>
            </p:spPr>
            <p:txBody>
              <a:bodyPr/>
              <a:lstStyle/>
              <a:p>
                <a:endParaRPr lang="en-US"/>
              </a:p>
            </p:txBody>
          </p:sp>
        </p:grpSp>
        <p:sp>
          <p:nvSpPr>
            <p:cNvPr id="10257" name="Line 37"/>
            <p:cNvSpPr>
              <a:spLocks noChangeShapeType="1"/>
            </p:cNvSpPr>
            <p:nvPr/>
          </p:nvSpPr>
          <p:spPr bwMode="auto">
            <a:xfrm>
              <a:off x="2208" y="1551"/>
              <a:ext cx="96" cy="48"/>
            </a:xfrm>
            <a:prstGeom prst="line">
              <a:avLst/>
            </a:prstGeom>
            <a:noFill/>
            <a:ln w="9525">
              <a:solidFill>
                <a:srgbClr val="CC0000"/>
              </a:solidFill>
              <a:round/>
              <a:headEnd/>
              <a:tailEnd type="triangle" w="med" len="med"/>
            </a:ln>
            <a:effectLst/>
          </p:spPr>
          <p:txBody>
            <a:bodyPr/>
            <a:lstStyle/>
            <a:p>
              <a:endParaRPr lang="en-US"/>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strVal val="#ppt_w*0.70"/>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animEffect transition="in" filter="fade">
                                      <p:cBhvr>
                                        <p:cTn id="9" dur="2000"/>
                                        <p:tgtEl>
                                          <p:spTgt spid="3"/>
                                        </p:tgtEl>
                                      </p:cBhvr>
                                    </p:animEffect>
                                  </p:childTnLst>
                                </p:cTn>
                              </p:par>
                            </p:childTnLst>
                          </p:cTn>
                        </p:par>
                        <p:par>
                          <p:cTn id="10" fill="hold" nodeType="afterGroup">
                            <p:stCondLst>
                              <p:cond delay="2000"/>
                            </p:stCondLst>
                            <p:childTnLst>
                              <p:par>
                                <p:cTn id="11" presetID="1" presetClass="entr" presetSubtype="0" fill="hold" grpId="0" nodeType="afterEffect">
                                  <p:stCondLst>
                                    <p:cond delay="1500"/>
                                  </p:stCondLst>
                                  <p:childTnLst>
                                    <p:set>
                                      <p:cBhvr>
                                        <p:cTn id="12" dur="1" fill="hold">
                                          <p:stCondLst>
                                            <p:cond delay="0"/>
                                          </p:stCondLst>
                                        </p:cTn>
                                        <p:tgtEl>
                                          <p:spTgt spid="30747"/>
                                        </p:tgtEl>
                                        <p:attrNameLst>
                                          <p:attrName>style.visibility</p:attrName>
                                        </p:attrNameLst>
                                      </p:cBhvr>
                                      <p:to>
                                        <p:strVal val="visible"/>
                                      </p:to>
                                    </p:set>
                                  </p:childTnLst>
                                </p:cTn>
                              </p:par>
                            </p:childTnLst>
                          </p:cTn>
                        </p:par>
                        <p:par>
                          <p:cTn id="13" fill="hold" nodeType="afterGroup">
                            <p:stCondLst>
                              <p:cond delay="3500"/>
                            </p:stCondLst>
                            <p:childTnLst>
                              <p:par>
                                <p:cTn id="14" presetID="1" presetClass="entr" presetSubtype="0" fill="hold" grpId="0" nodeType="afterEffect">
                                  <p:stCondLst>
                                    <p:cond delay="0"/>
                                  </p:stCondLst>
                                  <p:childTnLst>
                                    <p:set>
                                      <p:cBhvr>
                                        <p:cTn id="15" dur="1" fill="hold">
                                          <p:stCondLst>
                                            <p:cond delay="0"/>
                                          </p:stCondLst>
                                        </p:cTn>
                                        <p:tgtEl>
                                          <p:spTgt spid="30748"/>
                                        </p:tgtEl>
                                        <p:attrNameLst>
                                          <p:attrName>style.visibility</p:attrName>
                                        </p:attrNameLst>
                                      </p:cBhvr>
                                      <p:to>
                                        <p:strVal val="visible"/>
                                      </p:to>
                                    </p:set>
                                  </p:childTnLst>
                                </p:cTn>
                              </p:par>
                            </p:childTnLst>
                          </p:cTn>
                        </p:par>
                        <p:par>
                          <p:cTn id="16" fill="hold" nodeType="afterGroup">
                            <p:stCondLst>
                              <p:cond delay="3500"/>
                            </p:stCondLst>
                            <p:childTnLst>
                              <p:par>
                                <p:cTn id="17" presetID="1" presetClass="entr" presetSubtype="0" fill="hold" grpId="0" nodeType="afterEffect">
                                  <p:stCondLst>
                                    <p:cond delay="1500"/>
                                  </p:stCondLst>
                                  <p:childTnLst>
                                    <p:set>
                                      <p:cBhvr>
                                        <p:cTn id="18" dur="1" fill="hold">
                                          <p:stCondLst>
                                            <p:cond delay="0"/>
                                          </p:stCondLst>
                                        </p:cTn>
                                        <p:tgtEl>
                                          <p:spTgt spid="30746"/>
                                        </p:tgtEl>
                                        <p:attrNameLst>
                                          <p:attrName>style.visibility</p:attrName>
                                        </p:attrNameLst>
                                      </p:cBhvr>
                                      <p:to>
                                        <p:strVal val="visible"/>
                                      </p:to>
                                    </p:set>
                                  </p:childTnLst>
                                </p:cTn>
                              </p:par>
                            </p:childTnLst>
                          </p:cTn>
                        </p:par>
                        <p:par>
                          <p:cTn id="19" fill="hold" nodeType="afterGroup">
                            <p:stCondLst>
                              <p:cond delay="5000"/>
                            </p:stCondLst>
                            <p:childTnLst>
                              <p:par>
                                <p:cTn id="20" presetID="1" presetClass="entr" presetSubtype="0" fill="hold" grpId="0" nodeType="afterEffect">
                                  <p:stCondLst>
                                    <p:cond delay="1500"/>
                                  </p:stCondLst>
                                  <p:childTnLst>
                                    <p:set>
                                      <p:cBhvr>
                                        <p:cTn id="21" dur="1" fill="hold">
                                          <p:stCondLst>
                                            <p:cond delay="0"/>
                                          </p:stCondLst>
                                        </p:cTn>
                                        <p:tgtEl>
                                          <p:spTgt spid="30749"/>
                                        </p:tgtEl>
                                        <p:attrNameLst>
                                          <p:attrName>style.visibility</p:attrName>
                                        </p:attrNameLst>
                                      </p:cBhvr>
                                      <p:to>
                                        <p:strVal val="visible"/>
                                      </p:to>
                                    </p:set>
                                  </p:childTnLst>
                                </p:cTn>
                              </p:par>
                            </p:childTnLst>
                          </p:cTn>
                        </p:par>
                        <p:par>
                          <p:cTn id="22" fill="hold" nodeType="afterGroup">
                            <p:stCondLst>
                              <p:cond delay="6500"/>
                            </p:stCondLst>
                            <p:childTnLst>
                              <p:par>
                                <p:cTn id="23" presetID="1" presetClass="entr" presetSubtype="0" fill="hold" grpId="0" nodeType="afterEffect">
                                  <p:stCondLst>
                                    <p:cond delay="1500"/>
                                  </p:stCondLst>
                                  <p:childTnLst>
                                    <p:set>
                                      <p:cBhvr>
                                        <p:cTn id="24" dur="1" fill="hold">
                                          <p:stCondLst>
                                            <p:cond delay="0"/>
                                          </p:stCondLst>
                                        </p:cTn>
                                        <p:tgtEl>
                                          <p:spTgt spid="30750"/>
                                        </p:tgtEl>
                                        <p:attrNameLst>
                                          <p:attrName>style.visibility</p:attrName>
                                        </p:attrNameLst>
                                      </p:cBhvr>
                                      <p:to>
                                        <p:strVal val="visible"/>
                                      </p:to>
                                    </p:set>
                                  </p:childTnLst>
                                </p:cTn>
                              </p:par>
                            </p:childTnLst>
                          </p:cTn>
                        </p:par>
                        <p:par>
                          <p:cTn id="25" fill="hold" nodeType="afterGroup">
                            <p:stCondLst>
                              <p:cond delay="8000"/>
                            </p:stCondLst>
                            <p:childTnLst>
                              <p:par>
                                <p:cTn id="26" presetID="1" presetClass="entr" presetSubtype="0" fill="hold" grpId="0" nodeType="afterEffect">
                                  <p:stCondLst>
                                    <p:cond delay="1500"/>
                                  </p:stCondLst>
                                  <p:childTnLst>
                                    <p:set>
                                      <p:cBhvr>
                                        <p:cTn id="27" dur="1" fill="hold">
                                          <p:stCondLst>
                                            <p:cond delay="0"/>
                                          </p:stCondLst>
                                        </p:cTn>
                                        <p:tgtEl>
                                          <p:spTgt spid="30751"/>
                                        </p:tgtEl>
                                        <p:attrNameLst>
                                          <p:attrName>style.visibility</p:attrName>
                                        </p:attrNameLst>
                                      </p:cBhvr>
                                      <p:to>
                                        <p:strVal val="visible"/>
                                      </p:to>
                                    </p:set>
                                  </p:childTnLst>
                                </p:cTn>
                              </p:par>
                            </p:childTnLst>
                          </p:cTn>
                        </p:par>
                        <p:par>
                          <p:cTn id="28" fill="hold" nodeType="afterGroup">
                            <p:stCondLst>
                              <p:cond delay="9500"/>
                            </p:stCondLst>
                            <p:childTnLst>
                              <p:par>
                                <p:cTn id="29" presetID="1" presetClass="entr" presetSubtype="0" fill="hold" grpId="0" nodeType="afterEffect">
                                  <p:stCondLst>
                                    <p:cond delay="1500"/>
                                  </p:stCondLst>
                                  <p:childTnLst>
                                    <p:set>
                                      <p:cBhvr>
                                        <p:cTn id="30" dur="1" fill="hold">
                                          <p:stCondLst>
                                            <p:cond delay="0"/>
                                          </p:stCondLst>
                                        </p:cTn>
                                        <p:tgtEl>
                                          <p:spTgt spid="30752"/>
                                        </p:tgtEl>
                                        <p:attrNameLst>
                                          <p:attrName>style.visibility</p:attrName>
                                        </p:attrNameLst>
                                      </p:cBhvr>
                                      <p:to>
                                        <p:strVal val="visible"/>
                                      </p:to>
                                    </p:set>
                                  </p:childTnLst>
                                </p:cTn>
                              </p:par>
                            </p:childTnLst>
                          </p:cTn>
                        </p:par>
                        <p:par>
                          <p:cTn id="31" fill="hold" nodeType="afterGroup">
                            <p:stCondLst>
                              <p:cond delay="11000"/>
                            </p:stCondLst>
                            <p:childTnLst>
                              <p:par>
                                <p:cTn id="32" presetID="1" presetClass="entr" presetSubtype="0" fill="hold" grpId="0" nodeType="afterEffect">
                                  <p:stCondLst>
                                    <p:cond delay="1500"/>
                                  </p:stCondLst>
                                  <p:childTnLst>
                                    <p:set>
                                      <p:cBhvr>
                                        <p:cTn id="33" dur="1" fill="hold">
                                          <p:stCondLst>
                                            <p:cond delay="0"/>
                                          </p:stCondLst>
                                        </p:cTn>
                                        <p:tgtEl>
                                          <p:spTgt spid="3075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6" grpId="0" animBg="1"/>
      <p:bldP spid="30747" grpId="0" animBg="1"/>
      <p:bldP spid="30748" grpId="0" animBg="1"/>
      <p:bldP spid="30749" grpId="0" animBg="1"/>
      <p:bldP spid="30750" grpId="0" animBg="1"/>
      <p:bldP spid="30751" grpId="0" animBg="1"/>
      <p:bldP spid="30752" grpId="0" animBg="1"/>
      <p:bldP spid="30753"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283446"/>
      </a:dk2>
      <a:lt2>
        <a:srgbClr val="EEECE1"/>
      </a:lt2>
      <a:accent1>
        <a:srgbClr val="4F81BD"/>
      </a:accent1>
      <a:accent2>
        <a:srgbClr val="C0504D"/>
      </a:accent2>
      <a:accent3>
        <a:srgbClr val="9BBB59"/>
      </a:accent3>
      <a:accent4>
        <a:srgbClr val="6B157F"/>
      </a:accent4>
      <a:accent5>
        <a:srgbClr val="4E9EA2"/>
      </a:accent5>
      <a:accent6>
        <a:srgbClr val="F2B638"/>
      </a:accent6>
      <a:hlink>
        <a:srgbClr val="0A1F64"/>
      </a:hlink>
      <a:folHlink>
        <a:srgbClr val="5E2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3479</TotalTime>
  <Words>1100</Words>
  <Application>Microsoft Office PowerPoint</Application>
  <PresentationFormat>On-screen Show (4:3)</PresentationFormat>
  <Paragraphs>246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Agenda</vt:lpstr>
      <vt:lpstr>FHIM Overview</vt:lpstr>
      <vt:lpstr>IM Project and FHIM Steering Group and Modeling Participants</vt:lpstr>
      <vt:lpstr>FHIM and Associated Terminology Models Goal and Principles</vt:lpstr>
      <vt:lpstr>FHIM and Associated Terminology Models Current Status of Information Domain Modeling</vt:lpstr>
      <vt:lpstr>FHIM Modeling Update</vt:lpstr>
      <vt:lpstr>FHIM Domains</vt:lpstr>
      <vt:lpstr>Slide 9</vt:lpstr>
      <vt:lpstr>Modeling Problem Domain with IBM Rational System Architect (RSA)</vt:lpstr>
      <vt:lpstr>FHIM Allergy Domain</vt:lpstr>
      <vt:lpstr>Example:  Class Documentation / Definition</vt:lpstr>
      <vt:lpstr>Model Driven Architecture (MDA) View Describing Relationship Between FHIM and NIEM</vt:lpstr>
      <vt:lpstr>Slide 14</vt:lpstr>
      <vt:lpstr>FHIM and Associated Terminology Models Benefits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Kristin McCurry</dc:creator>
  <cp:lastModifiedBy>kcarnema</cp:lastModifiedBy>
  <cp:revision>267</cp:revision>
  <cp:lastPrinted>2009-05-11T20:52:35Z</cp:lastPrinted>
  <dcterms:created xsi:type="dcterms:W3CDTF">2009-06-16T18:09:11Z</dcterms:created>
  <dcterms:modified xsi:type="dcterms:W3CDTF">2011-09-22T18:48:03Z</dcterms:modified>
</cp:coreProperties>
</file>