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lvl1pPr>
      <a:defRPr sz="2400">
        <a:latin typeface="+mn-lt"/>
        <a:ea typeface="+mn-ea"/>
        <a:cs typeface="+mn-cs"/>
        <a:sym typeface="Avenir Book"/>
      </a:defRPr>
    </a:lvl1pPr>
    <a:lvl2pPr>
      <a:defRPr sz="2400">
        <a:latin typeface="+mn-lt"/>
        <a:ea typeface="+mn-ea"/>
        <a:cs typeface="+mn-cs"/>
        <a:sym typeface="Avenir Book"/>
      </a:defRPr>
    </a:lvl2pPr>
    <a:lvl3pPr>
      <a:defRPr sz="2400">
        <a:latin typeface="+mn-lt"/>
        <a:ea typeface="+mn-ea"/>
        <a:cs typeface="+mn-cs"/>
        <a:sym typeface="Avenir Book"/>
      </a:defRPr>
    </a:lvl3pPr>
    <a:lvl4pPr>
      <a:defRPr sz="2400">
        <a:latin typeface="+mn-lt"/>
        <a:ea typeface="+mn-ea"/>
        <a:cs typeface="+mn-cs"/>
        <a:sym typeface="Avenir Book"/>
      </a:defRPr>
    </a:lvl4pPr>
    <a:lvl5pPr>
      <a:defRPr sz="2400">
        <a:latin typeface="+mn-lt"/>
        <a:ea typeface="+mn-ea"/>
        <a:cs typeface="+mn-cs"/>
        <a:sym typeface="Avenir Book"/>
      </a:defRPr>
    </a:lvl5pPr>
    <a:lvl6pPr>
      <a:defRPr sz="2400">
        <a:latin typeface="+mn-lt"/>
        <a:ea typeface="+mn-ea"/>
        <a:cs typeface="+mn-cs"/>
        <a:sym typeface="Avenir Book"/>
      </a:defRPr>
    </a:lvl6pPr>
    <a:lvl7pPr>
      <a:defRPr sz="2400">
        <a:latin typeface="+mn-lt"/>
        <a:ea typeface="+mn-ea"/>
        <a:cs typeface="+mn-cs"/>
        <a:sym typeface="Avenir Book"/>
      </a:defRPr>
    </a:lvl7pPr>
    <a:lvl8pPr>
      <a:defRPr sz="2400">
        <a:latin typeface="+mn-lt"/>
        <a:ea typeface="+mn-ea"/>
        <a:cs typeface="+mn-cs"/>
        <a:sym typeface="Avenir Book"/>
      </a:defRPr>
    </a:lvl8pPr>
    <a:lvl9pPr>
      <a:defRPr sz="2400">
        <a:latin typeface="+mn-lt"/>
        <a:ea typeface="+mn-ea"/>
        <a:cs typeface="+mn-cs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ACB"/>
          </a:solidFill>
        </a:fill>
      </a:tcStyle>
    </a:wholeTbl>
    <a:band2H>
      <a:tcTxStyle b="def" i="def"/>
      <a:tcStyle>
        <a:tcBdr/>
        <a:fill>
          <a:solidFill>
            <a:srgbClr val="F2E6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A logical information model of health data developed in collaboration with the federal partner agencies designed to support the federal health enterprise</a:t>
            </a:r>
          </a:p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Standardizes and harmonizes content (information, terminologies and value sets) across federal partner and standards organizations based on their priorities (e.g., MU) and use cases and</a:t>
            </a:r>
          </a:p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Integrates with open source Model Driven Health Tools (MDHT) to automate the generation of health information exchange (HIE) standards (e.g., interoperability specifications)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Can generate HIE standards for multiple Platform Specific Models (PSMs) (e.g., Health Level 7 Consolidated Document Architecture (CDA), HL7 Fast Healthcare Interoperability Resources (FHIR), National Information Exchange Model (NIEM), etc.)</a:t>
            </a:r>
          </a:p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The FHIM, associated terminology models and value sets and MDHT have been integrated into a robust FHA HIE framework to standardize information across the federal health enterprise</a:t>
            </a:r>
          </a:p>
          <a:p>
            <a:pPr lvl="0" marL="344858" indent="-344858" defTabSz="877822">
              <a:spcBef>
                <a:spcPts val="1100"/>
              </a:spcBef>
              <a:buClr>
                <a:srgbClr val="1D165A"/>
              </a:buClr>
              <a:buSzPct val="100000"/>
              <a:buFont typeface="Trebuchet MS"/>
              <a:buChar char="•"/>
              <a:defRPr sz="1800"/>
            </a:pPr>
            <a:r>
              <a:rPr sz="24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The framework provides the models, tools and processes to help organizations (federal partners and others) implement information exchange standards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Examples of federal partners leveraging the FHA HIE Framework:</a:t>
            </a:r>
            <a:endParaRPr sz="2400"/>
          </a:p>
          <a:p>
            <a:pPr lvl="0" marL="342900" indent="-342900">
              <a:buSzPct val="100000"/>
              <a:buFont typeface="Arial"/>
              <a:buChar char="•"/>
              <a:defRPr sz="1800"/>
            </a:pPr>
            <a:r>
              <a:rPr sz="2400"/>
              <a:t>VA has used FHIM information to support their business modeling efforts, their IPO models and their general standards work</a:t>
            </a:r>
            <a:endParaRPr sz="2400"/>
          </a:p>
          <a:p>
            <a:pPr lvl="0" marL="342900" indent="-342900">
              <a:buSzPct val="100000"/>
              <a:buFont typeface="Arial"/>
              <a:buChar char="•"/>
              <a:defRPr sz="1800"/>
            </a:pPr>
            <a:r>
              <a:rPr sz="2400"/>
              <a:t>DoD has used FHIM information to support their functional modeling and iEHR work</a:t>
            </a:r>
            <a:endParaRPr sz="2400"/>
          </a:p>
          <a:p>
            <a:pPr lvl="0" marL="342900" indent="-342900">
              <a:buSzPct val="100000"/>
              <a:buFont typeface="Arial"/>
              <a:buChar char="•"/>
              <a:defRPr sz="1800"/>
            </a:pPr>
            <a:r>
              <a:rPr sz="2400"/>
              <a:t>CDC has used FHIM information to support their public health reporting community S&amp;I Framework initiative</a:t>
            </a:r>
            <a:endParaRPr sz="2400"/>
          </a:p>
          <a:p>
            <a:pPr lvl="0" marL="342900" indent="-342900">
              <a:buSzPct val="100000"/>
              <a:buFont typeface="Arial"/>
              <a:buChar char="•"/>
              <a:defRPr sz="1800"/>
            </a:pPr>
            <a:r>
              <a:rPr sz="2400"/>
              <a:t>FDA has used FHIM information to standardize and harmonize the information defined in their HL7 standards for exchanging device and regulatory information</a:t>
            </a:r>
            <a:endParaRPr sz="2400"/>
          </a:p>
          <a:p>
            <a:pPr lvl="0" marL="342900" indent="-342900">
              <a:buSzPct val="100000"/>
              <a:buFont typeface="Arial"/>
              <a:buChar char="•"/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UML is a standard that supports the exchange of modeling information between different proprietary modeling tools.  This supports the export/reuse of FHIM information to other modeling tools used by federal partners.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Estimates of time that can be reduced in modeling/harmonizing information is based on several prototypes completed by the FHIM team.</a:t>
            </a:r>
            <a:endParaRPr sz="2400"/>
          </a:p>
          <a:p>
            <a:pPr lvl="0" marL="342900" indent="-342900">
              <a:buClr>
                <a:srgbClr val="FF0000"/>
              </a:buClr>
              <a:buSzPct val="100000"/>
              <a:buFont typeface="Arial"/>
              <a:buChar char="•"/>
              <a:defRPr sz="1800"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Relationship Id="rId4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Relationship Id="rId4" Type="http://schemas.openxmlformats.org/officeDocument/2006/relationships/image" Target="../media/image5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b="1" sz="36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One</a:t>
            </a:r>
            <a:endParaRPr sz="28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Two</a:t>
            </a:r>
            <a:endParaRPr sz="28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Three</a:t>
            </a:r>
            <a:endParaRPr sz="28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Four</a:t>
            </a:r>
            <a:endParaRPr sz="28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 lIns="0" tIns="0" rIns="0" bIns="0"/>
          <a:lstStyle>
            <a:lvl2pPr marL="975783" indent="-518583"/>
            <a:lvl3pPr marL="1287779" indent="-373379"/>
            <a:lvl4pPr marL="1869438" indent="-497838"/>
            <a:lvl5pPr marL="2381955" indent="-553155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447800"/>
            <a:ext cx="4040188" cy="7270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b="1" sz="2400"/>
            </a:lvl1pPr>
            <a:lvl2pPr marL="0" indent="457200">
              <a:buClrTx/>
              <a:buSzTx/>
              <a:buNone/>
              <a:defRPr b="1" sz="2400"/>
            </a:lvl2pPr>
            <a:lvl3pPr marL="0" indent="914400">
              <a:buClrTx/>
              <a:buSzTx/>
              <a:buNone/>
              <a:defRPr b="1" sz="2400"/>
            </a:lvl3pPr>
            <a:lvl4pPr marL="0" indent="1371600">
              <a:buClrTx/>
              <a:buSzTx/>
              <a:buNone/>
              <a:defRPr b="1" sz="2400"/>
            </a:lvl4pPr>
            <a:lvl5pPr marL="0" indent="1828800">
              <a:buClrTx/>
              <a:buSzTx/>
              <a:buNone/>
              <a:defRPr b="1" sz="2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D165A"/>
                </a:solidFill>
              </a:rPr>
              <a:t>Body Level One</a:t>
            </a:r>
            <a:endParaRPr b="1" sz="2400">
              <a:solidFill>
                <a:srgbClr val="1D165A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D165A"/>
                </a:solidFill>
              </a:rPr>
              <a:t>Body Level Two</a:t>
            </a:r>
            <a:endParaRPr b="1" sz="2400">
              <a:solidFill>
                <a:srgbClr val="1D165A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D165A"/>
                </a:solidFill>
              </a:rPr>
              <a:t>Body Level Three</a:t>
            </a:r>
            <a:endParaRPr b="1" sz="2400">
              <a:solidFill>
                <a:srgbClr val="1D165A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D165A"/>
                </a:solidFill>
              </a:rPr>
              <a:t>Body Level Four</a:t>
            </a:r>
            <a:endParaRPr b="1" sz="2400">
              <a:solidFill>
                <a:srgbClr val="1D165A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jpeg" descr="cover-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4.jpeg" descr="cover-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1" y="6211887"/>
            <a:ext cx="1905002" cy="1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spd="med" advClick="1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8" indent="-320038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 idx="4294967295"/>
          </p:nvPr>
        </p:nvSpPr>
        <p:spPr>
          <a:xfrm>
            <a:off x="533400" y="32004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algn="ctr" defTabSz="769466">
              <a:defRPr>
                <a:solidFill>
                  <a:srgbClr val="000000"/>
                </a:solidFill>
              </a:defRPr>
            </a:pPr>
            <a:r>
              <a:rPr sz="2295">
                <a:solidFill>
                  <a:srgbClr val="1D165A"/>
                </a:solidFill>
              </a:rPr>
              <a:t>Federal Health Information Model (FHIM)</a:t>
            </a:r>
            <a:br>
              <a:rPr sz="2295">
                <a:solidFill>
                  <a:srgbClr val="1D165A"/>
                </a:solidFill>
              </a:rPr>
            </a:br>
            <a:r>
              <a:rPr sz="2295">
                <a:solidFill>
                  <a:srgbClr val="C00000"/>
                </a:solidFill>
              </a:rPr>
              <a:t>Presentation for NIEM Health and Human Services Domain</a:t>
            </a:r>
          </a:p>
        </p:txBody>
      </p:sp>
      <p:sp>
        <p:nvSpPr>
          <p:cNvPr id="67" name="Shape 67"/>
          <p:cNvSpPr/>
          <p:nvPr>
            <p:ph type="body" idx="4294967295"/>
          </p:nvPr>
        </p:nvSpPr>
        <p:spPr>
          <a:xfrm>
            <a:off x="1143000" y="4556125"/>
            <a:ext cx="6858000" cy="7778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spcBef>
                <a:spcPts val="400"/>
              </a:spcBef>
              <a:buSzTx/>
              <a:buNone/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1D165A"/>
                </a:solidFill>
              </a:rPr>
              <a:t>Steven Wagner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 idx="4294967295"/>
          </p:nvPr>
        </p:nvSpPr>
        <p:spPr>
          <a:xfrm>
            <a:off x="1524000" y="152398"/>
            <a:ext cx="7454900" cy="11430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solidFill>
                  <a:srgbClr val="013F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Federal Health Information Model </a:t>
            </a:r>
          </a:p>
        </p:txBody>
      </p:sp>
      <p:sp>
        <p:nvSpPr>
          <p:cNvPr id="70" name="Shape 70"/>
          <p:cNvSpPr/>
          <p:nvPr>
            <p:ph type="body" idx="4294967295"/>
          </p:nvPr>
        </p:nvSpPr>
        <p:spPr>
          <a:xfrm>
            <a:off x="603250" y="1371600"/>
            <a:ext cx="7937500" cy="5029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8643" indent="-258643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Health data i</a:t>
            </a: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nformation </a:t>
            </a: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esigned to support the </a:t>
            </a:r>
            <a:b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federal health enterprise</a:t>
            </a: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Standardizes and harmonizes content</a:t>
            </a: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pen source Model Driven Health Tools (MDHT) automates generation of health information exchange (HIE) standards </a:t>
            </a:r>
          </a:p>
        </p:txBody>
      </p:sp>
      <p:sp>
        <p:nvSpPr>
          <p:cNvPr id="71" name="Shape 71"/>
          <p:cNvSpPr/>
          <p:nvPr/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808080"/>
                </a:solidFill>
              </a:rPr>
              <a:t>2</a:t>
            </a:r>
          </a:p>
        </p:txBody>
      </p:sp>
      <p:pic>
        <p:nvPicPr>
          <p:cNvPr id="72" name="image6.jpeg" descr="Federal Health Information Modeling (FHIM)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9362" y="2133600"/>
            <a:ext cx="3816351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 idx="4294967295"/>
          </p:nvPr>
        </p:nvSpPr>
        <p:spPr>
          <a:xfrm>
            <a:off x="1524000" y="152398"/>
            <a:ext cx="7454900" cy="11430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Federal Health Information Model</a:t>
            </a:r>
            <a:r>
              <a:rPr sz="2800">
                <a:solidFill>
                  <a:srgbClr val="013F80"/>
                </a:solidFill>
              </a:rPr>
              <a:t>…</a:t>
            </a:r>
            <a:r>
              <a:rPr i="1" sz="2100">
                <a:solidFill>
                  <a:srgbClr val="013F80"/>
                </a:solidFill>
              </a:rPr>
              <a:t>continued</a:t>
            </a:r>
            <a:r>
              <a:rPr sz="2800">
                <a:solidFill>
                  <a:srgbClr val="013F80"/>
                </a:solidFill>
              </a:rPr>
              <a:t> </a:t>
            </a:r>
          </a:p>
        </p:txBody>
      </p:sp>
      <p:sp>
        <p:nvSpPr>
          <p:cNvPr id="77" name="Shape 77"/>
          <p:cNvSpPr/>
          <p:nvPr>
            <p:ph type="body" idx="4294967295"/>
          </p:nvPr>
        </p:nvSpPr>
        <p:spPr>
          <a:xfrm>
            <a:off x="606425" y="1302321"/>
            <a:ext cx="7937500" cy="5029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8643" indent="-258643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Generates HIE standards for multiple Platform Specific Models (PSMs) (e.g., HL7 CDA, HL7 FHIR, NIEM, etc.)</a:t>
            </a: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Integrated into a robust FHA HIE framework to standardize information across the federal health enterprise</a:t>
            </a:r>
          </a:p>
          <a:p>
            <a:pPr lvl="0" marL="373596" indent="-373596" defTabSz="877822">
              <a:spcBef>
                <a:spcPts val="1100"/>
              </a:spcBef>
              <a:buFont typeface="Trebuchet MS"/>
              <a:buChar char="•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Provides models, tools and processes to help organizations implement information exchange standards</a:t>
            </a:r>
          </a:p>
        </p:txBody>
      </p:sp>
      <p:sp>
        <p:nvSpPr>
          <p:cNvPr id="78" name="Shape 78"/>
          <p:cNvSpPr/>
          <p:nvPr/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808080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524000" y="0"/>
            <a:ext cx="7522029" cy="1447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Benefits of the FHIM and </a:t>
            </a:r>
            <a:r>
              <a:rPr sz="2800">
                <a:solidFill>
                  <a:srgbClr val="013F80"/>
                </a:solidFill>
              </a:rPr>
              <a:t>FHA </a:t>
            </a:r>
            <a:r>
              <a:rPr sz="2800">
                <a:solidFill>
                  <a:srgbClr val="013F80"/>
                </a:solidFill>
              </a:rPr>
              <a:t>HIE Framework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876300" y="1306702"/>
            <a:ext cx="7620000" cy="5130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upports the broadest range of use cases and retains use case context</a:t>
            </a:r>
            <a:endParaRPr sz="2392">
              <a:latin typeface="Calibri"/>
              <a:ea typeface="Calibri"/>
              <a:cs typeface="Calibri"/>
              <a:sym typeface="Calibri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an be leveraged by organizations for internal use in systems and database development</a:t>
            </a:r>
            <a:endParaRPr sz="2392">
              <a:latin typeface="Calibri"/>
              <a:ea typeface="Calibri"/>
              <a:cs typeface="Calibri"/>
              <a:sym typeface="Calibri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0132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392">
                <a:solidFill>
                  <a:srgbClr val="013266"/>
                </a:solidFill>
                <a:latin typeface="Calibri"/>
                <a:ea typeface="Calibri"/>
                <a:cs typeface="Calibri"/>
                <a:sym typeface="Calibri"/>
              </a:rPr>
              <a:t>eveloped using the UML (Unified Modeling Language)</a:t>
            </a:r>
            <a:endParaRPr sz="1656">
              <a:latin typeface="Trebuchet MS"/>
              <a:ea typeface="Trebuchet MS"/>
              <a:cs typeface="Trebuchet MS"/>
              <a:sym typeface="Trebuchet MS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013266"/>
                </a:solidFill>
                <a:latin typeface="Calibri"/>
                <a:ea typeface="Calibri"/>
                <a:cs typeface="Calibri"/>
                <a:sym typeface="Calibri"/>
              </a:rPr>
              <a:t>The modeling process harmonizes content (information and terminology) across organizations</a:t>
            </a:r>
            <a:r>
              <a:rPr sz="2392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92">
              <a:latin typeface="Calibri"/>
              <a:ea typeface="Calibri"/>
              <a:cs typeface="Calibri"/>
              <a:sym typeface="Calibri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an reduce the time required to define/harmonize information </a:t>
            </a:r>
            <a:r>
              <a:rPr sz="2392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 as much as 50%</a:t>
            </a:r>
            <a:endParaRPr sz="1656">
              <a:latin typeface="Trebuchet MS"/>
              <a:ea typeface="Trebuchet MS"/>
              <a:cs typeface="Trebuchet MS"/>
              <a:sym typeface="Trebuchet MS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Support the goals and requirements of the S&amp;I Framework </a:t>
            </a:r>
            <a:endParaRPr sz="2392">
              <a:solidFill>
                <a:srgbClr val="1D1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455676" indent="-455676" defTabSz="841247">
              <a:spcBef>
                <a:spcPts val="500"/>
              </a:spcBef>
              <a:buFont typeface="Trebuchet MS"/>
              <a:defRPr sz="1800">
                <a:solidFill>
                  <a:srgbClr val="000000"/>
                </a:solidFill>
              </a:defRPr>
            </a:pP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Freely available c</a:t>
            </a:r>
            <a:r>
              <a:rPr sz="2392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omponents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1D165A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1D165A"/>
                </a:solidFill>
              </a:rPr>
            </a:fld>
          </a:p>
        </p:txBody>
      </p:sp>
      <p:pic>
        <p:nvPicPr>
          <p:cNvPr id="89" name="image5.png" descr="FHIM Implementation artifac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01" y="0"/>
            <a:ext cx="8991601" cy="67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5720632" y="5628382"/>
            <a:ext cx="3272231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2400"/>
              <a:t>Implementation Guide </a:t>
            </a:r>
            <a:br>
              <a:rPr sz="2400"/>
            </a:br>
            <a:r>
              <a:rPr sz="2400"/>
              <a:t>Modeling Artifacts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808080"/>
                </a:solidFill>
              </a:rPr>
              <a:t>3</a:t>
            </a:r>
          </a:p>
        </p:txBody>
      </p:sp>
      <p:sp>
        <p:nvSpPr>
          <p:cNvPr id="93" name="Shape 93"/>
          <p:cNvSpPr/>
          <p:nvPr>
            <p:ph type="title" idx="4294967295"/>
          </p:nvPr>
        </p:nvSpPr>
        <p:spPr>
          <a:xfrm>
            <a:off x="1524000" y="152398"/>
            <a:ext cx="7523991" cy="10042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solidFill>
                  <a:srgbClr val="013F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FHIM Information Domains - Modeling Status</a:t>
            </a:r>
          </a:p>
        </p:txBody>
      </p:sp>
      <p:sp>
        <p:nvSpPr>
          <p:cNvPr id="94" name="Shape 94"/>
          <p:cNvSpPr/>
          <p:nvPr/>
        </p:nvSpPr>
        <p:spPr>
          <a:xfrm>
            <a:off x="8247061" y="1500187"/>
            <a:ext cx="612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1100">
                <a:solidFill>
                  <a:srgbClr val="FFFFFF"/>
                </a:solidFill>
              </a:rPr>
              <a:t>In production</a:t>
            </a:r>
          </a:p>
        </p:txBody>
      </p:sp>
      <p:graphicFrame>
        <p:nvGraphicFramePr>
          <p:cNvPr id="95" name="Table 95"/>
          <p:cNvGraphicFramePr/>
          <p:nvPr/>
        </p:nvGraphicFramePr>
        <p:xfrm>
          <a:off x="381000" y="1295400"/>
          <a:ext cx="4572000" cy="73100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9800"/>
                <a:gridCol w="1219200"/>
                <a:gridCol w="1143000"/>
              </a:tblGrid>
              <a:tr h="304800"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0C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0CD7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1" marR="12701" marT="12701" marB="12701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6"/>
          <p:cNvGraphicFramePr/>
          <p:nvPr/>
        </p:nvGraphicFramePr>
        <p:xfrm>
          <a:off x="5105400" y="1295400"/>
          <a:ext cx="3810000" cy="54031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4000"/>
                <a:gridCol w="1143000"/>
                <a:gridCol w="1143000"/>
              </a:tblGrid>
              <a:tr h="304800"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13F8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AAD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0CD7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0CD79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Radiology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A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lvl="0" indent="90486" algn="l">
                        <a:defRPr b="0" i="0" sz="1800"/>
                      </a:pPr>
                      <a:r>
                        <a:rPr sz="1000">
                          <a:solidFill>
                            <a:srgbClr val="013F80"/>
                          </a:solid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2" marR="12702" marT="12702" marB="12702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1" marR="12701" marT="12701" marB="12701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B3D8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13F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Impacts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762000" y="1590718"/>
            <a:ext cx="7620000" cy="45953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Provides a common understanding of information to be exchanged between federal partners (single source of truth)</a:t>
            </a:r>
            <a:endParaRPr sz="2800">
              <a:solidFill>
                <a:srgbClr val="1D1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Improves the level of interoperability that can be achieved</a:t>
            </a:r>
            <a:endParaRPr sz="2800">
              <a:solidFill>
                <a:srgbClr val="1D1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Reduces the time it takes to develop information exchange standards</a:t>
            </a:r>
            <a:endParaRPr sz="2800">
              <a:solidFill>
                <a:srgbClr val="1D16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Can improve the efficiency of developers in implementing information exchanges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1D165A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062" y="1493837"/>
            <a:ext cx="8150226" cy="424180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body" idx="4294967295"/>
          </p:nvPr>
        </p:nvSpPr>
        <p:spPr>
          <a:xfrm>
            <a:off x="5191125" y="2571750"/>
            <a:ext cx="3063876" cy="2108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Your Comments/</a:t>
            </a:r>
          </a:p>
          <a:p>
            <a:pPr lvl="0" marL="0" indent="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104" name="Shape 104"/>
          <p:cNvSpPr/>
          <p:nvPr/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808080"/>
                </a:solidFill>
              </a:rPr>
              <a:t>8</a:t>
            </a:r>
          </a:p>
        </p:txBody>
      </p:sp>
      <p:pic>
        <p:nvPicPr>
          <p:cNvPr id="105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50" y="1555750"/>
            <a:ext cx="4916488" cy="4262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