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5"/>
  </p:sldMasterIdLst>
  <p:notesMasterIdLst>
    <p:notesMasterId r:id="rId44"/>
  </p:notesMasterIdLst>
  <p:handoutMasterIdLst>
    <p:handoutMasterId r:id="rId45"/>
  </p:handoutMasterIdLst>
  <p:sldIdLst>
    <p:sldId id="269" r:id="rId6"/>
    <p:sldId id="310" r:id="rId7"/>
    <p:sldId id="315" r:id="rId8"/>
    <p:sldId id="316" r:id="rId9"/>
    <p:sldId id="304" r:id="rId10"/>
    <p:sldId id="309" r:id="rId11"/>
    <p:sldId id="277" r:id="rId12"/>
    <p:sldId id="257" r:id="rId13"/>
    <p:sldId id="297" r:id="rId14"/>
    <p:sldId id="298" r:id="rId15"/>
    <p:sldId id="299" r:id="rId16"/>
    <p:sldId id="300" r:id="rId17"/>
    <p:sldId id="301" r:id="rId18"/>
    <p:sldId id="302" r:id="rId19"/>
    <p:sldId id="303" r:id="rId20"/>
    <p:sldId id="289" r:id="rId21"/>
    <p:sldId id="287" r:id="rId22"/>
    <p:sldId id="293" r:id="rId23"/>
    <p:sldId id="288" r:id="rId24"/>
    <p:sldId id="294" r:id="rId25"/>
    <p:sldId id="295" r:id="rId26"/>
    <p:sldId id="305" r:id="rId27"/>
    <p:sldId id="307" r:id="rId28"/>
    <p:sldId id="317" r:id="rId29"/>
    <p:sldId id="318" r:id="rId30"/>
    <p:sldId id="320" r:id="rId31"/>
    <p:sldId id="319" r:id="rId32"/>
    <p:sldId id="323" r:id="rId33"/>
    <p:sldId id="314" r:id="rId34"/>
    <p:sldId id="308" r:id="rId35"/>
    <p:sldId id="275" r:id="rId36"/>
    <p:sldId id="286" r:id="rId37"/>
    <p:sldId id="311" r:id="rId38"/>
    <p:sldId id="321" r:id="rId39"/>
    <p:sldId id="322" r:id="rId40"/>
    <p:sldId id="313" r:id="rId41"/>
    <p:sldId id="296" r:id="rId42"/>
    <p:sldId id="285" r:id="rId43"/>
  </p:sldIdLst>
  <p:sldSz cx="9144000" cy="6858000" type="screen4x3"/>
  <p:notesSz cx="6881813" cy="92964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6DDAD"/>
    <a:srgbClr val="73FA79"/>
    <a:srgbClr val="170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72615" autoAdjust="0"/>
  </p:normalViewPr>
  <p:slideViewPr>
    <p:cSldViewPr snapToGrid="0" snapToObjects="1">
      <p:cViewPr>
        <p:scale>
          <a:sx n="70" d="100"/>
          <a:sy n="70" d="100"/>
        </p:scale>
        <p:origin x="-1080" y="-168"/>
      </p:cViewPr>
      <p:guideLst>
        <p:guide orient="horz" pos="2158"/>
        <p:guide pos="2880"/>
      </p:guideLst>
    </p:cSldViewPr>
  </p:slideViewPr>
  <p:outlineViewPr>
    <p:cViewPr>
      <p:scale>
        <a:sx n="33" d="100"/>
        <a:sy n="33" d="100"/>
      </p:scale>
      <p:origin x="0" y="18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7" d="100"/>
          <a:sy n="77" d="100"/>
        </p:scale>
        <p:origin x="-2040" y="-96"/>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428" cy="464978"/>
          </a:xfrm>
          <a:prstGeom prst="rect">
            <a:avLst/>
          </a:prstGeom>
        </p:spPr>
        <p:txBody>
          <a:bodyPr vert="horz" lIns="92418" tIns="46210" rIns="92418" bIns="4621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97842" y="1"/>
            <a:ext cx="2982428" cy="464978"/>
          </a:xfrm>
          <a:prstGeom prst="rect">
            <a:avLst/>
          </a:prstGeom>
        </p:spPr>
        <p:txBody>
          <a:bodyPr vert="horz" lIns="92418" tIns="46210" rIns="92418" bIns="46210" rtlCol="0"/>
          <a:lstStyle>
            <a:lvl1pPr algn="r" fontAlgn="auto">
              <a:spcBef>
                <a:spcPts val="0"/>
              </a:spcBef>
              <a:spcAft>
                <a:spcPts val="0"/>
              </a:spcAft>
              <a:defRPr sz="1200">
                <a:latin typeface="+mn-lt"/>
                <a:cs typeface="+mn-cs"/>
              </a:defRPr>
            </a:lvl1pPr>
          </a:lstStyle>
          <a:p>
            <a:pPr>
              <a:defRPr/>
            </a:pPr>
            <a:fld id="{08AFC595-99DA-451D-A948-C4E9ABD401E2}" type="datetimeFigureOut">
              <a:rPr lang="en-US"/>
              <a:pPr>
                <a:defRPr/>
              </a:pPr>
              <a:t>5/24/2016</a:t>
            </a:fld>
            <a:endParaRPr lang="en-US" dirty="0"/>
          </a:p>
        </p:txBody>
      </p:sp>
      <p:sp>
        <p:nvSpPr>
          <p:cNvPr id="4" name="Footer Placeholder 3"/>
          <p:cNvSpPr>
            <a:spLocks noGrp="1"/>
          </p:cNvSpPr>
          <p:nvPr>
            <p:ph type="ftr" sz="quarter" idx="2"/>
          </p:nvPr>
        </p:nvSpPr>
        <p:spPr>
          <a:xfrm>
            <a:off x="0" y="8829847"/>
            <a:ext cx="2982428" cy="464978"/>
          </a:xfrm>
          <a:prstGeom prst="rect">
            <a:avLst/>
          </a:prstGeom>
        </p:spPr>
        <p:txBody>
          <a:bodyPr vert="horz" lIns="92418" tIns="46210" rIns="92418" bIns="4621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97842" y="8829847"/>
            <a:ext cx="2982428" cy="464978"/>
          </a:xfrm>
          <a:prstGeom prst="rect">
            <a:avLst/>
          </a:prstGeom>
        </p:spPr>
        <p:txBody>
          <a:bodyPr vert="horz" lIns="92418" tIns="46210" rIns="92418" bIns="46210" rtlCol="0" anchor="b"/>
          <a:lstStyle>
            <a:lvl1pPr algn="r" fontAlgn="auto">
              <a:spcBef>
                <a:spcPts val="0"/>
              </a:spcBef>
              <a:spcAft>
                <a:spcPts val="0"/>
              </a:spcAft>
              <a:defRPr sz="1200">
                <a:latin typeface="+mn-lt"/>
                <a:cs typeface="+mn-cs"/>
              </a:defRPr>
            </a:lvl1pPr>
          </a:lstStyle>
          <a:p>
            <a:pPr>
              <a:defRPr/>
            </a:pPr>
            <a:fld id="{AFE7222D-7BEE-4CF8-8B17-540FFD34A4FA}" type="slidenum">
              <a:rPr lang="en-US"/>
              <a:pPr>
                <a:defRPr/>
              </a:pPr>
              <a:t>‹#›</a:t>
            </a:fld>
            <a:endParaRPr lang="en-US" dirty="0"/>
          </a:p>
        </p:txBody>
      </p:sp>
    </p:spTree>
    <p:extLst>
      <p:ext uri="{BB962C8B-B14F-4D97-AF65-F5344CB8AC3E}">
        <p14:creationId xmlns:p14="http://schemas.microsoft.com/office/powerpoint/2010/main" val="3205291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428" cy="464978"/>
          </a:xfrm>
          <a:prstGeom prst="rect">
            <a:avLst/>
          </a:prstGeom>
        </p:spPr>
        <p:txBody>
          <a:bodyPr vert="horz" lIns="92418" tIns="46210" rIns="92418" bIns="4621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97842" y="1"/>
            <a:ext cx="2982428" cy="464978"/>
          </a:xfrm>
          <a:prstGeom prst="rect">
            <a:avLst/>
          </a:prstGeom>
        </p:spPr>
        <p:txBody>
          <a:bodyPr vert="horz" lIns="92418" tIns="46210" rIns="92418" bIns="46210" rtlCol="0"/>
          <a:lstStyle>
            <a:lvl1pPr algn="r" fontAlgn="auto">
              <a:spcBef>
                <a:spcPts val="0"/>
              </a:spcBef>
              <a:spcAft>
                <a:spcPts val="0"/>
              </a:spcAft>
              <a:defRPr sz="1200">
                <a:latin typeface="+mn-lt"/>
                <a:cs typeface="+mn-cs"/>
              </a:defRPr>
            </a:lvl1pPr>
          </a:lstStyle>
          <a:p>
            <a:pPr>
              <a:defRPr/>
            </a:pPr>
            <a:fld id="{121E548C-1CC1-45EE-8F8A-3F6DC6CCA95C}" type="datetimeFigureOut">
              <a:rPr lang="en-US"/>
              <a:pPr>
                <a:defRPr/>
              </a:pPr>
              <a:t>5/24/2016</a:t>
            </a:fld>
            <a:endParaRPr lang="en-US" dirty="0"/>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2418" tIns="46210" rIns="92418" bIns="46210" rtlCol="0" anchor="ctr"/>
          <a:lstStyle/>
          <a:p>
            <a:pPr lvl="0"/>
            <a:endParaRPr lang="en-US" noProof="0" dirty="0"/>
          </a:p>
        </p:txBody>
      </p:sp>
      <p:sp>
        <p:nvSpPr>
          <p:cNvPr id="5" name="Notes Placeholder 4"/>
          <p:cNvSpPr>
            <a:spLocks noGrp="1"/>
          </p:cNvSpPr>
          <p:nvPr>
            <p:ph type="body" sz="quarter" idx="3"/>
          </p:nvPr>
        </p:nvSpPr>
        <p:spPr>
          <a:xfrm>
            <a:off x="688491" y="4416500"/>
            <a:ext cx="5504833" cy="4183222"/>
          </a:xfrm>
          <a:prstGeom prst="rect">
            <a:avLst/>
          </a:prstGeom>
        </p:spPr>
        <p:txBody>
          <a:bodyPr vert="horz" lIns="92418" tIns="46210" rIns="92418" bIns="4621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847"/>
            <a:ext cx="2982428" cy="464978"/>
          </a:xfrm>
          <a:prstGeom prst="rect">
            <a:avLst/>
          </a:prstGeom>
        </p:spPr>
        <p:txBody>
          <a:bodyPr vert="horz" lIns="92418" tIns="46210" rIns="92418" bIns="4621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97842" y="8829847"/>
            <a:ext cx="2982428" cy="464978"/>
          </a:xfrm>
          <a:prstGeom prst="rect">
            <a:avLst/>
          </a:prstGeom>
        </p:spPr>
        <p:txBody>
          <a:bodyPr vert="horz" lIns="92418" tIns="46210" rIns="92418" bIns="46210" rtlCol="0" anchor="b"/>
          <a:lstStyle>
            <a:lvl1pPr algn="r" fontAlgn="auto">
              <a:spcBef>
                <a:spcPts val="0"/>
              </a:spcBef>
              <a:spcAft>
                <a:spcPts val="0"/>
              </a:spcAft>
              <a:defRPr sz="1200">
                <a:latin typeface="+mn-lt"/>
                <a:cs typeface="+mn-cs"/>
              </a:defRPr>
            </a:lvl1pPr>
          </a:lstStyle>
          <a:p>
            <a:pPr>
              <a:defRPr/>
            </a:pPr>
            <a:fld id="{12DD458F-A0C9-44BC-9ADC-26D73463C756}" type="slidenum">
              <a:rPr lang="en-US"/>
              <a:pPr>
                <a:defRPr/>
              </a:pPr>
              <a:t>‹#›</a:t>
            </a:fld>
            <a:endParaRPr lang="en-US" dirty="0"/>
          </a:p>
        </p:txBody>
      </p:sp>
    </p:spTree>
    <p:extLst>
      <p:ext uri="{BB962C8B-B14F-4D97-AF65-F5344CB8AC3E}">
        <p14:creationId xmlns:p14="http://schemas.microsoft.com/office/powerpoint/2010/main" val="213501896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dirty="0" smtClean="0"/>
              <a:t>Target audience:</a:t>
            </a:r>
            <a:r>
              <a:rPr lang="en-US" altLang="en-US" i="1" baseline="0" dirty="0" smtClean="0"/>
              <a:t>  VA/VHA leadership familiar with issues of healthcare information, terminology, standards, interoperability, and LRP</a:t>
            </a:r>
            <a:r>
              <a:rPr lang="en-US" altLang="en-US" i="1" baseline="0" dirty="0" smtClean="0"/>
              <a:t>.</a:t>
            </a:r>
          </a:p>
          <a:p>
            <a:r>
              <a:rPr lang="en-US" altLang="en-US" i="1" baseline="0" dirty="0" smtClean="0"/>
              <a:t>(Italics indicate presenter suggestions.)</a:t>
            </a:r>
          </a:p>
          <a:p>
            <a:endParaRPr lang="en-US" altLang="en-US" baseline="0" dirty="0" smtClean="0"/>
          </a:p>
          <a:p>
            <a:r>
              <a:rPr lang="en-US" altLang="en-US" baseline="0" dirty="0" smtClean="0"/>
              <a:t>Note</a:t>
            </a:r>
            <a:r>
              <a:rPr lang="en-US" altLang="en-US" baseline="0" dirty="0" smtClean="0"/>
              <a:t>:  For this briefing the acronym HCI is used for healthcare interoperability – see backup slides</a:t>
            </a:r>
          </a:p>
          <a:p>
            <a:r>
              <a:rPr lang="en-US" altLang="en-US" dirty="0" smtClean="0"/>
              <a:t>Note:</a:t>
            </a:r>
            <a:r>
              <a:rPr lang="en-US" altLang="en-US" baseline="0" dirty="0" smtClean="0"/>
              <a:t>  E</a:t>
            </a:r>
            <a:r>
              <a:rPr lang="en-US" altLang="en-US" dirty="0" smtClean="0"/>
              <a:t>mergent HL7 FHIM-CIMI Project</a:t>
            </a:r>
          </a:p>
        </p:txBody>
      </p:sp>
      <p:sp>
        <p:nvSpPr>
          <p:cNvPr id="4" name="Slide Number Placeholder 3"/>
          <p:cNvSpPr>
            <a:spLocks noGrp="1"/>
          </p:cNvSpPr>
          <p:nvPr>
            <p:ph type="sldNum" sz="quarter" idx="5"/>
          </p:nvPr>
        </p:nvSpPr>
        <p:spPr/>
        <p:txBody>
          <a:bodyPr/>
          <a:lstStyle/>
          <a:p>
            <a:pPr>
              <a:defRPr/>
            </a:pPr>
            <a:fld id="{DCA4E56D-FA32-4A44-ADB1-9DA5F9ACE96D}" type="slidenum">
              <a:rPr lang="en-US" smtClean="0"/>
              <a:pPr>
                <a:defRPr/>
              </a:pPr>
              <a:t>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In this step partners A and B analyze their healthcare process flows, and define  their respective healthcare interoperability requirements.  They then </a:t>
            </a:r>
            <a:r>
              <a:rPr lang="en-US" dirty="0" smtClean="0"/>
              <a:t>reconcile </a:t>
            </a:r>
            <a:r>
              <a:rPr lang="en-US" dirty="0"/>
              <a:t>these requirements, filling in any gaps, and resolving any incongruities.  The FHIM  information model, terminology model, </a:t>
            </a:r>
            <a:r>
              <a:rPr lang="en-US" dirty="0" smtClean="0"/>
              <a:t>and </a:t>
            </a:r>
            <a:r>
              <a:rPr lang="en-US" dirty="0"/>
              <a:t>tooling, facilitate this requirements definition and </a:t>
            </a:r>
            <a:r>
              <a:rPr lang="en-US" dirty="0" smtClean="0"/>
              <a:t>reconciliation </a:t>
            </a:r>
            <a:r>
              <a:rPr lang="en-US" dirty="0"/>
              <a:t>activity.  A FHIM product suite capability called Model-Driven Health Tools (MDHT) automates and accurizes the process.  Note that MDHT is industry standard open source software</a:t>
            </a:r>
            <a:r>
              <a:rPr lang="en-US" dirty="0" smtClean="0"/>
              <a:t>.</a:t>
            </a:r>
            <a:endParaRPr lang="en-US" dirty="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Most likely partners A and B have already chosen and are using different interoperability </a:t>
            </a:r>
            <a:r>
              <a:rPr lang="en-US" dirty="0" smtClean="0"/>
              <a:t>paradigms</a:t>
            </a:r>
            <a:r>
              <a:rPr lang="en-US" baseline="0" dirty="0" smtClean="0"/>
              <a:t> or different versions/interpretations of the same paradigm</a:t>
            </a:r>
            <a:r>
              <a:rPr lang="en-US" dirty="0" smtClean="0"/>
              <a:t>.  </a:t>
            </a:r>
            <a:r>
              <a:rPr lang="en-US" dirty="0"/>
              <a:t>Partner A may be using HL7 v2.5 while partner B may plan to use FHIR v2.1.  Partner A needs an interoperability specification that covers both its business requirements plus its technical requirements.  The same is true for partner B.  As shown in this slide, the FHIM product suite is used by each partner to automate and accurize development of its combined business plus technical interoperability requirements specifications.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In this step each partner transforms its specifications into a set of interoperability solution components.  Again each partner uses the FHIM product suite, and MDHT in particular, to automate and accurize the building of all outward facing components.  These include a solution implementation guide, interface software, testing harness, schematrons, test messages, and FHIM data mappings.  A FHIM product suite capability called Model-Driven Message Interoperability (MDMI) is used to generate data mappings between the respective interoperability paradigms of the two partners</a:t>
            </a:r>
            <a:r>
              <a:rPr lang="en-US" dirty="0" smtClean="0"/>
              <a:t>.</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This slide again shows the desired interoperability </a:t>
            </a:r>
            <a:r>
              <a:rPr lang="en-US" dirty="0" smtClean="0"/>
              <a:t>end-state, miniaturized</a:t>
            </a:r>
            <a:r>
              <a:rPr lang="en-US" baseline="0" dirty="0" smtClean="0"/>
              <a:t> at the upper left</a:t>
            </a:r>
            <a:r>
              <a:rPr lang="en-US" dirty="0" smtClean="0"/>
              <a:t>, </a:t>
            </a:r>
            <a:r>
              <a:rPr lang="en-US" dirty="0"/>
              <a:t>but </a:t>
            </a:r>
            <a:r>
              <a:rPr lang="en-US" dirty="0" smtClean="0"/>
              <a:t>with the healthcare interoperability solution magnified, showing more details of that solution.  </a:t>
            </a:r>
            <a:r>
              <a:rPr lang="en-US" dirty="0"/>
              <a:t>The two partners have tested and implemented their part of the interoperability solution. </a:t>
            </a:r>
            <a:r>
              <a:rPr lang="en-US" dirty="0" smtClean="0"/>
              <a:t> The healthcare interoperability solution between them includes their respective solution bundles, and an additional component of the FHIM product suite which is the MDMI data </a:t>
            </a:r>
            <a:r>
              <a:rPr lang="en-US" dirty="0"/>
              <a:t>element </a:t>
            </a:r>
            <a:r>
              <a:rPr lang="en-US" dirty="0" smtClean="0"/>
              <a:t>mapping </a:t>
            </a:r>
            <a:r>
              <a:rPr lang="en-US" dirty="0"/>
              <a:t>runtime </a:t>
            </a:r>
            <a:r>
              <a:rPr lang="en-US" dirty="0" smtClean="0"/>
              <a:t>engine.  Note that MDMI supports both simple data element to data element mapping, and complex data element transformation.  Like MDHT, MDMI is industry standard open source software.</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12</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 data element </a:t>
            </a:r>
            <a:r>
              <a:rPr lang="en-US" dirty="0" smtClean="0"/>
              <a:t>mapping </a:t>
            </a:r>
            <a:r>
              <a:rPr lang="en-US" dirty="0"/>
              <a:t>runtime engine is implemented using the previously mentioned MDMI software.  MDMI is a mature standard, used extensively in the banking industry, but gaining significant traction in the healthcare industry.  In MDMI jargon, as shown here, there is a data element mapping for each HCI paradigm.  There is also a referent index of FHIM standardized data elements.  MDMI includes tooling that facilitates creation and maintenance of the mappings, and creation and maintenance of </a:t>
            </a:r>
            <a:r>
              <a:rPr lang="en-US" b="1" i="1" dirty="0"/>
              <a:t>as needed</a:t>
            </a:r>
            <a:r>
              <a:rPr lang="en-US" dirty="0"/>
              <a:t> data element transformations.  As show here, the FHIM mediates data element </a:t>
            </a:r>
            <a:r>
              <a:rPr lang="en-US" dirty="0" smtClean="0"/>
              <a:t>mapping </a:t>
            </a:r>
            <a:r>
              <a:rPr lang="en-US" dirty="0"/>
              <a:t>between any combination of HCI paradigms and versions.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13</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This slide shows that the FHIM product suite is designed to support a complete range of healthcare interoperability requirements.  Leveraging </a:t>
            </a:r>
            <a:r>
              <a:rPr lang="en-US" dirty="0" smtClean="0"/>
              <a:t>the OMG</a:t>
            </a:r>
            <a:r>
              <a:rPr lang="en-US" baseline="0" dirty="0" smtClean="0"/>
              <a:t> </a:t>
            </a:r>
            <a:r>
              <a:rPr lang="en-US" dirty="0" smtClean="0"/>
              <a:t>Model-Driven Architecture (MDA)</a:t>
            </a:r>
            <a:r>
              <a:rPr lang="en-US" baseline="0" dirty="0" smtClean="0"/>
              <a:t> </a:t>
            </a:r>
            <a:r>
              <a:rPr lang="en-US" dirty="0" smtClean="0"/>
              <a:t>standard, the </a:t>
            </a:r>
            <a:r>
              <a:rPr lang="en-US" dirty="0"/>
              <a:t>FHIM </a:t>
            </a:r>
            <a:r>
              <a:rPr lang="en-US" dirty="0" smtClean="0"/>
              <a:t>product suite</a:t>
            </a:r>
            <a:r>
              <a:rPr lang="en-US" baseline="0" dirty="0" smtClean="0"/>
              <a:t> </a:t>
            </a:r>
            <a:r>
              <a:rPr lang="en-US" dirty="0" smtClean="0"/>
              <a:t>provides </a:t>
            </a:r>
            <a:r>
              <a:rPr lang="en-US" dirty="0"/>
              <a:t>the capability to generate complete, accurate, and consistent interoperability solutions for FHIR, HL7‑v2, C‑CDA, CDA, CIMI, NIEM, NCPDP, X12, and other HCI paradigms.  Potentially any HCI standard message can be transformed into any other HCI standard message</a:t>
            </a:r>
            <a:r>
              <a:rPr lang="en-US" dirty="0" smtClean="0"/>
              <a:t>.</a:t>
            </a:r>
          </a:p>
          <a:p>
            <a:endParaRPr lang="en-US" altLang="en-US" dirty="0" smtClean="0"/>
          </a:p>
          <a:p>
            <a:r>
              <a:rPr lang="en-US" altLang="en-US" dirty="0" smtClean="0"/>
              <a:t>Note:  Obviously not</a:t>
            </a:r>
            <a:r>
              <a:rPr lang="en-US" altLang="en-US" baseline="0" dirty="0" smtClean="0"/>
              <a:t> the FHIM nor any other approach on the planet can create data out of thin air that is not supported by a particular </a:t>
            </a:r>
            <a:r>
              <a:rPr lang="en-US" dirty="0" smtClean="0"/>
              <a:t>HCI standard.  So message transformation between</a:t>
            </a:r>
            <a:r>
              <a:rPr lang="en-US" baseline="0" dirty="0" smtClean="0"/>
              <a:t> standards is not without limitations.  At the same time, it should be noted, that most standards do have provisions for extension.  In this case the FHIM can help to ensure that extensions are implemented consistently by all stakeholders.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14</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sz="1200" dirty="0" smtClean="0"/>
              <a:t>NLM VSAC:  </a:t>
            </a:r>
            <a:r>
              <a:rPr lang="en-US" altLang="en-US" sz="1200" dirty="0" smtClean="0">
                <a:cs typeface="Georgia" pitchFamily="18" charset="0"/>
              </a:rPr>
              <a:t>Value Set Authority Center</a:t>
            </a:r>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dirty="0" smtClean="0"/>
              <a:t>Read bullets.</a:t>
            </a:r>
            <a:endParaRPr lang="en-US" altLang="en-US" b="1" i="1"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Note:  </a:t>
            </a:r>
            <a:r>
              <a:rPr lang="en-US" altLang="en-US" sz="1200" dirty="0" smtClean="0">
                <a:cs typeface="Georgia" pitchFamily="18" charset="0"/>
              </a:rPr>
              <a:t>All-inclusive value set means </a:t>
            </a:r>
            <a:r>
              <a:rPr lang="en-US" altLang="en-US" dirty="0" smtClean="0"/>
              <a:t>every value that we think would be used for any use case involving that </a:t>
            </a:r>
            <a:r>
              <a:rPr lang="en-US" altLang="en-US" dirty="0" smtClean="0"/>
              <a:t>attribute.</a:t>
            </a:r>
            <a:r>
              <a:rPr lang="en-US" altLang="en-US" baseline="0" dirty="0" smtClean="0"/>
              <a:t>  Of course </a:t>
            </a:r>
            <a:r>
              <a:rPr lang="en-US" altLang="en-US" dirty="0" smtClean="0"/>
              <a:t>there </a:t>
            </a:r>
            <a:r>
              <a:rPr lang="en-US" altLang="en-US" dirty="0" smtClean="0"/>
              <a:t>will</a:t>
            </a:r>
            <a:r>
              <a:rPr lang="en-US" altLang="en-US" baseline="0" dirty="0" smtClean="0"/>
              <a:t> be cases where </a:t>
            </a:r>
            <a:r>
              <a:rPr lang="en-US" altLang="en-US" dirty="0" smtClean="0"/>
              <a:t>someone will have to subset the</a:t>
            </a:r>
            <a:r>
              <a:rPr lang="en-US" altLang="en-US" baseline="0" dirty="0" smtClean="0"/>
              <a:t> value set.</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17</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dirty="0" smtClean="0"/>
              <a:t>Note caveat that, due the limited</a:t>
            </a:r>
            <a:r>
              <a:rPr lang="en-US" altLang="en-US" b="1" i="1" baseline="0" dirty="0" smtClean="0"/>
              <a:t> resources of the FHIM team,</a:t>
            </a:r>
            <a:r>
              <a:rPr lang="en-US" altLang="en-US" b="1" i="1" dirty="0" smtClean="0"/>
              <a:t> some completed information domains may not be fully up-to-date.  Describe how VHA Business Information</a:t>
            </a:r>
            <a:r>
              <a:rPr lang="en-US" altLang="en-US" b="1" i="1" baseline="0" dirty="0" smtClean="0"/>
              <a:t> Architecture (BIA) handles this situation.</a:t>
            </a:r>
            <a:endParaRPr lang="en-US" altLang="en-US" b="1" i="1"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sz="1200" dirty="0" smtClean="0">
                <a:cs typeface="Georgia" pitchFamily="18" charset="0"/>
              </a:rPr>
              <a:t>Slide 1:  "Overview:  25 Slides + Conversation"</a:t>
            </a: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r>
              <a:rPr lang="en-US" altLang="en-US" sz="1200" i="1" dirty="0" smtClean="0">
                <a:cs typeface="Georgia" pitchFamily="18" charset="0"/>
              </a:rPr>
              <a:t>With each new</a:t>
            </a:r>
            <a:r>
              <a:rPr lang="en-US" altLang="en-US" sz="1200" i="1" baseline="0" dirty="0" smtClean="0">
                <a:cs typeface="Georgia" pitchFamily="18" charset="0"/>
              </a:rPr>
              <a:t> slide first say:  "Slide n: + &lt;slide title&gt;"</a:t>
            </a:r>
            <a:endParaRPr lang="en-US" altLang="en-US" sz="1200" i="1"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a:p>
            <a:pPr marL="0" marR="0" lvl="1" indent="0" algn="l" defTabSz="457200" rtl="0" eaLnBrk="0" fontAlgn="base" latinLnBrk="0" hangingPunct="0">
              <a:lnSpc>
                <a:spcPct val="100000"/>
              </a:lnSpc>
              <a:spcBef>
                <a:spcPct val="30000"/>
              </a:spcBef>
              <a:spcAft>
                <a:spcPct val="0"/>
              </a:spcAft>
              <a:buClrTx/>
              <a:buSzTx/>
              <a:buFontTx/>
              <a:buNone/>
              <a:tabLst/>
              <a:defRPr/>
            </a:pPr>
            <a:endParaRPr lang="en-US" altLang="en-US" sz="1200" dirty="0" smtClean="0">
              <a:cs typeface="Georgia" pitchFamily="18" charset="0"/>
            </a:endParaRPr>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dirty="0" smtClean="0"/>
              <a:t>If asked:</a:t>
            </a:r>
            <a:r>
              <a:rPr lang="en-US" altLang="en-US" dirty="0" smtClean="0"/>
              <a:t>  Schematron is a rule-based validation language for making assertions about the presence or absence of patterns in XML trees.  A schematron is an</a:t>
            </a:r>
            <a:r>
              <a:rPr lang="en-US" altLang="en-US" baseline="0" dirty="0" smtClean="0"/>
              <a:t> implementation component written in this language.</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19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200" b="1" i="1" dirty="0" smtClean="0">
                <a:cs typeface="Georgia" pitchFamily="18" charset="0"/>
              </a:rPr>
              <a:t>Prima </a:t>
            </a:r>
            <a:r>
              <a:rPr lang="en-US" altLang="en-US" sz="1200" b="1" i="1" dirty="0" smtClean="0">
                <a:cs typeface="Georgia" pitchFamily="18" charset="0"/>
              </a:rPr>
              <a:t>facie is pronounced:  </a:t>
            </a:r>
            <a:r>
              <a:rPr lang="en-US" altLang="en-US" b="1" i="1" dirty="0" smtClean="0"/>
              <a:t>Prim-uh fay-she</a:t>
            </a:r>
          </a:p>
          <a:p>
            <a:endParaRPr lang="en-US" altLang="en-US" dirty="0" smtClean="0"/>
          </a:p>
          <a:p>
            <a:r>
              <a:rPr lang="en-US" altLang="en-US" dirty="0" smtClean="0"/>
              <a:t>FHIR </a:t>
            </a:r>
            <a:r>
              <a:rPr lang="en-US" altLang="en-US" dirty="0" smtClean="0"/>
              <a:t>is a case in point</a:t>
            </a:r>
          </a:p>
          <a:p>
            <a:pPr marL="171450" lvl="0" indent="-171450">
              <a:buFont typeface="Arial" panose="020B0604020202020204" pitchFamily="34" charset="0"/>
              <a:buChar char="•"/>
            </a:pPr>
            <a:r>
              <a:rPr lang="en-US" altLang="en-US" dirty="0" smtClean="0"/>
              <a:t>Maturity is a matter of controversy</a:t>
            </a:r>
          </a:p>
          <a:p>
            <a:pPr marL="171450" lvl="0" indent="-171450">
              <a:buFont typeface="Arial" panose="020B0604020202020204" pitchFamily="34" charset="0"/>
              <a:buChar char="•"/>
            </a:pPr>
            <a:r>
              <a:rPr lang="en-US" altLang="en-US" dirty="0" smtClean="0"/>
              <a:t>Still a DSTU</a:t>
            </a:r>
          </a:p>
          <a:p>
            <a:pPr marL="171450" lvl="0" indent="-171450">
              <a:buFont typeface="Arial" panose="020B0604020202020204" pitchFamily="34" charset="0"/>
              <a:buChar char="•"/>
            </a:pPr>
            <a:r>
              <a:rPr lang="en-US" altLang="en-US" dirty="0" smtClean="0"/>
              <a:t>First normative ballot has been delayed another 4 months</a:t>
            </a:r>
          </a:p>
          <a:p>
            <a:pPr marL="171450" lvl="0" indent="-171450">
              <a:buFont typeface="Arial" panose="020B0604020202020204" pitchFamily="34" charset="0"/>
              <a:buChar char="•"/>
            </a:pPr>
            <a:r>
              <a:rPr lang="en-US" altLang="en-US" dirty="0" smtClean="0"/>
              <a:t>Requires “hand crafting” (profiles and extensions) to be implementable</a:t>
            </a:r>
          </a:p>
          <a:p>
            <a:pPr marL="171450" lvl="0" indent="-171450">
              <a:buFont typeface="Arial" panose="020B0604020202020204" pitchFamily="34" charset="0"/>
              <a:buChar char="•"/>
            </a:pPr>
            <a:r>
              <a:rPr lang="en-US" altLang="en-US" dirty="0" smtClean="0"/>
              <a:t>There is a proliferation of discordant implementations</a:t>
            </a:r>
          </a:p>
          <a:p>
            <a:pPr marL="171450" lvl="0" indent="-171450">
              <a:buFont typeface="Arial" panose="020B0604020202020204" pitchFamily="34" charset="0"/>
              <a:buChar char="•"/>
            </a:pPr>
            <a:r>
              <a:rPr lang="en-US" altLang="en-US" dirty="0" smtClean="0"/>
              <a:t>Via FHIM, conflicting FHIR profiles can be normalized to achieve required HCI</a:t>
            </a:r>
          </a:p>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There are numerous</a:t>
            </a:r>
            <a:r>
              <a:rPr lang="en-US" altLang="en-US" baseline="0" dirty="0" smtClean="0"/>
              <a:t> examples of how the FHIM is being leveraged, and where agency plans are, or should be, leveraging the FHIM in the future.  Here are six uses that are some of the most compelling.</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21</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Here are another half dozen examples of uses of the FHIM.</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23</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smtClean="0"/>
              <a:t>The scope of the </a:t>
            </a:r>
            <a:r>
              <a:rPr lang="en-US" sz="1200" b="0" i="0" u="none" strike="noStrike" kern="1200" baseline="0" dirty="0" smtClean="0">
                <a:solidFill>
                  <a:schemeClr val="tx1"/>
                </a:solidFill>
                <a:latin typeface="+mn-lt"/>
                <a:ea typeface="+mn-ea"/>
                <a:cs typeface="+mn-cs"/>
              </a:rPr>
              <a:t>Requirements and Architecture Package (RAP) </a:t>
            </a:r>
            <a:r>
              <a:rPr lang="en-US" altLang="en-US" dirty="0" smtClean="0"/>
              <a:t>can be focused on a</a:t>
            </a:r>
            <a:r>
              <a:rPr lang="en-US" altLang="en-US" baseline="0" dirty="0" smtClean="0"/>
              <a:t> specific work effort such as the Provider Profile Management System, or on a broad initiative such a the Virtual Patient Record (VPR).</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25</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26</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27</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slide provides some history on the ebb and flow of the FHIM</a:t>
            </a:r>
            <a:r>
              <a:rPr lang="en-US" altLang="en-US" baseline="0" dirty="0" smtClean="0"/>
              <a:t> program since its inception in 2010, including the 2015 Open Group evaluation of the FHIM, and the recent FHA peer evaluation of the FHIM which is essentially complete but will not be finalized and briefed by the FHA Director until June 13.</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29</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30</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31</a:t>
            </a:fld>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32</a:t>
            </a:fld>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33</a:t>
            </a:fld>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endParaRPr lang="en-US" altLang="en-US" dirty="0" smtClean="0">
              <a:ea typeface="MS PGothic" pitchFamily="34" charset="-128"/>
            </a:endParaRP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34</a:t>
            </a:fld>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1" tIns="45681" rIns="91361" bIns="45681" numCol="1" anchor="t" anchorCtr="0" compatLnSpc="1">
            <a:prstTxWarp prst="textNoShape">
              <a:avLst/>
            </a:prstTxWarp>
          </a:bodyPr>
          <a:lstStyle/>
          <a:p>
            <a:pPr defTabSz="434264" eaLnBrk="1" hangingPunct="1"/>
            <a:r>
              <a:rPr lang="en-US" altLang="en-US" dirty="0" smtClean="0">
                <a:ea typeface="MS PGothic" pitchFamily="34" charset="-128"/>
              </a:rPr>
              <a:t>To be completed</a:t>
            </a:r>
          </a:p>
        </p:txBody>
      </p:sp>
      <p:sp>
        <p:nvSpPr>
          <p:cNvPr id="11268" name="Slide Number Placeholder 3"/>
          <p:cNvSpPr txBox="1">
            <a:spLocks noGrp="1"/>
          </p:cNvSpPr>
          <p:nvPr/>
        </p:nvSpPr>
        <p:spPr bwMode="auto">
          <a:xfrm>
            <a:off x="3897842" y="8829847"/>
            <a:ext cx="2982428" cy="46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1" tIns="45681" rIns="91361" bIns="45681"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9252694-00FA-4C2B-A3EB-5F65CD67E46B}" type="slidenum">
              <a:rPr lang="en-US" altLang="en-US"/>
              <a:pPr algn="r" eaLnBrk="1" hangingPunct="1">
                <a:spcBef>
                  <a:spcPct val="0"/>
                </a:spcBef>
              </a:pPr>
              <a:t>35</a:t>
            </a:fld>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36</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This slide speaks to the optimistic future of the FHIM.</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aseline="0" dirty="0" smtClean="0"/>
              <a:t>Please read the Background bullet.  By "most mature" </a:t>
            </a:r>
            <a:r>
              <a:rPr lang="en-US" altLang="en-US" baseline="0" dirty="0" smtClean="0"/>
              <a:t>we mean exceptional in terms of quality and quantity of business and technical SME input and review, representing diverse stakeholders.  By comprehensive we mean exceptional in terms of breadth of information domain coverage.  By </a:t>
            </a:r>
            <a:r>
              <a:rPr lang="en-US" altLang="en-US" baseline="0" dirty="0" smtClean="0"/>
              <a:t>"robust" </a:t>
            </a:r>
            <a:r>
              <a:rPr lang="en-US" altLang="en-US" baseline="0" dirty="0" smtClean="0"/>
              <a:t>we mean exceptional in terms of depth – e.g. including terminology system bindings and coded value sets.</a:t>
            </a:r>
          </a:p>
          <a:p>
            <a:endParaRPr lang="en-US" altLang="en-US" baseline="0"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altLang="en-US" dirty="0" smtClean="0"/>
              <a:t>Now for the Hypothesis:</a:t>
            </a:r>
            <a:r>
              <a:rPr lang="en-US" altLang="en-US" baseline="0" dirty="0" smtClean="0"/>
              <a:t>  </a:t>
            </a:r>
            <a:r>
              <a:rPr lang="en-US" altLang="en-US" dirty="0" smtClean="0"/>
              <a:t>By</a:t>
            </a:r>
            <a:r>
              <a:rPr lang="en-US" altLang="en-US" baseline="0" dirty="0" smtClean="0"/>
              <a:t> </a:t>
            </a:r>
            <a:r>
              <a:rPr lang="en-US" altLang="en-US" baseline="0" dirty="0" smtClean="0"/>
              <a:t>strongly supporting and leveraging the FHIM "product suite", VA/VHA can achieve healthcare interoperability solutions that are more timely, economical, automated, repeatable, standardized, controlled, and agile.</a:t>
            </a:r>
          </a:p>
          <a:p>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Take</a:t>
            </a:r>
            <a:r>
              <a:rPr lang="en-US" altLang="en-US" baseline="0" dirty="0" smtClean="0"/>
              <a:t> a moment to read this.  For the FHIM to reach it’s full potential these things must happen.</a:t>
            </a:r>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This diagram represents the desired healthcare interoperability (HCI) end-state between </a:t>
            </a:r>
            <a:r>
              <a:rPr lang="en-US" dirty="0" smtClean="0"/>
              <a:t>any number of trading partners, but as shown</a:t>
            </a:r>
            <a:r>
              <a:rPr lang="en-US" baseline="0" dirty="0" smtClean="0"/>
              <a:t> here just two partners</a:t>
            </a:r>
            <a:r>
              <a:rPr lang="en-US" dirty="0" smtClean="0"/>
              <a:t>, </a:t>
            </a:r>
            <a:r>
              <a:rPr lang="en-US" dirty="0"/>
              <a:t>A and B.  As part of their normal clinical and administrative process flows, each partner interacts with its health IT </a:t>
            </a:r>
            <a:r>
              <a:rPr lang="en-US" dirty="0" smtClean="0"/>
              <a:t>(HIT) system</a:t>
            </a:r>
            <a:r>
              <a:rPr lang="en-US" dirty="0" smtClean="0"/>
              <a:t>. Some </a:t>
            </a:r>
            <a:r>
              <a:rPr lang="en-US" dirty="0"/>
              <a:t>of these interactions involve interoperability with the </a:t>
            </a:r>
            <a:r>
              <a:rPr lang="en-US" dirty="0" smtClean="0"/>
              <a:t>HIT </a:t>
            </a:r>
            <a:r>
              <a:rPr lang="en-US" dirty="0"/>
              <a:t>system of the other partner.  The HIT systems involved, seamlessly, accurately, and securely exchange the necessary information, and the clinical and business processes flow smoothly and as expected</a:t>
            </a:r>
            <a:r>
              <a:rPr lang="en-US" dirty="0" smtClean="0"/>
              <a:t>.</a:t>
            </a:r>
            <a:r>
              <a:rPr lang="en-US" baseline="0" dirty="0" smtClean="0"/>
              <a:t>  Note:  In this presentation the term HIT system may in fact refer to a system of HIT systems.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In </a:t>
            </a:r>
            <a:r>
              <a:rPr lang="en-US" dirty="0" smtClean="0"/>
              <a:t>this </a:t>
            </a:r>
            <a:r>
              <a:rPr lang="en-US" dirty="0"/>
              <a:t>briefing we will be referring to the </a:t>
            </a:r>
            <a:r>
              <a:rPr lang="en-US" dirty="0" smtClean="0"/>
              <a:t>"FHIM </a:t>
            </a:r>
            <a:r>
              <a:rPr lang="en-US" dirty="0"/>
              <a:t>product </a:t>
            </a:r>
            <a:r>
              <a:rPr lang="en-US" dirty="0" smtClean="0"/>
              <a:t>suite".  </a:t>
            </a:r>
            <a:r>
              <a:rPr lang="en-US" dirty="0"/>
              <a:t>This suite includes </a:t>
            </a:r>
            <a:r>
              <a:rPr lang="en-US" dirty="0" smtClean="0"/>
              <a:t>a </a:t>
            </a:r>
            <a:r>
              <a:rPr lang="en-US" dirty="0"/>
              <a:t>robust information model, a terminology model, </a:t>
            </a:r>
            <a:r>
              <a:rPr lang="en-US" dirty="0" smtClean="0"/>
              <a:t>and </a:t>
            </a:r>
            <a:r>
              <a:rPr lang="en-US" dirty="0"/>
              <a:t>a set of standards-based open source tooling to manage and automate interoperability implementation.  This includes tooling for working with and visualizing models, for automatically generating implementation components, for automatically generating implementation guides, for standardizing data across disparate interoperability paradigms (e.g. FHIR or HL7 v2), and for run-time data mapping and transformation between these paradigms.</a:t>
            </a:r>
            <a:endParaRPr lang="en-US" altLang="en-US"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For this briefing we have broken down the path to achieving the desired healthcare interoperability end-state into four steps.  In Step 1 each trading partner defines, for one or more process flows, its interoperability requirements, and then </a:t>
            </a:r>
            <a:r>
              <a:rPr lang="en-US" dirty="0" smtClean="0"/>
              <a:t>reconciles </a:t>
            </a:r>
            <a:r>
              <a:rPr lang="en-US" dirty="0"/>
              <a:t>these requirements with the other partner.  In Step 2 each partner specifies its overall </a:t>
            </a:r>
            <a:r>
              <a:rPr lang="en-US" b="1" i="0" dirty="0"/>
              <a:t>combined business plus technical</a:t>
            </a:r>
            <a:r>
              <a:rPr lang="en-US" i="0" dirty="0"/>
              <a:t> </a:t>
            </a:r>
            <a:r>
              <a:rPr lang="en-US" dirty="0"/>
              <a:t>interoperability requirements.  Note:  Each partner will likely have already chosen and be using a different interoperability </a:t>
            </a:r>
            <a:r>
              <a:rPr lang="en-US" dirty="0" smtClean="0"/>
              <a:t>paradigm or a different</a:t>
            </a:r>
            <a:r>
              <a:rPr lang="en-US" baseline="0" dirty="0" smtClean="0"/>
              <a:t> version/interpretation of the same paradigm</a:t>
            </a:r>
            <a:r>
              <a:rPr lang="en-US" dirty="0" smtClean="0"/>
              <a:t>.  </a:t>
            </a:r>
            <a:r>
              <a:rPr lang="en-US" dirty="0"/>
              <a:t>In Step 3 each partner builds its necessary interoperability solution components, which include an implementation guide and FHIM data mapping.  In </a:t>
            </a:r>
            <a:r>
              <a:rPr lang="en-US" dirty="0" smtClean="0"/>
              <a:t/>
            </a:r>
            <a:br>
              <a:rPr lang="en-US" dirty="0" smtClean="0"/>
            </a:br>
            <a:r>
              <a:rPr lang="en-US" dirty="0" smtClean="0"/>
              <a:t>Step </a:t>
            </a:r>
            <a:r>
              <a:rPr lang="en-US" dirty="0"/>
              <a:t>4, the final step, the partners </a:t>
            </a:r>
            <a:r>
              <a:rPr lang="en-US" dirty="0" smtClean="0"/>
              <a:t>deploy </a:t>
            </a:r>
            <a:r>
              <a:rPr lang="en-US" dirty="0"/>
              <a:t>their interoperability solutions into production, which includes use of a shared data element </a:t>
            </a:r>
            <a:r>
              <a:rPr lang="en-US" dirty="0" smtClean="0"/>
              <a:t>mapping runtime </a:t>
            </a:r>
            <a:r>
              <a:rPr lang="en-US" dirty="0"/>
              <a:t>engine</a:t>
            </a:r>
            <a:r>
              <a:rPr lang="en-US" dirty="0" smtClean="0"/>
              <a:t>.</a:t>
            </a:r>
          </a:p>
          <a:p>
            <a:endParaRPr lang="en-US" altLang="en-US" dirty="0" smtClean="0"/>
          </a:p>
          <a:p>
            <a:r>
              <a:rPr lang="en-US" altLang="en-US" b="1" i="0" dirty="0" smtClean="0"/>
              <a:t>Note:  In the five slides that</a:t>
            </a:r>
            <a:r>
              <a:rPr lang="en-US" altLang="en-US" b="1" i="0" baseline="0" dirty="0" smtClean="0"/>
              <a:t> follow we are showing only two trading partners – but the concepts presented apply to an unlimited number of partners.  Also we are assuming that the two partners have identified brand new interoperability requirements.  More typically partners would be extending existing interoperability, rather than starting from scratch.</a:t>
            </a:r>
            <a:endParaRPr lang="en-US" altLang="en-US" b="1" i="0" dirty="0" smtClean="0"/>
          </a:p>
        </p:txBody>
      </p:sp>
      <p:sp>
        <p:nvSpPr>
          <p:cNvPr id="4" name="Slide Number Placeholder 3"/>
          <p:cNvSpPr>
            <a:spLocks noGrp="1"/>
          </p:cNvSpPr>
          <p:nvPr>
            <p:ph type="sldNum" sz="quarter" idx="5"/>
          </p:nvPr>
        </p:nvSpPr>
        <p:spPr/>
        <p:txBody>
          <a:bodyPr/>
          <a:lstStyle/>
          <a:p>
            <a:pPr>
              <a:defRPr/>
            </a:pPr>
            <a:fld id="{CD1C2343-81DB-4601-9444-1A773BE11C15}" type="slidenum">
              <a:rPr lang="en-US" smtClean="0"/>
              <a:pPr>
                <a:defRPr/>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Top block is a close-up photo of red-white-blue flag pattern. Bottom block is a light blue circle-star pattern. Bottom right is the VA emblem-Excellence logo lock-up."/>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38880" y="3178162"/>
            <a:ext cx="7772400" cy="730127"/>
          </a:xfrm>
        </p:spPr>
        <p:txBody>
          <a:bodyPr>
            <a:normAutofit/>
          </a:bodyPr>
          <a:lstStyle>
            <a:lvl1pPr algn="l">
              <a:defRPr sz="2000" b="1">
                <a:latin typeface="Calibri"/>
                <a:cs typeface="Calibri"/>
              </a:defRPr>
            </a:lvl1pPr>
          </a:lstStyle>
          <a:p>
            <a:r>
              <a:rPr lang="en-US" smtClean="0"/>
              <a:t>Click to edit Master title style</a:t>
            </a:r>
            <a:endParaRPr lang="en-US" dirty="0"/>
          </a:p>
        </p:txBody>
      </p:sp>
      <p:sp>
        <p:nvSpPr>
          <p:cNvPr id="3" name="Subtitle 2"/>
          <p:cNvSpPr>
            <a:spLocks noGrp="1"/>
          </p:cNvSpPr>
          <p:nvPr>
            <p:ph type="subTitle" idx="1"/>
          </p:nvPr>
        </p:nvSpPr>
        <p:spPr>
          <a:xfrm>
            <a:off x="357696" y="4004454"/>
            <a:ext cx="7753584" cy="914813"/>
          </a:xfrm>
        </p:spPr>
        <p:txBody>
          <a:bodyPr>
            <a:noAutofit/>
          </a:bodyPr>
          <a:lstStyle>
            <a:lvl1pPr marL="0" indent="0" algn="l">
              <a:buNone/>
              <a:defRPr sz="1600">
                <a:solidFill>
                  <a:srgbClr val="FFFFFF"/>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6616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1A703E03-15A7-4AE5-8378-CF88C9FBD34D}" type="slidenum">
              <a:rPr lang="en-US"/>
              <a:pPr>
                <a:defRPr/>
              </a:pPr>
              <a:t>‹#›</a:t>
            </a:fld>
            <a:endParaRPr lang="en-US" dirty="0"/>
          </a:p>
        </p:txBody>
      </p:sp>
    </p:spTree>
    <p:extLst>
      <p:ext uri="{BB962C8B-B14F-4D97-AF65-F5344CB8AC3E}">
        <p14:creationId xmlns:p14="http://schemas.microsoft.com/office/powerpoint/2010/main" val="223727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35650"/>
            <a:ext cx="8229600" cy="41905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EEBFB00A-206F-4A73-AE96-CC0833548A01}" type="slidenum">
              <a:rPr lang="en-US"/>
              <a:pPr>
                <a:defRPr/>
              </a:pPr>
              <a:t>‹#›</a:t>
            </a:fld>
            <a:endParaRPr lang="en-US" dirty="0"/>
          </a:p>
        </p:txBody>
      </p:sp>
    </p:spTree>
    <p:extLst>
      <p:ext uri="{BB962C8B-B14F-4D97-AF65-F5344CB8AC3E}">
        <p14:creationId xmlns:p14="http://schemas.microsoft.com/office/powerpoint/2010/main" val="237522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70252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B844066-2292-4882-AB74-37A5714A48F9}" type="slidenum">
              <a:rPr lang="en-US"/>
              <a:pPr>
                <a:defRPr/>
              </a:pPr>
              <a:t>‹#›</a:t>
            </a:fld>
            <a:endParaRPr lang="en-US" dirty="0"/>
          </a:p>
        </p:txBody>
      </p:sp>
    </p:spTree>
    <p:extLst>
      <p:ext uri="{BB962C8B-B14F-4D97-AF65-F5344CB8AC3E}">
        <p14:creationId xmlns:p14="http://schemas.microsoft.com/office/powerpoint/2010/main" val="386062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5"/>
          <p:cNvSpPr>
            <a:spLocks noGrp="1"/>
          </p:cNvSpPr>
          <p:nvPr>
            <p:ph type="sldNum" sz="quarter" idx="10"/>
          </p:nvPr>
        </p:nvSpPr>
        <p:spPr/>
        <p:txBody>
          <a:bodyPr/>
          <a:lstStyle>
            <a:lvl1pPr>
              <a:defRPr/>
            </a:lvl1pPr>
          </a:lstStyle>
          <a:p>
            <a:pPr>
              <a:defRPr/>
            </a:pPr>
            <a:fld id="{A590B923-6C8E-4A0B-9A68-4B9F4E1AE895}" type="slidenum">
              <a:rPr lang="en-US"/>
              <a:pPr>
                <a:defRPr/>
              </a:pPr>
              <a:t>‹#›</a:t>
            </a:fld>
            <a:endParaRPr lang="en-US" dirty="0"/>
          </a:p>
        </p:txBody>
      </p:sp>
    </p:spTree>
    <p:extLst>
      <p:ext uri="{BB962C8B-B14F-4D97-AF65-F5344CB8AC3E}">
        <p14:creationId xmlns:p14="http://schemas.microsoft.com/office/powerpoint/2010/main" val="30250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BBF7199F-595A-42C8-9458-BCB4D3D8EA98}" type="slidenum">
              <a:rPr lang="en-US"/>
              <a:pPr>
                <a:defRPr/>
              </a:pPr>
              <a:t>‹#›</a:t>
            </a:fld>
            <a:endParaRPr lang="en-US" dirty="0"/>
          </a:p>
        </p:txBody>
      </p:sp>
    </p:spTree>
    <p:extLst>
      <p:ext uri="{BB962C8B-B14F-4D97-AF65-F5344CB8AC3E}">
        <p14:creationId xmlns:p14="http://schemas.microsoft.com/office/powerpoint/2010/main" val="220355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91454173-2729-4401-AFE3-5E5089B15ADA}" type="slidenum">
              <a:rPr lang="en-US"/>
              <a:pPr>
                <a:defRPr/>
              </a:pPr>
              <a:t>‹#›</a:t>
            </a:fld>
            <a:endParaRPr lang="en-US" dirty="0"/>
          </a:p>
        </p:txBody>
      </p:sp>
    </p:spTree>
    <p:extLst>
      <p:ext uri="{BB962C8B-B14F-4D97-AF65-F5344CB8AC3E}">
        <p14:creationId xmlns:p14="http://schemas.microsoft.com/office/powerpoint/2010/main" val="156687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0"/>
          </p:nvPr>
        </p:nvSpPr>
        <p:spPr/>
        <p:txBody>
          <a:bodyPr/>
          <a:lstStyle>
            <a:lvl1pPr>
              <a:defRPr/>
            </a:lvl1pPr>
          </a:lstStyle>
          <a:p>
            <a:pPr>
              <a:defRPr/>
            </a:pPr>
            <a:fld id="{2AEF0C40-A2D9-44A2-9F7D-167265A1A184}" type="slidenum">
              <a:rPr lang="en-US"/>
              <a:pPr>
                <a:defRPr/>
              </a:pPr>
              <a:t>‹#›</a:t>
            </a:fld>
            <a:endParaRPr lang="en-US" dirty="0"/>
          </a:p>
        </p:txBody>
      </p:sp>
    </p:spTree>
    <p:extLst>
      <p:ext uri="{BB962C8B-B14F-4D97-AF65-F5344CB8AC3E}">
        <p14:creationId xmlns:p14="http://schemas.microsoft.com/office/powerpoint/2010/main" val="214964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10"/>
          </p:nvPr>
        </p:nvSpPr>
        <p:spPr/>
        <p:txBody>
          <a:bodyPr/>
          <a:lstStyle>
            <a:lvl1pPr>
              <a:defRPr/>
            </a:lvl1pPr>
          </a:lstStyle>
          <a:p>
            <a:pPr>
              <a:defRPr/>
            </a:pPr>
            <a:fld id="{7B53EAC3-2A96-4B44-8B29-C037C0AF6621}" type="slidenum">
              <a:rPr lang="en-US"/>
              <a:pPr>
                <a:defRPr/>
              </a:pPr>
              <a:t>‹#›</a:t>
            </a:fld>
            <a:endParaRPr lang="en-US" dirty="0"/>
          </a:p>
        </p:txBody>
      </p:sp>
    </p:spTree>
    <p:extLst>
      <p:ext uri="{BB962C8B-B14F-4D97-AF65-F5344CB8AC3E}">
        <p14:creationId xmlns:p14="http://schemas.microsoft.com/office/powerpoint/2010/main" val="192445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Slide background with light blue circle-star pattern block behind title. Bottom left reads &quot;Veterans Health Administration.&quot;"/>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457200" y="1849438"/>
            <a:ext cx="82296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6" name="Slide Number Placeholder 5"/>
          <p:cNvSpPr>
            <a:spLocks noGrp="1"/>
          </p:cNvSpPr>
          <p:nvPr>
            <p:ph type="sldNum" sz="quarter" idx="4"/>
          </p:nvPr>
        </p:nvSpPr>
        <p:spPr>
          <a:xfrm>
            <a:off x="8583613" y="6249988"/>
            <a:ext cx="49053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1">
                    <a:tint val="75000"/>
                  </a:schemeClr>
                </a:solidFill>
                <a:latin typeface="Georgia"/>
                <a:cs typeface="Georgia"/>
              </a:defRPr>
            </a:lvl1pPr>
          </a:lstStyle>
          <a:p>
            <a:pPr>
              <a:defRPr/>
            </a:pPr>
            <a:fld id="{F8E74937-4479-4965-B161-953E2A6F04FB}" type="slidenum">
              <a:rPr lang="en-US"/>
              <a:pPr>
                <a:defRPr/>
              </a:pPr>
              <a:t>‹#›</a:t>
            </a:fld>
            <a:endParaRPr lang="en-US" dirty="0"/>
          </a:p>
        </p:txBody>
      </p:sp>
      <p:sp>
        <p:nvSpPr>
          <p:cNvPr id="7" name="TextBox 6"/>
          <p:cNvSpPr txBox="1"/>
          <p:nvPr/>
        </p:nvSpPr>
        <p:spPr>
          <a:xfrm>
            <a:off x="457200" y="6284913"/>
            <a:ext cx="5697940" cy="276999"/>
          </a:xfrm>
          <a:prstGeom prst="rect">
            <a:avLst/>
          </a:prstGeom>
          <a:noFill/>
        </p:spPr>
        <p:txBody>
          <a:bodyPr wrap="square">
            <a:spAutoFit/>
          </a:bodyPr>
          <a:lstStyle/>
          <a:p>
            <a:pPr fontAlgn="auto">
              <a:spcBef>
                <a:spcPts val="0"/>
              </a:spcBef>
              <a:spcAft>
                <a:spcPts val="0"/>
              </a:spcAft>
              <a:defRPr/>
            </a:pPr>
            <a:r>
              <a:rPr lang="en-US" sz="1200" spc="100" dirty="0">
                <a:solidFill>
                  <a:schemeClr val="bg1">
                    <a:lumMod val="65000"/>
                  </a:schemeClr>
                </a:solidFill>
                <a:latin typeface="+mn-lt"/>
                <a:cs typeface="+mn-cs"/>
              </a:rPr>
              <a:t>VETERANS HEALTH </a:t>
            </a:r>
            <a:r>
              <a:rPr lang="en-US" sz="1200" spc="100" dirty="0" smtClean="0">
                <a:solidFill>
                  <a:schemeClr val="bg1">
                    <a:lumMod val="65000"/>
                  </a:schemeClr>
                </a:solidFill>
                <a:latin typeface="+mn-lt"/>
                <a:cs typeface="+mn-cs"/>
              </a:rPr>
              <a:t>ADMINISTRATION – Draft for Discussion Purposes Only</a:t>
            </a:r>
            <a:endParaRPr lang="en-US" sz="1200" spc="100" dirty="0">
              <a:solidFill>
                <a:schemeClr val="bg1">
                  <a:lumMod val="65000"/>
                </a:schemeClr>
              </a:solidFill>
              <a:latin typeface="+mn-lt"/>
              <a:cs typeface="+mn-cs"/>
            </a:endParaRPr>
          </a:p>
        </p:txBody>
      </p:sp>
    </p:spTree>
  </p:cSld>
  <p:clrMap bg1="lt1" tx1="dk1" bg2="lt2" tx2="dk2" accent1="accent1" accent2="accent2" accent3="accent3" accent4="accent4" accent5="accent5" accent6="accent6" hlink="hlink" folHlink="folHlink"/>
  <p:sldLayoutIdLst>
    <p:sldLayoutId id="2147483994" r:id="rId1"/>
    <p:sldLayoutId id="2147483987" r:id="rId2"/>
    <p:sldLayoutId id="2147483995" r:id="rId3"/>
    <p:sldLayoutId id="2147483988" r:id="rId4"/>
    <p:sldLayoutId id="2147483989" r:id="rId5"/>
    <p:sldLayoutId id="2147483990" r:id="rId6"/>
    <p:sldLayoutId id="2147483996" r:id="rId7"/>
    <p:sldLayoutId id="2147483991" r:id="rId8"/>
    <p:sldLayoutId id="2147483992" r:id="rId9"/>
    <p:sldLayoutId id="2147483993" r:id="rId10"/>
  </p:sldLayoutIdLst>
  <p:hf hdr="0" ftr="0" dt="0"/>
  <p:txStyles>
    <p:titleStyle>
      <a:lvl1pPr algn="l" defTabSz="457200" rtl="0" eaLnBrk="0" fontAlgn="base" hangingPunct="0">
        <a:spcBef>
          <a:spcPct val="0"/>
        </a:spcBef>
        <a:spcAft>
          <a:spcPct val="0"/>
        </a:spcAft>
        <a:defRPr sz="2400" kern="1200">
          <a:solidFill>
            <a:schemeClr val="bg1"/>
          </a:solidFill>
          <a:latin typeface="Georgia"/>
          <a:ea typeface="Georgia" pitchFamily="18" charset="0"/>
          <a:cs typeface="Georgia"/>
        </a:defRPr>
      </a:lvl1pPr>
      <a:lvl2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2pPr>
      <a:lvl3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3pPr>
      <a:lvl4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4pPr>
      <a:lvl5pPr algn="l" defTabSz="457200" rtl="0" eaLnBrk="0" fontAlgn="base" hangingPunct="0">
        <a:spcBef>
          <a:spcPct val="0"/>
        </a:spcBef>
        <a:spcAft>
          <a:spcPct val="0"/>
        </a:spcAft>
        <a:defRPr sz="2400">
          <a:solidFill>
            <a:schemeClr val="bg1"/>
          </a:solidFill>
          <a:latin typeface="Georgia" pitchFamily="18" charset="0"/>
          <a:ea typeface="Georgia" pitchFamily="18" charset="0"/>
          <a:cs typeface="Georgia" pitchFamily="18" charset="0"/>
        </a:defRPr>
      </a:lvl5pPr>
      <a:lvl6pPr marL="4572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6pPr>
      <a:lvl7pPr marL="9144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7pPr>
      <a:lvl8pPr marL="13716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8pPr>
      <a:lvl9pPr marL="1828800" algn="l" defTabSz="457200" rtl="0" fontAlgn="base">
        <a:spcBef>
          <a:spcPct val="0"/>
        </a:spcBef>
        <a:spcAft>
          <a:spcPct val="0"/>
        </a:spcAft>
        <a:defRPr sz="2400">
          <a:solidFill>
            <a:schemeClr val="bg1"/>
          </a:solidFill>
          <a:latin typeface="Georgia" pitchFamily="18" charset="0"/>
          <a:ea typeface="Georgia" pitchFamily="18" charset="0"/>
          <a:cs typeface="Georgia" pitchFamily="18" charset="0"/>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hyperlink" Target="http://www.fhims.org/docs/FHIM_Fact_Sheet.pdf"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02495" y="3040894"/>
            <a:ext cx="8771861" cy="2573085"/>
          </a:xfrm>
        </p:spPr>
        <p:txBody>
          <a:bodyPr anchor="t">
            <a:normAutofit fontScale="90000"/>
          </a:bodyPr>
          <a:lstStyle/>
          <a:p>
            <a:pPr eaLnBrk="1" hangingPunct="1"/>
            <a:r>
              <a:rPr lang="en-US" altLang="en-US" sz="2800" i="1" spc="-50" dirty="0" smtClean="0">
                <a:latin typeface="Georgia" panose="02040502050405020303" pitchFamily="18" charset="0"/>
                <a:ea typeface="Calibri" pitchFamily="34" charset="0"/>
                <a:cs typeface="Calibri" pitchFamily="34" charset="0"/>
              </a:rPr>
              <a:t>Federal Health Information Model</a:t>
            </a:r>
            <a:r>
              <a:rPr lang="en-US" altLang="en-US" sz="2200" i="1" spc="-50" dirty="0" smtClean="0">
                <a:latin typeface="Georgia" panose="02040502050405020303" pitchFamily="18" charset="0"/>
                <a:ea typeface="Calibri" pitchFamily="34" charset="0"/>
                <a:cs typeface="Calibri" pitchFamily="34" charset="0"/>
              </a:rPr>
              <a:t>*</a:t>
            </a:r>
            <a:r>
              <a:rPr lang="en-US" altLang="en-US" sz="2800" i="1" spc="-50" dirty="0" smtClean="0">
                <a:latin typeface="Georgia" panose="02040502050405020303" pitchFamily="18" charset="0"/>
                <a:ea typeface="Calibri" pitchFamily="34" charset="0"/>
                <a:cs typeface="Calibri" pitchFamily="34" charset="0"/>
              </a:rPr>
              <a:t> (FHIM) Briefing</a:t>
            </a:r>
            <a:r>
              <a:rPr lang="en-US" altLang="en-US" sz="2500" i="1" spc="-10" dirty="0" smtClean="0">
                <a:latin typeface="Georgia" panose="02040502050405020303" pitchFamily="18" charset="0"/>
                <a:ea typeface="Calibri" pitchFamily="34" charset="0"/>
                <a:cs typeface="Calibri" pitchFamily="34" charset="0"/>
              </a:rPr>
              <a:t/>
            </a:r>
            <a:br>
              <a:rPr lang="en-US" altLang="en-US" sz="250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2500" b="0" i="1" spc="-10" dirty="0" smtClean="0">
                <a:latin typeface="Georgia" panose="02040502050405020303" pitchFamily="18" charset="0"/>
                <a:ea typeface="Calibri" pitchFamily="34" charset="0"/>
                <a:cs typeface="Calibri" pitchFamily="34" charset="0"/>
              </a:rPr>
              <a:t/>
            </a:r>
            <a:br>
              <a:rPr lang="en-US" altLang="en-US" sz="2500" b="0" i="1" spc="-10" dirty="0" smtClean="0">
                <a:latin typeface="Georgia" panose="02040502050405020303" pitchFamily="18" charset="0"/>
                <a:ea typeface="Calibri" pitchFamily="34" charset="0"/>
                <a:cs typeface="Calibri" pitchFamily="34" charset="0"/>
              </a:rPr>
            </a:br>
            <a:r>
              <a:rPr lang="en-US" altLang="en-US" sz="1800" i="1" dirty="0" smtClean="0">
                <a:cs typeface="Georgia" pitchFamily="18" charset="0"/>
              </a:rPr>
              <a:t>*</a:t>
            </a:r>
            <a:r>
              <a:rPr lang="en-US" altLang="en-US" sz="1800" b="0" i="1" dirty="0" smtClean="0">
                <a:cs typeface="Georgia" pitchFamily="18" charset="0"/>
              </a:rPr>
              <a:t>Refers to a “suite” of FHIM pertinent products</a:t>
            </a:r>
            <a:endParaRPr lang="en-US" altLang="en-US" sz="1800" i="1" spc="-10" dirty="0" smtClean="0">
              <a:latin typeface="Georgia" panose="02040502050405020303" pitchFamily="18" charset="0"/>
              <a:ea typeface="Calibri" pitchFamily="34" charset="0"/>
              <a:cs typeface="Calibri" pitchFamily="34" charset="0"/>
            </a:endParaRPr>
          </a:p>
        </p:txBody>
      </p:sp>
      <p:sp>
        <p:nvSpPr>
          <p:cNvPr id="4" name="TextBox 3"/>
          <p:cNvSpPr txBox="1"/>
          <p:nvPr/>
        </p:nvSpPr>
        <p:spPr>
          <a:xfrm>
            <a:off x="338139" y="6232300"/>
            <a:ext cx="1639518" cy="339725"/>
          </a:xfrm>
          <a:prstGeom prst="rect">
            <a:avLst/>
          </a:prstGeom>
          <a:noFill/>
        </p:spPr>
        <p:txBody>
          <a:bodyPr wrap="square">
            <a:spAutoFit/>
          </a:bodyPr>
          <a:lstStyle/>
          <a:p>
            <a:pPr fontAlgn="auto">
              <a:spcBef>
                <a:spcPts val="0"/>
              </a:spcBef>
              <a:spcAft>
                <a:spcPts val="0"/>
              </a:spcAft>
              <a:defRPr/>
            </a:pPr>
            <a:r>
              <a:rPr lang="en-US" sz="1600" b="1" dirty="0" smtClean="0">
                <a:latin typeface="+mn-lt"/>
                <a:cs typeface="+mn-cs"/>
              </a:rPr>
              <a:t>May 24, </a:t>
            </a:r>
            <a:r>
              <a:rPr lang="en-US" sz="1600" b="1" dirty="0">
                <a:latin typeface="+mn-lt"/>
                <a:cs typeface="+mn-cs"/>
              </a:rPr>
              <a:t>2016	</a:t>
            </a:r>
          </a:p>
        </p:txBody>
      </p:sp>
      <p:sp>
        <p:nvSpPr>
          <p:cNvPr id="5123" name="Subtitle 2"/>
          <p:cNvSpPr>
            <a:spLocks noGrp="1"/>
          </p:cNvSpPr>
          <p:nvPr>
            <p:ph type="subTitle" idx="1"/>
          </p:nvPr>
        </p:nvSpPr>
        <p:spPr>
          <a:xfrm>
            <a:off x="654912" y="3631521"/>
            <a:ext cx="7753350" cy="1214799"/>
          </a:xfrm>
        </p:spPr>
        <p:txBody>
          <a:bodyPr/>
          <a:lstStyle/>
          <a:p>
            <a:pPr eaLnBrk="1" hangingPunct="1">
              <a:defRPr/>
            </a:pPr>
            <a:r>
              <a:rPr lang="en-US" altLang="en-US" sz="2400" dirty="0" smtClean="0">
                <a:cs typeface="Georgia" pitchFamily="18" charset="0"/>
              </a:rPr>
              <a:t>A Foundation for Healthcare Interoperability (HCI) for</a:t>
            </a:r>
          </a:p>
          <a:p>
            <a:pPr marL="285750" indent="-285750" eaLnBrk="1" hangingPunct="1">
              <a:buClr>
                <a:schemeClr val="bg1"/>
              </a:buClr>
              <a:buFont typeface="Arial" panose="020B0604020202020204" pitchFamily="34" charset="0"/>
              <a:buChar char="•"/>
              <a:defRPr/>
            </a:pPr>
            <a:r>
              <a:rPr lang="en-US" altLang="en-US" sz="1800" dirty="0" smtClean="0">
                <a:cs typeface="Georgia" pitchFamily="18" charset="0"/>
              </a:rPr>
              <a:t>Federal Agencies Engaged in Healthcare</a:t>
            </a:r>
          </a:p>
          <a:p>
            <a:pPr marL="285750" indent="-285750" eaLnBrk="1" hangingPunct="1">
              <a:buClr>
                <a:schemeClr val="bg1"/>
              </a:buClr>
              <a:buFont typeface="Arial" panose="020B0604020202020204" pitchFamily="34" charset="0"/>
              <a:buChar char="•"/>
              <a:defRPr/>
            </a:pPr>
            <a:r>
              <a:rPr lang="en-US" altLang="en-US" sz="1800" dirty="0" smtClean="0">
                <a:cs typeface="Georgia" pitchFamily="18" charset="0"/>
              </a:rPr>
              <a:t>Federal Agencies and External Trading Partners</a:t>
            </a:r>
          </a:p>
        </p:txBody>
      </p:sp>
      <p:sp>
        <p:nvSpPr>
          <p:cNvPr id="3" name="Rectangle 2"/>
          <p:cNvSpPr/>
          <p:nvPr/>
        </p:nvSpPr>
        <p:spPr>
          <a:xfrm rot="19609929">
            <a:off x="2847157" y="1007960"/>
            <a:ext cx="3307187" cy="923330"/>
          </a:xfrm>
          <a:prstGeom prst="rect">
            <a:avLst/>
          </a:prstGeom>
          <a:noFill/>
        </p:spPr>
        <p:txBody>
          <a:bodyPr wrap="none" lIns="91440" tIns="45720" rIns="91440" bIns="45720">
            <a:spAutoFit/>
          </a:bodyPr>
          <a:lstStyle/>
          <a:p>
            <a:pPr algn="ctr"/>
            <a:r>
              <a:rPr lang="en-US" altLang="en-US" sz="5400" b="1" cap="none" spc="50" baseline="0" dirty="0" smtClean="0">
                <a:ln w="12700" cmpd="sng">
                  <a:solidFill>
                    <a:schemeClr val="accent6">
                      <a:satMod val="120000"/>
                      <a:shade val="80000"/>
                    </a:schemeClr>
                  </a:solidFill>
                  <a:prstDash val="solid"/>
                </a:ln>
                <a:solidFill>
                  <a:schemeClr val="bg1"/>
                </a:solidFill>
                <a:effectLst>
                  <a:glow rad="53100">
                    <a:schemeClr val="accent6">
                      <a:satMod val="180000"/>
                      <a:alpha val="30000"/>
                    </a:schemeClr>
                  </a:glow>
                </a:effectLst>
              </a:rPr>
              <a:t>D R A F T</a:t>
            </a:r>
            <a:endParaRPr lang="en-US" sz="5400" b="1" cap="none" spc="50" dirty="0">
              <a:ln w="12700" cmpd="sng">
                <a:solidFill>
                  <a:schemeClr val="accent6">
                    <a:satMod val="120000"/>
                    <a:shade val="80000"/>
                  </a:schemeClr>
                </a:solidFill>
                <a:prstDash val="solid"/>
              </a:ln>
              <a:solidFill>
                <a:schemeClr val="bg1"/>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dirty="0" smtClean="0">
                <a:latin typeface="Georgia" pitchFamily="18" charset="0"/>
                <a:cs typeface="Georgia" pitchFamily="18" charset="0"/>
              </a:rPr>
              <a:t>Step 1:</a:t>
            </a:r>
            <a:br>
              <a:rPr lang="en-US" altLang="en-US" sz="2800" b="1" dirty="0" smtClean="0">
                <a:latin typeface="Georgia" pitchFamily="18" charset="0"/>
                <a:cs typeface="Georgia" pitchFamily="18" charset="0"/>
              </a:rPr>
            </a:br>
            <a:r>
              <a:rPr lang="en-US" altLang="en-US" sz="2800" b="1" dirty="0" smtClean="0">
                <a:latin typeface="Georgia" pitchFamily="18" charset="0"/>
                <a:cs typeface="Georgia" pitchFamily="18" charset="0"/>
              </a:rPr>
              <a:t>	Reconcile HCI Requirements</a:t>
            </a:r>
            <a:br>
              <a:rPr lang="en-US" altLang="en-US" sz="2800" b="1" dirty="0" smtClean="0">
                <a:latin typeface="Georgia" pitchFamily="18" charset="0"/>
                <a:cs typeface="Georgia" pitchFamily="18" charset="0"/>
              </a:rPr>
            </a:br>
            <a:r>
              <a:rPr lang="en-US" altLang="en-US" sz="2800" b="1" dirty="0">
                <a:latin typeface="Georgia" pitchFamily="18" charset="0"/>
                <a:cs typeface="Georgia" pitchFamily="18" charset="0"/>
              </a:rPr>
              <a:t>	</a:t>
            </a:r>
            <a:r>
              <a:rPr lang="en-US" altLang="en-US" sz="2800" b="1" dirty="0" smtClean="0">
                <a:latin typeface="Georgia" pitchFamily="18" charset="0"/>
                <a:cs typeface="Georgia" pitchFamily="18" charset="0"/>
              </a:rPr>
              <a:t>Across Partners</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9</a:t>
            </a:fld>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518" y="239083"/>
            <a:ext cx="16097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070268"/>
            <a:ext cx="66675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869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Step 2:</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Specify Combined Business plus</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Technical HCI Requirements</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10</a:t>
            </a:fld>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518" y="239083"/>
            <a:ext cx="16097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50" y="2080901"/>
            <a:ext cx="64389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102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Step 3:</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Build HCI Solution Components</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11</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518" y="239083"/>
            <a:ext cx="16097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2070268"/>
            <a:ext cx="6894513"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2807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6781800" cy="491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Step 4:</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Deploying HCI Solution into </a:t>
            </a:r>
            <a:br>
              <a:rPr lang="en-US" altLang="en-US" sz="2800" b="1" i="1" dirty="0" smtClean="0">
                <a:latin typeface="Georgia" pitchFamily="18" charset="0"/>
                <a:cs typeface="Georgia" pitchFamily="18" charset="0"/>
              </a:rPr>
            </a:br>
            <a:r>
              <a:rPr lang="en-US" altLang="en-US" sz="2800" b="1" i="1" dirty="0">
                <a:latin typeface="Georgia" pitchFamily="18" charset="0"/>
                <a:cs typeface="Georgia" pitchFamily="18" charset="0"/>
              </a:rPr>
              <a:t>	</a:t>
            </a:r>
            <a:r>
              <a:rPr lang="en-US" altLang="en-US" sz="2800" b="1" i="1" dirty="0" smtClean="0">
                <a:latin typeface="Georgia" pitchFamily="18" charset="0"/>
                <a:cs typeface="Georgia" pitchFamily="18" charset="0"/>
              </a:rPr>
              <a:t>Production</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12</a:t>
            </a:fld>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518" y="239083"/>
            <a:ext cx="16097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7200" y="6307138"/>
            <a:ext cx="933450" cy="365125"/>
          </a:xfrm>
          <a:prstGeom prst="rect">
            <a:avLst/>
          </a:prstGeom>
          <a:solidFill>
            <a:schemeClr val="bg1"/>
          </a:solidFill>
          <a:ln w="0">
            <a:noFill/>
          </a:ln>
          <a:effectLst>
            <a:outerShdw blurRad="50800" dist="50800" dir="5400000" algn="ctr" rotWithShape="0">
              <a:schemeClr val="bg1"/>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9240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99" y="1770812"/>
            <a:ext cx="8128676" cy="4977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6" name="Title 1"/>
          <p:cNvSpPr>
            <a:spLocks noGrp="1"/>
          </p:cNvSpPr>
          <p:nvPr>
            <p:ph type="title"/>
          </p:nvPr>
        </p:nvSpPr>
        <p:spPr>
          <a:xfrm>
            <a:off x="457200" y="274638"/>
            <a:ext cx="8616950" cy="1290637"/>
          </a:xfrm>
        </p:spPr>
        <p:txBody>
          <a:bodyPr/>
          <a:lstStyle/>
          <a:p>
            <a:pPr eaLnBrk="1" hangingPunct="1"/>
            <a:r>
              <a:rPr lang="en-US" sz="2800" b="1" i="1" spc="-100" dirty="0"/>
              <a:t>Interoperability Regardless of </a:t>
            </a:r>
            <a:r>
              <a:rPr lang="en-US" sz="2800" b="1" i="1" spc="-100" dirty="0" smtClean="0"/>
              <a:t>Implementation </a:t>
            </a:r>
            <a:br>
              <a:rPr lang="en-US" sz="2800" b="1" i="1" spc="-100" dirty="0" smtClean="0"/>
            </a:br>
            <a:r>
              <a:rPr lang="en-US" sz="2800" b="1" i="1" spc="-100" dirty="0"/>
              <a:t>	</a:t>
            </a:r>
            <a:r>
              <a:rPr lang="en-US" sz="2800" b="1" i="1" spc="-100" dirty="0" smtClean="0"/>
              <a:t>Paradigm </a:t>
            </a:r>
            <a:r>
              <a:rPr lang="en-US" sz="2800" b="1" i="1" spc="-100" dirty="0"/>
              <a:t>Used by </a:t>
            </a:r>
            <a:r>
              <a:rPr lang="en-US" sz="2800" b="1" i="1" spc="-100" dirty="0" smtClean="0"/>
              <a:t>Each </a:t>
            </a:r>
            <a:r>
              <a:rPr lang="en-US" sz="2800" b="1" i="1" spc="-100" dirty="0"/>
              <a:t>Partner</a:t>
            </a:r>
            <a:endParaRPr lang="en-US" altLang="en-US" sz="2800" b="1" i="1" spc="-100" dirty="0" smtClean="0">
              <a:latin typeface="Georgia" pitchFamily="18" charset="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13</a:t>
            </a:fld>
            <a:endParaRPr lang="en-US" dirty="0"/>
          </a:p>
        </p:txBody>
      </p:sp>
    </p:spTree>
    <p:extLst>
      <p:ext uri="{BB962C8B-B14F-4D97-AF65-F5344CB8AC3E}">
        <p14:creationId xmlns:p14="http://schemas.microsoft.com/office/powerpoint/2010/main" val="886221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271254"/>
            <a:ext cx="2817628" cy="278403"/>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46" name="Title 1"/>
          <p:cNvSpPr>
            <a:spLocks noGrp="1"/>
          </p:cNvSpPr>
          <p:nvPr>
            <p:ph type="title"/>
          </p:nvPr>
        </p:nvSpPr>
        <p:spPr>
          <a:xfrm>
            <a:off x="457200" y="274638"/>
            <a:ext cx="8616950" cy="1290637"/>
          </a:xfrm>
        </p:spPr>
        <p:txBody>
          <a:bodyPr/>
          <a:lstStyle/>
          <a:p>
            <a:pPr eaLnBrk="1" hangingPunct="1"/>
            <a:r>
              <a:rPr lang="en-US" sz="2800" b="1" i="1" spc="-100" dirty="0"/>
              <a:t>Complete Support of Healthcare Community </a:t>
            </a:r>
            <a:r>
              <a:rPr lang="en-US" sz="2800" b="1" i="1" spc="-100" dirty="0" smtClean="0"/>
              <a:t/>
            </a:r>
            <a:br>
              <a:rPr lang="en-US" sz="2800" b="1" i="1" spc="-100" dirty="0" smtClean="0"/>
            </a:br>
            <a:r>
              <a:rPr lang="en-US" sz="2800" b="1" i="1" dirty="0"/>
              <a:t>	</a:t>
            </a:r>
            <a:r>
              <a:rPr lang="en-US" sz="2800" b="1" i="1" dirty="0" smtClean="0"/>
              <a:t>Interoperability </a:t>
            </a:r>
            <a:r>
              <a:rPr lang="en-US" sz="2800" b="1" i="1" dirty="0"/>
              <a:t>Requirements</a:t>
            </a:r>
            <a:endParaRPr lang="en-US" altLang="en-US" sz="2800" b="1" i="1" dirty="0" smtClean="0">
              <a:latin typeface="Georgia" pitchFamily="18" charset="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14</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75" y="1764762"/>
            <a:ext cx="7955104" cy="497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294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FHIM “Product Suite”</a:t>
            </a:r>
          </a:p>
        </p:txBody>
      </p:sp>
      <p:sp>
        <p:nvSpPr>
          <p:cNvPr id="6147" name="Content Placeholder 2"/>
          <p:cNvSpPr>
            <a:spLocks noGrp="1"/>
          </p:cNvSpPr>
          <p:nvPr>
            <p:ph idx="1"/>
          </p:nvPr>
        </p:nvSpPr>
        <p:spPr>
          <a:xfrm>
            <a:off x="457200" y="1841858"/>
            <a:ext cx="3948545" cy="4191000"/>
          </a:xfrm>
        </p:spPr>
        <p:txBody>
          <a:bodyPr/>
          <a:lstStyle/>
          <a:p>
            <a:pPr eaLnBrk="1" hangingPunct="1">
              <a:defRPr/>
            </a:pPr>
            <a:r>
              <a:rPr lang="en-US" altLang="en-US" sz="2200" dirty="0" smtClean="0">
                <a:cs typeface="Georgia" pitchFamily="18" charset="0"/>
              </a:rPr>
              <a:t>Information Model</a:t>
            </a:r>
          </a:p>
          <a:p>
            <a:pPr lvl="1" eaLnBrk="1" hangingPunct="1">
              <a:buSzPct val="50000"/>
              <a:buFont typeface="Courier New" panose="02070309020205020404" pitchFamily="49" charset="0"/>
              <a:buChar char="o"/>
              <a:defRPr/>
            </a:pPr>
            <a:r>
              <a:rPr lang="en-US" altLang="en-US" sz="2000" dirty="0" smtClean="0">
                <a:cs typeface="Georgia" pitchFamily="18" charset="0"/>
              </a:rPr>
              <a:t>Domain Models</a:t>
            </a:r>
          </a:p>
          <a:p>
            <a:pPr lvl="1" eaLnBrk="1" hangingPunct="1">
              <a:buSzPct val="50000"/>
              <a:buFont typeface="Courier New" panose="02070309020205020404" pitchFamily="49" charset="0"/>
              <a:buChar char="o"/>
              <a:defRPr/>
            </a:pPr>
            <a:r>
              <a:rPr lang="en-US" altLang="en-US" sz="2000" dirty="0" smtClean="0">
                <a:cs typeface="Georgia" pitchFamily="18" charset="0"/>
              </a:rPr>
              <a:t>Datatypes Model</a:t>
            </a:r>
          </a:p>
          <a:p>
            <a:pPr lvl="1" eaLnBrk="1" hangingPunct="1">
              <a:buSzPct val="50000"/>
              <a:buFont typeface="Courier New" panose="02070309020205020404" pitchFamily="49" charset="0"/>
              <a:buChar char="o"/>
              <a:defRPr/>
            </a:pPr>
            <a:r>
              <a:rPr lang="en-US" altLang="en-US" sz="2000" dirty="0" smtClean="0">
                <a:cs typeface="Georgia" pitchFamily="18" charset="0"/>
              </a:rPr>
              <a:t>Common Class Models</a:t>
            </a:r>
          </a:p>
          <a:p>
            <a:pPr eaLnBrk="1" hangingPunct="1">
              <a:defRPr/>
            </a:pPr>
            <a:r>
              <a:rPr lang="en-US" altLang="en-US" sz="2200" dirty="0" smtClean="0">
                <a:cs typeface="Georgia" pitchFamily="18" charset="0"/>
              </a:rPr>
              <a:t>Terminology Model</a:t>
            </a:r>
          </a:p>
          <a:p>
            <a:pPr lvl="1" eaLnBrk="1" hangingPunct="1">
              <a:buSzPct val="50000"/>
              <a:buFont typeface="Courier New" panose="02070309020205020404" pitchFamily="49" charset="0"/>
              <a:buChar char="o"/>
              <a:defRPr/>
            </a:pPr>
            <a:r>
              <a:rPr lang="en-US" altLang="en-US" sz="2000" dirty="0" smtClean="0">
                <a:cs typeface="Georgia" pitchFamily="18" charset="0"/>
              </a:rPr>
              <a:t>Per Attribute</a:t>
            </a:r>
          </a:p>
          <a:p>
            <a:pPr lvl="2" eaLnBrk="1" hangingPunct="1">
              <a:buSzPct val="50000"/>
              <a:buFont typeface="Calibri" panose="020F0502020204030204" pitchFamily="34" charset="0"/>
              <a:buChar char="-"/>
              <a:defRPr/>
            </a:pPr>
            <a:r>
              <a:rPr lang="en-US" altLang="en-US" sz="1800" dirty="0" smtClean="0">
                <a:cs typeface="Georgia" pitchFamily="18" charset="0"/>
              </a:rPr>
              <a:t>Coding System Binding</a:t>
            </a:r>
          </a:p>
          <a:p>
            <a:pPr lvl="2" eaLnBrk="1" hangingPunct="1">
              <a:buSzPct val="50000"/>
              <a:buFont typeface="Calibri" panose="020F0502020204030204" pitchFamily="34" charset="0"/>
              <a:buChar char="-"/>
              <a:defRPr/>
            </a:pPr>
            <a:r>
              <a:rPr lang="en-US" altLang="en-US" sz="1800" dirty="0" smtClean="0">
                <a:cs typeface="Georgia" pitchFamily="18" charset="0"/>
              </a:rPr>
              <a:t>Coded Value Sets</a:t>
            </a:r>
          </a:p>
          <a:p>
            <a:pPr lvl="1" eaLnBrk="1" hangingPunct="1">
              <a:buSzPct val="50000"/>
              <a:buFont typeface="Courier New" pitchFamily="49" charset="0"/>
              <a:buChar char="o"/>
              <a:defRPr/>
            </a:pPr>
            <a:r>
              <a:rPr lang="en-US" altLang="en-US" sz="2000" dirty="0" smtClean="0">
                <a:cs typeface="Georgia" pitchFamily="18" charset="0"/>
              </a:rPr>
              <a:t>Maintained in NLM VSAC</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15</a:t>
            </a:fld>
            <a:endParaRPr lang="en-US" dirty="0"/>
          </a:p>
        </p:txBody>
      </p:sp>
      <p:sp>
        <p:nvSpPr>
          <p:cNvPr id="6" name="Content Placeholder 2"/>
          <p:cNvSpPr txBox="1">
            <a:spLocks/>
          </p:cNvSpPr>
          <p:nvPr/>
        </p:nvSpPr>
        <p:spPr bwMode="auto">
          <a:xfrm>
            <a:off x="4694600" y="1839882"/>
            <a:ext cx="3948545" cy="441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defRPr/>
            </a:pPr>
            <a:r>
              <a:rPr lang="en-US" altLang="en-US" sz="2200" dirty="0" smtClean="0">
                <a:cs typeface="Georgia" pitchFamily="18" charset="0"/>
              </a:rPr>
              <a:t>Usage Guidelines</a:t>
            </a:r>
          </a:p>
          <a:p>
            <a:pPr lvl="1" eaLnBrk="1" hangingPunct="1">
              <a:buFont typeface="Symbol" panose="05050102010706020507" pitchFamily="18" charset="2"/>
              <a:buChar char=""/>
              <a:defRPr/>
            </a:pPr>
            <a:r>
              <a:rPr lang="en-US" altLang="en-US" sz="2000" dirty="0" smtClean="0">
                <a:cs typeface="Georgia" pitchFamily="18" charset="0"/>
              </a:rPr>
              <a:t>Information Modeling</a:t>
            </a:r>
          </a:p>
          <a:p>
            <a:pPr lvl="1" eaLnBrk="1" hangingPunct="1">
              <a:buFont typeface="Symbol" panose="05050102010706020507" pitchFamily="18" charset="2"/>
              <a:buChar char=""/>
              <a:defRPr/>
            </a:pPr>
            <a:r>
              <a:rPr lang="en-US" altLang="en-US" sz="2000" dirty="0" smtClean="0">
                <a:cs typeface="Georgia" pitchFamily="18" charset="0"/>
              </a:rPr>
              <a:t>Terminology Modeling</a:t>
            </a:r>
          </a:p>
          <a:p>
            <a:pPr lvl="1" eaLnBrk="1" hangingPunct="1">
              <a:buFont typeface="Symbol" panose="05050102010706020507" pitchFamily="18" charset="2"/>
              <a:buChar char=""/>
              <a:defRPr/>
            </a:pPr>
            <a:r>
              <a:rPr lang="en-US" altLang="en-US" sz="2000" dirty="0" smtClean="0">
                <a:cs typeface="Georgia" pitchFamily="18" charset="0"/>
              </a:rPr>
              <a:t>Implementation Process</a:t>
            </a:r>
          </a:p>
          <a:p>
            <a:pPr eaLnBrk="1" hangingPunct="1">
              <a:defRPr/>
            </a:pPr>
            <a:r>
              <a:rPr lang="en-US" altLang="en-US" sz="2200" dirty="0" smtClean="0">
                <a:cs typeface="Georgia" pitchFamily="18" charset="0"/>
              </a:rPr>
              <a:t>Tooling</a:t>
            </a:r>
          </a:p>
          <a:p>
            <a:pPr lvl="1" eaLnBrk="1" hangingPunct="1">
              <a:buSzPct val="50000"/>
              <a:buFont typeface="Courier New" panose="02070309020205020404" pitchFamily="49" charset="0"/>
              <a:buChar char="o"/>
              <a:defRPr/>
            </a:pPr>
            <a:r>
              <a:rPr lang="en-US" altLang="en-US" sz="2000" dirty="0" smtClean="0">
                <a:cs typeface="Georgia" pitchFamily="18" charset="0"/>
              </a:rPr>
              <a:t>UML 2</a:t>
            </a:r>
          </a:p>
          <a:p>
            <a:pPr lvl="2" eaLnBrk="1" hangingPunct="1">
              <a:buSzPct val="50000"/>
              <a:buFont typeface="Arial" pitchFamily="34" charset="0"/>
              <a:buChar char="•"/>
              <a:defRPr/>
            </a:pPr>
            <a:r>
              <a:rPr lang="en-US" altLang="en-US" sz="1800" dirty="0" smtClean="0">
                <a:cs typeface="Georgia" pitchFamily="18" charset="0"/>
              </a:rPr>
              <a:t>Rational RSA or SPARX EA</a:t>
            </a:r>
          </a:p>
          <a:p>
            <a:pPr lvl="1" eaLnBrk="1" hangingPunct="1">
              <a:buSzPct val="50000"/>
              <a:buFont typeface="Courier New" panose="02070309020205020404" pitchFamily="49" charset="0"/>
              <a:buChar char="o"/>
              <a:defRPr/>
            </a:pPr>
            <a:r>
              <a:rPr lang="en-US" altLang="en-US" sz="2000" dirty="0" smtClean="0">
                <a:cs typeface="Georgia" pitchFamily="18" charset="0"/>
              </a:rPr>
              <a:t>Eclipse  plug-ins and MDSD</a:t>
            </a:r>
          </a:p>
          <a:p>
            <a:pPr lvl="1" eaLnBrk="1" hangingPunct="1">
              <a:buSzPct val="50000"/>
              <a:buFont typeface="Courier New" panose="02070309020205020404" pitchFamily="49" charset="0"/>
              <a:buChar char="o"/>
              <a:defRPr/>
            </a:pPr>
            <a:r>
              <a:rPr lang="en-US" altLang="en-US" sz="2000" dirty="0" smtClean="0">
                <a:cs typeface="Georgia" pitchFamily="18" charset="0"/>
              </a:rPr>
              <a:t>Model-Driven Health Tools</a:t>
            </a:r>
            <a:br>
              <a:rPr lang="en-US" altLang="en-US" sz="2000" dirty="0" smtClean="0">
                <a:cs typeface="Georgia" pitchFamily="18" charset="0"/>
              </a:rPr>
            </a:br>
            <a:r>
              <a:rPr lang="en-US" altLang="en-US" sz="2000" dirty="0" smtClean="0">
                <a:cs typeface="Georgia" pitchFamily="18" charset="0"/>
              </a:rPr>
              <a:t>  (MDHT)</a:t>
            </a:r>
          </a:p>
          <a:p>
            <a:pPr lvl="1" eaLnBrk="1" hangingPunct="1">
              <a:buSzPct val="50000"/>
              <a:buFont typeface="Courier New" panose="02070309020205020404" pitchFamily="49" charset="0"/>
              <a:buChar char="o"/>
              <a:defRPr/>
            </a:pPr>
            <a:r>
              <a:rPr lang="en-US" altLang="en-US" sz="2000" dirty="0" smtClean="0">
                <a:cs typeface="Georgia" pitchFamily="18" charset="0"/>
              </a:rPr>
              <a:t>Model-Driven Message</a:t>
            </a:r>
            <a:br>
              <a:rPr lang="en-US" altLang="en-US" sz="2000" dirty="0" smtClean="0">
                <a:cs typeface="Georgia" pitchFamily="18" charset="0"/>
              </a:rPr>
            </a:br>
            <a:r>
              <a:rPr lang="en-US" altLang="en-US" sz="2000" dirty="0" smtClean="0">
                <a:cs typeface="Georgia" pitchFamily="18" charset="0"/>
              </a:rPr>
              <a:t>  Interoperability (MDMI)</a:t>
            </a:r>
          </a:p>
          <a:p>
            <a:pPr lvl="1" eaLnBrk="1" hangingPunct="1">
              <a:defRPr/>
            </a:pPr>
            <a:endParaRPr lang="en-US" altLang="en-US" sz="2000" dirty="0" smtClean="0">
              <a:cs typeface="Georgia" pitchFamily="18" charset="0"/>
            </a:endParaRPr>
          </a:p>
          <a:p>
            <a:pPr lvl="1" eaLnBrk="1" hangingPunct="1">
              <a:defRPr/>
            </a:pPr>
            <a:endParaRPr lang="en-US" altLang="en-US" sz="2000" dirty="0">
              <a:cs typeface="Georgia" pitchFamily="18" charset="0"/>
            </a:endParaRPr>
          </a:p>
        </p:txBody>
      </p:sp>
    </p:spTree>
    <p:extLst>
      <p:ext uri="{BB962C8B-B14F-4D97-AF65-F5344CB8AC3E}">
        <p14:creationId xmlns:p14="http://schemas.microsoft.com/office/powerpoint/2010/main" val="2613755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a:latin typeface="Georgia" pitchFamily="18" charset="0"/>
                <a:cs typeface="Georgia" pitchFamily="18" charset="0"/>
              </a:rPr>
              <a:t>The FHIM </a:t>
            </a:r>
            <a:r>
              <a:rPr lang="en-US" altLang="en-US" sz="2800" b="1" i="1" dirty="0" smtClean="0">
                <a:latin typeface="Georgia" pitchFamily="18" charset="0"/>
                <a:cs typeface="Georgia" pitchFamily="18" charset="0"/>
              </a:rPr>
              <a:t>Information </a:t>
            </a:r>
            <a:r>
              <a:rPr lang="en-US" altLang="en-US" sz="2800" b="1" i="1" dirty="0">
                <a:latin typeface="Georgia" pitchFamily="18" charset="0"/>
                <a:cs typeface="Georgia" pitchFamily="18" charset="0"/>
              </a:rPr>
              <a:t>Model</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457200" y="1841858"/>
            <a:ext cx="8229600" cy="4408130"/>
          </a:xfrm>
        </p:spPr>
        <p:txBody>
          <a:bodyPr/>
          <a:lstStyle/>
          <a:p>
            <a:pPr eaLnBrk="1" hangingPunct="1">
              <a:defRPr/>
            </a:pPr>
            <a:r>
              <a:rPr lang="en-US" altLang="en-US" sz="2200" dirty="0">
                <a:cs typeface="Georgia" pitchFamily="18" charset="0"/>
              </a:rPr>
              <a:t>UML-based logical (platform independent) information model of exceptional breadth and depth</a:t>
            </a:r>
          </a:p>
          <a:p>
            <a:pPr eaLnBrk="1" hangingPunct="1">
              <a:defRPr/>
            </a:pPr>
            <a:r>
              <a:rPr lang="en-US" altLang="en-US" sz="2200" dirty="0">
                <a:cs typeface="Georgia" pitchFamily="18" charset="0"/>
              </a:rPr>
              <a:t>The most robust reference information model available </a:t>
            </a:r>
            <a:r>
              <a:rPr lang="en-US" altLang="en-US" sz="2200" dirty="0" smtClean="0">
                <a:cs typeface="Georgia" pitchFamily="18" charset="0"/>
              </a:rPr>
              <a:t>the we know of for </a:t>
            </a:r>
            <a:r>
              <a:rPr lang="en-US" altLang="en-US" sz="2200" dirty="0">
                <a:cs typeface="Georgia" pitchFamily="18" charset="0"/>
              </a:rPr>
              <a:t>HCI</a:t>
            </a:r>
          </a:p>
          <a:p>
            <a:pPr eaLnBrk="1" hangingPunct="1">
              <a:defRPr/>
            </a:pPr>
            <a:r>
              <a:rPr lang="en-US" altLang="en-US" sz="2200" dirty="0">
                <a:cs typeface="Georgia" pitchFamily="18" charset="0"/>
              </a:rPr>
              <a:t>Developed collaboratively over </a:t>
            </a:r>
            <a:r>
              <a:rPr lang="en-US" altLang="en-US" sz="2200" dirty="0" smtClean="0">
                <a:cs typeface="Georgia" pitchFamily="18" charset="0"/>
              </a:rPr>
              <a:t>six years </a:t>
            </a:r>
            <a:r>
              <a:rPr lang="en-US" altLang="en-US" sz="2200" dirty="0">
                <a:cs typeface="Georgia" pitchFamily="18" charset="0"/>
              </a:rPr>
              <a:t>with numerous federal agency experts</a:t>
            </a:r>
          </a:p>
          <a:p>
            <a:pPr eaLnBrk="1" hangingPunct="1">
              <a:defRPr/>
            </a:pPr>
            <a:r>
              <a:rPr lang="en-US" altLang="en-US" sz="2200" dirty="0">
                <a:cs typeface="Georgia" pitchFamily="18" charset="0"/>
              </a:rPr>
              <a:t>Harmonized with all significant SDO initiatives such as FHIR, C-CDA, CIMI, SNOMED, LOINC, etc.</a:t>
            </a:r>
          </a:p>
          <a:p>
            <a:pPr eaLnBrk="1" hangingPunct="1">
              <a:defRPr/>
            </a:pPr>
            <a:r>
              <a:rPr lang="en-US" altLang="en-US" sz="2200" dirty="0">
                <a:cs typeface="Georgia" pitchFamily="18" charset="0"/>
              </a:rPr>
              <a:t>Continuously updated as HCI standards are refined and new HCI requirements are identified</a:t>
            </a:r>
          </a:p>
          <a:p>
            <a:pPr eaLnBrk="1" hangingPunct="1">
              <a:defRPr/>
            </a:pPr>
            <a:r>
              <a:rPr lang="en-US" altLang="en-US" sz="2200" dirty="0" smtClean="0">
                <a:cs typeface="Georgia" pitchFamily="18" charset="0"/>
              </a:rPr>
              <a:t>Potentially:  Authoritative </a:t>
            </a:r>
            <a:r>
              <a:rPr lang="en-US" altLang="en-US" sz="2200" dirty="0">
                <a:cs typeface="Georgia" pitchFamily="18" charset="0"/>
              </a:rPr>
              <a:t>for Federal </a:t>
            </a:r>
            <a:r>
              <a:rPr lang="en-US" altLang="en-US" sz="2200" dirty="0" smtClean="0">
                <a:cs typeface="Georgia" pitchFamily="18" charset="0"/>
              </a:rPr>
              <a:t>HCI, and recommended </a:t>
            </a:r>
            <a:r>
              <a:rPr lang="en-US" altLang="en-US" sz="2200" dirty="0">
                <a:cs typeface="Georgia" pitchFamily="18" charset="0"/>
              </a:rPr>
              <a:t>for all user facing APIs and </a:t>
            </a:r>
            <a:r>
              <a:rPr lang="en-US" altLang="en-US" sz="2200" dirty="0" smtClean="0">
                <a:cs typeface="Georgia" pitchFamily="18" charset="0"/>
              </a:rPr>
              <a:t>services</a:t>
            </a:r>
            <a:endParaRPr lang="en-US" altLang="en-US" sz="2200" dirty="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16</a:t>
            </a:fld>
            <a:endParaRPr lang="en-US" dirty="0"/>
          </a:p>
        </p:txBody>
      </p:sp>
    </p:spTree>
    <p:extLst>
      <p:ext uri="{BB962C8B-B14F-4D97-AF65-F5344CB8AC3E}">
        <p14:creationId xmlns:p14="http://schemas.microsoft.com/office/powerpoint/2010/main" val="3396375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a:latin typeface="Georgia" pitchFamily="18" charset="0"/>
                <a:cs typeface="Georgia" pitchFamily="18" charset="0"/>
              </a:rPr>
              <a:t>The FHIM Terminology Model</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457200" y="1935163"/>
            <a:ext cx="8229600" cy="4191000"/>
          </a:xfrm>
        </p:spPr>
        <p:txBody>
          <a:bodyPr/>
          <a:lstStyle/>
          <a:p>
            <a:pPr eaLnBrk="1" hangingPunct="1">
              <a:defRPr/>
            </a:pPr>
            <a:r>
              <a:rPr lang="en-US" altLang="en-US" sz="2800" dirty="0" smtClean="0">
                <a:cs typeface="Georgia" pitchFamily="18" charset="0"/>
              </a:rPr>
              <a:t>Includes </a:t>
            </a:r>
            <a:r>
              <a:rPr lang="en-US" altLang="en-US" sz="2800" dirty="0">
                <a:cs typeface="Georgia" pitchFamily="18" charset="0"/>
              </a:rPr>
              <a:t>every coded attribute of the FHIM information </a:t>
            </a:r>
            <a:r>
              <a:rPr lang="en-US" altLang="en-US" sz="2800" dirty="0" smtClean="0">
                <a:cs typeface="Georgia" pitchFamily="18" charset="0"/>
              </a:rPr>
              <a:t>model</a:t>
            </a:r>
          </a:p>
          <a:p>
            <a:pPr marL="857250" lvl="2" indent="0" eaLnBrk="1" hangingPunct="1">
              <a:buSzPct val="50000"/>
              <a:buNone/>
              <a:defRPr/>
            </a:pPr>
            <a:r>
              <a:rPr lang="en-US" altLang="en-US" sz="2200" dirty="0" smtClean="0">
                <a:cs typeface="Georgia" pitchFamily="18" charset="0"/>
              </a:rPr>
              <a:t>(As indicated in the FHIM Current State table that follows)</a:t>
            </a:r>
            <a:endParaRPr lang="en-US" altLang="en-US" sz="2200" dirty="0">
              <a:cs typeface="Georgia" pitchFamily="18" charset="0"/>
            </a:endParaRPr>
          </a:p>
          <a:p>
            <a:pPr eaLnBrk="1" hangingPunct="1">
              <a:defRPr/>
            </a:pPr>
            <a:r>
              <a:rPr lang="en-US" altLang="en-US" sz="2800" dirty="0">
                <a:cs typeface="Georgia" pitchFamily="18" charset="0"/>
              </a:rPr>
              <a:t>Associated with each attribute is a coding system</a:t>
            </a:r>
          </a:p>
          <a:p>
            <a:pPr eaLnBrk="1" hangingPunct="1">
              <a:defRPr/>
            </a:pPr>
            <a:r>
              <a:rPr lang="en-US" altLang="en-US" sz="2800" dirty="0">
                <a:cs typeface="Georgia" pitchFamily="18" charset="0"/>
              </a:rPr>
              <a:t>Associated with each attribute is an all-inclusive value set</a:t>
            </a:r>
          </a:p>
          <a:p>
            <a:pPr eaLnBrk="1" hangingPunct="1">
              <a:defRPr/>
            </a:pPr>
            <a:r>
              <a:rPr lang="en-US" altLang="en-US" sz="2800" dirty="0">
                <a:cs typeface="Georgia" pitchFamily="18" charset="0"/>
              </a:rPr>
              <a:t>FHIM value sets are maintained </a:t>
            </a:r>
            <a:r>
              <a:rPr lang="en-US" altLang="en-US" sz="2800" dirty="0" smtClean="0">
                <a:cs typeface="Georgia" pitchFamily="18" charset="0"/>
              </a:rPr>
              <a:t>using </a:t>
            </a:r>
            <a:r>
              <a:rPr lang="en-US" altLang="en-US" sz="2800" dirty="0">
                <a:cs typeface="Georgia" pitchFamily="18" charset="0"/>
              </a:rPr>
              <a:t>the NLM VSAC (Value Set Authority Center</a:t>
            </a:r>
            <a:r>
              <a:rPr lang="en-US" altLang="en-US" sz="2800" dirty="0" smtClean="0">
                <a:cs typeface="Georgia" pitchFamily="18" charset="0"/>
              </a:rPr>
              <a:t>)</a:t>
            </a:r>
            <a:endParaRPr lang="en-US" altLang="en-US" sz="2800" dirty="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17</a:t>
            </a:fld>
            <a:endParaRPr lang="en-US" dirty="0"/>
          </a:p>
        </p:txBody>
      </p:sp>
    </p:spTree>
    <p:extLst>
      <p:ext uri="{BB962C8B-B14F-4D97-AF65-F5344CB8AC3E}">
        <p14:creationId xmlns:p14="http://schemas.microsoft.com/office/powerpoint/2010/main" val="2754053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a:latin typeface="Georgia" pitchFamily="18" charset="0"/>
                <a:cs typeface="Georgia" pitchFamily="18" charset="0"/>
              </a:rPr>
              <a:t>FHIM Current </a:t>
            </a:r>
            <a:r>
              <a:rPr lang="en-US" altLang="en-US" sz="2800" b="1" i="1" dirty="0" smtClean="0">
                <a:latin typeface="Georgia" pitchFamily="18" charset="0"/>
                <a:cs typeface="Georgia" pitchFamily="18" charset="0"/>
              </a:rPr>
              <a:t>State</a:t>
            </a:r>
            <a:br>
              <a:rPr lang="en-US" altLang="en-US" sz="2800" b="1" i="1" dirty="0" smtClean="0">
                <a:latin typeface="Georgia" pitchFamily="18" charset="0"/>
                <a:cs typeface="Georgia" pitchFamily="18" charset="0"/>
              </a:rPr>
            </a:br>
            <a:r>
              <a:rPr lang="en-US" altLang="en-US" sz="2800" b="1" i="1" dirty="0">
                <a:latin typeface="Georgia" pitchFamily="18" charset="0"/>
                <a:cs typeface="Georgia" pitchFamily="18" charset="0"/>
              </a:rPr>
              <a:t>	</a:t>
            </a:r>
            <a:r>
              <a:rPr lang="en-US" altLang="en-US" sz="2200" b="1" i="1" dirty="0" smtClean="0">
                <a:latin typeface="Georgia" pitchFamily="18" charset="0"/>
                <a:cs typeface="Georgia" pitchFamily="18" charset="0"/>
              </a:rPr>
              <a:t>Domains are being completed by priority of usage</a:t>
            </a: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18</a:t>
            </a:fld>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99" y="1793168"/>
            <a:ext cx="425767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080" y="1805240"/>
            <a:ext cx="4295775"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3755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Overview:  25 Slides + Conversation</a:t>
            </a:r>
          </a:p>
        </p:txBody>
      </p:sp>
      <p:sp>
        <p:nvSpPr>
          <p:cNvPr id="6147" name="Content Placeholder 2"/>
          <p:cNvSpPr>
            <a:spLocks noGrp="1"/>
          </p:cNvSpPr>
          <p:nvPr>
            <p:ph idx="1"/>
          </p:nvPr>
        </p:nvSpPr>
        <p:spPr>
          <a:xfrm>
            <a:off x="531844" y="1773618"/>
            <a:ext cx="3948545" cy="4307482"/>
          </a:xfrm>
        </p:spPr>
        <p:txBody>
          <a:bodyPr/>
          <a:lstStyle/>
          <a:p>
            <a:pPr marL="285750" indent="-285750" eaLnBrk="1" hangingPunct="1">
              <a:spcBef>
                <a:spcPts val="450"/>
              </a:spcBef>
              <a:defRPr/>
            </a:pPr>
            <a:r>
              <a:rPr lang="en-US" altLang="en-US" sz="1500" b="1" dirty="0" smtClean="0">
                <a:cs typeface="Georgia" pitchFamily="18" charset="0"/>
              </a:rPr>
              <a:t>Introduction</a:t>
            </a:r>
          </a:p>
          <a:p>
            <a:pPr marL="628650" lvl="1" indent="-228600" eaLnBrk="1" hangingPunct="1">
              <a:spcBef>
                <a:spcPts val="450"/>
              </a:spcBef>
              <a:defRPr/>
            </a:pPr>
            <a:r>
              <a:rPr lang="en-US" altLang="en-US" sz="1300" dirty="0" smtClean="0">
                <a:cs typeface="Georgia" pitchFamily="18" charset="0"/>
              </a:rPr>
              <a:t>Context:  Situational Awareness</a:t>
            </a:r>
          </a:p>
          <a:p>
            <a:pPr marL="628650" lvl="1" indent="-228600" eaLnBrk="1" hangingPunct="1">
              <a:spcBef>
                <a:spcPts val="450"/>
              </a:spcBef>
              <a:defRPr/>
            </a:pPr>
            <a:r>
              <a:rPr lang="en-US" altLang="en-US" sz="1300" dirty="0" smtClean="0">
                <a:cs typeface="Georgia" pitchFamily="18" charset="0"/>
              </a:rPr>
              <a:t>Context:  Hypothesis</a:t>
            </a:r>
          </a:p>
          <a:p>
            <a:pPr marL="628650" lvl="1" indent="-228600" eaLnBrk="1" hangingPunct="1">
              <a:spcBef>
                <a:spcPts val="450"/>
              </a:spcBef>
              <a:defRPr/>
            </a:pPr>
            <a:r>
              <a:rPr lang="en-US" altLang="en-US" sz="1300" dirty="0" smtClean="0">
                <a:cs typeface="Georgia" pitchFamily="18" charset="0"/>
              </a:rPr>
              <a:t>Context:  Imperatives that Follow</a:t>
            </a:r>
          </a:p>
          <a:p>
            <a:pPr marL="285750" indent="-285750" eaLnBrk="1" hangingPunct="1">
              <a:spcBef>
                <a:spcPts val="450"/>
              </a:spcBef>
              <a:defRPr/>
            </a:pPr>
            <a:r>
              <a:rPr lang="en-US" altLang="en-US" sz="1500" b="1" dirty="0" smtClean="0">
                <a:cs typeface="Georgia" pitchFamily="18" charset="0"/>
              </a:rPr>
              <a:t>Achieving Seamless HCI</a:t>
            </a:r>
          </a:p>
          <a:p>
            <a:pPr marL="628650" lvl="1" indent="-228600" eaLnBrk="1" hangingPunct="1">
              <a:spcBef>
                <a:spcPts val="450"/>
              </a:spcBef>
              <a:defRPr/>
            </a:pPr>
            <a:r>
              <a:rPr lang="en-US" altLang="en-US" sz="1300" dirty="0" smtClean="0">
                <a:cs typeface="Georgia" pitchFamily="18" charset="0"/>
              </a:rPr>
              <a:t>Desired End-State:  Seamless Healthcare Interoperability (HCI)</a:t>
            </a:r>
          </a:p>
          <a:p>
            <a:pPr marL="628650" lvl="1" indent="-228600" eaLnBrk="1" hangingPunct="1">
              <a:spcBef>
                <a:spcPts val="450"/>
              </a:spcBef>
              <a:defRPr/>
            </a:pPr>
            <a:r>
              <a:rPr lang="en-US" altLang="en-US" sz="1300" dirty="0" smtClean="0">
                <a:cs typeface="Georgia" pitchFamily="18" charset="0"/>
              </a:rPr>
              <a:t>Achieving the Desired HCI End-State</a:t>
            </a:r>
          </a:p>
          <a:p>
            <a:pPr marL="628650" lvl="1" indent="-228600" eaLnBrk="1" hangingPunct="1">
              <a:spcBef>
                <a:spcPts val="450"/>
              </a:spcBef>
              <a:tabLst>
                <a:tab pos="1257300" algn="l"/>
              </a:tabLst>
              <a:defRPr/>
            </a:pPr>
            <a:r>
              <a:rPr lang="en-US" altLang="en-US" sz="1300" dirty="0" smtClean="0">
                <a:cs typeface="Georgia" pitchFamily="18" charset="0"/>
              </a:rPr>
              <a:t>Step 1:    Reconcile HCI Requirements Across</a:t>
            </a:r>
            <a:br>
              <a:rPr lang="en-US" altLang="en-US" sz="1300" dirty="0" smtClean="0">
                <a:cs typeface="Georgia" pitchFamily="18" charset="0"/>
              </a:rPr>
            </a:br>
            <a:r>
              <a:rPr lang="en-US" altLang="en-US" sz="1300" dirty="0" smtClean="0">
                <a:cs typeface="Georgia" pitchFamily="18" charset="0"/>
              </a:rPr>
              <a:t>	Partners</a:t>
            </a:r>
          </a:p>
          <a:p>
            <a:pPr marL="628650" lvl="1" indent="-228600" eaLnBrk="1" hangingPunct="1">
              <a:spcBef>
                <a:spcPts val="450"/>
              </a:spcBef>
              <a:tabLst>
                <a:tab pos="1257300" algn="l"/>
              </a:tabLst>
              <a:defRPr/>
            </a:pPr>
            <a:r>
              <a:rPr lang="en-US" altLang="en-US" sz="1300" dirty="0" smtClean="0">
                <a:cs typeface="Georgia" pitchFamily="18" charset="0"/>
              </a:rPr>
              <a:t>Step 2:    Specify Combined Business plus</a:t>
            </a:r>
            <a:br>
              <a:rPr lang="en-US" altLang="en-US" sz="1300" dirty="0" smtClean="0">
                <a:cs typeface="Georgia" pitchFamily="18" charset="0"/>
              </a:rPr>
            </a:br>
            <a:r>
              <a:rPr lang="en-US" altLang="en-US" sz="1300" dirty="0" smtClean="0">
                <a:cs typeface="Georgia" pitchFamily="18" charset="0"/>
              </a:rPr>
              <a:t>	Technical HCI Requirements</a:t>
            </a:r>
          </a:p>
          <a:p>
            <a:pPr marL="628650" lvl="1" indent="-228600" eaLnBrk="1" hangingPunct="1">
              <a:spcBef>
                <a:spcPts val="450"/>
              </a:spcBef>
              <a:tabLst>
                <a:tab pos="1257300" algn="l"/>
              </a:tabLst>
              <a:defRPr/>
            </a:pPr>
            <a:r>
              <a:rPr lang="en-US" altLang="en-US" sz="1300" dirty="0" smtClean="0">
                <a:cs typeface="Georgia" pitchFamily="18" charset="0"/>
              </a:rPr>
              <a:t>Step 3:    Build HCI Solution Components</a:t>
            </a:r>
          </a:p>
          <a:p>
            <a:pPr marL="628650" lvl="1" indent="-228600" eaLnBrk="1" hangingPunct="1">
              <a:spcBef>
                <a:spcPts val="450"/>
              </a:spcBef>
              <a:tabLst>
                <a:tab pos="1257300" algn="l"/>
              </a:tabLst>
              <a:defRPr/>
            </a:pPr>
            <a:r>
              <a:rPr lang="en-US" altLang="en-US" sz="1300" dirty="0" smtClean="0">
                <a:cs typeface="Georgia" pitchFamily="18" charset="0"/>
              </a:rPr>
              <a:t>Step 4:    Deploying HCI Solution into 	Production</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a:t>
            </a:fld>
            <a:endParaRPr lang="en-US" dirty="0"/>
          </a:p>
        </p:txBody>
      </p:sp>
      <p:sp>
        <p:nvSpPr>
          <p:cNvPr id="7" name="Content Placeholder 2"/>
          <p:cNvSpPr txBox="1">
            <a:spLocks/>
          </p:cNvSpPr>
          <p:nvPr/>
        </p:nvSpPr>
        <p:spPr bwMode="auto">
          <a:xfrm>
            <a:off x="4528410" y="1776729"/>
            <a:ext cx="4545740" cy="4304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indent="-285750">
              <a:spcBef>
                <a:spcPts val="300"/>
              </a:spcBef>
              <a:buFont typeface="Arial" panose="020B0604020202020204" pitchFamily="34" charset="0"/>
              <a:buChar char="•"/>
              <a:defRPr/>
            </a:pPr>
            <a:r>
              <a:rPr lang="en-US" altLang="en-US" sz="1500" b="1" dirty="0">
                <a:latin typeface="+mn-lt"/>
                <a:cs typeface="Georgia" pitchFamily="18" charset="0"/>
              </a:rPr>
              <a:t>Game </a:t>
            </a:r>
            <a:r>
              <a:rPr lang="en-US" altLang="en-US" sz="1500" b="1" dirty="0" smtClean="0">
                <a:latin typeface="+mn-lt"/>
                <a:cs typeface="Georgia" pitchFamily="18" charset="0"/>
              </a:rPr>
              <a:t>Changer</a:t>
            </a:r>
            <a:endParaRPr lang="en-US" altLang="en-US" sz="1500" dirty="0" smtClean="0">
              <a:latin typeface="+mn-lt"/>
              <a:cs typeface="Georgia" pitchFamily="18" charset="0"/>
            </a:endParaRPr>
          </a:p>
          <a:p>
            <a:pPr marL="628650" lvl="1" indent="-228600">
              <a:spcBef>
                <a:spcPts val="300"/>
              </a:spcBef>
              <a:buFont typeface="Symbol" panose="05050102010706020507" pitchFamily="18" charset="2"/>
              <a:buChar char=""/>
              <a:defRPr/>
            </a:pPr>
            <a:r>
              <a:rPr lang="en-US" altLang="en-US" sz="1300" dirty="0" smtClean="0">
                <a:latin typeface="+mn-lt"/>
                <a:cs typeface="Georgia" pitchFamily="18" charset="0"/>
              </a:rPr>
              <a:t>Interoperability </a:t>
            </a:r>
            <a:r>
              <a:rPr lang="en-US" altLang="en-US" sz="1300" dirty="0">
                <a:latin typeface="+mn-lt"/>
                <a:cs typeface="Georgia" pitchFamily="18" charset="0"/>
              </a:rPr>
              <a:t>Regardless of </a:t>
            </a:r>
            <a:r>
              <a:rPr lang="en-US" altLang="en-US" sz="1300" dirty="0" smtClean="0">
                <a:latin typeface="+mn-lt"/>
                <a:cs typeface="Georgia" pitchFamily="18" charset="0"/>
              </a:rPr>
              <a:t>Paradigm</a:t>
            </a:r>
            <a:endParaRPr lang="en-US" altLang="en-US" sz="1300" dirty="0">
              <a:latin typeface="+mn-lt"/>
              <a:cs typeface="Georgia" pitchFamily="18" charset="0"/>
            </a:endParaRP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Complete Support of HCI Requirements</a:t>
            </a:r>
          </a:p>
          <a:p>
            <a:pPr marL="285750" indent="-285750">
              <a:spcBef>
                <a:spcPts val="300"/>
              </a:spcBef>
              <a:buFont typeface="Arial" panose="020B0604020202020204" pitchFamily="34" charset="0"/>
              <a:buChar char="•"/>
              <a:defRPr/>
            </a:pPr>
            <a:r>
              <a:rPr lang="en-US" altLang="en-US" sz="1500" b="1" dirty="0" smtClean="0">
                <a:latin typeface="+mn-lt"/>
                <a:cs typeface="Georgia" pitchFamily="18" charset="0"/>
              </a:rPr>
              <a:t>Nuts &amp; Bolts</a:t>
            </a:r>
            <a:endParaRPr lang="en-US" altLang="en-US" sz="1500" b="1" dirty="0">
              <a:latin typeface="+mn-lt"/>
              <a:cs typeface="Georgia" pitchFamily="18" charset="0"/>
            </a:endParaRP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“Product Suite”</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The FHIM Information Model</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The FHIM Terminology Model</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Current State Domains</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Implementation Bundle Components</a:t>
            </a:r>
          </a:p>
          <a:p>
            <a:pPr marL="285750" indent="-285750">
              <a:spcBef>
                <a:spcPts val="300"/>
              </a:spcBef>
              <a:buFont typeface="Arial" panose="020B0604020202020204" pitchFamily="34" charset="0"/>
              <a:buChar char="•"/>
              <a:defRPr/>
            </a:pPr>
            <a:r>
              <a:rPr lang="en-US" altLang="en-US" sz="1500" b="1" dirty="0" smtClean="0">
                <a:latin typeface="+mn-lt"/>
                <a:ea typeface="Georgia" pitchFamily="18" charset="0"/>
                <a:cs typeface="Georgia" pitchFamily="18" charset="0"/>
              </a:rPr>
              <a:t>Business Case</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Automated HCI Solution Development</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Uses by Federal Agencies:  1 – 6</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Uses by Federal Agencies:  7 – 12</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Recommended Path Forward</a:t>
            </a:r>
          </a:p>
          <a:p>
            <a:pPr marL="628650" lvl="1" indent="-228600">
              <a:spcBef>
                <a:spcPts val="300"/>
              </a:spcBef>
              <a:buFont typeface="Symbol" panose="05050102010706020507" pitchFamily="18" charset="2"/>
              <a:buChar char=""/>
              <a:defRPr/>
            </a:pPr>
            <a:r>
              <a:rPr lang="en-US" altLang="en-US" sz="1300" dirty="0" smtClean="0">
                <a:latin typeface="+mn-lt"/>
                <a:ea typeface="Georgia" pitchFamily="18" charset="0"/>
                <a:cs typeface="Georgia" pitchFamily="18" charset="0"/>
              </a:rPr>
              <a:t>FHIM </a:t>
            </a:r>
            <a:r>
              <a:rPr lang="en-US" altLang="en-US" sz="1300" dirty="0">
                <a:latin typeface="+mn-lt"/>
                <a:ea typeface="Georgia" pitchFamily="18" charset="0"/>
                <a:cs typeface="Georgia" pitchFamily="18" charset="0"/>
              </a:rPr>
              <a:t>VA/VHA Current and Future </a:t>
            </a:r>
            <a:r>
              <a:rPr lang="en-US" altLang="en-US" sz="1300" dirty="0" smtClean="0">
                <a:latin typeface="+mn-lt"/>
                <a:ea typeface="Georgia" pitchFamily="18" charset="0"/>
                <a:cs typeface="Georgia" pitchFamily="18" charset="0"/>
              </a:rPr>
              <a:t>Usage</a:t>
            </a:r>
          </a:p>
          <a:p>
            <a:pPr marL="285750" indent="-285750">
              <a:spcBef>
                <a:spcPts val="300"/>
              </a:spcBef>
              <a:buFont typeface="Arial" panose="020B0604020202020204" pitchFamily="34" charset="0"/>
              <a:buChar char="•"/>
              <a:defRPr/>
            </a:pPr>
            <a:r>
              <a:rPr lang="en-US" altLang="en-US" sz="1500" b="1" dirty="0">
                <a:latin typeface="+mn-lt"/>
                <a:ea typeface="Georgia" pitchFamily="18" charset="0"/>
                <a:cs typeface="Georgia" pitchFamily="18" charset="0"/>
              </a:rPr>
              <a:t>Questions /</a:t>
            </a:r>
            <a:r>
              <a:rPr lang="en-US" altLang="en-US" sz="1500" b="1" dirty="0" smtClean="0">
                <a:latin typeface="+mn-lt"/>
                <a:ea typeface="Georgia" pitchFamily="18" charset="0"/>
                <a:cs typeface="Georgia" pitchFamily="18" charset="0"/>
              </a:rPr>
              <a:t> </a:t>
            </a:r>
            <a:r>
              <a:rPr lang="en-US" altLang="en-US" sz="1500" b="1" dirty="0">
                <a:latin typeface="+mn-lt"/>
                <a:ea typeface="Georgia" pitchFamily="18" charset="0"/>
                <a:cs typeface="Georgia" pitchFamily="18" charset="0"/>
              </a:rPr>
              <a:t>Discussion</a:t>
            </a:r>
            <a:endParaRPr lang="en-US" altLang="en-US" sz="1500" b="1" dirty="0" smtClean="0">
              <a:latin typeface="+mn-lt"/>
              <a:ea typeface="Georgia" pitchFamily="18" charset="0"/>
              <a:cs typeface="Georgia" pitchFamily="18" charset="0"/>
            </a:endParaRPr>
          </a:p>
          <a:p>
            <a:pPr marL="285750" indent="-285750">
              <a:spcBef>
                <a:spcPts val="300"/>
              </a:spcBef>
              <a:buFont typeface="Arial" panose="020B0604020202020204" pitchFamily="34" charset="0"/>
              <a:buChar char="•"/>
              <a:defRPr/>
            </a:pPr>
            <a:endParaRPr kumimoji="0" lang="en-US" altLang="en-US" sz="1300" b="0" i="0" u="none" strike="noStrike" kern="1200" cap="none" spc="0" normalizeH="0" baseline="0" noProof="0" dirty="0" smtClean="0">
              <a:ln>
                <a:noFill/>
              </a:ln>
              <a:solidFill>
                <a:schemeClr val="tx1"/>
              </a:solidFill>
              <a:effectLst/>
              <a:uLnTx/>
              <a:uFillTx/>
              <a:latin typeface="+mn-lt"/>
              <a:ea typeface="Georgia" pitchFamily="18" charset="0"/>
              <a:cs typeface="Georgia" pitchFamily="18" charset="0"/>
            </a:endParaRPr>
          </a:p>
        </p:txBody>
      </p:sp>
    </p:spTree>
    <p:extLst>
      <p:ext uri="{BB962C8B-B14F-4D97-AF65-F5344CB8AC3E}">
        <p14:creationId xmlns:p14="http://schemas.microsoft.com/office/powerpoint/2010/main" val="2613755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FHIM Implementation Bundle Components</a:t>
            </a: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19</a:t>
            </a:fld>
            <a:endParaRPr lang="en-US" dirty="0"/>
          </a:p>
        </p:txBody>
      </p:sp>
      <p:sp>
        <p:nvSpPr>
          <p:cNvPr id="7" name="Content Placeholder 2"/>
          <p:cNvSpPr txBox="1">
            <a:spLocks/>
          </p:cNvSpPr>
          <p:nvPr/>
        </p:nvSpPr>
        <p:spPr bwMode="auto">
          <a:xfrm>
            <a:off x="609600" y="2087563"/>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defRPr/>
            </a:pPr>
            <a:r>
              <a:rPr lang="en-US" sz="2800" dirty="0" smtClean="0"/>
              <a:t>HCI Requirements (Use Case) Implementation Guide</a:t>
            </a:r>
          </a:p>
          <a:p>
            <a:pPr eaLnBrk="1" hangingPunct="1">
              <a:defRPr/>
            </a:pPr>
            <a:r>
              <a:rPr lang="en-US" sz="2800" dirty="0" smtClean="0"/>
              <a:t>Interface software</a:t>
            </a:r>
          </a:p>
          <a:p>
            <a:pPr eaLnBrk="1" hangingPunct="1">
              <a:defRPr/>
            </a:pPr>
            <a:r>
              <a:rPr lang="en-US" sz="2800" dirty="0" smtClean="0"/>
              <a:t>Testing harness</a:t>
            </a:r>
          </a:p>
          <a:p>
            <a:pPr eaLnBrk="1" hangingPunct="1">
              <a:defRPr/>
            </a:pPr>
            <a:r>
              <a:rPr lang="en-US" sz="2800" dirty="0" smtClean="0"/>
              <a:t>Schematrons</a:t>
            </a:r>
          </a:p>
          <a:p>
            <a:pPr eaLnBrk="1" hangingPunct="1">
              <a:defRPr/>
            </a:pPr>
            <a:r>
              <a:rPr lang="en-US" sz="2800" dirty="0" smtClean="0"/>
              <a:t>Test messages</a:t>
            </a:r>
          </a:p>
          <a:p>
            <a:pPr eaLnBrk="1" hangingPunct="1">
              <a:defRPr/>
            </a:pPr>
            <a:r>
              <a:rPr lang="en-US" sz="2800" dirty="0" smtClean="0"/>
              <a:t>FHIM </a:t>
            </a:r>
            <a:r>
              <a:rPr lang="en-US" sz="2800" dirty="0"/>
              <a:t>data </a:t>
            </a:r>
            <a:r>
              <a:rPr lang="en-US" sz="2800" dirty="0" smtClean="0"/>
              <a:t>mappings</a:t>
            </a:r>
          </a:p>
          <a:p>
            <a:pPr eaLnBrk="1" hangingPunct="1">
              <a:defRPr/>
            </a:pPr>
            <a:r>
              <a:rPr lang="en-US" altLang="en-US" sz="2800" dirty="0" smtClean="0">
                <a:cs typeface="Georgia" pitchFamily="18" charset="0"/>
              </a:rPr>
              <a:t>As needed Referent Index entries</a:t>
            </a:r>
          </a:p>
        </p:txBody>
      </p:sp>
    </p:spTree>
    <p:extLst>
      <p:ext uri="{BB962C8B-B14F-4D97-AF65-F5344CB8AC3E}">
        <p14:creationId xmlns:p14="http://schemas.microsoft.com/office/powerpoint/2010/main" val="3953764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a:latin typeface="Georgia" pitchFamily="18" charset="0"/>
                <a:cs typeface="Georgia" pitchFamily="18" charset="0"/>
              </a:rPr>
              <a:t>Automated HCI Solution Development</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20</a:t>
            </a:fld>
            <a:endParaRPr lang="en-US" dirty="0"/>
          </a:p>
        </p:txBody>
      </p:sp>
      <p:sp>
        <p:nvSpPr>
          <p:cNvPr id="6" name="Content Placeholder 2"/>
          <p:cNvSpPr txBox="1">
            <a:spLocks/>
          </p:cNvSpPr>
          <p:nvPr/>
        </p:nvSpPr>
        <p:spPr bwMode="auto">
          <a:xfrm>
            <a:off x="609600" y="2087563"/>
            <a:ext cx="837438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defRPr/>
            </a:pPr>
            <a:r>
              <a:rPr lang="en-US" altLang="en-US" sz="2400" dirty="0">
                <a:cs typeface="Georgia" pitchFamily="18" charset="0"/>
              </a:rPr>
              <a:t>Prima facie, automated is </a:t>
            </a:r>
            <a:r>
              <a:rPr lang="en-US" altLang="en-US" sz="2400" dirty="0" smtClean="0">
                <a:cs typeface="Georgia" pitchFamily="18" charset="0"/>
              </a:rPr>
              <a:t>Faster</a:t>
            </a:r>
            <a:r>
              <a:rPr lang="en-US" altLang="en-US" sz="2400" dirty="0">
                <a:cs typeface="Georgia" pitchFamily="18" charset="0"/>
              </a:rPr>
              <a:t>, </a:t>
            </a:r>
            <a:r>
              <a:rPr lang="en-US" altLang="en-US" sz="2400" dirty="0" smtClean="0">
                <a:cs typeface="Georgia" pitchFamily="18" charset="0"/>
              </a:rPr>
              <a:t>Cheaper</a:t>
            </a:r>
            <a:r>
              <a:rPr lang="en-US" altLang="en-US" sz="2400" dirty="0">
                <a:cs typeface="Georgia" pitchFamily="18" charset="0"/>
              </a:rPr>
              <a:t>, and </a:t>
            </a:r>
            <a:r>
              <a:rPr lang="en-US" altLang="en-US" sz="2400" dirty="0" smtClean="0">
                <a:cs typeface="Georgia" pitchFamily="18" charset="0"/>
              </a:rPr>
              <a:t>Repeatable</a:t>
            </a:r>
            <a:r>
              <a:rPr lang="en-US" altLang="en-US" sz="2400" dirty="0">
                <a:cs typeface="Georgia" pitchFamily="18" charset="0"/>
              </a:rPr>
              <a:t>	</a:t>
            </a:r>
          </a:p>
          <a:p>
            <a:pPr eaLnBrk="1" hangingPunct="1">
              <a:defRPr/>
            </a:pPr>
            <a:r>
              <a:rPr lang="en-US" altLang="en-US" sz="2400" dirty="0">
                <a:cs typeface="Georgia" pitchFamily="18" charset="0"/>
              </a:rPr>
              <a:t>Turbulence throughout the healthcare industry is driving	</a:t>
            </a:r>
          </a:p>
          <a:p>
            <a:pPr lvl="1" eaLnBrk="1" hangingPunct="1">
              <a:buSzPct val="50000"/>
              <a:buFont typeface="Courier New" panose="02070309020205020404" pitchFamily="49" charset="0"/>
              <a:buChar char="o"/>
              <a:defRPr/>
            </a:pPr>
            <a:r>
              <a:rPr lang="en-US" altLang="en-US" sz="1800" dirty="0" smtClean="0">
                <a:cs typeface="Georgia" pitchFamily="18" charset="0"/>
              </a:rPr>
              <a:t>Changing </a:t>
            </a:r>
            <a:r>
              <a:rPr lang="en-US" altLang="en-US" sz="1800" dirty="0">
                <a:cs typeface="Georgia" pitchFamily="18" charset="0"/>
              </a:rPr>
              <a:t>and maturing interoperability requirements</a:t>
            </a:r>
          </a:p>
          <a:p>
            <a:pPr lvl="1" eaLnBrk="1" hangingPunct="1">
              <a:buSzPct val="50000"/>
              <a:buFont typeface="Courier New" panose="02070309020205020404" pitchFamily="49" charset="0"/>
              <a:buChar char="o"/>
              <a:defRPr/>
            </a:pPr>
            <a:r>
              <a:rPr lang="en-US" altLang="en-US" sz="1800" dirty="0" smtClean="0">
                <a:cs typeface="Georgia" pitchFamily="18" charset="0"/>
              </a:rPr>
              <a:t>Changing </a:t>
            </a:r>
            <a:r>
              <a:rPr lang="en-US" altLang="en-US" sz="1800" dirty="0">
                <a:cs typeface="Georgia" pitchFamily="18" charset="0"/>
              </a:rPr>
              <a:t>and maturing interoperability standards</a:t>
            </a:r>
          </a:p>
          <a:p>
            <a:pPr eaLnBrk="1" hangingPunct="1">
              <a:defRPr/>
            </a:pPr>
            <a:r>
              <a:rPr lang="en-US" altLang="en-US" sz="2400" dirty="0" smtClean="0">
                <a:cs typeface="Georgia" pitchFamily="18" charset="0"/>
              </a:rPr>
              <a:t>Faster → More </a:t>
            </a:r>
            <a:r>
              <a:rPr lang="en-US" altLang="en-US" sz="2400" dirty="0">
                <a:cs typeface="Georgia" pitchFamily="18" charset="0"/>
              </a:rPr>
              <a:t>timely delivery of HIT solutions that involve </a:t>
            </a:r>
            <a:r>
              <a:rPr lang="en-US" altLang="en-US" sz="2400" dirty="0" smtClean="0">
                <a:cs typeface="Georgia" pitchFamily="18" charset="0"/>
              </a:rPr>
              <a:t>HCI</a:t>
            </a:r>
            <a:endParaRPr lang="en-US" altLang="en-US" sz="2400" dirty="0">
              <a:cs typeface="Georgia" pitchFamily="18" charset="0"/>
            </a:endParaRPr>
          </a:p>
          <a:p>
            <a:pPr eaLnBrk="1" hangingPunct="1">
              <a:defRPr/>
            </a:pPr>
            <a:r>
              <a:rPr lang="en-US" altLang="en-US" sz="2400" dirty="0">
                <a:cs typeface="Georgia" pitchFamily="18" charset="0"/>
              </a:rPr>
              <a:t>Cheaper → More affordable HIT solutions that involve HCI	</a:t>
            </a:r>
          </a:p>
          <a:p>
            <a:pPr eaLnBrk="1" hangingPunct="1">
              <a:defRPr/>
            </a:pPr>
            <a:r>
              <a:rPr lang="en-US" altLang="en-US" sz="2400" dirty="0">
                <a:cs typeface="Georgia" pitchFamily="18" charset="0"/>
              </a:rPr>
              <a:t>Repeatable → More rapid adaption </a:t>
            </a:r>
            <a:r>
              <a:rPr lang="en-US" altLang="en-US" sz="2400" dirty="0" smtClean="0">
                <a:cs typeface="Georgia" pitchFamily="18" charset="0"/>
              </a:rPr>
              <a:t>when </a:t>
            </a:r>
            <a:r>
              <a:rPr lang="en-US" altLang="en-US" sz="2400" dirty="0">
                <a:cs typeface="Georgia" pitchFamily="18" charset="0"/>
              </a:rPr>
              <a:t>changes </a:t>
            </a:r>
            <a:r>
              <a:rPr lang="en-US" altLang="en-US" sz="2400" dirty="0" smtClean="0">
                <a:cs typeface="Georgia" pitchFamily="18" charset="0"/>
              </a:rPr>
              <a:t>occur in </a:t>
            </a:r>
            <a:br>
              <a:rPr lang="en-US" altLang="en-US" sz="2400" dirty="0" smtClean="0">
                <a:cs typeface="Georgia" pitchFamily="18" charset="0"/>
              </a:rPr>
            </a:br>
            <a:r>
              <a:rPr lang="en-US" altLang="en-US" sz="2400" dirty="0" smtClean="0">
                <a:cs typeface="Georgia" pitchFamily="18" charset="0"/>
              </a:rPr>
              <a:t>  HCI </a:t>
            </a:r>
            <a:r>
              <a:rPr lang="en-US" altLang="en-US" sz="2400" dirty="0">
                <a:cs typeface="Georgia" pitchFamily="18" charset="0"/>
              </a:rPr>
              <a:t>requirements and </a:t>
            </a:r>
            <a:r>
              <a:rPr lang="en-US" altLang="en-US" sz="2400" dirty="0" smtClean="0">
                <a:cs typeface="Georgia" pitchFamily="18" charset="0"/>
              </a:rPr>
              <a:t>standards</a:t>
            </a:r>
            <a:endParaRPr lang="en-US" altLang="en-US" sz="2400" dirty="0">
              <a:cs typeface="Georgia" pitchFamily="18" charset="0"/>
            </a:endParaRPr>
          </a:p>
        </p:txBody>
      </p:sp>
    </p:spTree>
    <p:extLst>
      <p:ext uri="{BB962C8B-B14F-4D97-AF65-F5344CB8AC3E}">
        <p14:creationId xmlns:p14="http://schemas.microsoft.com/office/powerpoint/2010/main" val="790733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smtClean="0">
                <a:latin typeface="Georgia" pitchFamily="18" charset="0"/>
                <a:cs typeface="Georgia" pitchFamily="18" charset="0"/>
              </a:rPr>
              <a:t>FHIM Usage </a:t>
            </a:r>
            <a:r>
              <a:rPr lang="en-US" altLang="en-US" sz="2800" b="1" i="1" spc="-100" dirty="0" smtClean="0">
                <a:latin typeface="Georgia" pitchFamily="18" charset="0"/>
                <a:cs typeface="Georgia" pitchFamily="18" charset="0"/>
              </a:rPr>
              <a:t>by Federal  Agencies</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	1 – 6:  The </a:t>
            </a:r>
            <a:r>
              <a:rPr lang="en-US" altLang="en-US" sz="2800" b="1" i="1" spc="-100" dirty="0">
                <a:latin typeface="Georgia" pitchFamily="18" charset="0"/>
                <a:cs typeface="Georgia" pitchFamily="18" charset="0"/>
              </a:rPr>
              <a:t>FHIM serves as a</a:t>
            </a:r>
            <a:endParaRPr lang="en-US" altLang="en-US" sz="2800" b="1" i="1" spc="-100" dirty="0" smtClean="0">
              <a:latin typeface="Georgia" pitchFamily="18" charset="0"/>
              <a:cs typeface="Georgia" pitchFamily="18" charset="0"/>
            </a:endParaRP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21</a:t>
            </a:fld>
            <a:endParaRPr lang="en-US" dirty="0"/>
          </a:p>
        </p:txBody>
      </p:sp>
      <p:sp>
        <p:nvSpPr>
          <p:cNvPr id="6" name="Content Placeholder 2"/>
          <p:cNvSpPr txBox="1">
            <a:spLocks/>
          </p:cNvSpPr>
          <p:nvPr/>
        </p:nvSpPr>
        <p:spPr bwMode="auto">
          <a:xfrm>
            <a:off x="462545" y="1812444"/>
            <a:ext cx="8544296" cy="445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Single </a:t>
            </a:r>
            <a:r>
              <a:rPr lang="en-US" altLang="en-US" sz="2200" dirty="0">
                <a:cs typeface="Georgia" pitchFamily="18" charset="0"/>
              </a:rPr>
              <a:t>point of reference for synchronization of </a:t>
            </a:r>
            <a:r>
              <a:rPr lang="en-US" altLang="en-US" sz="2200" dirty="0" smtClean="0">
                <a:cs typeface="Georgia" pitchFamily="18" charset="0"/>
              </a:rPr>
              <a:t>federal </a:t>
            </a:r>
            <a:r>
              <a:rPr lang="en-US" altLang="en-US" sz="2200" dirty="0">
                <a:cs typeface="Georgia" pitchFamily="18" charset="0"/>
              </a:rPr>
              <a:t>healthcare information </a:t>
            </a:r>
            <a:r>
              <a:rPr lang="en-US" altLang="en-US" sz="2200" dirty="0" smtClean="0">
                <a:cs typeface="Georgia" pitchFamily="18" charset="0"/>
              </a:rPr>
              <a:t>activities and for cross-agency collaboration</a:t>
            </a:r>
            <a:endParaRPr lang="en-US" altLang="en-US" sz="2200" dirty="0">
              <a:cs typeface="Georgia" pitchFamily="18" charset="0"/>
            </a:endParaRP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Single </a:t>
            </a:r>
            <a:r>
              <a:rPr lang="en-US" altLang="en-US" sz="2200" dirty="0">
                <a:cs typeface="Georgia" pitchFamily="18" charset="0"/>
              </a:rPr>
              <a:t>reference source on federal healthcare information laws, regulations, policies, and standards</a:t>
            </a: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Foundation </a:t>
            </a:r>
            <a:r>
              <a:rPr lang="en-US" altLang="en-US" sz="2200" dirty="0">
                <a:cs typeface="Georgia" pitchFamily="18" charset="0"/>
              </a:rPr>
              <a:t>for healthcare information semantic consistency supporting analytics, quality improvement, and decision support</a:t>
            </a: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Information </a:t>
            </a:r>
            <a:r>
              <a:rPr lang="en-US" altLang="en-US" sz="2200" dirty="0">
                <a:cs typeface="Georgia" pitchFamily="18" charset="0"/>
              </a:rPr>
              <a:t>reference model for intra-agency, inter-agency, and healthcare industry interoperability</a:t>
            </a: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Foundational </a:t>
            </a:r>
            <a:r>
              <a:rPr lang="en-US" altLang="en-US" sz="2200" dirty="0">
                <a:cs typeface="Georgia" pitchFamily="18" charset="0"/>
              </a:rPr>
              <a:t>component for automated, repeatable, and accurate generation of healthcare interoperability solutions</a:t>
            </a:r>
          </a:p>
          <a:p>
            <a:pPr marL="466725" indent="-466725" eaLnBrk="1" hangingPunct="1">
              <a:lnSpc>
                <a:spcPct val="90000"/>
              </a:lnSpc>
              <a:spcBef>
                <a:spcPts val="600"/>
              </a:spcBef>
              <a:buFont typeface="+mj-lt"/>
              <a:buAutoNum type="arabicPeriod"/>
              <a:defRPr/>
            </a:pPr>
            <a:r>
              <a:rPr lang="en-US" altLang="en-US" sz="2200" dirty="0" smtClean="0">
                <a:cs typeface="Georgia" pitchFamily="18" charset="0"/>
              </a:rPr>
              <a:t>Trusted</a:t>
            </a:r>
            <a:r>
              <a:rPr lang="en-US" altLang="en-US" sz="2200" dirty="0">
                <a:cs typeface="Georgia" pitchFamily="18" charset="0"/>
              </a:rPr>
              <a:t>, truth-driven, non-proprietary knowledge source about healthcare </a:t>
            </a:r>
            <a:r>
              <a:rPr lang="en-US" altLang="en-US" sz="2200" dirty="0" smtClean="0">
                <a:cs typeface="Georgia" pitchFamily="18" charset="0"/>
              </a:rPr>
              <a:t>information</a:t>
            </a:r>
            <a:endParaRPr lang="en-US" altLang="en-US" sz="2200" dirty="0">
              <a:cs typeface="Georgia" pitchFamily="18" charset="0"/>
            </a:endParaRPr>
          </a:p>
        </p:txBody>
      </p:sp>
    </p:spTree>
    <p:extLst>
      <p:ext uri="{BB962C8B-B14F-4D97-AF65-F5344CB8AC3E}">
        <p14:creationId xmlns:p14="http://schemas.microsoft.com/office/powerpoint/2010/main" val="829462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22</a:t>
            </a:fld>
            <a:endParaRPr lang="en-US" dirty="0"/>
          </a:p>
        </p:txBody>
      </p:sp>
      <p:sp>
        <p:nvSpPr>
          <p:cNvPr id="6" name="Content Placeholder 2"/>
          <p:cNvSpPr txBox="1">
            <a:spLocks/>
          </p:cNvSpPr>
          <p:nvPr/>
        </p:nvSpPr>
        <p:spPr bwMode="auto">
          <a:xfrm>
            <a:off x="462545" y="1831105"/>
            <a:ext cx="8544295" cy="445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Collection </a:t>
            </a:r>
            <a:r>
              <a:rPr lang="en-US" altLang="en-US" sz="2200" dirty="0">
                <a:cs typeface="Georgia" pitchFamily="18" charset="0"/>
              </a:rPr>
              <a:t>point for continuous accumulation of knowledge about healthcare information</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Focal </a:t>
            </a:r>
            <a:r>
              <a:rPr lang="en-US" altLang="en-US" sz="2200" dirty="0">
                <a:cs typeface="Georgia" pitchFamily="18" charset="0"/>
              </a:rPr>
              <a:t>point for import </a:t>
            </a:r>
            <a:r>
              <a:rPr lang="en-US" altLang="en-US" sz="2200" dirty="0" smtClean="0">
                <a:cs typeface="Georgia" pitchFamily="18" charset="0"/>
              </a:rPr>
              <a:t>and export </a:t>
            </a:r>
            <a:r>
              <a:rPr lang="en-US" altLang="en-US" sz="2200" dirty="0">
                <a:cs typeface="Georgia" pitchFamily="18" charset="0"/>
              </a:rPr>
              <a:t>of healthcare information knowledge </a:t>
            </a:r>
            <a:r>
              <a:rPr lang="en-US" altLang="en-US" sz="2200" dirty="0" smtClean="0">
                <a:cs typeface="Georgia" pitchFamily="18" charset="0"/>
              </a:rPr>
              <a:t>from and to </a:t>
            </a:r>
            <a:r>
              <a:rPr lang="en-US" altLang="en-US" sz="2200" dirty="0">
                <a:cs typeface="Georgia" pitchFamily="18" charset="0"/>
              </a:rPr>
              <a:t>the overall healthcare industry </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Comprehensive </a:t>
            </a:r>
            <a:r>
              <a:rPr lang="en-US" altLang="en-US" sz="2200" dirty="0">
                <a:cs typeface="Georgia" pitchFamily="18" charset="0"/>
              </a:rPr>
              <a:t>and mature jumping off point for federal healthcare information-intensive projects</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Comprehensive </a:t>
            </a:r>
            <a:r>
              <a:rPr lang="en-US" altLang="en-US" sz="2200" dirty="0">
                <a:cs typeface="Georgia" pitchFamily="18" charset="0"/>
              </a:rPr>
              <a:t>and mature jumping off point for federal </a:t>
            </a:r>
            <a:r>
              <a:rPr lang="en-US" altLang="en-US" sz="2200" dirty="0" smtClean="0">
                <a:cs typeface="Georgia" pitchFamily="18" charset="0"/>
              </a:rPr>
              <a:t>agency healthcare enterprise </a:t>
            </a:r>
            <a:r>
              <a:rPr lang="en-US" altLang="en-US" sz="2200" dirty="0">
                <a:cs typeface="Georgia" pitchFamily="18" charset="0"/>
              </a:rPr>
              <a:t>conceptual and logical information models</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Comprehensive </a:t>
            </a:r>
            <a:r>
              <a:rPr lang="en-US" altLang="en-US" sz="2200" dirty="0">
                <a:cs typeface="Georgia" pitchFamily="18" charset="0"/>
              </a:rPr>
              <a:t>and mature jumping off point for corresponding US realm and global healthcare information models</a:t>
            </a:r>
          </a:p>
          <a:p>
            <a:pPr marL="473075" indent="-473075" eaLnBrk="1" hangingPunct="1">
              <a:lnSpc>
                <a:spcPct val="90000"/>
              </a:lnSpc>
              <a:spcBef>
                <a:spcPts val="600"/>
              </a:spcBef>
              <a:buFont typeface="+mj-lt"/>
              <a:buAutoNum type="arabicPeriod" startAt="7"/>
              <a:defRPr/>
            </a:pPr>
            <a:r>
              <a:rPr lang="en-US" altLang="en-US" sz="2200" dirty="0" smtClean="0">
                <a:cs typeface="Georgia" pitchFamily="18" charset="0"/>
              </a:rPr>
              <a:t>Reference source to </a:t>
            </a:r>
            <a:r>
              <a:rPr lang="en-US" altLang="en-US" sz="2200" dirty="0">
                <a:cs typeface="Georgia" pitchFamily="18" charset="0"/>
              </a:rPr>
              <a:t>reduce the likelihood of one-off federal healthcare information solutions for the sake of </a:t>
            </a:r>
            <a:r>
              <a:rPr lang="en-US" altLang="en-US" sz="2200" dirty="0" smtClean="0">
                <a:cs typeface="Georgia" pitchFamily="18" charset="0"/>
              </a:rPr>
              <a:t>expediency</a:t>
            </a:r>
            <a:endParaRPr lang="en-US" altLang="en-US" sz="2200" dirty="0">
              <a:cs typeface="Georgia" pitchFamily="18" charset="0"/>
            </a:endParaRPr>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by Federal  Agencies</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	7 – 12:  The </a:t>
            </a:r>
            <a:r>
              <a:rPr lang="en-US" altLang="en-US" sz="2800" b="1" i="1" spc="-100" dirty="0">
                <a:latin typeface="Georgia" pitchFamily="18" charset="0"/>
                <a:cs typeface="Georgia" pitchFamily="18" charset="0"/>
              </a:rPr>
              <a:t>FHIM serves as a</a:t>
            </a:r>
            <a:endParaRPr lang="en-US" altLang="en-US" sz="2800" b="1" i="1" spc="-100" dirty="0" smtClean="0">
              <a:latin typeface="Georgia" pitchFamily="18" charset="0"/>
              <a:cs typeface="Georgia" pitchFamily="18" charset="0"/>
            </a:endParaRPr>
          </a:p>
        </p:txBody>
      </p:sp>
    </p:spTree>
    <p:extLst>
      <p:ext uri="{BB962C8B-B14F-4D97-AF65-F5344CB8AC3E}">
        <p14:creationId xmlns:p14="http://schemas.microsoft.com/office/powerpoint/2010/main" val="82946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23</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	Current State</a:t>
            </a:r>
          </a:p>
        </p:txBody>
      </p:sp>
      <p:sp>
        <p:nvSpPr>
          <p:cNvPr id="7" name="Content Placeholder 2"/>
          <p:cNvSpPr txBox="1">
            <a:spLocks/>
          </p:cNvSpPr>
          <p:nvPr/>
        </p:nvSpPr>
        <p:spPr bwMode="auto">
          <a:xfrm>
            <a:off x="462545" y="1831105"/>
            <a:ext cx="8544295" cy="445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Informs the VHA Business Information Model (BIM)</a:t>
            </a:r>
          </a:p>
          <a:p>
            <a:r>
              <a:rPr lang="en-US" sz="2400" dirty="0"/>
              <a:t>Ensures VA work remains synchronized with other federal agencies whose data modelers also reference the FHIM</a:t>
            </a:r>
          </a:p>
          <a:p>
            <a:r>
              <a:rPr lang="en-US" sz="2400" dirty="0"/>
              <a:t>Is referenced prior to any new VHA information modeling activity</a:t>
            </a:r>
          </a:p>
          <a:p>
            <a:r>
              <a:rPr lang="en-US" sz="2400" dirty="0"/>
              <a:t>Is extended by the VA as necessary</a:t>
            </a:r>
          </a:p>
          <a:p>
            <a:pPr lvl="1"/>
            <a:r>
              <a:rPr lang="en-US" sz="2000" dirty="0"/>
              <a:t>Extensions are communicated back to FHA for inclusion</a:t>
            </a:r>
          </a:p>
          <a:p>
            <a:pPr marL="57150" indent="0">
              <a:buNone/>
            </a:pPr>
            <a:endParaRPr lang="en-US" sz="800" dirty="0"/>
          </a:p>
          <a:p>
            <a:pPr marL="0" indent="0" algn="ctr">
              <a:buNone/>
            </a:pPr>
            <a:r>
              <a:rPr lang="en-US" sz="2400" i="1" dirty="0"/>
              <a:t>VA health segment information modeling is represented in the BIM which leverages and strives to </a:t>
            </a:r>
            <a:r>
              <a:rPr lang="en-US" sz="2400" i="1" dirty="0" smtClean="0"/>
              <a:t>coordinate</a:t>
            </a:r>
            <a:br>
              <a:rPr lang="en-US" sz="2400" i="1" dirty="0" smtClean="0"/>
            </a:br>
            <a:r>
              <a:rPr lang="en-US" sz="2400" i="1" dirty="0" smtClean="0"/>
              <a:t>its </a:t>
            </a:r>
            <a:r>
              <a:rPr lang="en-US" sz="2400" i="1" dirty="0"/>
              <a:t>content with the FHIM!</a:t>
            </a:r>
          </a:p>
          <a:p>
            <a:pPr marL="0" indent="0" eaLnBrk="1" hangingPunct="1">
              <a:lnSpc>
                <a:spcPct val="90000"/>
              </a:lnSpc>
              <a:spcBef>
                <a:spcPts val="600"/>
              </a:spcBef>
              <a:buNone/>
              <a:defRPr/>
            </a:pPr>
            <a:endParaRPr lang="en-US" altLang="en-US" sz="2800" dirty="0">
              <a:cs typeface="Georgia" pitchFamily="18" charset="0"/>
            </a:endParaRPr>
          </a:p>
        </p:txBody>
      </p:sp>
    </p:spTree>
    <p:extLst>
      <p:ext uri="{BB962C8B-B14F-4D97-AF65-F5344CB8AC3E}">
        <p14:creationId xmlns:p14="http://schemas.microsoft.com/office/powerpoint/2010/main" val="1072823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24</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a:t>
            </a:r>
            <a:br>
              <a:rPr lang="en-US" altLang="en-US" sz="2800" b="1" i="1" spc="-100" dirty="0" smtClean="0">
                <a:latin typeface="Georgia" pitchFamily="18" charset="0"/>
                <a:cs typeface="Georgia" pitchFamily="18" charset="0"/>
              </a:rPr>
            </a:br>
            <a:r>
              <a:rPr lang="en-US" altLang="en-US" sz="2800" b="1" i="1" spc="-100" dirty="0">
                <a:latin typeface="Georgia" pitchFamily="18" charset="0"/>
                <a:cs typeface="Georgia" pitchFamily="18" charset="0"/>
              </a:rPr>
              <a:t>	</a:t>
            </a:r>
            <a:r>
              <a:rPr lang="en-US" altLang="en-US" sz="2800" b="1" i="1" spc="-100" dirty="0" smtClean="0">
                <a:latin typeface="Georgia" pitchFamily="18" charset="0"/>
                <a:cs typeface="Georgia" pitchFamily="18" charset="0"/>
              </a:rPr>
              <a:t>Transition State</a:t>
            </a:r>
            <a:endParaRPr lang="en-US" altLang="en-US" sz="2800" b="1" i="1" spc="-100" dirty="0" smtClean="0">
              <a:latin typeface="Georgia" pitchFamily="18" charset="0"/>
              <a:cs typeface="Georgia" pitchFamily="18" charset="0"/>
            </a:endParaRPr>
          </a:p>
        </p:txBody>
      </p:sp>
      <p:sp>
        <p:nvSpPr>
          <p:cNvPr id="6" name="Content Placeholder 2"/>
          <p:cNvSpPr txBox="1">
            <a:spLocks/>
          </p:cNvSpPr>
          <p:nvPr/>
        </p:nvSpPr>
        <p:spPr bwMode="auto">
          <a:xfrm>
            <a:off x="462545" y="1831105"/>
            <a:ext cx="8544295" cy="445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a:t>Serves as the authoritative federal health reference model, that informs the VHA enterprise information model (BIM) and ensures VA cross agency health information alignment</a:t>
            </a:r>
          </a:p>
          <a:p>
            <a:pPr>
              <a:spcBef>
                <a:spcPts val="800"/>
              </a:spcBef>
              <a:buFont typeface="Arial" panose="020B0604020202020204" pitchFamily="34" charset="0"/>
              <a:buChar char="•"/>
            </a:pPr>
            <a:r>
              <a:rPr lang="en-US" sz="2400" dirty="0"/>
              <a:t>The BIM/FHIM provide a comprehensive health business information model for VA, and inform leadership decision making, HIT requirements definition, and HIT messaging, interoperability, protection and management.</a:t>
            </a:r>
          </a:p>
          <a:p>
            <a:pPr>
              <a:spcBef>
                <a:spcPts val="800"/>
              </a:spcBef>
              <a:buFont typeface="Arial" panose="020B0604020202020204" pitchFamily="34" charset="0"/>
              <a:buChar char="•"/>
            </a:pPr>
            <a:r>
              <a:rPr lang="en-US" sz="2400" dirty="0"/>
              <a:t>The future state VA Virtual Patient Record will provide an extensive FHIR API, profiled and extended using the FHIM/BIM and automated tooling, and supporting advanced clinical user interfaces, 3rd party apps, and clinical interoperability.</a:t>
            </a:r>
          </a:p>
        </p:txBody>
      </p:sp>
    </p:spTree>
    <p:extLst>
      <p:ext uri="{BB962C8B-B14F-4D97-AF65-F5344CB8AC3E}">
        <p14:creationId xmlns:p14="http://schemas.microsoft.com/office/powerpoint/2010/main" val="3987937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25</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 – Future State</a:t>
            </a:r>
            <a:br>
              <a:rPr lang="en-US" altLang="en-US" sz="2800" b="1" i="1" spc="-100" dirty="0" smtClean="0">
                <a:latin typeface="Georgia" pitchFamily="18" charset="0"/>
                <a:cs typeface="Georgia" pitchFamily="18" charset="0"/>
              </a:rPr>
            </a:br>
            <a:r>
              <a:rPr lang="en-US" altLang="en-US" sz="2800" b="1" i="1" spc="-100" dirty="0">
                <a:latin typeface="Georgia" pitchFamily="18" charset="0"/>
                <a:cs typeface="Georgia" pitchFamily="18" charset="0"/>
              </a:rPr>
              <a:t>	</a:t>
            </a:r>
            <a:r>
              <a:rPr lang="en-US" altLang="en-US" sz="2800" b="1" i="1" spc="-100" dirty="0" smtClean="0">
                <a:latin typeface="Georgia" pitchFamily="18" charset="0"/>
                <a:cs typeface="Georgia" pitchFamily="18" charset="0"/>
              </a:rPr>
              <a:t>Interoperability Requirements Definition</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2077594"/>
            <a:ext cx="795337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033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917739"/>
            <a:ext cx="6896100"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26</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 – Future State</a:t>
            </a:r>
            <a:br>
              <a:rPr lang="en-US" altLang="en-US" sz="2800" b="1" i="1" spc="-100" dirty="0" smtClean="0">
                <a:latin typeface="Georgia" pitchFamily="18" charset="0"/>
                <a:cs typeface="Georgia" pitchFamily="18" charset="0"/>
              </a:rPr>
            </a:br>
            <a:r>
              <a:rPr lang="en-US" altLang="en-US" sz="2800" b="1" i="1" spc="-100" dirty="0">
                <a:latin typeface="Georgia" pitchFamily="18" charset="0"/>
                <a:cs typeface="Georgia" pitchFamily="18" charset="0"/>
              </a:rPr>
              <a:t>	</a:t>
            </a:r>
            <a:r>
              <a:rPr lang="en-US" altLang="en-US" sz="2800" b="1" i="1" spc="-100" dirty="0" smtClean="0">
                <a:latin typeface="Georgia" pitchFamily="18" charset="0"/>
                <a:cs typeface="Georgia" pitchFamily="18" charset="0"/>
              </a:rPr>
              <a:t>Interoperability Solution Generation</a:t>
            </a:r>
          </a:p>
        </p:txBody>
      </p:sp>
    </p:spTree>
    <p:extLst>
      <p:ext uri="{BB962C8B-B14F-4D97-AF65-F5344CB8AC3E}">
        <p14:creationId xmlns:p14="http://schemas.microsoft.com/office/powerpoint/2010/main" val="41819849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27</a:t>
            </a:fld>
            <a:endParaRPr lang="en-US" dirty="0"/>
          </a:p>
        </p:txBody>
      </p:sp>
      <p:sp>
        <p:nvSpPr>
          <p:cNvPr id="9" name="Title 1"/>
          <p:cNvSpPr>
            <a:spLocks noGrp="1"/>
          </p:cNvSpPr>
          <p:nvPr>
            <p:ph type="title"/>
          </p:nvPr>
        </p:nvSpPr>
        <p:spPr>
          <a:xfrm>
            <a:off x="270589" y="274638"/>
            <a:ext cx="8803561" cy="1290637"/>
          </a:xfrm>
        </p:spPr>
        <p:txBody>
          <a:bodyPr/>
          <a:lstStyle/>
          <a:p>
            <a:pPr eaLnBrk="1" hangingPunct="1"/>
            <a:r>
              <a:rPr lang="en-US" altLang="en-US" sz="2800" b="1" i="1" spc="-100" dirty="0" smtClean="0">
                <a:latin typeface="Georgia" pitchFamily="18" charset="0"/>
                <a:cs typeface="Georgia" pitchFamily="18" charset="0"/>
              </a:rPr>
              <a:t/>
            </a:r>
            <a:br>
              <a:rPr lang="en-US" altLang="en-US" sz="2800" b="1" i="1" spc="-100" dirty="0" smtClean="0">
                <a:latin typeface="Georgia" pitchFamily="18" charset="0"/>
                <a:cs typeface="Georgia" pitchFamily="18" charset="0"/>
              </a:rPr>
            </a:br>
            <a:r>
              <a:rPr lang="en-US" altLang="en-US" sz="2800" b="1" i="1" spc="-100" dirty="0" smtClean="0">
                <a:latin typeface="Georgia" pitchFamily="18" charset="0"/>
                <a:cs typeface="Georgia" pitchFamily="18" charset="0"/>
              </a:rPr>
              <a:t>FHIM Usage at VA/VHA – Future State</a:t>
            </a:r>
            <a:br>
              <a:rPr lang="en-US" altLang="en-US" sz="2800" b="1" i="1" spc="-100" dirty="0" smtClean="0">
                <a:latin typeface="Georgia" pitchFamily="18" charset="0"/>
                <a:cs typeface="Georgia" pitchFamily="18" charset="0"/>
              </a:rPr>
            </a:br>
            <a:r>
              <a:rPr lang="en-US" altLang="en-US" sz="2800" b="1" i="1" spc="-100" dirty="0">
                <a:latin typeface="Georgia" pitchFamily="18" charset="0"/>
                <a:cs typeface="Georgia" pitchFamily="18" charset="0"/>
              </a:rPr>
              <a:t>	</a:t>
            </a:r>
            <a:r>
              <a:rPr lang="en-US" altLang="en-US" sz="2800" b="1" i="1" spc="-100" dirty="0" smtClean="0">
                <a:latin typeface="Georgia" pitchFamily="18" charset="0"/>
                <a:cs typeface="Georgia" pitchFamily="18" charset="0"/>
              </a:rPr>
              <a:t>Notional  Service / Interoperability Paradigm</a:t>
            </a:r>
            <a:endParaRPr lang="en-US" altLang="en-US" sz="2800" b="1" i="1" spc="-100" dirty="0" smtClean="0">
              <a:latin typeface="Georgia" pitchFamily="18" charset="0"/>
              <a:cs typeface="Georgia"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921643"/>
            <a:ext cx="826770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541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Hypothesis – Revisited</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1"/>
            <a:ext cx="8534400" cy="3939700"/>
          </a:xfrm>
        </p:spPr>
        <p:txBody>
          <a:bodyPr/>
          <a:lstStyle/>
          <a:p>
            <a:pPr eaLnBrk="1" hangingPunct="1">
              <a:defRPr/>
            </a:pPr>
            <a:r>
              <a:rPr lang="en-US" altLang="en-US" sz="2400" b="1" dirty="0" smtClean="0">
                <a:cs typeface="Georgia" pitchFamily="18" charset="0"/>
              </a:rPr>
              <a:t>Background</a:t>
            </a:r>
            <a:r>
              <a:rPr lang="en-US" altLang="en-US" sz="2400" dirty="0" smtClean="0">
                <a:cs typeface="Georgia" pitchFamily="18" charset="0"/>
              </a:rPr>
              <a:t>:  </a:t>
            </a:r>
            <a:r>
              <a:rPr lang="en-US" sz="2400" dirty="0" smtClean="0"/>
              <a:t>The </a:t>
            </a:r>
            <a:r>
              <a:rPr lang="en-US" sz="2400" dirty="0"/>
              <a:t>FHIM </a:t>
            </a:r>
            <a:r>
              <a:rPr lang="en-US" sz="2400" dirty="0" smtClean="0"/>
              <a:t>is the most mature, comprehensive, and </a:t>
            </a:r>
            <a:r>
              <a:rPr lang="en-US" sz="2400" dirty="0"/>
              <a:t>robust </a:t>
            </a:r>
            <a:r>
              <a:rPr lang="en-US" sz="2400" dirty="0" smtClean="0"/>
              <a:t>healthcare information model that we know of.  </a:t>
            </a:r>
            <a:r>
              <a:rPr lang="en-US" sz="2400" dirty="0"/>
              <a:t>The FHIM is supplemented with industry standard open source tooling including </a:t>
            </a:r>
            <a:r>
              <a:rPr lang="en-US" sz="2400" dirty="0" smtClean="0"/>
              <a:t>UML 2 Modeling, Eclipse plug-ins, Model-Driven </a:t>
            </a:r>
            <a:r>
              <a:rPr lang="en-US" sz="2400" dirty="0"/>
              <a:t>Health Tools (MDHT</a:t>
            </a:r>
            <a:r>
              <a:rPr lang="en-US" sz="2400" dirty="0" smtClean="0"/>
              <a:t>), Model Driven Message Interoperability (MDMI), </a:t>
            </a:r>
            <a:r>
              <a:rPr lang="en-US" sz="2400" dirty="0"/>
              <a:t>and (potentially</a:t>
            </a:r>
            <a:r>
              <a:rPr lang="en-US" sz="2400" dirty="0" smtClean="0"/>
              <a:t>) </a:t>
            </a:r>
            <a:r>
              <a:rPr lang="en-US" sz="2400" dirty="0"/>
              <a:t>Model-Driven Software Development (MDSD</a:t>
            </a:r>
            <a:r>
              <a:rPr lang="en-US" sz="2400" dirty="0" smtClean="0"/>
              <a:t>).</a:t>
            </a:r>
          </a:p>
          <a:p>
            <a:pPr marL="342900" lvl="1" indent="-342900" eaLnBrk="1" hangingPunct="1">
              <a:buFont typeface="Arial" charset="0"/>
              <a:buChar char="•"/>
              <a:defRPr/>
            </a:pPr>
            <a:endParaRPr lang="en-US" altLang="en-US" sz="500" dirty="0" smtClean="0">
              <a:cs typeface="Georgia" pitchFamily="18" charset="0"/>
            </a:endParaRPr>
          </a:p>
          <a:p>
            <a:pPr eaLnBrk="1" hangingPunct="1">
              <a:defRPr/>
            </a:pPr>
            <a:r>
              <a:rPr lang="en-US" altLang="en-US" sz="2400" b="1" dirty="0" smtClean="0">
                <a:cs typeface="Georgia" pitchFamily="18" charset="0"/>
              </a:rPr>
              <a:t>Hypothesis</a:t>
            </a:r>
            <a:r>
              <a:rPr lang="en-US" altLang="en-US" sz="2400" dirty="0" smtClean="0">
                <a:cs typeface="Georgia" pitchFamily="18" charset="0"/>
              </a:rPr>
              <a:t>:  </a:t>
            </a:r>
            <a:r>
              <a:rPr lang="en-US" altLang="en-US" sz="2400" dirty="0" smtClean="0"/>
              <a:t>By supporting and leveraging the FHIM "product suite" VA/VHA will meet pressing HCI requirements the most quickly and effectively.</a:t>
            </a:r>
            <a:endParaRPr lang="en-US" altLang="en-US" sz="24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28</a:t>
            </a:fld>
            <a:endParaRPr lang="en-US" dirty="0"/>
          </a:p>
        </p:txBody>
      </p:sp>
    </p:spTree>
    <p:extLst>
      <p:ext uri="{BB962C8B-B14F-4D97-AF65-F5344CB8AC3E}">
        <p14:creationId xmlns:p14="http://schemas.microsoft.com/office/powerpoint/2010/main" val="76731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Situational Awareness – </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FHIM Evaluation</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1"/>
            <a:ext cx="8534400" cy="3939700"/>
          </a:xfrm>
        </p:spPr>
        <p:txBody>
          <a:bodyPr/>
          <a:lstStyle/>
          <a:p>
            <a:pPr marL="0" indent="0">
              <a:buNone/>
            </a:pPr>
            <a:r>
              <a:rPr lang="en-US" sz="2000" dirty="0" smtClean="0"/>
              <a:t>Unfortunately </a:t>
            </a:r>
            <a:r>
              <a:rPr lang="en-US" sz="2000" dirty="0"/>
              <a:t>among federal healthcare agency leaders, for a variety of reasons, there has been an ebb and flow in the perceived value of the FHIM since its inception in 2010.  Recent healthcare industry excitement over the new HL7 Fast Health Interoperability Resources (FHIR) standard, resulted in reduced leadership endorsement of the FHIM to the point that in 2014 and 2015 some were questioning its utility.  As a result two separate assessments of the FHIM were organized, one in 2015 conducted by the Open Group, and one that is still ongoing, conducted by Federal Health Architecture (FHA) consultants, the FHA FHIM team, and representatives from FHA federal partner agencies.  The results of the FHIM Evaluation project report are scheduled to be briefed by the FHA Director in mid-June 2016</a:t>
            </a:r>
            <a:r>
              <a:rPr lang="en-US" sz="2000" dirty="0" smtClean="0"/>
              <a:t>.*</a:t>
            </a:r>
          </a:p>
          <a:p>
            <a:pPr marL="0" indent="0">
              <a:buNone/>
            </a:pPr>
            <a:endParaRPr lang="en-US" sz="800" dirty="0" smtClean="0"/>
          </a:p>
          <a:p>
            <a:pPr marL="0" indent="0">
              <a:buNone/>
            </a:pPr>
            <a:r>
              <a:rPr lang="en-US" sz="1400" dirty="0" smtClean="0"/>
              <a:t>*Business Architecture HIT Strategic Insight Report</a:t>
            </a:r>
            <a:r>
              <a:rPr lang="en-US" sz="1400" dirty="0"/>
              <a:t> – FHIM Evaluation</a:t>
            </a:r>
          </a:p>
          <a:p>
            <a:pPr marL="0" indent="0">
              <a:buNone/>
            </a:pPr>
            <a:r>
              <a:rPr lang="en-US" sz="2000" dirty="0"/>
              <a:t> </a:t>
            </a:r>
          </a:p>
          <a:p>
            <a:pPr marL="0" indent="0" eaLnBrk="1" hangingPunct="1">
              <a:buNone/>
              <a:defRPr/>
            </a:pPr>
            <a:endParaRPr lang="en-US" altLang="en-US" sz="20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a:t>
            </a:fld>
            <a:endParaRPr lang="en-US" dirty="0"/>
          </a:p>
        </p:txBody>
      </p:sp>
    </p:spTree>
    <p:extLst>
      <p:ext uri="{BB962C8B-B14F-4D97-AF65-F5344CB8AC3E}">
        <p14:creationId xmlns:p14="http://schemas.microsoft.com/office/powerpoint/2010/main" val="1162159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cs typeface="Georgia" pitchFamily="18" charset="0"/>
              </a:rPr>
              <a:t>Recommended Path Forward</a:t>
            </a:r>
          </a:p>
        </p:txBody>
      </p:sp>
      <p:sp>
        <p:nvSpPr>
          <p:cNvPr id="6147" name="Content Placeholder 2"/>
          <p:cNvSpPr>
            <a:spLocks noGrp="1"/>
          </p:cNvSpPr>
          <p:nvPr>
            <p:ph idx="1"/>
          </p:nvPr>
        </p:nvSpPr>
        <p:spPr>
          <a:xfrm>
            <a:off x="304800" y="1765270"/>
            <a:ext cx="8769350" cy="4591317"/>
          </a:xfrm>
        </p:spPr>
        <p:txBody>
          <a:bodyPr/>
          <a:lstStyle/>
          <a:p>
            <a:pPr marL="457200" indent="-457200" eaLnBrk="1" hangingPunct="1">
              <a:spcBef>
                <a:spcPts val="0"/>
              </a:spcBef>
              <a:buFont typeface="+mj-lt"/>
              <a:buAutoNum type="arabicPeriod"/>
              <a:defRPr/>
            </a:pPr>
            <a:r>
              <a:rPr lang="en-US" altLang="en-US" sz="2600" dirty="0" smtClean="0">
                <a:cs typeface="Georgia" pitchFamily="18" charset="0"/>
              </a:rPr>
              <a:t>Complete “FHIM Evaluation” and brief FHA Boards</a:t>
            </a:r>
          </a:p>
          <a:p>
            <a:pPr lvl="1" eaLnBrk="1" hangingPunct="1">
              <a:spcBef>
                <a:spcPts val="0"/>
              </a:spcBef>
              <a:defRPr/>
            </a:pPr>
            <a:r>
              <a:rPr lang="en-US" altLang="en-US" sz="2000" dirty="0" smtClean="0">
                <a:cs typeface="Georgia" pitchFamily="18" charset="0"/>
              </a:rPr>
              <a:t>FHA Managing Board to be briefed June 13</a:t>
            </a:r>
          </a:p>
          <a:p>
            <a:pPr lvl="1" eaLnBrk="1" hangingPunct="1">
              <a:spcBef>
                <a:spcPts val="0"/>
              </a:spcBef>
              <a:defRPr/>
            </a:pPr>
            <a:r>
              <a:rPr lang="en-US" altLang="en-US" sz="2000" dirty="0" smtClean="0">
                <a:cs typeface="Georgia" pitchFamily="18" charset="0"/>
              </a:rPr>
              <a:t>FHA Council to be briefed July 13</a:t>
            </a:r>
          </a:p>
          <a:p>
            <a:pPr marL="457200" indent="-457200" eaLnBrk="1" hangingPunct="1">
              <a:lnSpc>
                <a:spcPct val="90000"/>
              </a:lnSpc>
              <a:spcBef>
                <a:spcPts val="600"/>
              </a:spcBef>
              <a:buFont typeface="+mj-lt"/>
              <a:buAutoNum type="arabicPeriod"/>
              <a:defRPr/>
            </a:pPr>
            <a:r>
              <a:rPr lang="en-US" altLang="en-US" sz="2600" dirty="0" smtClean="0">
                <a:cs typeface="Georgia" pitchFamily="18" charset="0"/>
              </a:rPr>
              <a:t>Conduct FHIM “Architectural Summit” to reach consensus </a:t>
            </a:r>
            <a:br>
              <a:rPr lang="en-US" altLang="en-US" sz="2600" dirty="0" smtClean="0">
                <a:cs typeface="Georgia" pitchFamily="18" charset="0"/>
              </a:rPr>
            </a:br>
            <a:r>
              <a:rPr lang="en-US" altLang="en-US" sz="2600" dirty="0" smtClean="0">
                <a:cs typeface="Georgia" pitchFamily="18" charset="0"/>
              </a:rPr>
              <a:t>and buy-in</a:t>
            </a:r>
          </a:p>
          <a:p>
            <a:pPr lvl="1" eaLnBrk="1" hangingPunct="1">
              <a:spcBef>
                <a:spcPts val="0"/>
              </a:spcBef>
              <a:defRPr/>
            </a:pPr>
            <a:r>
              <a:rPr lang="en-US" altLang="en-US" sz="2000" dirty="0" smtClean="0">
                <a:cs typeface="Georgia" pitchFamily="18" charset="0"/>
              </a:rPr>
              <a:t>May be incorporated as part of HIEA* Technical Forum August 17-18</a:t>
            </a:r>
            <a:endParaRPr lang="en-US" altLang="en-US" sz="1800" dirty="0" smtClean="0">
              <a:cs typeface="Georgia" pitchFamily="18" charset="0"/>
            </a:endParaRPr>
          </a:p>
          <a:p>
            <a:pPr marL="458788" indent="-457200" eaLnBrk="1" hangingPunct="1">
              <a:spcBef>
                <a:spcPts val="600"/>
              </a:spcBef>
              <a:buFont typeface="+mj-lt"/>
              <a:buAutoNum type="arabicPeriod"/>
              <a:defRPr/>
            </a:pPr>
            <a:r>
              <a:rPr lang="en-US" altLang="en-US" sz="2600" dirty="0" smtClean="0">
                <a:cs typeface="Georgia" pitchFamily="18" charset="0"/>
              </a:rPr>
              <a:t>Prepare FHIM Roadmap and brief to FHA Boards</a:t>
            </a:r>
          </a:p>
          <a:p>
            <a:pPr lvl="1" eaLnBrk="1" hangingPunct="1">
              <a:spcBef>
                <a:spcPts val="0"/>
              </a:spcBef>
              <a:defRPr/>
            </a:pPr>
            <a:r>
              <a:rPr lang="en-US" altLang="en-US" sz="2000" dirty="0">
                <a:cs typeface="Georgia" pitchFamily="18" charset="0"/>
              </a:rPr>
              <a:t>May be </a:t>
            </a:r>
            <a:r>
              <a:rPr lang="en-US" altLang="en-US" sz="2000" dirty="0" smtClean="0">
                <a:cs typeface="Georgia" pitchFamily="18" charset="0"/>
              </a:rPr>
              <a:t>part of lead-up to HIEA </a:t>
            </a:r>
            <a:r>
              <a:rPr lang="en-US" altLang="en-US" sz="2000" dirty="0">
                <a:cs typeface="Georgia" pitchFamily="18" charset="0"/>
              </a:rPr>
              <a:t>Technical </a:t>
            </a:r>
            <a:r>
              <a:rPr lang="en-US" altLang="en-US" sz="2000" dirty="0" smtClean="0">
                <a:cs typeface="Georgia" pitchFamily="18" charset="0"/>
              </a:rPr>
              <a:t>Forum and part of follow-up</a:t>
            </a:r>
          </a:p>
          <a:p>
            <a:pPr marL="457200" indent="-457200" eaLnBrk="1" hangingPunct="1">
              <a:spcBef>
                <a:spcPts val="600"/>
              </a:spcBef>
              <a:buFont typeface="+mj-lt"/>
              <a:buAutoNum type="arabicPeriod"/>
              <a:defRPr/>
            </a:pPr>
            <a:r>
              <a:rPr lang="en-US" altLang="en-US" sz="2600" dirty="0" smtClean="0">
                <a:cs typeface="Georgia" pitchFamily="18" charset="0"/>
              </a:rPr>
              <a:t>Organize </a:t>
            </a:r>
            <a:r>
              <a:rPr lang="en-US" sz="2600" dirty="0" smtClean="0"/>
              <a:t>FHIM-CIMI</a:t>
            </a:r>
            <a:r>
              <a:rPr lang="en-US" sz="2000" dirty="0" smtClean="0"/>
              <a:t>*</a:t>
            </a:r>
            <a:r>
              <a:rPr lang="en-US" altLang="en-US" sz="2600" dirty="0" smtClean="0">
                <a:cs typeface="Georgia" pitchFamily="18" charset="0"/>
              </a:rPr>
              <a:t> “full court press”</a:t>
            </a:r>
            <a:endParaRPr lang="en-US" altLang="en-US" sz="1800" dirty="0" smtClean="0">
              <a:cs typeface="Georgia" pitchFamily="18" charset="0"/>
            </a:endParaRPr>
          </a:p>
          <a:p>
            <a:pPr lvl="1" eaLnBrk="1" hangingPunct="1">
              <a:spcBef>
                <a:spcPts val="0"/>
              </a:spcBef>
              <a:defRPr/>
            </a:pPr>
            <a:r>
              <a:rPr lang="en-US" sz="2000" dirty="0"/>
              <a:t>Note </a:t>
            </a:r>
            <a:r>
              <a:rPr lang="en-US" sz="2000" dirty="0" smtClean="0"/>
              <a:t>“FHIM-CIMI Task Force”</a:t>
            </a:r>
          </a:p>
          <a:p>
            <a:pPr marL="457200" lvl="1" indent="0" eaLnBrk="1" hangingPunct="1">
              <a:spcBef>
                <a:spcPts val="0"/>
              </a:spcBef>
              <a:buNone/>
              <a:defRPr/>
            </a:pPr>
            <a:endParaRPr lang="en-US" sz="1400" dirty="0" smtClean="0"/>
          </a:p>
          <a:p>
            <a:pPr marL="0" indent="0" eaLnBrk="1" hangingPunct="1">
              <a:buNone/>
              <a:defRPr/>
            </a:pPr>
            <a:r>
              <a:rPr lang="en-US" altLang="en-US" sz="1400" dirty="0" smtClean="0">
                <a:cs typeface="Georgia" pitchFamily="18" charset="0"/>
              </a:rPr>
              <a:t>* </a:t>
            </a:r>
            <a:r>
              <a:rPr lang="en-US" altLang="en-US" sz="1400" dirty="0">
                <a:cs typeface="Georgia" pitchFamily="18" charset="0"/>
              </a:rPr>
              <a:t>HIEA:  Health Interoperability and Exchange Alliance</a:t>
            </a:r>
            <a:endParaRPr lang="en-US" altLang="en-US" sz="1400" dirty="0" smtClean="0">
              <a:cs typeface="Georgia" pitchFamily="18" charset="0"/>
            </a:endParaRPr>
          </a:p>
          <a:p>
            <a:pPr marL="0" indent="0" eaLnBrk="1" hangingPunct="1">
              <a:buNone/>
              <a:defRPr/>
            </a:pPr>
            <a:r>
              <a:rPr lang="en-US" altLang="en-US" sz="1400" dirty="0" smtClean="0">
                <a:cs typeface="Georgia" pitchFamily="18" charset="0"/>
              </a:rPr>
              <a:t>*</a:t>
            </a:r>
            <a:r>
              <a:rPr lang="en-US" altLang="en-US" sz="1400" dirty="0">
                <a:cs typeface="Georgia" pitchFamily="18" charset="0"/>
              </a:rPr>
              <a:t> CIMI:  Clinical Information Modeling Initiative (HL7)</a:t>
            </a:r>
            <a:endParaRPr lang="en-US" altLang="en-US" sz="14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29</a:t>
            </a:fld>
            <a:endParaRPr lang="en-US" dirty="0"/>
          </a:p>
        </p:txBody>
      </p:sp>
    </p:spTree>
    <p:extLst>
      <p:ext uri="{BB962C8B-B14F-4D97-AF65-F5344CB8AC3E}">
        <p14:creationId xmlns:p14="http://schemas.microsoft.com/office/powerpoint/2010/main" val="3039309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30</a:t>
            </a:fld>
            <a:endParaRPr lang="en-US" altLang="en-US" sz="1000" dirty="0">
              <a:solidFill>
                <a:srgbClr val="7F7F7F"/>
              </a:solidFill>
              <a:latin typeface="Franklin Gothic Book" pitchFamily="34" charset="0"/>
            </a:endParaRPr>
          </a:p>
        </p:txBody>
      </p:sp>
      <p:sp>
        <p:nvSpPr>
          <p:cNvPr id="7171" name="Content Placeholder 2" descr="Object Area for Auto Layouts"/>
          <p:cNvSpPr>
            <a:spLocks noGrp="1"/>
          </p:cNvSpPr>
          <p:nvPr>
            <p:ph idx="4294967295"/>
          </p:nvPr>
        </p:nvSpPr>
        <p:spPr>
          <a:xfrm>
            <a:off x="566738" y="2257425"/>
            <a:ext cx="8010525" cy="952500"/>
          </a:xfrm>
        </p:spPr>
        <p:txBody>
          <a:bodyPr/>
          <a:lstStyle/>
          <a:p>
            <a:pPr algn="ctr" eaLnBrk="1" hangingPunct="1">
              <a:buFont typeface="Wingdings" pitchFamily="2" charset="2"/>
              <a:buNone/>
            </a:pPr>
            <a:r>
              <a:rPr lang="en-US" altLang="en-US" sz="4800" b="1" dirty="0" smtClean="0">
                <a:ea typeface="MS PGothic" pitchFamily="34" charset="-128"/>
              </a:rPr>
              <a:t>Questions - Discussion</a:t>
            </a:r>
          </a:p>
        </p:txBody>
      </p:sp>
      <p:sp>
        <p:nvSpPr>
          <p:cNvPr id="7172"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FHIM Briefing</a:t>
            </a:r>
            <a:endParaRPr lang="en-US" altLang="en-US" sz="2800" b="1" i="1" dirty="0" smtClean="0">
              <a:latin typeface="Georgia" pitchFamily="18" charset="0"/>
              <a:cs typeface="Georgia" pitchFamily="18" charset="0"/>
            </a:endParaRPr>
          </a:p>
        </p:txBody>
      </p:sp>
      <p:pic>
        <p:nvPicPr>
          <p:cNvPr id="7173" name="Picture 3" descr="C:\Users\vhabaywillis1\AppData\Local\Microsoft\Windows\Temporary Internet Files\Content.IE5\3TRHVKAJ\MC90043154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3782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31</a:t>
            </a:fld>
            <a:endParaRPr lang="en-US" altLang="en-US" sz="1000" dirty="0">
              <a:solidFill>
                <a:srgbClr val="7F7F7F"/>
              </a:solidFill>
              <a:latin typeface="Franklin Gothic Book" pitchFamily="34" charset="0"/>
            </a:endParaRPr>
          </a:p>
        </p:txBody>
      </p:sp>
      <p:sp>
        <p:nvSpPr>
          <p:cNvPr id="8" name="Content Placeholder 2" descr="Object Area for Auto Layouts"/>
          <p:cNvSpPr txBox="1">
            <a:spLocks/>
          </p:cNvSpPr>
          <p:nvPr/>
        </p:nvSpPr>
        <p:spPr bwMode="auto">
          <a:xfrm>
            <a:off x="566738" y="2257425"/>
            <a:ext cx="80105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eaLnBrk="1" hangingPunct="1">
              <a:buFont typeface="Wingdings" pitchFamily="2" charset="2"/>
              <a:buNone/>
            </a:pPr>
            <a:r>
              <a:rPr lang="en-US" altLang="en-US" sz="4800" b="1" dirty="0" smtClean="0">
                <a:ea typeface="MS PGothic" pitchFamily="34" charset="-128"/>
              </a:rPr>
              <a:t>Backup Slides</a:t>
            </a:r>
          </a:p>
        </p:txBody>
      </p:sp>
      <p:sp>
        <p:nvSpPr>
          <p:cNvPr id="6"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FHIM Briefing</a:t>
            </a:r>
            <a:endParaRPr lang="en-US" altLang="en-US" sz="2800" b="1" i="1" dirty="0" smtClean="0">
              <a:latin typeface="Georgia" pitchFamily="18" charset="0"/>
              <a:cs typeface="Georgia" pitchFamily="18" charset="0"/>
            </a:endParaRPr>
          </a:p>
        </p:txBody>
      </p:sp>
    </p:spTree>
    <p:extLst>
      <p:ext uri="{BB962C8B-B14F-4D97-AF65-F5344CB8AC3E}">
        <p14:creationId xmlns:p14="http://schemas.microsoft.com/office/powerpoint/2010/main" val="13495103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32</a:t>
            </a:fld>
            <a:endParaRPr lang="en-US" altLang="en-US" sz="1000" dirty="0">
              <a:solidFill>
                <a:srgbClr val="7F7F7F"/>
              </a:solidFill>
              <a:latin typeface="Franklin Gothic Book" pitchFamily="34" charset="0"/>
            </a:endParaRPr>
          </a:p>
        </p:txBody>
      </p:sp>
      <p:sp>
        <p:nvSpPr>
          <p:cNvPr id="7172"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FHIM Web Site</a:t>
            </a:r>
            <a:endParaRPr lang="en-US" altLang="en-US" sz="2800" b="1" i="1" dirty="0" smtClean="0">
              <a:latin typeface="Georgia" pitchFamily="18" charset="0"/>
              <a:cs typeface="Georgia"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985" y="2829878"/>
            <a:ext cx="3968116" cy="20048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3408829" y="2238494"/>
            <a:ext cx="2490041" cy="400110"/>
          </a:xfrm>
          <a:prstGeom prst="rect">
            <a:avLst/>
          </a:prstGeom>
        </p:spPr>
        <p:txBody>
          <a:bodyPr wrap="none">
            <a:spAutoFit/>
          </a:bodyPr>
          <a:lstStyle/>
          <a:p>
            <a:r>
              <a:rPr lang="en-US" sz="2000" dirty="0">
                <a:hlinkClick r:id="rId4"/>
              </a:rPr>
              <a:t>http://</a:t>
            </a:r>
            <a:r>
              <a:rPr lang="en-US" sz="2000" dirty="0" smtClean="0">
                <a:hlinkClick r:id="rId4"/>
              </a:rPr>
              <a:t>www.fhims.org</a:t>
            </a:r>
            <a:endParaRPr lang="en-US" sz="2000" dirty="0"/>
          </a:p>
        </p:txBody>
      </p:sp>
      <p:sp>
        <p:nvSpPr>
          <p:cNvPr id="3" name="TextBox 2"/>
          <p:cNvSpPr txBox="1"/>
          <p:nvPr/>
        </p:nvSpPr>
        <p:spPr>
          <a:xfrm>
            <a:off x="1691640" y="4994910"/>
            <a:ext cx="5657850" cy="892552"/>
          </a:xfrm>
          <a:prstGeom prst="rect">
            <a:avLst/>
          </a:prstGeom>
          <a:noFill/>
        </p:spPr>
        <p:txBody>
          <a:bodyPr wrap="square" rtlCol="0">
            <a:spAutoFit/>
          </a:bodyPr>
          <a:lstStyle/>
          <a:p>
            <a:r>
              <a:rPr lang="en-US" sz="1300" dirty="0" smtClean="0"/>
              <a:t>Click “View the FHIM” to see and navigate the model.  You may have to wait for 30 seconds or so for the Diagram and Model navigator on the left side to populate.  Then it’s very snappy.  Play around to get the hang of it.  Use your browser to zoom in and zoom out.</a:t>
            </a:r>
            <a:endParaRPr lang="en-US" sz="1300" dirty="0"/>
          </a:p>
        </p:txBody>
      </p:sp>
    </p:spTree>
    <p:extLst>
      <p:ext uri="{BB962C8B-B14F-4D97-AF65-F5344CB8AC3E}">
        <p14:creationId xmlns:p14="http://schemas.microsoft.com/office/powerpoint/2010/main" val="4266245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33</a:t>
            </a:fld>
            <a:endParaRPr lang="en-US" altLang="en-US" sz="1000" dirty="0">
              <a:solidFill>
                <a:srgbClr val="7F7F7F"/>
              </a:solidFill>
              <a:latin typeface="Franklin Gothic Book" pitchFamily="34" charset="0"/>
            </a:endParaRPr>
          </a:p>
        </p:txBody>
      </p:sp>
      <p:sp>
        <p:nvSpPr>
          <p:cNvPr id="6"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Placeholder for MDHT Overview Briefing</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(Model Driven Health Tools)</a:t>
            </a:r>
            <a:endParaRPr lang="en-US" altLang="en-US" sz="2800" b="1" i="1" dirty="0" smtClean="0">
              <a:latin typeface="Georgia" pitchFamily="18" charset="0"/>
              <a:cs typeface="Georgia" pitchFamily="18" charset="0"/>
            </a:endParaRPr>
          </a:p>
        </p:txBody>
      </p:sp>
    </p:spTree>
    <p:extLst>
      <p:ext uri="{BB962C8B-B14F-4D97-AF65-F5344CB8AC3E}">
        <p14:creationId xmlns:p14="http://schemas.microsoft.com/office/powerpoint/2010/main" val="493309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34</a:t>
            </a:fld>
            <a:endParaRPr lang="en-US" altLang="en-US" sz="1000" dirty="0">
              <a:solidFill>
                <a:srgbClr val="7F7F7F"/>
              </a:solidFill>
              <a:latin typeface="Franklin Gothic Book" pitchFamily="34" charset="0"/>
            </a:endParaRPr>
          </a:p>
        </p:txBody>
      </p:sp>
      <p:sp>
        <p:nvSpPr>
          <p:cNvPr id="6"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Placeholder for MDMI Overview Briefing</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(Model Driven Message Interoperability)</a:t>
            </a:r>
            <a:endParaRPr lang="en-US" altLang="en-US" sz="2800" b="1" i="1" dirty="0" smtClean="0">
              <a:latin typeface="Georgia" pitchFamily="18" charset="0"/>
              <a:cs typeface="Georgia" pitchFamily="18" charset="0"/>
            </a:endParaRPr>
          </a:p>
        </p:txBody>
      </p:sp>
    </p:spTree>
    <p:extLst>
      <p:ext uri="{BB962C8B-B14F-4D97-AF65-F5344CB8AC3E}">
        <p14:creationId xmlns:p14="http://schemas.microsoft.com/office/powerpoint/2010/main" val="4248358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descr="Auto Slide numbering"/>
          <p:cNvSpPr txBox="1">
            <a:spLocks noGrp="1"/>
          </p:cNvSpPr>
          <p:nvPr/>
        </p:nvSpPr>
        <p:spPr bwMode="auto">
          <a:xfrm>
            <a:off x="6972300" y="6126163"/>
            <a:ext cx="21336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Font typeface="Arial" charset="0"/>
              <a:buChar char="•"/>
              <a:defRPr>
                <a:solidFill>
                  <a:schemeClr val="tx1"/>
                </a:solidFill>
                <a:latin typeface="Calibri" pitchFamily="34" charset="0"/>
                <a:ea typeface="Georgia" pitchFamily="18" charset="0"/>
                <a:cs typeface="Georgia" pitchFamily="18" charset="0"/>
              </a:defRPr>
            </a:lvl1pPr>
            <a:lvl2pPr marL="742950" indent="-285750" eaLnBrk="0" hangingPunct="0">
              <a:spcBef>
                <a:spcPct val="20000"/>
              </a:spcBef>
              <a:buFont typeface="Arial" charset="0"/>
              <a:buChar char="–"/>
              <a:defRPr sz="1600">
                <a:solidFill>
                  <a:schemeClr val="tx1"/>
                </a:solidFill>
                <a:latin typeface="Calibri" pitchFamily="34" charset="0"/>
                <a:ea typeface="Georgia" pitchFamily="18" charset="0"/>
                <a:cs typeface="Georgia" pitchFamily="18" charset="0"/>
              </a:defRPr>
            </a:lvl2pPr>
            <a:lvl3pPr marL="1143000" indent="-228600" eaLnBrk="0" hangingPunct="0">
              <a:spcBef>
                <a:spcPct val="20000"/>
              </a:spcBef>
              <a:buFont typeface="Arial" charset="0"/>
              <a:buChar char="•"/>
              <a:defRPr sz="1400">
                <a:solidFill>
                  <a:schemeClr val="tx1"/>
                </a:solidFill>
                <a:latin typeface="Calibri" pitchFamily="34" charset="0"/>
                <a:ea typeface="Georgia" pitchFamily="18" charset="0"/>
                <a:cs typeface="Georgia" pitchFamily="18" charset="0"/>
              </a:defRPr>
            </a:lvl3pPr>
            <a:lvl4pPr marL="1600200" indent="-228600" eaLnBrk="0" hangingPunct="0">
              <a:spcBef>
                <a:spcPct val="20000"/>
              </a:spcBef>
              <a:buFont typeface="Arial" charset="0"/>
              <a:buChar char="–"/>
              <a:defRPr sz="1200">
                <a:solidFill>
                  <a:schemeClr val="tx1"/>
                </a:solidFill>
                <a:latin typeface="Calibri" pitchFamily="34" charset="0"/>
                <a:ea typeface="Georgia" pitchFamily="18" charset="0"/>
                <a:cs typeface="Georgia" pitchFamily="18" charset="0"/>
              </a:defRPr>
            </a:lvl4pPr>
            <a:lvl5pPr marL="2057400" indent="-228600" eaLnBrk="0" hangingPunct="0">
              <a:spcBef>
                <a:spcPct val="20000"/>
              </a:spcBef>
              <a:buFont typeface="Arial" charset="0"/>
              <a:buChar char="»"/>
              <a:defRPr sz="1200">
                <a:solidFill>
                  <a:schemeClr val="tx1"/>
                </a:solidFill>
                <a:latin typeface="Georgia" pitchFamily="18" charset="0"/>
                <a:ea typeface="Georgia" pitchFamily="18" charset="0"/>
                <a:cs typeface="Georgia" pitchFamily="18" charset="0"/>
              </a:defRPr>
            </a:lvl5pPr>
            <a:lvl6pPr marL="25146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6pPr>
            <a:lvl7pPr marL="29718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7pPr>
            <a:lvl8pPr marL="34290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8pPr>
            <a:lvl9pPr marL="3886200" indent="-228600" defTabSz="457200" eaLnBrk="0" fontAlgn="base" hangingPunct="0">
              <a:spcBef>
                <a:spcPct val="20000"/>
              </a:spcBef>
              <a:spcAft>
                <a:spcPct val="0"/>
              </a:spcAft>
              <a:buFont typeface="Arial" charset="0"/>
              <a:buChar char="»"/>
              <a:defRPr sz="1200">
                <a:solidFill>
                  <a:schemeClr val="tx1"/>
                </a:solidFill>
                <a:latin typeface="Georgia" pitchFamily="18" charset="0"/>
                <a:ea typeface="Georgia" pitchFamily="18" charset="0"/>
                <a:cs typeface="Georgia" pitchFamily="18" charset="0"/>
              </a:defRPr>
            </a:lvl9pPr>
          </a:lstStyle>
          <a:p>
            <a:pPr algn="r" eaLnBrk="1" hangingPunct="1">
              <a:spcBef>
                <a:spcPct val="0"/>
              </a:spcBef>
              <a:buFontTx/>
              <a:buNone/>
            </a:pPr>
            <a:fld id="{F32DD705-C718-4FE3-B995-562CDC2F756E}" type="slidenum">
              <a:rPr lang="en-US" altLang="en-US" sz="1000">
                <a:solidFill>
                  <a:srgbClr val="7F7F7F"/>
                </a:solidFill>
                <a:latin typeface="Franklin Gothic Book" pitchFamily="34" charset="0"/>
              </a:rPr>
              <a:pPr algn="r" eaLnBrk="1" hangingPunct="1">
                <a:spcBef>
                  <a:spcPct val="0"/>
                </a:spcBef>
                <a:buFontTx/>
                <a:buNone/>
              </a:pPr>
              <a:t>35</a:t>
            </a:fld>
            <a:endParaRPr lang="en-US" altLang="en-US" sz="1000" dirty="0">
              <a:solidFill>
                <a:srgbClr val="7F7F7F"/>
              </a:solidFill>
              <a:latin typeface="Franklin Gothic Book" pitchFamily="34" charset="0"/>
            </a:endParaRPr>
          </a:p>
        </p:txBody>
      </p:sp>
      <p:sp>
        <p:nvSpPr>
          <p:cNvPr id="7172" name="Title 2"/>
          <p:cNvSpPr>
            <a:spLocks noGrp="1"/>
          </p:cNvSpPr>
          <p:nvPr>
            <p:ph type="title"/>
          </p:nvPr>
        </p:nvSpPr>
        <p:spPr>
          <a:xfrm>
            <a:off x="457200" y="274638"/>
            <a:ext cx="8420986"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NLM </a:t>
            </a:r>
            <a:r>
              <a:rPr lang="en-US" altLang="en-US" sz="2800" b="1" i="1" dirty="0">
                <a:latin typeface="Georgia" panose="02040502050405020303" pitchFamily="18" charset="0"/>
                <a:ea typeface="Calibri" pitchFamily="34" charset="0"/>
                <a:cs typeface="Calibri" pitchFamily="34" charset="0"/>
              </a:rPr>
              <a:t>Value Set Authority </a:t>
            </a:r>
            <a:r>
              <a:rPr lang="en-US" altLang="en-US" sz="2800" b="1" i="1" dirty="0" smtClean="0">
                <a:latin typeface="Georgia" panose="02040502050405020303" pitchFamily="18" charset="0"/>
                <a:ea typeface="Calibri" pitchFamily="34" charset="0"/>
                <a:cs typeface="Calibri" pitchFamily="34" charset="0"/>
              </a:rPr>
              <a:t>Center (VSAC)</a:t>
            </a:r>
            <a:endParaRPr lang="en-US" altLang="en-US" sz="2800" b="1" i="1" dirty="0" smtClean="0">
              <a:latin typeface="Georgia" pitchFamily="18" charset="0"/>
              <a:cs typeface="Georgia" pitchFamily="18" charset="0"/>
            </a:endParaRPr>
          </a:p>
        </p:txBody>
      </p:sp>
    </p:spTree>
    <p:extLst>
      <p:ext uri="{BB962C8B-B14F-4D97-AF65-F5344CB8AC3E}">
        <p14:creationId xmlns:p14="http://schemas.microsoft.com/office/powerpoint/2010/main" val="36531679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53682" y="274638"/>
            <a:ext cx="8616950" cy="1290637"/>
          </a:xfrm>
        </p:spPr>
        <p:txBody>
          <a:bodyPr/>
          <a:lstStyle/>
          <a:p>
            <a:pPr eaLnBrk="1" hangingPunct="1"/>
            <a:r>
              <a:rPr lang="en-US" altLang="en-US" sz="2800" b="1" i="1" spc="-100" dirty="0">
                <a:latin typeface="Georgia" pitchFamily="18" charset="0"/>
                <a:cs typeface="Georgia" pitchFamily="18" charset="0"/>
              </a:rPr>
              <a:t>Notes on the term </a:t>
            </a:r>
            <a:r>
              <a:rPr lang="en-US" altLang="en-US" sz="2800" b="1" i="1" spc="-100" dirty="0" smtClean="0">
                <a:latin typeface="Georgia" pitchFamily="18" charset="0"/>
                <a:cs typeface="Georgia" pitchFamily="18" charset="0"/>
              </a:rPr>
              <a:t>“Healthcare Interoperability” </a:t>
            </a:r>
            <a:r>
              <a:rPr lang="en-US" altLang="en-US" sz="2800" b="1" i="1" dirty="0" smtClean="0">
                <a:latin typeface="Georgia" pitchFamily="18" charset="0"/>
                <a:cs typeface="Georgia" pitchFamily="18" charset="0"/>
              </a:rPr>
              <a:t/>
            </a:r>
            <a:br>
              <a:rPr lang="en-US" altLang="en-US" sz="2800" b="1" i="1" dirty="0" smtClean="0">
                <a:latin typeface="Georgia" pitchFamily="18" charset="0"/>
                <a:cs typeface="Georgia" pitchFamily="18" charset="0"/>
              </a:rPr>
            </a:br>
            <a:r>
              <a:rPr lang="en-US" altLang="en-US" sz="2800" b="1" i="1" dirty="0" smtClean="0">
                <a:latin typeface="Georgia" pitchFamily="18" charset="0"/>
                <a:cs typeface="Georgia" pitchFamily="18" charset="0"/>
              </a:rPr>
              <a:t>	and </a:t>
            </a:r>
            <a:r>
              <a:rPr lang="en-US" altLang="en-US" sz="2800" b="1" i="1" dirty="0">
                <a:latin typeface="Georgia" pitchFamily="18" charset="0"/>
                <a:cs typeface="Georgia" pitchFamily="18" charset="0"/>
              </a:rPr>
              <a:t>the abbreviation </a:t>
            </a:r>
            <a:r>
              <a:rPr lang="en-US" altLang="en-US" sz="2800" b="1" i="1" dirty="0" smtClean="0">
                <a:latin typeface="Georgia" pitchFamily="18" charset="0"/>
                <a:cs typeface="Georgia" pitchFamily="18" charset="0"/>
              </a:rPr>
              <a:t>“HCI”</a:t>
            </a:r>
          </a:p>
        </p:txBody>
      </p:sp>
      <p:sp>
        <p:nvSpPr>
          <p:cNvPr id="6147" name="Content Placeholder 2"/>
          <p:cNvSpPr>
            <a:spLocks noGrp="1"/>
          </p:cNvSpPr>
          <p:nvPr>
            <p:ph idx="1"/>
          </p:nvPr>
        </p:nvSpPr>
        <p:spPr>
          <a:xfrm>
            <a:off x="457200" y="1935163"/>
            <a:ext cx="8229600" cy="4191000"/>
          </a:xfrm>
        </p:spPr>
        <p:txBody>
          <a:bodyPr/>
          <a:lstStyle/>
          <a:p>
            <a:pPr eaLnBrk="1" hangingPunct="1">
              <a:defRPr/>
            </a:pPr>
            <a:endParaRPr lang="en-US" altLang="en-US" sz="2200" dirty="0">
              <a:cs typeface="Georgia" pitchFamily="18" charset="0"/>
            </a:endParaRPr>
          </a:p>
          <a:p>
            <a:pPr eaLnBrk="1" hangingPunct="1">
              <a:defRPr/>
            </a:pPr>
            <a:endParaRPr lang="en-US" altLang="en-US" sz="22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36</a:t>
            </a:fld>
            <a:endParaRPr lang="en-US" dirty="0"/>
          </a:p>
        </p:txBody>
      </p:sp>
      <p:sp>
        <p:nvSpPr>
          <p:cNvPr id="6" name="Content Placeholder 2"/>
          <p:cNvSpPr txBox="1">
            <a:spLocks/>
          </p:cNvSpPr>
          <p:nvPr/>
        </p:nvSpPr>
        <p:spPr bwMode="auto">
          <a:xfrm>
            <a:off x="308758" y="1769420"/>
            <a:ext cx="8530442" cy="4952568"/>
          </a:xfrm>
          <a:prstGeom prst="rect">
            <a:avLst/>
          </a:prstGeom>
          <a:solidFill>
            <a:schemeClr val="bg2"/>
          </a:solidFill>
          <a:ln>
            <a:noFill/>
          </a:ln>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kern="1200">
                <a:solidFill>
                  <a:schemeClr val="tx1"/>
                </a:solidFill>
                <a:latin typeface="+mn-lt"/>
                <a:ea typeface="Georgia" pitchFamily="18" charset="0"/>
                <a:cs typeface="Georgia"/>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mn-lt"/>
                <a:ea typeface="Georgia" pitchFamily="18" charset="0"/>
                <a:cs typeface="Georgia"/>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mn-lt"/>
                <a:ea typeface="Georgia" pitchFamily="18" charset="0"/>
                <a:cs typeface="Georgia"/>
              </a:defRPr>
            </a:lvl3pPr>
            <a:lvl4pPr marL="1600200" indent="-228600" algn="l" defTabSz="457200" rtl="0" eaLnBrk="0" fontAlgn="base" hangingPunct="0">
              <a:spcBef>
                <a:spcPct val="20000"/>
              </a:spcBef>
              <a:spcAft>
                <a:spcPct val="0"/>
              </a:spcAft>
              <a:buFont typeface="Arial" charset="0"/>
              <a:buChar char="–"/>
              <a:defRPr sz="1200" kern="1200">
                <a:solidFill>
                  <a:schemeClr val="tx1"/>
                </a:solidFill>
                <a:latin typeface="+mn-lt"/>
                <a:ea typeface="Georgia" pitchFamily="18" charset="0"/>
                <a:cs typeface="Georgia"/>
              </a:defRPr>
            </a:lvl4pPr>
            <a:lvl5pPr marL="2057400" indent="-228600" algn="l" defTabSz="457200" rtl="0" eaLnBrk="0" fontAlgn="base" hangingPunct="0">
              <a:spcBef>
                <a:spcPct val="20000"/>
              </a:spcBef>
              <a:spcAft>
                <a:spcPct val="0"/>
              </a:spcAft>
              <a:buFont typeface="Arial" charset="0"/>
              <a:buChar char="»"/>
              <a:defRPr sz="1200" kern="1200">
                <a:solidFill>
                  <a:schemeClr val="tx1"/>
                </a:solidFill>
                <a:latin typeface="Georgia"/>
                <a:ea typeface="Georgia" pitchFamily="18" charset="0"/>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spcBef>
                <a:spcPts val="300"/>
              </a:spcBef>
              <a:defRPr/>
            </a:pPr>
            <a:r>
              <a:rPr lang="en-US" altLang="en-US" dirty="0" smtClean="0">
                <a:cs typeface="Georgia" pitchFamily="18" charset="0"/>
              </a:rPr>
              <a:t>Why </a:t>
            </a:r>
            <a:r>
              <a:rPr lang="en-US" altLang="en-US" dirty="0">
                <a:cs typeface="Georgia" pitchFamily="18" charset="0"/>
              </a:rPr>
              <a:t>the term Healthcare Interoperability?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The </a:t>
            </a:r>
            <a:r>
              <a:rPr lang="en-US" altLang="en-US" sz="1400" dirty="0">
                <a:cs typeface="Georgia" pitchFamily="18" charset="0"/>
              </a:rPr>
              <a:t>term is broadly used throughout the healthcare industry	</a:t>
            </a:r>
          </a:p>
          <a:p>
            <a:pPr lvl="2" eaLnBrk="1" hangingPunct="1">
              <a:spcBef>
                <a:spcPts val="300"/>
              </a:spcBef>
              <a:buFont typeface="Calibri" panose="020F0502020204030204" pitchFamily="34" charset="0"/>
              <a:buChar char="-"/>
              <a:defRPr/>
            </a:pPr>
            <a:r>
              <a:rPr lang="en-US" altLang="en-US" sz="1200" dirty="0" smtClean="0">
                <a:cs typeface="Georgia" pitchFamily="18" charset="0"/>
              </a:rPr>
              <a:t>More </a:t>
            </a:r>
            <a:r>
              <a:rPr lang="en-US" altLang="en-US" sz="1200" dirty="0">
                <a:cs typeface="Georgia" pitchFamily="18" charset="0"/>
              </a:rPr>
              <a:t>so than Health Interoperability</a:t>
            </a:r>
          </a:p>
          <a:p>
            <a:pPr lvl="2" eaLnBrk="1" hangingPunct="1">
              <a:spcBef>
                <a:spcPts val="300"/>
              </a:spcBef>
              <a:buFont typeface="Calibri" panose="020F0502020204030204" pitchFamily="34" charset="0"/>
              <a:buChar char="-"/>
              <a:defRPr/>
            </a:pPr>
            <a:r>
              <a:rPr lang="en-US" altLang="en-US" sz="1200" dirty="0" smtClean="0">
                <a:cs typeface="Georgia" pitchFamily="18" charset="0"/>
              </a:rPr>
              <a:t>More </a:t>
            </a:r>
            <a:r>
              <a:rPr lang="en-US" altLang="en-US" sz="1200" dirty="0">
                <a:cs typeface="Georgia" pitchFamily="18" charset="0"/>
              </a:rPr>
              <a:t>so than Healthcare Information Interoperability</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Note</a:t>
            </a:r>
            <a:r>
              <a:rPr lang="en-US" altLang="en-US" sz="1400" dirty="0">
                <a:cs typeface="Georgia" pitchFamily="18" charset="0"/>
              </a:rPr>
              <a:t>, however, that the term Health Information Exchange is a far more broadly used term than Healthcare Interoperability – but	</a:t>
            </a:r>
          </a:p>
          <a:p>
            <a:pPr lvl="2" eaLnBrk="1" hangingPunct="1">
              <a:spcBef>
                <a:spcPts val="300"/>
              </a:spcBef>
              <a:buFont typeface="Calibri" panose="020F0502020204030204" pitchFamily="34" charset="0"/>
              <a:buChar char="-"/>
              <a:defRPr/>
            </a:pPr>
            <a:r>
              <a:rPr lang="en-US" altLang="en-US" sz="1200" dirty="0" smtClean="0">
                <a:cs typeface="Georgia" pitchFamily="18" charset="0"/>
              </a:rPr>
              <a:t>Health </a:t>
            </a:r>
            <a:r>
              <a:rPr lang="en-US" altLang="en-US" sz="1200" dirty="0">
                <a:cs typeface="Georgia" pitchFamily="18" charset="0"/>
              </a:rPr>
              <a:t>Information Exchange has several distinct meanings which can lead to confusion</a:t>
            </a:r>
          </a:p>
          <a:p>
            <a:pPr lvl="2" eaLnBrk="1" hangingPunct="1">
              <a:spcBef>
                <a:spcPts val="300"/>
              </a:spcBef>
              <a:buFont typeface="Calibri" panose="020F0502020204030204" pitchFamily="34" charset="0"/>
              <a:buChar char="-"/>
              <a:defRPr/>
            </a:pPr>
            <a:r>
              <a:rPr lang="en-US" altLang="en-US" sz="1200" dirty="0" smtClean="0">
                <a:cs typeface="Georgia" pitchFamily="18" charset="0"/>
              </a:rPr>
              <a:t>Health </a:t>
            </a:r>
            <a:r>
              <a:rPr lang="en-US" altLang="en-US" sz="1200" dirty="0">
                <a:cs typeface="Georgia" pitchFamily="18" charset="0"/>
              </a:rPr>
              <a:t>Information Exchange connotes a lesser degree of cross-organizational integration than Healthcare Interoperability</a:t>
            </a:r>
          </a:p>
          <a:p>
            <a:pPr eaLnBrk="1" hangingPunct="1">
              <a:spcBef>
                <a:spcPts val="300"/>
              </a:spcBef>
              <a:defRPr/>
            </a:pPr>
            <a:r>
              <a:rPr lang="en-US" altLang="en-US" dirty="0">
                <a:cs typeface="Georgia" pitchFamily="18" charset="0"/>
              </a:rPr>
              <a:t>	Why the abbreviation HCI versus simply HI?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Because </a:t>
            </a:r>
            <a:r>
              <a:rPr lang="en-US" altLang="en-US" sz="1400" dirty="0">
                <a:cs typeface="Georgia" pitchFamily="18" charset="0"/>
              </a:rPr>
              <a:t>HI also stands for Health Informatics which can be confusing in the context of </a:t>
            </a:r>
            <a:r>
              <a:rPr lang="en-US" altLang="en-US" sz="1400" dirty="0" smtClean="0">
                <a:cs typeface="Georgia" pitchFamily="18" charset="0"/>
              </a:rPr>
              <a:t/>
            </a:r>
            <a:br>
              <a:rPr lang="en-US" altLang="en-US" sz="1400" dirty="0" smtClean="0">
                <a:cs typeface="Georgia" pitchFamily="18" charset="0"/>
              </a:rPr>
            </a:br>
            <a:r>
              <a:rPr lang="en-US" altLang="en-US" sz="1400" dirty="0" smtClean="0">
                <a:cs typeface="Georgia" pitchFamily="18" charset="0"/>
              </a:rPr>
              <a:t>  discussing the FHIM</a:t>
            </a:r>
            <a:r>
              <a:rPr lang="en-US" altLang="en-US" sz="1400" dirty="0">
                <a:cs typeface="Georgia" pitchFamily="18" charset="0"/>
              </a:rPr>
              <a:t>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And </a:t>
            </a:r>
            <a:r>
              <a:rPr lang="en-US" altLang="en-US" sz="1400" dirty="0">
                <a:cs typeface="Georgia" pitchFamily="18" charset="0"/>
              </a:rPr>
              <a:t>HCI is a fairly common abbreviation for Healthcare Interoperability	</a:t>
            </a:r>
          </a:p>
          <a:p>
            <a:pPr eaLnBrk="1" hangingPunct="1">
              <a:spcBef>
                <a:spcPts val="300"/>
              </a:spcBef>
              <a:defRPr/>
            </a:pPr>
            <a:r>
              <a:rPr lang="en-US" altLang="en-US" dirty="0">
                <a:cs typeface="Georgia" pitchFamily="18" charset="0"/>
              </a:rPr>
              <a:t>	Why Healthcare Interoperability versus Health Interoperability?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Healthcare </a:t>
            </a:r>
            <a:r>
              <a:rPr lang="en-US" altLang="en-US" sz="1400" dirty="0">
                <a:cs typeface="Georgia" pitchFamily="18" charset="0"/>
              </a:rPr>
              <a:t>Interoperability is the more commonly used term (as previously noted)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Health </a:t>
            </a:r>
            <a:r>
              <a:rPr lang="en-US" altLang="en-US" sz="1400" dirty="0">
                <a:cs typeface="Georgia" pitchFamily="18" charset="0"/>
              </a:rPr>
              <a:t>Interoperability would logically be abbreviated HI and therefore be confused with the abbreviation for Health Informatics	</a:t>
            </a:r>
          </a:p>
          <a:p>
            <a:pPr lvl="1" eaLnBrk="1" hangingPunct="1">
              <a:spcBef>
                <a:spcPts val="300"/>
              </a:spcBef>
              <a:buSzPct val="50000"/>
              <a:buFont typeface="Courier New" panose="02070309020205020404" pitchFamily="49" charset="0"/>
              <a:buChar char="o"/>
              <a:defRPr/>
            </a:pPr>
            <a:r>
              <a:rPr lang="en-US" altLang="en-US" sz="1400" dirty="0" smtClean="0">
                <a:cs typeface="Georgia" pitchFamily="18" charset="0"/>
              </a:rPr>
              <a:t>Healthcare </a:t>
            </a:r>
            <a:r>
              <a:rPr lang="en-US" altLang="en-US" sz="1400" dirty="0">
                <a:cs typeface="Georgia" pitchFamily="18" charset="0"/>
              </a:rPr>
              <a:t>Interoperability better connotes both administrative as well as clinical interoperability, which is more appropriate in the context of discussing the FHIM	</a:t>
            </a:r>
          </a:p>
        </p:txBody>
      </p:sp>
    </p:spTree>
    <p:extLst>
      <p:ext uri="{BB962C8B-B14F-4D97-AF65-F5344CB8AC3E}">
        <p14:creationId xmlns:p14="http://schemas.microsoft.com/office/powerpoint/2010/main" val="40539260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dirty="0" smtClean="0">
                <a:latin typeface="Georgia" pitchFamily="18" charset="0"/>
                <a:cs typeface="Georgia" pitchFamily="18" charset="0"/>
              </a:rPr>
              <a:t>AHMIA Representation of a </a:t>
            </a:r>
            <a:br>
              <a:rPr lang="en-US" altLang="en-US" sz="2800" dirty="0" smtClean="0">
                <a:latin typeface="Georgia" pitchFamily="18" charset="0"/>
                <a:cs typeface="Georgia" pitchFamily="18" charset="0"/>
              </a:rPr>
            </a:br>
            <a:r>
              <a:rPr lang="en-US" altLang="en-US" sz="2800" dirty="0">
                <a:latin typeface="Georgia" pitchFamily="18" charset="0"/>
                <a:cs typeface="Georgia" pitchFamily="18" charset="0"/>
              </a:rPr>
              <a:t>	</a:t>
            </a:r>
            <a:r>
              <a:rPr lang="en-US" altLang="en-US" sz="2800" dirty="0" smtClean="0">
                <a:latin typeface="Georgia" pitchFamily="18" charset="0"/>
                <a:cs typeface="Georgia" pitchFamily="18" charset="0"/>
              </a:rPr>
              <a:t>Health Information Exchange</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37</a:t>
            </a:fld>
            <a:endParaRPr lang="en-US" dirty="0"/>
          </a:p>
        </p:txBody>
      </p:sp>
      <p:pic>
        <p:nvPicPr>
          <p:cNvPr id="30722" name="Picture 2" descr="C:\Users\VHAISPBISHOR\Documents\_Push Back\Pictur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1899233"/>
            <a:ext cx="4217987" cy="444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797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199" y="274638"/>
            <a:ext cx="8495731" cy="1290637"/>
          </a:xfrm>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Situational Awareness </a:t>
            </a: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HCI Standards Convergence</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1"/>
            <a:ext cx="8534400" cy="3939700"/>
          </a:xfrm>
        </p:spPr>
        <p:txBody>
          <a:bodyPr/>
          <a:lstStyle/>
          <a:p>
            <a:pPr marL="0" indent="0">
              <a:buNone/>
            </a:pPr>
            <a:r>
              <a:rPr lang="en-US" sz="2000" dirty="0" smtClean="0"/>
              <a:t>Meanwhile</a:t>
            </a:r>
            <a:r>
              <a:rPr lang="en-US" sz="2000" dirty="0"/>
              <a:t>, work on the FHIM has continued and it appears to have reached a tipping point, being recognized by thought leaders, and SDOs such as HL7, as a foundational standard for achieving the industry vision of broad and seamless HIT interoperability.  There are other HIT interoperability standards that are also part of this story including FHIR, CIMI, C-CDA, SOLOR, and LEGOs.  The benefactors of this convergence of standards will be such VA initiatives as Care in the Community, eHMP, and VistA Evolution</a:t>
            </a:r>
            <a:r>
              <a:rPr lang="en-US" sz="2000" dirty="0" smtClean="0"/>
              <a:t>.*</a:t>
            </a:r>
          </a:p>
          <a:p>
            <a:pPr marL="0" indent="0">
              <a:buNone/>
            </a:pPr>
            <a:r>
              <a:rPr lang="en-US" sz="800" dirty="0"/>
              <a:t> </a:t>
            </a:r>
          </a:p>
          <a:p>
            <a:pPr marL="0" indent="0">
              <a:buNone/>
            </a:pPr>
            <a:r>
              <a:rPr lang="en-US" sz="1400" dirty="0"/>
              <a:t>*Business Architecture HIT Strategic Insight </a:t>
            </a:r>
            <a:r>
              <a:rPr lang="en-US" sz="1400" dirty="0" smtClean="0"/>
              <a:t>Report – FHIM Evaluation</a:t>
            </a:r>
            <a:endParaRPr lang="en-US" sz="1400" dirty="0"/>
          </a:p>
          <a:p>
            <a:pPr marL="0" indent="0">
              <a:buNone/>
            </a:pPr>
            <a:endParaRPr lang="en-US" sz="2000" dirty="0"/>
          </a:p>
          <a:p>
            <a:pPr marL="0" indent="0" eaLnBrk="1" hangingPunct="1">
              <a:buNone/>
              <a:defRPr/>
            </a:pPr>
            <a:endParaRPr lang="en-US" altLang="en-US" sz="20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3</a:t>
            </a:fld>
            <a:endParaRPr lang="en-US" dirty="0"/>
          </a:p>
        </p:txBody>
      </p:sp>
    </p:spTree>
    <p:extLst>
      <p:ext uri="{BB962C8B-B14F-4D97-AF65-F5344CB8AC3E}">
        <p14:creationId xmlns:p14="http://schemas.microsoft.com/office/powerpoint/2010/main" val="1530646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Hypothesis</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1"/>
            <a:ext cx="8534400" cy="3939700"/>
          </a:xfrm>
        </p:spPr>
        <p:txBody>
          <a:bodyPr/>
          <a:lstStyle/>
          <a:p>
            <a:pPr eaLnBrk="1" hangingPunct="1">
              <a:defRPr/>
            </a:pPr>
            <a:r>
              <a:rPr lang="en-US" altLang="en-US" sz="2400" b="1" dirty="0" smtClean="0">
                <a:cs typeface="Georgia" pitchFamily="18" charset="0"/>
              </a:rPr>
              <a:t>Background</a:t>
            </a:r>
            <a:r>
              <a:rPr lang="en-US" altLang="en-US" sz="2400" dirty="0" smtClean="0">
                <a:cs typeface="Georgia" pitchFamily="18" charset="0"/>
              </a:rPr>
              <a:t>:  </a:t>
            </a:r>
            <a:r>
              <a:rPr lang="en-US" sz="2400" dirty="0" smtClean="0"/>
              <a:t>The </a:t>
            </a:r>
            <a:r>
              <a:rPr lang="en-US" sz="2400" dirty="0"/>
              <a:t>FHIM </a:t>
            </a:r>
            <a:r>
              <a:rPr lang="en-US" sz="2400" dirty="0" smtClean="0"/>
              <a:t>is the most mature, comprehensive, and </a:t>
            </a:r>
            <a:r>
              <a:rPr lang="en-US" sz="2400" dirty="0"/>
              <a:t>robust </a:t>
            </a:r>
            <a:r>
              <a:rPr lang="en-US" sz="2400" dirty="0" smtClean="0"/>
              <a:t>healthcare information model that we know of.  </a:t>
            </a:r>
            <a:r>
              <a:rPr lang="en-US" sz="2400" dirty="0"/>
              <a:t>The FHIM is supplemented with industry standard open source tooling including </a:t>
            </a:r>
            <a:r>
              <a:rPr lang="en-US" sz="2400" dirty="0" smtClean="0"/>
              <a:t>UML 2 Modeling, Eclipse plug-ins, Model-Driven </a:t>
            </a:r>
            <a:r>
              <a:rPr lang="en-US" sz="2400" dirty="0"/>
              <a:t>Health Tools (MDHT</a:t>
            </a:r>
            <a:r>
              <a:rPr lang="en-US" sz="2400" dirty="0" smtClean="0"/>
              <a:t>), Model Driven Message Interoperability (MDMI), </a:t>
            </a:r>
            <a:r>
              <a:rPr lang="en-US" sz="2400" dirty="0"/>
              <a:t>and (potentially</a:t>
            </a:r>
            <a:r>
              <a:rPr lang="en-US" sz="2400" dirty="0" smtClean="0"/>
              <a:t>) </a:t>
            </a:r>
            <a:r>
              <a:rPr lang="en-US" sz="2400" dirty="0"/>
              <a:t>Model-Driven Software Development (MDSD</a:t>
            </a:r>
            <a:r>
              <a:rPr lang="en-US" sz="2400" dirty="0" smtClean="0"/>
              <a:t>).</a:t>
            </a:r>
          </a:p>
          <a:p>
            <a:pPr marL="342900" lvl="1" indent="-342900" eaLnBrk="1" hangingPunct="1">
              <a:buFont typeface="Arial" charset="0"/>
              <a:buChar char="•"/>
              <a:defRPr/>
            </a:pPr>
            <a:endParaRPr lang="en-US" altLang="en-US" sz="500" dirty="0" smtClean="0">
              <a:cs typeface="Georgia" pitchFamily="18" charset="0"/>
            </a:endParaRPr>
          </a:p>
          <a:p>
            <a:pPr eaLnBrk="1" hangingPunct="1">
              <a:defRPr/>
            </a:pPr>
            <a:r>
              <a:rPr lang="en-US" altLang="en-US" sz="2400" b="1" dirty="0" smtClean="0">
                <a:cs typeface="Georgia" pitchFamily="18" charset="0"/>
              </a:rPr>
              <a:t>Hypothesis</a:t>
            </a:r>
            <a:r>
              <a:rPr lang="en-US" altLang="en-US" sz="2400" dirty="0" smtClean="0">
                <a:cs typeface="Georgia" pitchFamily="18" charset="0"/>
              </a:rPr>
              <a:t>:  </a:t>
            </a:r>
            <a:r>
              <a:rPr lang="en-US" altLang="en-US" sz="2400" dirty="0" smtClean="0"/>
              <a:t>By supporting and leveraging the FHIM "product suite” VA/VHA will meet pressing HCI requirements the most quickly and effectively.</a:t>
            </a:r>
            <a:endParaRPr lang="en-US" altLang="en-US" sz="24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4</a:t>
            </a:fld>
            <a:endParaRPr lang="en-US" dirty="0"/>
          </a:p>
        </p:txBody>
      </p:sp>
    </p:spTree>
    <p:extLst>
      <p:ext uri="{BB962C8B-B14F-4D97-AF65-F5344CB8AC3E}">
        <p14:creationId xmlns:p14="http://schemas.microsoft.com/office/powerpoint/2010/main" val="3039309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Imperatives </a:t>
            </a:r>
            <a:r>
              <a:rPr lang="en-US" altLang="en-US" sz="2800" b="1" i="1" dirty="0">
                <a:latin typeface="Georgia" panose="02040502050405020303" pitchFamily="18" charset="0"/>
                <a:ea typeface="Calibri" pitchFamily="34" charset="0"/>
                <a:cs typeface="Calibri" pitchFamily="34" charset="0"/>
              </a:rPr>
              <a:t>that Follow</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304800" y="2031890"/>
            <a:ext cx="8534400" cy="3958363"/>
          </a:xfrm>
        </p:spPr>
        <p:txBody>
          <a:bodyPr/>
          <a:lstStyle/>
          <a:p>
            <a:pPr eaLnBrk="1" hangingPunct="1">
              <a:defRPr/>
            </a:pPr>
            <a:r>
              <a:rPr lang="en-US" sz="2400" dirty="0" smtClean="0"/>
              <a:t>The FHIM architecture and “product suite” must be validated, documented, communicated, and further tested and proven.  FHIM team staffing must be augmented to meet VA/VHA’s pressing HCI requirements as well as the pressing requirements of other federal agencies and partners.  A version of the FHIM must be provided to the healthcare industry to help bring more objectivity, coherence, practicality, and architectural gravitas to the current disparate HCI landscape.</a:t>
            </a:r>
            <a:endParaRPr lang="en-US" altLang="en-US" sz="2400" dirty="0" smtClean="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5</a:t>
            </a:fld>
            <a:endParaRPr lang="en-US" dirty="0"/>
          </a:p>
        </p:txBody>
      </p:sp>
    </p:spTree>
    <p:extLst>
      <p:ext uri="{BB962C8B-B14F-4D97-AF65-F5344CB8AC3E}">
        <p14:creationId xmlns:p14="http://schemas.microsoft.com/office/powerpoint/2010/main" val="3039309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616950" cy="1290637"/>
          </a:xfrm>
        </p:spPr>
        <p:txBody>
          <a:bodyPr/>
          <a:lstStyle/>
          <a:p>
            <a:pPr eaLnBrk="1" hangingPunct="1"/>
            <a:r>
              <a:rPr lang="en-US" sz="2800" b="1" i="1" dirty="0"/>
              <a:t>Desired End-State</a:t>
            </a:r>
            <a:r>
              <a:rPr lang="en-US" sz="2800" b="1" i="1" dirty="0" smtClean="0"/>
              <a:t>:</a:t>
            </a:r>
            <a:br>
              <a:rPr lang="en-US" sz="2800" b="1" i="1" dirty="0" smtClean="0"/>
            </a:br>
            <a:r>
              <a:rPr lang="en-US" sz="2800" b="1" i="1" dirty="0"/>
              <a:t>	</a:t>
            </a:r>
            <a:r>
              <a:rPr lang="en-US" sz="2800" b="1" i="1" spc="-100" dirty="0" smtClean="0"/>
              <a:t>Seamless Healthcare Interoperability </a:t>
            </a:r>
            <a:r>
              <a:rPr lang="en-US" sz="2800" b="1" i="1" spc="-100" dirty="0"/>
              <a:t>(</a:t>
            </a:r>
            <a:r>
              <a:rPr lang="en-US" sz="2800" b="1" i="1" spc="-100" dirty="0" smtClean="0"/>
              <a:t>HCI)</a:t>
            </a:r>
            <a:endParaRPr lang="en-US" altLang="en-US" sz="2800" b="1" i="1" spc="-100" dirty="0" smtClean="0">
              <a:latin typeface="Georgia" pitchFamily="18" charset="0"/>
              <a:cs typeface="Georgia" pitchFamily="18" charset="0"/>
            </a:endParaRP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6</a:t>
            </a:fld>
            <a:endParaRPr lang="en-US" dirty="0"/>
          </a:p>
        </p:txBody>
      </p:sp>
      <p:pic>
        <p:nvPicPr>
          <p:cNvPr id="1054"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2070268"/>
            <a:ext cx="59817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797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anose="02040502050405020303" pitchFamily="18" charset="0"/>
                <a:ea typeface="Calibri" pitchFamily="34" charset="0"/>
                <a:cs typeface="Calibri" pitchFamily="34" charset="0"/>
              </a:rPr>
              <a:t>Definition:  FHIM Product Suite,</a:t>
            </a:r>
            <a:br>
              <a:rPr lang="en-US" altLang="en-US" sz="2800" b="1" i="1" dirty="0" smtClean="0">
                <a:latin typeface="Georgia" panose="02040502050405020303" pitchFamily="18" charset="0"/>
                <a:ea typeface="Calibri" pitchFamily="34" charset="0"/>
                <a:cs typeface="Calibri" pitchFamily="34" charset="0"/>
              </a:rPr>
            </a:br>
            <a:r>
              <a:rPr lang="en-US" altLang="en-US" sz="2800" b="1" i="1" dirty="0">
                <a:latin typeface="Georgia" panose="02040502050405020303" pitchFamily="18" charset="0"/>
                <a:ea typeface="Calibri" pitchFamily="34" charset="0"/>
                <a:cs typeface="Calibri" pitchFamily="34" charset="0"/>
              </a:rPr>
              <a:t>	</a:t>
            </a:r>
            <a:r>
              <a:rPr lang="en-US" altLang="en-US" sz="2800" b="1" i="1" dirty="0" smtClean="0">
                <a:latin typeface="Georgia" panose="02040502050405020303" pitchFamily="18" charset="0"/>
                <a:ea typeface="Calibri" pitchFamily="34" charset="0"/>
                <a:cs typeface="Calibri" pitchFamily="34" charset="0"/>
              </a:rPr>
              <a:t>Components for Building HCI Solutions</a:t>
            </a:r>
            <a:endParaRPr lang="en-US" altLang="en-US" sz="2800" b="1" i="1" dirty="0" smtClean="0">
              <a:latin typeface="Georgia" pitchFamily="18" charset="0"/>
              <a:cs typeface="Georgia" pitchFamily="18" charset="0"/>
            </a:endParaRPr>
          </a:p>
        </p:txBody>
      </p:sp>
      <p:sp>
        <p:nvSpPr>
          <p:cNvPr id="6147" name="Content Placeholder 2"/>
          <p:cNvSpPr>
            <a:spLocks noGrp="1"/>
          </p:cNvSpPr>
          <p:nvPr>
            <p:ph idx="1"/>
          </p:nvPr>
        </p:nvSpPr>
        <p:spPr>
          <a:xfrm>
            <a:off x="457200" y="1935163"/>
            <a:ext cx="8229600" cy="4191000"/>
          </a:xfrm>
        </p:spPr>
        <p:txBody>
          <a:bodyPr/>
          <a:lstStyle/>
          <a:p>
            <a:pPr eaLnBrk="1" hangingPunct="1">
              <a:defRPr/>
            </a:pPr>
            <a:r>
              <a:rPr lang="en-US" altLang="en-US" sz="2400" dirty="0" smtClean="0">
                <a:cs typeface="Georgia" pitchFamily="18" charset="0"/>
              </a:rPr>
              <a:t>Includes the most robust information model available that we know of for healthcare interoperability</a:t>
            </a:r>
          </a:p>
          <a:p>
            <a:pPr eaLnBrk="1" hangingPunct="1">
              <a:defRPr/>
            </a:pPr>
            <a:r>
              <a:rPr lang="en-US" altLang="en-US" sz="2400" dirty="0" smtClean="0">
                <a:cs typeface="Georgia" pitchFamily="18" charset="0"/>
              </a:rPr>
              <a:t>Includes the most robust terminology model available that we know of for </a:t>
            </a:r>
            <a:r>
              <a:rPr lang="en-US" altLang="en-US" sz="2400" dirty="0">
                <a:cs typeface="Georgia" pitchFamily="18" charset="0"/>
              </a:rPr>
              <a:t>healthcare information exchange</a:t>
            </a:r>
            <a:endParaRPr lang="en-US" altLang="en-US" sz="2400" dirty="0" smtClean="0">
              <a:cs typeface="Georgia" pitchFamily="18" charset="0"/>
            </a:endParaRPr>
          </a:p>
          <a:p>
            <a:pPr lvl="1" eaLnBrk="1" hangingPunct="1">
              <a:defRPr/>
            </a:pPr>
            <a:r>
              <a:rPr lang="en-US" altLang="en-US" sz="2200" dirty="0" smtClean="0">
                <a:cs typeface="Georgia" pitchFamily="18" charset="0"/>
              </a:rPr>
              <a:t>Code system bindings</a:t>
            </a:r>
          </a:p>
          <a:p>
            <a:pPr lvl="1" eaLnBrk="1" hangingPunct="1">
              <a:defRPr/>
            </a:pPr>
            <a:r>
              <a:rPr lang="en-US" altLang="en-US" sz="2200" dirty="0" smtClean="0">
                <a:cs typeface="Georgia" pitchFamily="18" charset="0"/>
              </a:rPr>
              <a:t>Explicit coded value sets</a:t>
            </a:r>
          </a:p>
          <a:p>
            <a:pPr eaLnBrk="1" hangingPunct="1">
              <a:defRPr/>
            </a:pPr>
            <a:r>
              <a:rPr lang="en-US" altLang="en-US" sz="2400" dirty="0" smtClean="0">
                <a:cs typeface="Georgia" pitchFamily="18" charset="0"/>
              </a:rPr>
              <a:t>Includes tooling to specify interoperability requirements, and to automatically generate requisite solution product bundles</a:t>
            </a:r>
          </a:p>
          <a:p>
            <a:pPr eaLnBrk="1" hangingPunct="1">
              <a:defRPr/>
            </a:pPr>
            <a:r>
              <a:rPr lang="en-US" altLang="en-US" sz="2400" dirty="0" smtClean="0">
                <a:cs typeface="Georgia" pitchFamily="18" charset="0"/>
              </a:rPr>
              <a:t>Includes tooling to transform information between different HCI </a:t>
            </a:r>
            <a:r>
              <a:rPr lang="en-US" altLang="en-US" sz="2400" dirty="0">
                <a:cs typeface="Georgia" pitchFamily="18" charset="0"/>
              </a:rPr>
              <a:t>implementation paradigms </a:t>
            </a:r>
            <a:r>
              <a:rPr lang="en-US" altLang="en-US" sz="2400" dirty="0" smtClean="0">
                <a:cs typeface="Georgia" pitchFamily="18" charset="0"/>
              </a:rPr>
              <a:t>and versions</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7</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sz="2800" b="1" i="1" dirty="0" smtClean="0">
                <a:latin typeface="Georgia" pitchFamily="18" charset="0"/>
                <a:cs typeface="Georgia" pitchFamily="18" charset="0"/>
              </a:rPr>
              <a:t>Achieving the Desired HCI End-State</a:t>
            </a:r>
          </a:p>
        </p:txBody>
      </p:sp>
      <p:sp>
        <p:nvSpPr>
          <p:cNvPr id="4" name="Slide Number Placeholder 3"/>
          <p:cNvSpPr>
            <a:spLocks noGrp="1"/>
          </p:cNvSpPr>
          <p:nvPr>
            <p:ph type="sldNum" sz="quarter" idx="10"/>
          </p:nvPr>
        </p:nvSpPr>
        <p:spPr/>
        <p:txBody>
          <a:bodyPr/>
          <a:lstStyle/>
          <a:p>
            <a:pPr>
              <a:defRPr/>
            </a:pPr>
            <a:fld id="{2CC639D8-4B78-4F85-9874-DB29B68D88C9}" type="slidenum">
              <a:rPr lang="en-US"/>
              <a:pPr>
                <a:defRPr/>
              </a:pPr>
              <a:t>8</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73126"/>
            <a:ext cx="70104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2548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FFFFFE"/>
      </a:dk2>
      <a:lt2>
        <a:srgbClr val="FFFFFE"/>
      </a:lt2>
      <a:accent1>
        <a:srgbClr val="0083BE"/>
      </a:accent1>
      <a:accent2>
        <a:srgbClr val="78BE20"/>
      </a:accent2>
      <a:accent3>
        <a:srgbClr val="C4262E"/>
      </a:accent3>
      <a:accent4>
        <a:srgbClr val="FF7F32"/>
      </a:accent4>
      <a:accent5>
        <a:srgbClr val="F3CF45"/>
      </a:accent5>
      <a:accent6>
        <a:srgbClr val="FFFFF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99D6EE5D6CF5458DFDB37505E7436B" ma:contentTypeVersion="5" ma:contentTypeDescription="Create a new document." ma:contentTypeScope="" ma:versionID="6a773ddb661921eecb238f931854f60b">
  <xsd:schema xmlns:xsd="http://www.w3.org/2001/XMLSchema" xmlns:xs="http://www.w3.org/2001/XMLSchema" xmlns:p="http://schemas.microsoft.com/office/2006/metadata/properties" xmlns:ns1="http://schemas.microsoft.com/sharepoint/v3" xmlns:ns2="588C36C6-1DFC-4247-AA59-FCE61697696C" xmlns:ns4="f4c98742-633f-432a-beb0-790c760c5d6c" targetNamespace="http://schemas.microsoft.com/office/2006/metadata/properties" ma:root="true" ma:fieldsID="a0480cf5f931da88d6e0e7c8fbbc304d" ns1:_="" ns2:_="" ns4:_="">
    <xsd:import namespace="http://schemas.microsoft.com/sharepoint/v3"/>
    <xsd:import namespace="588C36C6-1DFC-4247-AA59-FCE61697696C"/>
    <xsd:import namespace="f4c98742-633f-432a-beb0-790c760c5d6c"/>
    <xsd:element name="properties">
      <xsd:complexType>
        <xsd:sequence>
          <xsd:element name="documentManagement">
            <xsd:complexType>
              <xsd:all>
                <xsd:element ref="ns2:Version_x0020_Date"/>
                <xsd:element ref="ns2:Author0" minOccurs="0"/>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4:OAS_x0020_Doc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4" nillable="true" ma:displayName="Approver Comments" ma:hidden="true" ma:internalName="_ModerationComments" ma:readOnly="true">
      <xsd:simpleType>
        <xsd:restriction base="dms:Note"/>
      </xsd:simpleType>
    </xsd:element>
    <xsd:element name="File_x0020_Type" ma:index="7" nillable="true" ma:displayName="File Type" ma:hidden="true" ma:internalName="File_x0020_Type" ma:readOnly="true">
      <xsd:simpleType>
        <xsd:restriction base="dms:Text"/>
      </xsd:simpleType>
    </xsd:element>
    <xsd:element name="HTML_x0020_File_x0020_Type" ma:index="8" nillable="true" ma:displayName="HTML File Type" ma:hidden="true" ma:internalName="HTML_x0020_File_x0020_Type" ma:readOnly="true">
      <xsd:simpleType>
        <xsd:restriction base="dms:Text"/>
      </xsd:simpleType>
    </xsd:element>
    <xsd:element name="_SourceUrl" ma:index="9" nillable="true" ma:displayName="Source URL" ma:hidden="true" ma:internalName="_SourceUrl">
      <xsd:simpleType>
        <xsd:restriction base="dms:Text"/>
      </xsd:simpleType>
    </xsd:element>
    <xsd:element name="_SharedFileIndex" ma:index="10" nillable="true" ma:displayName="Shared File Index" ma:hidden="true" ma:internalName="_SharedFileIndex">
      <xsd:simpleType>
        <xsd:restriction base="dms:Text"/>
      </xsd:simpleType>
    </xsd:element>
    <xsd:element name="ContentTypeId" ma:index="11" nillable="true" ma:displayName="Content Type ID" ma:hidden="true" ma:internalName="ContentTypeId" ma:readOnly="true">
      <xsd:simpleType>
        <xsd:restriction base="dms:Unknown"/>
      </xsd:simpleType>
    </xsd:element>
    <xsd:element name="TemplateUrl" ma:index="12" nillable="true" ma:displayName="Template Link" ma:hidden="true" ma:internalName="TemplateUrl">
      <xsd:simpleType>
        <xsd:restriction base="dms:Text"/>
      </xsd:simpleType>
    </xsd:element>
    <xsd:element name="xd_ProgID" ma:index="13" nillable="true" ma:displayName="HTML File Link" ma:hidden="true" ma:internalName="xd_ProgID">
      <xsd:simpleType>
        <xsd:restriction base="dms:Text"/>
      </xsd:simpleType>
    </xsd:element>
    <xsd:element name="xd_Signature" ma:index="14" nillable="true" ma:displayName="Is Signed" ma:hidden="true" ma:internalName="xd_Signature" ma:readOnly="true">
      <xsd:simpleType>
        <xsd:restriction base="dms:Boolean"/>
      </xsd:simpleType>
    </xsd:element>
    <xsd:element name="ID" ma:index="16" nillable="true" ma:displayName="ID" ma:internalName="ID" ma:readOnly="true">
      <xsd:simpleType>
        <xsd:restriction base="dms:Unknown"/>
      </xsd:simpleType>
    </xsd:element>
    <xsd:element name="Author" ma:index="19"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1"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2" nillable="true" ma:displayName="Has Copy Destinations" ma:hidden="true" ma:internalName="_HasCopyDestinations" ma:readOnly="true">
      <xsd:simpleType>
        <xsd:restriction base="dms:Boolean"/>
      </xsd:simpleType>
    </xsd:element>
    <xsd:element name="_CopySource" ma:index="23" nillable="true" ma:displayName="Copy Source" ma:internalName="_CopySource" ma:readOnly="true">
      <xsd:simpleType>
        <xsd:restriction base="dms:Text"/>
      </xsd:simpleType>
    </xsd:element>
    <xsd:element name="_ModerationStatus" ma:index="24" nillable="true" ma:displayName="Approval Status" ma:default="0" ma:hidden="true" ma:internalName="_ModerationStatus" ma:readOnly="true">
      <xsd:simpleType>
        <xsd:restriction base="dms:Unknown"/>
      </xsd:simpleType>
    </xsd:element>
    <xsd:element name="FileRef" ma:index="25" nillable="true" ma:displayName="URL Path" ma:hidden="true" ma:list="Docs" ma:internalName="FileRef" ma:readOnly="true" ma:showField="FullUrl">
      <xsd:simpleType>
        <xsd:restriction base="dms:Lookup"/>
      </xsd:simpleType>
    </xsd:element>
    <xsd:element name="FileDirRef" ma:index="26" nillable="true" ma:displayName="Path" ma:hidden="true" ma:list="Docs" ma:internalName="FileDirRef" ma:readOnly="true" ma:showField="DirName">
      <xsd:simpleType>
        <xsd:restriction base="dms:Lookup"/>
      </xsd:simpleType>
    </xsd:element>
    <xsd:element name="Last_x0020_Modified" ma:index="27" nillable="true" ma:displayName="Modified" ma:format="TRUE" ma:hidden="true" ma:list="Docs" ma:internalName="Last_x0020_Modified" ma:readOnly="true" ma:showField="TimeLastModified">
      <xsd:simpleType>
        <xsd:restriction base="dms:Lookup"/>
      </xsd:simpleType>
    </xsd:element>
    <xsd:element name="Created_x0020_Date" ma:index="28" nillable="true" ma:displayName="Created" ma:format="TRUE" ma:hidden="true" ma:list="Docs" ma:internalName="Created_x0020_Date" ma:readOnly="true" ma:showField="TimeCreated">
      <xsd:simpleType>
        <xsd:restriction base="dms:Lookup"/>
      </xsd:simpleType>
    </xsd:element>
    <xsd:element name="File_x0020_Size" ma:index="29" nillable="true" ma:displayName="File Size" ma:format="TRUE" ma:hidden="true" ma:list="Docs" ma:internalName="File_x0020_Size" ma:readOnly="true" ma:showField="SizeInKB">
      <xsd:simpleType>
        <xsd:restriction base="dms:Lookup"/>
      </xsd:simpleType>
    </xsd:element>
    <xsd:element name="FSObjType" ma:index="30" nillable="true" ma:displayName="Item Type" ma:hidden="true" ma:list="Docs" ma:internalName="FSObjType" ma:readOnly="true" ma:showField="FSType">
      <xsd:simpleType>
        <xsd:restriction base="dms:Lookup"/>
      </xsd:simpleType>
    </xsd:element>
    <xsd:element name="CheckedOutUserId" ma:index="32" nillable="true" ma:displayName="ID of the User who has the item Checked Out" ma:hidden="true" ma:list="Docs" ma:internalName="CheckedOutUserId" ma:readOnly="true" ma:showField="CheckoutUserId">
      <xsd:simpleType>
        <xsd:restriction base="dms:Lookup"/>
      </xsd:simpleType>
    </xsd:element>
    <xsd:element name="IsCheckedoutToLocal" ma:index="33" nillable="true" ma:displayName="Is Checked out to local" ma:hidden="true" ma:list="Docs" ma:internalName="IsCheckedoutToLocal" ma:readOnly="true" ma:showField="IsCheckoutToLocal">
      <xsd:simpleType>
        <xsd:restriction base="dms:Lookup"/>
      </xsd:simpleType>
    </xsd:element>
    <xsd:element name="CheckoutUser" ma:index="34"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5" nillable="true" ma:displayName="Unique Id" ma:hidden="true" ma:list="Docs" ma:internalName="UniqueId" ma:readOnly="true" ma:showField="UniqueId">
      <xsd:simpleType>
        <xsd:restriction base="dms:Lookup"/>
      </xsd:simpleType>
    </xsd:element>
    <xsd:element name="ProgId" ma:index="36" nillable="true" ma:displayName="ProgId" ma:hidden="true" ma:list="Docs" ma:internalName="ProgId" ma:readOnly="true" ma:showField="ProgId">
      <xsd:simpleType>
        <xsd:restriction base="dms:Lookup"/>
      </xsd:simpleType>
    </xsd:element>
    <xsd:element name="ScopeId" ma:index="37" nillable="true" ma:displayName="ScopeId" ma:hidden="true" ma:list="Docs" ma:internalName="ScopeId" ma:readOnly="true" ma:showField="ScopeId">
      <xsd:simpleType>
        <xsd:restriction base="dms:Lookup"/>
      </xsd:simpleType>
    </xsd:element>
    <xsd:element name="VirusStatus" ma:index="38" nillable="true" ma:displayName="Virus Status" ma:format="TRUE" ma:hidden="true" ma:list="Docs" ma:internalName="VirusStatus" ma:readOnly="true" ma:showField="Size">
      <xsd:simpleType>
        <xsd:restriction base="dms:Lookup"/>
      </xsd:simpleType>
    </xsd:element>
    <xsd:element name="CheckedOutTitle" ma:index="39" nillable="true" ma:displayName="Checked Out To" ma:format="TRUE" ma:hidden="true" ma:list="Docs" ma:internalName="CheckedOutTitle" ma:readOnly="true" ma:showField="CheckedOutTitle">
      <xsd:simpleType>
        <xsd:restriction base="dms:Lookup"/>
      </xsd:simpleType>
    </xsd:element>
    <xsd:element name="_CheckinComment" ma:index="40" nillable="true" ma:displayName="Check In Comment" ma:format="TRUE" ma:list="Docs" ma:internalName="_CheckinComment" ma:readOnly="true" ma:showField="CheckinComment">
      <xsd:simpleType>
        <xsd:restriction base="dms:Lookup"/>
      </xsd:simpleType>
    </xsd:element>
    <xsd:element name="MetaInfo" ma:index="51" nillable="true" ma:displayName="Property Bag" ma:hidden="true" ma:list="Docs" ma:internalName="MetaInfo" ma:showField="MetaInfo">
      <xsd:simpleType>
        <xsd:restriction base="dms:Lookup"/>
      </xsd:simpleType>
    </xsd:element>
    <xsd:element name="_Level" ma:index="52" nillable="true" ma:displayName="Level" ma:hidden="true" ma:internalName="_Level" ma:readOnly="true">
      <xsd:simpleType>
        <xsd:restriction base="dms:Unknown"/>
      </xsd:simpleType>
    </xsd:element>
    <xsd:element name="_IsCurrentVersion" ma:index="53" nillable="true" ma:displayName="Is Current Version" ma:hidden="true" ma:internalName="_IsCurrentVersion" ma:readOnly="true">
      <xsd:simpleType>
        <xsd:restriction base="dms:Boolean"/>
      </xsd:simpleType>
    </xsd:element>
    <xsd:element name="owshiddenversion" ma:index="57" nillable="true" ma:displayName="owshiddenversion" ma:hidden="true" ma:internalName="owshiddenversion" ma:readOnly="true">
      <xsd:simpleType>
        <xsd:restriction base="dms:Unknown"/>
      </xsd:simpleType>
    </xsd:element>
    <xsd:element name="_UIVersion" ma:index="58" nillable="true" ma:displayName="UI Version" ma:hidden="true" ma:internalName="_UIVersion" ma:readOnly="true">
      <xsd:simpleType>
        <xsd:restriction base="dms:Unknown"/>
      </xsd:simpleType>
    </xsd:element>
    <xsd:element name="_UIVersionString" ma:index="59" nillable="true" ma:displayName="Version" ma:internalName="_UIVersionString" ma:readOnly="true">
      <xsd:simpleType>
        <xsd:restriction base="dms:Text"/>
      </xsd:simpleType>
    </xsd:element>
    <xsd:element name="InstanceID" ma:index="60" nillable="true" ma:displayName="Instance ID" ma:hidden="true" ma:internalName="InstanceID" ma:readOnly="true">
      <xsd:simpleType>
        <xsd:restriction base="dms:Unknown"/>
      </xsd:simpleType>
    </xsd:element>
    <xsd:element name="Order" ma:index="61" nillable="true" ma:displayName="Order" ma:hidden="true" ma:internalName="Order">
      <xsd:simpleType>
        <xsd:restriction base="dms:Number"/>
      </xsd:simpleType>
    </xsd:element>
    <xsd:element name="GUID" ma:index="62" nillable="true" ma:displayName="GUID" ma:hidden="true" ma:internalName="GUID" ma:readOnly="true">
      <xsd:simpleType>
        <xsd:restriction base="dms:Unknown"/>
      </xsd:simpleType>
    </xsd:element>
    <xsd:element name="WorkflowVersion" ma:index="63" nillable="true" ma:displayName="Workflow Version" ma:hidden="true" ma:internalName="WorkflowVersion" ma:readOnly="true">
      <xsd:simpleType>
        <xsd:restriction base="dms:Unknown"/>
      </xsd:simpleType>
    </xsd:element>
    <xsd:element name="WorkflowInstanceID" ma:index="64" nillable="true" ma:displayName="Workflow Instance ID" ma:hidden="true" ma:internalName="WorkflowInstanceID" ma:readOnly="true">
      <xsd:simpleType>
        <xsd:restriction base="dms:Unknown"/>
      </xsd:simpleType>
    </xsd:element>
    <xsd:element name="ParentVersionString" ma:index="65" nillable="true" ma:displayName="Source Version (Converted Document)" ma:hidden="true" ma:list="Docs" ma:internalName="ParentVersionString" ma:readOnly="true" ma:showField="ParentVersionString">
      <xsd:simpleType>
        <xsd:restriction base="dms:Lookup"/>
      </xsd:simpleType>
    </xsd:element>
    <xsd:element name="ParentLeafName" ma:index="66" nillable="true" ma:displayName="Source Name (Converted Document)" ma:hidden="true" ma:list="Docs" ma:internalName="ParentLeafName" ma:readOnly="true" ma:showField="ParentLeafNam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588C36C6-1DFC-4247-AA59-FCE61697696C" elementFormDefault="qualified">
    <xsd:import namespace="http://schemas.microsoft.com/office/2006/documentManagement/types"/>
    <xsd:import namespace="http://schemas.microsoft.com/office/infopath/2007/PartnerControls"/>
    <xsd:element name="Version_x0020_Date" ma:index="2" ma:displayName="Version Date" ma:default="[today]" ma:format="DateOnly" ma:internalName="Version_x0020_Date">
      <xsd:simpleType>
        <xsd:restriction base="dms:DateTime"/>
      </xsd:simpleType>
    </xsd:element>
    <xsd:element name="Author0" ma:index="3" nillable="true" ma:displayName="Author" ma:list="UserInfo" ma:internalName="Author0"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4c98742-633f-432a-beb0-790c760c5d6c" elementFormDefault="qualified">
    <xsd:import namespace="http://schemas.microsoft.com/office/2006/documentManagement/types"/>
    <xsd:import namespace="http://schemas.microsoft.com/office/infopath/2007/PartnerControls"/>
    <xsd:element name="OAS_x0020_Doc_x0020_Status" ma:index="69" nillable="true" ma:displayName="DO Doc Status" ma:default="Review In-Progress" ma:description="This column describes status of the doc specifically for DO purposes." ma:format="Dropdown" ma:internalName="OAS_x0020_Doc_x0020_Status">
      <xsd:simpleType>
        <xsd:restriction base="dms:Choice">
          <xsd:enumeration value="Review In-Progress"/>
          <xsd:enumeration value="Review Comple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Version_x0020_Date xmlns="588C36C6-1DFC-4247-AA59-FCE61697696C">2014-11-25T05:00:00+00:00</Version_x0020_Date>
    <TemplateUrl xmlns="http://schemas.microsoft.com/sharepoint/v3" xsi:nil="true"/>
    <_SourceUrl xmlns="http://schemas.microsoft.com/sharepoint/v3" xsi:nil="true"/>
    <xd_ProgID xmlns="http://schemas.microsoft.com/sharepoint/v3" xsi:nil="true"/>
    <OAS_x0020_Doc_x0020_Status xmlns="f4c98742-633f-432a-beb0-790c760c5d6c">Review Complete</OAS_x0020_Doc_x0020_Status>
    <Author0 xmlns="588C36C6-1DFC-4247-AA59-FCE61697696C">
      <UserInfo xmlns="588C36C6-1DFC-4247-AA59-FCE61697696C">
        <DisplayName xmlns="588C36C6-1DFC-4247-AA59-FCE61697696C"/>
        <AccountId xmlns="588C36C6-1DFC-4247-AA59-FCE61697696C" xsi:nil="true"/>
        <AccountType xmlns="588C36C6-1DFC-4247-AA59-FCE61697696C"/>
      </UserInfo>
    </Author0>
    <Order xmlns="http://schemas.microsoft.com/sharepoint/v3" xsi:nil="true"/>
    <_SharedFileIndex xmlns="http://schemas.microsoft.com/sharepoint/v3" xsi:nil="true"/>
    <MetaInfo xmlns="http://schemas.microsoft.com/sharepoint/v3" xsi:nil="true"/>
  </documentManagement>
</p:properties>
</file>

<file path=customXml/itemProps1.xml><?xml version="1.0" encoding="utf-8"?>
<ds:datastoreItem xmlns:ds="http://schemas.openxmlformats.org/officeDocument/2006/customXml" ds:itemID="{1BA563EF-4561-4B1E-B0DA-C09553ABE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8C36C6-1DFC-4247-AA59-FCE61697696C"/>
    <ds:schemaRef ds:uri="f4c98742-633f-432a-beb0-790c760c5d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71E0E9-DD39-4419-AC35-D9B97304369B}">
  <ds:schemaRefs>
    <ds:schemaRef ds:uri="http://schemas.microsoft.com/office/2006/metadata/longProperties"/>
  </ds:schemaRefs>
</ds:datastoreItem>
</file>

<file path=customXml/itemProps3.xml><?xml version="1.0" encoding="utf-8"?>
<ds:datastoreItem xmlns:ds="http://schemas.openxmlformats.org/officeDocument/2006/customXml" ds:itemID="{D7926BB3-7045-43F3-8964-696B3C3480BC}">
  <ds:schemaRefs>
    <ds:schemaRef ds:uri="http://schemas.microsoft.com/sharepoint/v3/contenttype/forms"/>
  </ds:schemaRefs>
</ds:datastoreItem>
</file>

<file path=customXml/itemProps4.xml><?xml version="1.0" encoding="utf-8"?>
<ds:datastoreItem xmlns:ds="http://schemas.openxmlformats.org/officeDocument/2006/customXml" ds:itemID="{634C632B-32B7-41B7-9DBF-461B4CF774A6}">
  <ds:schemaRefs>
    <ds:schemaRef ds:uri="http://purl.org/dc/elements/1.1/"/>
    <ds:schemaRef ds:uri="http://purl.org/dc/dcmitype/"/>
    <ds:schemaRef ds:uri="http://schemas.microsoft.com/sharepoint/v3"/>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infopath/2007/PartnerControls"/>
    <ds:schemaRef ds:uri="f4c98742-633f-432a-beb0-790c760c5d6c"/>
    <ds:schemaRef ds:uri="588C36C6-1DFC-4247-AA59-FCE61697696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8472</TotalTime>
  <Words>2890</Words>
  <Application>Microsoft Office PowerPoint</Application>
  <PresentationFormat>On-screen Show (4:3)</PresentationFormat>
  <Paragraphs>308</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Federal Health Information Model* (FHIM) Briefing      *Refers to a “suite” of FHIM pertinent products</vt:lpstr>
      <vt:lpstr>Overview:  25 Slides + Conversation</vt:lpstr>
      <vt:lpstr>Situational Awareness –   FHIM Evaluation</vt:lpstr>
      <vt:lpstr>Situational Awareness –   HCI Standards Convergence</vt:lpstr>
      <vt:lpstr>Hypothesis</vt:lpstr>
      <vt:lpstr>Imperatives that Follow</vt:lpstr>
      <vt:lpstr>Desired End-State:  Seamless Healthcare Interoperability (HCI)</vt:lpstr>
      <vt:lpstr>Definition:  FHIM Product Suite,  Components for Building HCI Solutions</vt:lpstr>
      <vt:lpstr>Achieving the Desired HCI End-State</vt:lpstr>
      <vt:lpstr>Step 1:  Reconcile HCI Requirements  Across Partners</vt:lpstr>
      <vt:lpstr>Step 2:  Specify Combined Business plus  Technical HCI Requirements</vt:lpstr>
      <vt:lpstr>Step 3:  Build HCI Solution Components</vt:lpstr>
      <vt:lpstr>Step 4:  Deploying HCI Solution into   Production</vt:lpstr>
      <vt:lpstr>Interoperability Regardless of Implementation   Paradigm Used by Each Partner</vt:lpstr>
      <vt:lpstr>Complete Support of Healthcare Community   Interoperability Requirements</vt:lpstr>
      <vt:lpstr>FHIM “Product Suite”</vt:lpstr>
      <vt:lpstr>The FHIM Information Model</vt:lpstr>
      <vt:lpstr>The FHIM Terminology Model</vt:lpstr>
      <vt:lpstr>FHIM Current State  Domains are being completed by priority of usage</vt:lpstr>
      <vt:lpstr>FHIM Implementation Bundle Components</vt:lpstr>
      <vt:lpstr>Automated HCI Solution Development</vt:lpstr>
      <vt:lpstr> FHIM Usage by Federal  Agencies  1 – 6:  The FHIM serves as a</vt:lpstr>
      <vt:lpstr> FHIM Usage by Federal  Agencies  7 – 12:  The FHIM serves as a</vt:lpstr>
      <vt:lpstr> FHIM Usage at VA/VHA  Current State</vt:lpstr>
      <vt:lpstr> FHIM Usage at VA/VHA  Transition State</vt:lpstr>
      <vt:lpstr> FHIM Usage at VA/VHA – Future State  Interoperability Requirements Definition</vt:lpstr>
      <vt:lpstr> FHIM Usage at VA/VHA – Future State  Interoperability Solution Generation</vt:lpstr>
      <vt:lpstr> FHIM Usage at VA/VHA – Future State  Notional  Service / Interoperability Paradigm</vt:lpstr>
      <vt:lpstr>Hypothesis – Revisited</vt:lpstr>
      <vt:lpstr>Recommended Path Forward</vt:lpstr>
      <vt:lpstr>FHIM Briefing</vt:lpstr>
      <vt:lpstr>FHIM Briefing</vt:lpstr>
      <vt:lpstr>FHIM Web Site</vt:lpstr>
      <vt:lpstr>Placeholder for MDHT Overview Briefing  (Model Driven Health Tools)</vt:lpstr>
      <vt:lpstr>Placeholder for MDMI Overview Briefing  (Model Driven Message Interoperability)</vt:lpstr>
      <vt:lpstr>NLM Value Set Authority Center (VSAC)</vt:lpstr>
      <vt:lpstr>Notes on the term “Healthcare Interoperability”   and the abbreviation “HCI”</vt:lpstr>
      <vt:lpstr>AHMIA Representation of a   Health Information Exchange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New Staff Familiarization Overview</dc:title>
  <dc:creator>Department of Veterans Affairs</dc:creator>
  <cp:lastModifiedBy>Department of Veterans Affairs</cp:lastModifiedBy>
  <cp:revision>507</cp:revision>
  <cp:lastPrinted>2016-04-06T17:21:33Z</cp:lastPrinted>
  <dcterms:created xsi:type="dcterms:W3CDTF">2011-05-12T19:56:03Z</dcterms:created>
  <dcterms:modified xsi:type="dcterms:W3CDTF">2016-05-24T14:57:54Z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0x010100FB99D6EE5D6CF5458DFDB37505E7436B</vt:lpwstr>
  </property>
  <property fmtid="{D5CDD505-2E9C-101B-9397-08002B2CF9AE}" pid="3" name="Document Type">
    <vt:lpwstr>Work Product (Final)</vt:lpwstr>
  </property>
  <property fmtid="{D5CDD505-2E9C-101B-9397-08002B2CF9AE}" pid="4" name="Archive">
    <vt:lpwstr>0</vt:lpwstr>
  </property>
  <property fmtid="{D5CDD505-2E9C-101B-9397-08002B2CF9AE}" pid="5" name="Related Deliverable">
    <vt:lpwstr>VHA Identity and Print and Online Style Guide</vt:lpwstr>
  </property>
  <property fmtid="{D5CDD505-2E9C-101B-9397-08002B2CF9AE}" pid="6" name="Acceptance Form Complete">
    <vt:lpwstr>0</vt:lpwstr>
  </property>
  <property fmtid="{D5CDD505-2E9C-101B-9397-08002B2CF9AE}" pid="7" name="display_urn:schemas-microsoft-com:office:office#Editor">
    <vt:lpwstr>Wojaczyk, Charles</vt:lpwstr>
  </property>
  <property fmtid="{D5CDD505-2E9C-101B-9397-08002B2CF9AE}" pid="8" name="xd_Signature">
    <vt:lpwstr/>
  </property>
  <property fmtid="{D5CDD505-2E9C-101B-9397-08002B2CF9AE}" pid="9" name="display_urn:schemas-microsoft-com:office:office#Author">
    <vt:lpwstr>Williams, Sabrina (St. Petersburg Ofc)</vt:lpwstr>
  </property>
  <property fmtid="{D5CDD505-2E9C-101B-9397-08002B2CF9AE}" pid="10" name="display_urn">
    <vt:lpwstr>Williams, Sabrina (St. Petersburg Ofc)</vt:lpwstr>
  </property>
  <property fmtid="{D5CDD505-2E9C-101B-9397-08002B2CF9AE}" pid="11" name="Version Date0">
    <vt:lpwstr>2015-06-30T00:00:00Z</vt:lpwstr>
  </property>
  <property fmtid="{D5CDD505-2E9C-101B-9397-08002B2CF9AE}" pid="12" name="BA Unit">
    <vt:lpwstr>Director's Office</vt:lpwstr>
  </property>
  <property fmtid="{D5CDD505-2E9C-101B-9397-08002B2CF9AE}" pid="13" name="Filter Keywords">
    <vt:lpwstr>New Staff</vt:lpwstr>
  </property>
  <property fmtid="{D5CDD505-2E9C-101B-9397-08002B2CF9AE}" pid="14" name="_DCDateModified">
    <vt:lpwstr>2015-10-30T16:00:24Z</vt:lpwstr>
  </property>
  <property fmtid="{D5CDD505-2E9C-101B-9397-08002B2CF9AE}" pid="15" name="Presentation Number">
    <vt:lpwstr/>
  </property>
  <property fmtid="{D5CDD505-2E9C-101B-9397-08002B2CF9AE}" pid="16" name="_DCDateCreated">
    <vt:lpwstr/>
  </property>
</Properties>
</file>