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4" r:id="rId3"/>
    <p:sldId id="264" r:id="rId4"/>
    <p:sldId id="257" r:id="rId5"/>
    <p:sldId id="318" r:id="rId6"/>
    <p:sldId id="312" r:id="rId7"/>
    <p:sldId id="313" r:id="rId8"/>
    <p:sldId id="314" r:id="rId9"/>
    <p:sldId id="316" r:id="rId10"/>
    <p:sldId id="317" r:id="rId11"/>
    <p:sldId id="306" r:id="rId12"/>
    <p:sldId id="308" r:id="rId13"/>
    <p:sldId id="309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57" autoAdjust="0"/>
  </p:normalViewPr>
  <p:slideViewPr>
    <p:cSldViewPr>
      <p:cViewPr>
        <p:scale>
          <a:sx n="66" d="100"/>
          <a:sy n="66" d="100"/>
        </p:scale>
        <p:origin x="-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smtClean="0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1D165A"/>
                </a:solidFill>
              </a:rPr>
              <a:t>Click to edit Master title style</a:t>
            </a:r>
            <a:endParaRPr dirty="0">
              <a:solidFill>
                <a:srgbClr val="1D165A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5146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FHIM </a:t>
            </a:r>
            <a:r>
              <a:rPr lang="en-US" dirty="0" smtClean="0"/>
              <a:t>Update: Meaningful Use and Consolidated CDA Template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52600" y="4267200"/>
            <a:ext cx="6400800" cy="1752600"/>
          </a:xfrm>
        </p:spPr>
        <p:txBody>
          <a:bodyPr/>
          <a:lstStyle/>
          <a:p>
            <a:r>
              <a:rPr lang="en-US" dirty="0" smtClean="0"/>
              <a:t>Content validation/analysis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FHIM2FHIR Transformation </a:t>
            </a:r>
            <a:r>
              <a:rPr lang="en-US" altLang="en-US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Update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5105400"/>
          </a:xfrm>
        </p:spPr>
        <p:txBody>
          <a:bodyPr/>
          <a:lstStyle/>
          <a:p>
            <a:r>
              <a:rPr lang="en-US" sz="2400" dirty="0" smtClean="0"/>
              <a:t>Generate </a:t>
            </a:r>
            <a:r>
              <a:rPr lang="en-US" sz="2400" dirty="0"/>
              <a:t>from FHIM conformance and coded models</a:t>
            </a:r>
          </a:p>
          <a:p>
            <a:pPr lvl="1"/>
            <a:r>
              <a:rPr lang="en-US" sz="2400" dirty="0" smtClean="0"/>
              <a:t>FHIR resources allow extensions</a:t>
            </a:r>
          </a:p>
          <a:p>
            <a:pPr lvl="2"/>
            <a:r>
              <a:rPr lang="en-US" sz="2400" dirty="0" smtClean="0"/>
              <a:t>FHIM can provide detailed definitions for extensions shared by  US and Federal partners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sz="2400" dirty="0" smtClean="0"/>
              <a:t>Publish </a:t>
            </a:r>
            <a:r>
              <a:rPr lang="en-US" sz="2400" dirty="0"/>
              <a:t>FHIR resource artifacts for a Use case exchange defined in the FHIM</a:t>
            </a:r>
          </a:p>
          <a:p>
            <a:pPr lvl="1"/>
            <a:r>
              <a:rPr lang="en-US" sz="2400" dirty="0"/>
              <a:t>Currently planning to use the FHIM to model the </a:t>
            </a:r>
            <a:r>
              <a:rPr lang="en-US" sz="2400" dirty="0" smtClean="0"/>
              <a:t>Vital </a:t>
            </a:r>
            <a:r>
              <a:rPr lang="en-US" sz="2400" dirty="0"/>
              <a:t>Signs and generate the corresponding FHIR </a:t>
            </a:r>
            <a:r>
              <a:rPr lang="en-US" sz="2400" dirty="0" smtClean="0"/>
              <a:t>profiles (including extension, if needed).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11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imag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" y="207615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 descr="imag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6256"/>
            <a:ext cx="9142884" cy="15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ChangeArrowheads="1"/>
          </p:cNvSpPr>
          <p:nvPr>
            <p:ph type="title"/>
          </p:nvPr>
        </p:nvSpPr>
        <p:spPr>
          <a:xfrm>
            <a:off x="1219200" y="-197577"/>
            <a:ext cx="7802314" cy="1519163"/>
          </a:xfrm>
        </p:spPr>
        <p:txBody>
          <a:bodyPr lIns="32144" tIns="32144" rIns="32144" bIns="32144"/>
          <a:lstStyle/>
          <a:p>
            <a:pPr algn="ctr" defTabSz="400706"/>
            <a:r>
              <a:rPr lang="en-US" altLang="en-US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/>
            </a:r>
            <a:br>
              <a:rPr lang="en-US" altLang="en-US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</a:br>
            <a:r>
              <a:rPr lang="en-US" altLang="en-US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FHIM2FHIR </a:t>
            </a:r>
            <a:r>
              <a:rPr lang="en-US" altLang="en-US" dirty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Transformation Update </a:t>
            </a:r>
            <a:r>
              <a:rPr lang="en-US" altLang="en-US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-3</a:t>
            </a:r>
            <a:endParaRPr lang="en-US" altLang="en-US" sz="2400" dirty="0" smtClean="0"/>
          </a:p>
        </p:txBody>
      </p:sp>
      <p:sp>
        <p:nvSpPr>
          <p:cNvPr id="5125" name="Rectangle 4"/>
          <p:cNvSpPr>
            <a:spLocks noChangeArrowheads="1"/>
          </p:cNvSpPr>
          <p:nvPr>
            <p:ph type="body" idx="1"/>
          </p:nvPr>
        </p:nvSpPr>
        <p:spPr>
          <a:xfrm>
            <a:off x="670285" y="1600200"/>
            <a:ext cx="7802314" cy="4419079"/>
          </a:xfrm>
        </p:spPr>
        <p:txBody>
          <a:bodyPr lIns="32144" tIns="32144" rIns="32144" bIns="32144" anchor="t"/>
          <a:lstStyle/>
          <a:p>
            <a:pPr marL="298018" indent="-298018" defTabSz="642915">
              <a:spcBef>
                <a:spcPts val="422"/>
              </a:spcBef>
              <a:buSzPct val="75000"/>
              <a:buFontTx/>
              <a:buChar char="•"/>
            </a:pPr>
            <a:r>
              <a:rPr lang="en-US" altLang="en-US" sz="2400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Microsoft .NET </a:t>
            </a:r>
            <a:r>
              <a:rPr lang="en-US" altLang="en-US" sz="2400" dirty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Support - The </a:t>
            </a:r>
            <a:r>
              <a:rPr lang="en-US" altLang="en-US" sz="2400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FHIR Management group </a:t>
            </a:r>
            <a:r>
              <a:rPr lang="en-US" altLang="en-US" sz="2400" dirty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has developed a series of solutions supporting FHIR for the .NET </a:t>
            </a:r>
            <a:r>
              <a:rPr lang="en-US" altLang="en-US" sz="2400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platform (https</a:t>
            </a:r>
            <a:r>
              <a:rPr lang="en-US" altLang="en-US" sz="2400" dirty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://</a:t>
            </a:r>
            <a:r>
              <a:rPr lang="en-US" altLang="en-US" sz="2400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github.com/ewoutkramer/fhir-net-api)</a:t>
            </a:r>
          </a:p>
          <a:p>
            <a:pPr marL="856818" lvl="1" indent="-298018" defTabSz="642915">
              <a:spcBef>
                <a:spcPts val="422"/>
              </a:spcBef>
              <a:buSzPct val="75000"/>
              <a:buFontTx/>
              <a:buChar char="•"/>
            </a:pPr>
            <a:r>
              <a:rPr lang="en-US" altLang="en-US" sz="2400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The </a:t>
            </a:r>
            <a:r>
              <a:rPr lang="en-US" altLang="en-US" sz="2400" dirty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current solution takes in a FHIR </a:t>
            </a:r>
            <a:r>
              <a:rPr lang="en-US" altLang="en-US" sz="2400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profile XML (conforming to the FHIR profile XSD) rather than the equivalent spreadsheet</a:t>
            </a:r>
          </a:p>
          <a:p>
            <a:pPr marL="856818" lvl="1" indent="-298018" defTabSz="642915">
              <a:spcBef>
                <a:spcPts val="422"/>
              </a:spcBef>
              <a:buSzPct val="75000"/>
              <a:buFontTx/>
              <a:buChar char="•"/>
            </a:pPr>
            <a:r>
              <a:rPr lang="en-US" altLang="en-US" sz="2400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We </a:t>
            </a:r>
            <a:r>
              <a:rPr lang="en-US" altLang="en-US" sz="2400" dirty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hope to leverage the tooling to provide a .NET solution for the FHIM exchanges</a:t>
            </a:r>
            <a:r>
              <a:rPr lang="en-US" altLang="en-US" sz="2400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.</a:t>
            </a:r>
          </a:p>
          <a:p>
            <a:pPr marL="856818" lvl="1" indent="-298018" defTabSz="642915">
              <a:spcBef>
                <a:spcPts val="422"/>
              </a:spcBef>
              <a:buSzPct val="75000"/>
              <a:buFontTx/>
              <a:buChar char="•"/>
            </a:pPr>
            <a:r>
              <a:rPr lang="en-US" altLang="en-US" sz="2400" dirty="0" smtClean="0">
                <a:latin typeface="Georgia" pitchFamily="18" charset="0"/>
                <a:sym typeface="Georgia" pitchFamily="18" charset="0"/>
              </a:rPr>
              <a:t>Leverage Microsoft RESTful service support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for resource retrieval and persistence</a:t>
            </a:r>
            <a:endParaRPr lang="en-US" altLang="en-US" sz="2400" dirty="0" smtClean="0">
              <a:latin typeface="Georgia" pitchFamily="18" charset="0"/>
              <a:sym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4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>
            <p:ph type="title"/>
          </p:nvPr>
        </p:nvSpPr>
        <p:spPr>
          <a:xfrm>
            <a:off x="669727" y="312539"/>
            <a:ext cx="7803431" cy="1518047"/>
          </a:xfrm>
        </p:spPr>
        <p:txBody>
          <a:bodyPr tIns="32146" bIns="32146"/>
          <a:lstStyle/>
          <a:p>
            <a:pPr algn="ctr" eaLnBrk="1"/>
            <a:r>
              <a:rPr lang="en-US" altLang="en-US" dirty="0" smtClean="0"/>
              <a:t>Straw Poll </a:t>
            </a:r>
            <a:r>
              <a:rPr lang="en-US" altLang="en-US" dirty="0" smtClean="0"/>
              <a:t>1: </a:t>
            </a:r>
            <a:br>
              <a:rPr lang="en-US" altLang="en-US" dirty="0" smtClean="0"/>
            </a:br>
            <a:r>
              <a:rPr lang="en-US" altLang="en-US" dirty="0" smtClean="0"/>
              <a:t>FHIR Implementation Planning</a:t>
            </a:r>
            <a:endParaRPr lang="en-US" altLang="en-US" dirty="0" smtClean="0"/>
          </a:p>
        </p:txBody>
      </p:sp>
      <p:sp>
        <p:nvSpPr>
          <p:cNvPr id="7171" name="Rectangle 2"/>
          <p:cNvSpPr>
            <a:spLocks noChangeArrowheads="1"/>
          </p:cNvSpPr>
          <p:nvPr>
            <p:ph type="body" idx="1"/>
          </p:nvPr>
        </p:nvSpPr>
        <p:spPr>
          <a:xfrm>
            <a:off x="669727" y="1830587"/>
            <a:ext cx="7803431" cy="4419079"/>
          </a:xfrm>
        </p:spPr>
        <p:txBody>
          <a:bodyPr tIns="32146" bIns="32146" anchor="t"/>
          <a:lstStyle/>
          <a:p>
            <a:pPr marL="318109" indent="-318109">
              <a:spcBef>
                <a:spcPct val="0"/>
              </a:spcBef>
            </a:pPr>
            <a:r>
              <a:rPr lang="en-US" altLang="en-US" dirty="0" smtClean="0"/>
              <a:t>In order to better understand general FHIR usage, we would appreciate if everyone to could participate in a straw poll on your agencies plans for </a:t>
            </a:r>
            <a:r>
              <a:rPr lang="en-US" altLang="en-US" dirty="0" smtClean="0"/>
              <a:t>FHIR:</a:t>
            </a:r>
          </a:p>
          <a:p>
            <a:pPr marL="318109" indent="-318109">
              <a:spcBef>
                <a:spcPct val="0"/>
              </a:spcBef>
            </a:pPr>
            <a:endParaRPr lang="en-US" altLang="en-US" dirty="0" smtClean="0"/>
          </a:p>
          <a:p>
            <a:pPr marL="514350" indent="-514350">
              <a:spcBef>
                <a:spcPct val="0"/>
              </a:spcBef>
              <a:buFont typeface="+mj-lt"/>
              <a:buAutoNum type="alphaUcPeriod"/>
            </a:pPr>
            <a:r>
              <a:rPr lang="en-US" altLang="en-US" sz="2400" dirty="0"/>
              <a:t>A</a:t>
            </a:r>
            <a:r>
              <a:rPr lang="en-US" altLang="en-US" sz="2400" dirty="0" smtClean="0"/>
              <a:t>lready </a:t>
            </a:r>
            <a:r>
              <a:rPr lang="en-US" altLang="en-US" sz="2400" dirty="0"/>
              <a:t>implementing FHIR</a:t>
            </a:r>
          </a:p>
          <a:p>
            <a:pPr marL="514350" indent="-514350">
              <a:spcBef>
                <a:spcPct val="0"/>
              </a:spcBef>
              <a:buFont typeface="+mj-lt"/>
              <a:buAutoNum type="alphaUcPeriod"/>
            </a:pPr>
            <a:r>
              <a:rPr lang="en-US" altLang="en-US" sz="2400" dirty="0" smtClean="0"/>
              <a:t>We </a:t>
            </a:r>
            <a:r>
              <a:rPr lang="en-US" altLang="en-US" sz="2400" dirty="0" smtClean="0"/>
              <a:t>plan on implementing FHIR </a:t>
            </a:r>
          </a:p>
          <a:p>
            <a:pPr marL="971550" lvl="1" indent="-514350">
              <a:spcBef>
                <a:spcPct val="0"/>
              </a:spcBef>
              <a:buFont typeface="+mj-lt"/>
              <a:buAutoNum type="arabicParenR"/>
            </a:pPr>
            <a:r>
              <a:rPr lang="en-US" altLang="en-US" sz="2400" dirty="0" smtClean="0"/>
              <a:t>We </a:t>
            </a:r>
            <a:r>
              <a:rPr lang="en-US" altLang="en-US" sz="2400" dirty="0" smtClean="0"/>
              <a:t>will start in the next 12 months</a:t>
            </a:r>
          </a:p>
          <a:p>
            <a:pPr marL="971550" lvl="1" indent="-514350">
              <a:spcBef>
                <a:spcPct val="0"/>
              </a:spcBef>
              <a:buFont typeface="+mj-lt"/>
              <a:buAutoNum type="arabicParenR"/>
            </a:pPr>
            <a:r>
              <a:rPr lang="en-US" altLang="en-US" sz="2400" dirty="0" smtClean="0"/>
              <a:t>We will start 1 to years</a:t>
            </a:r>
          </a:p>
          <a:p>
            <a:pPr marL="514350" indent="-514350">
              <a:spcBef>
                <a:spcPct val="0"/>
              </a:spcBef>
              <a:buFont typeface="+mj-lt"/>
              <a:buAutoNum type="alphaUcPeriod"/>
            </a:pPr>
            <a:r>
              <a:rPr lang="en-US" altLang="en-US" sz="2400" dirty="0" smtClean="0"/>
              <a:t>We have no plans but do expect to use FHIR</a:t>
            </a:r>
          </a:p>
          <a:p>
            <a:pPr marL="514350" indent="-514350">
              <a:spcBef>
                <a:spcPct val="0"/>
              </a:spcBef>
              <a:buFont typeface="+mj-lt"/>
              <a:buAutoNum type="alphaUcPeriod"/>
            </a:pPr>
            <a:r>
              <a:rPr lang="en-US" altLang="en-US" sz="2400" dirty="0" smtClean="0"/>
              <a:t>We will not leverage FHIR for the foreseeable future</a:t>
            </a:r>
          </a:p>
        </p:txBody>
      </p:sp>
    </p:spTree>
    <p:extLst>
      <p:ext uri="{BB962C8B-B14F-4D97-AF65-F5344CB8AC3E}">
        <p14:creationId xmlns:p14="http://schemas.microsoft.com/office/powerpoint/2010/main" val="38000691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>
            <p:ph type="title"/>
          </p:nvPr>
        </p:nvSpPr>
        <p:spPr>
          <a:xfrm>
            <a:off x="669727" y="312539"/>
            <a:ext cx="7803431" cy="1518047"/>
          </a:xfrm>
        </p:spPr>
        <p:txBody>
          <a:bodyPr tIns="32146" bIns="32146"/>
          <a:lstStyle/>
          <a:p>
            <a:pPr algn="ctr" eaLnBrk="1"/>
            <a:r>
              <a:rPr lang="en-US" altLang="en-US" dirty="0" smtClean="0"/>
              <a:t>Straw poll </a:t>
            </a:r>
            <a:r>
              <a:rPr lang="en-US" altLang="en-US" dirty="0" smtClean="0"/>
              <a:t>2: </a:t>
            </a:r>
            <a:br>
              <a:rPr lang="en-US" altLang="en-US" dirty="0" smtClean="0"/>
            </a:br>
            <a:r>
              <a:rPr lang="en-US" altLang="en-US" dirty="0" smtClean="0"/>
              <a:t>FHIR Implementation Needs</a:t>
            </a:r>
            <a:endParaRPr lang="en-US" altLang="en-US" dirty="0" smtClean="0"/>
          </a:p>
        </p:txBody>
      </p:sp>
      <p:sp>
        <p:nvSpPr>
          <p:cNvPr id="8195" name="Rectangle 2"/>
          <p:cNvSpPr>
            <a:spLocks noChangeArrowheads="1"/>
          </p:cNvSpPr>
          <p:nvPr>
            <p:ph type="body" idx="1"/>
          </p:nvPr>
        </p:nvSpPr>
        <p:spPr>
          <a:xfrm>
            <a:off x="669727" y="1830587"/>
            <a:ext cx="7803431" cy="4419079"/>
          </a:xfrm>
        </p:spPr>
        <p:txBody>
          <a:bodyPr tIns="32146" bIns="32146" anchor="t"/>
          <a:lstStyle/>
          <a:p>
            <a:pPr marL="357175" indent="-357175">
              <a:spcBef>
                <a:spcPct val="0"/>
              </a:spcBef>
            </a:pPr>
            <a:r>
              <a:rPr lang="en-US" altLang="en-US" dirty="0" smtClean="0"/>
              <a:t>As part </a:t>
            </a:r>
            <a:r>
              <a:rPr lang="en-US" altLang="en-US" dirty="0" smtClean="0"/>
              <a:t>of our </a:t>
            </a:r>
            <a:r>
              <a:rPr lang="en-US" altLang="en-US" dirty="0" smtClean="0"/>
              <a:t>FHIR </a:t>
            </a:r>
            <a:r>
              <a:rPr lang="en-US" altLang="en-US" dirty="0" smtClean="0"/>
              <a:t>implementation </a:t>
            </a:r>
            <a:r>
              <a:rPr lang="en-US" altLang="en-US" dirty="0" smtClean="0"/>
              <a:t>we plan to </a:t>
            </a:r>
            <a:r>
              <a:rPr lang="en-US" altLang="en-US" dirty="0" smtClean="0"/>
              <a:t>do the following:</a:t>
            </a:r>
            <a:endParaRPr lang="en-US" altLang="en-US" dirty="0" smtClean="0"/>
          </a:p>
          <a:p>
            <a:pPr marL="0" indent="0">
              <a:spcBef>
                <a:spcPct val="0"/>
              </a:spcBef>
              <a:buNone/>
            </a:pPr>
            <a:endParaRPr lang="en-US" altLang="en-US" dirty="0" smtClean="0"/>
          </a:p>
          <a:p>
            <a:pPr marL="357175" indent="-357175">
              <a:spcBef>
                <a:spcPct val="0"/>
              </a:spcBef>
              <a:buFontTx/>
              <a:buAutoNum type="alphaUcPeriod"/>
            </a:pPr>
            <a:r>
              <a:rPr lang="en-US" altLang="en-US" sz="2400" dirty="0"/>
              <a:t>Use </a:t>
            </a:r>
            <a:r>
              <a:rPr lang="en-US" altLang="en-US" sz="2400" dirty="0" smtClean="0"/>
              <a:t>existing FHIR resources </a:t>
            </a:r>
            <a:r>
              <a:rPr lang="en-US" altLang="en-US" sz="2400" dirty="0"/>
              <a:t>and profiles </a:t>
            </a:r>
            <a:r>
              <a:rPr lang="en-US" altLang="en-US" sz="2400" dirty="0" smtClean="0"/>
              <a:t>“as is”</a:t>
            </a:r>
          </a:p>
          <a:p>
            <a:pPr marL="357175" indent="-357175">
              <a:spcBef>
                <a:spcPct val="0"/>
              </a:spcBef>
              <a:buFontTx/>
              <a:buAutoNum type="alphaUcPeriod"/>
            </a:pPr>
            <a:r>
              <a:rPr lang="en-US" altLang="en-US" sz="2400" dirty="0" smtClean="0"/>
              <a:t>Develop new FHIR </a:t>
            </a:r>
            <a:r>
              <a:rPr lang="en-US" altLang="en-US" sz="2400" dirty="0" smtClean="0"/>
              <a:t>resource </a:t>
            </a:r>
            <a:r>
              <a:rPr lang="en-US" altLang="en-US" sz="2400" dirty="0" smtClean="0"/>
              <a:t>definitions</a:t>
            </a:r>
          </a:p>
          <a:p>
            <a:pPr marL="357175" indent="-357175">
              <a:spcBef>
                <a:spcPct val="0"/>
              </a:spcBef>
              <a:buFontTx/>
              <a:buAutoNum type="alphaUcPeriod"/>
            </a:pPr>
            <a:r>
              <a:rPr lang="en-US" altLang="en-US" sz="2400" dirty="0" smtClean="0"/>
              <a:t>Develop </a:t>
            </a:r>
            <a:r>
              <a:rPr lang="en-US" altLang="en-US" sz="2400" dirty="0" smtClean="0"/>
              <a:t>additional FHIR </a:t>
            </a:r>
            <a:r>
              <a:rPr lang="en-US" altLang="en-US" sz="2400" dirty="0" smtClean="0"/>
              <a:t>profiles</a:t>
            </a:r>
          </a:p>
          <a:p>
            <a:pPr marL="1073150" lvl="1" indent="-514350">
              <a:spcBef>
                <a:spcPct val="0"/>
              </a:spcBef>
              <a:buFont typeface="+mj-lt"/>
              <a:buAutoNum type="arabicParenR"/>
            </a:pPr>
            <a:r>
              <a:rPr lang="en-US" altLang="en-US" sz="2400" dirty="0" smtClean="0"/>
              <a:t>Constrain existing FHIR resources</a:t>
            </a:r>
          </a:p>
          <a:p>
            <a:pPr marL="1073150" lvl="1" indent="-514350">
              <a:spcBef>
                <a:spcPct val="0"/>
              </a:spcBef>
              <a:buFont typeface="+mj-lt"/>
              <a:buAutoNum type="arabicParenR"/>
            </a:pPr>
            <a:r>
              <a:rPr lang="en-US" altLang="en-US" sz="2400" dirty="0" smtClean="0"/>
              <a:t>Extend existing FHIR resources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76259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>
            <p:ph type="title"/>
          </p:nvPr>
        </p:nvSpPr>
        <p:spPr>
          <a:xfrm>
            <a:off x="669727" y="312539"/>
            <a:ext cx="7803431" cy="1518047"/>
          </a:xfrm>
        </p:spPr>
        <p:txBody>
          <a:bodyPr tIns="32146" bIns="32146"/>
          <a:lstStyle/>
          <a:p>
            <a:pPr algn="ctr" eaLnBrk="1"/>
            <a:r>
              <a:rPr lang="en-US" altLang="en-US" dirty="0" smtClean="0"/>
              <a:t>Straw </a:t>
            </a:r>
            <a:r>
              <a:rPr lang="en-US" altLang="en-US" dirty="0" smtClean="0"/>
              <a:t>poll 3: </a:t>
            </a:r>
            <a:br>
              <a:rPr lang="en-US" altLang="en-US" dirty="0" smtClean="0"/>
            </a:br>
            <a:r>
              <a:rPr lang="en-US" altLang="en-US" dirty="0" smtClean="0"/>
              <a:t>Implementation Platform and Collaboration</a:t>
            </a:r>
            <a:endParaRPr lang="en-US" alt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>
            <p:ph type="body" idx="1"/>
          </p:nvPr>
        </p:nvSpPr>
        <p:spPr>
          <a:xfrm>
            <a:off x="669727" y="1830587"/>
            <a:ext cx="7803431" cy="4419079"/>
          </a:xfrm>
        </p:spPr>
        <p:txBody>
          <a:bodyPr tIns="32146" bIns="32146" anchor="t"/>
          <a:lstStyle/>
          <a:p>
            <a:pPr marL="318109" indent="-318109">
              <a:spcBef>
                <a:spcPct val="0"/>
              </a:spcBef>
            </a:pPr>
            <a:r>
              <a:rPr lang="en-US" altLang="en-US" dirty="0" smtClean="0"/>
              <a:t>We will use the following technologies for FHIR</a:t>
            </a:r>
          </a:p>
          <a:p>
            <a:pPr marL="876909" lvl="1" indent="-318109">
              <a:spcBef>
                <a:spcPct val="0"/>
              </a:spcBef>
              <a:buFontTx/>
              <a:buAutoNum type="alphaUcPeriod"/>
            </a:pPr>
            <a:r>
              <a:rPr lang="en-US" altLang="en-US" sz="2400" dirty="0" smtClean="0"/>
              <a:t> Java/Apache</a:t>
            </a:r>
            <a:endParaRPr lang="en-US" altLang="en-US" sz="2400" dirty="0" smtClean="0"/>
          </a:p>
          <a:p>
            <a:pPr marL="876909" lvl="1" indent="-318109">
              <a:spcBef>
                <a:spcPct val="0"/>
              </a:spcBef>
              <a:buFontTx/>
              <a:buAutoNum type="alphaUcPeriod"/>
            </a:pPr>
            <a:r>
              <a:rPr lang="en-US" altLang="en-US" sz="2400" dirty="0" smtClean="0"/>
              <a:t> Microsoft.NET</a:t>
            </a:r>
            <a:endParaRPr lang="en-US" altLang="en-US" sz="2400" dirty="0" smtClean="0"/>
          </a:p>
          <a:p>
            <a:pPr marL="318109" indent="-318109">
              <a:spcBef>
                <a:spcPct val="0"/>
              </a:spcBef>
              <a:buFontTx/>
              <a:buAutoNum type="alphaUcPeriod"/>
            </a:pPr>
            <a:endParaRPr lang="en-US" altLang="en-US" dirty="0" smtClean="0"/>
          </a:p>
          <a:p>
            <a:pPr marL="318109" indent="-318109">
              <a:spcBef>
                <a:spcPct val="0"/>
              </a:spcBef>
            </a:pPr>
            <a:r>
              <a:rPr lang="en-US" altLang="en-US" dirty="0" smtClean="0"/>
              <a:t>As part of our FHIR implementation we </a:t>
            </a:r>
          </a:p>
          <a:p>
            <a:pPr marL="876909" lvl="1" indent="-318109">
              <a:spcBef>
                <a:spcPct val="0"/>
              </a:spcBef>
              <a:buFontTx/>
              <a:buAutoNum type="alphaUcPeriod"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Interested </a:t>
            </a:r>
            <a:r>
              <a:rPr lang="en-US" altLang="en-US" sz="2400" dirty="0" smtClean="0"/>
              <a:t>in collaborating to develop share FHIR </a:t>
            </a:r>
            <a:r>
              <a:rPr lang="en-US" altLang="en-US" sz="2400" dirty="0" smtClean="0"/>
              <a:t>solutions </a:t>
            </a:r>
          </a:p>
          <a:p>
            <a:pPr marL="1295400" lvl="2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en-US" sz="2400" dirty="0" smtClean="0"/>
              <a:t>Open source</a:t>
            </a:r>
          </a:p>
          <a:p>
            <a:pPr marL="1295400" lvl="2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en-US" sz="2400" dirty="0" smtClean="0"/>
              <a:t>Reference implementation</a:t>
            </a:r>
            <a:endParaRPr lang="en-US" altLang="en-US" sz="2400" dirty="0" smtClean="0"/>
          </a:p>
          <a:p>
            <a:pPr marL="876909" lvl="1" indent="-318109">
              <a:spcBef>
                <a:spcPct val="0"/>
              </a:spcBef>
              <a:buFontTx/>
              <a:buAutoNum type="alphaUcPeriod"/>
            </a:pPr>
            <a:r>
              <a:rPr lang="en-US" altLang="en-US" sz="2400" dirty="0" smtClean="0"/>
              <a:t>Not interested in collaborating </a:t>
            </a:r>
          </a:p>
        </p:txBody>
      </p:sp>
    </p:spTree>
    <p:extLst>
      <p:ext uri="{BB962C8B-B14F-4D97-AF65-F5344CB8AC3E}">
        <p14:creationId xmlns:p14="http://schemas.microsoft.com/office/powerpoint/2010/main" val="372680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FHIM </a:t>
            </a:r>
            <a:br>
              <a:rPr lang="en-US" dirty="0" smtClean="0"/>
            </a:br>
            <a:r>
              <a:rPr lang="en-US" dirty="0" smtClean="0"/>
              <a:t>Mapping/Validation Process -1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Ensure FHIM meets  information exchange requirements </a:t>
            </a:r>
          </a:p>
          <a:p>
            <a:pPr lvl="1"/>
            <a:r>
              <a:rPr lang="en-US" sz="2000" dirty="0" smtClean="0"/>
              <a:t>Federal partners – direct participation</a:t>
            </a:r>
          </a:p>
          <a:p>
            <a:pPr lvl="1"/>
            <a:r>
              <a:rPr lang="en-US" sz="2000" dirty="0" smtClean="0"/>
              <a:t>S&amp;I Framework Initiatives</a:t>
            </a:r>
          </a:p>
          <a:p>
            <a:pPr lvl="2"/>
            <a:r>
              <a:rPr lang="en-US" sz="2000" dirty="0" smtClean="0"/>
              <a:t>Analysis of HL7 FHIR profiles/implementation guides for: </a:t>
            </a:r>
          </a:p>
          <a:p>
            <a:pPr lvl="3"/>
            <a:r>
              <a:rPr lang="en-US" sz="2000" dirty="0" smtClean="0"/>
              <a:t>Data Access Framework (DAF)</a:t>
            </a:r>
          </a:p>
          <a:p>
            <a:pPr lvl="3"/>
            <a:r>
              <a:rPr lang="en-US" sz="2000" dirty="0" smtClean="0"/>
              <a:t>Clinical Quality Framework  (CQF)</a:t>
            </a:r>
          </a:p>
          <a:p>
            <a:pPr lvl="3"/>
            <a:r>
              <a:rPr lang="en-US" sz="2000" dirty="0" smtClean="0"/>
              <a:t>Structured Data Capture (SDC)</a:t>
            </a:r>
          </a:p>
          <a:p>
            <a:pPr lvl="2"/>
            <a:r>
              <a:rPr lang="en-US" sz="2000" dirty="0" smtClean="0"/>
              <a:t>Completed so far mapping to: LRI, LOI, DS4P, CI, LCC, PD. QH, TOC</a:t>
            </a:r>
          </a:p>
          <a:p>
            <a:pPr lvl="2"/>
            <a:r>
              <a:rPr lang="en-US" sz="2000" dirty="0" smtClean="0"/>
              <a:t>Under way:  </a:t>
            </a:r>
          </a:p>
          <a:p>
            <a:pPr lvl="3"/>
            <a:r>
              <a:rPr lang="en-US" sz="2000" dirty="0" smtClean="0"/>
              <a:t>eLTSS (FHIM Care Plan modeling), </a:t>
            </a:r>
          </a:p>
          <a:p>
            <a:pPr lvl="3"/>
            <a:r>
              <a:rPr lang="en-US" sz="2000" dirty="0" smtClean="0"/>
              <a:t>DPROV, </a:t>
            </a:r>
          </a:p>
          <a:p>
            <a:pPr lvl="3"/>
            <a:r>
              <a:rPr lang="en-US" sz="2000" dirty="0" smtClean="0"/>
              <a:t>PDMP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4281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</a:t>
            </a:r>
            <a:br>
              <a:rPr lang="en-US" dirty="0" smtClean="0"/>
            </a:br>
            <a:r>
              <a:rPr lang="en-US" dirty="0" smtClean="0"/>
              <a:t>FHIM </a:t>
            </a:r>
            <a:r>
              <a:rPr lang="en-US" dirty="0" smtClean="0"/>
              <a:t>Mapping/Validation Process - 2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76200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Ensure FHIM meets  information exchange requirements </a:t>
            </a:r>
          </a:p>
          <a:p>
            <a:pPr lvl="1"/>
            <a:r>
              <a:rPr lang="en-US" sz="2000" dirty="0" smtClean="0"/>
              <a:t>Interoperability Standards provide broad guidelines:</a:t>
            </a:r>
          </a:p>
          <a:p>
            <a:pPr lvl="2"/>
            <a:r>
              <a:rPr lang="en-US" sz="2000" dirty="0" smtClean="0"/>
              <a:t>HL7 Version 2</a:t>
            </a:r>
          </a:p>
          <a:p>
            <a:pPr lvl="2"/>
            <a:r>
              <a:rPr lang="en-US" sz="2000" dirty="0" smtClean="0"/>
              <a:t>HL Version 3</a:t>
            </a:r>
          </a:p>
          <a:p>
            <a:pPr lvl="2"/>
            <a:r>
              <a:rPr lang="en-US" sz="2000" dirty="0" smtClean="0"/>
              <a:t>HL7 CDA R2</a:t>
            </a:r>
          </a:p>
          <a:p>
            <a:pPr lvl="1"/>
            <a:r>
              <a:rPr lang="en-US" sz="2000" dirty="0" smtClean="0"/>
              <a:t>Meaningful Use Requirements and associated implementation guides</a:t>
            </a:r>
          </a:p>
          <a:p>
            <a:pPr lvl="2"/>
            <a:r>
              <a:rPr lang="en-US" sz="2000" dirty="0" smtClean="0"/>
              <a:t>Consolidated CDA</a:t>
            </a:r>
          </a:p>
          <a:p>
            <a:pPr lvl="3"/>
            <a:r>
              <a:rPr lang="en-US" sz="2000" dirty="0" smtClean="0"/>
              <a:t>Release 1.1</a:t>
            </a:r>
          </a:p>
          <a:p>
            <a:pPr lvl="3"/>
            <a:r>
              <a:rPr lang="en-US" sz="2000" dirty="0" smtClean="0"/>
              <a:t>Release 2.0 </a:t>
            </a:r>
          </a:p>
          <a:p>
            <a:pPr lvl="4"/>
            <a:r>
              <a:rPr lang="en-US" sz="2000" dirty="0" smtClean="0"/>
              <a:t>New template versions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1710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Validatio</a:t>
            </a:r>
            <a:r>
              <a:rPr lang="en-US" dirty="0" smtClean="0"/>
              <a:t>n Update: MU2 and C-CDA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Meaningful Use Stage 2/2014 requirements</a:t>
            </a:r>
          </a:p>
          <a:p>
            <a:pPr lvl="1"/>
            <a:r>
              <a:rPr lang="en-US" sz="2000" dirty="0" smtClean="0"/>
              <a:t>Data requirements</a:t>
            </a:r>
          </a:p>
          <a:p>
            <a:pPr lvl="1"/>
            <a:r>
              <a:rPr lang="en-US" sz="2000" dirty="0" smtClean="0"/>
              <a:t>Terminology </a:t>
            </a:r>
          </a:p>
          <a:p>
            <a:pPr lvl="2"/>
            <a:r>
              <a:rPr lang="en-US" sz="2000" dirty="0" smtClean="0"/>
              <a:t>SNOME-CT, LOINC, UCUM, RxNorm, CPT-4</a:t>
            </a:r>
          </a:p>
          <a:p>
            <a:r>
              <a:rPr lang="en-US" sz="2000" dirty="0" smtClean="0"/>
              <a:t>Templates</a:t>
            </a:r>
          </a:p>
          <a:p>
            <a:pPr lvl="1"/>
            <a:r>
              <a:rPr lang="en-US" sz="2000" dirty="0" smtClean="0"/>
              <a:t>Constraints applied to the CDA R2 documents, sections, and entries </a:t>
            </a:r>
          </a:p>
          <a:p>
            <a:pPr lvl="1"/>
            <a:r>
              <a:rPr lang="en-US" sz="2000" dirty="0" smtClean="0"/>
              <a:t>Testable constraints intended to support MU2</a:t>
            </a:r>
          </a:p>
          <a:p>
            <a:pPr lvl="2"/>
            <a:r>
              <a:rPr lang="en-US" sz="2000" dirty="0" smtClean="0"/>
              <a:t>SHALL</a:t>
            </a:r>
          </a:p>
          <a:p>
            <a:pPr lvl="2"/>
            <a:r>
              <a:rPr lang="en-US" sz="2000" dirty="0" smtClean="0"/>
              <a:t>SHOULD</a:t>
            </a:r>
          </a:p>
          <a:p>
            <a:pPr lvl="2"/>
            <a:r>
              <a:rPr lang="en-US" sz="2000" dirty="0" smtClean="0"/>
              <a:t>Vocabulary constraints</a:t>
            </a:r>
          </a:p>
          <a:p>
            <a:pPr lvl="3"/>
            <a:r>
              <a:rPr lang="en-US" sz="2000" dirty="0" smtClean="0"/>
              <a:t>Value Set bindings (STATIC,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DYNAMIC</a:t>
            </a:r>
            <a:r>
              <a:rPr lang="en-US" sz="2000" dirty="0" smtClean="0"/>
              <a:t> keywords)</a:t>
            </a:r>
          </a:p>
          <a:p>
            <a:pPr marL="9144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46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Added an additional context code for diagnosis to support 6 templates using the current FHIM Diagnosis class: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/>
              <a:t>59769-0" </a:t>
            </a:r>
            <a:r>
              <a:rPr lang="en-US" sz="2000" dirty="0" smtClean="0"/>
              <a:t>Post-procedure diagnosis</a:t>
            </a:r>
            <a:endParaRPr lang="en-US" sz="2000" dirty="0"/>
          </a:p>
          <a:p>
            <a:pPr lvl="1"/>
            <a:r>
              <a:rPr lang="en-US" sz="2000" dirty="0"/>
              <a:t>"11535-2" Hospital discharge </a:t>
            </a:r>
            <a:r>
              <a:rPr lang="en-US" sz="2000" dirty="0" smtClean="0"/>
              <a:t>diagnosis</a:t>
            </a:r>
            <a:endParaRPr lang="en-US" sz="2000" dirty="0"/>
          </a:p>
          <a:p>
            <a:pPr lvl="1"/>
            <a:r>
              <a:rPr lang="en-US" sz="2000" dirty="0"/>
              <a:t>"46241-6" Admission </a:t>
            </a:r>
            <a:r>
              <a:rPr lang="en-US" sz="2000" dirty="0" smtClean="0"/>
              <a:t>diagnosis</a:t>
            </a:r>
            <a:endParaRPr lang="en-US" sz="2000" dirty="0"/>
          </a:p>
          <a:p>
            <a:pPr lvl="1"/>
            <a:r>
              <a:rPr lang="en-US" sz="2000" dirty="0"/>
              <a:t>"29308-4" Diagnosis </a:t>
            </a:r>
            <a:r>
              <a:rPr lang="en-US" sz="2000" dirty="0" smtClean="0"/>
              <a:t>(Encounter </a:t>
            </a:r>
            <a:r>
              <a:rPr lang="en-US" sz="2000" dirty="0"/>
              <a:t>Diagnosis </a:t>
            </a:r>
            <a:r>
              <a:rPr lang="en-US" sz="2000" dirty="0" smtClean="0"/>
              <a:t>template)</a:t>
            </a:r>
            <a:endParaRPr lang="en-US" sz="2000" dirty="0"/>
          </a:p>
          <a:p>
            <a:pPr lvl="1"/>
            <a:r>
              <a:rPr lang="en-US" sz="2000" dirty="0"/>
              <a:t>"10219-4" Preoperative Diagnosis</a:t>
            </a:r>
          </a:p>
          <a:p>
            <a:pPr lvl="1"/>
            <a:r>
              <a:rPr lang="en-US" sz="2000" dirty="0"/>
              <a:t>"10218-6" Postoperative Diagnosis 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23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5146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HL7 Fast Health Interoperab</a:t>
            </a:r>
            <a:r>
              <a:rPr lang="en-US" dirty="0" smtClean="0"/>
              <a:t>le</a:t>
            </a:r>
            <a:r>
              <a:rPr lang="en-US" dirty="0" smtClean="0"/>
              <a:t> Resources (FHIR)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52600" y="4267200"/>
            <a:ext cx="6400800" cy="1752600"/>
          </a:xfrm>
        </p:spPr>
        <p:txBody>
          <a:bodyPr/>
          <a:lstStyle/>
          <a:p>
            <a:r>
              <a:rPr lang="en-US" dirty="0" smtClean="0"/>
              <a:t>Content validation/analysis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29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9" y="1219200"/>
            <a:ext cx="69913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8806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</a:t>
            </a:r>
            <a:br>
              <a:rPr lang="en-US" dirty="0" smtClean="0"/>
            </a:br>
            <a:r>
              <a:rPr lang="en-US" dirty="0" smtClean="0"/>
              <a:t>DSTU</a:t>
            </a:r>
            <a:br>
              <a:rPr lang="en-US" dirty="0" smtClean="0"/>
            </a:br>
            <a:r>
              <a:rPr lang="en-US" dirty="0" smtClean="0"/>
              <a:t>Ballot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57" y="1745343"/>
            <a:ext cx="3048000" cy="5105400"/>
          </a:xfrm>
        </p:spPr>
        <p:txBody>
          <a:bodyPr/>
          <a:lstStyle/>
          <a:p>
            <a:r>
              <a:rPr lang="en-US" sz="2400" dirty="0" smtClean="0"/>
              <a:t>Ballot signup</a:t>
            </a:r>
          </a:p>
          <a:p>
            <a:pPr lvl="1"/>
            <a:r>
              <a:rPr lang="en-US" sz="2400" dirty="0" smtClean="0"/>
              <a:t>Cl</a:t>
            </a:r>
            <a:r>
              <a:rPr lang="en-US" sz="2400" b="1" dirty="0" smtClean="0"/>
              <a:t>oses 4/2</a:t>
            </a:r>
          </a:p>
          <a:p>
            <a:r>
              <a:rPr lang="en-US" sz="2400" dirty="0" smtClean="0"/>
              <a:t>Review</a:t>
            </a:r>
          </a:p>
          <a:p>
            <a:pPr lvl="1"/>
            <a:r>
              <a:rPr lang="en-US" sz="2400" dirty="0" smtClean="0"/>
              <a:t>Starts 4/3</a:t>
            </a:r>
          </a:p>
          <a:p>
            <a:pPr lvl="1"/>
            <a:r>
              <a:rPr lang="en-US" sz="2400" dirty="0" smtClean="0"/>
              <a:t>Ends 5/4</a:t>
            </a:r>
          </a:p>
          <a:p>
            <a:r>
              <a:rPr lang="en-US" sz="2400" dirty="0" smtClean="0"/>
              <a:t>Ballot reconciliation</a:t>
            </a:r>
          </a:p>
          <a:p>
            <a:pPr lvl="1"/>
            <a:r>
              <a:rPr lang="en-US" sz="2400" dirty="0" smtClean="0"/>
              <a:t>Starts at the HL7 WMG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"/>
            <a:ext cx="5905500" cy="64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uble Bracket 3"/>
          <p:cNvSpPr/>
          <p:nvPr/>
        </p:nvSpPr>
        <p:spPr>
          <a:xfrm>
            <a:off x="3810000" y="762000"/>
            <a:ext cx="3429000" cy="1600200"/>
          </a:xfrm>
          <a:prstGeom prst="bracketPair">
            <a:avLst/>
          </a:prstGeom>
          <a:noFill/>
          <a:ln w="25400" cap="flat">
            <a:solidFill>
              <a:srgbClr val="013F8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481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FHIM2FHIR Transformation </a:t>
            </a:r>
            <a:r>
              <a:rPr lang="en-US" altLang="en-US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Update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001000" cy="5105400"/>
          </a:xfrm>
        </p:spPr>
        <p:txBody>
          <a:bodyPr/>
          <a:lstStyle/>
          <a:p>
            <a:r>
              <a:rPr lang="en-US" sz="2400" dirty="0"/>
              <a:t>Extend HAPI FHIR implementation</a:t>
            </a:r>
          </a:p>
          <a:p>
            <a:pPr lvl="1"/>
            <a:r>
              <a:rPr lang="en-US" sz="2400" dirty="0"/>
              <a:t>Initial solution to extend HAPI is underway to support a UML to HAPI transformation.</a:t>
            </a:r>
          </a:p>
          <a:p>
            <a:pPr lvl="1"/>
            <a:r>
              <a:rPr lang="en-US" sz="2400" dirty="0"/>
              <a:t> Initially auto-generate profiles as XSL as input to HAPI FHIR </a:t>
            </a:r>
            <a:r>
              <a:rPr lang="en-US" sz="2400" dirty="0" smtClean="0"/>
              <a:t>API (Java)</a:t>
            </a:r>
            <a:endParaRPr lang="en-US" sz="2400" dirty="0"/>
          </a:p>
          <a:p>
            <a:pPr lvl="1"/>
            <a:r>
              <a:rPr lang="en-US" sz="2400" dirty="0"/>
              <a:t>Eventually XML will be auto-generated from FHIM</a:t>
            </a:r>
          </a:p>
          <a:p>
            <a:r>
              <a:rPr lang="en-US" sz="2400" dirty="0" smtClean="0"/>
              <a:t>Incorporate </a:t>
            </a:r>
            <a:r>
              <a:rPr lang="en-US" sz="2400" dirty="0"/>
              <a:t>FHIR Terminology extensions</a:t>
            </a:r>
          </a:p>
          <a:p>
            <a:pPr lvl="1"/>
            <a:r>
              <a:rPr lang="en-US" sz="2400" dirty="0"/>
              <a:t>The expected terminology extensions have fallen short of expectations limiting our ability to start working on this functionality.  </a:t>
            </a:r>
          </a:p>
          <a:p>
            <a:pPr lvl="1"/>
            <a:r>
              <a:rPr lang="en-US" sz="2400" dirty="0"/>
              <a:t>We will instead start to focus on generating the </a:t>
            </a:r>
            <a:r>
              <a:rPr lang="en-US" sz="2400" b="1" dirty="0"/>
              <a:t>FHIR </a:t>
            </a:r>
            <a:r>
              <a:rPr lang="en-US" sz="2400" b="1" dirty="0" smtClean="0"/>
              <a:t>extensions </a:t>
            </a:r>
            <a:r>
              <a:rPr lang="en-US" sz="2400" dirty="0" smtClean="0"/>
              <a:t>from FHIM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082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1569</TotalTime>
  <Words>650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FHIM Update: Meaningful Use and Consolidated CDA Template Mapping</vt:lpstr>
      <vt:lpstr>Overview of FHIM  Mapping/Validation Process -1 </vt:lpstr>
      <vt:lpstr>Overview of  FHIM Mapping/Validation Process - 2</vt:lpstr>
      <vt:lpstr>FHIM Validation Update: MU2 and C-CDA</vt:lpstr>
      <vt:lpstr>Mapping summary</vt:lpstr>
      <vt:lpstr>HL7 Fast Health Interoperable Resources (FHIR)</vt:lpstr>
      <vt:lpstr>FHIR Resources</vt:lpstr>
      <vt:lpstr>FHIR  DSTU Ballot </vt:lpstr>
      <vt:lpstr>FHIM2FHIR Transformation Update -1</vt:lpstr>
      <vt:lpstr>FHIM2FHIR Transformation Update -2</vt:lpstr>
      <vt:lpstr> FHIM2FHIR Transformation Update -3</vt:lpstr>
      <vt:lpstr>Straw Poll 1:  FHIR Implementation Planning</vt:lpstr>
      <vt:lpstr>Straw poll 2:  FHIR Implementation Needs</vt:lpstr>
      <vt:lpstr>Straw poll 3:  Implementation Platform and Collaboration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Ioana</cp:lastModifiedBy>
  <cp:revision>30</cp:revision>
  <dcterms:created xsi:type="dcterms:W3CDTF">2013-08-07T19:14:37Z</dcterms:created>
  <dcterms:modified xsi:type="dcterms:W3CDTF">2015-03-10T03:47:39Z</dcterms:modified>
</cp:coreProperties>
</file>