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679" r:id="rId6"/>
  </p:sldMasterIdLst>
  <p:notesMasterIdLst>
    <p:notesMasterId r:id="rId20"/>
  </p:notesMasterIdLst>
  <p:handoutMasterIdLst>
    <p:handoutMasterId r:id="rId21"/>
  </p:handoutMasterIdLst>
  <p:sldIdLst>
    <p:sldId id="724" r:id="rId7"/>
    <p:sldId id="721" r:id="rId8"/>
    <p:sldId id="719" r:id="rId9"/>
    <p:sldId id="715" r:id="rId10"/>
    <p:sldId id="718" r:id="rId11"/>
    <p:sldId id="717" r:id="rId12"/>
    <p:sldId id="702" r:id="rId13"/>
    <p:sldId id="714" r:id="rId14"/>
    <p:sldId id="716" r:id="rId15"/>
    <p:sldId id="727" r:id="rId16"/>
    <p:sldId id="713" r:id="rId17"/>
    <p:sldId id="725" r:id="rId18"/>
    <p:sldId id="72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EF764-BAF4-431F-862E-AFA061ECE8F7}">
          <p14:sldIdLst>
            <p14:sldId id="724"/>
            <p14:sldId id="721"/>
            <p14:sldId id="719"/>
            <p14:sldId id="715"/>
            <p14:sldId id="718"/>
            <p14:sldId id="717"/>
            <p14:sldId id="702"/>
            <p14:sldId id="714"/>
            <p14:sldId id="716"/>
            <p14:sldId id="727"/>
            <p14:sldId id="713"/>
            <p14:sldId id="725"/>
            <p14:sldId id="726"/>
          </p14:sldIdLst>
        </p14:section>
      </p14:sectionLst>
    </p:ext>
    <p:ext uri="{EFAFB233-063F-42B5-8137-9DF3F51BA10A}">
      <p15:sldGuideLst xmlns:p15="http://schemas.microsoft.com/office/powerpoint/2012/main">
        <p15:guide id="1" orient="horz" pos="206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66"/>
    <a:srgbClr val="008000"/>
    <a:srgbClr val="0066FF"/>
    <a:srgbClr val="0066CC"/>
    <a:srgbClr val="F418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70" autoAdjust="0"/>
    <p:restoredTop sz="87768" autoAdjust="0"/>
  </p:normalViewPr>
  <p:slideViewPr>
    <p:cSldViewPr>
      <p:cViewPr varScale="1">
        <p:scale>
          <a:sx n="97" d="100"/>
          <a:sy n="97" d="100"/>
        </p:scale>
        <p:origin x="2352" y="54"/>
      </p:cViewPr>
      <p:guideLst>
        <p:guide orient="horz" pos="2064"/>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80" d="100"/>
          <a:sy n="80" d="100"/>
        </p:scale>
        <p:origin x="-1974" y="-102"/>
      </p:cViewPr>
      <p:guideLst>
        <p:guide orient="horz" pos="2909"/>
        <p:guide pos="2208"/>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Hufnagel" userId="7f78eaa397642959" providerId="LiveId" clId="{0E72E12B-7523-43FA-9066-F80114FBD8DA}"/>
    <pc:docChg chg="modSld">
      <pc:chgData name="Stephen Hufnagel" userId="7f78eaa397642959" providerId="LiveId" clId="{0E72E12B-7523-43FA-9066-F80114FBD8DA}" dt="2018-02-25T16:09:50.612" v="16"/>
      <pc:docMkLst>
        <pc:docMk/>
      </pc:docMkLst>
      <pc:sldChg chg="modNotes modNotesTx">
        <pc:chgData name="Stephen Hufnagel" userId="7f78eaa397642959" providerId="LiveId" clId="{0E72E12B-7523-43FA-9066-F80114FBD8DA}" dt="2018-02-25T16:09:50.612" v="16"/>
        <pc:sldMkLst>
          <pc:docMk/>
          <pc:sldMk cId="2085726247" sldId="702"/>
        </pc:sldMkLst>
      </pc:sldChg>
      <pc:sldChg chg="modSp">
        <pc:chgData name="Stephen Hufnagel" userId="7f78eaa397642959" providerId="LiveId" clId="{0E72E12B-7523-43FA-9066-F80114FBD8DA}" dt="2018-02-25T16:09:05.462" v="13" actId="20577"/>
        <pc:sldMkLst>
          <pc:docMk/>
          <pc:sldMk cId="1749994459" sldId="721"/>
        </pc:sldMkLst>
        <pc:spChg chg="mod">
          <ac:chgData name="Stephen Hufnagel" userId="7f78eaa397642959" providerId="LiveId" clId="{0E72E12B-7523-43FA-9066-F80114FBD8DA}" dt="2018-02-25T16:09:05.462" v="13" actId="20577"/>
          <ac:spMkLst>
            <pc:docMk/>
            <pc:sldMk cId="1749994459" sldId="721"/>
            <ac:spMk id="7" creationId="{00000000-0000-0000-0000-000000000000}"/>
          </ac:spMkLst>
        </pc:spChg>
      </pc:sldChg>
      <pc:sldChg chg="modSp modNotes">
        <pc:chgData name="Stephen Hufnagel" userId="7f78eaa397642959" providerId="LiveId" clId="{0E72E12B-7523-43FA-9066-F80114FBD8DA}" dt="2018-02-25T16:09:50.612" v="16"/>
        <pc:sldMkLst>
          <pc:docMk/>
          <pc:sldMk cId="332076712" sldId="724"/>
        </pc:sldMkLst>
        <pc:spChg chg="mod">
          <ac:chgData name="Stephen Hufnagel" userId="7f78eaa397642959" providerId="LiveId" clId="{0E72E12B-7523-43FA-9066-F80114FBD8DA}" dt="2018-02-25T16:07:19.722" v="9" actId="20577"/>
          <ac:spMkLst>
            <pc:docMk/>
            <pc:sldMk cId="332076712" sldId="724"/>
            <ac:spMk id="7" creationId="{00000000-0000-0000-0000-000000000000}"/>
          </ac:spMkLst>
        </pc:spChg>
      </pc:sldChg>
    </pc:docChg>
  </pc:docChgLst>
  <pc:docChgLst>
    <pc:chgData name="Stephen Hufnagel" userId="7f78eaa397642959" providerId="LiveId" clId="{5AFF8671-7316-43A3-8D85-FBE335407322}"/>
    <pc:docChg chg="undo custSel modSld">
      <pc:chgData name="Stephen Hufnagel" userId="7f78eaa397642959" providerId="LiveId" clId="{5AFF8671-7316-43A3-8D85-FBE335407322}" dt="2018-02-26T15:47:12.413" v="85" actId="20577"/>
      <pc:docMkLst>
        <pc:docMk/>
      </pc:docMkLst>
      <pc:sldChg chg="modSp">
        <pc:chgData name="Stephen Hufnagel" userId="7f78eaa397642959" providerId="LiveId" clId="{5AFF8671-7316-43A3-8D85-FBE335407322}" dt="2018-02-25T19:31:00.351" v="39" actId="20577"/>
        <pc:sldMkLst>
          <pc:docMk/>
          <pc:sldMk cId="2085726247" sldId="702"/>
        </pc:sldMkLst>
        <pc:spChg chg="mod">
          <ac:chgData name="Stephen Hufnagel" userId="7f78eaa397642959" providerId="LiveId" clId="{5AFF8671-7316-43A3-8D85-FBE335407322}" dt="2018-02-25T19:31:00.351" v="39" actId="20577"/>
          <ac:spMkLst>
            <pc:docMk/>
            <pc:sldMk cId="2085726247" sldId="702"/>
            <ac:spMk id="2" creationId="{00000000-0000-0000-0000-000000000000}"/>
          </ac:spMkLst>
        </pc:spChg>
      </pc:sldChg>
      <pc:sldChg chg="addSp delSp modSp">
        <pc:chgData name="Stephen Hufnagel" userId="7f78eaa397642959" providerId="LiveId" clId="{5AFF8671-7316-43A3-8D85-FBE335407322}" dt="2018-02-26T15:42:44.945" v="59" actId="1037"/>
        <pc:sldMkLst>
          <pc:docMk/>
          <pc:sldMk cId="1524485294" sldId="715"/>
        </pc:sldMkLst>
        <pc:picChg chg="del">
          <ac:chgData name="Stephen Hufnagel" userId="7f78eaa397642959" providerId="LiveId" clId="{5AFF8671-7316-43A3-8D85-FBE335407322}" dt="2018-02-26T15:42:24.466" v="52" actId="478"/>
          <ac:picMkLst>
            <pc:docMk/>
            <pc:sldMk cId="1524485294" sldId="715"/>
            <ac:picMk id="2" creationId="{C77E5574-D23E-4FF4-A0DF-B0ECA4616CEB}"/>
          </ac:picMkLst>
        </pc:picChg>
        <pc:picChg chg="add mod">
          <ac:chgData name="Stephen Hufnagel" userId="7f78eaa397642959" providerId="LiveId" clId="{5AFF8671-7316-43A3-8D85-FBE335407322}" dt="2018-02-26T15:42:44.945" v="59" actId="1037"/>
          <ac:picMkLst>
            <pc:docMk/>
            <pc:sldMk cId="1524485294" sldId="715"/>
            <ac:picMk id="3" creationId="{58860AB8-1D7C-4784-8AD0-5DC4ACAC8B22}"/>
          </ac:picMkLst>
        </pc:picChg>
      </pc:sldChg>
      <pc:sldChg chg="addSp modSp">
        <pc:chgData name="Stephen Hufnagel" userId="7f78eaa397642959" providerId="LiveId" clId="{5AFF8671-7316-43A3-8D85-FBE335407322}" dt="2018-02-25T19:28:39.607" v="28" actId="1038"/>
        <pc:sldMkLst>
          <pc:docMk/>
          <pc:sldMk cId="3844959043" sldId="716"/>
        </pc:sldMkLst>
        <pc:spChg chg="add">
          <ac:chgData name="Stephen Hufnagel" userId="7f78eaa397642959" providerId="LiveId" clId="{5AFF8671-7316-43A3-8D85-FBE335407322}" dt="2018-02-25T19:28:31.983" v="27" actId="1038"/>
          <ac:spMkLst>
            <pc:docMk/>
            <pc:sldMk cId="3844959043" sldId="716"/>
            <ac:spMk id="9" creationId="{D3B3C529-F05D-4561-80BF-ADB0064A78A1}"/>
          </ac:spMkLst>
        </pc:spChg>
        <pc:picChg chg="mod">
          <ac:chgData name="Stephen Hufnagel" userId="7f78eaa397642959" providerId="LiveId" clId="{5AFF8671-7316-43A3-8D85-FBE335407322}" dt="2018-02-25T19:28:39.607" v="28" actId="1038"/>
          <ac:picMkLst>
            <pc:docMk/>
            <pc:sldMk cId="3844959043" sldId="716"/>
            <ac:picMk id="6" creationId="{046D9196-C4FD-434B-9D95-743272C23B49}"/>
          </ac:picMkLst>
        </pc:picChg>
      </pc:sldChg>
      <pc:sldChg chg="modSp">
        <pc:chgData name="Stephen Hufnagel" userId="7f78eaa397642959" providerId="LiveId" clId="{5AFF8671-7316-43A3-8D85-FBE335407322}" dt="2018-02-26T15:44:17.430" v="67" actId="1038"/>
        <pc:sldMkLst>
          <pc:docMk/>
          <pc:sldMk cId="1749994459" sldId="721"/>
        </pc:sldMkLst>
        <pc:spChg chg="mod">
          <ac:chgData name="Stephen Hufnagel" userId="7f78eaa397642959" providerId="LiveId" clId="{5AFF8671-7316-43A3-8D85-FBE335407322}" dt="2018-02-26T15:44:17.430" v="67" actId="1038"/>
          <ac:spMkLst>
            <pc:docMk/>
            <pc:sldMk cId="1749994459" sldId="721"/>
            <ac:spMk id="7" creationId="{00000000-0000-0000-0000-000000000000}"/>
          </ac:spMkLst>
        </pc:spChg>
      </pc:sldChg>
      <pc:sldChg chg="modSp">
        <pc:chgData name="Stephen Hufnagel" userId="7f78eaa397642959" providerId="LiveId" clId="{5AFF8671-7316-43A3-8D85-FBE335407322}" dt="2018-02-26T15:47:12.413" v="85" actId="20577"/>
        <pc:sldMkLst>
          <pc:docMk/>
          <pc:sldMk cId="332076712" sldId="724"/>
        </pc:sldMkLst>
        <pc:spChg chg="mod">
          <ac:chgData name="Stephen Hufnagel" userId="7f78eaa397642959" providerId="LiveId" clId="{5AFF8671-7316-43A3-8D85-FBE335407322}" dt="2018-02-26T15:47:12.413" v="85" actId="20577"/>
          <ac:spMkLst>
            <pc:docMk/>
            <pc:sldMk cId="332076712" sldId="724"/>
            <ac:spMk id="7" creationId="{00000000-0000-0000-0000-000000000000}"/>
          </ac:spMkLst>
        </pc:spChg>
      </pc:sldChg>
      <pc:sldChg chg="modSp">
        <pc:chgData name="Stephen Hufnagel" userId="7f78eaa397642959" providerId="LiveId" clId="{5AFF8671-7316-43A3-8D85-FBE335407322}" dt="2018-02-26T15:46:36.053" v="83" actId="1038"/>
        <pc:sldMkLst>
          <pc:docMk/>
          <pc:sldMk cId="4118928450" sldId="725"/>
        </pc:sldMkLst>
        <pc:spChg chg="mod">
          <ac:chgData name="Stephen Hufnagel" userId="7f78eaa397642959" providerId="LiveId" clId="{5AFF8671-7316-43A3-8D85-FBE335407322}" dt="2018-02-26T15:46:36.053" v="83" actId="1038"/>
          <ac:spMkLst>
            <pc:docMk/>
            <pc:sldMk cId="4118928450" sldId="725"/>
            <ac:spMk id="7" creationId="{013C1BDB-B819-45E2-82DE-4C2D6B69DB90}"/>
          </ac:spMkLst>
        </pc:spChg>
      </pc:sldChg>
      <pc:sldChg chg="modSp">
        <pc:chgData name="Stephen Hufnagel" userId="7f78eaa397642959" providerId="LiveId" clId="{5AFF8671-7316-43A3-8D85-FBE335407322}" dt="2018-02-25T19:32:53.422" v="51" actId="20577"/>
        <pc:sldMkLst>
          <pc:docMk/>
          <pc:sldMk cId="2587088551" sldId="726"/>
        </pc:sldMkLst>
        <pc:spChg chg="mod">
          <ac:chgData name="Stephen Hufnagel" userId="7f78eaa397642959" providerId="LiveId" clId="{5AFF8671-7316-43A3-8D85-FBE335407322}" dt="2018-02-25T19:32:53.422" v="51" actId="20577"/>
          <ac:spMkLst>
            <pc:docMk/>
            <pc:sldMk cId="2587088551" sldId="726"/>
            <ac:spMk id="7" creationId="{013C1BDB-B819-45E2-82DE-4C2D6B69DB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5207" tIns="47604" rIns="95207" bIns="47604" rtlCol="0"/>
          <a:lstStyle>
            <a:lvl1pPr algn="r">
              <a:defRPr sz="1200"/>
            </a:lvl1pPr>
          </a:lstStyle>
          <a:p>
            <a:fld id="{38EFA263-9BBA-4E17-BD15-8DB54F4AD24F}" type="datetimeFigureOut">
              <a:rPr lang="en-US" smtClean="0"/>
              <a:t>2018-02-26</a:t>
            </a:fld>
            <a:endParaRPr lang="en-US" dirty="0"/>
          </a:p>
        </p:txBody>
      </p:sp>
      <p:sp>
        <p:nvSpPr>
          <p:cNvPr id="4" name="Footer Placeholder 3"/>
          <p:cNvSpPr>
            <a:spLocks noGrp="1"/>
          </p:cNvSpPr>
          <p:nvPr>
            <p:ph type="ftr" sz="quarter" idx="2"/>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5"/>
            <a:ext cx="3169920" cy="480060"/>
          </a:xfrm>
          <a:prstGeom prst="rect">
            <a:avLst/>
          </a:prstGeom>
        </p:spPr>
        <p:txBody>
          <a:bodyPr vert="horz" lIns="95207" tIns="47604" rIns="95207" bIns="47604" rtlCol="0" anchor="b"/>
          <a:lstStyle>
            <a:lvl1pPr algn="r">
              <a:defRPr sz="1200"/>
            </a:lvl1pPr>
          </a:lstStyle>
          <a:p>
            <a:fld id="{8B89A1E8-34F6-4188-BD0E-BEDA82ADF718}" type="slidenum">
              <a:rPr lang="en-US" smtClean="0"/>
              <a:t>‹#›</a:t>
            </a:fld>
            <a:endParaRPr lang="en-US" dirty="0"/>
          </a:p>
        </p:txBody>
      </p:sp>
    </p:spTree>
    <p:extLst>
      <p:ext uri="{BB962C8B-B14F-4D97-AF65-F5344CB8AC3E}">
        <p14:creationId xmlns:p14="http://schemas.microsoft.com/office/powerpoint/2010/main" val="1280721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5207" tIns="47604" rIns="95207" bIns="47604" rtlCol="0"/>
          <a:lstStyle>
            <a:lvl1pPr algn="r">
              <a:defRPr sz="1200"/>
            </a:lvl1pPr>
          </a:lstStyle>
          <a:p>
            <a:fld id="{0297863D-62C3-4FCE-8D6E-CEF6E7FF9773}" type="datetimeFigureOut">
              <a:rPr lang="en-US" smtClean="0"/>
              <a:t>2018-02-26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C4C54939-C608-486A-BE30-E8A8CF819837}" type="slidenum">
              <a:rPr lang="en-US" smtClean="0"/>
              <a:t>‹#›</a:t>
            </a:fld>
            <a:endParaRPr lang="en-US" dirty="0"/>
          </a:p>
        </p:txBody>
      </p:sp>
    </p:spTree>
    <p:extLst>
      <p:ext uri="{BB962C8B-B14F-4D97-AF65-F5344CB8AC3E}">
        <p14:creationId xmlns:p14="http://schemas.microsoft.com/office/powerpoint/2010/main" val="227885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kern="1200" dirty="0">
                <a:solidFill>
                  <a:schemeClr val="tx1"/>
                </a:solidFill>
                <a:effectLst/>
                <a:latin typeface="Arial Narrow" panose="020B0606020202030204" pitchFamily="34" charset="0"/>
                <a:ea typeface="+mn-ea"/>
                <a:cs typeface="+mn-cs"/>
              </a:rPr>
              <a:t>Bottom Line Up Front (BLUF)</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Generic EHR-EDW Requirements:</a:t>
            </a:r>
            <a:r>
              <a:rPr lang="en-US" sz="1000" kern="1200" dirty="0">
                <a:solidFill>
                  <a:schemeClr val="tx1"/>
                </a:solidFill>
                <a:effectLst/>
                <a:latin typeface="Arial Narrow" panose="020B0606020202030204" pitchFamily="34" charset="0"/>
                <a:ea typeface="+mn-ea"/>
                <a:cs typeface="+mn-cs"/>
              </a:rPr>
              <a:t> clear, complete, concise, correct and consistent data, which is traceable.</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Data entry and billing EHR, legacy data, ancillary systems and partner systems feeding Data analytics EDW</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Monthly reports; where, EDW queries/analytics can be optimized for canned data-entry viewing and reporting. </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Timely surveillance data-feeds satisfied by a speedy EHR ETL to EDW process, which includes on-the fly data cleansing and bi-directional data entry form to data analytic form mapping, without loss of information. </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Point-of-care information, population-based knowledge-analytics and CDS-reasoning. </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Emergency-Management Scenario/Use-case Scope</a:t>
            </a:r>
            <a:r>
              <a:rPr lang="en-US" sz="1000" kern="1200" dirty="0">
                <a:solidFill>
                  <a:schemeClr val="tx1"/>
                </a:solidFill>
                <a:effectLst/>
                <a:latin typeface="Arial Narrow" panose="020B0606020202030204" pitchFamily="34" charset="0"/>
                <a:ea typeface="+mn-ea"/>
                <a:cs typeface="+mn-cs"/>
              </a:rPr>
              <a:t>: Dual Use worst-case high-value Wounded-Warrior and Natural-Disaster management patient-movement across a Continuum-of-Care Scenario and Healthcare IT use-case; where, Information must move with patients. </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New Emergency-Management Requirements</a:t>
            </a:r>
            <a:r>
              <a:rPr lang="en-US" sz="1000" kern="1200" dirty="0">
                <a:solidFill>
                  <a:schemeClr val="tx1"/>
                </a:solidFill>
                <a:effectLst/>
                <a:latin typeface="Arial Narrow" panose="020B0606020202030204" pitchFamily="34" charset="0"/>
                <a:ea typeface="+mn-ea"/>
                <a:cs typeface="+mn-cs"/>
              </a:rPr>
              <a:t>: computable-interoperability amongst disparate partners collaborating with an ad-hoc set of heterogeneous systems, during a disaster response patient-movement episode across the continuum-of-care enabled by bi-directional, without loss of information ETL mapping using a SNOMED extension for </a:t>
            </a:r>
            <a:r>
              <a:rPr lang="en-US" sz="1000" kern="1200" dirty="0" err="1">
                <a:solidFill>
                  <a:schemeClr val="tx1"/>
                </a:solidFill>
                <a:effectLst/>
                <a:latin typeface="Arial Narrow" panose="020B0606020202030204" pitchFamily="34" charset="0"/>
                <a:ea typeface="+mn-ea"/>
                <a:cs typeface="+mn-cs"/>
              </a:rPr>
              <a:t>RxNorm</a:t>
            </a:r>
            <a:r>
              <a:rPr lang="en-US" sz="1000" kern="1200" dirty="0">
                <a:solidFill>
                  <a:schemeClr val="tx1"/>
                </a:solidFill>
                <a:effectLst/>
                <a:latin typeface="Arial Narrow" panose="020B0606020202030204" pitchFamily="34" charset="0"/>
                <a:ea typeface="+mn-ea"/>
                <a:cs typeface="+mn-cs"/>
              </a:rPr>
              <a:t>. </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Issue</a:t>
            </a:r>
            <a:r>
              <a:rPr lang="en-US" sz="1000" kern="1200" dirty="0">
                <a:solidFill>
                  <a:schemeClr val="tx1"/>
                </a:solidFill>
                <a:effectLst/>
                <a:latin typeface="Arial Narrow" panose="020B0606020202030204" pitchFamily="34" charset="0"/>
                <a:ea typeface="+mn-ea"/>
                <a:cs typeface="+mn-cs"/>
              </a:rPr>
              <a:t>: TEFCA-USCDI, HER-EDW Modernizations’ data-quality risk including legacy data and Health Information Exchange (</a:t>
            </a:r>
            <a:r>
              <a:rPr lang="en-US" sz="1000" b="1" kern="1200" dirty="0">
                <a:solidFill>
                  <a:schemeClr val="tx1"/>
                </a:solidFill>
                <a:effectLst/>
                <a:latin typeface="Arial Narrow" panose="020B0606020202030204" pitchFamily="34" charset="0"/>
                <a:ea typeface="+mn-ea"/>
                <a:cs typeface="+mn-cs"/>
              </a:rPr>
              <a:t>HIE</a:t>
            </a:r>
            <a:r>
              <a:rPr lang="en-US" sz="1000" kern="1200" dirty="0">
                <a:solidFill>
                  <a:schemeClr val="tx1"/>
                </a:solidFill>
                <a:effectLst/>
                <a:latin typeface="Arial Narrow" panose="020B0606020202030204" pitchFamily="34" charset="0"/>
                <a:ea typeface="+mn-ea"/>
                <a:cs typeface="+mn-cs"/>
              </a:rPr>
              <a:t>) partners, among Qualified QHINs and the Recognized Coordinating Entity (</a:t>
            </a:r>
            <a:r>
              <a:rPr lang="en-US" sz="1000" b="1" kern="1200" dirty="0">
                <a:solidFill>
                  <a:schemeClr val="tx1"/>
                </a:solidFill>
                <a:effectLst/>
                <a:latin typeface="Arial Narrow" panose="020B0606020202030204" pitchFamily="34" charset="0"/>
                <a:ea typeface="+mn-ea"/>
                <a:cs typeface="+mn-cs"/>
              </a:rPr>
              <a:t>RCE</a:t>
            </a:r>
            <a:r>
              <a:rPr lang="en-US" sz="1000" kern="1200" dirty="0">
                <a:solidFill>
                  <a:schemeClr val="tx1"/>
                </a:solidFill>
                <a:effectLst/>
                <a:latin typeface="Arial Narrow" panose="020B0606020202030204" pitchFamily="34" charset="0"/>
                <a:ea typeface="+mn-ea"/>
                <a:cs typeface="+mn-cs"/>
              </a:rPr>
              <a:t>) relationships. </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due-to pre-coordinated data-representations for data entry, viewing, reporting and alerts </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Inconsistently mapped-to post-coordinated data-representations for analytics, reasoning and vice-versa,</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complicated by different granularities and ontologies within-and-across controlled vocabularies and code sets,</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Approach</a:t>
            </a:r>
            <a:r>
              <a:rPr lang="en-US" sz="1000" kern="1200" dirty="0">
                <a:solidFill>
                  <a:schemeClr val="tx1"/>
                </a:solidFill>
                <a:effectLst/>
                <a:latin typeface="Arial Narrow" panose="020B0606020202030204" pitchFamily="34" charset="0"/>
                <a:ea typeface="+mn-ea"/>
                <a:cs typeface="+mn-cs"/>
              </a:rPr>
              <a:t>: “</a:t>
            </a:r>
            <a:r>
              <a:rPr lang="en-US" sz="1000" i="1" kern="1200" dirty="0">
                <a:solidFill>
                  <a:schemeClr val="tx1"/>
                </a:solidFill>
                <a:effectLst/>
                <a:latin typeface="Arial Narrow" panose="020B0606020202030204" pitchFamily="34" charset="0"/>
                <a:ea typeface="+mn-ea"/>
                <a:cs typeface="+mn-cs"/>
              </a:rPr>
              <a:t>fit for use” </a:t>
            </a:r>
            <a:r>
              <a:rPr lang="en-US" sz="1000" kern="1200" dirty="0">
                <a:solidFill>
                  <a:schemeClr val="tx1"/>
                </a:solidFill>
                <a:effectLst/>
                <a:latin typeface="Arial Narrow" panose="020B0606020202030204" pitchFamily="34" charset="0"/>
                <a:ea typeface="+mn-ea"/>
                <a:cs typeface="+mn-cs"/>
              </a:rPr>
              <a:t>strategy enabling clinical analytics, reasoning and decision support. </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Pre-coordinated data entry for EHR entry and viewing is preferable; where, </a:t>
            </a:r>
          </a:p>
          <a:p>
            <a:pPr marL="1085850" lvl="2"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Context meta-data collection/analysis/timeliness should be based on the intended use, e.g., </a:t>
            </a:r>
          </a:p>
          <a:p>
            <a:pPr marL="1543050" lvl="3"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specific requirements use-cases, e.g., reporting, analytics, reasoning, decision support</a:t>
            </a:r>
          </a:p>
          <a:p>
            <a:pPr marL="1543050" lvl="3"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specific implementation-specification Detailed Clinical Models (DCMs)</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Post-coordinated “canned” EDW analytics, viewing and reporting are preferable; where, </a:t>
            </a:r>
          </a:p>
          <a:p>
            <a:pPr marL="1085850" lvl="2"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EDW can be optimized for multiple pre-defined use-cases/schemas/queries, considering</a:t>
            </a:r>
          </a:p>
          <a:p>
            <a:pPr marL="1543050" lvl="3"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Cost/quality of real-time transactional data vs. cost/quality of EDW canned views/reports.</a:t>
            </a:r>
          </a:p>
          <a:p>
            <a:pPr marL="1543050" lvl="3"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Outcomes measurements. </a:t>
            </a:r>
          </a:p>
          <a:p>
            <a:pPr marL="628650" lvl="1" indent="-171450">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Post-coordinated point-of care analytics and clinical decision support reasoning within scoped.</a:t>
            </a:r>
          </a:p>
          <a:p>
            <a:pPr marL="1085850" lvl="2"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real-time ad-hoc post-coordinated transactional analytics and reasoning can be high risk/cost and</a:t>
            </a:r>
          </a:p>
          <a:p>
            <a:pPr marL="1085850" lvl="2"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must have a use-case with a significant return-on-investment.</a:t>
            </a:r>
          </a:p>
          <a:p>
            <a:pPr marL="1085850" lvl="2" indent="-171450" fontAlgn="ctr">
              <a:buFont typeface="Arial" panose="020B0604020202020204" pitchFamily="34" charset="0"/>
              <a:buChar char="•"/>
            </a:pPr>
            <a:r>
              <a:rPr lang="en-US" sz="1000" kern="1200" dirty="0">
                <a:solidFill>
                  <a:schemeClr val="tx1"/>
                </a:solidFill>
                <a:effectLst/>
                <a:latin typeface="Arial Narrow" panose="020B0606020202030204" pitchFamily="34" charset="0"/>
                <a:ea typeface="+mn-ea"/>
                <a:cs typeface="+mn-cs"/>
              </a:rPr>
              <a:t>Point-of-care real-time lessons learned should influence “canned” EDW analytics over time</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Example: </a:t>
            </a:r>
            <a:r>
              <a:rPr lang="en-US" sz="1000" kern="1200" dirty="0">
                <a:solidFill>
                  <a:schemeClr val="tx1"/>
                </a:solidFill>
                <a:effectLst/>
                <a:latin typeface="Arial Narrow" panose="020B0606020202030204" pitchFamily="34" charset="0"/>
                <a:ea typeface="+mn-ea"/>
                <a:cs typeface="+mn-cs"/>
              </a:rPr>
              <a:t>pre/post coordinated data-representation forms. (expanded in appendix)</a:t>
            </a:r>
          </a:p>
          <a:p>
            <a:pPr lvl="1"/>
            <a:r>
              <a:rPr lang="en-US" sz="1000" kern="1200" dirty="0">
                <a:solidFill>
                  <a:schemeClr val="tx1"/>
                </a:solidFill>
                <a:effectLst/>
                <a:latin typeface="Arial Narrow" panose="020B0606020202030204" pitchFamily="34" charset="0"/>
                <a:ea typeface="+mn-ea"/>
                <a:cs typeface="+mn-cs"/>
              </a:rPr>
              <a:t>In a pre-coordinated coded clinical entry/viewing form, multiple concepts are brought together in one term. Pre-coordination allows for disambiguation of the relationship of the concepts into one term that might not be possible in post-coordinated systems – entry order is relevant here for example</a:t>
            </a:r>
          </a:p>
          <a:p>
            <a:pPr lvl="3" fontAlgn="ctr"/>
            <a:r>
              <a:rPr lang="en-US" sz="1000" kern="1200" dirty="0">
                <a:solidFill>
                  <a:schemeClr val="tx1"/>
                </a:solidFill>
                <a:effectLst/>
                <a:latin typeface="Arial Narrow" panose="020B0606020202030204" pitchFamily="34" charset="0"/>
                <a:ea typeface="+mn-ea"/>
                <a:cs typeface="+mn-cs"/>
              </a:rPr>
              <a:t>Clinicians text notes: “closed displaced-fracture on the right leg at the neck of the femur”</a:t>
            </a:r>
          </a:p>
          <a:p>
            <a:pPr lvl="3" fontAlgn="ctr"/>
            <a:r>
              <a:rPr lang="en-US" sz="1000" kern="1200" dirty="0">
                <a:solidFill>
                  <a:schemeClr val="tx1"/>
                </a:solidFill>
                <a:effectLst/>
                <a:latin typeface="Arial Narrow" panose="020B0606020202030204" pitchFamily="34" charset="0"/>
                <a:ea typeface="+mn-ea"/>
                <a:cs typeface="+mn-cs"/>
              </a:rPr>
              <a:t>ICD-10-CM, EHR data-entry form: displaced-femur fracture type III </a:t>
            </a:r>
          </a:p>
          <a:p>
            <a:pPr lvl="1"/>
            <a:r>
              <a:rPr lang="en-US" sz="1000" kern="1200" dirty="0">
                <a:solidFill>
                  <a:schemeClr val="tx1"/>
                </a:solidFill>
                <a:effectLst/>
                <a:latin typeface="Arial Narrow" panose="020B0606020202030204" pitchFamily="34" charset="0"/>
                <a:ea typeface="+mn-ea"/>
                <a:cs typeface="+mn-cs"/>
              </a:rPr>
              <a:t>In a post-coordinated or normalized data form, concepts are kept broader and separate to be selected and joined with Boolean operators in the process of searching. </a:t>
            </a:r>
          </a:p>
          <a:p>
            <a:pPr lvl="3" fontAlgn="ctr"/>
            <a:r>
              <a:rPr lang="en-US" sz="1000" kern="1200" dirty="0">
                <a:solidFill>
                  <a:schemeClr val="tx1"/>
                </a:solidFill>
                <a:effectLst/>
                <a:latin typeface="Arial Narrow" panose="020B0606020202030204" pitchFamily="34" charset="0"/>
                <a:ea typeface="+mn-ea"/>
                <a:cs typeface="+mn-cs"/>
              </a:rPr>
              <a:t>An initial post-coordinated representation of the above could be "fracture AND femur AND neck AND displaced AND right leg AND closed" – representation or query order is irrelevant here. </a:t>
            </a:r>
          </a:p>
          <a:p>
            <a:pPr lvl="3" fontAlgn="ctr"/>
            <a:r>
              <a:rPr lang="en-US" sz="1000" kern="1200" dirty="0">
                <a:solidFill>
                  <a:schemeClr val="tx1"/>
                </a:solidFill>
                <a:effectLst/>
                <a:latin typeface="Arial Narrow" panose="020B0606020202030204" pitchFamily="34" charset="0"/>
                <a:ea typeface="+mn-ea"/>
                <a:cs typeface="+mn-cs"/>
              </a:rPr>
              <a:t>SNOMED CT analytic form: fracture (morphologic abnormality), structure of neck of femur (body structure), right (laterality), plus primary procedure (qualifier value), etc. </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Summary</a:t>
            </a:r>
            <a:r>
              <a:rPr lang="en-US" sz="1000" kern="1200" dirty="0">
                <a:solidFill>
                  <a:schemeClr val="tx1"/>
                </a:solidFill>
                <a:effectLst/>
                <a:latin typeface="Arial Narrow" panose="020B0606020202030204" pitchFamily="34" charset="0"/>
                <a:ea typeface="+mn-ea"/>
                <a:cs typeface="+mn-cs"/>
              </a:rPr>
              <a:t>: Data quality solutions that are both optimized for clinician data entry, and analytics and reasoning, require ETL to have clinician data-entry bi-directional mapping, without loss of information, to normalized analytic post-coordinated form; where observations have associated-context, which can be multi-faceted, including workflow, provenance and intended use.</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Recommendation</a:t>
            </a:r>
            <a:r>
              <a:rPr lang="en-US" sz="1000" kern="1200" dirty="0">
                <a:solidFill>
                  <a:schemeClr val="tx1"/>
                </a:solidFill>
                <a:effectLst/>
                <a:latin typeface="Arial Narrow" panose="020B0606020202030204" pitchFamily="34" charset="0"/>
                <a:ea typeface="+mn-ea"/>
                <a:cs typeface="+mn-cs"/>
              </a:rPr>
              <a:t>: EHR Modernizations’ risk mitigation use methodologies, technologies and tools from the FHA-FHIM, VA-SOLOR and HL7 CIC-EHR-CIMI projects being standardized at HL7 and operationalized at HSPC. A focused TEFCA-USCDI tiger team is needed to align the many informatics considerations, technologies, methodologies and tools into a data-quality stewardship and governance process, technology-and-tools methodology empowering efficient and effective 1:1 pre/post coordinated ETL mappings. </a:t>
            </a:r>
          </a:p>
          <a:p>
            <a:pPr marL="228600" lvl="0" indent="-228600">
              <a:buFont typeface="+mj-lt"/>
              <a:buAutoNum type="arabicPeriod"/>
            </a:pPr>
            <a:r>
              <a:rPr lang="en-US" sz="1000" b="1" kern="1200" dirty="0">
                <a:solidFill>
                  <a:schemeClr val="tx1"/>
                </a:solidFill>
                <a:effectLst/>
                <a:latin typeface="Arial Narrow" panose="020B0606020202030204" pitchFamily="34" charset="0"/>
                <a:ea typeface="+mn-ea"/>
                <a:cs typeface="+mn-cs"/>
              </a:rPr>
              <a:t>Benefit</a:t>
            </a:r>
            <a:r>
              <a:rPr lang="en-US" sz="1000" kern="1200" dirty="0">
                <a:solidFill>
                  <a:schemeClr val="tx1"/>
                </a:solidFill>
                <a:effectLst/>
                <a:latin typeface="Arial Narrow" panose="020B0606020202030204" pitchFamily="34" charset="0"/>
                <a:ea typeface="+mn-ea"/>
                <a:cs typeface="+mn-cs"/>
              </a:rPr>
              <a:t>: Positively impact computable interoperability within-and-among Health Information Exchange (</a:t>
            </a:r>
            <a:r>
              <a:rPr lang="en-US" sz="1000" b="1" kern="1200" dirty="0">
                <a:solidFill>
                  <a:schemeClr val="tx1"/>
                </a:solidFill>
                <a:effectLst/>
                <a:latin typeface="Arial Narrow" panose="020B0606020202030204" pitchFamily="34" charset="0"/>
                <a:ea typeface="+mn-ea"/>
                <a:cs typeface="+mn-cs"/>
              </a:rPr>
              <a:t>HIE</a:t>
            </a:r>
            <a:r>
              <a:rPr lang="en-US" sz="1000" kern="1200" dirty="0">
                <a:solidFill>
                  <a:schemeClr val="tx1"/>
                </a:solidFill>
                <a:effectLst/>
                <a:latin typeface="Arial Narrow" panose="020B0606020202030204" pitchFamily="34" charset="0"/>
                <a:ea typeface="+mn-ea"/>
                <a:cs typeface="+mn-cs"/>
              </a:rPr>
              <a:t>) partners, among Qualified QHINs and the Recognized Coordinating Entity (</a:t>
            </a:r>
            <a:r>
              <a:rPr lang="en-US" sz="1000" b="1" kern="1200" dirty="0">
                <a:solidFill>
                  <a:schemeClr val="tx1"/>
                </a:solidFill>
                <a:effectLst/>
                <a:latin typeface="Arial Narrow" panose="020B0606020202030204" pitchFamily="34" charset="0"/>
                <a:ea typeface="+mn-ea"/>
                <a:cs typeface="+mn-cs"/>
              </a:rPr>
              <a:t>RCE</a:t>
            </a:r>
            <a:r>
              <a:rPr lang="en-US" sz="1000" kern="1200" dirty="0">
                <a:solidFill>
                  <a:schemeClr val="tx1"/>
                </a:solidFill>
                <a:effectLst/>
                <a:latin typeface="Arial Narrow" panose="020B0606020202030204" pitchFamily="34" charset="0"/>
                <a:ea typeface="+mn-ea"/>
                <a:cs typeface="+mn-cs"/>
              </a:rPr>
              <a:t>) by sharing the ETL bi-directional, without loss of information, and value sets within SOLOR (SNOMED LOINC, </a:t>
            </a:r>
            <a:r>
              <a:rPr lang="en-US" sz="1000" kern="1200" dirty="0" err="1">
                <a:solidFill>
                  <a:schemeClr val="tx1"/>
                </a:solidFill>
                <a:effectLst/>
                <a:latin typeface="Arial Narrow" panose="020B0606020202030204" pitchFamily="34" charset="0"/>
                <a:ea typeface="+mn-ea"/>
                <a:cs typeface="+mn-cs"/>
              </a:rPr>
              <a:t>RxNorm</a:t>
            </a:r>
            <a:r>
              <a:rPr lang="en-US" sz="1000" kern="1200" dirty="0">
                <a:solidFill>
                  <a:schemeClr val="tx1"/>
                </a:solidFill>
                <a:effectLst/>
                <a:latin typeface="Arial Narrow" panose="020B0606020202030204" pitchFamily="34" charset="0"/>
                <a:ea typeface="+mn-ea"/>
                <a:cs typeface="+mn-cs"/>
              </a:rPr>
              <a:t>) US Realm extension. Improved computable semantic-interoperability empowers better analytics, reasoning, and outcomes measurements and Patient Value (Safety, Quality, Cost). </a:t>
            </a:r>
            <a:endParaRPr lang="en-US" sz="1000"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1</a:t>
            </a:fld>
            <a:endParaRPr lang="en-US" dirty="0"/>
          </a:p>
        </p:txBody>
      </p:sp>
    </p:spTree>
    <p:extLst>
      <p:ext uri="{BB962C8B-B14F-4D97-AF65-F5344CB8AC3E}">
        <p14:creationId xmlns:p14="http://schemas.microsoft.com/office/powerpoint/2010/main" val="413291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dirty="0">
                <a:latin typeface="Arial Narrow" panose="020B0606020202030204" pitchFamily="34" charset="0"/>
              </a:rPr>
              <a:t>The benefit of standard</a:t>
            </a:r>
            <a:r>
              <a:rPr lang="en-US" sz="1400" baseline="0" dirty="0">
                <a:latin typeface="Arial Narrow" panose="020B0606020202030204" pitchFamily="34" charset="0"/>
              </a:rPr>
              <a:t> USCDI-FHIM-CIMI Principles and Reference Models resulting in Detailed Clinical Models (DCMs) for EDXL, FHIR, CDA and NIEM is an Architectural Framework</a:t>
            </a:r>
            <a:r>
              <a:rPr lang="en-US" sz="1400" dirty="0">
                <a:latin typeface="Arial Narrow" panose="020B0606020202030204" pitchFamily="34" charset="0"/>
              </a:rPr>
              <a:t> for computable</a:t>
            </a:r>
            <a:r>
              <a:rPr lang="en-US" sz="1400" baseline="0" dirty="0">
                <a:latin typeface="Arial Narrow" panose="020B0606020202030204" pitchFamily="34" charset="0"/>
              </a:rPr>
              <a:t> semantic-</a:t>
            </a:r>
            <a:r>
              <a:rPr lang="en-US" sz="1400" dirty="0">
                <a:latin typeface="Arial Narrow" panose="020B0606020202030204" pitchFamily="34" charset="0"/>
              </a:rPr>
              <a:t>interoperability aka interpretability across time, locations, systems and care contexts, assuming the re-usable “stack” is standardized and has widespread implementation. Seamless</a:t>
            </a:r>
            <a:r>
              <a:rPr lang="en-US" sz="1400" baseline="0" dirty="0">
                <a:latin typeface="Arial Narrow" panose="020B0606020202030204" pitchFamily="34" charset="0"/>
              </a:rPr>
              <a:t> tools can result in efficiency and effectiveness. </a:t>
            </a:r>
            <a:r>
              <a:rPr lang="en-US" sz="1400" dirty="0">
                <a:latin typeface="Arial Narrow" panose="020B0606020202030204" pitchFamily="34" charset="0"/>
              </a:rPr>
              <a:t>This information-model “stack” foundation is mission-essential for </a:t>
            </a:r>
          </a:p>
          <a:p>
            <a:pPr marL="171450" lvl="0" indent="-171450">
              <a:buFont typeface="Wingdings" panose="05000000000000000000" pitchFamily="2" charset="2"/>
              <a:buChar char="Ø"/>
            </a:pPr>
            <a:r>
              <a:rPr lang="en-US" sz="1400" dirty="0">
                <a:latin typeface="Arial Narrow" panose="020B0606020202030204" pitchFamily="34" charset="0"/>
              </a:rPr>
              <a:t>collection, communication, aggregation and interpretation of patient data to accelerate secondary uses in public health, disease surveillance, post-approval monitoring, and patient-centered outcomes research. </a:t>
            </a:r>
          </a:p>
          <a:p>
            <a:pPr marL="171450" lvl="0" indent="-171450">
              <a:buFont typeface="Wingdings" panose="05000000000000000000" pitchFamily="2" charset="2"/>
              <a:buChar char="Ø"/>
            </a:pPr>
            <a:r>
              <a:rPr lang="en-US" sz="1400" dirty="0">
                <a:latin typeface="Arial Narrow" panose="020B0606020202030204" pitchFamily="34" charset="0"/>
              </a:rPr>
              <a:t>health-related services including telecare, clinical decision support, research, and quality measurement, improving healthcare access, quality, and uniformity. </a:t>
            </a:r>
          </a:p>
          <a:p>
            <a:pPr marL="171450" lvl="0" indent="-171450">
              <a:buFont typeface="Wingdings" panose="05000000000000000000" pitchFamily="2" charset="2"/>
              <a:buChar char="Ø"/>
            </a:pPr>
            <a:r>
              <a:rPr lang="en-US" sz="1400" dirty="0">
                <a:latin typeface="Arial Narrow" panose="020B0606020202030204" pitchFamily="34" charset="0"/>
              </a:rPr>
              <a:t>patients, clinicians, and the public to realize major benefits from improved care coordination, reduction of medical errors, and decreased costs resulting in healthier lives.</a:t>
            </a:r>
          </a:p>
        </p:txBody>
      </p:sp>
      <p:sp>
        <p:nvSpPr>
          <p:cNvPr id="4" name="Slide Number Placeholder 3"/>
          <p:cNvSpPr>
            <a:spLocks noGrp="1"/>
          </p:cNvSpPr>
          <p:nvPr>
            <p:ph type="sldNum" sz="quarter" idx="10"/>
          </p:nvPr>
        </p:nvSpPr>
        <p:spPr/>
        <p:txBody>
          <a:bodyPr/>
          <a:lstStyle/>
          <a:p>
            <a:fld id="{C4C54939-C608-486A-BE30-E8A8CF819837}" type="slidenum">
              <a:rPr lang="en-US" smtClean="0"/>
              <a:t>10</a:t>
            </a:fld>
            <a:endParaRPr lang="en-US" dirty="0"/>
          </a:p>
        </p:txBody>
      </p:sp>
    </p:spTree>
    <p:extLst>
      <p:ext uri="{BB962C8B-B14F-4D97-AF65-F5344CB8AC3E}">
        <p14:creationId xmlns:p14="http://schemas.microsoft.com/office/powerpoint/2010/main" val="335452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IT objective</a:t>
            </a:r>
            <a:r>
              <a:rPr lang="en-US" sz="1200" kern="1200" dirty="0">
                <a:solidFill>
                  <a:schemeClr val="tx1"/>
                </a:solidFill>
                <a:effectLst/>
                <a:latin typeface="+mn-lt"/>
                <a:ea typeface="+mn-ea"/>
                <a:cs typeface="+mn-cs"/>
              </a:rPr>
              <a:t> is to make the appropriate data available when it is needed, where it needed and how it is needed. We plan to integrate existing models, with semantically-consistent computable-data, including provenance data (who, what, when, where, why, how) across different platforms, e.g., population health, Clinical Decision support, EHR patient documentation systems, etc. using tooling to generate various implementation styles, including HL7 Fast Healthcare Interoperable Resources (FHIR). </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11</a:t>
            </a:fld>
            <a:endParaRPr lang="en-US" dirty="0"/>
          </a:p>
        </p:txBody>
      </p:sp>
    </p:spTree>
    <p:extLst>
      <p:ext uri="{BB962C8B-B14F-4D97-AF65-F5344CB8AC3E}">
        <p14:creationId xmlns:p14="http://schemas.microsoft.com/office/powerpoint/2010/main" val="211167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12</a:t>
            </a:fld>
            <a:endParaRPr lang="en-US" dirty="0"/>
          </a:p>
        </p:txBody>
      </p:sp>
    </p:spTree>
    <p:extLst>
      <p:ext uri="{BB962C8B-B14F-4D97-AF65-F5344CB8AC3E}">
        <p14:creationId xmlns:p14="http://schemas.microsoft.com/office/powerpoint/2010/main" val="316300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13</a:t>
            </a:fld>
            <a:endParaRPr lang="en-US" dirty="0"/>
          </a:p>
        </p:txBody>
      </p:sp>
    </p:spTree>
    <p:extLst>
      <p:ext uri="{BB962C8B-B14F-4D97-AF65-F5344CB8AC3E}">
        <p14:creationId xmlns:p14="http://schemas.microsoft.com/office/powerpoint/2010/main" val="160391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This strategy focuses on the Extraction, Transformation and Load (</a:t>
            </a:r>
            <a:r>
              <a:rPr lang="en-US" b="1" dirty="0">
                <a:latin typeface="Arial Narrow" panose="020B0606020202030204" pitchFamily="34" charset="0"/>
              </a:rPr>
              <a:t>ETL</a:t>
            </a:r>
            <a:r>
              <a:rPr lang="en-US" dirty="0">
                <a:latin typeface="Arial Narrow" panose="020B0606020202030204" pitchFamily="34" charset="0"/>
              </a:rPr>
              <a:t>) process from an EHR core “bespoke/proprietary” data model’s bi-directional data mapping, without loss of information, to a normalized analytic post-coordinated form, which can be maintained and governed independent of the operational EHR systems’ deployments. Our scope assumes ONC TEFCA addresses the trust and common use requirements and NIST CSF addresses the security requirements.  This ETL focused strategy also applies to legacy data and Health Information Exchange (</a:t>
            </a:r>
            <a:r>
              <a:rPr lang="en-US" b="1" dirty="0">
                <a:latin typeface="Arial Narrow" panose="020B0606020202030204" pitchFamily="34" charset="0"/>
              </a:rPr>
              <a:t>HIE</a:t>
            </a:r>
            <a:r>
              <a:rPr lang="en-US" dirty="0">
                <a:latin typeface="Arial Narrow" panose="020B0606020202030204" pitchFamily="34" charset="0"/>
              </a:rPr>
              <a:t>) data-sharing. If operationalized at a national and ideally international level, the strategy can meet the worst-case, high-value combat-casualty and disaster-management use-cases’ requirement for computable-interoperability amongst disparate partners collaborating within an ad-hoc set of heterogeneous systems, during a wounded-warrior or medically-impacted civilian patient-movement episode across an emergency-management continuum-of-care. The pragmatic dual-use strategy uses ONC-FHA-NIST-OASIS-HL7-NIEM-HSPC standards, policies, methodologies, technologies and model-driven-development tools for federated EDXL-FHIR-CDA-IEPD APIs, and reference implementation (guides, test-fixtures, methodologies, technologies, tools, components, software development kits) using US Core Data for Interoperability and US SNOMED extension for LOINC and </a:t>
            </a:r>
            <a:r>
              <a:rPr lang="en-US" dirty="0" err="1">
                <a:latin typeface="Arial Narrow" panose="020B0606020202030204" pitchFamily="34" charset="0"/>
              </a:rPr>
              <a:t>RxNorm</a:t>
            </a:r>
            <a:r>
              <a:rPr lang="en-US" dirty="0">
                <a:latin typeface="Arial Narrow" panose="020B0606020202030204" pitchFamily="34" charset="0"/>
              </a:rPr>
              <a:t> terminology by Federal Agencies, partners, researchers, venders and contractors.</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a:t>
            </a:fld>
            <a:endParaRPr lang="en-US" dirty="0"/>
          </a:p>
        </p:txBody>
      </p:sp>
    </p:spTree>
    <p:extLst>
      <p:ext uri="{BB962C8B-B14F-4D97-AF65-F5344CB8AC3E}">
        <p14:creationId xmlns:p14="http://schemas.microsoft.com/office/powerpoint/2010/main" val="404775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Narrow" panose="020B0606020202030204" pitchFamily="34" charset="0"/>
              </a:rPr>
              <a:t>Requirements</a:t>
            </a:r>
            <a:r>
              <a:rPr lang="en-US" sz="1200" dirty="0">
                <a:latin typeface="Arial Narrow" panose="020B0606020202030204" pitchFamily="34" charset="0"/>
              </a:rPr>
              <a:t>: computable-interoperability  amongst disparate partners collaborating with an ad-hoc set of heterogeneous systems, during a disaster response  patient-movement episode across the continuum-of-care.</a:t>
            </a:r>
            <a:endParaRPr lang="en-US" sz="1100" dirty="0">
              <a:latin typeface="Arial Narrow" panose="020B060602020203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4C9DA61F-37F8-42E0-9944-F26B6C396E86}" type="slidenum">
              <a:rPr lang="en-US" smtClean="0"/>
              <a:pPr>
                <a:defRPr/>
              </a:pPr>
              <a:t>3</a:t>
            </a:fld>
            <a:endParaRPr lang="en-US"/>
          </a:p>
        </p:txBody>
      </p:sp>
    </p:spTree>
    <p:extLst>
      <p:ext uri="{BB962C8B-B14F-4D97-AF65-F5344CB8AC3E}">
        <p14:creationId xmlns:p14="http://schemas.microsoft.com/office/powerpoint/2010/main" val="1576692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dirty="0">
                <a:latin typeface="Arial Narrow" panose="020B0606020202030204" pitchFamily="34" charset="0"/>
              </a:rPr>
              <a:t>The benefit of standard</a:t>
            </a:r>
            <a:r>
              <a:rPr lang="en-US" sz="1400" baseline="0" dirty="0">
                <a:latin typeface="Arial Narrow" panose="020B0606020202030204" pitchFamily="34" charset="0"/>
              </a:rPr>
              <a:t> USCDI-FHIM-CIMI Principles and Reference Models resulting in Detailed Clinical Models (DCMs) for EDXL, FHIR, CDA and NIEM is an Architectural Framework</a:t>
            </a:r>
            <a:r>
              <a:rPr lang="en-US" sz="1400" dirty="0">
                <a:latin typeface="Arial Narrow" panose="020B0606020202030204" pitchFamily="34" charset="0"/>
              </a:rPr>
              <a:t> for computable</a:t>
            </a:r>
            <a:r>
              <a:rPr lang="en-US" sz="1400" baseline="0" dirty="0">
                <a:latin typeface="Arial Narrow" panose="020B0606020202030204" pitchFamily="34" charset="0"/>
              </a:rPr>
              <a:t> semantic-</a:t>
            </a:r>
            <a:r>
              <a:rPr lang="en-US" sz="1400" dirty="0">
                <a:latin typeface="Arial Narrow" panose="020B0606020202030204" pitchFamily="34" charset="0"/>
              </a:rPr>
              <a:t>interoperability aka interpretability across time, locations, systems and care contexts, assuming the re-usable “stack” is standardized and has widespread implementation. Seamless</a:t>
            </a:r>
            <a:r>
              <a:rPr lang="en-US" sz="1400" baseline="0" dirty="0">
                <a:latin typeface="Arial Narrow" panose="020B0606020202030204" pitchFamily="34" charset="0"/>
              </a:rPr>
              <a:t> tools can result in efficiency and effectiveness. </a:t>
            </a:r>
            <a:r>
              <a:rPr lang="en-US" sz="1400" dirty="0">
                <a:latin typeface="Arial Narrow" panose="020B0606020202030204" pitchFamily="34" charset="0"/>
              </a:rPr>
              <a:t>This information-model “stack” foundation is mission-essential for </a:t>
            </a:r>
          </a:p>
          <a:p>
            <a:pPr marL="171450" lvl="0" indent="-171450">
              <a:buFont typeface="Wingdings" panose="05000000000000000000" pitchFamily="2" charset="2"/>
              <a:buChar char="Ø"/>
            </a:pPr>
            <a:r>
              <a:rPr lang="en-US" sz="1400" dirty="0">
                <a:latin typeface="Arial Narrow" panose="020B0606020202030204" pitchFamily="34" charset="0"/>
              </a:rPr>
              <a:t>collection, communication, aggregation and interpretation of patient data to accelerate secondary uses in public health, disease surveillance, post-approval monitoring, and patient-centered outcomes research. </a:t>
            </a:r>
          </a:p>
          <a:p>
            <a:pPr marL="171450" lvl="0" indent="-171450">
              <a:buFont typeface="Wingdings" panose="05000000000000000000" pitchFamily="2" charset="2"/>
              <a:buChar char="Ø"/>
            </a:pPr>
            <a:r>
              <a:rPr lang="en-US" sz="1400" dirty="0">
                <a:latin typeface="Arial Narrow" panose="020B0606020202030204" pitchFamily="34" charset="0"/>
              </a:rPr>
              <a:t>health-related services including telecare, clinical decision support, research, and quality measurement, improving healthcare access, quality, and uniformity. </a:t>
            </a:r>
          </a:p>
          <a:p>
            <a:pPr marL="171450" lvl="0" indent="-171450">
              <a:buFont typeface="Wingdings" panose="05000000000000000000" pitchFamily="2" charset="2"/>
              <a:buChar char="Ø"/>
            </a:pPr>
            <a:r>
              <a:rPr lang="en-US" sz="1400" dirty="0">
                <a:latin typeface="Arial Narrow" panose="020B0606020202030204" pitchFamily="34" charset="0"/>
              </a:rPr>
              <a:t>patients, clinicians, and the public to realize major benefits from improved care coordination, reduction of medical errors, and decreased costs resulting in healthier lives.</a:t>
            </a:r>
          </a:p>
        </p:txBody>
      </p:sp>
      <p:sp>
        <p:nvSpPr>
          <p:cNvPr id="4" name="Slide Number Placeholder 3"/>
          <p:cNvSpPr>
            <a:spLocks noGrp="1"/>
          </p:cNvSpPr>
          <p:nvPr>
            <p:ph type="sldNum" sz="quarter" idx="10"/>
          </p:nvPr>
        </p:nvSpPr>
        <p:spPr/>
        <p:txBody>
          <a:bodyPr/>
          <a:lstStyle/>
          <a:p>
            <a:fld id="{C4C54939-C608-486A-BE30-E8A8CF819837}" type="slidenum">
              <a:rPr lang="en-US" smtClean="0"/>
              <a:t>4</a:t>
            </a:fld>
            <a:endParaRPr lang="en-US" dirty="0"/>
          </a:p>
        </p:txBody>
      </p:sp>
    </p:spTree>
    <p:extLst>
      <p:ext uri="{BB962C8B-B14F-4D97-AF65-F5344CB8AC3E}">
        <p14:creationId xmlns:p14="http://schemas.microsoft.com/office/powerpoint/2010/main" val="23766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spcBef>
                <a:spcPts val="600"/>
              </a:spcBef>
              <a:buFont typeface="Wingdings" panose="05000000000000000000" pitchFamily="2" charset="2"/>
              <a:buNone/>
            </a:pPr>
            <a:r>
              <a:rPr lang="en-US" sz="1200" b="1" dirty="0">
                <a:latin typeface="Arial Narrow" panose="020B0606020202030204" pitchFamily="34" charset="0"/>
              </a:rPr>
              <a:t>Requirements</a:t>
            </a:r>
            <a:r>
              <a:rPr lang="en-US" sz="1200" dirty="0">
                <a:latin typeface="Arial Narrow" panose="020B0606020202030204" pitchFamily="34" charset="0"/>
              </a:rPr>
              <a:t>: computable-interoperability  amongst disparate partners collaborating with an ad-hoc set of heterogeneous systems, during a disaster response  patient-movement episode across the continuum-of-care.</a:t>
            </a:r>
            <a:endParaRPr lang="en-US" sz="1100" dirty="0">
              <a:latin typeface="Arial Narrow" panose="020B060602020203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4C9DA61F-37F8-42E0-9944-F26B6C396E86}" type="slidenum">
              <a:rPr lang="en-US" smtClean="0"/>
              <a:pPr>
                <a:defRPr/>
              </a:pPr>
              <a:t>5</a:t>
            </a:fld>
            <a:endParaRPr lang="en-US"/>
          </a:p>
        </p:txBody>
      </p:sp>
    </p:spTree>
    <p:extLst>
      <p:ext uri="{BB962C8B-B14F-4D97-AF65-F5344CB8AC3E}">
        <p14:creationId xmlns:p14="http://schemas.microsoft.com/office/powerpoint/2010/main" val="375770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spcBef>
                <a:spcPts val="600"/>
              </a:spcBef>
              <a:buFont typeface="Wingdings" panose="05000000000000000000" pitchFamily="2" charset="2"/>
              <a:buNone/>
            </a:pPr>
            <a:r>
              <a:rPr lang="en-US" sz="1200" b="1" i="0" u="none" strike="noStrike" kern="1200" baseline="0" dirty="0">
                <a:solidFill>
                  <a:schemeClr val="tx1"/>
                </a:solidFill>
                <a:latin typeface="+mn-lt"/>
                <a:ea typeface="+mn-ea"/>
                <a:cs typeface="+mn-cs"/>
              </a:rPr>
              <a:t>TEFCA-USCDI-FHIM, OASIS (CAP, DE-TEP, HAVE), HL7 (V2, FHIR, C-CDA), </a:t>
            </a:r>
          </a:p>
          <a:p>
            <a:pPr marL="0" indent="0" algn="ctr">
              <a:spcBef>
                <a:spcPts val="600"/>
              </a:spcBef>
              <a:buFont typeface="Wingdings" panose="05000000000000000000" pitchFamily="2" charset="2"/>
              <a:buNone/>
            </a:pPr>
            <a:r>
              <a:rPr lang="en-US" sz="1200" b="1" i="0" u="none" strike="noStrike" kern="1200" baseline="0" dirty="0">
                <a:solidFill>
                  <a:schemeClr val="tx1"/>
                </a:solidFill>
                <a:latin typeface="+mn-lt"/>
                <a:ea typeface="+mn-ea"/>
                <a:cs typeface="+mn-cs"/>
              </a:rPr>
              <a:t>NIEM IEPD, HSPC (SOLOR, SMART) </a:t>
            </a:r>
            <a:endParaRPr lang="en-US" sz="1400" b="1" dirty="0">
              <a:latin typeface="Arial Narrow" panose="020B0606020202030204" pitchFamily="34" charset="0"/>
            </a:endParaRPr>
          </a:p>
          <a:p>
            <a:pPr marL="171450" indent="-171450">
              <a:spcBef>
                <a:spcPts val="600"/>
              </a:spcBef>
              <a:buFont typeface="Wingdings" panose="05000000000000000000" pitchFamily="2" charset="2"/>
              <a:buChar char="Ø"/>
            </a:pPr>
            <a:r>
              <a:rPr lang="en-US" sz="1400" b="1" dirty="0">
                <a:latin typeface="Arial Narrow" panose="020B0606020202030204" pitchFamily="34" charset="0"/>
              </a:rPr>
              <a:t>Health IT Architecture</a:t>
            </a:r>
            <a:r>
              <a:rPr lang="en-US" sz="1400" dirty="0">
                <a:latin typeface="Arial Narrow" panose="020B0606020202030204" pitchFamily="34" charset="0"/>
              </a:rPr>
              <a:t>: light-weight open-source cross-platform APIs and software development kits supporting harmonized USCDI-FHIM-OASIS-HL7-SOLOR data-sharing across federated EDXL,FHIR, C-CDA, NIEM implementations</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Fully-qualified USCDI-FHIM-CIMI detailed clinical models (DCMs) are clear, complete, concise, correct and consistent logical requirements-specifications.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SOLOR models-of-meaning enable computable data-information sharing empowering population-analytics and decision-support reasoning.</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Smart Healthcare IT and Mobile Apps are efficiently-and-effectively updated by an agile Model-Driven Development (MDD) methodology.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MDD produces quality operational EDXL, FHIR, C-CDA, IEPD APIs, components and test fixtures. </a:t>
            </a:r>
          </a:p>
          <a:p>
            <a:pPr marL="171450" indent="-171450">
              <a:buFont typeface="Arial" panose="020B0604020202020204" pitchFamily="34" charset="0"/>
              <a:buChar char="•"/>
            </a:pPr>
            <a:endParaRPr lang="en-US" sz="1400"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6</a:t>
            </a:fld>
            <a:endParaRPr lang="en-US" dirty="0"/>
          </a:p>
        </p:txBody>
      </p:sp>
    </p:spTree>
    <p:extLst>
      <p:ext uri="{BB962C8B-B14F-4D97-AF65-F5344CB8AC3E}">
        <p14:creationId xmlns:p14="http://schemas.microsoft.com/office/powerpoint/2010/main" val="184588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IT objective</a:t>
            </a:r>
            <a:r>
              <a:rPr lang="en-US" sz="1200" kern="1200" dirty="0">
                <a:solidFill>
                  <a:schemeClr val="tx1"/>
                </a:solidFill>
                <a:effectLst/>
                <a:latin typeface="+mn-lt"/>
                <a:ea typeface="+mn-ea"/>
                <a:cs typeface="+mn-cs"/>
              </a:rPr>
              <a:t> is to make the appropriate data available when it is needed, where it needed and how it is needed. We plan to integrate existing models, with semantically-consistent computable-data, including provenance data (who, what, when, where, why, how) across different platforms, e.g., population health, Clinical Decision support, EHR patient documentation systems, etc. using tooling to generate various implementation styles, including HL7 Fast Healthcare Interoperable Resources (FHIR). </a:t>
            </a: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Data quality</a:t>
            </a:r>
            <a:r>
              <a:rPr lang="en-US" sz="1200" u="none"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the lynchpin to patient value (safety, quality, cost). An Health IT’s objective is to provide secure quality-data services-and-transport across a trusted-continuum of patient-care workflows, enabling computable semantic-interoperability. This empowers a data-information transition to knowledge-wisdom “Learning Health” and “Population-Based Medicine” system APIs, components and services. </a:t>
            </a:r>
          </a:p>
          <a:p>
            <a:pPr lvl="1"/>
            <a:r>
              <a:rPr lang="en-US" sz="1200" b="1" kern="1200" dirty="0">
                <a:solidFill>
                  <a:schemeClr val="tx1"/>
                </a:solidFill>
                <a:effectLst/>
                <a:latin typeface="+mn-lt"/>
                <a:ea typeface="+mn-ea"/>
                <a:cs typeface="+mn-cs"/>
              </a:rPr>
              <a:t>Policy</a:t>
            </a:r>
            <a:r>
              <a:rPr lang="en-US" sz="1200" kern="1200" dirty="0">
                <a:solidFill>
                  <a:schemeClr val="tx1"/>
                </a:solidFill>
                <a:effectLst/>
                <a:latin typeface="+mn-lt"/>
                <a:ea typeface="+mn-ea"/>
                <a:cs typeface="+mn-cs"/>
              </a:rPr>
              <a:t>: TEFCA-USCDI-ISA, NIST Cybersecurity</a:t>
            </a:r>
          </a:p>
          <a:p>
            <a:pPr lvl="1"/>
            <a:r>
              <a:rPr lang="en-US" sz="1200" b="1" kern="1200" dirty="0">
                <a:solidFill>
                  <a:schemeClr val="tx1"/>
                </a:solidFill>
                <a:effectLst/>
                <a:latin typeface="+mn-lt"/>
                <a:ea typeface="+mn-ea"/>
                <a:cs typeface="+mn-cs"/>
              </a:rPr>
              <a:t>Technology</a:t>
            </a:r>
            <a:r>
              <a:rPr lang="en-US" sz="1200" kern="1200" dirty="0">
                <a:solidFill>
                  <a:schemeClr val="tx1"/>
                </a:solidFill>
                <a:effectLst/>
                <a:latin typeface="+mn-lt"/>
                <a:ea typeface="+mn-ea"/>
                <a:cs typeface="+mn-cs"/>
              </a:rPr>
              <a:t>: FHA (FHIM, SIGG), HL7 (V2, CDA, FHIT, CIMI), OASIS EDXL (CAP DE-TEP, HAVE), HSPC (SOLOR, SMART), NIEM IEPD</a:t>
            </a:r>
          </a:p>
          <a:p>
            <a:pPr lvl="1"/>
            <a:r>
              <a:rPr lang="en-US" sz="1200" b="1" kern="1200" dirty="0">
                <a:solidFill>
                  <a:schemeClr val="tx1"/>
                </a:solidFill>
                <a:effectLst/>
                <a:latin typeface="+mn-lt"/>
                <a:ea typeface="+mn-ea"/>
                <a:cs typeface="+mn-cs"/>
              </a:rPr>
              <a:t>Methodology</a:t>
            </a:r>
            <a:r>
              <a:rPr lang="en-US" sz="1200" kern="1200" dirty="0">
                <a:solidFill>
                  <a:schemeClr val="tx1"/>
                </a:solidFill>
                <a:effectLst/>
                <a:latin typeface="+mn-lt"/>
                <a:ea typeface="+mn-ea"/>
                <a:cs typeface="+mn-cs"/>
              </a:rPr>
              <a:t>: CIMI DCM Structure-models, HSPC SOLOR meaning-models, NIST cybersecurity models</a:t>
            </a:r>
          </a:p>
          <a:p>
            <a:pPr lvl="1"/>
            <a:r>
              <a:rPr lang="en-US" sz="1200" kern="1200" dirty="0">
                <a:solidFill>
                  <a:schemeClr val="tx1"/>
                </a:solidFill>
                <a:effectLst/>
                <a:latin typeface="+mn-lt"/>
                <a:ea typeface="+mn-ea"/>
                <a:cs typeface="+mn-cs"/>
              </a:rPr>
              <a:t>ONC USCDI data-models FHIM Information-models</a:t>
            </a:r>
          </a:p>
          <a:p>
            <a:pPr lvl="1"/>
            <a:r>
              <a:rPr lang="en-US" sz="1200" b="1" kern="1200" dirty="0">
                <a:solidFill>
                  <a:schemeClr val="tx1"/>
                </a:solidFill>
                <a:effectLst/>
                <a:latin typeface="+mn-lt"/>
                <a:ea typeface="+mn-ea"/>
                <a:cs typeface="+mn-cs"/>
              </a:rPr>
              <a:t>Organizations</a:t>
            </a:r>
            <a:r>
              <a:rPr lang="en-US" sz="1200" kern="1200" dirty="0">
                <a:solidFill>
                  <a:schemeClr val="tx1"/>
                </a:solidFill>
                <a:effectLst/>
                <a:latin typeface="+mn-lt"/>
                <a:ea typeface="+mn-ea"/>
                <a:cs typeface="+mn-cs"/>
              </a:rPr>
              <a:t>:  Participant Enterprise Networks, Health information Exchange (HIE) Networks (HINs), TEFCA Qualified HINs (QHINs), TEFCA Recognized Coordinating Entity (RCE)</a:t>
            </a:r>
          </a:p>
          <a:p>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7</a:t>
            </a:fld>
            <a:endParaRPr lang="en-US" dirty="0"/>
          </a:p>
        </p:txBody>
      </p:sp>
    </p:spTree>
    <p:extLst>
      <p:ext uri="{BB962C8B-B14F-4D97-AF65-F5344CB8AC3E}">
        <p14:creationId xmlns:p14="http://schemas.microsoft.com/office/powerpoint/2010/main" val="146881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n-US" sz="1200" dirty="0">
                <a:latin typeface="Arial Narrow" panose="020B0606020202030204" pitchFamily="34" charset="0"/>
              </a:rPr>
              <a:t>The 50-year data-quality lesson learned, and conundrum is, clinicians prefer pre-coordinated data-entry terminology while analysts prefer post-coordinated normalized controlled terminology forms. Inconsistent pre-post coordinated data mapping is an inherent data quality risk. Mapping is complicated by different granularities and ontologies across and within standards. EHR, EDW, legacy data and HIE exchanges are subject to this data-quality conundrum</a:t>
            </a:r>
            <a:endParaRPr lang="en-US" sz="1200" b="1" kern="1200" dirty="0">
              <a:solidFill>
                <a:schemeClr val="tx1"/>
              </a:solidFill>
              <a:effectLst/>
              <a:latin typeface="Arial Narrow" panose="020B0606020202030204" pitchFamily="34" charset="0"/>
              <a:ea typeface="+mn-ea"/>
              <a:cs typeface="+mn-cs"/>
            </a:endParaRPr>
          </a:p>
          <a:p>
            <a:pPr marL="0" indent="0" algn="ctr">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BLUF</a:t>
            </a:r>
            <a:r>
              <a:rPr lang="en-US" sz="1200" b="0" kern="1200" dirty="0">
                <a:solidFill>
                  <a:schemeClr val="tx1"/>
                </a:solidFill>
                <a:effectLst/>
                <a:latin typeface="Arial Narrow" panose="020B0606020202030204" pitchFamily="34" charset="0"/>
                <a:ea typeface="+mn-ea"/>
                <a:cs typeface="+mn-cs"/>
              </a:rPr>
              <a:t> (Bottom Line Up Front)</a:t>
            </a: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As is</a:t>
            </a:r>
            <a:r>
              <a:rPr lang="en-US" sz="1200" kern="1200" dirty="0">
                <a:solidFill>
                  <a:schemeClr val="tx1"/>
                </a:solidFill>
                <a:effectLst/>
                <a:latin typeface="Arial Narrow" panose="020B0606020202030204" pitchFamily="34" charset="0"/>
                <a:ea typeface="+mn-ea"/>
                <a:cs typeface="+mn-cs"/>
              </a:rPr>
              <a:t>: no shared terminology content (floor 1), no shared information models (floor 2), then they are building from the 3rd floor up. No shared value from the 3rd floor up.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effectLst/>
                <a:latin typeface="Arial Narrow" panose="020B0606020202030204" pitchFamily="34" charset="0"/>
                <a:ea typeface="+mn-ea"/>
                <a:cs typeface="+mn-cs"/>
              </a:rPr>
              <a:t>Future</a:t>
            </a:r>
            <a:r>
              <a:rPr lang="en-US" sz="1200" b="1" kern="1200" baseline="0" dirty="0">
                <a:solidFill>
                  <a:schemeClr val="tx1"/>
                </a:solidFill>
                <a:effectLst/>
                <a:latin typeface="Arial Narrow" panose="020B0606020202030204" pitchFamily="34" charset="0"/>
                <a:ea typeface="+mn-ea"/>
                <a:cs typeface="+mn-cs"/>
              </a:rPr>
              <a:t> State</a:t>
            </a:r>
            <a:r>
              <a:rPr lang="en-US" sz="1200" kern="1200" dirty="0">
                <a:solidFill>
                  <a:schemeClr val="tx1"/>
                </a:solidFill>
                <a:effectLst/>
                <a:latin typeface="Arial Narrow" panose="020B0606020202030204" pitchFamily="34" charset="0"/>
                <a:ea typeface="+mn-ea"/>
                <a:cs typeface="+mn-cs"/>
              </a:rPr>
              <a:t>: shared terminology content (floor 1), shared information models (floor 2), sharable value built on floors above. </a:t>
            </a:r>
          </a:p>
          <a:p>
            <a:pPr marL="0" indent="0">
              <a:buFont typeface="Arial" panose="020B0604020202020204" pitchFamily="34" charset="0"/>
              <a:buNone/>
            </a:pPr>
            <a:endParaRPr lang="en-US" sz="1200" kern="1200" dirty="0">
              <a:solidFill>
                <a:schemeClr val="tx1"/>
              </a:solidFill>
              <a:effectLst/>
              <a:latin typeface="Arial Narrow" panose="020B0606020202030204" pitchFamily="34"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In a perfect world</a:t>
            </a:r>
            <a:r>
              <a:rPr lang="en-US" sz="1200" b="0" kern="1200" baseline="0" dirty="0">
                <a:solidFill>
                  <a:schemeClr val="tx1"/>
                </a:solidFill>
                <a:effectLst/>
                <a:latin typeface="Arial Narrow" panose="020B0606020202030204" pitchFamily="34" charset="0"/>
                <a:ea typeface="+mn-ea"/>
                <a:cs typeface="+mn-cs"/>
              </a:rPr>
              <a:t> the following would be done concurrently and with close collaboration</a:t>
            </a:r>
            <a:endParaRPr lang="en-US" sz="1200" kern="1200" dirty="0">
              <a:solidFill>
                <a:schemeClr val="tx1"/>
              </a:solidFill>
              <a:effectLst/>
              <a:latin typeface="Arial Narrow" panose="020B0606020202030204" pitchFamily="34" charset="0"/>
              <a:ea typeface="+mn-ea"/>
              <a:cs typeface="+mn-cs"/>
            </a:endParaRPr>
          </a:p>
          <a:p>
            <a:pPr marL="171450" lvl="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 Solution Part 1</a:t>
            </a:r>
            <a:r>
              <a:rPr lang="en-US" sz="1200" kern="1200" dirty="0">
                <a:solidFill>
                  <a:schemeClr val="tx1"/>
                </a:solidFill>
                <a:effectLst/>
                <a:latin typeface="Arial Narrow" panose="020B0606020202030204" pitchFamily="34" charset="0"/>
                <a:ea typeface="+mn-ea"/>
                <a:cs typeface="+mn-cs"/>
              </a:rPr>
              <a:t>: We integrate SOLOR into FHIM</a:t>
            </a:r>
          </a:p>
          <a:p>
            <a:pPr marL="685800" lvl="1" indent="-22860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Concurrently, resolving</a:t>
            </a:r>
            <a:r>
              <a:rPr lang="en-US" sz="1200" kern="1200" baseline="0" dirty="0">
                <a:solidFill>
                  <a:schemeClr val="tx1"/>
                </a:solidFill>
                <a:effectLst/>
                <a:latin typeface="Arial Narrow" panose="020B0606020202030204" pitchFamily="34" charset="0"/>
                <a:ea typeface="+mn-ea"/>
                <a:cs typeface="+mn-cs"/>
              </a:rPr>
              <a:t> SOLAR gaps</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2</a:t>
            </a:r>
            <a:r>
              <a:rPr lang="en-US" sz="1200" kern="1200" baseline="0" dirty="0">
                <a:solidFill>
                  <a:schemeClr val="tx1"/>
                </a:solidFill>
                <a:effectLst/>
                <a:latin typeface="Arial Narrow" panose="020B0606020202030204" pitchFamily="34" charset="0"/>
                <a:ea typeface="+mn-ea"/>
                <a:cs typeface="+mn-cs"/>
              </a:rPr>
              <a:t>: We integrate CIMI, FHIM and CQF</a:t>
            </a:r>
            <a:r>
              <a:rPr lang="en-US" sz="1200" kern="1200" dirty="0">
                <a:solidFill>
                  <a:schemeClr val="tx1"/>
                </a:solidFill>
                <a:effectLst/>
                <a:latin typeface="Arial Narrow" panose="020B0606020202030204" pitchFamily="34" charset="0"/>
                <a:ea typeface="+mn-ea"/>
                <a:cs typeface="+mn-cs"/>
              </a:rPr>
              <a:t> </a:t>
            </a: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3</a:t>
            </a:r>
            <a:r>
              <a:rPr lang="en-US" sz="1200" kern="1200" baseline="0" dirty="0">
                <a:solidFill>
                  <a:schemeClr val="tx1"/>
                </a:solidFill>
                <a:effectLst/>
                <a:latin typeface="Arial Narrow" panose="020B0606020202030204" pitchFamily="34" charset="0"/>
                <a:ea typeface="+mn-ea"/>
                <a:cs typeface="+mn-cs"/>
              </a:rPr>
              <a:t>: We follow Agile refinement cycles through pilots and implementations</a:t>
            </a:r>
          </a:p>
          <a:p>
            <a:pPr marL="171450" indent="-171450">
              <a:buFont typeface="Arial" panose="020B0604020202020204" pitchFamily="34" charset="0"/>
              <a:buChar char="•"/>
            </a:pPr>
            <a:r>
              <a:rPr lang="en-US" sz="1200" u="sng" kern="1200" baseline="0" dirty="0">
                <a:solidFill>
                  <a:schemeClr val="tx1"/>
                </a:solidFill>
                <a:effectLst/>
                <a:latin typeface="Arial Narrow" panose="020B0606020202030204" pitchFamily="34" charset="0"/>
                <a:ea typeface="+mn-ea"/>
                <a:cs typeface="+mn-cs"/>
              </a:rPr>
              <a:t>Recommended Solution Part </a:t>
            </a:r>
            <a:r>
              <a:rPr lang="en-US" sz="1200" kern="1200" baseline="0" dirty="0">
                <a:solidFill>
                  <a:schemeClr val="tx1"/>
                </a:solidFill>
                <a:effectLst/>
                <a:latin typeface="Arial Narrow" panose="020B0606020202030204" pitchFamily="34" charset="0"/>
                <a:ea typeface="+mn-ea"/>
                <a:cs typeface="+mn-cs"/>
              </a:rPr>
              <a:t>: We develop adequate documentation, test cases, fixtures and supporting resources</a:t>
            </a:r>
          </a:p>
          <a:p>
            <a:pPr marL="0" indent="0">
              <a:buFont typeface="+mj-lt"/>
              <a:buNone/>
            </a:pPr>
            <a:endParaRPr lang="en-US" sz="1200" b="1" kern="1200" dirty="0">
              <a:solidFill>
                <a:schemeClr val="tx1"/>
              </a:solidFill>
              <a:effectLst/>
              <a:latin typeface="Arial Narrow" panose="020B0606020202030204" pitchFamily="34" charset="0"/>
              <a:ea typeface="+mn-ea"/>
              <a:cs typeface="+mn-cs"/>
            </a:endParaRPr>
          </a:p>
          <a:p>
            <a:pPr marL="0" indent="0">
              <a:buFont typeface="+mj-lt"/>
              <a:buNone/>
            </a:pPr>
            <a:r>
              <a:rPr lang="en-US" sz="1200" b="1" kern="1200" dirty="0">
                <a:solidFill>
                  <a:schemeClr val="tx1"/>
                </a:solidFill>
                <a:effectLst/>
                <a:latin typeface="Arial Narrow" panose="020B0606020202030204" pitchFamily="34" charset="0"/>
                <a:ea typeface="+mn-ea"/>
                <a:cs typeface="+mn-cs"/>
              </a:rPr>
              <a:t>In the real world</a:t>
            </a:r>
            <a:r>
              <a:rPr lang="en-US" sz="1200" b="0" kern="1200" dirty="0">
                <a:solidFill>
                  <a:schemeClr val="tx1"/>
                </a:solidFill>
                <a:effectLst/>
                <a:latin typeface="Arial Narrow" panose="020B0606020202030204" pitchFamily="34" charset="0"/>
                <a:ea typeface="+mn-ea"/>
                <a:cs typeface="+mn-cs"/>
              </a:rPr>
              <a:t>,</a:t>
            </a:r>
            <a:r>
              <a:rPr lang="en-US" sz="1200" b="0" kern="1200" baseline="0" dirty="0">
                <a:solidFill>
                  <a:schemeClr val="tx1"/>
                </a:solidFill>
                <a:effectLst/>
                <a:latin typeface="Arial Narrow" panose="020B0606020202030204" pitchFamily="34" charset="0"/>
                <a:ea typeface="+mn-ea"/>
                <a:cs typeface="+mn-cs"/>
              </a:rPr>
              <a:t> we are asking:</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provide resources to make efficient and effective progress in the near, mid and long term.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work together to deliver—in an ongoing way—a single integrated terminology system (SOLOR), that meets all US regulatory requirements, while simplifying implementation for developers.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FHA to facilitate Federal Partner governance and configuration management of this work</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This ONC OTS to </a:t>
            </a:r>
            <a:r>
              <a:rPr lang="en-US" sz="1200" kern="1200" baseline="0" dirty="0">
                <a:solidFill>
                  <a:schemeClr val="tx1"/>
                </a:solidFill>
                <a:effectLst/>
                <a:latin typeface="Arial Narrow" panose="020B0606020202030204" pitchFamily="34" charset="0"/>
                <a:ea typeface="+mn-ea"/>
                <a:cs typeface="+mn-cs"/>
              </a:rPr>
              <a:t>endorse this initiative and </a:t>
            </a:r>
            <a:r>
              <a:rPr lang="en-US" sz="1200" kern="1200" dirty="0">
                <a:solidFill>
                  <a:schemeClr val="tx1"/>
                </a:solidFill>
                <a:effectLst/>
                <a:latin typeface="Arial Narrow" panose="020B0606020202030204" pitchFamily="34" charset="0"/>
                <a:ea typeface="+mn-ea"/>
                <a:cs typeface="+mn-cs"/>
              </a:rPr>
              <a:t>facility resources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the IPO to provide coordination and facilitation</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HL7 to facilitate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international, commercial</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academic peer review</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ballot governance and configuration management.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Coordination of an ISO ballot (this will be several years from now)</a:t>
            </a:r>
          </a:p>
          <a:p>
            <a:pPr lvl="0"/>
            <a:endParaRPr lang="en-US" sz="1200" dirty="0">
              <a:latin typeface="Arial Narrow" panose="020B0606020202030204" pitchFamily="34" charset="0"/>
            </a:endParaRPr>
          </a:p>
          <a:p>
            <a:pPr lvl="0"/>
            <a:endParaRPr lang="en-US" sz="1200" dirty="0">
              <a:latin typeface="Arial Narrow" panose="020B0606020202030204" pitchFamily="34" charset="0"/>
            </a:endParaRPr>
          </a:p>
          <a:p>
            <a:pPr lvl="1"/>
            <a:endParaRPr lang="en-US" sz="1200" dirty="0">
              <a:latin typeface="Arial Narrow" panose="020B0606020202030204" pitchFamily="34" charset="0"/>
            </a:endParaRPr>
          </a:p>
          <a:p>
            <a:pPr marL="171450" lvl="0" indent="-171450">
              <a:buFont typeface="Arial" panose="020B0604020202020204" pitchFamily="34" charset="0"/>
              <a:buChar char="•"/>
            </a:pPr>
            <a:r>
              <a:rPr lang="en-US" sz="1200" dirty="0">
                <a:latin typeface="Arial Narrow" panose="020B0606020202030204" pitchFamily="34" charset="0"/>
              </a:rPr>
              <a:t>Analogy of the Challenge: Today’s efforts occur as if we’re always trying to build the ultimate skyscraper, starting on the 3</a:t>
            </a:r>
            <a:r>
              <a:rPr lang="en-US" sz="1200" baseline="30000" dirty="0">
                <a:latin typeface="Arial Narrow" panose="020B0606020202030204" pitchFamily="34" charset="0"/>
              </a:rPr>
              <a:t>rd</a:t>
            </a:r>
            <a:r>
              <a:rPr lang="en-US" sz="1200" dirty="0">
                <a:latin typeface="Arial Narrow" panose="020B0606020202030204" pitchFamily="34" charset="0"/>
              </a:rPr>
              <a:t> Floor. </a:t>
            </a:r>
          </a:p>
          <a:p>
            <a:pPr marL="171450" lvl="0" indent="-171450">
              <a:buFont typeface="Arial" panose="020B0604020202020204" pitchFamily="34" charset="0"/>
              <a:buChar char="•"/>
            </a:pPr>
            <a:r>
              <a:rPr lang="en-US" sz="1200" dirty="0">
                <a:latin typeface="Arial Narrow" panose="020B0606020202030204" pitchFamily="34" charset="0"/>
              </a:rPr>
              <a:t>Inconsistencies exist/become extended producing transformational (mapping) efforts = models, models everywhere</a:t>
            </a:r>
          </a:p>
          <a:p>
            <a:pPr marL="171450" lvl="0" indent="-171450">
              <a:buFont typeface="Arial" panose="020B0604020202020204" pitchFamily="34" charset="0"/>
              <a:buChar char="•"/>
            </a:pPr>
            <a:r>
              <a:rPr lang="en-US" sz="1200" dirty="0">
                <a:latin typeface="Arial Narrow" panose="020B0606020202030204" pitchFamily="34" charset="0"/>
              </a:rPr>
              <a:t>The problem is that today’s healthcare systems do not capture information and its context consistently, and consequently, they cannot easily share-or-merge information from different sources to create a computable operational-picture (aka longitudinal patient-records, care plans, clinical knowledge and other shared healthcare information across time, multiple care locations and differing contexts). </a:t>
            </a:r>
          </a:p>
          <a:p>
            <a:pPr marL="171450" lvl="0" indent="-171450">
              <a:buFont typeface="Arial" panose="020B0604020202020204" pitchFamily="34" charset="0"/>
              <a:buChar char="•"/>
            </a:pPr>
            <a:r>
              <a:rPr lang="en-US" sz="1200" dirty="0">
                <a:latin typeface="Arial Narrow" panose="020B0606020202030204" pitchFamily="34" charset="0"/>
              </a:rPr>
              <a:t>If continued and unchecked, even the best of implementation accelerators, like FHIR with its extensions and profiles, allow far too much implementation variation; where, each project often creates, from scratch, yet, another information model, e.g. through a mapping exercise. </a:t>
            </a:r>
          </a:p>
          <a:p>
            <a:pPr marL="171450" lvl="0" indent="-171450">
              <a:buFont typeface="Arial" panose="020B0604020202020204" pitchFamily="34" charset="0"/>
              <a:buChar char="•"/>
            </a:pPr>
            <a:r>
              <a:rPr lang="en-US" sz="1200" dirty="0">
                <a:latin typeface="Arial Narrow" panose="020B0606020202030204" pitchFamily="34" charset="0"/>
              </a:rPr>
              <a:t>The missed opportunity is to leverage a shared logical Reference Information Model minimizing the duplicative-work, avoiding inconsistencies and avoiding the necessity to engage these SMEs, these resources and our larger community. This is the “models, models everywhere phenomenon ”. As an example,</a:t>
            </a:r>
          </a:p>
          <a:p>
            <a:pPr marL="628650" lvl="1" indent="-171450">
              <a:buFont typeface="Wingdings" panose="05000000000000000000" pitchFamily="2" charset="2"/>
              <a:buChar char="Ø"/>
            </a:pPr>
            <a:r>
              <a:rPr lang="en-US" sz="1200" dirty="0">
                <a:latin typeface="Arial Narrow" panose="020B0606020202030204" pitchFamily="34" charset="0"/>
              </a:rPr>
              <a:t>Standards, in general, use different formats and rules for ‘simple’ things like: name, address, dates. Resulting in EHR-systems that after decades cannot uniformly exchange this ‘simple’ ubiquitous data; let alone ‘complex’ clinical health data.</a:t>
            </a:r>
          </a:p>
          <a:p>
            <a:pPr marL="628650" lvl="1" indent="-171450">
              <a:buFont typeface="Wingdings" panose="05000000000000000000" pitchFamily="2" charset="2"/>
              <a:buChar char="Ø"/>
            </a:pPr>
            <a:r>
              <a:rPr lang="en-US" sz="1200" dirty="0">
                <a:latin typeface="Arial Narrow" panose="020B0606020202030204" pitchFamily="34" charset="0"/>
              </a:rPr>
              <a:t>the HL7 EHR Interoperability workgroup, in its analysis “Record Entry Lifecycle Event Metadata using FHIR,” found substantial provenance (who, what, when, where and how) inconsistencies among FHIR resources .</a:t>
            </a:r>
          </a:p>
          <a:p>
            <a:pPr marL="1085850" lvl="2" indent="-171450">
              <a:buFont typeface="Wingdings" panose="05000000000000000000" pitchFamily="2" charset="2"/>
              <a:buChar char="§"/>
            </a:pPr>
            <a:r>
              <a:rPr lang="en-US" sz="1200" dirty="0">
                <a:latin typeface="Arial Narrow" panose="020B0606020202030204" pitchFamily="34" charset="0"/>
              </a:rPr>
              <a:t>http://wiki.hl7.org/index.php?title=EHR_Interoperability_WG </a:t>
            </a:r>
          </a:p>
          <a:p>
            <a:pPr marL="628650" lvl="1" indent="-171450">
              <a:buFont typeface="Wingdings" panose="05000000000000000000" pitchFamily="2" charset="2"/>
              <a:buChar char="Ø"/>
            </a:pPr>
            <a:r>
              <a:rPr lang="en-US" sz="1200" dirty="0">
                <a:latin typeface="Arial Narrow" panose="020B0606020202030204" pitchFamily="34" charset="0"/>
              </a:rPr>
              <a:t>The SOLOR/LEGO team found FHIR tries to define things such as attributes for anatomy, that are not based on a particular model of anatomy, and thus you get semantic overlap, with the burden of reconciliation, which may not even be possible, if left to the end user.</a:t>
            </a:r>
          </a:p>
        </p:txBody>
      </p:sp>
      <p:sp>
        <p:nvSpPr>
          <p:cNvPr id="4" name="Slide Number Placeholder 3"/>
          <p:cNvSpPr>
            <a:spLocks noGrp="1"/>
          </p:cNvSpPr>
          <p:nvPr>
            <p:ph type="sldNum" sz="quarter" idx="10"/>
          </p:nvPr>
        </p:nvSpPr>
        <p:spPr/>
        <p:txBody>
          <a:bodyPr/>
          <a:lstStyle/>
          <a:p>
            <a:fld id="{C4C54939-C608-486A-BE30-E8A8CF819837}" type="slidenum">
              <a:rPr lang="en-US" smtClean="0"/>
              <a:t>8</a:t>
            </a:fld>
            <a:endParaRPr lang="en-US" dirty="0"/>
          </a:p>
        </p:txBody>
      </p:sp>
    </p:spTree>
    <p:extLst>
      <p:ext uri="{BB962C8B-B14F-4D97-AF65-F5344CB8AC3E}">
        <p14:creationId xmlns:p14="http://schemas.microsoft.com/office/powerpoint/2010/main" val="18940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IT objective</a:t>
            </a:r>
            <a:r>
              <a:rPr lang="en-US" sz="1200" kern="1200" dirty="0">
                <a:solidFill>
                  <a:schemeClr val="tx1"/>
                </a:solidFill>
                <a:effectLst/>
                <a:latin typeface="+mn-lt"/>
                <a:ea typeface="+mn-ea"/>
                <a:cs typeface="+mn-cs"/>
              </a:rPr>
              <a:t> is to make the appropriate data available when it is needed, where it needed and how it is needed. We plan to integrate existing models, with semantically-consistent computable-data, including provenance data (who, what, when, where, why, how) across different platforms, e.g., population health, Clinical Decision support, EHR patient documentation systems, etc. using tooling to generate various implementation styles, including HL7 Fast Healthcare Interoperable Resources (FHIR). </a:t>
            </a:r>
          </a:p>
          <a:p>
            <a:endParaRPr lang="en-US" sz="1200" kern="1200" dirty="0">
              <a:solidFill>
                <a:schemeClr val="tx1"/>
              </a:solidFill>
              <a:effectLst/>
              <a:latin typeface="+mn-lt"/>
              <a:ea typeface="+mn-ea"/>
              <a:cs typeface="+mn-cs"/>
            </a:endParaRPr>
          </a:p>
          <a:p>
            <a:pPr marL="171450" indent="-171450">
              <a:spcBef>
                <a:spcPts val="600"/>
              </a:spcBef>
              <a:buFont typeface="Wingdings" panose="05000000000000000000" pitchFamily="2" charset="2"/>
              <a:buChar char="Ø"/>
            </a:pPr>
            <a:r>
              <a:rPr lang="en-US" sz="1400" dirty="0">
                <a:latin typeface="Arial Narrow" panose="020B0606020202030204" pitchFamily="34" charset="0"/>
              </a:rPr>
              <a:t>Patient Value (safety, quality, cost) driver</a:t>
            </a:r>
          </a:p>
          <a:p>
            <a:pPr marL="171450" indent="-171450">
              <a:spcBef>
                <a:spcPts val="600"/>
              </a:spcBef>
              <a:buFont typeface="Wingdings" panose="05000000000000000000" pitchFamily="2" charset="2"/>
              <a:buChar char="Ø"/>
            </a:pPr>
            <a:r>
              <a:rPr lang="en-US" sz="1400" dirty="0">
                <a:latin typeface="Arial Narrow" panose="020B0606020202030204" pitchFamily="34" charset="0"/>
              </a:rPr>
              <a:t>ONC TEFCA and NIST CSF provide a secure trusted exchange and </a:t>
            </a:r>
            <a:r>
              <a:rPr lang="en-US" sz="1400" dirty="0" err="1">
                <a:latin typeface="Arial Narrow" panose="020B0606020202030204" pitchFamily="34" charset="0"/>
              </a:rPr>
              <a:t>commom</a:t>
            </a:r>
            <a:r>
              <a:rPr lang="en-US" sz="1400" dirty="0">
                <a:latin typeface="Arial Narrow" panose="020B0606020202030204" pitchFamily="34" charset="0"/>
              </a:rPr>
              <a:t> </a:t>
            </a:r>
            <a:r>
              <a:rPr lang="en-US" sz="1400" dirty="0" err="1">
                <a:latin typeface="Arial Narrow" panose="020B0606020202030204" pitchFamily="34" charset="0"/>
              </a:rPr>
              <a:t>agreejment</a:t>
            </a:r>
            <a:r>
              <a:rPr lang="en-US" sz="1400" dirty="0">
                <a:latin typeface="Arial Narrow" panose="020B0606020202030204" pitchFamily="34" charset="0"/>
              </a:rPr>
              <a:t> to support patient-centered relationships and care information sharing. </a:t>
            </a:r>
          </a:p>
          <a:p>
            <a:pPr marL="171450" indent="-171450">
              <a:spcBef>
                <a:spcPts val="600"/>
              </a:spcBef>
              <a:buFont typeface="Wingdings" panose="05000000000000000000" pitchFamily="2" charset="2"/>
              <a:buChar char="Ø"/>
            </a:pPr>
            <a:r>
              <a:rPr lang="en-US" sz="1400" dirty="0">
                <a:latin typeface="Arial Narrow" panose="020B0606020202030204" pitchFamily="34" charset="0"/>
              </a:rPr>
              <a:t>Value-based care includes population health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prevention/wellness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individual care based on population outcomes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innovative care delivery models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data-sharing, information analytics, knowledge </a:t>
            </a:r>
          </a:p>
          <a:p>
            <a:pPr marL="171450" indent="-171450">
              <a:spcBef>
                <a:spcPts val="600"/>
              </a:spcBef>
              <a:buFont typeface="Wingdings" panose="05000000000000000000" pitchFamily="2" charset="2"/>
              <a:buChar char="Ø"/>
            </a:pPr>
            <a:r>
              <a:rPr lang="en-US" sz="1400" dirty="0">
                <a:latin typeface="Arial Narrow" panose="020B0606020202030204" pitchFamily="34" charset="0"/>
              </a:rPr>
              <a:t>Policies, processes, and requirements evolve</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Fully-qualified USCDI-FHIM-CIMI detailed clinical models (DCMs) are clear, complete, concise, correct and consistent logical requirements-specifications.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SOLOR models-of-meaning enable computable data-information sharing empowering population-analytics and decision-support reasoning.</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Smart Healthcare IT and Mobile Apps are efficiently-and-effectively updated by an agile Model-Driven Development (MDD) methodology.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MDD produces quality operational EDXL, FHIR, C-CDA, IEPD APIs, components and test-fixtures. . </a:t>
            </a:r>
          </a:p>
          <a:p>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9</a:t>
            </a:fld>
            <a:endParaRPr lang="en-US" dirty="0"/>
          </a:p>
        </p:txBody>
      </p:sp>
    </p:spTree>
    <p:extLst>
      <p:ext uri="{BB962C8B-B14F-4D97-AF65-F5344CB8AC3E}">
        <p14:creationId xmlns:p14="http://schemas.microsoft.com/office/powerpoint/2010/main" val="427400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fld id="{3FDB7380-9603-43D8-BFF4-722408AEB0E4}" type="slidenum">
              <a:rPr lang="en-US" altLang="en-US"/>
              <a:pPr/>
              <a:t>‹#›</a:t>
            </a:fld>
            <a:endParaRPr lang="en-US" altLang="en-US"/>
          </a:p>
        </p:txBody>
      </p:sp>
      <p:sp>
        <p:nvSpPr>
          <p:cNvPr id="5" name="Text Placeholder 2"/>
          <p:cNvSpPr>
            <a:spLocks noGrp="1"/>
          </p:cNvSpPr>
          <p:nvPr>
            <p:ph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1850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a:t>
            </a:fld>
            <a:endParaRPr lang="en-US" altLang="en-US">
              <a:ea typeface="MS PGothic" pitchFamily="34" charset="-128"/>
            </a:endParaRPr>
          </a:p>
        </p:txBody>
      </p:sp>
      <p:sp>
        <p:nvSpPr>
          <p:cNvPr id="5" name="Text Placeholder 4"/>
          <p:cNvSpPr>
            <a:spLocks noGrp="1"/>
          </p:cNvSpPr>
          <p:nvPr>
            <p:ph type="body" sz="quarter" idx="11"/>
          </p:nvPr>
        </p:nvSpPr>
        <p:spPr>
          <a:xfrm>
            <a:off x="609600" y="1295400"/>
            <a:ext cx="3657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4724400" y="1295400"/>
            <a:ext cx="35814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Date Placeholder 3"/>
          <p:cNvSpPr txBox="1">
            <a:spLocks/>
          </p:cNvSpPr>
          <p:nvPr userDrawn="1"/>
        </p:nvSpPr>
        <p:spPr bwMode="auto">
          <a:xfrm>
            <a:off x="228600" y="6458310"/>
            <a:ext cx="2133600" cy="365125"/>
          </a:xfrm>
          <a:prstGeom prst="rect">
            <a:avLst/>
          </a:prstGeom>
          <a:extLst/>
        </p:spPr>
        <p:txBody>
          <a:bodyPr anchor="ctr"/>
          <a:lstStyle>
            <a:defPPr>
              <a:defRPr lang="en-US"/>
            </a:defPPr>
            <a:lvl1pPr algn="r" rtl="0" fontAlgn="auto">
              <a:spcBef>
                <a:spcPts val="0"/>
              </a:spcBef>
              <a:spcAft>
                <a:spcPts val="0"/>
              </a:spcAft>
              <a:defRPr sz="1200" kern="1200">
                <a:solidFill>
                  <a:schemeClr val="tx1"/>
                </a:solidFill>
                <a:latin typeface="Calibri" pitchFamily="34" charset="0"/>
                <a:ea typeface="+mn-ea"/>
                <a:cs typeface="+mn-cs"/>
              </a:defRPr>
            </a:lvl1pPr>
            <a:lvl2pPr marL="742950" indent="-285750" algn="l" rtl="0" fontAlgn="base">
              <a:spcBef>
                <a:spcPct val="0"/>
              </a:spcBef>
              <a:spcAft>
                <a:spcPct val="0"/>
              </a:spcAft>
              <a:defRPr kern="1200">
                <a:solidFill>
                  <a:schemeClr val="tx1"/>
                </a:solidFill>
                <a:latin typeface="Calibri"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Calibri"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Calibri"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Calibri" pitchFamily="34" charset="0"/>
                <a:ea typeface="+mn-ea"/>
                <a:cs typeface="Arial"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9pPr>
          </a:lstStyle>
          <a:p>
            <a:pPr algn="l" fontAlgn="base">
              <a:spcBef>
                <a:spcPct val="0"/>
              </a:spcBef>
              <a:spcAft>
                <a:spcPct val="0"/>
              </a:spcAft>
              <a:defRPr/>
            </a:pPr>
            <a:endParaRPr lang="en-US" sz="1050" dirty="0">
              <a:solidFill>
                <a:srgbClr val="898989"/>
              </a:solidFill>
            </a:endParaRPr>
          </a:p>
        </p:txBody>
      </p:sp>
      <p:grpSp>
        <p:nvGrpSpPr>
          <p:cNvPr id="15" name="Group 42"/>
          <p:cNvGrpSpPr>
            <a:grpSpLocks/>
          </p:cNvGrpSpPr>
          <p:nvPr userDrawn="1"/>
        </p:nvGrpSpPr>
        <p:grpSpPr bwMode="auto">
          <a:xfrm>
            <a:off x="533400" y="4114800"/>
            <a:ext cx="8001000" cy="152400"/>
            <a:chOff x="336" y="2592"/>
            <a:chExt cx="5040" cy="144"/>
          </a:xfrm>
        </p:grpSpPr>
        <p:sp>
          <p:nvSpPr>
            <p:cNvPr id="16" name="Rectangle 39"/>
            <p:cNvSpPr>
              <a:spLocks noChangeArrowheads="1"/>
            </p:cNvSpPr>
            <p:nvPr/>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7" name="Rectangle 40"/>
            <p:cNvSpPr>
              <a:spLocks noChangeArrowheads="1"/>
            </p:cNvSpPr>
            <p:nvPr/>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8" name="Rectangle 41"/>
            <p:cNvSpPr>
              <a:spLocks noChangeArrowheads="1"/>
            </p:cNvSpPr>
            <p:nvPr/>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grpSp>
    </p:spTree>
    <p:extLst>
      <p:ext uri="{BB962C8B-B14F-4D97-AF65-F5344CB8AC3E}">
        <p14:creationId xmlns:p14="http://schemas.microsoft.com/office/powerpoint/2010/main" val="146154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6E0607A-8BEF-4DA1-818F-451B9EB3320F}" type="datetimeFigureOut">
              <a:rPr lang="en-US" smtClean="0"/>
              <a:t>2018-02-26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AD1157B-4E11-4BBA-B398-71C0F40116DB}" type="slidenum">
              <a:rPr lang="en-US" smtClean="0"/>
              <a:t>‹#›</a:t>
            </a:fld>
            <a:endParaRPr lang="en-US"/>
          </a:p>
        </p:txBody>
      </p:sp>
    </p:spTree>
    <p:extLst>
      <p:ext uri="{BB962C8B-B14F-4D97-AF65-F5344CB8AC3E}">
        <p14:creationId xmlns:p14="http://schemas.microsoft.com/office/powerpoint/2010/main" val="224629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EB194960-AA8C-4730-9D4B-441E14E20C9D}"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190874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cimi.org/" TargetMode="External"/><Relationship Id="rId1" Type="http://schemas.openxmlformats.org/officeDocument/2006/relationships/theme" Target="../theme/theme1.xml"/><Relationship Id="rId5" Type="http://schemas.openxmlformats.org/officeDocument/2006/relationships/image" Target="../media/image2.gif"/><Relationship Id="rId4" Type="http://schemas.openxmlformats.org/officeDocument/2006/relationships/hyperlink" Target="http://www.hl7.org/index.cf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2.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685800" y="287337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dirty="0">
              <a:solidFill>
                <a:prstClr val="black"/>
              </a:solidFill>
            </a:endParaRPr>
          </a:p>
        </p:txBody>
      </p:sp>
      <p:sp>
        <p:nvSpPr>
          <p:cNvPr id="14" name="Subtitle 2"/>
          <p:cNvSpPr txBox="1">
            <a:spLocks/>
          </p:cNvSpPr>
          <p:nvPr/>
        </p:nvSpPr>
        <p:spPr>
          <a:xfrm>
            <a:off x="1371600" y="4419600"/>
            <a:ext cx="6400800" cy="17526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solidFill>
                <a:prstClr val="black"/>
              </a:solidFill>
              <a:latin typeface="Times New Roman" pitchFamily="18" charset="0"/>
              <a:cs typeface="Times New Roman" pitchFamily="18" charset="0"/>
            </a:endParaRPr>
          </a:p>
        </p:txBody>
      </p:sp>
      <p:sp>
        <p:nvSpPr>
          <p:cNvPr id="17415" name="Title Placeholder 1"/>
          <p:cNvSpPr>
            <a:spLocks noGrp="1"/>
          </p:cNvSpPr>
          <p:nvPr>
            <p:ph type="title"/>
          </p:nvPr>
        </p:nvSpPr>
        <p:spPr bwMode="auto">
          <a:xfrm>
            <a:off x="457200" y="2743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7" name="Picture 6" descr="Home">
            <a:hlinkClick r:id="rId2" tooltip="&quot;Home&quo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0"/>
            <a:ext cx="1476375" cy="1676400"/>
          </a:xfrm>
          <a:prstGeom prst="rect">
            <a:avLst/>
          </a:prstGeom>
          <a:noFill/>
          <a:ln>
            <a:noFill/>
          </a:ln>
        </p:spPr>
      </p:pic>
      <p:pic>
        <p:nvPicPr>
          <p:cNvPr id="8" name="Picture 7" descr="HL7">
            <a:hlinkClick r:id="rId4"/>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905000" cy="2209800"/>
          </a:xfrm>
          <a:prstGeom prst="rect">
            <a:avLst/>
          </a:prstGeom>
          <a:noFill/>
          <a:ln>
            <a:noFill/>
          </a:ln>
        </p:spPr>
      </p:pic>
    </p:spTree>
    <p:extLst>
      <p:ext uri="{BB962C8B-B14F-4D97-AF65-F5344CB8AC3E}">
        <p14:creationId xmlns:p14="http://schemas.microsoft.com/office/powerpoint/2010/main" val="1468274063"/>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34" charset="-128"/>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2051"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553200" y="64944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41031DCC-A264-46BE-A1C1-C5ACB901849B}" type="slidenum">
              <a:rPr lang="en-US" altLang="en-US">
                <a:ea typeface="MS PGothic" pitchFamily="34" charset="-128"/>
              </a:rPr>
              <a:pPr fontAlgn="base">
                <a:spcBef>
                  <a:spcPct val="0"/>
                </a:spcBef>
                <a:spcAft>
                  <a:spcPct val="0"/>
                </a:spcAft>
              </a:pPr>
              <a:t>‹#›</a:t>
            </a:fld>
            <a:endParaRPr lang="en-US" altLang="en-US" dirty="0">
              <a:ea typeface="MS PGothic" pitchFamily="34" charset="-128"/>
            </a:endParaRPr>
          </a:p>
        </p:txBody>
      </p:sp>
      <p:grpSp>
        <p:nvGrpSpPr>
          <p:cNvPr id="2056" name="Group 42"/>
          <p:cNvGrpSpPr>
            <a:grpSpLocks/>
          </p:cNvGrpSpPr>
          <p:nvPr/>
        </p:nvGrpSpPr>
        <p:grpSpPr bwMode="auto">
          <a:xfrm>
            <a:off x="0" y="914400"/>
            <a:ext cx="9144000" cy="46038"/>
            <a:chOff x="336" y="2592"/>
            <a:chExt cx="5040" cy="144"/>
          </a:xfrm>
        </p:grpSpPr>
        <p:sp>
          <p:nvSpPr>
            <p:cNvPr id="2" name="Rectangle 39"/>
            <p:cNvSpPr>
              <a:spLocks noChangeArrowheads="1"/>
            </p:cNvSpPr>
            <p:nvPr userDrawn="1"/>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59" name="Rectangle 40"/>
            <p:cNvSpPr>
              <a:spLocks noChangeArrowheads="1"/>
            </p:cNvSpPr>
            <p:nvPr userDrawn="1"/>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60" name="Rectangle 41"/>
            <p:cNvSpPr>
              <a:spLocks noChangeArrowheads="1"/>
            </p:cNvSpPr>
            <p:nvPr userDrawn="1"/>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grpSp>
      <p:pic>
        <p:nvPicPr>
          <p:cNvPr id="5" name="Picture 4"/>
          <p:cNvPicPr>
            <a:picLocks noChangeAspect="1"/>
          </p:cNvPicPr>
          <p:nvPr userDrawn="1"/>
        </p:nvPicPr>
        <p:blipFill>
          <a:blip r:embed="rId7"/>
          <a:stretch>
            <a:fillRect/>
          </a:stretch>
        </p:blipFill>
        <p:spPr>
          <a:xfrm>
            <a:off x="8382000" y="74790"/>
            <a:ext cx="710594" cy="839610"/>
          </a:xfrm>
          <a:prstGeom prst="rect">
            <a:avLst/>
          </a:prstGeom>
        </p:spPr>
      </p:pic>
    </p:spTree>
    <p:extLst>
      <p:ext uri="{BB962C8B-B14F-4D97-AF65-F5344CB8AC3E}">
        <p14:creationId xmlns:p14="http://schemas.microsoft.com/office/powerpoint/2010/main" val="2490267876"/>
      </p:ext>
    </p:extLst>
  </p:cSld>
  <p:clrMap bg1="lt1" tx1="dk1" bg2="lt2" tx2="dk2" accent1="accent1" accent2="accent2" accent3="accent3" accent4="accent4" accent5="accent5" accent6="accent6" hlink="hlink" folHlink="folHlink"/>
  <p:sldLayoutIdLst>
    <p:sldLayoutId id="2147483680" r:id="rId1"/>
    <p:sldLayoutId id="2147483712" r:id="rId2"/>
    <p:sldLayoutId id="2147483717" r:id="rId3"/>
    <p:sldLayoutId id="2147483718" r:id="rId4"/>
    <p:sldLayoutId id="2147483719" r:id="rId5"/>
  </p:sldLayoutIdLst>
  <p:hf hdr="0" ftr="0" dt="0"/>
  <p:txStyles>
    <p:title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5.xml"/><Relationship Id="rId16" Type="http://schemas.openxmlformats.org/officeDocument/2006/relationships/image" Target="../media/image19.jpeg"/><Relationship Id="rId1" Type="http://schemas.openxmlformats.org/officeDocument/2006/relationships/slideLayout" Target="../slideLayouts/slideLayout4.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5" Type="http://schemas.openxmlformats.org/officeDocument/2006/relationships/image" Target="../media/image1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www.opengroup.org/bookstore/catalog/w16a.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699"/>
            <a:ext cx="8382000" cy="3354765"/>
          </a:xfrm>
          <a:prstGeom prst="rect">
            <a:avLst/>
          </a:prstGeom>
          <a:noFill/>
        </p:spPr>
        <p:txBody>
          <a:bodyPr wrap="square" rtlCol="0">
            <a:spAutoFit/>
          </a:bodyPr>
          <a:lstStyle/>
          <a:p>
            <a:pPr lvl="0" algn="ctr"/>
            <a:r>
              <a:rPr lang="en-US" altLang="en-US" sz="2800" b="1" dirty="0">
                <a:latin typeface="Arial" pitchFamily="34" charset="0"/>
                <a:ea typeface="ＭＳ Ｐゴシック" pitchFamily="34" charset="-128"/>
                <a:cs typeface="Arial" pitchFamily="34" charset="0"/>
              </a:rPr>
              <a:t>Healthcare IT Data-Quality Risk-Mitigation </a:t>
            </a:r>
          </a:p>
          <a:p>
            <a:pPr lvl="0" algn="ctr"/>
            <a:r>
              <a:rPr lang="en-US" sz="2400" dirty="0">
                <a:latin typeface="Arial" pitchFamily="34" charset="0"/>
                <a:ea typeface="ＭＳ Ｐゴシック" pitchFamily="34" charset="-128"/>
                <a:cs typeface="Arial" pitchFamily="34" charset="0"/>
              </a:rPr>
              <a:t>“How to manage healthcare IT risk by standardizing data”</a:t>
            </a:r>
            <a:endParaRPr lang="en-US" altLang="en-US" sz="2400" dirty="0">
              <a:latin typeface="Arial" pitchFamily="34" charset="0"/>
              <a:ea typeface="ＭＳ Ｐゴシック" pitchFamily="34" charset="-128"/>
              <a:cs typeface="Arial" pitchFamily="34" charset="0"/>
            </a:endParaRPr>
          </a:p>
          <a:p>
            <a:pPr lvl="0" algn="ctr"/>
            <a:endParaRPr lang="en-US" altLang="en-US" sz="3200" b="1" dirty="0">
              <a:latin typeface="Arial" pitchFamily="34" charset="0"/>
              <a:ea typeface="ＭＳ Ｐゴシック" pitchFamily="34" charset="-128"/>
              <a:cs typeface="Arial" pitchFamily="34" charset="0"/>
            </a:endParaRPr>
          </a:p>
          <a:p>
            <a:pPr lvl="0" algn="ctr"/>
            <a:endParaRPr lang="en-US" altLang="en-US" sz="3200" b="1" dirty="0">
              <a:latin typeface="Arial" pitchFamily="34" charset="0"/>
              <a:ea typeface="ＭＳ Ｐゴシック" pitchFamily="34" charset="-128"/>
              <a:cs typeface="Arial" pitchFamily="34" charset="0"/>
            </a:endParaRPr>
          </a:p>
          <a:p>
            <a:pPr algn="ctr"/>
            <a:r>
              <a:rPr lang="en-US" altLang="en-US" sz="2400" dirty="0">
                <a:latin typeface="Arial" pitchFamily="34" charset="0"/>
                <a:ea typeface="ＭＳ Ｐゴシック" pitchFamily="34" charset="-128"/>
                <a:cs typeface="Arial" pitchFamily="34" charset="0"/>
              </a:rPr>
              <a:t>Considering ONC (TEFCA, USCDI, ISA)  </a:t>
            </a:r>
          </a:p>
          <a:p>
            <a:pPr algn="ctr"/>
            <a:r>
              <a:rPr lang="en-US" altLang="en-US" sz="2400" dirty="0">
                <a:latin typeface="Arial" pitchFamily="34" charset="0"/>
                <a:ea typeface="ＭＳ Ｐゴシック" pitchFamily="34" charset="-128"/>
                <a:cs typeface="Arial" pitchFamily="34" charset="0"/>
              </a:rPr>
              <a:t>FHA FHIM, HL7 (FHIR, CDA, DCM) </a:t>
            </a:r>
          </a:p>
          <a:p>
            <a:pPr lvl="0" algn="ctr"/>
            <a:r>
              <a:rPr lang="en-US" altLang="en-US" sz="2400" dirty="0">
                <a:latin typeface="Arial" pitchFamily="34" charset="0"/>
                <a:ea typeface="ＭＳ Ｐゴシック" pitchFamily="34" charset="-128"/>
                <a:cs typeface="Arial" pitchFamily="34" charset="0"/>
              </a:rPr>
              <a:t>OASIS EDXL (CAP, DE-TEP, HAVE) </a:t>
            </a:r>
          </a:p>
          <a:p>
            <a:pPr lvl="0" algn="ctr"/>
            <a:r>
              <a:rPr lang="en-US" altLang="en-US" sz="2400" dirty="0">
                <a:latin typeface="Arial" pitchFamily="34" charset="0"/>
                <a:ea typeface="ＭＳ Ｐゴシック" pitchFamily="34" charset="-128"/>
                <a:cs typeface="Arial" pitchFamily="34" charset="0"/>
              </a:rPr>
              <a:t>NIEM IEPD, HSPC (SOLOR, SMART)</a:t>
            </a:r>
          </a:p>
        </p:txBody>
      </p:sp>
      <p:sp>
        <p:nvSpPr>
          <p:cNvPr id="7" name="TextBox 6"/>
          <p:cNvSpPr txBox="1"/>
          <p:nvPr/>
        </p:nvSpPr>
        <p:spPr>
          <a:xfrm>
            <a:off x="0" y="4267200"/>
            <a:ext cx="8534400" cy="2215991"/>
          </a:xfrm>
          <a:prstGeom prst="rect">
            <a:avLst/>
          </a:prstGeom>
          <a:noFill/>
        </p:spPr>
        <p:txBody>
          <a:bodyPr wrap="square" rtlCol="0">
            <a:spAutoFit/>
          </a:bodyPr>
          <a:lstStyle/>
          <a:p>
            <a:pPr algn="ctr"/>
            <a:endParaRPr lang="en-US" altLang="en-US" sz="2400"/>
          </a:p>
          <a:p>
            <a:pPr algn="ctr"/>
            <a:r>
              <a:rPr lang="en-US" altLang="en-US" sz="2400"/>
              <a:t>HL7 </a:t>
            </a:r>
            <a:r>
              <a:rPr lang="en-US" altLang="en-US" sz="2400" dirty="0"/>
              <a:t>(CIC, PHER, EHR, CIC, CQI, CIMI) Workgroups </a:t>
            </a:r>
          </a:p>
          <a:p>
            <a:pPr algn="ctr"/>
            <a:r>
              <a:rPr lang="en-US" sz="2400" b="1" dirty="0"/>
              <a:t>Steve Hufnagel</a:t>
            </a:r>
            <a:r>
              <a:rPr lang="en-US" sz="2400" dirty="0"/>
              <a:t>, HL7 Facilitator</a:t>
            </a:r>
          </a:p>
          <a:p>
            <a:pPr algn="ctr"/>
            <a:r>
              <a:rPr lang="en-US" sz="2400" dirty="0"/>
              <a:t>2018-02-26</a:t>
            </a:r>
          </a:p>
          <a:p>
            <a:pPr algn="ctr"/>
            <a:endParaRPr lang="en-US" dirty="0">
              <a:latin typeface="Arial Narrow" panose="020B0606020202030204" pitchFamily="34" charset="0"/>
            </a:endParaRPr>
          </a:p>
          <a:p>
            <a:pPr algn="ctr"/>
            <a:endParaRPr lang="en-US" sz="2400" dirty="0">
              <a:solidFill>
                <a:srgbClr val="0000FF"/>
              </a:solidFill>
            </a:endParaRPr>
          </a:p>
        </p:txBody>
      </p:sp>
      <p:sp>
        <p:nvSpPr>
          <p:cNvPr id="4" name="TextBox 3">
            <a:extLst>
              <a:ext uri="{FF2B5EF4-FFF2-40B4-BE49-F238E27FC236}">
                <a16:creationId xmlns:a16="http://schemas.microsoft.com/office/drawing/2014/main" id="{66AECF06-E111-48E0-BBB4-6E50DCDF73C9}"/>
              </a:ext>
            </a:extLst>
          </p:cNvPr>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a:t>
            </a:r>
          </a:p>
        </p:txBody>
      </p:sp>
      <p:sp>
        <p:nvSpPr>
          <p:cNvPr id="2" name="TextBox 1">
            <a:extLst>
              <a:ext uri="{FF2B5EF4-FFF2-40B4-BE49-F238E27FC236}">
                <a16:creationId xmlns:a16="http://schemas.microsoft.com/office/drawing/2014/main" id="{7AD00642-26D2-4D95-A0FD-04BD39CB98A0}"/>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33207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18224" y="2186079"/>
            <a:ext cx="7220310" cy="2154448"/>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22" name="Rectangle 21"/>
          <p:cNvSpPr/>
          <p:nvPr/>
        </p:nvSpPr>
        <p:spPr>
          <a:xfrm rot="16200000">
            <a:off x="7008243" y="2738170"/>
            <a:ext cx="2154447" cy="1050267"/>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25000"/>
              </a:lnSpc>
            </a:pPr>
            <a:r>
              <a:rPr lang="en-US" sz="1350" b="1" dirty="0"/>
              <a:t>SOLOR</a:t>
            </a:r>
            <a:r>
              <a:rPr lang="en-US" sz="1350" dirty="0"/>
              <a:t> Terminology Editor</a:t>
            </a:r>
          </a:p>
          <a:p>
            <a:pPr algn="ctr">
              <a:lnSpc>
                <a:spcPct val="125000"/>
              </a:lnSpc>
            </a:pPr>
            <a:r>
              <a:rPr lang="en-US" sz="900" dirty="0">
                <a:latin typeface="Arial Narrow" panose="020B0606020202030204" pitchFamily="34" charset="0"/>
              </a:rPr>
              <a:t>SNOMED CT, LOINC and </a:t>
            </a:r>
            <a:r>
              <a:rPr lang="en-US" sz="900" dirty="0" err="1">
                <a:latin typeface="Arial Narrow" panose="020B0606020202030204" pitchFamily="34" charset="0"/>
              </a:rPr>
              <a:t>RxNorm</a:t>
            </a:r>
            <a:r>
              <a:rPr lang="en-US" sz="900" dirty="0">
                <a:latin typeface="Arial Narrow" panose="020B0606020202030204" pitchFamily="34" charset="0"/>
              </a:rPr>
              <a:t> Semantics</a:t>
            </a:r>
          </a:p>
          <a:p>
            <a:pPr algn="ctr">
              <a:lnSpc>
                <a:spcPct val="150000"/>
              </a:lnSpc>
            </a:pPr>
            <a:r>
              <a:rPr lang="en-US" sz="1350" b="1" dirty="0"/>
              <a:t>VSAC</a:t>
            </a:r>
            <a:r>
              <a:rPr lang="en-US" sz="1350" dirty="0"/>
              <a:t> Terminology Server</a:t>
            </a:r>
          </a:p>
        </p:txBody>
      </p:sp>
      <p:sp>
        <p:nvSpPr>
          <p:cNvPr id="23" name="Rectangle 22"/>
          <p:cNvSpPr/>
          <p:nvPr/>
        </p:nvSpPr>
        <p:spPr>
          <a:xfrm>
            <a:off x="1950091" y="1066800"/>
            <a:ext cx="1617453" cy="834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350" b="1" dirty="0"/>
              <a:t>FHIM</a:t>
            </a:r>
            <a:r>
              <a:rPr lang="en-US" sz="1350" dirty="0"/>
              <a:t>, using SMEs,</a:t>
            </a:r>
          </a:p>
          <a:p>
            <a:pPr algn="ctr">
              <a:lnSpc>
                <a:spcPct val="90000"/>
              </a:lnSpc>
            </a:pPr>
            <a:r>
              <a:rPr lang="en-US" sz="1350" dirty="0"/>
              <a:t>Standards, </a:t>
            </a:r>
          </a:p>
          <a:p>
            <a:pPr algn="ctr">
              <a:lnSpc>
                <a:spcPct val="90000"/>
              </a:lnSpc>
            </a:pPr>
            <a:r>
              <a:rPr lang="en-US" sz="1350" dirty="0"/>
              <a:t>US Regulatory Requirements</a:t>
            </a:r>
          </a:p>
        </p:txBody>
      </p:sp>
      <p:sp>
        <p:nvSpPr>
          <p:cNvPr id="24" name="Rectangle 23"/>
          <p:cNvSpPr/>
          <p:nvPr/>
        </p:nvSpPr>
        <p:spPr>
          <a:xfrm>
            <a:off x="1950090" y="2387003"/>
            <a:ext cx="1617453" cy="834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FHIM </a:t>
            </a:r>
          </a:p>
          <a:p>
            <a:pPr algn="ctr"/>
            <a:r>
              <a:rPr lang="en-US" sz="1350"/>
              <a:t>Domain Models</a:t>
            </a:r>
            <a:endParaRPr lang="en-US" sz="1350" dirty="0"/>
          </a:p>
        </p:txBody>
      </p:sp>
      <p:sp>
        <p:nvSpPr>
          <p:cNvPr id="25" name="Rectangle 24"/>
          <p:cNvSpPr/>
          <p:nvPr/>
        </p:nvSpPr>
        <p:spPr>
          <a:xfrm>
            <a:off x="1950090" y="3715110"/>
            <a:ext cx="5276813" cy="834605"/>
          </a:xfrm>
          <a:prstGeom prst="rect">
            <a:avLst/>
          </a:prstGeom>
          <a:gradFill flip="none" rotWithShape="1">
            <a:gsLst>
              <a:gs pos="31000">
                <a:schemeClr val="bg1">
                  <a:lumMod val="65000"/>
                </a:schemeClr>
              </a:gs>
              <a:gs pos="58000">
                <a:schemeClr val="accent4"/>
              </a:gs>
              <a:gs pos="83000">
                <a:schemeClr val="accent1">
                  <a:lumMod val="75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Interoperability Specifications and Implementation Artifacts </a:t>
            </a:r>
          </a:p>
          <a:p>
            <a:pPr algn="ctr"/>
            <a:r>
              <a:rPr lang="en-US" sz="1350" dirty="0"/>
              <a:t>EDXL, CDA, IEPD, FHIR (US Core, QI Core, Profiles, Extensions)</a:t>
            </a:r>
          </a:p>
        </p:txBody>
      </p:sp>
      <p:sp>
        <p:nvSpPr>
          <p:cNvPr id="26" name="Rectangle 25"/>
          <p:cNvSpPr/>
          <p:nvPr/>
        </p:nvSpPr>
        <p:spPr>
          <a:xfrm>
            <a:off x="3779770" y="2390955"/>
            <a:ext cx="1617453" cy="8346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QI Quick &amp; DAF</a:t>
            </a:r>
          </a:p>
          <a:p>
            <a:pPr algn="ctr"/>
            <a:r>
              <a:rPr lang="en-US" sz="1350" dirty="0"/>
              <a:t>Domain Models</a:t>
            </a:r>
          </a:p>
        </p:txBody>
      </p:sp>
      <p:sp>
        <p:nvSpPr>
          <p:cNvPr id="28" name="Rectangle 27"/>
          <p:cNvSpPr/>
          <p:nvPr/>
        </p:nvSpPr>
        <p:spPr>
          <a:xfrm>
            <a:off x="5609450" y="2390955"/>
            <a:ext cx="1617453" cy="8346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dirty="0"/>
              <a:t>CIMI DCMs</a:t>
            </a:r>
          </a:p>
          <a:p>
            <a:pPr algn="ctr"/>
            <a:r>
              <a:rPr lang="en-US" sz="1350" dirty="0"/>
              <a:t>CQI </a:t>
            </a:r>
            <a:r>
              <a:rPr lang="en-US" sz="1350" dirty="0" err="1"/>
              <a:t>eCQMs</a:t>
            </a:r>
            <a:endParaRPr lang="en-US" sz="1350" dirty="0"/>
          </a:p>
          <a:p>
            <a:pPr algn="ctr"/>
            <a:r>
              <a:rPr lang="en-US" sz="1350" dirty="0"/>
              <a:t> CDS KNARTs</a:t>
            </a:r>
          </a:p>
        </p:txBody>
      </p:sp>
      <p:sp>
        <p:nvSpPr>
          <p:cNvPr id="30" name="Arrow: Down 29"/>
          <p:cNvSpPr/>
          <p:nvPr/>
        </p:nvSpPr>
        <p:spPr>
          <a:xfrm>
            <a:off x="1950091" y="3225560"/>
            <a:ext cx="1617453" cy="489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Arrow: Down 30"/>
          <p:cNvSpPr/>
          <p:nvPr/>
        </p:nvSpPr>
        <p:spPr>
          <a:xfrm>
            <a:off x="1950091" y="1901405"/>
            <a:ext cx="1617453" cy="489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Arrow: Down 31"/>
          <p:cNvSpPr/>
          <p:nvPr/>
        </p:nvSpPr>
        <p:spPr>
          <a:xfrm>
            <a:off x="3779770" y="3225560"/>
            <a:ext cx="1617453" cy="4895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3" name="Arrow: Down 32"/>
          <p:cNvSpPr/>
          <p:nvPr/>
        </p:nvSpPr>
        <p:spPr>
          <a:xfrm>
            <a:off x="5609450" y="3225560"/>
            <a:ext cx="1617453" cy="48955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34" name="Rectangle 33"/>
          <p:cNvSpPr/>
          <p:nvPr/>
        </p:nvSpPr>
        <p:spPr>
          <a:xfrm>
            <a:off x="5609450" y="1066800"/>
            <a:ext cx="1617453" cy="8346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50" b="1" dirty="0"/>
              <a:t>CIMI</a:t>
            </a:r>
            <a:r>
              <a:rPr lang="en-US" sz="1350" dirty="0"/>
              <a:t>, using SMEs,</a:t>
            </a:r>
          </a:p>
          <a:p>
            <a:pPr algn="ctr"/>
            <a:r>
              <a:rPr lang="en-US" sz="1350" dirty="0"/>
              <a:t>FHIM &amp; CQI </a:t>
            </a:r>
          </a:p>
          <a:p>
            <a:pPr algn="ctr"/>
            <a:r>
              <a:rPr lang="en-US" sz="1350" dirty="0"/>
              <a:t>Domain Models </a:t>
            </a:r>
          </a:p>
        </p:txBody>
      </p:sp>
      <p:sp>
        <p:nvSpPr>
          <p:cNvPr id="35" name="Arrow: Down 34"/>
          <p:cNvSpPr/>
          <p:nvPr/>
        </p:nvSpPr>
        <p:spPr>
          <a:xfrm>
            <a:off x="5609450" y="1901405"/>
            <a:ext cx="1617453" cy="48955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36" name="Rectangle 35"/>
          <p:cNvSpPr/>
          <p:nvPr/>
        </p:nvSpPr>
        <p:spPr>
          <a:xfrm>
            <a:off x="3779770" y="1066800"/>
            <a:ext cx="1617453" cy="8346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b="1" dirty="0"/>
              <a:t>CQI</a:t>
            </a:r>
            <a:r>
              <a:rPr lang="en-US" sz="1350" dirty="0"/>
              <a:t>, using SMEs,</a:t>
            </a:r>
          </a:p>
          <a:p>
            <a:pPr algn="ctr"/>
            <a:r>
              <a:rPr lang="en-US" sz="1350" dirty="0"/>
              <a:t>CQF, </a:t>
            </a:r>
            <a:r>
              <a:rPr lang="en-US" sz="1350" dirty="0" err="1"/>
              <a:t>vMR</a:t>
            </a:r>
            <a:r>
              <a:rPr lang="en-US" sz="1350" dirty="0"/>
              <a:t> &amp; QDM</a:t>
            </a:r>
          </a:p>
          <a:p>
            <a:pPr algn="ctr"/>
            <a:r>
              <a:rPr lang="en-US" sz="1350" dirty="0"/>
              <a:t>Requirements</a:t>
            </a:r>
          </a:p>
        </p:txBody>
      </p:sp>
      <p:sp>
        <p:nvSpPr>
          <p:cNvPr id="37" name="Arrow: Down 36"/>
          <p:cNvSpPr/>
          <p:nvPr/>
        </p:nvSpPr>
        <p:spPr>
          <a:xfrm>
            <a:off x="3779770" y="1901405"/>
            <a:ext cx="1617453" cy="4895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8" name="Rectangle 37"/>
          <p:cNvSpPr/>
          <p:nvPr/>
        </p:nvSpPr>
        <p:spPr>
          <a:xfrm rot="5400000">
            <a:off x="13693" y="2738170"/>
            <a:ext cx="2154447" cy="1050267"/>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rial Narrow" panose="020B0606020202030204" pitchFamily="34" charset="0"/>
              </a:rPr>
              <a:t>US Core Data for Interoperability  (USCDI)</a:t>
            </a:r>
            <a:endParaRPr lang="en-US" sz="1350" dirty="0"/>
          </a:p>
        </p:txBody>
      </p:sp>
      <p:sp>
        <p:nvSpPr>
          <p:cNvPr id="27" name="TextBox 26"/>
          <p:cNvSpPr txBox="1"/>
          <p:nvPr/>
        </p:nvSpPr>
        <p:spPr>
          <a:xfrm>
            <a:off x="2324783" y="1879172"/>
            <a:ext cx="838200" cy="507831"/>
          </a:xfrm>
          <a:prstGeom prst="rect">
            <a:avLst/>
          </a:prstGeom>
          <a:noFill/>
        </p:spPr>
        <p:txBody>
          <a:bodyPr wrap="square" rtlCol="0">
            <a:spAutoFit/>
          </a:bodyPr>
          <a:lstStyle/>
          <a:p>
            <a:pPr algn="ctr"/>
            <a:r>
              <a:rPr lang="en-US" sz="900" dirty="0">
                <a:solidFill>
                  <a:schemeClr val="bg1"/>
                </a:solidFill>
                <a:latin typeface="Arial Narrow" panose="020B0606020202030204" pitchFamily="34" charset="0"/>
              </a:rPr>
              <a:t>CIMI Principles &amp; Reference Models</a:t>
            </a:r>
          </a:p>
        </p:txBody>
      </p:sp>
      <p:sp>
        <p:nvSpPr>
          <p:cNvPr id="29" name="TextBox 28"/>
          <p:cNvSpPr txBox="1"/>
          <p:nvPr/>
        </p:nvSpPr>
        <p:spPr>
          <a:xfrm>
            <a:off x="4153583" y="1879172"/>
            <a:ext cx="838200" cy="507831"/>
          </a:xfrm>
          <a:prstGeom prst="rect">
            <a:avLst/>
          </a:prstGeom>
          <a:noFill/>
        </p:spPr>
        <p:txBody>
          <a:bodyPr wrap="square" rtlCol="0">
            <a:spAutoFit/>
          </a:bodyPr>
          <a:lstStyle/>
          <a:p>
            <a:pPr algn="ctr"/>
            <a:r>
              <a:rPr lang="en-US" sz="900" dirty="0">
                <a:solidFill>
                  <a:schemeClr val="bg1"/>
                </a:solidFill>
                <a:latin typeface="Arial Narrow" panose="020B0606020202030204" pitchFamily="34" charset="0"/>
              </a:rPr>
              <a:t>CIMI Principles &amp; Reference Models</a:t>
            </a:r>
          </a:p>
        </p:txBody>
      </p:sp>
      <p:sp>
        <p:nvSpPr>
          <p:cNvPr id="39" name="TextBox 38"/>
          <p:cNvSpPr txBox="1"/>
          <p:nvPr/>
        </p:nvSpPr>
        <p:spPr>
          <a:xfrm>
            <a:off x="5982383" y="1879172"/>
            <a:ext cx="838200" cy="646331"/>
          </a:xfrm>
          <a:prstGeom prst="rect">
            <a:avLst/>
          </a:prstGeom>
          <a:noFill/>
        </p:spPr>
        <p:txBody>
          <a:bodyPr wrap="square" rtlCol="0">
            <a:spAutoFit/>
          </a:bodyPr>
          <a:lstStyle/>
          <a:p>
            <a:pPr algn="ctr"/>
            <a:r>
              <a:rPr lang="en-US" sz="900" dirty="0">
                <a:solidFill>
                  <a:schemeClr val="bg1"/>
                </a:solidFill>
                <a:latin typeface="Arial Narrow" panose="020B0606020202030204" pitchFamily="34" charset="0"/>
              </a:rPr>
              <a:t>CIMI Principles &amp; Reference Models</a:t>
            </a:r>
          </a:p>
        </p:txBody>
      </p:sp>
      <p:sp>
        <p:nvSpPr>
          <p:cNvPr id="41" name="TextBox 40"/>
          <p:cNvSpPr txBox="1"/>
          <p:nvPr/>
        </p:nvSpPr>
        <p:spPr>
          <a:xfrm>
            <a:off x="4153583" y="3225203"/>
            <a:ext cx="914400" cy="369332"/>
          </a:xfrm>
          <a:prstGeom prst="rect">
            <a:avLst/>
          </a:prstGeom>
          <a:noFill/>
        </p:spPr>
        <p:txBody>
          <a:bodyPr wrap="square" rtlCol="0">
            <a:spAutoFit/>
          </a:bodyPr>
          <a:lstStyle/>
          <a:p>
            <a:pPr algn="ctr"/>
            <a:r>
              <a:rPr lang="en-US" sz="900" dirty="0">
                <a:solidFill>
                  <a:schemeClr val="bg1"/>
                </a:solidFill>
              </a:rPr>
              <a:t>Manual or using Tools</a:t>
            </a:r>
          </a:p>
        </p:txBody>
      </p:sp>
      <p:sp>
        <p:nvSpPr>
          <p:cNvPr id="42" name="TextBox 41"/>
          <p:cNvSpPr txBox="1"/>
          <p:nvPr/>
        </p:nvSpPr>
        <p:spPr>
          <a:xfrm>
            <a:off x="5982383" y="3225203"/>
            <a:ext cx="914400" cy="369332"/>
          </a:xfrm>
          <a:prstGeom prst="rect">
            <a:avLst/>
          </a:prstGeom>
          <a:noFill/>
        </p:spPr>
        <p:txBody>
          <a:bodyPr wrap="square" rtlCol="0">
            <a:spAutoFit/>
          </a:bodyPr>
          <a:lstStyle/>
          <a:p>
            <a:pPr algn="ctr"/>
            <a:r>
              <a:rPr lang="en-US" sz="900" dirty="0">
                <a:solidFill>
                  <a:schemeClr val="bg1"/>
                </a:solidFill>
              </a:rPr>
              <a:t>Manual or using Tools</a:t>
            </a:r>
          </a:p>
        </p:txBody>
      </p:sp>
      <p:sp>
        <p:nvSpPr>
          <p:cNvPr id="43" name="TextBox 42"/>
          <p:cNvSpPr txBox="1"/>
          <p:nvPr/>
        </p:nvSpPr>
        <p:spPr>
          <a:xfrm>
            <a:off x="2296208" y="3212218"/>
            <a:ext cx="914400" cy="369332"/>
          </a:xfrm>
          <a:prstGeom prst="rect">
            <a:avLst/>
          </a:prstGeom>
          <a:noFill/>
        </p:spPr>
        <p:txBody>
          <a:bodyPr wrap="square" rtlCol="0">
            <a:spAutoFit/>
          </a:bodyPr>
          <a:lstStyle/>
          <a:p>
            <a:pPr algn="ctr"/>
            <a:r>
              <a:rPr lang="en-US" sz="900" dirty="0">
                <a:solidFill>
                  <a:schemeClr val="bg1"/>
                </a:solidFill>
              </a:rPr>
              <a:t>Manual or using Tools</a:t>
            </a:r>
          </a:p>
        </p:txBody>
      </p:sp>
      <p:sp>
        <p:nvSpPr>
          <p:cNvPr id="4" name="Title 3"/>
          <p:cNvSpPr>
            <a:spLocks noGrp="1"/>
          </p:cNvSpPr>
          <p:nvPr>
            <p:ph type="title"/>
          </p:nvPr>
        </p:nvSpPr>
        <p:spPr>
          <a:xfrm>
            <a:off x="0" y="0"/>
            <a:ext cx="8458200" cy="868363"/>
          </a:xfrm>
        </p:spPr>
        <p:txBody>
          <a:bodyPr/>
          <a:lstStyle/>
          <a:p>
            <a:r>
              <a:rPr lang="en-US" dirty="0"/>
              <a:t>Data-Quality Risk-Mitigation Strategy</a:t>
            </a:r>
            <a:br>
              <a:rPr lang="en-US" dirty="0"/>
            </a:br>
            <a:r>
              <a:rPr lang="en-US" sz="2400" dirty="0"/>
              <a:t>Model-Driven-Development Methodology</a:t>
            </a:r>
            <a:endParaRPr lang="en-US" sz="1400" b="0" dirty="0">
              <a:latin typeface="Arial Narrow" panose="020B0606020202030204" pitchFamily="34" charset="0"/>
            </a:endParaRPr>
          </a:p>
        </p:txBody>
      </p:sp>
      <p:sp>
        <p:nvSpPr>
          <p:cNvPr id="45" name="TextBox 44"/>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2" name="TextBox 1">
            <a:extLst>
              <a:ext uri="{FF2B5EF4-FFF2-40B4-BE49-F238E27FC236}">
                <a16:creationId xmlns:a16="http://schemas.microsoft.com/office/drawing/2014/main" id="{4475CEEB-0BE5-4A91-ACEC-E0890FE4C4E2}"/>
              </a:ext>
            </a:extLst>
          </p:cNvPr>
          <p:cNvSpPr txBox="1"/>
          <p:nvPr/>
        </p:nvSpPr>
        <p:spPr>
          <a:xfrm>
            <a:off x="0" y="4495800"/>
            <a:ext cx="9144000" cy="1916679"/>
          </a:xfrm>
          <a:prstGeom prst="rect">
            <a:avLst/>
          </a:prstGeom>
          <a:noFill/>
        </p:spPr>
        <p:txBody>
          <a:bodyPr wrap="square" rtlCol="0">
            <a:spAutoFit/>
          </a:bodyPr>
          <a:lstStyle/>
          <a:p>
            <a:pPr>
              <a:lnSpc>
                <a:spcPct val="114000"/>
              </a:lnSpc>
            </a:pPr>
            <a:r>
              <a:rPr lang="en-US" sz="1400" dirty="0">
                <a:latin typeface="Arial Narrow" panose="020B0606020202030204" pitchFamily="34" charset="0"/>
              </a:rPr>
              <a:t>The </a:t>
            </a:r>
            <a:r>
              <a:rPr lang="en-US" sz="1400" i="1" u="sng" dirty="0">
                <a:latin typeface="Arial Narrow" panose="020B0606020202030204" pitchFamily="34" charset="0"/>
              </a:rPr>
              <a:t>benefit</a:t>
            </a:r>
            <a:r>
              <a:rPr lang="en-US" sz="1400" dirty="0">
                <a:latin typeface="Arial Narrow" panose="020B0606020202030204" pitchFamily="34" charset="0"/>
              </a:rPr>
              <a:t> of standard USCDI-FHIM-CIMI Reference Data-and-Models for consistent Detailed Clinical Model (</a:t>
            </a:r>
            <a:r>
              <a:rPr lang="en-US" sz="1400" b="1" dirty="0">
                <a:latin typeface="Arial Narrow" panose="020B0606020202030204" pitchFamily="34" charset="0"/>
              </a:rPr>
              <a:t>DCM</a:t>
            </a:r>
            <a:r>
              <a:rPr lang="en-US" sz="1400" dirty="0">
                <a:latin typeface="Arial Narrow" panose="020B0606020202030204" pitchFamily="34" charset="0"/>
              </a:rPr>
              <a:t>) constrained-specifications for EDXL, FHIR, CDA and IEPD is an Architectural Framework for computable semantic-interoperability across time, locations, systems and care contexts. Seamless tools can result in efficient-and-effective federated mission-essential  re-usable “stack” of standardized and widely implemented HSPC APIs, “SMART” components and test fixtures using SOLOR  controlled terminologies. </a:t>
            </a:r>
          </a:p>
          <a:p>
            <a:pPr marL="171450" lvl="0" indent="-171450">
              <a:lnSpc>
                <a:spcPct val="114000"/>
              </a:lnSpc>
              <a:buFont typeface="Wingdings" panose="05000000000000000000" pitchFamily="2" charset="2"/>
              <a:buChar char="Ø"/>
            </a:pPr>
            <a:r>
              <a:rPr lang="en-US" sz="1200" dirty="0">
                <a:latin typeface="Arial Narrow" panose="020B0606020202030204" pitchFamily="34" charset="0"/>
              </a:rPr>
              <a:t>collection, extraction-transformation-load, communication, aggregation and interpretation of patient data to accelerate secondary uses in public health, disease surveillance, metrics, and patient-centered outcomes research. </a:t>
            </a:r>
          </a:p>
          <a:p>
            <a:pPr marL="171450" lvl="0" indent="-171450">
              <a:lnSpc>
                <a:spcPct val="114000"/>
              </a:lnSpc>
              <a:buFont typeface="Wingdings" panose="05000000000000000000" pitchFamily="2" charset="2"/>
              <a:buChar char="Ø"/>
            </a:pPr>
            <a:r>
              <a:rPr lang="en-US" sz="1200" dirty="0">
                <a:latin typeface="Arial Narrow" panose="020B0606020202030204" pitchFamily="34" charset="0"/>
              </a:rPr>
              <a:t>health-related services including telecare, clinical decision support, research, and quality measurement, improving healthcare access, quality, and uniformity. </a:t>
            </a:r>
          </a:p>
          <a:p>
            <a:pPr marL="171450" lvl="0" indent="-171450">
              <a:lnSpc>
                <a:spcPct val="114000"/>
              </a:lnSpc>
              <a:buFont typeface="Wingdings" panose="05000000000000000000" pitchFamily="2" charset="2"/>
              <a:buChar char="Ø"/>
            </a:pPr>
            <a:r>
              <a:rPr lang="en-US" sz="1200" dirty="0">
                <a:latin typeface="Arial Narrow" panose="020B0606020202030204" pitchFamily="34" charset="0"/>
              </a:rPr>
              <a:t>Major patient, clinician, and public benefits from improved care coordination, reduction of medical errors, and decreased costs resulting in healthier lives.</a:t>
            </a:r>
            <a:endParaRPr lang="en-US" sz="1400" dirty="0"/>
          </a:p>
        </p:txBody>
      </p:sp>
      <p:sp>
        <p:nvSpPr>
          <p:cNvPr id="47" name="Slide Number Placeholder 11">
            <a:extLst>
              <a:ext uri="{FF2B5EF4-FFF2-40B4-BE49-F238E27FC236}">
                <a16:creationId xmlns:a16="http://schemas.microsoft.com/office/drawing/2014/main" id="{1FC1C9BD-19BB-4B5F-ACB2-75509A2CEDA7}"/>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10</a:t>
            </a:fld>
            <a:endParaRPr lang="en-US" sz="1200">
              <a:solidFill>
                <a:schemeClr val="bg1"/>
              </a:solidFill>
            </a:endParaRPr>
          </a:p>
        </p:txBody>
      </p:sp>
      <p:sp>
        <p:nvSpPr>
          <p:cNvPr id="40" name="TextBox 39">
            <a:extLst>
              <a:ext uri="{FF2B5EF4-FFF2-40B4-BE49-F238E27FC236}">
                <a16:creationId xmlns:a16="http://schemas.microsoft.com/office/drawing/2014/main" id="{6FFD7B38-1DA4-4BF3-B8CA-88A5AA2B9865}"/>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150971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868363"/>
          </a:xfrm>
        </p:spPr>
        <p:txBody>
          <a:bodyPr/>
          <a:lstStyle/>
          <a:p>
            <a:r>
              <a:rPr lang="en-US" dirty="0"/>
              <a:t>21st Century Cures Act</a:t>
            </a:r>
            <a:br>
              <a:rPr lang="en-US" dirty="0"/>
            </a:br>
            <a:r>
              <a:rPr lang="en-US" sz="2000" dirty="0">
                <a:latin typeface="Arial Narrow" panose="020B0606020202030204" pitchFamily="34" charset="0"/>
              </a:rPr>
              <a:t>Notional Future-State EHR-Modernization Architecture</a:t>
            </a:r>
            <a:endParaRPr lang="en-US" dirty="0">
              <a:latin typeface="Arial Narrow" panose="020B0606020202030204" pitchFamily="34" charset="0"/>
            </a:endParaRPr>
          </a:p>
        </p:txBody>
      </p:sp>
      <p:sp>
        <p:nvSpPr>
          <p:cNvPr id="10" name="TextBox 9"/>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5" name="Slide Number Placeholder 11">
            <a:extLst>
              <a:ext uri="{FF2B5EF4-FFF2-40B4-BE49-F238E27FC236}">
                <a16:creationId xmlns:a16="http://schemas.microsoft.com/office/drawing/2014/main" id="{88916518-DBCF-4E4A-96C8-3D1E63CA28F1}"/>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11</a:t>
            </a:fld>
            <a:endParaRPr lang="en-US" sz="1200">
              <a:solidFill>
                <a:schemeClr val="bg1"/>
              </a:solidFill>
            </a:endParaRPr>
          </a:p>
        </p:txBody>
      </p:sp>
      <p:pic>
        <p:nvPicPr>
          <p:cNvPr id="3" name="Picture 2">
            <a:extLst>
              <a:ext uri="{FF2B5EF4-FFF2-40B4-BE49-F238E27FC236}">
                <a16:creationId xmlns:a16="http://schemas.microsoft.com/office/drawing/2014/main" id="{84975C92-201F-4C6C-94D4-C30625F9A219}"/>
              </a:ext>
            </a:extLst>
          </p:cNvPr>
          <p:cNvPicPr>
            <a:picLocks noChangeAspect="1"/>
          </p:cNvPicPr>
          <p:nvPr/>
        </p:nvPicPr>
        <p:blipFill>
          <a:blip r:embed="rId3"/>
          <a:stretch>
            <a:fillRect/>
          </a:stretch>
        </p:blipFill>
        <p:spPr>
          <a:xfrm>
            <a:off x="533400" y="990600"/>
            <a:ext cx="8001000" cy="5372680"/>
          </a:xfrm>
          <a:prstGeom prst="rect">
            <a:avLst/>
          </a:prstGeom>
        </p:spPr>
      </p:pic>
      <p:sp>
        <p:nvSpPr>
          <p:cNvPr id="6" name="TextBox 5">
            <a:extLst>
              <a:ext uri="{FF2B5EF4-FFF2-40B4-BE49-F238E27FC236}">
                <a16:creationId xmlns:a16="http://schemas.microsoft.com/office/drawing/2014/main" id="{F3BEC32E-F893-43E4-B1E9-F64019E8ABF8}"/>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307782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EA3315-5774-4912-8CAD-B3A0FBE08B3C}"/>
              </a:ext>
            </a:extLst>
          </p:cNvPr>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5" name="Slide Number Placeholder 11">
            <a:extLst>
              <a:ext uri="{FF2B5EF4-FFF2-40B4-BE49-F238E27FC236}">
                <a16:creationId xmlns:a16="http://schemas.microsoft.com/office/drawing/2014/main" id="{6EDEBE5A-7BA7-408C-933E-DAC401869AE5}"/>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12</a:t>
            </a:fld>
            <a:endParaRPr lang="en-US" sz="1200">
              <a:solidFill>
                <a:schemeClr val="bg1"/>
              </a:solidFill>
            </a:endParaRPr>
          </a:p>
        </p:txBody>
      </p:sp>
      <p:sp>
        <p:nvSpPr>
          <p:cNvPr id="4" name="Title 3">
            <a:extLst>
              <a:ext uri="{FF2B5EF4-FFF2-40B4-BE49-F238E27FC236}">
                <a16:creationId xmlns:a16="http://schemas.microsoft.com/office/drawing/2014/main" id="{53580E14-30C8-4778-BDA3-BEBD9F921C48}"/>
              </a:ext>
            </a:extLst>
          </p:cNvPr>
          <p:cNvSpPr>
            <a:spLocks noGrp="1"/>
          </p:cNvSpPr>
          <p:nvPr>
            <p:ph type="title"/>
          </p:nvPr>
        </p:nvSpPr>
        <p:spPr/>
        <p:txBody>
          <a:bodyPr/>
          <a:lstStyle/>
          <a:p>
            <a:r>
              <a:rPr lang="en-US" dirty="0"/>
              <a:t>Emergency-Management Data-Quality Strategy</a:t>
            </a:r>
            <a:br>
              <a:rPr lang="en-US" dirty="0"/>
            </a:br>
            <a:r>
              <a:rPr lang="en-US" dirty="0"/>
              <a:t>Summary of new Requirements</a:t>
            </a:r>
            <a:endParaRPr lang="en-US" b="0" dirty="0"/>
          </a:p>
        </p:txBody>
      </p:sp>
      <p:sp>
        <p:nvSpPr>
          <p:cNvPr id="7" name="TextBox 6">
            <a:extLst>
              <a:ext uri="{FF2B5EF4-FFF2-40B4-BE49-F238E27FC236}">
                <a16:creationId xmlns:a16="http://schemas.microsoft.com/office/drawing/2014/main" id="{013C1BDB-B819-45E2-82DE-4C2D6B69DB90}"/>
              </a:ext>
            </a:extLst>
          </p:cNvPr>
          <p:cNvSpPr txBox="1"/>
          <p:nvPr/>
        </p:nvSpPr>
        <p:spPr>
          <a:xfrm>
            <a:off x="253284" y="949409"/>
            <a:ext cx="8738316" cy="5447645"/>
          </a:xfrm>
          <a:prstGeom prst="rect">
            <a:avLst/>
          </a:prstGeom>
          <a:noFill/>
        </p:spPr>
        <p:txBody>
          <a:bodyPr wrap="square" rtlCol="0">
            <a:spAutoFit/>
          </a:bodyPr>
          <a:lstStyle/>
          <a:p>
            <a:pPr algn="just"/>
            <a:r>
              <a:rPr lang="en-US" sz="2000" b="1" u="sng" dirty="0">
                <a:latin typeface="Arial Narrow" panose="020B0606020202030204" pitchFamily="34" charset="0"/>
              </a:rPr>
              <a:t>Goal</a:t>
            </a:r>
            <a:r>
              <a:rPr lang="en-US" sz="2000" u="sng" dirty="0">
                <a:latin typeface="Arial Narrow" panose="020B0606020202030204" pitchFamily="34" charset="0"/>
              </a:rPr>
              <a:t>: Computable-interoperability</a:t>
            </a:r>
            <a:r>
              <a:rPr lang="en-US" sz="2000" dirty="0">
                <a:latin typeface="Arial Narrow" panose="020B0606020202030204" pitchFamily="34" charset="0"/>
              </a:rPr>
              <a:t> among ad-hoc partners using heterogeneous systems</a:t>
            </a:r>
          </a:p>
          <a:p>
            <a:pPr marL="571500" lvl="1" indent="-228600" algn="just">
              <a:buFont typeface="Arial" panose="020B0604020202020204" pitchFamily="34" charset="0"/>
              <a:buChar char="•"/>
            </a:pPr>
            <a:r>
              <a:rPr lang="en-US" dirty="0">
                <a:latin typeface="Arial Narrow" panose="020B0606020202030204" pitchFamily="34" charset="0"/>
              </a:rPr>
              <a:t>Consistent US Realm/Core structure specification and terminology value sets for </a:t>
            </a:r>
          </a:p>
          <a:p>
            <a:pPr marL="858838" lvl="2" indent="-287338" algn="just">
              <a:buFont typeface="Courier New" panose="02070309020205020404" pitchFamily="49" charset="0"/>
              <a:buChar char="o"/>
            </a:pPr>
            <a:r>
              <a:rPr lang="en-US" dirty="0">
                <a:latin typeface="Arial Narrow" panose="020B0606020202030204" pitchFamily="34" charset="0"/>
              </a:rPr>
              <a:t>V2 messages, C-CDA templates, FHIR profiles and extensions </a:t>
            </a:r>
          </a:p>
          <a:p>
            <a:pPr marL="858838" lvl="2" indent="-287338" algn="just">
              <a:buFont typeface="Courier New" panose="02070309020205020404" pitchFamily="49" charset="0"/>
              <a:buChar char="o"/>
            </a:pPr>
            <a:r>
              <a:rPr lang="en-US" dirty="0">
                <a:latin typeface="Arial Narrow" panose="020B0606020202030204" pitchFamily="34" charset="0"/>
              </a:rPr>
              <a:t>Information Exchange Package Documents (IEPDs) </a:t>
            </a:r>
          </a:p>
          <a:p>
            <a:pPr marL="858838" lvl="2" indent="-287338" algn="just">
              <a:buFont typeface="Courier New" panose="02070309020205020404" pitchFamily="49" charset="0"/>
              <a:buChar char="o"/>
            </a:pPr>
            <a:r>
              <a:rPr lang="en-US" dirty="0">
                <a:latin typeface="Arial Narrow" panose="020B0606020202030204" pitchFamily="34" charset="0"/>
              </a:rPr>
              <a:t>Reference (Implementation Guides, APIs, implementation components) </a:t>
            </a:r>
          </a:p>
          <a:p>
            <a:pPr marL="858838" lvl="2" indent="-287338" algn="just">
              <a:buFont typeface="Courier New" panose="02070309020205020404" pitchFamily="49" charset="0"/>
              <a:buChar char="o"/>
            </a:pPr>
            <a:r>
              <a:rPr lang="en-US" dirty="0">
                <a:latin typeface="Arial Narrow" panose="020B0606020202030204" pitchFamily="34" charset="0"/>
              </a:rPr>
              <a:t>“Dummies Guide” for clinical users, analysts, architects, engineers and implementers. </a:t>
            </a:r>
          </a:p>
          <a:p>
            <a:pPr algn="just"/>
            <a:endParaRPr lang="en-US" sz="2000" b="1" u="sng" dirty="0">
              <a:latin typeface="Arial Narrow" panose="020B0606020202030204" pitchFamily="34" charset="0"/>
            </a:endParaRPr>
          </a:p>
          <a:p>
            <a:pPr algn="just"/>
            <a:r>
              <a:rPr lang="en-US" sz="2000" b="1" u="sng" dirty="0">
                <a:latin typeface="Arial Narrow" panose="020B0606020202030204" pitchFamily="34" charset="0"/>
              </a:rPr>
              <a:t>Objective 1</a:t>
            </a:r>
            <a:r>
              <a:rPr lang="en-US" sz="2000" u="sng" dirty="0">
                <a:latin typeface="Arial Narrow" panose="020B0606020202030204" pitchFamily="34" charset="0"/>
              </a:rPr>
              <a:t>: Bi-directional ETL mapping</a:t>
            </a:r>
            <a:r>
              <a:rPr lang="en-US" sz="2000" dirty="0">
                <a:latin typeface="Arial Narrow" panose="020B0606020202030204" pitchFamily="34" charset="0"/>
              </a:rPr>
              <a:t>, without losing information, between </a:t>
            </a:r>
          </a:p>
          <a:p>
            <a:pPr marL="571500" lvl="1" indent="-228600" algn="just">
              <a:buFont typeface="Arial" panose="020B0604020202020204" pitchFamily="34" charset="0"/>
              <a:buChar char="•"/>
            </a:pPr>
            <a:r>
              <a:rPr lang="en-US" dirty="0">
                <a:latin typeface="Arial Narrow" panose="020B0606020202030204" pitchFamily="34" charset="0"/>
              </a:rPr>
              <a:t>EHR data-entry, reporting and viewing pre-coordinated form to </a:t>
            </a:r>
          </a:p>
          <a:p>
            <a:pPr marL="571500" lvl="1" indent="-228600" algn="just">
              <a:buFont typeface="Arial" panose="020B0604020202020204" pitchFamily="34" charset="0"/>
              <a:buChar char="•"/>
            </a:pPr>
            <a:r>
              <a:rPr lang="en-US" dirty="0">
                <a:latin typeface="Arial Narrow" panose="020B0606020202030204" pitchFamily="34" charset="0"/>
              </a:rPr>
              <a:t>EDW analytic-normalized post-coordinated form for population healthcare and CDS reasoning.  </a:t>
            </a:r>
          </a:p>
          <a:p>
            <a:pPr algn="just"/>
            <a:endParaRPr lang="en-US" b="1" u="sng" dirty="0">
              <a:latin typeface="Arial Narrow" panose="020B0606020202030204" pitchFamily="34" charset="0"/>
            </a:endParaRPr>
          </a:p>
          <a:p>
            <a:pPr algn="just"/>
            <a:r>
              <a:rPr lang="en-US" b="1" u="sng" dirty="0">
                <a:latin typeface="Arial Narrow" panose="020B0606020202030204" pitchFamily="34" charset="0"/>
              </a:rPr>
              <a:t>Objective 2</a:t>
            </a:r>
            <a:r>
              <a:rPr lang="en-US" u="sng" dirty="0">
                <a:latin typeface="Arial Narrow" panose="020B0606020202030204" pitchFamily="34" charset="0"/>
              </a:rPr>
              <a:t>: Governed and versioned SNOMED CT ETL extension</a:t>
            </a:r>
            <a:r>
              <a:rPr lang="en-US" dirty="0">
                <a:latin typeface="Arial Narrow" panose="020B0606020202030204" pitchFamily="34" charset="0"/>
              </a:rPr>
              <a:t> for LOINC and </a:t>
            </a:r>
            <a:r>
              <a:rPr lang="en-US" dirty="0" err="1">
                <a:latin typeface="Arial Narrow" panose="020B0606020202030204" pitchFamily="34" charset="0"/>
              </a:rPr>
              <a:t>RxNorm</a:t>
            </a:r>
            <a:r>
              <a:rPr lang="en-US" dirty="0">
                <a:latin typeface="Arial Narrow" panose="020B0606020202030204" pitchFamily="34" charset="0"/>
              </a:rPr>
              <a:t> </a:t>
            </a:r>
          </a:p>
          <a:p>
            <a:pPr marL="571500" lvl="1" indent="-228600" algn="just">
              <a:buFont typeface="Arial" panose="020B0604020202020204" pitchFamily="34" charset="0"/>
              <a:buChar char="•"/>
            </a:pPr>
            <a:r>
              <a:rPr lang="en-US" dirty="0">
                <a:latin typeface="Arial Narrow" panose="020B0606020202030204" pitchFamily="34" charset="0"/>
              </a:rPr>
              <a:t>using Model Driven Development (MDD) Tools, including </a:t>
            </a:r>
          </a:p>
          <a:p>
            <a:pPr marL="858838" lvl="2" indent="-287338" algn="just">
              <a:buFont typeface="Courier New" panose="02070309020205020404" pitchFamily="49" charset="0"/>
              <a:buChar char="o"/>
            </a:pPr>
            <a:r>
              <a:rPr lang="en-US" dirty="0">
                <a:latin typeface="Arial Narrow" panose="020B0606020202030204" pitchFamily="34" charset="0"/>
              </a:rPr>
              <a:t>USCDI-FHIM harmonized domain-models, creating</a:t>
            </a:r>
          </a:p>
          <a:p>
            <a:pPr marL="571500" lvl="1" indent="-228600" algn="just">
              <a:buFont typeface="Arial" panose="020B0604020202020204" pitchFamily="34" charset="0"/>
              <a:buChar char="•"/>
            </a:pPr>
            <a:r>
              <a:rPr lang="en-US" dirty="0">
                <a:latin typeface="Arial Narrow" panose="020B0606020202030204" pitchFamily="34" charset="0"/>
              </a:rPr>
              <a:t>Freely available context-specific Detailed Clinical Models / Clinical Statements </a:t>
            </a:r>
          </a:p>
          <a:p>
            <a:pPr marL="858838" lvl="2" indent="-287338" algn="just">
              <a:buFont typeface="Courier New" panose="02070309020205020404" pitchFamily="49" charset="0"/>
              <a:buChar char="o"/>
            </a:pPr>
            <a:r>
              <a:rPr lang="en-US" dirty="0">
                <a:latin typeface="Arial Narrow" panose="020B0606020202030204" pitchFamily="34" charset="0"/>
              </a:rPr>
              <a:t>Context-specific pre-post coordinated form DCM templates bound to </a:t>
            </a:r>
          </a:p>
          <a:p>
            <a:pPr marL="571500" lvl="1" indent="-228600" algn="just">
              <a:buFont typeface="Arial" panose="020B0604020202020204" pitchFamily="34" charset="0"/>
              <a:buChar char="•"/>
            </a:pPr>
            <a:r>
              <a:rPr lang="en-US" dirty="0">
                <a:latin typeface="Arial Narrow" panose="020B0606020202030204" pitchFamily="34" charset="0"/>
              </a:rPr>
              <a:t>Freely available terminology value sets</a:t>
            </a:r>
          </a:p>
          <a:p>
            <a:pPr marL="858838" lvl="2" indent="-287338" algn="just">
              <a:buFont typeface="Courier New" panose="02070309020205020404" pitchFamily="49" charset="0"/>
              <a:buChar char="o"/>
            </a:pPr>
            <a:r>
              <a:rPr lang="en-US" dirty="0">
                <a:latin typeface="Arial Narrow" panose="020B0606020202030204" pitchFamily="34" charset="0"/>
              </a:rPr>
              <a:t>for HIEs, venders, </a:t>
            </a:r>
          </a:p>
          <a:p>
            <a:pPr marL="858838" lvl="2" indent="-287338" algn="just">
              <a:buFont typeface="Courier New" panose="02070309020205020404" pitchFamily="49" charset="0"/>
              <a:buChar char="o"/>
            </a:pPr>
            <a:r>
              <a:rPr lang="en-US" dirty="0">
                <a:latin typeface="Arial Narrow" panose="020B0606020202030204" pitchFamily="34" charset="0"/>
              </a:rPr>
              <a:t>healthcare-partners</a:t>
            </a:r>
          </a:p>
        </p:txBody>
      </p:sp>
      <p:sp>
        <p:nvSpPr>
          <p:cNvPr id="8" name="TextBox 7">
            <a:extLst>
              <a:ext uri="{FF2B5EF4-FFF2-40B4-BE49-F238E27FC236}">
                <a16:creationId xmlns:a16="http://schemas.microsoft.com/office/drawing/2014/main" id="{1FF40639-E186-48A4-BA2F-C49E2D1B24C4}"/>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411892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EA3315-5774-4912-8CAD-B3A0FBE08B3C}"/>
              </a:ext>
            </a:extLst>
          </p:cNvPr>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5" name="Slide Number Placeholder 11">
            <a:extLst>
              <a:ext uri="{FF2B5EF4-FFF2-40B4-BE49-F238E27FC236}">
                <a16:creationId xmlns:a16="http://schemas.microsoft.com/office/drawing/2014/main" id="{6EDEBE5A-7BA7-408C-933E-DAC401869AE5}"/>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13</a:t>
            </a:fld>
            <a:endParaRPr lang="en-US" sz="1200">
              <a:solidFill>
                <a:schemeClr val="bg1"/>
              </a:solidFill>
            </a:endParaRPr>
          </a:p>
        </p:txBody>
      </p:sp>
      <p:sp>
        <p:nvSpPr>
          <p:cNvPr id="4" name="Title 3">
            <a:extLst>
              <a:ext uri="{FF2B5EF4-FFF2-40B4-BE49-F238E27FC236}">
                <a16:creationId xmlns:a16="http://schemas.microsoft.com/office/drawing/2014/main" id="{53580E14-30C8-4778-BDA3-BEBD9F921C48}"/>
              </a:ext>
            </a:extLst>
          </p:cNvPr>
          <p:cNvSpPr>
            <a:spLocks noGrp="1"/>
          </p:cNvSpPr>
          <p:nvPr>
            <p:ph type="title"/>
          </p:nvPr>
        </p:nvSpPr>
        <p:spPr/>
        <p:txBody>
          <a:bodyPr/>
          <a:lstStyle/>
          <a:p>
            <a:r>
              <a:rPr lang="en-US" dirty="0"/>
              <a:t>Questions?</a:t>
            </a:r>
            <a:br>
              <a:rPr lang="en-US" dirty="0"/>
            </a:br>
            <a:r>
              <a:rPr lang="en-US" b="0" dirty="0"/>
              <a:t>Stephen.Hufnagel.HL7@gmail.com 703-575-7912</a:t>
            </a:r>
          </a:p>
        </p:txBody>
      </p:sp>
      <p:sp>
        <p:nvSpPr>
          <p:cNvPr id="7" name="TextBox 6">
            <a:extLst>
              <a:ext uri="{FF2B5EF4-FFF2-40B4-BE49-F238E27FC236}">
                <a16:creationId xmlns:a16="http://schemas.microsoft.com/office/drawing/2014/main" id="{013C1BDB-B819-45E2-82DE-4C2D6B69DB90}"/>
              </a:ext>
            </a:extLst>
          </p:cNvPr>
          <p:cNvSpPr txBox="1"/>
          <p:nvPr/>
        </p:nvSpPr>
        <p:spPr>
          <a:xfrm>
            <a:off x="76200" y="1219200"/>
            <a:ext cx="8915400" cy="4955203"/>
          </a:xfrm>
          <a:prstGeom prst="rect">
            <a:avLst/>
          </a:prstGeom>
          <a:noFill/>
        </p:spPr>
        <p:txBody>
          <a:bodyPr wrap="square" rtlCol="0">
            <a:spAutoFit/>
          </a:bodyPr>
          <a:lstStyle/>
          <a:p>
            <a:pPr algn="just"/>
            <a:r>
              <a:rPr lang="en-US" sz="2400" b="1" dirty="0"/>
              <a:t>Benefit</a:t>
            </a:r>
            <a:r>
              <a:rPr lang="en-US" sz="2400" dirty="0"/>
              <a:t>: </a:t>
            </a:r>
            <a:r>
              <a:rPr lang="en-US" sz="2000" dirty="0"/>
              <a:t>Computable interoperability within Health Information Networks (HIN), Qualified HINs (QHINs) and Recognized Coordinating Entity (RCE) by standardizing pre-post coordinated terminology mappings and value sets within an FHA managed USCDI-FHIM-DCM US-realm SNOMED extension for LOINC and </a:t>
            </a:r>
            <a:r>
              <a:rPr lang="en-US" sz="2000" dirty="0" err="1"/>
              <a:t>RxNorm</a:t>
            </a:r>
            <a:r>
              <a:rPr lang="en-US" sz="2000" dirty="0"/>
              <a:t> can positively influence patient-value (safety, quality, cost), by empowering better analytics, reasoning and outcomes measurements. </a:t>
            </a:r>
          </a:p>
          <a:p>
            <a:pPr algn="just"/>
            <a:endParaRPr lang="en-US" sz="2400" b="1" dirty="0"/>
          </a:p>
          <a:p>
            <a:pPr algn="just"/>
            <a:r>
              <a:rPr lang="en-US" sz="2400" b="1" dirty="0"/>
              <a:t>Acknowledgement</a:t>
            </a:r>
            <a:r>
              <a:rPr lang="en-US" sz="2400" dirty="0"/>
              <a:t>: </a:t>
            </a:r>
            <a:r>
              <a:rPr lang="en-US" sz="2000" dirty="0"/>
              <a:t>This work would not be possible without </a:t>
            </a:r>
          </a:p>
          <a:p>
            <a:pPr marL="342900" indent="-342900">
              <a:buFont typeface="Arial" panose="020B0604020202020204" pitchFamily="34" charset="0"/>
              <a:buChar char="•"/>
            </a:pPr>
            <a:r>
              <a:rPr lang="en-US" sz="2000" u="sng" dirty="0"/>
              <a:t>Thought leadership from</a:t>
            </a:r>
            <a:r>
              <a:rPr lang="en-US" sz="2000" dirty="0"/>
              <a:t> Stan Huff, Keith Campbell, Nona Hall,  Mark Kramer, Walter </a:t>
            </a:r>
            <a:r>
              <a:rPr lang="en-US" sz="2000" dirty="0" err="1"/>
              <a:t>Sujanski</a:t>
            </a:r>
            <a:r>
              <a:rPr lang="en-US" sz="2000" dirty="0"/>
              <a:t>, Rob McClure, Susan Matney, Jay Lyle, Claude Nanjo, Richard Esmond, Mark Kramer, Galen Mulrooney, Sean Muir,  Gerard Freriks, and other HL7 and HSPC participants.</a:t>
            </a:r>
          </a:p>
          <a:p>
            <a:pPr marL="342900" indent="-342900">
              <a:buFont typeface="Arial" panose="020B0604020202020204" pitchFamily="34" charset="0"/>
              <a:buChar char="•"/>
            </a:pPr>
            <a:r>
              <a:rPr lang="en-US" sz="2000" u="sng" dirty="0"/>
              <a:t>Mentoring, focus and encouragement from</a:t>
            </a:r>
            <a:r>
              <a:rPr lang="en-US" sz="2000" dirty="0"/>
              <a:t> Nancy Orvis, Gail Kalbfleisch, Bob Bishop and Steve Wagner. </a:t>
            </a:r>
          </a:p>
          <a:p>
            <a:pPr algn="ctr"/>
            <a:r>
              <a:rPr lang="en-US" sz="2400" b="1" dirty="0"/>
              <a:t>Thank You</a:t>
            </a:r>
            <a:endParaRPr lang="en-US" sz="2400" dirty="0"/>
          </a:p>
        </p:txBody>
      </p:sp>
      <p:sp>
        <p:nvSpPr>
          <p:cNvPr id="8" name="TextBox 7">
            <a:extLst>
              <a:ext uri="{FF2B5EF4-FFF2-40B4-BE49-F238E27FC236}">
                <a16:creationId xmlns:a16="http://schemas.microsoft.com/office/drawing/2014/main" id="{1B38DF30-5AAA-4CEB-AAA7-651EA0E08304}"/>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258708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868363"/>
          </a:xfrm>
        </p:spPr>
        <p:txBody>
          <a:bodyPr/>
          <a:lstStyle/>
          <a:p>
            <a:r>
              <a:rPr lang="en-US" dirty="0"/>
              <a:t>21</a:t>
            </a:r>
            <a:r>
              <a:rPr lang="en-US" baseline="30000" dirty="0"/>
              <a:t>st</a:t>
            </a:r>
            <a:r>
              <a:rPr lang="en-US" dirty="0"/>
              <a:t> Century Cures Act Data-Quality Strategy</a:t>
            </a:r>
            <a:br>
              <a:rPr lang="en-US" dirty="0"/>
            </a:br>
            <a:r>
              <a:rPr lang="en-US" sz="2000" dirty="0"/>
              <a:t>Executive Summary</a:t>
            </a:r>
            <a:r>
              <a:rPr lang="en-US" sz="2000" b="0" dirty="0"/>
              <a:t>: </a:t>
            </a:r>
            <a:r>
              <a:rPr lang="en-US" sz="2000" b="0" dirty="0">
                <a:latin typeface="Arial" pitchFamily="34" charset="0"/>
                <a:ea typeface="ＭＳ Ｐゴシック" pitchFamily="34" charset="-128"/>
                <a:cs typeface="Arial" pitchFamily="34" charset="0"/>
              </a:rPr>
              <a:t>How to manage health IT risk by standardizing data</a:t>
            </a:r>
            <a:endParaRPr lang="en-US" b="0" dirty="0"/>
          </a:p>
        </p:txBody>
      </p:sp>
      <p:sp>
        <p:nvSpPr>
          <p:cNvPr id="7" name="TextBox 6"/>
          <p:cNvSpPr txBox="1"/>
          <p:nvPr/>
        </p:nvSpPr>
        <p:spPr>
          <a:xfrm>
            <a:off x="685800" y="1211277"/>
            <a:ext cx="7772400" cy="4832092"/>
          </a:xfrm>
          <a:prstGeom prst="rect">
            <a:avLst/>
          </a:prstGeom>
          <a:noFill/>
        </p:spPr>
        <p:txBody>
          <a:bodyPr wrap="square" rtlCol="0">
            <a:spAutoFit/>
          </a:bodyPr>
          <a:lstStyle/>
          <a:p>
            <a:pPr algn="ctr">
              <a:spcBef>
                <a:spcPts val="600"/>
              </a:spcBef>
            </a:pPr>
            <a:r>
              <a:rPr lang="en-US" sz="2400" b="1" dirty="0"/>
              <a:t>Data-Quality Risk Mitigation is complicated by the alphabet soup combination of</a:t>
            </a:r>
          </a:p>
          <a:p>
            <a:pPr lvl="0">
              <a:spcBef>
                <a:spcPts val="600"/>
              </a:spcBef>
            </a:pPr>
            <a:r>
              <a:rPr lang="en-US" sz="2400" b="1" dirty="0"/>
              <a:t>Policy</a:t>
            </a:r>
            <a:r>
              <a:rPr lang="en-US" sz="2400" dirty="0"/>
              <a:t>: TEFCA-USCDI-ISA, NIST Cybersecurity</a:t>
            </a:r>
          </a:p>
          <a:p>
            <a:pPr lvl="0">
              <a:spcBef>
                <a:spcPts val="600"/>
              </a:spcBef>
            </a:pPr>
            <a:r>
              <a:rPr lang="en-US" sz="2400" b="1" dirty="0"/>
              <a:t>Technology</a:t>
            </a:r>
            <a:r>
              <a:rPr lang="en-US" sz="2400" dirty="0"/>
              <a:t>: FHA (FHIM, SIGG), HL7 (V2, CDA, FHIT, CIMI), OASIS EDXL (CAP DE-TEP, HAVE), HSPC (SOLOR, SMART), NIEM IEPD</a:t>
            </a:r>
          </a:p>
          <a:p>
            <a:pPr lvl="0">
              <a:spcBef>
                <a:spcPts val="600"/>
              </a:spcBef>
            </a:pPr>
            <a:r>
              <a:rPr lang="en-US" sz="2400" b="1" dirty="0"/>
              <a:t>Methodology</a:t>
            </a:r>
            <a:r>
              <a:rPr lang="en-US" sz="2400" dirty="0"/>
              <a:t>: CIMI DCM Structure-models, HSPC SOLOR meaning-models, NIST cybersecurity models ONC USCDI data-models FHIM Information-models</a:t>
            </a:r>
          </a:p>
          <a:p>
            <a:pPr lvl="0">
              <a:spcBef>
                <a:spcPts val="600"/>
              </a:spcBef>
            </a:pPr>
            <a:r>
              <a:rPr lang="en-US" sz="2400" b="1" dirty="0"/>
              <a:t>Organizations</a:t>
            </a:r>
            <a:r>
              <a:rPr lang="en-US" sz="2400" dirty="0"/>
              <a:t>:  Participant Enterprise Networks, Health information Exchange (HIE) Networks (HINs), TEFCA Qualified HINs (QHINs), TEFCA Recognized Coordinating Entity (RCE)</a:t>
            </a:r>
          </a:p>
        </p:txBody>
      </p:sp>
      <p:sp>
        <p:nvSpPr>
          <p:cNvPr id="6" name="TextBox 5">
            <a:extLst>
              <a:ext uri="{FF2B5EF4-FFF2-40B4-BE49-F238E27FC236}">
                <a16:creationId xmlns:a16="http://schemas.microsoft.com/office/drawing/2014/main" id="{9E5FA954-9D1C-45D3-9A51-9EDEED5BA38F}"/>
              </a:ext>
            </a:extLst>
          </p:cNvPr>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5" name="Slide Number Placeholder 11">
            <a:extLst>
              <a:ext uri="{FF2B5EF4-FFF2-40B4-BE49-F238E27FC236}">
                <a16:creationId xmlns:a16="http://schemas.microsoft.com/office/drawing/2014/main" id="{E80F374F-B981-4F8C-A35A-C88D1C90F030}"/>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2</a:t>
            </a:fld>
            <a:endParaRPr lang="en-US" sz="1200">
              <a:solidFill>
                <a:schemeClr val="bg1"/>
              </a:solidFill>
            </a:endParaRPr>
          </a:p>
        </p:txBody>
      </p:sp>
      <p:sp>
        <p:nvSpPr>
          <p:cNvPr id="8" name="TextBox 7">
            <a:extLst>
              <a:ext uri="{FF2B5EF4-FFF2-40B4-BE49-F238E27FC236}">
                <a16:creationId xmlns:a16="http://schemas.microsoft.com/office/drawing/2014/main" id="{796605B5-CBD0-40AF-8778-198AA5030BA9}"/>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174999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5"/>
          <p:cNvSpPr txBox="1">
            <a:spLocks/>
          </p:cNvSpPr>
          <p:nvPr/>
        </p:nvSpPr>
        <p:spPr>
          <a:xfrm>
            <a:off x="0" y="-33337"/>
            <a:ext cx="8382000" cy="1003842"/>
          </a:xfrm>
          <a:prstGeom prst="rect">
            <a:avLst/>
          </a:prstGeom>
          <a:ln>
            <a:noFill/>
          </a:ln>
          <a:effectLst/>
          <a:scene3d>
            <a:camera prst="orthographicFront">
              <a:rot lat="0" lon="0" rev="0"/>
            </a:camera>
            <a:lightRig rig="balanced" dir="t">
              <a:rot lat="0" lon="0" rev="8700000"/>
            </a:lightRig>
          </a:scene3d>
          <a:sp3d>
            <a:bevelT w="190500" h="38100"/>
          </a:sp3d>
        </p:spPr>
        <p:txBody>
          <a:bodyPr anchor="ctr">
            <a:noAutofit/>
          </a:bodyPr>
          <a:lstStyle/>
          <a:p>
            <a:pPr algn="ctr" fontAlgn="auto">
              <a:lnSpc>
                <a:spcPts val="4000"/>
              </a:lnSpc>
              <a:spcAft>
                <a:spcPts val="0"/>
              </a:spcAft>
              <a:buFontTx/>
              <a:buNone/>
              <a:defRPr/>
            </a:pPr>
            <a:r>
              <a:rPr lang="en-US" sz="2800" b="1" dirty="0">
                <a:latin typeface="+mj-lt"/>
                <a:ea typeface="MS PGothic" panose="020B0600070205080204" pitchFamily="34" charset="-128"/>
                <a:cs typeface="Times New Roman" pitchFamily="18" charset="0"/>
              </a:rPr>
              <a:t>Natural-Disaster Continuum-of-Care Scenario</a:t>
            </a:r>
          </a:p>
          <a:p>
            <a:pPr algn="ctr" fontAlgn="auto">
              <a:spcAft>
                <a:spcPts val="0"/>
              </a:spcAft>
              <a:buFontTx/>
              <a:buNone/>
              <a:defRPr/>
            </a:pPr>
            <a:r>
              <a:rPr lang="en-US" sz="2400" b="1" dirty="0">
                <a:ea typeface="MS PGothic" panose="020B0600070205080204" pitchFamily="34" charset="-128"/>
                <a:cs typeface="Times New Roman" pitchFamily="18" charset="0"/>
              </a:rPr>
              <a:t>Where, information must move with patients </a:t>
            </a:r>
          </a:p>
        </p:txBody>
      </p:sp>
      <p:sp>
        <p:nvSpPr>
          <p:cNvPr id="5" name="Slide Number Placeholder 11">
            <a:extLst>
              <a:ext uri="{FF2B5EF4-FFF2-40B4-BE49-F238E27FC236}">
                <a16:creationId xmlns:a16="http://schemas.microsoft.com/office/drawing/2014/main" id="{EAF90D95-FB08-4692-966D-A252F209551D}"/>
              </a:ext>
            </a:extLst>
          </p:cNvPr>
          <p:cNvSpPr>
            <a:spLocks noGrp="1"/>
          </p:cNvSpPr>
          <p:nvPr>
            <p:ph type="sldNum" sz="quarter" idx="12"/>
          </p:nvPr>
        </p:nvSpPr>
        <p:spPr>
          <a:xfrm>
            <a:off x="7086600" y="6569075"/>
            <a:ext cx="2133600" cy="365125"/>
          </a:xfrm>
        </p:spPr>
        <p:txBody>
          <a:bodyPr/>
          <a:lstStyle/>
          <a:p>
            <a:fld id="{1AD1157B-4E11-4BBA-B398-71C0F40116DB}" type="slidenum">
              <a:rPr lang="en-US" smtClean="0"/>
              <a:t>3</a:t>
            </a:fld>
            <a:endParaRPr lang="en-US"/>
          </a:p>
        </p:txBody>
      </p:sp>
      <p:pic>
        <p:nvPicPr>
          <p:cNvPr id="6" name="Picture 5">
            <a:extLst>
              <a:ext uri="{FF2B5EF4-FFF2-40B4-BE49-F238E27FC236}">
                <a16:creationId xmlns:a16="http://schemas.microsoft.com/office/drawing/2014/main" id="{A89FA833-AB50-4D2C-B280-2919ECEF9187}"/>
              </a:ext>
            </a:extLst>
          </p:cNvPr>
          <p:cNvPicPr>
            <a:picLocks noChangeAspect="1"/>
          </p:cNvPicPr>
          <p:nvPr/>
        </p:nvPicPr>
        <p:blipFill>
          <a:blip r:embed="rId3"/>
          <a:stretch>
            <a:fillRect/>
          </a:stretch>
        </p:blipFill>
        <p:spPr>
          <a:xfrm>
            <a:off x="1295400" y="1275305"/>
            <a:ext cx="6478813" cy="5201695"/>
          </a:xfrm>
          <a:prstGeom prst="rect">
            <a:avLst/>
          </a:prstGeom>
        </p:spPr>
      </p:pic>
    </p:spTree>
    <p:extLst>
      <p:ext uri="{BB962C8B-B14F-4D97-AF65-F5344CB8AC3E}">
        <p14:creationId xmlns:p14="http://schemas.microsoft.com/office/powerpoint/2010/main" val="343846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458200" cy="868363"/>
          </a:xfrm>
        </p:spPr>
        <p:txBody>
          <a:bodyPr/>
          <a:lstStyle/>
          <a:p>
            <a:r>
              <a:rPr lang="en-US" dirty="0"/>
              <a:t>Data-Quality Risk-Mitigation Strategy</a:t>
            </a:r>
            <a:br>
              <a:rPr lang="en-US" dirty="0"/>
            </a:br>
            <a:r>
              <a:rPr lang="en-US" sz="2400" dirty="0"/>
              <a:t>Model-Driven-Development Methodology</a:t>
            </a:r>
            <a:endParaRPr lang="en-US" sz="1400" b="0" dirty="0">
              <a:latin typeface="Arial Narrow" panose="020B0606020202030204" pitchFamily="34" charset="0"/>
            </a:endParaRPr>
          </a:p>
        </p:txBody>
      </p:sp>
      <p:sp>
        <p:nvSpPr>
          <p:cNvPr id="45" name="TextBox 44"/>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47" name="Slide Number Placeholder 11">
            <a:extLst>
              <a:ext uri="{FF2B5EF4-FFF2-40B4-BE49-F238E27FC236}">
                <a16:creationId xmlns:a16="http://schemas.microsoft.com/office/drawing/2014/main" id="{1FC1C9BD-19BB-4B5F-ACB2-75509A2CEDA7}"/>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4</a:t>
            </a:fld>
            <a:endParaRPr lang="en-US" sz="1200">
              <a:solidFill>
                <a:schemeClr val="bg1"/>
              </a:solidFill>
            </a:endParaRPr>
          </a:p>
        </p:txBody>
      </p:sp>
      <p:sp>
        <p:nvSpPr>
          <p:cNvPr id="7" name="TextBox 6">
            <a:extLst>
              <a:ext uri="{FF2B5EF4-FFF2-40B4-BE49-F238E27FC236}">
                <a16:creationId xmlns:a16="http://schemas.microsoft.com/office/drawing/2014/main" id="{FC790614-5285-4C45-B9F3-F2B3AB31ADCC}"/>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pic>
        <p:nvPicPr>
          <p:cNvPr id="3" name="Picture 2">
            <a:extLst>
              <a:ext uri="{FF2B5EF4-FFF2-40B4-BE49-F238E27FC236}">
                <a16:creationId xmlns:a16="http://schemas.microsoft.com/office/drawing/2014/main" id="{58860AB8-1D7C-4784-8AD0-5DC4ACAC8B22}"/>
              </a:ext>
            </a:extLst>
          </p:cNvPr>
          <p:cNvPicPr>
            <a:picLocks noChangeAspect="1"/>
          </p:cNvPicPr>
          <p:nvPr/>
        </p:nvPicPr>
        <p:blipFill>
          <a:blip r:embed="rId3"/>
          <a:stretch>
            <a:fillRect/>
          </a:stretch>
        </p:blipFill>
        <p:spPr>
          <a:xfrm>
            <a:off x="914400" y="967636"/>
            <a:ext cx="7339027" cy="5387741"/>
          </a:xfrm>
          <a:prstGeom prst="rect">
            <a:avLst/>
          </a:prstGeom>
        </p:spPr>
      </p:pic>
    </p:spTree>
    <p:extLst>
      <p:ext uri="{BB962C8B-B14F-4D97-AF65-F5344CB8AC3E}">
        <p14:creationId xmlns:p14="http://schemas.microsoft.com/office/powerpoint/2010/main" val="152448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9" descr="vacationsmall"/>
          <p:cNvPicPr>
            <a:picLocks noChangeAspect="1" noChangeArrowheads="1"/>
          </p:cNvPicPr>
          <p:nvPr/>
        </p:nvPicPr>
        <p:blipFill>
          <a:blip r:embed="rId3" cstate="print"/>
          <a:srcRect/>
          <a:stretch>
            <a:fillRect/>
          </a:stretch>
        </p:blipFill>
        <p:spPr bwMode="auto">
          <a:xfrm>
            <a:off x="304800" y="3810000"/>
            <a:ext cx="1341438" cy="1143000"/>
          </a:xfrm>
          <a:prstGeom prst="rect">
            <a:avLst/>
          </a:prstGeom>
          <a:noFill/>
          <a:ln w="9525">
            <a:noFill/>
            <a:miter lim="800000"/>
            <a:headEnd/>
            <a:tailEnd/>
          </a:ln>
        </p:spPr>
      </p:pic>
      <p:pic>
        <p:nvPicPr>
          <p:cNvPr id="3" name="Picture 49" descr="battlefield pi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2400" y="1100138"/>
            <a:ext cx="3352800" cy="2024062"/>
          </a:xfrm>
          <a:prstGeom prst="rect">
            <a:avLst/>
          </a:prstGeom>
          <a:noFill/>
          <a:ln w="9525">
            <a:noFill/>
            <a:miter lim="800000"/>
            <a:headEnd/>
            <a:tailEnd/>
          </a:ln>
        </p:spPr>
      </p:pic>
      <p:pic>
        <p:nvPicPr>
          <p:cNvPr id="4" name="Picture 86" descr="medeva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10000" y="1038225"/>
            <a:ext cx="3048000" cy="1476375"/>
          </a:xfrm>
          <a:prstGeom prst="rect">
            <a:avLst/>
          </a:prstGeom>
          <a:noFill/>
          <a:ln w="9525">
            <a:noFill/>
            <a:miter lim="800000"/>
            <a:headEnd/>
            <a:tailEnd/>
          </a:ln>
        </p:spPr>
      </p:pic>
      <p:pic>
        <p:nvPicPr>
          <p:cNvPr id="5" name="Picture 52" descr="conus hospital2"/>
          <p:cNvPicPr>
            <a:picLocks noChangeAspect="1" noChangeArrowheads="1"/>
          </p:cNvPicPr>
          <p:nvPr/>
        </p:nvPicPr>
        <p:blipFill>
          <a:blip r:embed="rId6" cstate="print"/>
          <a:srcRect/>
          <a:stretch>
            <a:fillRect/>
          </a:stretch>
        </p:blipFill>
        <p:spPr bwMode="auto">
          <a:xfrm>
            <a:off x="304800" y="5105400"/>
            <a:ext cx="2362200" cy="1338262"/>
          </a:xfrm>
          <a:prstGeom prst="rect">
            <a:avLst/>
          </a:prstGeom>
          <a:noFill/>
          <a:ln w="9525">
            <a:noFill/>
            <a:miter lim="800000"/>
            <a:headEnd/>
            <a:tailEnd/>
          </a:ln>
        </p:spPr>
      </p:pic>
      <p:sp>
        <p:nvSpPr>
          <p:cNvPr id="6" name="Text Box 5"/>
          <p:cNvSpPr txBox="1">
            <a:spLocks noChangeArrowheads="1"/>
          </p:cNvSpPr>
          <p:nvPr/>
        </p:nvSpPr>
        <p:spPr bwMode="auto">
          <a:xfrm>
            <a:off x="228600" y="3076575"/>
            <a:ext cx="2895600" cy="306388"/>
          </a:xfrm>
          <a:prstGeom prst="rect">
            <a:avLst/>
          </a:prstGeom>
          <a:noFill/>
          <a:ln w="9525">
            <a:noFill/>
            <a:miter lim="800000"/>
            <a:headEnd/>
            <a:tailEnd/>
          </a:ln>
        </p:spPr>
        <p:txBody>
          <a:bodyPr>
            <a:spAutoFit/>
          </a:bodyPr>
          <a:lstStyle/>
          <a:p>
            <a:pPr algn="ctr">
              <a:defRPr/>
            </a:pPr>
            <a:r>
              <a:rPr lang="en-US" sz="1400" dirty="0">
                <a:solidFill>
                  <a:srgbClr val="002060"/>
                </a:solidFill>
                <a:effectLst>
                  <a:outerShdw blurRad="38100" dist="38100" dir="2700000" algn="tl">
                    <a:srgbClr val="000000">
                      <a:alpha val="43137"/>
                    </a:srgbClr>
                  </a:outerShdw>
                </a:effectLst>
                <a:latin typeface="+mn-lt"/>
                <a:cs typeface="Times New Roman" pitchFamily="18" charset="0"/>
              </a:rPr>
              <a:t>First Aid/Buddy Care/Aid Station</a:t>
            </a:r>
          </a:p>
        </p:txBody>
      </p:sp>
      <p:sp>
        <p:nvSpPr>
          <p:cNvPr id="7" name="Text Box 40"/>
          <p:cNvSpPr txBox="1">
            <a:spLocks noChangeArrowheads="1"/>
          </p:cNvSpPr>
          <p:nvPr/>
        </p:nvSpPr>
        <p:spPr bwMode="auto">
          <a:xfrm>
            <a:off x="4038600" y="5562600"/>
            <a:ext cx="1800301" cy="338554"/>
          </a:xfrm>
          <a:prstGeom prst="rect">
            <a:avLst/>
          </a:prstGeom>
          <a:noFill/>
          <a:ln w="9525">
            <a:noFill/>
            <a:miter lim="800000"/>
            <a:headEnd/>
            <a:tailEnd/>
          </a:ln>
        </p:spPr>
        <p:txBody>
          <a:bodyPr wrap="none">
            <a:spAutoFit/>
          </a:bodyPr>
          <a:lstStyle/>
          <a:p>
            <a:pPr>
              <a:defRPr/>
            </a:pPr>
            <a:r>
              <a:rPr lang="en-US" sz="1600" dirty="0">
                <a:solidFill>
                  <a:srgbClr val="002060"/>
                </a:solidFill>
                <a:effectLst>
                  <a:outerShdw blurRad="38100" dist="38100" dir="2700000" algn="tl">
                    <a:srgbClr val="000000">
                      <a:alpha val="43137"/>
                    </a:srgbClr>
                  </a:outerShdw>
                </a:effectLst>
                <a:latin typeface="+mn-lt"/>
                <a:cs typeface="Times New Roman" pitchFamily="18" charset="0"/>
              </a:rPr>
              <a:t>Inter-Theater Airlift</a:t>
            </a:r>
          </a:p>
        </p:txBody>
      </p:sp>
      <p:sp>
        <p:nvSpPr>
          <p:cNvPr id="8" name="Text Box 42"/>
          <p:cNvSpPr txBox="1">
            <a:spLocks noChangeArrowheads="1"/>
          </p:cNvSpPr>
          <p:nvPr/>
        </p:nvSpPr>
        <p:spPr bwMode="auto">
          <a:xfrm>
            <a:off x="222250" y="6443663"/>
            <a:ext cx="1999393" cy="307777"/>
          </a:xfrm>
          <a:prstGeom prst="rect">
            <a:avLst/>
          </a:prstGeom>
          <a:noFill/>
          <a:ln w="9525">
            <a:noFill/>
            <a:miter lim="800000"/>
            <a:headEnd/>
            <a:tailEnd/>
          </a:ln>
        </p:spPr>
        <p:txBody>
          <a:bodyPr wrap="none">
            <a:spAutoFit/>
          </a:bodyPr>
          <a:lstStyle/>
          <a:p>
            <a:pPr>
              <a:defRPr/>
            </a:pPr>
            <a:r>
              <a:rPr lang="en-US" sz="1400" dirty="0">
                <a:solidFill>
                  <a:srgbClr val="002060"/>
                </a:solidFill>
                <a:effectLst>
                  <a:outerShdw blurRad="38100" dist="38100" dir="2700000" algn="tl">
                    <a:srgbClr val="000000">
                      <a:alpha val="43137"/>
                    </a:srgbClr>
                  </a:outerShdw>
                </a:effectLst>
                <a:latin typeface="+mn-lt"/>
                <a:cs typeface="Times New Roman" pitchFamily="18" charset="0"/>
              </a:rPr>
              <a:t>CONUS Medical Facilities</a:t>
            </a:r>
          </a:p>
        </p:txBody>
      </p:sp>
      <p:sp>
        <p:nvSpPr>
          <p:cNvPr id="9" name="Text Box 43"/>
          <p:cNvSpPr txBox="1">
            <a:spLocks noChangeArrowheads="1"/>
          </p:cNvSpPr>
          <p:nvPr/>
        </p:nvSpPr>
        <p:spPr bwMode="auto">
          <a:xfrm>
            <a:off x="7230641" y="5308600"/>
            <a:ext cx="1564531" cy="738664"/>
          </a:xfrm>
          <a:prstGeom prst="rect">
            <a:avLst/>
          </a:prstGeom>
          <a:noFill/>
          <a:ln w="9525">
            <a:noFill/>
            <a:miter lim="800000"/>
            <a:headEnd/>
            <a:tailEnd/>
          </a:ln>
          <a:effectLst/>
        </p:spPr>
        <p:txBody>
          <a:bodyPr wrap="none">
            <a:spAutoFit/>
          </a:bodyPr>
          <a:lstStyle/>
          <a:p>
            <a:pPr algn="ctr">
              <a:defRPr/>
            </a:pPr>
            <a:r>
              <a:rPr lang="en-US" sz="1400" dirty="0">
                <a:solidFill>
                  <a:srgbClr val="002060"/>
                </a:solidFill>
                <a:effectLst>
                  <a:outerShdw blurRad="38100" dist="38100" dir="2700000" algn="tl">
                    <a:srgbClr val="000000">
                      <a:alpha val="43137"/>
                    </a:srgbClr>
                  </a:outerShdw>
                </a:effectLst>
                <a:latin typeface="+mn-lt"/>
                <a:cs typeface="Times New Roman" pitchFamily="18" charset="0"/>
              </a:rPr>
              <a:t>LRMC</a:t>
            </a:r>
          </a:p>
          <a:p>
            <a:pPr algn="ctr">
              <a:defRPr/>
            </a:pPr>
            <a:r>
              <a:rPr lang="en-US" sz="1400" dirty="0">
                <a:solidFill>
                  <a:srgbClr val="002060"/>
                </a:solidFill>
                <a:effectLst>
                  <a:outerShdw blurRad="38100" dist="38100" dir="2700000" algn="tl">
                    <a:srgbClr val="000000">
                      <a:alpha val="43137"/>
                    </a:srgbClr>
                  </a:outerShdw>
                </a:effectLst>
                <a:latin typeface="+mn-lt"/>
                <a:cs typeface="Times New Roman" pitchFamily="18" charset="0"/>
              </a:rPr>
              <a:t>Landstuhl Regional</a:t>
            </a:r>
          </a:p>
          <a:p>
            <a:pPr algn="ctr">
              <a:defRPr/>
            </a:pPr>
            <a:r>
              <a:rPr lang="en-US" sz="1400" dirty="0">
                <a:solidFill>
                  <a:srgbClr val="002060"/>
                </a:solidFill>
                <a:effectLst>
                  <a:outerShdw blurRad="38100" dist="38100" dir="2700000" algn="tl">
                    <a:srgbClr val="000000">
                      <a:alpha val="43137"/>
                    </a:srgbClr>
                  </a:outerShdw>
                </a:effectLst>
                <a:latin typeface="+mn-lt"/>
                <a:cs typeface="Times New Roman" pitchFamily="18" charset="0"/>
              </a:rPr>
              <a:t>Medical Center</a:t>
            </a:r>
          </a:p>
        </p:txBody>
      </p:sp>
      <p:grpSp>
        <p:nvGrpSpPr>
          <p:cNvPr id="10" name="Group 81"/>
          <p:cNvGrpSpPr>
            <a:grpSpLocks/>
          </p:cNvGrpSpPr>
          <p:nvPr/>
        </p:nvGrpSpPr>
        <p:grpSpPr bwMode="auto">
          <a:xfrm>
            <a:off x="1524000" y="3829050"/>
            <a:ext cx="1981200" cy="1066800"/>
            <a:chOff x="576" y="2016"/>
            <a:chExt cx="1248" cy="672"/>
          </a:xfrm>
          <a:solidFill>
            <a:srgbClr val="0070C0"/>
          </a:solidFill>
        </p:grpSpPr>
        <p:sp>
          <p:nvSpPr>
            <p:cNvPr id="11" name="Oval 62"/>
            <p:cNvSpPr>
              <a:spLocks noChangeArrowheads="1"/>
            </p:cNvSpPr>
            <p:nvPr/>
          </p:nvSpPr>
          <p:spPr bwMode="auto">
            <a:xfrm>
              <a:off x="576" y="2016"/>
              <a:ext cx="1248" cy="672"/>
            </a:xfrm>
            <a:prstGeom prst="ellipse">
              <a:avLst/>
            </a:prstGeom>
            <a:grpFill/>
            <a:ln w="28575">
              <a:noFill/>
              <a:round/>
              <a:headEnd/>
              <a:tailEnd/>
            </a:ln>
            <a:effectLst>
              <a:outerShdw dist="35921" dir="2700000" algn="ctr" rotWithShape="0">
                <a:srgbClr val="5F5F5F">
                  <a:alpha val="50000"/>
                </a:srgbClr>
              </a:outerShdw>
            </a:effectLst>
            <a:scene3d>
              <a:camera prst="orthographicFront"/>
              <a:lightRig rig="threePt" dir="t"/>
            </a:scene3d>
            <a:sp3d>
              <a:bevelT/>
            </a:sp3d>
          </p:spPr>
          <p:txBody>
            <a:bodyPr wrap="none" anchor="ctr"/>
            <a:lstStyle/>
            <a:p>
              <a:pPr fontAlgn="auto">
                <a:spcBef>
                  <a:spcPts val="0"/>
                </a:spcBef>
                <a:spcAft>
                  <a:spcPts val="0"/>
                </a:spcAft>
                <a:defRPr/>
              </a:pPr>
              <a:endParaRPr lang="en-US" dirty="0">
                <a:cs typeface="Times New Roman" pitchFamily="18" charset="0"/>
              </a:endParaRPr>
            </a:p>
          </p:txBody>
        </p:sp>
        <p:sp>
          <p:nvSpPr>
            <p:cNvPr id="14" name="WordArt 67"/>
            <p:cNvSpPr>
              <a:spLocks noChangeArrowheads="1" noChangeShapeType="1" noTextEdit="1"/>
            </p:cNvSpPr>
            <p:nvPr/>
          </p:nvSpPr>
          <p:spPr bwMode="auto">
            <a:xfrm>
              <a:off x="816" y="2280"/>
              <a:ext cx="720" cy="156"/>
            </a:xfrm>
            <a:prstGeom prst="rect">
              <a:avLst/>
            </a:prstGeom>
            <a:grpFill/>
            <a:ln>
              <a:noFill/>
            </a:ln>
          </p:spPr>
          <p:txBody>
            <a:bodyPr wrap="none" fromWordArt="1">
              <a:prstTxWarp prst="textPlain">
                <a:avLst>
                  <a:gd name="adj" fmla="val 50000"/>
                </a:avLst>
              </a:prstTxWarp>
            </a:bodyPr>
            <a:lstStyle/>
            <a:p>
              <a:pPr algn="ctr">
                <a:defRPr/>
              </a:pPr>
              <a:r>
                <a:rPr lang="en-US" sz="3600" kern="10" dirty="0">
                  <a:ln w="9525">
                    <a:noFill/>
                    <a:round/>
                    <a:headEnd/>
                    <a:tailEnd/>
                  </a:ln>
                  <a:solidFill>
                    <a:schemeClr val="bg1"/>
                  </a:solidFill>
                  <a:effectLst>
                    <a:outerShdw blurRad="38100" dist="38100" dir="2700000" algn="tl">
                      <a:srgbClr val="000000">
                        <a:alpha val="43137"/>
                      </a:srgbClr>
                    </a:outerShdw>
                  </a:effectLst>
                  <a:latin typeface="+mn-lt"/>
                  <a:cs typeface="Times New Roman" pitchFamily="18" charset="0"/>
                </a:rPr>
                <a:t>Role III</a:t>
              </a:r>
            </a:p>
          </p:txBody>
        </p:sp>
      </p:grpSp>
      <p:pic>
        <p:nvPicPr>
          <p:cNvPr id="15" name="Picture 11" descr="MilitaryTent copy"/>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756400" y="1287463"/>
            <a:ext cx="2133600" cy="1684337"/>
          </a:xfrm>
          <a:prstGeom prst="rect">
            <a:avLst/>
          </a:prstGeom>
          <a:noFill/>
          <a:ln w="9525">
            <a:noFill/>
            <a:miter lim="800000"/>
            <a:headEnd/>
            <a:tailEnd/>
          </a:ln>
        </p:spPr>
      </p:pic>
      <p:sp>
        <p:nvSpPr>
          <p:cNvPr id="20" name="Text Box 9"/>
          <p:cNvSpPr txBox="1">
            <a:spLocks noChangeArrowheads="1"/>
          </p:cNvSpPr>
          <p:nvPr/>
        </p:nvSpPr>
        <p:spPr bwMode="auto">
          <a:xfrm>
            <a:off x="3810000" y="1076325"/>
            <a:ext cx="1295400" cy="523220"/>
          </a:xfrm>
          <a:prstGeom prst="rect">
            <a:avLst/>
          </a:prstGeom>
          <a:noFill/>
          <a:ln w="9525">
            <a:noFill/>
            <a:miter lim="800000"/>
            <a:headEnd/>
            <a:tailEnd/>
          </a:ln>
        </p:spPr>
        <p:txBody>
          <a:bodyPr>
            <a:spAutoFit/>
          </a:bodyPr>
          <a:lstStyle/>
          <a:p>
            <a:pPr>
              <a:defRPr/>
            </a:pPr>
            <a:r>
              <a:rPr lang="en-US" sz="1400" dirty="0">
                <a:solidFill>
                  <a:srgbClr val="002060"/>
                </a:solidFill>
                <a:effectLst>
                  <a:outerShdw blurRad="38100" dist="38100" dir="2700000" algn="tl">
                    <a:srgbClr val="000000">
                      <a:alpha val="43137"/>
                    </a:srgbClr>
                  </a:outerShdw>
                </a:effectLst>
                <a:latin typeface="+mn-lt"/>
                <a:cs typeface="Times New Roman" pitchFamily="18" charset="0"/>
              </a:rPr>
              <a:t>CASEVAC/ MEDEVAC</a:t>
            </a:r>
          </a:p>
        </p:txBody>
      </p:sp>
      <p:sp>
        <p:nvSpPr>
          <p:cNvPr id="21" name="Text Box 89"/>
          <p:cNvSpPr txBox="1">
            <a:spLocks noChangeArrowheads="1"/>
          </p:cNvSpPr>
          <p:nvPr/>
        </p:nvSpPr>
        <p:spPr bwMode="auto">
          <a:xfrm>
            <a:off x="3486150" y="4519613"/>
            <a:ext cx="1800301" cy="338554"/>
          </a:xfrm>
          <a:prstGeom prst="rect">
            <a:avLst/>
          </a:prstGeom>
          <a:noFill/>
          <a:ln w="9525">
            <a:noFill/>
            <a:miter lim="800000"/>
            <a:headEnd/>
            <a:tailEnd/>
          </a:ln>
        </p:spPr>
        <p:txBody>
          <a:bodyPr wrap="none">
            <a:spAutoFit/>
          </a:bodyPr>
          <a:lstStyle/>
          <a:p>
            <a:pPr>
              <a:defRPr/>
            </a:pPr>
            <a:r>
              <a:rPr lang="en-US" sz="1600" dirty="0">
                <a:solidFill>
                  <a:srgbClr val="002060"/>
                </a:solidFill>
                <a:effectLst>
                  <a:outerShdw blurRad="38100" dist="38100" dir="2700000" algn="tl">
                    <a:srgbClr val="000000">
                      <a:alpha val="43137"/>
                    </a:srgbClr>
                  </a:outerShdw>
                </a:effectLst>
                <a:latin typeface="+mn-lt"/>
                <a:cs typeface="Times New Roman" pitchFamily="18" charset="0"/>
              </a:rPr>
              <a:t>Inter-Theater Airlift</a:t>
            </a:r>
          </a:p>
        </p:txBody>
      </p:sp>
      <p:grpSp>
        <p:nvGrpSpPr>
          <p:cNvPr id="22" name="Group 91"/>
          <p:cNvGrpSpPr>
            <a:grpSpLocks/>
          </p:cNvGrpSpPr>
          <p:nvPr/>
        </p:nvGrpSpPr>
        <p:grpSpPr bwMode="auto">
          <a:xfrm rot="-928015">
            <a:off x="2997200" y="2660650"/>
            <a:ext cx="4137025" cy="1323975"/>
            <a:chOff x="2177" y="1467"/>
            <a:chExt cx="2160" cy="978"/>
          </a:xfrm>
        </p:grpSpPr>
        <p:pic>
          <p:nvPicPr>
            <p:cNvPr id="23" name="Picture 59" descr="blue arrow"/>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rot="670905">
              <a:off x="2177" y="1703"/>
              <a:ext cx="2160" cy="742"/>
            </a:xfrm>
            <a:prstGeom prst="rect">
              <a:avLst/>
            </a:prstGeom>
            <a:noFill/>
            <a:ln w="9525">
              <a:noFill/>
              <a:miter lim="800000"/>
              <a:headEnd/>
              <a:tailEnd/>
            </a:ln>
          </p:spPr>
        </p:pic>
        <p:pic>
          <p:nvPicPr>
            <p:cNvPr id="24" name="Picture 90" descr="C-130_large_2 copy"/>
            <p:cNvPicPr>
              <a:picLocks noChangeAspect="1" noChangeArrowheads="1"/>
            </p:cNvPicPr>
            <p:nvPr/>
          </p:nvPicPr>
          <p:blipFill>
            <a:blip r:embed="rId9" cstate="print"/>
            <a:srcRect/>
            <a:stretch>
              <a:fillRect/>
            </a:stretch>
          </p:blipFill>
          <p:spPr bwMode="auto">
            <a:xfrm rot="1169076" flipH="1">
              <a:off x="2440" y="1467"/>
              <a:ext cx="1248" cy="645"/>
            </a:xfrm>
            <a:prstGeom prst="rect">
              <a:avLst/>
            </a:prstGeom>
            <a:noFill/>
            <a:ln w="9525">
              <a:noFill/>
              <a:miter lim="800000"/>
              <a:headEnd/>
              <a:tailEnd/>
            </a:ln>
          </p:spPr>
        </p:pic>
      </p:grpSp>
      <p:pic>
        <p:nvPicPr>
          <p:cNvPr id="25" name="Picture 93" descr="LAND"/>
          <p:cNvPicPr>
            <a:picLocks noChangeAspect="1" noChangeArrowheads="1"/>
          </p:cNvPicPr>
          <p:nvPr/>
        </p:nvPicPr>
        <p:blipFill>
          <a:blip r:embed="rId10" cstate="print"/>
          <a:srcRect/>
          <a:stretch>
            <a:fillRect/>
          </a:stretch>
        </p:blipFill>
        <p:spPr bwMode="auto">
          <a:xfrm>
            <a:off x="6680200" y="3886200"/>
            <a:ext cx="2209800" cy="1471613"/>
          </a:xfrm>
          <a:prstGeom prst="rect">
            <a:avLst/>
          </a:prstGeom>
          <a:noFill/>
          <a:ln w="9525">
            <a:noFill/>
            <a:miter lim="800000"/>
            <a:headEnd/>
            <a:tailEnd/>
          </a:ln>
        </p:spPr>
      </p:pic>
      <p:sp>
        <p:nvSpPr>
          <p:cNvPr id="26" name="Text Box 94"/>
          <p:cNvSpPr txBox="1">
            <a:spLocks noChangeArrowheads="1"/>
          </p:cNvSpPr>
          <p:nvPr/>
        </p:nvSpPr>
        <p:spPr bwMode="auto">
          <a:xfrm>
            <a:off x="4787900" y="3471863"/>
            <a:ext cx="1793440" cy="338554"/>
          </a:xfrm>
          <a:prstGeom prst="rect">
            <a:avLst/>
          </a:prstGeom>
          <a:noFill/>
          <a:ln w="9525">
            <a:noFill/>
            <a:miter lim="800000"/>
            <a:headEnd/>
            <a:tailEnd/>
          </a:ln>
          <a:effectLst/>
        </p:spPr>
        <p:txBody>
          <a:bodyPr wrap="none">
            <a:spAutoFit/>
          </a:bodyPr>
          <a:lstStyle/>
          <a:p>
            <a:pPr>
              <a:defRPr/>
            </a:pPr>
            <a:r>
              <a:rPr lang="en-US" sz="1600" dirty="0">
                <a:solidFill>
                  <a:srgbClr val="002060"/>
                </a:solidFill>
                <a:effectLst>
                  <a:outerShdw blurRad="38100" dist="38100" dir="2700000" algn="tl">
                    <a:srgbClr val="000000">
                      <a:alpha val="43137"/>
                    </a:srgbClr>
                  </a:outerShdw>
                </a:effectLst>
                <a:latin typeface="+mn-lt"/>
                <a:cs typeface="Times New Roman" pitchFamily="18" charset="0"/>
              </a:rPr>
              <a:t>Intra-Theater Airlift</a:t>
            </a:r>
          </a:p>
        </p:txBody>
      </p:sp>
      <p:pic>
        <p:nvPicPr>
          <p:cNvPr id="27" name="Picture 98" descr="Untitled-2 copy"/>
          <p:cNvPicPr>
            <a:picLocks noChangeAspect="1" noChangeArrowheads="1"/>
          </p:cNvPicPr>
          <p:nvPr/>
        </p:nvPicPr>
        <p:blipFill>
          <a:blip r:embed="rId11" cstate="print"/>
          <a:srcRect/>
          <a:stretch>
            <a:fillRect/>
          </a:stretch>
        </p:blipFill>
        <p:spPr bwMode="auto">
          <a:xfrm>
            <a:off x="8216900" y="1689100"/>
            <a:ext cx="233363" cy="238125"/>
          </a:xfrm>
          <a:prstGeom prst="rect">
            <a:avLst/>
          </a:prstGeom>
          <a:noFill/>
          <a:ln w="9525">
            <a:noFill/>
            <a:miter lim="800000"/>
            <a:headEnd/>
            <a:tailEnd/>
          </a:ln>
        </p:spPr>
      </p:pic>
      <p:grpSp>
        <p:nvGrpSpPr>
          <p:cNvPr id="28" name="Group 101"/>
          <p:cNvGrpSpPr>
            <a:grpSpLocks/>
          </p:cNvGrpSpPr>
          <p:nvPr/>
        </p:nvGrpSpPr>
        <p:grpSpPr bwMode="auto">
          <a:xfrm>
            <a:off x="1828800" y="1828800"/>
            <a:ext cx="1981200" cy="1066800"/>
            <a:chOff x="1008" y="1104"/>
            <a:chExt cx="1248" cy="672"/>
          </a:xfrm>
          <a:solidFill>
            <a:schemeClr val="accent3">
              <a:lumMod val="60000"/>
              <a:lumOff val="40000"/>
            </a:schemeClr>
          </a:solidFill>
        </p:grpSpPr>
        <p:sp>
          <p:nvSpPr>
            <p:cNvPr id="29" name="Oval 64"/>
            <p:cNvSpPr>
              <a:spLocks noChangeArrowheads="1"/>
            </p:cNvSpPr>
            <p:nvPr/>
          </p:nvSpPr>
          <p:spPr bwMode="auto">
            <a:xfrm>
              <a:off x="1008" y="1104"/>
              <a:ext cx="1248" cy="672"/>
            </a:xfrm>
            <a:prstGeom prst="ellipse">
              <a:avLst/>
            </a:prstGeom>
            <a:grpFill/>
            <a:ln w="28575">
              <a:noFill/>
              <a:round/>
              <a:headEnd/>
              <a:tailEnd/>
            </a:ln>
            <a:effectLst>
              <a:outerShdw dist="35921" dir="2700000" algn="ctr" rotWithShape="0">
                <a:srgbClr val="5F5F5F">
                  <a:alpha val="50000"/>
                </a:srgbClr>
              </a:outerShdw>
            </a:effectLst>
            <a:scene3d>
              <a:camera prst="orthographicFront"/>
              <a:lightRig rig="threePt" dir="t"/>
            </a:scene3d>
            <a:sp3d>
              <a:bevelT/>
            </a:sp3d>
          </p:spPr>
          <p:txBody>
            <a:bodyPr wrap="none" anchor="ctr"/>
            <a:lstStyle/>
            <a:p>
              <a:pPr fontAlgn="auto">
                <a:spcBef>
                  <a:spcPts val="0"/>
                </a:spcBef>
                <a:spcAft>
                  <a:spcPts val="0"/>
                </a:spcAft>
                <a:defRPr/>
              </a:pPr>
              <a:endParaRPr lang="en-US" dirty="0">
                <a:cs typeface="Times New Roman" pitchFamily="18" charset="0"/>
              </a:endParaRPr>
            </a:p>
          </p:txBody>
        </p:sp>
        <p:sp>
          <p:nvSpPr>
            <p:cNvPr id="30" name="WordArt 73"/>
            <p:cNvSpPr>
              <a:spLocks noChangeArrowheads="1" noChangeShapeType="1" noTextEdit="1"/>
            </p:cNvSpPr>
            <p:nvPr/>
          </p:nvSpPr>
          <p:spPr bwMode="auto">
            <a:xfrm>
              <a:off x="1216" y="1264"/>
              <a:ext cx="816" cy="400"/>
            </a:xfrm>
            <a:prstGeom prst="rect">
              <a:avLst/>
            </a:prstGeom>
            <a:noFill/>
            <a:ln>
              <a:noFill/>
            </a:ln>
            <a:scene3d>
              <a:camera prst="orthographicFront"/>
              <a:lightRig rig="threePt" dir="t"/>
            </a:scene3d>
            <a:sp3d>
              <a:bevelT/>
            </a:sp3d>
          </p:spPr>
          <p:txBody>
            <a:bodyPr wrap="none" fromWordArt="1">
              <a:prstTxWarp prst="textPlain">
                <a:avLst>
                  <a:gd name="adj" fmla="val 50000"/>
                </a:avLst>
              </a:prstTxWarp>
            </a:bodyPr>
            <a:lstStyle/>
            <a:p>
              <a:pPr algn="ctr">
                <a:defRPr/>
              </a:pPr>
              <a:r>
                <a:rPr lang="en-US" sz="3600" kern="10" dirty="0">
                  <a:ln w="9525">
                    <a:noFill/>
                    <a:round/>
                    <a:headEnd/>
                    <a:tailEnd/>
                  </a:ln>
                  <a:solidFill>
                    <a:schemeClr val="accent3">
                      <a:lumMod val="50000"/>
                    </a:schemeClr>
                  </a:solidFill>
                  <a:effectLst>
                    <a:outerShdw blurRad="50800" dist="38100" dir="2700000" algn="tl" rotWithShape="0">
                      <a:prstClr val="black">
                        <a:alpha val="40000"/>
                      </a:prstClr>
                    </a:outerShdw>
                  </a:effectLst>
                  <a:latin typeface="+mn-lt"/>
                  <a:cs typeface="Times New Roman" pitchFamily="18" charset="0"/>
                </a:rPr>
                <a:t>First Aid</a:t>
              </a:r>
            </a:p>
            <a:p>
              <a:pPr algn="ctr">
                <a:defRPr/>
              </a:pPr>
              <a:endParaRPr lang="en-US" sz="3600" kern="10" dirty="0">
                <a:ln w="9525">
                  <a:noFill/>
                  <a:round/>
                  <a:headEnd/>
                  <a:tailEnd/>
                </a:ln>
                <a:solidFill>
                  <a:schemeClr val="accent3">
                    <a:lumMod val="50000"/>
                  </a:schemeClr>
                </a:solidFill>
                <a:effectLst>
                  <a:outerShdw blurRad="50800" dist="38100" dir="2700000" algn="tl" rotWithShape="0">
                    <a:prstClr val="black">
                      <a:alpha val="40000"/>
                    </a:prstClr>
                  </a:outerShdw>
                </a:effectLst>
                <a:cs typeface="Times New Roman" pitchFamily="18" charset="0"/>
              </a:endParaRPr>
            </a:p>
          </p:txBody>
        </p:sp>
        <p:sp>
          <p:nvSpPr>
            <p:cNvPr id="31" name="WordArt 100"/>
            <p:cNvSpPr>
              <a:spLocks noChangeArrowheads="1" noChangeShapeType="1" noTextEdit="1"/>
            </p:cNvSpPr>
            <p:nvPr/>
          </p:nvSpPr>
          <p:spPr bwMode="auto">
            <a:xfrm>
              <a:off x="1224" y="1440"/>
              <a:ext cx="816" cy="232"/>
            </a:xfrm>
            <a:prstGeom prst="rect">
              <a:avLst/>
            </a:prstGeom>
            <a:noFill/>
            <a:ln>
              <a:noFill/>
            </a:ln>
            <a:scene3d>
              <a:camera prst="orthographicFront"/>
              <a:lightRig rig="threePt" dir="t"/>
            </a:scene3d>
            <a:sp3d>
              <a:bevelT/>
            </a:sp3d>
          </p:spPr>
          <p:txBody>
            <a:bodyPr wrap="none" fromWordArt="1">
              <a:prstTxWarp prst="textPlain">
                <a:avLst>
                  <a:gd name="adj" fmla="val 50000"/>
                </a:avLst>
              </a:prstTxWarp>
            </a:bodyPr>
            <a:lstStyle/>
            <a:p>
              <a:pPr algn="ctr">
                <a:defRPr/>
              </a:pPr>
              <a:r>
                <a:rPr lang="en-US" sz="3600" kern="10" dirty="0">
                  <a:ln w="9525">
                    <a:noFill/>
                    <a:round/>
                    <a:headEnd/>
                    <a:tailEnd/>
                  </a:ln>
                  <a:solidFill>
                    <a:schemeClr val="accent3">
                      <a:lumMod val="50000"/>
                    </a:schemeClr>
                  </a:solidFill>
                  <a:effectLst>
                    <a:outerShdw blurRad="50800" dist="38100" dir="2700000" algn="tl" rotWithShape="0">
                      <a:prstClr val="black">
                        <a:alpha val="40000"/>
                      </a:prstClr>
                    </a:outerShdw>
                  </a:effectLst>
                  <a:latin typeface="+mn-lt"/>
                  <a:cs typeface="Times New Roman" pitchFamily="18" charset="0"/>
                </a:rPr>
                <a:t>Buddy Care</a:t>
              </a:r>
            </a:p>
          </p:txBody>
        </p:sp>
      </p:grpSp>
      <p:pic>
        <p:nvPicPr>
          <p:cNvPr id="32" name="Picture 88" descr="red arrow"/>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rot="-4620519">
            <a:off x="1389857" y="2210594"/>
            <a:ext cx="608012" cy="762000"/>
          </a:xfrm>
          <a:prstGeom prst="rect">
            <a:avLst/>
          </a:prstGeom>
          <a:noFill/>
          <a:ln w="9525">
            <a:noFill/>
            <a:miter lim="800000"/>
            <a:headEnd/>
            <a:tailEnd/>
          </a:ln>
        </p:spPr>
      </p:pic>
      <p:pic>
        <p:nvPicPr>
          <p:cNvPr id="33" name="Picture 56" descr="green arrow"/>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rot="-248357">
            <a:off x="2239333" y="5126966"/>
            <a:ext cx="4856162" cy="993775"/>
          </a:xfrm>
          <a:prstGeom prst="rect">
            <a:avLst/>
          </a:prstGeom>
          <a:noFill/>
          <a:ln w="9525">
            <a:noFill/>
            <a:miter lim="800000"/>
            <a:headEnd/>
            <a:tailEnd/>
          </a:ln>
        </p:spPr>
      </p:pic>
      <p:pic>
        <p:nvPicPr>
          <p:cNvPr id="34" name="Picture 45" descr="c-17 rgt"/>
          <p:cNvPicPr>
            <a:picLocks noChangeAspect="1" noChangeArrowheads="1"/>
          </p:cNvPicPr>
          <p:nvPr/>
        </p:nvPicPr>
        <p:blipFill>
          <a:blip r:embed="rId14" cstate="print"/>
          <a:srcRect/>
          <a:stretch>
            <a:fillRect/>
          </a:stretch>
        </p:blipFill>
        <p:spPr bwMode="auto">
          <a:xfrm rot="21351643" flipH="1">
            <a:off x="3187700" y="4841875"/>
            <a:ext cx="2274888" cy="749300"/>
          </a:xfrm>
          <a:prstGeom prst="rect">
            <a:avLst/>
          </a:prstGeom>
          <a:noFill/>
          <a:ln w="9525">
            <a:noFill/>
            <a:miter lim="800000"/>
            <a:headEnd/>
            <a:tailEnd/>
          </a:ln>
        </p:spPr>
      </p:pic>
      <p:grpSp>
        <p:nvGrpSpPr>
          <p:cNvPr id="35" name="Group 87"/>
          <p:cNvGrpSpPr>
            <a:grpSpLocks/>
          </p:cNvGrpSpPr>
          <p:nvPr/>
        </p:nvGrpSpPr>
        <p:grpSpPr bwMode="auto">
          <a:xfrm rot="-333217">
            <a:off x="3394538" y="4052699"/>
            <a:ext cx="3490912" cy="1031875"/>
            <a:chOff x="2207" y="2284"/>
            <a:chExt cx="2199" cy="762"/>
          </a:xfrm>
        </p:grpSpPr>
        <p:pic>
          <p:nvPicPr>
            <p:cNvPr id="36" name="Picture 57" descr="green arrow"/>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606">
              <a:off x="2207" y="2448"/>
              <a:ext cx="2199" cy="598"/>
            </a:xfrm>
            <a:prstGeom prst="rect">
              <a:avLst/>
            </a:prstGeom>
            <a:noFill/>
            <a:ln w="9525">
              <a:noFill/>
              <a:miter lim="800000"/>
              <a:headEnd/>
              <a:tailEnd/>
            </a:ln>
            <a:effectLst/>
          </p:spPr>
        </p:pic>
        <p:pic>
          <p:nvPicPr>
            <p:cNvPr id="37" name="Picture 44" descr="c-17 rgt"/>
            <p:cNvPicPr>
              <a:picLocks noChangeAspect="1" noChangeArrowheads="1"/>
            </p:cNvPicPr>
            <p:nvPr/>
          </p:nvPicPr>
          <p:blipFill>
            <a:blip r:embed="rId14" cstate="print"/>
            <a:srcRect/>
            <a:stretch>
              <a:fillRect/>
            </a:stretch>
          </p:blipFill>
          <p:spPr bwMode="auto">
            <a:xfrm rot="287606">
              <a:off x="2795" y="2284"/>
              <a:ext cx="1193" cy="461"/>
            </a:xfrm>
            <a:prstGeom prst="rect">
              <a:avLst/>
            </a:prstGeom>
            <a:noFill/>
            <a:ln w="9525">
              <a:noFill/>
              <a:miter lim="800000"/>
              <a:headEnd/>
              <a:tailEnd/>
            </a:ln>
          </p:spPr>
        </p:pic>
      </p:grpSp>
      <p:pic>
        <p:nvPicPr>
          <p:cNvPr id="38" name="Picture 83" descr="red arrow"/>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3581400" y="2133600"/>
            <a:ext cx="3581400" cy="838200"/>
          </a:xfrm>
          <a:prstGeom prst="rect">
            <a:avLst/>
          </a:prstGeom>
          <a:noFill/>
          <a:ln w="9525">
            <a:noFill/>
            <a:miter lim="800000"/>
            <a:headEnd/>
            <a:tailEnd/>
          </a:ln>
        </p:spPr>
      </p:pic>
      <p:sp>
        <p:nvSpPr>
          <p:cNvPr id="39" name="Title 5"/>
          <p:cNvSpPr txBox="1">
            <a:spLocks/>
          </p:cNvSpPr>
          <p:nvPr/>
        </p:nvSpPr>
        <p:spPr>
          <a:xfrm>
            <a:off x="0" y="-33337"/>
            <a:ext cx="8382000" cy="1003842"/>
          </a:xfrm>
          <a:prstGeom prst="rect">
            <a:avLst/>
          </a:prstGeom>
          <a:ln>
            <a:noFill/>
          </a:ln>
          <a:effectLst/>
          <a:scene3d>
            <a:camera prst="orthographicFront">
              <a:rot lat="0" lon="0" rev="0"/>
            </a:camera>
            <a:lightRig rig="balanced" dir="t">
              <a:rot lat="0" lon="0" rev="8700000"/>
            </a:lightRig>
          </a:scene3d>
          <a:sp3d>
            <a:bevelT w="190500" h="38100"/>
          </a:sp3d>
        </p:spPr>
        <p:txBody>
          <a:bodyPr anchor="ctr">
            <a:noAutofit/>
          </a:bodyPr>
          <a:lstStyle/>
          <a:p>
            <a:pPr algn="ctr" fontAlgn="auto">
              <a:lnSpc>
                <a:spcPts val="4000"/>
              </a:lnSpc>
              <a:spcAft>
                <a:spcPts val="0"/>
              </a:spcAft>
              <a:buFontTx/>
              <a:buNone/>
              <a:defRPr/>
            </a:pPr>
            <a:r>
              <a:rPr lang="en-US" sz="2800" b="1" dirty="0">
                <a:latin typeface="+mj-lt"/>
                <a:ea typeface="MS PGothic" panose="020B0600070205080204" pitchFamily="34" charset="-128"/>
                <a:cs typeface="Times New Roman" pitchFamily="18" charset="0"/>
              </a:rPr>
              <a:t>Wounded-Warrior Continuum-of-Care Scenario</a:t>
            </a:r>
          </a:p>
          <a:p>
            <a:pPr algn="ctr" fontAlgn="auto">
              <a:spcAft>
                <a:spcPts val="0"/>
              </a:spcAft>
              <a:buFontTx/>
              <a:buNone/>
              <a:defRPr/>
            </a:pPr>
            <a:r>
              <a:rPr lang="en-US" sz="2400" b="1" dirty="0">
                <a:latin typeface="+mj-lt"/>
                <a:ea typeface="MS PGothic" panose="020B0600070205080204" pitchFamily="34" charset="-128"/>
                <a:cs typeface="Times New Roman" pitchFamily="18" charset="0"/>
              </a:rPr>
              <a:t>Where, information must move with patients </a:t>
            </a:r>
          </a:p>
        </p:txBody>
      </p:sp>
      <p:grpSp>
        <p:nvGrpSpPr>
          <p:cNvPr id="40" name="Group 81">
            <a:extLst>
              <a:ext uri="{FF2B5EF4-FFF2-40B4-BE49-F238E27FC236}">
                <a16:creationId xmlns:a16="http://schemas.microsoft.com/office/drawing/2014/main" id="{35B6F483-14C8-4E75-807B-23F0D861F817}"/>
              </a:ext>
            </a:extLst>
          </p:cNvPr>
          <p:cNvGrpSpPr>
            <a:grpSpLocks/>
          </p:cNvGrpSpPr>
          <p:nvPr/>
        </p:nvGrpSpPr>
        <p:grpSpPr bwMode="auto">
          <a:xfrm>
            <a:off x="7010400" y="2667000"/>
            <a:ext cx="1981200" cy="1066800"/>
            <a:chOff x="576" y="2016"/>
            <a:chExt cx="1248" cy="672"/>
          </a:xfrm>
          <a:solidFill>
            <a:srgbClr val="0070C0"/>
          </a:solidFill>
        </p:grpSpPr>
        <p:sp>
          <p:nvSpPr>
            <p:cNvPr id="41" name="Oval 62">
              <a:extLst>
                <a:ext uri="{FF2B5EF4-FFF2-40B4-BE49-F238E27FC236}">
                  <a16:creationId xmlns:a16="http://schemas.microsoft.com/office/drawing/2014/main" id="{3DDEF519-02D6-45AA-A091-925F0F94EE38}"/>
                </a:ext>
              </a:extLst>
            </p:cNvPr>
            <p:cNvSpPr>
              <a:spLocks noChangeArrowheads="1"/>
            </p:cNvSpPr>
            <p:nvPr/>
          </p:nvSpPr>
          <p:spPr bwMode="auto">
            <a:xfrm>
              <a:off x="576" y="2016"/>
              <a:ext cx="1248" cy="672"/>
            </a:xfrm>
            <a:prstGeom prst="ellipse">
              <a:avLst/>
            </a:prstGeom>
            <a:grpFill/>
            <a:ln w="28575">
              <a:noFill/>
              <a:round/>
              <a:headEnd/>
              <a:tailEnd/>
            </a:ln>
            <a:effectLst>
              <a:outerShdw dist="35921" dir="2700000" algn="ctr" rotWithShape="0">
                <a:srgbClr val="5F5F5F">
                  <a:alpha val="50000"/>
                </a:srgbClr>
              </a:outerShdw>
            </a:effectLst>
            <a:scene3d>
              <a:camera prst="orthographicFront"/>
              <a:lightRig rig="threePt" dir="t"/>
            </a:scene3d>
            <a:sp3d>
              <a:bevelT/>
            </a:sp3d>
          </p:spPr>
          <p:txBody>
            <a:bodyPr wrap="none" anchor="ctr"/>
            <a:lstStyle/>
            <a:p>
              <a:pPr fontAlgn="auto">
                <a:spcBef>
                  <a:spcPts val="0"/>
                </a:spcBef>
                <a:spcAft>
                  <a:spcPts val="0"/>
                </a:spcAft>
                <a:defRPr/>
              </a:pPr>
              <a:endParaRPr lang="en-US" dirty="0">
                <a:cs typeface="Times New Roman" pitchFamily="18" charset="0"/>
              </a:endParaRPr>
            </a:p>
          </p:txBody>
        </p:sp>
        <p:sp>
          <p:nvSpPr>
            <p:cNvPr id="42" name="WordArt 67">
              <a:extLst>
                <a:ext uri="{FF2B5EF4-FFF2-40B4-BE49-F238E27FC236}">
                  <a16:creationId xmlns:a16="http://schemas.microsoft.com/office/drawing/2014/main" id="{69C7BB58-8134-40F7-A5C1-10584C4B528E}"/>
                </a:ext>
              </a:extLst>
            </p:cNvPr>
            <p:cNvSpPr>
              <a:spLocks noChangeArrowheads="1" noChangeShapeType="1" noTextEdit="1"/>
            </p:cNvSpPr>
            <p:nvPr/>
          </p:nvSpPr>
          <p:spPr bwMode="auto">
            <a:xfrm>
              <a:off x="816" y="2280"/>
              <a:ext cx="720" cy="156"/>
            </a:xfrm>
            <a:prstGeom prst="rect">
              <a:avLst/>
            </a:prstGeom>
            <a:grpFill/>
            <a:ln>
              <a:noFill/>
            </a:ln>
          </p:spPr>
          <p:txBody>
            <a:bodyPr wrap="none" fromWordArt="1">
              <a:prstTxWarp prst="textPlain">
                <a:avLst>
                  <a:gd name="adj" fmla="val 50000"/>
                </a:avLst>
              </a:prstTxWarp>
            </a:bodyPr>
            <a:lstStyle/>
            <a:p>
              <a:pPr algn="ctr">
                <a:defRPr/>
              </a:pPr>
              <a:r>
                <a:rPr lang="en-US" sz="3600" kern="10" dirty="0">
                  <a:ln w="9525">
                    <a:noFill/>
                    <a:round/>
                    <a:headEnd/>
                    <a:tailEnd/>
                  </a:ln>
                  <a:solidFill>
                    <a:schemeClr val="bg1"/>
                  </a:solidFill>
                  <a:effectLst>
                    <a:outerShdw blurRad="38100" dist="38100" dir="2700000" algn="tl">
                      <a:srgbClr val="000000">
                        <a:alpha val="43137"/>
                      </a:srgbClr>
                    </a:outerShdw>
                  </a:effectLst>
                  <a:latin typeface="+mn-lt"/>
                  <a:cs typeface="Times New Roman" pitchFamily="18" charset="0"/>
                </a:rPr>
                <a:t>Role II</a:t>
              </a:r>
            </a:p>
          </p:txBody>
        </p:sp>
      </p:grpSp>
      <p:sp>
        <p:nvSpPr>
          <p:cNvPr id="43" name="Slide Number Placeholder 11">
            <a:extLst>
              <a:ext uri="{FF2B5EF4-FFF2-40B4-BE49-F238E27FC236}">
                <a16:creationId xmlns:a16="http://schemas.microsoft.com/office/drawing/2014/main" id="{6C5B9444-07B3-462F-8BD7-AA6EDFF5F21E}"/>
              </a:ext>
            </a:extLst>
          </p:cNvPr>
          <p:cNvSpPr>
            <a:spLocks noGrp="1"/>
          </p:cNvSpPr>
          <p:nvPr>
            <p:ph type="sldNum" sz="quarter" idx="12"/>
          </p:nvPr>
        </p:nvSpPr>
        <p:spPr>
          <a:xfrm>
            <a:off x="7086600" y="6569075"/>
            <a:ext cx="2133600" cy="365125"/>
          </a:xfrm>
        </p:spPr>
        <p:txBody>
          <a:bodyPr/>
          <a:lstStyle/>
          <a:p>
            <a:fld id="{1AD1157B-4E11-4BBA-B398-71C0F40116DB}" type="slidenum">
              <a:rPr lang="en-US" smtClean="0"/>
              <a:t>5</a:t>
            </a:fld>
            <a:endParaRPr lang="en-US"/>
          </a:p>
        </p:txBody>
      </p:sp>
      <p:sp>
        <p:nvSpPr>
          <p:cNvPr id="12" name="TextBox 11">
            <a:extLst>
              <a:ext uri="{FF2B5EF4-FFF2-40B4-BE49-F238E27FC236}">
                <a16:creationId xmlns:a16="http://schemas.microsoft.com/office/drawing/2014/main" id="{66B7A137-AFA1-43DF-94AD-2EC906A1EBD4}"/>
              </a:ext>
            </a:extLst>
          </p:cNvPr>
          <p:cNvSpPr txBox="1"/>
          <p:nvPr/>
        </p:nvSpPr>
        <p:spPr>
          <a:xfrm>
            <a:off x="4557573" y="6477000"/>
            <a:ext cx="4586427" cy="261610"/>
          </a:xfrm>
          <a:prstGeom prst="rect">
            <a:avLst/>
          </a:prstGeom>
          <a:noFill/>
        </p:spPr>
        <p:txBody>
          <a:bodyPr wrap="square" rtlCol="0">
            <a:spAutoFit/>
          </a:bodyPr>
          <a:lstStyle/>
          <a:p>
            <a:pPr algn="r"/>
            <a:r>
              <a:rPr lang="en-US" sz="1050" b="1" dirty="0">
                <a:latin typeface="Arial Narrow" panose="020B0606020202030204" pitchFamily="34" charset="0"/>
              </a:rPr>
              <a:t>Source: </a:t>
            </a:r>
            <a:r>
              <a:rPr lang="en-US" sz="1050" dirty="0">
                <a:latin typeface="Arial Narrow" panose="020B0606020202030204" pitchFamily="34" charset="0"/>
              </a:rPr>
              <a:t>Global Patient Global Movement Trac2es Orientation brief.PPT</a:t>
            </a:r>
          </a:p>
        </p:txBody>
      </p:sp>
    </p:spTree>
    <p:extLst>
      <p:ext uri="{BB962C8B-B14F-4D97-AF65-F5344CB8AC3E}">
        <p14:creationId xmlns:p14="http://schemas.microsoft.com/office/powerpoint/2010/main" val="80316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382000" cy="868363"/>
          </a:xfrm>
        </p:spPr>
        <p:txBody>
          <a:bodyPr/>
          <a:lstStyle/>
          <a:p>
            <a:r>
              <a:rPr lang="en-US" dirty="0"/>
              <a:t>21</a:t>
            </a:r>
            <a:r>
              <a:rPr lang="en-US" baseline="30000" dirty="0"/>
              <a:t>st</a:t>
            </a:r>
            <a:r>
              <a:rPr lang="en-US" dirty="0"/>
              <a:t> Century Cures Act Dual-Use Health IT</a:t>
            </a:r>
            <a:br>
              <a:rPr lang="en-US" dirty="0"/>
            </a:br>
            <a:r>
              <a:rPr lang="en-US" sz="2400"/>
              <a:t>Worst-Case Highest-Value </a:t>
            </a:r>
            <a:r>
              <a:rPr lang="en-US" sz="2400" dirty="0"/>
              <a:t>Disaster-Response Health IT Use-Case</a:t>
            </a:r>
            <a:endParaRPr lang="en-US" sz="1400" b="0" dirty="0">
              <a:latin typeface="Arial Narrow" panose="020B0606020202030204" pitchFamily="34" charset="0"/>
            </a:endParaRPr>
          </a:p>
        </p:txBody>
      </p:sp>
      <p:sp>
        <p:nvSpPr>
          <p:cNvPr id="45" name="TextBox 44"/>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9" name="Slide Number Placeholder 11">
            <a:extLst>
              <a:ext uri="{FF2B5EF4-FFF2-40B4-BE49-F238E27FC236}">
                <a16:creationId xmlns:a16="http://schemas.microsoft.com/office/drawing/2014/main" id="{2FD101BD-89F8-4BF2-A5EB-34D64FB8AF43}"/>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6</a:t>
            </a:fld>
            <a:endParaRPr lang="en-US" sz="1200">
              <a:solidFill>
                <a:schemeClr val="bg1"/>
              </a:solidFill>
            </a:endParaRPr>
          </a:p>
        </p:txBody>
      </p:sp>
      <p:pic>
        <p:nvPicPr>
          <p:cNvPr id="5" name="Picture 4">
            <a:extLst>
              <a:ext uri="{FF2B5EF4-FFF2-40B4-BE49-F238E27FC236}">
                <a16:creationId xmlns:a16="http://schemas.microsoft.com/office/drawing/2014/main" id="{6098BF73-3D00-4E0C-A918-D8DCDFE2F5B3}"/>
              </a:ext>
            </a:extLst>
          </p:cNvPr>
          <p:cNvPicPr>
            <a:picLocks noChangeAspect="1"/>
          </p:cNvPicPr>
          <p:nvPr/>
        </p:nvPicPr>
        <p:blipFill>
          <a:blip r:embed="rId3"/>
          <a:stretch>
            <a:fillRect/>
          </a:stretch>
        </p:blipFill>
        <p:spPr>
          <a:xfrm>
            <a:off x="1143000" y="1086760"/>
            <a:ext cx="6613743" cy="5240266"/>
          </a:xfrm>
          <a:prstGeom prst="rect">
            <a:avLst/>
          </a:prstGeom>
        </p:spPr>
      </p:pic>
      <p:sp>
        <p:nvSpPr>
          <p:cNvPr id="6" name="TextBox 5">
            <a:extLst>
              <a:ext uri="{FF2B5EF4-FFF2-40B4-BE49-F238E27FC236}">
                <a16:creationId xmlns:a16="http://schemas.microsoft.com/office/drawing/2014/main" id="{4CCFCFAE-51EF-441F-8D12-ACFDE1E02B08}"/>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372828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868363"/>
          </a:xfrm>
        </p:spPr>
        <p:txBody>
          <a:bodyPr/>
          <a:lstStyle/>
          <a:p>
            <a:r>
              <a:rPr lang="en-US" dirty="0"/>
              <a:t>21</a:t>
            </a:r>
            <a:r>
              <a:rPr lang="en-US" baseline="30000" dirty="0"/>
              <a:t>st</a:t>
            </a:r>
            <a:r>
              <a:rPr lang="en-US" dirty="0"/>
              <a:t> Century Cures Act Health IT Value-Cycle</a:t>
            </a:r>
            <a:br>
              <a:rPr lang="en-US" dirty="0"/>
            </a:br>
            <a:r>
              <a:rPr lang="en-US" sz="2400" dirty="0">
                <a:latin typeface="Arial Narrow" panose="020B0606020202030204" pitchFamily="34" charset="0"/>
              </a:rPr>
              <a:t>Data Quality is the Lynchpin to Patient Value (safety, quality, cost).</a:t>
            </a:r>
            <a:endParaRPr lang="en-US" dirty="0"/>
          </a:p>
        </p:txBody>
      </p:sp>
      <p:sp>
        <p:nvSpPr>
          <p:cNvPr id="10" name="TextBox 9"/>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pic>
        <p:nvPicPr>
          <p:cNvPr id="8" name="Picture 7">
            <a:extLst>
              <a:ext uri="{FF2B5EF4-FFF2-40B4-BE49-F238E27FC236}">
                <a16:creationId xmlns:a16="http://schemas.microsoft.com/office/drawing/2014/main" id="{1B9817DF-C174-4067-93BF-4BA41387DB28}"/>
              </a:ext>
            </a:extLst>
          </p:cNvPr>
          <p:cNvPicPr/>
          <p:nvPr/>
        </p:nvPicPr>
        <p:blipFill>
          <a:blip r:embed="rId3"/>
          <a:stretch>
            <a:fillRect/>
          </a:stretch>
        </p:blipFill>
        <p:spPr>
          <a:xfrm>
            <a:off x="1600200" y="990600"/>
            <a:ext cx="5943600" cy="5320725"/>
          </a:xfrm>
          <a:prstGeom prst="rect">
            <a:avLst/>
          </a:prstGeom>
        </p:spPr>
      </p:pic>
      <p:sp>
        <p:nvSpPr>
          <p:cNvPr id="11" name="Slide Number Placeholder 11">
            <a:extLst>
              <a:ext uri="{FF2B5EF4-FFF2-40B4-BE49-F238E27FC236}">
                <a16:creationId xmlns:a16="http://schemas.microsoft.com/office/drawing/2014/main" id="{A765D84B-E743-4E24-8063-9647175A22B1}"/>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7</a:t>
            </a:fld>
            <a:endParaRPr lang="en-US" sz="1200">
              <a:solidFill>
                <a:schemeClr val="bg1"/>
              </a:solidFill>
            </a:endParaRPr>
          </a:p>
        </p:txBody>
      </p:sp>
      <p:sp>
        <p:nvSpPr>
          <p:cNvPr id="6" name="TextBox 5">
            <a:extLst>
              <a:ext uri="{FF2B5EF4-FFF2-40B4-BE49-F238E27FC236}">
                <a16:creationId xmlns:a16="http://schemas.microsoft.com/office/drawing/2014/main" id="{8166F73C-0C31-4562-852E-24A0513C7009}"/>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208572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5949937" y="2498466"/>
            <a:ext cx="2865284" cy="1302348"/>
            <a:chOff x="423958" y="1186003"/>
            <a:chExt cx="3820379" cy="1432583"/>
          </a:xfrm>
        </p:grpSpPr>
        <p:sp>
          <p:nvSpPr>
            <p:cNvPr id="65" name="Freeform 73"/>
            <p:cNvSpPr>
              <a:spLocks noChangeAspect="1" noEditPoints="1"/>
            </p:cNvSpPr>
            <p:nvPr/>
          </p:nvSpPr>
          <p:spPr bwMode="auto">
            <a:xfrm flipH="1">
              <a:off x="423958" y="1537944"/>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74"/>
            <p:cNvSpPr>
              <a:spLocks noChangeAspect="1" noEditPoints="1"/>
            </p:cNvSpPr>
            <p:nvPr/>
          </p:nvSpPr>
          <p:spPr bwMode="auto">
            <a:xfrm flipH="1">
              <a:off x="1672320" y="1186003"/>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5"/>
            <p:cNvSpPr>
              <a:spLocks noChangeAspect="1" noEditPoints="1"/>
            </p:cNvSpPr>
            <p:nvPr/>
          </p:nvSpPr>
          <p:spPr bwMode="auto">
            <a:xfrm flipH="1">
              <a:off x="2101698" y="1537944"/>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73"/>
            <p:cNvSpPr>
              <a:spLocks noChangeAspect="1" noEditPoints="1"/>
            </p:cNvSpPr>
            <p:nvPr/>
          </p:nvSpPr>
          <p:spPr bwMode="auto">
            <a:xfrm>
              <a:off x="3480315" y="1537943"/>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74"/>
            <p:cNvSpPr>
              <a:spLocks noChangeAspect="1" noEditPoints="1"/>
            </p:cNvSpPr>
            <p:nvPr/>
          </p:nvSpPr>
          <p:spPr bwMode="auto">
            <a:xfrm flipH="1">
              <a:off x="1168836" y="1339912"/>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1" name="Rectangle 70"/>
          <p:cNvSpPr/>
          <p:nvPr/>
        </p:nvSpPr>
        <p:spPr>
          <a:xfrm>
            <a:off x="5949937" y="3355380"/>
            <a:ext cx="2865284" cy="445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bwMode="gray">
          <a:xfrm>
            <a:off x="414011" y="1526916"/>
            <a:ext cx="5159620" cy="337457"/>
          </a:xfrm>
          <a:prstGeom prst="rect">
            <a:avLst/>
          </a:prstGeom>
          <a:solidFill>
            <a:srgbClr val="002C69"/>
          </a:solidFill>
          <a:ln w="19050" algn="ctr">
            <a:solidFill>
              <a:srgbClr val="002776"/>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As-Is</a:t>
            </a:r>
            <a:endParaRPr kumimoji="0" lang="en-US" sz="2000" b="1" i="0" u="none" strike="noStrike" kern="1200" cap="none" spc="0" normalizeH="0" baseline="0" noProof="0" dirty="0">
              <a:ln>
                <a:noFill/>
              </a:ln>
              <a:solidFill>
                <a:sysClr val="window" lastClr="FFFFFF"/>
              </a:solidFill>
              <a:effectLst/>
              <a:uLnTx/>
              <a:uFillTx/>
              <a:latin typeface="Arial"/>
            </a:endParaRPr>
          </a:p>
        </p:txBody>
      </p:sp>
      <p:sp>
        <p:nvSpPr>
          <p:cNvPr id="74" name="TextBox 73"/>
          <p:cNvSpPr txBox="1"/>
          <p:nvPr/>
        </p:nvSpPr>
        <p:spPr>
          <a:xfrm>
            <a:off x="6553200" y="3431482"/>
            <a:ext cx="1781769" cy="369332"/>
          </a:xfrm>
          <a:prstGeom prst="rect">
            <a:avLst/>
          </a:prstGeom>
          <a:noFill/>
        </p:spPr>
        <p:txBody>
          <a:bodyPr wrap="square" rtlCol="0">
            <a:spAutoFit/>
          </a:bodyPr>
          <a:lstStyle/>
          <a:p>
            <a:r>
              <a:rPr lang="en-US" b="1" dirty="0">
                <a:solidFill>
                  <a:schemeClr val="bg1"/>
                </a:solidFill>
              </a:rPr>
              <a:t>Shared Meaning</a:t>
            </a:r>
          </a:p>
        </p:txBody>
      </p:sp>
      <p:grpSp>
        <p:nvGrpSpPr>
          <p:cNvPr id="79" name="Group 78"/>
          <p:cNvGrpSpPr/>
          <p:nvPr/>
        </p:nvGrpSpPr>
        <p:grpSpPr>
          <a:xfrm>
            <a:off x="5949937" y="1472598"/>
            <a:ext cx="2865284" cy="444843"/>
            <a:chOff x="8771887" y="361595"/>
            <a:chExt cx="2734498" cy="444843"/>
          </a:xfrm>
        </p:grpSpPr>
        <p:sp>
          <p:nvSpPr>
            <p:cNvPr id="75" name="Rectangle 74"/>
            <p:cNvSpPr/>
            <p:nvPr/>
          </p:nvSpPr>
          <p:spPr bwMode="gray">
            <a:xfrm>
              <a:off x="8771887" y="417229"/>
              <a:ext cx="2734498" cy="337457"/>
            </a:xfrm>
            <a:prstGeom prst="rect">
              <a:avLst/>
            </a:prstGeom>
            <a:solidFill>
              <a:srgbClr val="B0BB1C"/>
            </a:solidFill>
            <a:ln w="19050" algn="ctr">
              <a:solidFill>
                <a:srgbClr val="81BC00"/>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To-Be</a:t>
              </a:r>
              <a:endParaRPr kumimoji="0" lang="en-US" sz="2000" b="1" i="0" u="none" strike="noStrike" kern="1200" cap="none" spc="0" normalizeH="0" baseline="0" noProof="0" dirty="0">
                <a:ln>
                  <a:noFill/>
                </a:ln>
                <a:solidFill>
                  <a:sysClr val="window" lastClr="FFFFFF"/>
                </a:solidFill>
                <a:effectLst/>
                <a:uLnTx/>
                <a:uFillTx/>
                <a:latin typeface="Arial"/>
              </a:endParaRPr>
            </a:p>
          </p:txBody>
        </p:sp>
        <p:cxnSp>
          <p:nvCxnSpPr>
            <p:cNvPr id="76" name="Straight Connector 75"/>
            <p:cNvCxnSpPr/>
            <p:nvPr/>
          </p:nvCxnSpPr>
          <p:spPr>
            <a:xfrm flipH="1">
              <a:off x="11447598" y="361595"/>
              <a:ext cx="0" cy="444843"/>
            </a:xfrm>
            <a:prstGeom prst="line">
              <a:avLst/>
            </a:prstGeom>
            <a:noFill/>
            <a:ln w="38100" cap="flat" cmpd="sng" algn="ctr">
              <a:solidFill>
                <a:sysClr val="window" lastClr="FFFFFF"/>
              </a:solidFill>
              <a:prstDash val="solid"/>
            </a:ln>
            <a:effectLst/>
          </p:spPr>
        </p:cxnSp>
        <p:cxnSp>
          <p:nvCxnSpPr>
            <p:cNvPr id="77" name="Straight Connector 76"/>
            <p:cNvCxnSpPr/>
            <p:nvPr/>
          </p:nvCxnSpPr>
          <p:spPr>
            <a:xfrm flipH="1">
              <a:off x="11352864" y="361595"/>
              <a:ext cx="0" cy="444843"/>
            </a:xfrm>
            <a:prstGeom prst="line">
              <a:avLst/>
            </a:prstGeom>
            <a:noFill/>
            <a:ln w="38100" cap="flat" cmpd="sng" algn="ctr">
              <a:solidFill>
                <a:sysClr val="window" lastClr="FFFFFF"/>
              </a:solidFill>
              <a:prstDash val="solid"/>
            </a:ln>
            <a:effectLst/>
          </p:spPr>
        </p:cxnSp>
        <p:cxnSp>
          <p:nvCxnSpPr>
            <p:cNvPr id="78" name="Straight Connector 77"/>
            <p:cNvCxnSpPr/>
            <p:nvPr/>
          </p:nvCxnSpPr>
          <p:spPr>
            <a:xfrm flipH="1">
              <a:off x="11221059" y="361595"/>
              <a:ext cx="0" cy="444843"/>
            </a:xfrm>
            <a:prstGeom prst="line">
              <a:avLst/>
            </a:prstGeom>
            <a:noFill/>
            <a:ln w="38100" cap="flat" cmpd="sng" algn="ctr">
              <a:solidFill>
                <a:sysClr val="window" lastClr="FFFFFF"/>
              </a:solidFill>
              <a:prstDash val="solid"/>
            </a:ln>
            <a:effectLst/>
          </p:spPr>
        </p:cxnSp>
      </p:grpSp>
      <p:sp>
        <p:nvSpPr>
          <p:cNvPr id="84" name="Chevron 83"/>
          <p:cNvSpPr/>
          <p:nvPr/>
        </p:nvSpPr>
        <p:spPr bwMode="gray">
          <a:xfrm>
            <a:off x="6115557" y="1943295"/>
            <a:ext cx="2621533" cy="478971"/>
          </a:xfrm>
          <a:prstGeom prst="chevron">
            <a:avLst/>
          </a:prstGeom>
          <a:solidFill>
            <a:srgbClr val="B0BB1C">
              <a:alpha val="40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5" name="Chevron 84"/>
          <p:cNvSpPr/>
          <p:nvPr/>
        </p:nvSpPr>
        <p:spPr bwMode="gray">
          <a:xfrm>
            <a:off x="6071467" y="1943295"/>
            <a:ext cx="2621533" cy="478971"/>
          </a:xfrm>
          <a:prstGeom prst="chevron">
            <a:avLst/>
          </a:prstGeom>
          <a:solidFill>
            <a:srgbClr val="B0BB1C">
              <a:alpha val="56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6" name="Chevron 85"/>
          <p:cNvSpPr/>
          <p:nvPr/>
        </p:nvSpPr>
        <p:spPr bwMode="gray">
          <a:xfrm>
            <a:off x="6072572" y="1939885"/>
            <a:ext cx="2621533" cy="478971"/>
          </a:xfrm>
          <a:prstGeom prst="chevron">
            <a:avLst/>
          </a:prstGeom>
          <a:solidFill>
            <a:srgbClr val="B0BB1C"/>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3550" algn="ctr">
              <a:lnSpc>
                <a:spcPct val="106000"/>
              </a:lnSpc>
              <a:buFont typeface="Wingdings 2" pitchFamily="18" charset="2"/>
              <a:buNone/>
              <a:defRPr/>
            </a:pPr>
            <a:r>
              <a:rPr lang="en-US" sz="1600" b="1" dirty="0">
                <a:solidFill>
                  <a:sysClr val="window" lastClr="FFFFFF"/>
                </a:solidFill>
                <a:latin typeface="Arial"/>
              </a:rPr>
              <a:t>Harmonized</a:t>
            </a:r>
          </a:p>
        </p:txBody>
      </p:sp>
      <p:grpSp>
        <p:nvGrpSpPr>
          <p:cNvPr id="100" name="Group 99"/>
          <p:cNvGrpSpPr/>
          <p:nvPr/>
        </p:nvGrpSpPr>
        <p:grpSpPr>
          <a:xfrm>
            <a:off x="2462543" y="2498466"/>
            <a:ext cx="3103824" cy="1302348"/>
            <a:chOff x="3283390" y="1547948"/>
            <a:chExt cx="4138432" cy="1432583"/>
          </a:xfrm>
        </p:grpSpPr>
        <p:sp>
          <p:nvSpPr>
            <p:cNvPr id="89" name="Freeform 73"/>
            <p:cNvSpPr>
              <a:spLocks noChangeAspect="1" noEditPoints="1"/>
            </p:cNvSpPr>
            <p:nvPr/>
          </p:nvSpPr>
          <p:spPr bwMode="auto">
            <a:xfrm flipH="1">
              <a:off x="3283390" y="1899889"/>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4"/>
            <p:cNvSpPr>
              <a:spLocks noChangeAspect="1" noEditPoints="1"/>
            </p:cNvSpPr>
            <p:nvPr/>
          </p:nvSpPr>
          <p:spPr bwMode="auto">
            <a:xfrm flipH="1">
              <a:off x="4708368" y="1547948"/>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75"/>
            <p:cNvSpPr>
              <a:spLocks noChangeAspect="1" noEditPoints="1"/>
            </p:cNvSpPr>
            <p:nvPr/>
          </p:nvSpPr>
          <p:spPr bwMode="auto">
            <a:xfrm flipH="1">
              <a:off x="5208465" y="1899889"/>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73"/>
            <p:cNvSpPr>
              <a:spLocks noChangeAspect="1" noEditPoints="1"/>
            </p:cNvSpPr>
            <p:nvPr/>
          </p:nvSpPr>
          <p:spPr bwMode="auto">
            <a:xfrm>
              <a:off x="6657800" y="1899888"/>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74"/>
            <p:cNvSpPr>
              <a:spLocks noChangeAspect="1" noEditPoints="1"/>
            </p:cNvSpPr>
            <p:nvPr/>
          </p:nvSpPr>
          <p:spPr bwMode="auto">
            <a:xfrm flipH="1">
              <a:off x="4118131" y="1701857"/>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4" name="TextBox 93"/>
          <p:cNvSpPr txBox="1"/>
          <p:nvPr/>
        </p:nvSpPr>
        <p:spPr>
          <a:xfrm>
            <a:off x="6102338" y="4096940"/>
            <a:ext cx="3041662" cy="923330"/>
          </a:xfrm>
          <a:prstGeom prst="rect">
            <a:avLst/>
          </a:prstGeom>
          <a:noFill/>
        </p:spPr>
        <p:txBody>
          <a:bodyPr wrap="square" rtlCol="0">
            <a:spAutoFit/>
          </a:bodyPr>
          <a:lstStyle/>
          <a:p>
            <a:pPr algn="ctr"/>
            <a:r>
              <a:rPr lang="en-US" dirty="0"/>
              <a:t>Shared terminology model and information model - interoperable future state</a:t>
            </a:r>
          </a:p>
        </p:txBody>
      </p:sp>
      <p:sp>
        <p:nvSpPr>
          <p:cNvPr id="95" name="TextBox 94"/>
          <p:cNvSpPr txBox="1"/>
          <p:nvPr/>
        </p:nvSpPr>
        <p:spPr>
          <a:xfrm>
            <a:off x="2647605" y="4096940"/>
            <a:ext cx="2926026" cy="923330"/>
          </a:xfrm>
          <a:prstGeom prst="rect">
            <a:avLst/>
          </a:prstGeom>
          <a:noFill/>
        </p:spPr>
        <p:txBody>
          <a:bodyPr wrap="square" rtlCol="0">
            <a:spAutoFit/>
          </a:bodyPr>
          <a:lstStyle/>
          <a:p>
            <a:pPr algn="ctr"/>
            <a:r>
              <a:rPr lang="en-US" dirty="0"/>
              <a:t>No shared terminology model, shared information model - not interoperable</a:t>
            </a:r>
          </a:p>
        </p:txBody>
      </p:sp>
      <p:sp>
        <p:nvSpPr>
          <p:cNvPr id="96" name="Pentagon 95"/>
          <p:cNvSpPr/>
          <p:nvPr/>
        </p:nvSpPr>
        <p:spPr bwMode="gray">
          <a:xfrm>
            <a:off x="406746" y="1924245"/>
            <a:ext cx="2055796" cy="478971"/>
          </a:xfrm>
          <a:prstGeom prst="homePlate">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341313"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7" name="Chevron 96"/>
          <p:cNvSpPr/>
          <p:nvPr/>
        </p:nvSpPr>
        <p:spPr bwMode="gray">
          <a:xfrm>
            <a:off x="2458726" y="1939884"/>
            <a:ext cx="3214501" cy="478971"/>
          </a:xfrm>
          <a:prstGeom prst="chevron">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9" name="Freeform 74"/>
          <p:cNvSpPr>
            <a:spLocks noChangeAspect="1" noEditPoints="1"/>
          </p:cNvSpPr>
          <p:nvPr/>
        </p:nvSpPr>
        <p:spPr bwMode="auto">
          <a:xfrm flipH="1">
            <a:off x="1150332" y="2498467"/>
            <a:ext cx="366917" cy="1302347"/>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TextBox 100"/>
          <p:cNvSpPr txBox="1"/>
          <p:nvPr/>
        </p:nvSpPr>
        <p:spPr>
          <a:xfrm>
            <a:off x="958033" y="1888866"/>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2" name="TextBox 101"/>
          <p:cNvSpPr txBox="1"/>
          <p:nvPr/>
        </p:nvSpPr>
        <p:spPr>
          <a:xfrm>
            <a:off x="3491993" y="1898391"/>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3" name="Freeform 224"/>
          <p:cNvSpPr>
            <a:spLocks noChangeAspect="1" noEditPoints="1"/>
          </p:cNvSpPr>
          <p:nvPr/>
        </p:nvSpPr>
        <p:spPr bwMode="auto">
          <a:xfrm>
            <a:off x="6424372" y="2028492"/>
            <a:ext cx="258836" cy="301752"/>
          </a:xfrm>
          <a:custGeom>
            <a:avLst/>
            <a:gdLst>
              <a:gd name="T0" fmla="*/ 170 w 6176"/>
              <a:gd name="T1" fmla="*/ 3201 h 5401"/>
              <a:gd name="T2" fmla="*/ 208 w 6176"/>
              <a:gd name="T3" fmla="*/ 3829 h 5401"/>
              <a:gd name="T4" fmla="*/ 707 w 6176"/>
              <a:gd name="T5" fmla="*/ 3829 h 5401"/>
              <a:gd name="T6" fmla="*/ 745 w 6176"/>
              <a:gd name="T7" fmla="*/ 3201 h 5401"/>
              <a:gd name="T8" fmla="*/ 269 w 6176"/>
              <a:gd name="T9" fmla="*/ 3128 h 5401"/>
              <a:gd name="T10" fmla="*/ 4115 w 6176"/>
              <a:gd name="T11" fmla="*/ 2894 h 5401"/>
              <a:gd name="T12" fmla="*/ 4153 w 6176"/>
              <a:gd name="T13" fmla="*/ 3523 h 5401"/>
              <a:gd name="T14" fmla="*/ 4653 w 6176"/>
              <a:gd name="T15" fmla="*/ 3523 h 5401"/>
              <a:gd name="T16" fmla="*/ 4690 w 6176"/>
              <a:gd name="T17" fmla="*/ 2894 h 5401"/>
              <a:gd name="T18" fmla="*/ 4215 w 6176"/>
              <a:gd name="T19" fmla="*/ 2823 h 5401"/>
              <a:gd name="T20" fmla="*/ 1486 w 6176"/>
              <a:gd name="T21" fmla="*/ 2234 h 5401"/>
              <a:gd name="T22" fmla="*/ 1522 w 6176"/>
              <a:gd name="T23" fmla="*/ 2863 h 5401"/>
              <a:gd name="T24" fmla="*/ 2023 w 6176"/>
              <a:gd name="T25" fmla="*/ 2863 h 5401"/>
              <a:gd name="T26" fmla="*/ 2061 w 6176"/>
              <a:gd name="T27" fmla="*/ 2234 h 5401"/>
              <a:gd name="T28" fmla="*/ 1583 w 6176"/>
              <a:gd name="T29" fmla="*/ 2163 h 5401"/>
              <a:gd name="T30" fmla="*/ 5431 w 6176"/>
              <a:gd name="T31" fmla="*/ 1369 h 5401"/>
              <a:gd name="T32" fmla="*/ 5469 w 6176"/>
              <a:gd name="T33" fmla="*/ 1998 h 5401"/>
              <a:gd name="T34" fmla="*/ 5968 w 6176"/>
              <a:gd name="T35" fmla="*/ 1998 h 5401"/>
              <a:gd name="T36" fmla="*/ 6006 w 6176"/>
              <a:gd name="T37" fmla="*/ 1369 h 5401"/>
              <a:gd name="T38" fmla="*/ 5530 w 6176"/>
              <a:gd name="T39" fmla="*/ 1298 h 5401"/>
              <a:gd name="T40" fmla="*/ 2800 w 6176"/>
              <a:gd name="T41" fmla="*/ 1165 h 5401"/>
              <a:gd name="T42" fmla="*/ 2837 w 6176"/>
              <a:gd name="T43" fmla="*/ 1794 h 5401"/>
              <a:gd name="T44" fmla="*/ 3337 w 6176"/>
              <a:gd name="T45" fmla="*/ 1794 h 5401"/>
              <a:gd name="T46" fmla="*/ 3374 w 6176"/>
              <a:gd name="T47" fmla="*/ 1165 h 5401"/>
              <a:gd name="T48" fmla="*/ 2899 w 6176"/>
              <a:gd name="T49" fmla="*/ 1094 h 5401"/>
              <a:gd name="T50" fmla="*/ 6114 w 6176"/>
              <a:gd name="T51" fmla="*/ 36 h 5401"/>
              <a:gd name="T52" fmla="*/ 6176 w 6176"/>
              <a:gd name="T53" fmla="*/ 5238 h 5401"/>
              <a:gd name="T54" fmla="*/ 6084 w 6176"/>
              <a:gd name="T55" fmla="*/ 5384 h 5401"/>
              <a:gd name="T56" fmla="*/ 5353 w 6176"/>
              <a:gd name="T57" fmla="*/ 5384 h 5401"/>
              <a:gd name="T58" fmla="*/ 5261 w 6176"/>
              <a:gd name="T59" fmla="*/ 5238 h 5401"/>
              <a:gd name="T60" fmla="*/ 5321 w 6176"/>
              <a:gd name="T61" fmla="*/ 36 h 5401"/>
              <a:gd name="T62" fmla="*/ 4698 w 6176"/>
              <a:gd name="T63" fmla="*/ 0 h 5401"/>
              <a:gd name="T64" fmla="*/ 4843 w 6176"/>
              <a:gd name="T65" fmla="*/ 92 h 5401"/>
              <a:gd name="T66" fmla="*/ 4843 w 6176"/>
              <a:gd name="T67" fmla="*/ 5309 h 5401"/>
              <a:gd name="T68" fmla="*/ 4698 w 6176"/>
              <a:gd name="T69" fmla="*/ 5401 h 5401"/>
              <a:gd name="T70" fmla="*/ 3981 w 6176"/>
              <a:gd name="T71" fmla="*/ 5339 h 5401"/>
              <a:gd name="T72" fmla="*/ 3949 w 6176"/>
              <a:gd name="T73" fmla="*/ 126 h 5401"/>
              <a:gd name="T74" fmla="*/ 4071 w 6176"/>
              <a:gd name="T75" fmla="*/ 6 h 5401"/>
              <a:gd name="T76" fmla="*/ 3453 w 6176"/>
              <a:gd name="T77" fmla="*/ 17 h 5401"/>
              <a:gd name="T78" fmla="*/ 3545 w 6176"/>
              <a:gd name="T79" fmla="*/ 163 h 5401"/>
              <a:gd name="T80" fmla="*/ 3485 w 6176"/>
              <a:gd name="T81" fmla="*/ 5365 h 5401"/>
              <a:gd name="T82" fmla="*/ 2757 w 6176"/>
              <a:gd name="T83" fmla="*/ 5397 h 5401"/>
              <a:gd name="T84" fmla="*/ 2635 w 6176"/>
              <a:gd name="T85" fmla="*/ 5276 h 5401"/>
              <a:gd name="T86" fmla="*/ 2667 w 6176"/>
              <a:gd name="T87" fmla="*/ 62 h 5401"/>
              <a:gd name="T88" fmla="*/ 1478 w 6176"/>
              <a:gd name="T89" fmla="*/ 0 h 5401"/>
              <a:gd name="T90" fmla="*/ 2193 w 6176"/>
              <a:gd name="T91" fmla="*/ 62 h 5401"/>
              <a:gd name="T92" fmla="*/ 2225 w 6176"/>
              <a:gd name="T93" fmla="*/ 5276 h 5401"/>
              <a:gd name="T94" fmla="*/ 2104 w 6176"/>
              <a:gd name="T95" fmla="*/ 5397 h 5401"/>
              <a:gd name="T96" fmla="*/ 1376 w 6176"/>
              <a:gd name="T97" fmla="*/ 5365 h 5401"/>
              <a:gd name="T98" fmla="*/ 1316 w 6176"/>
              <a:gd name="T99" fmla="*/ 163 h 5401"/>
              <a:gd name="T100" fmla="*/ 1406 w 6176"/>
              <a:gd name="T101" fmla="*/ 17 h 5401"/>
              <a:gd name="T102" fmla="*/ 790 w 6176"/>
              <a:gd name="T103" fmla="*/ 6 h 5401"/>
              <a:gd name="T104" fmla="*/ 910 w 6176"/>
              <a:gd name="T105" fmla="*/ 126 h 5401"/>
              <a:gd name="T106" fmla="*/ 880 w 6176"/>
              <a:gd name="T107" fmla="*/ 5339 h 5401"/>
              <a:gd name="T108" fmla="*/ 163 w 6176"/>
              <a:gd name="T109" fmla="*/ 5401 h 5401"/>
              <a:gd name="T110" fmla="*/ 17 w 6176"/>
              <a:gd name="T111" fmla="*/ 5309 h 5401"/>
              <a:gd name="T112" fmla="*/ 17 w 6176"/>
              <a:gd name="T113" fmla="*/ 92 h 5401"/>
              <a:gd name="T114" fmla="*/ 163 w 6176"/>
              <a:gd name="T115" fmla="*/ 0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76" h="5401">
                <a:moveTo>
                  <a:pt x="269" y="3128"/>
                </a:moveTo>
                <a:lnTo>
                  <a:pt x="236" y="3134"/>
                </a:lnTo>
                <a:lnTo>
                  <a:pt x="208" y="3149"/>
                </a:lnTo>
                <a:lnTo>
                  <a:pt x="185" y="3172"/>
                </a:lnTo>
                <a:lnTo>
                  <a:pt x="170" y="3201"/>
                </a:lnTo>
                <a:lnTo>
                  <a:pt x="165" y="3233"/>
                </a:lnTo>
                <a:lnTo>
                  <a:pt x="165" y="3746"/>
                </a:lnTo>
                <a:lnTo>
                  <a:pt x="170" y="3778"/>
                </a:lnTo>
                <a:lnTo>
                  <a:pt x="185" y="3806"/>
                </a:lnTo>
                <a:lnTo>
                  <a:pt x="208" y="3829"/>
                </a:lnTo>
                <a:lnTo>
                  <a:pt x="236" y="3844"/>
                </a:lnTo>
                <a:lnTo>
                  <a:pt x="269" y="3849"/>
                </a:lnTo>
                <a:lnTo>
                  <a:pt x="646" y="3849"/>
                </a:lnTo>
                <a:lnTo>
                  <a:pt x="679" y="3844"/>
                </a:lnTo>
                <a:lnTo>
                  <a:pt x="707" y="3829"/>
                </a:lnTo>
                <a:lnTo>
                  <a:pt x="730" y="3806"/>
                </a:lnTo>
                <a:lnTo>
                  <a:pt x="745" y="3778"/>
                </a:lnTo>
                <a:lnTo>
                  <a:pt x="750" y="3746"/>
                </a:lnTo>
                <a:lnTo>
                  <a:pt x="750" y="3233"/>
                </a:lnTo>
                <a:lnTo>
                  <a:pt x="745" y="3201"/>
                </a:lnTo>
                <a:lnTo>
                  <a:pt x="730" y="3172"/>
                </a:lnTo>
                <a:lnTo>
                  <a:pt x="707" y="3149"/>
                </a:lnTo>
                <a:lnTo>
                  <a:pt x="679" y="3134"/>
                </a:lnTo>
                <a:lnTo>
                  <a:pt x="646" y="3128"/>
                </a:lnTo>
                <a:lnTo>
                  <a:pt x="269" y="3128"/>
                </a:lnTo>
                <a:close/>
                <a:moveTo>
                  <a:pt x="4215" y="2823"/>
                </a:moveTo>
                <a:lnTo>
                  <a:pt x="4181" y="2829"/>
                </a:lnTo>
                <a:lnTo>
                  <a:pt x="4153" y="2844"/>
                </a:lnTo>
                <a:lnTo>
                  <a:pt x="4130" y="2866"/>
                </a:lnTo>
                <a:lnTo>
                  <a:pt x="4115" y="2894"/>
                </a:lnTo>
                <a:lnTo>
                  <a:pt x="4110" y="2928"/>
                </a:lnTo>
                <a:lnTo>
                  <a:pt x="4110" y="3441"/>
                </a:lnTo>
                <a:lnTo>
                  <a:pt x="4115" y="3473"/>
                </a:lnTo>
                <a:lnTo>
                  <a:pt x="4130" y="3501"/>
                </a:lnTo>
                <a:lnTo>
                  <a:pt x="4153" y="3523"/>
                </a:lnTo>
                <a:lnTo>
                  <a:pt x="4181" y="3538"/>
                </a:lnTo>
                <a:lnTo>
                  <a:pt x="4215" y="3544"/>
                </a:lnTo>
                <a:lnTo>
                  <a:pt x="4591" y="3544"/>
                </a:lnTo>
                <a:lnTo>
                  <a:pt x="4625" y="3538"/>
                </a:lnTo>
                <a:lnTo>
                  <a:pt x="4653" y="3523"/>
                </a:lnTo>
                <a:lnTo>
                  <a:pt x="4675" y="3501"/>
                </a:lnTo>
                <a:lnTo>
                  <a:pt x="4690" y="3473"/>
                </a:lnTo>
                <a:lnTo>
                  <a:pt x="4696" y="3441"/>
                </a:lnTo>
                <a:lnTo>
                  <a:pt x="4696" y="2928"/>
                </a:lnTo>
                <a:lnTo>
                  <a:pt x="4690" y="2894"/>
                </a:lnTo>
                <a:lnTo>
                  <a:pt x="4675" y="2866"/>
                </a:lnTo>
                <a:lnTo>
                  <a:pt x="4653" y="2844"/>
                </a:lnTo>
                <a:lnTo>
                  <a:pt x="4625" y="2829"/>
                </a:lnTo>
                <a:lnTo>
                  <a:pt x="4591" y="2823"/>
                </a:lnTo>
                <a:lnTo>
                  <a:pt x="4215" y="2823"/>
                </a:lnTo>
                <a:close/>
                <a:moveTo>
                  <a:pt x="1583" y="2163"/>
                </a:moveTo>
                <a:lnTo>
                  <a:pt x="1551" y="2168"/>
                </a:lnTo>
                <a:lnTo>
                  <a:pt x="1522" y="2183"/>
                </a:lnTo>
                <a:lnTo>
                  <a:pt x="1499" y="2206"/>
                </a:lnTo>
                <a:lnTo>
                  <a:pt x="1486" y="2234"/>
                </a:lnTo>
                <a:lnTo>
                  <a:pt x="1480" y="2267"/>
                </a:lnTo>
                <a:lnTo>
                  <a:pt x="1480" y="2778"/>
                </a:lnTo>
                <a:lnTo>
                  <a:pt x="1486" y="2812"/>
                </a:lnTo>
                <a:lnTo>
                  <a:pt x="1499" y="2840"/>
                </a:lnTo>
                <a:lnTo>
                  <a:pt x="1522" y="2863"/>
                </a:lnTo>
                <a:lnTo>
                  <a:pt x="1551" y="2878"/>
                </a:lnTo>
                <a:lnTo>
                  <a:pt x="1583" y="2883"/>
                </a:lnTo>
                <a:lnTo>
                  <a:pt x="1961" y="2883"/>
                </a:lnTo>
                <a:lnTo>
                  <a:pt x="1993" y="2878"/>
                </a:lnTo>
                <a:lnTo>
                  <a:pt x="2023" y="2863"/>
                </a:lnTo>
                <a:lnTo>
                  <a:pt x="2046" y="2840"/>
                </a:lnTo>
                <a:lnTo>
                  <a:pt x="2061" y="2812"/>
                </a:lnTo>
                <a:lnTo>
                  <a:pt x="2064" y="2778"/>
                </a:lnTo>
                <a:lnTo>
                  <a:pt x="2064" y="2267"/>
                </a:lnTo>
                <a:lnTo>
                  <a:pt x="2061" y="2234"/>
                </a:lnTo>
                <a:lnTo>
                  <a:pt x="2046" y="2206"/>
                </a:lnTo>
                <a:lnTo>
                  <a:pt x="2023" y="2183"/>
                </a:lnTo>
                <a:lnTo>
                  <a:pt x="1993" y="2168"/>
                </a:lnTo>
                <a:lnTo>
                  <a:pt x="1961" y="2163"/>
                </a:lnTo>
                <a:lnTo>
                  <a:pt x="1583" y="2163"/>
                </a:lnTo>
                <a:close/>
                <a:moveTo>
                  <a:pt x="5530" y="1298"/>
                </a:moveTo>
                <a:lnTo>
                  <a:pt x="5497" y="1303"/>
                </a:lnTo>
                <a:lnTo>
                  <a:pt x="5469" y="1318"/>
                </a:lnTo>
                <a:lnTo>
                  <a:pt x="5446" y="1341"/>
                </a:lnTo>
                <a:lnTo>
                  <a:pt x="5431" y="1369"/>
                </a:lnTo>
                <a:lnTo>
                  <a:pt x="5426" y="1403"/>
                </a:lnTo>
                <a:lnTo>
                  <a:pt x="5426" y="1914"/>
                </a:lnTo>
                <a:lnTo>
                  <a:pt x="5431" y="1947"/>
                </a:lnTo>
                <a:lnTo>
                  <a:pt x="5446" y="1975"/>
                </a:lnTo>
                <a:lnTo>
                  <a:pt x="5469" y="1998"/>
                </a:lnTo>
                <a:lnTo>
                  <a:pt x="5497" y="2013"/>
                </a:lnTo>
                <a:lnTo>
                  <a:pt x="5530" y="2018"/>
                </a:lnTo>
                <a:lnTo>
                  <a:pt x="5907" y="2018"/>
                </a:lnTo>
                <a:lnTo>
                  <a:pt x="5938" y="2013"/>
                </a:lnTo>
                <a:lnTo>
                  <a:pt x="5968" y="1998"/>
                </a:lnTo>
                <a:lnTo>
                  <a:pt x="5991" y="1975"/>
                </a:lnTo>
                <a:lnTo>
                  <a:pt x="6006" y="1947"/>
                </a:lnTo>
                <a:lnTo>
                  <a:pt x="6011" y="1914"/>
                </a:lnTo>
                <a:lnTo>
                  <a:pt x="6011" y="1403"/>
                </a:lnTo>
                <a:lnTo>
                  <a:pt x="6006" y="1369"/>
                </a:lnTo>
                <a:lnTo>
                  <a:pt x="5991" y="1341"/>
                </a:lnTo>
                <a:lnTo>
                  <a:pt x="5968" y="1318"/>
                </a:lnTo>
                <a:lnTo>
                  <a:pt x="5938" y="1303"/>
                </a:lnTo>
                <a:lnTo>
                  <a:pt x="5907" y="1298"/>
                </a:lnTo>
                <a:lnTo>
                  <a:pt x="5530" y="1298"/>
                </a:lnTo>
                <a:close/>
                <a:moveTo>
                  <a:pt x="2899" y="1094"/>
                </a:moveTo>
                <a:lnTo>
                  <a:pt x="2865" y="1099"/>
                </a:lnTo>
                <a:lnTo>
                  <a:pt x="2837" y="1114"/>
                </a:lnTo>
                <a:lnTo>
                  <a:pt x="2815" y="1137"/>
                </a:lnTo>
                <a:lnTo>
                  <a:pt x="2800" y="1165"/>
                </a:lnTo>
                <a:lnTo>
                  <a:pt x="2794" y="1199"/>
                </a:lnTo>
                <a:lnTo>
                  <a:pt x="2794" y="1710"/>
                </a:lnTo>
                <a:lnTo>
                  <a:pt x="2800" y="1743"/>
                </a:lnTo>
                <a:lnTo>
                  <a:pt x="2815" y="1771"/>
                </a:lnTo>
                <a:lnTo>
                  <a:pt x="2837" y="1794"/>
                </a:lnTo>
                <a:lnTo>
                  <a:pt x="2865" y="1809"/>
                </a:lnTo>
                <a:lnTo>
                  <a:pt x="2899" y="1814"/>
                </a:lnTo>
                <a:lnTo>
                  <a:pt x="3275" y="1814"/>
                </a:lnTo>
                <a:lnTo>
                  <a:pt x="3309" y="1809"/>
                </a:lnTo>
                <a:lnTo>
                  <a:pt x="3337" y="1794"/>
                </a:lnTo>
                <a:lnTo>
                  <a:pt x="3359" y="1771"/>
                </a:lnTo>
                <a:lnTo>
                  <a:pt x="3374" y="1743"/>
                </a:lnTo>
                <a:lnTo>
                  <a:pt x="3380" y="1710"/>
                </a:lnTo>
                <a:lnTo>
                  <a:pt x="3380" y="1199"/>
                </a:lnTo>
                <a:lnTo>
                  <a:pt x="3374" y="1165"/>
                </a:lnTo>
                <a:lnTo>
                  <a:pt x="3359" y="1137"/>
                </a:lnTo>
                <a:lnTo>
                  <a:pt x="3337" y="1114"/>
                </a:lnTo>
                <a:lnTo>
                  <a:pt x="3309" y="1099"/>
                </a:lnTo>
                <a:lnTo>
                  <a:pt x="3275" y="1094"/>
                </a:lnTo>
                <a:lnTo>
                  <a:pt x="2899" y="1094"/>
                </a:lnTo>
                <a:close/>
                <a:moveTo>
                  <a:pt x="5424" y="0"/>
                </a:moveTo>
                <a:lnTo>
                  <a:pt x="6013" y="0"/>
                </a:lnTo>
                <a:lnTo>
                  <a:pt x="6049" y="6"/>
                </a:lnTo>
                <a:lnTo>
                  <a:pt x="6084" y="17"/>
                </a:lnTo>
                <a:lnTo>
                  <a:pt x="6114" y="36"/>
                </a:lnTo>
                <a:lnTo>
                  <a:pt x="6139" y="62"/>
                </a:lnTo>
                <a:lnTo>
                  <a:pt x="6159" y="92"/>
                </a:lnTo>
                <a:lnTo>
                  <a:pt x="6170" y="126"/>
                </a:lnTo>
                <a:lnTo>
                  <a:pt x="6176" y="163"/>
                </a:lnTo>
                <a:lnTo>
                  <a:pt x="6176" y="5238"/>
                </a:lnTo>
                <a:lnTo>
                  <a:pt x="6170" y="5276"/>
                </a:lnTo>
                <a:lnTo>
                  <a:pt x="6159" y="5309"/>
                </a:lnTo>
                <a:lnTo>
                  <a:pt x="6139" y="5339"/>
                </a:lnTo>
                <a:lnTo>
                  <a:pt x="6114" y="5365"/>
                </a:lnTo>
                <a:lnTo>
                  <a:pt x="6084" y="5384"/>
                </a:lnTo>
                <a:lnTo>
                  <a:pt x="6049" y="5397"/>
                </a:lnTo>
                <a:lnTo>
                  <a:pt x="6013" y="5401"/>
                </a:lnTo>
                <a:lnTo>
                  <a:pt x="5424" y="5401"/>
                </a:lnTo>
                <a:lnTo>
                  <a:pt x="5386" y="5397"/>
                </a:lnTo>
                <a:lnTo>
                  <a:pt x="5353" y="5384"/>
                </a:lnTo>
                <a:lnTo>
                  <a:pt x="5321" y="5365"/>
                </a:lnTo>
                <a:lnTo>
                  <a:pt x="5296" y="5339"/>
                </a:lnTo>
                <a:lnTo>
                  <a:pt x="5278" y="5309"/>
                </a:lnTo>
                <a:lnTo>
                  <a:pt x="5265" y="5276"/>
                </a:lnTo>
                <a:lnTo>
                  <a:pt x="5261" y="5238"/>
                </a:lnTo>
                <a:lnTo>
                  <a:pt x="5261" y="163"/>
                </a:lnTo>
                <a:lnTo>
                  <a:pt x="5265" y="126"/>
                </a:lnTo>
                <a:lnTo>
                  <a:pt x="5278" y="92"/>
                </a:lnTo>
                <a:lnTo>
                  <a:pt x="5296" y="62"/>
                </a:lnTo>
                <a:lnTo>
                  <a:pt x="5321" y="36"/>
                </a:lnTo>
                <a:lnTo>
                  <a:pt x="5353" y="17"/>
                </a:lnTo>
                <a:lnTo>
                  <a:pt x="5386" y="6"/>
                </a:lnTo>
                <a:lnTo>
                  <a:pt x="5424" y="0"/>
                </a:lnTo>
                <a:close/>
                <a:moveTo>
                  <a:pt x="4108" y="0"/>
                </a:moveTo>
                <a:lnTo>
                  <a:pt x="4698" y="0"/>
                </a:lnTo>
                <a:lnTo>
                  <a:pt x="4735" y="6"/>
                </a:lnTo>
                <a:lnTo>
                  <a:pt x="4769" y="17"/>
                </a:lnTo>
                <a:lnTo>
                  <a:pt x="4799" y="36"/>
                </a:lnTo>
                <a:lnTo>
                  <a:pt x="4825" y="62"/>
                </a:lnTo>
                <a:lnTo>
                  <a:pt x="4843" y="92"/>
                </a:lnTo>
                <a:lnTo>
                  <a:pt x="4857" y="126"/>
                </a:lnTo>
                <a:lnTo>
                  <a:pt x="4860" y="163"/>
                </a:lnTo>
                <a:lnTo>
                  <a:pt x="4860" y="5238"/>
                </a:lnTo>
                <a:lnTo>
                  <a:pt x="4857" y="5276"/>
                </a:lnTo>
                <a:lnTo>
                  <a:pt x="4843" y="5309"/>
                </a:lnTo>
                <a:lnTo>
                  <a:pt x="4825" y="5339"/>
                </a:lnTo>
                <a:lnTo>
                  <a:pt x="4799" y="5365"/>
                </a:lnTo>
                <a:lnTo>
                  <a:pt x="4769" y="5384"/>
                </a:lnTo>
                <a:lnTo>
                  <a:pt x="4735" y="5397"/>
                </a:lnTo>
                <a:lnTo>
                  <a:pt x="4698" y="5401"/>
                </a:lnTo>
                <a:lnTo>
                  <a:pt x="4108" y="5401"/>
                </a:lnTo>
                <a:lnTo>
                  <a:pt x="4071" y="5397"/>
                </a:lnTo>
                <a:lnTo>
                  <a:pt x="4037" y="5384"/>
                </a:lnTo>
                <a:lnTo>
                  <a:pt x="4007" y="5365"/>
                </a:lnTo>
                <a:lnTo>
                  <a:pt x="3981" y="5339"/>
                </a:lnTo>
                <a:lnTo>
                  <a:pt x="3962" y="5309"/>
                </a:lnTo>
                <a:lnTo>
                  <a:pt x="3949" y="5276"/>
                </a:lnTo>
                <a:lnTo>
                  <a:pt x="3945" y="5238"/>
                </a:lnTo>
                <a:lnTo>
                  <a:pt x="3945" y="163"/>
                </a:lnTo>
                <a:lnTo>
                  <a:pt x="3949" y="126"/>
                </a:lnTo>
                <a:lnTo>
                  <a:pt x="3962" y="92"/>
                </a:lnTo>
                <a:lnTo>
                  <a:pt x="3981" y="62"/>
                </a:lnTo>
                <a:lnTo>
                  <a:pt x="4007" y="36"/>
                </a:lnTo>
                <a:lnTo>
                  <a:pt x="4037" y="17"/>
                </a:lnTo>
                <a:lnTo>
                  <a:pt x="4071" y="6"/>
                </a:lnTo>
                <a:lnTo>
                  <a:pt x="4108" y="0"/>
                </a:lnTo>
                <a:close/>
                <a:moveTo>
                  <a:pt x="2794" y="0"/>
                </a:moveTo>
                <a:lnTo>
                  <a:pt x="3382" y="0"/>
                </a:lnTo>
                <a:lnTo>
                  <a:pt x="3419" y="6"/>
                </a:lnTo>
                <a:lnTo>
                  <a:pt x="3453" y="17"/>
                </a:lnTo>
                <a:lnTo>
                  <a:pt x="3485" y="36"/>
                </a:lnTo>
                <a:lnTo>
                  <a:pt x="3509" y="62"/>
                </a:lnTo>
                <a:lnTo>
                  <a:pt x="3528" y="92"/>
                </a:lnTo>
                <a:lnTo>
                  <a:pt x="3541" y="126"/>
                </a:lnTo>
                <a:lnTo>
                  <a:pt x="3545" y="163"/>
                </a:lnTo>
                <a:lnTo>
                  <a:pt x="3545" y="5238"/>
                </a:lnTo>
                <a:lnTo>
                  <a:pt x="3541" y="5276"/>
                </a:lnTo>
                <a:lnTo>
                  <a:pt x="3528" y="5309"/>
                </a:lnTo>
                <a:lnTo>
                  <a:pt x="3509" y="5339"/>
                </a:lnTo>
                <a:lnTo>
                  <a:pt x="3485" y="5365"/>
                </a:lnTo>
                <a:lnTo>
                  <a:pt x="3453" y="5384"/>
                </a:lnTo>
                <a:lnTo>
                  <a:pt x="3419" y="5397"/>
                </a:lnTo>
                <a:lnTo>
                  <a:pt x="3382" y="5401"/>
                </a:lnTo>
                <a:lnTo>
                  <a:pt x="2794" y="5401"/>
                </a:lnTo>
                <a:lnTo>
                  <a:pt x="2757" y="5397"/>
                </a:lnTo>
                <a:lnTo>
                  <a:pt x="2721" y="5384"/>
                </a:lnTo>
                <a:lnTo>
                  <a:pt x="2691" y="5365"/>
                </a:lnTo>
                <a:lnTo>
                  <a:pt x="2667" y="5339"/>
                </a:lnTo>
                <a:lnTo>
                  <a:pt x="2646" y="5309"/>
                </a:lnTo>
                <a:lnTo>
                  <a:pt x="2635" y="5276"/>
                </a:lnTo>
                <a:lnTo>
                  <a:pt x="2629" y="5238"/>
                </a:lnTo>
                <a:lnTo>
                  <a:pt x="2629" y="163"/>
                </a:lnTo>
                <a:lnTo>
                  <a:pt x="2635" y="126"/>
                </a:lnTo>
                <a:lnTo>
                  <a:pt x="2646" y="92"/>
                </a:lnTo>
                <a:lnTo>
                  <a:pt x="2667" y="62"/>
                </a:lnTo>
                <a:lnTo>
                  <a:pt x="2691" y="36"/>
                </a:lnTo>
                <a:lnTo>
                  <a:pt x="2721" y="17"/>
                </a:lnTo>
                <a:lnTo>
                  <a:pt x="2757" y="6"/>
                </a:lnTo>
                <a:lnTo>
                  <a:pt x="2794" y="0"/>
                </a:lnTo>
                <a:close/>
                <a:moveTo>
                  <a:pt x="1478" y="0"/>
                </a:moveTo>
                <a:lnTo>
                  <a:pt x="2066" y="0"/>
                </a:lnTo>
                <a:lnTo>
                  <a:pt x="2104" y="6"/>
                </a:lnTo>
                <a:lnTo>
                  <a:pt x="2139" y="17"/>
                </a:lnTo>
                <a:lnTo>
                  <a:pt x="2169" y="36"/>
                </a:lnTo>
                <a:lnTo>
                  <a:pt x="2193" y="62"/>
                </a:lnTo>
                <a:lnTo>
                  <a:pt x="2214" y="92"/>
                </a:lnTo>
                <a:lnTo>
                  <a:pt x="2225" y="126"/>
                </a:lnTo>
                <a:lnTo>
                  <a:pt x="2229" y="163"/>
                </a:lnTo>
                <a:lnTo>
                  <a:pt x="2229" y="5238"/>
                </a:lnTo>
                <a:lnTo>
                  <a:pt x="2225" y="5276"/>
                </a:lnTo>
                <a:lnTo>
                  <a:pt x="2214" y="5309"/>
                </a:lnTo>
                <a:lnTo>
                  <a:pt x="2193" y="5339"/>
                </a:lnTo>
                <a:lnTo>
                  <a:pt x="2169" y="5365"/>
                </a:lnTo>
                <a:lnTo>
                  <a:pt x="2139" y="5384"/>
                </a:lnTo>
                <a:lnTo>
                  <a:pt x="2104" y="5397"/>
                </a:lnTo>
                <a:lnTo>
                  <a:pt x="2066" y="5401"/>
                </a:lnTo>
                <a:lnTo>
                  <a:pt x="1478" y="5401"/>
                </a:lnTo>
                <a:lnTo>
                  <a:pt x="1441" y="5397"/>
                </a:lnTo>
                <a:lnTo>
                  <a:pt x="1406" y="5384"/>
                </a:lnTo>
                <a:lnTo>
                  <a:pt x="1376" y="5365"/>
                </a:lnTo>
                <a:lnTo>
                  <a:pt x="1351" y="5339"/>
                </a:lnTo>
                <a:lnTo>
                  <a:pt x="1333" y="5309"/>
                </a:lnTo>
                <a:lnTo>
                  <a:pt x="1319" y="5276"/>
                </a:lnTo>
                <a:lnTo>
                  <a:pt x="1316" y="5238"/>
                </a:lnTo>
                <a:lnTo>
                  <a:pt x="1316" y="163"/>
                </a:lnTo>
                <a:lnTo>
                  <a:pt x="1319" y="126"/>
                </a:lnTo>
                <a:lnTo>
                  <a:pt x="1333" y="92"/>
                </a:lnTo>
                <a:lnTo>
                  <a:pt x="1351" y="62"/>
                </a:lnTo>
                <a:lnTo>
                  <a:pt x="1376" y="36"/>
                </a:lnTo>
                <a:lnTo>
                  <a:pt x="1406" y="17"/>
                </a:lnTo>
                <a:lnTo>
                  <a:pt x="1441" y="6"/>
                </a:lnTo>
                <a:lnTo>
                  <a:pt x="1478" y="0"/>
                </a:lnTo>
                <a:close/>
                <a:moveTo>
                  <a:pt x="163" y="0"/>
                </a:moveTo>
                <a:lnTo>
                  <a:pt x="752" y="0"/>
                </a:lnTo>
                <a:lnTo>
                  <a:pt x="790" y="6"/>
                </a:lnTo>
                <a:lnTo>
                  <a:pt x="823" y="17"/>
                </a:lnTo>
                <a:lnTo>
                  <a:pt x="853" y="36"/>
                </a:lnTo>
                <a:lnTo>
                  <a:pt x="880" y="62"/>
                </a:lnTo>
                <a:lnTo>
                  <a:pt x="898" y="92"/>
                </a:lnTo>
                <a:lnTo>
                  <a:pt x="910" y="126"/>
                </a:lnTo>
                <a:lnTo>
                  <a:pt x="915" y="163"/>
                </a:lnTo>
                <a:lnTo>
                  <a:pt x="915" y="5238"/>
                </a:lnTo>
                <a:lnTo>
                  <a:pt x="910" y="5276"/>
                </a:lnTo>
                <a:lnTo>
                  <a:pt x="898" y="5309"/>
                </a:lnTo>
                <a:lnTo>
                  <a:pt x="880" y="5339"/>
                </a:lnTo>
                <a:lnTo>
                  <a:pt x="853" y="5365"/>
                </a:lnTo>
                <a:lnTo>
                  <a:pt x="823" y="5384"/>
                </a:lnTo>
                <a:lnTo>
                  <a:pt x="790" y="5397"/>
                </a:lnTo>
                <a:lnTo>
                  <a:pt x="752" y="5401"/>
                </a:lnTo>
                <a:lnTo>
                  <a:pt x="163" y="5401"/>
                </a:lnTo>
                <a:lnTo>
                  <a:pt x="125" y="5397"/>
                </a:lnTo>
                <a:lnTo>
                  <a:pt x="92" y="5384"/>
                </a:lnTo>
                <a:lnTo>
                  <a:pt x="62" y="5365"/>
                </a:lnTo>
                <a:lnTo>
                  <a:pt x="36" y="5339"/>
                </a:lnTo>
                <a:lnTo>
                  <a:pt x="17" y="5309"/>
                </a:lnTo>
                <a:lnTo>
                  <a:pt x="4" y="5276"/>
                </a:lnTo>
                <a:lnTo>
                  <a:pt x="0" y="5238"/>
                </a:lnTo>
                <a:lnTo>
                  <a:pt x="0" y="163"/>
                </a:lnTo>
                <a:lnTo>
                  <a:pt x="4" y="126"/>
                </a:lnTo>
                <a:lnTo>
                  <a:pt x="17" y="92"/>
                </a:lnTo>
                <a:lnTo>
                  <a:pt x="36" y="62"/>
                </a:lnTo>
                <a:lnTo>
                  <a:pt x="62" y="36"/>
                </a:lnTo>
                <a:lnTo>
                  <a:pt x="92" y="17"/>
                </a:lnTo>
                <a:lnTo>
                  <a:pt x="125" y="6"/>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33" name="Group 4"/>
          <p:cNvGrpSpPr>
            <a:grpSpLocks noChangeAspect="1"/>
          </p:cNvGrpSpPr>
          <p:nvPr/>
        </p:nvGrpSpPr>
        <p:grpSpPr bwMode="auto">
          <a:xfrm>
            <a:off x="570916" y="2016694"/>
            <a:ext cx="320828" cy="301752"/>
            <a:chOff x="369" y="1008"/>
            <a:chExt cx="370" cy="261"/>
          </a:xfrm>
          <a:solidFill>
            <a:schemeClr val="bg1"/>
          </a:solidFill>
        </p:grpSpPr>
        <p:sp>
          <p:nvSpPr>
            <p:cNvPr id="34" name="Freeform 5"/>
            <p:cNvSpPr>
              <a:spLocks noEditPoints="1"/>
            </p:cNvSpPr>
            <p:nvPr/>
          </p:nvSpPr>
          <p:spPr bwMode="auto">
            <a:xfrm>
              <a:off x="369" y="1008"/>
              <a:ext cx="370" cy="261"/>
            </a:xfrm>
            <a:custGeom>
              <a:avLst/>
              <a:gdLst>
                <a:gd name="T0" fmla="*/ 120 w 601"/>
                <a:gd name="T1" fmla="*/ 410 h 420"/>
                <a:gd name="T2" fmla="*/ 120 w 601"/>
                <a:gd name="T3" fmla="*/ 410 h 420"/>
                <a:gd name="T4" fmla="*/ 10 w 601"/>
                <a:gd name="T5" fmla="*/ 300 h 420"/>
                <a:gd name="T6" fmla="*/ 15 w 601"/>
                <a:gd name="T7" fmla="*/ 269 h 420"/>
                <a:gd name="T8" fmla="*/ 120 w 601"/>
                <a:gd name="T9" fmla="*/ 190 h 420"/>
                <a:gd name="T10" fmla="*/ 222 w 601"/>
                <a:gd name="T11" fmla="*/ 260 h 420"/>
                <a:gd name="T12" fmla="*/ 230 w 601"/>
                <a:gd name="T13" fmla="*/ 300 h 420"/>
                <a:gd name="T14" fmla="*/ 120 w 601"/>
                <a:gd name="T15" fmla="*/ 410 h 420"/>
                <a:gd name="T16" fmla="*/ 343 w 601"/>
                <a:gd name="T17" fmla="*/ 255 h 420"/>
                <a:gd name="T18" fmla="*/ 343 w 601"/>
                <a:gd name="T19" fmla="*/ 255 h 420"/>
                <a:gd name="T20" fmla="*/ 302 w 601"/>
                <a:gd name="T21" fmla="*/ 285 h 420"/>
                <a:gd name="T22" fmla="*/ 262 w 601"/>
                <a:gd name="T23" fmla="*/ 259 h 420"/>
                <a:gd name="T24" fmla="*/ 258 w 601"/>
                <a:gd name="T25" fmla="*/ 241 h 420"/>
                <a:gd name="T26" fmla="*/ 302 w 601"/>
                <a:gd name="T27" fmla="*/ 197 h 420"/>
                <a:gd name="T28" fmla="*/ 345 w 601"/>
                <a:gd name="T29" fmla="*/ 241 h 420"/>
                <a:gd name="T30" fmla="*/ 343 w 601"/>
                <a:gd name="T31" fmla="*/ 255 h 420"/>
                <a:gd name="T32" fmla="*/ 480 w 601"/>
                <a:gd name="T33" fmla="*/ 410 h 420"/>
                <a:gd name="T34" fmla="*/ 480 w 601"/>
                <a:gd name="T35" fmla="*/ 410 h 420"/>
                <a:gd name="T36" fmla="*/ 370 w 601"/>
                <a:gd name="T37" fmla="*/ 300 h 420"/>
                <a:gd name="T38" fmla="*/ 381 w 601"/>
                <a:gd name="T39" fmla="*/ 254 h 420"/>
                <a:gd name="T40" fmla="*/ 480 w 601"/>
                <a:gd name="T41" fmla="*/ 190 h 420"/>
                <a:gd name="T42" fmla="*/ 576 w 601"/>
                <a:gd name="T43" fmla="*/ 246 h 420"/>
                <a:gd name="T44" fmla="*/ 590 w 601"/>
                <a:gd name="T45" fmla="*/ 300 h 420"/>
                <a:gd name="T46" fmla="*/ 480 w 601"/>
                <a:gd name="T47" fmla="*/ 410 h 420"/>
                <a:gd name="T48" fmla="*/ 578 w 601"/>
                <a:gd name="T49" fmla="*/ 230 h 420"/>
                <a:gd name="T50" fmla="*/ 578 w 601"/>
                <a:gd name="T51" fmla="*/ 230 h 420"/>
                <a:gd name="T52" fmla="*/ 450 w 601"/>
                <a:gd name="T53" fmla="*/ 71 h 420"/>
                <a:gd name="T54" fmla="*/ 452 w 601"/>
                <a:gd name="T55" fmla="*/ 60 h 420"/>
                <a:gd name="T56" fmla="*/ 382 w 601"/>
                <a:gd name="T57" fmla="*/ 0 h 420"/>
                <a:gd name="T58" fmla="*/ 313 w 601"/>
                <a:gd name="T59" fmla="*/ 60 h 420"/>
                <a:gd name="T60" fmla="*/ 293 w 601"/>
                <a:gd name="T61" fmla="*/ 60 h 420"/>
                <a:gd name="T62" fmla="*/ 223 w 601"/>
                <a:gd name="T63" fmla="*/ 0 h 420"/>
                <a:gd name="T64" fmla="*/ 154 w 601"/>
                <a:gd name="T65" fmla="*/ 60 h 420"/>
                <a:gd name="T66" fmla="*/ 155 w 601"/>
                <a:gd name="T67" fmla="*/ 70 h 420"/>
                <a:gd name="T68" fmla="*/ 17 w 601"/>
                <a:gd name="T69" fmla="*/ 238 h 420"/>
                <a:gd name="T70" fmla="*/ 0 w 601"/>
                <a:gd name="T71" fmla="*/ 300 h 420"/>
                <a:gd name="T72" fmla="*/ 120 w 601"/>
                <a:gd name="T73" fmla="*/ 420 h 420"/>
                <a:gd name="T74" fmla="*/ 241 w 601"/>
                <a:gd name="T75" fmla="*/ 300 h 420"/>
                <a:gd name="T76" fmla="*/ 238 w 601"/>
                <a:gd name="T77" fmla="*/ 276 h 420"/>
                <a:gd name="T78" fmla="*/ 302 w 601"/>
                <a:gd name="T79" fmla="*/ 313 h 420"/>
                <a:gd name="T80" fmla="*/ 361 w 601"/>
                <a:gd name="T81" fmla="*/ 282 h 420"/>
                <a:gd name="T82" fmla="*/ 360 w 601"/>
                <a:gd name="T83" fmla="*/ 300 h 420"/>
                <a:gd name="T84" fmla="*/ 480 w 601"/>
                <a:gd name="T85" fmla="*/ 420 h 420"/>
                <a:gd name="T86" fmla="*/ 601 w 601"/>
                <a:gd name="T87" fmla="*/ 300 h 420"/>
                <a:gd name="T88" fmla="*/ 578 w 601"/>
                <a:gd name="T89" fmla="*/ 23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420">
                  <a:moveTo>
                    <a:pt x="120" y="410"/>
                  </a:moveTo>
                  <a:lnTo>
                    <a:pt x="120" y="410"/>
                  </a:lnTo>
                  <a:cubicBezTo>
                    <a:pt x="60" y="410"/>
                    <a:pt x="10" y="360"/>
                    <a:pt x="10" y="300"/>
                  </a:cubicBezTo>
                  <a:cubicBezTo>
                    <a:pt x="10" y="289"/>
                    <a:pt x="12" y="279"/>
                    <a:pt x="15" y="269"/>
                  </a:cubicBezTo>
                  <a:cubicBezTo>
                    <a:pt x="28" y="223"/>
                    <a:pt x="70" y="190"/>
                    <a:pt x="120" y="190"/>
                  </a:cubicBezTo>
                  <a:cubicBezTo>
                    <a:pt x="167" y="190"/>
                    <a:pt x="207" y="219"/>
                    <a:pt x="222" y="260"/>
                  </a:cubicBezTo>
                  <a:cubicBezTo>
                    <a:pt x="227" y="273"/>
                    <a:pt x="230" y="286"/>
                    <a:pt x="230" y="300"/>
                  </a:cubicBezTo>
                  <a:cubicBezTo>
                    <a:pt x="230" y="360"/>
                    <a:pt x="181" y="410"/>
                    <a:pt x="120" y="410"/>
                  </a:cubicBezTo>
                  <a:close/>
                  <a:moveTo>
                    <a:pt x="343" y="255"/>
                  </a:moveTo>
                  <a:lnTo>
                    <a:pt x="343" y="255"/>
                  </a:lnTo>
                  <a:cubicBezTo>
                    <a:pt x="337" y="273"/>
                    <a:pt x="321" y="285"/>
                    <a:pt x="302" y="285"/>
                  </a:cubicBezTo>
                  <a:cubicBezTo>
                    <a:pt x="284" y="285"/>
                    <a:pt x="268" y="274"/>
                    <a:pt x="262" y="259"/>
                  </a:cubicBezTo>
                  <a:cubicBezTo>
                    <a:pt x="259" y="253"/>
                    <a:pt x="258" y="247"/>
                    <a:pt x="258" y="241"/>
                  </a:cubicBezTo>
                  <a:cubicBezTo>
                    <a:pt x="258" y="217"/>
                    <a:pt x="278" y="197"/>
                    <a:pt x="302" y="197"/>
                  </a:cubicBezTo>
                  <a:cubicBezTo>
                    <a:pt x="326" y="197"/>
                    <a:pt x="345" y="217"/>
                    <a:pt x="345" y="241"/>
                  </a:cubicBezTo>
                  <a:cubicBezTo>
                    <a:pt x="345" y="246"/>
                    <a:pt x="344" y="251"/>
                    <a:pt x="343" y="255"/>
                  </a:cubicBezTo>
                  <a:close/>
                  <a:moveTo>
                    <a:pt x="480" y="410"/>
                  </a:moveTo>
                  <a:lnTo>
                    <a:pt x="480" y="410"/>
                  </a:lnTo>
                  <a:cubicBezTo>
                    <a:pt x="420" y="410"/>
                    <a:pt x="370" y="360"/>
                    <a:pt x="370" y="300"/>
                  </a:cubicBezTo>
                  <a:cubicBezTo>
                    <a:pt x="370" y="283"/>
                    <a:pt x="374" y="268"/>
                    <a:pt x="381" y="254"/>
                  </a:cubicBezTo>
                  <a:cubicBezTo>
                    <a:pt x="398" y="216"/>
                    <a:pt x="436" y="190"/>
                    <a:pt x="480" y="190"/>
                  </a:cubicBezTo>
                  <a:cubicBezTo>
                    <a:pt x="521" y="190"/>
                    <a:pt x="557" y="213"/>
                    <a:pt x="576" y="246"/>
                  </a:cubicBezTo>
                  <a:cubicBezTo>
                    <a:pt x="585" y="262"/>
                    <a:pt x="590" y="280"/>
                    <a:pt x="590" y="300"/>
                  </a:cubicBezTo>
                  <a:cubicBezTo>
                    <a:pt x="590" y="360"/>
                    <a:pt x="541" y="410"/>
                    <a:pt x="480" y="410"/>
                  </a:cubicBezTo>
                  <a:close/>
                  <a:moveTo>
                    <a:pt x="578" y="230"/>
                  </a:moveTo>
                  <a:lnTo>
                    <a:pt x="578" y="230"/>
                  </a:lnTo>
                  <a:cubicBezTo>
                    <a:pt x="543" y="161"/>
                    <a:pt x="478" y="97"/>
                    <a:pt x="450" y="71"/>
                  </a:cubicBezTo>
                  <a:cubicBezTo>
                    <a:pt x="451" y="68"/>
                    <a:pt x="452" y="64"/>
                    <a:pt x="452" y="60"/>
                  </a:cubicBezTo>
                  <a:cubicBezTo>
                    <a:pt x="452" y="27"/>
                    <a:pt x="421" y="0"/>
                    <a:pt x="382" y="0"/>
                  </a:cubicBezTo>
                  <a:cubicBezTo>
                    <a:pt x="344" y="0"/>
                    <a:pt x="313" y="26"/>
                    <a:pt x="313" y="60"/>
                  </a:cubicBezTo>
                  <a:lnTo>
                    <a:pt x="293" y="60"/>
                  </a:lnTo>
                  <a:cubicBezTo>
                    <a:pt x="292" y="26"/>
                    <a:pt x="261" y="0"/>
                    <a:pt x="223" y="0"/>
                  </a:cubicBezTo>
                  <a:cubicBezTo>
                    <a:pt x="185" y="0"/>
                    <a:pt x="154" y="27"/>
                    <a:pt x="154" y="60"/>
                  </a:cubicBezTo>
                  <a:cubicBezTo>
                    <a:pt x="154" y="64"/>
                    <a:pt x="154" y="67"/>
                    <a:pt x="155" y="70"/>
                  </a:cubicBezTo>
                  <a:cubicBezTo>
                    <a:pt x="69" y="147"/>
                    <a:pt x="33" y="205"/>
                    <a:pt x="17" y="238"/>
                  </a:cubicBezTo>
                  <a:cubicBezTo>
                    <a:pt x="6" y="256"/>
                    <a:pt x="0" y="277"/>
                    <a:pt x="0" y="300"/>
                  </a:cubicBezTo>
                  <a:cubicBezTo>
                    <a:pt x="0" y="366"/>
                    <a:pt x="54" y="420"/>
                    <a:pt x="120" y="420"/>
                  </a:cubicBezTo>
                  <a:cubicBezTo>
                    <a:pt x="187" y="420"/>
                    <a:pt x="241" y="366"/>
                    <a:pt x="241" y="300"/>
                  </a:cubicBezTo>
                  <a:cubicBezTo>
                    <a:pt x="241" y="292"/>
                    <a:pt x="240" y="283"/>
                    <a:pt x="238" y="276"/>
                  </a:cubicBezTo>
                  <a:cubicBezTo>
                    <a:pt x="251" y="298"/>
                    <a:pt x="274" y="313"/>
                    <a:pt x="302" y="313"/>
                  </a:cubicBezTo>
                  <a:cubicBezTo>
                    <a:pt x="326" y="313"/>
                    <a:pt x="348" y="301"/>
                    <a:pt x="361" y="282"/>
                  </a:cubicBezTo>
                  <a:cubicBezTo>
                    <a:pt x="360" y="288"/>
                    <a:pt x="360" y="294"/>
                    <a:pt x="360" y="300"/>
                  </a:cubicBezTo>
                  <a:cubicBezTo>
                    <a:pt x="360" y="366"/>
                    <a:pt x="414" y="420"/>
                    <a:pt x="480" y="420"/>
                  </a:cubicBezTo>
                  <a:cubicBezTo>
                    <a:pt x="547" y="420"/>
                    <a:pt x="601" y="366"/>
                    <a:pt x="601" y="300"/>
                  </a:cubicBezTo>
                  <a:cubicBezTo>
                    <a:pt x="601" y="274"/>
                    <a:pt x="592" y="250"/>
                    <a:pt x="57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6"/>
            <p:cNvSpPr>
              <a:spLocks/>
            </p:cNvSpPr>
            <p:nvPr/>
          </p:nvSpPr>
          <p:spPr bwMode="auto">
            <a:xfrm>
              <a:off x="384" y="1183"/>
              <a:ext cx="70" cy="68"/>
            </a:xfrm>
            <a:custGeom>
              <a:avLst/>
              <a:gdLst>
                <a:gd name="T0" fmla="*/ 27 w 114"/>
                <a:gd name="T1" fmla="*/ 0 h 109"/>
                <a:gd name="T2" fmla="*/ 27 w 114"/>
                <a:gd name="T3" fmla="*/ 0 h 109"/>
                <a:gd name="T4" fmla="*/ 114 w 114"/>
                <a:gd name="T5" fmla="*/ 89 h 109"/>
                <a:gd name="T6" fmla="*/ 27 w 114"/>
                <a:gd name="T7" fmla="*/ 0 h 109"/>
              </a:gdLst>
              <a:ahLst/>
              <a:cxnLst>
                <a:cxn ang="0">
                  <a:pos x="T0" y="T1"/>
                </a:cxn>
                <a:cxn ang="0">
                  <a:pos x="T2" y="T3"/>
                </a:cxn>
                <a:cxn ang="0">
                  <a:pos x="T4" y="T5"/>
                </a:cxn>
                <a:cxn ang="0">
                  <a:pos x="T6" y="T7"/>
                </a:cxn>
              </a:cxnLst>
              <a:rect l="0" t="0" r="r" b="b"/>
              <a:pathLst>
                <a:path w="114" h="109">
                  <a:moveTo>
                    <a:pt x="27" y="0"/>
                  </a:moveTo>
                  <a:lnTo>
                    <a:pt x="27" y="0"/>
                  </a:lnTo>
                  <a:cubicBezTo>
                    <a:pt x="27" y="0"/>
                    <a:pt x="0" y="109"/>
                    <a:pt x="114" y="89"/>
                  </a:cubicBezTo>
                  <a:cubicBezTo>
                    <a:pt x="114" y="89"/>
                    <a:pt x="35" y="73"/>
                    <a:pt x="2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p:cNvSpPr>
            <p:nvPr/>
          </p:nvSpPr>
          <p:spPr bwMode="auto">
            <a:xfrm>
              <a:off x="605" y="1183"/>
              <a:ext cx="69" cy="68"/>
            </a:xfrm>
            <a:custGeom>
              <a:avLst/>
              <a:gdLst>
                <a:gd name="T0" fmla="*/ 26 w 113"/>
                <a:gd name="T1" fmla="*/ 0 h 109"/>
                <a:gd name="T2" fmla="*/ 26 w 113"/>
                <a:gd name="T3" fmla="*/ 0 h 109"/>
                <a:gd name="T4" fmla="*/ 113 w 113"/>
                <a:gd name="T5" fmla="*/ 89 h 109"/>
                <a:gd name="T6" fmla="*/ 26 w 113"/>
                <a:gd name="T7" fmla="*/ 0 h 109"/>
              </a:gdLst>
              <a:ahLst/>
              <a:cxnLst>
                <a:cxn ang="0">
                  <a:pos x="T0" y="T1"/>
                </a:cxn>
                <a:cxn ang="0">
                  <a:pos x="T2" y="T3"/>
                </a:cxn>
                <a:cxn ang="0">
                  <a:pos x="T4" y="T5"/>
                </a:cxn>
                <a:cxn ang="0">
                  <a:pos x="T6" y="T7"/>
                </a:cxn>
              </a:cxnLst>
              <a:rect l="0" t="0" r="r" b="b"/>
              <a:pathLst>
                <a:path w="113" h="109">
                  <a:moveTo>
                    <a:pt x="26" y="0"/>
                  </a:moveTo>
                  <a:lnTo>
                    <a:pt x="26" y="0"/>
                  </a:lnTo>
                  <a:cubicBezTo>
                    <a:pt x="26" y="0"/>
                    <a:pt x="0" y="109"/>
                    <a:pt x="113" y="89"/>
                  </a:cubicBezTo>
                  <a:cubicBezTo>
                    <a:pt x="113" y="89"/>
                    <a:pt x="35" y="73"/>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02805" y="2020236"/>
            <a:ext cx="238700" cy="318267"/>
          </a:xfrm>
          <a:prstGeom prst="rect">
            <a:avLst/>
          </a:prstGeom>
        </p:spPr>
      </p:pic>
      <p:sp>
        <p:nvSpPr>
          <p:cNvPr id="38" name="TextBox 37"/>
          <p:cNvSpPr txBox="1"/>
          <p:nvPr/>
        </p:nvSpPr>
        <p:spPr>
          <a:xfrm>
            <a:off x="0" y="4105870"/>
            <a:ext cx="2696267" cy="923330"/>
          </a:xfrm>
          <a:prstGeom prst="rect">
            <a:avLst/>
          </a:prstGeom>
          <a:noFill/>
        </p:spPr>
        <p:txBody>
          <a:bodyPr wrap="square" rtlCol="0">
            <a:spAutoFit/>
          </a:bodyPr>
          <a:lstStyle/>
          <a:p>
            <a:pPr algn="ctr"/>
            <a:r>
              <a:rPr lang="en-US" dirty="0"/>
              <a:t>No shared terminology model or information model - not interoperable</a:t>
            </a:r>
          </a:p>
        </p:txBody>
      </p:sp>
      <p:sp>
        <p:nvSpPr>
          <p:cNvPr id="2" name="TextBox 1"/>
          <p:cNvSpPr txBox="1"/>
          <p:nvPr/>
        </p:nvSpPr>
        <p:spPr>
          <a:xfrm>
            <a:off x="1209675" y="3431482"/>
            <a:ext cx="240195" cy="369332"/>
          </a:xfrm>
          <a:prstGeom prst="rect">
            <a:avLst/>
          </a:prstGeom>
          <a:solidFill>
            <a:schemeClr val="bg1"/>
          </a:solidFill>
        </p:spPr>
        <p:txBody>
          <a:bodyPr wrap="square" rtlCol="0">
            <a:spAutoFit/>
          </a:bodyPr>
          <a:lstStyle/>
          <a:p>
            <a:endParaRPr lang="en-US" dirty="0"/>
          </a:p>
        </p:txBody>
      </p:sp>
      <p:sp>
        <p:nvSpPr>
          <p:cNvPr id="3" name="Rectangle 2"/>
          <p:cNvSpPr/>
          <p:nvPr/>
        </p:nvSpPr>
        <p:spPr>
          <a:xfrm>
            <a:off x="1" y="0"/>
            <a:ext cx="83819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sz="2800" b="1" dirty="0">
                <a:latin typeface="+mj-lt"/>
                <a:ea typeface="MS PGothic" panose="020B0600070205080204" pitchFamily="34" charset="-128"/>
                <a:cs typeface="Times New Roman" pitchFamily="18" charset="0"/>
              </a:rPr>
              <a:t>21st Century Cures Act </a:t>
            </a:r>
          </a:p>
          <a:p>
            <a:pPr algn="ctr" eaLnBrk="0" fontAlgn="base" hangingPunct="0">
              <a:spcBef>
                <a:spcPct val="0"/>
              </a:spcBef>
              <a:spcAft>
                <a:spcPct val="0"/>
              </a:spcAft>
            </a:pPr>
            <a:r>
              <a:rPr lang="en-US" sz="2800" b="1" dirty="0">
                <a:latin typeface="+mj-lt"/>
                <a:ea typeface="MS PGothic" panose="020B0600070205080204" pitchFamily="34" charset="-128"/>
                <a:cs typeface="Times New Roman" pitchFamily="18" charset="0"/>
              </a:rPr>
              <a:t>Data-Quality Problem: Skyscraper Analogy</a:t>
            </a:r>
          </a:p>
        </p:txBody>
      </p:sp>
      <p:sp>
        <p:nvSpPr>
          <p:cNvPr id="4" name="TextBox 3"/>
          <p:cNvSpPr txBox="1"/>
          <p:nvPr/>
        </p:nvSpPr>
        <p:spPr>
          <a:xfrm>
            <a:off x="0" y="5587425"/>
            <a:ext cx="9144000" cy="584775"/>
          </a:xfrm>
          <a:prstGeom prst="rect">
            <a:avLst/>
          </a:prstGeom>
          <a:noFill/>
        </p:spPr>
        <p:txBody>
          <a:bodyPr wrap="square" rtlCol="0">
            <a:spAutoFit/>
          </a:bodyPr>
          <a:lstStyle/>
          <a:p>
            <a:r>
              <a:rPr lang="en-US" sz="1600" dirty="0"/>
              <a:t>*Drawn from Dr. Keith Campbell’s analogy used within The Open Group Healthcare Forum (HCF) article: </a:t>
            </a:r>
          </a:p>
          <a:p>
            <a:r>
              <a:rPr lang="en-US" sz="1600" b="1" dirty="0"/>
              <a:t>Advancing Healthcare Interoperability </a:t>
            </a:r>
            <a:r>
              <a:rPr lang="en-US" sz="1400" u="sng" dirty="0">
                <a:hlinkClick r:id="rId4"/>
              </a:rPr>
              <a:t>www.opengroup.org/bookstore/catalog/w16a.htm</a:t>
            </a:r>
            <a:endParaRPr lang="en-US" sz="1400" dirty="0"/>
          </a:p>
        </p:txBody>
      </p:sp>
      <p:sp>
        <p:nvSpPr>
          <p:cNvPr id="46" name="TextBox 45"/>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5" name="TextBox 4">
            <a:extLst>
              <a:ext uri="{FF2B5EF4-FFF2-40B4-BE49-F238E27FC236}">
                <a16:creationId xmlns:a16="http://schemas.microsoft.com/office/drawing/2014/main" id="{1D339177-6F96-43DE-9725-92D8C10ACD8F}"/>
              </a:ext>
            </a:extLst>
          </p:cNvPr>
          <p:cNvSpPr txBox="1"/>
          <p:nvPr/>
        </p:nvSpPr>
        <p:spPr>
          <a:xfrm>
            <a:off x="0" y="5105400"/>
            <a:ext cx="9067800" cy="1015663"/>
          </a:xfrm>
          <a:prstGeom prst="rect">
            <a:avLst/>
          </a:prstGeom>
          <a:solidFill>
            <a:schemeClr val="bg1"/>
          </a:solidFill>
        </p:spPr>
        <p:txBody>
          <a:bodyPr wrap="square" rtlCol="0">
            <a:spAutoFit/>
          </a:bodyPr>
          <a:lstStyle/>
          <a:p>
            <a:pPr algn="just"/>
            <a:r>
              <a:rPr lang="en-US" sz="2000" dirty="0">
                <a:latin typeface="Arial Narrow" panose="020B0606020202030204" pitchFamily="34" charset="0"/>
              </a:rPr>
              <a:t> </a:t>
            </a:r>
          </a:p>
          <a:p>
            <a:pPr algn="just"/>
            <a:r>
              <a:rPr lang="en-US" sz="2000" dirty="0">
                <a:latin typeface="Arial Narrow" panose="020B0606020202030204" pitchFamily="34" charset="0"/>
              </a:rPr>
              <a:t> </a:t>
            </a:r>
          </a:p>
          <a:p>
            <a:pPr algn="just"/>
            <a:endParaRPr lang="en-US" sz="2000" dirty="0">
              <a:latin typeface="Arial Narrow" panose="020B0606020202030204" pitchFamily="34" charset="0"/>
            </a:endParaRPr>
          </a:p>
        </p:txBody>
      </p:sp>
      <p:sp>
        <p:nvSpPr>
          <p:cNvPr id="45" name="Slide Number Placeholder 11">
            <a:extLst>
              <a:ext uri="{FF2B5EF4-FFF2-40B4-BE49-F238E27FC236}">
                <a16:creationId xmlns:a16="http://schemas.microsoft.com/office/drawing/2014/main" id="{30EA647B-A34A-4913-BE3C-A15C7CA02401}"/>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8</a:t>
            </a:fld>
            <a:endParaRPr lang="en-US" sz="1200">
              <a:solidFill>
                <a:schemeClr val="bg1"/>
              </a:solidFill>
            </a:endParaRPr>
          </a:p>
        </p:txBody>
      </p:sp>
      <p:sp>
        <p:nvSpPr>
          <p:cNvPr id="47" name="TextBox 46">
            <a:extLst>
              <a:ext uri="{FF2B5EF4-FFF2-40B4-BE49-F238E27FC236}">
                <a16:creationId xmlns:a16="http://schemas.microsoft.com/office/drawing/2014/main" id="{B7FCC7E2-F758-4AF8-A2E9-687C05A95693}"/>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Tree>
    <p:extLst>
      <p:ext uri="{BB962C8B-B14F-4D97-AF65-F5344CB8AC3E}">
        <p14:creationId xmlns:p14="http://schemas.microsoft.com/office/powerpoint/2010/main" val="293135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68363"/>
          </a:xfrm>
        </p:spPr>
        <p:txBody>
          <a:bodyPr/>
          <a:lstStyle/>
          <a:p>
            <a:r>
              <a:rPr lang="en-US" dirty="0"/>
              <a:t>21</a:t>
            </a:r>
            <a:r>
              <a:rPr lang="en-US" baseline="30000" dirty="0"/>
              <a:t>st</a:t>
            </a:r>
            <a:r>
              <a:rPr lang="en-US" dirty="0"/>
              <a:t> Century Cures Act</a:t>
            </a:r>
            <a:br>
              <a:rPr lang="en-US" dirty="0"/>
            </a:br>
            <a:r>
              <a:rPr lang="en-US" dirty="0"/>
              <a:t>Data-Quality Risk-Mitigation Landscape</a:t>
            </a:r>
          </a:p>
        </p:txBody>
      </p:sp>
      <p:sp>
        <p:nvSpPr>
          <p:cNvPr id="10" name="TextBox 9"/>
          <p:cNvSpPr txBox="1"/>
          <p:nvPr/>
        </p:nvSpPr>
        <p:spPr>
          <a:xfrm>
            <a:off x="0" y="6355377"/>
            <a:ext cx="9144000" cy="471924"/>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a:r>
              <a:rPr lang="en-US" sz="1200" b="1" dirty="0">
                <a:solidFill>
                  <a:schemeClr val="bg1"/>
                </a:solidFill>
                <a:latin typeface="Arial Narrow" panose="020B0606020202030204" pitchFamily="34" charset="0"/>
              </a:rPr>
              <a:t>Healthcare IT Risk-Management by Standardizing Data</a:t>
            </a:r>
            <a:r>
              <a:rPr lang="en-US" sz="1200" dirty="0">
                <a:solidFill>
                  <a:schemeClr val="bg1"/>
                </a:solidFill>
                <a:latin typeface="Arial Narrow" panose="020B0606020202030204" pitchFamily="34" charset="0"/>
              </a:rPr>
              <a:t>: TEFCA-USCDI-FHA-OASIS-HL7-NIEM-HSPC standards, policies, models, methodologies, technologies and model-driven-development tools for federated EDXL-FHIR-CDA-IEPD implementation APIs, guides and components. </a:t>
            </a:r>
          </a:p>
        </p:txBody>
      </p:sp>
      <p:sp>
        <p:nvSpPr>
          <p:cNvPr id="7" name="Slide Number Placeholder 11">
            <a:extLst>
              <a:ext uri="{FF2B5EF4-FFF2-40B4-BE49-F238E27FC236}">
                <a16:creationId xmlns:a16="http://schemas.microsoft.com/office/drawing/2014/main" id="{B8B60D27-2BFD-49F3-8295-A94CC812710C}"/>
              </a:ext>
            </a:extLst>
          </p:cNvPr>
          <p:cNvSpPr txBox="1">
            <a:spLocks/>
          </p:cNvSpPr>
          <p:nvPr/>
        </p:nvSpPr>
        <p:spPr>
          <a:xfrm>
            <a:off x="7086600" y="65690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D1157B-4E11-4BBA-B398-71C0F40116DB}" type="slidenum">
              <a:rPr lang="en-US" sz="1200" smtClean="0">
                <a:solidFill>
                  <a:schemeClr val="bg1"/>
                </a:solidFill>
              </a:rPr>
              <a:pPr algn="r"/>
              <a:t>9</a:t>
            </a:fld>
            <a:endParaRPr lang="en-US" sz="1200">
              <a:solidFill>
                <a:schemeClr val="bg1"/>
              </a:solidFill>
            </a:endParaRPr>
          </a:p>
        </p:txBody>
      </p:sp>
      <p:pic>
        <p:nvPicPr>
          <p:cNvPr id="6" name="Picture 5">
            <a:extLst>
              <a:ext uri="{FF2B5EF4-FFF2-40B4-BE49-F238E27FC236}">
                <a16:creationId xmlns:a16="http://schemas.microsoft.com/office/drawing/2014/main" id="{046D9196-C4FD-434B-9D95-743272C23B49}"/>
              </a:ext>
            </a:extLst>
          </p:cNvPr>
          <p:cNvPicPr>
            <a:picLocks noChangeAspect="1"/>
          </p:cNvPicPr>
          <p:nvPr/>
        </p:nvPicPr>
        <p:blipFill>
          <a:blip r:embed="rId3"/>
          <a:stretch>
            <a:fillRect/>
          </a:stretch>
        </p:blipFill>
        <p:spPr>
          <a:xfrm>
            <a:off x="24685" y="989098"/>
            <a:ext cx="5461715" cy="5351254"/>
          </a:xfrm>
          <a:prstGeom prst="rect">
            <a:avLst/>
          </a:prstGeom>
        </p:spPr>
      </p:pic>
      <p:sp>
        <p:nvSpPr>
          <p:cNvPr id="8" name="TextBox 7">
            <a:extLst>
              <a:ext uri="{FF2B5EF4-FFF2-40B4-BE49-F238E27FC236}">
                <a16:creationId xmlns:a16="http://schemas.microsoft.com/office/drawing/2014/main" id="{95D03EC6-B856-40FF-A2E7-C7B4664594D1}"/>
              </a:ext>
            </a:extLst>
          </p:cNvPr>
          <p:cNvSpPr txBox="1"/>
          <p:nvPr/>
        </p:nvSpPr>
        <p:spPr>
          <a:xfrm>
            <a:off x="0" y="6391284"/>
            <a:ext cx="838200" cy="400110"/>
          </a:xfrm>
          <a:prstGeom prst="rect">
            <a:avLst/>
          </a:prstGeom>
          <a:noFill/>
        </p:spPr>
        <p:txBody>
          <a:bodyPr wrap="square" rtlCol="0">
            <a:spAutoFit/>
          </a:bodyPr>
          <a:lstStyle/>
          <a:p>
            <a:r>
              <a:rPr lang="en-US" sz="1000" dirty="0">
                <a:solidFill>
                  <a:schemeClr val="bg1"/>
                </a:solidFill>
                <a:latin typeface="Arial Narrow" panose="020B0606020202030204" pitchFamily="34" charset="0"/>
              </a:rPr>
              <a:t>See </a:t>
            </a:r>
          </a:p>
          <a:p>
            <a:r>
              <a:rPr lang="en-US" sz="1000" dirty="0">
                <a:solidFill>
                  <a:schemeClr val="bg1"/>
                </a:solidFill>
                <a:latin typeface="Arial Narrow" panose="020B0606020202030204" pitchFamily="34" charset="0"/>
              </a:rPr>
              <a:t>Notes Pages</a:t>
            </a:r>
          </a:p>
        </p:txBody>
      </p:sp>
      <p:sp>
        <p:nvSpPr>
          <p:cNvPr id="9" name="TextBox 8">
            <a:extLst>
              <a:ext uri="{FF2B5EF4-FFF2-40B4-BE49-F238E27FC236}">
                <a16:creationId xmlns:a16="http://schemas.microsoft.com/office/drawing/2014/main" id="{D3B3C529-F05D-4561-80BF-ADB0064A78A1}"/>
              </a:ext>
            </a:extLst>
          </p:cNvPr>
          <p:cNvSpPr txBox="1"/>
          <p:nvPr/>
        </p:nvSpPr>
        <p:spPr>
          <a:xfrm>
            <a:off x="5791200" y="990600"/>
            <a:ext cx="3352800" cy="5401479"/>
          </a:xfrm>
          <a:prstGeom prst="rect">
            <a:avLst/>
          </a:prstGeom>
          <a:noFill/>
        </p:spPr>
        <p:txBody>
          <a:bodyPr wrap="square" rtlCol="0">
            <a:spAutoFit/>
          </a:bodyPr>
          <a:lstStyle/>
          <a:p>
            <a:pPr marL="171450" indent="-171450">
              <a:spcBef>
                <a:spcPts val="600"/>
              </a:spcBef>
              <a:buFont typeface="Wingdings" panose="05000000000000000000" pitchFamily="2" charset="2"/>
              <a:buChar char="Ø"/>
            </a:pPr>
            <a:r>
              <a:rPr lang="en-US" sz="1400" dirty="0">
                <a:latin typeface="Arial Narrow" panose="020B0606020202030204" pitchFamily="34" charset="0"/>
              </a:rPr>
              <a:t>Patient Value (safety, quality, cost) driver</a:t>
            </a:r>
          </a:p>
          <a:p>
            <a:pPr marL="171450" indent="-171450">
              <a:spcBef>
                <a:spcPts val="600"/>
              </a:spcBef>
              <a:buFont typeface="Wingdings" panose="05000000000000000000" pitchFamily="2" charset="2"/>
              <a:buChar char="Ø"/>
            </a:pPr>
            <a:r>
              <a:rPr lang="en-US" sz="1400" dirty="0">
                <a:latin typeface="Arial Narrow" panose="020B0606020202030204" pitchFamily="34" charset="0"/>
              </a:rPr>
              <a:t>ONC TEFCA and NIST CSF provide a secure trusted exchange and </a:t>
            </a:r>
            <a:r>
              <a:rPr lang="en-US" sz="1400" dirty="0" err="1">
                <a:latin typeface="Arial Narrow" panose="020B0606020202030204" pitchFamily="34" charset="0"/>
              </a:rPr>
              <a:t>commom</a:t>
            </a:r>
            <a:r>
              <a:rPr lang="en-US" sz="1400" dirty="0">
                <a:latin typeface="Arial Narrow" panose="020B0606020202030204" pitchFamily="34" charset="0"/>
              </a:rPr>
              <a:t> </a:t>
            </a:r>
            <a:r>
              <a:rPr lang="en-US" sz="1400" dirty="0" err="1">
                <a:latin typeface="Arial Narrow" panose="020B0606020202030204" pitchFamily="34" charset="0"/>
              </a:rPr>
              <a:t>agreejment</a:t>
            </a:r>
            <a:r>
              <a:rPr lang="en-US" sz="1400" dirty="0">
                <a:latin typeface="Arial Narrow" panose="020B0606020202030204" pitchFamily="34" charset="0"/>
              </a:rPr>
              <a:t> to support patient-centered relationships and care information sharing. </a:t>
            </a:r>
          </a:p>
          <a:p>
            <a:pPr marL="171450" indent="-171450">
              <a:spcBef>
                <a:spcPts val="600"/>
              </a:spcBef>
              <a:buFont typeface="Wingdings" panose="05000000000000000000" pitchFamily="2" charset="2"/>
              <a:buChar char="Ø"/>
            </a:pPr>
            <a:r>
              <a:rPr lang="en-US" sz="1400" dirty="0">
                <a:latin typeface="Arial Narrow" panose="020B0606020202030204" pitchFamily="34" charset="0"/>
              </a:rPr>
              <a:t>Value-based care includes population health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prevention/wellness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individual care based on population outcomes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innovative care delivery models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data-sharing, information analytics, knowledge </a:t>
            </a:r>
          </a:p>
          <a:p>
            <a:pPr marL="171450" indent="-171450">
              <a:spcBef>
                <a:spcPts val="600"/>
              </a:spcBef>
              <a:buFont typeface="Wingdings" panose="05000000000000000000" pitchFamily="2" charset="2"/>
              <a:buChar char="Ø"/>
            </a:pPr>
            <a:r>
              <a:rPr lang="en-US" sz="1400" dirty="0">
                <a:latin typeface="Arial Narrow" panose="020B0606020202030204" pitchFamily="34" charset="0"/>
              </a:rPr>
              <a:t>Policies, processes, and requirements evolve</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Fully-qualified USCDI-FHIM-CIMI detailed clinical models (DCMs) are clear, complete, concise, correct and consistent logical requirements-specifications.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SOLOR models-of-meaning enable computable data-information sharing empowering population-analytics and decision-support reasoning.</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Smart Healthcare IT and Mobile Apps are efficiently-and-effectively updated by an agile Model-Driven Development (MDD) methodology. </a:t>
            </a:r>
          </a:p>
          <a:p>
            <a:pPr marL="342900" lvl="2" indent="-171450">
              <a:spcBef>
                <a:spcPts val="600"/>
              </a:spcBef>
              <a:buFont typeface="Wingdings" panose="05000000000000000000" pitchFamily="2" charset="2"/>
              <a:buChar char="ü"/>
            </a:pPr>
            <a:r>
              <a:rPr lang="en-US" sz="1200" dirty="0">
                <a:latin typeface="Arial Narrow" panose="020B0606020202030204" pitchFamily="34" charset="0"/>
              </a:rPr>
              <a:t>MDD produces quality operational EDXL, FHIR, C-CDA, IEPD APIs, components and test fixtures. . </a:t>
            </a:r>
          </a:p>
        </p:txBody>
      </p:sp>
    </p:spTree>
    <p:extLst>
      <p:ext uri="{BB962C8B-B14F-4D97-AF65-F5344CB8AC3E}">
        <p14:creationId xmlns:p14="http://schemas.microsoft.com/office/powerpoint/2010/main" val="3844959043"/>
      </p:ext>
    </p:extLst>
  </p:cSld>
  <p:clrMapOvr>
    <a:masterClrMapping/>
  </p:clrMapOvr>
</p:sld>
</file>

<file path=ppt/theme/theme1.xml><?xml version="1.0" encoding="utf-8"?>
<a:theme xmlns:a="http://schemas.openxmlformats.org/drawingml/2006/main" name="ICIB Draft Slides 29 April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j59534b4925e4c93a41792a072526ef9 xmlns="e7f465d6-1132-4325-8be5-f2952c7a911e">
      <Terms xmlns="http://schemas.microsoft.com/office/infopath/2007/PartnerControls">
        <TermInfo xmlns="http://schemas.microsoft.com/office/infopath/2007/PartnerControls">
          <TermName xmlns="http://schemas.microsoft.com/office/infopath/2007/PartnerControls">Technical Team</TermName>
          <TermId xmlns="http://schemas.microsoft.com/office/infopath/2007/PartnerControls">aba247a0-ed21-4eb6-bee3-a6ac7bafd3b0</TermId>
        </TermInfo>
      </Terms>
    </j59534b4925e4c93a41792a072526ef9>
    <jaf4cee1310e4798ade64fc913e14712 xmlns="e7f465d6-1132-4325-8be5-f2952c7a911e">
      <Terms xmlns="http://schemas.microsoft.com/office/infopath/2007/PartnerControls">
        <TermInfo xmlns="http://schemas.microsoft.com/office/infopath/2007/PartnerControls">
          <TermName xmlns="http://schemas.microsoft.com/office/infopath/2007/PartnerControls">Briefings</TermName>
          <TermId xmlns="http://schemas.microsoft.com/office/infopath/2007/PartnerControls">6f017f24-691e-4734-983c-33cb8625e85e</TermId>
        </TermInfo>
      </Terms>
    </jaf4cee1310e4798ade64fc913e14712>
    <Category_ xmlns="e7f465d6-1132-4325-8be5-f2952c7a911e">HIEA Technical Forum August 2016</Category_>
    <Product xmlns="e7f465d6-1132-4325-8be5-f2952c7a911e">Recommendations and Next Steps</Product>
    <_dlc_DocId xmlns="e7f465d6-1132-4325-8be5-f2952c7a911e">MA24ASH6SKF3-453-2363</_dlc_DocId>
    <TaxCatchAll xmlns="e7f465d6-1132-4325-8be5-f2952c7a911e">
      <Value>169</Value>
      <Value>511</Value>
    </TaxCatchAll>
    <Document_x0020_Type xmlns="e7f465d6-1132-4325-8be5-f2952c7a911e" xsi:nil="true"/>
    <_dlc_DocIdUrl xmlns="e7f465d6-1132-4325-8be5-f2952c7a911e">
      <Url>https://intelshare.intelink.gov/sites/ipo/IPOHome/_layouts/15/DocIdRedir.aspx?ID=MA24ASH6SKF3-453-2363</Url>
      <Description>MA24ASH6SKF3-453-2363</Description>
    </_dlc_DocIdUrl>
    <TaxKeywordTaxHTField xmlns="e7f465d6-1132-4325-8be5-f2952c7a911e">
      <Terms xmlns="http://schemas.microsoft.com/office/infopath/2007/PartnerControls"/>
    </TaxKeywordTaxHTField>
    <IconOverlay xmlns="http://schemas.microsoft.com/sharepoint/v4" xsi:nil="true"/>
    <Package xmlns="e7f465d6-1132-4325-8be5-f2952c7a911e"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Basic Document" ma:contentTypeID="0x010100C8D0D8E0190B234A9461DA2A28FEAEDC00CB6B3C607C170E4694AE1E28B67ABCA3" ma:contentTypeVersion="54" ma:contentTypeDescription="" ma:contentTypeScope="" ma:versionID="3026ce42c36d53ff50d04a4348af23d8">
  <xsd:schema xmlns:xsd="http://www.w3.org/2001/XMLSchema" xmlns:xs="http://www.w3.org/2001/XMLSchema" xmlns:p="http://schemas.microsoft.com/office/2006/metadata/properties" xmlns:ns2="http://schemas.microsoft.com/sharepoint/v3/fields" xmlns:ns3="e7f465d6-1132-4325-8be5-f2952c7a911e" xmlns:ns4="http://schemas.microsoft.com/sharepoint/v4" targetNamespace="http://schemas.microsoft.com/office/2006/metadata/properties" ma:root="true" ma:fieldsID="cb30dc7af6870539f38bdaae1f4d1cc7" ns2:_="" ns3:_="" ns4:_="">
    <xsd:import namespace="http://schemas.microsoft.com/sharepoint/v3/fields"/>
    <xsd:import namespace="e7f465d6-1132-4325-8be5-f2952c7a911e"/>
    <xsd:import namespace="http://schemas.microsoft.com/sharepoint/v4"/>
    <xsd:element name="properties">
      <xsd:complexType>
        <xsd:sequence>
          <xsd:element name="documentManagement">
            <xsd:complexType>
              <xsd:all>
                <xsd:element ref="ns3:Category_"/>
                <xsd:element ref="ns3:Product"/>
                <xsd:element ref="ns2:_Status" minOccurs="0"/>
                <xsd:element ref="ns3:Document_x0020_Type" minOccurs="0"/>
                <xsd:element ref="ns4:IconOverlay" minOccurs="0"/>
                <xsd:element ref="ns3:TaxKeywordTaxHTField" minOccurs="0"/>
                <xsd:element ref="ns3:TaxCatchAll" minOccurs="0"/>
                <xsd:element ref="ns3:TaxCatchAllLabel" minOccurs="0"/>
                <xsd:element ref="ns3:Package" minOccurs="0"/>
                <xsd:element ref="ns3:jaf4cee1310e4798ade64fc913e14712" minOccurs="0"/>
                <xsd:element ref="ns3:_dlc_DocIdUrl" minOccurs="0"/>
                <xsd:element ref="ns3:j59534b4925e4c93a41792a072526ef9" minOccurs="0"/>
                <xsd:element ref="ns3:_dlc_DocId"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scription="Please select from choices given unless your team has agreed to common 'Fill-In' choices." ma:format="Dropdown" ma:internalName="_Status">
      <xsd:simpleType>
        <xsd:union memberTypes="dms:Text">
          <xsd:simpleType>
            <xsd:restriction base="dms:Choice">
              <xsd:enumeration value="Working"/>
              <xsd:enumeration value="Draft"/>
              <xsd:enumeration value="Draft Final"/>
              <xsd:enumeration value="In Adjudication"/>
              <xsd:enumeration value="Dept Review"/>
              <xsd:enumeration value="Final"/>
              <xsd:enumeration value="Final Signed"/>
              <xsd:enumeration value="Archiv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7f465d6-1132-4325-8be5-f2952c7a911e" elementFormDefault="qualified">
    <xsd:import namespace="http://schemas.microsoft.com/office/2006/documentManagement/types"/>
    <xsd:import namespace="http://schemas.microsoft.com/office/infopath/2007/PartnerControls"/>
    <xsd:element name="Category_" ma:index="4" ma:displayName="Category_" ma:format="Dropdown" ma:indexed="true" ma:internalName="Category_" ma:readOnly="false">
      <xsd:simpleType>
        <xsd:union memberTypes="dms:Text">
          <xsd:simpleType>
            <xsd:restriction base="dms:Choice">
              <xsd:enumeration value="Ad-Hoc / Other"/>
              <xsd:enumeration value="Clinical Interoperability Scenarios (CIS)"/>
              <xsd:enumeration value="Data Quality/Analytics"/>
              <xsd:enumeration value="External Document Review"/>
              <xsd:enumeration value="HDIMP"/>
              <xsd:enumeration value="HDINC Reference Guide"/>
              <xsd:enumeration value="HEC HDSBL"/>
              <xsd:enumeration value="HIDS WG"/>
              <xsd:enumeration value="HIEA Technical Forum August 2016"/>
              <xsd:enumeration value="HIE WG"/>
              <xsd:enumeration value="I2TP"/>
              <xsd:enumeration value="Interoperability Projects"/>
              <xsd:enumeration value="IPO 101"/>
              <xsd:enumeration value="JET"/>
              <xsd:enumeration value="JIP"/>
              <xsd:enumeration value="JSC"/>
              <xsd:enumeration value="Operations"/>
              <xsd:enumeration value="Risk"/>
              <xsd:enumeration value="Technical Forum"/>
              <xsd:enumeration value="Technical Roundtable"/>
              <xsd:enumeration value="Templates"/>
              <xsd:enumeration value="Terminology Mgt/Mapping"/>
              <xsd:enumeration value="Terminology Services"/>
            </xsd:restriction>
          </xsd:simpleType>
        </xsd:union>
      </xsd:simpleType>
    </xsd:element>
    <xsd:element name="Product" ma:index="5" ma:displayName="Product/Section" ma:description="Use for very specific initiatives, products, teams and/or groups not covered by Organization" ma:format="Dropdown" ma:indexed="true" ma:internalName="Product" ma:readOnly="false">
      <xsd:simpleType>
        <xsd:union memberTypes="dms:Text">
          <xsd:simpleType>
            <xsd:restriction base="dms:Choice">
              <xsd:enumeration value="Bios"/>
              <xsd:enumeration value="Briefs"/>
              <xsd:enumeration value="CIS Outcomes Management Tool"/>
              <xsd:enumeration value="Clinical Interoperability Scenarios (CIS)"/>
              <xsd:enumeration value="CommonWell/Sequoia Bridge"/>
              <xsd:enumeration value="Deliverables"/>
              <xsd:enumeration value="Department Briefs"/>
              <xsd:enumeration value="Division Off-Site"/>
              <xsd:enumeration value="DoD Mapping Analysis"/>
              <xsd:enumeration value="External Document Review"/>
              <xsd:enumeration value="FHIR Proving Ground"/>
              <xsd:enumeration value="General"/>
              <xsd:enumeration value="Governance"/>
              <xsd:enumeration value="HIEA - August 2015"/>
              <xsd:enumeration value="HIEA - March 2015"/>
              <xsd:enumeration value="HIEA - March 2016"/>
              <xsd:enumeration value="I2TP - Past Versions"/>
              <xsd:enumeration value="I2TP v4"/>
              <xsd:enumeration value="I2TP v5"/>
              <xsd:enumeration value="Implementer Briefs"/>
              <xsd:enumeration value="IPO 101"/>
              <xsd:enumeration value="JET Proposals"/>
              <xsd:enumeration value="JIP v2"/>
              <xsd:enumeration value="JIP v3"/>
              <xsd:enumeration value="JSC"/>
              <xsd:enumeration value="Logical Information Model Briefs"/>
              <xsd:enumeration value="Meeting Artifacts"/>
              <xsd:enumeration value="Onboarding Roundtable - FEB2016"/>
              <xsd:enumeration value="Other"/>
              <xsd:enumeration value="Pre-Education Briefs"/>
              <xsd:enumeration value="Project Management"/>
              <xsd:enumeration value="Reference"/>
              <xsd:enumeration value="SOPs"/>
              <xsd:enumeration value="TATRC Synthetic Data"/>
              <xsd:enumeration value="Templates"/>
              <xsd:enumeration value="Terminology Mgt/Mapping"/>
              <xsd:enumeration value="Terminology Services"/>
              <xsd:enumeration value="Tooling Briefs"/>
              <xsd:enumeration value="Tools/Scripts"/>
              <xsd:enumeration value="Training"/>
              <xsd:enumeration value="Use Cases"/>
              <xsd:enumeration value="VA Mapping Analysis"/>
              <xsd:enumeration value="WG Memos and Enclosures"/>
            </xsd:restriction>
          </xsd:simpleType>
        </xsd:union>
      </xsd:simpleType>
    </xsd:element>
    <xsd:element name="Document_x0020_Type" ma:index="8" nillable="true" ma:displayName="Document Type" ma:description="Denotes the type/category/purpose of the document. Many library views group files based on this field." ma:format="Dropdown" ma:hidden="true" ma:internalName="Document_x0020_Type" ma:readOnly="false">
      <xsd:simpleType>
        <xsd:union memberTypes="dms:Text">
          <xsd:simpleType>
            <xsd:restriction base="dms:Choice">
              <xsd:enumeration value="Best Practice"/>
              <xsd:enumeration value="Communication"/>
              <xsd:enumeration value="Configuration Management"/>
              <xsd:enumeration value="Deliverable"/>
              <xsd:enumeration value="Frequently Asked Question"/>
              <xsd:enumeration value="Lessons Learned"/>
              <xsd:enumeration value="Lockdown"/>
              <xsd:enumeration value="Meeting Notes/Artifacts"/>
              <xsd:enumeration value="Planning"/>
              <xsd:enumeration value="Processes"/>
              <xsd:enumeration value="Project Management"/>
              <xsd:enumeration value="Reference"/>
              <xsd:enumeration value="Reporting"/>
              <xsd:enumeration value="Requirements"/>
              <xsd:enumeration value="Reviews"/>
              <xsd:enumeration value="Risks/Issues"/>
              <xsd:enumeration value="Schedule"/>
              <xsd:enumeration value="Technical Reviews/Reports"/>
              <xsd:enumeration value="Templates"/>
              <xsd:enumeration value="Testing"/>
              <xsd:enumeration value="Training"/>
              <xsd:enumeration value="Use Case"/>
              <xsd:enumeration value="Workgroup Artifacts"/>
              <xsd:enumeration value="Other"/>
            </xsd:restriction>
          </xsd:simpleType>
        </xsd:union>
      </xsd:simpleType>
    </xsd:element>
    <xsd:element name="TaxKeywordTaxHTField" ma:index="19" nillable="true" ma:taxonomy="true" ma:internalName="TaxKeywordTaxHTField" ma:taxonomyFieldName="TaxKeyword" ma:displayName="Enterprise Keywords" ma:fieldId="{23f27201-bee3-471e-b2e7-b64fd8b7ca38}" ma:taxonomyMulti="true" ma:sspId="7ce00e25-bad1-422b-924d-df586e05bd4b" ma:termSetId="00000000-0000-0000-0000-000000000000" ma:anchorId="00000000-0000-0000-0000-000000000000" ma:open="true" ma:isKeyword="true">
      <xsd:complexType>
        <xsd:sequence>
          <xsd:element ref="pc:Terms" minOccurs="0" maxOccurs="1"/>
        </xsd:sequence>
      </xsd:complexType>
    </xsd:element>
    <xsd:element name="TaxCatchAll" ma:index="20" nillable="true" ma:displayName="Taxonomy Catch All Column" ma:description="" ma:hidden="true" ma:list="{4c38d6c3-25cd-478e-9bb1-76bc396072fb}" ma:internalName="TaxCatchAll" ma:showField="CatchAllData"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description="" ma:hidden="true" ma:list="{4c38d6c3-25cd-478e-9bb1-76bc396072fb}" ma:internalName="TaxCatchAllLabel" ma:readOnly="true" ma:showField="CatchAllDataLabel"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Package" ma:index="22" nillable="true" ma:displayName="Package" ma:format="Dropdown" ma:hidden="true" ma:internalName="Package" ma:readOnly="false">
      <xsd:simpleType>
        <xsd:union memberTypes="dms:Text">
          <xsd:simpleType>
            <xsd:restriction base="dms:Choice">
              <xsd:enumeration value="NA"/>
            </xsd:restriction>
          </xsd:simpleType>
        </xsd:union>
      </xsd:simpleType>
    </xsd:element>
    <xsd:element name="jaf4cee1310e4798ade64fc913e14712" ma:index="24" ma:taxonomy="true" ma:internalName="jaf4cee1310e4798ade64fc913e14712" ma:taxonomyFieldName="Doc_x0020_Type" ma:displayName="Doc Type" ma:indexed="true" ma:readOnly="false" ma:default="" ma:fieldId="{3af4cee1-310e-4798-ade6-4fc913e14712}" ma:sspId="7ce00e25-bad1-422b-924d-df586e05bd4b" ma:termSetId="54f19a86-106a-4f60-886d-c87467f3574d" ma:anchorId="00000000-0000-0000-0000-000000000000" ma:open="false" ma:isKeyword="false">
      <xsd:complexType>
        <xsd:sequence>
          <xsd:element ref="pc:Terms" minOccurs="0" maxOccurs="1"/>
        </xsd:sequence>
      </xsd:complex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j59534b4925e4c93a41792a072526ef9" ma:index="26" ma:taxonomy="true" ma:internalName="j59534b4925e4c93a41792a072526ef9" ma:taxonomyFieldName="Organization" ma:displayName="Organization" ma:indexed="true" ma:readOnly="false" ma:default="511;#IPO Engineering|aba247a0-ed21-4eb6-bee3-a6ac7bafd3b0" ma:fieldId="{359534b4-925e-4c93-a417-92a072526ef9}" ma:sspId="7ce00e25-bad1-422b-924d-df586e05bd4b" ma:termSetId="dc6b430c-dec5-4977-b8a8-c7131aa93799" ma:anchorId="00000000-0000-0000-0000-000000000000" ma:open="false" ma:isKeyword="false">
      <xsd:complexType>
        <xsd:sequence>
          <xsd:element ref="pc:Terms" minOccurs="0" maxOccurs="1"/>
        </xsd:sequence>
      </xsd:complexType>
    </xsd:element>
    <xsd:element name="_dlc_DocId" ma:index="27"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04BA6D-03E5-4974-8047-254891C82ACA}">
  <ds:schemaRefs>
    <ds:schemaRef ds:uri="http://schemas.microsoft.com/office/2006/metadata/properties"/>
    <ds:schemaRef ds:uri="http://schemas.microsoft.com/office/infopath/2007/PartnerControls"/>
    <ds:schemaRef ds:uri="e7f465d6-1132-4325-8be5-f2952c7a911e"/>
    <ds:schemaRef ds:uri="http://schemas.microsoft.com/sharepoint/v4"/>
    <ds:schemaRef ds:uri="http://schemas.microsoft.com/sharepoint/v3/fields"/>
  </ds:schemaRefs>
</ds:datastoreItem>
</file>

<file path=customXml/itemProps2.xml><?xml version="1.0" encoding="utf-8"?>
<ds:datastoreItem xmlns:ds="http://schemas.openxmlformats.org/officeDocument/2006/customXml" ds:itemID="{E0C04921-5B67-42DD-B421-9CBA16D4B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f465d6-1132-4325-8be5-f2952c7a911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3D393-5043-4E91-A22A-50236794F7CB}">
  <ds:schemaRefs>
    <ds:schemaRef ds:uri="http://schemas.microsoft.com/sharepoint/events"/>
  </ds:schemaRefs>
</ds:datastoreItem>
</file>

<file path=customXml/itemProps4.xml><?xml version="1.0" encoding="utf-8"?>
<ds:datastoreItem xmlns:ds="http://schemas.openxmlformats.org/officeDocument/2006/customXml" ds:itemID="{91C55A84-50E8-46EC-8215-FC6D94F301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52657</TotalTime>
  <Words>3620</Words>
  <Application>Microsoft Office PowerPoint</Application>
  <PresentationFormat>On-screen Show (4:3)</PresentationFormat>
  <Paragraphs>297</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ＭＳ Ｐゴシック</vt:lpstr>
      <vt:lpstr>ＭＳ Ｐゴシック</vt:lpstr>
      <vt:lpstr>Arial</vt:lpstr>
      <vt:lpstr>Arial Narrow</vt:lpstr>
      <vt:lpstr>Calibri</vt:lpstr>
      <vt:lpstr>Courier New</vt:lpstr>
      <vt:lpstr>Times New Roman</vt:lpstr>
      <vt:lpstr>Wingdings</vt:lpstr>
      <vt:lpstr>Wingdings 2</vt:lpstr>
      <vt:lpstr>ICIB Draft Slides 29 April 2015</vt:lpstr>
      <vt:lpstr>Content</vt:lpstr>
      <vt:lpstr>PowerPoint Presentation</vt:lpstr>
      <vt:lpstr>21st Century Cures Act Data-Quality Strategy Executive Summary: How to manage health IT risk by standardizing data</vt:lpstr>
      <vt:lpstr>PowerPoint Presentation</vt:lpstr>
      <vt:lpstr>Data-Quality Risk-Mitigation Strategy Model-Driven-Development Methodology</vt:lpstr>
      <vt:lpstr>PowerPoint Presentation</vt:lpstr>
      <vt:lpstr>21st Century Cures Act Dual-Use Health IT Worst-Case Highest-Value Disaster-Response Health IT Use-Case</vt:lpstr>
      <vt:lpstr>21st Century Cures Act Health IT Value-Cycle Data Quality is the Lynchpin to Patient Value (safety, quality, cost).</vt:lpstr>
      <vt:lpstr>PowerPoint Presentation</vt:lpstr>
      <vt:lpstr>21st Century Cures Act Data-Quality Risk-Mitigation Landscape</vt:lpstr>
      <vt:lpstr>Data-Quality Risk-Mitigation Strategy Model-Driven-Development Methodology</vt:lpstr>
      <vt:lpstr>21st Century Cures Act Notional Future-State EHR-Modernization Architecture</vt:lpstr>
      <vt:lpstr>Emergency-Management Data-Quality Strategy Summary of new Requirements</vt:lpstr>
      <vt:lpstr>Questions? Stephen.Hufnagel.HL7@gmail.com 703-575-7912</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Hall Recommendations and Next Steps</dc:title>
  <dc:creator>Michelle Damico</dc:creator>
  <cp:lastModifiedBy>Stephen Hufnagel</cp:lastModifiedBy>
  <cp:revision>1301</cp:revision>
  <cp:lastPrinted>2015-10-06T15:37:49Z</cp:lastPrinted>
  <dcterms:created xsi:type="dcterms:W3CDTF">2015-04-29T16:14:58Z</dcterms:created>
  <dcterms:modified xsi:type="dcterms:W3CDTF">2018-02-26T15:47:18Z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apabilities">
    <vt:lpwstr/>
  </property>
  <property fmtid="{D5CDD505-2E9C-101B-9397-08002B2CF9AE}" pid="4" name="mb158b7ab5514029a1a80307056bbfc9">
    <vt:lpwstr/>
  </property>
  <property fmtid="{D5CDD505-2E9C-101B-9397-08002B2CF9AE}" pid="5" name="ad2c35a0f49e4bd58fb674e996570462">
    <vt:lpwstr/>
  </property>
  <property fmtid="{D5CDD505-2E9C-101B-9397-08002B2CF9AE}" pid="6" name="ContentTypeId">
    <vt:lpwstr>0x010100C8D0D8E0190B234A9461DA2A28FEAEDC00CB6B3C607C170E4694AE1E28B67ABCA3</vt:lpwstr>
  </property>
  <property fmtid="{D5CDD505-2E9C-101B-9397-08002B2CF9AE}" pid="7" name="Doc Type">
    <vt:lpwstr>169;#Briefings|6f017f24-691e-4734-983c-33cb8625e85e</vt:lpwstr>
  </property>
  <property fmtid="{D5CDD505-2E9C-101B-9397-08002B2CF9AE}" pid="8" name="Records_x0020_Management_x0020_Series">
    <vt:lpwstr/>
  </property>
  <property fmtid="{D5CDD505-2E9C-101B-9397-08002B2CF9AE}" pid="9" name="Organization">
    <vt:lpwstr>511;#Technical Team|aba247a0-ed21-4eb6-bee3-a6ac7bafd3b0</vt:lpwstr>
  </property>
  <property fmtid="{D5CDD505-2E9C-101B-9397-08002B2CF9AE}" pid="10" name="_dlc_DocIdItemGuid">
    <vt:lpwstr>b41317a5-3268-4d2b-b90e-c3a5ba0389fe</vt:lpwstr>
  </property>
  <property fmtid="{D5CDD505-2E9C-101B-9397-08002B2CF9AE}" pid="11" name="Records Management Series">
    <vt:lpwstr/>
  </property>
</Properties>
</file>