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 typeface="Calibri"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 typeface="Calibri"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 typeface="Calibri"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 typeface="Calibri"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 typeface="Calibri"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 typeface="Calibri"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 typeface="Calibri"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 typeface="Calibri"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 typeface="Calibri"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 b="def" i="def"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9A9A9A"/>
              </a:buClr>
              <a:buSzTx/>
              <a:buFont typeface="Calibri"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  <a:lvl2pPr marL="457200" indent="0" algn="ctr">
              <a:buClr>
                <a:srgbClr val="9A9A9A"/>
              </a:buClr>
              <a:buSzTx/>
              <a:buFont typeface="Calibri"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2pPr>
            <a:lvl3pPr marL="914400" indent="0" algn="ctr">
              <a:buClr>
                <a:srgbClr val="9A9A9A"/>
              </a:buClr>
              <a:buSzTx/>
              <a:buFont typeface="Calibri"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371600" indent="0" algn="ctr">
              <a:buClr>
                <a:srgbClr val="9A9A9A"/>
              </a:buClr>
              <a:buSzTx/>
              <a:buFont typeface="Calibri"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4pPr>
            <a:lvl5pPr marL="1828800" indent="0" algn="ctr">
              <a:buClr>
                <a:srgbClr val="9A9A9A"/>
              </a:buClr>
              <a:buSzTx/>
              <a:buFont typeface="Calibri"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199"/>
            <a:ext cx="8229600" cy="4525964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384" y="6467474"/>
            <a:ext cx="258417" cy="254001"/>
          </a:xfrm>
          <a:prstGeom prst="rect">
            <a:avLst/>
          </a:prstGeom>
          <a:ln w="12700"/>
        </p:spPr>
        <p:txBody>
          <a:bodyPr wrap="none" lIns="38100" tIns="38100" rIns="38100" bIns="38100" anchor="b">
            <a:spAutoFit/>
          </a:bodyPr>
          <a:lstStyle>
            <a:lvl1pPr algn="r">
              <a:buClrTx/>
              <a:buFontTx/>
              <a:defRPr sz="12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3365500" marR="0" indent="-914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3721100" marR="0" indent="-914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4076700" marR="0" indent="-914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4432300" marR="0" indent="-914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HIM Prototype Overvie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FHIM Prototype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o Do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Do:</a:t>
            </a:r>
          </a:p>
        </p:txBody>
      </p:sp>
      <p:sp>
        <p:nvSpPr>
          <p:cNvPr id="49" name="Apply ONC templat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 ONC 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52" name="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  <a:p>
            <a:pPr/>
            <a:r>
              <a:t>Lessons Learned</a:t>
            </a:r>
          </a:p>
          <a:p>
            <a:pPr/>
            <a:r>
              <a:t>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00" y="1600200"/>
            <a:ext cx="1752600" cy="1752600"/>
          </a:xfrm>
          <a:prstGeom prst="rect">
            <a:avLst/>
          </a:prstGeom>
          <a:ln>
            <a:solidFill>
              <a:srgbClr val="B68E00"/>
            </a:solidFill>
          </a:ln>
          <a:effectLst>
            <a:outerShdw sx="100000" sy="100000" kx="0" ky="0" algn="b" rotWithShape="0" blurRad="292100" dist="139700" dir="2700000">
              <a:srgbClr val="424242">
                <a:alpha val="64999"/>
              </a:srgbClr>
            </a:outerShdw>
          </a:effectLst>
        </p:spPr>
      </p:pic>
      <p:pic>
        <p:nvPicPr>
          <p:cNvPr id="55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700" y="4014990"/>
            <a:ext cx="5143501" cy="26144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" name="Group"/>
          <p:cNvGrpSpPr/>
          <p:nvPr/>
        </p:nvGrpSpPr>
        <p:grpSpPr>
          <a:xfrm>
            <a:off x="0" y="1981200"/>
            <a:ext cx="2362200" cy="990600"/>
            <a:chOff x="0" y="0"/>
            <a:chExt cx="2362200" cy="990600"/>
          </a:xfrm>
        </p:grpSpPr>
        <p:sp>
          <p:nvSpPr>
            <p:cNvPr id="56" name="Rounded Rectangle"/>
            <p:cNvSpPr/>
            <p:nvPr/>
          </p:nvSpPr>
          <p:spPr>
            <a:xfrm>
              <a:off x="0" y="0"/>
              <a:ext cx="2362200" cy="9906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9E3FF"/>
                </a:gs>
                <a:gs pos="35000">
                  <a:srgbClr val="D9EBFF"/>
                </a:gs>
                <a:gs pos="100000">
                  <a:srgbClr val="F1F8FF"/>
                </a:gs>
              </a:gsLst>
              <a:lin ang="16200000" scaled="0"/>
            </a:gradFill>
            <a:ln w="9525" cap="flat">
              <a:solidFill>
                <a:srgbClr val="5B92C8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57" name="Use Cases  Functional Requirements"/>
            <p:cNvSpPr/>
            <p:nvPr/>
          </p:nvSpPr>
          <p:spPr>
            <a:xfrm>
              <a:off x="50800" y="38100"/>
              <a:ext cx="2260600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/>
              <a:r>
                <a:t>Use Cases </a:t>
              </a:r>
              <a:br/>
              <a:r>
                <a:t>Functional Requirements</a:t>
              </a:r>
            </a:p>
          </p:txBody>
        </p:sp>
      </p:grpSp>
      <p:sp>
        <p:nvSpPr>
          <p:cNvPr id="92" name="Connection Line"/>
          <p:cNvSpPr/>
          <p:nvPr/>
        </p:nvSpPr>
        <p:spPr>
          <a:xfrm>
            <a:off x="2366962" y="2476503"/>
            <a:ext cx="904876" cy="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62" name="Group"/>
          <p:cNvGrpSpPr/>
          <p:nvPr/>
        </p:nvGrpSpPr>
        <p:grpSpPr>
          <a:xfrm>
            <a:off x="3048000" y="76200"/>
            <a:ext cx="2209800" cy="914400"/>
            <a:chOff x="0" y="0"/>
            <a:chExt cx="2209800" cy="914400"/>
          </a:xfrm>
        </p:grpSpPr>
        <p:sp>
          <p:nvSpPr>
            <p:cNvPr id="60" name="Rounded Rectangle"/>
            <p:cNvSpPr/>
            <p:nvPr/>
          </p:nvSpPr>
          <p:spPr>
            <a:xfrm>
              <a:off x="0" y="0"/>
              <a:ext cx="2209800" cy="9144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9E3FF"/>
                </a:gs>
                <a:gs pos="35000">
                  <a:srgbClr val="D9EBFF"/>
                </a:gs>
                <a:gs pos="100000">
                  <a:srgbClr val="F1F8FF"/>
                </a:gs>
              </a:gsLst>
              <a:lin ang="16200000" scaled="0"/>
            </a:gradFill>
            <a:ln w="9525" cap="flat">
              <a:solidFill>
                <a:srgbClr val="5B92C8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61" name="Standards Change Requests"/>
            <p:cNvSpPr/>
            <p:nvPr/>
          </p:nvSpPr>
          <p:spPr>
            <a:xfrm>
              <a:off x="44450" y="139700"/>
              <a:ext cx="21209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/>
            </a:lstStyle>
            <a:p>
              <a:pPr/>
              <a:r>
                <a:t>Standards Change Requests</a:t>
              </a:r>
            </a:p>
          </p:txBody>
        </p:sp>
      </p:grpSp>
      <p:sp>
        <p:nvSpPr>
          <p:cNvPr id="93" name="Connection Line"/>
          <p:cNvSpPr/>
          <p:nvPr/>
        </p:nvSpPr>
        <p:spPr>
          <a:xfrm>
            <a:off x="4152900" y="995362"/>
            <a:ext cx="1" cy="600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64" name="FHIM"/>
          <p:cNvSpPr/>
          <p:nvPr/>
        </p:nvSpPr>
        <p:spPr>
          <a:xfrm>
            <a:off x="3819871" y="3364467"/>
            <a:ext cx="757176" cy="355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Calibri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FHIM </a:t>
            </a:r>
          </a:p>
        </p:txBody>
      </p:sp>
      <p:sp>
        <p:nvSpPr>
          <p:cNvPr id="65" name="Rectangle"/>
          <p:cNvSpPr/>
          <p:nvPr/>
        </p:nvSpPr>
        <p:spPr>
          <a:xfrm>
            <a:off x="2514600" y="4724400"/>
            <a:ext cx="1079500" cy="685800"/>
          </a:xfrm>
          <a:prstGeom prst="rect">
            <a:avLst/>
          </a:prstGeom>
          <a:ln w="25400">
            <a:solidFill>
              <a:srgbClr val="49729C"/>
            </a:solidFill>
          </a:ln>
        </p:spPr>
        <p:txBody>
          <a:bodyPr lIns="38100" tIns="38100" rIns="38100" bIns="38100" anchor="ctr"/>
          <a:lstStyle/>
          <a:p>
            <a:pPr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94" name="Connection Line"/>
          <p:cNvSpPr/>
          <p:nvPr/>
        </p:nvSpPr>
        <p:spPr>
          <a:xfrm>
            <a:off x="1542664" y="2976562"/>
            <a:ext cx="1254574" cy="1735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AAC56C"/>
            </a:solidFill>
            <a:prstDash val="sysDot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67" name="Rectangle"/>
          <p:cNvSpPr/>
          <p:nvPr/>
        </p:nvSpPr>
        <p:spPr>
          <a:xfrm>
            <a:off x="3733800" y="3962400"/>
            <a:ext cx="850900" cy="685800"/>
          </a:xfrm>
          <a:prstGeom prst="rect">
            <a:avLst/>
          </a:prstGeom>
          <a:ln w="25400">
            <a:solidFill>
              <a:srgbClr val="49729C"/>
            </a:solidFill>
          </a:ln>
        </p:spPr>
        <p:txBody>
          <a:bodyPr lIns="38100" tIns="38100" rIns="38100" bIns="38100" anchor="ctr"/>
          <a:lstStyle/>
          <a:p>
            <a:pPr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95" name="Connection Line"/>
          <p:cNvSpPr/>
          <p:nvPr/>
        </p:nvSpPr>
        <p:spPr>
          <a:xfrm>
            <a:off x="4153677" y="995362"/>
            <a:ext cx="4975" cy="295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59BAD1"/>
            </a:solidFill>
            <a:prstDash val="sysDot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71" name="Group"/>
          <p:cNvGrpSpPr/>
          <p:nvPr/>
        </p:nvGrpSpPr>
        <p:grpSpPr>
          <a:xfrm>
            <a:off x="5867400" y="1905000"/>
            <a:ext cx="2209800" cy="914400"/>
            <a:chOff x="0" y="0"/>
            <a:chExt cx="2209800" cy="914400"/>
          </a:xfrm>
        </p:grpSpPr>
        <p:sp>
          <p:nvSpPr>
            <p:cNvPr id="69" name="Rounded Rectangle"/>
            <p:cNvSpPr/>
            <p:nvPr/>
          </p:nvSpPr>
          <p:spPr>
            <a:xfrm>
              <a:off x="0" y="0"/>
              <a:ext cx="2209800" cy="9144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9E3FF"/>
                </a:gs>
                <a:gs pos="35000">
                  <a:srgbClr val="D9EBFF"/>
                </a:gs>
                <a:gs pos="100000">
                  <a:srgbClr val="F1F8FF"/>
                </a:gs>
              </a:gsLst>
              <a:lin ang="16200000" scaled="0"/>
            </a:gradFill>
            <a:ln w="9525" cap="flat">
              <a:solidFill>
                <a:srgbClr val="5B92C8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70" name="Implementation specification"/>
            <p:cNvSpPr/>
            <p:nvPr/>
          </p:nvSpPr>
          <p:spPr>
            <a:xfrm>
              <a:off x="44450" y="139700"/>
              <a:ext cx="2120900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/>
            </a:lstStyle>
            <a:p>
              <a:pPr/>
              <a:r>
                <a:t>Implementation specification</a:t>
              </a:r>
            </a:p>
          </p:txBody>
        </p:sp>
      </p:grpSp>
      <p:sp>
        <p:nvSpPr>
          <p:cNvPr id="72" name="Line"/>
          <p:cNvSpPr/>
          <p:nvPr/>
        </p:nvSpPr>
        <p:spPr>
          <a:xfrm>
            <a:off x="5029200" y="2362200"/>
            <a:ext cx="762000" cy="1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Line"/>
          <p:cNvSpPr/>
          <p:nvPr/>
        </p:nvSpPr>
        <p:spPr>
          <a:xfrm flipH="1">
            <a:off x="5562599" y="2362200"/>
            <a:ext cx="2743203" cy="259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00" y="0"/>
                </a:moveTo>
                <a:lnTo>
                  <a:pt x="0" y="0"/>
                </a:lnTo>
                <a:lnTo>
                  <a:pt x="0" y="12706"/>
                </a:lnTo>
                <a:lnTo>
                  <a:pt x="21600" y="12706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937AB2"/>
            </a:solidFill>
            <a:prstDash val="sysDot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" name="Rectangle"/>
          <p:cNvSpPr/>
          <p:nvPr/>
        </p:nvSpPr>
        <p:spPr>
          <a:xfrm>
            <a:off x="4800600" y="4876800"/>
            <a:ext cx="850900" cy="533400"/>
          </a:xfrm>
          <a:prstGeom prst="rect">
            <a:avLst/>
          </a:prstGeom>
          <a:ln w="25400">
            <a:solidFill>
              <a:srgbClr val="49729C"/>
            </a:solidFill>
          </a:ln>
        </p:spPr>
        <p:txBody>
          <a:bodyPr lIns="38100" tIns="38100" rIns="38100" bIns="38100" anchor="ctr"/>
          <a:lstStyle/>
          <a:p>
            <a:pPr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5" name="Rectangle"/>
          <p:cNvSpPr/>
          <p:nvPr/>
        </p:nvSpPr>
        <p:spPr>
          <a:xfrm>
            <a:off x="3657600" y="4876800"/>
            <a:ext cx="1003300" cy="533400"/>
          </a:xfrm>
          <a:prstGeom prst="rect">
            <a:avLst/>
          </a:prstGeom>
          <a:ln w="25400">
            <a:solidFill>
              <a:srgbClr val="49729C"/>
            </a:solidFill>
          </a:ln>
        </p:spPr>
        <p:txBody>
          <a:bodyPr lIns="38100" tIns="38100" rIns="38100" bIns="38100" anchor="ctr"/>
          <a:lstStyle/>
          <a:p>
            <a:pPr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6" name="Line"/>
          <p:cNvSpPr/>
          <p:nvPr/>
        </p:nvSpPr>
        <p:spPr>
          <a:xfrm flipH="1">
            <a:off x="4648200" y="2476500"/>
            <a:ext cx="60960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100" y="0"/>
                </a:moveTo>
                <a:lnTo>
                  <a:pt x="0" y="0"/>
                </a:lnTo>
                <a:lnTo>
                  <a:pt x="0" y="14743"/>
                </a:lnTo>
                <a:lnTo>
                  <a:pt x="21600" y="14743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937AB2"/>
            </a:solidFill>
            <a:prstDash val="sysDot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79" name="Group"/>
          <p:cNvGrpSpPr/>
          <p:nvPr/>
        </p:nvGrpSpPr>
        <p:grpSpPr>
          <a:xfrm>
            <a:off x="2895600" y="1981200"/>
            <a:ext cx="381000" cy="381001"/>
            <a:chOff x="0" y="0"/>
            <a:chExt cx="381000" cy="381000"/>
          </a:xfrm>
        </p:grpSpPr>
        <p:sp>
          <p:nvSpPr>
            <p:cNvPr id="77" name="Circle"/>
            <p:cNvSpPr/>
            <p:nvPr/>
          </p:nvSpPr>
          <p:spPr>
            <a:xfrm>
              <a:off x="0" y="0"/>
              <a:ext cx="381000" cy="381001"/>
            </a:xfrm>
            <a:prstGeom prst="ellipse">
              <a:avLst/>
            </a:prstGeom>
            <a:gradFill flip="none" rotWithShape="1">
              <a:gsLst>
                <a:gs pos="0">
                  <a:srgbClr val="D58029"/>
                </a:gs>
                <a:gs pos="80000">
                  <a:srgbClr val="FFA142"/>
                </a:gs>
                <a:gs pos="100000">
                  <a:srgbClr val="FFA244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78" name="1"/>
            <p:cNvSpPr/>
            <p:nvPr/>
          </p:nvSpPr>
          <p:spPr>
            <a:xfrm>
              <a:off x="55796" y="12699"/>
              <a:ext cx="26940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80" name="Rounded Rectangle"/>
          <p:cNvSpPr/>
          <p:nvPr/>
        </p:nvSpPr>
        <p:spPr>
          <a:xfrm>
            <a:off x="6172200" y="2819400"/>
            <a:ext cx="1524000" cy="381000"/>
          </a:xfrm>
          <a:prstGeom prst="roundRect">
            <a:avLst>
              <a:gd name="adj" fmla="val 16667"/>
            </a:avLst>
          </a:prstGeom>
          <a:ln w="28575">
            <a:solidFill>
              <a:srgbClr val="FFCA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" name="Rounded Rectangle"/>
          <p:cNvSpPr/>
          <p:nvPr/>
        </p:nvSpPr>
        <p:spPr>
          <a:xfrm>
            <a:off x="6172200" y="3200400"/>
            <a:ext cx="1524000" cy="381000"/>
          </a:xfrm>
          <a:prstGeom prst="roundRect">
            <a:avLst>
              <a:gd name="adj" fmla="val 16667"/>
            </a:avLst>
          </a:prstGeom>
          <a:ln w="28575">
            <a:solidFill>
              <a:srgbClr val="E0E0E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84" name="Group"/>
          <p:cNvGrpSpPr/>
          <p:nvPr/>
        </p:nvGrpSpPr>
        <p:grpSpPr>
          <a:xfrm>
            <a:off x="4267200" y="1143000"/>
            <a:ext cx="381000" cy="381001"/>
            <a:chOff x="0" y="0"/>
            <a:chExt cx="381000" cy="381000"/>
          </a:xfrm>
        </p:grpSpPr>
        <p:sp>
          <p:nvSpPr>
            <p:cNvPr id="82" name="Circle"/>
            <p:cNvSpPr/>
            <p:nvPr/>
          </p:nvSpPr>
          <p:spPr>
            <a:xfrm>
              <a:off x="0" y="0"/>
              <a:ext cx="381000" cy="381001"/>
            </a:xfrm>
            <a:prstGeom prst="ellipse">
              <a:avLst/>
            </a:prstGeom>
            <a:gradFill flip="none" rotWithShape="1">
              <a:gsLst>
                <a:gs pos="0">
                  <a:srgbClr val="D58029"/>
                </a:gs>
                <a:gs pos="80000">
                  <a:srgbClr val="FFA142"/>
                </a:gs>
                <a:gs pos="100000">
                  <a:srgbClr val="FFA244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83" name="3"/>
            <p:cNvSpPr/>
            <p:nvPr/>
          </p:nvSpPr>
          <p:spPr>
            <a:xfrm>
              <a:off x="55795" y="12699"/>
              <a:ext cx="26940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7" name="Group"/>
          <p:cNvGrpSpPr/>
          <p:nvPr/>
        </p:nvGrpSpPr>
        <p:grpSpPr>
          <a:xfrm>
            <a:off x="5181600" y="1905000"/>
            <a:ext cx="381000" cy="381001"/>
            <a:chOff x="0" y="0"/>
            <a:chExt cx="381000" cy="381000"/>
          </a:xfrm>
        </p:grpSpPr>
        <p:sp>
          <p:nvSpPr>
            <p:cNvPr id="85" name="Circle"/>
            <p:cNvSpPr/>
            <p:nvPr/>
          </p:nvSpPr>
          <p:spPr>
            <a:xfrm>
              <a:off x="0" y="0"/>
              <a:ext cx="381000" cy="381001"/>
            </a:xfrm>
            <a:prstGeom prst="ellipse">
              <a:avLst/>
            </a:prstGeom>
            <a:gradFill flip="none" rotWithShape="1">
              <a:gsLst>
                <a:gs pos="0">
                  <a:srgbClr val="D58029"/>
                </a:gs>
                <a:gs pos="80000">
                  <a:srgbClr val="FFA142"/>
                </a:gs>
                <a:gs pos="100000">
                  <a:srgbClr val="FFA244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86" name="2"/>
            <p:cNvSpPr/>
            <p:nvPr/>
          </p:nvSpPr>
          <p:spPr>
            <a:xfrm>
              <a:off x="55795" y="12699"/>
              <a:ext cx="26940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8" name="NIEM IEPD"/>
          <p:cNvSpPr/>
          <p:nvPr/>
        </p:nvSpPr>
        <p:spPr>
          <a:xfrm>
            <a:off x="6248400" y="2819400"/>
            <a:ext cx="1257462" cy="3556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NIEM IEPD</a:t>
            </a:r>
          </a:p>
        </p:txBody>
      </p:sp>
      <p:sp>
        <p:nvSpPr>
          <p:cNvPr id="89" name="CDA IG"/>
          <p:cNvSpPr/>
          <p:nvPr/>
        </p:nvSpPr>
        <p:spPr>
          <a:xfrm>
            <a:off x="6478303" y="3212068"/>
            <a:ext cx="879402" cy="355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CDA IG</a:t>
            </a:r>
          </a:p>
        </p:txBody>
      </p:sp>
      <p:sp>
        <p:nvSpPr>
          <p:cNvPr id="90" name="Shape"/>
          <p:cNvSpPr/>
          <p:nvPr/>
        </p:nvSpPr>
        <p:spPr>
          <a:xfrm>
            <a:off x="1905000" y="3886200"/>
            <a:ext cx="6324600" cy="289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8" y="21600"/>
                </a:moveTo>
                <a:cubicBezTo>
                  <a:pt x="1193" y="21600"/>
                  <a:pt x="824" y="20794"/>
                  <a:pt x="824" y="19800"/>
                </a:cubicBezTo>
                <a:lnTo>
                  <a:pt x="824" y="12600"/>
                </a:lnTo>
                <a:cubicBezTo>
                  <a:pt x="824" y="11606"/>
                  <a:pt x="455" y="10800"/>
                  <a:pt x="0" y="10800"/>
                </a:cubicBezTo>
                <a:cubicBezTo>
                  <a:pt x="455" y="10800"/>
                  <a:pt x="824" y="9994"/>
                  <a:pt x="824" y="9000"/>
                </a:cubicBezTo>
                <a:lnTo>
                  <a:pt x="824" y="1800"/>
                </a:lnTo>
                <a:cubicBezTo>
                  <a:pt x="824" y="806"/>
                  <a:pt x="1193" y="0"/>
                  <a:pt x="1648" y="0"/>
                </a:cubicBezTo>
                <a:moveTo>
                  <a:pt x="19952" y="0"/>
                </a:moveTo>
                <a:cubicBezTo>
                  <a:pt x="20407" y="0"/>
                  <a:pt x="20776" y="806"/>
                  <a:pt x="20776" y="1800"/>
                </a:cubicBezTo>
                <a:lnTo>
                  <a:pt x="20776" y="9000"/>
                </a:lnTo>
                <a:cubicBezTo>
                  <a:pt x="20776" y="9994"/>
                  <a:pt x="21145" y="10800"/>
                  <a:pt x="21600" y="10800"/>
                </a:cubicBezTo>
                <a:cubicBezTo>
                  <a:pt x="21145" y="10800"/>
                  <a:pt x="20776" y="11606"/>
                  <a:pt x="20776" y="12600"/>
                </a:cubicBezTo>
                <a:lnTo>
                  <a:pt x="20776" y="19800"/>
                </a:lnTo>
                <a:cubicBezTo>
                  <a:pt x="20776" y="20794"/>
                  <a:pt x="20407" y="21600"/>
                  <a:pt x="19952" y="21600"/>
                </a:cubicBezTo>
              </a:path>
            </a:pathLst>
          </a:custGeom>
          <a:ln>
            <a:solidFill>
              <a:srgbClr val="9077B0"/>
            </a:solidFill>
          </a:ln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1" name="Terminology Service"/>
          <p:cNvSpPr/>
          <p:nvPr/>
        </p:nvSpPr>
        <p:spPr>
          <a:xfrm>
            <a:off x="2971800" y="5715000"/>
            <a:ext cx="2374900" cy="3175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b="1"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1600">
                <a:latin typeface="Helvetica"/>
                <a:ea typeface="Helvetica"/>
                <a:cs typeface="Helvetica"/>
                <a:sym typeface="Helvetica"/>
              </a:rPr>
              <a:t>Terminology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"/>
          <p:cNvGrpSpPr/>
          <p:nvPr/>
        </p:nvGrpSpPr>
        <p:grpSpPr>
          <a:xfrm>
            <a:off x="381000" y="1676400"/>
            <a:ext cx="990600" cy="762001"/>
            <a:chOff x="0" y="0"/>
            <a:chExt cx="990600" cy="762000"/>
          </a:xfrm>
        </p:grpSpPr>
        <p:sp>
          <p:nvSpPr>
            <p:cNvPr id="97" name="Oval"/>
            <p:cNvSpPr/>
            <p:nvPr/>
          </p:nvSpPr>
          <p:spPr>
            <a:xfrm>
              <a:off x="0" y="0"/>
              <a:ext cx="990600" cy="762001"/>
            </a:xfrm>
            <a:prstGeom prst="ellipse">
              <a:avLst/>
            </a:prstGeom>
            <a:gradFill flip="none" rotWithShape="1">
              <a:gsLst>
                <a:gs pos="0">
                  <a:srgbClr val="88A346"/>
                </a:gs>
                <a:gs pos="80000">
                  <a:srgbClr val="AACB5A"/>
                </a:gs>
                <a:gs pos="100000">
                  <a:srgbClr val="ABCE57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98" name="Use Case"/>
            <p:cNvSpPr/>
            <p:nvPr/>
          </p:nvSpPr>
          <p:spPr>
            <a:xfrm>
              <a:off x="146050" y="63500"/>
              <a:ext cx="698500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Calibri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Use Case</a:t>
              </a:r>
            </a:p>
          </p:txBody>
        </p:sp>
      </p:grpSp>
      <p:pic>
        <p:nvPicPr>
          <p:cNvPr id="10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447800"/>
            <a:ext cx="1219200" cy="1219200"/>
          </a:xfrm>
          <a:prstGeom prst="rect">
            <a:avLst/>
          </a:prstGeom>
        </p:spPr>
      </p:pic>
      <p:sp>
        <p:nvSpPr>
          <p:cNvPr id="141" name="Connection Line"/>
          <p:cNvSpPr/>
          <p:nvPr/>
        </p:nvSpPr>
        <p:spPr>
          <a:xfrm>
            <a:off x="1371413" y="2057399"/>
            <a:ext cx="2057587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937AB2"/>
            </a:solidFill>
            <a:prstDash val="sysDot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02" name="Information…"/>
          <p:cNvSpPr/>
          <p:nvPr/>
        </p:nvSpPr>
        <p:spPr>
          <a:xfrm>
            <a:off x="1459709" y="1752600"/>
            <a:ext cx="1690552" cy="6350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ctr"/>
            <a:r>
              <a:t>Information</a:t>
            </a:r>
          </a:p>
          <a:p>
            <a:pPr algn="ctr"/>
            <a:r>
              <a:t> Requirements</a:t>
            </a:r>
          </a:p>
        </p:txBody>
      </p:sp>
      <p:sp>
        <p:nvSpPr>
          <p:cNvPr id="103" name="Line"/>
          <p:cNvSpPr/>
          <p:nvPr/>
        </p:nvSpPr>
        <p:spPr>
          <a:xfrm flipH="1">
            <a:off x="3669267" y="2743993"/>
            <a:ext cx="796" cy="1980407"/>
          </a:xfrm>
          <a:prstGeom prst="line">
            <a:avLst/>
          </a:prstGeom>
          <a:ln w="38100">
            <a:solidFill>
              <a:srgbClr val="CD665F"/>
            </a:solidFill>
            <a:prstDash val="sysDot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4" name="Coded Concept"/>
          <p:cNvSpPr/>
          <p:nvPr/>
        </p:nvSpPr>
        <p:spPr>
          <a:xfrm rot="5400000">
            <a:off x="2966187" y="3592680"/>
            <a:ext cx="1789226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Coded Concept</a:t>
            </a:r>
          </a:p>
        </p:txBody>
      </p:sp>
      <p:grpSp>
        <p:nvGrpSpPr>
          <p:cNvPr id="107" name="Group"/>
          <p:cNvGrpSpPr/>
          <p:nvPr/>
        </p:nvGrpSpPr>
        <p:grpSpPr>
          <a:xfrm>
            <a:off x="2971800" y="4724400"/>
            <a:ext cx="2286000" cy="609600"/>
            <a:chOff x="0" y="0"/>
            <a:chExt cx="2286000" cy="609600"/>
          </a:xfrm>
        </p:grpSpPr>
        <p:sp>
          <p:nvSpPr>
            <p:cNvPr id="105" name="Rounded Rectangle"/>
            <p:cNvSpPr/>
            <p:nvPr/>
          </p:nvSpPr>
          <p:spPr>
            <a:xfrm>
              <a:off x="0" y="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296C7B"/>
            </a:soli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106" name="Terminology Model"/>
            <p:cNvSpPr/>
            <p:nvPr/>
          </p:nvSpPr>
          <p:spPr>
            <a:xfrm>
              <a:off x="31750" y="127000"/>
              <a:ext cx="222250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Calibri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Terminology Model</a:t>
              </a:r>
            </a:p>
          </p:txBody>
        </p:sp>
      </p:grpSp>
      <p:sp>
        <p:nvSpPr>
          <p:cNvPr id="108" name="Line"/>
          <p:cNvSpPr/>
          <p:nvPr/>
        </p:nvSpPr>
        <p:spPr>
          <a:xfrm flipH="1">
            <a:off x="4266405" y="2743199"/>
            <a:ext cx="795" cy="1980407"/>
          </a:xfrm>
          <a:prstGeom prst="line">
            <a:avLst/>
          </a:prstGeom>
          <a:ln w="38100">
            <a:solidFill>
              <a:srgbClr val="CD665F"/>
            </a:solidFill>
            <a:head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" name="Value Set Binding"/>
          <p:cNvSpPr/>
          <p:nvPr/>
        </p:nvSpPr>
        <p:spPr>
          <a:xfrm rot="5400000">
            <a:off x="3451550" y="3741682"/>
            <a:ext cx="2014365" cy="355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Value Set Binding</a:t>
            </a:r>
          </a:p>
        </p:txBody>
      </p:sp>
      <p:pic>
        <p:nvPicPr>
          <p:cNvPr id="11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0" y="1447800"/>
            <a:ext cx="1219200" cy="1219200"/>
          </a:xfrm>
          <a:prstGeom prst="rect">
            <a:avLst/>
          </a:prstGeom>
          <a:ln>
            <a:solidFill>
              <a:srgbClr val="B68E00"/>
            </a:solidFill>
          </a:ln>
          <a:effectLst>
            <a:outerShdw sx="100000" sy="100000" kx="0" ky="0" algn="b" rotWithShape="0" blurRad="292100" dist="139700" dir="2700000">
              <a:srgbClr val="424242">
                <a:alpha val="64999"/>
              </a:srgbClr>
            </a:outerShdw>
          </a:effectLst>
        </p:spPr>
      </p:pic>
      <p:sp>
        <p:nvSpPr>
          <p:cNvPr id="111" name="HITSP C80/35"/>
          <p:cNvSpPr/>
          <p:nvPr/>
        </p:nvSpPr>
        <p:spPr>
          <a:xfrm>
            <a:off x="4648200" y="4419600"/>
            <a:ext cx="1742232" cy="3556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Calibri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HITSP C80/35</a:t>
            </a:r>
          </a:p>
        </p:txBody>
      </p:sp>
      <p:sp>
        <p:nvSpPr>
          <p:cNvPr id="142" name="Connection Line"/>
          <p:cNvSpPr/>
          <p:nvPr/>
        </p:nvSpPr>
        <p:spPr>
          <a:xfrm>
            <a:off x="4648199" y="2057401"/>
            <a:ext cx="2586039" cy="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937AB2"/>
            </a:solidFill>
            <a:prstDash val="sysDot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13" name="HITSP IS01"/>
          <p:cNvSpPr/>
          <p:nvPr/>
        </p:nvSpPr>
        <p:spPr>
          <a:xfrm>
            <a:off x="304799" y="1371600"/>
            <a:ext cx="1354908" cy="3556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Calibri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HITSP IS01</a:t>
            </a:r>
          </a:p>
        </p:txBody>
      </p:sp>
      <p:sp>
        <p:nvSpPr>
          <p:cNvPr id="114" name="Semantic Model Metadata"/>
          <p:cNvSpPr/>
          <p:nvPr/>
        </p:nvSpPr>
        <p:spPr>
          <a:xfrm>
            <a:off x="4571384" y="2133600"/>
            <a:ext cx="2755901" cy="6350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ctr"/>
            <a:r>
              <a:rPr i="1">
                <a:latin typeface="Helvetica"/>
                <a:ea typeface="Helvetica"/>
                <a:cs typeface="Helvetica"/>
                <a:sym typeface="Helvetica"/>
              </a:rPr>
              <a:t>Semantic Model Metadata</a:t>
            </a:r>
            <a:br/>
          </a:p>
        </p:txBody>
      </p:sp>
      <p:grpSp>
        <p:nvGrpSpPr>
          <p:cNvPr id="117" name="Group"/>
          <p:cNvGrpSpPr/>
          <p:nvPr/>
        </p:nvGrpSpPr>
        <p:grpSpPr>
          <a:xfrm>
            <a:off x="2971800" y="5854700"/>
            <a:ext cx="2286000" cy="635001"/>
            <a:chOff x="0" y="0"/>
            <a:chExt cx="2286000" cy="635000"/>
          </a:xfrm>
        </p:grpSpPr>
        <p:sp>
          <p:nvSpPr>
            <p:cNvPr id="115" name="Rounded Rectangle"/>
            <p:cNvSpPr/>
            <p:nvPr/>
          </p:nvSpPr>
          <p:spPr>
            <a:xfrm>
              <a:off x="0" y="12699"/>
              <a:ext cx="2286000" cy="60960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58029"/>
                </a:gs>
                <a:gs pos="80000">
                  <a:srgbClr val="FFA142"/>
                </a:gs>
                <a:gs pos="100000">
                  <a:srgbClr val="FFA244"/>
                </a:gs>
              </a:gsLst>
              <a:lin ang="16200000" scaled="0"/>
            </a:gradFill>
            <a:ln w="9525" cap="flat">
              <a:solidFill>
                <a:srgbClr val="929292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116" name="Standard Coding System"/>
            <p:cNvSpPr/>
            <p:nvPr/>
          </p:nvSpPr>
          <p:spPr>
            <a:xfrm>
              <a:off x="31750" y="0"/>
              <a:ext cx="2222500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Standard Coding System</a:t>
              </a:r>
            </a:p>
          </p:txBody>
        </p:sp>
      </p:grpSp>
      <p:sp>
        <p:nvSpPr>
          <p:cNvPr id="143" name="Connection Line"/>
          <p:cNvSpPr/>
          <p:nvPr/>
        </p:nvSpPr>
        <p:spPr>
          <a:xfrm>
            <a:off x="4114800" y="5334000"/>
            <a:ext cx="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38100">
            <a:solidFill>
              <a:srgbClr val="CD665F"/>
            </a:solidFill>
            <a:headEnd type="triangle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121" name="Group"/>
          <p:cNvGrpSpPr/>
          <p:nvPr/>
        </p:nvGrpSpPr>
        <p:grpSpPr>
          <a:xfrm>
            <a:off x="3124200" y="5930900"/>
            <a:ext cx="2286000" cy="635001"/>
            <a:chOff x="0" y="0"/>
            <a:chExt cx="2286000" cy="635000"/>
          </a:xfrm>
        </p:grpSpPr>
        <p:sp>
          <p:nvSpPr>
            <p:cNvPr id="119" name="Rounded Rectangle"/>
            <p:cNvSpPr/>
            <p:nvPr/>
          </p:nvSpPr>
          <p:spPr>
            <a:xfrm>
              <a:off x="0" y="12699"/>
              <a:ext cx="2286000" cy="609601"/>
            </a:xfrm>
            <a:prstGeom prst="roundRect">
              <a:avLst>
                <a:gd name="adj" fmla="val 16667"/>
              </a:avLst>
            </a:prstGeom>
            <a:solidFill>
              <a:srgbClr val="FFCA00"/>
            </a:solidFill>
            <a:ln w="9525" cap="flat">
              <a:solidFill>
                <a:srgbClr val="929292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120" name="Standard Coding System"/>
            <p:cNvSpPr/>
            <p:nvPr/>
          </p:nvSpPr>
          <p:spPr>
            <a:xfrm>
              <a:off x="31750" y="0"/>
              <a:ext cx="2222500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Standard Coding System</a:t>
              </a:r>
            </a:p>
          </p:txBody>
        </p:sp>
      </p:grpSp>
      <p:grpSp>
        <p:nvGrpSpPr>
          <p:cNvPr id="124" name="Group"/>
          <p:cNvGrpSpPr/>
          <p:nvPr/>
        </p:nvGrpSpPr>
        <p:grpSpPr>
          <a:xfrm>
            <a:off x="3276600" y="6007100"/>
            <a:ext cx="2286000" cy="635001"/>
            <a:chOff x="0" y="0"/>
            <a:chExt cx="2286000" cy="635000"/>
          </a:xfrm>
        </p:grpSpPr>
        <p:sp>
          <p:nvSpPr>
            <p:cNvPr id="122" name="Rounded Rectangle"/>
            <p:cNvSpPr/>
            <p:nvPr/>
          </p:nvSpPr>
          <p:spPr>
            <a:xfrm>
              <a:off x="0" y="12699"/>
              <a:ext cx="2286000" cy="609601"/>
            </a:xfrm>
            <a:prstGeom prst="roundRect">
              <a:avLst>
                <a:gd name="adj" fmla="val 16667"/>
              </a:avLst>
            </a:prstGeom>
            <a:solidFill>
              <a:srgbClr val="A1D562"/>
            </a:solidFill>
            <a:ln w="9525" cap="flat">
              <a:solidFill>
                <a:srgbClr val="929292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123" name="Standard Coding System"/>
            <p:cNvSpPr/>
            <p:nvPr/>
          </p:nvSpPr>
          <p:spPr>
            <a:xfrm>
              <a:off x="31750" y="0"/>
              <a:ext cx="2222500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Standard Coding System</a:t>
              </a:r>
            </a:p>
          </p:txBody>
        </p:sp>
      </p:grpSp>
      <p:grpSp>
        <p:nvGrpSpPr>
          <p:cNvPr id="127" name="Group"/>
          <p:cNvGrpSpPr/>
          <p:nvPr/>
        </p:nvGrpSpPr>
        <p:grpSpPr>
          <a:xfrm>
            <a:off x="3429000" y="6083300"/>
            <a:ext cx="2286000" cy="635001"/>
            <a:chOff x="0" y="0"/>
            <a:chExt cx="2286000" cy="635000"/>
          </a:xfrm>
        </p:grpSpPr>
        <p:sp>
          <p:nvSpPr>
            <p:cNvPr id="125" name="Rounded Rectangle"/>
            <p:cNvSpPr/>
            <p:nvPr/>
          </p:nvSpPr>
          <p:spPr>
            <a:xfrm>
              <a:off x="0" y="12699"/>
              <a:ext cx="2286000" cy="609601"/>
            </a:xfrm>
            <a:prstGeom prst="roundRect">
              <a:avLst>
                <a:gd name="adj" fmla="val 16667"/>
              </a:avLst>
            </a:prstGeom>
            <a:solidFill>
              <a:srgbClr val="00BA63"/>
            </a:solidFill>
            <a:ln w="9525" cap="flat">
              <a:solidFill>
                <a:srgbClr val="929292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126" name="Standard Coding System"/>
            <p:cNvSpPr/>
            <p:nvPr/>
          </p:nvSpPr>
          <p:spPr>
            <a:xfrm>
              <a:off x="31750" y="0"/>
              <a:ext cx="2222500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i="1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i="0">
                  <a:effectLst/>
                  <a:latin typeface="+mn-lt"/>
                  <a:ea typeface="+mn-ea"/>
                  <a:cs typeface="+mn-cs"/>
                  <a:sym typeface="Calibri"/>
                </a:defRPr>
              </a:pPr>
              <a:r>
                <a:rPr i="1"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rPr>
                <a:t>Standard Coding System</a:t>
              </a:r>
            </a:p>
          </p:txBody>
        </p:sp>
      </p:grpSp>
      <p:grpSp>
        <p:nvGrpSpPr>
          <p:cNvPr id="130" name="Group"/>
          <p:cNvGrpSpPr/>
          <p:nvPr/>
        </p:nvGrpSpPr>
        <p:grpSpPr>
          <a:xfrm>
            <a:off x="2133600" y="1422400"/>
            <a:ext cx="304800" cy="355601"/>
            <a:chOff x="0" y="0"/>
            <a:chExt cx="304800" cy="355600"/>
          </a:xfrm>
        </p:grpSpPr>
        <p:sp>
          <p:nvSpPr>
            <p:cNvPr id="128" name="Circle"/>
            <p:cNvSpPr/>
            <p:nvPr/>
          </p:nvSpPr>
          <p:spPr>
            <a:xfrm>
              <a:off x="0" y="25399"/>
              <a:ext cx="304800" cy="304802"/>
            </a:xfrm>
            <a:prstGeom prst="ellipse">
              <a:avLst/>
            </a:prstGeom>
            <a:solidFill>
              <a:srgbClr val="6095C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129" name="1"/>
            <p:cNvSpPr/>
            <p:nvPr/>
          </p:nvSpPr>
          <p:spPr>
            <a:xfrm>
              <a:off x="44450" y="0"/>
              <a:ext cx="215900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33" name="Group"/>
          <p:cNvGrpSpPr/>
          <p:nvPr/>
        </p:nvGrpSpPr>
        <p:grpSpPr>
          <a:xfrm>
            <a:off x="3810000" y="2641600"/>
            <a:ext cx="304800" cy="355601"/>
            <a:chOff x="0" y="0"/>
            <a:chExt cx="304800" cy="355600"/>
          </a:xfrm>
        </p:grpSpPr>
        <p:sp>
          <p:nvSpPr>
            <p:cNvPr id="131" name="Circle"/>
            <p:cNvSpPr/>
            <p:nvPr/>
          </p:nvSpPr>
          <p:spPr>
            <a:xfrm>
              <a:off x="0" y="25399"/>
              <a:ext cx="304800" cy="304802"/>
            </a:xfrm>
            <a:prstGeom prst="ellipse">
              <a:avLst/>
            </a:prstGeom>
            <a:solidFill>
              <a:srgbClr val="6095C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132" name="2"/>
            <p:cNvSpPr/>
            <p:nvPr/>
          </p:nvSpPr>
          <p:spPr>
            <a:xfrm>
              <a:off x="44450" y="0"/>
              <a:ext cx="215900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5715000" y="1574800"/>
            <a:ext cx="304800" cy="355601"/>
            <a:chOff x="0" y="0"/>
            <a:chExt cx="304800" cy="355600"/>
          </a:xfrm>
        </p:grpSpPr>
        <p:sp>
          <p:nvSpPr>
            <p:cNvPr id="134" name="Circle"/>
            <p:cNvSpPr/>
            <p:nvPr/>
          </p:nvSpPr>
          <p:spPr>
            <a:xfrm>
              <a:off x="0" y="25399"/>
              <a:ext cx="304800" cy="304802"/>
            </a:xfrm>
            <a:prstGeom prst="ellipse">
              <a:avLst/>
            </a:prstGeom>
            <a:solidFill>
              <a:srgbClr val="6095C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135" name="3"/>
            <p:cNvSpPr/>
            <p:nvPr/>
          </p:nvSpPr>
          <p:spPr>
            <a:xfrm>
              <a:off x="44450" y="0"/>
              <a:ext cx="215900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37" name="FHIM.emx"/>
          <p:cNvSpPr/>
          <p:nvPr/>
        </p:nvSpPr>
        <p:spPr>
          <a:xfrm>
            <a:off x="3427648" y="1230867"/>
            <a:ext cx="1195512" cy="355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i="0">
                <a:latin typeface="+mn-lt"/>
                <a:ea typeface="+mn-ea"/>
                <a:cs typeface="+mn-cs"/>
                <a:sym typeface="Calibri"/>
              </a:defRPr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FHIM.emx</a:t>
            </a:r>
          </a:p>
        </p:txBody>
      </p:sp>
      <p:sp>
        <p:nvSpPr>
          <p:cNvPr id="138" name="FHIM.emx"/>
          <p:cNvSpPr/>
          <p:nvPr/>
        </p:nvSpPr>
        <p:spPr>
          <a:xfrm>
            <a:off x="7161448" y="1143000"/>
            <a:ext cx="1195512" cy="3556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i="0">
                <a:latin typeface="+mn-lt"/>
                <a:ea typeface="+mn-ea"/>
                <a:cs typeface="+mn-cs"/>
                <a:sym typeface="Calibri"/>
              </a:defRPr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FHIM.emx</a:t>
            </a:r>
          </a:p>
        </p:txBody>
      </p:sp>
      <p:sp>
        <p:nvSpPr>
          <p:cNvPr id="139" name="Harmonized…"/>
          <p:cNvSpPr/>
          <p:nvPr/>
        </p:nvSpPr>
        <p:spPr>
          <a:xfrm>
            <a:off x="6413100" y="3048000"/>
            <a:ext cx="3012145" cy="6350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ctr"/>
            <a:r>
              <a:t>Harmonized</a:t>
            </a:r>
          </a:p>
          <a:p>
            <a:pPr algn="ctr"/>
            <a:r>
              <a:t>HITSP C35. C36, C37, C83</a:t>
            </a:r>
          </a:p>
        </p:txBody>
      </p:sp>
      <p:sp>
        <p:nvSpPr>
          <p:cNvPr id="140" name="Prototype Steps -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 Steps - 1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rototype Steps -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 Steps -2</a:t>
            </a:r>
          </a:p>
        </p:txBody>
      </p:sp>
      <p:sp>
        <p:nvSpPr>
          <p:cNvPr id="146" name="CDA HITSP C37"/>
          <p:cNvSpPr/>
          <p:nvPr/>
        </p:nvSpPr>
        <p:spPr>
          <a:xfrm>
            <a:off x="3581400" y="1371600"/>
            <a:ext cx="1899171" cy="3556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Calibri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CDA HITSP C37</a:t>
            </a:r>
          </a:p>
        </p:txBody>
      </p:sp>
      <p:sp>
        <p:nvSpPr>
          <p:cNvPr id="147" name="RSA 8.02 + MDHT Tools"/>
          <p:cNvSpPr/>
          <p:nvPr/>
        </p:nvSpPr>
        <p:spPr>
          <a:xfrm>
            <a:off x="866914" y="6096000"/>
            <a:ext cx="3229918" cy="3810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2000">
                <a:latin typeface="Helvetica"/>
                <a:ea typeface="Helvetica"/>
                <a:cs typeface="Helvetica"/>
                <a:sym typeface="Helvetica"/>
              </a:rPr>
              <a:t>RSA 8.02 + MDHT Tools</a:t>
            </a:r>
          </a:p>
        </p:txBody>
      </p:sp>
      <p:pic>
        <p:nvPicPr>
          <p:cNvPr id="14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133600"/>
            <a:ext cx="1219200" cy="1219200"/>
          </a:xfrm>
          <a:prstGeom prst="rect">
            <a:avLst/>
          </a:prstGeom>
          <a:ln>
            <a:solidFill>
              <a:srgbClr val="B68E00"/>
            </a:solidFill>
          </a:ln>
          <a:effectLst>
            <a:outerShdw sx="100000" sy="100000" kx="0" ky="0" algn="b" rotWithShape="0" blurRad="292100" dist="139700" dir="2700000">
              <a:srgbClr val="424242">
                <a:alpha val="64999"/>
              </a:srgbClr>
            </a:outerShdw>
          </a:effectLst>
        </p:spPr>
      </p:pic>
      <p:sp>
        <p:nvSpPr>
          <p:cNvPr id="149" name="FHIM.emx"/>
          <p:cNvSpPr/>
          <p:nvPr/>
        </p:nvSpPr>
        <p:spPr>
          <a:xfrm>
            <a:off x="685800" y="1676400"/>
            <a:ext cx="1195512" cy="3556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i="0">
                <a:latin typeface="+mn-lt"/>
                <a:ea typeface="+mn-ea"/>
                <a:cs typeface="+mn-cs"/>
                <a:sym typeface="Calibri"/>
              </a:defRPr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FHIM.emx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28600" y="5029200"/>
            <a:ext cx="2286000" cy="609600"/>
            <a:chOff x="0" y="0"/>
            <a:chExt cx="2286000" cy="609600"/>
          </a:xfrm>
        </p:grpSpPr>
        <p:sp>
          <p:nvSpPr>
            <p:cNvPr id="150" name="Rounded Rectangle"/>
            <p:cNvSpPr/>
            <p:nvPr/>
          </p:nvSpPr>
          <p:spPr>
            <a:xfrm>
              <a:off x="0" y="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296C7B"/>
            </a:soli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151" name="Terminology Model"/>
            <p:cNvSpPr/>
            <p:nvPr/>
          </p:nvSpPr>
          <p:spPr>
            <a:xfrm>
              <a:off x="31750" y="127000"/>
              <a:ext cx="222250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Calibri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Terminology Model</a:t>
              </a:r>
            </a:p>
          </p:txBody>
        </p:sp>
      </p:grpSp>
      <p:sp>
        <p:nvSpPr>
          <p:cNvPr id="153" name="Line"/>
          <p:cNvSpPr/>
          <p:nvPr/>
        </p:nvSpPr>
        <p:spPr>
          <a:xfrm flipH="1">
            <a:off x="1447799" y="3352800"/>
            <a:ext cx="1589" cy="1675607"/>
          </a:xfrm>
          <a:prstGeom prst="line">
            <a:avLst/>
          </a:prstGeom>
          <a:ln w="38100">
            <a:solidFill>
              <a:srgbClr val="CD665F"/>
            </a:solidFill>
            <a:prstDash val="sysDot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4" name="References"/>
          <p:cNvSpPr/>
          <p:nvPr/>
        </p:nvSpPr>
        <p:spPr>
          <a:xfrm rot="16200000">
            <a:off x="596616" y="3939980"/>
            <a:ext cx="1295971" cy="355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i="0">
                <a:latin typeface="+mn-lt"/>
                <a:ea typeface="+mn-ea"/>
                <a:cs typeface="+mn-cs"/>
                <a:sym typeface="Calibri"/>
              </a:defRPr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References</a:t>
            </a:r>
          </a:p>
        </p:txBody>
      </p:sp>
      <p:sp>
        <p:nvSpPr>
          <p:cNvPr id="155" name="Clinical Document"/>
          <p:cNvSpPr/>
          <p:nvPr/>
        </p:nvSpPr>
        <p:spPr>
          <a:xfrm>
            <a:off x="3657600" y="1752600"/>
            <a:ext cx="927100" cy="533400"/>
          </a:xfrm>
          <a:prstGeom prst="rect">
            <a:avLst/>
          </a:prstGeom>
          <a:gradFill>
            <a:gsLst>
              <a:gs pos="0">
                <a:srgbClr val="3298AF"/>
              </a:gs>
              <a:gs pos="80000">
                <a:srgbClr val="40BEDA"/>
              </a:gs>
              <a:gs pos="100000">
                <a:srgbClr val="3CC0DE"/>
              </a:gs>
            </a:gsLst>
            <a:lin ang="16200000"/>
          </a:gradFill>
          <a:ln w="12700"/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Clinical Document</a:t>
            </a:r>
          </a:p>
        </p:txBody>
      </p:sp>
      <p:sp>
        <p:nvSpPr>
          <p:cNvPr id="156" name="Header"/>
          <p:cNvSpPr/>
          <p:nvPr/>
        </p:nvSpPr>
        <p:spPr>
          <a:xfrm>
            <a:off x="4800600" y="1828800"/>
            <a:ext cx="850900" cy="381000"/>
          </a:xfrm>
          <a:prstGeom prst="rect">
            <a:avLst/>
          </a:prstGeom>
          <a:solidFill>
            <a:srgbClr val="937AB2"/>
          </a:solidFill>
          <a:ln w="25400">
            <a:solidFill>
              <a:srgbClr val="715E8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>
              <a:defRPr sz="1800"/>
            </a:pPr>
            <a:r>
              <a:rPr sz="1200"/>
              <a:t>Header</a:t>
            </a:r>
          </a:p>
        </p:txBody>
      </p:sp>
      <p:sp>
        <p:nvSpPr>
          <p:cNvPr id="157" name="Section"/>
          <p:cNvSpPr/>
          <p:nvPr/>
        </p:nvSpPr>
        <p:spPr>
          <a:xfrm>
            <a:off x="4800600" y="2514600"/>
            <a:ext cx="850900" cy="381000"/>
          </a:xfrm>
          <a:prstGeom prst="rect">
            <a:avLst/>
          </a:prstGeom>
          <a:solidFill>
            <a:srgbClr val="CD665F"/>
          </a:solidFill>
          <a:ln w="25400">
            <a:solidFill>
              <a:srgbClr val="9F4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>
              <a:defRPr sz="1800"/>
            </a:pPr>
            <a:r>
              <a:rPr sz="1200"/>
              <a:t>Section</a:t>
            </a:r>
          </a:p>
        </p:txBody>
      </p:sp>
      <p:sp>
        <p:nvSpPr>
          <p:cNvPr id="158" name="Entry"/>
          <p:cNvSpPr/>
          <p:nvPr/>
        </p:nvSpPr>
        <p:spPr>
          <a:xfrm>
            <a:off x="5791200" y="2971800"/>
            <a:ext cx="698500" cy="304800"/>
          </a:xfrm>
          <a:prstGeom prst="rect">
            <a:avLst/>
          </a:prstGeom>
          <a:solidFill>
            <a:srgbClr val="AAC56C"/>
          </a:solidFill>
          <a:ln w="25400">
            <a:solidFill>
              <a:srgbClr val="83985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>
              <a:defRPr sz="1800"/>
            </a:pPr>
            <a:r>
              <a:rPr sz="1200"/>
              <a:t>Entry</a:t>
            </a:r>
          </a:p>
        </p:txBody>
      </p:sp>
      <p:cxnSp>
        <p:nvCxnSpPr>
          <p:cNvPr id="159" name="Connection Line"/>
          <p:cNvCxnSpPr>
            <a:stCxn id="155" idx="0"/>
            <a:endCxn id="156" idx="0"/>
          </p:cNvCxnSpPr>
          <p:nvPr/>
        </p:nvCxnSpPr>
        <p:spPr>
          <a:xfrm>
            <a:off x="4121150" y="2019300"/>
            <a:ext cx="1104900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60" name="Connection Line"/>
          <p:cNvCxnSpPr>
            <a:stCxn id="155" idx="0"/>
            <a:endCxn id="157" idx="0"/>
          </p:cNvCxnSpPr>
          <p:nvPr/>
        </p:nvCxnSpPr>
        <p:spPr>
          <a:xfrm>
            <a:off x="4121150" y="2019300"/>
            <a:ext cx="1104900" cy="6858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161" name="*"/>
          <p:cNvSpPr/>
          <p:nvPr/>
        </p:nvSpPr>
        <p:spPr>
          <a:xfrm>
            <a:off x="4495800" y="2438400"/>
            <a:ext cx="199071" cy="3556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*</a:t>
            </a:r>
          </a:p>
        </p:txBody>
      </p:sp>
      <p:cxnSp>
        <p:nvCxnSpPr>
          <p:cNvPr id="162" name="Connection Line"/>
          <p:cNvCxnSpPr>
            <a:stCxn id="157" idx="0"/>
            <a:endCxn id="158" idx="0"/>
          </p:cNvCxnSpPr>
          <p:nvPr/>
        </p:nvCxnSpPr>
        <p:spPr>
          <a:xfrm>
            <a:off x="5226050" y="2705100"/>
            <a:ext cx="914400" cy="4191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163" name="*"/>
          <p:cNvSpPr/>
          <p:nvPr/>
        </p:nvSpPr>
        <p:spPr>
          <a:xfrm>
            <a:off x="5567317" y="2831068"/>
            <a:ext cx="236583" cy="355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/>
            <a:r>
              <a:t>*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6324600" y="3352800"/>
            <a:ext cx="685800" cy="304800"/>
            <a:chOff x="0" y="0"/>
            <a:chExt cx="685800" cy="304800"/>
          </a:xfrm>
        </p:grpSpPr>
        <p:sp>
          <p:nvSpPr>
            <p:cNvPr id="164" name="Shape"/>
            <p:cNvSpPr/>
            <p:nvPr/>
          </p:nvSpPr>
          <p:spPr>
            <a:xfrm>
              <a:off x="0" y="0"/>
              <a:ext cx="6858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884" y="3600"/>
                    <a:pt x="1600" y="1988"/>
                    <a:pt x="1600" y="0"/>
                  </a:cubicBezTo>
                  <a:lnTo>
                    <a:pt x="20000" y="0"/>
                  </a:lnTo>
                  <a:cubicBezTo>
                    <a:pt x="20000" y="1988"/>
                    <a:pt x="20716" y="3600"/>
                    <a:pt x="21600" y="3600"/>
                  </a:cubicBezTo>
                  <a:lnTo>
                    <a:pt x="21600" y="18000"/>
                  </a:lnTo>
                  <a:cubicBezTo>
                    <a:pt x="20716" y="18000"/>
                    <a:pt x="20000" y="19612"/>
                    <a:pt x="20000" y="21600"/>
                  </a:cubicBezTo>
                  <a:lnTo>
                    <a:pt x="1600" y="21600"/>
                  </a:lnTo>
                  <a:cubicBezTo>
                    <a:pt x="1600" y="19612"/>
                    <a:pt x="884" y="18000"/>
                    <a:pt x="0" y="18000"/>
                  </a:cubicBezTo>
                  <a:close/>
                </a:path>
              </a:pathLst>
            </a:custGeom>
            <a:noFill/>
            <a:ln w="25400" cap="flat">
              <a:solidFill>
                <a:srgbClr val="49729C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165" name="Choice"/>
            <p:cNvSpPr/>
            <p:nvPr/>
          </p:nvSpPr>
          <p:spPr>
            <a:xfrm>
              <a:off x="35921" y="38099"/>
              <a:ext cx="61395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CE1C00"/>
                </a:buClr>
                <a:defRPr b="1" sz="1000">
                  <a:solidFill>
                    <a:srgbClr val="CE1C00"/>
                  </a:solidFill>
                  <a:uFill>
                    <a:solidFill>
                      <a:srgbClr val="CE1C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b="1" sz="1000">
                  <a:solidFill>
                    <a:srgbClr val="CE1C00"/>
                  </a:solidFill>
                  <a:uFill>
                    <a:solidFill>
                      <a:srgbClr val="CE1C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Choice</a:t>
              </a:r>
            </a:p>
          </p:txBody>
        </p:sp>
      </p:grpSp>
      <p:sp>
        <p:nvSpPr>
          <p:cNvPr id="222" name="Connection Line"/>
          <p:cNvSpPr/>
          <p:nvPr/>
        </p:nvSpPr>
        <p:spPr>
          <a:xfrm>
            <a:off x="6368838" y="3289300"/>
            <a:ext cx="70274" cy="5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 rot="10800000">
            <a:off x="5219700" y="2286000"/>
            <a:ext cx="627855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82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864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" name="*"/>
          <p:cNvSpPr/>
          <p:nvPr/>
        </p:nvSpPr>
        <p:spPr>
          <a:xfrm>
            <a:off x="4957717" y="2286000"/>
            <a:ext cx="199071" cy="3556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*</a:t>
            </a:r>
          </a:p>
        </p:txBody>
      </p:sp>
      <p:sp>
        <p:nvSpPr>
          <p:cNvPr id="170" name="Act"/>
          <p:cNvSpPr/>
          <p:nvPr/>
        </p:nvSpPr>
        <p:spPr>
          <a:xfrm>
            <a:off x="7162800" y="3352800"/>
            <a:ext cx="1384300" cy="304800"/>
          </a:xfrm>
          <a:prstGeom prst="rect">
            <a:avLst/>
          </a:prstGeom>
          <a:gradFill>
            <a:gsLst>
              <a:gs pos="0">
                <a:srgbClr val="C9E3FF"/>
              </a:gs>
              <a:gs pos="35000">
                <a:srgbClr val="D9EBFF"/>
              </a:gs>
              <a:gs pos="100000">
                <a:srgbClr val="F1F8FF"/>
              </a:gs>
            </a:gsLst>
            <a:lin ang="16200000"/>
          </a:gradFill>
          <a:ln>
            <a:solidFill>
              <a:srgbClr val="5B92C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defRPr sz="1100"/>
            </a:lvl1pPr>
          </a:lstStyle>
          <a:p>
            <a:pPr>
              <a:defRPr sz="1800"/>
            </a:pPr>
            <a:r>
              <a:rPr sz="1100"/>
              <a:t>Act</a:t>
            </a:r>
          </a:p>
        </p:txBody>
      </p:sp>
      <p:sp>
        <p:nvSpPr>
          <p:cNvPr id="223" name="Connection Line"/>
          <p:cNvSpPr/>
          <p:nvPr/>
        </p:nvSpPr>
        <p:spPr>
          <a:xfrm>
            <a:off x="7023100" y="3505200"/>
            <a:ext cx="13493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2" name="Encounter"/>
          <p:cNvSpPr/>
          <p:nvPr/>
        </p:nvSpPr>
        <p:spPr>
          <a:xfrm>
            <a:off x="7162800" y="3733800"/>
            <a:ext cx="1384300" cy="304800"/>
          </a:xfrm>
          <a:prstGeom prst="rect">
            <a:avLst/>
          </a:prstGeom>
          <a:gradFill>
            <a:gsLst>
              <a:gs pos="0">
                <a:srgbClr val="C9E3FF"/>
              </a:gs>
              <a:gs pos="35000">
                <a:srgbClr val="D9EBFF"/>
              </a:gs>
              <a:gs pos="100000">
                <a:srgbClr val="F1F8FF"/>
              </a:gs>
            </a:gsLst>
            <a:lin ang="16200000"/>
          </a:gradFill>
          <a:ln>
            <a:solidFill>
              <a:srgbClr val="5B92C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defRPr sz="1100"/>
            </a:lvl1pPr>
          </a:lstStyle>
          <a:p>
            <a:pPr>
              <a:defRPr sz="1800"/>
            </a:pPr>
            <a:r>
              <a:rPr sz="1100"/>
              <a:t>Encounter</a:t>
            </a:r>
          </a:p>
        </p:txBody>
      </p:sp>
      <p:sp>
        <p:nvSpPr>
          <p:cNvPr id="173" name="Observation"/>
          <p:cNvSpPr/>
          <p:nvPr/>
        </p:nvSpPr>
        <p:spPr>
          <a:xfrm>
            <a:off x="7162800" y="4114800"/>
            <a:ext cx="1384300" cy="304800"/>
          </a:xfrm>
          <a:prstGeom prst="rect">
            <a:avLst/>
          </a:prstGeom>
          <a:gradFill>
            <a:gsLst>
              <a:gs pos="0">
                <a:srgbClr val="C9E3FF"/>
              </a:gs>
              <a:gs pos="35000">
                <a:srgbClr val="D9EBFF"/>
              </a:gs>
              <a:gs pos="100000">
                <a:srgbClr val="F1F8FF"/>
              </a:gs>
            </a:gsLst>
            <a:lin ang="16200000"/>
          </a:gradFill>
          <a:ln>
            <a:solidFill>
              <a:srgbClr val="5B92C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defRPr sz="1100"/>
            </a:lvl1pPr>
          </a:lstStyle>
          <a:p>
            <a:pPr>
              <a:defRPr sz="1800"/>
            </a:pPr>
            <a:r>
              <a:rPr sz="1100"/>
              <a:t>Observation</a:t>
            </a:r>
          </a:p>
        </p:txBody>
      </p:sp>
      <p:sp>
        <p:nvSpPr>
          <p:cNvPr id="174" name="Media"/>
          <p:cNvSpPr/>
          <p:nvPr/>
        </p:nvSpPr>
        <p:spPr>
          <a:xfrm>
            <a:off x="7162800" y="4495800"/>
            <a:ext cx="1384300" cy="304800"/>
          </a:xfrm>
          <a:prstGeom prst="rect">
            <a:avLst/>
          </a:prstGeom>
          <a:gradFill>
            <a:gsLst>
              <a:gs pos="0">
                <a:srgbClr val="C9E3FF"/>
              </a:gs>
              <a:gs pos="35000">
                <a:srgbClr val="D9EBFF"/>
              </a:gs>
              <a:gs pos="100000">
                <a:srgbClr val="F1F8FF"/>
              </a:gs>
            </a:gsLst>
            <a:lin ang="16200000"/>
          </a:gradFill>
          <a:ln>
            <a:solidFill>
              <a:srgbClr val="5B92C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defRPr sz="1100"/>
            </a:lvl1pPr>
          </a:lstStyle>
          <a:p>
            <a:pPr>
              <a:defRPr sz="1800"/>
            </a:pPr>
            <a:r>
              <a:rPr sz="1100"/>
              <a:t>Media</a:t>
            </a:r>
          </a:p>
        </p:txBody>
      </p:sp>
      <p:sp>
        <p:nvSpPr>
          <p:cNvPr id="175" name="Supply"/>
          <p:cNvSpPr/>
          <p:nvPr/>
        </p:nvSpPr>
        <p:spPr>
          <a:xfrm>
            <a:off x="7162800" y="6400800"/>
            <a:ext cx="1384300" cy="304800"/>
          </a:xfrm>
          <a:prstGeom prst="rect">
            <a:avLst/>
          </a:prstGeom>
          <a:gradFill>
            <a:gsLst>
              <a:gs pos="0">
                <a:srgbClr val="C9E3FF"/>
              </a:gs>
              <a:gs pos="35000">
                <a:srgbClr val="D9EBFF"/>
              </a:gs>
              <a:gs pos="100000">
                <a:srgbClr val="F1F8FF"/>
              </a:gs>
            </a:gsLst>
            <a:lin ang="16200000"/>
          </a:gradFill>
          <a:ln>
            <a:solidFill>
              <a:srgbClr val="5B92C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defRPr sz="1100"/>
            </a:lvl1pPr>
          </a:lstStyle>
          <a:p>
            <a:pPr>
              <a:defRPr sz="1800"/>
            </a:pPr>
            <a:r>
              <a:rPr sz="1100"/>
              <a:t>Supply</a:t>
            </a:r>
          </a:p>
        </p:txBody>
      </p:sp>
      <p:sp>
        <p:nvSpPr>
          <p:cNvPr id="176" name="Region of Interest"/>
          <p:cNvSpPr/>
          <p:nvPr/>
        </p:nvSpPr>
        <p:spPr>
          <a:xfrm>
            <a:off x="7162800" y="5638800"/>
            <a:ext cx="1384300" cy="304800"/>
          </a:xfrm>
          <a:prstGeom prst="rect">
            <a:avLst/>
          </a:prstGeom>
          <a:gradFill>
            <a:gsLst>
              <a:gs pos="0">
                <a:srgbClr val="C9E3FF"/>
              </a:gs>
              <a:gs pos="35000">
                <a:srgbClr val="D9EBFF"/>
              </a:gs>
              <a:gs pos="100000">
                <a:srgbClr val="F1F8FF"/>
              </a:gs>
            </a:gsLst>
            <a:lin ang="16200000"/>
          </a:gradFill>
          <a:ln>
            <a:solidFill>
              <a:srgbClr val="5B92C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sz="1100"/>
              <a:t>Region of</a:t>
            </a:r>
            <a:br>
              <a:rPr sz="1100"/>
            </a:br>
            <a:r>
              <a:rPr sz="1100"/>
              <a:t>Interest</a:t>
            </a:r>
          </a:p>
        </p:txBody>
      </p:sp>
      <p:sp>
        <p:nvSpPr>
          <p:cNvPr id="177" name="Substance Administration"/>
          <p:cNvSpPr/>
          <p:nvPr/>
        </p:nvSpPr>
        <p:spPr>
          <a:xfrm>
            <a:off x="7162800" y="6019800"/>
            <a:ext cx="1384300" cy="304800"/>
          </a:xfrm>
          <a:prstGeom prst="rect">
            <a:avLst/>
          </a:prstGeom>
          <a:gradFill>
            <a:gsLst>
              <a:gs pos="0">
                <a:srgbClr val="C9E3FF"/>
              </a:gs>
              <a:gs pos="35000">
                <a:srgbClr val="D9EBFF"/>
              </a:gs>
              <a:gs pos="100000">
                <a:srgbClr val="F1F8FF"/>
              </a:gs>
            </a:gsLst>
            <a:lin ang="16200000"/>
          </a:gradFill>
          <a:ln>
            <a:solidFill>
              <a:srgbClr val="5B92C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sz="1100"/>
              <a:t>Substance</a:t>
            </a:r>
            <a:br>
              <a:rPr sz="1100"/>
            </a:br>
            <a:r>
              <a:rPr sz="1100"/>
              <a:t>Administration</a:t>
            </a:r>
          </a:p>
        </p:txBody>
      </p:sp>
      <p:sp>
        <p:nvSpPr>
          <p:cNvPr id="178" name="Organizer"/>
          <p:cNvSpPr/>
          <p:nvPr/>
        </p:nvSpPr>
        <p:spPr>
          <a:xfrm>
            <a:off x="7162800" y="4876800"/>
            <a:ext cx="1384300" cy="304800"/>
          </a:xfrm>
          <a:prstGeom prst="rect">
            <a:avLst/>
          </a:prstGeom>
          <a:gradFill>
            <a:gsLst>
              <a:gs pos="0">
                <a:srgbClr val="C9E3FF"/>
              </a:gs>
              <a:gs pos="35000">
                <a:srgbClr val="D9EBFF"/>
              </a:gs>
              <a:gs pos="100000">
                <a:srgbClr val="F1F8FF"/>
              </a:gs>
            </a:gsLst>
            <a:lin ang="16200000"/>
          </a:gradFill>
          <a:ln>
            <a:solidFill>
              <a:srgbClr val="5B92C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defRPr sz="1100"/>
            </a:lvl1pPr>
          </a:lstStyle>
          <a:p>
            <a:pPr>
              <a:defRPr sz="1800"/>
            </a:pPr>
            <a:r>
              <a:rPr sz="1100"/>
              <a:t>Organizer</a:t>
            </a:r>
          </a:p>
        </p:txBody>
      </p:sp>
      <p:sp>
        <p:nvSpPr>
          <p:cNvPr id="179" name="Procedure"/>
          <p:cNvSpPr/>
          <p:nvPr/>
        </p:nvSpPr>
        <p:spPr>
          <a:xfrm>
            <a:off x="7162800" y="5257800"/>
            <a:ext cx="1384300" cy="304800"/>
          </a:xfrm>
          <a:prstGeom prst="rect">
            <a:avLst/>
          </a:prstGeom>
          <a:gradFill>
            <a:gsLst>
              <a:gs pos="0">
                <a:srgbClr val="C9E3FF"/>
              </a:gs>
              <a:gs pos="35000">
                <a:srgbClr val="D9EBFF"/>
              </a:gs>
              <a:gs pos="100000">
                <a:srgbClr val="F1F8FF"/>
              </a:gs>
            </a:gsLst>
            <a:lin ang="16200000"/>
          </a:gradFill>
          <a:ln>
            <a:solidFill>
              <a:srgbClr val="5B92C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defRPr sz="1100"/>
            </a:lvl1pPr>
          </a:lstStyle>
          <a:p>
            <a:pPr>
              <a:defRPr sz="1800"/>
            </a:pPr>
            <a:r>
              <a:rPr sz="1100"/>
              <a:t>Procedure</a:t>
            </a:r>
          </a:p>
        </p:txBody>
      </p:sp>
      <p:cxnSp>
        <p:nvCxnSpPr>
          <p:cNvPr id="180" name="Connection Line"/>
          <p:cNvCxnSpPr>
            <a:stCxn id="170" idx="0"/>
            <a:endCxn id="158" idx="0"/>
          </p:cNvCxnSpPr>
          <p:nvPr/>
        </p:nvCxnSpPr>
        <p:spPr>
          <a:xfrm flipH="1" flipV="1">
            <a:off x="6140450" y="3124200"/>
            <a:ext cx="1714500" cy="3810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181" name="*"/>
          <p:cNvSpPr/>
          <p:nvPr/>
        </p:nvSpPr>
        <p:spPr>
          <a:xfrm>
            <a:off x="6477000" y="2895600"/>
            <a:ext cx="317501" cy="3556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/>
            <a:r>
              <a:t>*</a:t>
            </a:r>
          </a:p>
        </p:txBody>
      </p:sp>
      <p:cxnSp>
        <p:nvCxnSpPr>
          <p:cNvPr id="182" name="Connection Line"/>
          <p:cNvCxnSpPr>
            <a:stCxn id="172" idx="0"/>
            <a:endCxn id="158" idx="0"/>
          </p:cNvCxnSpPr>
          <p:nvPr/>
        </p:nvCxnSpPr>
        <p:spPr>
          <a:xfrm flipH="1" flipV="1">
            <a:off x="6140450" y="3124200"/>
            <a:ext cx="1714500" cy="7620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83" name="Connection Line"/>
          <p:cNvCxnSpPr>
            <a:stCxn id="173" idx="0"/>
            <a:endCxn id="158" idx="0"/>
          </p:cNvCxnSpPr>
          <p:nvPr/>
        </p:nvCxnSpPr>
        <p:spPr>
          <a:xfrm flipH="1" flipV="1">
            <a:off x="6140450" y="3124200"/>
            <a:ext cx="1714500" cy="11430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84" name="Connection Line"/>
          <p:cNvCxnSpPr>
            <a:stCxn id="175" idx="0"/>
            <a:endCxn id="158" idx="0"/>
          </p:cNvCxnSpPr>
          <p:nvPr/>
        </p:nvCxnSpPr>
        <p:spPr>
          <a:xfrm flipH="1" flipV="1">
            <a:off x="6140450" y="3124200"/>
            <a:ext cx="1714500" cy="34290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85" name="Connection Line"/>
          <p:cNvCxnSpPr>
            <a:stCxn id="174" idx="0"/>
            <a:endCxn id="158" idx="0"/>
          </p:cNvCxnSpPr>
          <p:nvPr/>
        </p:nvCxnSpPr>
        <p:spPr>
          <a:xfrm flipH="1" flipV="1">
            <a:off x="6140450" y="3124200"/>
            <a:ext cx="1714500" cy="15240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86" name="Connection Line"/>
          <p:cNvCxnSpPr>
            <a:stCxn id="178" idx="0"/>
            <a:endCxn id="158" idx="0"/>
          </p:cNvCxnSpPr>
          <p:nvPr/>
        </p:nvCxnSpPr>
        <p:spPr>
          <a:xfrm flipH="1" flipV="1">
            <a:off x="6140450" y="3124200"/>
            <a:ext cx="1714500" cy="19050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87" name="Connection Line"/>
          <p:cNvCxnSpPr>
            <a:stCxn id="179" idx="0"/>
            <a:endCxn id="158" idx="0"/>
          </p:cNvCxnSpPr>
          <p:nvPr/>
        </p:nvCxnSpPr>
        <p:spPr>
          <a:xfrm flipH="1" flipV="1">
            <a:off x="6140450" y="3124200"/>
            <a:ext cx="1714500" cy="22860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88" name="Connection Line"/>
          <p:cNvCxnSpPr>
            <a:stCxn id="176" idx="0"/>
            <a:endCxn id="158" idx="0"/>
          </p:cNvCxnSpPr>
          <p:nvPr/>
        </p:nvCxnSpPr>
        <p:spPr>
          <a:xfrm flipH="1" flipV="1">
            <a:off x="6140450" y="3124200"/>
            <a:ext cx="1714500" cy="26670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189" name="Connection Line"/>
          <p:cNvCxnSpPr>
            <a:stCxn id="177" idx="0"/>
            <a:endCxn id="158" idx="0"/>
          </p:cNvCxnSpPr>
          <p:nvPr/>
        </p:nvCxnSpPr>
        <p:spPr>
          <a:xfrm flipH="1" flipV="1">
            <a:off x="6140450" y="3124200"/>
            <a:ext cx="1714500" cy="30480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224" name="Connection Line"/>
          <p:cNvSpPr/>
          <p:nvPr/>
        </p:nvSpPr>
        <p:spPr>
          <a:xfrm>
            <a:off x="1909762" y="2138053"/>
            <a:ext cx="1747838" cy="447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937AB2"/>
            </a:solidFill>
            <a:prstDash val="sysDot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193" name="Group"/>
          <p:cNvGrpSpPr/>
          <p:nvPr/>
        </p:nvGrpSpPr>
        <p:grpSpPr>
          <a:xfrm>
            <a:off x="3276600" y="2108200"/>
            <a:ext cx="304800" cy="355601"/>
            <a:chOff x="0" y="0"/>
            <a:chExt cx="304800" cy="355600"/>
          </a:xfrm>
        </p:grpSpPr>
        <p:sp>
          <p:nvSpPr>
            <p:cNvPr id="191" name="Circle"/>
            <p:cNvSpPr/>
            <p:nvPr/>
          </p:nvSpPr>
          <p:spPr>
            <a:xfrm>
              <a:off x="0" y="25399"/>
              <a:ext cx="304800" cy="304802"/>
            </a:xfrm>
            <a:prstGeom prst="ellipse">
              <a:avLst/>
            </a:prstGeom>
            <a:solidFill>
              <a:srgbClr val="6095C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192" name="4"/>
            <p:cNvSpPr/>
            <p:nvPr/>
          </p:nvSpPr>
          <p:spPr>
            <a:xfrm>
              <a:off x="44450" y="0"/>
              <a:ext cx="215900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94" name="Line"/>
          <p:cNvSpPr/>
          <p:nvPr/>
        </p:nvSpPr>
        <p:spPr>
          <a:xfrm>
            <a:off x="1905000" y="2743200"/>
            <a:ext cx="17526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8054" y="0"/>
                </a:lnTo>
                <a:lnTo>
                  <a:pt x="8054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937AB2"/>
            </a:solidFill>
            <a:prstDash val="sysDot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97" name="Group"/>
          <p:cNvGrpSpPr/>
          <p:nvPr/>
        </p:nvGrpSpPr>
        <p:grpSpPr>
          <a:xfrm>
            <a:off x="3276600" y="3022600"/>
            <a:ext cx="304800" cy="355601"/>
            <a:chOff x="0" y="0"/>
            <a:chExt cx="304800" cy="355600"/>
          </a:xfrm>
        </p:grpSpPr>
        <p:sp>
          <p:nvSpPr>
            <p:cNvPr id="195" name="Circle"/>
            <p:cNvSpPr/>
            <p:nvPr/>
          </p:nvSpPr>
          <p:spPr>
            <a:xfrm>
              <a:off x="0" y="25399"/>
              <a:ext cx="304800" cy="304801"/>
            </a:xfrm>
            <a:prstGeom prst="ellipse">
              <a:avLst/>
            </a:prstGeom>
            <a:solidFill>
              <a:srgbClr val="6095C9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196" name="5"/>
            <p:cNvSpPr/>
            <p:nvPr/>
          </p:nvSpPr>
          <p:spPr>
            <a:xfrm>
              <a:off x="44450" y="0"/>
              <a:ext cx="215900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98" name="NIEM"/>
          <p:cNvSpPr/>
          <p:nvPr/>
        </p:nvSpPr>
        <p:spPr>
          <a:xfrm>
            <a:off x="3886200" y="3440667"/>
            <a:ext cx="927100" cy="533401"/>
          </a:xfrm>
          <a:prstGeom prst="rect">
            <a:avLst/>
          </a:prstGeom>
          <a:gradFill>
            <a:gsLst>
              <a:gs pos="0">
                <a:srgbClr val="725891"/>
              </a:gs>
              <a:gs pos="80000">
                <a:srgbClr val="8F6FB5"/>
              </a:gs>
              <a:gs pos="100000">
                <a:srgbClr val="8F6EB7"/>
              </a:gs>
            </a:gsLst>
            <a:lin ang="16200000"/>
          </a:gradFill>
          <a:ln w="12700"/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NIEM</a:t>
            </a:r>
          </a:p>
        </p:txBody>
      </p:sp>
      <p:sp>
        <p:nvSpPr>
          <p:cNvPr id="199" name="Extension"/>
          <p:cNvSpPr/>
          <p:nvPr/>
        </p:nvSpPr>
        <p:spPr>
          <a:xfrm>
            <a:off x="4953000" y="4050267"/>
            <a:ext cx="850900" cy="381001"/>
          </a:xfrm>
          <a:prstGeom prst="rect">
            <a:avLst/>
          </a:prstGeom>
          <a:gradFill>
            <a:gsLst>
              <a:gs pos="0">
                <a:srgbClr val="FFCCCA"/>
              </a:gs>
              <a:gs pos="35000">
                <a:srgbClr val="FFDCDA"/>
              </a:gs>
              <a:gs pos="100000">
                <a:srgbClr val="FFF2F1"/>
              </a:gs>
            </a:gsLst>
            <a:lin ang="16200000"/>
          </a:gradFill>
          <a:ln>
            <a:solidFill>
              <a:srgbClr val="CC625A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defRPr sz="1200"/>
            </a:lvl1pPr>
          </a:lstStyle>
          <a:p>
            <a:pPr>
              <a:defRPr sz="1800"/>
            </a:pPr>
            <a:r>
              <a:rPr sz="1200"/>
              <a:t>Extension</a:t>
            </a:r>
          </a:p>
        </p:txBody>
      </p:sp>
      <p:cxnSp>
        <p:nvCxnSpPr>
          <p:cNvPr id="200" name="Connection Line"/>
          <p:cNvCxnSpPr>
            <a:stCxn id="198" idx="0"/>
            <a:endCxn id="199" idx="0"/>
          </p:cNvCxnSpPr>
          <p:nvPr/>
        </p:nvCxnSpPr>
        <p:spPr>
          <a:xfrm>
            <a:off x="4349750" y="3707367"/>
            <a:ext cx="1028700" cy="53340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201" name="Constraints"/>
          <p:cNvSpPr/>
          <p:nvPr/>
        </p:nvSpPr>
        <p:spPr>
          <a:xfrm>
            <a:off x="2438400" y="1676400"/>
            <a:ext cx="1361158" cy="3556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Constraints</a:t>
            </a:r>
          </a:p>
        </p:txBody>
      </p:sp>
      <p:sp>
        <p:nvSpPr>
          <p:cNvPr id="202" name="Constraints"/>
          <p:cNvSpPr/>
          <p:nvPr/>
        </p:nvSpPr>
        <p:spPr>
          <a:xfrm>
            <a:off x="2514600" y="3288267"/>
            <a:ext cx="1361158" cy="355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Constraints</a:t>
            </a:r>
          </a:p>
        </p:txBody>
      </p:sp>
      <p:sp>
        <p:nvSpPr>
          <p:cNvPr id="203" name="Extensions"/>
          <p:cNvSpPr/>
          <p:nvPr/>
        </p:nvSpPr>
        <p:spPr>
          <a:xfrm>
            <a:off x="2514600" y="3669267"/>
            <a:ext cx="1289162" cy="355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Extensions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3810000" y="4876800"/>
            <a:ext cx="990600" cy="762001"/>
            <a:chOff x="0" y="0"/>
            <a:chExt cx="990600" cy="762000"/>
          </a:xfrm>
        </p:grpSpPr>
        <p:sp>
          <p:nvSpPr>
            <p:cNvPr id="204" name="Oval"/>
            <p:cNvSpPr/>
            <p:nvPr/>
          </p:nvSpPr>
          <p:spPr>
            <a:xfrm>
              <a:off x="0" y="0"/>
              <a:ext cx="990600" cy="762001"/>
            </a:xfrm>
            <a:prstGeom prst="ellipse">
              <a:avLst/>
            </a:prstGeom>
            <a:gradFill flip="none" rotWithShape="1">
              <a:gsLst>
                <a:gs pos="0">
                  <a:srgbClr val="88A346"/>
                </a:gs>
                <a:gs pos="80000">
                  <a:srgbClr val="AACB5A"/>
                </a:gs>
                <a:gs pos="100000">
                  <a:srgbClr val="ABCE57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205" name="Use Case"/>
            <p:cNvSpPr/>
            <p:nvPr/>
          </p:nvSpPr>
          <p:spPr>
            <a:xfrm>
              <a:off x="146050" y="63500"/>
              <a:ext cx="698500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Calibri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Use Case</a:t>
              </a:r>
            </a:p>
          </p:txBody>
        </p:sp>
      </p:grpSp>
      <p:sp>
        <p:nvSpPr>
          <p:cNvPr id="207" name="Rectangle"/>
          <p:cNvSpPr/>
          <p:nvPr/>
        </p:nvSpPr>
        <p:spPr>
          <a:xfrm>
            <a:off x="3733800" y="3364467"/>
            <a:ext cx="2146300" cy="2286001"/>
          </a:xfrm>
          <a:prstGeom prst="rect">
            <a:avLst/>
          </a:prstGeom>
          <a:ln w="25400">
            <a:solidFill>
              <a:srgbClr val="49729C"/>
            </a:solidFill>
          </a:ln>
        </p:spPr>
        <p:txBody>
          <a:bodyPr lIns="38100" tIns="38100" rIns="38100" bIns="38100" anchor="ctr"/>
          <a:lstStyle/>
          <a:p>
            <a:pPr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08" name="IEPD"/>
          <p:cNvSpPr/>
          <p:nvPr/>
        </p:nvSpPr>
        <p:spPr>
          <a:xfrm>
            <a:off x="5175325" y="5345667"/>
            <a:ext cx="623455" cy="355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296C7B"/>
              </a:buClr>
              <a:defRPr b="1">
                <a:solidFill>
                  <a:srgbClr val="296C7B"/>
                </a:solidFill>
                <a:uFill>
                  <a:solidFill>
                    <a:srgbClr val="296C7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r>
              <a:rPr b="1">
                <a:solidFill>
                  <a:srgbClr val="296C7B"/>
                </a:solidFill>
                <a:uFill>
                  <a:solidFill>
                    <a:srgbClr val="296C7B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IEPD</a:t>
            </a:r>
          </a:p>
        </p:txBody>
      </p:sp>
      <p:sp>
        <p:nvSpPr>
          <p:cNvPr id="225" name="Connection Line"/>
          <p:cNvSpPr/>
          <p:nvPr/>
        </p:nvSpPr>
        <p:spPr>
          <a:xfrm>
            <a:off x="7017329" y="3617444"/>
            <a:ext cx="347798" cy="111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6" name="Connection Line"/>
          <p:cNvSpPr/>
          <p:nvPr/>
        </p:nvSpPr>
        <p:spPr>
          <a:xfrm>
            <a:off x="6924780" y="3670300"/>
            <a:ext cx="685259" cy="439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1" name="&lt;template&gt; LabResult"/>
          <p:cNvSpPr/>
          <p:nvPr/>
        </p:nvSpPr>
        <p:spPr>
          <a:xfrm>
            <a:off x="5257800" y="6324600"/>
            <a:ext cx="1384300" cy="381000"/>
          </a:xfrm>
          <a:prstGeom prst="rect">
            <a:avLst/>
          </a:prstGeom>
          <a:gradFill>
            <a:gsLst>
              <a:gs pos="0">
                <a:srgbClr val="D58029"/>
              </a:gs>
              <a:gs pos="80000">
                <a:srgbClr val="FFA142"/>
              </a:gs>
              <a:gs pos="100000">
                <a:srgbClr val="FFA244"/>
              </a:gs>
            </a:gsLst>
            <a:lin ang="16200000"/>
          </a:gradFill>
          <a:ln w="12700"/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 b="1" sz="1100">
                <a:latin typeface="Helvetica"/>
                <a:ea typeface="Helvetica"/>
                <a:cs typeface="Helvetica"/>
                <a:sym typeface="Helvetica"/>
              </a:rPr>
              <a:t>&lt;template&gt;</a:t>
            </a:r>
            <a:br>
              <a:rPr b="1" sz="1100">
                <a:latin typeface="Helvetica"/>
                <a:ea typeface="Helvetica"/>
                <a:cs typeface="Helvetica"/>
                <a:sym typeface="Helvetica"/>
              </a:rPr>
            </a:br>
            <a:r>
              <a:rPr b="1" sz="1100">
                <a:latin typeface="Helvetica"/>
                <a:ea typeface="Helvetica"/>
                <a:cs typeface="Helvetica"/>
                <a:sym typeface="Helvetica"/>
              </a:rPr>
              <a:t>LabResult</a:t>
            </a:r>
          </a:p>
        </p:txBody>
      </p:sp>
      <p:cxnSp>
        <p:nvCxnSpPr>
          <p:cNvPr id="212" name="Connection Line"/>
          <p:cNvCxnSpPr>
            <a:stCxn id="211" idx="0"/>
            <a:endCxn id="173" idx="0"/>
          </p:cNvCxnSpPr>
          <p:nvPr/>
        </p:nvCxnSpPr>
        <p:spPr>
          <a:xfrm flipV="1">
            <a:off x="5949950" y="4267200"/>
            <a:ext cx="1905000" cy="2247900"/>
          </a:xfrm>
          <a:prstGeom prst="straightConnector1">
            <a:avLst/>
          </a:prstGeom>
          <a:ln w="38100">
            <a:solidFill>
              <a:srgbClr val="FAA757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cxnSp>
      <p:sp>
        <p:nvSpPr>
          <p:cNvPr id="227" name="Connection Line"/>
          <p:cNvSpPr/>
          <p:nvPr/>
        </p:nvSpPr>
        <p:spPr>
          <a:xfrm>
            <a:off x="6839020" y="3670300"/>
            <a:ext cx="852656" cy="820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8" name="Connection Line"/>
          <p:cNvSpPr/>
          <p:nvPr/>
        </p:nvSpPr>
        <p:spPr>
          <a:xfrm>
            <a:off x="6796140" y="3670300"/>
            <a:ext cx="936355" cy="1201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9" name="Connection Line"/>
          <p:cNvSpPr/>
          <p:nvPr/>
        </p:nvSpPr>
        <p:spPr>
          <a:xfrm>
            <a:off x="6770412" y="3670300"/>
            <a:ext cx="986574" cy="158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0" name="Connection Line"/>
          <p:cNvSpPr/>
          <p:nvPr/>
        </p:nvSpPr>
        <p:spPr>
          <a:xfrm>
            <a:off x="6753260" y="3670300"/>
            <a:ext cx="1020053" cy="1963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1" name="Connection Line"/>
          <p:cNvSpPr/>
          <p:nvPr/>
        </p:nvSpPr>
        <p:spPr>
          <a:xfrm>
            <a:off x="6741008" y="3670300"/>
            <a:ext cx="1043968" cy="2344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2" name="Connection Line"/>
          <p:cNvSpPr/>
          <p:nvPr/>
        </p:nvSpPr>
        <p:spPr>
          <a:xfrm>
            <a:off x="6731820" y="3670300"/>
            <a:ext cx="1061903" cy="272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21" name="Group"/>
          <p:cNvGrpSpPr/>
          <p:nvPr/>
        </p:nvGrpSpPr>
        <p:grpSpPr>
          <a:xfrm>
            <a:off x="4495800" y="6248400"/>
            <a:ext cx="990600" cy="304800"/>
            <a:chOff x="0" y="0"/>
            <a:chExt cx="990600" cy="304800"/>
          </a:xfrm>
        </p:grpSpPr>
        <p:sp>
          <p:nvSpPr>
            <p:cNvPr id="219" name="Shape"/>
            <p:cNvSpPr/>
            <p:nvPr/>
          </p:nvSpPr>
          <p:spPr>
            <a:xfrm>
              <a:off x="0" y="0"/>
              <a:ext cx="9906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8" y="0"/>
                  </a:moveTo>
                  <a:lnTo>
                    <a:pt x="20492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FAA757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220" name="constraints"/>
            <p:cNvSpPr/>
            <p:nvPr/>
          </p:nvSpPr>
          <p:spPr>
            <a:xfrm>
              <a:off x="25400" y="44450"/>
              <a:ext cx="939800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>
                <a:defRPr sz="1800"/>
              </a:pPr>
              <a:r>
                <a:rPr sz="1100"/>
                <a:t>constraints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DA: PIM-to-PSM and Testing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59"/>
            </a:lvl1pPr>
          </a:lstStyle>
          <a:p>
            <a:pPr/>
            <a:r>
              <a:t>MDA: PIM-to-PSM and Testing Approach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457200" y="1143000"/>
            <a:ext cx="990600" cy="762001"/>
            <a:chOff x="0" y="0"/>
            <a:chExt cx="990600" cy="762000"/>
          </a:xfrm>
        </p:grpSpPr>
        <p:sp>
          <p:nvSpPr>
            <p:cNvPr id="235" name="Oval"/>
            <p:cNvSpPr/>
            <p:nvPr/>
          </p:nvSpPr>
          <p:spPr>
            <a:xfrm>
              <a:off x="0" y="0"/>
              <a:ext cx="990600" cy="762001"/>
            </a:xfrm>
            <a:prstGeom prst="ellipse">
              <a:avLst/>
            </a:prstGeom>
            <a:gradFill flip="none" rotWithShape="1">
              <a:gsLst>
                <a:gs pos="0">
                  <a:srgbClr val="88A346"/>
                </a:gs>
                <a:gs pos="80000">
                  <a:srgbClr val="AACB5A"/>
                </a:gs>
                <a:gs pos="100000">
                  <a:srgbClr val="ABCE57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236" name="Use Case"/>
            <p:cNvSpPr/>
            <p:nvPr/>
          </p:nvSpPr>
          <p:spPr>
            <a:xfrm>
              <a:off x="146050" y="63500"/>
              <a:ext cx="698500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Calibri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Use Case</a:t>
              </a:r>
            </a:p>
          </p:txBody>
        </p:sp>
      </p:grpSp>
      <p:pic>
        <p:nvPicPr>
          <p:cNvPr id="2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00" y="1828800"/>
            <a:ext cx="1371600" cy="1371600"/>
          </a:xfrm>
          <a:prstGeom prst="rect">
            <a:avLst/>
          </a:prstGeom>
          <a:ln>
            <a:solidFill>
              <a:srgbClr val="B68E00"/>
            </a:solidFill>
          </a:ln>
          <a:effectLst>
            <a:outerShdw sx="100000" sy="100000" kx="0" ky="0" algn="b" rotWithShape="0" blurRad="292100" dist="139700" dir="2700000">
              <a:srgbClr val="424242">
                <a:alpha val="64999"/>
              </a:srgbClr>
            </a:outerShdw>
          </a:effectLst>
        </p:spPr>
      </p:pic>
      <p:sp>
        <p:nvSpPr>
          <p:cNvPr id="239" name="CDA  JAVA API"/>
          <p:cNvSpPr/>
          <p:nvPr/>
        </p:nvSpPr>
        <p:spPr>
          <a:xfrm>
            <a:off x="2514600" y="3962400"/>
            <a:ext cx="927100" cy="533400"/>
          </a:xfrm>
          <a:prstGeom prst="rect">
            <a:avLst/>
          </a:prstGeom>
          <a:gradFill>
            <a:gsLst>
              <a:gs pos="0">
                <a:srgbClr val="3298AF"/>
              </a:gs>
              <a:gs pos="80000">
                <a:srgbClr val="40BEDA"/>
              </a:gs>
              <a:gs pos="100000">
                <a:srgbClr val="3CC0DE"/>
              </a:gs>
            </a:gsLst>
            <a:lin ang="16200000"/>
          </a:gradFill>
          <a:ln w="12700"/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CDA  JAVA API</a:t>
            </a:r>
          </a:p>
        </p:txBody>
      </p:sp>
      <p:sp>
        <p:nvSpPr>
          <p:cNvPr id="240" name="NIEM XSD"/>
          <p:cNvSpPr/>
          <p:nvPr/>
        </p:nvSpPr>
        <p:spPr>
          <a:xfrm>
            <a:off x="3810000" y="3962400"/>
            <a:ext cx="927100" cy="533400"/>
          </a:xfrm>
          <a:prstGeom prst="rect">
            <a:avLst/>
          </a:prstGeom>
          <a:gradFill>
            <a:gsLst>
              <a:gs pos="0">
                <a:srgbClr val="725891"/>
              </a:gs>
              <a:gs pos="80000">
                <a:srgbClr val="8F6FB5"/>
              </a:gs>
              <a:gs pos="100000">
                <a:srgbClr val="8F6EB7"/>
              </a:gs>
            </a:gsLst>
            <a:lin ang="16200000"/>
          </a:gradFill>
          <a:ln w="12700"/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NIEM XSD</a:t>
            </a:r>
          </a:p>
        </p:txBody>
      </p:sp>
      <p:sp>
        <p:nvSpPr>
          <p:cNvPr id="297" name="Connection Line"/>
          <p:cNvSpPr/>
          <p:nvPr/>
        </p:nvSpPr>
        <p:spPr>
          <a:xfrm>
            <a:off x="1407858" y="1673866"/>
            <a:ext cx="1863980" cy="613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98" name="Connection Line"/>
          <p:cNvSpPr/>
          <p:nvPr/>
        </p:nvSpPr>
        <p:spPr>
          <a:xfrm>
            <a:off x="952499" y="1904926"/>
            <a:ext cx="1" cy="2971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0000"/>
            </a:solidFill>
            <a:prstDash val="sysDash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245" name="Group"/>
          <p:cNvGrpSpPr/>
          <p:nvPr/>
        </p:nvGrpSpPr>
        <p:grpSpPr>
          <a:xfrm>
            <a:off x="381000" y="4876800"/>
            <a:ext cx="1143000" cy="762001"/>
            <a:chOff x="0" y="0"/>
            <a:chExt cx="1143000" cy="762000"/>
          </a:xfrm>
        </p:grpSpPr>
        <p:sp>
          <p:nvSpPr>
            <p:cNvPr id="243" name="Oval"/>
            <p:cNvSpPr/>
            <p:nvPr/>
          </p:nvSpPr>
          <p:spPr>
            <a:xfrm>
              <a:off x="0" y="0"/>
              <a:ext cx="1143000" cy="762001"/>
            </a:xfrm>
            <a:prstGeom prst="ellipse">
              <a:avLst/>
            </a:prstGeom>
            <a:gradFill flip="none" rotWithShape="1">
              <a:gsLst>
                <a:gs pos="0">
                  <a:srgbClr val="725891"/>
                </a:gs>
                <a:gs pos="80000">
                  <a:srgbClr val="8F6FB5"/>
                </a:gs>
                <a:gs pos="100000">
                  <a:srgbClr val="8F6EB7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244" name="Test Cases"/>
            <p:cNvSpPr/>
            <p:nvPr/>
          </p:nvSpPr>
          <p:spPr>
            <a:xfrm>
              <a:off x="165099" y="63500"/>
              <a:ext cx="8128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Calibri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Test Cases</a:t>
              </a:r>
            </a:p>
          </p:txBody>
        </p:sp>
      </p:grpSp>
      <p:sp>
        <p:nvSpPr>
          <p:cNvPr id="246" name="Reference Implementation"/>
          <p:cNvSpPr/>
          <p:nvPr/>
        </p:nvSpPr>
        <p:spPr>
          <a:xfrm>
            <a:off x="2362200" y="4876800"/>
            <a:ext cx="1231900" cy="533400"/>
          </a:xfrm>
          <a:prstGeom prst="rect">
            <a:avLst/>
          </a:prstGeom>
          <a:gradFill>
            <a:gsLst>
              <a:gs pos="0">
                <a:srgbClr val="3298AF"/>
              </a:gs>
              <a:gs pos="80000">
                <a:srgbClr val="40BEDA"/>
              </a:gs>
              <a:gs pos="100000">
                <a:srgbClr val="3CC0DE"/>
              </a:gs>
            </a:gsLst>
            <a:lin ang="16200000"/>
          </a:gradFill>
          <a:ln w="12700"/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Reference Implementation</a:t>
            </a:r>
          </a:p>
        </p:txBody>
      </p:sp>
      <p:cxnSp>
        <p:nvCxnSpPr>
          <p:cNvPr id="247" name="Connection Line"/>
          <p:cNvCxnSpPr>
            <a:stCxn id="239" idx="0"/>
            <a:endCxn id="246" idx="0"/>
          </p:cNvCxnSpPr>
          <p:nvPr/>
        </p:nvCxnSpPr>
        <p:spPr>
          <a:xfrm>
            <a:off x="2978150" y="4229100"/>
            <a:ext cx="0" cy="914400"/>
          </a:xfrm>
          <a:prstGeom prst="straightConnector1">
            <a:avLst/>
          </a:prstGeom>
          <a:ln w="38100">
            <a:solidFill>
              <a:srgbClr val="59BAD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cxnSp>
      <p:sp>
        <p:nvSpPr>
          <p:cNvPr id="248" name="Reference Implementation"/>
          <p:cNvSpPr/>
          <p:nvPr/>
        </p:nvSpPr>
        <p:spPr>
          <a:xfrm>
            <a:off x="3657600" y="4876800"/>
            <a:ext cx="1231900" cy="533400"/>
          </a:xfrm>
          <a:prstGeom prst="rect">
            <a:avLst/>
          </a:prstGeom>
          <a:gradFill>
            <a:gsLst>
              <a:gs pos="0">
                <a:srgbClr val="725891"/>
              </a:gs>
              <a:gs pos="80000">
                <a:srgbClr val="8F6FB5"/>
              </a:gs>
              <a:gs pos="100000">
                <a:srgbClr val="8F6EB7"/>
              </a:gs>
            </a:gsLst>
            <a:lin ang="16200000"/>
          </a:gradFill>
          <a:ln w="12700"/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Reference Implementation</a:t>
            </a:r>
          </a:p>
        </p:txBody>
      </p:sp>
      <p:cxnSp>
        <p:nvCxnSpPr>
          <p:cNvPr id="249" name="Connection Line"/>
          <p:cNvCxnSpPr>
            <a:stCxn id="240" idx="0"/>
            <a:endCxn id="248" idx="0"/>
          </p:cNvCxnSpPr>
          <p:nvPr/>
        </p:nvCxnSpPr>
        <p:spPr>
          <a:xfrm>
            <a:off x="4273550" y="4229100"/>
            <a:ext cx="0" cy="914400"/>
          </a:xfrm>
          <a:prstGeom prst="straightConnector1">
            <a:avLst/>
          </a:prstGeom>
          <a:ln w="38100">
            <a:solidFill>
              <a:srgbClr val="937AB2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cxnSp>
      <p:sp>
        <p:nvSpPr>
          <p:cNvPr id="250" name="Information…"/>
          <p:cNvSpPr/>
          <p:nvPr/>
        </p:nvSpPr>
        <p:spPr>
          <a:xfrm>
            <a:off x="1510639" y="1182468"/>
            <a:ext cx="1690552" cy="6350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ctr"/>
            <a:r>
              <a:t>Information</a:t>
            </a:r>
          </a:p>
          <a:p>
            <a:pPr algn="ctr"/>
            <a:r>
              <a:t> Requirements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457200" y="4953000"/>
            <a:ext cx="1143000" cy="762001"/>
            <a:chOff x="0" y="0"/>
            <a:chExt cx="1143000" cy="762000"/>
          </a:xfrm>
        </p:grpSpPr>
        <p:sp>
          <p:nvSpPr>
            <p:cNvPr id="251" name="Oval"/>
            <p:cNvSpPr/>
            <p:nvPr/>
          </p:nvSpPr>
          <p:spPr>
            <a:xfrm>
              <a:off x="0" y="0"/>
              <a:ext cx="1143000" cy="762001"/>
            </a:xfrm>
            <a:prstGeom prst="ellipse">
              <a:avLst/>
            </a:prstGeom>
            <a:gradFill flip="none" rotWithShape="1">
              <a:gsLst>
                <a:gs pos="0">
                  <a:srgbClr val="AC423A"/>
                </a:gs>
                <a:gs pos="80000">
                  <a:srgbClr val="D6544A"/>
                </a:gs>
                <a:gs pos="100000">
                  <a:srgbClr val="DA5247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252" name="Test Cases"/>
            <p:cNvSpPr/>
            <p:nvPr/>
          </p:nvSpPr>
          <p:spPr>
            <a:xfrm>
              <a:off x="165099" y="63500"/>
              <a:ext cx="8128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Calibri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Test Cases</a:t>
              </a: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609600" y="5029200"/>
            <a:ext cx="1143000" cy="762001"/>
            <a:chOff x="0" y="0"/>
            <a:chExt cx="1143000" cy="762000"/>
          </a:xfrm>
        </p:grpSpPr>
        <p:sp>
          <p:nvSpPr>
            <p:cNvPr id="254" name="Oval"/>
            <p:cNvSpPr/>
            <p:nvPr/>
          </p:nvSpPr>
          <p:spPr>
            <a:xfrm>
              <a:off x="0" y="0"/>
              <a:ext cx="1143000" cy="762001"/>
            </a:xfrm>
            <a:prstGeom prst="ellipse">
              <a:avLst/>
            </a:prstGeom>
            <a:gradFill flip="none" rotWithShape="1">
              <a:gsLst>
                <a:gs pos="0">
                  <a:srgbClr val="D58029"/>
                </a:gs>
                <a:gs pos="80000">
                  <a:srgbClr val="FFA142"/>
                </a:gs>
                <a:gs pos="100000">
                  <a:srgbClr val="FFA244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255" name="Test Case"/>
            <p:cNvSpPr/>
            <p:nvPr/>
          </p:nvSpPr>
          <p:spPr>
            <a:xfrm>
              <a:off x="165099" y="63500"/>
              <a:ext cx="8128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Calibri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Test Case</a:t>
              </a:r>
            </a:p>
          </p:txBody>
        </p:sp>
      </p:grpSp>
      <p:sp>
        <p:nvSpPr>
          <p:cNvPr id="257" name="Line"/>
          <p:cNvSpPr/>
          <p:nvPr/>
        </p:nvSpPr>
        <p:spPr>
          <a:xfrm flipH="1" rot="16200000">
            <a:off x="1905000" y="5067300"/>
            <a:ext cx="4572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8" name="Line"/>
          <p:cNvSpPr/>
          <p:nvPr/>
        </p:nvSpPr>
        <p:spPr>
          <a:xfrm flipH="1" rot="16200000">
            <a:off x="2762250" y="5467350"/>
            <a:ext cx="838200" cy="72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59BAD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" name="Line"/>
          <p:cNvSpPr/>
          <p:nvPr/>
        </p:nvSpPr>
        <p:spPr>
          <a:xfrm rot="5400000">
            <a:off x="3714750" y="5695950"/>
            <a:ext cx="838200" cy="26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937AB2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268" name="Group"/>
          <p:cNvGrpSpPr/>
          <p:nvPr/>
        </p:nvGrpSpPr>
        <p:grpSpPr>
          <a:xfrm>
            <a:off x="1447800" y="6248400"/>
            <a:ext cx="5029200" cy="609600"/>
            <a:chOff x="0" y="0"/>
            <a:chExt cx="5029200" cy="609600"/>
          </a:xfrm>
        </p:grpSpPr>
        <p:grpSp>
          <p:nvGrpSpPr>
            <p:cNvPr id="262" name="Group"/>
            <p:cNvGrpSpPr/>
            <p:nvPr/>
          </p:nvGrpSpPr>
          <p:grpSpPr>
            <a:xfrm>
              <a:off x="0" y="0"/>
              <a:ext cx="5029200" cy="609600"/>
              <a:chOff x="0" y="0"/>
              <a:chExt cx="5029200" cy="609600"/>
            </a:xfrm>
          </p:grpSpPr>
          <p:sp>
            <p:nvSpPr>
              <p:cNvPr id="260" name="Shape"/>
              <p:cNvSpPr/>
              <p:nvPr/>
            </p:nvSpPr>
            <p:spPr>
              <a:xfrm>
                <a:off x="0" y="0"/>
                <a:ext cx="5029200" cy="609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164" y="0"/>
                    </a:lnTo>
                    <a:lnTo>
                      <a:pt x="21600" y="3600"/>
                    </a:lnTo>
                    <a:lnTo>
                      <a:pt x="21600" y="21600"/>
                    </a:lnTo>
                    <a:lnTo>
                      <a:pt x="21600" y="21600"/>
                    </a:lnTo>
                    <a:lnTo>
                      <a:pt x="436" y="21600"/>
                    </a:lnTo>
                    <a:lnTo>
                      <a:pt x="0" y="180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8A346"/>
                  </a:gs>
                  <a:gs pos="80000">
                    <a:srgbClr val="AACB5A"/>
                  </a:gs>
                  <a:gs pos="100000">
                    <a:srgbClr val="ABCE57"/>
                  </a:gs>
                </a:gsLst>
                <a:lin ang="16200000" scaled="0"/>
              </a:gradFill>
              <a:ln w="12700" cap="flat">
                <a:noFill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1" name="Validation/Test Harness"/>
              <p:cNvSpPr/>
              <p:nvPr/>
            </p:nvSpPr>
            <p:spPr>
              <a:xfrm>
                <a:off x="50800" y="127000"/>
                <a:ext cx="4927601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spAutoFit/>
              </a:bodyPr>
              <a:lstStyle>
                <a:lvl1pPr algn="ctr">
                  <a:buClr>
                    <a:srgbClr val="78332F"/>
                  </a:buClr>
                  <a:defRPr b="1">
                    <a:solidFill>
                      <a:srgbClr val="78332F"/>
                    </a:solidFill>
                    <a:uFill>
                      <a:solidFill>
                        <a:srgbClr val="78332F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>
                  <a:defRPr b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b="1">
                    <a:solidFill>
                      <a:srgbClr val="78332F"/>
                    </a:solidFill>
                    <a:uFill>
                      <a:solidFill>
                        <a:srgbClr val="78332F"/>
                      </a:solidFill>
                    </a:uFill>
                    <a:latin typeface="Helvetica"/>
                    <a:ea typeface="Helvetica"/>
                    <a:cs typeface="Helvetica"/>
                    <a:sym typeface="Helvetica"/>
                  </a:rPr>
                  <a:t>Validation/Test Harness</a:t>
                </a:r>
              </a:p>
            </p:txBody>
          </p:sp>
        </p:grpSp>
        <p:sp>
          <p:nvSpPr>
            <p:cNvPr id="263" name="Rectangle"/>
            <p:cNvSpPr/>
            <p:nvPr/>
          </p:nvSpPr>
          <p:spPr>
            <a:xfrm>
              <a:off x="2514600" y="0"/>
              <a:ext cx="88900" cy="76200"/>
            </a:xfrm>
            <a:prstGeom prst="rect">
              <a:avLst/>
            </a:prstGeom>
            <a:gradFill flip="none" rotWithShape="1">
              <a:gsLst>
                <a:gs pos="0">
                  <a:srgbClr val="88A346"/>
                </a:gs>
                <a:gs pos="80000">
                  <a:srgbClr val="AACB5A"/>
                </a:gs>
                <a:gs pos="100000">
                  <a:srgbClr val="ABCE57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  <p:sp>
          <p:nvSpPr>
            <p:cNvPr id="264" name="Rectangle"/>
            <p:cNvSpPr/>
            <p:nvPr/>
          </p:nvSpPr>
          <p:spPr>
            <a:xfrm>
              <a:off x="2057400" y="0"/>
              <a:ext cx="88900" cy="76200"/>
            </a:xfrm>
            <a:prstGeom prst="rect">
              <a:avLst/>
            </a:prstGeom>
            <a:gradFill flip="none" rotWithShape="1">
              <a:gsLst>
                <a:gs pos="0">
                  <a:srgbClr val="88A346"/>
                </a:gs>
                <a:gs pos="80000">
                  <a:srgbClr val="AACB5A"/>
                </a:gs>
                <a:gs pos="100000">
                  <a:srgbClr val="ABCE57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  <p:sp>
          <p:nvSpPr>
            <p:cNvPr id="265" name="Rectangle"/>
            <p:cNvSpPr/>
            <p:nvPr/>
          </p:nvSpPr>
          <p:spPr>
            <a:xfrm>
              <a:off x="1600200" y="0"/>
              <a:ext cx="88900" cy="76200"/>
            </a:xfrm>
            <a:prstGeom prst="rect">
              <a:avLst/>
            </a:prstGeom>
            <a:gradFill flip="none" rotWithShape="1">
              <a:gsLst>
                <a:gs pos="0">
                  <a:srgbClr val="88A346"/>
                </a:gs>
                <a:gs pos="80000">
                  <a:srgbClr val="AACB5A"/>
                </a:gs>
                <a:gs pos="100000">
                  <a:srgbClr val="ABCE57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  <p:sp>
          <p:nvSpPr>
            <p:cNvPr id="266" name="Rectangle"/>
            <p:cNvSpPr/>
            <p:nvPr/>
          </p:nvSpPr>
          <p:spPr>
            <a:xfrm>
              <a:off x="3048000" y="0"/>
              <a:ext cx="88900" cy="76200"/>
            </a:xfrm>
            <a:prstGeom prst="rect">
              <a:avLst/>
            </a:prstGeom>
            <a:gradFill flip="none" rotWithShape="1">
              <a:gsLst>
                <a:gs pos="0">
                  <a:srgbClr val="88A346"/>
                </a:gs>
                <a:gs pos="80000">
                  <a:srgbClr val="AACB5A"/>
                </a:gs>
                <a:gs pos="100000">
                  <a:srgbClr val="ABCE57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  <p:sp>
          <p:nvSpPr>
            <p:cNvPr id="267" name="Rectangle"/>
            <p:cNvSpPr/>
            <p:nvPr/>
          </p:nvSpPr>
          <p:spPr>
            <a:xfrm>
              <a:off x="3505200" y="0"/>
              <a:ext cx="88900" cy="76200"/>
            </a:xfrm>
            <a:prstGeom prst="rect">
              <a:avLst/>
            </a:prstGeom>
            <a:gradFill flip="none" rotWithShape="1">
              <a:gsLst>
                <a:gs pos="0">
                  <a:srgbClr val="88A346"/>
                </a:gs>
                <a:gs pos="80000">
                  <a:srgbClr val="AACB5A"/>
                </a:gs>
                <a:gs pos="100000">
                  <a:srgbClr val="ABCE57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533400" y="1219200"/>
            <a:ext cx="990600" cy="762001"/>
            <a:chOff x="0" y="0"/>
            <a:chExt cx="990600" cy="762000"/>
          </a:xfrm>
        </p:grpSpPr>
        <p:sp>
          <p:nvSpPr>
            <p:cNvPr id="269" name="Oval"/>
            <p:cNvSpPr/>
            <p:nvPr/>
          </p:nvSpPr>
          <p:spPr>
            <a:xfrm>
              <a:off x="0" y="0"/>
              <a:ext cx="990600" cy="762001"/>
            </a:xfrm>
            <a:prstGeom prst="ellipse">
              <a:avLst/>
            </a:prstGeom>
            <a:gradFill flip="none" rotWithShape="1">
              <a:gsLst>
                <a:gs pos="0">
                  <a:srgbClr val="88A346"/>
                </a:gs>
                <a:gs pos="80000">
                  <a:srgbClr val="AACB5A"/>
                </a:gs>
                <a:gs pos="100000">
                  <a:srgbClr val="ABCE57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270" name="Use Case"/>
            <p:cNvSpPr/>
            <p:nvPr/>
          </p:nvSpPr>
          <p:spPr>
            <a:xfrm>
              <a:off x="146050" y="63500"/>
              <a:ext cx="698500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Calibri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Use Case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609600" y="1295399"/>
            <a:ext cx="990600" cy="762001"/>
            <a:chOff x="0" y="0"/>
            <a:chExt cx="990600" cy="762000"/>
          </a:xfrm>
        </p:grpSpPr>
        <p:sp>
          <p:nvSpPr>
            <p:cNvPr id="272" name="Oval"/>
            <p:cNvSpPr/>
            <p:nvPr/>
          </p:nvSpPr>
          <p:spPr>
            <a:xfrm>
              <a:off x="0" y="0"/>
              <a:ext cx="990600" cy="762001"/>
            </a:xfrm>
            <a:prstGeom prst="ellipse">
              <a:avLst/>
            </a:prstGeom>
            <a:gradFill flip="none" rotWithShape="1">
              <a:gsLst>
                <a:gs pos="0">
                  <a:srgbClr val="88A346"/>
                </a:gs>
                <a:gs pos="80000">
                  <a:srgbClr val="AACB5A"/>
                </a:gs>
                <a:gs pos="100000">
                  <a:srgbClr val="ABCE57"/>
                </a:gs>
              </a:gsLst>
              <a:lin ang="16200000" scaled="0"/>
            </a:gra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273" name="Use Case"/>
            <p:cNvSpPr/>
            <p:nvPr/>
          </p:nvSpPr>
          <p:spPr>
            <a:xfrm>
              <a:off x="146050" y="63500"/>
              <a:ext cx="698500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Calibri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Use Case</a:t>
              </a:r>
            </a:p>
          </p:txBody>
        </p:sp>
      </p:grpSp>
      <p:sp>
        <p:nvSpPr>
          <p:cNvPr id="275" name="PIM"/>
          <p:cNvSpPr/>
          <p:nvPr/>
        </p:nvSpPr>
        <p:spPr>
          <a:xfrm>
            <a:off x="2590800" y="2438400"/>
            <a:ext cx="698500" cy="355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/>
            <a:r>
              <a:t>PIM</a:t>
            </a:r>
          </a:p>
        </p:txBody>
      </p:sp>
      <p:sp>
        <p:nvSpPr>
          <p:cNvPr id="276" name="PSM"/>
          <p:cNvSpPr/>
          <p:nvPr/>
        </p:nvSpPr>
        <p:spPr>
          <a:xfrm>
            <a:off x="1905000" y="4050267"/>
            <a:ext cx="698500" cy="355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/>
            <a:r>
              <a:t>PSM</a:t>
            </a:r>
          </a:p>
        </p:txBody>
      </p:sp>
      <p:sp>
        <p:nvSpPr>
          <p:cNvPr id="277" name="NCPDP SCRIPT XSD"/>
          <p:cNvSpPr/>
          <p:nvPr/>
        </p:nvSpPr>
        <p:spPr>
          <a:xfrm>
            <a:off x="5105400" y="3962400"/>
            <a:ext cx="927100" cy="533400"/>
          </a:xfrm>
          <a:prstGeom prst="rect">
            <a:avLst/>
          </a:prstGeom>
          <a:gradFill>
            <a:gsLst>
              <a:gs pos="0">
                <a:srgbClr val="AC423A"/>
              </a:gs>
              <a:gs pos="80000">
                <a:srgbClr val="D6544A"/>
              </a:gs>
              <a:gs pos="100000">
                <a:srgbClr val="DA5247"/>
              </a:gs>
            </a:gsLst>
            <a:lin ang="16200000"/>
          </a:gradFill>
          <a:ln w="12700"/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NCPDP SCRIPT XSD</a:t>
            </a:r>
          </a:p>
        </p:txBody>
      </p:sp>
      <p:sp>
        <p:nvSpPr>
          <p:cNvPr id="278" name="HL7 V3 XSD"/>
          <p:cNvSpPr/>
          <p:nvPr/>
        </p:nvSpPr>
        <p:spPr>
          <a:xfrm>
            <a:off x="6400800" y="3962400"/>
            <a:ext cx="927100" cy="533400"/>
          </a:xfrm>
          <a:prstGeom prst="rect">
            <a:avLst/>
          </a:prstGeom>
          <a:gradFill>
            <a:gsLst>
              <a:gs pos="0">
                <a:srgbClr val="D58029"/>
              </a:gs>
              <a:gs pos="80000">
                <a:srgbClr val="FFA142"/>
              </a:gs>
              <a:gs pos="100000">
                <a:srgbClr val="FFA244"/>
              </a:gs>
            </a:gsLst>
            <a:lin ang="16200000"/>
          </a:gradFill>
          <a:ln w="12700"/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HL7 V3 XSD</a:t>
            </a:r>
          </a:p>
        </p:txBody>
      </p:sp>
      <p:sp>
        <p:nvSpPr>
          <p:cNvPr id="299" name="Connection Line"/>
          <p:cNvSpPr/>
          <p:nvPr/>
        </p:nvSpPr>
        <p:spPr>
          <a:xfrm>
            <a:off x="4652962" y="2922597"/>
            <a:ext cx="1759972" cy="1039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FAA757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80" name="Line"/>
          <p:cNvSpPr/>
          <p:nvPr/>
        </p:nvSpPr>
        <p:spPr>
          <a:xfrm rot="5400000">
            <a:off x="4514850" y="5353050"/>
            <a:ext cx="914400" cy="876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CD665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1" name="Reference Implementation"/>
          <p:cNvSpPr/>
          <p:nvPr/>
        </p:nvSpPr>
        <p:spPr>
          <a:xfrm>
            <a:off x="4953000" y="4876800"/>
            <a:ext cx="1231900" cy="533400"/>
          </a:xfrm>
          <a:prstGeom prst="rect">
            <a:avLst/>
          </a:prstGeom>
          <a:gradFill>
            <a:gsLst>
              <a:gs pos="0">
                <a:srgbClr val="AC423A"/>
              </a:gs>
              <a:gs pos="80000">
                <a:srgbClr val="D6544A"/>
              </a:gs>
              <a:gs pos="100000">
                <a:srgbClr val="DA5247"/>
              </a:gs>
            </a:gsLst>
            <a:lin ang="16200000"/>
          </a:gradFill>
          <a:ln w="12700"/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Reference Implementation</a:t>
            </a:r>
          </a:p>
        </p:txBody>
      </p:sp>
      <p:cxnSp>
        <p:nvCxnSpPr>
          <p:cNvPr id="282" name="Connection Line"/>
          <p:cNvCxnSpPr>
            <a:stCxn id="277" idx="0"/>
            <a:endCxn id="281" idx="0"/>
          </p:cNvCxnSpPr>
          <p:nvPr/>
        </p:nvCxnSpPr>
        <p:spPr>
          <a:xfrm>
            <a:off x="5568950" y="4229100"/>
            <a:ext cx="0" cy="914400"/>
          </a:xfrm>
          <a:prstGeom prst="straightConnector1">
            <a:avLst/>
          </a:prstGeom>
          <a:ln w="38100">
            <a:solidFill>
              <a:srgbClr val="CD665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cxnSp>
      <p:grpSp>
        <p:nvGrpSpPr>
          <p:cNvPr id="285" name="Group"/>
          <p:cNvGrpSpPr/>
          <p:nvPr/>
        </p:nvGrpSpPr>
        <p:grpSpPr>
          <a:xfrm>
            <a:off x="5334000" y="2197100"/>
            <a:ext cx="1828800" cy="635001"/>
            <a:chOff x="0" y="0"/>
            <a:chExt cx="1828800" cy="635000"/>
          </a:xfrm>
        </p:grpSpPr>
        <p:sp>
          <p:nvSpPr>
            <p:cNvPr id="283" name="Rounded Rectangle"/>
            <p:cNvSpPr/>
            <p:nvPr/>
          </p:nvSpPr>
          <p:spPr>
            <a:xfrm>
              <a:off x="0" y="12699"/>
              <a:ext cx="1828800" cy="609601"/>
            </a:xfrm>
            <a:prstGeom prst="roundRect">
              <a:avLst>
                <a:gd name="adj" fmla="val 16667"/>
              </a:avLst>
            </a:prstGeom>
            <a:solidFill>
              <a:srgbClr val="296C7B"/>
            </a:solidFill>
            <a:ln w="12700" cap="flat">
              <a:noFill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/>
            </a:p>
          </p:txBody>
        </p:sp>
        <p:sp>
          <p:nvSpPr>
            <p:cNvPr id="284" name="Terminology Model"/>
            <p:cNvSpPr/>
            <p:nvPr/>
          </p:nvSpPr>
          <p:spPr>
            <a:xfrm>
              <a:off x="31750" y="0"/>
              <a:ext cx="1765300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>
                  <a:srgbClr val="FFFFFF"/>
                </a:buClr>
                <a:def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Calibri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Terminology Model</a:t>
              </a:r>
            </a:p>
          </p:txBody>
        </p:sp>
      </p:grpSp>
      <p:sp>
        <p:nvSpPr>
          <p:cNvPr id="300" name="Connection Line"/>
          <p:cNvSpPr/>
          <p:nvPr/>
        </p:nvSpPr>
        <p:spPr>
          <a:xfrm>
            <a:off x="4652962" y="2514603"/>
            <a:ext cx="681038" cy="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AA5B03"/>
            </a:solidFill>
            <a:prstDash val="sysDot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87" name="Line"/>
          <p:cNvSpPr/>
          <p:nvPr/>
        </p:nvSpPr>
        <p:spPr>
          <a:xfrm rot="5400000">
            <a:off x="5505450" y="4895850"/>
            <a:ext cx="838200" cy="186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FAA757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buFont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8" name="Reference Implementation"/>
          <p:cNvSpPr/>
          <p:nvPr/>
        </p:nvSpPr>
        <p:spPr>
          <a:xfrm>
            <a:off x="6248400" y="4876800"/>
            <a:ext cx="1231900" cy="533400"/>
          </a:xfrm>
          <a:prstGeom prst="rect">
            <a:avLst/>
          </a:prstGeom>
          <a:gradFill>
            <a:gsLst>
              <a:gs pos="0">
                <a:srgbClr val="D58029"/>
              </a:gs>
              <a:gs pos="80000">
                <a:srgbClr val="FFA142"/>
              </a:gs>
              <a:gs pos="100000">
                <a:srgbClr val="FFA244"/>
              </a:gs>
            </a:gsLst>
            <a:lin ang="16200000"/>
          </a:gradFill>
          <a:ln w="12700"/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Reference Implementation</a:t>
            </a:r>
          </a:p>
        </p:txBody>
      </p:sp>
      <p:cxnSp>
        <p:nvCxnSpPr>
          <p:cNvPr id="289" name="Connection Line"/>
          <p:cNvCxnSpPr>
            <a:stCxn id="278" idx="0"/>
            <a:endCxn id="288" idx="0"/>
          </p:cNvCxnSpPr>
          <p:nvPr/>
        </p:nvCxnSpPr>
        <p:spPr>
          <a:xfrm>
            <a:off x="6864350" y="4229100"/>
            <a:ext cx="0" cy="914400"/>
          </a:xfrm>
          <a:prstGeom prst="straightConnector1">
            <a:avLst/>
          </a:prstGeom>
          <a:ln w="38100">
            <a:solidFill>
              <a:srgbClr val="FAA757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cxnSp>
      <p:sp>
        <p:nvSpPr>
          <p:cNvPr id="301" name="Connection Line"/>
          <p:cNvSpPr/>
          <p:nvPr/>
        </p:nvSpPr>
        <p:spPr>
          <a:xfrm>
            <a:off x="3131256" y="3205179"/>
            <a:ext cx="434704" cy="757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59BAD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02" name="Connection Line"/>
          <p:cNvSpPr/>
          <p:nvPr/>
        </p:nvSpPr>
        <p:spPr>
          <a:xfrm>
            <a:off x="4609493" y="3205179"/>
            <a:ext cx="709549" cy="757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CD665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03" name="Connection Line"/>
          <p:cNvSpPr/>
          <p:nvPr/>
        </p:nvSpPr>
        <p:spPr>
          <a:xfrm>
            <a:off x="4087726" y="3205179"/>
            <a:ext cx="137423" cy="757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937AB2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pic>
        <p:nvPicPr>
          <p:cNvPr id="293" name="image3.gif" descr="image3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2775" y="4295775"/>
            <a:ext cx="123825" cy="123825"/>
          </a:xfrm>
          <a:prstGeom prst="rect">
            <a:avLst/>
          </a:prstGeom>
          <a:ln w="12700"/>
        </p:spPr>
      </p:pic>
      <p:sp>
        <p:nvSpPr>
          <p:cNvPr id="294" name="Rectangle"/>
          <p:cNvSpPr/>
          <p:nvPr/>
        </p:nvSpPr>
        <p:spPr>
          <a:xfrm>
            <a:off x="4914900" y="3810000"/>
            <a:ext cx="3898900" cy="1752600"/>
          </a:xfrm>
          <a:prstGeom prst="rect">
            <a:avLst/>
          </a:prstGeom>
          <a:ln w="25400">
            <a:solidFill>
              <a:srgbClr val="49729C"/>
            </a:solidFill>
          </a:ln>
        </p:spPr>
        <p:txBody>
          <a:bodyPr lIns="38100" tIns="38100" rIns="38100" bIns="38100" anchor="ctr"/>
          <a:lstStyle/>
          <a:p>
            <a:pPr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295" name="Other Examples"/>
          <p:cNvSpPr/>
          <p:nvPr/>
        </p:nvSpPr>
        <p:spPr>
          <a:xfrm>
            <a:off x="6896100" y="4507467"/>
            <a:ext cx="1844700" cy="3556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/>
            <a:r>
              <a:t>Other Examples</a:t>
            </a:r>
          </a:p>
        </p:txBody>
      </p:sp>
      <p:sp>
        <p:nvSpPr>
          <p:cNvPr id="296" name="HL7 V2 XML Profiles"/>
          <p:cNvSpPr/>
          <p:nvPr/>
        </p:nvSpPr>
        <p:spPr>
          <a:xfrm>
            <a:off x="7581900" y="3962400"/>
            <a:ext cx="1231900" cy="533400"/>
          </a:xfrm>
          <a:prstGeom prst="rect">
            <a:avLst/>
          </a:prstGeom>
          <a:gradFill>
            <a:gsLst>
              <a:gs pos="0">
                <a:srgbClr val="88A346"/>
              </a:gs>
              <a:gs pos="80000">
                <a:srgbClr val="AACB5A"/>
              </a:gs>
              <a:gs pos="100000">
                <a:srgbClr val="ABCE57"/>
              </a:gs>
            </a:gsLst>
            <a:lin ang="16200000"/>
          </a:gradFill>
          <a:ln w="12700"/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ctr">
              <a:buClr>
                <a:srgbClr val="FFFFFF"/>
              </a:buClr>
              <a:defRPr b="1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 sz="1800">
                <a:latin typeface="+mn-lt"/>
                <a:ea typeface="+mn-ea"/>
                <a:cs typeface="+mn-cs"/>
                <a:sym typeface="Calibri"/>
              </a:defRPr>
            </a:pPr>
            <a:r>
              <a:rPr b="1" sz="1200">
                <a:latin typeface="Helvetica"/>
                <a:ea typeface="Helvetica"/>
                <a:cs typeface="Helvetica"/>
                <a:sym typeface="Helvetica"/>
              </a:rPr>
              <a:t>HL7 V2 XML Profiles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