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HIM Domains to  HL7 System Functional Model (S-FM) Study and Whitepaper"/>
          <p:cNvSpPr txBox="1"/>
          <p:nvPr>
            <p:ph type="title" idx="4294967295"/>
          </p:nvPr>
        </p:nvSpPr>
        <p:spPr>
          <a:xfrm>
            <a:off x="609600" y="1600200"/>
            <a:ext cx="80772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713231">
              <a:defRPr b="1" sz="3120"/>
            </a:pPr>
            <a:r>
              <a:t>FHIM Domains to </a:t>
            </a:r>
            <a:br/>
            <a:r>
              <a:t>HL7 System Functional Model (S-FM) Study and Whitepaper</a:t>
            </a:r>
          </a:p>
        </p:txBody>
      </p:sp>
      <p:sp>
        <p:nvSpPr>
          <p:cNvPr id="21" name="3/27/2011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>
                <a:solidFill>
                  <a:srgbClr val="898989"/>
                </a:solidFill>
              </a:defRPr>
            </a:lvl1pPr>
          </a:lstStyle>
          <a:p>
            <a:pPr/>
            <a:r>
              <a:t>3/27/2011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coring Methodology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3600"/>
            </a:lvl1pPr>
          </a:lstStyle>
          <a:p>
            <a:pPr/>
            <a:r>
              <a:t>Scoring Methodology</a:t>
            </a:r>
          </a:p>
        </p:txBody>
      </p:sp>
      <p:sp>
        <p:nvSpPr>
          <p:cNvPr id="77" name="Coverage was based on estimate of evaluators understanding…"/>
          <p:cNvSpPr txBox="1"/>
          <p:nvPr>
            <p:ph type="body" idx="4294967295"/>
          </p:nvPr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Char char="•"/>
              <a:defRPr sz="2000"/>
            </a:pPr>
            <a:r>
              <a:t>Coverage was based on estimate of evaluators understanding</a:t>
            </a:r>
          </a:p>
          <a:p>
            <a:pPr lvl="1" marL="742950" indent="-285750">
              <a:spcBef>
                <a:spcPts val="0"/>
              </a:spcBef>
              <a:defRPr sz="1600"/>
            </a:pPr>
            <a:r>
              <a:t>After studying FHIM models and reviewing S-FM descriptions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Direct Care, Support Functions, and Infrastructure have same weight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Functions at each level has same weight (x.x.x.x), (x.x.x), (x.x), (x)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x.x.x.x rolled up to x.x.x, rolled up to x.x, to x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All scores are average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No Weights applied for importance – all have equal importance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verage of HL7 S-FM by FHIM Results Based on Scoring Methodology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b="1" sz="3564"/>
            </a:lvl1pPr>
          </a:lstStyle>
          <a:p>
            <a:pPr/>
            <a:r>
              <a:t>Coverage of HL7 S-FM by FHIM Results Based on Scoring Methodology</a:t>
            </a:r>
          </a:p>
        </p:txBody>
      </p:sp>
      <p:sp>
        <p:nvSpPr>
          <p:cNvPr id="80" name="Total Coverage:  64%…"/>
          <p:cNvSpPr txBox="1"/>
          <p:nvPr>
            <p:ph type="body" idx="4294967295"/>
          </p:nvPr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Char char="•"/>
              <a:defRPr sz="2000"/>
            </a:pPr>
            <a:r>
              <a:t>Total Coverage:  64%</a:t>
            </a:r>
          </a:p>
          <a:p>
            <a:pPr>
              <a:spcBef>
                <a:spcPts val="400"/>
              </a:spcBef>
              <a:buChar char="•"/>
              <a:defRPr sz="2000"/>
            </a:pPr>
            <a:r>
              <a:t>Breakdown: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Infrastructure: 86%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Not Modeling Generic Rules or Workflows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Security and Privacy Completely Modeled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Other sections Don’t appear to need Information Modeling 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Support Functions: 65%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Big Holes – Administration (Schedule, Registration, etc.), Guidelines, Public Health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Strong FHIM support in EE/COB, Encounters, Person Demographics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Direct Care: 42%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Big Holes – Summary of Care, Preferences, Guidelines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Need Work – Patient History, Medication List, Order Sets, Results, CDS</a:t>
            </a:r>
          </a:p>
          <a:p>
            <a:pPr lvl="2" marL="1143000" indent="-228600">
              <a:spcBef>
                <a:spcPts val="0"/>
              </a:spcBef>
              <a:defRPr sz="1600"/>
            </a:pPr>
            <a:r>
              <a:t>Strong FHIM Support in Allergies, Problems, Orders, Patient Observation,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ummary"/>
          <p:cNvSpPr txBox="1"/>
          <p:nvPr>
            <p:ph type="title" idx="4294967295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Summary</a:t>
            </a:r>
          </a:p>
        </p:txBody>
      </p:sp>
      <p:sp>
        <p:nvSpPr>
          <p:cNvPr id="83" name="FHIM has currently about 36 Domains…"/>
          <p:cNvSpPr txBox="1"/>
          <p:nvPr>
            <p:ph type="body" idx="4294967295"/>
          </p:nvPr>
        </p:nvSpPr>
        <p:spPr>
          <a:xfrm>
            <a:off x="381000" y="1493837"/>
            <a:ext cx="83820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FHIM has currently about 36 Domains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200"/>
            </a:pPr>
            <a:r>
              <a:t>Domains currently organized into information groupings that span across vertical healthcare areas (HER, Ancillary, Specialties, Public Health, etc.)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HL7 SFM calls out about 19 additional domains within the EHR area.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FHIM Domains Should be Evaluated to: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200"/>
            </a:pPr>
            <a:r>
              <a:t>Expanded to include new domains.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200"/>
            </a:pPr>
            <a:r>
              <a:t>Analyzed and reorganized to Promote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900"/>
            </a:pPr>
            <a:r>
              <a:t>High Cohesion, Low Coupling, Reuse into Commons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FHIM Coverage of HL7 S-FM is approximately 64%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Every 6 months, new evaluation and mapping should be done to continue to work toward 100% mapping coverage.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HIM Domain Background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FHIM Domain Background</a:t>
            </a:r>
          </a:p>
        </p:txBody>
      </p:sp>
      <p:sp>
        <p:nvSpPr>
          <p:cNvPr id="24" name="FHIM models were instantiated from VHIM, CA-BRIDGE, HL7 V2 and V3…"/>
          <p:cNvSpPr txBox="1"/>
          <p:nvPr>
            <p:ph type="body" idx="4294967295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FHIM models were instantiated from VHIM, CA-BRIDGE, HL7 V2 and V3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VHIM models were defined before HL7 SFM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Not organized – developed as needed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Scope of FHIM models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EHR Components – Vital Signs, Drugs, Results, Problems etc.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Ancillary Systems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500"/>
            </a:pPr>
            <a:r>
              <a:t>Labs, Pharmacies, Radiology, etc.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Specialties – Behavioral Health, Population Health, Ophthalmology, Dental, etc.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Public Health – Epidemiology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Regulatory (CDC, FDA, etc)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Research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Payer Systems.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Priorities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Interoperability is most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ives of HL7 EHR Mapping to FHIM"/>
          <p:cNvSpPr txBox="1"/>
          <p:nvPr>
            <p:ph type="title" idx="4294967295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77823">
              <a:defRPr b="1" sz="3455"/>
            </a:lvl1pPr>
          </a:lstStyle>
          <a:p>
            <a:pPr/>
            <a:r>
              <a:t>Objectives of HL7 EHR Mapping to FHIM</a:t>
            </a:r>
          </a:p>
        </p:txBody>
      </p:sp>
      <p:sp>
        <p:nvSpPr>
          <p:cNvPr id="27" name="Define Traceability Between FHIM and Industry Functional Standard…"/>
          <p:cNvSpPr txBox="1"/>
          <p:nvPr>
            <p:ph type="body" idx="4294967295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Define Traceability Between FHIM and Industry Functional Standard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From SFM to FHIM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From FHIM to SFM</a:t>
            </a:r>
          </a:p>
          <a:p>
            <a:pPr>
              <a:buChar char="•"/>
            </a:pPr>
            <a:r>
              <a:t>Identify Gaps in FHIM Domain Scope (or S-FM)</a:t>
            </a:r>
          </a:p>
          <a:p>
            <a:pPr>
              <a:buChar char="•"/>
            </a:pPr>
            <a:r>
              <a:t>HL7 May be Intermediary Between FHIM and S&amp;I Framework Integration</a:t>
            </a:r>
          </a:p>
          <a:p>
            <a:pPr>
              <a:buChar char="•"/>
            </a:pPr>
            <a:r>
              <a:t>Potentially Help with Reorganization of FHIM Domains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tudy Approach"/>
          <p:cNvSpPr txBox="1"/>
          <p:nvPr>
            <p:ph type="title" idx="4294967295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Study Approach</a:t>
            </a:r>
          </a:p>
        </p:txBody>
      </p:sp>
      <p:sp>
        <p:nvSpPr>
          <p:cNvPr id="30" name="Using spreadsheet of HL7 S-FM Map FHIM models to them – (Many FHIM models to one Function)…"/>
          <p:cNvSpPr txBox="1"/>
          <p:nvPr>
            <p:ph type="body" idx="4294967295"/>
          </p:nvPr>
        </p:nvSpPr>
        <p:spPr>
          <a:xfrm>
            <a:off x="533400" y="1493837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Using spreadsheet of HL7 S-FM Map FHIM models to them – (Many FHIM models to one Function)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200"/>
            </a:pPr>
            <a:r>
              <a:t>Determine Main Class in Model that are relevant to the Function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200"/>
            </a:pPr>
            <a:r>
              <a:t>Create Potential New Domains for Missing Modeling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Then For Each FHIM Model map all related S-FM functions to them. Create a new Spreadsheet with – 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200"/>
            </a:pPr>
            <a:r>
              <a:t>FHIM model to S-FM functions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200"/>
            </a:pPr>
            <a:r>
              <a:t>Missing FHIM model to S-FM Functions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Using the preceding 2 steps to determine potential missing Domains.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Determine Total FHIM Coverage of EHR Functions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har char="•"/>
              <a:defRPr sz="2500"/>
            </a:pPr>
            <a:r>
              <a:t>Don’t focus on Domain model completeness – not a factor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rrent FHIM Domains"/>
          <p:cNvSpPr txBox="1"/>
          <p:nvPr>
            <p:ph type="title" idx="4294967295"/>
          </p:nvPr>
        </p:nvSpPr>
        <p:spPr>
          <a:xfrm>
            <a:off x="304800" y="761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Current FHIM Domains</a:t>
            </a:r>
          </a:p>
        </p:txBody>
      </p:sp>
      <p:sp>
        <p:nvSpPr>
          <p:cNvPr id="33" name="Adverse Event Reporting…"/>
          <p:cNvSpPr txBox="1"/>
          <p:nvPr>
            <p:ph type="body" sz="half" idx="4294967295"/>
          </p:nvPr>
        </p:nvSpPr>
        <p:spPr>
          <a:xfrm>
            <a:off x="762000" y="1265237"/>
            <a:ext cx="35052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Adverse Event Reporting 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Allergies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AudiologyAndSpeechPathology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BehavioralHealth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BloodBank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ClinicalDecisionSupport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ClinicalDocument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ClinicalObservations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CompensationAndPension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Consultation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Dental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Dietetics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Encounter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EnrollEligCOB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Event Capture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Health Factors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HomeBasedPrimaryCare</a:t>
            </a:r>
          </a:p>
          <a:p>
            <a:pPr marL="305180" indent="-305180" defTabSz="813816">
              <a:spcBef>
                <a:spcPts val="300"/>
              </a:spcBef>
              <a:buChar char="•"/>
              <a:defRPr sz="1424"/>
            </a:pPr>
            <a:r>
              <a:t>Imaging</a:t>
            </a:r>
          </a:p>
        </p:txBody>
      </p:sp>
      <p:sp>
        <p:nvSpPr>
          <p:cNvPr id="34" name="ImmunizationAndSkinTest…"/>
          <p:cNvSpPr txBox="1"/>
          <p:nvPr/>
        </p:nvSpPr>
        <p:spPr>
          <a:xfrm>
            <a:off x="4572000" y="1295400"/>
            <a:ext cx="3505200" cy="5263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ImmunizationAndSkinTest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Lab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MentalHealth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OncologyRegistry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Orders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PatientEducation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PersonDemographics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PersonEligibility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Pharmacy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ProblemList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Prosthetics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Radiology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SecurityAndPrivacy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SocialWork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SpinalCord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Surgery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VitalSigns</a:t>
            </a:r>
          </a:p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600"/>
            </a:pPr>
            <a:r>
              <a:t>WomensHealth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ome FHIM Domain Background"/>
          <p:cNvSpPr txBox="1"/>
          <p:nvPr>
            <p:ph type="title" idx="4294967295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b="1" sz="4356"/>
            </a:lvl1pPr>
          </a:lstStyle>
          <a:p>
            <a:pPr/>
            <a:r>
              <a:t>Some FHIM Domain Background</a:t>
            </a:r>
          </a:p>
        </p:txBody>
      </p:sp>
      <p:sp>
        <p:nvSpPr>
          <p:cNvPr id="37" name="FHIM Domains are umbrellas for related functionality…"/>
          <p:cNvSpPr txBox="1"/>
          <p:nvPr>
            <p:ph type="body" sz="half" idx="4294967295"/>
          </p:nvPr>
        </p:nvSpPr>
        <p:spPr>
          <a:xfrm>
            <a:off x="533400" y="990599"/>
            <a:ext cx="8229600" cy="2286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FHIM Domains are umbrellas for related functionality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Example : Pharmacy Domain includes Drugs, Drug Administration, EHR Medication List, Pharmacy, etc.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500"/>
            </a:pPr>
            <a:r>
              <a:t>The FHIM Pharmacy Workgroup models all of these components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Some FHIM Domains cut across Vertical Business Areas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500"/>
            </a:pPr>
            <a:r>
              <a:t>EHR, Ancillary Systems, Specialty, Public Health, Research, Regulatory, Payer 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500"/>
            </a:pPr>
            <a:r>
              <a:t>Domain Scope Varies from Very Large to Small 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FHIM Domains could have multiple UML Diagrams</a:t>
            </a:r>
          </a:p>
        </p:txBody>
      </p:sp>
      <p:sp>
        <p:nvSpPr>
          <p:cNvPr id="38" name="Rectangle"/>
          <p:cNvSpPr/>
          <p:nvPr/>
        </p:nvSpPr>
        <p:spPr>
          <a:xfrm>
            <a:off x="1752600" y="4024312"/>
            <a:ext cx="838200" cy="2514601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Rectangle"/>
          <p:cNvSpPr/>
          <p:nvPr/>
        </p:nvSpPr>
        <p:spPr>
          <a:xfrm>
            <a:off x="2743200" y="4024312"/>
            <a:ext cx="838200" cy="2514601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Rectangle"/>
          <p:cNvSpPr/>
          <p:nvPr/>
        </p:nvSpPr>
        <p:spPr>
          <a:xfrm>
            <a:off x="3733800" y="4024312"/>
            <a:ext cx="838200" cy="2514601"/>
          </a:xfrm>
          <a:prstGeom prst="rect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Rectangle"/>
          <p:cNvSpPr/>
          <p:nvPr/>
        </p:nvSpPr>
        <p:spPr>
          <a:xfrm>
            <a:off x="4724400" y="4024312"/>
            <a:ext cx="838200" cy="2514601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"/>
          <p:cNvSpPr/>
          <p:nvPr/>
        </p:nvSpPr>
        <p:spPr>
          <a:xfrm>
            <a:off x="5715000" y="4024312"/>
            <a:ext cx="838200" cy="2514601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6705600" y="4024312"/>
            <a:ext cx="838200" cy="25146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Rectangle"/>
          <p:cNvSpPr/>
          <p:nvPr/>
        </p:nvSpPr>
        <p:spPr>
          <a:xfrm>
            <a:off x="7696200" y="4024312"/>
            <a:ext cx="838200" cy="2514601"/>
          </a:xfrm>
          <a:prstGeom prst="rect">
            <a:avLst/>
          </a:prstGeom>
          <a:solidFill>
            <a:srgbClr val="00B0F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EHR"/>
          <p:cNvSpPr txBox="1"/>
          <p:nvPr/>
        </p:nvSpPr>
        <p:spPr>
          <a:xfrm>
            <a:off x="1887537" y="3694112"/>
            <a:ext cx="5092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EHR</a:t>
            </a:r>
          </a:p>
        </p:txBody>
      </p:sp>
      <p:sp>
        <p:nvSpPr>
          <p:cNvPr id="46" name="Ancillary…"/>
          <p:cNvSpPr txBox="1"/>
          <p:nvPr/>
        </p:nvSpPr>
        <p:spPr>
          <a:xfrm>
            <a:off x="2720975" y="3429000"/>
            <a:ext cx="106765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Ancillary</a:t>
            </a:r>
          </a:p>
          <a:p>
            <a:pPr/>
            <a:r>
              <a:t>Systems</a:t>
            </a:r>
          </a:p>
        </p:txBody>
      </p:sp>
      <p:sp>
        <p:nvSpPr>
          <p:cNvPr id="47" name="Specialty"/>
          <p:cNvSpPr txBox="1"/>
          <p:nvPr/>
        </p:nvSpPr>
        <p:spPr>
          <a:xfrm>
            <a:off x="3668712" y="3694112"/>
            <a:ext cx="10353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Specialty</a:t>
            </a:r>
          </a:p>
        </p:txBody>
      </p:sp>
      <p:sp>
        <p:nvSpPr>
          <p:cNvPr id="48" name="Public…"/>
          <p:cNvSpPr txBox="1"/>
          <p:nvPr/>
        </p:nvSpPr>
        <p:spPr>
          <a:xfrm>
            <a:off x="4757737" y="3414712"/>
            <a:ext cx="79853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Public</a:t>
            </a:r>
          </a:p>
          <a:p>
            <a:pPr/>
            <a:r>
              <a:t>Health</a:t>
            </a:r>
          </a:p>
        </p:txBody>
      </p:sp>
      <p:sp>
        <p:nvSpPr>
          <p:cNvPr id="49" name="Research"/>
          <p:cNvSpPr txBox="1"/>
          <p:nvPr/>
        </p:nvSpPr>
        <p:spPr>
          <a:xfrm>
            <a:off x="5605462" y="3694112"/>
            <a:ext cx="10168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Research</a:t>
            </a:r>
          </a:p>
        </p:txBody>
      </p:sp>
      <p:sp>
        <p:nvSpPr>
          <p:cNvPr id="50" name="Regulatory"/>
          <p:cNvSpPr txBox="1"/>
          <p:nvPr/>
        </p:nvSpPr>
        <p:spPr>
          <a:xfrm>
            <a:off x="6545262" y="3690937"/>
            <a:ext cx="11946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Regulatory</a:t>
            </a:r>
          </a:p>
        </p:txBody>
      </p:sp>
      <p:sp>
        <p:nvSpPr>
          <p:cNvPr id="51" name="Payer"/>
          <p:cNvSpPr txBox="1"/>
          <p:nvPr/>
        </p:nvSpPr>
        <p:spPr>
          <a:xfrm>
            <a:off x="7815262" y="3694112"/>
            <a:ext cx="6672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Payer</a:t>
            </a:r>
          </a:p>
        </p:txBody>
      </p:sp>
      <p:sp>
        <p:nvSpPr>
          <p:cNvPr id="52" name="FHIM…"/>
          <p:cNvSpPr txBox="1"/>
          <p:nvPr/>
        </p:nvSpPr>
        <p:spPr>
          <a:xfrm>
            <a:off x="554739" y="3352800"/>
            <a:ext cx="86696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FHIM</a:t>
            </a:r>
          </a:p>
          <a:p>
            <a:pPr algn="ctr"/>
            <a:r>
              <a:t>Domain</a:t>
            </a:r>
          </a:p>
        </p:txBody>
      </p:sp>
      <p:sp>
        <p:nvSpPr>
          <p:cNvPr id="53" name="Rectangle"/>
          <p:cNvSpPr/>
          <p:nvPr/>
        </p:nvSpPr>
        <p:spPr>
          <a:xfrm>
            <a:off x="381000" y="4176712"/>
            <a:ext cx="8135938" cy="152401"/>
          </a:xfrm>
          <a:prstGeom prst="rect">
            <a:avLst/>
          </a:prstGeom>
          <a:solidFill>
            <a:srgbClr val="00FFCC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Pharmacy"/>
          <p:cNvSpPr txBox="1"/>
          <p:nvPr/>
        </p:nvSpPr>
        <p:spPr>
          <a:xfrm>
            <a:off x="609600" y="4129087"/>
            <a:ext cx="68543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"/>
            </a:lvl1pPr>
          </a:lstStyle>
          <a:p>
            <a:pPr/>
            <a:r>
              <a:t>Pharmacy</a:t>
            </a:r>
          </a:p>
        </p:txBody>
      </p:sp>
      <p:sp>
        <p:nvSpPr>
          <p:cNvPr id="55" name="Rectangle"/>
          <p:cNvSpPr/>
          <p:nvPr/>
        </p:nvSpPr>
        <p:spPr>
          <a:xfrm>
            <a:off x="384175" y="4557712"/>
            <a:ext cx="8135938" cy="152401"/>
          </a:xfrm>
          <a:prstGeom prst="rect">
            <a:avLst/>
          </a:prstGeom>
          <a:solidFill>
            <a:srgbClr val="00FFCC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Lab"/>
          <p:cNvSpPr txBox="1"/>
          <p:nvPr/>
        </p:nvSpPr>
        <p:spPr>
          <a:xfrm>
            <a:off x="596900" y="4495800"/>
            <a:ext cx="315849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"/>
            </a:lvl1pPr>
          </a:lstStyle>
          <a:p>
            <a:pPr/>
            <a:r>
              <a:t>Lab</a:t>
            </a:r>
          </a:p>
        </p:txBody>
      </p:sp>
      <p:sp>
        <p:nvSpPr>
          <p:cNvPr id="57" name="Rectangle"/>
          <p:cNvSpPr/>
          <p:nvPr/>
        </p:nvSpPr>
        <p:spPr>
          <a:xfrm>
            <a:off x="381000" y="5364162"/>
            <a:ext cx="2209800" cy="152401"/>
          </a:xfrm>
          <a:prstGeom prst="rect">
            <a:avLst/>
          </a:prstGeom>
          <a:solidFill>
            <a:srgbClr val="00FFCC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Problem Domain"/>
          <p:cNvSpPr txBox="1"/>
          <p:nvPr/>
        </p:nvSpPr>
        <p:spPr>
          <a:xfrm>
            <a:off x="593725" y="5302250"/>
            <a:ext cx="1079647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"/>
            </a:lvl1pPr>
          </a:lstStyle>
          <a:p>
            <a:pPr/>
            <a:r>
              <a:t>Problem Domain</a:t>
            </a:r>
          </a:p>
        </p:txBody>
      </p:sp>
      <p:sp>
        <p:nvSpPr>
          <p:cNvPr id="59" name="Rectangle"/>
          <p:cNvSpPr/>
          <p:nvPr/>
        </p:nvSpPr>
        <p:spPr>
          <a:xfrm>
            <a:off x="381000" y="4978400"/>
            <a:ext cx="2209800" cy="152400"/>
          </a:xfrm>
          <a:prstGeom prst="rect">
            <a:avLst/>
          </a:prstGeom>
          <a:solidFill>
            <a:srgbClr val="00FFCC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Allergy Domain"/>
          <p:cNvSpPr txBox="1"/>
          <p:nvPr/>
        </p:nvSpPr>
        <p:spPr>
          <a:xfrm>
            <a:off x="593725" y="4916487"/>
            <a:ext cx="99965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000"/>
            </a:lvl1pPr>
          </a:lstStyle>
          <a:p>
            <a:pPr/>
            <a:r>
              <a:t>Allergy Domain</a:t>
            </a:r>
          </a:p>
        </p:txBody>
      </p:sp>
      <p:sp>
        <p:nvSpPr>
          <p:cNvPr id="61" name="Rectangle"/>
          <p:cNvSpPr/>
          <p:nvPr/>
        </p:nvSpPr>
        <p:spPr>
          <a:xfrm>
            <a:off x="3733800" y="4986337"/>
            <a:ext cx="1830388" cy="144463"/>
          </a:xfrm>
          <a:prstGeom prst="rect">
            <a:avLst/>
          </a:prstGeom>
          <a:solidFill>
            <a:srgbClr val="00FFCC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Rectangle"/>
          <p:cNvSpPr/>
          <p:nvPr/>
        </p:nvSpPr>
        <p:spPr>
          <a:xfrm>
            <a:off x="6705600" y="4978399"/>
            <a:ext cx="838200" cy="146052"/>
          </a:xfrm>
          <a:prstGeom prst="rect">
            <a:avLst/>
          </a:prstGeom>
          <a:solidFill>
            <a:srgbClr val="00FFCC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.…"/>
          <p:cNvSpPr txBox="1"/>
          <p:nvPr/>
        </p:nvSpPr>
        <p:spPr>
          <a:xfrm>
            <a:off x="864506" y="5602287"/>
            <a:ext cx="25695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.</a:t>
            </a:r>
          </a:p>
          <a:p>
            <a:pPr algn="ctr"/>
            <a:r>
              <a:t>.</a:t>
            </a:r>
          </a:p>
          <a:p>
            <a:pPr algn="ctr"/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tudy Assumptions"/>
          <p:cNvSpPr txBox="1"/>
          <p:nvPr>
            <p:ph type="title" idx="4294967295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Study Assumptions</a:t>
            </a:r>
          </a:p>
        </p:txBody>
      </p:sp>
      <p:sp>
        <p:nvSpPr>
          <p:cNvPr id="66" name="HL7 S-FM mapping study focuses only EHR Functions…"/>
          <p:cNvSpPr txBox="1"/>
          <p:nvPr>
            <p:ph type="body" idx="4294967295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HL7 S-FM mapping study focuses only EHR Functions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Scoping limited to focus on EHR due to time limitations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Mapping Only Applies to Version 1 of the S-FM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Mapping doesn’t apply to S-FM profiles or extensions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Existing FHIM Models used came from GForge SVN Repository (as of 3/25) 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S-FM may not be related to FHIM Domain (N/A) because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Some Functions may only require rules applied against model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Some Functions are well, just functions applied against existing data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500"/>
            </a:pPr>
            <a:r>
              <a:t>Ad-hoc reporting for instance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Some S-FM Infrastructure functions not mapped or modeled in FHIM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Security and Privacy is modeled in FHIM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Rules and Workflow however are not – might want to revisit in future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  <a:defRPr sz="2000"/>
            </a:pPr>
            <a:r>
              <a:t>Many-to-many mapping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S-FM functions to FHIM domains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1800"/>
            </a:pPr>
            <a:r>
              <a:t>FHIM domains to S-FM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tudy Design Principles"/>
          <p:cNvSpPr txBox="1"/>
          <p:nvPr>
            <p:ph type="title" idx="4294967295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Study Design Principles</a:t>
            </a:r>
          </a:p>
        </p:txBody>
      </p:sp>
      <p:sp>
        <p:nvSpPr>
          <p:cNvPr id="69" name="Only 1 FHIM Model viewed through Domain Hierarchy…"/>
          <p:cNvSpPr txBox="1"/>
          <p:nvPr>
            <p:ph type="body" idx="4294967295"/>
          </p:nvPr>
        </p:nvSpPr>
        <p:spPr>
          <a:xfrm>
            <a:off x="381000" y="1371600"/>
            <a:ext cx="822960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200"/>
            </a:pPr>
            <a:r>
              <a:t>Only 1 FHIM Model viewed through Domain Hierarchy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Domains have varying degrees of Complexity and Components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Common Component Domain used by multiple Domains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200"/>
            </a:pPr>
            <a:r>
              <a:t>Apply Larger Domain Granularity Approach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For practical reasons (SME Experience generally applies to all sub components)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200"/>
            </a:pPr>
            <a:r>
              <a:t>Within this context apply Design Principles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High Cohesion – Related functionality in same domain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Low Coupling – Reduce Dependencies on other Domains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200"/>
            </a:pPr>
            <a:r>
              <a:t>When Model can be applied to multiple domains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Consider moving model into Commons Domain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200"/>
            </a:pPr>
            <a:r>
              <a:t>Strive to create Common Base Domain for Important Domains when possible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Orders, Patient Observation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Then these domains can be specialized in Pharmacy, Lab,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L7 EHR SFM Additional Potential Domains Identified in Mapping"/>
          <p:cNvSpPr txBox="1"/>
          <p:nvPr>
            <p:ph type="title" idx="4294967295"/>
          </p:nvPr>
        </p:nvSpPr>
        <p:spPr>
          <a:xfrm>
            <a:off x="228600" y="76199"/>
            <a:ext cx="8610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b="1" sz="3559"/>
            </a:lvl1pPr>
          </a:lstStyle>
          <a:p>
            <a:pPr/>
            <a:r>
              <a:t>HL7 EHR SFM Additional Potential Domains Identified in Mapping</a:t>
            </a:r>
          </a:p>
        </p:txBody>
      </p:sp>
      <p:sp>
        <p:nvSpPr>
          <p:cNvPr id="72" name="Administration…"/>
          <p:cNvSpPr txBox="1"/>
          <p:nvPr>
            <p:ph type="body" sz="quarter" idx="4294967295"/>
          </p:nvPr>
        </p:nvSpPr>
        <p:spPr>
          <a:xfrm>
            <a:off x="762000" y="2895600"/>
            <a:ext cx="3657600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Administration	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Transition of Care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Patient History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Patient Preferences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Patient Assessment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Patient Care Plan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Population Health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Research and Studies</a:t>
            </a:r>
          </a:p>
          <a:p>
            <a:pPr marL="281177" indent="-281177" defTabSz="749808">
              <a:spcBef>
                <a:spcPts val="300"/>
              </a:spcBef>
              <a:buChar char="•"/>
              <a:defRPr sz="1640"/>
            </a:pPr>
            <a:r>
              <a:t>Medical Device</a:t>
            </a:r>
          </a:p>
        </p:txBody>
      </p:sp>
      <p:sp>
        <p:nvSpPr>
          <p:cNvPr id="73" name="De-identification…"/>
          <p:cNvSpPr txBox="1"/>
          <p:nvPr/>
        </p:nvSpPr>
        <p:spPr>
          <a:xfrm>
            <a:off x="4572000" y="2895600"/>
            <a:ext cx="4191000" cy="356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De-identification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Preventative and Wellness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Healthcare Guidance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Clinical Workflow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Epidemiology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Donor Management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Healthcare Quality Metrics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Healthcare Financial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Clinical Guidelines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Public Health</a:t>
            </a:r>
          </a:p>
        </p:txBody>
      </p:sp>
      <p:sp>
        <p:nvSpPr>
          <p:cNvPr id="74" name="19 Potential New Domains S-FM Functions Calls out for Additional Information"/>
          <p:cNvSpPr txBox="1"/>
          <p:nvPr/>
        </p:nvSpPr>
        <p:spPr>
          <a:xfrm>
            <a:off x="381000" y="1600199"/>
            <a:ext cx="8229600" cy="155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lvl1pPr>
          </a:lstStyle>
          <a:p>
            <a:pPr/>
            <a:r>
              <a:t>19 Potential New Domains S-FM Functions Calls out for Additional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