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" name="Shape 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533400" y="2971800"/>
            <a:ext cx="7772400" cy="762000"/>
          </a:xfrm>
          <a:prstGeom prst="rect">
            <a:avLst/>
          </a:prstGeom>
        </p:spPr>
        <p:txBody>
          <a:bodyPr lIns="38100" tIns="38100" rIns="38100" bIns="38100" anchor="ctr"/>
          <a:lstStyle>
            <a:lvl1pPr indent="0" algn="ctr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697287"/>
            <a:ext cx="6400800" cy="533402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>
              <a:spcBef>
                <a:spcPts val="500"/>
              </a:spcBef>
              <a:buClrTx/>
              <a:buSzTx/>
              <a:buFontTx/>
              <a:buNone/>
              <a:defRPr sz="2000"/>
            </a:lvl1pPr>
            <a:lvl2pPr marL="508907" indent="-204106" algn="ctr">
              <a:spcBef>
                <a:spcPts val="500"/>
              </a:spcBef>
              <a:buClrTx/>
              <a:buFontTx/>
              <a:defRPr sz="2000"/>
            </a:lvl2pPr>
            <a:lvl3pPr marL="952500" indent="-190500" algn="ctr">
              <a:spcBef>
                <a:spcPts val="500"/>
              </a:spcBef>
              <a:buClrTx/>
              <a:buFontTx/>
              <a:defRPr sz="2000"/>
            </a:lvl3pPr>
            <a:lvl4pPr marL="1447800" indent="-228600" algn="ctr">
              <a:spcBef>
                <a:spcPts val="500"/>
              </a:spcBef>
              <a:buClrTx/>
              <a:buFontTx/>
              <a:defRPr sz="2000"/>
            </a:lvl4pPr>
            <a:lvl5pPr marL="1905000" indent="-228600" algn="ctr">
              <a:spcBef>
                <a:spcPts val="500"/>
              </a:spcBef>
              <a:buClrTx/>
              <a:buFontTx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xfrm>
            <a:off x="6296661" y="6221731"/>
            <a:ext cx="256539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1524000" y="-2"/>
            <a:ext cx="7696200" cy="1447802"/>
          </a:xfrm>
          <a:prstGeom prst="rect">
            <a:avLst/>
          </a:prstGeom>
        </p:spPr>
        <p:txBody>
          <a:bodyPr lIns="38100" tIns="38100" rIns="38100" bIns="38100" anchor="ctr"/>
          <a:lstStyle>
            <a:lvl1pPr indent="0">
              <a:defRPr sz="1800">
                <a:solidFill>
                  <a:srgbClr val="013F8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</p:spPr>
        <p:txBody>
          <a:bodyPr lIns="38100" tIns="38100" rIns="38100" bIns="38100"/>
          <a:lstStyle>
            <a:lvl1pPr marL="342900">
              <a:defRPr sz="2800"/>
            </a:lvl1pPr>
            <a:lvl2pPr marL="590550" indent="-285750">
              <a:defRPr sz="2800"/>
            </a:lvl2pPr>
            <a:lvl3pPr marL="1028700">
              <a:defRPr sz="2800"/>
            </a:lvl3pPr>
            <a:lvl4pPr marL="1538287">
              <a:defRPr sz="2800"/>
            </a:lvl4pPr>
            <a:lvl5pPr marL="1995486" indent="-319086"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xfrm>
            <a:off x="8621330" y="6221412"/>
            <a:ext cx="259528" cy="239268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1" y="207961"/>
            <a:ext cx="1143002" cy="1143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image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 lIns="38100" tIns="38100" rIns="38100" bIns="38100" anchor="ctr"/>
          <a:lstStyle>
            <a:lvl1pPr indent="0">
              <a:defRPr sz="2700">
                <a:solidFill>
                  <a:srgbClr val="013F8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</p:spPr>
        <p:txBody>
          <a:bodyPr lIns="38100" tIns="38100" rIns="38100" bIns="38100"/>
          <a:lstStyle>
            <a:lvl1pPr marL="342900">
              <a:spcBef>
                <a:spcPts val="700"/>
              </a:spcBef>
              <a:defRPr sz="2800"/>
            </a:lvl1pPr>
            <a:lvl2pPr marL="590550" indent="-285750">
              <a:spcBef>
                <a:spcPts val="700"/>
              </a:spcBef>
              <a:defRPr sz="2800"/>
            </a:lvl2pPr>
            <a:lvl3pPr marL="1028700">
              <a:spcBef>
                <a:spcPts val="700"/>
              </a:spcBef>
              <a:defRPr sz="2800"/>
            </a:lvl3pPr>
            <a:lvl4pPr marL="1539238" indent="-320038">
              <a:spcBef>
                <a:spcPts val="700"/>
              </a:spcBef>
              <a:defRPr sz="2800"/>
            </a:lvl4pPr>
            <a:lvl5pPr marL="1996438" indent="-320038">
              <a:spcBef>
                <a:spcPts val="7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xfrm>
            <a:off x="8635537" y="6870700"/>
            <a:ext cx="245401" cy="22698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1" y="207961"/>
            <a:ext cx="1143002" cy="1143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image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 lIns="38100" tIns="38100" rIns="38100" bIns="38100" anchor="ctr"/>
          <a:lstStyle>
            <a:lvl1pPr indent="0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xfrm>
            <a:off x="8621330" y="6440487"/>
            <a:ext cx="259528" cy="239268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648950" y="6245225"/>
            <a:ext cx="231275" cy="21469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 sz="9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1pPr>
      <a:lvl2pPr marL="0" marR="0" indent="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2pPr>
      <a:lvl3pPr marL="0" marR="0" indent="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3pPr>
      <a:lvl4pPr marL="0" marR="0" indent="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4pPr>
      <a:lvl5pPr marL="0" marR="0" indent="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5pPr>
      <a:lvl6pPr marL="0" marR="0" indent="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6pPr>
      <a:lvl7pPr marL="0" marR="0" indent="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7pPr>
      <a:lvl8pPr marL="0" marR="0" indent="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8pPr>
      <a:lvl9pPr marL="0" marR="0" indent="1190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9pPr>
    </p:titleStyle>
    <p:bodyStyle>
      <a:lvl1pPr marL="461962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»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1pPr>
      <a:lvl2pPr marL="1020762" marR="0" indent="-4445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–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2pPr>
      <a:lvl3pPr marL="1300162" marR="0" indent="-266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•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3pPr>
      <a:lvl4pPr marL="1809750" marR="0" indent="-31908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–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4pPr>
      <a:lvl5pPr marL="2303461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»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5pPr>
      <a:lvl6pPr marL="2760661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•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6pPr>
      <a:lvl7pPr marL="3217861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•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7pPr>
      <a:lvl8pPr marL="3675062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•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8pPr>
      <a:lvl9pPr marL="4132262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10A25"/>
        </a:buClr>
        <a:buSzPct val="100000"/>
        <a:buFont typeface="Georgia"/>
        <a:buChar char="•"/>
        <a:tabLst/>
        <a:defRPr b="0" baseline="0" cap="none" i="0" spc="0" strike="noStrike" sz="2600" u="none">
          <a:ln>
            <a:noFill/>
          </a:ln>
          <a:solidFill>
            <a:srgbClr val="1D165A"/>
          </a:solidFill>
          <a:uFillTx/>
          <a:latin typeface="Georgia"/>
          <a:ea typeface="Georgia"/>
          <a:cs typeface="Georgia"/>
          <a:sym typeface="Georgia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525" y="206375"/>
            <a:ext cx="1143000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image5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/>
        </p:nvSpPr>
        <p:spPr>
          <a:xfrm>
            <a:off x="6970711" y="6210300"/>
            <a:ext cx="1955802" cy="199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9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4" name="Shape 64"/>
          <p:cNvSpPr/>
          <p:nvPr>
            <p:ph type="title"/>
          </p:nvPr>
        </p:nvSpPr>
        <p:spPr>
          <a:xfrm>
            <a:off x="1523999" y="-2"/>
            <a:ext cx="7523165" cy="1308104"/>
          </a:xfrm>
          <a:prstGeom prst="rect">
            <a:avLst/>
          </a:prstGeom>
        </p:spPr>
        <p:txBody>
          <a:bodyPr lIns="0" tIns="0" rIns="0" bIns="0" anchor="ctr"/>
          <a:lstStyle>
            <a:lvl1pPr indent="0">
              <a:defRPr sz="2600">
                <a:solidFill>
                  <a:srgbClr val="013F80"/>
                </a:solidFill>
              </a:defRPr>
            </a:lvl1pPr>
          </a:lstStyle>
          <a:p>
            <a:pPr/>
            <a:r>
              <a:t>FHIM Information Domains - Modeling Status</a:t>
            </a:r>
          </a:p>
        </p:txBody>
      </p:sp>
      <p:sp>
        <p:nvSpPr>
          <p:cNvPr id="65" name="Shape 65"/>
          <p:cNvSpPr/>
          <p:nvPr/>
        </p:nvSpPr>
        <p:spPr>
          <a:xfrm>
            <a:off x="8245475" y="1498600"/>
            <a:ext cx="6604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i="1" sz="900">
                <a:solidFill>
                  <a:srgbClr val="FFFFFF"/>
                </a:solidFill>
                <a:latin typeface="System Font Italic"/>
                <a:ea typeface="System Font Italic"/>
                <a:cs typeface="System Font Italic"/>
                <a:sym typeface="System Font Italic"/>
              </a:defRPr>
            </a:lvl1pPr>
          </a:lstStyle>
          <a:p>
            <a:pPr/>
            <a:r>
              <a:t>In production</a:t>
            </a:r>
          </a:p>
        </p:txBody>
      </p:sp>
      <p:graphicFrame>
        <p:nvGraphicFramePr>
          <p:cNvPr id="66" name="Table 66"/>
          <p:cNvGraphicFramePr/>
          <p:nvPr/>
        </p:nvGraphicFramePr>
        <p:xfrm>
          <a:off x="381000" y="1295400"/>
          <a:ext cx="4572000" cy="51514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209800"/>
                <a:gridCol w="1219200"/>
                <a:gridCol w="1143000"/>
              </a:tblGrid>
              <a:tr h="322262">
                <a:tc gridSpan="3"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/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 Neue"/>
                        </a:rPr>
                        <a:t>FHIM Information Domains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013F8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032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b="1" sz="900">
                          <a:sym typeface="Helvetica Neue"/>
                        </a:rPr>
                        <a:t>Information Domain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b="1" sz="900">
                          <a:sym typeface="Helvetica Neue"/>
                        </a:rPr>
                        <a:t>Information Modeling Status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C0C0C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b="1" sz="900">
                          <a:sym typeface="Helvetica Neue"/>
                        </a:rPr>
                        <a:t>Terminology Modeling Status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C0C0C0"/>
                      </a:solidFill>
                    </a:lnB>
                    <a:solidFill>
                      <a:srgbClr val="EBEBEB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AdverseEventReporting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Allergies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Assessment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Audiology And Speech Pathology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BehavioralHealth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Partially 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BloodBank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CarePlan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ClinicalDecisionSupport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In Progress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0CD7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In Progress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0CD7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ClinicalDocument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Consultation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Dental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Dietetics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Encounter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EnrollEligibilityCOB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In Progress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0CD79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HealthConcern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HomeBasedPrimaryCare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Imaging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Immunizations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Lab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OncologyRegistry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Orders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Table 67"/>
          <p:cNvGraphicFramePr/>
          <p:nvPr/>
        </p:nvGraphicFramePr>
        <p:xfrm>
          <a:off x="5105400" y="1295400"/>
          <a:ext cx="3810000" cy="42132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524000"/>
                <a:gridCol w="1143000"/>
                <a:gridCol w="1143000"/>
              </a:tblGrid>
              <a:tr h="277812">
                <a:tc gridSpan="3"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/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 Neue"/>
                        </a:rPr>
                        <a:t>FHIM Information Domains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013F8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4607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b="1" sz="900">
                          <a:sym typeface="Helvetica Neue"/>
                        </a:rPr>
                        <a:t>Information Domain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b="1" sz="900">
                          <a:sym typeface="Helvetica Neue"/>
                        </a:rPr>
                        <a:t>Information Modeling Status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b="1" sz="900">
                          <a:sym typeface="Helvetica Neue"/>
                        </a:rPr>
                        <a:t>Terminology Modeling Status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EBEBEB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PatientEducation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55586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Person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55586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Medications/Pharmacy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Prosthetics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55586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Provider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Public Health Reporting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In Progress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0CD7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SecurityAndPrivacy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55586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SocialWork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SpinalCord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55586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Surgery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VitalSigns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  <a:tr h="255586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WomensHealth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AA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Common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A9A9A9"/>
                    </a:solidFill>
                  </a:tcPr>
                </a:tc>
              </a:tr>
              <a:tr h="255586">
                <a:tc>
                  <a:txBody>
                    <a:bodyPr/>
                    <a:lstStyle/>
                    <a:p>
                      <a:pPr indent="88900"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Datatypes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/>
                      </a:pPr>
                      <a:r>
                        <a:rPr sz="9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D6D6D6"/>
                      </a:solidFill>
                    </a:lnL>
                    <a:lnR w="12700">
                      <a:solidFill>
                        <a:srgbClr val="D6D6D6"/>
                      </a:solidFill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6D6D6"/>
                      </a:solidFill>
                    </a:lnB>
                    <a:solidFill>
                      <a:srgbClr val="B3D8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- Date">
  <a:themeElements>
    <a:clrScheme name="Default - D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- Da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 - D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- Date">
  <a:themeElements>
    <a:clrScheme name="Default - D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- Da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 - D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