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1pPr>
    <a:lvl2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2pPr>
    <a:lvl3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3pPr>
    <a:lvl4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4pPr>
    <a:lvl5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5pPr>
    <a:lvl6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6pPr>
    <a:lvl7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7pPr>
    <a:lvl8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8pPr>
    <a:lvl9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eorgia"/>
          <a:ea typeface="Georgia"/>
          <a:cs typeface="Georgia"/>
        </a:font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eorgia"/>
          <a:ea typeface="Georgia"/>
          <a:cs typeface="Georgia"/>
        </a:font>
        <a:srgbClr val="27236D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Georgia"/>
          <a:ea typeface="Georgia"/>
          <a:cs typeface="Georgia"/>
        </a:font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Georgia"/>
          <a:ea typeface="Georgia"/>
          <a:cs typeface="Georgia"/>
        </a:font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n-lt"/>
        <a:ea typeface="+mn-ea"/>
        <a:cs typeface="+mn-cs"/>
        <a:sym typeface="Lucida Grande"/>
      </a:defRPr>
    </a:lvl1pPr>
    <a:lvl2pPr indent="228600" defTabSz="584200" latinLnBrk="0">
      <a:defRPr sz="2200">
        <a:latin typeface="+mn-lt"/>
        <a:ea typeface="+mn-ea"/>
        <a:cs typeface="+mn-cs"/>
        <a:sym typeface="Lucida Grande"/>
      </a:defRPr>
    </a:lvl2pPr>
    <a:lvl3pPr indent="457200" defTabSz="584200" latinLnBrk="0">
      <a:defRPr sz="2200">
        <a:latin typeface="+mn-lt"/>
        <a:ea typeface="+mn-ea"/>
        <a:cs typeface="+mn-cs"/>
        <a:sym typeface="Lucida Grande"/>
      </a:defRPr>
    </a:lvl3pPr>
    <a:lvl4pPr indent="685800" defTabSz="584200" latinLnBrk="0">
      <a:defRPr sz="2200">
        <a:latin typeface="+mn-lt"/>
        <a:ea typeface="+mn-ea"/>
        <a:cs typeface="+mn-cs"/>
        <a:sym typeface="Lucida Grande"/>
      </a:defRPr>
    </a:lvl4pPr>
    <a:lvl5pPr indent="914400" defTabSz="584200" latinLnBrk="0">
      <a:defRPr sz="2200">
        <a:latin typeface="+mn-lt"/>
        <a:ea typeface="+mn-ea"/>
        <a:cs typeface="+mn-cs"/>
        <a:sym typeface="Lucida Grande"/>
      </a:defRPr>
    </a:lvl5pPr>
    <a:lvl6pPr indent="1143000" defTabSz="584200" latinLnBrk="0">
      <a:defRPr sz="2200">
        <a:latin typeface="+mn-lt"/>
        <a:ea typeface="+mn-ea"/>
        <a:cs typeface="+mn-cs"/>
        <a:sym typeface="Lucida Grande"/>
      </a:defRPr>
    </a:lvl6pPr>
    <a:lvl7pPr indent="1371600" defTabSz="584200" latinLnBrk="0">
      <a:defRPr sz="2200">
        <a:latin typeface="+mn-lt"/>
        <a:ea typeface="+mn-ea"/>
        <a:cs typeface="+mn-cs"/>
        <a:sym typeface="Lucida Grande"/>
      </a:defRPr>
    </a:lvl7pPr>
    <a:lvl8pPr indent="1600200" defTabSz="584200" latinLnBrk="0">
      <a:defRPr sz="2200">
        <a:latin typeface="+mn-lt"/>
        <a:ea typeface="+mn-ea"/>
        <a:cs typeface="+mn-cs"/>
        <a:sym typeface="Lucida Grande"/>
      </a:defRPr>
    </a:lvl8pPr>
    <a:lvl9pPr indent="1828800" defTabSz="584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27236D"/>
                </a:solidFill>
                <a:uFill>
                  <a:solidFill>
                    <a:srgbClr val="27236D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697287"/>
            <a:ext cx="6400800" cy="5334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ClrTx/>
              <a:buSzTx/>
              <a:buFontTx/>
              <a:buNone/>
              <a:defRPr sz="2000"/>
            </a:lvl1pPr>
            <a:lvl2pPr marL="623207" indent="-204107" algn="ctr">
              <a:spcBef>
                <a:spcPts val="500"/>
              </a:spcBef>
              <a:buClrTx/>
              <a:buFontTx/>
              <a:defRPr sz="2000"/>
            </a:lvl2pPr>
            <a:lvl3pPr marL="1066800" indent="-190500" algn="ctr">
              <a:spcBef>
                <a:spcPts val="500"/>
              </a:spcBef>
              <a:buClrTx/>
              <a:buFontTx/>
              <a:defRPr sz="2000"/>
            </a:lvl3pPr>
            <a:lvl4pPr marL="1562100" indent="-228600" algn="ctr">
              <a:spcBef>
                <a:spcPts val="500"/>
              </a:spcBef>
              <a:buClrTx/>
              <a:buFontTx/>
              <a:defRPr sz="2000"/>
            </a:lvl4pPr>
            <a:lvl5pPr marL="2019300" indent="-228600" algn="ctr">
              <a:spcBef>
                <a:spcPts val="500"/>
              </a:spcBef>
              <a:buClrTx/>
              <a:buFontTx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4438650" y="6388100"/>
            <a:ext cx="266701" cy="2794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Defaul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xfrm>
            <a:off x="8646249" y="6245225"/>
            <a:ext cx="241438" cy="22486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</a:lvl1pPr>
            <a:lvl2pPr>
              <a:spcBef>
                <a:spcPts val="700"/>
              </a:spcBef>
            </a:lvl2pPr>
            <a:lvl3pPr>
              <a:spcBef>
                <a:spcPts val="700"/>
              </a:spcBef>
            </a:lvl3pPr>
            <a:lvl4pPr marL="1653539" indent="-320039">
              <a:spcBef>
                <a:spcPts val="700"/>
              </a:spcBef>
            </a:lvl4pPr>
            <a:lvl5pPr marL="2110739" indent="-320039">
              <a:spcBef>
                <a:spcPts val="7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8632837" y="6870700"/>
            <a:ext cx="255564" cy="23714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7236D"/>
                </a:solidFill>
                <a:uFill>
                  <a:solidFill>
                    <a:srgbClr val="27236D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8618630" y="6440487"/>
            <a:ext cx="269690" cy="249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8630" y="6221412"/>
            <a:ext cx="269690" cy="2494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R="0" indent="0" algn="ctr" defTabSz="584200">
              <a:defRPr sz="11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1pPr>
      <a:lvl2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2pPr>
      <a:lvl3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3pPr>
      <a:lvl4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4pPr>
      <a:lvl5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5pPr>
      <a:lvl6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6pPr>
      <a:lvl7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7pPr>
      <a:lvl8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8pPr>
      <a:lvl9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•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1pPr>
      <a:lvl2pPr marL="7048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–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2pPr>
      <a:lvl3pPr marL="11430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•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3pPr>
      <a:lvl4pPr marL="1652586" marR="0" indent="-3190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–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4pPr>
      <a:lvl5pPr marL="2109786" marR="0" indent="-319086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5pPr>
      <a:lvl6pPr marL="2252392" marR="0" indent="-38295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6pPr>
      <a:lvl7pPr marL="2252392" marR="0" indent="-38295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7pPr>
      <a:lvl8pPr marL="2252392" marR="0" indent="-38295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8pPr>
      <a:lvl9pPr marL="2252392" marR="0" indent="-38295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25" y="206375"/>
            <a:ext cx="11430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6970711" y="6210300"/>
            <a:ext cx="1930402" cy="199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R="0" indent="0" algn="r">
              <a:defRPr sz="9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2" name="Shape 62"/>
          <p:cNvSpPr/>
          <p:nvPr>
            <p:ph type="title" idx="4294967295"/>
          </p:nvPr>
        </p:nvSpPr>
        <p:spPr>
          <a:xfrm>
            <a:off x="1523999" y="25400"/>
            <a:ext cx="7523165" cy="1143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2600"/>
            </a:pPr>
            <a:r>
              <a:t>FHIM Information Domains - Modeling Status</a:t>
            </a:r>
          </a:p>
          <a:p>
            <a:pPr algn="ctr">
              <a:defRPr sz="2600"/>
            </a:pPr>
            <a:r>
              <a:t>(as of Jan 2016)</a:t>
            </a:r>
          </a:p>
        </p:txBody>
      </p:sp>
      <p:sp>
        <p:nvSpPr>
          <p:cNvPr id="63" name="Shape 63"/>
          <p:cNvSpPr/>
          <p:nvPr/>
        </p:nvSpPr>
        <p:spPr>
          <a:xfrm>
            <a:off x="8245475" y="1498600"/>
            <a:ext cx="635000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0">
              <a:def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In production</a:t>
            </a:r>
          </a:p>
        </p:txBody>
      </p:sp>
      <p:graphicFrame>
        <p:nvGraphicFramePr>
          <p:cNvPr id="64" name="Table 64"/>
          <p:cNvGraphicFramePr/>
          <p:nvPr/>
        </p:nvGraphicFramePr>
        <p:xfrm>
          <a:off x="381000" y="1295400"/>
          <a:ext cx="4113701" cy="50006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9140"/>
                <a:gridCol w="1097280"/>
                <a:gridCol w="1097280"/>
              </a:tblGrid>
              <a:tr h="283541"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00539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8055"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b="1" sz="9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Information</a:t>
                      </a:r>
                      <a:r>
                        <a:t> </a:t>
                      </a:r>
                      <a:r>
                        <a:t>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b="1" sz="9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Terminology</a:t>
                      </a:r>
                      <a:r>
                        <a:t> </a:t>
                      </a:r>
                      <a:r>
                        <a:t>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AdverseEventReporting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Allergies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Assessment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Audiology And Speech Pathology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BehavioralHealth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Partially 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BloodBank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CarePlan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ClinicalDecisionSupport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F4D58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ClinicalDocument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ClinicalObservation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Consultation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Dental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Dietetics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Encounter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EnrollEligibilityCOB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HealthConcern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HomeBasedPrimaryCare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Imaging</a:t>
                      </a:r>
                      <a:r>
                        <a:t> / Radiology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5"/>
          <p:cNvGraphicFramePr/>
          <p:nvPr/>
        </p:nvGraphicFramePr>
        <p:xfrm>
          <a:off x="4572000" y="1295400"/>
          <a:ext cx="4114800" cy="500062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20240"/>
                <a:gridCol w="1097280"/>
                <a:gridCol w="1097280"/>
              </a:tblGrid>
              <a:tr h="271879"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00539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2505"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Immunizations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Lab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OncologyRegistry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Orders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F4D58B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PatientEducation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Medications/Pharmacy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Prosthetics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Provider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Public Health Reporting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Partially 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SecurityAndPrivacy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SocialWork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SpinalCord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Surgery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VitalSigns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WomensHealth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Common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Datatypes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