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27236D"/>
        </a:fontRef>
        <a:srgbClr val="27236D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27236D"/>
        </a:fontRef>
        <a:srgbClr val="27236D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27236D"/>
        </a:fontRef>
        <a:srgbClr val="27236D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BBFC77FB-9ED0-4EC9-95AA-A1379042E648}" styleName="">
    <a:tblBg/>
    <a:wholeTbl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27236D"/>
        </a:fontRef>
        <a:srgbClr val="27236D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27236D"/>
        </a:fontRef>
        <a:srgbClr val="27236D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533400" y="2971800"/>
            <a:ext cx="7772400" cy="762000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marR="0" algn="ctr"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697287"/>
            <a:ext cx="6400800" cy="533401"/>
          </a:xfrm>
          <a:prstGeom prst="rect">
            <a:avLst/>
          </a:prstGeom>
        </p:spPr>
        <p:txBody>
          <a:bodyPr lIns="38100" tIns="38100" rIns="38100" bIns="38100"/>
          <a:lstStyle>
            <a:lvl1pPr marL="0" marR="0" indent="0" algn="ctr">
              <a:spcBef>
                <a:spcPts val="500"/>
              </a:spcBef>
              <a:buClrTx/>
              <a:buSzTx/>
              <a:buFontTx/>
              <a:buNone/>
              <a:defRPr sz="2000"/>
            </a:lvl1pPr>
            <a:lvl2pPr marL="704850" marR="0" indent="-285750">
              <a:spcBef>
                <a:spcPts val="700"/>
              </a:spcBef>
              <a:buClr>
                <a:srgbClr val="005393"/>
              </a:buClr>
              <a:defRPr sz="2800"/>
            </a:lvl2pPr>
            <a:lvl3pPr marL="1104900" marR="0" indent="-228600">
              <a:buClr>
                <a:srgbClr val="929292"/>
              </a:buClr>
              <a:defRPr sz="2400"/>
            </a:lvl3pPr>
            <a:lvl4pPr marL="1562100" marR="0" indent="-228600">
              <a:spcBef>
                <a:spcPts val="500"/>
              </a:spcBef>
              <a:buClr>
                <a:srgbClr val="929292"/>
              </a:buClr>
              <a:defRPr sz="2000"/>
            </a:lvl4pPr>
            <a:lvl5pPr marL="2019300" marR="0" indent="-228600">
              <a:spcBef>
                <a:spcPts val="500"/>
              </a:spcBef>
              <a:buClr>
                <a:srgbClr val="929292"/>
              </a:buCl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4438650" y="6388100"/>
            <a:ext cx="266700" cy="2794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Defaul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marR="0">
              <a:defRPr sz="18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 marR="0">
              <a:buChar char="•"/>
              <a:defRPr sz="2800"/>
            </a:lvl1pPr>
            <a:lvl2pPr marL="704850" marR="0" indent="-285750">
              <a:defRPr sz="2800"/>
            </a:lvl2pPr>
            <a:lvl3pPr marL="1143000" marR="0">
              <a:defRPr sz="2800"/>
            </a:lvl3pPr>
            <a:lvl4pPr marL="1652587" marR="0">
              <a:defRPr sz="2800"/>
            </a:lvl4pPr>
            <a:lvl5pPr marL="2109787" marR="0" indent="-319087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8618630" y="6221412"/>
            <a:ext cx="269690" cy="24943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25400"/>
        </p:spPr>
      </p:pic>
      <p:pic>
        <p:nvPicPr>
          <p:cNvPr id="37" name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25400"/>
        </p:spPr>
      </p:pic>
      <p:sp>
        <p:nvSpPr>
          <p:cNvPr id="38" name="Shape 38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marR="0">
              <a:defRPr sz="27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</p:spPr>
        <p:txBody>
          <a:bodyPr lIns="38100" tIns="38100" rIns="38100" bIns="38100"/>
          <a:lstStyle>
            <a:lvl1pPr marL="342900" marR="0">
              <a:spcBef>
                <a:spcPts val="700"/>
              </a:spcBef>
              <a:buChar char="•"/>
              <a:defRPr sz="2800"/>
            </a:lvl1pPr>
            <a:lvl2pPr marL="704850" marR="0" indent="-285750">
              <a:spcBef>
                <a:spcPts val="700"/>
              </a:spcBef>
              <a:buClr>
                <a:srgbClr val="005393"/>
              </a:buClr>
              <a:defRPr sz="2800"/>
            </a:lvl2pPr>
            <a:lvl3pPr marL="1104900" marR="0" indent="-228600">
              <a:buClr>
                <a:srgbClr val="929292"/>
              </a:buClr>
              <a:defRPr sz="2400"/>
            </a:lvl3pPr>
            <a:lvl4pPr marL="1562100" marR="0" indent="-228600">
              <a:spcBef>
                <a:spcPts val="500"/>
              </a:spcBef>
              <a:buClr>
                <a:srgbClr val="929292"/>
              </a:buClr>
              <a:defRPr sz="2000"/>
            </a:lvl4pPr>
            <a:lvl5pPr marL="2019300" marR="0" indent="-228600">
              <a:spcBef>
                <a:spcPts val="500"/>
              </a:spcBef>
              <a:buClr>
                <a:srgbClr val="929292"/>
              </a:buCl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632837" y="6870700"/>
            <a:ext cx="255564" cy="23714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25400"/>
        </p:spPr>
      </p:pic>
      <p:pic>
        <p:nvPicPr>
          <p:cNvPr id="48" name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25400"/>
        </p:spPr>
      </p:pic>
      <p:sp>
        <p:nvSpPr>
          <p:cNvPr id="49" name="Shape 49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marR="0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8618630" y="6440487"/>
            <a:ext cx="269690" cy="249431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8646250" y="6245225"/>
            <a:ext cx="241437" cy="2248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0" marR="0" algn="ctr" defTabSz="584200">
              <a:defRPr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har char="–"/>
            </a:lvl2pPr>
            <a:lvl3pPr>
              <a:buChar char="•"/>
            </a:lvl3pPr>
            <a:lvl4pPr>
              <a:buChar char="–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40639" marR="40639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1pPr>
      <a:lvl2pPr marL="40639" marR="40639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2pPr>
      <a:lvl3pPr marL="40639" marR="40639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3pPr>
      <a:lvl4pPr marL="40639" marR="40639" indent="685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4pPr>
      <a:lvl5pPr marL="40639" marR="40639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5pPr>
      <a:lvl6pPr marL="40639" marR="40639" indent="1143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6pPr>
      <a:lvl7pPr marL="40639" marR="40639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7pPr>
      <a:lvl8pPr marL="40639" marR="40639" indent="1600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8pPr>
      <a:lvl9pPr marL="40639" marR="40639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9pPr>
    </p:titleStyle>
    <p:bodyStyle>
      <a:lvl1pPr marL="383540" marR="40639" indent="-3429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1pPr>
      <a:lvl2pPr marL="942339" marR="40639" indent="-444499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2pPr>
      <a:lvl3pPr marL="1221739" marR="40639" indent="-2667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3pPr>
      <a:lvl4pPr marL="1731327" marR="40639" indent="-319087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4pPr>
      <a:lvl5pPr marL="2225039" marR="40639" indent="-3556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5pPr>
      <a:lvl6pPr marL="2225039" marR="40639" indent="-3556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6pPr>
      <a:lvl7pPr marL="2225039" marR="40639" indent="-3556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7pPr>
      <a:lvl8pPr marL="2225039" marR="40639" indent="-3556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8pPr>
      <a:lvl9pPr marL="2225039" marR="40639" indent="-3556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CF2130"/>
        </a:buClr>
        <a:buSzPct val="100000"/>
        <a:buFont typeface="Georgia"/>
        <a:buChar char="»"/>
        <a:tabLst/>
        <a:defRPr b="0" baseline="0" cap="none" i="0" spc="0" strike="noStrike" sz="2600" u="none">
          <a:ln>
            <a:noFill/>
          </a:ln>
          <a:solidFill>
            <a:srgbClr val="27236D"/>
          </a:solidFill>
          <a:uFill>
            <a:solidFill>
              <a:srgbClr val="27236D"/>
            </a:solidFill>
          </a:uFill>
          <a:latin typeface="+mn-lt"/>
          <a:ea typeface="+mn-ea"/>
          <a:cs typeface="+mn-cs"/>
          <a:sym typeface="Georg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>
            <a:solidFill>
              <a:srgbClr val="929292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25400"/>
        </p:spPr>
      </p:pic>
      <p:pic>
        <p:nvPicPr>
          <p:cNvPr id="60" name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25400"/>
        </p:spPr>
      </p:pic>
      <p:pic>
        <p:nvPicPr>
          <p:cNvPr id="61" name="image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9144001" cy="6858001"/>
          </a:xfrm>
          <a:prstGeom prst="rect">
            <a:avLst/>
          </a:prstGeom>
          <a:ln w="25400"/>
        </p:spPr>
      </p:pic>
      <p:sp>
        <p:nvSpPr>
          <p:cNvPr id="62" name="Shape 62"/>
          <p:cNvSpPr/>
          <p:nvPr>
            <p:ph type="title"/>
          </p:nvPr>
        </p:nvSpPr>
        <p:spPr>
          <a:xfrm>
            <a:off x="685800" y="2833687"/>
            <a:ext cx="7772400" cy="101441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Federal Health Information Model</a:t>
            </a:r>
            <a:br>
              <a:rPr>
                <a:latin typeface="Arial"/>
                <a:ea typeface="Arial"/>
                <a:cs typeface="Arial"/>
                <a:sym typeface="Arial"/>
              </a:rPr>
            </a:br>
            <a:r>
              <a:rPr>
                <a:latin typeface="Arial"/>
                <a:ea typeface="Arial"/>
                <a:cs typeface="Arial"/>
                <a:sym typeface="Arial"/>
              </a:rPr>
              <a:t>QuarterlyReport</a:t>
            </a:r>
          </a:p>
        </p:txBody>
      </p:sp>
      <p:sp>
        <p:nvSpPr>
          <p:cNvPr id="63" name="Shape 63"/>
          <p:cNvSpPr/>
          <p:nvPr>
            <p:ph type="body" sz="half" idx="1"/>
          </p:nvPr>
        </p:nvSpPr>
        <p:spPr>
          <a:xfrm>
            <a:off x="1371600" y="3848100"/>
            <a:ext cx="6400800" cy="30099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Clr>
                <a:srgbClr val="CF2130"/>
              </a:buClr>
              <a:buFont typeface="Georgia"/>
              <a:defRPr i="1">
                <a:solidFill>
                  <a:srgbClr val="CF2130"/>
                </a:solidFill>
                <a:uFill>
                  <a:solidFill>
                    <a:srgbClr val="CF2130"/>
                  </a:solidFill>
                </a:uFill>
              </a:defRPr>
            </a:lvl1pPr>
          </a:lstStyle>
          <a:p>
            <a:pPr/>
            <a:r>
              <a:t>November  2015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525" y="206375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6970712" y="6210300"/>
            <a:ext cx="1930401" cy="20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 algn="r">
              <a:buClr>
                <a:srgbClr val="929292"/>
              </a:buClr>
              <a:buFont typeface="Arial"/>
              <a:defRPr sz="900"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8" name="Shape 68"/>
          <p:cNvSpPr/>
          <p:nvPr>
            <p:ph type="title" idx="4294967295"/>
          </p:nvPr>
        </p:nvSpPr>
        <p:spPr>
          <a:xfrm>
            <a:off x="1524000" y="25400"/>
            <a:ext cx="7523163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marR="0">
              <a:defRPr sz="26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defRPr>
            </a:pPr>
            <a:r>
              <a:t>FHIM Information Domains - Modeling Status</a:t>
            </a:r>
          </a:p>
          <a:p>
            <a:pPr marL="0" marR="0" algn="ctr">
              <a:defRPr sz="2600">
                <a:solidFill>
                  <a:srgbClr val="005393"/>
                </a:solidFill>
                <a:uFill>
                  <a:solidFill>
                    <a:srgbClr val="005393"/>
                  </a:solidFill>
                </a:uFill>
              </a:defRPr>
            </a:pPr>
            <a:r>
              <a:t>(as of Jan 2016)</a:t>
            </a:r>
          </a:p>
        </p:txBody>
      </p:sp>
      <p:sp>
        <p:nvSpPr>
          <p:cNvPr id="69" name="Shape 69"/>
          <p:cNvSpPr/>
          <p:nvPr/>
        </p:nvSpPr>
        <p:spPr>
          <a:xfrm>
            <a:off x="8245475" y="1498600"/>
            <a:ext cx="6350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0" marR="0">
              <a:buClr>
                <a:srgbClr val="FFFFFF"/>
              </a:buClr>
              <a:buFont typeface="ArialUnicodeMS"/>
              <a:defRPr i="1"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UnicodeMS"/>
                <a:ea typeface="ArialUnicodeMS"/>
                <a:cs typeface="ArialUnicodeMS"/>
                <a:sym typeface="ArialUnicodeMS"/>
              </a:defRPr>
            </a:lvl1pPr>
          </a:lstStyle>
          <a:p>
            <a:pPr/>
            <a:r>
              <a:t>In production</a:t>
            </a:r>
          </a:p>
        </p:txBody>
      </p:sp>
      <p:graphicFrame>
        <p:nvGraphicFramePr>
          <p:cNvPr id="70" name="Table 70"/>
          <p:cNvGraphicFramePr/>
          <p:nvPr/>
        </p:nvGraphicFramePr>
        <p:xfrm>
          <a:off x="381000" y="1295400"/>
          <a:ext cx="4572000" cy="51514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209800"/>
                <a:gridCol w="1219200"/>
                <a:gridCol w="1143000"/>
              </a:tblGrid>
              <a:tr h="322262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032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AdverseEventReporting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Allergies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Assessment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Audiology And Speech Pathology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BehavioralHealth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Partially 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BloodBank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CarePlan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ClinicalDecisionSupport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ClinicalDocument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Consultation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Dental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Dietetics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Encounter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EnrollEligibilityCOB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HealthConcern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HomeBasedPrimaryCare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Imaging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Immunizations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Lab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OncologyRegistry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Orders</a:t>
                      </a:r>
                    </a:p>
                  </a:txBody>
                  <a:tcPr marL="12700" marR="12700" marT="12700" marB="12700" anchor="t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1"/>
          <p:cNvGraphicFramePr/>
          <p:nvPr/>
        </p:nvGraphicFramePr>
        <p:xfrm>
          <a:off x="5105400" y="1295400"/>
          <a:ext cx="3810000" cy="44688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524000"/>
                <a:gridCol w="1143000"/>
                <a:gridCol w="1143000"/>
              </a:tblGrid>
              <a:tr h="277812">
                <a:tc gridSpan="3"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FHIM Information Domains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005393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460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Domain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Information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900">
                          <a:uFill>
                            <a:solidFill>
                              <a:srgbClr val="000000"/>
                            </a:solidFill>
                          </a:u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Terminology Modeling Status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CBCBCB"/>
                      </a:solidFill>
                    </a:lnL>
                    <a:lnR w="12700" cap="sq">
                      <a:solidFill>
                        <a:srgbClr val="CBCBCB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CBCBCB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PatientEducation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CBCBCB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9BB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Person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Medications/Pharmacy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Prosthetics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Provider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Public Health Reporting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Radiology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In Progress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4D58B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SecurityAndPrivacy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SocialWork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SpinalCord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Surgery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VitalSigns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WomensHealth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9B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Common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To Be Modeled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8B8B8"/>
                    </a:solidFill>
                  </a:tcPr>
                </a:tc>
              </a:tr>
              <a:tr h="255587">
                <a:tc>
                  <a:txBody>
                    <a:bodyPr/>
                    <a:lstStyle/>
                    <a:p>
                      <a:pPr indent="88900"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solidFill>
                            <a:srgbClr val="005393"/>
                          </a:solidFill>
                          <a:uFill>
                            <a:solidFill>
                              <a:srgbClr val="005393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Datatypes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9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rPr>
                        <a:t>Complete</a:t>
                      </a:r>
                    </a:p>
                  </a:txBody>
                  <a:tcPr marL="12700" marR="12700" marT="12700" marB="12700" anchor="ctr" anchorCtr="0" horzOverflow="overflow">
                    <a:lnL w="12700" cap="sq">
                      <a:solidFill>
                        <a:srgbClr val="DEDEDE"/>
                      </a:solidFill>
                    </a:lnL>
                    <a:lnR w="12700" cap="sq">
                      <a:solidFill>
                        <a:srgbClr val="DEDEDE"/>
                      </a:solidFill>
                    </a:lnR>
                    <a:lnT w="12700" cap="sq">
                      <a:solidFill>
                        <a:srgbClr val="DEDEDE"/>
                      </a:solidFill>
                    </a:lnT>
                    <a:lnB w="12700" cap="sq">
                      <a:solidFill>
                        <a:srgbClr val="DEDEDE"/>
                      </a:solidFill>
                    </a:lnB>
                    <a:solidFill>
                      <a:srgbClr val="BFE0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Num" sz="quarter" idx="2"/>
          </p:nvPr>
        </p:nvSpPr>
        <p:spPr>
          <a:xfrm>
            <a:off x="8618630" y="6221412"/>
            <a:ext cx="269690" cy="254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" name="imag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2" y="207962"/>
            <a:ext cx="11430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.jp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>
            <p:ph type="title"/>
          </p:nvPr>
        </p:nvSpPr>
        <p:spPr>
          <a:xfrm>
            <a:off x="1435100" y="50800"/>
            <a:ext cx="7620000" cy="939800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rPr sz="2400"/>
              <a:t>Federal Health Information Model (FHIM)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sz="2400"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89" name="Group 89"/>
          <p:cNvGrpSpPr/>
          <p:nvPr/>
        </p:nvGrpSpPr>
        <p:grpSpPr>
          <a:xfrm>
            <a:off x="314325" y="1254125"/>
            <a:ext cx="3873500" cy="5130800"/>
            <a:chOff x="0" y="0"/>
            <a:chExt cx="3873500" cy="5130799"/>
          </a:xfrm>
        </p:grpSpPr>
        <p:grpSp>
          <p:nvGrpSpPr>
            <p:cNvPr id="79" name="Group 79"/>
            <p:cNvGrpSpPr/>
            <p:nvPr/>
          </p:nvGrpSpPr>
          <p:grpSpPr>
            <a:xfrm>
              <a:off x="0" y="0"/>
              <a:ext cx="3835400" cy="5105392"/>
              <a:chOff x="0" y="0"/>
              <a:chExt cx="3835400" cy="5105391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0" y="0"/>
                <a:ext cx="3825861" cy="510539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6FB3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0" y="0"/>
                <a:ext cx="3835400" cy="2490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marL="0" marR="0">
                  <a:buClr>
                    <a:srgbClr val="006FB3"/>
                  </a:buClr>
                  <a:buFont typeface="Arial"/>
                  <a:defRPr b="1" u="sng">
                    <a:solidFill>
                      <a:srgbClr val="006FB3"/>
                    </a:solidFill>
                    <a:uFill>
                      <a:solidFill>
                        <a:srgbClr val="006FB3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Problem Statement</a:t>
                </a:r>
              </a:p>
            </p:txBody>
          </p:sp>
        </p:grpSp>
        <p:grpSp>
          <p:nvGrpSpPr>
            <p:cNvPr id="82" name="Group 82"/>
            <p:cNvGrpSpPr/>
            <p:nvPr/>
          </p:nvGrpSpPr>
          <p:grpSpPr>
            <a:xfrm>
              <a:off x="0" y="1381552"/>
              <a:ext cx="3835400" cy="392235"/>
              <a:chOff x="0" y="0"/>
              <a:chExt cx="3835400" cy="392233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0" y="0"/>
                <a:ext cx="3824273" cy="392234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6FB3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0" y="0"/>
                <a:ext cx="3835400" cy="389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marL="0" marR="0">
                  <a:buClr>
                    <a:srgbClr val="006FB3"/>
                  </a:buClr>
                  <a:buFont typeface="Arial"/>
                  <a:defRPr b="1" u="sng">
                    <a:solidFill>
                      <a:srgbClr val="006FB3"/>
                    </a:solidFill>
                    <a:uFill>
                      <a:solidFill>
                        <a:srgbClr val="006FB3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Requestors</a:t>
                </a:r>
              </a:p>
              <a:p>
                <a:pPr marL="0" marR="0">
                  <a:buClr>
                    <a:srgbClr val="000000"/>
                  </a:buClr>
                  <a:buFont typeface="Arial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DOD, VA</a:t>
                </a:r>
              </a:p>
            </p:txBody>
          </p:sp>
        </p:grpSp>
        <p:grpSp>
          <p:nvGrpSpPr>
            <p:cNvPr id="85" name="Group 85"/>
            <p:cNvGrpSpPr/>
            <p:nvPr/>
          </p:nvGrpSpPr>
          <p:grpSpPr>
            <a:xfrm>
              <a:off x="0" y="1811897"/>
              <a:ext cx="3873500" cy="2636067"/>
              <a:chOff x="0" y="0"/>
              <a:chExt cx="3873500" cy="2636065"/>
            </a:xfrm>
          </p:grpSpPr>
          <p:sp>
            <p:nvSpPr>
              <p:cNvPr id="83" name="Shape 83"/>
              <p:cNvSpPr/>
              <p:nvPr/>
            </p:nvSpPr>
            <p:spPr>
              <a:xfrm>
                <a:off x="0" y="0"/>
                <a:ext cx="3860800" cy="263606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6FB3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0" y="0"/>
                <a:ext cx="3873500" cy="19258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marL="38100" marR="0" indent="-38100">
                  <a:buClr>
                    <a:srgbClr val="006FB3"/>
                  </a:buClr>
                  <a:buFont typeface="Arial"/>
                  <a:defRPr b="1" u="sng">
                    <a:solidFill>
                      <a:srgbClr val="006FB3"/>
                    </a:solidFill>
                    <a:uFill>
                      <a:solidFill>
                        <a:srgbClr val="006FB3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Challenges:</a:t>
                </a:r>
              </a:p>
              <a:p>
                <a:pPr marL="38100" marR="0" indent="-38100"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Obtaining broad participation/input from the federal partners</a:t>
                </a:r>
              </a:p>
              <a:p>
                <a:pPr marL="38100" marR="0" indent="-38100"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Fully integrating the FHIM into the S&amp;I Framework process and maximize its efficient use</a:t>
                </a:r>
              </a:p>
              <a:p>
                <a:pPr marL="38100" marR="0" indent="-38100"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Standardizing the process and tools for modeling business use cases</a:t>
                </a:r>
              </a:p>
              <a:p>
                <a:pPr marL="38100" marR="0" indent="-38100"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Obtaining sufficient FHA or in-kind federal partner resources to accomplish all the work required to achieve goals</a:t>
                </a:r>
              </a:p>
              <a:p>
                <a:pPr marL="38100" marR="0" indent="-38100">
                  <a:buClr>
                    <a:srgbClr val="000000"/>
                  </a:buClr>
                  <a:buFont typeface="Arial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</a:p>
              <a:p>
                <a:pPr marL="38100" marR="0" indent="-38100">
                  <a:buClr>
                    <a:srgbClr val="000000"/>
                  </a:buClr>
                  <a:buFont typeface="Arial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Hot Button Issue</a:t>
                </a:r>
              </a:p>
              <a:p>
                <a:pPr marL="38100" marR="0" indent="-38100">
                  <a:buClr>
                    <a:srgbClr val="000000"/>
                  </a:buClr>
                  <a:buSzPct val="100000"/>
                  <a:buFont typeface="Arial"/>
                  <a:buChar char="•"/>
                  <a:defRPr sz="11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Integration of FHIM into S&amp;I Framework going slowly now that S&amp;I Framework process is being revamped.</a:t>
                </a:r>
              </a:p>
            </p:txBody>
          </p:sp>
        </p:grpSp>
        <p:grpSp>
          <p:nvGrpSpPr>
            <p:cNvPr id="88" name="Group 88"/>
            <p:cNvGrpSpPr/>
            <p:nvPr/>
          </p:nvGrpSpPr>
          <p:grpSpPr>
            <a:xfrm>
              <a:off x="0" y="4170064"/>
              <a:ext cx="3835400" cy="960736"/>
              <a:chOff x="0" y="0"/>
              <a:chExt cx="3835400" cy="960734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0" y="0"/>
                <a:ext cx="3825861" cy="96073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6FB3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0" y="0"/>
                <a:ext cx="3835400" cy="6689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marL="46037" marR="0" indent="-46037">
                  <a:buClr>
                    <a:srgbClr val="006FB3"/>
                  </a:buClr>
                  <a:buFont typeface="Arial"/>
                  <a:defRPr b="1" u="sng">
                    <a:solidFill>
                      <a:srgbClr val="006FB3"/>
                    </a:solidFill>
                    <a:uFill>
                      <a:solidFill>
                        <a:srgbClr val="006FB3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Targets/Goals</a:t>
                </a:r>
              </a:p>
              <a:p>
                <a:pPr marL="46037" marR="0" indent="-46037">
                  <a:buClr>
                    <a:srgbClr val="000000"/>
                  </a:buClr>
                  <a:buSzPct val="100000"/>
                  <a:buFont typeface="Arial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Fully integrate the FHIM into the S&amp;I Framework process</a:t>
                </a:r>
              </a:p>
              <a:p>
                <a:pPr marL="46037" marR="0" indent="-46037">
                  <a:buClr>
                    <a:srgbClr val="000000"/>
                  </a:buClr>
                  <a:buSzPct val="100000"/>
                  <a:buFont typeface="Arial"/>
                  <a:buAutoNum type="arabicPeriod" startAt="1"/>
                  <a:defRPr sz="10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 interoperability specifications using the MDA approach  to support MU and other federal partner use cases</a:t>
                </a:r>
              </a:p>
            </p:txBody>
          </p:sp>
        </p:grpSp>
      </p:grpSp>
      <p:grpSp>
        <p:nvGrpSpPr>
          <p:cNvPr id="92" name="Group 92"/>
          <p:cNvGrpSpPr/>
          <p:nvPr/>
        </p:nvGrpSpPr>
        <p:grpSpPr>
          <a:xfrm>
            <a:off x="4316412" y="1001712"/>
            <a:ext cx="4673601" cy="4419601"/>
            <a:chOff x="0" y="0"/>
            <a:chExt cx="4673600" cy="44196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59313" cy="4419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6FB3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0"/>
              <a:ext cx="4673600" cy="249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marL="0" marR="0">
                <a:buClr>
                  <a:srgbClr val="006FB3"/>
                </a:buClr>
                <a:buFont typeface="Arial"/>
                <a:defRPr b="1" u="sng">
                  <a:solidFill>
                    <a:srgbClr val="006FB3"/>
                  </a:solidFill>
                  <a:uFill>
                    <a:solidFill>
                      <a:srgbClr val="006FB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Action Plan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4316412" y="5434012"/>
            <a:ext cx="4673601" cy="990601"/>
            <a:chOff x="0" y="0"/>
            <a:chExt cx="4673600" cy="990600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4659313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6FB3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0"/>
              <a:ext cx="4673600" cy="668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57150" marR="0" indent="-57150">
                <a:buClr>
                  <a:srgbClr val="006FB3"/>
                </a:buClr>
                <a:buFont typeface="Arial"/>
                <a:defRPr b="1" u="sng">
                  <a:solidFill>
                    <a:srgbClr val="006FB3"/>
                  </a:solidFill>
                  <a:uFill>
                    <a:solidFill>
                      <a:srgbClr val="006FB3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Deliverables</a:t>
              </a:r>
            </a:p>
            <a:p>
              <a:pPr marL="57150" marR="0" indent="-57150">
                <a:buClr>
                  <a:srgbClr val="000000"/>
                </a:buClr>
                <a:buSzPct val="100000"/>
                <a:buFont typeface="Arial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Harmonized, logical information model (FHIM) (est. 2.5 years to complete modeling all domains)</a:t>
              </a:r>
            </a:p>
            <a:p>
              <a:pPr marL="57150" marR="0" indent="-57150">
                <a:buClr>
                  <a:srgbClr val="000000"/>
                </a:buClr>
                <a:buSzPct val="100000"/>
                <a:buFont typeface="Arial"/>
                <a:buAutoNum type="arabicPeriod" startAt="1"/>
                <a:defRPr sz="1000">
                  <a:latin typeface="Arial"/>
                  <a:ea typeface="Arial"/>
                  <a:cs typeface="Arial"/>
                  <a:sym typeface="Arial"/>
                </a:defRPr>
              </a:pPr>
              <a:r>
                <a:t>Interoperability specifications</a:t>
              </a:r>
            </a:p>
          </p:txBody>
        </p:sp>
      </p:grpSp>
      <p:graphicFrame>
        <p:nvGraphicFramePr>
          <p:cNvPr id="96" name="Table 96"/>
          <p:cNvGraphicFramePr/>
          <p:nvPr/>
        </p:nvGraphicFramePr>
        <p:xfrm>
          <a:off x="4356100" y="1536700"/>
          <a:ext cx="4572000" cy="3619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657600"/>
                <a:gridCol w="914400"/>
              </a:tblGrid>
              <a:tr h="227012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Action</a:t>
                      </a:r>
                    </a:p>
                  </a:txBody>
                  <a:tcPr marL="38100" marR="38100" marT="38100" marB="38100" anchor="t" anchorCtr="0" horzOverflow="overflow">
                    <a:lnL w="12700" cap="sq">
                      <a:solidFill>
                        <a:srgbClr val="937AB2"/>
                      </a:solidFill>
                    </a:lnL>
                    <a:lnR w="0">
                      <a:miter lim="400000"/>
                    </a:lnR>
                    <a:lnT w="12700" cap="sq">
                      <a:solidFill>
                        <a:srgbClr val="937AB2"/>
                      </a:solidFill>
                    </a:lnT>
                    <a:lnB w="12700" cap="sq">
                      <a:solidFill>
                        <a:srgbClr val="937AB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000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Date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12700" cap="sq">
                      <a:solidFill>
                        <a:srgbClr val="937AB2"/>
                      </a:solidFill>
                    </a:lnR>
                    <a:lnT w="12700" cap="sq">
                      <a:solidFill>
                        <a:srgbClr val="937AB2"/>
                      </a:solidFill>
                    </a:lnT>
                    <a:lnB w="12700" cap="sq">
                      <a:solidFill>
                        <a:srgbClr val="937AB2"/>
                      </a:solidFill>
                    </a:lnB>
                  </a:tcPr>
                </a:tc>
              </a:tr>
              <a:tr h="687387">
                <a:tc>
                  <a:txBody>
                    <a:bodyPr/>
                    <a:lstStyle/>
                    <a:p>
                      <a:pPr indent="177800" algn="r" defTabSz="914400">
                        <a:tabLst>
                          <a:tab pos="914400" algn="l"/>
                        </a:tabLst>
                        <a:defRPr sz="2900">
                          <a:uFill>
                            <a:solidFill>
                              <a:srgbClr val="27236D"/>
                            </a:solidFill>
                          </a:uFill>
                          <a:sym typeface="Georgia"/>
                        </a:defRPr>
                      </a:pPr>
                      <a:r>
                        <a: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Model at least one additional information domain     per quarter (21 of 36 modeled, 1 underway (Clinical Decision Support),  14 to be modeled)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937AB2"/>
                      </a:solidFill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Quarterly 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937AB2"/>
                      </a:solidFill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</a:tr>
              <a:tr h="882650">
                <a:tc>
                  <a:txBody>
                    <a:bodyPr/>
                    <a:lstStyle/>
                    <a:p>
                      <a:pPr indent="177800" algn="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Model terminologies and define value sets to support each information domain modeled in previous action item. (Currently modeling Radiology and Imaging)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Quarterly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indent="177800" algn="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Finish mapping FHIM to all ongoing S&amp;I Framework initiatives (10 of 13 completed)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Ongoing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</a:tr>
              <a:tr h="617537">
                <a:tc>
                  <a:txBody>
                    <a:bodyPr/>
                    <a:lstStyle/>
                    <a:p>
                      <a:pPr indent="177800" algn="r" defTabSz="914400">
                        <a:tabLst>
                          <a:tab pos="914400" algn="l"/>
                        </a:tabLst>
                        <a:defRPr sz="2900">
                          <a:uFill>
                            <a:solidFill>
                              <a:srgbClr val="27236D"/>
                            </a:solidFill>
                          </a:uFill>
                          <a:sym typeface="Georgia"/>
                        </a:defRPr>
                      </a:pPr>
                      <a:r>
                        <a:rPr sz="10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</a:t>
                      </a:r>
                      <a:r>
                        <a:rPr sz="12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ntegration of FHIM into the ongoing S&amp;I Framework process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S&amp;I Dependent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</a:tr>
              <a:tr h="668337">
                <a:tc>
                  <a:txBody>
                    <a:bodyPr/>
                    <a:lstStyle/>
                    <a:p>
                      <a:pPr indent="177800" algn="r"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Produce interoperability specification for S&amp;I Framework using the MDA process (Dependent on completion of action item above)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200">
                          <a:uFill>
                            <a:solidFill>
                              <a:srgbClr val="000000"/>
                            </a:solidFill>
                          </a:uFill>
                          <a:latin typeface="Avenir Book"/>
                          <a:ea typeface="Avenir Book"/>
                          <a:cs typeface="Avenir Book"/>
                          <a:sym typeface="Avenir Book"/>
                        </a:rPr>
                        <a:t>S&amp;I Dependent</a:t>
                      </a: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937AB2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7" name="Shape 97"/>
          <p:cNvSpPr/>
          <p:nvPr/>
        </p:nvSpPr>
        <p:spPr>
          <a:xfrm>
            <a:off x="342900" y="1511300"/>
            <a:ext cx="36830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0" marR="0">
              <a:buClr>
                <a:srgbClr val="000000"/>
              </a:buClr>
              <a:buFont typeface="Arial"/>
              <a:defRPr sz="1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Develop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grpSp>
        <p:nvGrpSpPr>
          <p:cNvPr id="100" name="Group 100"/>
          <p:cNvGrpSpPr/>
          <p:nvPr/>
        </p:nvGrpSpPr>
        <p:grpSpPr>
          <a:xfrm>
            <a:off x="6092821" y="6603995"/>
            <a:ext cx="153992" cy="371034"/>
            <a:chOff x="0" y="0"/>
            <a:chExt cx="153991" cy="371033"/>
          </a:xfrm>
        </p:grpSpPr>
        <p:sp>
          <p:nvSpPr>
            <p:cNvPr id="98" name="Shape 98"/>
            <p:cNvSpPr/>
            <p:nvPr/>
          </p:nvSpPr>
          <p:spPr>
            <a:xfrm>
              <a:off x="0" y="0"/>
              <a:ext cx="152400" cy="177798"/>
            </a:xfrm>
            <a:prstGeom prst="ellipse">
              <a:avLst/>
            </a:prstGeom>
            <a:solidFill>
              <a:srgbClr val="000000">
                <a:alpha val="0"/>
              </a:srgbClr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9" name="Shape 99"/>
            <p:cNvSpPr/>
            <p:nvPr/>
          </p:nvSpPr>
          <p:spPr>
            <a:xfrm>
              <a:off x="22228" y="25404"/>
              <a:ext cx="131764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0" marR="0">
                <a:buClr>
                  <a:srgbClr val="000000"/>
                </a:buClr>
                <a:buFont typeface="Arial"/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 </a:t>
              </a:r>
            </a:p>
          </p:txBody>
        </p:sp>
      </p:grpSp>
      <p:graphicFrame>
        <p:nvGraphicFramePr>
          <p:cNvPr id="101" name="Table 101"/>
          <p:cNvGraphicFramePr/>
          <p:nvPr/>
        </p:nvGraphicFramePr>
        <p:xfrm>
          <a:off x="4192587" y="1784350"/>
          <a:ext cx="114301" cy="34004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114300"/>
              </a:tblGrid>
              <a:tr h="678179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8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 cap="sq">
                      <a:solidFill>
                        <a:srgbClr val="919191"/>
                      </a:solidFill>
                    </a:lnT>
                    <a:lnB w="12700" cap="sq">
                      <a:solidFill>
                        <a:srgbClr val="FFFFFF"/>
                      </a:solidFill>
                    </a:lnB>
                    <a:solidFill>
                      <a:srgbClr val="95BB47"/>
                    </a:solidFill>
                  </a:tcPr>
                </a:tc>
              </a:tr>
              <a:tr h="903709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8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FFFFFF"/>
                      </a:solidFill>
                    </a:lnT>
                    <a:lnB w="12700" cap="sq">
                      <a:solidFill>
                        <a:srgbClr val="FFFFFF"/>
                      </a:solidFill>
                    </a:lnB>
                    <a:solidFill>
                      <a:srgbClr val="95BB47"/>
                    </a:solidFill>
                  </a:tcPr>
                </a:tc>
              </a:tr>
              <a:tr h="520943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8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FFFFFF"/>
                      </a:solidFill>
                    </a:lnT>
                    <a:lnB w="12700" cap="sq">
                      <a:solidFill>
                        <a:srgbClr val="FFFFFF"/>
                      </a:solidFill>
                    </a:lnB>
                    <a:solidFill>
                      <a:srgbClr val="0433FF"/>
                    </a:solidFill>
                  </a:tcPr>
                </a:tc>
              </a:tr>
              <a:tr h="638473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8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FFFFFF"/>
                      </a:solidFill>
                    </a:lnT>
                    <a:lnB w="12700" cap="sq">
                      <a:solidFill>
                        <a:srgbClr val="FFFFFF"/>
                      </a:solidFill>
                    </a:lnB>
                    <a:solidFill>
                      <a:srgbClr val="95BB47"/>
                    </a:solidFill>
                  </a:tcPr>
                </a:tc>
              </a:tr>
              <a:tr h="544766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8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FFFFFF"/>
                      </a:solidFill>
                    </a:lnT>
                    <a:lnB w="12700" cap="sq">
                      <a:solidFill>
                        <a:srgbClr val="FFFFFF"/>
                      </a:solidFill>
                    </a:lnB>
                    <a:solidFill>
                      <a:srgbClr val="95BB47"/>
                    </a:solidFill>
                  </a:tcPr>
                </a:tc>
              </a:tr>
              <a:tr h="114353"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  <a:defRPr sz="80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</a:defRPr>
                      </a:pPr>
                    </a:p>
                  </a:txBody>
                  <a:tcPr marL="38100" marR="38100" marT="38100" marB="381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 cap="sq">
                      <a:solidFill>
                        <a:srgbClr val="FFFFFF"/>
                      </a:solidFill>
                    </a:lnT>
                    <a:lnB w="12700" cap="sq">
                      <a:solidFill>
                        <a:srgbClr val="FFFFFF"/>
                      </a:solidFill>
                    </a:lnB>
                    <a:solidFill>
                      <a:srgbClr val="95BB47"/>
                    </a:solidFill>
                  </a:tcPr>
                </a:tc>
              </a:tr>
            </a:tbl>
          </a:graphicData>
        </a:graphic>
      </p:graphicFrame>
      <p:grpSp>
        <p:nvGrpSpPr>
          <p:cNvPr id="112" name="Group 112"/>
          <p:cNvGrpSpPr/>
          <p:nvPr/>
        </p:nvGrpSpPr>
        <p:grpSpPr>
          <a:xfrm>
            <a:off x="4483096" y="1219200"/>
            <a:ext cx="4287792" cy="228600"/>
            <a:chOff x="0" y="0"/>
            <a:chExt cx="4287791" cy="228600"/>
          </a:xfrm>
        </p:grpSpPr>
        <p:sp>
          <p:nvSpPr>
            <p:cNvPr id="102" name="Shape 102"/>
            <p:cNvSpPr/>
            <p:nvPr/>
          </p:nvSpPr>
          <p:spPr>
            <a:xfrm>
              <a:off x="0" y="47621"/>
              <a:ext cx="136525" cy="136524"/>
            </a:xfrm>
            <a:prstGeom prst="ellipse">
              <a:avLst/>
            </a:prstGeom>
            <a:solidFill>
              <a:srgbClr val="0088BA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14403" y="0"/>
              <a:ext cx="578794" cy="127000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0" marR="0">
                <a:buClr>
                  <a:srgbClr val="000000"/>
                </a:buClr>
                <a:buFont typeface="Georgia"/>
                <a:defRPr sz="800">
                  <a:latin typeface="+mn-lt"/>
                  <a:ea typeface="+mn-ea"/>
                  <a:cs typeface="+mn-cs"/>
                  <a:sym typeface="Georgia"/>
                </a:defRPr>
              </a:lvl1pPr>
            </a:lstStyle>
            <a:p>
              <a:pPr/>
              <a:r>
                <a:t>= On Target 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752603" y="0"/>
              <a:ext cx="620614" cy="127000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0" marR="0">
                <a:buClr>
                  <a:srgbClr val="000000"/>
                </a:buClr>
                <a:buFont typeface="Georgia"/>
                <a:defRPr sz="800">
                  <a:latin typeface="+mn-lt"/>
                  <a:ea typeface="+mn-ea"/>
                  <a:cs typeface="+mn-cs"/>
                  <a:sym typeface="Georgia"/>
                </a:defRPr>
              </a:lvl1pPr>
            </a:lstStyle>
            <a:p>
              <a:pPr/>
              <a:r>
                <a:t>= “Go Faster”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3665540" y="0"/>
              <a:ext cx="622252" cy="127000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0" marR="0">
                <a:buClr>
                  <a:srgbClr val="000000"/>
                </a:buClr>
                <a:buFont typeface="Georgia"/>
                <a:defRPr sz="800">
                  <a:latin typeface="+mn-lt"/>
                  <a:ea typeface="+mn-ea"/>
                  <a:cs typeface="+mn-cs"/>
                  <a:sym typeface="Georgia"/>
                </a:defRPr>
              </a:lvl1pPr>
            </a:lstStyle>
            <a:p>
              <a:pPr/>
              <a:r>
                <a:t>= Not Started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608265" y="0"/>
              <a:ext cx="729805" cy="228600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marL="0" marR="0">
                <a:buClr>
                  <a:srgbClr val="000000"/>
                </a:buClr>
                <a:buFont typeface="Georgia"/>
                <a:defRPr sz="800">
                  <a:latin typeface="+mn-lt"/>
                  <a:ea typeface="+mn-ea"/>
                  <a:cs typeface="+mn-cs"/>
                  <a:sym typeface="Georgia"/>
                </a:defRPr>
              </a:pPr>
              <a:r>
                <a:t>= Late/Problem</a:t>
              </a:r>
              <a:br/>
              <a:r>
                <a:t>    Area</a:t>
              </a:r>
            </a:p>
          </p:txBody>
        </p:sp>
        <p:sp>
          <p:nvSpPr>
            <p:cNvPr id="107" name="Shape 107"/>
            <p:cNvSpPr/>
            <p:nvPr/>
          </p:nvSpPr>
          <p:spPr>
            <a:xfrm>
              <a:off x="76203" y="0"/>
              <a:ext cx="532458" cy="127000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marL="0" marR="0">
                <a:buClr>
                  <a:srgbClr val="000000"/>
                </a:buClr>
                <a:buFont typeface="Georgia"/>
                <a:defRPr sz="800">
                  <a:latin typeface="+mn-lt"/>
                  <a:ea typeface="+mn-ea"/>
                  <a:cs typeface="+mn-cs"/>
                  <a:sym typeface="Georgia"/>
                </a:defRPr>
              </a:lvl1pPr>
            </a:lstStyle>
            <a:p>
              <a:pPr/>
              <a:r>
                <a:t>= Complete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819150" y="47621"/>
              <a:ext cx="138113" cy="136524"/>
            </a:xfrm>
            <a:prstGeom prst="ellipse">
              <a:avLst/>
            </a:prstGeom>
            <a:solidFill>
              <a:srgbClr val="95BB47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676400" y="47621"/>
              <a:ext cx="136525" cy="136524"/>
            </a:xfrm>
            <a:prstGeom prst="ellipse">
              <a:avLst/>
            </a:prstGeom>
            <a:solidFill>
              <a:srgbClr val="ECB829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535237" y="47621"/>
              <a:ext cx="138113" cy="136524"/>
            </a:xfrm>
            <a:prstGeom prst="ellipse">
              <a:avLst/>
            </a:prstGeom>
            <a:solidFill>
              <a:srgbClr val="CF2130"/>
            </a:solidFill>
            <a:ln w="9525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562349" y="47621"/>
              <a:ext cx="138114" cy="136524"/>
            </a:xfrm>
            <a:prstGeom prst="ellipse">
              <a:avLst/>
            </a:prstGeom>
            <a:noFill/>
            <a:ln w="9525" cap="flat">
              <a:solidFill>
                <a:srgbClr val="929292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6E6E9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