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 algn="ct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697287"/>
            <a:ext cx="6400800" cy="5334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508907" indent="-204107" algn="ctr">
              <a:spcBef>
                <a:spcPts val="500"/>
              </a:spcBef>
              <a:buClrTx/>
              <a:buFontTx/>
              <a:defRPr sz="2000"/>
            </a:lvl2pPr>
            <a:lvl3pPr marL="952500" indent="-190500" algn="ctr">
              <a:spcBef>
                <a:spcPts val="500"/>
              </a:spcBef>
              <a:buClrTx/>
              <a:buFontTx/>
              <a:defRPr sz="2000"/>
            </a:lvl3pPr>
            <a:lvl4pPr marL="1447800" indent="-228600" algn="ctr">
              <a:spcBef>
                <a:spcPts val="500"/>
              </a:spcBef>
              <a:buClrTx/>
              <a:buFontTx/>
              <a:defRPr sz="2000"/>
            </a:lvl4pPr>
            <a:lvl5pPr marL="1905000" indent="-228600" algn="ctr">
              <a:spcBef>
                <a:spcPts val="500"/>
              </a:spcBef>
              <a:buClrTx/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8621329" y="6221412"/>
            <a:ext cx="259530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524000" y="-1"/>
            <a:ext cx="7696200" cy="1447801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18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defRPr sz="2800"/>
            </a:lvl1pPr>
            <a:lvl2pPr marL="590550" indent="-285750">
              <a:defRPr sz="2800"/>
            </a:lvl2pPr>
            <a:lvl3pPr marL="1028700">
              <a:defRPr sz="2800"/>
            </a:lvl3pPr>
            <a:lvl4pPr marL="1538287">
              <a:defRPr sz="2800"/>
            </a:lvl4pPr>
            <a:lvl5pPr marL="1995487" indent="-319087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jpg" descr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7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spcBef>
                <a:spcPts val="700"/>
              </a:spcBef>
              <a:defRPr sz="2800"/>
            </a:lvl1pPr>
            <a:lvl2pPr marL="590550" indent="-285750">
              <a:spcBef>
                <a:spcPts val="700"/>
              </a:spcBef>
              <a:defRPr sz="2800"/>
            </a:lvl2pPr>
            <a:lvl3pPr marL="1028700">
              <a:spcBef>
                <a:spcPts val="700"/>
              </a:spcBef>
              <a:defRPr sz="2800"/>
            </a:lvl3pPr>
            <a:lvl4pPr marL="1539239" indent="-320039">
              <a:spcBef>
                <a:spcPts val="700"/>
              </a:spcBef>
              <a:defRPr sz="2800"/>
            </a:lvl4pPr>
            <a:lvl5pPr marL="1996439" indent="-320039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635536" y="6870700"/>
            <a:ext cx="245403" cy="22698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jpg" descr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621329" y="6440487"/>
            <a:ext cx="259530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648949" y="6245225"/>
            <a:ext cx="231277" cy="214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5762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10334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4906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9478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461962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1020762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1300162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1809750" marR="0" indent="-3190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23034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27606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32178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36750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41322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.jpg" descr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.jpg" descr="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Federal Health Information Model QuarterlyReport"/>
          <p:cNvSpPr txBox="1"/>
          <p:nvPr>
            <p:ph type="title"/>
          </p:nvPr>
        </p:nvSpPr>
        <p:spPr>
          <a:xfrm>
            <a:off x="685800" y="2833687"/>
            <a:ext cx="7772400" cy="101441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Federal Health Information Model</a:t>
            </a:r>
            <a:br/>
            <a:r>
              <a:t>QuarterlyReport</a:t>
            </a:r>
          </a:p>
        </p:txBody>
      </p:sp>
      <p:sp>
        <p:nvSpPr>
          <p:cNvPr id="65" name="March  2017"/>
          <p:cNvSpPr txBox="1"/>
          <p:nvPr>
            <p:ph type="body" sz="half" idx="1"/>
          </p:nvPr>
        </p:nvSpPr>
        <p:spPr>
          <a:xfrm>
            <a:off x="1371600" y="3848100"/>
            <a:ext cx="6400800" cy="30099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i="1">
                <a:solidFill>
                  <a:srgbClr val="C10A25"/>
                </a:solidFill>
              </a:defRPr>
            </a:lvl1pPr>
          </a:lstStyle>
          <a:p>
            <a:pPr/>
            <a:r>
              <a:t>March 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2"/>
          <p:cNvSpPr txBox="1"/>
          <p:nvPr/>
        </p:nvSpPr>
        <p:spPr>
          <a:xfrm>
            <a:off x="6970712" y="6210300"/>
            <a:ext cx="1955801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" name="FHIM Information Domains - Modeling Status"/>
          <p:cNvSpPr txBox="1"/>
          <p:nvPr>
            <p:ph type="title"/>
          </p:nvPr>
        </p:nvSpPr>
        <p:spPr>
          <a:xfrm>
            <a:off x="1524000" y="-1"/>
            <a:ext cx="7523163" cy="1308102"/>
          </a:xfrm>
          <a:prstGeom prst="rect">
            <a:avLst/>
          </a:prstGeom>
        </p:spPr>
        <p:txBody>
          <a:bodyPr lIns="0" tIns="0" rIns="0" bIns="0" anchor="ctr"/>
          <a:lstStyle>
            <a:lvl1pPr indent="0">
              <a:defRPr sz="2600">
                <a:solidFill>
                  <a:srgbClr val="013F80"/>
                </a:solidFill>
              </a:defRPr>
            </a:lvl1pPr>
          </a:lstStyle>
          <a:p>
            <a:pPr/>
            <a:r>
              <a:t>FHIM Information Domains - Modeling Status</a:t>
            </a:r>
          </a:p>
        </p:txBody>
      </p:sp>
      <p:sp>
        <p:nvSpPr>
          <p:cNvPr id="71" name="In production"/>
          <p:cNvSpPr txBox="1"/>
          <p:nvPr/>
        </p:nvSpPr>
        <p:spPr>
          <a:xfrm>
            <a:off x="8245475" y="1498600"/>
            <a:ext cx="6604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900">
                <a:solidFill>
                  <a:srgbClr val="FFFFFF"/>
                </a:solidFill>
                <a:latin typeface="System Font Italic"/>
                <a:ea typeface="System Font Italic"/>
                <a:cs typeface="System Font Italic"/>
                <a:sym typeface="System Font Italic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381000" y="1295400"/>
          <a:ext cx="4572000" cy="515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09800"/>
                <a:gridCol w="1219200"/>
                <a:gridCol w="1143000"/>
              </a:tblGrid>
              <a:tr h="32226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Imaging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"/>
          <p:cNvGraphicFramePr/>
          <p:nvPr/>
        </p:nvGraphicFramePr>
        <p:xfrm>
          <a:off x="5105400" y="1295400"/>
          <a:ext cx="3810000" cy="44688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4000"/>
                <a:gridCol w="1143000"/>
                <a:gridCol w="1143000"/>
              </a:tblGrid>
              <a:tr h="27781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660176" y="6221412"/>
            <a:ext cx="181835" cy="2392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Federal Health Information Model (FHIM)"/>
          <p:cNvSpPr txBox="1"/>
          <p:nvPr>
            <p:ph type="title"/>
          </p:nvPr>
        </p:nvSpPr>
        <p:spPr>
          <a:xfrm>
            <a:off x="1435100" y="0"/>
            <a:ext cx="7620000" cy="1041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2400"/>
            </a:pPr>
            <a:r>
              <a:t>Federal Health Information Model (FHIM)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91" name="Group"/>
          <p:cNvGrpSpPr/>
          <p:nvPr/>
        </p:nvGrpSpPr>
        <p:grpSpPr>
          <a:xfrm>
            <a:off x="312737" y="1254124"/>
            <a:ext cx="3925888" cy="5156201"/>
            <a:chOff x="0" y="0"/>
            <a:chExt cx="3925887" cy="5156200"/>
          </a:xfrm>
        </p:grpSpPr>
        <p:grpSp>
          <p:nvGrpSpPr>
            <p:cNvPr id="81" name="Group"/>
            <p:cNvGrpSpPr/>
            <p:nvPr/>
          </p:nvGrpSpPr>
          <p:grpSpPr>
            <a:xfrm>
              <a:off x="0" y="-1"/>
              <a:ext cx="3911595" cy="5129214"/>
              <a:chOff x="0" y="0"/>
              <a:chExt cx="3911594" cy="5129212"/>
            </a:xfrm>
          </p:grpSpPr>
          <p:sp>
            <p:nvSpPr>
              <p:cNvPr id="79" name="Rectangle"/>
              <p:cNvSpPr/>
              <p:nvPr/>
            </p:nvSpPr>
            <p:spPr>
              <a:xfrm>
                <a:off x="0" y="-1"/>
                <a:ext cx="3875067" cy="5129214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" name="Problem Statement"/>
              <p:cNvSpPr txBox="1"/>
              <p:nvPr/>
            </p:nvSpPr>
            <p:spPr>
              <a:xfrm>
                <a:off x="0" y="0"/>
                <a:ext cx="3911595" cy="2490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Problem Statement</a:t>
                </a:r>
              </a:p>
            </p:txBody>
          </p:sp>
        </p:grpSp>
        <p:grpSp>
          <p:nvGrpSpPr>
            <p:cNvPr id="84" name="Group"/>
            <p:cNvGrpSpPr/>
            <p:nvPr/>
          </p:nvGrpSpPr>
          <p:grpSpPr>
            <a:xfrm>
              <a:off x="0" y="1541462"/>
              <a:ext cx="3913183" cy="454026"/>
              <a:chOff x="0" y="0"/>
              <a:chExt cx="3913182" cy="454025"/>
            </a:xfrm>
          </p:grpSpPr>
          <p:sp>
            <p:nvSpPr>
              <p:cNvPr id="82" name="Rectangle"/>
              <p:cNvSpPr/>
              <p:nvPr/>
            </p:nvSpPr>
            <p:spPr>
              <a:xfrm>
                <a:off x="0" y="0"/>
                <a:ext cx="3873479" cy="45402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" name="Requestors…"/>
              <p:cNvSpPr txBox="1"/>
              <p:nvPr/>
            </p:nvSpPr>
            <p:spPr>
              <a:xfrm>
                <a:off x="0" y="0"/>
                <a:ext cx="3913183" cy="389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Requestors</a:t>
                </a:r>
              </a:p>
              <a:p>
                <a:pPr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DOD, VA, CDC, FDA</a:t>
                </a:r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0" y="1957387"/>
              <a:ext cx="3925888" cy="2832101"/>
              <a:chOff x="0" y="0"/>
              <a:chExt cx="3925887" cy="2832100"/>
            </a:xfrm>
          </p:grpSpPr>
          <p:sp>
            <p:nvSpPr>
              <p:cNvPr id="85" name="Rectangle"/>
              <p:cNvSpPr/>
              <p:nvPr/>
            </p:nvSpPr>
            <p:spPr>
              <a:xfrm>
                <a:off x="-1" y="0"/>
                <a:ext cx="3884597" cy="28321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" name="Challenges:…"/>
              <p:cNvSpPr txBox="1"/>
              <p:nvPr/>
            </p:nvSpPr>
            <p:spPr>
              <a:xfrm>
                <a:off x="0" y="0"/>
                <a:ext cx="3925888" cy="1316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Challenges: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Obtaining broad participation/input from the federal partners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Fully integrating CIMI and FHIM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Standardizing the process and tools for modeling business use cases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Obtaining sufficient FHA or in-kind federal partner resources to accomplish all the work required to achieve goals</a:t>
                </a:r>
              </a:p>
            </p:txBody>
          </p:sp>
        </p:grpSp>
        <p:grpSp>
          <p:nvGrpSpPr>
            <p:cNvPr id="90" name="Group"/>
            <p:cNvGrpSpPr/>
            <p:nvPr/>
          </p:nvGrpSpPr>
          <p:grpSpPr>
            <a:xfrm>
              <a:off x="0" y="4189412"/>
              <a:ext cx="3913183" cy="966788"/>
              <a:chOff x="0" y="0"/>
              <a:chExt cx="3913182" cy="966787"/>
            </a:xfrm>
          </p:grpSpPr>
          <p:sp>
            <p:nvSpPr>
              <p:cNvPr id="88" name="Rectangle"/>
              <p:cNvSpPr/>
              <p:nvPr/>
            </p:nvSpPr>
            <p:spPr>
              <a:xfrm>
                <a:off x="0" y="0"/>
                <a:ext cx="3875067" cy="96678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" name="Targets/Goals…"/>
              <p:cNvSpPr txBox="1"/>
              <p:nvPr/>
            </p:nvSpPr>
            <p:spPr>
              <a:xfrm>
                <a:off x="0" y="0"/>
                <a:ext cx="3913183" cy="8086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Targets/Goals</a:t>
                </a:r>
              </a:p>
              <a:p>
                <a:pPr>
                  <a:buSzPct val="100000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Structurally integrate CIMI and FHIM models</a:t>
                </a:r>
              </a:p>
              <a:p>
                <a:pPr>
                  <a:buSzPct val="100000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Generate interoperability specifications using the MDA approach  to support MU and other federal partner use cases</a:t>
                </a:r>
              </a:p>
              <a:p>
                <a:pPr>
                  <a:buSzPct val="100000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Improve usability of FHIM to view/analyze information exchanges.</a:t>
                </a:r>
              </a:p>
            </p:txBody>
          </p:sp>
        </p:grpSp>
      </p:grpSp>
      <p:grpSp>
        <p:nvGrpSpPr>
          <p:cNvPr id="94" name="Group"/>
          <p:cNvGrpSpPr/>
          <p:nvPr/>
        </p:nvGrpSpPr>
        <p:grpSpPr>
          <a:xfrm>
            <a:off x="4311718" y="1001712"/>
            <a:ext cx="4708389" cy="4428431"/>
            <a:chOff x="0" y="0"/>
            <a:chExt cx="4708388" cy="4428430"/>
          </a:xfrm>
        </p:grpSpPr>
        <p:sp>
          <p:nvSpPr>
            <p:cNvPr id="92" name="Rectangle"/>
            <p:cNvSpPr/>
            <p:nvPr/>
          </p:nvSpPr>
          <p:spPr>
            <a:xfrm>
              <a:off x="-1" y="0"/>
              <a:ext cx="4668624" cy="44284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3" name="Action Plan"/>
            <p:cNvSpPr txBox="1"/>
            <p:nvPr/>
          </p:nvSpPr>
          <p:spPr>
            <a:xfrm>
              <a:off x="0" y="0"/>
              <a:ext cx="4708389" cy="249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b="1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Action Plan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4316412" y="5395912"/>
            <a:ext cx="4699001" cy="1028701"/>
            <a:chOff x="0" y="0"/>
            <a:chExt cx="4699000" cy="1028700"/>
          </a:xfrm>
        </p:grpSpPr>
        <p:sp>
          <p:nvSpPr>
            <p:cNvPr id="95" name="Rectangle"/>
            <p:cNvSpPr/>
            <p:nvPr/>
          </p:nvSpPr>
          <p:spPr>
            <a:xfrm>
              <a:off x="-1" y="0"/>
              <a:ext cx="4659314" cy="1028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6" name="Deliverables…"/>
            <p:cNvSpPr txBox="1"/>
            <p:nvPr/>
          </p:nvSpPr>
          <p:spPr>
            <a:xfrm>
              <a:off x="0" y="0"/>
              <a:ext cx="4699000" cy="668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>
                <a:defRPr b="1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Deliverables</a:t>
              </a:r>
            </a:p>
            <a:p>
              <a:pPr>
                <a:buSzPct val="100000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Harmonized, logical information model (FHIM)</a:t>
              </a:r>
            </a:p>
            <a:p>
              <a:pPr>
                <a:buSzPct val="100000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Interoperability specifications</a:t>
              </a:r>
            </a:p>
            <a:p>
              <a:pPr>
                <a:buSzPct val="100000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FHIM reports that support view and analysis of information exchanges.</a:t>
              </a:r>
            </a:p>
          </p:txBody>
        </p:sp>
      </p:grpSp>
      <p:graphicFrame>
        <p:nvGraphicFramePr>
          <p:cNvPr id="98" name="Table"/>
          <p:cNvGraphicFramePr/>
          <p:nvPr/>
        </p:nvGraphicFramePr>
        <p:xfrm>
          <a:off x="4368800" y="1511300"/>
          <a:ext cx="4572000" cy="34401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227012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Action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chemeClr val="accent4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4"/>
                      </a:solidFill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Model at least one additional information domain     per quarter (22 of 35 modeled, 2 underway (Clinical Decision Support and Security),  11 to be modeled)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Quarterly 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722312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Model terminologies and define value sets to support each information domain modeled in previous action item. (Currently modeling Security)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Quarterly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100"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r>
                        <a:t>Structural i</a:t>
                      </a:r>
                      <a:r>
                        <a:rPr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ntegration of CIMI and FHIM models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80% Complete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722312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Produce interoperability specifications for federal partners using the MDA process (Dependent on completion of action item above)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Federal Partner Dependent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"/>
          <p:cNvSpPr txBox="1"/>
          <p:nvPr/>
        </p:nvSpPr>
        <p:spPr>
          <a:xfrm>
            <a:off x="342900" y="1511300"/>
            <a:ext cx="3708400" cy="113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graphicFrame>
        <p:nvGraphicFramePr>
          <p:cNvPr id="100" name="Table"/>
          <p:cNvGraphicFramePr/>
          <p:nvPr/>
        </p:nvGraphicFramePr>
        <p:xfrm>
          <a:off x="4205287" y="1746250"/>
          <a:ext cx="152401" cy="2697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9700"/>
              </a:tblGrid>
              <a:tr h="74457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</a:lnT>
                    <a:solidFill>
                      <a:srgbClr val="84B037"/>
                    </a:solidFill>
                  </a:tcPr>
                </a:tc>
              </a:tr>
              <a:tr h="75763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4B037"/>
                    </a:solidFill>
                  </a:tcPr>
                </a:tc>
              </a:tr>
              <a:tr h="46862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4B037"/>
                    </a:solidFill>
                  </a:tcPr>
                </a:tc>
              </a:tr>
              <a:tr h="706594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4B037"/>
                    </a:solidFill>
                  </a:tcPr>
                </a:tc>
              </a:tr>
            </a:tbl>
          </a:graphicData>
        </a:graphic>
      </p:graphicFrame>
      <p:grpSp>
        <p:nvGrpSpPr>
          <p:cNvPr id="111" name="Group"/>
          <p:cNvGrpSpPr/>
          <p:nvPr/>
        </p:nvGrpSpPr>
        <p:grpSpPr>
          <a:xfrm>
            <a:off x="4478334" y="1219200"/>
            <a:ext cx="4289149" cy="228600"/>
            <a:chOff x="0" y="0"/>
            <a:chExt cx="4289148" cy="228600"/>
          </a:xfrm>
        </p:grpSpPr>
        <p:sp>
          <p:nvSpPr>
            <p:cNvPr id="101" name="Circle"/>
            <p:cNvSpPr/>
            <p:nvPr/>
          </p:nvSpPr>
          <p:spPr>
            <a:xfrm>
              <a:off x="0" y="46040"/>
              <a:ext cx="136576" cy="136525"/>
            </a:xfrm>
            <a:prstGeom prst="ellipse">
              <a:avLst/>
            </a:prstGeom>
            <a:solidFill>
              <a:srgbClr val="007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" name="= On Target"/>
            <p:cNvSpPr txBox="1"/>
            <p:nvPr/>
          </p:nvSpPr>
          <p:spPr>
            <a:xfrm>
              <a:off x="914742" y="0"/>
              <a:ext cx="578793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= On Target </a:t>
              </a:r>
            </a:p>
          </p:txBody>
        </p:sp>
        <p:sp>
          <p:nvSpPr>
            <p:cNvPr id="103" name="= “Go Faster”"/>
            <p:cNvSpPr txBox="1"/>
            <p:nvPr/>
          </p:nvSpPr>
          <p:spPr>
            <a:xfrm>
              <a:off x="1753252" y="0"/>
              <a:ext cx="620614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= “Go Faster”</a:t>
              </a:r>
            </a:p>
          </p:txBody>
        </p:sp>
        <p:sp>
          <p:nvSpPr>
            <p:cNvPr id="104" name="= Not Started"/>
            <p:cNvSpPr txBox="1"/>
            <p:nvPr/>
          </p:nvSpPr>
          <p:spPr>
            <a:xfrm>
              <a:off x="3666898" y="0"/>
              <a:ext cx="622251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= Not Started</a:t>
              </a:r>
            </a:p>
          </p:txBody>
        </p:sp>
        <p:sp>
          <p:nvSpPr>
            <p:cNvPr id="105" name="= Late/Problem     Area"/>
            <p:cNvSpPr txBox="1"/>
            <p:nvPr/>
          </p:nvSpPr>
          <p:spPr>
            <a:xfrm>
              <a:off x="2609231" y="0"/>
              <a:ext cx="729805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800"/>
              </a:pPr>
              <a:r>
                <a:t>= Late/Problem</a:t>
              </a:r>
              <a:br/>
              <a:r>
                <a:t>    Area</a:t>
              </a:r>
            </a:p>
          </p:txBody>
        </p:sp>
        <p:sp>
          <p:nvSpPr>
            <p:cNvPr id="106" name="= Complete"/>
            <p:cNvSpPr txBox="1"/>
            <p:nvPr/>
          </p:nvSpPr>
          <p:spPr>
            <a:xfrm>
              <a:off x="76231" y="0"/>
              <a:ext cx="532459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= Complete</a:t>
              </a:r>
            </a:p>
          </p:txBody>
        </p:sp>
        <p:sp>
          <p:nvSpPr>
            <p:cNvPr id="107" name="Circle"/>
            <p:cNvSpPr/>
            <p:nvPr/>
          </p:nvSpPr>
          <p:spPr>
            <a:xfrm>
              <a:off x="819453" y="46040"/>
              <a:ext cx="138164" cy="136525"/>
            </a:xfrm>
            <a:prstGeom prst="ellipse">
              <a:avLst/>
            </a:prstGeom>
            <a:solidFill>
              <a:srgbClr val="84B0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8" name="Circle"/>
            <p:cNvSpPr/>
            <p:nvPr/>
          </p:nvSpPr>
          <p:spPr>
            <a:xfrm>
              <a:off x="1677020" y="46040"/>
              <a:ext cx="136577" cy="136525"/>
            </a:xfrm>
            <a:prstGeom prst="ellipse">
              <a:avLst/>
            </a:prstGeom>
            <a:solidFill>
              <a:srgbClr val="E6AB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9" name="Circle"/>
            <p:cNvSpPr/>
            <p:nvPr/>
          </p:nvSpPr>
          <p:spPr>
            <a:xfrm>
              <a:off x="2534588" y="46040"/>
              <a:ext cx="138164" cy="136525"/>
            </a:xfrm>
            <a:prstGeom prst="ellipse">
              <a:avLst/>
            </a:prstGeom>
            <a:solidFill>
              <a:srgbClr val="C10A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0" name="Circle"/>
            <p:cNvSpPr/>
            <p:nvPr/>
          </p:nvSpPr>
          <p:spPr>
            <a:xfrm>
              <a:off x="3562081" y="46040"/>
              <a:ext cx="138164" cy="136525"/>
            </a:xfrm>
            <a:prstGeom prst="ellips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