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lvl1pPr marL="40639" marR="40639">
      <a:defRPr sz="2400">
        <a:uFill>
          <a:solidFill/>
        </a:uFill>
        <a:latin typeface="+mn-lt"/>
        <a:ea typeface="+mn-ea"/>
        <a:cs typeface="+mn-cs"/>
        <a:sym typeface="Arial"/>
      </a:defRPr>
    </a:lvl1pPr>
    <a:lvl2pPr marL="40639" marR="40639" indent="342900">
      <a:defRPr sz="2400">
        <a:uFill>
          <a:solidFill/>
        </a:uFill>
        <a:latin typeface="+mn-lt"/>
        <a:ea typeface="+mn-ea"/>
        <a:cs typeface="+mn-cs"/>
        <a:sym typeface="Arial"/>
      </a:defRPr>
    </a:lvl2pPr>
    <a:lvl3pPr marL="40639" marR="40639" indent="685800">
      <a:defRPr sz="2400">
        <a:uFill>
          <a:solidFill/>
        </a:uFill>
        <a:latin typeface="+mn-lt"/>
        <a:ea typeface="+mn-ea"/>
        <a:cs typeface="+mn-cs"/>
        <a:sym typeface="Arial"/>
      </a:defRPr>
    </a:lvl3pPr>
    <a:lvl4pPr marL="40639" marR="40639" indent="1028700">
      <a:defRPr sz="2400">
        <a:uFill>
          <a:solidFill/>
        </a:uFill>
        <a:latin typeface="+mn-lt"/>
        <a:ea typeface="+mn-ea"/>
        <a:cs typeface="+mn-cs"/>
        <a:sym typeface="Arial"/>
      </a:defRPr>
    </a:lvl4pPr>
    <a:lvl5pPr marL="40639" marR="40639" indent="1371600">
      <a:defRPr sz="2400">
        <a:uFill>
          <a:solidFill/>
        </a:uFill>
        <a:latin typeface="+mn-lt"/>
        <a:ea typeface="+mn-ea"/>
        <a:cs typeface="+mn-cs"/>
        <a:sym typeface="Arial"/>
      </a:defRPr>
    </a:lvl5pPr>
    <a:lvl6pPr marL="40639" marR="40639" indent="1714500">
      <a:defRPr sz="2400">
        <a:uFill>
          <a:solidFill/>
        </a:uFill>
        <a:latin typeface="+mn-lt"/>
        <a:ea typeface="+mn-ea"/>
        <a:cs typeface="+mn-cs"/>
        <a:sym typeface="Arial"/>
      </a:defRPr>
    </a:lvl6pPr>
    <a:lvl7pPr marL="40639" marR="40639" indent="2057400">
      <a:defRPr sz="2400">
        <a:uFill>
          <a:solidFill/>
        </a:uFill>
        <a:latin typeface="+mn-lt"/>
        <a:ea typeface="+mn-ea"/>
        <a:cs typeface="+mn-cs"/>
        <a:sym typeface="Arial"/>
      </a:defRPr>
    </a:lvl7pPr>
    <a:lvl8pPr marL="40639" marR="40639" indent="2400300">
      <a:defRPr sz="2400">
        <a:uFill>
          <a:solidFill/>
        </a:uFill>
        <a:latin typeface="+mn-lt"/>
        <a:ea typeface="+mn-ea"/>
        <a:cs typeface="+mn-cs"/>
        <a:sym typeface="Arial"/>
      </a:defRPr>
    </a:lvl8pPr>
    <a:lvl9pPr marL="40639" marR="40639" indent="2743200">
      <a:defRPr sz="24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4F538B"/>
        </a:fontRef>
        <a:srgbClr val="4F538B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1460500" y="0"/>
            <a:ext cx="7696200" cy="3810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" name="Shape 9"/>
          <p:cNvSpPr/>
          <p:nvPr/>
        </p:nvSpPr>
        <p:spPr>
          <a:xfrm rot="5400000">
            <a:off x="-279401" y="254000"/>
            <a:ext cx="2362201" cy="182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8B9BB"/>
              </a:gs>
            </a:gsLst>
            <a:lin ang="16200000"/>
          </a:gra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" name="Shape 10"/>
          <p:cNvSpPr/>
          <p:nvPr/>
        </p:nvSpPr>
        <p:spPr>
          <a:xfrm>
            <a:off x="0" y="279400"/>
            <a:ext cx="152400" cy="7112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" name="Shape 11"/>
          <p:cNvSpPr/>
          <p:nvPr/>
        </p:nvSpPr>
        <p:spPr>
          <a:xfrm>
            <a:off x="127000" y="139700"/>
            <a:ext cx="9029700" cy="1155700"/>
          </a:xfrm>
          <a:prstGeom prst="roundRect">
            <a:avLst>
              <a:gd name="adj" fmla="val 5556"/>
            </a:avLst>
          </a:prstGeom>
          <a:solidFill>
            <a:srgbClr val="FFFFFF"/>
          </a:solidFill>
          <a:ln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" name="Shape 12"/>
          <p:cNvSpPr/>
          <p:nvPr/>
        </p:nvSpPr>
        <p:spPr>
          <a:xfrm>
            <a:off x="0" y="6337300"/>
            <a:ext cx="9144000" cy="533400"/>
          </a:xfrm>
          <a:prstGeom prst="rect">
            <a:avLst/>
          </a:prstGeom>
          <a:gradFill>
            <a:gsLst>
              <a:gs pos="0">
                <a:srgbClr val="B8B9BB">
                  <a:alpha val="57000"/>
                </a:srgbClr>
              </a:gs>
              <a:gs pos="100000">
                <a:srgbClr val="FFFFFF"/>
              </a:gs>
            </a:gsLst>
            <a:lin ang="16200000"/>
          </a:gradFill>
          <a:ln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3" name="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62" y="217487"/>
            <a:ext cx="985838" cy="10128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title"/>
          </p:nvPr>
        </p:nvSpPr>
        <p:spPr>
          <a:xfrm>
            <a:off x="1447800" y="0"/>
            <a:ext cx="7696200" cy="1447800"/>
          </a:xfrm>
          <a:prstGeom prst="rect">
            <a:avLst/>
          </a:prstGeom>
        </p:spPr>
        <p:txBody>
          <a:bodyPr lIns="50800" tIns="50800" rIns="50800" bIns="50800"/>
          <a:lstStyle>
            <a:lvl1pPr defTabSz="914400">
              <a:def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/>
          <a:lstStyle>
            <a:lvl1pPr marL="383540" indent="-342900" defTabSz="914400">
              <a:spcBef>
                <a:spcPts val="600"/>
              </a:spcBef>
              <a:buClrTx/>
              <a:buFontTx/>
              <a:buChar char="•"/>
              <a:defRPr b="1" sz="28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defRPr>
            </a:lvl1pPr>
            <a:lvl2pPr marL="783590" indent="-285750" defTabSz="914400">
              <a:spcBef>
                <a:spcPts val="600"/>
              </a:spcBef>
              <a:buClrTx/>
              <a:buFontTx/>
              <a:buChar char="–"/>
              <a:defRPr sz="28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defTabSz="914400">
              <a:spcBef>
                <a:spcPts val="500"/>
              </a:spcBef>
              <a:buClrTx/>
              <a:buFontTx/>
              <a:buChar char="•"/>
              <a:defRPr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defTabSz="914400">
              <a:buClrTx/>
              <a:buFontTx/>
              <a:buChar char="–"/>
              <a:defRPr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defTabSz="914400">
              <a:buClrTx/>
              <a:buFontTx/>
              <a:defRPr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rPr>
              <a:t>Body Level One</a:t>
            </a:r>
            <a:endParaRPr b="1" sz="2800">
              <a:solidFill>
                <a:srgbClr val="4F538B"/>
              </a:solidFill>
              <a:uFill>
                <a:solidFill>
                  <a:srgbClr val="4F538B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Two</a:t>
            </a:r>
            <a:endParaRPr sz="28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Three</a:t>
            </a:r>
            <a:endParaRPr sz="24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Four</a:t>
            </a:r>
            <a:endParaRPr sz="20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7806866" y="6400800"/>
            <a:ext cx="312068" cy="29898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ve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876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1447800" y="0"/>
            <a:ext cx="7696200" cy="1447800"/>
          </a:xfrm>
          <a:prstGeom prst="rect">
            <a:avLst/>
          </a:prstGeom>
        </p:spPr>
        <p:txBody>
          <a:bodyPr lIns="50800" tIns="50800" rIns="50800" bIns="50800"/>
          <a:lstStyle>
            <a:lvl1pPr defTabSz="914400">
              <a:def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/>
          <a:lstStyle>
            <a:lvl1pPr marL="383540" indent="-342900" defTabSz="914400">
              <a:spcBef>
                <a:spcPts val="600"/>
              </a:spcBef>
              <a:buClrTx/>
              <a:buFontTx/>
              <a:buChar char="•"/>
              <a:defRPr b="1" sz="28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defRPr>
            </a:lvl1pPr>
            <a:lvl2pPr marL="783590" indent="-285750" defTabSz="914400">
              <a:spcBef>
                <a:spcPts val="600"/>
              </a:spcBef>
              <a:buClrTx/>
              <a:buFontTx/>
              <a:buChar char="–"/>
              <a:defRPr sz="28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defTabSz="914400">
              <a:spcBef>
                <a:spcPts val="500"/>
              </a:spcBef>
              <a:buClrTx/>
              <a:buFontTx/>
              <a:buChar char="•"/>
              <a:defRPr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defTabSz="914400">
              <a:buClrTx/>
              <a:buFontTx/>
              <a:buChar char="–"/>
              <a:defRPr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defTabSz="914400">
              <a:buClrTx/>
              <a:buFontTx/>
              <a:defRPr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8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rPr>
              <a:t>Body Level One</a:t>
            </a:r>
            <a:endParaRPr b="1" sz="2800">
              <a:solidFill>
                <a:srgbClr val="4F538B"/>
              </a:solidFill>
              <a:uFill>
                <a:solidFill>
                  <a:srgbClr val="4F538B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Two</a:t>
            </a:r>
            <a:endParaRPr sz="28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Three</a:t>
            </a:r>
            <a:endParaRPr sz="24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Four</a:t>
            </a:r>
            <a:endParaRPr sz="2000">
              <a:solidFill>
                <a:srgbClr val="4D4F4E"/>
              </a:solidFill>
              <a:uFill>
                <a:solidFill>
                  <a:srgbClr val="4D4F4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Office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Font typeface="Arial"/>
              <a:buChar char="•"/>
            </a:lvl2pPr>
            <a:lvl3pPr>
              <a:buChar char="–"/>
            </a:lvl3pPr>
            <a:lvl4pPr>
              <a:buFont typeface="Arial"/>
              <a:buChar char="•"/>
            </a:lvl4pPr>
            <a:lvl5pPr>
              <a:buFont typeface="Arial"/>
              <a:buChar char="•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One</a:t>
            </a:r>
            <a:endParaRPr sz="2000">
              <a:solidFill>
                <a:srgbClr val="21315C"/>
              </a:solidFill>
              <a:uFill>
                <a:solidFill>
                  <a:srgbClr val="21315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Two</a:t>
            </a:r>
            <a:endParaRPr sz="2000">
              <a:solidFill>
                <a:srgbClr val="21315C"/>
              </a:solidFill>
              <a:uFill>
                <a:solidFill>
                  <a:srgbClr val="21315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Three</a:t>
            </a:r>
            <a:endParaRPr sz="2000">
              <a:solidFill>
                <a:srgbClr val="21315C"/>
              </a:solidFill>
              <a:uFill>
                <a:solidFill>
                  <a:srgbClr val="21315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Four</a:t>
            </a:r>
            <a:endParaRPr sz="2000">
              <a:solidFill>
                <a:srgbClr val="21315C"/>
              </a:solidFill>
              <a:uFill>
                <a:solidFill>
                  <a:srgbClr val="21315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NECT Seminar PP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2"/>
            <a:ext cx="274638" cy="26828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0" y="0"/>
            <a:ext cx="9144000" cy="101600"/>
          </a:xfrm>
          <a:prstGeom prst="rect">
            <a:avLst/>
          </a:prstGeom>
          <a:solidFill>
            <a:srgbClr val="80C2D6"/>
          </a:solidFill>
          <a:ln>
            <a:miter lim="400000"/>
          </a:ln>
        </p:spPr>
        <p:txBody>
          <a:bodyPr lIns="0" tIns="0" rIns="0" bIns="0" anchor="ctr"/>
          <a:lstStyle/>
          <a:p>
            <a:pPr lvl="0" defTabSz="457200"/>
          </a:p>
        </p:txBody>
      </p:sp>
      <p:pic>
        <p:nvPicPr>
          <p:cNvPr id="28" name="Picture 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logo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7"/>
            <a:ext cx="808038" cy="830263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>
            <p:ph type="title"/>
          </p:nvPr>
        </p:nvSpPr>
        <p:spPr>
          <a:xfrm>
            <a:off x="1511300" y="184150"/>
            <a:ext cx="7391400" cy="1204913"/>
          </a:xfrm>
          <a:prstGeom prst="rect">
            <a:avLst/>
          </a:prstGeom>
        </p:spPr>
        <p:txBody>
          <a:bodyPr anchor="t"/>
          <a:lstStyle>
            <a:lvl1pPr>
              <a:defRPr b="1" sz="2400">
                <a:solidFill>
                  <a:srgbClr val="005EA1"/>
                </a:solidFill>
                <a:uFill>
                  <a:solidFill>
                    <a:srgbClr val="005EA1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5EA1"/>
                </a:solidFill>
                <a:uFill>
                  <a:solidFill>
                    <a:srgbClr val="005EA1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70827" indent="-230187">
              <a:lnSpc>
                <a:spcPct val="110000"/>
              </a:lnSpc>
              <a:spcBef>
                <a:spcPts val="500"/>
              </a:spcBef>
              <a:buClr>
                <a:srgbClr val="005EA1"/>
              </a:buClr>
              <a:buFont typeface="Arial"/>
              <a:buChar char="•"/>
              <a:defRPr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defRPr>
            </a:lvl1pPr>
            <a:lvl2pPr marL="564515" indent="-285750">
              <a:lnSpc>
                <a:spcPct val="110000"/>
              </a:lnSpc>
              <a:buClr>
                <a:srgbClr val="005EA1"/>
              </a:buClr>
              <a:buFont typeface="Arial"/>
              <a:buChar char="–"/>
              <a:defRPr sz="19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defRPr>
            </a:lvl2pPr>
            <a:lvl3pPr>
              <a:lnSpc>
                <a:spcPct val="110000"/>
              </a:lnSpc>
              <a:spcBef>
                <a:spcPts val="300"/>
              </a:spcBef>
              <a:buClr>
                <a:srgbClr val="005EA1"/>
              </a:buClr>
              <a:buFont typeface="Arial"/>
              <a:buChar char="•"/>
              <a:defRPr sz="16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defRPr>
            </a:lvl3pPr>
            <a:lvl4pPr>
              <a:lnSpc>
                <a:spcPct val="110000"/>
              </a:lnSpc>
              <a:spcBef>
                <a:spcPts val="300"/>
              </a:spcBef>
              <a:buClr>
                <a:srgbClr val="005EA1"/>
              </a:buClr>
              <a:buFont typeface="Arial"/>
              <a:buChar char="–"/>
              <a:defRPr sz="16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defRPr>
            </a:lvl4pPr>
            <a:lvl5pPr>
              <a:lnSpc>
                <a:spcPct val="110000"/>
              </a:lnSpc>
              <a:spcBef>
                <a:spcPts val="300"/>
              </a:spcBef>
              <a:buClr>
                <a:srgbClr val="005EA1"/>
              </a:buClr>
              <a:buFont typeface="Arial"/>
              <a:defRPr sz="16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Body Level One</a:t>
            </a:r>
            <a:endParaRPr sz="24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9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Body Level Two</a:t>
            </a:r>
            <a:endParaRPr sz="190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Body Level Three</a:t>
            </a:r>
            <a:endParaRPr sz="160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Body Level Four</a:t>
            </a:r>
            <a:endParaRPr sz="160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1142931" y="6489982"/>
            <a:ext cx="241438" cy="22486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 shot 2010-01-13 at 12.png"/>
          <p:cNvPicPr/>
          <p:nvPr/>
        </p:nvPicPr>
        <p:blipFill>
          <a:blip r:embed="rId2">
            <a:extLst/>
          </a:blip>
          <a:srcRect l="0" t="6486" r="0" b="3242"/>
          <a:stretch>
            <a:fillRect/>
          </a:stretch>
        </p:blipFill>
        <p:spPr>
          <a:xfrm>
            <a:off x="0" y="-1588"/>
            <a:ext cx="9144000" cy="10175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7937" y="5607050"/>
            <a:ext cx="9144001" cy="1250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0E0E0"/>
              </a:gs>
            </a:gsLst>
            <a:lin ang="5400000"/>
          </a:gradFill>
          <a:ln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/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00037" y="0"/>
            <a:ext cx="7540626" cy="101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00037" y="1344612"/>
            <a:ext cx="8494713" cy="55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Arial"/>
              <a:buChar char="•"/>
            </a:lvl2pPr>
            <a:lvl3pPr>
              <a:buChar char="–"/>
            </a:lvl3pPr>
            <a:lvl4pPr>
              <a:buFont typeface="Arial"/>
              <a:buChar char="•"/>
            </a:lvl4pPr>
            <a:lvl5pPr>
              <a:buFont typeface="Arial"/>
              <a:buChar char="•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One</a:t>
            </a:r>
            <a:endParaRPr sz="2000">
              <a:solidFill>
                <a:srgbClr val="21315C"/>
              </a:solidFill>
              <a:uFill>
                <a:solidFill>
                  <a:srgbClr val="21315C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Two</a:t>
            </a:r>
            <a:endParaRPr sz="2000">
              <a:solidFill>
                <a:srgbClr val="21315C"/>
              </a:solidFill>
              <a:uFill>
                <a:solidFill>
                  <a:srgbClr val="21315C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Three</a:t>
            </a:r>
            <a:endParaRPr sz="2000">
              <a:solidFill>
                <a:srgbClr val="21315C"/>
              </a:solidFill>
              <a:uFill>
                <a:solidFill>
                  <a:srgbClr val="21315C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Four</a:t>
            </a:r>
            <a:endParaRPr sz="2000">
              <a:solidFill>
                <a:srgbClr val="21315C"/>
              </a:solidFill>
              <a:uFill>
                <a:solidFill>
                  <a:srgbClr val="21315C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319467" y="6172200"/>
            <a:ext cx="283816" cy="2744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L="0" marR="0" algn="ctr" defTabSz="584200">
              <a:defRPr sz="1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spd="med" advClick="1"/>
  <p:txStyles>
    <p:titleStyle>
      <a:lvl1pPr marL="40639" marR="40639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40639" marR="40639" indent="228600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40639" marR="40639" indent="457200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40639" marR="40639" indent="685800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40639" marR="40639" indent="914400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40639" marR="40639" indent="1143000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40639" marR="40639" indent="1371600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40639" marR="40639" indent="1600200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40639" marR="40639" indent="1828800" defTabSz="457200">
        <a:defRPr sz="26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29565" marR="40639" indent="-288925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1pPr>
      <a:lvl2pPr marL="724852" marR="40639" indent="-227012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2pPr>
      <a:lvl3pPr marL="1183639" marR="40639" indent="-228600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3pPr>
      <a:lvl4pPr marL="1640839" marR="40639" indent="-228600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4pPr>
      <a:lvl5pPr marL="2098039" marR="40639" indent="-228600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5pPr>
      <a:lvl6pPr marL="2098039" marR="40639" indent="-228600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6pPr>
      <a:lvl7pPr marL="2098039" marR="40639" indent="-228600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7pPr>
      <a:lvl8pPr marL="2098039" marR="40639" indent="-228600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8pPr>
      <a:lvl9pPr marL="2098039" marR="40639" indent="-228600" defTabSz="457200">
        <a:spcBef>
          <a:spcPts val="400"/>
        </a:spcBef>
        <a:buClr>
          <a:srgbClr val="CB2E3F"/>
        </a:buClr>
        <a:buSzPct val="100000"/>
        <a:buFont typeface="Lucida Grande"/>
        <a:buChar char="»"/>
        <a:defRPr sz="2000">
          <a:solidFill>
            <a:srgbClr val="21315C"/>
          </a:solidFill>
          <a:uFill>
            <a:solidFill>
              <a:srgbClr val="21315C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2286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4572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6858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9144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indent="11430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indent="13716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indent="16002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indent="18288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1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0.png"/><Relationship Id="rId13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S&amp;I Framework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296862" y="3808412"/>
            <a:ext cx="8140701" cy="2768601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5493"/>
              </a:buClr>
              <a:buSzPct val="124999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Create a NIEM Health standards harmonization process and governance framework</a:t>
            </a:r>
            <a:endParaRPr sz="1600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>
              <a:buClr>
                <a:srgbClr val="005493"/>
              </a:buClr>
              <a:buSzPct val="124999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Establish roadmap for existing NHIN standards, MU harmonization, and non-MU health information exchange specifications</a:t>
            </a:r>
            <a:endParaRPr sz="1600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>
              <a:buClr>
                <a:srgbClr val="005493"/>
              </a:buClr>
              <a:buSzPct val="124999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Establishes a repeatable, iterative process for developing widely reusable, computable implementation specifications</a:t>
            </a:r>
            <a:endParaRPr sz="1600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>
              <a:buClr>
                <a:srgbClr val="005493"/>
              </a:buClr>
              <a:buSzPct val="124999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Establishing the tooling and repositories needed</a:t>
            </a:r>
            <a:endParaRPr sz="1600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>
              <a:buClr>
                <a:srgbClr val="005493"/>
              </a:buClr>
              <a:buSzPct val="124999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Establishing the practices and guidelines for modeling</a:t>
            </a:r>
            <a:endParaRPr sz="1600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>
              <a:buClr>
                <a:srgbClr val="005493"/>
              </a:buClr>
              <a:buSzPct val="124999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Enables semantic traceability so that useable code can be traced back to original requirements and definitions</a:t>
            </a:r>
            <a:endParaRPr sz="1600"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lvl="0">
              <a:buClr>
                <a:srgbClr val="005493"/>
              </a:buClr>
              <a:buSzPct val="124999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Promotes transparency and collaboration from broad range of health stakeholders</a:t>
            </a:r>
          </a:p>
        </p:txBody>
      </p:sp>
      <p:grpSp>
        <p:nvGrpSpPr>
          <p:cNvPr id="89" name="Group 89"/>
          <p:cNvGrpSpPr/>
          <p:nvPr/>
        </p:nvGrpSpPr>
        <p:grpSpPr>
          <a:xfrm>
            <a:off x="845344" y="963612"/>
            <a:ext cx="6809581" cy="2773236"/>
            <a:chOff x="0" y="0"/>
            <a:chExt cx="6809580" cy="2773234"/>
          </a:xfrm>
        </p:grpSpPr>
        <p:grpSp>
          <p:nvGrpSpPr>
            <p:cNvPr id="40" name="Group 40"/>
            <p:cNvGrpSpPr/>
            <p:nvPr/>
          </p:nvGrpSpPr>
          <p:grpSpPr>
            <a:xfrm>
              <a:off x="93974" y="1844674"/>
              <a:ext cx="1244601" cy="402177"/>
              <a:chOff x="0" y="0"/>
              <a:chExt cx="1244600" cy="402176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2068" y="0"/>
                <a:ext cx="1227138" cy="37623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0981C2"/>
                  </a:gs>
                  <a:gs pos="100000">
                    <a:srgbClr val="ABCDFA"/>
                  </a:gs>
                </a:gsLst>
                <a:lin ang="16200000" scaled="0"/>
              </a:gradFill>
              <a:ln w="9525" cap="flat">
                <a:solidFill>
                  <a:srgbClr val="267DB1"/>
                </a:solidFill>
                <a:prstDash val="solid"/>
                <a:round/>
              </a:ln>
              <a:effectLst>
                <a:outerShdw sx="100000" sy="100000" kx="0" ky="0" algn="b" rotWithShape="0" blurRad="63500" dist="25400" dir="5400000">
                  <a:srgbClr val="929292">
                    <a:alpha val="34997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defRPr sz="1800"/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0" y="346"/>
                <a:ext cx="1244600" cy="4018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 defTabSz="457200">
                  <a:buClr>
                    <a:srgbClr val="FFFFFF"/>
                  </a:buClr>
                  <a:buFont typeface="Arial"/>
                  <a:defRPr sz="1800">
                    <a:uFillTx/>
                  </a:defRPr>
                </a:pPr>
                <a:r>
                  <a:rPr b="1" sz="11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Scenario</a:t>
                </a:r>
                <a:endParaRPr b="1"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lvl="0" algn="ctr" defTabSz="457200">
                  <a:buClr>
                    <a:srgbClr val="FFFFFF"/>
                  </a:buClr>
                  <a:buFont typeface="Arial"/>
                  <a:defRPr sz="1800">
                    <a:uFillTx/>
                  </a:defRPr>
                </a:pPr>
                <a:r>
                  <a:rPr b="1" sz="11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Planning</a:t>
                </a:r>
              </a:p>
            </p:txBody>
          </p:sp>
        </p:grpSp>
        <p:pic>
          <p:nvPicPr>
            <p:cNvPr id="41" name="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1887" y="1816163"/>
              <a:ext cx="1335025" cy="481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576" y="2285554"/>
              <a:ext cx="1341121" cy="487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91887" y="2285554"/>
              <a:ext cx="1335025" cy="487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69584" y="1803970"/>
              <a:ext cx="1274064" cy="487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51295" y="2285554"/>
              <a:ext cx="1328929" cy="487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" name="Shape 46"/>
            <p:cNvSpPr/>
            <p:nvPr/>
          </p:nvSpPr>
          <p:spPr>
            <a:xfrm>
              <a:off x="1267618" y="1404937"/>
              <a:ext cx="209551" cy="1589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2696368" y="1404937"/>
              <a:ext cx="273052" cy="1589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3990180" y="1404937"/>
              <a:ext cx="361951" cy="1589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5372893" y="1404937"/>
              <a:ext cx="342901" cy="1589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2083594" y="766761"/>
              <a:ext cx="1587" cy="241301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4864894" y="766761"/>
              <a:ext cx="3176" cy="280989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grpSp>
          <p:nvGrpSpPr>
            <p:cNvPr id="56" name="Group 56"/>
            <p:cNvGrpSpPr/>
            <p:nvPr/>
          </p:nvGrpSpPr>
          <p:grpSpPr>
            <a:xfrm>
              <a:off x="0" y="954452"/>
              <a:ext cx="1270000" cy="798452"/>
              <a:chOff x="0" y="0"/>
              <a:chExt cx="1270000" cy="798450"/>
            </a:xfrm>
          </p:grpSpPr>
          <p:grpSp>
            <p:nvGrpSpPr>
              <p:cNvPr id="54" name="Group 54"/>
              <p:cNvGrpSpPr/>
              <p:nvPr/>
            </p:nvGrpSpPr>
            <p:grpSpPr>
              <a:xfrm>
                <a:off x="0" y="104105"/>
                <a:ext cx="1270000" cy="694346"/>
                <a:chOff x="0" y="2077"/>
                <a:chExt cx="1270000" cy="694345"/>
              </a:xfrm>
            </p:grpSpPr>
            <p:sp>
              <p:nvSpPr>
                <p:cNvPr id="52" name="Shape 52"/>
                <p:cNvSpPr/>
                <p:nvPr/>
              </p:nvSpPr>
              <p:spPr>
                <a:xfrm>
                  <a:off x="2380" y="24606"/>
                  <a:ext cx="1265239" cy="649288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0" y="2077"/>
                  <a:ext cx="1270000" cy="6943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Use Case Development</a:t>
                  </a: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and Functional Requirements</a:t>
                  </a:r>
                </a:p>
              </p:txBody>
            </p:sp>
          </p:grpSp>
          <p:pic>
            <p:nvPicPr>
              <p:cNvPr id="55" name="folder.png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436245" y="0"/>
                <a:ext cx="376317" cy="3195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1" name="Group 61"/>
            <p:cNvGrpSpPr/>
            <p:nvPr/>
          </p:nvGrpSpPr>
          <p:grpSpPr>
            <a:xfrm>
              <a:off x="1562893" y="36324"/>
              <a:ext cx="1020763" cy="728850"/>
              <a:chOff x="0" y="0"/>
              <a:chExt cx="1020762" cy="728849"/>
            </a:xfrm>
          </p:grpSpPr>
          <p:grpSp>
            <p:nvGrpSpPr>
              <p:cNvPr id="59" name="Group 59"/>
              <p:cNvGrpSpPr/>
              <p:nvPr/>
            </p:nvGrpSpPr>
            <p:grpSpPr>
              <a:xfrm>
                <a:off x="0" y="79561"/>
                <a:ext cx="1020763" cy="649289"/>
                <a:chOff x="0" y="0"/>
                <a:chExt cx="1020762" cy="649287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0" y="0"/>
                  <a:ext cx="1020763" cy="649288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2381" y="117171"/>
                  <a:ext cx="1016001" cy="4149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Standards Development</a:t>
                  </a:r>
                </a:p>
              </p:txBody>
            </p:sp>
          </p:grpSp>
          <p:pic>
            <p:nvPicPr>
              <p:cNvPr id="60" name="tools.png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55886" y="0"/>
                <a:ext cx="328502" cy="32277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6" name="Group 66"/>
            <p:cNvGrpSpPr/>
            <p:nvPr/>
          </p:nvGrpSpPr>
          <p:grpSpPr>
            <a:xfrm>
              <a:off x="5715793" y="994532"/>
              <a:ext cx="1020763" cy="735843"/>
              <a:chOff x="0" y="0"/>
              <a:chExt cx="1020762" cy="735842"/>
            </a:xfrm>
          </p:grpSpPr>
          <p:grpSp>
            <p:nvGrpSpPr>
              <p:cNvPr id="64" name="Group 64"/>
              <p:cNvGrpSpPr/>
              <p:nvPr/>
            </p:nvGrpSpPr>
            <p:grpSpPr>
              <a:xfrm>
                <a:off x="0" y="86554"/>
                <a:ext cx="1020763" cy="649289"/>
                <a:chOff x="0" y="0"/>
                <a:chExt cx="1020762" cy="649287"/>
              </a:xfrm>
            </p:grpSpPr>
            <p:sp>
              <p:nvSpPr>
                <p:cNvPr id="62" name="Shape 62"/>
                <p:cNvSpPr/>
                <p:nvPr/>
              </p:nvSpPr>
              <p:spPr>
                <a:xfrm>
                  <a:off x="0" y="0"/>
                  <a:ext cx="1020763" cy="649288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2381" y="117171"/>
                  <a:ext cx="1016001" cy="4149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Certification</a:t>
                  </a: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and Testing</a:t>
                  </a:r>
                </a:p>
              </p:txBody>
            </p:sp>
          </p:grpSp>
          <p:pic>
            <p:nvPicPr>
              <p:cNvPr id="65" name="computer.png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330292" y="0"/>
                <a:ext cx="374277" cy="3056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71" name="Group 71"/>
            <p:cNvGrpSpPr/>
            <p:nvPr/>
          </p:nvGrpSpPr>
          <p:grpSpPr>
            <a:xfrm>
              <a:off x="1477168" y="1029604"/>
              <a:ext cx="1219202" cy="700772"/>
              <a:chOff x="0" y="0"/>
              <a:chExt cx="1219200" cy="700771"/>
            </a:xfrm>
          </p:grpSpPr>
          <p:grpSp>
            <p:nvGrpSpPr>
              <p:cNvPr id="69" name="Group 69"/>
              <p:cNvGrpSpPr/>
              <p:nvPr/>
            </p:nvGrpSpPr>
            <p:grpSpPr>
              <a:xfrm>
                <a:off x="0" y="51483"/>
                <a:ext cx="1219201" cy="649289"/>
                <a:chOff x="0" y="0"/>
                <a:chExt cx="1219200" cy="649288"/>
              </a:xfrm>
            </p:grpSpPr>
            <p:sp>
              <p:nvSpPr>
                <p:cNvPr id="67" name="Shape 67"/>
                <p:cNvSpPr/>
                <p:nvPr/>
              </p:nvSpPr>
              <p:spPr>
                <a:xfrm>
                  <a:off x="0" y="0"/>
                  <a:ext cx="1219201" cy="649289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0" y="47321"/>
                  <a:ext cx="1219201" cy="5546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Harmonization of</a:t>
                  </a: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Core Concepts (NIEM framework)</a:t>
                  </a:r>
                </a:p>
              </p:txBody>
            </p:sp>
          </p:grpSp>
          <p:pic>
            <p:nvPicPr>
              <p:cNvPr id="70" name="harmonize.png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401953" y="0"/>
                <a:ext cx="401721" cy="2723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76" name="Group 76"/>
            <p:cNvGrpSpPr/>
            <p:nvPr/>
          </p:nvGrpSpPr>
          <p:grpSpPr>
            <a:xfrm>
              <a:off x="2969419" y="1057160"/>
              <a:ext cx="1020763" cy="673216"/>
              <a:chOff x="0" y="0"/>
              <a:chExt cx="1020762" cy="673215"/>
            </a:xfrm>
          </p:grpSpPr>
          <p:grpSp>
            <p:nvGrpSpPr>
              <p:cNvPr id="74" name="Group 74"/>
              <p:cNvGrpSpPr/>
              <p:nvPr/>
            </p:nvGrpSpPr>
            <p:grpSpPr>
              <a:xfrm>
                <a:off x="0" y="23927"/>
                <a:ext cx="1020763" cy="649289"/>
                <a:chOff x="0" y="0"/>
                <a:chExt cx="1020762" cy="649288"/>
              </a:xfrm>
            </p:grpSpPr>
            <p:sp>
              <p:nvSpPr>
                <p:cNvPr id="72" name="Shape 72"/>
                <p:cNvSpPr/>
                <p:nvPr/>
              </p:nvSpPr>
              <p:spPr>
                <a:xfrm>
                  <a:off x="0" y="0"/>
                  <a:ext cx="1020763" cy="649289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2380" y="117171"/>
                  <a:ext cx="1016001" cy="4149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Implementation Specifications</a:t>
                  </a:r>
                </a:p>
              </p:txBody>
            </p:sp>
          </p:grpSp>
          <p:pic>
            <p:nvPicPr>
              <p:cNvPr id="75" name="Screen shot 2010-03-10 at 2.png"/>
              <p:cNvPicPr/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337949" y="0"/>
                <a:ext cx="330206" cy="2448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1" name="Group 81"/>
            <p:cNvGrpSpPr/>
            <p:nvPr/>
          </p:nvGrpSpPr>
          <p:grpSpPr>
            <a:xfrm>
              <a:off x="4269580" y="0"/>
              <a:ext cx="1184276" cy="765176"/>
              <a:chOff x="0" y="0"/>
              <a:chExt cx="1184274" cy="765175"/>
            </a:xfrm>
          </p:grpSpPr>
          <p:grpSp>
            <p:nvGrpSpPr>
              <p:cNvPr id="79" name="Group 79"/>
              <p:cNvGrpSpPr/>
              <p:nvPr/>
            </p:nvGrpSpPr>
            <p:grpSpPr>
              <a:xfrm>
                <a:off x="0" y="115887"/>
                <a:ext cx="1184275" cy="649289"/>
                <a:chOff x="0" y="0"/>
                <a:chExt cx="1184274" cy="649288"/>
              </a:xfrm>
            </p:grpSpPr>
            <p:sp>
              <p:nvSpPr>
                <p:cNvPr id="77" name="Shape 77"/>
                <p:cNvSpPr/>
                <p:nvPr/>
              </p:nvSpPr>
              <p:spPr>
                <a:xfrm>
                  <a:off x="0" y="0"/>
                  <a:ext cx="1184275" cy="649289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1587" y="47321"/>
                  <a:ext cx="1181101" cy="5546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Pilot Demonstration Projects</a:t>
                  </a:r>
                </a:p>
              </p:txBody>
            </p:sp>
          </p:grpSp>
          <p:pic>
            <p:nvPicPr>
              <p:cNvPr id="80" name="pilot.png"/>
              <p:cNvPicPr/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409060" y="0"/>
                <a:ext cx="401006" cy="3728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6" name="Group 86"/>
            <p:cNvGrpSpPr/>
            <p:nvPr/>
          </p:nvGrpSpPr>
          <p:grpSpPr>
            <a:xfrm>
              <a:off x="4352130" y="1048392"/>
              <a:ext cx="1020764" cy="681983"/>
              <a:chOff x="0" y="0"/>
              <a:chExt cx="1020762" cy="681982"/>
            </a:xfrm>
          </p:grpSpPr>
          <p:grpSp>
            <p:nvGrpSpPr>
              <p:cNvPr id="84" name="Group 84"/>
              <p:cNvGrpSpPr/>
              <p:nvPr/>
            </p:nvGrpSpPr>
            <p:grpSpPr>
              <a:xfrm>
                <a:off x="0" y="32693"/>
                <a:ext cx="1020763" cy="649290"/>
                <a:chOff x="0" y="0"/>
                <a:chExt cx="1020762" cy="649288"/>
              </a:xfrm>
            </p:grpSpPr>
            <p:sp>
              <p:nvSpPr>
                <p:cNvPr id="82" name="Shape 82"/>
                <p:cNvSpPr/>
                <p:nvPr/>
              </p:nvSpPr>
              <p:spPr>
                <a:xfrm>
                  <a:off x="0" y="0"/>
                  <a:ext cx="1020763" cy="649289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2381" y="117171"/>
                  <a:ext cx="1016001" cy="4149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Reference Implementation</a:t>
                  </a:r>
                </a:p>
              </p:txBody>
            </p:sp>
          </p:grpSp>
          <p:pic>
            <p:nvPicPr>
              <p:cNvPr id="85" name="check.png"/>
              <p:cNvPicPr/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374791" y="0"/>
                <a:ext cx="275963" cy="2584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87" name="Shape 87"/>
            <p:cNvSpPr/>
            <p:nvPr/>
          </p:nvSpPr>
          <p:spPr>
            <a:xfrm>
              <a:off x="4075905" y="1835150"/>
              <a:ext cx="246064" cy="84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220"/>
                    <a:pt x="10800" y="491"/>
                  </a:cubicBezTo>
                  <a:lnTo>
                    <a:pt x="10800" y="10309"/>
                  </a:lnTo>
                  <a:cubicBezTo>
                    <a:pt x="10800" y="10580"/>
                    <a:pt x="15635" y="10800"/>
                    <a:pt x="21600" y="10800"/>
                  </a:cubicBezTo>
                  <a:cubicBezTo>
                    <a:pt x="15635" y="10800"/>
                    <a:pt x="10800" y="11020"/>
                    <a:pt x="10800" y="11291"/>
                  </a:cubicBezTo>
                  <a:lnTo>
                    <a:pt x="10800" y="21109"/>
                  </a:lnTo>
                  <a:cubicBezTo>
                    <a:pt x="10800" y="21380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C7EB2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000000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4371180" y="2125662"/>
              <a:ext cx="2438401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buClr>
                  <a:srgbClr val="3D62AA"/>
                </a:buClr>
                <a:buFont typeface="Arial"/>
                <a:defRPr sz="1800">
                  <a:solidFill>
                    <a:srgbClr val="3D62AA"/>
                  </a:solidFill>
                  <a:uFill>
                    <a:solidFill>
                      <a:srgbClr val="3D62AA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3D62AA"/>
                  </a:solidFill>
                  <a:uFill>
                    <a:solidFill>
                      <a:srgbClr val="3D62AA"/>
                    </a:solidFill>
                  </a:uFill>
                </a:rPr>
                <a:t>NIEM IEPD Lifecycle</a:t>
              </a:r>
            </a:p>
          </p:txBody>
        </p:sp>
      </p:grpSp>
      <p:sp>
        <p:nvSpPr>
          <p:cNvPr id="90" name="Shape 90"/>
          <p:cNvSpPr/>
          <p:nvPr/>
        </p:nvSpPr>
        <p:spPr>
          <a:xfrm>
            <a:off x="622231" y="6526212"/>
            <a:ext cx="24143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marL="0" marR="0" algn="ctr" defTabSz="584200">
              <a:defRPr sz="9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</a:rPr>
              <a:t>18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4"/>
          <p:cNvGrpSpPr/>
          <p:nvPr/>
        </p:nvGrpSpPr>
        <p:grpSpPr>
          <a:xfrm>
            <a:off x="7061200" y="2019300"/>
            <a:ext cx="1358900" cy="3225801"/>
            <a:chOff x="0" y="0"/>
            <a:chExt cx="1358900" cy="3225800"/>
          </a:xfrm>
        </p:grpSpPr>
        <p:sp>
          <p:nvSpPr>
            <p:cNvPr id="92" name="Shape 92"/>
            <p:cNvSpPr/>
            <p:nvPr/>
          </p:nvSpPr>
          <p:spPr>
            <a:xfrm>
              <a:off x="0" y="0"/>
              <a:ext cx="1358900" cy="322580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DBE0E2"/>
                </a:gs>
                <a:gs pos="35000">
                  <a:srgbClr val="E5E9EA"/>
                </a:gs>
                <a:gs pos="100000">
                  <a:srgbClr val="FFFFFF"/>
                </a:gs>
              </a:gsLst>
              <a:lin ang="16200000" scaled="0"/>
            </a:gradFill>
            <a:ln w="9525" cap="flat">
              <a:solidFill>
                <a:srgbClr val="A9AEB1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93" name="Shape 93"/>
            <p:cNvSpPr/>
            <p:nvPr/>
          </p:nvSpPr>
          <p:spPr>
            <a:xfrm>
              <a:off x="151256" y="64952"/>
              <a:ext cx="1054101" cy="39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buClr>
                  <a:srgbClr val="2C7EB2"/>
                </a:buClr>
                <a:buFont typeface="Arial"/>
                <a:defRPr b="1" sz="1000">
                  <a:solidFill>
                    <a:srgbClr val="2C7EB2"/>
                  </a:solidFill>
                  <a:uFill>
                    <a:solidFill>
                      <a:srgbClr val="2C7EB2"/>
                    </a:solidFill>
                  </a:u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000">
                  <a:solidFill>
                    <a:srgbClr val="2C7EB2"/>
                  </a:solidFill>
                  <a:uFill>
                    <a:solidFill>
                      <a:srgbClr val="2C7EB2"/>
                    </a:solidFill>
                  </a:uFill>
                </a:rPr>
                <a:t>Implementation Modeling</a:t>
              </a:r>
            </a:p>
          </p:txBody>
        </p:sp>
      </p:grpSp>
      <p:grpSp>
        <p:nvGrpSpPr>
          <p:cNvPr id="97" name="Group 97"/>
          <p:cNvGrpSpPr/>
          <p:nvPr/>
        </p:nvGrpSpPr>
        <p:grpSpPr>
          <a:xfrm>
            <a:off x="4241800" y="2032000"/>
            <a:ext cx="1244601" cy="3200400"/>
            <a:chOff x="0" y="0"/>
            <a:chExt cx="1244600" cy="3200400"/>
          </a:xfrm>
        </p:grpSpPr>
        <p:sp>
          <p:nvSpPr>
            <p:cNvPr id="95" name="Shape 95"/>
            <p:cNvSpPr/>
            <p:nvPr/>
          </p:nvSpPr>
          <p:spPr>
            <a:xfrm>
              <a:off x="0" y="0"/>
              <a:ext cx="1244600" cy="32004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DBE0E2"/>
                </a:gs>
                <a:gs pos="35000">
                  <a:srgbClr val="E5E9EA"/>
                </a:gs>
                <a:gs pos="100000">
                  <a:srgbClr val="FFFFFF"/>
                </a:gs>
              </a:gsLst>
              <a:lin ang="16200000" scaled="0"/>
            </a:gradFill>
            <a:ln w="9525" cap="flat">
              <a:solidFill>
                <a:srgbClr val="A9AEB1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134498" y="14691"/>
              <a:ext cx="96520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buClr>
                  <a:srgbClr val="2C7EB2"/>
                </a:buClr>
                <a:buFont typeface="Arial"/>
                <a:defRPr b="1" sz="1000">
                  <a:solidFill>
                    <a:srgbClr val="2C7EB2"/>
                  </a:solidFill>
                  <a:uFill>
                    <a:solidFill>
                      <a:srgbClr val="2C7EB2"/>
                    </a:solidFill>
                  </a:u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000">
                  <a:solidFill>
                    <a:srgbClr val="2C7EB2"/>
                  </a:solidFill>
                  <a:uFill>
                    <a:solidFill>
                      <a:srgbClr val="2C7EB2"/>
                    </a:solidFill>
                  </a:uFill>
                </a:rPr>
                <a:t>Implementation Modeling</a:t>
              </a:r>
            </a:p>
          </p:txBody>
        </p:sp>
      </p:grpSp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Mapping of IM Project Models and Tools to S&amp;I Framework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2603762" y="2031999"/>
            <a:ext cx="1524001" cy="3225801"/>
            <a:chOff x="0" y="0"/>
            <a:chExt cx="1524000" cy="3225800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1524000" cy="322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DBE0E2"/>
                </a:gs>
                <a:gs pos="35000">
                  <a:srgbClr val="E5E9EA"/>
                </a:gs>
                <a:gs pos="100000">
                  <a:srgbClr val="FFFFFF"/>
                </a:gs>
              </a:gsLst>
              <a:lin ang="16200000" scaled="0"/>
            </a:gradFill>
            <a:ln w="9525" cap="flat">
              <a:solidFill>
                <a:srgbClr val="A9AEB1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83992" y="3940"/>
              <a:ext cx="9652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buClr>
                  <a:srgbClr val="2C7EB2"/>
                </a:buClr>
                <a:buFont typeface="Arial"/>
                <a:defRPr b="1" sz="1000">
                  <a:solidFill>
                    <a:srgbClr val="2C7EB2"/>
                  </a:solidFill>
                  <a:uFill>
                    <a:solidFill>
                      <a:srgbClr val="2C7EB2"/>
                    </a:solidFill>
                  </a:u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000">
                  <a:solidFill>
                    <a:srgbClr val="2C7EB2"/>
                  </a:solidFill>
                  <a:uFill>
                    <a:solidFill>
                      <a:srgbClr val="2C7EB2"/>
                    </a:solidFill>
                  </a:uFill>
                </a:rPr>
                <a:t>Information and Terminology Modeling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1054369" y="3200428"/>
            <a:ext cx="7691566" cy="3236885"/>
            <a:chOff x="0" y="0"/>
            <a:chExt cx="7691565" cy="3236883"/>
          </a:xfrm>
        </p:grpSpPr>
        <p:grpSp>
          <p:nvGrpSpPr>
            <p:cNvPr id="104" name="Group 104"/>
            <p:cNvGrpSpPr/>
            <p:nvPr/>
          </p:nvGrpSpPr>
          <p:grpSpPr>
            <a:xfrm>
              <a:off x="61372" y="2131447"/>
              <a:ext cx="1378796" cy="467537"/>
              <a:chOff x="0" y="0"/>
              <a:chExt cx="1378795" cy="467535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2291" y="0"/>
                <a:ext cx="1359450" cy="432467"/>
              </a:xfrm>
              <a:prstGeom prst="roundRect">
                <a:avLst>
                  <a:gd name="adj" fmla="val 14500"/>
                </a:avLst>
              </a:prstGeom>
              <a:gradFill flip="none" rotWithShape="1">
                <a:gsLst>
                  <a:gs pos="0">
                    <a:srgbClr val="0981C2"/>
                  </a:gs>
                  <a:gs pos="100000">
                    <a:srgbClr val="ABCDFA"/>
                  </a:gs>
                </a:gsLst>
                <a:lin ang="16200000" scaled="0"/>
              </a:gradFill>
              <a:ln w="9525" cap="flat">
                <a:solidFill>
                  <a:srgbClr val="267DB1"/>
                </a:solidFill>
                <a:prstDash val="solid"/>
                <a:round/>
              </a:ln>
              <a:effectLst>
                <a:outerShdw sx="100000" sy="100000" kx="0" ky="0" algn="b" rotWithShape="0" blurRad="63500" dist="25400" dir="5400000">
                  <a:srgbClr val="929292">
                    <a:alpha val="34997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457200">
                  <a:defRPr sz="1800"/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0" y="398"/>
                <a:ext cx="1378796" cy="4671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 defTabSz="457200">
                  <a:buClr>
                    <a:srgbClr val="FFFFFF"/>
                  </a:buClr>
                  <a:buFont typeface="Arial"/>
                  <a:defRPr sz="1800">
                    <a:uFillTx/>
                  </a:defRPr>
                </a:pPr>
                <a:r>
                  <a:rPr b="1" sz="11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Scenario</a:t>
                </a:r>
                <a:endParaRPr b="1"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lvl="0" algn="ctr" defTabSz="457200">
                  <a:buClr>
                    <a:srgbClr val="FFFFFF"/>
                  </a:buClr>
                  <a:buFont typeface="Arial"/>
                  <a:defRPr sz="1800">
                    <a:uFillTx/>
                  </a:defRPr>
                </a:pPr>
                <a:r>
                  <a:rPr b="1" sz="11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Planning</a:t>
                </a:r>
              </a:p>
            </p:txBody>
          </p:sp>
        </p:grpSp>
        <p:pic>
          <p:nvPicPr>
            <p:cNvPr id="105" name="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89728" y="2136776"/>
              <a:ext cx="1478969" cy="5535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638218"/>
              <a:ext cx="1485723" cy="5605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89728" y="2676318"/>
              <a:ext cx="1478969" cy="5605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15971" y="2122760"/>
              <a:ext cx="1411437" cy="5605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95711" y="2676318"/>
              <a:ext cx="1472216" cy="5605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" name="Shape 110"/>
            <p:cNvSpPr/>
            <p:nvPr/>
          </p:nvSpPr>
          <p:spPr>
            <a:xfrm>
              <a:off x="1310760" y="1549791"/>
              <a:ext cx="232145" cy="1827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111" name="Shape 111"/>
            <p:cNvSpPr/>
            <p:nvPr/>
          </p:nvSpPr>
          <p:spPr>
            <a:xfrm flipV="1">
              <a:off x="2908030" y="1587471"/>
              <a:ext cx="457201" cy="1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4326873" y="1613291"/>
              <a:ext cx="400977" cy="1827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113" name="Shape 113"/>
            <p:cNvSpPr/>
            <p:nvPr/>
          </p:nvSpPr>
          <p:spPr>
            <a:xfrm>
              <a:off x="5744376" y="1613291"/>
              <a:ext cx="379873" cy="1827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711774" y="879739"/>
              <a:ext cx="5757" cy="352133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115" name="Shape 115"/>
            <p:cNvSpPr/>
            <p:nvPr/>
          </p:nvSpPr>
          <p:spPr>
            <a:xfrm flipH="1">
              <a:off x="5181600" y="879739"/>
              <a:ext cx="3519" cy="322983"/>
            </a:xfrm>
            <a:prstGeom prst="line">
              <a:avLst/>
            </a:prstGeom>
            <a:noFill/>
            <a:ln w="25400" cap="flat">
              <a:solidFill>
                <a:srgbClr val="BE3332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sx="100000" sy="100000" kx="0" ky="0" algn="b" rotWithShape="0" blurRad="63500" dist="25400" dir="5400000">
                <a:srgbClr val="929292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grpSp>
          <p:nvGrpSpPr>
            <p:cNvPr id="120" name="Group 120"/>
            <p:cNvGrpSpPr/>
            <p:nvPr/>
          </p:nvGrpSpPr>
          <p:grpSpPr>
            <a:xfrm>
              <a:off x="198564" y="1047566"/>
              <a:ext cx="1143001" cy="914401"/>
              <a:chOff x="0" y="0"/>
              <a:chExt cx="1143000" cy="914399"/>
            </a:xfrm>
          </p:grpSpPr>
          <p:grpSp>
            <p:nvGrpSpPr>
              <p:cNvPr id="118" name="Group 118"/>
              <p:cNvGrpSpPr/>
              <p:nvPr/>
            </p:nvGrpSpPr>
            <p:grpSpPr>
              <a:xfrm>
                <a:off x="0" y="116541"/>
                <a:ext cx="1143001" cy="797859"/>
                <a:chOff x="0" y="0"/>
                <a:chExt cx="1143000" cy="797858"/>
              </a:xfrm>
            </p:grpSpPr>
            <p:sp>
              <p:nvSpPr>
                <p:cNvPr id="116" name="Shape 116"/>
                <p:cNvSpPr/>
                <p:nvPr/>
              </p:nvSpPr>
              <p:spPr>
                <a:xfrm>
                  <a:off x="2142" y="28106"/>
                  <a:ext cx="1138715" cy="741647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0" y="0"/>
                  <a:ext cx="1143001" cy="79785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Use Case Development</a:t>
                  </a: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and Functional Requirements</a:t>
                  </a:r>
                </a:p>
              </p:txBody>
            </p:sp>
          </p:grpSp>
          <p:pic>
            <p:nvPicPr>
              <p:cNvPr id="119" name="folder.png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92620" y="0"/>
                <a:ext cx="338685" cy="3649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25" name="Group 125"/>
            <p:cNvGrpSpPr/>
            <p:nvPr/>
          </p:nvGrpSpPr>
          <p:grpSpPr>
            <a:xfrm>
              <a:off x="6124247" y="1141551"/>
              <a:ext cx="1130824" cy="845816"/>
              <a:chOff x="0" y="0"/>
              <a:chExt cx="1130823" cy="845815"/>
            </a:xfrm>
          </p:grpSpPr>
          <p:grpSp>
            <p:nvGrpSpPr>
              <p:cNvPr id="123" name="Group 123"/>
              <p:cNvGrpSpPr/>
              <p:nvPr/>
            </p:nvGrpSpPr>
            <p:grpSpPr>
              <a:xfrm>
                <a:off x="0" y="99490"/>
                <a:ext cx="1130824" cy="746326"/>
                <a:chOff x="0" y="0"/>
                <a:chExt cx="1130823" cy="746324"/>
              </a:xfrm>
            </p:grpSpPr>
            <p:sp>
              <p:nvSpPr>
                <p:cNvPr id="121" name="Shape 121"/>
                <p:cNvSpPr/>
                <p:nvPr/>
              </p:nvSpPr>
              <p:spPr>
                <a:xfrm>
                  <a:off x="0" y="0"/>
                  <a:ext cx="1130824" cy="746325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2638" y="132294"/>
                  <a:ext cx="1125548" cy="4817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Certification</a:t>
                  </a: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and Testing</a:t>
                  </a:r>
                </a:p>
              </p:txBody>
            </p:sp>
          </p:grpSp>
          <p:pic>
            <p:nvPicPr>
              <p:cNvPr id="124" name="computer.png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65905" y="0"/>
                <a:ext cx="414632" cy="3513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30" name="Group 130"/>
            <p:cNvGrpSpPr/>
            <p:nvPr/>
          </p:nvGrpSpPr>
          <p:grpSpPr>
            <a:xfrm>
              <a:off x="3387073" y="1213103"/>
              <a:ext cx="939801" cy="774701"/>
              <a:chOff x="0" y="0"/>
              <a:chExt cx="939800" cy="774699"/>
            </a:xfrm>
          </p:grpSpPr>
          <p:grpSp>
            <p:nvGrpSpPr>
              <p:cNvPr id="128" name="Group 128"/>
              <p:cNvGrpSpPr/>
              <p:nvPr/>
            </p:nvGrpSpPr>
            <p:grpSpPr>
              <a:xfrm>
                <a:off x="0" y="27533"/>
                <a:ext cx="939801" cy="747167"/>
                <a:chOff x="0" y="0"/>
                <a:chExt cx="939800" cy="747166"/>
              </a:xfrm>
            </p:grpSpPr>
            <p:sp>
              <p:nvSpPr>
                <p:cNvPr id="126" name="Shape 126"/>
                <p:cNvSpPr/>
                <p:nvPr/>
              </p:nvSpPr>
              <p:spPr>
                <a:xfrm>
                  <a:off x="0" y="0"/>
                  <a:ext cx="939801" cy="747167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192" y="132443"/>
                  <a:ext cx="935416" cy="482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Implementation Specifications</a:t>
                  </a:r>
                </a:p>
              </p:txBody>
            </p:sp>
          </p:grpSp>
          <p:pic>
            <p:nvPicPr>
              <p:cNvPr id="129" name="Screen shot 2010-03-10 at 2.png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311145" y="0"/>
                <a:ext cx="304015" cy="2818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35" name="Group 135"/>
            <p:cNvGrpSpPr/>
            <p:nvPr/>
          </p:nvGrpSpPr>
          <p:grpSpPr>
            <a:xfrm>
              <a:off x="4522099" y="0"/>
              <a:ext cx="1384301" cy="876301"/>
              <a:chOff x="0" y="0"/>
              <a:chExt cx="1384300" cy="876300"/>
            </a:xfrm>
          </p:grpSpPr>
          <p:grpSp>
            <p:nvGrpSpPr>
              <p:cNvPr id="133" name="Group 133"/>
              <p:cNvGrpSpPr/>
              <p:nvPr/>
            </p:nvGrpSpPr>
            <p:grpSpPr>
              <a:xfrm>
                <a:off x="0" y="132717"/>
                <a:ext cx="1384300" cy="743584"/>
                <a:chOff x="0" y="0"/>
                <a:chExt cx="1384300" cy="743582"/>
              </a:xfrm>
            </p:grpSpPr>
            <p:sp>
              <p:nvSpPr>
                <p:cNvPr id="131" name="Shape 131"/>
                <p:cNvSpPr/>
                <p:nvPr/>
              </p:nvSpPr>
              <p:spPr>
                <a:xfrm>
                  <a:off x="0" y="0"/>
                  <a:ext cx="1384300" cy="743583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1855" y="51815"/>
                  <a:ext cx="1380590" cy="63995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Pilot Demonstration Projects</a:t>
                  </a:r>
                </a:p>
              </p:txBody>
            </p:sp>
          </p:grpSp>
          <p:pic>
            <p:nvPicPr>
              <p:cNvPr id="134" name="pilot.png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478151" y="0"/>
                <a:ext cx="468736" cy="427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40" name="Group 140"/>
            <p:cNvGrpSpPr/>
            <p:nvPr/>
          </p:nvGrpSpPr>
          <p:grpSpPr>
            <a:xfrm>
              <a:off x="4728375" y="1201714"/>
              <a:ext cx="1016001" cy="787401"/>
              <a:chOff x="0" y="0"/>
              <a:chExt cx="1016000" cy="787399"/>
            </a:xfrm>
          </p:grpSpPr>
          <p:grpSp>
            <p:nvGrpSpPr>
              <p:cNvPr id="138" name="Group 138"/>
              <p:cNvGrpSpPr/>
              <p:nvPr/>
            </p:nvGrpSpPr>
            <p:grpSpPr>
              <a:xfrm>
                <a:off x="0" y="37747"/>
                <a:ext cx="1016001" cy="749653"/>
                <a:chOff x="0" y="0"/>
                <a:chExt cx="1016000" cy="749652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0" y="0"/>
                  <a:ext cx="1016001" cy="749653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370" y="132884"/>
                  <a:ext cx="1011260" cy="48388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Reference Implementation</a:t>
                  </a:r>
                </a:p>
              </p:txBody>
            </p:sp>
          </p:grpSp>
          <p:pic>
            <p:nvPicPr>
              <p:cNvPr id="139" name="check.png"/>
              <p:cNvPicPr/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373042" y="0"/>
                <a:ext cx="274676" cy="2984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1" name="Shape 141"/>
            <p:cNvSpPr/>
            <p:nvPr/>
          </p:nvSpPr>
          <p:spPr>
            <a:xfrm>
              <a:off x="4663140" y="2158599"/>
              <a:ext cx="272595" cy="97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220"/>
                    <a:pt x="10800" y="491"/>
                  </a:cubicBezTo>
                  <a:lnTo>
                    <a:pt x="10800" y="10309"/>
                  </a:lnTo>
                  <a:cubicBezTo>
                    <a:pt x="10800" y="10580"/>
                    <a:pt x="15635" y="10800"/>
                    <a:pt x="21600" y="10800"/>
                  </a:cubicBezTo>
                  <a:cubicBezTo>
                    <a:pt x="15635" y="10800"/>
                    <a:pt x="10800" y="11020"/>
                    <a:pt x="10800" y="11291"/>
                  </a:cubicBezTo>
                  <a:lnTo>
                    <a:pt x="10800" y="21109"/>
                  </a:lnTo>
                  <a:cubicBezTo>
                    <a:pt x="10800" y="21380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C7EB2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000000">
                  <a:alpha val="37998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990252" y="2492529"/>
              <a:ext cx="2701314" cy="408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457200">
                <a:buClr>
                  <a:srgbClr val="3D62AA"/>
                </a:buClr>
                <a:buFont typeface="Arial"/>
                <a:defRPr sz="1800">
                  <a:solidFill>
                    <a:srgbClr val="3D62AA"/>
                  </a:solidFill>
                  <a:uFill>
                    <a:solidFill>
                      <a:srgbClr val="3D62AA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3D62AA"/>
                  </a:solidFill>
                  <a:uFill>
                    <a:solidFill>
                      <a:srgbClr val="3D62AA"/>
                    </a:solidFill>
                  </a:uFill>
                </a:rPr>
                <a:t>NIEM IEPD Lifecycle</a:t>
              </a:r>
            </a:p>
          </p:txBody>
        </p:sp>
        <p:grpSp>
          <p:nvGrpSpPr>
            <p:cNvPr id="147" name="Group 147"/>
            <p:cNvGrpSpPr/>
            <p:nvPr/>
          </p:nvGrpSpPr>
          <p:grpSpPr>
            <a:xfrm>
              <a:off x="2577671" y="14736"/>
              <a:ext cx="1130824" cy="837779"/>
              <a:chOff x="0" y="0"/>
              <a:chExt cx="1130823" cy="837777"/>
            </a:xfrm>
          </p:grpSpPr>
          <p:grpSp>
            <p:nvGrpSpPr>
              <p:cNvPr id="145" name="Group 145"/>
              <p:cNvGrpSpPr/>
              <p:nvPr/>
            </p:nvGrpSpPr>
            <p:grpSpPr>
              <a:xfrm>
                <a:off x="0" y="91452"/>
                <a:ext cx="1130824" cy="746326"/>
                <a:chOff x="0" y="0"/>
                <a:chExt cx="1130823" cy="746325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0" y="0"/>
                  <a:ext cx="1130824" cy="746326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637" y="132294"/>
                  <a:ext cx="1125549" cy="4817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Standards Development</a:t>
                  </a:r>
                </a:p>
              </p:txBody>
            </p:sp>
          </p:grpSp>
          <p:pic>
            <p:nvPicPr>
              <p:cNvPr id="146" name="tools.png"/>
              <p:cNvPicPr/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394258" y="0"/>
                <a:ext cx="363922" cy="3710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52" name="Group 152"/>
            <p:cNvGrpSpPr/>
            <p:nvPr/>
          </p:nvGrpSpPr>
          <p:grpSpPr>
            <a:xfrm>
              <a:off x="1784204" y="1184565"/>
              <a:ext cx="1130301" cy="800101"/>
              <a:chOff x="0" y="0"/>
              <a:chExt cx="1130300" cy="800100"/>
            </a:xfrm>
          </p:grpSpPr>
          <p:grpSp>
            <p:nvGrpSpPr>
              <p:cNvPr id="150" name="Group 150"/>
              <p:cNvGrpSpPr/>
              <p:nvPr/>
            </p:nvGrpSpPr>
            <p:grpSpPr>
              <a:xfrm>
                <a:off x="0" y="58780"/>
                <a:ext cx="1130300" cy="741321"/>
                <a:chOff x="0" y="0"/>
                <a:chExt cx="1130300" cy="741319"/>
              </a:xfrm>
            </p:grpSpPr>
            <p:sp>
              <p:nvSpPr>
                <p:cNvPr id="148" name="Shape 148"/>
                <p:cNvSpPr/>
                <p:nvPr/>
              </p:nvSpPr>
              <p:spPr>
                <a:xfrm>
                  <a:off x="0" y="0"/>
                  <a:ext cx="1130300" cy="741320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rgbClr val="DBE0E2"/>
                    </a:gs>
                    <a:gs pos="35000">
                      <a:srgbClr val="E5E9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>
                  <a:solidFill>
                    <a:srgbClr val="A9AEB1"/>
                  </a:solidFill>
                  <a:prstDash val="solid"/>
                  <a:round/>
                </a:ln>
                <a:effectLst>
                  <a:outerShdw sx="100000" sy="100000" kx="0" ky="0" algn="b" rotWithShape="0" blurRad="63500" dist="25400" dir="5400000">
                    <a:srgbClr val="929292">
                      <a:alpha val="37998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457200">
                    <a:defRPr sz="1800"/>
                  </a:p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0" y="51657"/>
                  <a:ext cx="1130300" cy="63800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0" marR="0" algn="ctr" defTabSz="457200">
                    <a:buClr>
                      <a:srgbClr val="2C7EB2"/>
                    </a:buClr>
                    <a:buFont typeface="Arial"/>
                    <a:defRPr sz="1800">
                      <a:uFillTx/>
                    </a:defRPr>
                  </a:pP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Harmonization of</a:t>
                  </a:r>
                  <a:b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</a:br>
                  <a:r>
                    <a:rPr b="1" sz="1000">
                      <a:solidFill>
                        <a:srgbClr val="2C7EB2"/>
                      </a:solidFill>
                      <a:uFill>
                        <a:solidFill>
                          <a:srgbClr val="2C7EB2"/>
                        </a:solidFill>
                      </a:uFill>
                    </a:rPr>
                    <a:t>Core Concepts (NIEM framework)</a:t>
                  </a:r>
                </a:p>
              </p:txBody>
            </p:sp>
          </p:grpSp>
          <p:pic>
            <p:nvPicPr>
              <p:cNvPr id="151" name="harmonize.png"/>
              <p:cNvPicPr/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372644" y="0"/>
                <a:ext cx="372429" cy="311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54" name="Shape 154"/>
          <p:cNvSpPr/>
          <p:nvPr/>
        </p:nvSpPr>
        <p:spPr>
          <a:xfrm>
            <a:off x="3911600" y="1130300"/>
            <a:ext cx="41021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/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IM Project Models and Tools</a:t>
            </a:r>
          </a:p>
        </p:txBody>
      </p:sp>
      <p:sp>
        <p:nvSpPr>
          <p:cNvPr id="155" name="Shape 155"/>
          <p:cNvSpPr/>
          <p:nvPr/>
        </p:nvSpPr>
        <p:spPr>
          <a:xfrm rot="16200000">
            <a:off x="3942598" y="365647"/>
            <a:ext cx="279401" cy="279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20"/>
                  <a:pt x="10800" y="491"/>
                </a:cubicBezTo>
                <a:lnTo>
                  <a:pt x="10800" y="10309"/>
                </a:lnTo>
                <a:cubicBezTo>
                  <a:pt x="10800" y="10580"/>
                  <a:pt x="15635" y="10800"/>
                  <a:pt x="21600" y="10800"/>
                </a:cubicBezTo>
                <a:cubicBezTo>
                  <a:pt x="15635" y="10800"/>
                  <a:pt x="10800" y="11020"/>
                  <a:pt x="10800" y="11291"/>
                </a:cubicBezTo>
                <a:lnTo>
                  <a:pt x="10800" y="21109"/>
                </a:lnTo>
                <a:cubicBezTo>
                  <a:pt x="10800" y="21380"/>
                  <a:pt x="5965" y="21600"/>
                  <a:pt x="0" y="21600"/>
                </a:cubicBezTo>
              </a:path>
            </a:pathLst>
          </a:custGeom>
          <a:ln w="25400">
            <a:solidFill>
              <a:srgbClr val="2C7EB2"/>
            </a:solidFill>
            <a:round/>
          </a:ln>
          <a:effectLst>
            <a:outerShdw sx="100000" sy="100000" kx="0" ky="0" algn="b" rotWithShape="0" blurRad="63500" dist="25400" dir="5280000">
              <a:srgbClr val="000000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defTabSz="457200">
              <a:defRPr sz="1800"/>
            </a:pPr>
          </a:p>
        </p:txBody>
      </p:sp>
      <p:sp>
        <p:nvSpPr>
          <p:cNvPr id="156" name="Shape 156"/>
          <p:cNvSpPr/>
          <p:nvPr/>
        </p:nvSpPr>
        <p:spPr>
          <a:xfrm>
            <a:off x="2794000" y="-845595"/>
            <a:ext cx="272594" cy="972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20"/>
                  <a:pt x="10800" y="491"/>
                </a:cubicBezTo>
                <a:lnTo>
                  <a:pt x="10800" y="10309"/>
                </a:lnTo>
                <a:cubicBezTo>
                  <a:pt x="10800" y="10580"/>
                  <a:pt x="15635" y="10800"/>
                  <a:pt x="21600" y="10800"/>
                </a:cubicBezTo>
                <a:cubicBezTo>
                  <a:pt x="15635" y="10800"/>
                  <a:pt x="10800" y="11020"/>
                  <a:pt x="10800" y="11291"/>
                </a:cubicBezTo>
                <a:lnTo>
                  <a:pt x="10800" y="21109"/>
                </a:lnTo>
                <a:cubicBezTo>
                  <a:pt x="10800" y="21380"/>
                  <a:pt x="5965" y="21600"/>
                  <a:pt x="0" y="21600"/>
                </a:cubicBezTo>
              </a:path>
            </a:pathLst>
          </a:custGeom>
          <a:ln w="25400">
            <a:solidFill>
              <a:srgbClr val="2C7EB2"/>
            </a:solidFill>
            <a:round/>
          </a:ln>
          <a:effectLst>
            <a:outerShdw sx="100000" sy="100000" kx="0" ky="0" algn="b" rotWithShape="0" blurRad="63500" dist="25400" dir="5400000">
              <a:srgbClr val="000000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defTabSz="457200">
              <a:defRPr sz="1800"/>
            </a:pPr>
          </a:p>
        </p:txBody>
      </p:sp>
      <p:sp>
        <p:nvSpPr>
          <p:cNvPr id="157" name="Shape 157"/>
          <p:cNvSpPr/>
          <p:nvPr/>
        </p:nvSpPr>
        <p:spPr>
          <a:xfrm rot="16200000">
            <a:off x="7588250" y="1073150"/>
            <a:ext cx="330200" cy="138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20"/>
                  <a:pt x="10800" y="491"/>
                </a:cubicBezTo>
                <a:lnTo>
                  <a:pt x="10800" y="10309"/>
                </a:lnTo>
                <a:cubicBezTo>
                  <a:pt x="10800" y="10580"/>
                  <a:pt x="15635" y="10800"/>
                  <a:pt x="21600" y="10800"/>
                </a:cubicBezTo>
                <a:cubicBezTo>
                  <a:pt x="15635" y="10800"/>
                  <a:pt x="10800" y="11020"/>
                  <a:pt x="10800" y="11291"/>
                </a:cubicBezTo>
                <a:lnTo>
                  <a:pt x="10800" y="21109"/>
                </a:lnTo>
                <a:cubicBezTo>
                  <a:pt x="10800" y="21380"/>
                  <a:pt x="5965" y="21600"/>
                  <a:pt x="0" y="21600"/>
                </a:cubicBezTo>
              </a:path>
            </a:pathLst>
          </a:custGeom>
          <a:ln w="25400">
            <a:solidFill>
              <a:srgbClr val="2C7EB2"/>
            </a:solidFill>
            <a:round/>
          </a:ln>
          <a:effectLst>
            <a:outerShdw sx="100000" sy="100000" kx="0" ky="0" algn="b" rotWithShape="0" blurRad="63500" dist="25400" dir="5280000">
              <a:srgbClr val="000000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defTabSz="457200">
              <a:defRPr sz="1800"/>
            </a:pPr>
          </a:p>
        </p:txBody>
      </p:sp>
      <p:sp>
        <p:nvSpPr>
          <p:cNvPr id="158" name="Shape 158"/>
          <p:cNvSpPr/>
          <p:nvPr/>
        </p:nvSpPr>
        <p:spPr>
          <a:xfrm>
            <a:off x="1142931" y="6488112"/>
            <a:ext cx="24143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marL="0" marR="0" algn="ctr" defTabSz="584200">
              <a:defRPr sz="9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</a:rPr>
              <a:t>19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1511300" y="184150"/>
            <a:ext cx="7391400" cy="10160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5EA1"/>
                </a:solidFill>
                <a:uFill>
                  <a:solidFill>
                    <a:srgbClr val="005EA1"/>
                  </a:solidFill>
                </a:uFill>
              </a:rPr>
              <a:t>How the Models/Tools of the IM Project Support the S&amp;I Framework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457200" y="1295400"/>
            <a:ext cx="8229600" cy="5194300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Direct engagement of the Federal partner community</a:t>
            </a:r>
            <a:endParaRPr sz="22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Support for Federal partner priorities such as VLER and MU</a:t>
            </a:r>
            <a:endParaRPr sz="22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Direct support of Federal partner use cases</a:t>
            </a:r>
            <a:endParaRPr sz="22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Adoptable by all organizations - models and tools are freely available</a:t>
            </a:r>
            <a:endParaRPr sz="22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Traceability to the use cases and functional requirements supported</a:t>
            </a:r>
            <a:endParaRPr sz="22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Provides semantic and syntactic modeling constructs to support the definition of information</a:t>
            </a:r>
            <a:endParaRPr sz="22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Harmonizes standards across the Federal partners and standards organizations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1142931" y="6488112"/>
            <a:ext cx="241438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9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1511300" y="184150"/>
            <a:ext cx="7391400" cy="9652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005EA1"/>
                </a:solidFill>
                <a:uFill>
                  <a:solidFill>
                    <a:srgbClr val="005EA1"/>
                  </a:solidFill>
                </a:uFill>
              </a:rPr>
              <a:t>How the Models/Tools of the IM Project Support the S&amp;I Framework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457200" y="1066800"/>
            <a:ext cx="8229600" cy="5359400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Able to integrate with and support the NIEM process</a:t>
            </a:r>
            <a:endParaRPr sz="22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Supports the 3 OMG/MDA model abstractions - CIM, PIM, PSM</a:t>
            </a:r>
            <a:endParaRPr sz="22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9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FHIM content derived from CIMs</a:t>
            </a:r>
            <a:endParaRPr sz="190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9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FHIM model is a PIM</a:t>
            </a:r>
            <a:endParaRPr sz="190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9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PSM produced by MDHT</a:t>
            </a:r>
            <a:endParaRPr sz="190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MDHT tools can produce multiple technology bindings (PSMs) for the same set of logical specifications</a:t>
            </a:r>
            <a:endParaRPr sz="2400">
              <a:solidFill>
                <a:srgbClr val="BE3E2B"/>
              </a:solidFill>
              <a:uFill>
                <a:solidFill>
                  <a:srgbClr val="BE3E2B"/>
                </a:solidFill>
              </a:uFill>
            </a:endParaRPr>
          </a:p>
          <a:p>
            <a:pPr lvl="0">
              <a:buClr>
                <a:srgbClr val="005493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rPr>
              <a:t>MDHT tools can generate certification/testing artifacts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42931" y="6488112"/>
            <a:ext cx="241438" cy="228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9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