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0" r:id="rId2"/>
    <p:sldId id="311" r:id="rId3"/>
    <p:sldId id="312" r:id="rId4"/>
    <p:sldId id="313" r:id="rId5"/>
    <p:sldId id="324" r:id="rId6"/>
    <p:sldId id="325" r:id="rId7"/>
    <p:sldId id="314" r:id="rId8"/>
    <p:sldId id="326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9" r:id="rId17"/>
    <p:sldId id="322" r:id="rId18"/>
    <p:sldId id="323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5E8"/>
    <a:srgbClr val="DA0826"/>
    <a:srgbClr val="F31938"/>
    <a:srgbClr val="004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97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8BA76-EE9F-46D6-AA6F-6A825E67B8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A4426-1E02-43D3-9F19-B7477BFB5A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Calibri" panose="020F0502020204030204" pitchFamily="34" charset="0"/>
              </a:defRPr>
            </a:lvl1pPr>
            <a:lvl2pPr>
              <a:defRPr sz="2600">
                <a:latin typeface="Calibri" panose="020F0502020204030204" pitchFamily="34" charset="0"/>
              </a:defRPr>
            </a:lvl2pPr>
            <a:lvl3pPr>
              <a:defRPr sz="2600">
                <a:latin typeface="Calibri" panose="020F0502020204030204" pitchFamily="34" charset="0"/>
              </a:defRPr>
            </a:lvl3pPr>
            <a:lvl4pPr>
              <a:defRPr sz="2600">
                <a:latin typeface="Calibri" panose="020F0502020204030204" pitchFamily="34" charset="0"/>
              </a:defRPr>
            </a:lvl4pPr>
            <a:lvl5pPr>
              <a:defRPr sz="26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1430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400800" y="57150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3E3F78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1" r:id="rId3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0" y="2057400"/>
            <a:ext cx="91440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10A25"/>
              </a:buClr>
              <a:buChar char="•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651" name="Rounded Rectangle 5"/>
          <p:cNvSpPr>
            <a:spLocks noChangeArrowheads="1"/>
          </p:cNvSpPr>
          <p:nvPr/>
        </p:nvSpPr>
        <p:spPr bwMode="auto">
          <a:xfrm rot="10800000">
            <a:off x="0" y="4572000"/>
            <a:ext cx="9144000" cy="22860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DE2ED"/>
              </a:gs>
              <a:gs pos="57001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10A25"/>
              </a:buClr>
              <a:buChar char="•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32" name="Title 1"/>
          <p:cNvSpPr>
            <a:spLocks noGrp="1"/>
          </p:cNvSpPr>
          <p:nvPr>
            <p:ph type="ctrTitle"/>
          </p:nvPr>
        </p:nvSpPr>
        <p:spPr>
          <a:xfrm>
            <a:off x="646113" y="3200400"/>
            <a:ext cx="7772400" cy="2209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600" dirty="0">
                <a:solidFill>
                  <a:srgbClr val="002060"/>
                </a:solidFill>
              </a:rPr>
              <a:t>FHIM Overview: Terminology Modeling</a:t>
            </a:r>
            <a:r>
              <a:rPr lang="en-US" sz="3600" dirty="0" smtClean="0">
                <a:ea typeface="+mj-ea"/>
              </a:rPr>
              <a:t/>
            </a:r>
            <a:br>
              <a:rPr lang="en-US" sz="3600" dirty="0" smtClean="0">
                <a:ea typeface="+mj-ea"/>
              </a:rPr>
            </a:br>
            <a:r>
              <a:rPr lang="en-US" sz="3600" dirty="0" smtClean="0">
                <a:ea typeface="+mj-ea"/>
              </a:rPr>
              <a:t/>
            </a:r>
            <a:br>
              <a:rPr lang="en-US" sz="3600" dirty="0" smtClean="0">
                <a:ea typeface="+mj-ea"/>
              </a:rPr>
            </a:br>
            <a:endParaRPr lang="en-US" sz="2600" i="1" dirty="0" smtClean="0">
              <a:solidFill>
                <a:schemeClr val="accent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64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Requirements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Multiple stakeholder requirements, overlapping</a:t>
            </a:r>
          </a:p>
          <a:p>
            <a:pPr marL="914400" lvl="1" indent="-514350"/>
            <a:r>
              <a:rPr lang="en-US" sz="2400" dirty="0" smtClean="0"/>
              <a:t>Adopt a superset</a:t>
            </a:r>
          </a:p>
          <a:p>
            <a:pPr marL="914400" lvl="1" indent="-514350"/>
            <a:r>
              <a:rPr lang="en-US" sz="2400" dirty="0" smtClean="0"/>
              <a:t>E.g., person relationship, supporting both “family history” and “environmental risk” cases</a:t>
            </a:r>
          </a:p>
          <a:p>
            <a:pPr marL="914400" lvl="1" indent="-514350"/>
            <a:r>
              <a:rPr lang="en-US" sz="2400" dirty="0" smtClean="0"/>
              <a:t>Specific use cases may further constrain values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Multiple stakeholder requirements, divergent</a:t>
            </a:r>
          </a:p>
          <a:p>
            <a:pPr marL="914400" lvl="1" indent="-514350"/>
            <a:r>
              <a:rPr lang="en-US" sz="2400" dirty="0" smtClean="0"/>
              <a:t>Distinguish two properties in the information model</a:t>
            </a:r>
          </a:p>
          <a:p>
            <a:pPr marL="914400" lvl="1" indent="-514350"/>
            <a:r>
              <a:rPr lang="en-US" sz="2400" dirty="0" smtClean="0"/>
              <a:t>E.g., clinical adverse event, reportable adverse event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Based on HL7 V3 / ISO 21090</a:t>
            </a:r>
          </a:p>
          <a:p>
            <a:pPr lvl="1"/>
            <a:r>
              <a:rPr lang="en-US" sz="2400" dirty="0" smtClean="0"/>
              <a:t>Code; text; system name, id &amp;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questions for some properties will depend on use case experience:</a:t>
            </a:r>
          </a:p>
          <a:p>
            <a:pPr lvl="1"/>
            <a:r>
              <a:rPr lang="en-US" sz="2400" dirty="0" smtClean="0"/>
              <a:t>Translation</a:t>
            </a:r>
          </a:p>
          <a:p>
            <a:pPr lvl="1"/>
            <a:r>
              <a:rPr lang="en-US" sz="2400" dirty="0" smtClean="0"/>
              <a:t>Original text</a:t>
            </a:r>
          </a:p>
          <a:p>
            <a:pPr lvl="1"/>
            <a:r>
              <a:rPr lang="en-US" sz="2400" dirty="0" smtClean="0"/>
              <a:t>Ordinal value</a:t>
            </a:r>
            <a:endParaRPr lang="en-US" sz="24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326450"/>
            <a:ext cx="1066800" cy="98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3388" y="5334000"/>
            <a:ext cx="959185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Support V3 null flavor design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Support other designs, e.g., inclusion of null values in value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Design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Specify value set without nulls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Specify value set of nulls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Permit grouping of (a) and (b) into a single 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FHIM specifies (c); </a:t>
            </a:r>
          </a:p>
          <a:p>
            <a:pPr marL="971550" lvl="1" indent="-514350">
              <a:buNone/>
            </a:pPr>
            <a:r>
              <a:rPr lang="en-US" dirty="0" smtClean="0"/>
              <a:t>	implementation-specific </a:t>
            </a:r>
          </a:p>
          <a:p>
            <a:pPr marL="971550" lvl="1" indent="-514350">
              <a:buNone/>
            </a:pPr>
            <a:r>
              <a:rPr lang="en-US" dirty="0" smtClean="0"/>
              <a:t>	use cases  will either use</a:t>
            </a:r>
          </a:p>
          <a:p>
            <a:pPr marL="971550" lvl="1" indent="-514350">
              <a:buNone/>
            </a:pPr>
            <a:r>
              <a:rPr lang="en-US" dirty="0" smtClean="0"/>
              <a:t>	(c) or constrain to (a)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1" y="4426382"/>
            <a:ext cx="4038600" cy="20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11194"/>
            <a:ext cx="7543800" cy="5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FHIM Information Model coded elements contain identifiers for Terminology Model Value Set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Terminology Model Value Set objects contain metadata, including pointers to their value sets in their source repositories (e.g., VSAC).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value set of record is provided by the external service. Snapshot values may be imported back into the Terminology Model for convenience.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3600" y="16764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FHIM Info Model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22098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Person.</a:t>
            </a:r>
          </a:p>
          <a:p>
            <a:pPr algn="ctr"/>
            <a:r>
              <a:rPr lang="en-US" sz="1600" dirty="0" err="1" smtClean="0"/>
              <a:t>adminGender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43600" y="32004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37338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</a:t>
            </a:r>
            <a:r>
              <a:rPr lang="en-US" sz="1600" dirty="0" err="1" smtClean="0"/>
              <a:t>AdminGender</a:t>
            </a:r>
            <a:r>
              <a:rPr lang="en-US" sz="1600" dirty="0" smtClean="0"/>
              <a:t>”</a:t>
            </a:r>
          </a:p>
          <a:p>
            <a:pPr algn="ctr"/>
            <a:r>
              <a:rPr lang="en-US" sz="1600" dirty="0" smtClean="0"/>
              <a:t>Static, CNE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943600" y="47244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VSAC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52578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AdminGender</a:t>
            </a:r>
            <a:endParaRPr lang="en-US" sz="1600" dirty="0" smtClean="0"/>
          </a:p>
          <a:p>
            <a:pPr algn="ctr"/>
            <a:r>
              <a:rPr lang="en-US" sz="1600" dirty="0" smtClean="0"/>
              <a:t>value set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7543800" y="2819400"/>
            <a:ext cx="0" cy="9144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7543800" y="4343400"/>
            <a:ext cx="0" cy="9144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72200" y="3212068"/>
            <a:ext cx="193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FHIM Term.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09682"/>
            <a:ext cx="1081356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Value binding: the value set for the property values (“male,” “female”)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Semantic binding: the code for the property itself (“administrative gender”)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ISO 11179 data element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Supports future implementation of semantic operations on model-based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9931" y="14097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FHIM Info Model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1931" y="19431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Person.</a:t>
            </a:r>
          </a:p>
          <a:p>
            <a:pPr algn="ctr"/>
            <a:r>
              <a:rPr lang="en-US" sz="1600" dirty="0" err="1" smtClean="0"/>
              <a:t>adminGender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19931" y="2933700"/>
            <a:ext cx="2438400" cy="1219200"/>
          </a:xfrm>
          <a:prstGeom prst="rect">
            <a:avLst/>
          </a:prstGeom>
          <a:solidFill>
            <a:srgbClr val="0275E8">
              <a:alpha val="69000"/>
            </a:srgbClr>
          </a:solidFill>
          <a:ln>
            <a:solidFill>
              <a:srgbClr val="004796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81931" y="3467100"/>
            <a:ext cx="1676400" cy="609600"/>
          </a:xfrm>
          <a:prstGeom prst="rect">
            <a:avLst/>
          </a:prstGeom>
          <a:solidFill>
            <a:srgbClr val="F31938">
              <a:alpha val="56000"/>
            </a:srgbClr>
          </a:solidFill>
          <a:ln>
            <a:solidFill>
              <a:srgbClr val="DA0826">
                <a:alpha val="61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AdminGender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Static, CNE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9931" y="4457700"/>
            <a:ext cx="2438400" cy="1219200"/>
          </a:xfrm>
          <a:prstGeom prst="rect">
            <a:avLst/>
          </a:prstGeom>
          <a:solidFill>
            <a:srgbClr val="0275E8">
              <a:alpha val="69000"/>
            </a:srgbClr>
          </a:solidFill>
          <a:ln>
            <a:solidFill>
              <a:srgbClr val="004796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VSAC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81931" y="4991100"/>
            <a:ext cx="1676400" cy="609600"/>
          </a:xfrm>
          <a:prstGeom prst="rect">
            <a:avLst/>
          </a:prstGeom>
          <a:solidFill>
            <a:srgbClr val="F31938">
              <a:alpha val="56000"/>
            </a:srgbClr>
          </a:solidFill>
          <a:ln>
            <a:solidFill>
              <a:srgbClr val="DA0826">
                <a:alpha val="6100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AdminGender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value set</a:t>
            </a:r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7520131" y="2552700"/>
            <a:ext cx="0" cy="914400"/>
          </a:xfrm>
          <a:prstGeom prst="straightConnector1">
            <a:avLst/>
          </a:prstGeom>
          <a:ln w="28575">
            <a:solidFill>
              <a:srgbClr val="FFC000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>
            <a:off x="7520131" y="4076700"/>
            <a:ext cx="0" cy="914400"/>
          </a:xfrm>
          <a:prstGeom prst="straightConnector1">
            <a:avLst/>
          </a:prstGeom>
          <a:ln w="28575">
            <a:solidFill>
              <a:srgbClr val="FFC000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76203" y="2945368"/>
            <a:ext cx="207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FHIM Term. Model</a:t>
            </a:r>
          </a:p>
        </p:txBody>
      </p:sp>
      <p:sp>
        <p:nvSpPr>
          <p:cNvPr id="2052" name="AutoShape 4" descr="data:image/jpeg;base64,/9j/4AAQSkZJRgABAQAAAQABAAD/2wCEAAkGBhQSERUUEhQWFBUWFxcXFxgYFxgXFxcXHBsXHBcYFxcXHCYeGBkkGhwXIC8gJCgpLCwsFx8xNTAqNSYrLCkBCQoKDgwOGg8PGiwkHxwsLCwwKSwsLCwsLCwsLCwwLCwsLCwsLCwsLCwtLCksLCwsLCksLCwsLCwvKSwpLSksLP/AABEIASIArgMBIgACEQEDEQH/xAAcAAABBQEBAQAAAAAAAAAAAAABAAIDBQYEBwj/xAA/EAACAgEDAwMCBAMFBgUFAAABAgMRAAQSIQUiMQYTQTJRI0JhcQcUgTNSkaGxFUNicuHwJIKSwdFTY4Oy8f/EABoBAQEAAwEBAAAAAAAAAAAAAAABAgMEBQb/xAAuEQEAAgECAwYFBAMAAAAAAAAAAQIRAyESMfAEQVFhcZETIoGhwSOx0eEyQvH/2gAMAwEAAhEDEQA/APZLxEY1zhGTK4HAhPyK8/r+3+XONll2gk2aBNDkmhfA+ThjewDyLF8iiL+CD4P6ZUOAxVgJw3gAjFgJxHARxpGSBcF/bJlQ9s4dow4myKV4CcROAnAIwbs5dbqWAqMBnPi/pH/E1eFH+fgcnOTpkpE00TSNIUWF7YLYLhwR2gAD8PdXxv8AtVBbA4rxhOVLeqIRKIxva3Ee9ULRLISAEaQcAliBxYB4JB4wLq8IONU4rwh2BsG7msV4AODnBfGEnKgfOOvGnHXhSu8acX/f/f2xwIHjzgCsdu+2MJxLkUlbHXjMN4DsWNvETgEnON9YXO2IAiyHc/StcED+898fYUbNjaYOp6otcELVKy2WHPsoTXuG+N3DBB8sPG1WIGo16xFYYkDSEEpGvaFUfncgHZGDxdEk8AMeMCWd1hUtwByzuzVQA8k1/T7D4HxnBoNUaZ0id5JW3N+RQAAqAyPV0iqO0NyTx5yeDoal1lnImmBtWKgLH+kS87fjuJLmh3eAK3qnqUszRQbg6kjds3qWF9u69o5ocsObXg5JmIjMkRl3a/UOoBlG6yB7cRA/q7uQWXxdBfP0tmf6+rR6M0bkMkWzaSv4jTxFEXk7VuhQ8AZ19M6YkVtwXk5dvufkBbpFu6Ucf6mSHT/zOqQf7rTN7jfZtQVPtr/+NSXP2LxfrXLxzqXiI5Q244YawYsbjhnW1DjWOOrGHAOLG3hvMmInHBPviQcYicigz/A8ZGThOI5FEY4YwDnJKwGvgvGN5xwIwHHIdTqFjRnc0qgsx+wHnJTlJ1PXK0gTllRltFpnklBtEo0AikB2ZiFsKCRTjAkSUwRWV3zytey6LSNXaTXaka7VLUdqx3yeDLBEmmR5JXUE00srkICRwPqPagulW+B9ySS3T6kLEdTPUZKhm3MKjTyEJ8WLG4jgtfwBWY9Q9eeaUxRMyhbUAKxMpKdzspBWTTgOBVckMQRQuTbCxCTq3qZtRKsOmIEZV2d7ILKN0ZWth2jeRzYJCn4otL07RiMBFAIWlBLEvQvliyiz44BPk1wMiigh0qkErGhvl2slbZrdj5ou3Js1ZJPNP0cMmsH4Vw6Y0TKAUklB+oQg0VU//VIB5O0H6xxzM6s7cm3asDJHLOQumYcOwee439mq3Iq7TuejW0+OCxNbTqOm6BII1jjFKo+TZJJJLMx5ZiSST8knH6PRpFGscahEUUqjgAfp/wDPzyfOT1nVSkVjENU2yIOHAMdmaCTgODFxgQhsfGbNDGlMlCUP1P8Ap/3/AKYQ4t/0xhOIHAcKOLG/OOA5wCBkOs1YjQuQTXhV5ZjdBVHySSAOR58jzk+V4jMk24jsiHZ+sjAhmH6KvaD93k+2BFpk1L7jOY4x+VYiWb4NtI6jkfTSrXJNniiOkofJmBs8/wAxOD+/bJXx48D7Czma9Sa7WajVjS6ST+X2RtKzmhdbAnG0sUZmZbog7T5KkY/oPrOX3/5XWxGOcsFUqBtbtB3Ebj2t+IQw7aQjgjbhF3P6bhe9xlYsCLbUahq4AsBpKBFg3XB5ybpPp6DSQ+3EoRRRYk2WIO4s7Hybskn7nxnds+RxzyPv/wBci1wPtmibG02F3GgQW7R54v4PnwfBKzXqT1XECmnjX3jI3tbFIBu6rnggENu5G0K1+Mmg9P6grReKAEkkRgzMSSSe6Taosm/pavjjKLV+lxotfptWm1oy6wuzGVp6mDR3IzuQyhjHzQa2PxQz0TMbUiZ3WJmFJpPSECsHkDTyLVPO3ubT91ShGjf8SqDz5y7rDWLMsIQGIDzz/wBMQwjAGHFeLAIwtgAwnAUa2cEjWcceF/U/6ZGcspA1iOHBkU2uccMFYkbnnxgcXUHaUmGMlePxHHlFP5U/+4R/6QQx/KGndtm1VQ1YXt20gA44J8cBeLPI4zM+luqaqUy7odixNMh3Ou6abeDwK7EVbFkmwy1YGO1vVHdjtMg2mmQRSKpIssFZhGz32iwwX9DeVGX9XdG1b6xX0YcSKNxII3IW8qWJ20AF/v7vH5OLHrr71jm1qHTskUoairNIokhIULQZ9zou1BtI3sQyttzTdL1imNpWsbAd5uxtAJ4RBXAH2v8Ae+X6h4A2+SNxe0kmKSrG0oWIU0VKrRsVXxkDOgdPlRQxnaRGplDoocAg8MwPn6OTfhvv227MNpJNCvnj/XObT9Zgb6JYzXxYFf0NVhXqMIA/Fjrny6fF35P6H/A4VVesune9ppRzYjZlPdt3gbkP9oqWCN1sD4H2ANt0rqAngjmXxIiyD/zC/wDK/wDLK/q/XtOI2vUwJVNfuRsRtKmwu7kjg1zzXBujxehNahgaFHVxDLKqFSGDRb2KMGHDcGrHyMDTg4TjRjsBDEcAwnANYjgxYDlwnG4icAyPZwVixYCxskoWtxAsgCzVk+AL+T9sdmWk6kJveImhieOVoombbKEpgvdESNrMQyklr2kVVgYRpVlBuiD98dmC6aNTMVEk4iJllJ9gnYPbMg7N7Eku9sVJKgCtoPOaPo3U5bEeo2Mx3bJE+lwpo2vlG8cfB4+xbVXVrbOOUTj6ssSd1HRahGaTSNFufaWjlDbGZaG5XQ2jFAFPawO1TwQbqdH1TUNMTqtOYjEbWgGTa1IzCSjbdxNAk0jePza85Xa6dUng3DlvdjVu7gkI22hx3BCbPj2yByedrFU+pOubtG7RIXBKIxvaFDGO/PcbDgVQ+rNMx5P7nKDq/pqJxEqbYh78UjBVv3Nh3hPIq9g5+AtVjuq+rYICUG6aWifbiBkYVX1V2x38biLxjIvjJxyf885IdUHLbQ1Ka3EEKfuVPkj9Rwfi88w6t/ESWYiSHTvsQggSOStmhbQw8s9kqFdyAykbdwrM9r/VU7qv81K9sRSbRbDcTcSruiYhaWwE7iL45GWEy9f13qnTR7h7qu6csEtyv/MUB2fP1Vnm+r/iUsfUBqYomeFlWGRnk8LuLXEoYqK7/wBD44NnKOLRkBl1C7ElBARGLE1u2RsB2hlTlQg5prJ8Zxa+F529plYHZtm2qCsaq/Ztr62sMeL4YqBwSNE6tc4j3dNdC+Mz7PooHHZifQ3r2PU/+HlKrqkHIFbZQB/aR1x45Kjxz5A42gObInLTMYPIxXgOGsqCMAxYhgI4GOHBkDsWLFlBrMnO8ul0gm03tbBNNqNQGYoGhd5ZGKPRAeinngjj7ZrMouqdKZdPMIpWUbGKKyo4jI7hs3AGgRwrEgfoBxJ8kefdA1EvtqkiHT+5I8ulk2kKkjOzNp2u9rK+5QPLAni1o3XWPXMMcLGZTBPGyvsIY72I2bgUFEdw5P2v7EWfpPbqtE0M8RVJPcIjdmYmEyMFtvq3BgeOGTs8cZT+rNFpumtp9TJHPqEVyqRFxIqSBWZZLltzQDGi20fVQoZyU0ZiZnutzjz8uvOGUy9GByLV6YOu0kjxTDypvyL+cj6b1GOeJJYm3JIoZT9x/wCxHgg+CCMrvWGskj0jtELctGnnbQeRFY7vg0SAfgkH4vOyN2M7PJ+qa/qWpkkDykbGMfswnYoc7Y2tiwYISpPazMA7cKHJMskh0enCIsigjaAwMisxvcSnDruoglWHLDs8Y+WBCC6B9KIyyRgbVBmY7N7qpKKC1oHI57jf05wR6uSUDd7Q28Ek2sg3Xvdn7+6lYID8AtXaubr2rpRlhSltW3DCXUdQ3pJMqKjRqxWbaWI4O5oyQpY7QgHAFljfhSxYAkjqB7rTL3SSEtztO5ZJPLBkG4IP+L6RRyq9RaomF4/c3TSO1Ingoo28gWeVVDtLHznfqWQj2jNtQMqsgt5eQCovcWKElOALtitgDODUva/N6Wlp00/8efj7+yJJPcDKZgPbbb7zsqlqNqIvOzwN0lMSQfqrh0MSBQ0QlkANSICaNA+WG1XdeCOTuB/VamROA8Gn2PHwwpUsbRujAALsKKsvA/L+oyZydzOJLFAyMqkRqKBUnu3O+035raQWFBQdM27uvt14OiKbZ6+/35+atn07A3B7UYUCQFGoQuTcbGVU8924KOAC19pGen/w99avqjJp9TQ1MPJpdokj4AdR8G/qHjuFcHMGZKf20pkcbdzdyB+7eOP7RnWyeQLU2bJGVH+1v9n6qKZC0jxPtk3ElmiZSApIHyjD7cqCAec26V5zhz9o04iOKH0ReOyrm69CsKzFrRwDHXl7G4BBfJ28/YDkkAE5i9N/EWaZ/wAD2XMjbIowWITg90rBd0kh87EoBVtiASw6nA2fqH1EmkjDMGaR7WKJF3ySvX0qgon7k8AD5HGR+m/5lg0moBj3rHtiZldkIXvJKgBbb8oJ8Xxe0DovptYWMsjNPqGFNNJRbb52IB2xR/8ACoA+TeXYGFHARhxhbAlOA4sOADjJogylWFqwII+4PBH9RkuJsDBdJ186dNkZI1DQzTLFuL0UErC3FBzySjXRNFuDxmJ6r1BtRMDO7S+4u1ge32AWG3YE/s1LjabNkqpJO0nN3pXC9V1EDgquoi3VutHKgWQDREntvbAX8G+DmB1mjaJ5INmxS5EkhHCuwpqBNktwVY9o3/Iq+a8zh09n4Z5xug9JetpOks8UoM0BK0ikBkdiTuQc0rDkpfBI8XR9D0Hr3S9Qc6TZKDJGxshQtqASoZXJDjg+OKzzT+VM21QaKK4R6tZ7Pcw33Ys2wB7mO4E7VOVeqibsYlIjIji1kKmSMLtFdpe2MlhaIZTXiszrfPql9HG8cmj9U6qUnYSvsvMYVnjdSAlyBw9LxYCgiivD8gbazP8AsSL333bpVErLYUvIzFUZw20d9FjyKIq+eatul9OWTQsyhVEcyg7UFgM7K5YnmRRHMq0w8L8cjBotM4TYgWFValGxjtlHchZmq9ysFY0wIYAHniX1uKZxPLZNDSiIxg2Dpi7Gj9h2ZXJAbZGpsgi1DgDcnbwv3/bJdRqAqqSYoYpUCsF5bbTFHCUACCSOA1bv0sGbWICsh1DDjY6goHUWasRLfa9j9mJBrzPD2s0aQkLKGP4p27iOJAT3O1hlNGvLf00TM9/Xjz93dWI7uvDl7cwAG0sSZJFWyHJ2sK7JgngJfml7dzX9PJE20+2W/BohnPFuATIgb53UWLf86g39PBLM0fbNqQWjc0oU7wPytvCs62Npsgg3RvkZwt6jDfhuNlFZITYoMtMFdVulJ4FcDceAAAtjTmeXXoxnUiJ368p9VysMjI0S9gip4rv3StkxAA/RW3ZzZoUQucvVJYtrpGu9XjBJUr2ldxJd3Nbyh3UbYmMEjjOvUSGWpxuSEL3AGpHjuyx2coENmgdxG7xwM59U4KskKiRL9yPge2rrRkRb4cHlqBrufkVmNebO2Mbf98MR9lf0KDVaopHF7jMqmJKWzHFuIJAZtsfPBJI8EE+b9e9E+hDpZX1EzKZnDDan0IHYNJ3EBnZmHk+AKF1eZL+E3XBBqZdG7KVlqSFxwGZUW/8A1R7SBZoqR856+ud0TnZ5MxiRGOrFiGUEjI2yQ4xhkkSYgMGEZQQcRxHBgZD1nEIJYNYqco22VqYj27AAevp8tUlcEKCQpsO9bdHj1GkMyx+4yKHAHJkj8snBpwVJYLyCwH3N6fWabejJdbgRfmv1r5rMRofU76KY6PW/iAbzFIqszNEBuG6JVNIqWN1n6CDZutcxiczyWJxOzz2Wiiq9tF5hKsC8wohV3XQAU/PleWoBxlf1YFudTwxA2FDwlE7S6so2hu48jmmsAAKvonW/4WtIP/BzwiInckcsQdUDc/hOLG0jwWRiAeDzmN1X8LOpRG9qakVVLMvJJHP4wU+FU/PKD44zCmnjd1X1otGOuvBb+kNJGNOYJ5VVtSG2x7wDsdBGu1Nx7tqbuPk/NcUUuhRn/Eidnk3JJ42rOpO4q7kCyQ1AWOF8XRs9Hrkh9ppk9uINpiHClkjaOERFJkVrV1lSVUchqO7jOv1AqyVNA6GGchGYhvw5l4U7bUqzbVHNU0Q87s8ytrU1pzn5/aJ8Pb67LpTEziVTC7qduyJN5EbpbOGYJYYQxoNwZSBQPjbfg5OPT+oZP7HWSiLaQTGYl4sALG22SW1tTQc9x85ffwyKy6t3aUNLFAAVUrRLuyyEBfyqY1r5/EFmqGa31D6qERaKAK8oFuSaigHBuVrHdRsRggnySindnp6ellNXXmu0PIn0R3J7be4XFrEqqoavpbavaiqSwZ2qufnjD1DpcKBoisUmpmpC1fhwkluFLWzMGFljZ+9cI3ZN1G/cMBJaQu084uNWPlrkUKzEWT7cWyvkim3UmlgZJJGFySikQqV8g8IqBQnKxu1DyDS2ec2xjTicTmWqeLVmJmMVWKTxG5WG5bqaLlljmsDd7fimYEEkHkqf72QaiZzGAGVfa2shDh3eMbtm1wfOz3F7QeUNkYfwPe/mEYKX3LKB+IvcKFgCxzTcr8cgXi1CRurSoyCRbIYEWy7trK5HJ8AqW7jYBvknliMby7JtttP9qbXTNpykunIBQrKj+H4Ng8ksFtn4JJIYeaNfTGll3orfDKG/xF582eotOVRoBscloyipTEMxKnaKBs7QaUfmHNUD9D+mtK8ek08cv9okMSPzdMqKG5+eRnRWc4lxasYss8OIDDWbGosaRjqxrDEh2OBwYTgLEcWE4CGVXXvTsOsj2TrY7tpBKsu4USrD7jyDYPyDlpWI5Jgeadan1XSP7A+9pb3BXRz7S2oMYkvbGigsw3FRXHNFhJL671ksQeDRSRhuFMgDhiTS/QwMaVz7rDaOPIIy69c6h9uwEhfaldtotmCtCr0KJIWN3Yijdr58Gl6BPMY3anGlErGL3b9woq13Bzv2ly5Bbk+2CebLcWtrfDi3D/rH45fX+WURlBo+jq4nQn8NmCkhU75VkeSaSipUgykJRBH4ZFVWWc3RlfTvDz3hjZ5JdiX3m/n3Du/cfGcnROqxfy31FREFVy6stsQrFgCLbcWsVd7qFnKvqmul1T+yqNtIBMRbZak1u1TrZjSrqMctxe42i+DXT19fVtvw1rOZtO2PP1w3TatY81H07WGGV54nKbwVZhtHMnt7o0ZVIvdGKcBmJvYrnuXr0XVNEHI1s/tLG1+wiS0x5Yl3jB582Axa7tl5TObq/Sm086xN+L7kJEZUJGsa0VmWNbASiY2sWxVuSSMreqaZpYxI6RqyFkayzkFiyyEjtULbF93NDkEZ9HpdopNY4J2nvPgzqRxzz8FfJ6xiRmVN5jErGFuAfa5tdv5CfgV4cjjzhHWIUjdJDt37HUqN0dKQVCbDYXcG+xAbg9oJD+nopuxS7MFNOq2pbcb5bYpABT6TQr7Hmqf0rqFG+NQQWAItbB3bdpG7+9YP9P6Z/p+jL9WN8ZWOrlSUbq3m2ojcZCB/Zuz0VlAKkcru+/kkcHUESIuGAD0wF8sLoqSm5gp4Ao7atT3C85NT0kruGxrQgMWDJbGvpJqh9Vbl4AHJsDIk0ihdwB5PgmxVg0SCD444ok0KHg7IiIarWmecPbP4b/w9SNYtZOyzSsoeIDlIgwsEH88lV3eB8ffPSVGYL+DPVDL04RsbbTu8RvyBe5L/AKNX/l/TN6BlhqkRhGEYcobgbHVgOSQ6sQwDCBlBwEYsJwFeDEW/z/z/AGxYHHr+lRTbfdjSTY25d6htrfcX4zOeqOoKkrK5O32ASv8Ae3NMGoeCaXkmgAbJAs4fVHrn2ZP5XRxnVaw/7tfpiH9+ZvCDnwSD+3BzP6r0zOrQzdRm/mDNII5EHEMW7mNa8vH7gVdppbdbDfUebtVK20rRbOOe3Pbf8LEznZUdO08uucSFRHApuNwSFBojfBHQ3yfHvyWP7qffY6LQRwIVjWh9RqyzH5Ynyzf/AMHFDG9KkuFL+oAKf+Ze1v8ANTjOr61oYjIACqkFybO2P8z7RRbbwSARwDXIAPyfadfU7Rf4UfLWJxEd39y6a1isZVHqnTPNH2hllQs0RPtKfpO6IKXZnLpfFeVUmgMxUMkbL+IXlDgKwYM3JG2JwqrS2LjJ8hgDfznoj+6WoXuG7uEZWxY+qRwyxLx4G9iKoCrzGeoNH7Mu4MoikeQSbAjKrEW8bL3bQVAkQMdwUOCOAM9XsGpiPhzjyx19fXzZ1twzvylW6OWcAbgiiNtxc7jS/S3Z27Ry/aTdx0eQSeuWNSHG+SXeCaUsiC/qbcgChQaNktz985W0qlxSPK9rbzFlUqxKqacEkkKEJVQL2eQKyfTqaPvysN1kBW2hfbYIU3bQ7ENRH33Hgm79K2M57+vr+zopy4Z6/H7uXXrGgDSFYGYcfhErXwJZQpIkqzf5bqiL3U07IoJLKzbirJH2tfO4kkHaL8ljwBwKNDQMi7S3slmifuaQk8A2SPeZmFxkHxwfnjOTr8J3srCMMypsQWe62U14JJAWwEo+CaGbKW3w1atNs/y0P8EtSYtTNCx7ZYwy8it8XBAAJ/Ixv9hns4z599D9QVeq6PZu7zRsBfrjcAbVoKvetCvueCxz6DTOiHDbaRxwOAYTmTELvE2OrFWA0HFeEYDgG8WA4bwETlP1LSaiZiiyDTxeN6d07ffaWGyEfF07ccbctziwK7ovp+DSIUgjCAncx5LO3yzu1s7fqTnP6vKjQ6gvdCJiK8hxzGV/4hJsI/UDLjOHrsamB1dd6sAu0eSWYBaP5TuIO78tX8ZMDzbqHqY6GX25o7aVTKAjrXuf75YweSGbuQELuZmH2y3h6wJY23QTFGBUj2pCSDYYHsC1XFhj5OdL/wAPXbUSah5QZkSJNNLzYKly7SoKXv3bGC8FS5AUkAcmm61MVJm0WoiYEigjS3XyCqix5r78Vnznaew2itbRTNu+Ynv9Py31vE96qm6S0mwVqbFCpWaSNQD2tdJ3WTZHfQoMOSJdD6QiYSCSmWQEOFB+527XdmYbSNwry3LFqrO6b1hp04bcp+zKyGq80ws88ULN8V9oU1+p1Vfyuj1Ee7kyTIkaEVQ5ZravPz4+l/Ga6V7ZeOCK8K/JG7A6vRyacNp9RMI3hoxkAAyw2CpVt3NMn01Y2gZ0PqE/tIlJ59wSFg1mMFZwrNbP+Hu+yk7q+2bnrnofVPE85mD6iG3hiRRt+7wmQqrOrp20QBdHnnPPtJM2wgvHGlrJGBTEptUOoZwBftEGthv3DfyM9utb8MceM9+OTbpamdnfJH+KylpnWSMggJVle0kMEUEbX+9fr4GcXUEvTB9ip+GwayNzNQPdRCnvQcMWJr6SeMkbUlfbTdIPbICuYSN0VbS+96FhGFjb9S8WCM5JtWjNaMzL3rbGx+Im49oBCcub7Oao/IxWs5jDde1cT59eZ/pqjrtEebSaCvp+XCj6O1VKFfuzGjefREefO3pnRkdU6elg/iRsQAARXcwKqABTK91fk2eePopPGddXn35nDHYBhzJgWDDeC8SG4hgvHDAV4iMWK8BXixYLwCBlR6jnYCNYyoctaqyl9+2rUKtHwfqsBeDYy3vKvrCAtFZYAb/pZ0+FAtldeLI7Te41xxYkizgsqCwo1yLuj9gaF/vQxgU7/PFeNp//AGuvtxV5JFEAAB4H6k/5nnGNpV3GTbbUB4UHj4ur+/k4E3P3P+ORt5HBN+TxQ/ezfP6Xj7yr1ms5NGwrLu2mipsUrkXQb7UL+4sWwOnU6jbyK8izwaH62VAP7n+h8Z43606IdBrPdjiURTOXWUKSO9jvjYILJG92ALAMqxgWVrPSqeV15Zd0S71G0lWPILbSFN9pJqyFQfTvy/eEFdrDcCKIIBBHzY8H/DJMRMYla2ms5h8+L1FY1X8duwlQBSXEQSlBULigqXf908gc5TziR5Kjjojad0pCs17xVMxYLyfDUNn7Z7hq/wCHOlM3uRwhbEtqDti3MgXmMDbVFuBxfwbOd/TvSSRIdpCuTuO2xGrWD2xgjt4UVYsKPGY1pFW2+tNnnH8MOne3rVfUFJHZXWM7a9pl3ntW7Fqsq9ygjbQ8kZ7MBnk3XtO8BTVu4rTTIfLsCpki3+07n6GgrsVRXtOLajfrC+PvmffhpPxDBjgMoBwk404Ei5JsmwOOKFXyPmzfP7DAGHCRgvAWLEcJwBhAwY68AZS+qtA7xxvFs9yGVJF3oZFA5SQ7QQxIR2YUQbUcjLsYRiRV+netrqYty32kK1gA7tqtyFJUGiCVBNXR5sCx1cxVCVAYj4LBB+tsRxmaDnTyjT3HGtD+X3M6IxNkqVQAO4aybYWDdfUc0zWycNzRG4UOeRY81z+/j5yQiFdUNm88ir7Lf5rtoW39Bmd9w70JSkQSM5744kDXucmWMc8EFRbdzbiATd3Brl2t7hoL9TSFa/5ieABfj9h+uZyXUjUKjxSAwkXsMZLO5uRAQis5RiVJANCJ3sEMCAu+jIVBAFmwGJYMQfzBm3sSao+PsOPi3zg6PojFGAxLN5ZmChixJLE7eOSSaHi/3J78qm4Lx2QThV/EY1tVr/5e0m/njb/rgYH1/ohtctIGM0OrRVbYoCxxSOgUFN7bWLPvvg0PDZrvSuoMmh0rn6mghJ/cxqT/AJ5mfWOrYwaiQhTsXtO2eMs4NRqpat3ftsAstsvizuZ6B9QyrLFoZVUKulX2iBzcW2N1L7j7hqySFXaUZfINSeeR6BWG8GAnKABZyXGxffC+A2Ra/b4xgx68rX25GRocB2LFWAjAIwnAMQwHDCBjbx2BxdW6cJUBAX3IzviZxYSWiA33qiQa+D96zk6DOGjdCpEikLKG4t9o4Hnt27QPuNreGBNyMq+q9HDn3UUGYIyXbLuRuWQ0QP1F2AefvkwMx6hb+WCKGMbAsYFLwhmegOWcMpA3LxXaF3FySq5U9P8A5h9RGqxGNnSRg21o0RAe1mXcRtJdbCuXYxUx7yU6NN0wFn7SrRgRg7WJckGlMTX2KCZWXcQVKg8E3aekdMYtZqV9oIrpE4IEYC7WmVoz7bEMwfdZFeOfIyo1ui0+xFW7oAX4v7mv3yY4M59VqtoJUrY5O6wAqke4eObCn/Guawp5kJI2801EXXFeeRzVg1+uUfqTqKogiU0O4SBUlciERn3ABErdwRlIB48fbJusdbMAZyVCLua9ygsIzEzqoPltgnHwO0eMyet1Ikmjj33tIg9v3mEd7mTf7UKmRy3tqtyALRYA7aJI4dX1NpjTyFmoJ3bfoEsHuSSJCwMa3CQV3bxuZ1QbSct+gaP39ck2wp7QkkdiTvMjqYPakH0l1KyW4FssURJ5yXo/ohpdPF/MySJcaqYoygRUCPGFBKMRcbtYB43sLPk6/p/To4E2RLtFsx+SzMbZmJ5ZifJP/wAZB2E4xsOKsqnL4xHEmJsCMGseUrx+4yPJlNr+3+hyykI6xY6sbkUhixYhgcuomk92NVXsO4u32rwo/Ukg/wBDnYMbWEYD8WNGK8Cu6l6fhnbdIndVblZkNdtg7SLHAFG+LHgkHMySQ6DqCXLIwkhZCGcyH3XnjMQahduXm2lv7jgGgQNFrurMxaLShXlB2s5/soT8+4RyzgG/aXuPF7Ad2cf+wIv5eTThy8r1I8pr3DN5SdqBCsGUFR4HthRwMiLydGKkKaY8A/b/AAzm6vrRGrHYW+kUKHDkjyfgVzVnxweM4o/UPYRJtWVKEgDLtVjyjcmxG4sqfPweQc4dX6vjeOQgTL7Skk0Y1LUdqiSuQWG3gg/14wMbMzlwwUo1puCQNwW7ZDJLMqR+57eqXd9HKElhnLoNPqdUyQxmN2KK0jMwkii3SCXeY4gqB96GlZnZt1nhWI4tJ1AMFoWOxXlkVZAiltrTFZGkNiNYm9t3XucMAwK37B0XpkUESrDypAbeTuaQkAb2b8xIA58UABQAADr0unEaKi/Siqov7KABf60MlxYQMqiRiw3iwAMLYrwHAiYZLA3P6HjIyMajXR8focyYp5BXGMXJJORu/p/XIlzFkccVYjjsBoGJiADfgf6Yrx14GZ6v1B5maGNXJBUbUd4mtud000YJ08YWmAv3HsdtEBoNB0KCVzG7SyyRN3tHqNYI0alIjZm1BLPR3V8A8hbF6eTSKbNUT5K2rHivqUg+P1yo0vpNYgqRTTRxKSfbUx0WJJZmkaMysSSSbc85OaH9V0BXTiPTVGgG0hW9sKo+QTwoHNkAnk9r2RlNPrm06jT6YyTOAd8ixe+7Ntj2s+xkUE8gkm7VSb7r1um0qxoEUUougbPySfPnknJcowsXpaR0RWhcPGCqySapgxFgHu0tONwVXqyB4ocjOHQen5Pd1MTFp/ZfToJGEIkkV49zI5ahKqhoz3nfbWGBAve9S14hieRgSFFhV+piaCoo+WZiqgfdhlZ0aGTTaQvMAZmLzS0e0yyN9Ia62qNqA3QVBzkGPn6FZDIokK7gXDTMqz2tMsbsSzK5BKhudz/U5Iz0mKIKAoqlAAA8ADgAf0zOenekxyrFqZRvnPeS69yOVCMo+FK7WWh4IPzd6XCnDHViUY0nKHYsWLAWLBgYYDSMbjzjbzJieL2t+1j+mJBxzgR/P2OP28ceMkrAHFhwZFI4awVjhgA4gMJwjAByq631Vo9qQqJJnBKKboKu3e7bedo3KPiy6iwLYWxyg/2NLGkjRuJdRJwZXG1tvdtVQLUBb7VAVfJIJJJIl0/R5HZX1UqylDuVET24lamUNRZndgCaJagTYANVN1XpXvkLJtMIFlQDvZr8E3WzbuBWrO/ytC3RLNvUH+zVW3FipdnJXbwnAUDf9vqH25mg07cmR9xPgAbVXhOALJPcpYEmxvI8ZFc/Spmf3GJBT3CsVG+xVVbuzduJDf2rLCsRGEHAN0MaBjtuADKDiUYsJGAMacfWNOADkeLFmTERj9OeR/XFiwsHHBhxZipYB8/9/Jw4sBwxYsWADg+cOLAacR/9sWLABwnFiwHHG4sWAcQ8YcWA1sRxYs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QSERUUEhQWFBUWFxcXFxgYFxgXFxcXHBsXHBcYFxcXHCYeGBkkGhwXIC8gJCgpLCwsFx8xNTAqNSYrLCkBCQoKDgwOGg8PGiwkHxwsLCwwKSwsLCwsLCwsLCwwLCwsLCwsLCwsLCwtLCksLCwsLCksLCwsLCwvKSwpLSksLP/AABEIASIArgMBIgACEQEDEQH/xAAcAAABBQEBAQAAAAAAAAAAAAABAAIDBQYEBwj/xAA/EAACAgEDAwMCBAMFBgUFAAABAgMRAAQSIQUiMQYTQTJRI0JhcQcUgTNSkaGxFUNicuHwJIKSwdFTY4Oy8f/EABoBAQEAAwEBAAAAAAAAAAAAAAABAgMEBQb/xAAuEQEAAgECAwYFBAMAAAAAAAAAAQIRAyESMfAEQVFhcZETIoGhwSOx0eEyQvH/2gAMAwEAAhEDEQA/APZLxEY1zhGTK4HAhPyK8/r+3+XONll2gk2aBNDkmhfA+ThjewDyLF8iiL+CD4P6ZUOAxVgJw3gAjFgJxHARxpGSBcF/bJlQ9s4dow4myKV4CcROAnAIwbs5dbqWAqMBnPi/pH/E1eFH+fgcnOTpkpE00TSNIUWF7YLYLhwR2gAD8PdXxv8AtVBbA4rxhOVLeqIRKIxva3Ee9ULRLISAEaQcAliBxYB4JB4wLq8IONU4rwh2BsG7msV4AODnBfGEnKgfOOvGnHXhSu8acX/f/f2xwIHjzgCsdu+2MJxLkUlbHXjMN4DsWNvETgEnON9YXO2IAiyHc/StcED+898fYUbNjaYOp6otcELVKy2WHPsoTXuG+N3DBB8sPG1WIGo16xFYYkDSEEpGvaFUfncgHZGDxdEk8AMeMCWd1hUtwByzuzVQA8k1/T7D4HxnBoNUaZ0id5JW3N+RQAAqAyPV0iqO0NyTx5yeDoal1lnImmBtWKgLH+kS87fjuJLmh3eAK3qnqUszRQbg6kjds3qWF9u69o5ocsObXg5JmIjMkRl3a/UOoBlG6yB7cRA/q7uQWXxdBfP0tmf6+rR6M0bkMkWzaSv4jTxFEXk7VuhQ8AZ19M6YkVtwXk5dvufkBbpFu6Ucf6mSHT/zOqQf7rTN7jfZtQVPtr/+NSXP2LxfrXLxzqXiI5Q244YawYsbjhnW1DjWOOrGHAOLG3hvMmInHBPviQcYicigz/A8ZGThOI5FEY4YwDnJKwGvgvGN5xwIwHHIdTqFjRnc0qgsx+wHnJTlJ1PXK0gTllRltFpnklBtEo0AikB2ZiFsKCRTjAkSUwRWV3zytey6LSNXaTXaka7VLUdqx3yeDLBEmmR5JXUE00srkICRwPqPagulW+B9ySS3T6kLEdTPUZKhm3MKjTyEJ8WLG4jgtfwBWY9Q9eeaUxRMyhbUAKxMpKdzspBWTTgOBVckMQRQuTbCxCTq3qZtRKsOmIEZV2d7ILKN0ZWth2jeRzYJCn4otL07RiMBFAIWlBLEvQvliyiz44BPk1wMiigh0qkErGhvl2slbZrdj5ou3Js1ZJPNP0cMmsH4Vw6Y0TKAUklB+oQg0VU//VIB5O0H6xxzM6s7cm3asDJHLOQumYcOwee439mq3Iq7TuejW0+OCxNbTqOm6BII1jjFKo+TZJJJLMx5ZiSST8knH6PRpFGscahEUUqjgAfp/wDPzyfOT1nVSkVjENU2yIOHAMdmaCTgODFxgQhsfGbNDGlMlCUP1P8Ap/3/AKYQ4t/0xhOIHAcKOLG/OOA5wCBkOs1YjQuQTXhV5ZjdBVHySSAOR58jzk+V4jMk24jsiHZ+sjAhmH6KvaD93k+2BFpk1L7jOY4x+VYiWb4NtI6jkfTSrXJNniiOkofJmBs8/wAxOD+/bJXx48D7Czma9Sa7WajVjS6ST+X2RtKzmhdbAnG0sUZmZbog7T5KkY/oPrOX3/5XWxGOcsFUqBtbtB3Ebj2t+IQw7aQjgjbhF3P6bhe9xlYsCLbUahq4AsBpKBFg3XB5ybpPp6DSQ+3EoRRRYk2WIO4s7Hybskn7nxnds+RxzyPv/wBci1wPtmibG02F3GgQW7R54v4PnwfBKzXqT1XECmnjX3jI3tbFIBu6rnggENu5G0K1+Mmg9P6grReKAEkkRgzMSSSe6Taosm/pavjjKLV+lxotfptWm1oy6wuzGVp6mDR3IzuQyhjHzQa2PxQz0TMbUiZ3WJmFJpPSECsHkDTyLVPO3ubT91ShGjf8SqDz5y7rDWLMsIQGIDzz/wBMQwjAGHFeLAIwtgAwnAUa2cEjWcceF/U/6ZGcspA1iOHBkU2uccMFYkbnnxgcXUHaUmGMlePxHHlFP5U/+4R/6QQx/KGndtm1VQ1YXt20gA44J8cBeLPI4zM+luqaqUy7odixNMh3Ou6abeDwK7EVbFkmwy1YGO1vVHdjtMg2mmQRSKpIssFZhGz32iwwX9DeVGX9XdG1b6xX0YcSKNxII3IW8qWJ20AF/v7vH5OLHrr71jm1qHTskUoairNIokhIULQZ9zou1BtI3sQyttzTdL1imNpWsbAd5uxtAJ4RBXAH2v8Ae+X6h4A2+SNxe0kmKSrG0oWIU0VKrRsVXxkDOgdPlRQxnaRGplDoocAg8MwPn6OTfhvv227MNpJNCvnj/XObT9Zgb6JYzXxYFf0NVhXqMIA/Fjrny6fF35P6H/A4VVesune9ppRzYjZlPdt3gbkP9oqWCN1sD4H2ANt0rqAngjmXxIiyD/zC/wDK/wDLK/q/XtOI2vUwJVNfuRsRtKmwu7kjg1zzXBujxehNahgaFHVxDLKqFSGDRb2KMGHDcGrHyMDTg4TjRjsBDEcAwnANYjgxYDlwnG4icAyPZwVixYCxskoWtxAsgCzVk+AL+T9sdmWk6kJveImhieOVoombbKEpgvdESNrMQyklr2kVVgYRpVlBuiD98dmC6aNTMVEk4iJllJ9gnYPbMg7N7Eku9sVJKgCtoPOaPo3U5bEeo2Mx3bJE+lwpo2vlG8cfB4+xbVXVrbOOUTj6ssSd1HRahGaTSNFufaWjlDbGZaG5XQ2jFAFPawO1TwQbqdH1TUNMTqtOYjEbWgGTa1IzCSjbdxNAk0jePza85Xa6dUng3DlvdjVu7gkI22hx3BCbPj2yByedrFU+pOubtG7RIXBKIxvaFDGO/PcbDgVQ+rNMx5P7nKDq/pqJxEqbYh78UjBVv3Nh3hPIq9g5+AtVjuq+rYICUG6aWifbiBkYVX1V2x38biLxjIvjJxyf885IdUHLbQ1Ka3EEKfuVPkj9Rwfi88w6t/ESWYiSHTvsQggSOStmhbQw8s9kqFdyAykbdwrM9r/VU7qv81K9sRSbRbDcTcSruiYhaWwE7iL45GWEy9f13qnTR7h7qu6csEtyv/MUB2fP1Vnm+r/iUsfUBqYomeFlWGRnk8LuLXEoYqK7/wBD44NnKOLRkBl1C7ElBARGLE1u2RsB2hlTlQg5prJ8Zxa+F529plYHZtm2qCsaq/Ztr62sMeL4YqBwSNE6tc4j3dNdC+Mz7PooHHZifQ3r2PU/+HlKrqkHIFbZQB/aR1x45Kjxz5A42gObInLTMYPIxXgOGsqCMAxYhgI4GOHBkDsWLFlBrMnO8ul0gm03tbBNNqNQGYoGhd5ZGKPRAeinngjj7ZrMouqdKZdPMIpWUbGKKyo4jI7hs3AGgRwrEgfoBxJ8kefdA1EvtqkiHT+5I8ulk2kKkjOzNp2u9rK+5QPLAni1o3XWPXMMcLGZTBPGyvsIY72I2bgUFEdw5P2v7EWfpPbqtE0M8RVJPcIjdmYmEyMFtvq3BgeOGTs8cZT+rNFpumtp9TJHPqEVyqRFxIqSBWZZLltzQDGi20fVQoZyU0ZiZnutzjz8uvOGUy9GByLV6YOu0kjxTDypvyL+cj6b1GOeJJYm3JIoZT9x/wCxHgg+CCMrvWGskj0jtELctGnnbQeRFY7vg0SAfgkH4vOyN2M7PJ+qa/qWpkkDykbGMfswnYoc7Y2tiwYISpPazMA7cKHJMskh0enCIsigjaAwMisxvcSnDruoglWHLDs8Y+WBCC6B9KIyyRgbVBmY7N7qpKKC1oHI57jf05wR6uSUDd7Q28Ek2sg3Xvdn7+6lYID8AtXaubr2rpRlhSltW3DCXUdQ3pJMqKjRqxWbaWI4O5oyQpY7QgHAFljfhSxYAkjqB7rTL3SSEtztO5ZJPLBkG4IP+L6RRyq9RaomF4/c3TSO1Ingoo28gWeVVDtLHznfqWQj2jNtQMqsgt5eQCovcWKElOALtitgDODUva/N6Wlp00/8efj7+yJJPcDKZgPbbb7zsqlqNqIvOzwN0lMSQfqrh0MSBQ0QlkANSICaNA+WG1XdeCOTuB/VamROA8Gn2PHwwpUsbRujAALsKKsvA/L+oyZydzOJLFAyMqkRqKBUnu3O+035raQWFBQdM27uvt14OiKbZ6+/35+atn07A3B7UYUCQFGoQuTcbGVU8924KOAC19pGen/w99avqjJp9TQ1MPJpdokj4AdR8G/qHjuFcHMGZKf20pkcbdzdyB+7eOP7RnWyeQLU2bJGVH+1v9n6qKZC0jxPtk3ElmiZSApIHyjD7cqCAec26V5zhz9o04iOKH0ReOyrm69CsKzFrRwDHXl7G4BBfJ28/YDkkAE5i9N/EWaZ/wAD2XMjbIowWITg90rBd0kh87EoBVtiASw6nA2fqH1EmkjDMGaR7WKJF3ySvX0qgon7k8AD5HGR+m/5lg0moBj3rHtiZldkIXvJKgBbb8oJ8Xxe0DovptYWMsjNPqGFNNJRbb52IB2xR/8ACoA+TeXYGFHARhxhbAlOA4sOADjJogylWFqwII+4PBH9RkuJsDBdJ186dNkZI1DQzTLFuL0UErC3FBzySjXRNFuDxmJ6r1BtRMDO7S+4u1ge32AWG3YE/s1LjabNkqpJO0nN3pXC9V1EDgquoi3VutHKgWQDREntvbAX8G+DmB1mjaJ5INmxS5EkhHCuwpqBNktwVY9o3/Iq+a8zh09n4Z5xug9JetpOks8UoM0BK0ikBkdiTuQc0rDkpfBI8XR9D0Hr3S9Qc6TZKDJGxshQtqASoZXJDjg+OKzzT+VM21QaKK4R6tZ7Pcw33Ys2wB7mO4E7VOVeqibsYlIjIji1kKmSMLtFdpe2MlhaIZTXiszrfPql9HG8cmj9U6qUnYSvsvMYVnjdSAlyBw9LxYCgiivD8gbazP8AsSL333bpVErLYUvIzFUZw20d9FjyKIq+eatul9OWTQsyhVEcyg7UFgM7K5YnmRRHMq0w8L8cjBotM4TYgWFValGxjtlHchZmq9ysFY0wIYAHniX1uKZxPLZNDSiIxg2Dpi7Gj9h2ZXJAbZGpsgi1DgDcnbwv3/bJdRqAqqSYoYpUCsF5bbTFHCUACCSOA1bv0sGbWICsh1DDjY6goHUWasRLfa9j9mJBrzPD2s0aQkLKGP4p27iOJAT3O1hlNGvLf00TM9/Xjz93dWI7uvDl7cwAG0sSZJFWyHJ2sK7JgngJfml7dzX9PJE20+2W/BohnPFuATIgb53UWLf86g39PBLM0fbNqQWjc0oU7wPytvCs62Npsgg3RvkZwt6jDfhuNlFZITYoMtMFdVulJ4FcDceAAAtjTmeXXoxnUiJ368p9VysMjI0S9gip4rv3StkxAA/RW3ZzZoUQucvVJYtrpGu9XjBJUr2ldxJd3Nbyh3UbYmMEjjOvUSGWpxuSEL3AGpHjuyx2coENmgdxG7xwM59U4KskKiRL9yPge2rrRkRb4cHlqBrufkVmNebO2Mbf98MR9lf0KDVaopHF7jMqmJKWzHFuIJAZtsfPBJI8EE+b9e9E+hDpZX1EzKZnDDan0IHYNJ3EBnZmHk+AKF1eZL+E3XBBqZdG7KVlqSFxwGZUW/8A1R7SBZoqR856+ud0TnZ5MxiRGOrFiGUEjI2yQ4xhkkSYgMGEZQQcRxHBgZD1nEIJYNYqco22VqYj27AAevp8tUlcEKCQpsO9bdHj1GkMyx+4yKHAHJkj8snBpwVJYLyCwH3N6fWabejJdbgRfmv1r5rMRofU76KY6PW/iAbzFIqszNEBuG6JVNIqWN1n6CDZutcxiczyWJxOzz2Wiiq9tF5hKsC8wohV3XQAU/PleWoBxlf1YFudTwxA2FDwlE7S6so2hu48jmmsAAKvonW/4WtIP/BzwiInckcsQdUDc/hOLG0jwWRiAeDzmN1X8LOpRG9qakVVLMvJJHP4wU+FU/PKD44zCmnjd1X1otGOuvBb+kNJGNOYJ5VVtSG2x7wDsdBGu1Nx7tqbuPk/NcUUuhRn/Eidnk3JJ42rOpO4q7kCyQ1AWOF8XRs9Hrkh9ppk9uINpiHClkjaOERFJkVrV1lSVUchqO7jOv1AqyVNA6GGchGYhvw5l4U7bUqzbVHNU0Q87s8ytrU1pzn5/aJ8Pb67LpTEziVTC7qduyJN5EbpbOGYJYYQxoNwZSBQPjbfg5OPT+oZP7HWSiLaQTGYl4sALG22SW1tTQc9x85ffwyKy6t3aUNLFAAVUrRLuyyEBfyqY1r5/EFmqGa31D6qERaKAK8oFuSaigHBuVrHdRsRggnySindnp6ellNXXmu0PIn0R3J7be4XFrEqqoavpbavaiqSwZ2qufnjD1DpcKBoisUmpmpC1fhwkluFLWzMGFljZ+9cI3ZN1G/cMBJaQu084uNWPlrkUKzEWT7cWyvkim3UmlgZJJGFySikQqV8g8IqBQnKxu1DyDS2ec2xjTicTmWqeLVmJmMVWKTxG5WG5bqaLlljmsDd7fimYEEkHkqf72QaiZzGAGVfa2shDh3eMbtm1wfOz3F7QeUNkYfwPe/mEYKX3LKB+IvcKFgCxzTcr8cgXi1CRurSoyCRbIYEWy7trK5HJ8AqW7jYBvknliMby7JtttP9qbXTNpykunIBQrKj+H4Ng8ksFtn4JJIYeaNfTGll3orfDKG/xF582eotOVRoBscloyipTEMxKnaKBs7QaUfmHNUD9D+mtK8ek08cv9okMSPzdMqKG5+eRnRWc4lxasYss8OIDDWbGosaRjqxrDEh2OBwYTgLEcWE4CGVXXvTsOsj2TrY7tpBKsu4USrD7jyDYPyDlpWI5Jgeadan1XSP7A+9pb3BXRz7S2oMYkvbGigsw3FRXHNFhJL671ksQeDRSRhuFMgDhiTS/QwMaVz7rDaOPIIy69c6h9uwEhfaldtotmCtCr0KJIWN3Yijdr58Gl6BPMY3anGlErGL3b9woq13Bzv2ly5Bbk+2CebLcWtrfDi3D/rH45fX+WURlBo+jq4nQn8NmCkhU75VkeSaSipUgykJRBH4ZFVWWc3RlfTvDz3hjZ5JdiX3m/n3Du/cfGcnROqxfy31FREFVy6stsQrFgCLbcWsVd7qFnKvqmul1T+yqNtIBMRbZak1u1TrZjSrqMctxe42i+DXT19fVtvw1rOZtO2PP1w3TatY81H07WGGV54nKbwVZhtHMnt7o0ZVIvdGKcBmJvYrnuXr0XVNEHI1s/tLG1+wiS0x5Yl3jB582Axa7tl5TObq/Sm086xN+L7kJEZUJGsa0VmWNbASiY2sWxVuSSMreqaZpYxI6RqyFkayzkFiyyEjtULbF93NDkEZ9HpdopNY4J2nvPgzqRxzz8FfJ6xiRmVN5jErGFuAfa5tdv5CfgV4cjjzhHWIUjdJDt37HUqN0dKQVCbDYXcG+xAbg9oJD+nopuxS7MFNOq2pbcb5bYpABT6TQr7Hmqf0rqFG+NQQWAItbB3bdpG7+9YP9P6Z/p+jL9WN8ZWOrlSUbq3m2ojcZCB/Zuz0VlAKkcru+/kkcHUESIuGAD0wF8sLoqSm5gp4Ao7atT3C85NT0kruGxrQgMWDJbGvpJqh9Vbl4AHJsDIk0ihdwB5PgmxVg0SCD444ok0KHg7IiIarWmecPbP4b/w9SNYtZOyzSsoeIDlIgwsEH88lV3eB8ffPSVGYL+DPVDL04RsbbTu8RvyBe5L/AKNX/l/TN6BlhqkRhGEYcobgbHVgOSQ6sQwDCBlBwEYsJwFeDEW/z/z/AGxYHHr+lRTbfdjSTY25d6htrfcX4zOeqOoKkrK5O32ASv8Ae3NMGoeCaXkmgAbJAs4fVHrn2ZP5XRxnVaw/7tfpiH9+ZvCDnwSD+3BzP6r0zOrQzdRm/mDNII5EHEMW7mNa8vH7gVdppbdbDfUebtVK20rRbOOe3Pbf8LEznZUdO08uucSFRHApuNwSFBojfBHQ3yfHvyWP7qffY6LQRwIVjWh9RqyzH5Ynyzf/AMHFDG9KkuFL+oAKf+Ze1v8ANTjOr61oYjIACqkFybO2P8z7RRbbwSARwDXIAPyfadfU7Rf4UfLWJxEd39y6a1isZVHqnTPNH2hllQs0RPtKfpO6IKXZnLpfFeVUmgMxUMkbL+IXlDgKwYM3JG2JwqrS2LjJ8hgDfznoj+6WoXuG7uEZWxY+qRwyxLx4G9iKoCrzGeoNH7Mu4MoikeQSbAjKrEW8bL3bQVAkQMdwUOCOAM9XsGpiPhzjyx19fXzZ1twzvylW6OWcAbgiiNtxc7jS/S3Z27Ry/aTdx0eQSeuWNSHG+SXeCaUsiC/qbcgChQaNktz985W0qlxSPK9rbzFlUqxKqacEkkKEJVQL2eQKyfTqaPvysN1kBW2hfbYIU3bQ7ENRH33Hgm79K2M57+vr+zopy4Z6/H7uXXrGgDSFYGYcfhErXwJZQpIkqzf5bqiL3U07IoJLKzbirJH2tfO4kkHaL8ljwBwKNDQMi7S3slmifuaQk8A2SPeZmFxkHxwfnjOTr8J3srCMMypsQWe62U14JJAWwEo+CaGbKW3w1atNs/y0P8EtSYtTNCx7ZYwy8it8XBAAJ/Ixv9hns4z599D9QVeq6PZu7zRsBfrjcAbVoKvetCvueCxz6DTOiHDbaRxwOAYTmTELvE2OrFWA0HFeEYDgG8WA4bwETlP1LSaiZiiyDTxeN6d07ffaWGyEfF07ccbctziwK7ovp+DSIUgjCAncx5LO3yzu1s7fqTnP6vKjQ6gvdCJiK8hxzGV/4hJsI/UDLjOHrsamB1dd6sAu0eSWYBaP5TuIO78tX8ZMDzbqHqY6GX25o7aVTKAjrXuf75YweSGbuQELuZmH2y3h6wJY23QTFGBUj2pCSDYYHsC1XFhj5OdL/wAPXbUSah5QZkSJNNLzYKly7SoKXv3bGC8FS5AUkAcmm61MVJm0WoiYEigjS3XyCqix5r78Vnznaew2itbRTNu+Ynv9Py31vE96qm6S0mwVqbFCpWaSNQD2tdJ3WTZHfQoMOSJdD6QiYSCSmWQEOFB+527XdmYbSNwry3LFqrO6b1hp04bcp+zKyGq80ws88ULN8V9oU1+p1Vfyuj1Ee7kyTIkaEVQ5ZravPz4+l/Ga6V7ZeOCK8K/JG7A6vRyacNp9RMI3hoxkAAyw2CpVt3NMn01Y2gZ0PqE/tIlJ59wSFg1mMFZwrNbP+Hu+yk7q+2bnrnofVPE85mD6iG3hiRRt+7wmQqrOrp20QBdHnnPPtJM2wgvHGlrJGBTEptUOoZwBftEGthv3DfyM9utb8MceM9+OTbpamdnfJH+KylpnWSMggJVle0kMEUEbX+9fr4GcXUEvTB9ip+GwayNzNQPdRCnvQcMWJr6SeMkbUlfbTdIPbICuYSN0VbS+96FhGFjb9S8WCM5JtWjNaMzL3rbGx+Im49oBCcub7Oao/IxWs5jDde1cT59eZ/pqjrtEebSaCvp+XCj6O1VKFfuzGjefREefO3pnRkdU6elg/iRsQAARXcwKqABTK91fk2eePopPGddXn35nDHYBhzJgWDDeC8SG4hgvHDAV4iMWK8BXixYLwCBlR6jnYCNYyoctaqyl9+2rUKtHwfqsBeDYy3vKvrCAtFZYAb/pZ0+FAtldeLI7Te41xxYkizgsqCwo1yLuj9gaF/vQxgU7/PFeNp//AGuvtxV5JFEAAB4H6k/5nnGNpV3GTbbUB4UHj4ur+/k4E3P3P+ORt5HBN+TxQ/ezfP6Xj7yr1ms5NGwrLu2mipsUrkXQb7UL+4sWwOnU6jbyK8izwaH62VAP7n+h8Z43606IdBrPdjiURTOXWUKSO9jvjYILJG92ALAMqxgWVrPSqeV15Zd0S71G0lWPILbSFN9pJqyFQfTvy/eEFdrDcCKIIBBHzY8H/DJMRMYla2ms5h8+L1FY1X8duwlQBSXEQSlBULigqXf908gc5TziR5Kjjojad0pCs17xVMxYLyfDUNn7Z7hq/wCHOlM3uRwhbEtqDti3MgXmMDbVFuBxfwbOd/TvSSRIdpCuTuO2xGrWD2xgjt4UVYsKPGY1pFW2+tNnnH8MOne3rVfUFJHZXWM7a9pl3ntW7Fqsq9ygjbQ8kZ7MBnk3XtO8BTVu4rTTIfLsCpki3+07n6GgrsVRXtOLajfrC+PvmffhpPxDBjgMoBwk404Ei5JsmwOOKFXyPmzfP7DAGHCRgvAWLEcJwBhAwY68AZS+qtA7xxvFs9yGVJF3oZFA5SQ7QQxIR2YUQbUcjLsYRiRV+netrqYty32kK1gA7tqtyFJUGiCVBNXR5sCx1cxVCVAYj4LBB+tsRxmaDnTyjT3HGtD+X3M6IxNkqVQAO4aybYWDdfUc0zWycNzRG4UOeRY81z+/j5yQiFdUNm88ir7Lf5rtoW39Bmd9w70JSkQSM5744kDXucmWMc8EFRbdzbiATd3Brl2t7hoL9TSFa/5ieABfj9h+uZyXUjUKjxSAwkXsMZLO5uRAQis5RiVJANCJ3sEMCAu+jIVBAFmwGJYMQfzBm3sSao+PsOPi3zg6PojFGAxLN5ZmChixJLE7eOSSaHi/3J78qm4Lx2QThV/EY1tVr/5e0m/njb/rgYH1/ohtctIGM0OrRVbYoCxxSOgUFN7bWLPvvg0PDZrvSuoMmh0rn6mghJ/cxqT/AJ5mfWOrYwaiQhTsXtO2eMs4NRqpat3ftsAstsvizuZ6B9QyrLFoZVUKulX2iBzcW2N1L7j7hqySFXaUZfINSeeR6BWG8GAnKABZyXGxffC+A2Ra/b4xgx68rX25GRocB2LFWAjAIwnAMQwHDCBjbx2BxdW6cJUBAX3IzviZxYSWiA33qiQa+D96zk6DOGjdCpEikLKG4t9o4Hnt27QPuNreGBNyMq+q9HDn3UUGYIyXbLuRuWQ0QP1F2AefvkwMx6hb+WCKGMbAsYFLwhmegOWcMpA3LxXaF3FySq5U9P8A5h9RGqxGNnSRg21o0RAe1mXcRtJdbCuXYxUx7yU6NN0wFn7SrRgRg7WJckGlMTX2KCZWXcQVKg8E3aekdMYtZqV9oIrpE4IEYC7WmVoz7bEMwfdZFeOfIyo1ui0+xFW7oAX4v7mv3yY4M59VqtoJUrY5O6wAqke4eObCn/Guawp5kJI2801EXXFeeRzVg1+uUfqTqKogiU0O4SBUlciERn3ABErdwRlIB48fbJusdbMAZyVCLua9ygsIzEzqoPltgnHwO0eMyet1Ikmjj33tIg9v3mEd7mTf7UKmRy3tqtyALRYA7aJI4dX1NpjTyFmoJ3bfoEsHuSSJCwMa3CQV3bxuZ1QbSct+gaP39ck2wp7QkkdiTvMjqYPakH0l1KyW4FssURJ5yXo/ohpdPF/MySJcaqYoygRUCPGFBKMRcbtYB43sLPk6/p/To4E2RLtFsx+SzMbZmJ5ZifJP/wAZB2E4xsOKsqnL4xHEmJsCMGseUrx+4yPJlNr+3+hyykI6xY6sbkUhixYhgcuomk92NVXsO4u32rwo/Ukg/wBDnYMbWEYD8WNGK8Cu6l6fhnbdIndVblZkNdtg7SLHAFG+LHgkHMySQ6DqCXLIwkhZCGcyH3XnjMQahduXm2lv7jgGgQNFrurMxaLShXlB2s5/soT8+4RyzgG/aXuPF7Ad2cf+wIv5eTThy8r1I8pr3DN5SdqBCsGUFR4HthRwMiLydGKkKaY8A/b/AAzm6vrRGrHYW+kUKHDkjyfgVzVnxweM4o/UPYRJtWVKEgDLtVjyjcmxG4sqfPweQc4dX6vjeOQgTL7Skk0Y1LUdqiSuQWG3gg/14wMbMzlwwUo1puCQNwW7ZDJLMqR+57eqXd9HKElhnLoNPqdUyQxmN2KK0jMwkii3SCXeY4gqB96GlZnZt1nhWI4tJ1AMFoWOxXlkVZAiltrTFZGkNiNYm9t3XucMAwK37B0XpkUESrDypAbeTuaQkAb2b8xIA58UABQAADr0unEaKi/Siqov7KABf60MlxYQMqiRiw3iwAMLYrwHAiYZLA3P6HjIyMajXR8focyYp5BXGMXJJORu/p/XIlzFkccVYjjsBoGJiADfgf6Yrx14GZ6v1B5maGNXJBUbUd4mtud000YJ08YWmAv3HsdtEBoNB0KCVzG7SyyRN3tHqNYI0alIjZm1BLPR3V8A8hbF6eTSKbNUT5K2rHivqUg+P1yo0vpNYgqRTTRxKSfbUx0WJJZmkaMysSSSbc85OaH9V0BXTiPTVGgG0hW9sKo+QTwoHNkAnk9r2RlNPrm06jT6YyTOAd8ixe+7Ntj2s+xkUE8gkm7VSb7r1um0qxoEUUougbPySfPnknJcowsXpaR0RWhcPGCqySapgxFgHu0tONwVXqyB4ocjOHQen5Pd1MTFp/ZfToJGEIkkV49zI5ahKqhoz3nfbWGBAve9S14hieRgSFFhV+piaCoo+WZiqgfdhlZ0aGTTaQvMAZmLzS0e0yyN9Ia62qNqA3QVBzkGPn6FZDIokK7gXDTMqz2tMsbsSzK5BKhudz/U5Iz0mKIKAoqlAAA8ADgAf0zOenekxyrFqZRvnPeS69yOVCMo+FK7WWh4IPzd6XCnDHViUY0nKHYsWLAWLBgYYDSMbjzjbzJieL2t+1j+mJBxzgR/P2OP28ceMkrAHFhwZFI4awVjhgA4gMJwjAByq631Vo9qQqJJnBKKboKu3e7bedo3KPiy6iwLYWxyg/2NLGkjRuJdRJwZXG1tvdtVQLUBb7VAVfJIJJJIl0/R5HZX1UqylDuVET24lamUNRZndgCaJagTYANVN1XpXvkLJtMIFlQDvZr8E3WzbuBWrO/ytC3RLNvUH+zVW3FipdnJXbwnAUDf9vqH25mg07cmR9xPgAbVXhOALJPcpYEmxvI8ZFc/Spmf3GJBT3CsVG+xVVbuzduJDf2rLCsRGEHAN0MaBjtuADKDiUYsJGAMacfWNOADkeLFmTERj9OeR/XFiwsHHBhxZipYB8/9/Jw4sBwxYsWADg+cOLAacR/9sWLABwnFiwHHG4sWAcQ8YcWA1sRxYs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58131" y="2171700"/>
            <a:ext cx="1600200" cy="381000"/>
          </a:xfrm>
          <a:prstGeom prst="ellipse">
            <a:avLst/>
          </a:prstGeom>
          <a:noFill/>
          <a:ln w="50800" cap="flat" cmpd="thickThin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58131" y="2171700"/>
            <a:ext cx="1600200" cy="381000"/>
          </a:xfrm>
          <a:prstGeom prst="ellipse">
            <a:avLst/>
          </a:prstGeom>
          <a:noFill/>
          <a:ln w="9525" cap="flat" cmpd="sng">
            <a:solidFill>
              <a:schemeClr val="bg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Set Metadata includes</a:t>
            </a:r>
          </a:p>
          <a:p>
            <a:pPr lvl="1"/>
            <a:r>
              <a:rPr lang="en-US" sz="2400" dirty="0" smtClean="0"/>
              <a:t>Description – definition, usage notes, examples, stability, optional intensional/computable definition</a:t>
            </a:r>
          </a:p>
          <a:p>
            <a:pPr lvl="1"/>
            <a:r>
              <a:rPr lang="en-US" sz="2400" dirty="0" smtClean="0"/>
              <a:t>Authoring history – source value sets, requirements</a:t>
            </a:r>
          </a:p>
          <a:p>
            <a:pPr lvl="1"/>
            <a:r>
              <a:rPr lang="en-US" sz="2400" dirty="0" smtClean="0"/>
              <a:t>Governance – steward, version, licensing, completeness</a:t>
            </a:r>
          </a:p>
          <a:p>
            <a:pPr lvl="1"/>
            <a:r>
              <a:rPr lang="en-US" sz="2400" dirty="0" smtClean="0"/>
              <a:t>Management – status, status 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Much of this is published in VSAC; some is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Distinct from Binding metadata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 repositories</a:t>
            </a:r>
          </a:p>
          <a:p>
            <a:pPr lvl="1"/>
            <a:r>
              <a:rPr lang="en-US" sz="2400" dirty="0" smtClean="0"/>
              <a:t>Many existing value sets are provided by the CDC’s PHIN VADS</a:t>
            </a:r>
          </a:p>
          <a:p>
            <a:pPr lvl="1"/>
            <a:r>
              <a:rPr lang="en-US" sz="2400" dirty="0" smtClean="0"/>
              <a:t>A small number of value sets reside in NCI-T</a:t>
            </a:r>
          </a:p>
          <a:p>
            <a:pPr lvl="1"/>
            <a:r>
              <a:rPr lang="en-US" sz="2400" dirty="0" smtClean="0"/>
              <a:t>Most new value sets will be provided by the NLM’s VSAC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Migration &amp; consolidation will depend on service capability maturity</a:t>
            </a:r>
          </a:p>
        </p:txBody>
      </p:sp>
      <p:sp>
        <p:nvSpPr>
          <p:cNvPr id="10242" name="AutoShape 2" descr="data:image/jpeg;base64,/9j/4AAQSkZJRgABAQAAAQABAAD/2wCEAAkGBxQTEhUUExQWFhUXGBgYGBUYFxgVGBgXHRYXFhcYHBgYHiggHxomHR4aITEhJSorLi4uGCA2ODMsNygtLisBCgoKDg0OGxAQGzQkICQvNDQyLCw3LCwsLC4sLywsLCwsLCwsLCwsLCwsLCwsLC8sLCwsLCwsLCwsLCwsLCwsLP/AABEIAOEA4QMBEQACEQEDEQH/xAAcAAEAAwADAQEAAAAAAAAAAAAABQYHAwQIAgH/xABMEAACAQMABQULCQUGBgMBAAABAgMABBEFEiExQQYHE1FhFCIjMkJScYGRktEVNFNic4KhsbMkM3KTwWN0oqOywjVDRFSD8Bdk0hb/xAAaAQEAAwEBAQAAAAAAAAAAAAAAAwQFAgEG/8QAMxEAAgECBAMGBgIDAQEBAAAAAAECAxESITFRBEFxIjJhgbHRBTORocHwE+EjQlIUcmL/2gAMAwEAAhEDEQA/ANx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5T7qfz395vjX0+GOxj4nuSHJ2V2u7ZddzrTxDGsdxkXPGo6sUqcnbkzqm3iR86cvXa5nYO+DNKR3x3GRsca9pwWCOXJCcnieZxaMLyzRR67+EkRPGbynC9fbXs1GMW7aI8jdySudvlRpF3vLlg7YM0mMMQNUOQvHqArijTSpxVuR1Uk3N5kWbt/Pf3m+NS4Y7EeJ7k9yzuHSdYA7fs8MMJwxGXEYeQ79+uzeyoOHinDFbVtk1ZtStsQPdT+e/vN8anwx2IsT3J7QFw8dtd3BdshBbx5Y/vJidYjbvWNXP3qgqxTnGFvF+X9kkG1Fy8iB7qfz395vjU+GOxFie539BW8lxcRQiRxrthm1j3qAFnbfwUMfVXFVxhBysdwvKSVz65Qaaae4kkRmVCcRqGICxqAkYxnzQM9ua8pUlCCT1/IqTcpXRHd1P57+83xqTDHY5xPcsPJy4eCKW9ZmyngbcFiQbh1OWxndGmW28WWq9WKlJU0vF9P7ZLTbinN+XUr3dT+e/vN8asYY7EWJ7jup/Pf3m+NMMdhie47qfz395vjTDHYYnuWDk9IYY2vZWZgh1LdGYkSXGM6xGdqRjvj1nVFV6qUn/HHz8F/ZLBuKxvy6kFJfSsSzSOWJJJLHJJOSd/XU6hFZWInJvmfHdT+e/vN8a9wx2GJ7n6LmTz395vjTDHYXe5ZLy4exhMOuxu5l8MdYnueIjIhG39629zwGB1mq0YqrLFbsrTxe/TYmbdNW5v7Fa7qfz395vjVnDHYhxPcd1P57+83xphjsMT3HdT+e/vN8aYY7DE9zu6ItZ7iTo43bcWZ2cqkaDxpHbOxQOPsya4m4QV2v7PYqUnZM1Dmt0pGbmS2tyWhSIs0r5155NdF6Q52qgBIVOAJJ2nZm8ZTagpy1b02/eZc4eacnFaepp9ZpbFAeTq+pMUm+RCZ0ha9kyH3Trf0qDiXalLoS0fmIh5n1mZusk+05qZKysRt3ZNchUBv4C25GaU+iNGlz7VFQ8S/wDE/p9ciSiu2iC1idp3nafSdpqfQjJTktZia8t4zuaVdb+BTrv/AIQairyw05PwO6avNI6ulb3pp5ZvpJHf3mLAew11Tjhio7HMpYpNnVrs5J/TngrS0t+LK11IPrS97FntESg/fqvT7VSU/JeWv3Jp5RUfMgKsEJYNFeAs57jc837LF/CQHuH93VTP1zVefbqKHJZv8e5NHswct8vcr9WCE5LeBpHVEGs7sFVRxYnAHtrxtJXZ6k27ImeVk6h0tYjmK1UxhhueUnM8nrfYOxBUNBOznLWXpyRJVavhXL9ZBVORCgO9oXRjXEyxghRgs8h8WONRrSSN2AfjgcajqTUI3/W9juEcTsc/KLSazSKsQK28S9HAh3hAclj9dz3zHt7K5o03FXer1/fA9qSu7LREVUxGKAsei4xZxLdyAGd89yRsM44G5YHyQfEB3kZ3DNVpt1ZfxrRav8e5NFKCxPXl7lekkLEsxJYkkknJJJyST1k1YSSVkRHxmvTw/aA7midGSXEgjjAzgszMcIiDa0jtuVAN59W8gVxUmoK7OoxcnZEjpfScaRm1tCehyDLKRh7lx5R6oh5Kes5JqOnBt4568lt/e7O5SSWGOnqWnmO+eTfYH9RKq/EflrqTcJ3n0NrrHL4oDydX1Jik/wAhNl9CfNEze7BK39Kr8V8p+XqiWj30V9dw9FWCI0Dm45HXE3SSlTFFJbyxxysN7SLqaypkEgKWOdgOzBqhxfEwjaOrTTt0LVCjJ3b2L1ojmtsYgOkV5265GIX1ImBj05qjPj6stMuhYjw0F4kyLXR1rrNqWsOoBrHEalQ3eDJ3gHONu/NRYq1TLN36kloR2OtBFom5Oqi2UpPkqIi3qA2103xFPN3X1PF/HLY6Glua2wlB1FeBuuNjj3XyMejFdw46rHV36nMuGg/Ax7ljca99cnGAsjRqOASM9EgH3VFa/DxtSj09cyhVd5svPNXyStLu1kkuItdxMyg67r3oSMgYVgN5NUuN4ipTmlF8ixw9KE43aL3PyEsHSONoMpEGCLryALrNrNubaSeJ7KoriqqbaevQsujBpK2h1/8A430b/wBt/mS//uuv/bW/69Dz/wA9PY7Gj+QtjDIJIoNV1zhteQkZBUkZbYcE7d4rmfFVZKzeR7GjCLukRd1zVaPYYVJI+1JWOP5msKlXH1lq7nD4amyq6a5n5FBa1nEn1JBqN6nGwn0gVZp/EU8pr6EM+Ef+rM50lo+W3kMc0bRuPJYY2dY4EdoyK0ITjNXi7oqyi4uzJrSn7Hb9yjZPMFe5PFE8aK39O537So24qGH+WePktPy/wiSXYjh5vX2K5VkhFATnJ7RiEG5uFJgjYKIx41xMdqQJ6dhYjcO01BVqPuR1f2W/sTU4X7T09S56O5ubu+kNxfP0AfHg1ALhRsVAvixqBgAHJ6xmqcuMp0lgpq/79yeNCc3imXbRvNzo+EfuBIeLSkyZ9R732Cqc+MrS526E8aFOPI+pbrRER1CbFSPJ8DkekCvFHiJZ5/c9vSWWRyQ6G0Xdg9HFaS9ZjEZI9abRXjqV6era+ow05aWZCcreQ0EVhcC1ZoFVWmkUd/0uopZUYsdbVGNgBwCc4NT0OKnKrHHny6XI6tGKg8ORh9bRnGjcx3zyb7A/qJWd8R+Wupb4TvPobXWOXxQHk6vqTFJ7kbsmmf6O0un/AMhl/wB1V+I7qW7XqTUdW/Bl05r+QKyKt3dLlDthiI2MOEjjiOocd/VVPjOLaf8AHDzf4J+HoZYpGvgVlF0x3nI5w5DI9taOURSVkmU4Zm3FUI3KNxI2k7sDfrcJwaspz+hRr8Q74YlOTwejXPlXNyqntSFC5P8AMkX2Vb1rJbL1/pEOlPq/QgCKsEJqPNryzlijl7rlLW0XRKHbLOryPqqNbeUADMc5IC7Oqszi+Gi5LAs3f7F2hVaTxPIoPKVgby6IOQZ5iCNoI6VsGr9H5cei9CrU776mucyHzGX+8N+nFWV8R+aunuXeE7j6mh1nlowvnZtGl0ssaLrO8cKqPrFmAra4GSjQu9Lsz+JTdRJEVp3lBLDKsNpPIkVsvRKyOyiRwSZZCAcHWfOM5GAKlpUYyjims3n02RxOo07RehYOS/OvNGwS8HSx7jIoCyL2kDYw7Nh9O6oK3w+LV6eT25ElPimnaRsdndpKiyRsHRwCrDaCDWRKLi7MvJpq6ODSeiop9XpUVijB42YAlHG0MPXjZuOK6hUlDR6njinqec+Vuh5rW6kjuCWckv0n0oYk6/rOcjgQRX0FCpGpBOP02MurBxlZkPUxGSnJ3QrXUuoDqoo1pZMZ1EzjYOLk96qjaSRUVaqqcb8+X76klODkzeuTnJqOERu0YDRrqwxnDCBDtIB3GVt7vxOwHA24VWtKV1fXXx/rZGlCmkTt5dJFG0kjBURSzMdwAGSahjFydkdt2V2ef+WvLme+dlBaO3zhYgcaw65MbyfN3Dt3nd4fhY0lfV7+xm1a8pvwK/orRklxIIogCxySScKqjxnZvJQDaTVidRQV2RRi5OyJa/0usC9z2Lsqggy3K5SSd13EEbViU+KvHedtQxpubx1F0W397kkpqKww+u5btC84LXFldWt0R0ptpujl2DpMRN3rDdr9RG/076tThFCpGcNLrLbMmjXxQcZa2MwrTKZo3Md88m+wP6iVnfEflrqW+E7z6G11jl8UB5Or6kxS7c0ujlnu5Y3GUNtIGHWDJECvrGRVLjpuFNNa39yzwyvJrwN6VQAABgDYAOArDNErfOJpo2ljLIpxI2I4zxDPsyO0DLeqrHC0v5KqT0Iq08MGzzmBX0JlE9yl7yGyg8y36Vv4p3Mn+nUqvRzlOXjb6E1TJRXh6kDVghJ/SfgrG2h8qZnunH1dsMHq1VdvvVXh2qspbZflk0uzBLfMgKsEJv3NLo7obBcnvpGMrL5uuq6g9JQK33qwuOniq9Mv3zNPh44YFzqmTmUc5H7NczXh2SNElvbdYdg3TSj+CM4B65K0+E7cFT5Xu/wvNlSv2W5eSMlArWKAoDUeZPTzCSSzYkoymWPjqsCA47Acg+kHrrM+I0lZVF0LvCz/ANTYKyS6Ubnd0EJ7IzAeEt8uDx6P/mD0Y777lXeBq4KmHk/1FfiIYoX2MQ0dYyTypFEus7nAH5kngANpPACtmc1COJmfGLk7I2Dm00ZGSeiOtBbtjpMfObrHfy/ZxqdVBu74tvwayeLnL/bV8tlt1fMv0IrlovuzSKzyyZhz36ZKxRWqn94ekk/gUjVB7C237laXw6leTm+RU4udkomUaL0dJcSCKIZY7dpwqqPGdm4KBtJrUnNQV2UoxcnZEnpXSMcUZtbQ5Q46efGGuGHAcRCDuXjvNRQg5PHPyW39kkpKKwx+u5A1YIRQCgNG5jvnk32B/USs74j8tdS3wnefQ2uscvigPJ1fUmKbLzG6PC2885G2SQID9VFz+bH2Vj/EZ3mo7F/hI9ls0ys4tmVc+133lrFwLSSH7oVR/rNafw2OcpFPi3kkZRaWxlkSNfGkZUHpZgo/E1qSlhTexTiruxKcsrkSXtwV8VXMa/wRgRLjswv41Hw8bUo3/b5ndV3myN0fZtNLHEvjSOqD0sQufxqSclGLk+RxFXaRIcrbtZLuUp+7QiKMcBHEojXHYdXPrqOhFxpq+rz+uZ1Vd5OxxcndGi4uI42OI8lpW82JAXkOeHeg+siva08EG1ry68hTjilY2nmr0kbmG5mIxr3TkL5qCKIIvqUAeqsfjYYJRjsvyy/w8sSb8S7VTJzC+ei4ZtIBCe9SFNUcBrFix9JwPYK2vh6SpX8TP4p9uxQqvlUGgL1oK6+TprWEbLiaWFro8Y4mYalv2HB12+6OFUakf54ylySdvF7/AIRag/42lzevsbvWIaBxXMAkRkYZVlKkdYIwfwr1Ozujxq+R550iBo+JrZSDdSLi4kBz0UfC3U+cdhcjsXrreh/mljfdWi38fYzZf41hWvP2Np5vdHiDR1smMExiRv4n78/nj1Vj8VPHVk/3IvUY4YJFiqAlMK5yIZLvS7wxDWZFjQbcBVCCVmY7lUa5ya2uEcafDqT/AHl+DPrpzq2RBaU0hHDGbW0bWQ46e43Gdh5K9UAO4eVvNTwg5PHPyW39kcpKKwx83uQFWCEUAoBQGj8xynuuc4OBBgngCZEwM9ew+w1nfEflrqW+E7zNqrHL4oDydX1Jim/c0K40ZF2vKT/NYf0rC475z8vQ0+G+Wi51TJzHefb99a/Zyf6krW+G92XkUuL1RTuQ6gXaynxYEluD/wCONmX/AB6tW+J+Xh3svqV6PevsQOSdp2nie3jVgiJ/kj4Mz3X/AG0LFD/bSeBh/Fi33Kr1+1aG7+yzZNSyvLYgAKsEJYLLwFhLLukum6CPr6FMPOw7C2onqaq8u3VS5Rz8+XuTLswb3NO5kPmMv94b9OKs74j81dPctcJ3H1NDrPLRg3PJ/wASP2Mf5vW58P8Ak+ZncV3yj1dKxP8AJyBYka9lUFYm1YEO6W4xlcjiieO33RxqvWbk/wCOPPXwX96E1NWWN/rIuC4Z7hZHYs7SqzMd5YuCT7alcUoNLY4TbldnqavmTXFAeXOUmy6uvtpv1Gr6Wj3I9EZM+++p6csUAjQDcFUD2Cvm5as1Voc9eHphPOXpcJdXUEClC7KbiQ+NKdRNWMdUQGNnE5z27fB0rwjKXLRbf2UOInZuKKJV4qCgFAKAmNE6EDp09w/Q2wONfGXlYb44VPjN2+KvHdioZ1bPBFXl6dSWMMsUtDQ+afTPS3UkUSCG3SElIhtJbpEBkkfe8hHE7BuHbn8bSwwUm7tvX28Czw87yaWSNWrMLgoDydX1Jim68zFyG0fq8Y5ZF9uJP91YfxCNqt90aXCu8C+VSLBk/PvbfNJOA6VD6TqMPyatT4bLvLoU+LWjKJobwdley7i/Q2ynr13Msg92Me2rtTOpCPV/hepXhlCT8iBqwQk/d+C0dDH5VzK07dfRx5hiB7C3SN6hVeParN7K3m82TPKmluQlvA0jqiDLOyqo62YhVHtIqdtJXZEld2RMcr516cQRnMVsggQ8GKkmV/S0hY59FQ8OnhxPWWft9iSq87LlkalzIfMZf7w36cVZvxH5q6e5b4TuPqaHWeWjBueT/iR+xj/N63Ph/wAnzM7iu+VTQ2jGuJliQgZyWc+LGgGXkb6qjJ/DjVmpUUI4mQwi5Ox2eUWk1ldUhBW3hXo4VO/VzlpG+u7d8fUOFc0YOKvLV6+3ke1JXdlojg5P25kurdB5U0Q9Wuufwrqq7U5PwZ5TV5JHqKvmjXPx2ABJ2AbT6KA8qX0/SSSP57O3vMW/rX08VhSWxjyd22enOT110trBIPLijb1lATXzdWOGbXia0HeKZIVwdHnznXtimlJzwcRuPR0ap+amt7gpXorwM3iVaoyo1bK4oBQFih0XHaqst6NaQjWjs84Zhwec70j+r4zdgzVZ1JVHhp6c5e27JlFQzn9PcitLaVluX15WzgaqqBqoiDciKNiqOofjUtOnGCsjiU3J3ZeeY755N9gf1Eql8R+WupY4TvPobXWOXxQHk6vqTFNg5mr5IoBG2xriabUPWY44cr7Cx+7WRx8XKV1yS+9y/wAK7RtuajWaWync7GijPo+QqMtCRMPQuQ/+AsfVVvgqmCqvHIg4iOKDMd0l4PR9pHxlea4YdmVgiPowr+2taHaqye1l+WUpZU0t8yFt4GkdUQZZ2CqOtmIUfianbSV2RJXdiX5Yzqbpo0OY4FW3j/hiGoT621m+9UPDpqF3q8/qSVn2rLlkcvJTwQnvD/06Yj7biTKRbOOr3z/dFeV+1anvr0Wp7SyvPb1K/VgiNw5k4iLByQQGncqesBI1JHrBHqrF+ItOquhocKux5mg1QLJg3PL/AMSP2Mf5vW58P+T5mdxXfIrSH7Hb9zjZcThWuDxji2NHB2Mdjv8AdG2pI/5Z4+S08Xzfscy7EcPN6+xXKskBeuZ/QxmvhMR3lupYnhrsCqD2azfdHXVHj6uGnh5ss8NC8r7G71iGiVTnN0yLawlwcPKOiTry4IYj0LrH1CrPB08dVbLMhrzwwZgWjbCSeRYolLOxwAPxJO4ADaSdgrenNQWKRmxi5OyN35s9IQm2NrHL0rWxCM+MK2tlspxMYOsoJ36mdxFYfFwkp42rYv36mlQksOFO9i41UJjI+fLRR1oLoDZgwue3JeP/AH1q/DqmsPMpcXHSRlVahSOaytHldY4kZ3Y4VVGST8O3cK5lJRV3oepNuyLB00VhsjKTXg3y7Ghtz1R52SSjzz3qndk5qvaVbXKO3N9dkTXVPTN+hXJpWdizsWZjlmYkkk7ySdpNWUklZELd9T4r08NG5jvnk32B/USs74j8tdS3wnefQ2uscvigPJ1fUmKWS5unhstHPG2q4lupVI4ESRKD/hqsoqVSaeyXqTtuMIteJt3I3lPHf24kXAkGBLHxR/6qd4P9QQMbiKDoys9ORfpVFON0TzKCCCMg7CDuIqAkMI51tAvbzxlUItViSKJhkhdXJKMeDZJO3fnsONvgqqnF3favdmdxMGpLYhORuEme5Pi2sTzdhk2Rwr6TIyn7tTcRnFQ/6dvf7EdLJ4tiBJ4k7eJ/M1YIiyaXgZIbWxjUtK37RKigljLKo6JMDblYtXZ9c1WptOUqr00XRa/Vk81ZKC11Iy20LM9yLXV1ZS+oQfII8ZjjZhRlsjgKllVioY+RGoNywm5c2t+ktvKIv3EUxhh6zGkceGPazFnP8VYnFwcZLFq1d/c0aMk07aIt1VSYyXnBt1iv3vZlDJFHEsKHdNcd8VU/UQd+3oA44rU4WTlS/jjq27+C/vRFSskpY3y9TLLm4aR2kkYs7EszHeSTkmtSKUVZFFtt3ZL8muS1zeuBCh1M99KwIjUce+4nsGT+dQ1uIhSXaeexJTpSm8jf+S/J+KygWGLbxZzvdzvY/kBwAArCrVpVZYmaUIKCsiRvLpIkaSRgiKMsxOABUcYuTsjptJXZgXK7Tkulr1VhVigykEe443tI3VnGSTsAA6ia3aFKPD07y8zOqzdWdkdLSN9HbRta2rBiwxcXI/5vXFGeEAO8+WezGe4Qc3jn5Lbxfj6HEpKKwx83+8jh5H8oWsblZlBK+LIg8pDjI9I2Edo7a94iiqsMIpVMErno3Rt/HPEksTB43GVYf+7CNxB2g18/ODhLDLU1IyUldHX5Q6HS7t5IJPFcb+KsNqsO0HBrqlUdOakjycVJWZgE3I25Sd4ZFEax988797CsecCTX4g8FG3OzGw43VxMHBSWd+XPoZv8MsVn9T5vdMRxI0FlrKjDEtww1Zpx1D6OL6g2nyuIpGm5PFU8lyXuw5pLDD67kBVghO1o/R0s5YQxtIVUu2qM6qgEkk8N3r3DJric4w7zsdRi5aHVrs5NG5jvnk32B/USs74j8tdS3wnefQ2uscvigPJ1fUmKT2n9lro9f7GV/euZPhVel8yb8V6Es+5H95nc5KaTktLW6uYiFk6S2iQkAja0kjgg7wVXHrrmvCNScYPTNndKThFyXgafyO5yILsrFIDFOc97tZGwCxKtw2AnDYxjeazK/BSp5rNFqlxEZ5PUuEscc8ZDBJI3G0HDow/Iiqibi8smT5NFTvebW1MUsUJeAStGz6p1wdTWKqNfOFy2tjO8CrceNqKSlLO35IXQjZpZXIqx5n7dXDSTyyAEHVARQcHODsJweOMVJL4jNqySRwuEitWXI2dpaGS4YRxM5LSTOQCc8NdjnHAKNnUKqYqlS0NfAntGOZl/LjS1v4W8ttbpLpe50YjVyibLiZQduCNSIE4Oxq0uGpzypz0jn7L8lSrKOco88vcsnMh8xl/vDfpxVX+I/NXT3JOE7j6mh1QLRBcoOSVreurXCM5QEKOkkQAE5OxWAydm3sFTUuInSVoEc6cZ6nFY8hdHxHKWsZI4vmX9QmupcVWlrL8eh5GjBaInWZI12lUUdeFUD8hUGbZJoVPTvOTY24IWTp34LFhh638Ue0nsq1T4KrPVW6kM+IhHxMp0/wAprzSsyRAd6zeDt08XPnMT4xA2ljgAAnA21qUqFPh4uX3Kc6s6rt9jr6QvY7WNrW2YO7jVublfL64YjwhHFt7nswK6hF1Hjn5L8vx9DmTUVhj5v8dCu1YIhQFh5IcsJ7B/B9/Exy8LHvT2g+S3aPWDsqvX4aFZZ67k1KtKnobjoHlbb3MMcuTD0hKos2Iy7DeEJOHHaufbWLU4ecJNa22/cjQhUUlckdMaIhuozFOgdCc4ORg8CCNoPaKjp1JU3ii7M6lFSVmUS85nrYnMc8yDqOq4HYNgPtJq7H4jNapFd8JHkzl0fzQ2iHMsksv1ciNT7o1v8VeS+I1Hokj2PCwWpZbm8sdGQ4JigTgigaznsUd8x7dvbVZRq15bslbhTWxgRsDdXMgs4nKFmZVOB0cZJOXbxVUdZOK3cf8AHBfyPP1M3Djk8CNF5pLO3iupUSbppuhOu6fuFGuneIx2uc+VsGzZms/jpTlBNqyv5/0WuHjGMmk7s1eswuCgPJ1fUmKT3KrYtkvVZQn3mkf+tQUP9/8A6f4Jqv8Ar0E/eaMiHGW6lf0iOJIx+LtXizrvwS+7PHlTXixyV7xbuf6K2dVPVJMRAvrwzeylfNxju/TM9pZXlsvUjNG308RAt5JEYkACN2TWY7AMA7alnCEu8iOMpLRlx5T8tr2G4aGG6bVhVImbCNryIoErksp2l9b2VUo8LSlDFKOufsWKlaalZPQXXLG+WwV3uXMtxIejICqUhi2Ow1FG1pDq+hDXi4ak6tlHJL7v+g601C7ebKtZQzX1xHG0ju7tjXkYvqLvdyWOwKoLH0Vak40oNpEKxVJJNn1yl0ks85MYxDGqxQr1RJsUntY5Y9rGlGDhHPV5vqKksTy0OjDeyIMJI6DfhXZRnrwDXbhF6o5UmtCy6R0hNaWwgMsvdM4WSYmR9aGLY0UIycq7bHbccaoqtCEak8Vslp4vm/YmlNwja+b+xXvlWf6eb+a/xqx/HDZfQixy3LJbaQmsoBNJLIbmZfARs7MIojsNwyk+M20ID2t1VWcI1ZYUuytfF7e5MpShG7eb/blTmlZzl2Zj1sSx9pq2kloV229TksbN5pFiiUvI5wqjeT8OJO4AV5KSirvQJNuyJu/vEtI2trZg8jjVubldzdcER+iHlNvcjq2VBGLqPHPTkvy/H0JW1BYY683+EV2rJCKAUPSxx6NiswJLxdeYgNHZ5xjO0PcEbVXj0fjHZnAzVZzlVdqem/t7kqioK8tdvch9K6SkuJDJM2s2MAYwqqNyKo2Ko6hU1OEYK0SOUnJ3ZzaP09dQbIriVAPJDtq+6Tj8K5lRpy7yR7GpKOjJVecDSQ/6pvWkR/NKj/8AHR/59Tv/ANFTc691y0v5BhruXb5pEf8AoAr1cNRjpFHjrVHzOQaEEeJtISOmt3wgHfXUo4Ehv3a/Wfbs2CvP5W+zSV/HkvfyPcFs6j9zqaU0+8idDEiwW/0EecMfOkc99I3a2zqAruFFReJ5vd/jY5lUbVlki38x3zyb7A/qJVT4j8tdSfhO8+htdY5fFAeTjX1Jik7yw2SwpxS1tEPp7nRj+dQcP3W92/Ulq6peCHKHvbewi6oHl/mzyMP8KrSlnOcvG30R7UyjFeB+p4PRjcDcXIHpjgj1ifRryD2V4+1W6L7v+kNKfV+h+ci4x3T0zjKWyPcMOsxjwY9chQV7xD7GFavL6/0eUV2rvlmRdpbyXEyoO+klcDJ4u7bSfWcmpJNQjfkjhJydtzv8rLxXuCsZ8DAqwRdqR97rfebWf71cUItQu9Xm/M7qyTllosjs2v7NYvJulu9aKPrW3U+Gf77Yj9AauZf5KqXKOfny+mp6uzC/N+hXqsEJPcm7dY1a9mUNHCQIkO6a43on8Cjv27ABxqvWbk/446vXwX7kiamrdt6L1Ia6uGkdpJGLO7FmY7yxOSanjFRVkRNtu7JjQViiRm8uV1okbViiP/UTDyfsl3ufVtJxUFWTb/jhrzey99iWEUlilp6kVpC+eeV5ZW1nc5Y/gABwAGABwAFTQgoRUVoRyk5O7PmztHlkWOJS7ucKo3k/+8eFJSUVd6HiTbsidvrtLONra3YPM41bi5XdjjBCfo8+M/lkdVQRi6rxz05L8vx9CVtQWGOvN/hFcqyQigOxYWMk0ixxIXdtyjf2nqAHEnYK5lOMVeTyOoxcnZE6bqKw2QFZrvc1wO+igPEQg7Hk/tDsHAbzUGGVbvZR25vr4eBLdU9M3vt0K5I5YlmJLEklickk7SSTtJPXVhK2RCfNengoCS0RoSW4DMuqkSePPIdSJPSx3n6oyeyoqlWMMnrstSSFNy6Ej8rw2uyyXXl43kqjWHX0MRyIx9Zstt4VH/HKp8zTZfl8/Q6xxh3Pr7FellZmLMSzMclmJJJ4kk7SasJJKyIm76nzXp4aNzHfPJvsD+olZ3xH5a6lvhO8+htdY5fFAeTH3H0V9SYxYeX+y/nHm9EvuwRr/Sq/C/KX7zZLX77PzlsNW5EXCCG3hH3YEJ/xFqcNnDFu2/uK3etshyn7yOyg8y3EjDiHndpWB+70dKOcpy3fpkKmSjHw9T9i8Do5z5V3MEH2MGHcj0yMg+5R9qsv/wAr7v8AoLs0+v4P3k0ehiuLw7DGvQwn+3lBGsO1I9dvWKVu3KNPfN9F7sU+ynMjdB6MNxPHCDqhj3zcEQDWdz2BQT6qkqzwRcjiEcUrHLyj0kJ5yyDViULHCvmwoMIPSdrHtY15Rg4Rs9efU9qSxSy0ODRGjXuJkiTALHax2KijazseCqMk+iuqk1COJnMIuTsjt8o9JJIyRwZFtACkIOwtty8rDz3bvj2YHCuKMHFNy1evt5HVSSbstEfGgdFCZmeRtS3iAaaXqXOAi9cjHvVHr4V7VqYVZZt6L95IQhi10R8ad0qbiQELqRINSGIeLHGNy9rHezbySeylKngXjze4nPE/A6lpavK6xxqXdzhVG8n/AN48K7lJRV3ocpNuyJ69uks0a3t2DzuNW4uV3AcYIT5nnP5WMbqgjF1XjlpyX5f4JW1TWGOvNlbqyQCgJLQ2hnuCxBCRJtlnfZHGO08WPBRtJ9tRVKqh4vkubJIQcum529IaZRI2t7MMkTbJJm2TXH8RHiRdUY9ecmuYUm3jqa8lyX9+J7KaSwx09SCqciFAcltbtI6pGrO7HCqoLMT2AV45KKuz1Jt2RP8Aybb2m27PTTjdaRt3qH+3mXYD9RMnrIzVfHOp3Mlu/wAL8slwxh3s3t7kZpfTMtwV6QgImyOFBqRRjqRBsHp3nialp0ow0+vNnE5uWpH1IcCgFAaNzHfPJvsD+olZ3xH5a6lvhO8+htdY5fFAeUYI9ZlXzmA9pAr6huyuYyV3YsHKCPp9LTJ592Y/83o6r0ngoJ+F/tcln2qrXidfToNzpKZV3y3LIvoMvRr+GK6p/wCOinsvxc8n2qj6nxywuhJe3DL4okKJ/DGBEmPUor3h44aUU/2+Z5Vd5s5+WZ6OSO2G61hSM43dKR0kx99iPu1zw+ac/wDp/bRHtXJqOx+8p/Ax29nuMSdLMP8A7EoDMD2omovtpR7TlU3yXRe57UySh+3P2L9msS26a8yi9a2qt4Q/+RwF7VQ0f+SrblH1/oLsQvzfoV6rBCWO8/Yrbod1zcqGm64oDhkh7Gfxm7NUVWj/AJZ4v9Vp4vfy5Ez7Ebc36EPorRr3EqxRgazcTsVVG1nY8FA2k1NOahHEyOMXJ2R39P6RQqttbE9zREnWIwZ5cYadh27lHBfSajpQd8c9X9lt7ndSS7sdF9/EirS2eV1jjUu7HCqNpJ6qllJRV2cJNuyJ+8uUskaCBg1ww1bi4U5CjjBCerzn47hsqCMXVeKWnJfl/glbVNYY682VurJAKAm9GaFURi4u2MVufEUY6WcjyYlPk9ch70dpqCdV3wQzf2XX2JYwVsUtPU6+mNNNOFRVEUCfu4EzqL9Yk7XkPF22nJ3V1TpKObzb1f7yPJzcsuWxGVKRigJnR2gGZBPcOLe3O6RwS0nZDH4znt8UdeyoZ1knhirvbbq+RLGndXlkjluOUAjUxWSGCNhh5Sc3Eo+tIPEX6iYHWTmuVRcniqO725L98T11LK0MvUgasEIoBQCgOzo/R8s76kMbyP5qgnHaeAHadlcTnGCvJ2OoxcnZGoc0eiVgupQ08TzdCdaGM9JqDXTOtKO81s7NUE+ms3jqjnBWWV9X7FzhoYZPPM1issuCgPLnJ9Q11br1zwj2yKK+lq5U5PwfoZFPvIndCsH0yXO4XNxMfQhlm/21BUy4a3gl6IljnW8zpcipP2vp2wRBHNct6UjZl/zCld8Qv8eFc7L98jml377ZnFyOhV7pHk2xwhriU/ViHSH2sFX71e8Q2qdlq8l5nlJXld8szl5NAT3bXE+1I9e6n7dU6+r96QquPrV5W7FPBHV5L96HtPtTxPqdbRsDX1337YMjNJNJwRNskr9gAzj1CuptUqeXLT8HMU6kszi5QaVFxOzqNWMAJEnmQoNWNfZtPaTXVKngjZ68+vM8qSxSud3k3boiveTANFCQI0O6a43pH/Cvjt2ADjXFaTbVOOr+y3/CO6aS7b0XqRM88k8pZiZJZWzs2szsdwA4k7AB2VKkoRsskiNtyZN6WmWzia0jYGZ8d1ygg4xtFshHkqfHI8ZhjcMVBBOrL+R6cl+fYkl2FhWvP2IG1gaR1jjUu7EBVXaSTwFWJNRV2RJNuyJ+7uksUaCB1a5YFZ7hTkRjjBCfwZ+O4VXjF1XikuzyX5f4RM2qawrXcresOyrJAfq7SANpOwAbSTwAHXQ9LGtjFZAPdBZbneloT3sezIa4I9vRDadmcA1Wxyq5QyW/t7kuFQV5a7e5C6T0nJcSGSZ9ZzszsAAG5VA2Ko4AbKnhTUFaKI5ScndnV1h110cnc0Xo2W4fUhQu2MnGxVHFmY7FXtJFcTnGCvJnUYOTsiW6W0s/FKXlwPKO21iP1RvmbtOF7DUVqlXXsr7v29STsw8X9iG0jpKSdzJNIXc8Sdw6gBsA7BgVNCnGCtFWI5ScndnW1h110cjWHXQDWHXQHf0Voia5JEMZfHjNsVEHWzthVHpNRzqRh3mdxhKWhIm2srf99L3XIP8AlQNqQg9TTkZYfZj11Hiqz7qwrd6/T3O7Qjrm/A62kOUssidEpSGH6CEdGh/ix3zntYmuoUIxeJ5vdnMqratovAtvMjnuufVxnuc4ztGekTGQOFVfiPcV9ybhO8+hpEnKGRAuuiHXRyuqSPChtWNDnOxsNt4bKzlST0/VzLmNo/P/AOnbzF9pp/CjzGTqaNhBBEUYI2ghFBB4HdUOOW5JhR+ro6IHIijB27Qi527Dw40xy3FkfiaOhGcRRjIwcIoyOo7N1MctxZBNHQjOIoxkYOEUZHUdm6mOW4sgujoQCBFGAd41FwduRnZt20xy3FkE0dCM4ijGRg4RRkcQdm7spjluLI+fkuD6GL3F+FMctxhWx9nR0WAvRR4GSBqLgZ34GKY5biyEejolIKxRgjcQigj1gUc5PmLI+fkuD6GL3F+FMctxhWx9RaPiU5WKNT1hFB6jtAo5SerFkfHyVB9DF/LX4Uxy3GFbD5Lg+hi9xfhTHLcYVsfUejoVIKxRgjcQigj14pjk+Ysj8bRkJJJhjJO0nUXaeJ3Uxy3GFbH58lwfQxe4vwpjluMK2HyXB9DF7i/CmOW4wrY5FsYgpURoFbeoVcHqyMYNMUr3uLI4/kuD6GL+WvwpjluMK2HyXB9DF7i/CmOW4wrYfJcH0MXuL8KY5bjCth8lwfQxe4vwpjluMK2HyXB9DF7i/CmOW4wrY5DZR6up0aam/V1Rq568YxXmJ3vcWRx/JcH0MX8tfhXuOW4wrYfJcH0MXuL8KY5bjCtjlgso0OUjRTuyqhTjq2CvHJvVhJI++gXzR7B6aXZ7Y+e5U8xfdFMTPLI5q8PR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data:image/jpeg;base64,/9j/4AAQSkZJRgABAQAAAQABAAD/2wCEAAkGBxQTEhUUExQWFhUXGBgYGBUYFxgVGBgXHRYXFhcYHBgYHiggHxomHR4aITEhJSorLi4uGCA2ODMsNygtLisBCgoKDg0OGxAQGzQkICQvNDQyLCw3LCwsLC4sLywsLCwsLCwsLCwsLCwsLCwsLC8sLCwsLCwsLCwsLCwsLCwsLP/AABEIAOEA4QMBEQACEQEDEQH/xAAcAAEAAwADAQEAAAAAAAAAAAAABQYHAwQIAgH/xABMEAACAQMABQULCQUGBgMBAAABAgMABBEFEiExQQYHE1FhFCIjMkJScYGRktEVNFNic4KhsbMkM3KTwWN0oqOywjVDRFSD8Bdk0hb/xAAaAQEAAwEBAQAAAAAAAAAAAAAAAwQFAgEG/8QAMxEAAgECBAMGBgIDAQEBAAAAAAECAxESITFRBEFxIjJhgbHRBTORocHwE+EjQlIUcmL/2gAMAwEAAhEDEQA/ANx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5T7qfz395vjX0+GOxj4nuSHJ2V2u7ZddzrTxDGsdxkXPGo6sUqcnbkzqm3iR86cvXa5nYO+DNKR3x3GRsca9pwWCOXJCcnieZxaMLyzRR67+EkRPGbynC9fbXs1GMW7aI8jdySudvlRpF3vLlg7YM0mMMQNUOQvHqArijTSpxVuR1Uk3N5kWbt/Pf3m+NS4Y7EeJ7k9yzuHSdYA7fs8MMJwxGXEYeQ79+uzeyoOHinDFbVtk1ZtStsQPdT+e/vN8anwx2IsT3J7QFw8dtd3BdshBbx5Y/vJidYjbvWNXP3qgqxTnGFvF+X9kkG1Fy8iB7qfz395vjU+GOxFie539BW8lxcRQiRxrthm1j3qAFnbfwUMfVXFVxhBysdwvKSVz65Qaaae4kkRmVCcRqGICxqAkYxnzQM9ua8pUlCCT1/IqTcpXRHd1P57+83xqTDHY5xPcsPJy4eCKW9ZmyngbcFiQbh1OWxndGmW28WWq9WKlJU0vF9P7ZLTbinN+XUr3dT+e/vN8asYY7EWJ7jup/Pf3m+NMMdhie47qfz395vjTDHYYnuWDk9IYY2vZWZgh1LdGYkSXGM6xGdqRjvj1nVFV6qUn/HHz8F/ZLBuKxvy6kFJfSsSzSOWJJJLHJJOSd/XU6hFZWInJvmfHdT+e/vN8a9wx2GJ7n6LmTz395vjTDHYXe5ZLy4exhMOuxu5l8MdYnueIjIhG39629zwGB1mq0YqrLFbsrTxe/TYmbdNW5v7Fa7qfz395vjVnDHYhxPcd1P57+83xphjsMT3HdT+e/vN8aYY7DE9zu6ItZ7iTo43bcWZ2cqkaDxpHbOxQOPsya4m4QV2v7PYqUnZM1Dmt0pGbmS2tyWhSIs0r5155NdF6Q52qgBIVOAJJ2nZm8ZTagpy1b02/eZc4eacnFaepp9ZpbFAeTq+pMUm+RCZ0ha9kyH3Trf0qDiXalLoS0fmIh5n1mZusk+05qZKysRt3ZNchUBv4C25GaU+iNGlz7VFQ8S/wDE/p9ciSiu2iC1idp3nafSdpqfQjJTktZia8t4zuaVdb+BTrv/AIQairyw05PwO6avNI6ulb3pp5ZvpJHf3mLAew11Tjhio7HMpYpNnVrs5J/TngrS0t+LK11IPrS97FntESg/fqvT7VSU/JeWv3Jp5RUfMgKsEJYNFeAs57jc837LF/CQHuH93VTP1zVefbqKHJZv8e5NHswct8vcr9WCE5LeBpHVEGs7sFVRxYnAHtrxtJXZ6k27ImeVk6h0tYjmK1UxhhueUnM8nrfYOxBUNBOznLWXpyRJVavhXL9ZBVORCgO9oXRjXEyxghRgs8h8WONRrSSN2AfjgcajqTUI3/W9juEcTsc/KLSazSKsQK28S9HAh3hAclj9dz3zHt7K5o03FXer1/fA9qSu7LREVUxGKAsei4xZxLdyAGd89yRsM44G5YHyQfEB3kZ3DNVpt1ZfxrRav8e5NFKCxPXl7lekkLEsxJYkkknJJJyST1k1YSSVkRHxmvTw/aA7midGSXEgjjAzgszMcIiDa0jtuVAN59W8gVxUmoK7OoxcnZEjpfScaRm1tCehyDLKRh7lx5R6oh5Kes5JqOnBt4568lt/e7O5SSWGOnqWnmO+eTfYH9RKq/EflrqTcJ3n0NrrHL4oDydX1Jik/wAhNl9CfNEze7BK39Kr8V8p+XqiWj30V9dw9FWCI0Dm45HXE3SSlTFFJbyxxysN7SLqaypkEgKWOdgOzBqhxfEwjaOrTTt0LVCjJ3b2L1ojmtsYgOkV5265GIX1ImBj05qjPj6stMuhYjw0F4kyLXR1rrNqWsOoBrHEalQ3eDJ3gHONu/NRYq1TLN36kloR2OtBFom5Oqi2UpPkqIi3qA2103xFPN3X1PF/HLY6Glua2wlB1FeBuuNjj3XyMejFdw46rHV36nMuGg/Ax7ljca99cnGAsjRqOASM9EgH3VFa/DxtSj09cyhVd5svPNXyStLu1kkuItdxMyg67r3oSMgYVgN5NUuN4ipTmlF8ixw9KE43aL3PyEsHSONoMpEGCLryALrNrNubaSeJ7KoriqqbaevQsujBpK2h1/8A430b/wBt/mS//uuv/bW/69Dz/wA9PY7Gj+QtjDIJIoNV1zhteQkZBUkZbYcE7d4rmfFVZKzeR7GjCLukRd1zVaPYYVJI+1JWOP5msKlXH1lq7nD4amyq6a5n5FBa1nEn1JBqN6nGwn0gVZp/EU8pr6EM+Ef+rM50lo+W3kMc0bRuPJYY2dY4EdoyK0ITjNXi7oqyi4uzJrSn7Hb9yjZPMFe5PFE8aK39O537So24qGH+WePktPy/wiSXYjh5vX2K5VkhFATnJ7RiEG5uFJgjYKIx41xMdqQJ6dhYjcO01BVqPuR1f2W/sTU4X7T09S56O5ubu+kNxfP0AfHg1ALhRsVAvixqBgAHJ6xmqcuMp0lgpq/79yeNCc3imXbRvNzo+EfuBIeLSkyZ9R732Cqc+MrS526E8aFOPI+pbrRER1CbFSPJ8DkekCvFHiJZ5/c9vSWWRyQ6G0Xdg9HFaS9ZjEZI9abRXjqV6era+ow05aWZCcreQ0EVhcC1ZoFVWmkUd/0uopZUYsdbVGNgBwCc4NT0OKnKrHHny6XI6tGKg8ORh9bRnGjcx3zyb7A/qJWd8R+Wupb4TvPobXWOXxQHk6vqTFJ7kbsmmf6O0un/AMhl/wB1V+I7qW7XqTUdW/Bl05r+QKyKt3dLlDthiI2MOEjjiOocd/VVPjOLaf8AHDzf4J+HoZYpGvgVlF0x3nI5w5DI9taOURSVkmU4Zm3FUI3KNxI2k7sDfrcJwaspz+hRr8Q74YlOTwejXPlXNyqntSFC5P8AMkX2Vb1rJbL1/pEOlPq/QgCKsEJqPNryzlijl7rlLW0XRKHbLOryPqqNbeUADMc5IC7Oqszi+Gi5LAs3f7F2hVaTxPIoPKVgby6IOQZ5iCNoI6VsGr9H5cei9CrU776mucyHzGX+8N+nFWV8R+aunuXeE7j6mh1nlowvnZtGl0ssaLrO8cKqPrFmAra4GSjQu9Lsz+JTdRJEVp3lBLDKsNpPIkVsvRKyOyiRwSZZCAcHWfOM5GAKlpUYyjims3n02RxOo07RehYOS/OvNGwS8HSx7jIoCyL2kDYw7Nh9O6oK3w+LV6eT25ElPimnaRsdndpKiyRsHRwCrDaCDWRKLi7MvJpq6ODSeiop9XpUVijB42YAlHG0MPXjZuOK6hUlDR6njinqec+Vuh5rW6kjuCWckv0n0oYk6/rOcjgQRX0FCpGpBOP02MurBxlZkPUxGSnJ3QrXUuoDqoo1pZMZ1EzjYOLk96qjaSRUVaqqcb8+X76klODkzeuTnJqOERu0YDRrqwxnDCBDtIB3GVt7vxOwHA24VWtKV1fXXx/rZGlCmkTt5dJFG0kjBURSzMdwAGSahjFydkdt2V2ef+WvLme+dlBaO3zhYgcaw65MbyfN3Dt3nd4fhY0lfV7+xm1a8pvwK/orRklxIIogCxySScKqjxnZvJQDaTVidRQV2RRi5OyJa/0usC9z2Lsqggy3K5SSd13EEbViU+KvHedtQxpubx1F0W397kkpqKww+u5btC84LXFldWt0R0ptpujl2DpMRN3rDdr9RG/076tThFCpGcNLrLbMmjXxQcZa2MwrTKZo3Md88m+wP6iVnfEflrqW+E7z6G11jl8UB5Or6kxS7c0ujlnu5Y3GUNtIGHWDJECvrGRVLjpuFNNa39yzwyvJrwN6VQAABgDYAOArDNErfOJpo2ljLIpxI2I4zxDPsyO0DLeqrHC0v5KqT0Iq08MGzzmBX0JlE9yl7yGyg8y36Vv4p3Mn+nUqvRzlOXjb6E1TJRXh6kDVghJ/SfgrG2h8qZnunH1dsMHq1VdvvVXh2qspbZflk0uzBLfMgKsEJv3NLo7obBcnvpGMrL5uuq6g9JQK33qwuOniq9Mv3zNPh44YFzqmTmUc5H7NczXh2SNElvbdYdg3TSj+CM4B65K0+E7cFT5Xu/wvNlSv2W5eSMlArWKAoDUeZPTzCSSzYkoymWPjqsCA47Acg+kHrrM+I0lZVF0LvCz/ANTYKyS6Ubnd0EJ7IzAeEt8uDx6P/mD0Y777lXeBq4KmHk/1FfiIYoX2MQ0dYyTypFEus7nAH5kngANpPACtmc1COJmfGLk7I2Dm00ZGSeiOtBbtjpMfObrHfy/ZxqdVBu74tvwayeLnL/bV8tlt1fMv0IrlovuzSKzyyZhz36ZKxRWqn94ekk/gUjVB7C237laXw6leTm+RU4udkomUaL0dJcSCKIZY7dpwqqPGdm4KBtJrUnNQV2UoxcnZEnpXSMcUZtbQ5Q46efGGuGHAcRCDuXjvNRQg5PHPyW39kkpKKwx+u5A1YIRQCgNG5jvnk32B/USs74j8tdS3wnefQ2uscvigPJ1fUmKbLzG6PC2885G2SQID9VFz+bH2Vj/EZ3mo7F/hI9ls0ys4tmVc+133lrFwLSSH7oVR/rNafw2OcpFPi3kkZRaWxlkSNfGkZUHpZgo/E1qSlhTexTiruxKcsrkSXtwV8VXMa/wRgRLjswv41Hw8bUo3/b5ndV3myN0fZtNLHEvjSOqD0sQufxqSclGLk+RxFXaRIcrbtZLuUp+7QiKMcBHEojXHYdXPrqOhFxpq+rz+uZ1Vd5OxxcndGi4uI42OI8lpW82JAXkOeHeg+siva08EG1ry68hTjilY2nmr0kbmG5mIxr3TkL5qCKIIvqUAeqsfjYYJRjsvyy/w8sSb8S7VTJzC+ei4ZtIBCe9SFNUcBrFix9JwPYK2vh6SpX8TP4p9uxQqvlUGgL1oK6+TprWEbLiaWFro8Y4mYalv2HB12+6OFUakf54ylySdvF7/AIRag/42lzevsbvWIaBxXMAkRkYZVlKkdYIwfwr1Ozujxq+R550iBo+JrZSDdSLi4kBz0UfC3U+cdhcjsXrreh/mljfdWi38fYzZf41hWvP2Np5vdHiDR1smMExiRv4n78/nj1Vj8VPHVk/3IvUY4YJFiqAlMK5yIZLvS7wxDWZFjQbcBVCCVmY7lUa5ya2uEcafDqT/AHl+DPrpzq2RBaU0hHDGbW0bWQ46e43Gdh5K9UAO4eVvNTwg5PHPyW39kcpKKwx83uQFWCEUAoBQGj8xynuuc4OBBgngCZEwM9ew+w1nfEflrqW+E7zNqrHL4oDydX1Jim/c0K40ZF2vKT/NYf0rC475z8vQ0+G+Wi51TJzHefb99a/Zyf6krW+G92XkUuL1RTuQ6gXaynxYEluD/wCONmX/AB6tW+J+Xh3svqV6PevsQOSdp2nie3jVgiJ/kj4Mz3X/AG0LFD/bSeBh/Fi33Kr1+1aG7+yzZNSyvLYgAKsEJYLLwFhLLukum6CPr6FMPOw7C2onqaq8u3VS5Rz8+XuTLswb3NO5kPmMv94b9OKs74j81dPctcJ3H1NDrPLRg3PJ/wASP2Mf5vW58P8Ak+ZncV3yj1dKxP8AJyBYka9lUFYm1YEO6W4xlcjiieO33RxqvWbk/wCOPPXwX96E1NWWN/rIuC4Z7hZHYs7SqzMd5YuCT7alcUoNLY4TbldnqavmTXFAeXOUmy6uvtpv1Gr6Wj3I9EZM+++p6csUAjQDcFUD2Cvm5as1Voc9eHphPOXpcJdXUEClC7KbiQ+NKdRNWMdUQGNnE5z27fB0rwjKXLRbf2UOInZuKKJV4qCgFAKAmNE6EDp09w/Q2wONfGXlYb44VPjN2+KvHdioZ1bPBFXl6dSWMMsUtDQ+afTPS3UkUSCG3SElIhtJbpEBkkfe8hHE7BuHbn8bSwwUm7tvX28Czw87yaWSNWrMLgoDydX1Jim68zFyG0fq8Y5ZF9uJP91YfxCNqt90aXCu8C+VSLBk/PvbfNJOA6VD6TqMPyatT4bLvLoU+LWjKJobwdley7i/Q2ynr13Msg92Me2rtTOpCPV/hepXhlCT8iBqwQk/d+C0dDH5VzK07dfRx5hiB7C3SN6hVeParN7K3m82TPKmluQlvA0jqiDLOyqo62YhVHtIqdtJXZEld2RMcr516cQRnMVsggQ8GKkmV/S0hY59FQ8OnhxPWWft9iSq87LlkalzIfMZf7w36cVZvxH5q6e5b4TuPqaHWeWjBueT/iR+xj/N63Ph/wAnzM7iu+VTQ2jGuJliQgZyWc+LGgGXkb6qjJ/DjVmpUUI4mQwi5Ox2eUWk1ldUhBW3hXo4VO/VzlpG+u7d8fUOFc0YOKvLV6+3ke1JXdlojg5P25kurdB5U0Q9Wuufwrqq7U5PwZ5TV5JHqKvmjXPx2ABJ2AbT6KA8qX0/SSSP57O3vMW/rX08VhSWxjyd22enOT110trBIPLijb1lATXzdWOGbXia0HeKZIVwdHnznXtimlJzwcRuPR0ap+amt7gpXorwM3iVaoyo1bK4oBQFih0XHaqst6NaQjWjs84Zhwec70j+r4zdgzVZ1JVHhp6c5e27JlFQzn9PcitLaVluX15WzgaqqBqoiDciKNiqOofjUtOnGCsjiU3J3ZeeY755N9gf1Eql8R+WupY4TvPobXWOXxQHk6vqTFNg5mr5IoBG2xriabUPWY44cr7Cx+7WRx8XKV1yS+9y/wAK7RtuajWaWync7GijPo+QqMtCRMPQuQ/+AsfVVvgqmCqvHIg4iOKDMd0l4PR9pHxlea4YdmVgiPowr+2taHaqye1l+WUpZU0t8yFt4GkdUQZZ2CqOtmIUfianbSV2RJXdiX5Yzqbpo0OY4FW3j/hiGoT621m+9UPDpqF3q8/qSVn2rLlkcvJTwQnvD/06Yj7biTKRbOOr3z/dFeV+1anvr0Wp7SyvPb1K/VgiNw5k4iLByQQGncqesBI1JHrBHqrF+ItOquhocKux5mg1QLJg3PL/AMSP2Mf5vW58P+T5mdxXfIrSH7Hb9zjZcThWuDxji2NHB2Mdjv8AdG2pI/5Z4+S08Xzfscy7EcPN6+xXKskBeuZ/QxmvhMR3lupYnhrsCqD2azfdHXVHj6uGnh5ss8NC8r7G71iGiVTnN0yLawlwcPKOiTry4IYj0LrH1CrPB08dVbLMhrzwwZgWjbCSeRYolLOxwAPxJO4ADaSdgrenNQWKRmxi5OyN35s9IQm2NrHL0rWxCM+MK2tlspxMYOsoJ36mdxFYfFwkp42rYv36mlQksOFO9i41UJjI+fLRR1oLoDZgwue3JeP/AH1q/DqmsPMpcXHSRlVahSOaytHldY4kZ3Y4VVGST8O3cK5lJRV3oepNuyLB00VhsjKTXg3y7Ghtz1R52SSjzz3qndk5qvaVbXKO3N9dkTXVPTN+hXJpWdizsWZjlmYkkk7ySdpNWUklZELd9T4r08NG5jvnk32B/USs74j8tdS3wnefQ2uscvigPJ1fUmKWS5unhstHPG2q4lupVI4ESRKD/hqsoqVSaeyXqTtuMIteJt3I3lPHf24kXAkGBLHxR/6qd4P9QQMbiKDoys9ORfpVFON0TzKCCCMg7CDuIqAkMI51tAvbzxlUItViSKJhkhdXJKMeDZJO3fnsONvgqqnF3favdmdxMGpLYhORuEme5Pi2sTzdhk2Rwr6TIyn7tTcRnFQ/6dvf7EdLJ4tiBJ4k7eJ/M1YIiyaXgZIbWxjUtK37RKigljLKo6JMDblYtXZ9c1WptOUqr00XRa/Vk81ZKC11Iy20LM9yLXV1ZS+oQfII8ZjjZhRlsjgKllVioY+RGoNywm5c2t+ktvKIv3EUxhh6zGkceGPazFnP8VYnFwcZLFq1d/c0aMk07aIt1VSYyXnBt1iv3vZlDJFHEsKHdNcd8VU/UQd+3oA44rU4WTlS/jjq27+C/vRFSskpY3y9TLLm4aR2kkYs7EszHeSTkmtSKUVZFFtt3ZL8muS1zeuBCh1M99KwIjUce+4nsGT+dQ1uIhSXaeexJTpSm8jf+S/J+KygWGLbxZzvdzvY/kBwAArCrVpVZYmaUIKCsiRvLpIkaSRgiKMsxOABUcYuTsjptJXZgXK7Tkulr1VhVigykEe443tI3VnGSTsAA6ia3aFKPD07y8zOqzdWdkdLSN9HbRta2rBiwxcXI/5vXFGeEAO8+WezGe4Qc3jn5Lbxfj6HEpKKwx83+8jh5H8oWsblZlBK+LIg8pDjI9I2Edo7a94iiqsMIpVMErno3Rt/HPEksTB43GVYf+7CNxB2g18/ODhLDLU1IyUldHX5Q6HS7t5IJPFcb+KsNqsO0HBrqlUdOakjycVJWZgE3I25Sd4ZFEax988797CsecCTX4g8FG3OzGw43VxMHBSWd+XPoZv8MsVn9T5vdMRxI0FlrKjDEtww1Zpx1D6OL6g2nyuIpGm5PFU8lyXuw5pLDD67kBVghO1o/R0s5YQxtIVUu2qM6qgEkk8N3r3DJric4w7zsdRi5aHVrs5NG5jvnk32B/USs74j8tdS3wnefQ2uscvigPJ1fUmKT2n9lro9f7GV/euZPhVel8yb8V6Es+5H95nc5KaTktLW6uYiFk6S2iQkAja0kjgg7wVXHrrmvCNScYPTNndKThFyXgafyO5yILsrFIDFOc97tZGwCxKtw2AnDYxjeazK/BSp5rNFqlxEZ5PUuEscc8ZDBJI3G0HDow/Iiqibi8smT5NFTvebW1MUsUJeAStGz6p1wdTWKqNfOFy2tjO8CrceNqKSlLO35IXQjZpZXIqx5n7dXDSTyyAEHVARQcHODsJweOMVJL4jNqySRwuEitWXI2dpaGS4YRxM5LSTOQCc8NdjnHAKNnUKqYqlS0NfAntGOZl/LjS1v4W8ttbpLpe50YjVyibLiZQduCNSIE4Oxq0uGpzypz0jn7L8lSrKOco88vcsnMh8xl/vDfpxVX+I/NXT3JOE7j6mh1QLRBcoOSVreurXCM5QEKOkkQAE5OxWAydm3sFTUuInSVoEc6cZ6nFY8hdHxHKWsZI4vmX9QmupcVWlrL8eh5GjBaInWZI12lUUdeFUD8hUGbZJoVPTvOTY24IWTp34LFhh638Ue0nsq1T4KrPVW6kM+IhHxMp0/wAprzSsyRAd6zeDt08XPnMT4xA2ljgAAnA21qUqFPh4uX3Kc6s6rt9jr6QvY7WNrW2YO7jVublfL64YjwhHFt7nswK6hF1Hjn5L8vx9DmTUVhj5v8dCu1YIhQFh5IcsJ7B/B9/Exy8LHvT2g+S3aPWDsqvX4aFZZ67k1KtKnobjoHlbb3MMcuTD0hKos2Iy7DeEJOHHaufbWLU4ecJNa22/cjQhUUlckdMaIhuozFOgdCc4ORg8CCNoPaKjp1JU3ii7M6lFSVmUS85nrYnMc8yDqOq4HYNgPtJq7H4jNapFd8JHkzl0fzQ2iHMsksv1ciNT7o1v8VeS+I1Hokj2PCwWpZbm8sdGQ4JigTgigaznsUd8x7dvbVZRq15bslbhTWxgRsDdXMgs4nKFmZVOB0cZJOXbxVUdZOK3cf8AHBfyPP1M3Djk8CNF5pLO3iupUSbppuhOu6fuFGuneIx2uc+VsGzZms/jpTlBNqyv5/0WuHjGMmk7s1eswuCgPJ1fUmKT3KrYtkvVZQn3mkf+tQUP9/8A6f4Jqv8Ar0E/eaMiHGW6lf0iOJIx+LtXizrvwS+7PHlTXixyV7xbuf6K2dVPVJMRAvrwzeylfNxju/TM9pZXlsvUjNG308RAt5JEYkACN2TWY7AMA7alnCEu8iOMpLRlx5T8tr2G4aGG6bVhVImbCNryIoErksp2l9b2VUo8LSlDFKOufsWKlaalZPQXXLG+WwV3uXMtxIejICqUhi2Ow1FG1pDq+hDXi4ak6tlHJL7v+g601C7ebKtZQzX1xHG0ju7tjXkYvqLvdyWOwKoLH0Vak40oNpEKxVJJNn1yl0ks85MYxDGqxQr1RJsUntY5Y9rGlGDhHPV5vqKksTy0OjDeyIMJI6DfhXZRnrwDXbhF6o5UmtCy6R0hNaWwgMsvdM4WSYmR9aGLY0UIycq7bHbccaoqtCEak8Vslp4vm/YmlNwja+b+xXvlWf6eb+a/xqx/HDZfQixy3LJbaQmsoBNJLIbmZfARs7MIojsNwyk+M20ID2t1VWcI1ZYUuytfF7e5MpShG7eb/blTmlZzl2Zj1sSx9pq2kloV229TksbN5pFiiUvI5wqjeT8OJO4AV5KSirvQJNuyJu/vEtI2trZg8jjVubldzdcER+iHlNvcjq2VBGLqPHPTkvy/H0JW1BYY683+EV2rJCKAUPSxx6NiswJLxdeYgNHZ5xjO0PcEbVXj0fjHZnAzVZzlVdqem/t7kqioK8tdvch9K6SkuJDJM2s2MAYwqqNyKo2Ko6hU1OEYK0SOUnJ3ZzaP09dQbIriVAPJDtq+6Tj8K5lRpy7yR7GpKOjJVecDSQ/6pvWkR/NKj/8AHR/59Tv/ANFTc691y0v5BhruXb5pEf8AoAr1cNRjpFHjrVHzOQaEEeJtISOmt3wgHfXUo4Ehv3a/Wfbs2CvP5W+zSV/HkvfyPcFs6j9zqaU0+8idDEiwW/0EecMfOkc99I3a2zqAruFFReJ5vd/jY5lUbVlki38x3zyb7A/qJVT4j8tdSfhO8+htdY5fFAeTjX1Jik7yw2SwpxS1tEPp7nRj+dQcP3W92/Ulq6peCHKHvbewi6oHl/mzyMP8KrSlnOcvG30R7UyjFeB+p4PRjcDcXIHpjgj1ifRryD2V4+1W6L7v+kNKfV+h+ci4x3T0zjKWyPcMOsxjwY9chQV7xD7GFavL6/0eUV2rvlmRdpbyXEyoO+klcDJ4u7bSfWcmpJNQjfkjhJydtzv8rLxXuCsZ8DAqwRdqR97rfebWf71cUItQu9Xm/M7qyTllosjs2v7NYvJulu9aKPrW3U+Gf77Yj9AauZf5KqXKOfny+mp6uzC/N+hXqsEJPcm7dY1a9mUNHCQIkO6a43on8Cjv27ABxqvWbk/446vXwX7kiamrdt6L1Ia6uGkdpJGLO7FmY7yxOSanjFRVkRNtu7JjQViiRm8uV1okbViiP/UTDyfsl3ufVtJxUFWTb/jhrzey99iWEUlilp6kVpC+eeV5ZW1nc5Y/gABwAGABwAFTQgoRUVoRyk5O7PmztHlkWOJS7ucKo3k/+8eFJSUVd6HiTbsidvrtLONra3YPM41bi5XdjjBCfo8+M/lkdVQRi6rxz05L8vx9CVtQWGOvN/hFcqyQigOxYWMk0ixxIXdtyjf2nqAHEnYK5lOMVeTyOoxcnZE6bqKw2QFZrvc1wO+igPEQg7Hk/tDsHAbzUGGVbvZR25vr4eBLdU9M3vt0K5I5YlmJLEklickk7SSTtJPXVhK2RCfNengoCS0RoSW4DMuqkSePPIdSJPSx3n6oyeyoqlWMMnrstSSFNy6Ej8rw2uyyXXl43kqjWHX0MRyIx9Zstt4VH/HKp8zTZfl8/Q6xxh3Pr7FellZmLMSzMclmJJJ4kk7SasJJKyIm76nzXp4aNzHfPJvsD+olZ3xH5a6lvhO8+htdY5fFAeTH3H0V9SYxYeX+y/nHm9EvuwRr/Sq/C/KX7zZLX77PzlsNW5EXCCG3hH3YEJ/xFqcNnDFu2/uK3etshyn7yOyg8y3EjDiHndpWB+70dKOcpy3fpkKmSjHw9T9i8Do5z5V3MEH2MGHcj0yMg+5R9qsv/wAr7v8AoLs0+v4P3k0ehiuLw7DGvQwn+3lBGsO1I9dvWKVu3KNPfN9F7sU+ynMjdB6MNxPHCDqhj3zcEQDWdz2BQT6qkqzwRcjiEcUrHLyj0kJ5yyDViULHCvmwoMIPSdrHtY15Rg4Rs9efU9qSxSy0ODRGjXuJkiTALHax2KijazseCqMk+iuqk1COJnMIuTsjt8o9JJIyRwZFtACkIOwtty8rDz3bvj2YHCuKMHFNy1evt5HVSSbstEfGgdFCZmeRtS3iAaaXqXOAi9cjHvVHr4V7VqYVZZt6L95IQhi10R8ad0qbiQELqRINSGIeLHGNy9rHezbySeylKngXjze4nPE/A6lpavK6xxqXdzhVG8n/AN48K7lJRV3ocpNuyJ69uks0a3t2DzuNW4uV3AcYIT5nnP5WMbqgjF1XjlpyX5f4JW1TWGOvNlbqyQCgJLQ2hnuCxBCRJtlnfZHGO08WPBRtJ9tRVKqh4vkubJIQcum529IaZRI2t7MMkTbJJm2TXH8RHiRdUY9ecmuYUm3jqa8lyX9+J7KaSwx09SCqciFAcltbtI6pGrO7HCqoLMT2AV45KKuz1Jt2RP8Aybb2m27PTTjdaRt3qH+3mXYD9RMnrIzVfHOp3Mlu/wAL8slwxh3s3t7kZpfTMtwV6QgImyOFBqRRjqRBsHp3nialp0ow0+vNnE5uWpH1IcCgFAaNzHfPJvsD+olZ3xH5a6lvhO8+htdY5fFAeUYI9ZlXzmA9pAr6huyuYyV3YsHKCPp9LTJ592Y/83o6r0ngoJ+F/tcln2qrXidfToNzpKZV3y3LIvoMvRr+GK6p/wCOinsvxc8n2qj6nxywuhJe3DL4okKJ/DGBEmPUor3h44aUU/2+Z5Vd5s5+WZ6OSO2G61hSM43dKR0kx99iPu1zw+ac/wDp/bRHtXJqOx+8p/Ax29nuMSdLMP8A7EoDMD2omovtpR7TlU3yXRe57UySh+3P2L9msS26a8yi9a2qt4Q/+RwF7VQ0f+SrblH1/oLsQvzfoV6rBCWO8/Yrbod1zcqGm64oDhkh7Gfxm7NUVWj/AJZ4v9Vp4vfy5Ez7Ebc36EPorRr3EqxRgazcTsVVG1nY8FA2k1NOahHEyOMXJ2R39P6RQqttbE9zREnWIwZ5cYadh27lHBfSajpQd8c9X9lt7ndSS7sdF9/EirS2eV1jjUu7HCqNpJ6qllJRV2cJNuyJ+8uUskaCBg1ww1bi4U5CjjBCerzn47hsqCMXVeKWnJfl/glbVNYY682VurJAKAm9GaFURi4u2MVufEUY6WcjyYlPk9ch70dpqCdV3wQzf2XX2JYwVsUtPU6+mNNNOFRVEUCfu4EzqL9Yk7XkPF22nJ3V1TpKObzb1f7yPJzcsuWxGVKRigJnR2gGZBPcOLe3O6RwS0nZDH4znt8UdeyoZ1knhirvbbq+RLGndXlkjluOUAjUxWSGCNhh5Sc3Eo+tIPEX6iYHWTmuVRcniqO725L98T11LK0MvUgasEIoBQCgOzo/R8s76kMbyP5qgnHaeAHadlcTnGCvJ2OoxcnZGoc0eiVgupQ08TzdCdaGM9JqDXTOtKO81s7NUE+ms3jqjnBWWV9X7FzhoYZPPM1issuCgPLnJ9Q11br1zwj2yKK+lq5U5PwfoZFPvIndCsH0yXO4XNxMfQhlm/21BUy4a3gl6IljnW8zpcipP2vp2wRBHNct6UjZl/zCld8Qv8eFc7L98jml377ZnFyOhV7pHk2xwhriU/ViHSH2sFX71e8Q2qdlq8l5nlJXld8szl5NAT3bXE+1I9e6n7dU6+r96QquPrV5W7FPBHV5L96HtPtTxPqdbRsDX1337YMjNJNJwRNskr9gAzj1CuptUqeXLT8HMU6kszi5QaVFxOzqNWMAJEnmQoNWNfZtPaTXVKngjZ68+vM8qSxSud3k3boiveTANFCQI0O6a43pH/Cvjt2ADjXFaTbVOOr+y3/CO6aS7b0XqRM88k8pZiZJZWzs2szsdwA4k7AB2VKkoRsskiNtyZN6WmWzia0jYGZ8d1ygg4xtFshHkqfHI8ZhjcMVBBOrL+R6cl+fYkl2FhWvP2IG1gaR1jjUu7EBVXaSTwFWJNRV2RJNuyJ+7uksUaCB1a5YFZ7hTkRjjBCfwZ+O4VXjF1XikuzyX5f4RM2qawrXcresOyrJAfq7SANpOwAbSTwAHXQ9LGtjFZAPdBZbneloT3sezIa4I9vRDadmcA1Wxyq5QyW/t7kuFQV5a7e5C6T0nJcSGSZ9ZzszsAAG5VA2Ko4AbKnhTUFaKI5ScndnV1h110cnc0Xo2W4fUhQu2MnGxVHFmY7FXtJFcTnGCvJnUYOTsiW6W0s/FKXlwPKO21iP1RvmbtOF7DUVqlXXsr7v29STsw8X9iG0jpKSdzJNIXc8Sdw6gBsA7BgVNCnGCtFWI5ScndnW1h110cjWHXQDWHXQHf0Voia5JEMZfHjNsVEHWzthVHpNRzqRh3mdxhKWhIm2srf99L3XIP8AlQNqQg9TTkZYfZj11Hiqz7qwrd6/T3O7Qjrm/A62kOUssidEpSGH6CEdGh/ix3zntYmuoUIxeJ5vdnMqratovAtvMjnuufVxnuc4ztGekTGQOFVfiPcV9ybhO8+hpEnKGRAuuiHXRyuqSPChtWNDnOxsNt4bKzlST0/VzLmNo/P/AOnbzF9pp/CjzGTqaNhBBEUYI2ghFBB4HdUOOW5JhR+ro6IHIijB27Qi527Dw40xy3FkfiaOhGcRRjIwcIoyOo7N1MctxZBNHQjOIoxkYOEUZHUdm6mOW4sgujoQCBFGAd41FwduRnZt20xy3FkE0dCM4ijGRg4RRkcQdm7spjluLI+fkuD6GL3F+FMctxhWx9nR0WAvRR4GSBqLgZ34GKY5biyEejolIKxRgjcQigj1gUc5PmLI+fkuD6GL3F+FMctxhWx9RaPiU5WKNT1hFB6jtAo5SerFkfHyVB9DF/LX4Uxy3GFbD5Lg+hi9xfhTHLcYVsfUejoVIKxRgjcQigj14pjk+Ysj8bRkJJJhjJO0nUXaeJ3Uxy3GFbH58lwfQxe4vwpjluMK2HyXB9DF7i/CmOW4wrY5FsYgpURoFbeoVcHqyMYNMUr3uLI4/kuD6GL+WvwpjluMK2HyXB9DF7i/CmOW4wrYfJcH0MXuL8KY5bjCth8lwfQxe4vwpjluMK2HyXB9DF7i/CmOW4wrY5DZR6up0aam/V1Rq568YxXmJ3vcWRx/JcH0MX8tfhXuOW4wrYfJcH0MXuL8KY5bjCtjlgso0OUjRTuyqhTjq2CvHJvVhJI++gXzR7B6aXZ7Y+e5U8xfdFMTPLI5q8PR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data:image/jpeg;base64,/9j/4AAQSkZJRgABAQAAAQABAAD/2wCEAAkGBxQTEhUUExQWFhUXGBgYGBUYFxgVGBgXHRYXFhcYHBgYHiggHxomHR4aITEhJSorLi4uGCA2ODMsNygtLisBCgoKDg0OGxAQGzQkICQvNDQyLCw3LCwsLC4sLywsLCwsLCwsLCwsLCwsLCwsLC8sLCwsLCwsLCwsLCwsLCwsLP/AABEIAOEA4QMBEQACEQEDEQH/xAAcAAEAAwADAQEAAAAAAAAAAAAABQYHAwQIAgH/xABMEAACAQMABQULCQUGBgMBAAABAgMABBEFEiExQQYHE1FhFCIjMkJScYGRktEVNFNic4KhsbMkM3KTwWN0oqOywjVDRFSD8Bdk0hb/xAAaAQEAAwEBAQAAAAAAAAAAAAAAAwQFAgEG/8QAMxEAAgECBAMGBgIDAQEBAAAAAAECAxESITFRBEFxIjJhgbHRBTORocHwE+EjQlIUcmL/2gAMAwEAAhEDEQA/ANx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5T7qfz395vjX0+GOxj4nuSHJ2V2u7ZddzrTxDGsdxkXPGo6sUqcnbkzqm3iR86cvXa5nYO+DNKR3x3GRsca9pwWCOXJCcnieZxaMLyzRR67+EkRPGbynC9fbXs1GMW7aI8jdySudvlRpF3vLlg7YM0mMMQNUOQvHqArijTSpxVuR1Uk3N5kWbt/Pf3m+NS4Y7EeJ7k9yzuHSdYA7fs8MMJwxGXEYeQ79+uzeyoOHinDFbVtk1ZtStsQPdT+e/vN8anwx2IsT3J7QFw8dtd3BdshBbx5Y/vJidYjbvWNXP3qgqxTnGFvF+X9kkG1Fy8iB7qfz395vjU+GOxFie539BW8lxcRQiRxrthm1j3qAFnbfwUMfVXFVxhBysdwvKSVz65Qaaae4kkRmVCcRqGICxqAkYxnzQM9ua8pUlCCT1/IqTcpXRHd1P57+83xqTDHY5xPcsPJy4eCKW9ZmyngbcFiQbh1OWxndGmW28WWq9WKlJU0vF9P7ZLTbinN+XUr3dT+e/vN8asYY7EWJ7jup/Pf3m+NMMdhie47qfz395vjTDHYYnuWDk9IYY2vZWZgh1LdGYkSXGM6xGdqRjvj1nVFV6qUn/HHz8F/ZLBuKxvy6kFJfSsSzSOWJJJLHJJOSd/XU6hFZWInJvmfHdT+e/vN8a9wx2GJ7n6LmTz395vjTDHYXe5ZLy4exhMOuxu5l8MdYnueIjIhG39629zwGB1mq0YqrLFbsrTxe/TYmbdNW5v7Fa7qfz395vjVnDHYhxPcd1P57+83xphjsMT3HdT+e/vN8aYY7DE9zu6ItZ7iTo43bcWZ2cqkaDxpHbOxQOPsya4m4QV2v7PYqUnZM1Dmt0pGbmS2tyWhSIs0r5155NdF6Q52qgBIVOAJJ2nZm8ZTagpy1b02/eZc4eacnFaepp9ZpbFAeTq+pMUm+RCZ0ha9kyH3Trf0qDiXalLoS0fmIh5n1mZusk+05qZKysRt3ZNchUBv4C25GaU+iNGlz7VFQ8S/wDE/p9ciSiu2iC1idp3nafSdpqfQjJTktZia8t4zuaVdb+BTrv/AIQairyw05PwO6avNI6ulb3pp5ZvpJHf3mLAew11Tjhio7HMpYpNnVrs5J/TngrS0t+LK11IPrS97FntESg/fqvT7VSU/JeWv3Jp5RUfMgKsEJYNFeAs57jc837LF/CQHuH93VTP1zVefbqKHJZv8e5NHswct8vcr9WCE5LeBpHVEGs7sFVRxYnAHtrxtJXZ6k27ImeVk6h0tYjmK1UxhhueUnM8nrfYOxBUNBOznLWXpyRJVavhXL9ZBVORCgO9oXRjXEyxghRgs8h8WONRrSSN2AfjgcajqTUI3/W9juEcTsc/KLSazSKsQK28S9HAh3hAclj9dz3zHt7K5o03FXer1/fA9qSu7LREVUxGKAsei4xZxLdyAGd89yRsM44G5YHyQfEB3kZ3DNVpt1ZfxrRav8e5NFKCxPXl7lekkLEsxJYkkknJJJyST1k1YSSVkRHxmvTw/aA7midGSXEgjjAzgszMcIiDa0jtuVAN59W8gVxUmoK7OoxcnZEjpfScaRm1tCehyDLKRh7lx5R6oh5Kes5JqOnBt4568lt/e7O5SSWGOnqWnmO+eTfYH9RKq/EflrqTcJ3n0NrrHL4oDydX1Jik/wAhNl9CfNEze7BK39Kr8V8p+XqiWj30V9dw9FWCI0Dm45HXE3SSlTFFJbyxxysN7SLqaypkEgKWOdgOzBqhxfEwjaOrTTt0LVCjJ3b2L1ojmtsYgOkV5265GIX1ImBj05qjPj6stMuhYjw0F4kyLXR1rrNqWsOoBrHEalQ3eDJ3gHONu/NRYq1TLN36kloR2OtBFom5Oqi2UpPkqIi3qA2103xFPN3X1PF/HLY6Glua2wlB1FeBuuNjj3XyMejFdw46rHV36nMuGg/Ax7ljca99cnGAsjRqOASM9EgH3VFa/DxtSj09cyhVd5svPNXyStLu1kkuItdxMyg67r3oSMgYVgN5NUuN4ipTmlF8ixw9KE43aL3PyEsHSONoMpEGCLryALrNrNubaSeJ7KoriqqbaevQsujBpK2h1/8A430b/wBt/mS//uuv/bW/69Dz/wA9PY7Gj+QtjDIJIoNV1zhteQkZBUkZbYcE7d4rmfFVZKzeR7GjCLukRd1zVaPYYVJI+1JWOP5msKlXH1lq7nD4amyq6a5n5FBa1nEn1JBqN6nGwn0gVZp/EU8pr6EM+Ef+rM50lo+W3kMc0bRuPJYY2dY4EdoyK0ITjNXi7oqyi4uzJrSn7Hb9yjZPMFe5PFE8aK39O537So24qGH+WePktPy/wiSXYjh5vX2K5VkhFATnJ7RiEG5uFJgjYKIx41xMdqQJ6dhYjcO01BVqPuR1f2W/sTU4X7T09S56O5ubu+kNxfP0AfHg1ALhRsVAvixqBgAHJ6xmqcuMp0lgpq/79yeNCc3imXbRvNzo+EfuBIeLSkyZ9R732Cqc+MrS526E8aFOPI+pbrRER1CbFSPJ8DkekCvFHiJZ5/c9vSWWRyQ6G0Xdg9HFaS9ZjEZI9abRXjqV6era+ow05aWZCcreQ0EVhcC1ZoFVWmkUd/0uopZUYsdbVGNgBwCc4NT0OKnKrHHny6XI6tGKg8ORh9bRnGjcx3zyb7A/qJWd8R+Wupb4TvPobXWOXxQHk6vqTFJ7kbsmmf6O0un/AMhl/wB1V+I7qW7XqTUdW/Bl05r+QKyKt3dLlDthiI2MOEjjiOocd/VVPjOLaf8AHDzf4J+HoZYpGvgVlF0x3nI5w5DI9taOURSVkmU4Zm3FUI3KNxI2k7sDfrcJwaspz+hRr8Q74YlOTwejXPlXNyqntSFC5P8AMkX2Vb1rJbL1/pEOlPq/QgCKsEJqPNryzlijl7rlLW0XRKHbLOryPqqNbeUADMc5IC7Oqszi+Gi5LAs3f7F2hVaTxPIoPKVgby6IOQZ5iCNoI6VsGr9H5cei9CrU776mucyHzGX+8N+nFWV8R+aunuXeE7j6mh1nlowvnZtGl0ssaLrO8cKqPrFmAra4GSjQu9Lsz+JTdRJEVp3lBLDKsNpPIkVsvRKyOyiRwSZZCAcHWfOM5GAKlpUYyjims3n02RxOo07RehYOS/OvNGwS8HSx7jIoCyL2kDYw7Nh9O6oK3w+LV6eT25ElPimnaRsdndpKiyRsHRwCrDaCDWRKLi7MvJpq6ODSeiop9XpUVijB42YAlHG0MPXjZuOK6hUlDR6njinqec+Vuh5rW6kjuCWckv0n0oYk6/rOcjgQRX0FCpGpBOP02MurBxlZkPUxGSnJ3QrXUuoDqoo1pZMZ1EzjYOLk96qjaSRUVaqqcb8+X76klODkzeuTnJqOERu0YDRrqwxnDCBDtIB3GVt7vxOwHA24VWtKV1fXXx/rZGlCmkTt5dJFG0kjBURSzMdwAGSahjFydkdt2V2ef+WvLme+dlBaO3zhYgcaw65MbyfN3Dt3nd4fhY0lfV7+xm1a8pvwK/orRklxIIogCxySScKqjxnZvJQDaTVidRQV2RRi5OyJa/0usC9z2Lsqggy3K5SSd13EEbViU+KvHedtQxpubx1F0W397kkpqKww+u5btC84LXFldWt0R0ptpujl2DpMRN3rDdr9RG/076tThFCpGcNLrLbMmjXxQcZa2MwrTKZo3Md88m+wP6iVnfEflrqW+E7z6G11jl8UB5Or6kxS7c0ujlnu5Y3GUNtIGHWDJECvrGRVLjpuFNNa39yzwyvJrwN6VQAABgDYAOArDNErfOJpo2ljLIpxI2I4zxDPsyO0DLeqrHC0v5KqT0Iq08MGzzmBX0JlE9yl7yGyg8y36Vv4p3Mn+nUqvRzlOXjb6E1TJRXh6kDVghJ/SfgrG2h8qZnunH1dsMHq1VdvvVXh2qspbZflk0uzBLfMgKsEJv3NLo7obBcnvpGMrL5uuq6g9JQK33qwuOniq9Mv3zNPh44YFzqmTmUc5H7NczXh2SNElvbdYdg3TSj+CM4B65K0+E7cFT5Xu/wvNlSv2W5eSMlArWKAoDUeZPTzCSSzYkoymWPjqsCA47Acg+kHrrM+I0lZVF0LvCz/ANTYKyS6Ubnd0EJ7IzAeEt8uDx6P/mD0Y777lXeBq4KmHk/1FfiIYoX2MQ0dYyTypFEus7nAH5kngANpPACtmc1COJmfGLk7I2Dm00ZGSeiOtBbtjpMfObrHfy/ZxqdVBu74tvwayeLnL/bV8tlt1fMv0IrlovuzSKzyyZhz36ZKxRWqn94ekk/gUjVB7C237laXw6leTm+RU4udkomUaL0dJcSCKIZY7dpwqqPGdm4KBtJrUnNQV2UoxcnZEnpXSMcUZtbQ5Q46efGGuGHAcRCDuXjvNRQg5PHPyW39kkpKKwx+u5A1YIRQCgNG5jvnk32B/USs74j8tdS3wnefQ2uscvigPJ1fUmKbLzG6PC2885G2SQID9VFz+bH2Vj/EZ3mo7F/hI9ls0ys4tmVc+133lrFwLSSH7oVR/rNafw2OcpFPi3kkZRaWxlkSNfGkZUHpZgo/E1qSlhTexTiruxKcsrkSXtwV8VXMa/wRgRLjswv41Hw8bUo3/b5ndV3myN0fZtNLHEvjSOqD0sQufxqSclGLk+RxFXaRIcrbtZLuUp+7QiKMcBHEojXHYdXPrqOhFxpq+rz+uZ1Vd5OxxcndGi4uI42OI8lpW82JAXkOeHeg+siva08EG1ry68hTjilY2nmr0kbmG5mIxr3TkL5qCKIIvqUAeqsfjYYJRjsvyy/w8sSb8S7VTJzC+ei4ZtIBCe9SFNUcBrFix9JwPYK2vh6SpX8TP4p9uxQqvlUGgL1oK6+TprWEbLiaWFro8Y4mYalv2HB12+6OFUakf54ylySdvF7/AIRag/42lzevsbvWIaBxXMAkRkYZVlKkdYIwfwr1Ozujxq+R550iBo+JrZSDdSLi4kBz0UfC3U+cdhcjsXrreh/mljfdWi38fYzZf41hWvP2Np5vdHiDR1smMExiRv4n78/nj1Vj8VPHVk/3IvUY4YJFiqAlMK5yIZLvS7wxDWZFjQbcBVCCVmY7lUa5ya2uEcafDqT/AHl+DPrpzq2RBaU0hHDGbW0bWQ46e43Gdh5K9UAO4eVvNTwg5PHPyW39kcpKKwx83uQFWCEUAoBQGj8xynuuc4OBBgngCZEwM9ew+w1nfEflrqW+E7zNqrHL4oDydX1Jim/c0K40ZF2vKT/NYf0rC475z8vQ0+G+Wi51TJzHefb99a/Zyf6krW+G92XkUuL1RTuQ6gXaynxYEluD/wCONmX/AB6tW+J+Xh3svqV6PevsQOSdp2nie3jVgiJ/kj4Mz3X/AG0LFD/bSeBh/Fi33Kr1+1aG7+yzZNSyvLYgAKsEJYLLwFhLLukum6CPr6FMPOw7C2onqaq8u3VS5Rz8+XuTLswb3NO5kPmMv94b9OKs74j81dPctcJ3H1NDrPLRg3PJ/wASP2Mf5vW58P8Ak+ZncV3yj1dKxP8AJyBYka9lUFYm1YEO6W4xlcjiieO33RxqvWbk/wCOPPXwX96E1NWWN/rIuC4Z7hZHYs7SqzMd5YuCT7alcUoNLY4TbldnqavmTXFAeXOUmy6uvtpv1Gr6Wj3I9EZM+++p6csUAjQDcFUD2Cvm5as1Voc9eHphPOXpcJdXUEClC7KbiQ+NKdRNWMdUQGNnE5z27fB0rwjKXLRbf2UOInZuKKJV4qCgFAKAmNE6EDp09w/Q2wONfGXlYb44VPjN2+KvHdioZ1bPBFXl6dSWMMsUtDQ+afTPS3UkUSCG3SElIhtJbpEBkkfe8hHE7BuHbn8bSwwUm7tvX28Czw87yaWSNWrMLgoDydX1Jim68zFyG0fq8Y5ZF9uJP91YfxCNqt90aXCu8C+VSLBk/PvbfNJOA6VD6TqMPyatT4bLvLoU+LWjKJobwdley7i/Q2ynr13Msg92Me2rtTOpCPV/hepXhlCT8iBqwQk/d+C0dDH5VzK07dfRx5hiB7C3SN6hVeParN7K3m82TPKmluQlvA0jqiDLOyqo62YhVHtIqdtJXZEld2RMcr516cQRnMVsggQ8GKkmV/S0hY59FQ8OnhxPWWft9iSq87LlkalzIfMZf7w36cVZvxH5q6e5b4TuPqaHWeWjBueT/iR+xj/N63Ph/wAnzM7iu+VTQ2jGuJliQgZyWc+LGgGXkb6qjJ/DjVmpUUI4mQwi5Ox2eUWk1ldUhBW3hXo4VO/VzlpG+u7d8fUOFc0YOKvLV6+3ke1JXdlojg5P25kurdB5U0Q9Wuufwrqq7U5PwZ5TV5JHqKvmjXPx2ABJ2AbT6KA8qX0/SSSP57O3vMW/rX08VhSWxjyd22enOT110trBIPLijb1lATXzdWOGbXia0HeKZIVwdHnznXtimlJzwcRuPR0ap+amt7gpXorwM3iVaoyo1bK4oBQFih0XHaqst6NaQjWjs84Zhwec70j+r4zdgzVZ1JVHhp6c5e27JlFQzn9PcitLaVluX15WzgaqqBqoiDciKNiqOofjUtOnGCsjiU3J3ZeeY755N9gf1Eql8R+WupY4TvPobXWOXxQHk6vqTFNg5mr5IoBG2xriabUPWY44cr7Cx+7WRx8XKV1yS+9y/wAK7RtuajWaWync7GijPo+QqMtCRMPQuQ/+AsfVVvgqmCqvHIg4iOKDMd0l4PR9pHxlea4YdmVgiPowr+2taHaqye1l+WUpZU0t8yFt4GkdUQZZ2CqOtmIUfianbSV2RJXdiX5Yzqbpo0OY4FW3j/hiGoT621m+9UPDpqF3q8/qSVn2rLlkcvJTwQnvD/06Yj7biTKRbOOr3z/dFeV+1anvr0Wp7SyvPb1K/VgiNw5k4iLByQQGncqesBI1JHrBHqrF+ItOquhocKux5mg1QLJg3PL/AMSP2Mf5vW58P+T5mdxXfIrSH7Hb9zjZcThWuDxji2NHB2Mdjv8AdG2pI/5Z4+S08Xzfscy7EcPN6+xXKskBeuZ/QxmvhMR3lupYnhrsCqD2azfdHXVHj6uGnh5ss8NC8r7G71iGiVTnN0yLawlwcPKOiTry4IYj0LrH1CrPB08dVbLMhrzwwZgWjbCSeRYolLOxwAPxJO4ADaSdgrenNQWKRmxi5OyN35s9IQm2NrHL0rWxCM+MK2tlspxMYOsoJ36mdxFYfFwkp42rYv36mlQksOFO9i41UJjI+fLRR1oLoDZgwue3JeP/AH1q/DqmsPMpcXHSRlVahSOaytHldY4kZ3Y4VVGST8O3cK5lJRV3oepNuyLB00VhsjKTXg3y7Ghtz1R52SSjzz3qndk5qvaVbXKO3N9dkTXVPTN+hXJpWdizsWZjlmYkkk7ySdpNWUklZELd9T4r08NG5jvnk32B/USs74j8tdS3wnefQ2uscvigPJ1fUmKWS5unhstHPG2q4lupVI4ESRKD/hqsoqVSaeyXqTtuMIteJt3I3lPHf24kXAkGBLHxR/6qd4P9QQMbiKDoys9ORfpVFON0TzKCCCMg7CDuIqAkMI51tAvbzxlUItViSKJhkhdXJKMeDZJO3fnsONvgqqnF3favdmdxMGpLYhORuEme5Pi2sTzdhk2Rwr6TIyn7tTcRnFQ/6dvf7EdLJ4tiBJ4k7eJ/M1YIiyaXgZIbWxjUtK37RKigljLKo6JMDblYtXZ9c1WptOUqr00XRa/Vk81ZKC11Iy20LM9yLXV1ZS+oQfII8ZjjZhRlsjgKllVioY+RGoNywm5c2t+ktvKIv3EUxhh6zGkceGPazFnP8VYnFwcZLFq1d/c0aMk07aIt1VSYyXnBt1iv3vZlDJFHEsKHdNcd8VU/UQd+3oA44rU4WTlS/jjq27+C/vRFSskpY3y9TLLm4aR2kkYs7EszHeSTkmtSKUVZFFtt3ZL8muS1zeuBCh1M99KwIjUce+4nsGT+dQ1uIhSXaeexJTpSm8jf+S/J+KygWGLbxZzvdzvY/kBwAArCrVpVZYmaUIKCsiRvLpIkaSRgiKMsxOABUcYuTsjptJXZgXK7Tkulr1VhVigykEe443tI3VnGSTsAA6ia3aFKPD07y8zOqzdWdkdLSN9HbRta2rBiwxcXI/5vXFGeEAO8+WezGe4Qc3jn5Lbxfj6HEpKKwx83+8jh5H8oWsblZlBK+LIg8pDjI9I2Edo7a94iiqsMIpVMErno3Rt/HPEksTB43GVYf+7CNxB2g18/ODhLDLU1IyUldHX5Q6HS7t5IJPFcb+KsNqsO0HBrqlUdOakjycVJWZgE3I25Sd4ZFEax988797CsecCTX4g8FG3OzGw43VxMHBSWd+XPoZv8MsVn9T5vdMRxI0FlrKjDEtww1Zpx1D6OL6g2nyuIpGm5PFU8lyXuw5pLDD67kBVghO1o/R0s5YQxtIVUu2qM6qgEkk8N3r3DJric4w7zsdRi5aHVrs5NG5jvnk32B/USs74j8tdS3wnefQ2uscvigPJ1fUmKT2n9lro9f7GV/euZPhVel8yb8V6Es+5H95nc5KaTktLW6uYiFk6S2iQkAja0kjgg7wVXHrrmvCNScYPTNndKThFyXgafyO5yILsrFIDFOc97tZGwCxKtw2AnDYxjeazK/BSp5rNFqlxEZ5PUuEscc8ZDBJI3G0HDow/Iiqibi8smT5NFTvebW1MUsUJeAStGz6p1wdTWKqNfOFy2tjO8CrceNqKSlLO35IXQjZpZXIqx5n7dXDSTyyAEHVARQcHODsJweOMVJL4jNqySRwuEitWXI2dpaGS4YRxM5LSTOQCc8NdjnHAKNnUKqYqlS0NfAntGOZl/LjS1v4W8ttbpLpe50YjVyibLiZQduCNSIE4Oxq0uGpzypz0jn7L8lSrKOco88vcsnMh8xl/vDfpxVX+I/NXT3JOE7j6mh1QLRBcoOSVreurXCM5QEKOkkQAE5OxWAydm3sFTUuInSVoEc6cZ6nFY8hdHxHKWsZI4vmX9QmupcVWlrL8eh5GjBaInWZI12lUUdeFUD8hUGbZJoVPTvOTY24IWTp34LFhh638Ue0nsq1T4KrPVW6kM+IhHxMp0/wAprzSsyRAd6zeDt08XPnMT4xA2ljgAAnA21qUqFPh4uX3Kc6s6rt9jr6QvY7WNrW2YO7jVublfL64YjwhHFt7nswK6hF1Hjn5L8vx9DmTUVhj5v8dCu1YIhQFh5IcsJ7B/B9/Exy8LHvT2g+S3aPWDsqvX4aFZZ67k1KtKnobjoHlbb3MMcuTD0hKos2Iy7DeEJOHHaufbWLU4ecJNa22/cjQhUUlckdMaIhuozFOgdCc4ORg8CCNoPaKjp1JU3ii7M6lFSVmUS85nrYnMc8yDqOq4HYNgPtJq7H4jNapFd8JHkzl0fzQ2iHMsksv1ciNT7o1v8VeS+I1Hokj2PCwWpZbm8sdGQ4JigTgigaznsUd8x7dvbVZRq15bslbhTWxgRsDdXMgs4nKFmZVOB0cZJOXbxVUdZOK3cf8AHBfyPP1M3Djk8CNF5pLO3iupUSbppuhOu6fuFGuneIx2uc+VsGzZms/jpTlBNqyv5/0WuHjGMmk7s1eswuCgPJ1fUmKT3KrYtkvVZQn3mkf+tQUP9/8A6f4Jqv8Ar0E/eaMiHGW6lf0iOJIx+LtXizrvwS+7PHlTXixyV7xbuf6K2dVPVJMRAvrwzeylfNxju/TM9pZXlsvUjNG308RAt5JEYkACN2TWY7AMA7alnCEu8iOMpLRlx5T8tr2G4aGG6bVhVImbCNryIoErksp2l9b2VUo8LSlDFKOufsWKlaalZPQXXLG+WwV3uXMtxIejICqUhi2Ow1FG1pDq+hDXi4ak6tlHJL7v+g601C7ebKtZQzX1xHG0ju7tjXkYvqLvdyWOwKoLH0Vak40oNpEKxVJJNn1yl0ks85MYxDGqxQr1RJsUntY5Y9rGlGDhHPV5vqKksTy0OjDeyIMJI6DfhXZRnrwDXbhF6o5UmtCy6R0hNaWwgMsvdM4WSYmR9aGLY0UIycq7bHbccaoqtCEak8Vslp4vm/YmlNwja+b+xXvlWf6eb+a/xqx/HDZfQixy3LJbaQmsoBNJLIbmZfARs7MIojsNwyk+M20ID2t1VWcI1ZYUuytfF7e5MpShG7eb/blTmlZzl2Zj1sSx9pq2kloV229TksbN5pFiiUvI5wqjeT8OJO4AV5KSirvQJNuyJu/vEtI2trZg8jjVubldzdcER+iHlNvcjq2VBGLqPHPTkvy/H0JW1BYY683+EV2rJCKAUPSxx6NiswJLxdeYgNHZ5xjO0PcEbVXj0fjHZnAzVZzlVdqem/t7kqioK8tdvch9K6SkuJDJM2s2MAYwqqNyKo2Ko6hU1OEYK0SOUnJ3ZzaP09dQbIriVAPJDtq+6Tj8K5lRpy7yR7GpKOjJVecDSQ/6pvWkR/NKj/8AHR/59Tv/ANFTc691y0v5BhruXb5pEf8AoAr1cNRjpFHjrVHzOQaEEeJtISOmt3wgHfXUo4Ehv3a/Wfbs2CvP5W+zSV/HkvfyPcFs6j9zqaU0+8idDEiwW/0EecMfOkc99I3a2zqAruFFReJ5vd/jY5lUbVlki38x3zyb7A/qJVT4j8tdSfhO8+htdY5fFAeTjX1Jik7yw2SwpxS1tEPp7nRj+dQcP3W92/Ulq6peCHKHvbewi6oHl/mzyMP8KrSlnOcvG30R7UyjFeB+p4PRjcDcXIHpjgj1ifRryD2V4+1W6L7v+kNKfV+h+ci4x3T0zjKWyPcMOsxjwY9chQV7xD7GFavL6/0eUV2rvlmRdpbyXEyoO+klcDJ4u7bSfWcmpJNQjfkjhJydtzv8rLxXuCsZ8DAqwRdqR97rfebWf71cUItQu9Xm/M7qyTllosjs2v7NYvJulu9aKPrW3U+Gf77Yj9AauZf5KqXKOfny+mp6uzC/N+hXqsEJPcm7dY1a9mUNHCQIkO6a43on8Cjv27ABxqvWbk/446vXwX7kiamrdt6L1Ia6uGkdpJGLO7FmY7yxOSanjFRVkRNtu7JjQViiRm8uV1okbViiP/UTDyfsl3ufVtJxUFWTb/jhrzey99iWEUlilp6kVpC+eeV5ZW1nc5Y/gABwAGABwAFTQgoRUVoRyk5O7PmztHlkWOJS7ucKo3k/+8eFJSUVd6HiTbsidvrtLONra3YPM41bi5XdjjBCfo8+M/lkdVQRi6rxz05L8vx9CVtQWGOvN/hFcqyQigOxYWMk0ixxIXdtyjf2nqAHEnYK5lOMVeTyOoxcnZE6bqKw2QFZrvc1wO+igPEQg7Hk/tDsHAbzUGGVbvZR25vr4eBLdU9M3vt0K5I5YlmJLEklickk7SSTtJPXVhK2RCfNengoCS0RoSW4DMuqkSePPIdSJPSx3n6oyeyoqlWMMnrstSSFNy6Ej8rw2uyyXXl43kqjWHX0MRyIx9Zstt4VH/HKp8zTZfl8/Q6xxh3Pr7FellZmLMSzMclmJJJ4kk7SasJJKyIm76nzXp4aNzHfPJvsD+olZ3xH5a6lvhO8+htdY5fFAeTH3H0V9SYxYeX+y/nHm9EvuwRr/Sq/C/KX7zZLX77PzlsNW5EXCCG3hH3YEJ/xFqcNnDFu2/uK3etshyn7yOyg8y3EjDiHndpWB+70dKOcpy3fpkKmSjHw9T9i8Do5z5V3MEH2MGHcj0yMg+5R9qsv/wAr7v8AoLs0+v4P3k0ehiuLw7DGvQwn+3lBGsO1I9dvWKVu3KNPfN9F7sU+ynMjdB6MNxPHCDqhj3zcEQDWdz2BQT6qkqzwRcjiEcUrHLyj0kJ5yyDViULHCvmwoMIPSdrHtY15Rg4Rs9efU9qSxSy0ODRGjXuJkiTALHax2KijazseCqMk+iuqk1COJnMIuTsjt8o9JJIyRwZFtACkIOwtty8rDz3bvj2YHCuKMHFNy1evt5HVSSbstEfGgdFCZmeRtS3iAaaXqXOAi9cjHvVHr4V7VqYVZZt6L95IQhi10R8ad0qbiQELqRINSGIeLHGNy9rHezbySeylKngXjze4nPE/A6lpavK6xxqXdzhVG8n/AN48K7lJRV3ocpNuyJ69uks0a3t2DzuNW4uV3AcYIT5nnP5WMbqgjF1XjlpyX5f4JW1TWGOvNlbqyQCgJLQ2hnuCxBCRJtlnfZHGO08WPBRtJ9tRVKqh4vkubJIQcum529IaZRI2t7MMkTbJJm2TXH8RHiRdUY9ecmuYUm3jqa8lyX9+J7KaSwx09SCqciFAcltbtI6pGrO7HCqoLMT2AV45KKuz1Jt2RP8Aybb2m27PTTjdaRt3qH+3mXYD9RMnrIzVfHOp3Mlu/wAL8slwxh3s3t7kZpfTMtwV6QgImyOFBqRRjqRBsHp3nialp0ow0+vNnE5uWpH1IcCgFAaNzHfPJvsD+olZ3xH5a6lvhO8+htdY5fFAeUYI9ZlXzmA9pAr6huyuYyV3YsHKCPp9LTJ592Y/83o6r0ngoJ+F/tcln2qrXidfToNzpKZV3y3LIvoMvRr+GK6p/wCOinsvxc8n2qj6nxywuhJe3DL4okKJ/DGBEmPUor3h44aUU/2+Z5Vd5s5+WZ6OSO2G61hSM43dKR0kx99iPu1zw+ac/wDp/bRHtXJqOx+8p/Ax29nuMSdLMP8A7EoDMD2omovtpR7TlU3yXRe57UySh+3P2L9msS26a8yi9a2qt4Q/+RwF7VQ0f+SrblH1/oLsQvzfoV6rBCWO8/Yrbod1zcqGm64oDhkh7Gfxm7NUVWj/AJZ4v9Vp4vfy5Ez7Ebc36EPorRr3EqxRgazcTsVVG1nY8FA2k1NOahHEyOMXJ2R39P6RQqttbE9zREnWIwZ5cYadh27lHBfSajpQd8c9X9lt7ndSS7sdF9/EirS2eV1jjUu7HCqNpJ6qllJRV2cJNuyJ+8uUskaCBg1ww1bi4U5CjjBCerzn47hsqCMXVeKWnJfl/glbVNYY682VurJAKAm9GaFURi4u2MVufEUY6WcjyYlPk9ch70dpqCdV3wQzf2XX2JYwVsUtPU6+mNNNOFRVEUCfu4EzqL9Yk7XkPF22nJ3V1TpKObzb1f7yPJzcsuWxGVKRigJnR2gGZBPcOLe3O6RwS0nZDH4znt8UdeyoZ1knhirvbbq+RLGndXlkjluOUAjUxWSGCNhh5Sc3Eo+tIPEX6iYHWTmuVRcniqO725L98T11LK0MvUgasEIoBQCgOzo/R8s76kMbyP5qgnHaeAHadlcTnGCvJ2OoxcnZGoc0eiVgupQ08TzdCdaGM9JqDXTOtKO81s7NUE+ms3jqjnBWWV9X7FzhoYZPPM1issuCgPLnJ9Q11br1zwj2yKK+lq5U5PwfoZFPvIndCsH0yXO4XNxMfQhlm/21BUy4a3gl6IljnW8zpcipP2vp2wRBHNct6UjZl/zCld8Qv8eFc7L98jml377ZnFyOhV7pHk2xwhriU/ViHSH2sFX71e8Q2qdlq8l5nlJXld8szl5NAT3bXE+1I9e6n7dU6+r96QquPrV5W7FPBHV5L96HtPtTxPqdbRsDX1337YMjNJNJwRNskr9gAzj1CuptUqeXLT8HMU6kszi5QaVFxOzqNWMAJEnmQoNWNfZtPaTXVKngjZ68+vM8qSxSud3k3boiveTANFCQI0O6a43pH/Cvjt2ADjXFaTbVOOr+y3/CO6aS7b0XqRM88k8pZiZJZWzs2szsdwA4k7AB2VKkoRsskiNtyZN6WmWzia0jYGZ8d1ygg4xtFshHkqfHI8ZhjcMVBBOrL+R6cl+fYkl2FhWvP2IG1gaR1jjUu7EBVXaSTwFWJNRV2RJNuyJ+7uksUaCB1a5YFZ7hTkRjjBCfwZ+O4VXjF1XikuzyX5f4RM2qawrXcresOyrJAfq7SANpOwAbSTwAHXQ9LGtjFZAPdBZbneloT3sezIa4I9vRDadmcA1Wxyq5QyW/t7kuFQV5a7e5C6T0nJcSGSZ9ZzszsAAG5VA2Ko4AbKnhTUFaKI5ScndnV1h110cnc0Xo2W4fUhQu2MnGxVHFmY7FXtJFcTnGCvJnUYOTsiW6W0s/FKXlwPKO21iP1RvmbtOF7DUVqlXXsr7v29STsw8X9iG0jpKSdzJNIXc8Sdw6gBsA7BgVNCnGCtFWI5ScndnW1h110cjWHXQDWHXQHf0Voia5JEMZfHjNsVEHWzthVHpNRzqRh3mdxhKWhIm2srf99L3XIP8AlQNqQg9TTkZYfZj11Hiqz7qwrd6/T3O7Qjrm/A62kOUssidEpSGH6CEdGh/ix3zntYmuoUIxeJ5vdnMqratovAtvMjnuufVxnuc4ztGekTGQOFVfiPcV9ybhO8+hpEnKGRAuuiHXRyuqSPChtWNDnOxsNt4bKzlST0/VzLmNo/P/AOnbzF9pp/CjzGTqaNhBBEUYI2ghFBB4HdUOOW5JhR+ro6IHIijB27Qi527Dw40xy3FkfiaOhGcRRjIwcIoyOo7N1MctxZBNHQjOIoxkYOEUZHUdm6mOW4sgujoQCBFGAd41FwduRnZt20xy3FkE0dCM4ijGRg4RRkcQdm7spjluLI+fkuD6GL3F+FMctxhWx9nR0WAvRR4GSBqLgZ34GKY5biyEejolIKxRgjcQigj1gUc5PmLI+fkuD6GL3F+FMctxhWx9RaPiU5WKNT1hFB6jtAo5SerFkfHyVB9DF/LX4Uxy3GFbD5Lg+hi9xfhTHLcYVsfUejoVIKxRgjcQigj14pjk+Ysj8bRkJJJhjJO0nUXaeJ3Uxy3GFbH58lwfQxe4vwpjluMK2HyXB9DF7i/CmOW4wrY5FsYgpURoFbeoVcHqyMYNMUr3uLI4/kuD6GL+WvwpjluMK2HyXB9DF7i/CmOW4wrYfJcH0MXuL8KY5bjCth8lwfQxe4vwpjluMK2HyXB9DF7i/CmOW4wrY5DZR6up0aam/V1Rq568YxXmJ3vcWRx/JcH0MX8tfhXuOW4wrYfJcH0MXuL8KY5bjCtjlgso0OUjRTuyqhTjq2CvHJvVhJI++gXzR7B6aXZ7Y+e5U8xfdFMTPLI5q8PR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data:image/jpeg;base64,/9j/4AAQSkZJRgABAQAAAQABAAD/2wCEAAkGBxQTEhUUExQWFhUXGBgYGBUYFxgVGBgXHRYXFhcYHBgYHiggHxomHR4aITEhJSorLi4uGCA2ODMsNygtLisBCgoKDg0OGxAQGzQkICQvNDQyLCw3LCwsLC4sLywsLCwsLCwsLCwsLCwsLCwsLC8sLCwsLCwsLCwsLCwsLCwsLP/AABEIAOEA4QMBEQACEQEDEQH/xAAcAAEAAwADAQEAAAAAAAAAAAAABQYHAwQIAgH/xABMEAACAQMABQULCQUGBgMBAAABAgMABBEFEiExQQYHE1FhFCIjMkJScYGRktEVNFNic4KhsbMkM3KTwWN0oqOywjVDRFSD8Bdk0hb/xAAaAQEAAwEBAQAAAAAAAAAAAAAAAwQFAgEG/8QAMxEAAgECBAMGBgIDAQEBAAAAAAECAxESITFRBEFxIjJhgbHRBTORocHwE+EjQlIUcmL/2gAMAwEAAhEDEQA/ANx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5T7qfz395vjX0+GOxj4nuSHJ2V2u7ZddzrTxDGsdxkXPGo6sUqcnbkzqm3iR86cvXa5nYO+DNKR3x3GRsca9pwWCOXJCcnieZxaMLyzRR67+EkRPGbynC9fbXs1GMW7aI8jdySudvlRpF3vLlg7YM0mMMQNUOQvHqArijTSpxVuR1Uk3N5kWbt/Pf3m+NS4Y7EeJ7k9yzuHSdYA7fs8MMJwxGXEYeQ79+uzeyoOHinDFbVtk1ZtStsQPdT+e/vN8anwx2IsT3J7QFw8dtd3BdshBbx5Y/vJidYjbvWNXP3qgqxTnGFvF+X9kkG1Fy8iB7qfz395vjU+GOxFie539BW8lxcRQiRxrthm1j3qAFnbfwUMfVXFVxhBysdwvKSVz65Qaaae4kkRmVCcRqGICxqAkYxnzQM9ua8pUlCCT1/IqTcpXRHd1P57+83xqTDHY5xPcsPJy4eCKW9ZmyngbcFiQbh1OWxndGmW28WWq9WKlJU0vF9P7ZLTbinN+XUr3dT+e/vN8asYY7EWJ7jup/Pf3m+NMMdhie47qfz395vjTDHYYnuWDk9IYY2vZWZgh1LdGYkSXGM6xGdqRjvj1nVFV6qUn/HHz8F/ZLBuKxvy6kFJfSsSzSOWJJJLHJJOSd/XU6hFZWInJvmfHdT+e/vN8a9wx2GJ7n6LmTz395vjTDHYXe5ZLy4exhMOuxu5l8MdYnueIjIhG39629zwGB1mq0YqrLFbsrTxe/TYmbdNW5v7Fa7qfz395vjVnDHYhxPcd1P57+83xphjsMT3HdT+e/vN8aYY7DE9zu6ItZ7iTo43bcWZ2cqkaDxpHbOxQOPsya4m4QV2v7PYqUnZM1Dmt0pGbmS2tyWhSIs0r5155NdF6Q52qgBIVOAJJ2nZm8ZTagpy1b02/eZc4eacnFaepp9ZpbFAeTq+pMUm+RCZ0ha9kyH3Trf0qDiXalLoS0fmIh5n1mZusk+05qZKysRt3ZNchUBv4C25GaU+iNGlz7VFQ8S/wDE/p9ciSiu2iC1idp3nafSdpqfQjJTktZia8t4zuaVdb+BTrv/AIQairyw05PwO6avNI6ulb3pp5ZvpJHf3mLAew11Tjhio7HMpYpNnVrs5J/TngrS0t+LK11IPrS97FntESg/fqvT7VSU/JeWv3Jp5RUfMgKsEJYNFeAs57jc837LF/CQHuH93VTP1zVefbqKHJZv8e5NHswct8vcr9WCE5LeBpHVEGs7sFVRxYnAHtrxtJXZ6k27ImeVk6h0tYjmK1UxhhueUnM8nrfYOxBUNBOznLWXpyRJVavhXL9ZBVORCgO9oXRjXEyxghRgs8h8WONRrSSN2AfjgcajqTUI3/W9juEcTsc/KLSazSKsQK28S9HAh3hAclj9dz3zHt7K5o03FXer1/fA9qSu7LREVUxGKAsei4xZxLdyAGd89yRsM44G5YHyQfEB3kZ3DNVpt1ZfxrRav8e5NFKCxPXl7lekkLEsxJYkkknJJJyST1k1YSSVkRHxmvTw/aA7midGSXEgjjAzgszMcIiDa0jtuVAN59W8gVxUmoK7OoxcnZEjpfScaRm1tCehyDLKRh7lx5R6oh5Kes5JqOnBt4568lt/e7O5SSWGOnqWnmO+eTfYH9RKq/EflrqTcJ3n0NrrHL4oDydX1Jik/wAhNl9CfNEze7BK39Kr8V8p+XqiWj30V9dw9FWCI0Dm45HXE3SSlTFFJbyxxysN7SLqaypkEgKWOdgOzBqhxfEwjaOrTTt0LVCjJ3b2L1ojmtsYgOkV5265GIX1ImBj05qjPj6stMuhYjw0F4kyLXR1rrNqWsOoBrHEalQ3eDJ3gHONu/NRYq1TLN36kloR2OtBFom5Oqi2UpPkqIi3qA2103xFPN3X1PF/HLY6Glua2wlB1FeBuuNjj3XyMejFdw46rHV36nMuGg/Ax7ljca99cnGAsjRqOASM9EgH3VFa/DxtSj09cyhVd5svPNXyStLu1kkuItdxMyg67r3oSMgYVgN5NUuN4ipTmlF8ixw9KE43aL3PyEsHSONoMpEGCLryALrNrNubaSeJ7KoriqqbaevQsujBpK2h1/8A430b/wBt/mS//uuv/bW/69Dz/wA9PY7Gj+QtjDIJIoNV1zhteQkZBUkZbYcE7d4rmfFVZKzeR7GjCLukRd1zVaPYYVJI+1JWOP5msKlXH1lq7nD4amyq6a5n5FBa1nEn1JBqN6nGwn0gVZp/EU8pr6EM+Ef+rM50lo+W3kMc0bRuPJYY2dY4EdoyK0ITjNXi7oqyi4uzJrSn7Hb9yjZPMFe5PFE8aK39O537So24qGH+WePktPy/wiSXYjh5vX2K5VkhFATnJ7RiEG5uFJgjYKIx41xMdqQJ6dhYjcO01BVqPuR1f2W/sTU4X7T09S56O5ubu+kNxfP0AfHg1ALhRsVAvixqBgAHJ6xmqcuMp0lgpq/79yeNCc3imXbRvNzo+EfuBIeLSkyZ9R732Cqc+MrS526E8aFOPI+pbrRER1CbFSPJ8DkekCvFHiJZ5/c9vSWWRyQ6G0Xdg9HFaS9ZjEZI9abRXjqV6era+ow05aWZCcreQ0EVhcC1ZoFVWmkUd/0uopZUYsdbVGNgBwCc4NT0OKnKrHHny6XI6tGKg8ORh9bRnGjcx3zyb7A/qJWd8R+Wupb4TvPobXWOXxQHk6vqTFJ7kbsmmf6O0un/AMhl/wB1V+I7qW7XqTUdW/Bl05r+QKyKt3dLlDthiI2MOEjjiOocd/VVPjOLaf8AHDzf4J+HoZYpGvgVlF0x3nI5w5DI9taOURSVkmU4Zm3FUI3KNxI2k7sDfrcJwaspz+hRr8Q74YlOTwejXPlXNyqntSFC5P8AMkX2Vb1rJbL1/pEOlPq/QgCKsEJqPNryzlijl7rlLW0XRKHbLOryPqqNbeUADMc5IC7Oqszi+Gi5LAs3f7F2hVaTxPIoPKVgby6IOQZ5iCNoI6VsGr9H5cei9CrU776mucyHzGX+8N+nFWV8R+aunuXeE7j6mh1nlowvnZtGl0ssaLrO8cKqPrFmAra4GSjQu9Lsz+JTdRJEVp3lBLDKsNpPIkVsvRKyOyiRwSZZCAcHWfOM5GAKlpUYyjims3n02RxOo07RehYOS/OvNGwS8HSx7jIoCyL2kDYw7Nh9O6oK3w+LV6eT25ElPimnaRsdndpKiyRsHRwCrDaCDWRKLi7MvJpq6ODSeiop9XpUVijB42YAlHG0MPXjZuOK6hUlDR6njinqec+Vuh5rW6kjuCWckv0n0oYk6/rOcjgQRX0FCpGpBOP02MurBxlZkPUxGSnJ3QrXUuoDqoo1pZMZ1EzjYOLk96qjaSRUVaqqcb8+X76klODkzeuTnJqOERu0YDRrqwxnDCBDtIB3GVt7vxOwHA24VWtKV1fXXx/rZGlCmkTt5dJFG0kjBURSzMdwAGSahjFydkdt2V2ef+WvLme+dlBaO3zhYgcaw65MbyfN3Dt3nd4fhY0lfV7+xm1a8pvwK/orRklxIIogCxySScKqjxnZvJQDaTVidRQV2RRi5OyJa/0usC9z2Lsqggy3K5SSd13EEbViU+KvHedtQxpubx1F0W397kkpqKww+u5btC84LXFldWt0R0ptpujl2DpMRN3rDdr9RG/076tThFCpGcNLrLbMmjXxQcZa2MwrTKZo3Md88m+wP6iVnfEflrqW+E7z6G11jl8UB5Or6kxS7c0ujlnu5Y3GUNtIGHWDJECvrGRVLjpuFNNa39yzwyvJrwN6VQAABgDYAOArDNErfOJpo2ljLIpxI2I4zxDPsyO0DLeqrHC0v5KqT0Iq08MGzzmBX0JlE9yl7yGyg8y36Vv4p3Mn+nUqvRzlOXjb6E1TJRXh6kDVghJ/SfgrG2h8qZnunH1dsMHq1VdvvVXh2qspbZflk0uzBLfMgKsEJv3NLo7obBcnvpGMrL5uuq6g9JQK33qwuOniq9Mv3zNPh44YFzqmTmUc5H7NczXh2SNElvbdYdg3TSj+CM4B65K0+E7cFT5Xu/wvNlSv2W5eSMlArWKAoDUeZPTzCSSzYkoymWPjqsCA47Acg+kHrrM+I0lZVF0LvCz/ANTYKyS6Ubnd0EJ7IzAeEt8uDx6P/mD0Y777lXeBq4KmHk/1FfiIYoX2MQ0dYyTypFEus7nAH5kngANpPACtmc1COJmfGLk7I2Dm00ZGSeiOtBbtjpMfObrHfy/ZxqdVBu74tvwayeLnL/bV8tlt1fMv0IrlovuzSKzyyZhz36ZKxRWqn94ekk/gUjVB7C237laXw6leTm+RU4udkomUaL0dJcSCKIZY7dpwqqPGdm4KBtJrUnNQV2UoxcnZEnpXSMcUZtbQ5Q46efGGuGHAcRCDuXjvNRQg5PHPyW39kkpKKwx+u5A1YIRQCgNG5jvnk32B/USs74j8tdS3wnefQ2uscvigPJ1fUmKbLzG6PC2885G2SQID9VFz+bH2Vj/EZ3mo7F/hI9ls0ys4tmVc+133lrFwLSSH7oVR/rNafw2OcpFPi3kkZRaWxlkSNfGkZUHpZgo/E1qSlhTexTiruxKcsrkSXtwV8VXMa/wRgRLjswv41Hw8bUo3/b5ndV3myN0fZtNLHEvjSOqD0sQufxqSclGLk+RxFXaRIcrbtZLuUp+7QiKMcBHEojXHYdXPrqOhFxpq+rz+uZ1Vd5OxxcndGi4uI42OI8lpW82JAXkOeHeg+siva08EG1ry68hTjilY2nmr0kbmG5mIxr3TkL5qCKIIvqUAeqsfjYYJRjsvyy/w8sSb8S7VTJzC+ei4ZtIBCe9SFNUcBrFix9JwPYK2vh6SpX8TP4p9uxQqvlUGgL1oK6+TprWEbLiaWFro8Y4mYalv2HB12+6OFUakf54ylySdvF7/AIRag/42lzevsbvWIaBxXMAkRkYZVlKkdYIwfwr1Ozujxq+R550iBo+JrZSDdSLi4kBz0UfC3U+cdhcjsXrreh/mljfdWi38fYzZf41hWvP2Np5vdHiDR1smMExiRv4n78/nj1Vj8VPHVk/3IvUY4YJFiqAlMK5yIZLvS7wxDWZFjQbcBVCCVmY7lUa5ya2uEcafDqT/AHl+DPrpzq2RBaU0hHDGbW0bWQ46e43Gdh5K9UAO4eVvNTwg5PHPyW39kcpKKwx83uQFWCEUAoBQGj8xynuuc4OBBgngCZEwM9ew+w1nfEflrqW+E7zNqrHL4oDydX1Jim/c0K40ZF2vKT/NYf0rC475z8vQ0+G+Wi51TJzHefb99a/Zyf6krW+G92XkUuL1RTuQ6gXaynxYEluD/wCONmX/AB6tW+J+Xh3svqV6PevsQOSdp2nie3jVgiJ/kj4Mz3X/AG0LFD/bSeBh/Fi33Kr1+1aG7+yzZNSyvLYgAKsEJYLLwFhLLukum6CPr6FMPOw7C2onqaq8u3VS5Rz8+XuTLswb3NO5kPmMv94b9OKs74j81dPctcJ3H1NDrPLRg3PJ/wASP2Mf5vW58P8Ak+ZncV3yj1dKxP8AJyBYka9lUFYm1YEO6W4xlcjiieO33RxqvWbk/wCOPPXwX96E1NWWN/rIuC4Z7hZHYs7SqzMd5YuCT7alcUoNLY4TbldnqavmTXFAeXOUmy6uvtpv1Gr6Wj3I9EZM+++p6csUAjQDcFUD2Cvm5as1Voc9eHphPOXpcJdXUEClC7KbiQ+NKdRNWMdUQGNnE5z27fB0rwjKXLRbf2UOInZuKKJV4qCgFAKAmNE6EDp09w/Q2wONfGXlYb44VPjN2+KvHdioZ1bPBFXl6dSWMMsUtDQ+afTPS3UkUSCG3SElIhtJbpEBkkfe8hHE7BuHbn8bSwwUm7tvX28Czw87yaWSNWrMLgoDydX1Jim68zFyG0fq8Y5ZF9uJP91YfxCNqt90aXCu8C+VSLBk/PvbfNJOA6VD6TqMPyatT4bLvLoU+LWjKJobwdley7i/Q2ynr13Msg92Me2rtTOpCPV/hepXhlCT8iBqwQk/d+C0dDH5VzK07dfRx5hiB7C3SN6hVeParN7K3m82TPKmluQlvA0jqiDLOyqo62YhVHtIqdtJXZEld2RMcr516cQRnMVsggQ8GKkmV/S0hY59FQ8OnhxPWWft9iSq87LlkalzIfMZf7w36cVZvxH5q6e5b4TuPqaHWeWjBueT/iR+xj/N63Ph/wAnzM7iu+VTQ2jGuJliQgZyWc+LGgGXkb6qjJ/DjVmpUUI4mQwi5Ox2eUWk1ldUhBW3hXo4VO/VzlpG+u7d8fUOFc0YOKvLV6+3ke1JXdlojg5P25kurdB5U0Q9Wuufwrqq7U5PwZ5TV5JHqKvmjXPx2ABJ2AbT6KA8qX0/SSSP57O3vMW/rX08VhSWxjyd22enOT110trBIPLijb1lATXzdWOGbXia0HeKZIVwdHnznXtimlJzwcRuPR0ap+amt7gpXorwM3iVaoyo1bK4oBQFih0XHaqst6NaQjWjs84Zhwec70j+r4zdgzVZ1JVHhp6c5e27JlFQzn9PcitLaVluX15WzgaqqBqoiDciKNiqOofjUtOnGCsjiU3J3ZeeY755N9gf1Eql8R+WupY4TvPobXWOXxQHk6vqTFNg5mr5IoBG2xriabUPWY44cr7Cx+7WRx8XKV1yS+9y/wAK7RtuajWaWync7GijPo+QqMtCRMPQuQ/+AsfVVvgqmCqvHIg4iOKDMd0l4PR9pHxlea4YdmVgiPowr+2taHaqye1l+WUpZU0t8yFt4GkdUQZZ2CqOtmIUfianbSV2RJXdiX5Yzqbpo0OY4FW3j/hiGoT621m+9UPDpqF3q8/qSVn2rLlkcvJTwQnvD/06Yj7biTKRbOOr3z/dFeV+1anvr0Wp7SyvPb1K/VgiNw5k4iLByQQGncqesBI1JHrBHqrF+ItOquhocKux5mg1QLJg3PL/AMSP2Mf5vW58P+T5mdxXfIrSH7Hb9zjZcThWuDxji2NHB2Mdjv8AdG2pI/5Z4+S08Xzfscy7EcPN6+xXKskBeuZ/QxmvhMR3lupYnhrsCqD2azfdHXVHj6uGnh5ss8NC8r7G71iGiVTnN0yLawlwcPKOiTry4IYj0LrH1CrPB08dVbLMhrzwwZgWjbCSeRYolLOxwAPxJO4ADaSdgrenNQWKRmxi5OyN35s9IQm2NrHL0rWxCM+MK2tlspxMYOsoJ36mdxFYfFwkp42rYv36mlQksOFO9i41UJjI+fLRR1oLoDZgwue3JeP/AH1q/DqmsPMpcXHSRlVahSOaytHldY4kZ3Y4VVGST8O3cK5lJRV3oepNuyLB00VhsjKTXg3y7Ghtz1R52SSjzz3qndk5qvaVbXKO3N9dkTXVPTN+hXJpWdizsWZjlmYkkk7ySdpNWUklZELd9T4r08NG5jvnk32B/USs74j8tdS3wnefQ2uscvigPJ1fUmKWS5unhstHPG2q4lupVI4ESRKD/hqsoqVSaeyXqTtuMIteJt3I3lPHf24kXAkGBLHxR/6qd4P9QQMbiKDoys9ORfpVFON0TzKCCCMg7CDuIqAkMI51tAvbzxlUItViSKJhkhdXJKMeDZJO3fnsONvgqqnF3favdmdxMGpLYhORuEme5Pi2sTzdhk2Rwr6TIyn7tTcRnFQ/6dvf7EdLJ4tiBJ4k7eJ/M1YIiyaXgZIbWxjUtK37RKigljLKo6JMDblYtXZ9c1WptOUqr00XRa/Vk81ZKC11Iy20LM9yLXV1ZS+oQfII8ZjjZhRlsjgKllVioY+RGoNywm5c2t+ktvKIv3EUxhh6zGkceGPazFnP8VYnFwcZLFq1d/c0aMk07aIt1VSYyXnBt1iv3vZlDJFHEsKHdNcd8VU/UQd+3oA44rU4WTlS/jjq27+C/vRFSskpY3y9TLLm4aR2kkYs7EszHeSTkmtSKUVZFFtt3ZL8muS1zeuBCh1M99KwIjUce+4nsGT+dQ1uIhSXaeexJTpSm8jf+S/J+KygWGLbxZzvdzvY/kBwAArCrVpVZYmaUIKCsiRvLpIkaSRgiKMsxOABUcYuTsjptJXZgXK7Tkulr1VhVigykEe443tI3VnGSTsAA6ia3aFKPD07y8zOqzdWdkdLSN9HbRta2rBiwxcXI/5vXFGeEAO8+WezGe4Qc3jn5Lbxfj6HEpKKwx83+8jh5H8oWsblZlBK+LIg8pDjI9I2Edo7a94iiqsMIpVMErno3Rt/HPEksTB43GVYf+7CNxB2g18/ODhLDLU1IyUldHX5Q6HS7t5IJPFcb+KsNqsO0HBrqlUdOakjycVJWZgE3I25Sd4ZFEax988797CsecCTX4g8FG3OzGw43VxMHBSWd+XPoZv8MsVn9T5vdMRxI0FlrKjDEtww1Zpx1D6OL6g2nyuIpGm5PFU8lyXuw5pLDD67kBVghO1o/R0s5YQxtIVUu2qM6qgEkk8N3r3DJric4w7zsdRi5aHVrs5NG5jvnk32B/USs74j8tdS3wnefQ2uscvigPJ1fUmKT2n9lro9f7GV/euZPhVel8yb8V6Es+5H95nc5KaTktLW6uYiFk6S2iQkAja0kjgg7wVXHrrmvCNScYPTNndKThFyXgafyO5yILsrFIDFOc97tZGwCxKtw2AnDYxjeazK/BSp5rNFqlxEZ5PUuEscc8ZDBJI3G0HDow/Iiqibi8smT5NFTvebW1MUsUJeAStGz6p1wdTWKqNfOFy2tjO8CrceNqKSlLO35IXQjZpZXIqx5n7dXDSTyyAEHVARQcHODsJweOMVJL4jNqySRwuEitWXI2dpaGS4YRxM5LSTOQCc8NdjnHAKNnUKqYqlS0NfAntGOZl/LjS1v4W8ttbpLpe50YjVyibLiZQduCNSIE4Oxq0uGpzypz0jn7L8lSrKOco88vcsnMh8xl/vDfpxVX+I/NXT3JOE7j6mh1QLRBcoOSVreurXCM5QEKOkkQAE5OxWAydm3sFTUuInSVoEc6cZ6nFY8hdHxHKWsZI4vmX9QmupcVWlrL8eh5GjBaInWZI12lUUdeFUD8hUGbZJoVPTvOTY24IWTp34LFhh638Ue0nsq1T4KrPVW6kM+IhHxMp0/wAprzSsyRAd6zeDt08XPnMT4xA2ljgAAnA21qUqFPh4uX3Kc6s6rt9jr6QvY7WNrW2YO7jVublfL64YjwhHFt7nswK6hF1Hjn5L8vx9DmTUVhj5v8dCu1YIhQFh5IcsJ7B/B9/Exy8LHvT2g+S3aPWDsqvX4aFZZ67k1KtKnobjoHlbb3MMcuTD0hKos2Iy7DeEJOHHaufbWLU4ecJNa22/cjQhUUlckdMaIhuozFOgdCc4ORg8CCNoPaKjp1JU3ii7M6lFSVmUS85nrYnMc8yDqOq4HYNgPtJq7H4jNapFd8JHkzl0fzQ2iHMsksv1ciNT7o1v8VeS+I1Hokj2PCwWpZbm8sdGQ4JigTgigaznsUd8x7dvbVZRq15bslbhTWxgRsDdXMgs4nKFmZVOB0cZJOXbxVUdZOK3cf8AHBfyPP1M3Djk8CNF5pLO3iupUSbppuhOu6fuFGuneIx2uc+VsGzZms/jpTlBNqyv5/0WuHjGMmk7s1eswuCgPJ1fUmKT3KrYtkvVZQn3mkf+tQUP9/8A6f4Jqv8Ar0E/eaMiHGW6lf0iOJIx+LtXizrvwS+7PHlTXixyV7xbuf6K2dVPVJMRAvrwzeylfNxju/TM9pZXlsvUjNG308RAt5JEYkACN2TWY7AMA7alnCEu8iOMpLRlx5T8tr2G4aGG6bVhVImbCNryIoErksp2l9b2VUo8LSlDFKOufsWKlaalZPQXXLG+WwV3uXMtxIejICqUhi2Ow1FG1pDq+hDXi4ak6tlHJL7v+g601C7ebKtZQzX1xHG0ju7tjXkYvqLvdyWOwKoLH0Vak40oNpEKxVJJNn1yl0ks85MYxDGqxQr1RJsUntY5Y9rGlGDhHPV5vqKksTy0OjDeyIMJI6DfhXZRnrwDXbhF6o5UmtCy6R0hNaWwgMsvdM4WSYmR9aGLY0UIycq7bHbccaoqtCEak8Vslp4vm/YmlNwja+b+xXvlWf6eb+a/xqx/HDZfQixy3LJbaQmsoBNJLIbmZfARs7MIojsNwyk+M20ID2t1VWcI1ZYUuytfF7e5MpShG7eb/blTmlZzl2Zj1sSx9pq2kloV229TksbN5pFiiUvI5wqjeT8OJO4AV5KSirvQJNuyJu/vEtI2trZg8jjVubldzdcER+iHlNvcjq2VBGLqPHPTkvy/H0JW1BYY683+EV2rJCKAUPSxx6NiswJLxdeYgNHZ5xjO0PcEbVXj0fjHZnAzVZzlVdqem/t7kqioK8tdvch9K6SkuJDJM2s2MAYwqqNyKo2Ko6hU1OEYK0SOUnJ3ZzaP09dQbIriVAPJDtq+6Tj8K5lRpy7yR7GpKOjJVecDSQ/6pvWkR/NKj/8AHR/59Tv/ANFTc691y0v5BhruXb5pEf8AoAr1cNRjpFHjrVHzOQaEEeJtISOmt3wgHfXUo4Ehv3a/Wfbs2CvP5W+zSV/HkvfyPcFs6j9zqaU0+8idDEiwW/0EecMfOkc99I3a2zqAruFFReJ5vd/jY5lUbVlki38x3zyb7A/qJVT4j8tdSfhO8+htdY5fFAeTjX1Jik7yw2SwpxS1tEPp7nRj+dQcP3W92/Ulq6peCHKHvbewi6oHl/mzyMP8KrSlnOcvG30R7UyjFeB+p4PRjcDcXIHpjgj1ifRryD2V4+1W6L7v+kNKfV+h+ci4x3T0zjKWyPcMOsxjwY9chQV7xD7GFavL6/0eUV2rvlmRdpbyXEyoO+klcDJ4u7bSfWcmpJNQjfkjhJydtzv8rLxXuCsZ8DAqwRdqR97rfebWf71cUItQu9Xm/M7qyTllosjs2v7NYvJulu9aKPrW3U+Gf77Yj9AauZf5KqXKOfny+mp6uzC/N+hXqsEJPcm7dY1a9mUNHCQIkO6a43on8Cjv27ABxqvWbk/446vXwX7kiamrdt6L1Ia6uGkdpJGLO7FmY7yxOSanjFRVkRNtu7JjQViiRm8uV1okbViiP/UTDyfsl3ufVtJxUFWTb/jhrzey99iWEUlilp6kVpC+eeV5ZW1nc5Y/gABwAGABwAFTQgoRUVoRyk5O7PmztHlkWOJS7ucKo3k/+8eFJSUVd6HiTbsidvrtLONra3YPM41bi5XdjjBCfo8+M/lkdVQRi6rxz05L8vx9CVtQWGOvN/hFcqyQigOxYWMk0ixxIXdtyjf2nqAHEnYK5lOMVeTyOoxcnZE6bqKw2QFZrvc1wO+igPEQg7Hk/tDsHAbzUGGVbvZR25vr4eBLdU9M3vt0K5I5YlmJLEklickk7SSTtJPXVhK2RCfNengoCS0RoSW4DMuqkSePPIdSJPSx3n6oyeyoqlWMMnrstSSFNy6Ej8rw2uyyXXl43kqjWHX0MRyIx9Zstt4VH/HKp8zTZfl8/Q6xxh3Pr7FellZmLMSzMclmJJJ4kk7SasJJKyIm76nzXp4aNzHfPJvsD+olZ3xH5a6lvhO8+htdY5fFAeTH3H0V9SYxYeX+y/nHm9EvuwRr/Sq/C/KX7zZLX77PzlsNW5EXCCG3hH3YEJ/xFqcNnDFu2/uK3etshyn7yOyg8y3EjDiHndpWB+70dKOcpy3fpkKmSjHw9T9i8Do5z5V3MEH2MGHcj0yMg+5R9qsv/wAr7v8AoLs0+v4P3k0ehiuLw7DGvQwn+3lBGsO1I9dvWKVu3KNPfN9F7sU+ynMjdB6MNxPHCDqhj3zcEQDWdz2BQT6qkqzwRcjiEcUrHLyj0kJ5yyDViULHCvmwoMIPSdrHtY15Rg4Rs9efU9qSxSy0ODRGjXuJkiTALHax2KijazseCqMk+iuqk1COJnMIuTsjt8o9JJIyRwZFtACkIOwtty8rDz3bvj2YHCuKMHFNy1evt5HVSSbstEfGgdFCZmeRtS3iAaaXqXOAi9cjHvVHr4V7VqYVZZt6L95IQhi10R8ad0qbiQELqRINSGIeLHGNy9rHezbySeylKngXjze4nPE/A6lpavK6xxqXdzhVG8n/AN48K7lJRV3ocpNuyJ69uks0a3t2DzuNW4uV3AcYIT5nnP5WMbqgjF1XjlpyX5f4JW1TWGOvNlbqyQCgJLQ2hnuCxBCRJtlnfZHGO08WPBRtJ9tRVKqh4vkubJIQcum529IaZRI2t7MMkTbJJm2TXH8RHiRdUY9ecmuYUm3jqa8lyX9+J7KaSwx09SCqciFAcltbtI6pGrO7HCqoLMT2AV45KKuz1Jt2RP8Aybb2m27PTTjdaRt3qH+3mXYD9RMnrIzVfHOp3Mlu/wAL8slwxh3s3t7kZpfTMtwV6QgImyOFBqRRjqRBsHp3nialp0ow0+vNnE5uWpH1IcCgFAaNzHfPJvsD+olZ3xH5a6lvhO8+htdY5fFAeUYI9ZlXzmA9pAr6huyuYyV3YsHKCPp9LTJ592Y/83o6r0ngoJ+F/tcln2qrXidfToNzpKZV3y3LIvoMvRr+GK6p/wCOinsvxc8n2qj6nxywuhJe3DL4okKJ/DGBEmPUor3h44aUU/2+Z5Vd5s5+WZ6OSO2G61hSM43dKR0kx99iPu1zw+ac/wDp/bRHtXJqOx+8p/Ax29nuMSdLMP8A7EoDMD2omovtpR7TlU3yXRe57UySh+3P2L9msS26a8yi9a2qt4Q/+RwF7VQ0f+SrblH1/oLsQvzfoV6rBCWO8/Yrbod1zcqGm64oDhkh7Gfxm7NUVWj/AJZ4v9Vp4vfy5Ez7Ebc36EPorRr3EqxRgazcTsVVG1nY8FA2k1NOahHEyOMXJ2R39P6RQqttbE9zREnWIwZ5cYadh27lHBfSajpQd8c9X9lt7ndSS7sdF9/EirS2eV1jjUu7HCqNpJ6qllJRV2cJNuyJ+8uUskaCBg1ww1bi4U5CjjBCerzn47hsqCMXVeKWnJfl/glbVNYY682VurJAKAm9GaFURi4u2MVufEUY6WcjyYlPk9ch70dpqCdV3wQzf2XX2JYwVsUtPU6+mNNNOFRVEUCfu4EzqL9Yk7XkPF22nJ3V1TpKObzb1f7yPJzcsuWxGVKRigJnR2gGZBPcOLe3O6RwS0nZDH4znt8UdeyoZ1knhirvbbq+RLGndXlkjluOUAjUxWSGCNhh5Sc3Eo+tIPEX6iYHWTmuVRcniqO725L98T11LK0MvUgasEIoBQCgOzo/R8s76kMbyP5qgnHaeAHadlcTnGCvJ2OoxcnZGoc0eiVgupQ08TzdCdaGM9JqDXTOtKO81s7NUE+ms3jqjnBWWV9X7FzhoYZPPM1issuCgPLnJ9Q11br1zwj2yKK+lq5U5PwfoZFPvIndCsH0yXO4XNxMfQhlm/21BUy4a3gl6IljnW8zpcipP2vp2wRBHNct6UjZl/zCld8Qv8eFc7L98jml377ZnFyOhV7pHk2xwhriU/ViHSH2sFX71e8Q2qdlq8l5nlJXld8szl5NAT3bXE+1I9e6n7dU6+r96QquPrV5W7FPBHV5L96HtPtTxPqdbRsDX1337YMjNJNJwRNskr9gAzj1CuptUqeXLT8HMU6kszi5QaVFxOzqNWMAJEnmQoNWNfZtPaTXVKngjZ68+vM8qSxSud3k3boiveTANFCQI0O6a43pH/Cvjt2ADjXFaTbVOOr+y3/CO6aS7b0XqRM88k8pZiZJZWzs2szsdwA4k7AB2VKkoRsskiNtyZN6WmWzia0jYGZ8d1ygg4xtFshHkqfHI8ZhjcMVBBOrL+R6cl+fYkl2FhWvP2IG1gaR1jjUu7EBVXaSTwFWJNRV2RJNuyJ+7uksUaCB1a5YFZ7hTkRjjBCfwZ+O4VXjF1XikuzyX5f4RM2qawrXcresOyrJAfq7SANpOwAbSTwAHXQ9LGtjFZAPdBZbneloT3sezIa4I9vRDadmcA1Wxyq5QyW/t7kuFQV5a7e5C6T0nJcSGSZ9ZzszsAAG5VA2Ko4AbKnhTUFaKI5ScndnV1h110cnc0Xo2W4fUhQu2MnGxVHFmY7FXtJFcTnGCvJnUYOTsiW6W0s/FKXlwPKO21iP1RvmbtOF7DUVqlXXsr7v29STsw8X9iG0jpKSdzJNIXc8Sdw6gBsA7BgVNCnGCtFWI5ScndnW1h110cjWHXQDWHXQHf0Voia5JEMZfHjNsVEHWzthVHpNRzqRh3mdxhKWhIm2srf99L3XIP8AlQNqQg9TTkZYfZj11Hiqz7qwrd6/T3O7Qjrm/A62kOUssidEpSGH6CEdGh/ix3zntYmuoUIxeJ5vdnMqratovAtvMjnuufVxnuc4ztGekTGQOFVfiPcV9ybhO8+hpEnKGRAuuiHXRyuqSPChtWNDnOxsNt4bKzlST0/VzLmNo/P/AOnbzF9pp/CjzGTqaNhBBEUYI2ghFBB4HdUOOW5JhR+ro6IHIijB27Qi527Dw40xy3FkfiaOhGcRRjIwcIoyOo7N1MctxZBNHQjOIoxkYOEUZHUdm6mOW4sgujoQCBFGAd41FwduRnZt20xy3FkE0dCM4ijGRg4RRkcQdm7spjluLI+fkuD6GL3F+FMctxhWx9nR0WAvRR4GSBqLgZ34GKY5biyEejolIKxRgjcQigj1gUc5PmLI+fkuD6GL3F+FMctxhWx9RaPiU5WKNT1hFB6jtAo5SerFkfHyVB9DF/LX4Uxy3GFbD5Lg+hi9xfhTHLcYVsfUejoVIKxRgjcQigj14pjk+Ysj8bRkJJJhjJO0nUXaeJ3Uxy3GFbH58lwfQxe4vwpjluMK2HyXB9DF7i/CmOW4wrY5FsYgpURoFbeoVcHqyMYNMUr3uLI4/kuD6GL+WvwpjluMK2HyXB9DF7i/CmOW4wrYfJcH0MXuL8KY5bjCth8lwfQxe4vwpjluMK2HyXB9DF7i/CmOW4wrY5DZR6up0aam/V1Rq568YxXmJ3vcWRx/JcH0MX8tfhXuOW4wrYfJcH0MXuL8KY5bjCtjlgso0OUjRTuyqhTjq2CvHJvVhJI++gXzR7B6aXZ7Y+e5U8xfdFMTPLI5q8PR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AoBQCgFAK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86400"/>
            <a:ext cx="139316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257800"/>
            <a:ext cx="1111237" cy="113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5410200"/>
            <a:ext cx="1562100" cy="98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0" y="2057400"/>
            <a:ext cx="91440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10A25"/>
              </a:buClr>
              <a:buChar char="•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651" name="Rounded Rectangle 5"/>
          <p:cNvSpPr>
            <a:spLocks noChangeArrowheads="1"/>
          </p:cNvSpPr>
          <p:nvPr/>
        </p:nvSpPr>
        <p:spPr bwMode="auto">
          <a:xfrm rot="10800000">
            <a:off x="0" y="4572000"/>
            <a:ext cx="9144000" cy="22860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DE2ED"/>
              </a:gs>
              <a:gs pos="57001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10A25"/>
              </a:buClr>
              <a:buChar char="•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sz="28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2"/>
                </a:solidFill>
                <a:latin typeface="Georgia" pitchFamily="18" charset="0"/>
                <a:ea typeface="MS PGothic" pitchFamily="34" charset="-128"/>
                <a:cs typeface="Georgia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532" name="Title 1"/>
          <p:cNvSpPr>
            <a:spLocks noGrp="1"/>
          </p:cNvSpPr>
          <p:nvPr>
            <p:ph type="ctrTitle"/>
          </p:nvPr>
        </p:nvSpPr>
        <p:spPr>
          <a:xfrm>
            <a:off x="646113" y="3200400"/>
            <a:ext cx="7772400" cy="2209800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sz="3600" dirty="0" smtClean="0"/>
              <a:t>Questions</a:t>
            </a:r>
            <a:r>
              <a:rPr lang="en-US" sz="3600" dirty="0" smtClean="0">
                <a:ea typeface="+mj-ea"/>
              </a:rPr>
              <a:t/>
            </a:r>
            <a:br>
              <a:rPr lang="en-US" sz="3600" dirty="0" smtClean="0">
                <a:ea typeface="+mj-ea"/>
              </a:rPr>
            </a:br>
            <a:endParaRPr lang="en-US" sz="2600" i="1" dirty="0" smtClean="0">
              <a:solidFill>
                <a:schemeClr val="accent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42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Information Modeling and Terminology Modeling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Many FHIM properties are well-defined by type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400" dirty="0" smtClean="0">
                <a:latin typeface="Calibri" panose="020F0502020204030204" pitchFamily="34" charset="0"/>
              </a:rPr>
              <a:t>Dates, quantities,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Coded properties rely on a clear definition of the appropriate concepts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400" dirty="0" smtClean="0">
                <a:latin typeface="Calibri" panose="020F0502020204030204" pitchFamily="34" charset="0"/>
              </a:rPr>
              <a:t>“Reaction”: A mechanical or clinical reaction? Only common clinical manifestations, or is anything permitted?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400" dirty="0" smtClean="0">
                <a:latin typeface="Calibri" panose="020F0502020204030204" pitchFamily="34" charset="0"/>
              </a:rPr>
              <a:t>“Gender”: A clinical phenotype? A psychosocial state? An administrative simplification?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/>
              <a:t>Terminology Approach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The waterfall approach would allow the information and terminology models to diverge</a:t>
            </a: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Information modeling and terminology modeling are conducted in parallel</a:t>
            </a:r>
            <a:endParaRPr lang="en-US" sz="26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waterfall%20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1676400"/>
            <a:ext cx="1752600" cy="166497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33400" y="1600200"/>
            <a:ext cx="2133600" cy="2057400"/>
          </a:xfrm>
          <a:prstGeom prst="ellipse">
            <a:avLst/>
          </a:prstGeom>
          <a:noFill/>
          <a:ln w="1047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845859" y="1901499"/>
            <a:ext cx="1516341" cy="1375101"/>
          </a:xfrm>
          <a:prstGeom prst="line">
            <a:avLst/>
          </a:prstGeom>
          <a:noFill/>
          <a:ln w="1047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" y="3733800"/>
            <a:ext cx="0" cy="25908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4191000"/>
            <a:ext cx="0" cy="17526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2000" y="4191000"/>
            <a:ext cx="1676400" cy="0"/>
          </a:xfrm>
          <a:prstGeom prst="straightConnector1">
            <a:avLst/>
          </a:prstGeom>
          <a:ln w="635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2000" y="5867400"/>
            <a:ext cx="16764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000" y="4648200"/>
            <a:ext cx="1676400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2000" y="5181600"/>
            <a:ext cx="1676400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8600" y="472440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524242" y="47244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Terminology Model Plan Follows the Information </a:t>
            </a:r>
            <a:br>
              <a:rPr lang="en-US" sz="2400" b="0" dirty="0" smtClean="0"/>
            </a:br>
            <a:r>
              <a:rPr lang="en-US" sz="2400" b="0" dirty="0" smtClean="0"/>
              <a:t>Model Plan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163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Certain terminology items may remain temporarily unresolved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Outstanding requests from terminology systems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Pending work by participating groups</a:t>
            </a:r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16200000" flipH="1">
            <a:off x="1638300" y="1485901"/>
            <a:ext cx="762000" cy="1752600"/>
            <a:chOff x="762000" y="4038600"/>
            <a:chExt cx="1676400" cy="25908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2000" y="4038600"/>
              <a:ext cx="0" cy="25908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438400" y="4495800"/>
              <a:ext cx="0" cy="175260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762000" y="4495800"/>
              <a:ext cx="1676400" cy="0"/>
            </a:xfrm>
            <a:prstGeom prst="straightConnector1">
              <a:avLst/>
            </a:prstGeom>
            <a:ln w="41275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62000" y="6172200"/>
              <a:ext cx="1676400" cy="0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" y="4953000"/>
              <a:ext cx="1676400" cy="0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62000" y="5486400"/>
              <a:ext cx="1676400" cy="0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16200000" flipH="1">
            <a:off x="3467100" y="1485901"/>
            <a:ext cx="762000" cy="1752600"/>
            <a:chOff x="762000" y="4038600"/>
            <a:chExt cx="1676400" cy="25908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62000" y="4038600"/>
              <a:ext cx="0" cy="259080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38400" y="4495800"/>
              <a:ext cx="0" cy="175260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2000" y="4495800"/>
              <a:ext cx="1676400" cy="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762000" y="6172200"/>
              <a:ext cx="1676400" cy="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2000" y="4953000"/>
              <a:ext cx="1676400" cy="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2000" y="5486400"/>
              <a:ext cx="1676400" cy="0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6200000" flipH="1">
            <a:off x="5295900" y="1485902"/>
            <a:ext cx="762000" cy="1752600"/>
            <a:chOff x="762000" y="4038600"/>
            <a:chExt cx="1676400" cy="25908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62000" y="4038600"/>
              <a:ext cx="0" cy="259080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438400" y="4495800"/>
              <a:ext cx="0" cy="175260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2000" y="4495800"/>
              <a:ext cx="1676400" cy="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762000" y="6172200"/>
              <a:ext cx="1676400" cy="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2000" y="4953000"/>
              <a:ext cx="1676400" cy="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62000" y="5486400"/>
              <a:ext cx="1676400" cy="0"/>
            </a:xfrm>
            <a:prstGeom prst="straightConnector1">
              <a:avLst/>
            </a:prstGeom>
            <a:ln w="41275">
              <a:solidFill>
                <a:schemeClr val="accent4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16200000" flipH="1">
            <a:off x="7124700" y="1485902"/>
            <a:ext cx="762000" cy="1752600"/>
            <a:chOff x="762000" y="4038600"/>
            <a:chExt cx="1676400" cy="25908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62000" y="4038600"/>
              <a:ext cx="0" cy="259080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438400" y="4495800"/>
              <a:ext cx="0" cy="175260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62000" y="4495800"/>
              <a:ext cx="1676400" cy="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62000" y="6172200"/>
              <a:ext cx="1676400" cy="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62000" y="4953000"/>
              <a:ext cx="1676400" cy="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62000" y="5486400"/>
              <a:ext cx="1676400" cy="0"/>
            </a:xfrm>
            <a:prstGeom prst="straightConnector1">
              <a:avLst/>
            </a:prstGeom>
            <a:ln w="41275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295400" y="304800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Domain 1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200400" y="304800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Domain 2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5067410" y="304800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Domain 3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934200" y="3048001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Domain 4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66842" y="1752600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457200" y="2514600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TM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/>
              <a:t>Principles 1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Value sets should be implementable; i.e., extensional.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Subject to modification as services mature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FHIM value sets provide supersets of requirements for different use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Use existing standards where possible.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737" y="4876800"/>
            <a:ext cx="3548063" cy="14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/>
              <a:t>Principles 2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Version value sets, but leverage external stewardship where possible; i.e., use dynamic binding where appropriate,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Backwards compatibility should be respected where possible but balanced with other requirements.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737" y="4876800"/>
            <a:ext cx="3548063" cy="14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/>
              <a:t>Requirements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447800"/>
            <a:ext cx="76200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alibri" panose="020F0502020204030204" pitchFamily="34" charset="0"/>
              </a:rPr>
              <a:t>Terminology requirements are driven by information model requirements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Coded properties in information model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Based on IM requirements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Regulation (ACA/Meaningful Use, HIPAA)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Syntax standards (CDA, FHIR, NIEM)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Terminology standards (HITSP, updates)</a:t>
            </a: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Stakeholder requirements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5105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Baseline: HITSP C-80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Updates: Meaningful Use, C-CDA, FHIR, Domain-specific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Preferred systems</a:t>
            </a:r>
          </a:p>
          <a:p>
            <a:pPr lvl="1"/>
            <a:r>
              <a:rPr lang="en-US" sz="2400" dirty="0" smtClean="0"/>
              <a:t>SNOMED CT for clinical facts</a:t>
            </a:r>
          </a:p>
          <a:p>
            <a:pPr lvl="1"/>
            <a:r>
              <a:rPr lang="en-US" sz="2400" dirty="0" err="1" smtClean="0"/>
              <a:t>RxNorm</a:t>
            </a:r>
            <a:r>
              <a:rPr lang="en-US" sz="2400" dirty="0" smtClean="0"/>
              <a:t> for drugs</a:t>
            </a:r>
          </a:p>
          <a:p>
            <a:pPr lvl="1"/>
            <a:r>
              <a:rPr lang="en-US" sz="2400" dirty="0" smtClean="0"/>
              <a:t>LOINC for lab tests, surveys, &amp; forms</a:t>
            </a:r>
          </a:p>
          <a:p>
            <a:pPr lvl="1"/>
            <a:r>
              <a:rPr lang="en-US" sz="2400" dirty="0" smtClean="0"/>
              <a:t>Other systems for other topics</a:t>
            </a:r>
          </a:p>
          <a:p>
            <a:pPr lvl="2"/>
            <a:r>
              <a:rPr lang="en-US" sz="2400" dirty="0" smtClean="0"/>
              <a:t>ISO countries, FDA substances, etc.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Requirements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one stakeholder, with defined needs</a:t>
            </a:r>
          </a:p>
          <a:p>
            <a:pPr marL="1073150" lvl="1" indent="-514350"/>
            <a:r>
              <a:rPr lang="en-US" sz="2400" dirty="0" smtClean="0"/>
              <a:t>Rare in interoperability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stakeholders using one standard</a:t>
            </a:r>
          </a:p>
          <a:p>
            <a:pPr marL="1073150" lvl="1" indent="-514350"/>
            <a:r>
              <a:rPr lang="en-US" sz="2400" dirty="0" smtClean="0"/>
              <a:t>E.g. Administrative 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stakeholder requirements; one is a superset of the others</a:t>
            </a:r>
          </a:p>
          <a:p>
            <a:pPr marL="1073150" lvl="1" indent="-514350"/>
            <a:r>
              <a:rPr lang="en-US" sz="2400" dirty="0" smtClean="0"/>
              <a:t>vaccination sites a </a:t>
            </a:r>
          </a:p>
          <a:p>
            <a:pPr marL="914400" lvl="1" indent="-514350">
              <a:buNone/>
            </a:pPr>
            <a:r>
              <a:rPr lang="en-US" sz="2400" dirty="0" smtClean="0"/>
              <a:t>subset of anatomical sites</a:t>
            </a:r>
          </a:p>
          <a:p>
            <a:pPr marL="914400" lvl="1" indent="-514350">
              <a:buNone/>
            </a:pPr>
            <a:endParaRPr lang="en-US" dirty="0" smtClean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625196"/>
            <a:ext cx="3124200" cy="206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1726</TotalTime>
  <Words>745</Words>
  <Application>Microsoft Office PowerPoint</Application>
  <PresentationFormat>On-screen Show (4:3)</PresentationFormat>
  <Paragraphs>151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FHIM Overview: Terminology Modeling  </vt:lpstr>
      <vt:lpstr>Information Modeling and Terminology Modeling</vt:lpstr>
      <vt:lpstr>Terminology Approach</vt:lpstr>
      <vt:lpstr>Terminology Model Plan Follows the Information  Model Plan</vt:lpstr>
      <vt:lpstr>Principles 1</vt:lpstr>
      <vt:lpstr>Principles 2</vt:lpstr>
      <vt:lpstr>Requirements</vt:lpstr>
      <vt:lpstr>Preferred Sources</vt:lpstr>
      <vt:lpstr>Simple Requirements Cases</vt:lpstr>
      <vt:lpstr>Complex Requirements Cases</vt:lpstr>
      <vt:lpstr>Data Type Requirements</vt:lpstr>
      <vt:lpstr>Null Values</vt:lpstr>
      <vt:lpstr>Process 1</vt:lpstr>
      <vt:lpstr>Process 2</vt:lpstr>
      <vt:lpstr>Value Binding</vt:lpstr>
      <vt:lpstr>Semantic Binding</vt:lpstr>
      <vt:lpstr>Value Set Metadata</vt:lpstr>
      <vt:lpstr>Services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Nicole Kegler</cp:lastModifiedBy>
  <cp:revision>33</cp:revision>
  <dcterms:created xsi:type="dcterms:W3CDTF">2013-08-07T19:14:37Z</dcterms:created>
  <dcterms:modified xsi:type="dcterms:W3CDTF">2014-12-08T03:37:17Z</dcterms:modified>
</cp:coreProperties>
</file>