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media/image1.jpeg" ContentType="image/jpeg"/>
  <Override PartName="/ppt/media/image2.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3.jpeg" ContentType="image/jpeg"/>
  <Override PartName="/ppt/media/image4.jpeg" ContentType="image/jpeg"/>
  <Override PartName="/ppt/media/image5.jpeg" ContentType="image/jpeg"/>
  <Override PartName="/ppt/media/image6.jpeg" ContentType="image/jpeg"/>
  <Override PartName="/ppt/theme/theme2.xml" ContentType="application/vnd.openxmlformats-officedocument.theme+xml"/>
  <Override PartName="/ppt/notesSlides/notesSlide1.xml" ContentType="application/vnd.openxmlformats-officedocument.presentationml.notesSlide+xml"/>
  <Override PartName="/ppt/media/image7.jpeg" ContentType="image/jpeg"/>
  <Override PartName="/ppt/media/image8.jpeg" ContentType="image/jpeg"/>
  <Override PartName="/ppt/media/image9.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DD7"/>
          </a:solidFill>
        </a:fill>
      </a:tcStyle>
    </a:wholeTbl>
    <a:band2H>
      <a:tcTxStyle b="def" i="def"/>
      <a:tcStyle>
        <a:tcBdr/>
        <a:fill>
          <a:solidFill>
            <a:srgbClr val="E6E8EC"/>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2CB"/>
          </a:solidFill>
        </a:fill>
      </a:tcStyle>
    </a:wholeTbl>
    <a:band2H>
      <a:tcTxStyle b="def" i="def"/>
      <a:tcStyle>
        <a:tcBdr/>
        <a:fill>
          <a:solidFill>
            <a:srgbClr val="FAF1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3D2CB"/>
          </a:solidFill>
        </a:fill>
      </a:tcStyle>
    </a:wholeTbl>
    <a:band2H>
      <a:tcTxStyle b="def" i="def"/>
      <a:tcStyle>
        <a:tcBdr/>
        <a:fill>
          <a:solidFill>
            <a:srgbClr val="F9EA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7" name="Shape 127"/>
          <p:cNvSpPr/>
          <p:nvPr>
            <p:ph type="sldImg"/>
          </p:nvPr>
        </p:nvSpPr>
        <p:spPr>
          <a:xfrm>
            <a:off x="1143000" y="685800"/>
            <a:ext cx="4572000" cy="3429000"/>
          </a:xfrm>
          <a:prstGeom prst="rect">
            <a:avLst/>
          </a:prstGeom>
        </p:spPr>
        <p:txBody>
          <a:bodyPr/>
          <a:lstStyle/>
          <a:p>
            <a:pPr/>
          </a:p>
        </p:txBody>
      </p:sp>
      <p:sp>
        <p:nvSpPr>
          <p:cNvPr id="128" name="Shape 12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a:pPr/>
          </a:p>
        </p:txBody>
      </p:sp>
      <p:sp>
        <p:nvSpPr>
          <p:cNvPr id="134" name="Shape 134"/>
          <p:cNvSpPr/>
          <p:nvPr>
            <p:ph type="body" sz="quarter" idx="1"/>
          </p:nvPr>
        </p:nvSpPr>
        <p:spPr>
          <a:prstGeom prst="rect">
            <a:avLst/>
          </a:prstGeom>
        </p:spPr>
        <p:txBody>
          <a:bodyPr/>
          <a:lstStyle/>
          <a:p>
            <a:pPr/>
            <a:r>
              <a:t>What’s above is an edited version made to reflect more fully what is being conveyed.  While I like it better, given it’s not just about FHIM.  It’s most prominent, BUT in going forward FHIM’s success is about how it can better integrate with other assets.   This briefing touches on all that should come together.  So this may need an ‘adjusted title’ given what I just described</a:t>
            </a:r>
          </a:p>
          <a:p>
            <a:pPr/>
          </a:p>
          <a:p>
            <a:pPr/>
            <a:r>
              <a:t>The two alternates used were: </a:t>
            </a:r>
          </a:p>
          <a:p>
            <a:pPr/>
          </a:p>
          <a:p>
            <a:pPr>
              <a:defRPr b="1"/>
            </a:pPr>
            <a:r>
              <a:t>Value Proposition:  A Business Perspective </a:t>
            </a:r>
          </a:p>
          <a:p>
            <a:pPr>
              <a:defRPr b="1"/>
            </a:pPr>
          </a:p>
          <a:p>
            <a:pPr/>
            <a:r>
              <a:t>And previous to that:</a:t>
            </a:r>
          </a:p>
          <a:p>
            <a:pPr>
              <a:defRPr b="1"/>
            </a:pPr>
          </a:p>
          <a:p>
            <a:pPr>
              <a:defRPr b="1"/>
            </a:pPr>
            <a:r>
              <a:t>Federal Health Information Model (FHIM) Plus</a:t>
            </a:r>
            <a:br/>
            <a:r>
              <a:t>Model Driven Health Tools (MDHT)</a:t>
            </a:r>
            <a:br/>
            <a:br/>
            <a:r>
              <a:rPr i="1"/>
              <a:t>Game Changer for</a:t>
            </a:r>
            <a:br>
              <a:rPr i="1"/>
            </a:br>
            <a:r>
              <a:rPr i="1"/>
              <a:t>Exchange of Health Information</a:t>
            </a:r>
            <a:endParaRPr i="1"/>
          </a:p>
          <a:p>
            <a:pPr>
              <a:defRPr b="1" i="1"/>
            </a:pPr>
          </a:p>
          <a:p>
            <a:pPr>
              <a:defRPr b="1" i="1"/>
            </a:pPr>
          </a:p>
          <a:p>
            <a:pPr>
              <a:defRPr b="1" i="1"/>
            </a:pPr>
            <a:r>
              <a:t>Leverage and once the brief has been sanitized/finalized  adjust accordingly.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8" name="Shape 538"/>
          <p:cNvSpPr/>
          <p:nvPr>
            <p:ph type="sldImg"/>
          </p:nvPr>
        </p:nvSpPr>
        <p:spPr>
          <a:prstGeom prst="rect">
            <a:avLst/>
          </a:prstGeom>
        </p:spPr>
        <p:txBody>
          <a:bodyPr/>
          <a:lstStyle/>
          <a:p>
            <a:pPr/>
          </a:p>
        </p:txBody>
      </p:sp>
      <p:sp>
        <p:nvSpPr>
          <p:cNvPr id="539" name="Shape 539"/>
          <p:cNvSpPr/>
          <p:nvPr>
            <p:ph type="body" sz="quarter" idx="1"/>
          </p:nvPr>
        </p:nvSpPr>
        <p:spPr>
          <a:prstGeom prst="rect">
            <a:avLst/>
          </a:prstGeom>
        </p:spPr>
        <p:txBody>
          <a:bodyPr/>
          <a:lstStyle/>
          <a:p>
            <a:pPr/>
            <a:r>
              <a:t>High-level FHIM / MDHT concept. </a:t>
            </a:r>
          </a:p>
          <a:p>
            <a:pPr/>
            <a:r>
              <a:t>The FHIM is a conceptual UML model that harmonizes requirements from various federal interoperability use cases.</a:t>
            </a:r>
          </a:p>
          <a:p>
            <a:pPr/>
            <a:r>
              <a:t>MDHT is a tool that can use UML profiles to generate design artifacts such as implementation guides, as well as java classes to create or validate instances of specifications.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1" name="Shape 611"/>
          <p:cNvSpPr/>
          <p:nvPr>
            <p:ph type="sldImg"/>
          </p:nvPr>
        </p:nvSpPr>
        <p:spPr>
          <a:prstGeom prst="rect">
            <a:avLst/>
          </a:prstGeom>
        </p:spPr>
        <p:txBody>
          <a:bodyPr/>
          <a:lstStyle/>
          <a:p>
            <a:pPr/>
          </a:p>
        </p:txBody>
      </p:sp>
      <p:sp>
        <p:nvSpPr>
          <p:cNvPr id="612" name="Shape 612"/>
          <p:cNvSpPr/>
          <p:nvPr>
            <p:ph type="body" sz="quarter" idx="1"/>
          </p:nvPr>
        </p:nvSpPr>
        <p:spPr>
          <a:prstGeom prst="rect">
            <a:avLst/>
          </a:prstGeom>
        </p:spPr>
        <p:txBody>
          <a:bodyPr/>
          <a:lstStyle/>
          <a:p>
            <a:pPr/>
            <a:r>
              <a:t>High-level FHIM / MDHT concept. </a:t>
            </a:r>
          </a:p>
          <a:p>
            <a:pPr/>
            <a:r>
              <a:t>The FHIM is a conceptual UML model that harmonizes requirements from various federal interoperability use cases.</a:t>
            </a:r>
          </a:p>
          <a:p>
            <a:pPr/>
            <a:r>
              <a:t>MDHT is a tool that can use UML profiles to generate design artifacts such as implementation guides, as well as java classes to create or validate instances of specifications.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4" name="Shape 624"/>
          <p:cNvSpPr/>
          <p:nvPr>
            <p:ph type="sldImg"/>
          </p:nvPr>
        </p:nvSpPr>
        <p:spPr>
          <a:prstGeom prst="rect">
            <a:avLst/>
          </a:prstGeom>
        </p:spPr>
        <p:txBody>
          <a:bodyPr/>
          <a:lstStyle/>
          <a:p>
            <a:pPr/>
          </a:p>
        </p:txBody>
      </p:sp>
      <p:sp>
        <p:nvSpPr>
          <p:cNvPr id="625" name="Shape 625"/>
          <p:cNvSpPr/>
          <p:nvPr>
            <p:ph type="body" sz="quarter" idx="1"/>
          </p:nvPr>
        </p:nvSpPr>
        <p:spPr>
          <a:prstGeom prst="rect">
            <a:avLst/>
          </a:prstGeom>
        </p:spPr>
        <p:txBody>
          <a:bodyPr/>
          <a:lstStyle/>
          <a:p>
            <a:pPr>
              <a:defRPr>
                <a:latin typeface="Arial Narrow"/>
                <a:ea typeface="Arial Narrow"/>
                <a:cs typeface="Arial Narrow"/>
                <a:sym typeface="Arial Narrow"/>
              </a:defRPr>
            </a:pPr>
            <a:r>
              <a:t>From Contacts with colleagues:  </a:t>
            </a:r>
          </a:p>
          <a:p>
            <a:pPr>
              <a:defRPr>
                <a:latin typeface="Arial Narrow"/>
                <a:ea typeface="Arial Narrow"/>
                <a:cs typeface="Arial Narrow"/>
                <a:sym typeface="Arial Narrow"/>
              </a:defRPr>
            </a:pPr>
            <a:r>
              <a:t>CAPT Trinh:  Started with a problem about how in the current state standards are not easy to implement and in fact are implemented in different ways by different vendors.  In reply Galen stated that is actually the Strength of FHIM.  It exists in essence as a organizing paradigm so that if DoD and VA leverage FHIM as their logical information model those implementation challenges are past history. </a:t>
            </a:r>
          </a:p>
          <a:p>
            <a:pPr>
              <a:defRPr>
                <a:latin typeface="Arial Narrow"/>
                <a:ea typeface="Arial Narrow"/>
                <a:cs typeface="Arial Narrow"/>
                <a:sym typeface="Arial Narrow"/>
              </a:defRPr>
            </a:pPr>
          </a:p>
          <a:p>
            <a:pPr>
              <a:defRPr>
                <a:latin typeface="Arial Narrow"/>
                <a:ea typeface="Arial Narrow"/>
                <a:cs typeface="Arial Narrow"/>
                <a:sym typeface="Arial Narrow"/>
              </a:defRPr>
            </a:pPr>
            <a:r>
              <a:t>Recommended a Slide that in an Erratic Fashion Initiated the Brief with a Slide that portrayed a lot of short statements; each a different problem statement associated with FHIM and in total a prompt to compel people to want to address the challenge….to learn of FHIM and related assets.  The sampling of problem statements can include but is not limited to:</a:t>
            </a:r>
          </a:p>
          <a:p>
            <a:pPr marL="457200" indent="-457200">
              <a:buSzPct val="100000"/>
              <a:buAutoNum type="arabicPeriod" startAt="4"/>
              <a:defRPr>
                <a:latin typeface="Arial Narrow"/>
                <a:ea typeface="Arial Narrow"/>
                <a:cs typeface="Arial Narrow"/>
                <a:sym typeface="Arial Narrow"/>
              </a:defRPr>
            </a:pPr>
          </a:p>
          <a:p>
            <a:pPr marL="457200" indent="-457200">
              <a:buSzPct val="100000"/>
              <a:buFont typeface="Arial"/>
              <a:buChar char="•"/>
              <a:defRPr>
                <a:latin typeface="Arial Narrow"/>
                <a:ea typeface="Arial Narrow"/>
                <a:cs typeface="Arial Narrow"/>
                <a:sym typeface="Arial Narrow"/>
              </a:defRPr>
            </a:pPr>
            <a:r>
              <a:t>I don’t know anyone that uses FHIM?  </a:t>
            </a:r>
          </a:p>
          <a:p>
            <a:pPr marL="457200" indent="-457200">
              <a:buSzPct val="100000"/>
              <a:buFont typeface="Arial"/>
              <a:buChar char="•"/>
              <a:defRPr>
                <a:latin typeface="Arial Narrow"/>
                <a:ea typeface="Arial Narrow"/>
                <a:cs typeface="Arial Narrow"/>
                <a:sym typeface="Arial Narrow"/>
              </a:defRPr>
            </a:pPr>
            <a:r>
              <a:t>What is FHIM anyway?</a:t>
            </a:r>
          </a:p>
          <a:p>
            <a:pPr marL="457200" indent="-457200">
              <a:buSzPct val="100000"/>
              <a:buFont typeface="Arial"/>
              <a:buChar char="•"/>
              <a:defRPr>
                <a:latin typeface="Arial Narrow"/>
                <a:ea typeface="Arial Narrow"/>
                <a:cs typeface="Arial Narrow"/>
                <a:sym typeface="Arial Narrow"/>
              </a:defRPr>
            </a:pPr>
            <a:r>
              <a:t>In the midst of so many advancements are information models still necessary?</a:t>
            </a:r>
          </a:p>
          <a:p>
            <a:pPr marL="457200" indent="-457200">
              <a:buSzPct val="100000"/>
              <a:buFont typeface="Arial"/>
              <a:buChar char="•"/>
              <a:defRPr>
                <a:latin typeface="Arial Narrow"/>
                <a:ea typeface="Arial Narrow"/>
                <a:cs typeface="Arial Narrow"/>
                <a:sym typeface="Arial Narrow"/>
              </a:defRPr>
            </a:pPr>
            <a:r>
              <a:t>If we have a vendor that has a built in information model, why do I care about FHIM?</a:t>
            </a:r>
          </a:p>
          <a:p>
            <a:pPr marL="457200" indent="-457200">
              <a:buSzPct val="100000"/>
              <a:buFont typeface="Arial"/>
              <a:buChar char="•"/>
              <a:defRPr>
                <a:latin typeface="Arial Narrow"/>
                <a:ea typeface="Arial Narrow"/>
                <a:cs typeface="Arial Narrow"/>
                <a:sym typeface="Arial Narrow"/>
              </a:defRPr>
            </a:pPr>
            <a:r>
              <a:t>If we have FHIR, why do we still need FHIM?</a:t>
            </a:r>
          </a:p>
          <a:p>
            <a:pPr marL="457200" indent="-457200">
              <a:buSzPct val="100000"/>
              <a:buFont typeface="Arial"/>
              <a:buChar char="•"/>
              <a:defRPr>
                <a:latin typeface="Arial Narrow"/>
                <a:ea typeface="Arial Narrow"/>
                <a:cs typeface="Arial Narrow"/>
                <a:sym typeface="Arial Narrow"/>
              </a:defRPr>
            </a:pPr>
            <a:r>
              <a:t>FHIM, VHIM, CIMI, HL7’s RIM…how does one make sense of it all?</a:t>
            </a:r>
          </a:p>
          <a:p>
            <a:pPr marL="457200" indent="-457200">
              <a:buSzPct val="100000"/>
              <a:buFont typeface="Arial"/>
              <a:buChar char="•"/>
              <a:defRPr>
                <a:latin typeface="Arial Narrow"/>
                <a:ea typeface="Arial Narrow"/>
                <a:cs typeface="Arial Narrow"/>
                <a:sym typeface="Arial Narrow"/>
              </a:defRPr>
            </a:pPr>
            <a:r>
              <a:t>The ecosystem is expanding and with that so is the information data model</a:t>
            </a:r>
          </a:p>
          <a:p>
            <a:pPr marL="457200" indent="-457200">
              <a:buSzPct val="100000"/>
              <a:buFont typeface="Arial"/>
              <a:buChar char="•"/>
              <a:defRPr>
                <a:latin typeface="Arial Narrow"/>
                <a:ea typeface="Arial Narrow"/>
                <a:cs typeface="Arial Narrow"/>
                <a:sym typeface="Arial Narrow"/>
              </a:defRPr>
            </a:pPr>
            <a:r>
              <a:t>The Interoperability Roadmap expects a learning health system</a:t>
            </a:r>
          </a:p>
          <a:p>
            <a:pPr/>
          </a:p>
          <a:p>
            <a:pPr/>
            <a:r>
              <a:t>What in slide 2 and 3, was (as I now understand  it) from an outside slide and why it has so much other language.  This ‘if kept’ to help set the stage, will likely need to be redone to reflect the salient statements .   Consider both slides to get what is best suited to make the point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0" name="Shape 630"/>
          <p:cNvSpPr/>
          <p:nvPr>
            <p:ph type="sldImg"/>
          </p:nvPr>
        </p:nvSpPr>
        <p:spPr>
          <a:prstGeom prst="rect">
            <a:avLst/>
          </a:prstGeom>
        </p:spPr>
        <p:txBody>
          <a:bodyPr/>
          <a:lstStyle/>
          <a:p>
            <a:pPr/>
          </a:p>
        </p:txBody>
      </p:sp>
      <p:sp>
        <p:nvSpPr>
          <p:cNvPr id="631" name="Shape 631"/>
          <p:cNvSpPr/>
          <p:nvPr>
            <p:ph type="body" sz="quarter" idx="1"/>
          </p:nvPr>
        </p:nvSpPr>
        <p:spPr>
          <a:prstGeom prst="rect">
            <a:avLst/>
          </a:prstGeom>
        </p:spPr>
        <p:txBody>
          <a:bodyPr/>
          <a:lstStyle/>
          <a:p>
            <a:pPr>
              <a:defRPr>
                <a:latin typeface="Arial Narrow"/>
                <a:ea typeface="Arial Narrow"/>
                <a:cs typeface="Arial Narrow"/>
                <a:sym typeface="Arial Narrow"/>
              </a:defRPr>
            </a:pPr>
            <a:r>
              <a:t>From Contacts with colleagues:  </a:t>
            </a:r>
          </a:p>
          <a:p>
            <a:pPr>
              <a:defRPr>
                <a:latin typeface="Arial Narrow"/>
                <a:ea typeface="Arial Narrow"/>
                <a:cs typeface="Arial Narrow"/>
                <a:sym typeface="Arial Narrow"/>
              </a:defRPr>
            </a:pPr>
            <a:r>
              <a:t>CAPT Trinh:  Started with a problem about how in the current state standards are not easy to implement and in fact are implemented in different ways by different vendors.  In reply Galen stated that is actually the Strength of FHIM.  It exists in essence as a organizing paradigm so that if DoD and VA leverage FHIM as their logical information model those implementation challenges are past history. </a:t>
            </a:r>
          </a:p>
          <a:p>
            <a:pPr>
              <a:defRPr>
                <a:latin typeface="Arial Narrow"/>
                <a:ea typeface="Arial Narrow"/>
                <a:cs typeface="Arial Narrow"/>
                <a:sym typeface="Arial Narrow"/>
              </a:defRPr>
            </a:pPr>
          </a:p>
          <a:p>
            <a:pPr>
              <a:defRPr>
                <a:latin typeface="Arial Narrow"/>
                <a:ea typeface="Arial Narrow"/>
                <a:cs typeface="Arial Narrow"/>
                <a:sym typeface="Arial Narrow"/>
              </a:defRPr>
            </a:pPr>
            <a:r>
              <a:t>Recommended a Slide that in an Erratic Fashion Initiated the Brief with a Slide that portrayed a lot of short statements; each a different problem statement associated with FHIM and in total a prompt to compel people to want to address the challenge….to learn of FHIM and related assets.  The sampling of problem statements can include but is not limited to:</a:t>
            </a:r>
          </a:p>
          <a:p>
            <a:pPr marL="457200" indent="-457200">
              <a:buSzPct val="100000"/>
              <a:buAutoNum type="arabicPeriod" startAt="4"/>
              <a:defRPr>
                <a:latin typeface="Arial Narrow"/>
                <a:ea typeface="Arial Narrow"/>
                <a:cs typeface="Arial Narrow"/>
                <a:sym typeface="Arial Narrow"/>
              </a:defRPr>
            </a:pPr>
          </a:p>
          <a:p>
            <a:pPr marL="457200" indent="-457200">
              <a:buSzPct val="100000"/>
              <a:buFont typeface="Arial"/>
              <a:buChar char="•"/>
              <a:defRPr>
                <a:latin typeface="Arial Narrow"/>
                <a:ea typeface="Arial Narrow"/>
                <a:cs typeface="Arial Narrow"/>
                <a:sym typeface="Arial Narrow"/>
              </a:defRPr>
            </a:pPr>
            <a:r>
              <a:t>I don’t know anyone that uses FHIM?  </a:t>
            </a:r>
          </a:p>
          <a:p>
            <a:pPr marL="457200" indent="-457200">
              <a:buSzPct val="100000"/>
              <a:buFont typeface="Arial"/>
              <a:buChar char="•"/>
              <a:defRPr>
                <a:latin typeface="Arial Narrow"/>
                <a:ea typeface="Arial Narrow"/>
                <a:cs typeface="Arial Narrow"/>
                <a:sym typeface="Arial Narrow"/>
              </a:defRPr>
            </a:pPr>
            <a:r>
              <a:t>What is FHIM anyway?</a:t>
            </a:r>
          </a:p>
          <a:p>
            <a:pPr marL="457200" indent="-457200">
              <a:buSzPct val="100000"/>
              <a:buFont typeface="Arial"/>
              <a:buChar char="•"/>
              <a:defRPr>
                <a:latin typeface="Arial Narrow"/>
                <a:ea typeface="Arial Narrow"/>
                <a:cs typeface="Arial Narrow"/>
                <a:sym typeface="Arial Narrow"/>
              </a:defRPr>
            </a:pPr>
            <a:r>
              <a:t>In the midst of so many advancements are information models still necessary?</a:t>
            </a:r>
          </a:p>
          <a:p>
            <a:pPr marL="457200" indent="-457200">
              <a:buSzPct val="100000"/>
              <a:buFont typeface="Arial"/>
              <a:buChar char="•"/>
              <a:defRPr>
                <a:latin typeface="Arial Narrow"/>
                <a:ea typeface="Arial Narrow"/>
                <a:cs typeface="Arial Narrow"/>
                <a:sym typeface="Arial Narrow"/>
              </a:defRPr>
            </a:pPr>
            <a:r>
              <a:t>If we have a vendor that has a built in information model, why do I care about FHIM?</a:t>
            </a:r>
          </a:p>
          <a:p>
            <a:pPr marL="457200" indent="-457200">
              <a:buSzPct val="100000"/>
              <a:buFont typeface="Arial"/>
              <a:buChar char="•"/>
              <a:defRPr>
                <a:latin typeface="Arial Narrow"/>
                <a:ea typeface="Arial Narrow"/>
                <a:cs typeface="Arial Narrow"/>
                <a:sym typeface="Arial Narrow"/>
              </a:defRPr>
            </a:pPr>
            <a:r>
              <a:t>If we have FHIR, why do we still need FHIM?</a:t>
            </a:r>
          </a:p>
          <a:p>
            <a:pPr marL="457200" indent="-457200">
              <a:buSzPct val="100000"/>
              <a:buFont typeface="Arial"/>
              <a:buChar char="•"/>
              <a:defRPr>
                <a:latin typeface="Arial Narrow"/>
                <a:ea typeface="Arial Narrow"/>
                <a:cs typeface="Arial Narrow"/>
                <a:sym typeface="Arial Narrow"/>
              </a:defRPr>
            </a:pPr>
            <a:r>
              <a:t>FHIM, VHIM, CIMI, HL7’s RIM…how does one make sense of it all?</a:t>
            </a:r>
          </a:p>
          <a:p>
            <a:pPr marL="457200" indent="-457200">
              <a:buSzPct val="100000"/>
              <a:buFont typeface="Arial"/>
              <a:buChar char="•"/>
              <a:defRPr>
                <a:latin typeface="Arial Narrow"/>
                <a:ea typeface="Arial Narrow"/>
                <a:cs typeface="Arial Narrow"/>
                <a:sym typeface="Arial Narrow"/>
              </a:defRPr>
            </a:pPr>
            <a:r>
              <a:t>The ecosystem is expanding and with that so is the information data model</a:t>
            </a:r>
          </a:p>
          <a:p>
            <a:pPr marL="457200" indent="-457200">
              <a:buSzPct val="100000"/>
              <a:buFont typeface="Arial"/>
              <a:buChar char="•"/>
              <a:defRPr>
                <a:latin typeface="Arial Narrow"/>
                <a:ea typeface="Arial Narrow"/>
                <a:cs typeface="Arial Narrow"/>
                <a:sym typeface="Arial Narrow"/>
              </a:defRPr>
            </a:pPr>
            <a:r>
              <a:t>The Interoperability Roadmap expects a learning health system</a:t>
            </a:r>
          </a:p>
          <a:p>
            <a:pPr/>
          </a:p>
          <a:p>
            <a:pPr/>
            <a:r>
              <a:t>What in slide 2 and 3, was (as I now understand  it) from an outside slide and why it has so much other language.  This ‘if kept’ to help set the stage, will likely need to be redone to reflect the salient statements .   Consider both slides to get what is best suited to make the point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6" name="Shape 636"/>
          <p:cNvSpPr/>
          <p:nvPr>
            <p:ph type="sldImg"/>
          </p:nvPr>
        </p:nvSpPr>
        <p:spPr>
          <a:prstGeom prst="rect">
            <a:avLst/>
          </a:prstGeom>
        </p:spPr>
        <p:txBody>
          <a:bodyPr/>
          <a:lstStyle/>
          <a:p>
            <a:pPr/>
          </a:p>
        </p:txBody>
      </p:sp>
      <p:sp>
        <p:nvSpPr>
          <p:cNvPr id="637" name="Shape 637"/>
          <p:cNvSpPr/>
          <p:nvPr>
            <p:ph type="body" sz="quarter" idx="1"/>
          </p:nvPr>
        </p:nvSpPr>
        <p:spPr>
          <a:prstGeom prst="rect">
            <a:avLst/>
          </a:prstGeom>
        </p:spPr>
        <p:txBody>
          <a:bodyPr/>
          <a:lstStyle/>
          <a:p>
            <a:pPr/>
            <a:r>
              <a:t>This slide was borrowed from the MDHT/MDMI brief provided during the FHA Managing Board of 6 Jan and would need to be redone</a:t>
            </a:r>
          </a:p>
          <a:p>
            <a:pPr/>
          </a:p>
          <a:p>
            <a:pPr/>
            <a:r>
              <a:t>Talking Notes:</a:t>
            </a:r>
          </a:p>
          <a:p>
            <a:pPr/>
          </a:p>
          <a:p>
            <a:pPr/>
            <a:r>
              <a:t>Today’s past, present and future reality is that there are standards and in some views too many.  Over the years these have become more and more precise yet there is now and always will be the fact that certain optionality / ambiguity will be there.  That in turn means the effort to address that ambiguity and stay aligned to the intent of the standard has to occur.  That also means for as many times as that occurs, there is variation and that deters optimum interoperability.  </a:t>
            </a:r>
          </a:p>
          <a:p>
            <a:pPr/>
          </a:p>
          <a:p>
            <a:pPr/>
            <a:r>
              <a:t>As standards improve of course that becomes less and less but it will always be there to some degree.   </a:t>
            </a:r>
          </a:p>
          <a:p>
            <a:pPr/>
          </a:p>
          <a:p>
            <a:pPr/>
            <a:r>
              <a:t>With that and to minimize what becomes variability in implementation, assets such as FHIM (a logical information model) assists in providing a foundational translation so that once developed and  reused the variability and one offs are minimized.  Add into the picture tools that have also mapped to the standards but focus on extending the information model utility by producing outputs meaningful to implementers such as Implementation Guides.  Together these assets serve to standardize and minimize one off mapping efforts that otherwise occur over and over.  Compound this picture as what occurs within and organization and across organizations – domestically and internationally.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a:r>
              <a:t>Nikolay Lipskiy, MD, PhD, MBA</a:t>
            </a:r>
          </a:p>
          <a:p>
            <a:pPr/>
            <a:r>
              <a:t>Medical Epidemiologist; Informatics Scientist</a:t>
            </a:r>
          </a:p>
          <a:p>
            <a:pPr/>
            <a:r>
              <a:t>Centers for Disease Control and Prevention (CDC)</a:t>
            </a:r>
          </a:p>
          <a:p>
            <a:pPr/>
            <a:r>
              <a:t>Office of Public Health Preparedness and Response (OPHP)</a:t>
            </a:r>
          </a:p>
          <a:p>
            <a:pPr/>
            <a:r>
              <a:t>Phone: 404-639-0567</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Shape 302"/>
          <p:cNvSpPr/>
          <p:nvPr>
            <p:ph type="sldImg"/>
          </p:nvPr>
        </p:nvSpPr>
        <p:spPr>
          <a:prstGeom prst="rect">
            <a:avLst/>
          </a:prstGeom>
        </p:spPr>
        <p:txBody>
          <a:bodyPr/>
          <a:lstStyle/>
          <a:p>
            <a:pPr/>
          </a:p>
        </p:txBody>
      </p:sp>
      <p:sp>
        <p:nvSpPr>
          <p:cNvPr id="303" name="Shape 303"/>
          <p:cNvSpPr/>
          <p:nvPr>
            <p:ph type="body" sz="quarter" idx="1"/>
          </p:nvPr>
        </p:nvSpPr>
        <p:spPr>
          <a:prstGeom prst="rect">
            <a:avLst/>
          </a:prstGeom>
        </p:spPr>
        <p:txBody>
          <a:bodyPr/>
          <a:lstStyle/>
          <a:p>
            <a:pPr/>
            <a:r>
              <a:t>High-level FHIM / MDHT concept. </a:t>
            </a:r>
          </a:p>
          <a:p>
            <a:pPr/>
            <a:r>
              <a:t>The FHIM is a conceptual UML model that harmonizes requirements from various federal interoperability use cases.</a:t>
            </a:r>
          </a:p>
          <a:p>
            <a:pPr/>
            <a:r>
              <a:t>MDHT is a tool that can use UML profiles to generate design artifacts such as implementation guides, as well as java classes to create or validate instances of specifications.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 name="Shape 307"/>
          <p:cNvSpPr/>
          <p:nvPr>
            <p:ph type="sldImg"/>
          </p:nvPr>
        </p:nvSpPr>
        <p:spPr>
          <a:prstGeom prst="rect">
            <a:avLst/>
          </a:prstGeom>
        </p:spPr>
        <p:txBody>
          <a:bodyPr/>
          <a:lstStyle/>
          <a:p>
            <a:pPr/>
          </a:p>
        </p:txBody>
      </p:sp>
      <p:sp>
        <p:nvSpPr>
          <p:cNvPr id="308" name="Shape 308"/>
          <p:cNvSpPr/>
          <p:nvPr>
            <p:ph type="body" sz="quarter" idx="1"/>
          </p:nvPr>
        </p:nvSpPr>
        <p:spPr>
          <a:prstGeom prst="rect">
            <a:avLst/>
          </a:prstGeom>
        </p:spPr>
        <p:txBody>
          <a:bodyPr/>
          <a:lstStyle/>
          <a:p>
            <a:pPr>
              <a:defRPr b="1">
                <a:latin typeface="Arial Narrow"/>
                <a:ea typeface="Arial Narrow"/>
                <a:cs typeface="Arial Narrow"/>
                <a:sym typeface="Arial Narrow"/>
              </a:defRPr>
            </a:pPr>
            <a:r>
              <a:t>What Slide Looked Like Right Before this last edit:</a:t>
            </a:r>
          </a:p>
          <a:p>
            <a:pPr>
              <a:defRPr b="1">
                <a:latin typeface="Arial Narrow"/>
                <a:ea typeface="Arial Narrow"/>
                <a:cs typeface="Arial Narrow"/>
                <a:sym typeface="Arial Narrow"/>
              </a:defRPr>
            </a:pPr>
          </a:p>
          <a:p>
            <a:pPr>
              <a:defRPr sz="1300"/>
            </a:pPr>
            <a:r>
              <a:t>Steps below follow the FHIM Information Modeling Process Guide, FHIM Terminology Modeling Process Guide and the Model Driven Architecture Process Guide using Model Driven Health Tool (MDHT) capability: </a:t>
            </a:r>
          </a:p>
          <a:p>
            <a:pPr>
              <a:defRPr sz="1300"/>
            </a:pPr>
          </a:p>
          <a:p>
            <a:pPr>
              <a:defRPr sz="1300"/>
            </a:pPr>
            <a:r>
              <a:t>-Receive from the business user community the business use case / requirements </a:t>
            </a:r>
          </a:p>
          <a:p>
            <a:pPr lvl="1" indent="457200">
              <a:defRPr sz="1300"/>
            </a:pPr>
            <a:r>
              <a:t>What’s received may range from descriptive use cases with or without excel spreadsheets and/or UML diagrams </a:t>
            </a:r>
          </a:p>
          <a:p>
            <a:pPr>
              <a:defRPr sz="1300"/>
            </a:pPr>
            <a:r>
              <a:t>-In cooperation with the User, begin the evaluation of use case / requirements</a:t>
            </a:r>
          </a:p>
          <a:p>
            <a:pPr lvl="1" indent="457200">
              <a:defRPr sz="1300"/>
            </a:pPr>
            <a:r>
              <a:t>Identify the exchange of information and target platform intended </a:t>
            </a:r>
          </a:p>
          <a:p>
            <a:pPr lvl="1" indent="457200">
              <a:defRPr sz="1300"/>
            </a:pPr>
            <a:r>
              <a:t>Create UML use diagrams, as needed (based on level of definition made available)</a:t>
            </a:r>
          </a:p>
          <a:p>
            <a:pPr>
              <a:defRPr sz="1300"/>
            </a:pPr>
            <a:r>
              <a:t>- Based on the decomposed use case, review existing FHIM content and constrain to the information needed</a:t>
            </a:r>
          </a:p>
          <a:p>
            <a:pPr lvl="1" indent="457200">
              <a:defRPr sz="1300"/>
            </a:pPr>
            <a:r>
              <a:t>Beginning with the full FHIM, identify the applicable domains; within each domain constrain further to the relevant classes/subclasses, data attributes, value sets and cardinality</a:t>
            </a:r>
          </a:p>
          <a:p>
            <a:pPr>
              <a:defRPr sz="1300"/>
            </a:pPr>
            <a:r>
              <a:t>- Where gaps exist, enhance / extend FHIM with missing data elements as needed for a platform independent model (PIM)   </a:t>
            </a:r>
          </a:p>
          <a:p>
            <a:pPr>
              <a:defRPr sz="1300"/>
            </a:pPr>
            <a:r>
              <a:t>- Generate the target platform specific model</a:t>
            </a:r>
          </a:p>
          <a:p>
            <a:pPr>
              <a:defRPr sz="1300"/>
            </a:pPr>
            <a:r>
              <a:t>- Use the platform specific model to generate artifacts for the target specification standard, e.g., generate JAVA APIs and test suites; NIEM IEPD, IG with xml schemas based on what platform specific </a:t>
            </a:r>
          </a:p>
          <a:p>
            <a:pPr>
              <a:defRPr sz="1300"/>
            </a:pPr>
            <a:r>
              <a:t>- Gain quality review of artifacts by terminology and desired platform standards experts </a:t>
            </a:r>
          </a:p>
          <a:p>
            <a:pPr lvl="1" indent="457200">
              <a:defRPr sz="1300"/>
            </a:pPr>
            <a:r>
              <a:t>Loop back to top until quality has been confirmed</a:t>
            </a:r>
          </a:p>
          <a:p>
            <a:pPr>
              <a:defRPr sz="1300"/>
            </a:pPr>
            <a:r>
              <a:t>- Pilot test the resulting draft interoperability specification standard</a:t>
            </a:r>
          </a:p>
          <a:p>
            <a:pPr lvl="1" indent="457200">
              <a:defRPr sz="1300"/>
            </a:pPr>
            <a:r>
              <a:t>Respond to test results as needed.</a:t>
            </a:r>
          </a:p>
          <a:p>
            <a:pPr>
              <a:defRPr sz="1300"/>
            </a:pPr>
            <a:r>
              <a:t>- Submit to SDO for formal standards approval (all artifacts) </a:t>
            </a:r>
          </a:p>
          <a:p>
            <a:pPr indent="40640"/>
          </a:p>
          <a:p>
            <a:pPr>
              <a:defRPr b="1">
                <a:latin typeface="Arial Narrow"/>
                <a:ea typeface="Arial Narrow"/>
                <a:cs typeface="Arial Narrow"/>
                <a:sym typeface="Arial Narrow"/>
              </a:defRPr>
            </a:pPr>
          </a:p>
          <a:p>
            <a:pPr>
              <a:defRPr b="1">
                <a:latin typeface="Arial Narrow"/>
                <a:ea typeface="Arial Narrow"/>
                <a:cs typeface="Arial Narrow"/>
                <a:sym typeface="Arial Narrow"/>
              </a:defRPr>
            </a:pPr>
          </a:p>
          <a:p>
            <a:pPr>
              <a:defRPr b="1">
                <a:latin typeface="Arial Narrow"/>
                <a:ea typeface="Arial Narrow"/>
                <a:cs typeface="Arial Narrow"/>
                <a:sym typeface="Arial Narrow"/>
              </a:defRPr>
            </a:pPr>
          </a:p>
          <a:p>
            <a:pPr>
              <a:defRPr b="1">
                <a:latin typeface="Arial Narrow"/>
                <a:ea typeface="Arial Narrow"/>
                <a:cs typeface="Arial Narrow"/>
                <a:sym typeface="Arial Narrow"/>
              </a:defRPr>
            </a:pPr>
          </a:p>
          <a:p>
            <a:pPr>
              <a:defRPr b="1">
                <a:latin typeface="Arial Narrow"/>
                <a:ea typeface="Arial Narrow"/>
                <a:cs typeface="Arial Narrow"/>
                <a:sym typeface="Arial Narrow"/>
              </a:defRPr>
            </a:pPr>
          </a:p>
          <a:p>
            <a:pPr>
              <a:defRPr b="1">
                <a:latin typeface="Arial Narrow"/>
                <a:ea typeface="Arial Narrow"/>
                <a:cs typeface="Arial Narrow"/>
                <a:sym typeface="Arial Narrow"/>
              </a:defRPr>
            </a:pPr>
            <a:r>
              <a:t>FYI…..details here are from Steve W &amp; are based on old S&amp;I processes; facelift needed; HIM WG also needs a facelift; both may prove relevant ways to get this messaging &amp; expanded engagement opps introduced.</a:t>
            </a:r>
          </a:p>
          <a:p>
            <a:pPr>
              <a:defRPr>
                <a:latin typeface="Arial Narrow"/>
                <a:ea typeface="Arial Narrow"/>
                <a:cs typeface="Arial Narrow"/>
                <a:sym typeface="Arial Narrow"/>
              </a:defRPr>
            </a:pPr>
          </a:p>
          <a:p>
            <a:pPr>
              <a:defRPr>
                <a:latin typeface="Arial Narrow"/>
                <a:ea typeface="Arial Narrow"/>
                <a:cs typeface="Arial Narrow"/>
                <a:sym typeface="Arial Narrow"/>
              </a:defRPr>
            </a:pPr>
          </a:p>
          <a:p>
            <a:pPr>
              <a:defRPr>
                <a:latin typeface="Arial Narrow"/>
                <a:ea typeface="Arial Narrow"/>
                <a:cs typeface="Arial Narrow"/>
                <a:sym typeface="Arial Narrow"/>
              </a:defRPr>
            </a:pPr>
            <a:r>
              <a:t>FHIM interoperability specifications are developed to meet the following definition of health interoperability:</a:t>
            </a:r>
          </a:p>
          <a:p>
            <a:pPr>
              <a:defRPr>
                <a:latin typeface="Arial Narrow"/>
                <a:ea typeface="Arial Narrow"/>
                <a:cs typeface="Arial Narrow"/>
                <a:sym typeface="Arial Narrow"/>
              </a:defRPr>
            </a:pPr>
            <a:r>
              <a:t> </a:t>
            </a:r>
          </a:p>
          <a:p>
            <a:pPr>
              <a:defRPr>
                <a:latin typeface="Arial Narrow"/>
                <a:ea typeface="Arial Narrow"/>
                <a:cs typeface="Arial Narrow"/>
                <a:sym typeface="Arial Narrow"/>
              </a:defRPr>
            </a:pPr>
            <a:r>
              <a:t>Interoperability has been generically defined as “The ability of software and hardware on different machines from different vendors to share data.” In a health environment, a higher degree of interoperability is required and can be measured by the degree to which all health information relevant to an individual is completely, timely, reliably, accurately, securely, and accessibly integrated to support health services provided to the individual. Above all, interoperability means that the intended meaning of the information is interpreted in the same way by the sender and the receiver. Information needs to be understood at the point of care and available to local decision support mechanisms. Achieving interoperability is no easy task due to the complexities of health concepts. Achieving health interoperability requires:</a:t>
            </a:r>
          </a:p>
          <a:p>
            <a:pPr>
              <a:defRPr>
                <a:latin typeface="Arial Narrow"/>
                <a:ea typeface="Arial Narrow"/>
                <a:cs typeface="Arial Narrow"/>
                <a:sym typeface="Arial Narrow"/>
              </a:defRPr>
            </a:pPr>
            <a:r>
              <a:t> </a:t>
            </a:r>
          </a:p>
          <a:p>
            <a:pPr>
              <a:defRPr>
                <a:latin typeface="Arial Narrow"/>
                <a:ea typeface="Arial Narrow"/>
                <a:cs typeface="Arial Narrow"/>
                <a:sym typeface="Arial Narrow"/>
              </a:defRPr>
            </a:pPr>
            <a:r>
              <a:t>Information that is computable and understandable, i.e., the ability for information shared by systems to be understood at the level of formally defined concepts;</a:t>
            </a:r>
          </a:p>
          <a:p>
            <a:pPr>
              <a:defRPr>
                <a:latin typeface="Arial Narrow"/>
                <a:ea typeface="Arial Narrow"/>
                <a:cs typeface="Arial Narrow"/>
                <a:sym typeface="Arial Narrow"/>
              </a:defRPr>
            </a:pPr>
            <a:r>
              <a:t>Information that is in a standardized, coded format whenever possible;</a:t>
            </a:r>
          </a:p>
          <a:p>
            <a:pPr>
              <a:defRPr>
                <a:latin typeface="Arial Narrow"/>
                <a:ea typeface="Arial Narrow"/>
                <a:cs typeface="Arial Narrow"/>
                <a:sym typeface="Arial Narrow"/>
              </a:defRPr>
            </a:pPr>
            <a:r>
              <a:t>Information that can be used by systems addressing payment, research and clinical uses, including computations to support clinical decision making and performance measurement;</a:t>
            </a:r>
          </a:p>
          <a:p>
            <a:pPr>
              <a:defRPr>
                <a:latin typeface="Arial Narrow"/>
                <a:ea typeface="Arial Narrow"/>
                <a:cs typeface="Arial Narrow"/>
                <a:sym typeface="Arial Narrow"/>
              </a:defRPr>
            </a:pPr>
            <a:r>
              <a:t>Display of information from outside sources with that generated internally; and</a:t>
            </a:r>
          </a:p>
          <a:p>
            <a:pPr>
              <a:defRPr>
                <a:latin typeface="Arial Narrow"/>
                <a:ea typeface="Arial Narrow"/>
                <a:cs typeface="Arial Narrow"/>
                <a:sym typeface="Arial Narrow"/>
              </a:defRPr>
            </a:pPr>
            <a:r>
              <a:t>Information that can be stored in coded form within a data repository other than the repository that generated it.</a:t>
            </a:r>
          </a:p>
          <a:p>
            <a:pPr>
              <a:defRPr>
                <a:latin typeface="Arial Narrow"/>
                <a:ea typeface="Arial Narrow"/>
                <a:cs typeface="Arial Narrow"/>
                <a:sym typeface="Arial Narrow"/>
              </a:defRPr>
            </a:pPr>
            <a:r>
              <a:t> </a:t>
            </a:r>
          </a:p>
          <a:p>
            <a:pPr>
              <a:defRPr>
                <a:latin typeface="Arial Narrow"/>
                <a:ea typeface="Arial Narrow"/>
                <a:cs typeface="Arial Narrow"/>
                <a:sym typeface="Arial Narrow"/>
              </a:defRPr>
            </a:pPr>
            <a:r>
              <a:t>As a result, FHIM interoperability specifications are not just the FHIM model, but a complete set of artifacts to fully support interoperability, including:</a:t>
            </a:r>
          </a:p>
          <a:p>
            <a:pPr>
              <a:defRPr>
                <a:latin typeface="Arial Narrow"/>
                <a:ea typeface="Arial Narrow"/>
                <a:cs typeface="Arial Narrow"/>
                <a:sym typeface="Arial Narrow"/>
              </a:defRPr>
            </a:pPr>
            <a:r>
              <a:t> </a:t>
            </a:r>
          </a:p>
          <a:p>
            <a:pPr>
              <a:defRPr>
                <a:latin typeface="Arial Narrow"/>
                <a:ea typeface="Arial Narrow"/>
                <a:cs typeface="Arial Narrow"/>
                <a:sym typeface="Arial Narrow"/>
              </a:defRPr>
            </a:pPr>
            <a:r>
              <a:t>Harmonized information concepts that are defined to meet the above definition of interoperability</a:t>
            </a:r>
          </a:p>
          <a:p>
            <a:pPr>
              <a:defRPr>
                <a:latin typeface="Arial Narrow"/>
                <a:ea typeface="Arial Narrow"/>
                <a:cs typeface="Arial Narrow"/>
                <a:sym typeface="Arial Narrow"/>
              </a:defRPr>
            </a:pPr>
            <a:r>
              <a:t>Harmonized terminology and value set information that is defined to fully support semantic interoperability</a:t>
            </a:r>
          </a:p>
          <a:p>
            <a:pPr>
              <a:defRPr>
                <a:latin typeface="Arial Narrow"/>
                <a:ea typeface="Arial Narrow"/>
                <a:cs typeface="Arial Narrow"/>
                <a:sym typeface="Arial Narrow"/>
              </a:defRPr>
            </a:pPr>
            <a:r>
              <a:t>Implementation guides/interoperability specifications that includes the information concept and terminology/value set information described above as well as APIs for developers to develop instance implementations of the interoperability specification, a test suite for verifying that the implementation fully conforms to the interoperability specification and other electronic information to assist developers in developing their instance implementations.</a:t>
            </a:r>
          </a:p>
          <a:p>
            <a:pPr>
              <a:defRPr>
                <a:latin typeface="Arial Narrow"/>
                <a:ea typeface="Arial Narrow"/>
                <a:cs typeface="Arial Narrow"/>
                <a:sym typeface="Arial Narrow"/>
              </a:defRPr>
            </a:pPr>
            <a:r>
              <a:t> </a:t>
            </a:r>
          </a:p>
          <a:p>
            <a:pPr>
              <a:defRPr>
                <a:latin typeface="Arial Narrow"/>
                <a:ea typeface="Arial Narrow"/>
                <a:cs typeface="Arial Narrow"/>
                <a:sym typeface="Arial Narrow"/>
              </a:defRPr>
            </a:pPr>
            <a:r>
              <a:t>FHIM can also export the information model and its contents into an XML Model Interchange (XMI) format that can be used by federal partners for other purposes, such as designing physical databases in their organizations.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8" name="Shape 328"/>
          <p:cNvSpPr/>
          <p:nvPr>
            <p:ph type="sldImg"/>
          </p:nvPr>
        </p:nvSpPr>
        <p:spPr>
          <a:prstGeom prst="rect">
            <a:avLst/>
          </a:prstGeom>
        </p:spPr>
        <p:txBody>
          <a:bodyPr/>
          <a:lstStyle/>
          <a:p>
            <a:pPr/>
          </a:p>
        </p:txBody>
      </p:sp>
      <p:sp>
        <p:nvSpPr>
          <p:cNvPr id="329" name="Shape 329"/>
          <p:cNvSpPr/>
          <p:nvPr>
            <p:ph type="body" sz="quarter" idx="1"/>
          </p:nvPr>
        </p:nvSpPr>
        <p:spPr>
          <a:prstGeom prst="rect">
            <a:avLst/>
          </a:prstGeom>
        </p:spPr>
        <p:txBody>
          <a:bodyPr/>
          <a:lstStyle/>
          <a:p>
            <a:pPr/>
            <a:r>
              <a:t> </a:t>
            </a:r>
            <a:r>
              <a:rPr sz="2400"/>
              <a:t>I think this effort could benefit from a "communication plan" approach, defining </a:t>
            </a:r>
            <a:endParaRPr sz="2400"/>
          </a:p>
          <a:p>
            <a:pPr>
              <a:defRPr sz="2400"/>
            </a:pPr>
            <a:r>
              <a:t>1. specific communication goals </a:t>
            </a:r>
          </a:p>
          <a:p>
            <a:pPr>
              <a:defRPr sz="2400"/>
            </a:pPr>
            <a:r>
              <a:t>2. identification of optimal messages, audiences, and channels to achieve these goals (and assumptions: live preso-only vs. standalone file, with/without notes, use of other media e.g. Twitter, etc.)</a:t>
            </a:r>
          </a:p>
          <a:p>
            <a:pPr>
              <a:defRPr sz="2400"/>
            </a:pPr>
            <a:r>
              <a:t>3. resources for creating &amp; reviewing these assets, who would then define the content, format, etc.</a:t>
            </a:r>
          </a:p>
          <a:p>
            <a:pPr>
              <a:defRPr sz="2400"/>
            </a:pPr>
            <a:r>
              <a:t>4. dates to ensure they get completed </a:t>
            </a:r>
          </a:p>
          <a:p>
            <a:pPr>
              <a:defRPr sz="2400"/>
            </a:pPr>
            <a:r>
              <a:t>And resulting in</a:t>
            </a:r>
          </a:p>
          <a:p>
            <a:pPr>
              <a:defRPr sz="2400"/>
            </a:pPr>
            <a:r>
              <a:t>5. Targeted communication tools that perform specific tasks clearly and verifiably.</a:t>
            </a:r>
          </a:p>
          <a:p>
            <a:pPr>
              <a:defRPr sz="2400"/>
            </a:pPr>
            <a:r>
              <a:t> </a:t>
            </a:r>
          </a:p>
          <a:p>
            <a:pPr>
              <a:defRPr sz="2400"/>
            </a:pPr>
            <a:r>
              <a:t>Goals might include, e.g.,</a:t>
            </a:r>
          </a:p>
          <a:p>
            <a:pPr>
              <a:defRPr sz="2400"/>
            </a:pPr>
            <a:r>
              <a:t>"explain to federal agency decision makers why an agency would want to adopt the FHIM as a base for its information architecture" </a:t>
            </a:r>
          </a:p>
          <a:p>
            <a:pPr>
              <a:defRPr sz="2400"/>
            </a:pPr>
            <a:r>
              <a:t>"explain to ONC decision makers how ONC can use the FHIM to generate harmonized US realm standards"</a:t>
            </a:r>
          </a:p>
          <a:p>
            <a:pPr>
              <a:defRPr sz="2400"/>
            </a:pPr>
            <a:r>
              <a:t>"explain to agency architects how they would use the FHIM to guide internal development aligned with federal standards."</a:t>
            </a:r>
          </a:p>
          <a:p>
            <a:pPr>
              <a:defRPr sz="2400"/>
            </a:pPr>
            <a:r>
              <a:t>"explain to SDO programs how FHIM fits with and supports their programs" (probably tailored to program)</a:t>
            </a:r>
          </a:p>
          <a:p>
            <a:pPr>
              <a:defRPr sz="2400"/>
            </a:pPr>
            <a:r>
              <a:t> </a:t>
            </a:r>
          </a:p>
          <a:p>
            <a:pPr>
              <a:defRPr sz="2400"/>
            </a:pPr>
            <a:r>
              <a:t>I am afraid that general decks without very specific purposes provide opportunities for prospective and abstract "thinking out loud" that, while they can be fruitful when used internally, externally may be taken as evidence that there is no "there" there.</a:t>
            </a:r>
          </a:p>
          <a:p>
            <a:pPr>
              <a:defRPr sz="2400"/>
            </a:pPr>
          </a:p>
          <a:p>
            <a:pPr>
              <a:defRPr sz="2400"/>
            </a:pPr>
            <a:r>
              <a:t>From Nona:  In broader terms, the larger intent is to:</a:t>
            </a:r>
          </a:p>
          <a:p>
            <a:pPr>
              <a:defRPr sz="2400"/>
            </a:pPr>
            <a:r>
              <a:t>Enhancing (through communications &amp; messaging) Awareness of the Resource and Association with other Assets</a:t>
            </a:r>
          </a:p>
          <a:p>
            <a:pPr>
              <a:defRPr sz="2400"/>
            </a:pPr>
            <a:r>
              <a:t>Enhance Appreciation of the Benefits via Active Engagements </a:t>
            </a:r>
          </a:p>
          <a:p>
            <a:pPr>
              <a:defRPr sz="2400"/>
            </a:pPr>
            <a:r>
              <a:t>Ultimately, institute an ongoing and lifecycle application </a:t>
            </a:r>
          </a:p>
          <a:p>
            <a:pPr>
              <a:defRPr sz="2400"/>
            </a:pPr>
            <a:r>
              <a:t>Enhance the Usability by applying feedback </a:t>
            </a:r>
          </a:p>
          <a:p>
            <a:pPr>
              <a:defRPr sz="2400"/>
            </a:pPr>
            <a:r>
              <a:t>Measure impact, e.g., streamlined implementation, reduction of implementation variability / less FHIR Profile Variability Proliferation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4" name="Shape 334"/>
          <p:cNvSpPr/>
          <p:nvPr>
            <p:ph type="sldImg"/>
          </p:nvPr>
        </p:nvSpPr>
        <p:spPr>
          <a:prstGeom prst="rect">
            <a:avLst/>
          </a:prstGeom>
        </p:spPr>
        <p:txBody>
          <a:bodyPr/>
          <a:lstStyle/>
          <a:p>
            <a:pPr/>
          </a:p>
        </p:txBody>
      </p:sp>
      <p:sp>
        <p:nvSpPr>
          <p:cNvPr id="335" name="Shape 335"/>
          <p:cNvSpPr/>
          <p:nvPr>
            <p:ph type="body" sz="quarter" idx="1"/>
          </p:nvPr>
        </p:nvSpPr>
        <p:spPr>
          <a:prstGeom prst="rect">
            <a:avLst/>
          </a:prstGeom>
        </p:spPr>
        <p:txBody>
          <a:bodyPr/>
          <a:lstStyle/>
          <a:p>
            <a:pPr/>
            <a:r>
              <a:t> </a:t>
            </a:r>
            <a:r>
              <a:rPr sz="2400"/>
              <a:t>I think this effort could benefit from a "communication plan" approach, defining </a:t>
            </a:r>
            <a:endParaRPr sz="2400"/>
          </a:p>
          <a:p>
            <a:pPr>
              <a:defRPr sz="2400"/>
            </a:pPr>
            <a:r>
              <a:t>1. specific communication goals </a:t>
            </a:r>
          </a:p>
          <a:p>
            <a:pPr>
              <a:defRPr sz="2400"/>
            </a:pPr>
            <a:r>
              <a:t>2. identification of optimal messages, audiences, and channels to achieve these goals (and assumptions: live preso-only vs. standalone file, with/without notes, use of other media e.g. Twitter, etc.)</a:t>
            </a:r>
          </a:p>
          <a:p>
            <a:pPr>
              <a:defRPr sz="2400"/>
            </a:pPr>
            <a:r>
              <a:t>3. resources for creating &amp; reviewing these assets, who would then define the content, format, etc.</a:t>
            </a:r>
          </a:p>
          <a:p>
            <a:pPr>
              <a:defRPr sz="2400"/>
            </a:pPr>
            <a:r>
              <a:t>4. dates to ensure they get completed </a:t>
            </a:r>
          </a:p>
          <a:p>
            <a:pPr>
              <a:defRPr sz="2400"/>
            </a:pPr>
            <a:r>
              <a:t>And resulting in</a:t>
            </a:r>
          </a:p>
          <a:p>
            <a:pPr>
              <a:defRPr sz="2400"/>
            </a:pPr>
            <a:r>
              <a:t>5. Targeted communication tools that perform specific tasks clearly and verifiably.</a:t>
            </a:r>
          </a:p>
          <a:p>
            <a:pPr>
              <a:defRPr sz="2400"/>
            </a:pPr>
            <a:r>
              <a:t> </a:t>
            </a:r>
          </a:p>
          <a:p>
            <a:pPr>
              <a:defRPr sz="2400"/>
            </a:pPr>
            <a:r>
              <a:t>Goals might include, e.g.,</a:t>
            </a:r>
          </a:p>
          <a:p>
            <a:pPr>
              <a:defRPr sz="2400"/>
            </a:pPr>
            <a:r>
              <a:t>"explain to federal agency decision makers why an agency would want to adopt the FHIM as a base for its information architecture" </a:t>
            </a:r>
          </a:p>
          <a:p>
            <a:pPr>
              <a:defRPr sz="2400"/>
            </a:pPr>
            <a:r>
              <a:t>"explain to ONC decision makers how ONC can use the FHIM to generate harmonized US realm standards"</a:t>
            </a:r>
          </a:p>
          <a:p>
            <a:pPr>
              <a:defRPr sz="2400"/>
            </a:pPr>
            <a:r>
              <a:t>"explain to agency architects how they would use the FHIM to guide internal development aligned with federal standards."</a:t>
            </a:r>
          </a:p>
          <a:p>
            <a:pPr>
              <a:defRPr sz="2400"/>
            </a:pPr>
            <a:r>
              <a:t>"explain to SDO programs how FHIM fits with and supports their programs" (probably tailored to program)</a:t>
            </a:r>
          </a:p>
          <a:p>
            <a:pPr>
              <a:defRPr sz="2400"/>
            </a:pPr>
            <a:r>
              <a:t> </a:t>
            </a:r>
          </a:p>
          <a:p>
            <a:pPr>
              <a:defRPr sz="2400"/>
            </a:pPr>
            <a:r>
              <a:t>I am afraid that general decks without very specific purposes provide opportunities for prospective and abstract "thinking out loud" that, while they can be fruitful when used internally, externally may be taken as evidence that there is no "there" there.</a:t>
            </a:r>
          </a:p>
          <a:p>
            <a:pPr>
              <a:defRPr sz="2400"/>
            </a:pPr>
          </a:p>
          <a:p>
            <a:pPr>
              <a:defRPr sz="2400"/>
            </a:pPr>
            <a:r>
              <a:t>From Nona:  In broader terms, the larger intent is to:</a:t>
            </a:r>
          </a:p>
          <a:p>
            <a:pPr>
              <a:defRPr sz="2400"/>
            </a:pPr>
            <a:r>
              <a:t>Enhancing (through communications &amp; messaging) Awareness of the Resource and Association with other Assets</a:t>
            </a:r>
          </a:p>
          <a:p>
            <a:pPr>
              <a:defRPr sz="2400"/>
            </a:pPr>
            <a:r>
              <a:t>Enhance Appreciation of the Benefits via Active Engagements </a:t>
            </a:r>
          </a:p>
          <a:p>
            <a:pPr>
              <a:defRPr sz="2400"/>
            </a:pPr>
            <a:r>
              <a:t>Ultimately, institute an ongoing and lifecycle application </a:t>
            </a:r>
          </a:p>
          <a:p>
            <a:pPr>
              <a:defRPr sz="2400"/>
            </a:pPr>
            <a:r>
              <a:t>Enhance the Usability by applying feedback </a:t>
            </a:r>
          </a:p>
          <a:p>
            <a:pPr>
              <a:defRPr sz="2400"/>
            </a:pPr>
            <a:r>
              <a:t>Measure impact, e.g., streamlined implementation, reduction of implementation variability / less FHIR Profile Variability Proliferation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2" name="Shape 412"/>
          <p:cNvSpPr/>
          <p:nvPr>
            <p:ph type="sldImg"/>
          </p:nvPr>
        </p:nvSpPr>
        <p:spPr>
          <a:prstGeom prst="rect">
            <a:avLst/>
          </a:prstGeom>
        </p:spPr>
        <p:txBody>
          <a:bodyPr/>
          <a:lstStyle/>
          <a:p>
            <a:pPr/>
          </a:p>
        </p:txBody>
      </p:sp>
      <p:sp>
        <p:nvSpPr>
          <p:cNvPr id="413" name="Shape 413"/>
          <p:cNvSpPr/>
          <p:nvPr>
            <p:ph type="body" sz="quarter" idx="1"/>
          </p:nvPr>
        </p:nvSpPr>
        <p:spPr>
          <a:prstGeom prst="rect">
            <a:avLst/>
          </a:prstGeom>
        </p:spPr>
        <p:txBody>
          <a:bodyPr/>
          <a:lstStyle/>
          <a:p>
            <a:pPr/>
            <a:r>
              <a:t>High-level FHIM / MDHT concept. </a:t>
            </a:r>
          </a:p>
          <a:p>
            <a:pPr/>
            <a:r>
              <a:t>The FHIM is a conceptual UML model that harmonizes requirements from various federal interoperability use cases.</a:t>
            </a:r>
          </a:p>
          <a:p>
            <a:pPr/>
            <a:r>
              <a:t>MDHT is a tool that can use UML profiles to generate design artifacts such as implementation guides, as well as java classes to create or validate instances of specifications.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6" name="Shape 416"/>
          <p:cNvSpPr/>
          <p:nvPr>
            <p:ph type="sldImg"/>
          </p:nvPr>
        </p:nvSpPr>
        <p:spPr>
          <a:prstGeom prst="rect">
            <a:avLst/>
          </a:prstGeom>
        </p:spPr>
        <p:txBody>
          <a:bodyPr/>
          <a:lstStyle/>
          <a:p>
            <a:pPr/>
          </a:p>
        </p:txBody>
      </p:sp>
      <p:sp>
        <p:nvSpPr>
          <p:cNvPr id="417" name="Shape 417"/>
          <p:cNvSpPr/>
          <p:nvPr>
            <p:ph type="body" sz="quarter" idx="1"/>
          </p:nvPr>
        </p:nvSpPr>
        <p:spPr>
          <a:prstGeom prst="rect">
            <a:avLst/>
          </a:prstGeom>
        </p:spPr>
        <p:txBody>
          <a:bodyPr/>
          <a:lstStyle/>
          <a:p>
            <a:pPr/>
            <a:r>
              <a:t>CIMI, too, has a vision of collecting clinical requirements (“repository” in diagram) in a format that allows the automated generation of specific wire formats. CIMI focuses on more granular models (sometimes called “detailed clinical models”), while the FHIM provides a macro view, but the technical vision is very similar.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3" name="Shape 473"/>
          <p:cNvSpPr/>
          <p:nvPr>
            <p:ph type="sldImg"/>
          </p:nvPr>
        </p:nvSpPr>
        <p:spPr>
          <a:prstGeom prst="rect">
            <a:avLst/>
          </a:prstGeom>
        </p:spPr>
        <p:txBody>
          <a:bodyPr/>
          <a:lstStyle/>
          <a:p>
            <a:pPr/>
          </a:p>
        </p:txBody>
      </p:sp>
      <p:sp>
        <p:nvSpPr>
          <p:cNvPr id="474" name="Shape 474"/>
          <p:cNvSpPr/>
          <p:nvPr>
            <p:ph type="body" sz="quarter" idx="1"/>
          </p:nvPr>
        </p:nvSpPr>
        <p:spPr>
          <a:prstGeom prst="rect">
            <a:avLst/>
          </a:prstGeom>
        </p:spPr>
        <p:txBody>
          <a:bodyPr/>
          <a:lstStyle/>
          <a:p>
            <a:pPr/>
            <a:r>
              <a:t>High-level FHIM / MDHT concept. </a:t>
            </a:r>
          </a:p>
          <a:p>
            <a:pPr/>
            <a:r>
              <a:t>The FHIM is a conceptual UML model that harmonizes requirements from various federal interoperability use cases.</a:t>
            </a:r>
          </a:p>
          <a:p>
            <a:pPr/>
            <a:r>
              <a:t>MDHT is a tool that can use UML profiles to generate design artifacts such as implementation guides, as well as java classes to create or validate instances of specifications.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Date">
    <p:spTree>
      <p:nvGrpSpPr>
        <p:cNvPr id="1" name=""/>
        <p:cNvGrpSpPr/>
        <p:nvPr/>
      </p:nvGrpSpPr>
      <p:grpSpPr>
        <a:xfrm>
          <a:off x="0" y="0"/>
          <a:ext cx="0" cy="0"/>
          <a:chOff x="0" y="0"/>
          <a:chExt cx="0" cy="0"/>
        </a:xfrm>
      </p:grpSpPr>
      <p:pic>
        <p:nvPicPr>
          <p:cNvPr id="13" name="Picture 6" descr="Picture 6"/>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14" name="Title Text"/>
          <p:cNvSpPr txBox="1"/>
          <p:nvPr>
            <p:ph type="title"/>
          </p:nvPr>
        </p:nvSpPr>
        <p:spPr>
          <a:xfrm>
            <a:off x="533400" y="2971800"/>
            <a:ext cx="7772400" cy="762000"/>
          </a:xfrm>
          <a:prstGeom prst="rect">
            <a:avLst/>
          </a:prstGeom>
        </p:spPr>
        <p:txBody>
          <a:bodyPr/>
          <a:lstStyle>
            <a:lvl1pPr algn="ctr">
              <a:defRPr spc="160" sz="3200"/>
            </a:lvl1pPr>
          </a:lstStyle>
          <a:p>
            <a:pPr/>
            <a:r>
              <a:t>Title Text</a:t>
            </a:r>
          </a:p>
        </p:txBody>
      </p:sp>
      <p:sp>
        <p:nvSpPr>
          <p:cNvPr id="15" name="Body Level One…"/>
          <p:cNvSpPr txBox="1"/>
          <p:nvPr>
            <p:ph type="body" sz="quarter" idx="1"/>
          </p:nvPr>
        </p:nvSpPr>
        <p:spPr>
          <a:xfrm>
            <a:off x="1371600" y="3697911"/>
            <a:ext cx="6400800" cy="533401"/>
          </a:xfrm>
          <a:prstGeom prst="rect">
            <a:avLst/>
          </a:prstGeom>
        </p:spPr>
        <p:txBody>
          <a:bodyPr>
            <a:normAutofit fontScale="100000" lnSpcReduction="0"/>
          </a:bodyPr>
          <a:lstStyle>
            <a:lvl1pPr marL="0" indent="0" algn="ctr">
              <a:spcBef>
                <a:spcPts val="400"/>
              </a:spcBef>
              <a:buClrTx/>
              <a:buSzTx/>
              <a:buNone/>
              <a:defRPr sz="2000">
                <a:solidFill>
                  <a:schemeClr val="accent2"/>
                </a:solidFill>
              </a:defRPr>
            </a:lvl1pPr>
            <a:lvl2pPr marL="0" indent="457200" algn="ctr">
              <a:spcBef>
                <a:spcPts val="400"/>
              </a:spcBef>
              <a:buClrTx/>
              <a:buSzTx/>
              <a:buNone/>
              <a:defRPr sz="2000">
                <a:solidFill>
                  <a:schemeClr val="accent2"/>
                </a:solidFill>
              </a:defRPr>
            </a:lvl2pPr>
            <a:lvl3pPr marL="0" indent="914400" algn="ctr">
              <a:spcBef>
                <a:spcPts val="400"/>
              </a:spcBef>
              <a:buClrTx/>
              <a:buSzTx/>
              <a:buNone/>
              <a:defRPr sz="2000">
                <a:solidFill>
                  <a:schemeClr val="accent2"/>
                </a:solidFill>
              </a:defRPr>
            </a:lvl3pPr>
            <a:lvl4pPr marL="0" indent="1371600" algn="ctr">
              <a:spcBef>
                <a:spcPts val="400"/>
              </a:spcBef>
              <a:buClrTx/>
              <a:buSzTx/>
              <a:buNone/>
              <a:defRPr sz="2000">
                <a:solidFill>
                  <a:schemeClr val="accent2"/>
                </a:solidFill>
              </a:defRPr>
            </a:lvl4pPr>
            <a:lvl5pPr marL="0" indent="1828800" algn="ctr">
              <a:spcBef>
                <a:spcPts val="400"/>
              </a:spcBef>
              <a:buClrTx/>
              <a:buSzTx/>
              <a:buNone/>
              <a:defRPr sz="2000">
                <a:solidFill>
                  <a:schemeClr val="accent2"/>
                </a:solidFill>
              </a:defRPr>
            </a:lvl5pPr>
          </a:lstStyle>
          <a:p>
            <a:pPr/>
            <a:r>
              <a:t>Body Level One</a:t>
            </a:r>
          </a:p>
          <a:p>
            <a:pPr lvl="1"/>
            <a:r>
              <a:t>Body Level Two</a:t>
            </a:r>
          </a:p>
          <a:p>
            <a:pPr lvl="2"/>
            <a:r>
              <a:t>Body Level Three</a:t>
            </a:r>
          </a:p>
          <a:p>
            <a:pPr lvl="3"/>
            <a:r>
              <a:t>Body Level Four</a:t>
            </a:r>
          </a:p>
          <a:p>
            <a:pPr lvl="4"/>
            <a:r>
              <a:t>Body Level Five</a:t>
            </a:r>
          </a:p>
        </p:txBody>
      </p:sp>
      <p:sp>
        <p:nvSpPr>
          <p:cNvPr id="16" name="Text Placeholder 9"/>
          <p:cNvSpPr/>
          <p:nvPr>
            <p:ph type="body" sz="quarter" idx="13"/>
          </p:nvPr>
        </p:nvSpPr>
        <p:spPr>
          <a:xfrm>
            <a:off x="1143000" y="4556267"/>
            <a:ext cx="6858000" cy="777734"/>
          </a:xfrm>
          <a:prstGeom prst="rect">
            <a:avLst/>
          </a:prstGeom>
        </p:spPr>
        <p:txBody>
          <a:bodyPr>
            <a:normAutofit fontScale="100000" lnSpcReduction="0"/>
          </a:bodyPr>
          <a:lstStyle/>
          <a:p>
            <a:pPr marL="0" indent="0" algn="ctr">
              <a:spcBef>
                <a:spcPts val="400"/>
              </a:spcBef>
              <a:buClrTx/>
              <a:buSzTx/>
              <a:buNone/>
              <a:defRPr sz="2000"/>
            </a:pPr>
          </a:p>
        </p:txBody>
      </p:sp>
      <p:sp>
        <p:nvSpPr>
          <p:cNvPr id="17" name="Slide Number"/>
          <p:cNvSpPr txBox="1"/>
          <p:nvPr>
            <p:ph type="sldNum" sz="quarter" idx="2"/>
          </p:nvPr>
        </p:nvSpPr>
        <p:spPr>
          <a:xfrm>
            <a:off x="4419600" y="6356350"/>
            <a:ext cx="2133600"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sp>
        <p:nvSpPr>
          <p:cNvPr id="93" name="Rectangle 11"/>
          <p:cNvSpPr/>
          <p:nvPr/>
        </p:nvSpPr>
        <p:spPr>
          <a:xfrm>
            <a:off x="2" y="1"/>
            <a:ext cx="9144001" cy="3270243"/>
          </a:xfrm>
          <a:prstGeom prst="rect">
            <a:avLst/>
          </a:prstGeom>
          <a:gradFill>
            <a:gsLst>
              <a:gs pos="0">
                <a:srgbClr val="E2F3FB"/>
              </a:gs>
              <a:gs pos="93000">
                <a:srgbClr val="FFFFFF"/>
              </a:gs>
            </a:gsLst>
            <a:lin ang="5400000"/>
          </a:gradFill>
          <a:ln w="12700">
            <a:miter lim="400000"/>
          </a:ln>
        </p:spPr>
        <p:txBody>
          <a:bodyPr lIns="45719" rIns="45719" anchor="ctr"/>
          <a:lstStyle/>
          <a:p>
            <a:pPr algn="ctr" defTabSz="457200">
              <a:defRPr>
                <a:solidFill>
                  <a:srgbClr val="FFFFFF"/>
                </a:solidFill>
              </a:defRPr>
            </a:pPr>
          </a:p>
        </p:txBody>
      </p:sp>
      <p:sp>
        <p:nvSpPr>
          <p:cNvPr id="94" name="Body Level One…"/>
          <p:cNvSpPr txBox="1"/>
          <p:nvPr>
            <p:ph type="body" sz="quarter" idx="1"/>
          </p:nvPr>
        </p:nvSpPr>
        <p:spPr>
          <a:xfrm>
            <a:off x="923922" y="2483761"/>
            <a:ext cx="7074368" cy="766272"/>
          </a:xfrm>
          <a:prstGeom prst="rect">
            <a:avLst/>
          </a:prstGeom>
        </p:spPr>
        <p:txBody>
          <a:bodyPr>
            <a:normAutofit fontScale="100000" lnSpcReduction="0"/>
          </a:bodyPr>
          <a:lstStyle>
            <a:lvl1pPr marL="0" indent="0" defTabSz="457200">
              <a:spcBef>
                <a:spcPts val="400"/>
              </a:spcBef>
              <a:buClrTx/>
              <a:buSzTx/>
              <a:buNone/>
              <a:defRPr sz="1800">
                <a:solidFill>
                  <a:srgbClr val="6EC4E9"/>
                </a:solidFill>
                <a:latin typeface="Arial"/>
                <a:ea typeface="Arial"/>
                <a:cs typeface="Arial"/>
                <a:sym typeface="Arial"/>
              </a:defRPr>
            </a:lvl1pPr>
            <a:lvl2pPr marL="0" indent="457200" defTabSz="457200">
              <a:spcBef>
                <a:spcPts val="400"/>
              </a:spcBef>
              <a:buClrTx/>
              <a:buSzTx/>
              <a:buNone/>
              <a:defRPr sz="1800">
                <a:solidFill>
                  <a:srgbClr val="6EC4E9"/>
                </a:solidFill>
                <a:latin typeface="Arial"/>
                <a:ea typeface="Arial"/>
                <a:cs typeface="Arial"/>
                <a:sym typeface="Arial"/>
              </a:defRPr>
            </a:lvl2pPr>
            <a:lvl3pPr marL="0" indent="914400" defTabSz="457200">
              <a:spcBef>
                <a:spcPts val="400"/>
              </a:spcBef>
              <a:buClrTx/>
              <a:buSzTx/>
              <a:buNone/>
              <a:defRPr sz="1800">
                <a:solidFill>
                  <a:srgbClr val="6EC4E9"/>
                </a:solidFill>
                <a:latin typeface="Arial"/>
                <a:ea typeface="Arial"/>
                <a:cs typeface="Arial"/>
                <a:sym typeface="Arial"/>
              </a:defRPr>
            </a:lvl3pPr>
            <a:lvl4pPr marL="0" indent="1371600" defTabSz="457200">
              <a:spcBef>
                <a:spcPts val="400"/>
              </a:spcBef>
              <a:buClrTx/>
              <a:buSzTx/>
              <a:buNone/>
              <a:defRPr sz="1800">
                <a:solidFill>
                  <a:srgbClr val="6EC4E9"/>
                </a:solidFill>
                <a:latin typeface="Arial"/>
                <a:ea typeface="Arial"/>
                <a:cs typeface="Arial"/>
                <a:sym typeface="Arial"/>
              </a:defRPr>
            </a:lvl4pPr>
            <a:lvl5pPr marL="0" indent="1828800" defTabSz="457200">
              <a:spcBef>
                <a:spcPts val="400"/>
              </a:spcBef>
              <a:buClrTx/>
              <a:buSzTx/>
              <a:buNone/>
              <a:defRPr sz="1800">
                <a:solidFill>
                  <a:srgbClr val="6EC4E9"/>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grpSp>
        <p:nvGrpSpPr>
          <p:cNvPr id="97" name="Group 11"/>
          <p:cNvGrpSpPr/>
          <p:nvPr/>
        </p:nvGrpSpPr>
        <p:grpSpPr>
          <a:xfrm>
            <a:off x="-1" y="3703658"/>
            <a:ext cx="9144001" cy="950649"/>
            <a:chOff x="0" y="0"/>
            <a:chExt cx="9144000" cy="950648"/>
          </a:xfrm>
        </p:grpSpPr>
        <p:sp>
          <p:nvSpPr>
            <p:cNvPr id="95" name="Rectangle 12"/>
            <p:cNvSpPr/>
            <p:nvPr/>
          </p:nvSpPr>
          <p:spPr>
            <a:xfrm>
              <a:off x="0" y="292760"/>
              <a:ext cx="9144001" cy="657889"/>
            </a:xfrm>
            <a:prstGeom prst="rect">
              <a:avLst/>
            </a:prstGeom>
            <a:gradFill flip="none" rotWithShape="1">
              <a:gsLst>
                <a:gs pos="64000">
                  <a:srgbClr val="6EC4E9"/>
                </a:gs>
                <a:gs pos="100000">
                  <a:srgbClr val="6EC4E9">
                    <a:alpha val="11000"/>
                  </a:srgbClr>
                </a:gs>
              </a:gsLst>
              <a:lin ang="0" scaled="0"/>
            </a:gradFill>
            <a:ln w="12700" cap="flat">
              <a:noFill/>
              <a:miter lim="400000"/>
            </a:ln>
            <a:effectLst/>
          </p:spPr>
          <p:txBody>
            <a:bodyPr wrap="square" lIns="45719" tIns="45719" rIns="45719" bIns="45719" numCol="1" anchor="ctr">
              <a:noAutofit/>
            </a:bodyPr>
            <a:lstStyle/>
            <a:p>
              <a:pPr algn="ctr" defTabSz="457200">
                <a:defRPr>
                  <a:solidFill>
                    <a:srgbClr val="FFFFFF"/>
                  </a:solidFill>
                </a:defRPr>
              </a:pPr>
            </a:p>
          </p:txBody>
        </p:sp>
        <p:sp>
          <p:nvSpPr>
            <p:cNvPr id="96" name="Rectangle 13"/>
            <p:cNvSpPr/>
            <p:nvPr/>
          </p:nvSpPr>
          <p:spPr>
            <a:xfrm>
              <a:off x="0" y="-1"/>
              <a:ext cx="9144001" cy="624109"/>
            </a:xfrm>
            <a:prstGeom prst="rect">
              <a:avLst/>
            </a:prstGeom>
            <a:gradFill flip="none" rotWithShape="1">
              <a:gsLst>
                <a:gs pos="0">
                  <a:srgbClr val="95D600">
                    <a:alpha val="0"/>
                  </a:srgbClr>
                </a:gs>
                <a:gs pos="50000">
                  <a:srgbClr val="95D600"/>
                </a:gs>
                <a:gs pos="100000">
                  <a:srgbClr val="95D600">
                    <a:alpha val="45000"/>
                  </a:srgbClr>
                </a:gs>
              </a:gsLst>
              <a:lin ang="0" scaled="0"/>
            </a:gradFill>
            <a:ln w="12700" cap="flat">
              <a:noFill/>
              <a:miter lim="400000"/>
            </a:ln>
            <a:effectLst/>
          </p:spPr>
          <p:txBody>
            <a:bodyPr wrap="square" lIns="45719" tIns="45719" rIns="45719" bIns="45719" numCol="1" anchor="ctr">
              <a:noAutofit/>
            </a:bodyPr>
            <a:lstStyle/>
            <a:p>
              <a:pPr algn="ctr" defTabSz="457200">
                <a:defRPr>
                  <a:solidFill>
                    <a:srgbClr val="FFFFFF"/>
                  </a:solidFill>
                </a:defRPr>
              </a:pPr>
            </a:p>
          </p:txBody>
        </p:sp>
      </p:grpSp>
      <p:sp>
        <p:nvSpPr>
          <p:cNvPr id="98" name="Title Text"/>
          <p:cNvSpPr txBox="1"/>
          <p:nvPr>
            <p:ph type="title"/>
          </p:nvPr>
        </p:nvSpPr>
        <p:spPr>
          <a:xfrm>
            <a:off x="923922" y="1006259"/>
            <a:ext cx="7074368" cy="1470026"/>
          </a:xfrm>
          <a:prstGeom prst="rect">
            <a:avLst/>
          </a:prstGeom>
        </p:spPr>
        <p:txBody>
          <a:bodyPr anchor="b"/>
          <a:lstStyle>
            <a:lvl1pPr defTabSz="457200">
              <a:defRPr b="1" spc="0" sz="3600">
                <a:solidFill>
                  <a:srgbClr val="24A6DE"/>
                </a:solidFill>
                <a:latin typeface="Arial"/>
                <a:ea typeface="Arial"/>
                <a:cs typeface="Arial"/>
                <a:sym typeface="Arial"/>
              </a:defRPr>
            </a:lvl1pPr>
          </a:lstStyle>
          <a:p>
            <a:pPr/>
            <a:r>
              <a:t>Title Text</a:t>
            </a:r>
          </a:p>
        </p:txBody>
      </p:sp>
      <p:sp>
        <p:nvSpPr>
          <p:cNvPr id="99" name="Text Placeholder 4"/>
          <p:cNvSpPr/>
          <p:nvPr>
            <p:ph type="body" sz="quarter" idx="13"/>
          </p:nvPr>
        </p:nvSpPr>
        <p:spPr>
          <a:xfrm>
            <a:off x="923921" y="4776320"/>
            <a:ext cx="3911601" cy="371476"/>
          </a:xfrm>
          <a:prstGeom prst="rect">
            <a:avLst/>
          </a:prstGeom>
        </p:spPr>
        <p:txBody>
          <a:bodyPr>
            <a:normAutofit fontScale="100000" lnSpcReduction="0"/>
          </a:bodyPr>
          <a:lstStyle/>
          <a:p>
            <a:pPr marL="0" indent="0" defTabSz="457200">
              <a:spcBef>
                <a:spcPts val="300"/>
              </a:spcBef>
              <a:buClrTx/>
              <a:buSzTx/>
              <a:buNone/>
              <a:defRPr sz="1600">
                <a:solidFill>
                  <a:srgbClr val="A6A6A6"/>
                </a:solidFill>
                <a:latin typeface="Arial"/>
                <a:ea typeface="Arial"/>
                <a:cs typeface="Arial"/>
                <a:sym typeface="Arial"/>
              </a:defRPr>
            </a:pPr>
          </a:p>
        </p:txBody>
      </p:sp>
      <p:sp>
        <p:nvSpPr>
          <p:cNvPr id="100" name="Text Placeholder 6"/>
          <p:cNvSpPr/>
          <p:nvPr>
            <p:ph type="body" sz="quarter" idx="14"/>
          </p:nvPr>
        </p:nvSpPr>
        <p:spPr>
          <a:xfrm>
            <a:off x="923921" y="5155681"/>
            <a:ext cx="3911601" cy="322263"/>
          </a:xfrm>
          <a:prstGeom prst="rect">
            <a:avLst/>
          </a:prstGeom>
        </p:spPr>
        <p:txBody>
          <a:bodyPr>
            <a:normAutofit fontScale="100000" lnSpcReduction="0"/>
          </a:bodyPr>
          <a:lstStyle/>
          <a:p>
            <a:pPr marL="0" indent="0" defTabSz="457200">
              <a:spcBef>
                <a:spcPts val="200"/>
              </a:spcBef>
              <a:buClrTx/>
              <a:buSzTx/>
              <a:buNone/>
              <a:defRPr sz="1200">
                <a:solidFill>
                  <a:srgbClr val="A6A6A6"/>
                </a:solidFill>
                <a:latin typeface="Arial"/>
                <a:ea typeface="Arial"/>
                <a:cs typeface="Arial"/>
                <a:sym typeface="Arial"/>
              </a:defRPr>
            </a:pPr>
          </a:p>
        </p:txBody>
      </p:sp>
      <p:pic>
        <p:nvPicPr>
          <p:cNvPr id="101" name="Picture 3" descr="Picture 3"/>
          <p:cNvPicPr>
            <a:picLocks noChangeAspect="1"/>
          </p:cNvPicPr>
          <p:nvPr/>
        </p:nvPicPr>
        <p:blipFill>
          <a:blip r:embed="rId2">
            <a:extLst/>
          </a:blip>
          <a:stretch>
            <a:fillRect/>
          </a:stretch>
        </p:blipFill>
        <p:spPr>
          <a:xfrm>
            <a:off x="6000751" y="5269991"/>
            <a:ext cx="2857501" cy="1219201"/>
          </a:xfrm>
          <a:prstGeom prst="rect">
            <a:avLst/>
          </a:prstGeom>
          <a:ln w="12700">
            <a:miter lim="400000"/>
          </a:ln>
        </p:spPr>
      </p:pic>
      <p:sp>
        <p:nvSpPr>
          <p:cNvPr id="102" name="Slide Number"/>
          <p:cNvSpPr txBox="1"/>
          <p:nvPr>
            <p:ph type="sldNum" sz="quarter" idx="2"/>
          </p:nvPr>
        </p:nvSpPr>
        <p:spPr>
          <a:xfrm>
            <a:off x="4419600" y="6356350"/>
            <a:ext cx="2133600"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and Content">
    <p:spTree>
      <p:nvGrpSpPr>
        <p:cNvPr id="1" name=""/>
        <p:cNvGrpSpPr/>
        <p:nvPr/>
      </p:nvGrpSpPr>
      <p:grpSpPr>
        <a:xfrm>
          <a:off x="0" y="0"/>
          <a:ext cx="0" cy="0"/>
          <a:chOff x="0" y="0"/>
          <a:chExt cx="0" cy="0"/>
        </a:xfrm>
      </p:grpSpPr>
      <p:sp>
        <p:nvSpPr>
          <p:cNvPr id="109" name="Rectangle 11"/>
          <p:cNvSpPr/>
          <p:nvPr/>
        </p:nvSpPr>
        <p:spPr>
          <a:xfrm>
            <a:off x="2" y="1"/>
            <a:ext cx="9144001" cy="3270243"/>
          </a:xfrm>
          <a:prstGeom prst="rect">
            <a:avLst/>
          </a:prstGeom>
          <a:gradFill>
            <a:gsLst>
              <a:gs pos="0">
                <a:srgbClr val="E2F3FB"/>
              </a:gs>
              <a:gs pos="93000">
                <a:srgbClr val="FFFFFF"/>
              </a:gs>
            </a:gsLst>
            <a:lin ang="5400000"/>
          </a:gradFill>
          <a:ln w="12700">
            <a:miter lim="400000"/>
          </a:ln>
        </p:spPr>
        <p:txBody>
          <a:bodyPr lIns="45719" rIns="45719" anchor="ctr"/>
          <a:lstStyle/>
          <a:p>
            <a:pPr algn="ctr" defTabSz="457200">
              <a:defRPr>
                <a:solidFill>
                  <a:srgbClr val="FFFFFF"/>
                </a:solidFill>
              </a:defRPr>
            </a:pPr>
          </a:p>
        </p:txBody>
      </p:sp>
      <p:sp>
        <p:nvSpPr>
          <p:cNvPr id="110" name="Title Text"/>
          <p:cNvSpPr txBox="1"/>
          <p:nvPr>
            <p:ph type="title"/>
          </p:nvPr>
        </p:nvSpPr>
        <p:spPr>
          <a:xfrm>
            <a:off x="684524" y="512765"/>
            <a:ext cx="8088868" cy="1143001"/>
          </a:xfrm>
          <a:prstGeom prst="rect">
            <a:avLst/>
          </a:prstGeom>
        </p:spPr>
        <p:txBody>
          <a:bodyPr/>
          <a:lstStyle>
            <a:lvl1pPr defTabSz="457200">
              <a:defRPr b="1" spc="0" sz="3600">
                <a:solidFill>
                  <a:srgbClr val="24A6DE"/>
                </a:solidFill>
                <a:latin typeface="Arial"/>
                <a:ea typeface="Arial"/>
                <a:cs typeface="Arial"/>
                <a:sym typeface="Arial"/>
              </a:defRPr>
            </a:lvl1pPr>
          </a:lstStyle>
          <a:p>
            <a:pPr/>
            <a:r>
              <a:t>Title Text</a:t>
            </a:r>
          </a:p>
        </p:txBody>
      </p:sp>
      <p:sp>
        <p:nvSpPr>
          <p:cNvPr id="111" name="Body Level One…"/>
          <p:cNvSpPr txBox="1"/>
          <p:nvPr>
            <p:ph type="body" idx="1"/>
          </p:nvPr>
        </p:nvSpPr>
        <p:spPr>
          <a:xfrm>
            <a:off x="691741" y="1670199"/>
            <a:ext cx="8081651" cy="4525964"/>
          </a:xfrm>
          <a:prstGeom prst="rect">
            <a:avLst/>
          </a:prstGeom>
        </p:spPr>
        <p:txBody>
          <a:bodyPr>
            <a:normAutofit fontScale="100000" lnSpcReduction="0"/>
          </a:bodyPr>
          <a:lstStyle>
            <a:lvl1pPr defTabSz="457200">
              <a:spcBef>
                <a:spcPts val="400"/>
              </a:spcBef>
              <a:buClr>
                <a:srgbClr val="6EC4E9"/>
              </a:buClr>
              <a:buFont typeface="Arial"/>
              <a:defRPr sz="2000">
                <a:solidFill>
                  <a:srgbClr val="000000"/>
                </a:solidFill>
                <a:latin typeface="Arial"/>
                <a:ea typeface="Arial"/>
                <a:cs typeface="Arial"/>
                <a:sym typeface="Arial"/>
              </a:defRPr>
            </a:lvl1pPr>
            <a:lvl2pPr marL="774700" indent="-317500" defTabSz="457200">
              <a:spcBef>
                <a:spcPts val="400"/>
              </a:spcBef>
              <a:buClr>
                <a:srgbClr val="6EC4E9"/>
              </a:buClr>
              <a:buFont typeface="Arial"/>
              <a:defRPr sz="2000">
                <a:solidFill>
                  <a:srgbClr val="000000"/>
                </a:solidFill>
                <a:latin typeface="Arial"/>
                <a:ea typeface="Arial"/>
                <a:cs typeface="Arial"/>
                <a:sym typeface="Arial"/>
              </a:defRPr>
            </a:lvl2pPr>
            <a:lvl3pPr marL="1200150" indent="-285750" defTabSz="457200">
              <a:spcBef>
                <a:spcPts val="400"/>
              </a:spcBef>
              <a:buClr>
                <a:srgbClr val="6EC4E9"/>
              </a:buClr>
              <a:buFont typeface="Arial"/>
              <a:defRPr sz="2000">
                <a:solidFill>
                  <a:srgbClr val="000000"/>
                </a:solidFill>
                <a:latin typeface="Arial"/>
                <a:ea typeface="Arial"/>
                <a:cs typeface="Arial"/>
                <a:sym typeface="Arial"/>
              </a:defRPr>
            </a:lvl3pPr>
            <a:lvl4pPr marL="1698171" indent="-326571" defTabSz="457200">
              <a:spcBef>
                <a:spcPts val="400"/>
              </a:spcBef>
              <a:buClr>
                <a:srgbClr val="6EC4E9"/>
              </a:buClr>
              <a:buFont typeface="Arial"/>
              <a:defRPr sz="2000">
                <a:solidFill>
                  <a:srgbClr val="000000"/>
                </a:solidFill>
                <a:latin typeface="Arial"/>
                <a:ea typeface="Arial"/>
                <a:cs typeface="Arial"/>
                <a:sym typeface="Arial"/>
              </a:defRPr>
            </a:lvl4pPr>
            <a:lvl5pPr marL="2155371" indent="-326571" defTabSz="457200">
              <a:spcBef>
                <a:spcPts val="400"/>
              </a:spcBef>
              <a:buClr>
                <a:srgbClr val="6EC4E9"/>
              </a:buClr>
              <a:buFont typeface="Arial"/>
              <a:defRPr sz="2000">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12" name="Slide Number"/>
          <p:cNvSpPr txBox="1"/>
          <p:nvPr>
            <p:ph type="sldNum" sz="quarter" idx="2"/>
          </p:nvPr>
        </p:nvSpPr>
        <p:spPr>
          <a:xfrm>
            <a:off x="4632542" y="6460428"/>
            <a:ext cx="231278" cy="214701"/>
          </a:xfrm>
          <a:prstGeom prst="rect">
            <a:avLst/>
          </a:prstGeom>
        </p:spPr>
        <p:txBody>
          <a:bodyPr anchor="ctr"/>
          <a:lstStyle>
            <a:lvl1pPr algn="ctr">
              <a:defRPr sz="900">
                <a:solidFill>
                  <a:srgbClr val="BFBFBF"/>
                </a:solidFill>
              </a:defRPr>
            </a:lvl1pPr>
          </a:lstStyle>
          <a:p>
            <a:pPr/>
            <a:fld id="{86CB4B4D-7CA3-9044-876B-883B54F8677D}" type="slidenum"/>
          </a:p>
        </p:txBody>
      </p:sp>
      <p:pic>
        <p:nvPicPr>
          <p:cNvPr id="113" name="Picture 3" descr="Picture 3"/>
          <p:cNvPicPr>
            <a:picLocks noChangeAspect="1"/>
          </p:cNvPicPr>
          <p:nvPr/>
        </p:nvPicPr>
        <p:blipFill>
          <a:blip r:embed="rId2">
            <a:extLst/>
          </a:blip>
          <a:stretch>
            <a:fillRect/>
          </a:stretch>
        </p:blipFill>
        <p:spPr>
          <a:xfrm>
            <a:off x="7617714" y="6214526"/>
            <a:ext cx="1428752" cy="609601"/>
          </a:xfrm>
          <a:prstGeom prst="rect">
            <a:avLst/>
          </a:prstGeom>
          <a:ln w="12700">
            <a:miter lim="400000"/>
          </a:ln>
        </p:spPr>
      </p:pic>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Logo Slide">
    <p:spTree>
      <p:nvGrpSpPr>
        <p:cNvPr id="1" name=""/>
        <p:cNvGrpSpPr/>
        <p:nvPr/>
      </p:nvGrpSpPr>
      <p:grpSpPr>
        <a:xfrm>
          <a:off x="0" y="0"/>
          <a:ext cx="0" cy="0"/>
          <a:chOff x="0" y="0"/>
          <a:chExt cx="0" cy="0"/>
        </a:xfrm>
      </p:grpSpPr>
      <p:pic>
        <p:nvPicPr>
          <p:cNvPr id="120" name="Picture 1" descr="Picture 1"/>
          <p:cNvPicPr>
            <a:picLocks noChangeAspect="1"/>
          </p:cNvPicPr>
          <p:nvPr/>
        </p:nvPicPr>
        <p:blipFill>
          <a:blip r:embed="rId2">
            <a:alphaModFix amt="42000"/>
            <a:extLst/>
          </a:blip>
          <a:stretch>
            <a:fillRect/>
          </a:stretch>
        </p:blipFill>
        <p:spPr>
          <a:xfrm>
            <a:off x="1007353" y="2239517"/>
            <a:ext cx="6771145" cy="2881123"/>
          </a:xfrm>
          <a:prstGeom prst="rect">
            <a:avLst/>
          </a:prstGeom>
          <a:ln w="12700">
            <a:miter lim="400000"/>
          </a:ln>
        </p:spPr>
      </p:pic>
      <p:sp>
        <p:nvSpPr>
          <p:cNvPr id="121" name="Slide Number"/>
          <p:cNvSpPr txBox="1"/>
          <p:nvPr>
            <p:ph type="sldNum" sz="quarter" idx="2"/>
          </p:nvPr>
        </p:nvSpPr>
        <p:spPr>
          <a:xfrm>
            <a:off x="4419600" y="6356350"/>
            <a:ext cx="2133600"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pic>
        <p:nvPicPr>
          <p:cNvPr id="24" name="Picture 6" descr="Picture 6"/>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25" name="Title Text"/>
          <p:cNvSpPr txBox="1"/>
          <p:nvPr>
            <p:ph type="title"/>
          </p:nvPr>
        </p:nvSpPr>
        <p:spPr>
          <a:xfrm>
            <a:off x="533400" y="2971800"/>
            <a:ext cx="7772400" cy="762000"/>
          </a:xfrm>
          <a:prstGeom prst="rect">
            <a:avLst/>
          </a:prstGeom>
        </p:spPr>
        <p:txBody>
          <a:bodyPr/>
          <a:lstStyle>
            <a:lvl1pPr algn="ctr">
              <a:defRPr spc="160" sz="3200"/>
            </a:lvl1pPr>
          </a:lstStyle>
          <a:p>
            <a:pPr/>
            <a:r>
              <a:t>Title Text</a:t>
            </a:r>
          </a:p>
        </p:txBody>
      </p:sp>
      <p:sp>
        <p:nvSpPr>
          <p:cNvPr id="26" name="Body Level One…"/>
          <p:cNvSpPr txBox="1"/>
          <p:nvPr>
            <p:ph type="body" sz="quarter" idx="1"/>
          </p:nvPr>
        </p:nvSpPr>
        <p:spPr>
          <a:xfrm>
            <a:off x="1371600" y="3697911"/>
            <a:ext cx="6400800" cy="533401"/>
          </a:xfrm>
          <a:prstGeom prst="rect">
            <a:avLst/>
          </a:prstGeom>
        </p:spPr>
        <p:txBody>
          <a:bodyPr>
            <a:normAutofit fontScale="100000" lnSpcReduction="0"/>
          </a:bodyPr>
          <a:lstStyle>
            <a:lvl1pPr marL="0" indent="0" algn="ctr">
              <a:spcBef>
                <a:spcPts val="400"/>
              </a:spcBef>
              <a:buClrTx/>
              <a:buSzTx/>
              <a:buNone/>
              <a:defRPr sz="2000">
                <a:solidFill>
                  <a:schemeClr val="accent2"/>
                </a:solidFill>
              </a:defRPr>
            </a:lvl1pPr>
            <a:lvl2pPr marL="0" indent="457200" algn="ctr">
              <a:spcBef>
                <a:spcPts val="400"/>
              </a:spcBef>
              <a:buClrTx/>
              <a:buSzTx/>
              <a:buNone/>
              <a:defRPr sz="2000">
                <a:solidFill>
                  <a:schemeClr val="accent2"/>
                </a:solidFill>
              </a:defRPr>
            </a:lvl2pPr>
            <a:lvl3pPr marL="0" indent="914400" algn="ctr">
              <a:spcBef>
                <a:spcPts val="400"/>
              </a:spcBef>
              <a:buClrTx/>
              <a:buSzTx/>
              <a:buNone/>
              <a:defRPr sz="2000">
                <a:solidFill>
                  <a:schemeClr val="accent2"/>
                </a:solidFill>
              </a:defRPr>
            </a:lvl3pPr>
            <a:lvl4pPr marL="0" indent="1371600" algn="ctr">
              <a:spcBef>
                <a:spcPts val="400"/>
              </a:spcBef>
              <a:buClrTx/>
              <a:buSzTx/>
              <a:buNone/>
              <a:defRPr sz="2000">
                <a:solidFill>
                  <a:schemeClr val="accent2"/>
                </a:solidFill>
              </a:defRPr>
            </a:lvl4pPr>
            <a:lvl5pPr marL="0" indent="1828800" algn="ctr">
              <a:spcBef>
                <a:spcPts val="400"/>
              </a:spcBef>
              <a:buClrTx/>
              <a:buSzTx/>
              <a:buNone/>
              <a:defRPr sz="2000">
                <a:solidFill>
                  <a:schemeClr val="accent2"/>
                </a:solidFill>
              </a:defRPr>
            </a:lvl5pPr>
          </a:lstStyle>
          <a:p>
            <a:pPr/>
            <a:r>
              <a:t>Body Level One</a:t>
            </a:r>
          </a:p>
          <a:p>
            <a:pPr lvl="1"/>
            <a:r>
              <a:t>Body Level Two</a:t>
            </a:r>
          </a:p>
          <a:p>
            <a:pPr lvl="2"/>
            <a:r>
              <a:t>Body Level Three</a:t>
            </a:r>
          </a:p>
          <a:p>
            <a:pPr lvl="3"/>
            <a:r>
              <a:t>Body Level Four</a:t>
            </a:r>
          </a:p>
          <a:p>
            <a:pPr lvl="4"/>
            <a:r>
              <a:t>Body Level Five</a:t>
            </a:r>
          </a:p>
        </p:txBody>
      </p:sp>
      <p:sp>
        <p:nvSpPr>
          <p:cNvPr id="27" name="Text Placeholder 9"/>
          <p:cNvSpPr/>
          <p:nvPr>
            <p:ph type="body" sz="quarter" idx="13"/>
          </p:nvPr>
        </p:nvSpPr>
        <p:spPr>
          <a:xfrm>
            <a:off x="1143000" y="4556267"/>
            <a:ext cx="6858000" cy="777734"/>
          </a:xfrm>
          <a:prstGeom prst="rect">
            <a:avLst/>
          </a:prstGeom>
        </p:spPr>
        <p:txBody>
          <a:bodyPr>
            <a:normAutofit fontScale="100000" lnSpcReduction="0"/>
          </a:bodyPr>
          <a:lstStyle/>
          <a:p>
            <a:pPr marL="0" indent="0" algn="ctr">
              <a:spcBef>
                <a:spcPts val="400"/>
              </a:spcBef>
              <a:buClrTx/>
              <a:buSzTx/>
              <a:buNone/>
              <a:defRPr sz="2000">
                <a:solidFill>
                  <a:srgbClr val="FFFFFF"/>
                </a:solidFill>
              </a:defRPr>
            </a:pPr>
          </a:p>
        </p:txBody>
      </p:sp>
      <p:sp>
        <p:nvSpPr>
          <p:cNvPr id="28" name="Slide Number"/>
          <p:cNvSpPr txBox="1"/>
          <p:nvPr>
            <p:ph type="sldNum" sz="quarter" idx="2"/>
          </p:nvPr>
        </p:nvSpPr>
        <p:spPr>
          <a:xfrm>
            <a:off x="4419600" y="6356350"/>
            <a:ext cx="2133600"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35" name="Title Text"/>
          <p:cNvSpPr txBox="1"/>
          <p:nvPr>
            <p:ph type="title"/>
          </p:nvPr>
        </p:nvSpPr>
        <p:spPr>
          <a:prstGeom prst="rect">
            <a:avLst/>
          </a:prstGeom>
        </p:spPr>
        <p:txBody>
          <a:bodyPr/>
          <a:lstStyle>
            <a:lvl1pPr>
              <a:defRPr sz="2700">
                <a:solidFill>
                  <a:schemeClr val="accent1"/>
                </a:solidFill>
              </a:defRPr>
            </a:lvl1pPr>
          </a:lstStyle>
          <a:p>
            <a:pPr/>
            <a:r>
              <a:t>Title Text</a:t>
            </a:r>
          </a:p>
        </p:txBody>
      </p:sp>
      <p:sp>
        <p:nvSpPr>
          <p:cNvPr id="36" name="Body Level One…"/>
          <p:cNvSpPr txBox="1"/>
          <p:nvPr>
            <p:ph type="body" idx="1"/>
          </p:nvPr>
        </p:nvSpPr>
        <p:spPr>
          <a:xfrm>
            <a:off x="825500" y="1752600"/>
            <a:ext cx="7620000" cy="4114800"/>
          </a:xfrm>
          <a:prstGeom prst="rect">
            <a:avLst/>
          </a:prstGeom>
        </p:spPr>
        <p:txBody>
          <a:bodyPr>
            <a:normAutofit fontScale="100000" lnSpcReduction="0"/>
          </a:bodyPr>
          <a:lstStyle>
            <a:lvl1pPr>
              <a:defRPr>
                <a:solidFill>
                  <a:schemeClr val="accent1"/>
                </a:solidFill>
                <a:latin typeface="+mj-lt"/>
                <a:ea typeface="+mj-ea"/>
                <a:cs typeface="+mj-cs"/>
                <a:sym typeface="Calibri"/>
              </a:defRPr>
            </a:lvl1pPr>
            <a:lvl2pPr>
              <a:defRPr>
                <a:solidFill>
                  <a:schemeClr val="accent1"/>
                </a:solidFill>
                <a:latin typeface="+mj-lt"/>
                <a:ea typeface="+mj-ea"/>
                <a:cs typeface="+mj-cs"/>
                <a:sym typeface="Calibri"/>
              </a:defRPr>
            </a:lvl2pPr>
            <a:lvl3pPr>
              <a:defRPr>
                <a:solidFill>
                  <a:schemeClr val="accent1"/>
                </a:solidFill>
                <a:latin typeface="+mj-lt"/>
                <a:ea typeface="+mj-ea"/>
                <a:cs typeface="+mj-cs"/>
                <a:sym typeface="Calibri"/>
              </a:defRPr>
            </a:lvl3pPr>
            <a:lvl4pPr>
              <a:defRPr>
                <a:solidFill>
                  <a:schemeClr val="accent1"/>
                </a:solidFill>
                <a:latin typeface="+mj-lt"/>
                <a:ea typeface="+mj-ea"/>
                <a:cs typeface="+mj-cs"/>
                <a:sym typeface="Calibri"/>
              </a:defRPr>
            </a:lvl4pPr>
            <a:lvl5pPr>
              <a:defRPr>
                <a:solidFill>
                  <a:schemeClr val="accent1"/>
                </a:solidFill>
                <a:latin typeface="+mj-lt"/>
                <a:ea typeface="+mj-ea"/>
                <a:cs typeface="+mj-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xfrm>
            <a:off x="8630311" y="6629400"/>
            <a:ext cx="245403" cy="226986"/>
          </a:xfrm>
          <a:prstGeom prst="rect">
            <a:avLst/>
          </a:prstGeom>
        </p:spPr>
        <p:txBody>
          <a:bodyPr/>
          <a:lstStyle>
            <a:lvl1pPr>
              <a:defRPr sz="10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4" name="Title Text"/>
          <p:cNvSpPr txBox="1"/>
          <p:nvPr>
            <p:ph type="title"/>
          </p:nvPr>
        </p:nvSpPr>
        <p:spPr>
          <a:prstGeom prst="rect">
            <a:avLst/>
          </a:prstGeom>
        </p:spPr>
        <p:txBody>
          <a:bodyPr/>
          <a:lstStyle/>
          <a:p>
            <a:pPr/>
            <a:r>
              <a:t>Title Text</a:t>
            </a:r>
          </a:p>
        </p:txBody>
      </p:sp>
      <p:sp>
        <p:nvSpPr>
          <p:cNvPr id="45" name="Body Level One…"/>
          <p:cNvSpPr txBox="1"/>
          <p:nvPr>
            <p:ph type="body" sz="half" idx="1"/>
          </p:nvPr>
        </p:nvSpPr>
        <p:spPr>
          <a:xfrm>
            <a:off x="825500" y="1752600"/>
            <a:ext cx="3733800" cy="4114800"/>
          </a:xfrm>
          <a:prstGeom prst="rect">
            <a:avLst/>
          </a:prstGeom>
        </p:spPr>
        <p:txBody>
          <a:bodyPr>
            <a:normAutofit fontScale="100000" lnSpcReduction="0"/>
          </a:bodyPr>
          <a:lstStyle>
            <a:lvl1pPr>
              <a:defRPr>
                <a:solidFill>
                  <a:schemeClr val="accent1"/>
                </a:solidFill>
              </a:defRPr>
            </a:lvl1pPr>
            <a:lvl2pPr marL="790575" indent="-333375">
              <a:defRPr>
                <a:solidFill>
                  <a:schemeClr val="accent1"/>
                </a:solidFill>
              </a:defRPr>
            </a:lvl2pPr>
            <a:lvl3pPr marL="1234439" indent="-320039">
              <a:defRPr>
                <a:solidFill>
                  <a:schemeClr val="accent1"/>
                </a:solidFill>
              </a:defRPr>
            </a:lvl3pPr>
            <a:lvl4pPr marL="1727200" indent="-355600">
              <a:defRPr>
                <a:solidFill>
                  <a:schemeClr val="accent1"/>
                </a:solidFill>
              </a:defRPr>
            </a:lvl4pPr>
            <a:lvl5pPr marL="2184400" indent="-355600">
              <a:defRPr>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3" name="Title Text"/>
          <p:cNvSpPr txBox="1"/>
          <p:nvPr>
            <p:ph type="title"/>
          </p:nvPr>
        </p:nvSpPr>
        <p:spPr>
          <a:prstGeom prst="rect">
            <a:avLst/>
          </a:prstGeom>
        </p:spPr>
        <p:txBody>
          <a:bodyPr/>
          <a:lstStyle/>
          <a:p>
            <a:pPr/>
            <a:r>
              <a:t>Title Text</a:t>
            </a:r>
          </a:p>
        </p:txBody>
      </p:sp>
      <p:sp>
        <p:nvSpPr>
          <p:cNvPr id="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1" name="Slide Number"/>
          <p:cNvSpPr txBox="1"/>
          <p:nvPr>
            <p:ph type="sldNum" sz="quarter" idx="2"/>
          </p:nvPr>
        </p:nvSpPr>
        <p:spPr>
          <a:prstGeom prst="rect">
            <a:avLst/>
          </a:prstGeom>
        </p:spPr>
        <p:txBody>
          <a:bodyPr/>
          <a:lstStyle>
            <a:lvl1pPr>
              <a:defRPr>
                <a:solidFill>
                  <a:srgbClr val="1D165A"/>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Office Theme">
    <p:spTree>
      <p:nvGrpSpPr>
        <p:cNvPr id="1" name=""/>
        <p:cNvGrpSpPr/>
        <p:nvPr/>
      </p:nvGrpSpPr>
      <p:grpSpPr>
        <a:xfrm>
          <a:off x="0" y="0"/>
          <a:ext cx="0" cy="0"/>
          <a:chOff x="0" y="0"/>
          <a:chExt cx="0" cy="0"/>
        </a:xfrm>
      </p:grpSpPr>
      <p:sp>
        <p:nvSpPr>
          <p:cNvPr id="68" name="Title Text"/>
          <p:cNvSpPr txBox="1"/>
          <p:nvPr>
            <p:ph type="title"/>
          </p:nvPr>
        </p:nvSpPr>
        <p:spPr>
          <a:prstGeom prst="rect">
            <a:avLst/>
          </a:prstGeom>
        </p:spPr>
        <p:txBody>
          <a:bodyPr/>
          <a:lstStyle>
            <a:lvl1pPr>
              <a:defRPr sz="2600">
                <a:solidFill>
                  <a:srgbClr val="FFFFFF"/>
                </a:solidFill>
                <a:uFill>
                  <a:solidFill>
                    <a:srgbClr val="FFFFFF"/>
                  </a:solidFill>
                </a:uFill>
              </a:defRPr>
            </a:lvl1pPr>
          </a:lstStyle>
          <a:p>
            <a:pPr/>
            <a:r>
              <a:t>Title Text</a:t>
            </a:r>
          </a:p>
        </p:txBody>
      </p:sp>
      <p:sp>
        <p:nvSpPr>
          <p:cNvPr id="69" name="Body Level One…"/>
          <p:cNvSpPr txBox="1"/>
          <p:nvPr>
            <p:ph type="body" idx="1"/>
          </p:nvPr>
        </p:nvSpPr>
        <p:spPr>
          <a:xfrm>
            <a:off x="825500" y="1752600"/>
            <a:ext cx="7620000" cy="4114800"/>
          </a:xfrm>
          <a:prstGeom prst="rect">
            <a:avLst/>
          </a:prstGeom>
        </p:spPr>
        <p:txBody>
          <a:bodyPr>
            <a:normAutofit fontScale="100000" lnSpcReduction="0"/>
          </a:bodyPr>
          <a:lstStyle>
            <a:lvl1pPr>
              <a:spcBef>
                <a:spcPts val="400"/>
              </a:spcBef>
              <a:defRPr sz="2000">
                <a:solidFill>
                  <a:srgbClr val="21315C"/>
                </a:solidFill>
                <a:uFill>
                  <a:solidFill>
                    <a:srgbClr val="21315C"/>
                  </a:solidFill>
                </a:uFill>
              </a:defRPr>
            </a:lvl1pPr>
            <a:lvl2pPr>
              <a:spcBef>
                <a:spcPts val="400"/>
              </a:spcBef>
              <a:buChar char="•"/>
              <a:defRPr sz="2000">
                <a:solidFill>
                  <a:srgbClr val="21315C"/>
                </a:solidFill>
                <a:uFill>
                  <a:solidFill>
                    <a:srgbClr val="21315C"/>
                  </a:solidFill>
                </a:uFill>
              </a:defRPr>
            </a:lvl2pPr>
            <a:lvl3pPr marL="1143000" indent="-228600">
              <a:spcBef>
                <a:spcPts val="400"/>
              </a:spcBef>
              <a:buChar char="–"/>
              <a:defRPr sz="2000">
                <a:solidFill>
                  <a:srgbClr val="21315C"/>
                </a:solidFill>
                <a:uFill>
                  <a:solidFill>
                    <a:srgbClr val="21315C"/>
                  </a:solidFill>
                </a:uFill>
              </a:defRPr>
            </a:lvl3pPr>
            <a:lvl4pPr marL="1600200" indent="-228600">
              <a:spcBef>
                <a:spcPts val="400"/>
              </a:spcBef>
              <a:buChar char="•"/>
              <a:defRPr sz="2000">
                <a:solidFill>
                  <a:srgbClr val="21315C"/>
                </a:solidFill>
                <a:uFill>
                  <a:solidFill>
                    <a:srgbClr val="21315C"/>
                  </a:solidFill>
                </a:uFill>
              </a:defRPr>
            </a:lvl4pPr>
            <a:lvl5pPr marL="2057400" indent="-228600">
              <a:spcBef>
                <a:spcPts val="400"/>
              </a:spcBef>
              <a:buChar char="•"/>
              <a:defRPr sz="2000">
                <a:solidFill>
                  <a:srgbClr val="21315C"/>
                </a:solidFill>
                <a:uFill>
                  <a:solidFill>
                    <a:srgbClr val="21315C"/>
                  </a:solidFill>
                </a:uFill>
              </a:defRPr>
            </a:lvl5pPr>
          </a:lstStyle>
          <a:p>
            <a:pPr/>
            <a:r>
              <a:t>Body Level One</a:t>
            </a:r>
          </a:p>
          <a:p>
            <a:pPr lvl="1"/>
            <a:r>
              <a:t>Body Level Two</a:t>
            </a:r>
          </a:p>
          <a:p>
            <a:pPr lvl="2"/>
            <a:r>
              <a:t>Body Level Three</a:t>
            </a:r>
          </a:p>
          <a:p>
            <a:pPr lvl="3"/>
            <a:r>
              <a:t>Body Level Four</a:t>
            </a:r>
          </a:p>
          <a:p>
            <a:pPr lvl="4"/>
            <a:r>
              <a:t>Body Level Five</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Office Theme 0">
    <p:spTree>
      <p:nvGrpSpPr>
        <p:cNvPr id="1" name=""/>
        <p:cNvGrpSpPr/>
        <p:nvPr/>
      </p:nvGrpSpPr>
      <p:grpSpPr>
        <a:xfrm>
          <a:off x="0" y="0"/>
          <a:ext cx="0" cy="0"/>
          <a:chOff x="0" y="0"/>
          <a:chExt cx="0" cy="0"/>
        </a:xfrm>
      </p:grpSpPr>
      <p:sp>
        <p:nvSpPr>
          <p:cNvPr id="77" name="Title Text"/>
          <p:cNvSpPr txBox="1"/>
          <p:nvPr>
            <p:ph type="title"/>
          </p:nvPr>
        </p:nvSpPr>
        <p:spPr>
          <a:prstGeom prst="rect">
            <a:avLst/>
          </a:prstGeom>
        </p:spPr>
        <p:txBody>
          <a:bodyPr/>
          <a:lstStyle>
            <a:lvl1pPr>
              <a:defRPr sz="2600">
                <a:solidFill>
                  <a:srgbClr val="FFFFFF"/>
                </a:solidFill>
                <a:uFill>
                  <a:solidFill>
                    <a:srgbClr val="FFFFFF"/>
                  </a:solidFill>
                </a:uFill>
              </a:defRPr>
            </a:lvl1pPr>
          </a:lstStyle>
          <a:p>
            <a:pPr/>
            <a:r>
              <a:t>Title Text</a:t>
            </a:r>
          </a:p>
        </p:txBody>
      </p:sp>
      <p:sp>
        <p:nvSpPr>
          <p:cNvPr id="78" name="Body Level One…"/>
          <p:cNvSpPr txBox="1"/>
          <p:nvPr>
            <p:ph type="body" idx="1"/>
          </p:nvPr>
        </p:nvSpPr>
        <p:spPr>
          <a:xfrm>
            <a:off x="825500" y="1752600"/>
            <a:ext cx="7620000" cy="4114800"/>
          </a:xfrm>
          <a:prstGeom prst="rect">
            <a:avLst/>
          </a:prstGeom>
        </p:spPr>
        <p:txBody>
          <a:bodyPr>
            <a:normAutofit fontScale="100000" lnSpcReduction="0"/>
          </a:bodyPr>
          <a:lstStyle>
            <a:lvl1pPr>
              <a:spcBef>
                <a:spcPts val="400"/>
              </a:spcBef>
              <a:defRPr sz="2000">
                <a:solidFill>
                  <a:srgbClr val="21315C"/>
                </a:solidFill>
                <a:uFill>
                  <a:solidFill>
                    <a:srgbClr val="21315C"/>
                  </a:solidFill>
                </a:uFill>
              </a:defRPr>
            </a:lvl1pPr>
            <a:lvl2pPr>
              <a:spcBef>
                <a:spcPts val="400"/>
              </a:spcBef>
              <a:buChar char="•"/>
              <a:defRPr sz="2000">
                <a:solidFill>
                  <a:srgbClr val="21315C"/>
                </a:solidFill>
                <a:uFill>
                  <a:solidFill>
                    <a:srgbClr val="21315C"/>
                  </a:solidFill>
                </a:uFill>
              </a:defRPr>
            </a:lvl2pPr>
            <a:lvl3pPr marL="1143000" indent="-228600">
              <a:spcBef>
                <a:spcPts val="400"/>
              </a:spcBef>
              <a:buChar char="–"/>
              <a:defRPr sz="2000">
                <a:solidFill>
                  <a:srgbClr val="21315C"/>
                </a:solidFill>
                <a:uFill>
                  <a:solidFill>
                    <a:srgbClr val="21315C"/>
                  </a:solidFill>
                </a:uFill>
              </a:defRPr>
            </a:lvl3pPr>
            <a:lvl4pPr marL="1600200" indent="-228600">
              <a:spcBef>
                <a:spcPts val="400"/>
              </a:spcBef>
              <a:buChar char="•"/>
              <a:defRPr sz="2000">
                <a:solidFill>
                  <a:srgbClr val="21315C"/>
                </a:solidFill>
                <a:uFill>
                  <a:solidFill>
                    <a:srgbClr val="21315C"/>
                  </a:solidFill>
                </a:uFill>
              </a:defRPr>
            </a:lvl4pPr>
            <a:lvl5pPr marL="2057400" indent="-228600">
              <a:spcBef>
                <a:spcPts val="400"/>
              </a:spcBef>
              <a:buChar char="•"/>
              <a:defRPr sz="2000">
                <a:solidFill>
                  <a:srgbClr val="21315C"/>
                </a:solidFill>
                <a:uFill>
                  <a:solidFill>
                    <a:srgbClr val="21315C"/>
                  </a:solidFill>
                </a:uFill>
              </a:defRPr>
            </a:lvl5pPr>
          </a:lstStyle>
          <a:p>
            <a:pPr/>
            <a:r>
              <a:t>Body Level One</a:t>
            </a:r>
          </a:p>
          <a:p>
            <a:pPr lvl="1"/>
            <a:r>
              <a:t>Body Level Two</a:t>
            </a:r>
          </a:p>
          <a:p>
            <a:pPr lvl="2"/>
            <a:r>
              <a:t>Body Level Three</a:t>
            </a:r>
          </a:p>
          <a:p>
            <a:pPr lvl="3"/>
            <a:r>
              <a:t>Body Level Four</a:t>
            </a:r>
          </a:p>
          <a:p>
            <a:pPr lvl="4"/>
            <a:r>
              <a:t>Body Level Five</a:t>
            </a:r>
          </a:p>
        </p:txBody>
      </p:sp>
      <p:sp>
        <p:nvSpPr>
          <p:cNvPr id="7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 Default copy">
    <p:spTree>
      <p:nvGrpSpPr>
        <p:cNvPr id="1" name=""/>
        <p:cNvGrpSpPr/>
        <p:nvPr/>
      </p:nvGrpSpPr>
      <p:grpSpPr>
        <a:xfrm>
          <a:off x="0" y="0"/>
          <a:ext cx="0" cy="0"/>
          <a:chOff x="0" y="0"/>
          <a:chExt cx="0" cy="0"/>
        </a:xfrm>
      </p:grpSpPr>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Picture 7" descr="Picture 7"/>
          <p:cNvPicPr>
            <a:picLocks noChangeAspect="1"/>
          </p:cNvPicPr>
          <p:nvPr/>
        </p:nvPicPr>
        <p:blipFill>
          <a:blip r:embed="rId2">
            <a:extLst/>
          </a:blip>
          <a:stretch>
            <a:fillRect/>
          </a:stretch>
        </p:blipFill>
        <p:spPr>
          <a:xfrm>
            <a:off x="265113" y="207963"/>
            <a:ext cx="1143001" cy="1143001"/>
          </a:xfrm>
          <a:prstGeom prst="rect">
            <a:avLst/>
          </a:prstGeom>
          <a:ln w="12700">
            <a:miter lim="400000"/>
          </a:ln>
        </p:spPr>
      </p:pic>
      <p:pic>
        <p:nvPicPr>
          <p:cNvPr id="3" name="Picture 9" descr="Picture 9"/>
          <p:cNvPicPr>
            <a:picLocks noChangeAspect="1"/>
          </p:cNvPicPr>
          <p:nvPr/>
        </p:nvPicPr>
        <p:blipFill>
          <a:blip r:embed="rId3">
            <a:extLst/>
          </a:blip>
          <a:stretch>
            <a:fillRect/>
          </a:stretch>
        </p:blipFill>
        <p:spPr>
          <a:xfrm>
            <a:off x="0" y="6477000"/>
            <a:ext cx="9144000" cy="152400"/>
          </a:xfrm>
          <a:prstGeom prst="rect">
            <a:avLst/>
          </a:prstGeom>
          <a:ln w="12700">
            <a:miter lim="400000"/>
          </a:ln>
        </p:spPr>
      </p:pic>
      <p:sp>
        <p:nvSpPr>
          <p:cNvPr id="4" name="Title Text"/>
          <p:cNvSpPr txBox="1"/>
          <p:nvPr>
            <p:ph type="title"/>
          </p:nvPr>
        </p:nvSpPr>
        <p:spPr>
          <a:xfrm>
            <a:off x="1524000" y="152400"/>
            <a:ext cx="7696200" cy="11430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5" name="Slide Number"/>
          <p:cNvSpPr txBox="1"/>
          <p:nvPr>
            <p:ph type="sldNum" sz="quarter" idx="2"/>
          </p:nvPr>
        </p:nvSpPr>
        <p:spPr>
          <a:xfrm>
            <a:off x="8616184" y="6211887"/>
            <a:ext cx="259530" cy="239271"/>
          </a:xfrm>
          <a:prstGeom prst="rect">
            <a:avLst/>
          </a:prstGeom>
          <a:ln w="12700">
            <a:miter lim="400000"/>
          </a:ln>
        </p:spPr>
        <p:txBody>
          <a:bodyPr wrap="none" lIns="45719" rIns="45719">
            <a:spAutoFit/>
          </a:bodyPr>
          <a:lstStyle>
            <a:lvl1pPr algn="r">
              <a:defRPr sz="1100">
                <a:solidFill>
                  <a:srgbClr val="808080"/>
                </a:solidFill>
              </a:defRPr>
            </a:lvl1pPr>
          </a:lstStyle>
          <a:p>
            <a:pPr/>
            <a:fld id="{86CB4B4D-7CA3-9044-876B-883B54F8677D}" type="slidenum"/>
          </a:p>
        </p:txBody>
      </p:sp>
      <p:sp>
        <p:nvSpPr>
          <p:cNvPr id="6"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100" strike="noStrike" sz="2400" u="none">
          <a:ln>
            <a:noFill/>
          </a:ln>
          <a:solidFill>
            <a:srgbClr val="1D165A"/>
          </a:solidFill>
          <a:uFillTx/>
          <a:latin typeface="Georgia"/>
          <a:ea typeface="Georgia"/>
          <a:cs typeface="Georgia"/>
          <a:sym typeface="Georgia"/>
        </a:defRPr>
      </a:lvl1pPr>
      <a:lvl2pPr marL="0" marR="0" indent="0" algn="l" defTabSz="914400" rtl="0" latinLnBrk="0">
        <a:lnSpc>
          <a:spcPct val="100000"/>
        </a:lnSpc>
        <a:spcBef>
          <a:spcPts val="0"/>
        </a:spcBef>
        <a:spcAft>
          <a:spcPts val="0"/>
        </a:spcAft>
        <a:buClrTx/>
        <a:buSzTx/>
        <a:buFontTx/>
        <a:buNone/>
        <a:tabLst/>
        <a:defRPr b="0" baseline="0" cap="none" i="0" spc="100" strike="noStrike" sz="2400" u="none">
          <a:ln>
            <a:noFill/>
          </a:ln>
          <a:solidFill>
            <a:srgbClr val="1D165A"/>
          </a:solidFill>
          <a:uFillTx/>
          <a:latin typeface="Georgia"/>
          <a:ea typeface="Georgia"/>
          <a:cs typeface="Georgia"/>
          <a:sym typeface="Georgia"/>
        </a:defRPr>
      </a:lvl2pPr>
      <a:lvl3pPr marL="0" marR="0" indent="0" algn="l" defTabSz="914400" rtl="0" latinLnBrk="0">
        <a:lnSpc>
          <a:spcPct val="100000"/>
        </a:lnSpc>
        <a:spcBef>
          <a:spcPts val="0"/>
        </a:spcBef>
        <a:spcAft>
          <a:spcPts val="0"/>
        </a:spcAft>
        <a:buClrTx/>
        <a:buSzTx/>
        <a:buFontTx/>
        <a:buNone/>
        <a:tabLst/>
        <a:defRPr b="0" baseline="0" cap="none" i="0" spc="100" strike="noStrike" sz="2400" u="none">
          <a:ln>
            <a:noFill/>
          </a:ln>
          <a:solidFill>
            <a:srgbClr val="1D165A"/>
          </a:solidFill>
          <a:uFillTx/>
          <a:latin typeface="Georgia"/>
          <a:ea typeface="Georgia"/>
          <a:cs typeface="Georgia"/>
          <a:sym typeface="Georgia"/>
        </a:defRPr>
      </a:lvl3pPr>
      <a:lvl4pPr marL="0" marR="0" indent="0" algn="l" defTabSz="914400" rtl="0" latinLnBrk="0">
        <a:lnSpc>
          <a:spcPct val="100000"/>
        </a:lnSpc>
        <a:spcBef>
          <a:spcPts val="0"/>
        </a:spcBef>
        <a:spcAft>
          <a:spcPts val="0"/>
        </a:spcAft>
        <a:buClrTx/>
        <a:buSzTx/>
        <a:buFontTx/>
        <a:buNone/>
        <a:tabLst/>
        <a:defRPr b="0" baseline="0" cap="none" i="0" spc="100" strike="noStrike" sz="2400" u="none">
          <a:ln>
            <a:noFill/>
          </a:ln>
          <a:solidFill>
            <a:srgbClr val="1D165A"/>
          </a:solidFill>
          <a:uFillTx/>
          <a:latin typeface="Georgia"/>
          <a:ea typeface="Georgia"/>
          <a:cs typeface="Georgia"/>
          <a:sym typeface="Georgia"/>
        </a:defRPr>
      </a:lvl4pPr>
      <a:lvl5pPr marL="0" marR="0" indent="0" algn="l" defTabSz="914400" rtl="0" latinLnBrk="0">
        <a:lnSpc>
          <a:spcPct val="100000"/>
        </a:lnSpc>
        <a:spcBef>
          <a:spcPts val="0"/>
        </a:spcBef>
        <a:spcAft>
          <a:spcPts val="0"/>
        </a:spcAft>
        <a:buClrTx/>
        <a:buSzTx/>
        <a:buFontTx/>
        <a:buNone/>
        <a:tabLst/>
        <a:defRPr b="0" baseline="0" cap="none" i="0" spc="100" strike="noStrike" sz="2400" u="none">
          <a:ln>
            <a:noFill/>
          </a:ln>
          <a:solidFill>
            <a:srgbClr val="1D165A"/>
          </a:solidFill>
          <a:uFillTx/>
          <a:latin typeface="Georgia"/>
          <a:ea typeface="Georgia"/>
          <a:cs typeface="Georgia"/>
          <a:sym typeface="Georgia"/>
        </a:defRPr>
      </a:lvl5pPr>
      <a:lvl6pPr marL="0" marR="0" indent="457200" algn="l" defTabSz="914400" rtl="0" latinLnBrk="0">
        <a:lnSpc>
          <a:spcPct val="100000"/>
        </a:lnSpc>
        <a:spcBef>
          <a:spcPts val="0"/>
        </a:spcBef>
        <a:spcAft>
          <a:spcPts val="0"/>
        </a:spcAft>
        <a:buClrTx/>
        <a:buSzTx/>
        <a:buFontTx/>
        <a:buNone/>
        <a:tabLst/>
        <a:defRPr b="0" baseline="0" cap="none" i="0" spc="100" strike="noStrike" sz="2400" u="none">
          <a:ln>
            <a:noFill/>
          </a:ln>
          <a:solidFill>
            <a:srgbClr val="1D165A"/>
          </a:solidFill>
          <a:uFillTx/>
          <a:latin typeface="Georgia"/>
          <a:ea typeface="Georgia"/>
          <a:cs typeface="Georgia"/>
          <a:sym typeface="Georgia"/>
        </a:defRPr>
      </a:lvl6pPr>
      <a:lvl7pPr marL="0" marR="0" indent="914400" algn="l" defTabSz="914400" rtl="0" latinLnBrk="0">
        <a:lnSpc>
          <a:spcPct val="100000"/>
        </a:lnSpc>
        <a:spcBef>
          <a:spcPts val="0"/>
        </a:spcBef>
        <a:spcAft>
          <a:spcPts val="0"/>
        </a:spcAft>
        <a:buClrTx/>
        <a:buSzTx/>
        <a:buFontTx/>
        <a:buNone/>
        <a:tabLst/>
        <a:defRPr b="0" baseline="0" cap="none" i="0" spc="100" strike="noStrike" sz="2400" u="none">
          <a:ln>
            <a:noFill/>
          </a:ln>
          <a:solidFill>
            <a:srgbClr val="1D165A"/>
          </a:solidFill>
          <a:uFillTx/>
          <a:latin typeface="Georgia"/>
          <a:ea typeface="Georgia"/>
          <a:cs typeface="Georgia"/>
          <a:sym typeface="Georgia"/>
        </a:defRPr>
      </a:lvl7pPr>
      <a:lvl8pPr marL="0" marR="0" indent="1371600" algn="l" defTabSz="914400" rtl="0" latinLnBrk="0">
        <a:lnSpc>
          <a:spcPct val="100000"/>
        </a:lnSpc>
        <a:spcBef>
          <a:spcPts val="0"/>
        </a:spcBef>
        <a:spcAft>
          <a:spcPts val="0"/>
        </a:spcAft>
        <a:buClrTx/>
        <a:buSzTx/>
        <a:buFontTx/>
        <a:buNone/>
        <a:tabLst/>
        <a:defRPr b="0" baseline="0" cap="none" i="0" spc="100" strike="noStrike" sz="2400" u="none">
          <a:ln>
            <a:noFill/>
          </a:ln>
          <a:solidFill>
            <a:srgbClr val="1D165A"/>
          </a:solidFill>
          <a:uFillTx/>
          <a:latin typeface="Georgia"/>
          <a:ea typeface="Georgia"/>
          <a:cs typeface="Georgia"/>
          <a:sym typeface="Georgia"/>
        </a:defRPr>
      </a:lvl8pPr>
      <a:lvl9pPr marL="0" marR="0" indent="1828800" algn="l" defTabSz="914400" rtl="0" latinLnBrk="0">
        <a:lnSpc>
          <a:spcPct val="100000"/>
        </a:lnSpc>
        <a:spcBef>
          <a:spcPts val="0"/>
        </a:spcBef>
        <a:spcAft>
          <a:spcPts val="0"/>
        </a:spcAft>
        <a:buClrTx/>
        <a:buSzTx/>
        <a:buFontTx/>
        <a:buNone/>
        <a:tabLst/>
        <a:defRPr b="0" baseline="0" cap="none" i="0" spc="100" strike="noStrike" sz="2400" u="none">
          <a:ln>
            <a:noFill/>
          </a:ln>
          <a:solidFill>
            <a:srgbClr val="1D165A"/>
          </a:solidFill>
          <a:uFillTx/>
          <a:latin typeface="Georgia"/>
          <a:ea typeface="Georgia"/>
          <a:cs typeface="Georgia"/>
          <a:sym typeface="Georgia"/>
        </a:defRPr>
      </a:lvl9pPr>
    </p:titleStyle>
    <p:bodyStyle>
      <a:lvl1pPr marL="342900" marR="0" indent="-342900" algn="l" defTabSz="914400" rtl="0" latinLnBrk="0">
        <a:lnSpc>
          <a:spcPct val="100000"/>
        </a:lnSpc>
        <a:spcBef>
          <a:spcPts val="600"/>
        </a:spcBef>
        <a:spcAft>
          <a:spcPts val="0"/>
        </a:spcAft>
        <a:buClr>
          <a:schemeClr val="accent2"/>
        </a:buClr>
        <a:buSzPct val="100000"/>
        <a:buFontTx/>
        <a:buChar char="•"/>
        <a:tabLst/>
        <a:defRPr b="0" baseline="0" cap="none" i="0" spc="0" strike="noStrike" sz="2800" u="none">
          <a:ln>
            <a:noFill/>
          </a:ln>
          <a:solidFill>
            <a:srgbClr val="1D165A"/>
          </a:solidFill>
          <a:uFillTx/>
          <a:latin typeface="Georgia"/>
          <a:ea typeface="Georgia"/>
          <a:cs typeface="Georgia"/>
          <a:sym typeface="Georgia"/>
        </a:defRPr>
      </a:lvl1pPr>
      <a:lvl2pPr marL="742950" marR="0" indent="-285750" algn="l" defTabSz="914400" rtl="0" latinLnBrk="0">
        <a:lnSpc>
          <a:spcPct val="100000"/>
        </a:lnSpc>
        <a:spcBef>
          <a:spcPts val="600"/>
        </a:spcBef>
        <a:spcAft>
          <a:spcPts val="0"/>
        </a:spcAft>
        <a:buClr>
          <a:schemeClr val="accent2"/>
        </a:buClr>
        <a:buSzPct val="100000"/>
        <a:buFontTx/>
        <a:buChar char="–"/>
        <a:tabLst/>
        <a:defRPr b="0" baseline="0" cap="none" i="0" spc="0" strike="noStrike" sz="2800" u="none">
          <a:ln>
            <a:noFill/>
          </a:ln>
          <a:solidFill>
            <a:srgbClr val="1D165A"/>
          </a:solidFill>
          <a:uFillTx/>
          <a:latin typeface="Georgia"/>
          <a:ea typeface="Georgia"/>
          <a:cs typeface="Georgia"/>
          <a:sym typeface="Georgia"/>
        </a:defRPr>
      </a:lvl2pPr>
      <a:lvl3pPr marL="1181100" marR="0" indent="-266700" algn="l" defTabSz="914400" rtl="0" latinLnBrk="0">
        <a:lnSpc>
          <a:spcPct val="100000"/>
        </a:lnSpc>
        <a:spcBef>
          <a:spcPts val="600"/>
        </a:spcBef>
        <a:spcAft>
          <a:spcPts val="0"/>
        </a:spcAft>
        <a:buClr>
          <a:schemeClr val="accent2"/>
        </a:buClr>
        <a:buSzPct val="100000"/>
        <a:buFontTx/>
        <a:buChar char="•"/>
        <a:tabLst/>
        <a:defRPr b="0" baseline="0" cap="none" i="0" spc="0" strike="noStrike" sz="2800" u="none">
          <a:ln>
            <a:noFill/>
          </a:ln>
          <a:solidFill>
            <a:srgbClr val="1D165A"/>
          </a:solidFill>
          <a:uFillTx/>
          <a:latin typeface="Georgia"/>
          <a:ea typeface="Georgia"/>
          <a:cs typeface="Georgia"/>
          <a:sym typeface="Georgia"/>
        </a:defRPr>
      </a:lvl3pPr>
      <a:lvl4pPr marL="1691639" marR="0" indent="-320039" algn="l" defTabSz="914400" rtl="0" latinLnBrk="0">
        <a:lnSpc>
          <a:spcPct val="100000"/>
        </a:lnSpc>
        <a:spcBef>
          <a:spcPts val="600"/>
        </a:spcBef>
        <a:spcAft>
          <a:spcPts val="0"/>
        </a:spcAft>
        <a:buClr>
          <a:schemeClr val="accent2"/>
        </a:buClr>
        <a:buSzPct val="100000"/>
        <a:buFontTx/>
        <a:buChar char="–"/>
        <a:tabLst/>
        <a:defRPr b="0" baseline="0" cap="none" i="0" spc="0" strike="noStrike" sz="2800" u="none">
          <a:ln>
            <a:noFill/>
          </a:ln>
          <a:solidFill>
            <a:srgbClr val="1D165A"/>
          </a:solidFill>
          <a:uFillTx/>
          <a:latin typeface="Georgia"/>
          <a:ea typeface="Georgia"/>
          <a:cs typeface="Georgia"/>
          <a:sym typeface="Georgia"/>
        </a:defRPr>
      </a:lvl4pPr>
      <a:lvl5pPr marL="2148839" marR="0" indent="-320039" algn="l" defTabSz="914400" rtl="0" latinLnBrk="0">
        <a:lnSpc>
          <a:spcPct val="100000"/>
        </a:lnSpc>
        <a:spcBef>
          <a:spcPts val="600"/>
        </a:spcBef>
        <a:spcAft>
          <a:spcPts val="0"/>
        </a:spcAft>
        <a:buClr>
          <a:schemeClr val="accent2"/>
        </a:buClr>
        <a:buSzPct val="100000"/>
        <a:buFontTx/>
        <a:buChar char="»"/>
        <a:tabLst/>
        <a:defRPr b="0" baseline="0" cap="none" i="0" spc="0" strike="noStrike" sz="2800" u="none">
          <a:ln>
            <a:noFill/>
          </a:ln>
          <a:solidFill>
            <a:srgbClr val="1D165A"/>
          </a:solidFill>
          <a:uFillTx/>
          <a:latin typeface="Georgia"/>
          <a:ea typeface="Georgia"/>
          <a:cs typeface="Georgia"/>
          <a:sym typeface="Georgia"/>
        </a:defRPr>
      </a:lvl5pPr>
      <a:lvl6pPr marL="2606039" marR="0" indent="-320039" algn="l" defTabSz="914400" rtl="0" latinLnBrk="0">
        <a:lnSpc>
          <a:spcPct val="100000"/>
        </a:lnSpc>
        <a:spcBef>
          <a:spcPts val="600"/>
        </a:spcBef>
        <a:spcAft>
          <a:spcPts val="0"/>
        </a:spcAft>
        <a:buClr>
          <a:schemeClr val="accent2"/>
        </a:buClr>
        <a:buSzPct val="100000"/>
        <a:buFontTx/>
        <a:buChar char="»"/>
        <a:tabLst/>
        <a:defRPr b="0" baseline="0" cap="none" i="0" spc="0" strike="noStrike" sz="2800" u="none">
          <a:ln>
            <a:noFill/>
          </a:ln>
          <a:solidFill>
            <a:srgbClr val="1D165A"/>
          </a:solidFill>
          <a:uFillTx/>
          <a:latin typeface="Georgia"/>
          <a:ea typeface="Georgia"/>
          <a:cs typeface="Georgia"/>
          <a:sym typeface="Georgia"/>
        </a:defRPr>
      </a:lvl6pPr>
      <a:lvl7pPr marL="3063239" marR="0" indent="-320039" algn="l" defTabSz="914400" rtl="0" latinLnBrk="0">
        <a:lnSpc>
          <a:spcPct val="100000"/>
        </a:lnSpc>
        <a:spcBef>
          <a:spcPts val="600"/>
        </a:spcBef>
        <a:spcAft>
          <a:spcPts val="0"/>
        </a:spcAft>
        <a:buClr>
          <a:schemeClr val="accent2"/>
        </a:buClr>
        <a:buSzPct val="100000"/>
        <a:buFontTx/>
        <a:buChar char="»"/>
        <a:tabLst/>
        <a:defRPr b="0" baseline="0" cap="none" i="0" spc="0" strike="noStrike" sz="2800" u="none">
          <a:ln>
            <a:noFill/>
          </a:ln>
          <a:solidFill>
            <a:srgbClr val="1D165A"/>
          </a:solidFill>
          <a:uFillTx/>
          <a:latin typeface="Georgia"/>
          <a:ea typeface="Georgia"/>
          <a:cs typeface="Georgia"/>
          <a:sym typeface="Georgia"/>
        </a:defRPr>
      </a:lvl7pPr>
      <a:lvl8pPr marL="3520440" marR="0" indent="-320040" algn="l" defTabSz="914400" rtl="0" latinLnBrk="0">
        <a:lnSpc>
          <a:spcPct val="100000"/>
        </a:lnSpc>
        <a:spcBef>
          <a:spcPts val="600"/>
        </a:spcBef>
        <a:spcAft>
          <a:spcPts val="0"/>
        </a:spcAft>
        <a:buClr>
          <a:schemeClr val="accent2"/>
        </a:buClr>
        <a:buSzPct val="100000"/>
        <a:buFontTx/>
        <a:buChar char="»"/>
        <a:tabLst/>
        <a:defRPr b="0" baseline="0" cap="none" i="0" spc="0" strike="noStrike" sz="2800" u="none">
          <a:ln>
            <a:noFill/>
          </a:ln>
          <a:solidFill>
            <a:srgbClr val="1D165A"/>
          </a:solidFill>
          <a:uFillTx/>
          <a:latin typeface="Georgia"/>
          <a:ea typeface="Georgia"/>
          <a:cs typeface="Georgia"/>
          <a:sym typeface="Georgia"/>
        </a:defRPr>
      </a:lvl8pPr>
      <a:lvl9pPr marL="3977640" marR="0" indent="-320040" algn="l" defTabSz="914400" rtl="0" latinLnBrk="0">
        <a:lnSpc>
          <a:spcPct val="100000"/>
        </a:lnSpc>
        <a:spcBef>
          <a:spcPts val="600"/>
        </a:spcBef>
        <a:spcAft>
          <a:spcPts val="0"/>
        </a:spcAft>
        <a:buClr>
          <a:schemeClr val="accent2"/>
        </a:buClr>
        <a:buSzPct val="100000"/>
        <a:buFontTx/>
        <a:buChar char="»"/>
        <a:tabLst/>
        <a:defRPr b="0" baseline="0" cap="none" i="0" spc="0" strike="noStrike" sz="2800" u="none">
          <a:ln>
            <a:noFill/>
          </a:ln>
          <a:solidFill>
            <a:srgbClr val="1D165A"/>
          </a:solidFill>
          <a:uFillTx/>
          <a:latin typeface="Georgia"/>
          <a:ea typeface="Georgia"/>
          <a:cs typeface="Georgia"/>
          <a:sym typeface="Georgia"/>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100" u="none">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100" u="none">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100" u="none">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100" u="none">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100" u="none">
          <a:ln>
            <a:noFill/>
          </a:ln>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b="0" baseline="0" cap="none" i="0" spc="0" strike="noStrike" sz="1100" u="none">
          <a:ln>
            <a:noFill/>
          </a:ln>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b="0" baseline="0" cap="none" i="0" spc="0" strike="noStrike" sz="1100" u="none">
          <a:ln>
            <a:noFill/>
          </a:ln>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b="0" baseline="0" cap="none" i="0" spc="0" strike="noStrike" sz="1100" u="none">
          <a:ln>
            <a:noFill/>
          </a:ln>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b="0" baseline="0" cap="none" i="0" spc="0" strike="noStrike" sz="1100" u="none">
          <a:ln>
            <a:noFill/>
          </a:ln>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jpeg"/><Relationship Id="rId3" Type="http://schemas.openxmlformats.org/officeDocument/2006/relationships/image" Target="../media/image9.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hyperlink" Target="http://wiki.siframework.org/file/view/DataHarmonizationProfile_02132018.docx/428760522/DataHarmonizationProfile_02132018.docx" TargetMode="External"/><Relationship Id="rId4" Type="http://schemas.openxmlformats.org/officeDocument/2006/relationships/hyperlink" Target="http://www.cdc.gov/phin/resources/standards/data_interchange.html" TargetMode="External"/><Relationship Id="rId5" Type="http://schemas.openxmlformats.org/officeDocument/2006/relationships/hyperlink" Target="https://phinvads.cdc.gov/vads/SearchHome.action"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www.fhims.org/content/420A62FD03B6_root.html" TargetMode="External"/><Relationship Id="rId3" Type="http://schemas.openxmlformats.org/officeDocument/2006/relationships/hyperlink" Target="https://phinvads.cdc.gov/vads/SearchVocab.action" TargetMode="External"/><Relationship Id="rId4" Type="http://schemas.openxmlformats.org/officeDocument/2006/relationships/hyperlink" Target="https://vsac.nlm.nih.gov/" TargetMode="External"/><Relationship Id="rId5" Type="http://schemas.openxmlformats.org/officeDocument/2006/relationships/hyperlink" Target="http://www.fhims.org/domains.html" TargetMode="External"/><Relationship Id="rId6" Type="http://schemas.openxmlformats.org/officeDocument/2006/relationships/hyperlink" Target="http://www.fhims.org/docs/FHA_FHIM_Model_Driven_Architecture_Process.docx" TargetMode="External"/><Relationship Id="rId7" Type="http://schemas.openxmlformats.org/officeDocument/2006/relationships/hyperlink" Target="http://www.fhims.org/docs/FHA_FHIM_Terminology_Modeling_Process.docx" TargetMode="External"/><Relationship Id="rId8" Type="http://schemas.openxmlformats.org/officeDocument/2006/relationships/hyperlink" Target="///ppt/slides/Information%20Modeling%20Process%20Guide" TargetMode="External"/><Relationship Id="rId9" Type="http://schemas.openxmlformats.org/officeDocument/2006/relationships/hyperlink" Target="http://www.fhims.org/docs/FHA_FHIM_Information_Modeling_Style_Guide.docx" TargetMode="External"/><Relationship Id="rId10" Type="http://schemas.openxmlformats.org/officeDocument/2006/relationships/hyperlink" Target="http://www.fhims.org/docs/FHA_FHIM_Information_Modeling_Process.docx" TargetMode="External"/></Relationships>

</file>

<file path=ppt/slides/_rels/slide2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www.fhims.org/docs/FHIM_Fact_Sheet.pdf" TargetMode="External"/><Relationship Id="rId3" Type="http://schemas.openxmlformats.org/officeDocument/2006/relationships/hyperlink" Target="http://www.fhims.org/press_ulcer.html" TargetMode="External"/><Relationship Id="rId4" Type="http://schemas.openxmlformats.org/officeDocument/2006/relationships/hyperlink" Target="http://www.fhims.org/docs/FHIM_unfragmented_model.zip" TargetMode="External"/><Relationship Id="rId5" Type="http://schemas.openxmlformats.org/officeDocument/2006/relationships/hyperlink" Target="http://www.fhims.org/docs/FHIM_XMI.zip" TargetMode="External"/><Relationship Id="rId6" Type="http://schemas.openxmlformats.org/officeDocument/2006/relationships/hyperlink" Target="http://www.fhims.org/docs/FHIM_terminology_model.zip" TargetMode="External"/><Relationship Id="rId7" Type="http://schemas.openxmlformats.org/officeDocument/2006/relationships/hyperlink" Target="http://www.fhims.org/docs/FhimModelContentOverview.pdf" TargetMode="External"/><Relationship Id="rId8" Type="http://schemas.openxmlformats.org/officeDocument/2006/relationships/hyperlink" Target="http://www.healthit.gov/sites/default/files/hie-interoperability/federal-health-architecture-data-sheet.pdf" TargetMode="External"/><Relationship Id="rId9" Type="http://schemas.openxmlformats.org/officeDocument/2006/relationships/hyperlink" Target="http://www.govhealthitconference.com/" TargetMode="External"/><Relationship Id="rId10" Type="http://schemas.openxmlformats.org/officeDocument/2006/relationships/hyperlink" Target="http://www.omg.org/news/meetings/tc/agendas/va/NIEM_pdf/Basu.pdf" TargetMode="External"/><Relationship Id="rId11" Type="http://schemas.openxmlformats.org/officeDocument/2006/relationships/hyperlink" Target="http://www.mitre.org/publications/all" TargetMode="External"/><Relationship Id="rId12" Type="http://schemas.openxmlformats.org/officeDocument/2006/relationships/hyperlink" Target="http://www.fhims.org/docs/1FEB2012_Public%20Health%20Reporting%20-%20S&amp;I%20CEDD.pptx" TargetMode="External"/><Relationship Id="rId13" Type="http://schemas.openxmlformats.org/officeDocument/2006/relationships/hyperlink" Target="http://wiki.siframework.org/FHIMS+Registration+Information" TargetMode="External"/><Relationship Id="rId14" Type="http://schemas.openxmlformats.org/officeDocument/2006/relationships/hyperlink" Target="http://msdn.microsoft.com/en-us/library/aa972320(v=sql.80).aspx" TargetMode="External"/><Relationship Id="rId15" Type="http://schemas.openxmlformats.org/officeDocument/2006/relationships/hyperlink" Target="http://wiki.siframework.org/Clinical+Information+Models+for+LRI" TargetMode="External"/><Relationship Id="rId16" Type="http://schemas.openxmlformats.org/officeDocument/2006/relationships/hyperlink" Target="http://wiki.hl7.org/index.php?title=Virtual_Medical_Record_(vMR)" TargetMode="External"/></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jpeg"/></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Title 1"/>
          <p:cNvSpPr txBox="1"/>
          <p:nvPr>
            <p:ph type="ctrTitle"/>
          </p:nvPr>
        </p:nvSpPr>
        <p:spPr>
          <a:xfrm>
            <a:off x="723900" y="3161650"/>
            <a:ext cx="7772400" cy="762001"/>
          </a:xfrm>
          <a:prstGeom prst="rect">
            <a:avLst/>
          </a:prstGeom>
        </p:spPr>
        <p:txBody>
          <a:bodyPr/>
          <a:lstStyle>
            <a:lvl1pPr>
              <a:defRPr b="1" spc="100"/>
            </a:lvl1pPr>
          </a:lstStyle>
          <a:p>
            <a:pPr/>
            <a:r>
              <a:t>FHIM: A Business Perspective</a:t>
            </a:r>
          </a:p>
        </p:txBody>
      </p:sp>
      <p:sp>
        <p:nvSpPr>
          <p:cNvPr id="131" name="Text Placeholder 3"/>
          <p:cNvSpPr txBox="1"/>
          <p:nvPr>
            <p:ph type="subTitle" sz="quarter" idx="1"/>
          </p:nvPr>
        </p:nvSpPr>
        <p:spPr>
          <a:xfrm>
            <a:off x="1181100" y="4248084"/>
            <a:ext cx="6858000" cy="777733"/>
          </a:xfrm>
          <a:prstGeom prst="rect">
            <a:avLst/>
          </a:prstGeom>
        </p:spPr>
        <p:txBody>
          <a:bodyPr/>
          <a:lstStyle>
            <a:lvl1pPr>
              <a:defRPr>
                <a:solidFill>
                  <a:srgbClr val="1D165A"/>
                </a:solidFill>
              </a:defRPr>
            </a:lvl1pPr>
          </a:lstStyle>
          <a:p>
            <a:pPr/>
            <a:r>
              <a:t>Last updated:  March 8, 2016</a:t>
            </a:r>
          </a:p>
        </p:txBody>
      </p:sp>
      <p:sp>
        <p:nvSpPr>
          <p:cNvPr id="132"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R="40639" indent="40639" algn="ctr">
              <a:defRPr sz="1400">
                <a:solidFill>
                  <a:srgbClr val="FF0000"/>
                </a:solidFill>
                <a:uFill>
                  <a:solidFill>
                    <a:srgbClr val="000000"/>
                  </a:solidFill>
                </a:uFill>
              </a:defRPr>
            </a:lvl1pPr>
          </a:lstStyle>
          <a:p>
            <a:pPr/>
            <a:r>
              <a:t>This is a working document; it is not approved for official use / public distribution.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4" name="image3.jpeg" descr="image3.jpeg"/>
          <p:cNvPicPr>
            <a:picLocks noChangeAspect="1"/>
          </p:cNvPicPr>
          <p:nvPr/>
        </p:nvPicPr>
        <p:blipFill>
          <a:blip r:embed="rId2">
            <a:extLst/>
          </a:blip>
          <a:stretch>
            <a:fillRect/>
          </a:stretch>
        </p:blipFill>
        <p:spPr>
          <a:xfrm>
            <a:off x="263525" y="206375"/>
            <a:ext cx="1143000" cy="1143000"/>
          </a:xfrm>
          <a:prstGeom prst="rect">
            <a:avLst/>
          </a:prstGeom>
          <a:ln w="12700">
            <a:miter lim="400000"/>
          </a:ln>
        </p:spPr>
      </p:pic>
      <p:pic>
        <p:nvPicPr>
          <p:cNvPr id="185" name="image4.jpeg" descr="image4.jpeg"/>
          <p:cNvPicPr>
            <a:picLocks noChangeAspect="1"/>
          </p:cNvPicPr>
          <p:nvPr/>
        </p:nvPicPr>
        <p:blipFill>
          <a:blip r:embed="rId3">
            <a:extLst/>
          </a:blip>
          <a:stretch>
            <a:fillRect/>
          </a:stretch>
        </p:blipFill>
        <p:spPr>
          <a:xfrm>
            <a:off x="0" y="6477000"/>
            <a:ext cx="9144000" cy="152400"/>
          </a:xfrm>
          <a:prstGeom prst="rect">
            <a:avLst/>
          </a:prstGeom>
          <a:ln w="12700">
            <a:miter lim="400000"/>
          </a:ln>
        </p:spPr>
      </p:pic>
      <p:sp>
        <p:nvSpPr>
          <p:cNvPr id="186" name="Shape 61"/>
          <p:cNvSpPr txBox="1"/>
          <p:nvPr/>
        </p:nvSpPr>
        <p:spPr>
          <a:xfrm>
            <a:off x="6970710" y="6210299"/>
            <a:ext cx="1930403" cy="199462"/>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algn="r">
              <a:defRPr sz="900">
                <a:solidFill>
                  <a:srgbClr val="929292"/>
                </a:solidFill>
                <a:uFill>
                  <a:solidFill>
                    <a:srgbClr val="929292"/>
                  </a:solidFill>
                </a:uFill>
              </a:defRPr>
            </a:lvl1pPr>
          </a:lstStyle>
          <a:p>
            <a:pPr/>
            <a:r>
              <a:t>2</a:t>
            </a:r>
          </a:p>
        </p:txBody>
      </p:sp>
      <p:sp>
        <p:nvSpPr>
          <p:cNvPr id="187" name="Shape 62"/>
          <p:cNvSpPr txBox="1"/>
          <p:nvPr>
            <p:ph type="title" idx="4294967295"/>
          </p:nvPr>
        </p:nvSpPr>
        <p:spPr>
          <a:xfrm>
            <a:off x="1523999" y="25400"/>
            <a:ext cx="7523165" cy="1143000"/>
          </a:xfrm>
          <a:prstGeom prst="rect">
            <a:avLst/>
          </a:prstGeom>
        </p:spPr>
        <p:txBody>
          <a:bodyPr lIns="0" tIns="0" rIns="0" bIns="0"/>
          <a:lstStyle/>
          <a:p>
            <a:pPr>
              <a:defRPr sz="2600"/>
            </a:pPr>
            <a:r>
              <a:t>FHIM Information Domains - Modeling Status</a:t>
            </a:r>
          </a:p>
          <a:p>
            <a:pPr algn="ctr">
              <a:defRPr sz="2600"/>
            </a:pPr>
            <a:r>
              <a:t>(as of Jan 2016)</a:t>
            </a:r>
          </a:p>
        </p:txBody>
      </p:sp>
      <p:sp>
        <p:nvSpPr>
          <p:cNvPr id="188" name="Shape 63"/>
          <p:cNvSpPr txBox="1"/>
          <p:nvPr/>
        </p:nvSpPr>
        <p:spPr>
          <a:xfrm>
            <a:off x="8245475" y="1498600"/>
            <a:ext cx="635000" cy="3048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900">
                <a:solidFill>
                  <a:srgbClr val="FFFFFF"/>
                </a:solidFill>
                <a:uFill>
                  <a:solidFill>
                    <a:srgbClr val="FFFFFF"/>
                  </a:solidFill>
                </a:uFill>
                <a:latin typeface="Arial Unicode MS"/>
                <a:ea typeface="Arial Unicode MS"/>
                <a:cs typeface="Arial Unicode MS"/>
                <a:sym typeface="Arial Unicode MS"/>
              </a:defRPr>
            </a:lvl1pPr>
          </a:lstStyle>
          <a:p>
            <a:pPr/>
            <a:r>
              <a:t>In production</a:t>
            </a:r>
          </a:p>
        </p:txBody>
      </p:sp>
      <p:graphicFrame>
        <p:nvGraphicFramePr>
          <p:cNvPr id="189" name="Table 64"/>
          <p:cNvGraphicFramePr/>
          <p:nvPr/>
        </p:nvGraphicFramePr>
        <p:xfrm>
          <a:off x="381000" y="1295400"/>
          <a:ext cx="4113701" cy="500061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919140"/>
                <a:gridCol w="1097280"/>
                <a:gridCol w="1097280"/>
              </a:tblGrid>
              <a:tr h="283541">
                <a:tc gridSpan="3">
                  <a:txBody>
                    <a:bodyPr/>
                    <a:lstStyle/>
                    <a:p>
                      <a:pPr algn="l">
                        <a:tabLst>
                          <a:tab pos="914400" algn="l"/>
                        </a:tabLst>
                        <a:defRPr sz="1800"/>
                      </a:pPr>
                      <a:r>
                        <a:rPr b="1" sz="900">
                          <a:solidFill>
                            <a:srgbClr val="FFFFFF"/>
                          </a:solidFill>
                          <a:uFill>
                            <a:solidFill>
                              <a:srgbClr val="FFFFFF"/>
                            </a:solidFill>
                          </a:uFill>
                          <a:latin typeface="Helvetica Neue"/>
                          <a:ea typeface="Helvetica Neue"/>
                          <a:cs typeface="Helvetica Neue"/>
                          <a:sym typeface="Helvetica Neue"/>
                        </a:rPr>
                        <a:t>FHIM Information Domains</a:t>
                      </a:r>
                    </a:p>
                  </a:txBody>
                  <a:tcPr marL="12700" marR="12700" marT="12700" marB="12700" anchor="ctr" anchorCtr="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005393"/>
                    </a:solidFill>
                  </a:tcPr>
                </a:tc>
                <a:tc hMerge="1">
                  <a:tcPr/>
                </a:tc>
                <a:tc hMerge="1">
                  <a:tcPr/>
                </a:tc>
              </a:tr>
              <a:tr h="378055">
                <a:tc>
                  <a:txBody>
                    <a:bodyPr/>
                    <a:lstStyle/>
                    <a:p>
                      <a:pPr indent="88900" algn="l">
                        <a:tabLst>
                          <a:tab pos="914400" algn="l"/>
                        </a:tabLst>
                        <a:defRPr sz="1800"/>
                      </a:pPr>
                      <a:r>
                        <a:rPr b="1" sz="900">
                          <a:uFill>
                            <a:solidFill>
                              <a:srgbClr val="000000"/>
                            </a:solidFill>
                          </a:uFill>
                          <a:latin typeface="Helvetica Neue"/>
                          <a:ea typeface="Helvetica Neue"/>
                          <a:cs typeface="Helvetica Neue"/>
                          <a:sym typeface="Helvetica Neue"/>
                        </a:rPr>
                        <a:t>Information Domain</a:t>
                      </a:r>
                    </a:p>
                  </a:txBody>
                  <a:tcPr marL="12700" marR="12700" marT="12700" marB="12700" anchor="ctr" anchorCtr="0" horzOverflow="overflow">
                    <a:lnL w="12700" cap="sq">
                      <a:solidFill>
                        <a:srgbClr val="DEDEDE"/>
                      </a:solidFill>
                    </a:lnL>
                    <a:lnR w="12700" cap="sq">
                      <a:solidFill>
                        <a:srgbClr val="CBCBCB"/>
                      </a:solidFill>
                    </a:lnR>
                    <a:lnT w="12700" cap="sq">
                      <a:solidFill>
                        <a:srgbClr val="DEDEDE"/>
                      </a:solidFill>
                    </a:lnT>
                    <a:lnB w="12700" cap="sq">
                      <a:solidFill>
                        <a:srgbClr val="DEDEDE"/>
                      </a:solidFill>
                    </a:lnB>
                    <a:solidFill>
                      <a:srgbClr val="EFEFEF"/>
                    </a:solidFill>
                  </a:tcPr>
                </a:tc>
                <a:tc>
                  <a:txBody>
                    <a:bodyPr/>
                    <a:lstStyle/>
                    <a:p>
                      <a:pPr indent="88900" algn="l">
                        <a:tabLst>
                          <a:tab pos="914400" algn="l"/>
                        </a:tabLst>
                        <a:defRPr sz="1800"/>
                      </a:pPr>
                      <a:r>
                        <a:rPr b="1" sz="900">
                          <a:uFill>
                            <a:solidFill>
                              <a:srgbClr val="000000"/>
                            </a:solidFill>
                          </a:uFill>
                          <a:latin typeface="Helvetica Neue"/>
                          <a:ea typeface="Helvetica Neue"/>
                          <a:cs typeface="Helvetica Neue"/>
                          <a:sym typeface="Helvetica Neue"/>
                        </a:rPr>
                        <a:t>Information Modeling Status</a:t>
                      </a:r>
                    </a:p>
                  </a:txBody>
                  <a:tcPr marL="12700" marR="12700" marT="12700" marB="12700" anchor="ctr" anchorCtr="0" horzOverflow="overflow">
                    <a:lnL w="12700" cap="sq">
                      <a:solidFill>
                        <a:srgbClr val="CBCBCB"/>
                      </a:solidFill>
                    </a:lnL>
                    <a:lnR w="12700" cap="sq">
                      <a:solidFill>
                        <a:srgbClr val="CBCBCB"/>
                      </a:solidFill>
                    </a:lnR>
                    <a:lnT w="12700" cap="sq">
                      <a:solidFill>
                        <a:srgbClr val="CBCBCB"/>
                      </a:solidFill>
                    </a:lnT>
                    <a:lnB w="12700" cap="sq">
                      <a:solidFill>
                        <a:srgbClr val="CBCBCB"/>
                      </a:solidFill>
                    </a:lnB>
                    <a:solidFill>
                      <a:srgbClr val="EFEFEF"/>
                    </a:solidFill>
                  </a:tcPr>
                </a:tc>
                <a:tc>
                  <a:txBody>
                    <a:bodyPr/>
                    <a:lstStyle/>
                    <a:p>
                      <a:pPr indent="88900" algn="l">
                        <a:tabLst>
                          <a:tab pos="914400" algn="l"/>
                        </a:tabLst>
                        <a:defRPr sz="1800"/>
                      </a:pPr>
                      <a:r>
                        <a:rPr b="1" sz="900">
                          <a:uFill>
                            <a:solidFill>
                              <a:srgbClr val="000000"/>
                            </a:solidFill>
                          </a:uFill>
                          <a:latin typeface="Helvetica Neue"/>
                          <a:ea typeface="Helvetica Neue"/>
                          <a:cs typeface="Helvetica Neue"/>
                          <a:sym typeface="Helvetica Neue"/>
                        </a:rPr>
                        <a:t>Terminology Modeling Status</a:t>
                      </a:r>
                    </a:p>
                  </a:txBody>
                  <a:tcPr marL="12700" marR="12700" marT="12700" marB="12700" anchor="ctr" anchorCtr="0" horzOverflow="overflow">
                    <a:lnL w="12700" cap="sq">
                      <a:solidFill>
                        <a:srgbClr val="CBCBCB"/>
                      </a:solidFill>
                    </a:lnL>
                    <a:lnR w="12700" cap="sq">
                      <a:solidFill>
                        <a:srgbClr val="CBCBCB"/>
                      </a:solidFill>
                    </a:lnR>
                    <a:lnT w="12700" cap="sq">
                      <a:solidFill>
                        <a:srgbClr val="CBCBCB"/>
                      </a:solidFill>
                    </a:lnT>
                    <a:lnB w="12700" cap="sq">
                      <a:solidFill>
                        <a:srgbClr val="CBCBCB"/>
                      </a:solidFill>
                    </a:lnB>
                    <a:solidFill>
                      <a:srgbClr val="EFEFEF"/>
                    </a:solidFill>
                  </a:tcPr>
                </a:tc>
              </a:tr>
              <a:tr h="239644">
                <a:tc>
                  <a:txBody>
                    <a:bodyPr/>
                    <a:lstStyle/>
                    <a:p>
                      <a:pPr indent="88900" algn="l">
                        <a:tabLst>
                          <a:tab pos="914400" algn="l"/>
                        </a:tabLst>
                        <a:defRPr sz="1800"/>
                      </a:pPr>
                      <a:r>
                        <a:rPr sz="900">
                          <a:solidFill>
                            <a:srgbClr val="005393"/>
                          </a:solidFill>
                          <a:uFill>
                            <a:solidFill>
                              <a:srgbClr val="005393"/>
                            </a:solidFill>
                          </a:uFill>
                        </a:rPr>
                        <a:t>AdverseEventReporting</a:t>
                      </a:r>
                    </a:p>
                  </a:txBody>
                  <a:tcPr marL="12700" marR="12700" marT="12700" marB="12700" anchor="t" anchorCtr="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a:tabLst>
                          <a:tab pos="914400" algn="l"/>
                        </a:tabLst>
                        <a:defRPr sz="1800"/>
                      </a:pPr>
                      <a:r>
                        <a:rPr sz="900">
                          <a:uFill>
                            <a:solidFill>
                              <a:srgbClr val="000000"/>
                            </a:solidFill>
                          </a:uFill>
                        </a:rPr>
                        <a:t>Complete</a:t>
                      </a:r>
                    </a:p>
                  </a:txBody>
                  <a:tcPr marL="12700" marR="12700" marT="12700" marB="12700" anchor="ctr" anchorCtr="0" horzOverflow="overflow">
                    <a:lnL w="12700" cap="sq">
                      <a:solidFill>
                        <a:srgbClr val="DEDEDE"/>
                      </a:solidFill>
                    </a:lnL>
                    <a:lnR w="12700" cap="sq">
                      <a:solidFill>
                        <a:srgbClr val="DEDEDE"/>
                      </a:solidFill>
                    </a:lnR>
                    <a:lnT w="12700" cap="sq">
                      <a:solidFill>
                        <a:srgbClr val="CBCBCB"/>
                      </a:solidFill>
                    </a:lnT>
                    <a:lnB w="12700" cap="sq">
                      <a:solidFill>
                        <a:srgbClr val="CBCBCB"/>
                      </a:solidFill>
                    </a:lnB>
                    <a:solidFill>
                      <a:srgbClr val="4A8ED4"/>
                    </a:solidFill>
                  </a:tcPr>
                </a:tc>
                <a:tc>
                  <a:txBody>
                    <a:bodyPr/>
                    <a:lstStyle/>
                    <a:p>
                      <a:pPr algn="l">
                        <a:tabLst>
                          <a:tab pos="914400" algn="l"/>
                        </a:tabLst>
                        <a:defRPr sz="1800"/>
                      </a:pPr>
                      <a:r>
                        <a:rPr sz="900">
                          <a:uFill>
                            <a:solidFill>
                              <a:srgbClr val="000000"/>
                            </a:solidFill>
                          </a:uFill>
                        </a:rPr>
                        <a:t>Complete</a:t>
                      </a:r>
                    </a:p>
                  </a:txBody>
                  <a:tcPr marL="12700" marR="12700" marT="12700" marB="12700" anchor="ctr" anchorCtr="0" horzOverflow="overflow">
                    <a:lnL w="12700" cap="sq">
                      <a:solidFill>
                        <a:srgbClr val="DEDEDE"/>
                      </a:solidFill>
                    </a:lnL>
                    <a:lnR w="12700" cap="sq">
                      <a:solidFill>
                        <a:srgbClr val="DEDEDE"/>
                      </a:solidFill>
                    </a:lnR>
                    <a:lnT w="12700" cap="sq">
                      <a:solidFill>
                        <a:srgbClr val="CBCBCB"/>
                      </a:solidFill>
                    </a:lnT>
                    <a:lnB w="12700" cap="sq">
                      <a:solidFill>
                        <a:srgbClr val="CBCBCB"/>
                      </a:solidFill>
                    </a:lnB>
                    <a:solidFill>
                      <a:srgbClr val="4A8ED4"/>
                    </a:solidFill>
                  </a:tcPr>
                </a:tc>
              </a:tr>
              <a:tr h="243276">
                <a:tc>
                  <a:txBody>
                    <a:bodyPr/>
                    <a:lstStyle/>
                    <a:p>
                      <a:pPr indent="88900" algn="l">
                        <a:tabLst>
                          <a:tab pos="914400" algn="l"/>
                        </a:tabLst>
                        <a:defRPr sz="1800"/>
                      </a:pPr>
                      <a:r>
                        <a:rPr sz="900">
                          <a:solidFill>
                            <a:srgbClr val="005393"/>
                          </a:solidFill>
                          <a:uFill>
                            <a:solidFill>
                              <a:srgbClr val="005393"/>
                            </a:solidFill>
                          </a:uFill>
                        </a:rPr>
                        <a:t>Allergies</a:t>
                      </a:r>
                    </a:p>
                  </a:txBody>
                  <a:tcPr marL="12700" marR="12700" marT="12700" marB="12700" anchor="t" anchorCtr="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a:tabLst>
                          <a:tab pos="914400" algn="l"/>
                        </a:tabLst>
                        <a:defRPr sz="1800"/>
                      </a:pPr>
                      <a:r>
                        <a:rPr sz="900">
                          <a:uFill>
                            <a:solidFill>
                              <a:srgbClr val="000000"/>
                            </a:solidFill>
                          </a:uFill>
                        </a:rPr>
                        <a:t>Complete</a:t>
                      </a:r>
                    </a:p>
                  </a:txBody>
                  <a:tcPr marL="12700" marR="12700" marT="12700" marB="12700" anchor="ctr" anchorCtr="0" horzOverflow="overflow">
                    <a:lnL w="12700" cap="sq">
                      <a:solidFill>
                        <a:srgbClr val="DEDEDE"/>
                      </a:solidFill>
                    </a:lnL>
                    <a:lnR w="12700" cap="sq">
                      <a:solidFill>
                        <a:srgbClr val="DEDEDE"/>
                      </a:solidFill>
                    </a:lnR>
                    <a:lnT w="12700" cap="sq">
                      <a:solidFill>
                        <a:srgbClr val="CBCBCB"/>
                      </a:solidFill>
                    </a:lnT>
                    <a:lnB w="12700" cap="sq">
                      <a:solidFill>
                        <a:srgbClr val="CBCBCB"/>
                      </a:solidFill>
                    </a:lnB>
                    <a:solidFill>
                      <a:srgbClr val="4A8ED4"/>
                    </a:solidFill>
                  </a:tcPr>
                </a:tc>
                <a:tc>
                  <a:txBody>
                    <a:bodyPr/>
                    <a:lstStyle/>
                    <a:p>
                      <a:pPr algn="l">
                        <a:tabLst>
                          <a:tab pos="914400" algn="l"/>
                        </a:tabLst>
                        <a:defRPr sz="1800"/>
                      </a:pPr>
                      <a:r>
                        <a:rPr sz="900">
                          <a:uFill>
                            <a:solidFill>
                              <a:srgbClr val="000000"/>
                            </a:solidFill>
                          </a:uFill>
                        </a:rPr>
                        <a:t>Complete</a:t>
                      </a:r>
                    </a:p>
                  </a:txBody>
                  <a:tcPr marL="12700" marR="12700" marT="12700" marB="12700" anchor="ctr" anchorCtr="0"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rgbClr val="4A8ED4"/>
                    </a:solidFill>
                  </a:tcPr>
                </a:tc>
              </a:tr>
              <a:tr h="239644">
                <a:tc>
                  <a:txBody>
                    <a:bodyPr/>
                    <a:lstStyle/>
                    <a:p>
                      <a:pPr indent="88900" algn="l">
                        <a:tabLst>
                          <a:tab pos="914400" algn="l"/>
                        </a:tabLst>
                        <a:defRPr sz="1800"/>
                      </a:pPr>
                      <a:r>
                        <a:rPr sz="900">
                          <a:solidFill>
                            <a:srgbClr val="005393"/>
                          </a:solidFill>
                          <a:uFill>
                            <a:solidFill>
                              <a:srgbClr val="005393"/>
                            </a:solidFill>
                          </a:uFill>
                        </a:rPr>
                        <a:t>Assessment</a:t>
                      </a:r>
                    </a:p>
                  </a:txBody>
                  <a:tcPr marL="12700" marR="12700" marT="12700" marB="12700" anchor="t" anchorCtr="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a:tabLst>
                          <a:tab pos="914400" algn="l"/>
                        </a:tabLst>
                        <a:defRPr sz="1800"/>
                      </a:pPr>
                      <a:r>
                        <a:rPr sz="900">
                          <a:uFill>
                            <a:solidFill>
                              <a:srgbClr val="000000"/>
                            </a:solidFill>
                          </a:uFill>
                        </a:rPr>
                        <a:t>Complete</a:t>
                      </a:r>
                    </a:p>
                  </a:txBody>
                  <a:tcPr marL="12700" marR="12700" marT="12700" marB="12700" anchor="ctr" anchorCtr="0"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rgbClr val="4A8ED4"/>
                    </a:solidFill>
                  </a:tcPr>
                </a:tc>
                <a:tc>
                  <a:txBody>
                    <a:bodyPr/>
                    <a:lstStyle/>
                    <a:p>
                      <a:pPr algn="l">
                        <a:tabLst>
                          <a:tab pos="914400" algn="l"/>
                        </a:tabLst>
                        <a:defRPr sz="1800"/>
                      </a:pPr>
                      <a:r>
                        <a:rPr sz="900">
                          <a:uFill>
                            <a:solidFill>
                              <a:srgbClr val="000000"/>
                            </a:solidFill>
                          </a:uFill>
                        </a:rPr>
                        <a:t>Baselined</a:t>
                      </a:r>
                    </a:p>
                  </a:txBody>
                  <a:tcPr marL="12700" marR="12700" marT="12700" marB="12700" anchor="ctr" anchorCtr="0" horzOverflow="overflow">
                    <a:lnL w="12700" cap="sq">
                      <a:solidFill>
                        <a:srgbClr val="DEDEDE"/>
                      </a:solidFill>
                    </a:lnL>
                    <a:lnR w="12700" cap="sq">
                      <a:solidFill>
                        <a:srgbClr val="73FA79"/>
                      </a:solidFill>
                    </a:lnR>
                    <a:lnT w="12700" cap="sq">
                      <a:solidFill>
                        <a:srgbClr val="DEDEDE"/>
                      </a:solidFill>
                    </a:lnT>
                    <a:lnB w="12700" cap="sq">
                      <a:solidFill>
                        <a:srgbClr val="73FA79"/>
                      </a:solidFill>
                    </a:lnB>
                    <a:solidFill>
                      <a:srgbClr val="73FA79"/>
                    </a:solidFill>
                  </a:tcPr>
                </a:tc>
              </a:tr>
              <a:tr h="243276">
                <a:tc>
                  <a:txBody>
                    <a:bodyPr/>
                    <a:lstStyle/>
                    <a:p>
                      <a:pPr indent="88900" algn="l">
                        <a:tabLst>
                          <a:tab pos="914400" algn="l"/>
                        </a:tabLst>
                        <a:defRPr sz="1800"/>
                      </a:pPr>
                      <a:r>
                        <a:rPr sz="900">
                          <a:solidFill>
                            <a:srgbClr val="005393"/>
                          </a:solidFill>
                          <a:uFill>
                            <a:solidFill>
                              <a:srgbClr val="005393"/>
                            </a:solidFill>
                          </a:uFill>
                        </a:rPr>
                        <a:t>Audiology And Speech Pathology</a:t>
                      </a:r>
                    </a:p>
                  </a:txBody>
                  <a:tcPr marL="12700" marR="12700" marT="12700" marB="12700" anchor="t" anchorCtr="0"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a:tabLst>
                          <a:tab pos="914400" algn="l"/>
                        </a:tabLst>
                        <a:defRPr sz="1800"/>
                      </a:pPr>
                      <a:r>
                        <a:rPr sz="900">
                          <a:uFill>
                            <a:solidFill>
                              <a:srgbClr val="000000"/>
                            </a:solidFill>
                          </a:uFill>
                        </a:rPr>
                        <a:t>Baselined</a:t>
                      </a:r>
                    </a:p>
                  </a:txBody>
                  <a:tcPr marL="12700" marR="12700" marT="12700" marB="12700" anchor="ctr" anchorCtr="0" horzOverflow="overflow">
                    <a:lnL w="12700" cap="sq">
                      <a:solidFill>
                        <a:srgbClr val="73FA79"/>
                      </a:solidFill>
                    </a:lnL>
                    <a:lnR w="12700" cap="sq">
                      <a:solidFill>
                        <a:srgbClr val="73FA79"/>
                      </a:solidFill>
                    </a:lnR>
                    <a:lnT w="12700" cap="sq">
                      <a:solidFill>
                        <a:srgbClr val="DEDEDE"/>
                      </a:solidFill>
                    </a:lnT>
                    <a:lnB w="12700" cap="sq">
                      <a:solidFill>
                        <a:srgbClr val="73FA79"/>
                      </a:solidFill>
                    </a:lnB>
                    <a:solidFill>
                      <a:srgbClr val="73FA79"/>
                    </a:solidFill>
                  </a:tcPr>
                </a:tc>
                <a:tc>
                  <a:txBody>
                    <a:bodyPr/>
                    <a:lstStyle/>
                    <a:p>
                      <a:pPr algn="l">
                        <a:tabLst>
                          <a:tab pos="914400" algn="l"/>
                        </a:tabLst>
                        <a:defRPr sz="1800"/>
                      </a:pPr>
                      <a:r>
                        <a:rPr sz="900">
                          <a:uFill>
                            <a:solidFill>
                              <a:srgbClr val="000000"/>
                            </a:solidFill>
                          </a:uFill>
                        </a:rPr>
                        <a:t>Baselined</a:t>
                      </a:r>
                    </a:p>
                  </a:txBody>
                  <a:tcPr marL="12700" marR="12700" marT="12700" marB="12700" anchor="ctr" anchorCtr="0" horzOverflow="overflow">
                    <a:lnL w="12700" cap="sq">
                      <a:solidFill>
                        <a:srgbClr val="73FA79"/>
                      </a:solidFill>
                    </a:lnL>
                    <a:lnR w="12700" cap="sq">
                      <a:solidFill>
                        <a:srgbClr val="73FA79"/>
                      </a:solidFill>
                    </a:lnR>
                    <a:lnT w="12700" cap="sq">
                      <a:solidFill>
                        <a:srgbClr val="73FA79"/>
                      </a:solidFill>
                    </a:lnT>
                    <a:lnB w="12700" cap="sq">
                      <a:solidFill>
                        <a:srgbClr val="73FA79"/>
                      </a:solidFill>
                    </a:lnB>
                    <a:solidFill>
                      <a:srgbClr val="73FA79"/>
                    </a:solidFill>
                  </a:tcPr>
                </a:tc>
              </a:tr>
              <a:tr h="239644">
                <a:tc>
                  <a:txBody>
                    <a:bodyPr/>
                    <a:lstStyle/>
                    <a:p>
                      <a:pPr indent="88900" algn="l">
                        <a:tabLst>
                          <a:tab pos="914400" algn="l"/>
                        </a:tabLst>
                        <a:defRPr sz="1800"/>
                      </a:pPr>
                      <a:r>
                        <a:rPr sz="900">
                          <a:solidFill>
                            <a:srgbClr val="005393"/>
                          </a:solidFill>
                          <a:uFill>
                            <a:solidFill>
                              <a:srgbClr val="005393"/>
                            </a:solidFill>
                          </a:uFill>
                        </a:rPr>
                        <a:t>BehavioralHealth</a:t>
                      </a:r>
                    </a:p>
                  </a:txBody>
                  <a:tcPr marL="12700" marR="12700" marT="12700" marB="12700" anchor="t" anchorCtr="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a:tabLst>
                          <a:tab pos="914400" algn="l"/>
                        </a:tabLst>
                        <a:defRPr sz="1800"/>
                      </a:pPr>
                      <a:r>
                        <a:rPr sz="900">
                          <a:uFill>
                            <a:solidFill>
                              <a:srgbClr val="000000"/>
                            </a:solidFill>
                          </a:uFill>
                        </a:rPr>
                        <a:t>Partially Complete</a:t>
                      </a:r>
                    </a:p>
                  </a:txBody>
                  <a:tcPr marL="12700" marR="12700" marT="12700" marB="12700" anchor="ctr" anchorCtr="0" horzOverflow="overflow">
                    <a:lnL w="12700" cap="sq">
                      <a:solidFill>
                        <a:srgbClr val="DEDEDE"/>
                      </a:solidFill>
                    </a:lnL>
                    <a:lnR w="12700" cap="sq">
                      <a:solidFill>
                        <a:srgbClr val="73FA79"/>
                      </a:solidFill>
                    </a:lnR>
                    <a:lnT w="12700" cap="sq">
                      <a:solidFill>
                        <a:srgbClr val="73FA79"/>
                      </a:solidFill>
                    </a:lnT>
                    <a:lnB w="12700" cap="sq">
                      <a:solidFill>
                        <a:srgbClr val="73FA79"/>
                      </a:solidFill>
                    </a:lnB>
                    <a:solidFill>
                      <a:srgbClr val="BFE0FE"/>
                    </a:solidFill>
                  </a:tcPr>
                </a:tc>
                <a:tc>
                  <a:txBody>
                    <a:bodyPr/>
                    <a:lstStyle/>
                    <a:p>
                      <a:pPr algn="l">
                        <a:tabLst>
                          <a:tab pos="914400" algn="l"/>
                        </a:tabLst>
                        <a:defRPr sz="1800"/>
                      </a:pPr>
                      <a:r>
                        <a:rPr sz="900">
                          <a:uFill>
                            <a:solidFill>
                              <a:srgbClr val="000000"/>
                            </a:solidFill>
                          </a:uFill>
                        </a:rPr>
                        <a:t>Baselined</a:t>
                      </a:r>
                    </a:p>
                  </a:txBody>
                  <a:tcPr marL="12700" marR="12700" marT="12700" marB="12700" anchor="ctr" anchorCtr="0" horzOverflow="overflow">
                    <a:lnL w="12700" cap="sq">
                      <a:solidFill>
                        <a:srgbClr val="73FA79"/>
                      </a:solidFill>
                    </a:lnL>
                    <a:lnR w="12700" cap="sq">
                      <a:solidFill>
                        <a:srgbClr val="73FA79"/>
                      </a:solidFill>
                    </a:lnR>
                    <a:lnT w="12700" cap="sq">
                      <a:solidFill>
                        <a:srgbClr val="73FA79"/>
                      </a:solidFill>
                    </a:lnT>
                    <a:lnB w="12700" cap="sq">
                      <a:solidFill>
                        <a:srgbClr val="73FA79"/>
                      </a:solidFill>
                    </a:lnB>
                    <a:solidFill>
                      <a:srgbClr val="73FA79"/>
                    </a:solidFill>
                  </a:tcPr>
                </a:tc>
              </a:tr>
              <a:tr h="239644">
                <a:tc>
                  <a:txBody>
                    <a:bodyPr/>
                    <a:lstStyle/>
                    <a:p>
                      <a:pPr indent="88900" algn="l">
                        <a:tabLst>
                          <a:tab pos="914400" algn="l"/>
                        </a:tabLst>
                        <a:defRPr sz="1800"/>
                      </a:pPr>
                      <a:r>
                        <a:rPr sz="900">
                          <a:solidFill>
                            <a:srgbClr val="005393"/>
                          </a:solidFill>
                          <a:uFill>
                            <a:solidFill>
                              <a:srgbClr val="005393"/>
                            </a:solidFill>
                          </a:uFill>
                        </a:rPr>
                        <a:t>BloodBank</a:t>
                      </a:r>
                    </a:p>
                  </a:txBody>
                  <a:tcPr marL="12700" marR="12700" marT="12700" marB="12700" anchor="t" anchorCtr="0"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a:tabLst>
                          <a:tab pos="914400" algn="l"/>
                        </a:tabLst>
                        <a:defRPr sz="1800"/>
                      </a:pPr>
                      <a:r>
                        <a:rPr sz="900">
                          <a:uFill>
                            <a:solidFill>
                              <a:srgbClr val="000000"/>
                            </a:solidFill>
                          </a:uFill>
                        </a:rPr>
                        <a:t>Baselined</a:t>
                      </a:r>
                    </a:p>
                  </a:txBody>
                  <a:tcPr marL="12700" marR="12700" marT="12700" marB="12700" anchor="ctr" anchorCtr="0" horzOverflow="overflow">
                    <a:lnL w="12700" cap="sq">
                      <a:solidFill>
                        <a:srgbClr val="73FA79"/>
                      </a:solidFill>
                    </a:lnL>
                    <a:lnR w="12700" cap="sq">
                      <a:solidFill>
                        <a:srgbClr val="73FA79"/>
                      </a:solidFill>
                    </a:lnR>
                    <a:lnT w="12700" cap="sq">
                      <a:solidFill>
                        <a:srgbClr val="73FA79"/>
                      </a:solidFill>
                    </a:lnT>
                    <a:lnB w="12700" cap="sq">
                      <a:solidFill>
                        <a:srgbClr val="CBCBCB"/>
                      </a:solidFill>
                    </a:lnB>
                    <a:solidFill>
                      <a:srgbClr val="73FA79"/>
                    </a:solidFill>
                  </a:tcPr>
                </a:tc>
                <a:tc>
                  <a:txBody>
                    <a:bodyPr/>
                    <a:lstStyle/>
                    <a:p>
                      <a:pPr algn="l">
                        <a:tabLst>
                          <a:tab pos="914400" algn="l"/>
                        </a:tabLst>
                        <a:defRPr sz="1800"/>
                      </a:pPr>
                      <a:r>
                        <a:rPr sz="900">
                          <a:uFill>
                            <a:solidFill>
                              <a:srgbClr val="000000"/>
                            </a:solidFill>
                          </a:uFill>
                        </a:rPr>
                        <a:t>Baselined</a:t>
                      </a:r>
                    </a:p>
                  </a:txBody>
                  <a:tcPr marL="12700" marR="12700" marT="12700" marB="12700" anchor="ctr" anchorCtr="0" horzOverflow="overflow">
                    <a:lnL w="12700" cap="sq">
                      <a:solidFill>
                        <a:srgbClr val="73FA79"/>
                      </a:solidFill>
                    </a:lnL>
                    <a:lnR w="12700" cap="sq">
                      <a:solidFill>
                        <a:srgbClr val="73FA79"/>
                      </a:solidFill>
                    </a:lnR>
                    <a:lnT w="12700" cap="sq">
                      <a:solidFill>
                        <a:srgbClr val="73FA79"/>
                      </a:solidFill>
                    </a:lnT>
                    <a:lnB w="12700" cap="sq">
                      <a:solidFill>
                        <a:srgbClr val="CBCBCB"/>
                      </a:solidFill>
                    </a:lnB>
                    <a:solidFill>
                      <a:srgbClr val="73FA79"/>
                    </a:solidFill>
                  </a:tcPr>
                </a:tc>
              </a:tr>
              <a:tr h="243276">
                <a:tc>
                  <a:txBody>
                    <a:bodyPr/>
                    <a:lstStyle/>
                    <a:p>
                      <a:pPr indent="88900" algn="l">
                        <a:tabLst>
                          <a:tab pos="914400" algn="l"/>
                        </a:tabLst>
                        <a:defRPr sz="1800"/>
                      </a:pPr>
                      <a:r>
                        <a:rPr sz="900">
                          <a:solidFill>
                            <a:srgbClr val="005393"/>
                          </a:solidFill>
                          <a:uFill>
                            <a:solidFill>
                              <a:srgbClr val="005393"/>
                            </a:solidFill>
                          </a:uFill>
                        </a:rPr>
                        <a:t>CarePlan</a:t>
                      </a:r>
                    </a:p>
                  </a:txBody>
                  <a:tcPr marL="12700" marR="12700" marT="12700" marB="12700" anchor="t" anchorCtr="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a:tabLst>
                          <a:tab pos="914400" algn="l"/>
                        </a:tabLst>
                        <a:defRPr sz="1800"/>
                      </a:pPr>
                      <a:r>
                        <a:rPr sz="900">
                          <a:uFill>
                            <a:solidFill>
                              <a:srgbClr val="000000"/>
                            </a:solidFill>
                          </a:uFill>
                        </a:rPr>
                        <a:t>Complete</a:t>
                      </a:r>
                    </a:p>
                  </a:txBody>
                  <a:tcPr marL="12700" marR="12700" marT="12700" marB="12700" anchor="ctr" anchorCtr="0"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rgbClr val="4A8ED4"/>
                    </a:solidFill>
                  </a:tcPr>
                </a:tc>
                <a:tc>
                  <a:txBody>
                    <a:bodyPr/>
                    <a:lstStyle/>
                    <a:p>
                      <a:pPr algn="l">
                        <a:tabLst>
                          <a:tab pos="914400" algn="l"/>
                        </a:tabLst>
                        <a:defRPr sz="1800"/>
                      </a:pPr>
                      <a:r>
                        <a:rPr sz="900">
                          <a:uFill>
                            <a:solidFill>
                              <a:srgbClr val="000000"/>
                            </a:solidFill>
                          </a:uFill>
                        </a:rPr>
                        <a:t>Complete</a:t>
                      </a:r>
                    </a:p>
                  </a:txBody>
                  <a:tcPr marL="12700" marR="12700" marT="12700" marB="12700" anchor="ctr" anchorCtr="0"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rgbClr val="4A8ED4"/>
                    </a:solidFill>
                  </a:tcPr>
                </a:tc>
              </a:tr>
              <a:tr h="239644">
                <a:tc>
                  <a:txBody>
                    <a:bodyPr/>
                    <a:lstStyle/>
                    <a:p>
                      <a:pPr indent="88900" algn="l">
                        <a:tabLst>
                          <a:tab pos="914400" algn="l"/>
                        </a:tabLst>
                        <a:defRPr sz="1800"/>
                      </a:pPr>
                      <a:r>
                        <a:rPr sz="900">
                          <a:solidFill>
                            <a:srgbClr val="005393"/>
                          </a:solidFill>
                          <a:uFill>
                            <a:solidFill>
                              <a:srgbClr val="005393"/>
                            </a:solidFill>
                          </a:uFill>
                        </a:rPr>
                        <a:t>ClinicalDecisionSupport</a:t>
                      </a:r>
                    </a:p>
                  </a:txBody>
                  <a:tcPr marL="12700" marR="12700" marT="12700" marB="12700" anchor="t" anchorCtr="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a:tabLst>
                          <a:tab pos="914400" algn="l"/>
                        </a:tabLst>
                        <a:defRPr sz="1800"/>
                      </a:pPr>
                      <a:r>
                        <a:rPr sz="900">
                          <a:uFill>
                            <a:solidFill>
                              <a:srgbClr val="000000"/>
                            </a:solidFill>
                          </a:uFill>
                        </a:rPr>
                        <a:t>In Progress</a:t>
                      </a:r>
                    </a:p>
                  </a:txBody>
                  <a:tcPr marL="12700" marR="12700" marT="12700" marB="12700" anchor="ctr" anchorCtr="0" horzOverflow="overflow">
                    <a:lnL w="12700" cap="sq">
                      <a:solidFill>
                        <a:srgbClr val="DEDEDE"/>
                      </a:solidFill>
                    </a:lnL>
                    <a:lnR w="12700" cap="sq">
                      <a:solidFill>
                        <a:srgbClr val="73FA79"/>
                      </a:solidFill>
                    </a:lnR>
                    <a:lnT w="12700" cap="sq">
                      <a:solidFill>
                        <a:srgbClr val="DEDEDE"/>
                      </a:solidFill>
                    </a:lnT>
                    <a:lnB w="12700" cap="sq">
                      <a:solidFill>
                        <a:srgbClr val="73FA79"/>
                      </a:solidFill>
                    </a:lnB>
                    <a:solidFill>
                      <a:srgbClr val="F4D58B"/>
                    </a:solidFill>
                  </a:tcPr>
                </a:tc>
                <a:tc>
                  <a:txBody>
                    <a:bodyPr/>
                    <a:lstStyle/>
                    <a:p>
                      <a:pPr algn="l">
                        <a:tabLst>
                          <a:tab pos="914400" algn="l"/>
                        </a:tabLst>
                        <a:defRPr sz="1800"/>
                      </a:pPr>
                      <a:r>
                        <a:rPr sz="900">
                          <a:uFill>
                            <a:solidFill>
                              <a:srgbClr val="000000"/>
                            </a:solidFill>
                          </a:uFill>
                        </a:rPr>
                        <a:t>Baselined</a:t>
                      </a:r>
                    </a:p>
                  </a:txBody>
                  <a:tcPr marL="12700" marR="12700" marT="12700" marB="12700" anchor="ctr" anchorCtr="0" horzOverflow="overflow">
                    <a:lnL w="12700" cap="sq">
                      <a:solidFill>
                        <a:srgbClr val="73FA79"/>
                      </a:solidFill>
                    </a:lnL>
                    <a:lnR w="12700" cap="sq">
                      <a:solidFill>
                        <a:srgbClr val="73FA79"/>
                      </a:solidFill>
                    </a:lnR>
                    <a:lnT w="12700" cap="sq">
                      <a:solidFill>
                        <a:srgbClr val="DEDEDE"/>
                      </a:solidFill>
                    </a:lnT>
                    <a:lnB w="12700" cap="sq">
                      <a:solidFill>
                        <a:srgbClr val="73FA79"/>
                      </a:solidFill>
                    </a:lnB>
                    <a:solidFill>
                      <a:srgbClr val="73FA79"/>
                    </a:solidFill>
                  </a:tcPr>
                </a:tc>
              </a:tr>
              <a:tr h="239644">
                <a:tc>
                  <a:txBody>
                    <a:bodyPr/>
                    <a:lstStyle/>
                    <a:p>
                      <a:pPr indent="88900" algn="l">
                        <a:tabLst>
                          <a:tab pos="914400" algn="l"/>
                        </a:tabLst>
                        <a:defRPr sz="1800"/>
                      </a:pPr>
                      <a:r>
                        <a:rPr sz="900">
                          <a:solidFill>
                            <a:srgbClr val="005393"/>
                          </a:solidFill>
                          <a:uFill>
                            <a:solidFill>
                              <a:srgbClr val="005393"/>
                            </a:solidFill>
                          </a:uFill>
                        </a:rPr>
                        <a:t>ClinicalDocument</a:t>
                      </a:r>
                    </a:p>
                  </a:txBody>
                  <a:tcPr marL="12700" marR="12700" marT="12700" marB="12700" anchor="t" anchorCtr="0"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a:tabLst>
                          <a:tab pos="914400" algn="l"/>
                        </a:tabLst>
                        <a:defRPr sz="1800"/>
                      </a:pPr>
                      <a:r>
                        <a:rPr sz="900">
                          <a:uFill>
                            <a:solidFill>
                              <a:srgbClr val="000000"/>
                            </a:solidFill>
                          </a:uFill>
                        </a:rPr>
                        <a:t>Baselined</a:t>
                      </a:r>
                    </a:p>
                  </a:txBody>
                  <a:tcPr marL="12700" marR="12700" marT="12700" marB="12700" anchor="ctr" anchorCtr="0" horzOverflow="overflow">
                    <a:lnL w="12700" cap="sq">
                      <a:solidFill>
                        <a:srgbClr val="73FA79"/>
                      </a:solidFill>
                    </a:lnL>
                    <a:lnR w="12700" cap="sq">
                      <a:solidFill>
                        <a:srgbClr val="73FA79"/>
                      </a:solidFill>
                    </a:lnR>
                    <a:lnT w="12700" cap="sq">
                      <a:solidFill>
                        <a:srgbClr val="73FA79"/>
                      </a:solidFill>
                    </a:lnT>
                    <a:lnB w="12700" cap="sq">
                      <a:solidFill>
                        <a:srgbClr val="CBCBCB"/>
                      </a:solidFill>
                    </a:lnB>
                    <a:solidFill>
                      <a:srgbClr val="73FA79"/>
                    </a:solidFill>
                  </a:tcPr>
                </a:tc>
                <a:tc>
                  <a:txBody>
                    <a:bodyPr/>
                    <a:lstStyle/>
                    <a:p>
                      <a:pPr algn="l">
                        <a:tabLst>
                          <a:tab pos="914400" algn="l"/>
                        </a:tabLst>
                        <a:defRPr sz="1800"/>
                      </a:pPr>
                      <a:r>
                        <a:rPr sz="900">
                          <a:uFill>
                            <a:solidFill>
                              <a:srgbClr val="000000"/>
                            </a:solidFill>
                          </a:uFill>
                        </a:rPr>
                        <a:t>Baselined</a:t>
                      </a:r>
                    </a:p>
                  </a:txBody>
                  <a:tcPr marL="12700" marR="12700" marT="12700" marB="12700" anchor="ctr" anchorCtr="0" horzOverflow="overflow">
                    <a:lnL w="12700" cap="sq">
                      <a:solidFill>
                        <a:srgbClr val="73FA79"/>
                      </a:solidFill>
                    </a:lnL>
                    <a:lnR w="12700" cap="sq">
                      <a:solidFill>
                        <a:srgbClr val="73FA79"/>
                      </a:solidFill>
                    </a:lnR>
                    <a:lnT w="12700" cap="sq">
                      <a:solidFill>
                        <a:srgbClr val="73FA79"/>
                      </a:solidFill>
                    </a:lnT>
                    <a:lnB w="12700" cap="sq">
                      <a:solidFill>
                        <a:srgbClr val="CBCBCB"/>
                      </a:solidFill>
                    </a:lnB>
                    <a:solidFill>
                      <a:srgbClr val="73FA79"/>
                    </a:solidFill>
                  </a:tcPr>
                </a:tc>
              </a:tr>
              <a:tr h="243276">
                <a:tc>
                  <a:txBody>
                    <a:bodyPr/>
                    <a:lstStyle/>
                    <a:p>
                      <a:pPr indent="88900" algn="l">
                        <a:tabLst>
                          <a:tab pos="914400" algn="l"/>
                        </a:tabLst>
                        <a:defRPr sz="1800"/>
                      </a:pPr>
                      <a:r>
                        <a:rPr sz="900">
                          <a:solidFill>
                            <a:srgbClr val="005393"/>
                          </a:solidFill>
                          <a:uFill>
                            <a:solidFill>
                              <a:srgbClr val="005393"/>
                            </a:solidFill>
                          </a:uFill>
                        </a:rPr>
                        <a:t>ClinicalObservation</a:t>
                      </a:r>
                    </a:p>
                  </a:txBody>
                  <a:tcPr marL="12700" marR="12700" marT="12700" marB="12700" anchor="t" anchorCtr="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a:tabLst>
                          <a:tab pos="914400" algn="l"/>
                        </a:tabLst>
                        <a:defRPr sz="1800"/>
                      </a:pPr>
                      <a:r>
                        <a:rPr sz="900">
                          <a:uFill>
                            <a:solidFill>
                              <a:srgbClr val="000000"/>
                            </a:solidFill>
                          </a:uFill>
                        </a:rPr>
                        <a:t>Complete</a:t>
                      </a:r>
                    </a:p>
                  </a:txBody>
                  <a:tcPr marL="12700" marR="12700" marT="12700" marB="12700" anchor="ctr" anchorCtr="0"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rgbClr val="4A8ED4"/>
                    </a:solidFill>
                  </a:tcPr>
                </a:tc>
                <a:tc>
                  <a:txBody>
                    <a:bodyPr/>
                    <a:lstStyle/>
                    <a:p>
                      <a:pPr algn="l">
                        <a:tabLst>
                          <a:tab pos="914400" algn="l"/>
                        </a:tabLst>
                        <a:defRPr sz="1800"/>
                      </a:pPr>
                      <a:r>
                        <a:rPr sz="900">
                          <a:uFill>
                            <a:solidFill>
                              <a:srgbClr val="000000"/>
                            </a:solidFill>
                          </a:uFill>
                        </a:rPr>
                        <a:t>Complete</a:t>
                      </a:r>
                    </a:p>
                  </a:txBody>
                  <a:tcPr marL="12700" marR="12700" marT="12700" marB="12700" anchor="ctr" anchorCtr="0"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rgbClr val="4A8ED4"/>
                    </a:solidFill>
                  </a:tcPr>
                </a:tc>
              </a:tr>
              <a:tr h="243276">
                <a:tc>
                  <a:txBody>
                    <a:bodyPr/>
                    <a:lstStyle/>
                    <a:p>
                      <a:pPr indent="88900" algn="l">
                        <a:tabLst>
                          <a:tab pos="914400" algn="l"/>
                        </a:tabLst>
                        <a:defRPr sz="1800"/>
                      </a:pPr>
                      <a:r>
                        <a:rPr sz="900">
                          <a:solidFill>
                            <a:srgbClr val="005393"/>
                          </a:solidFill>
                          <a:uFill>
                            <a:solidFill>
                              <a:srgbClr val="005393"/>
                            </a:solidFill>
                          </a:uFill>
                        </a:rPr>
                        <a:t>Consultation</a:t>
                      </a:r>
                    </a:p>
                  </a:txBody>
                  <a:tcPr marL="12700" marR="12700" marT="12700" marB="12700" anchor="t" anchorCtr="0"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a:tabLst>
                          <a:tab pos="914400" algn="l"/>
                        </a:tabLst>
                        <a:defRPr sz="1800"/>
                      </a:pPr>
                      <a:r>
                        <a:rPr sz="900">
                          <a:uFill>
                            <a:solidFill>
                              <a:srgbClr val="000000"/>
                            </a:solidFill>
                          </a:uFill>
                        </a:rPr>
                        <a:t>Baselined</a:t>
                      </a:r>
                    </a:p>
                  </a:txBody>
                  <a:tcPr marL="12700" marR="12700" marT="12700" marB="12700" anchor="ctr" anchorCtr="0" horzOverflow="overflow">
                    <a:lnL w="12700" cap="sq">
                      <a:solidFill>
                        <a:srgbClr val="73FA79"/>
                      </a:solidFill>
                    </a:lnL>
                    <a:lnR w="12700" cap="sq">
                      <a:solidFill>
                        <a:srgbClr val="73FA79"/>
                      </a:solidFill>
                    </a:lnR>
                    <a:lnT w="12700" cap="sq">
                      <a:solidFill>
                        <a:srgbClr val="DEDEDE"/>
                      </a:solidFill>
                    </a:lnT>
                    <a:lnB w="12700" cap="sq">
                      <a:solidFill>
                        <a:srgbClr val="73FA79"/>
                      </a:solidFill>
                    </a:lnB>
                    <a:solidFill>
                      <a:srgbClr val="73FA79"/>
                    </a:solidFill>
                  </a:tcPr>
                </a:tc>
                <a:tc>
                  <a:txBody>
                    <a:bodyPr/>
                    <a:lstStyle/>
                    <a:p>
                      <a:pPr algn="l">
                        <a:tabLst>
                          <a:tab pos="914400" algn="l"/>
                        </a:tabLst>
                        <a:defRPr sz="1800"/>
                      </a:pPr>
                      <a:r>
                        <a:rPr sz="900">
                          <a:uFill>
                            <a:solidFill>
                              <a:srgbClr val="000000"/>
                            </a:solidFill>
                          </a:uFill>
                        </a:rPr>
                        <a:t>Baselined</a:t>
                      </a:r>
                    </a:p>
                  </a:txBody>
                  <a:tcPr marL="12700" marR="12700" marT="12700" marB="12700" anchor="ctr" anchorCtr="0" horzOverflow="overflow">
                    <a:lnL w="12700" cap="sq">
                      <a:solidFill>
                        <a:srgbClr val="73FA79"/>
                      </a:solidFill>
                    </a:lnL>
                    <a:lnR w="12700" cap="sq">
                      <a:solidFill>
                        <a:srgbClr val="73FA79"/>
                      </a:solidFill>
                    </a:lnR>
                    <a:lnT w="12700" cap="sq">
                      <a:solidFill>
                        <a:srgbClr val="DEDEDE"/>
                      </a:solidFill>
                    </a:lnT>
                    <a:lnB w="12700" cap="sq">
                      <a:solidFill>
                        <a:srgbClr val="73FA79"/>
                      </a:solidFill>
                    </a:lnB>
                    <a:solidFill>
                      <a:srgbClr val="73FA79"/>
                    </a:solidFill>
                  </a:tcPr>
                </a:tc>
              </a:tr>
              <a:tr h="239644">
                <a:tc>
                  <a:txBody>
                    <a:bodyPr/>
                    <a:lstStyle/>
                    <a:p>
                      <a:pPr indent="88900" algn="l">
                        <a:tabLst>
                          <a:tab pos="914400" algn="l"/>
                        </a:tabLst>
                        <a:defRPr sz="1800"/>
                      </a:pPr>
                      <a:r>
                        <a:rPr sz="900">
                          <a:solidFill>
                            <a:srgbClr val="005393"/>
                          </a:solidFill>
                          <a:uFill>
                            <a:solidFill>
                              <a:srgbClr val="005393"/>
                            </a:solidFill>
                          </a:uFill>
                        </a:rPr>
                        <a:t>Dental</a:t>
                      </a:r>
                    </a:p>
                  </a:txBody>
                  <a:tcPr marL="12700" marR="12700" marT="12700" marB="12700" anchor="t" anchorCtr="0"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a:tabLst>
                          <a:tab pos="914400" algn="l"/>
                        </a:tabLst>
                        <a:defRPr sz="1800"/>
                      </a:pPr>
                      <a:r>
                        <a:rPr sz="900">
                          <a:uFill>
                            <a:solidFill>
                              <a:srgbClr val="000000"/>
                            </a:solidFill>
                          </a:uFill>
                        </a:rPr>
                        <a:t>Baselined</a:t>
                      </a:r>
                    </a:p>
                  </a:txBody>
                  <a:tcPr marL="12700" marR="12700" marT="12700" marB="12700" anchor="ctr" anchorCtr="0" horzOverflow="overflow">
                    <a:lnL w="12700" cap="sq">
                      <a:solidFill>
                        <a:srgbClr val="73FA79"/>
                      </a:solidFill>
                    </a:lnL>
                    <a:lnR w="12700" cap="sq">
                      <a:solidFill>
                        <a:srgbClr val="73FA79"/>
                      </a:solidFill>
                    </a:lnR>
                    <a:lnT w="12700" cap="sq">
                      <a:solidFill>
                        <a:srgbClr val="73FA79"/>
                      </a:solidFill>
                    </a:lnT>
                    <a:lnB w="12700" cap="sq">
                      <a:solidFill>
                        <a:srgbClr val="73FA79"/>
                      </a:solidFill>
                    </a:lnB>
                    <a:solidFill>
                      <a:srgbClr val="73FA79"/>
                    </a:solidFill>
                  </a:tcPr>
                </a:tc>
                <a:tc>
                  <a:txBody>
                    <a:bodyPr/>
                    <a:lstStyle/>
                    <a:p>
                      <a:pPr algn="l">
                        <a:tabLst>
                          <a:tab pos="914400" algn="l"/>
                        </a:tabLst>
                        <a:defRPr sz="1800"/>
                      </a:pPr>
                      <a:r>
                        <a:rPr sz="900">
                          <a:uFill>
                            <a:solidFill>
                              <a:srgbClr val="000000"/>
                            </a:solidFill>
                          </a:uFill>
                        </a:rPr>
                        <a:t>Baselined</a:t>
                      </a:r>
                    </a:p>
                  </a:txBody>
                  <a:tcPr marL="12700" marR="12700" marT="12700" marB="12700" anchor="ctr" anchorCtr="0" horzOverflow="overflow">
                    <a:lnL w="12700" cap="sq">
                      <a:solidFill>
                        <a:srgbClr val="73FA79"/>
                      </a:solidFill>
                    </a:lnL>
                    <a:lnR w="12700" cap="sq">
                      <a:solidFill>
                        <a:srgbClr val="73FA79"/>
                      </a:solidFill>
                    </a:lnR>
                    <a:lnT w="12700" cap="sq">
                      <a:solidFill>
                        <a:srgbClr val="73FA79"/>
                      </a:solidFill>
                    </a:lnT>
                    <a:lnB w="12700" cap="sq">
                      <a:solidFill>
                        <a:srgbClr val="73FA79"/>
                      </a:solidFill>
                    </a:lnB>
                    <a:solidFill>
                      <a:srgbClr val="73FA79"/>
                    </a:solidFill>
                  </a:tcPr>
                </a:tc>
              </a:tr>
              <a:tr h="243276">
                <a:tc>
                  <a:txBody>
                    <a:bodyPr/>
                    <a:lstStyle/>
                    <a:p>
                      <a:pPr indent="88900" algn="l">
                        <a:tabLst>
                          <a:tab pos="914400" algn="l"/>
                        </a:tabLst>
                        <a:defRPr sz="1800"/>
                      </a:pPr>
                      <a:r>
                        <a:rPr sz="900">
                          <a:solidFill>
                            <a:srgbClr val="005393"/>
                          </a:solidFill>
                          <a:uFill>
                            <a:solidFill>
                              <a:srgbClr val="005393"/>
                            </a:solidFill>
                          </a:uFill>
                        </a:rPr>
                        <a:t>Dietetics</a:t>
                      </a:r>
                    </a:p>
                  </a:txBody>
                  <a:tcPr marL="12700" marR="12700" marT="12700" marB="12700" anchor="t" anchorCtr="0"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a:tabLst>
                          <a:tab pos="914400" algn="l"/>
                        </a:tabLst>
                        <a:defRPr sz="1800"/>
                      </a:pPr>
                      <a:r>
                        <a:rPr sz="900">
                          <a:uFill>
                            <a:solidFill>
                              <a:srgbClr val="000000"/>
                            </a:solidFill>
                          </a:uFill>
                        </a:rPr>
                        <a:t>Baselined</a:t>
                      </a:r>
                    </a:p>
                  </a:txBody>
                  <a:tcPr marL="12700" marR="12700" marT="12700" marB="12700" anchor="ctr" anchorCtr="0" horzOverflow="overflow">
                    <a:lnL w="12700" cap="sq">
                      <a:solidFill>
                        <a:srgbClr val="73FA79"/>
                      </a:solidFill>
                    </a:lnL>
                    <a:lnR w="12700" cap="sq">
                      <a:solidFill>
                        <a:srgbClr val="73FA79"/>
                      </a:solidFill>
                    </a:lnR>
                    <a:lnT w="12700" cap="sq">
                      <a:solidFill>
                        <a:srgbClr val="73FA79"/>
                      </a:solidFill>
                    </a:lnT>
                    <a:lnB w="12700" cap="sq">
                      <a:solidFill>
                        <a:srgbClr val="CBCBCB"/>
                      </a:solidFill>
                    </a:lnB>
                    <a:solidFill>
                      <a:srgbClr val="73FA79"/>
                    </a:solidFill>
                  </a:tcPr>
                </a:tc>
                <a:tc>
                  <a:txBody>
                    <a:bodyPr/>
                    <a:lstStyle/>
                    <a:p>
                      <a:pPr algn="l">
                        <a:tabLst>
                          <a:tab pos="914400" algn="l"/>
                        </a:tabLst>
                        <a:defRPr sz="1800"/>
                      </a:pPr>
                      <a:r>
                        <a:rPr sz="900">
                          <a:uFill>
                            <a:solidFill>
                              <a:srgbClr val="000000"/>
                            </a:solidFill>
                          </a:uFill>
                        </a:rPr>
                        <a:t>Baselined</a:t>
                      </a:r>
                    </a:p>
                  </a:txBody>
                  <a:tcPr marL="12700" marR="12700" marT="12700" marB="12700" anchor="ctr" anchorCtr="0" horzOverflow="overflow">
                    <a:lnL w="12700" cap="sq">
                      <a:solidFill>
                        <a:srgbClr val="73FA79"/>
                      </a:solidFill>
                    </a:lnL>
                    <a:lnR w="12700" cap="sq">
                      <a:solidFill>
                        <a:srgbClr val="73FA79"/>
                      </a:solidFill>
                    </a:lnR>
                    <a:lnT w="12700" cap="sq">
                      <a:solidFill>
                        <a:srgbClr val="73FA79"/>
                      </a:solidFill>
                    </a:lnT>
                    <a:lnB w="12700" cap="sq">
                      <a:solidFill>
                        <a:srgbClr val="73FA79"/>
                      </a:solidFill>
                    </a:lnB>
                    <a:solidFill>
                      <a:srgbClr val="73FA79"/>
                    </a:solidFill>
                  </a:tcPr>
                </a:tc>
              </a:tr>
              <a:tr h="239644">
                <a:tc>
                  <a:txBody>
                    <a:bodyPr/>
                    <a:lstStyle/>
                    <a:p>
                      <a:pPr indent="88900" algn="l">
                        <a:tabLst>
                          <a:tab pos="914400" algn="l"/>
                        </a:tabLst>
                        <a:defRPr sz="1800"/>
                      </a:pPr>
                      <a:r>
                        <a:rPr sz="900">
                          <a:solidFill>
                            <a:srgbClr val="005393"/>
                          </a:solidFill>
                          <a:uFill>
                            <a:solidFill>
                              <a:srgbClr val="005393"/>
                            </a:solidFill>
                          </a:uFill>
                        </a:rPr>
                        <a:t>Encounter</a:t>
                      </a:r>
                    </a:p>
                  </a:txBody>
                  <a:tcPr marL="12700" marR="12700" marT="12700" marB="12700" anchor="t" anchorCtr="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a:tabLst>
                          <a:tab pos="914400" algn="l"/>
                        </a:tabLst>
                        <a:defRPr sz="1800"/>
                      </a:pPr>
                      <a:r>
                        <a:rPr sz="900">
                          <a:uFill>
                            <a:solidFill>
                              <a:srgbClr val="000000"/>
                            </a:solidFill>
                          </a:uFill>
                        </a:rPr>
                        <a:t>Complete</a:t>
                      </a:r>
                    </a:p>
                  </a:txBody>
                  <a:tcPr marL="12700" marR="12700" marT="12700" marB="12700" anchor="ctr" anchorCtr="0" horzOverflow="overflow">
                    <a:lnL w="12700" cap="sq">
                      <a:solidFill>
                        <a:srgbClr val="DEDEDE"/>
                      </a:solidFill>
                    </a:lnL>
                    <a:lnR w="12700" cap="sq">
                      <a:solidFill>
                        <a:srgbClr val="DEDEDE"/>
                      </a:solidFill>
                    </a:lnR>
                    <a:lnT w="12700" cap="sq">
                      <a:solidFill>
                        <a:srgbClr val="CBCBCB"/>
                      </a:solidFill>
                    </a:lnT>
                    <a:lnB w="12700" cap="sq">
                      <a:solidFill>
                        <a:srgbClr val="CBCBCB"/>
                      </a:solidFill>
                    </a:lnB>
                    <a:solidFill>
                      <a:srgbClr val="4A8ED4"/>
                    </a:solidFill>
                  </a:tcPr>
                </a:tc>
                <a:tc>
                  <a:txBody>
                    <a:bodyPr/>
                    <a:lstStyle/>
                    <a:p>
                      <a:pPr algn="l">
                        <a:tabLst>
                          <a:tab pos="914400" algn="l"/>
                        </a:tabLst>
                        <a:defRPr sz="1800"/>
                      </a:pPr>
                      <a:r>
                        <a:rPr sz="900">
                          <a:uFill>
                            <a:solidFill>
                              <a:srgbClr val="000000"/>
                            </a:solidFill>
                          </a:uFill>
                        </a:rPr>
                        <a:t>Baselined</a:t>
                      </a:r>
                    </a:p>
                  </a:txBody>
                  <a:tcPr marL="12700" marR="12700" marT="12700" marB="12700" anchor="ctr" anchorCtr="0" horzOverflow="overflow">
                    <a:lnL w="12700" cap="sq">
                      <a:solidFill>
                        <a:srgbClr val="DEDEDE"/>
                      </a:solidFill>
                    </a:lnL>
                    <a:lnR w="12700" cap="sq">
                      <a:solidFill>
                        <a:srgbClr val="73FA79"/>
                      </a:solidFill>
                    </a:lnR>
                    <a:lnT w="12700" cap="sq">
                      <a:solidFill>
                        <a:srgbClr val="73FA79"/>
                      </a:solidFill>
                    </a:lnT>
                    <a:lnB w="12700" cap="sq">
                      <a:solidFill>
                        <a:srgbClr val="73FA79"/>
                      </a:solidFill>
                    </a:lnB>
                    <a:solidFill>
                      <a:srgbClr val="73FA79"/>
                    </a:solidFill>
                  </a:tcPr>
                </a:tc>
              </a:tr>
              <a:tr h="239644">
                <a:tc>
                  <a:txBody>
                    <a:bodyPr/>
                    <a:lstStyle/>
                    <a:p>
                      <a:pPr indent="88900" algn="l">
                        <a:tabLst>
                          <a:tab pos="914400" algn="l"/>
                        </a:tabLst>
                        <a:defRPr sz="1800"/>
                      </a:pPr>
                      <a:r>
                        <a:rPr sz="900">
                          <a:solidFill>
                            <a:srgbClr val="005393"/>
                          </a:solidFill>
                          <a:uFill>
                            <a:solidFill>
                              <a:srgbClr val="005393"/>
                            </a:solidFill>
                          </a:uFill>
                        </a:rPr>
                        <a:t>EnrollEligibilityCOB</a:t>
                      </a:r>
                    </a:p>
                  </a:txBody>
                  <a:tcPr marL="12700" marR="12700" marT="12700" marB="12700" anchor="t" anchorCtr="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a:tabLst>
                          <a:tab pos="914400" algn="l"/>
                        </a:tabLst>
                        <a:defRPr sz="1800"/>
                      </a:pPr>
                      <a:r>
                        <a:rPr sz="900">
                          <a:uFill>
                            <a:solidFill>
                              <a:srgbClr val="000000"/>
                            </a:solidFill>
                          </a:uFill>
                        </a:rPr>
                        <a:t>Complete</a:t>
                      </a:r>
                    </a:p>
                  </a:txBody>
                  <a:tcPr marL="12700" marR="12700" marT="12700" marB="12700" anchor="ctr" anchorCtr="0" horzOverflow="overflow">
                    <a:lnL w="12700" cap="sq">
                      <a:solidFill>
                        <a:srgbClr val="DEDEDE"/>
                      </a:solidFill>
                    </a:lnL>
                    <a:lnR w="12700" cap="sq">
                      <a:solidFill>
                        <a:srgbClr val="DEDEDE"/>
                      </a:solidFill>
                    </a:lnR>
                    <a:lnT w="12700" cap="sq">
                      <a:solidFill>
                        <a:srgbClr val="CBCBCB"/>
                      </a:solidFill>
                    </a:lnT>
                    <a:lnB w="12700" cap="sq">
                      <a:solidFill>
                        <a:srgbClr val="CBCBCB"/>
                      </a:solidFill>
                    </a:lnB>
                    <a:solidFill>
                      <a:srgbClr val="4A8ED4"/>
                    </a:solidFill>
                  </a:tcPr>
                </a:tc>
                <a:tc>
                  <a:txBody>
                    <a:bodyPr/>
                    <a:lstStyle/>
                    <a:p>
                      <a:pPr algn="l">
                        <a:tabLst>
                          <a:tab pos="914400" algn="l"/>
                        </a:tabLst>
                        <a:defRPr sz="1800"/>
                      </a:pPr>
                      <a:r>
                        <a:rPr sz="900">
                          <a:uFill>
                            <a:solidFill>
                              <a:srgbClr val="000000"/>
                            </a:solidFill>
                          </a:uFill>
                        </a:rPr>
                        <a:t>Baselined</a:t>
                      </a:r>
                    </a:p>
                  </a:txBody>
                  <a:tcPr marL="12700" marR="12700" marT="12700" marB="12700" anchor="ctr" anchorCtr="0" horzOverflow="overflow">
                    <a:lnL w="12700" cap="sq">
                      <a:solidFill>
                        <a:srgbClr val="DEDEDE"/>
                      </a:solidFill>
                    </a:lnL>
                    <a:lnR w="12700" cap="sq">
                      <a:solidFill>
                        <a:srgbClr val="73FA79"/>
                      </a:solidFill>
                    </a:lnR>
                    <a:lnT w="12700" cap="sq">
                      <a:solidFill>
                        <a:srgbClr val="73FA79"/>
                      </a:solidFill>
                    </a:lnT>
                    <a:lnB w="12700" cap="sq">
                      <a:solidFill>
                        <a:srgbClr val="CBCBCB"/>
                      </a:solidFill>
                    </a:lnB>
                    <a:solidFill>
                      <a:srgbClr val="73FA79"/>
                    </a:solidFill>
                  </a:tcPr>
                </a:tc>
              </a:tr>
              <a:tr h="243276">
                <a:tc>
                  <a:txBody>
                    <a:bodyPr/>
                    <a:lstStyle/>
                    <a:p>
                      <a:pPr indent="88900" algn="l">
                        <a:tabLst>
                          <a:tab pos="914400" algn="l"/>
                        </a:tabLst>
                        <a:defRPr sz="1800"/>
                      </a:pPr>
                      <a:r>
                        <a:rPr sz="900">
                          <a:solidFill>
                            <a:srgbClr val="005393"/>
                          </a:solidFill>
                          <a:uFill>
                            <a:solidFill>
                              <a:srgbClr val="005393"/>
                            </a:solidFill>
                          </a:uFill>
                        </a:rPr>
                        <a:t>HealthConcern</a:t>
                      </a:r>
                    </a:p>
                  </a:txBody>
                  <a:tcPr marL="12700" marR="12700" marT="12700" marB="12700" anchor="t" anchorCtr="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a:tabLst>
                          <a:tab pos="914400" algn="l"/>
                        </a:tabLst>
                        <a:defRPr sz="1800"/>
                      </a:pPr>
                      <a:r>
                        <a:rPr sz="900">
                          <a:uFill>
                            <a:solidFill>
                              <a:srgbClr val="000000"/>
                            </a:solidFill>
                          </a:uFill>
                        </a:rPr>
                        <a:t>Complete</a:t>
                      </a:r>
                    </a:p>
                  </a:txBody>
                  <a:tcPr marL="12700" marR="12700" marT="12700" marB="12700" anchor="ctr" anchorCtr="0"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rgbClr val="4A8ED4"/>
                    </a:solidFill>
                  </a:tcPr>
                </a:tc>
                <a:tc>
                  <a:txBody>
                    <a:bodyPr/>
                    <a:lstStyle/>
                    <a:p>
                      <a:pPr algn="l">
                        <a:tabLst>
                          <a:tab pos="914400" algn="l"/>
                        </a:tabLst>
                        <a:defRPr sz="1800"/>
                      </a:pPr>
                      <a:r>
                        <a:rPr sz="900">
                          <a:uFill>
                            <a:solidFill>
                              <a:srgbClr val="000000"/>
                            </a:solidFill>
                          </a:uFill>
                        </a:rPr>
                        <a:t>Complete</a:t>
                      </a:r>
                    </a:p>
                  </a:txBody>
                  <a:tcPr marL="12700" marR="12700" marT="12700" marB="12700" anchor="ctr" anchorCtr="0"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rgbClr val="4A8ED4"/>
                    </a:solidFill>
                  </a:tcPr>
                </a:tc>
              </a:tr>
              <a:tr h="239644">
                <a:tc>
                  <a:txBody>
                    <a:bodyPr/>
                    <a:lstStyle/>
                    <a:p>
                      <a:pPr indent="88900" algn="l">
                        <a:tabLst>
                          <a:tab pos="914400" algn="l"/>
                        </a:tabLst>
                        <a:defRPr sz="1800"/>
                      </a:pPr>
                      <a:r>
                        <a:rPr sz="900">
                          <a:solidFill>
                            <a:srgbClr val="005393"/>
                          </a:solidFill>
                          <a:uFill>
                            <a:solidFill>
                              <a:srgbClr val="005393"/>
                            </a:solidFill>
                          </a:uFill>
                        </a:rPr>
                        <a:t>HomeBasedPrimaryCare</a:t>
                      </a:r>
                    </a:p>
                  </a:txBody>
                  <a:tcPr marL="12700" marR="12700" marT="12700" marB="12700" anchor="t" anchorCtr="0"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a:tabLst>
                          <a:tab pos="914400" algn="l"/>
                        </a:tabLst>
                        <a:defRPr sz="1800"/>
                      </a:pPr>
                      <a:r>
                        <a:rPr sz="900">
                          <a:uFill>
                            <a:solidFill>
                              <a:srgbClr val="000000"/>
                            </a:solidFill>
                          </a:uFill>
                        </a:rPr>
                        <a:t>Baselined</a:t>
                      </a:r>
                    </a:p>
                  </a:txBody>
                  <a:tcPr marL="12700" marR="12700" marT="12700" marB="12700" anchor="ctr" anchorCtr="0" horzOverflow="overflow">
                    <a:lnL w="12700" cap="sq">
                      <a:solidFill>
                        <a:srgbClr val="73FA79"/>
                      </a:solidFill>
                    </a:lnL>
                    <a:lnR w="12700" cap="sq">
                      <a:solidFill>
                        <a:srgbClr val="73FA79"/>
                      </a:solidFill>
                    </a:lnR>
                    <a:lnT w="12700" cap="sq">
                      <a:solidFill>
                        <a:srgbClr val="DEDEDE"/>
                      </a:solidFill>
                    </a:lnT>
                    <a:lnB w="12700" cap="sq">
                      <a:solidFill>
                        <a:srgbClr val="CBCBCB"/>
                      </a:solidFill>
                    </a:lnB>
                    <a:solidFill>
                      <a:srgbClr val="73FA79"/>
                    </a:solidFill>
                  </a:tcPr>
                </a:tc>
                <a:tc>
                  <a:txBody>
                    <a:bodyPr/>
                    <a:lstStyle/>
                    <a:p>
                      <a:pPr algn="l">
                        <a:tabLst>
                          <a:tab pos="914400" algn="l"/>
                        </a:tabLst>
                        <a:defRPr sz="1800"/>
                      </a:pPr>
                      <a:r>
                        <a:rPr sz="900">
                          <a:uFill>
                            <a:solidFill>
                              <a:srgbClr val="000000"/>
                            </a:solidFill>
                          </a:uFill>
                        </a:rPr>
                        <a:t>Baselined</a:t>
                      </a:r>
                    </a:p>
                  </a:txBody>
                  <a:tcPr marL="12700" marR="12700" marT="12700" marB="12700" anchor="ctr" anchorCtr="0" horzOverflow="overflow">
                    <a:lnL w="12700" cap="sq">
                      <a:solidFill>
                        <a:srgbClr val="73FA79"/>
                      </a:solidFill>
                    </a:lnL>
                    <a:lnR w="12700" cap="sq">
                      <a:solidFill>
                        <a:srgbClr val="73FA79"/>
                      </a:solidFill>
                    </a:lnR>
                    <a:lnT w="12700" cap="sq">
                      <a:solidFill>
                        <a:srgbClr val="DEDEDE"/>
                      </a:solidFill>
                    </a:lnT>
                    <a:lnB w="12700" cap="sq">
                      <a:solidFill>
                        <a:srgbClr val="CBCBCB"/>
                      </a:solidFill>
                    </a:lnB>
                    <a:solidFill>
                      <a:srgbClr val="73FA79"/>
                    </a:solidFill>
                  </a:tcPr>
                </a:tc>
              </a:tr>
              <a:tr h="239644">
                <a:tc>
                  <a:txBody>
                    <a:bodyPr/>
                    <a:lstStyle/>
                    <a:p>
                      <a:pPr indent="88900" algn="l">
                        <a:tabLst>
                          <a:tab pos="914400" algn="l"/>
                        </a:tabLst>
                        <a:defRPr sz="1800"/>
                      </a:pPr>
                      <a:r>
                        <a:rPr sz="900">
                          <a:solidFill>
                            <a:srgbClr val="005393"/>
                          </a:solidFill>
                          <a:uFill>
                            <a:solidFill>
                              <a:srgbClr val="005393"/>
                            </a:solidFill>
                          </a:uFill>
                        </a:rPr>
                        <a:t>Imaging / Radiology</a:t>
                      </a:r>
                    </a:p>
                  </a:txBody>
                  <a:tcPr marL="12700" marR="12700" marT="12700" marB="12700" anchor="t" anchorCtr="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a:tabLst>
                          <a:tab pos="914400" algn="l"/>
                        </a:tabLst>
                        <a:defRPr sz="1800"/>
                      </a:pPr>
                      <a:r>
                        <a:rPr sz="900">
                          <a:uFill>
                            <a:solidFill>
                              <a:srgbClr val="000000"/>
                            </a:solidFill>
                          </a:uFill>
                        </a:rPr>
                        <a:t>Complete</a:t>
                      </a:r>
                    </a:p>
                  </a:txBody>
                  <a:tcPr marL="12700" marR="12700" marT="12700" marB="12700" anchor="ctr" anchorCtr="0"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rgbClr val="4A8ED4"/>
                    </a:solidFill>
                  </a:tcPr>
                </a:tc>
                <a:tc>
                  <a:txBody>
                    <a:bodyPr/>
                    <a:lstStyle/>
                    <a:p>
                      <a:pPr algn="l">
                        <a:tabLst>
                          <a:tab pos="914400" algn="l"/>
                        </a:tabLst>
                        <a:defRPr sz="1800"/>
                      </a:pPr>
                      <a:r>
                        <a:rPr sz="900">
                          <a:uFill>
                            <a:solidFill>
                              <a:srgbClr val="000000"/>
                            </a:solidFill>
                          </a:uFill>
                        </a:rPr>
                        <a:t>Complete</a:t>
                      </a:r>
                    </a:p>
                  </a:txBody>
                  <a:tcPr marL="12700" marR="12700" marT="12700" marB="12700" anchor="ctr" anchorCtr="0"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rgbClr val="4A8ED4"/>
                    </a:solidFill>
                  </a:tcPr>
                </a:tc>
              </a:tr>
            </a:tbl>
          </a:graphicData>
        </a:graphic>
      </p:graphicFrame>
      <p:graphicFrame>
        <p:nvGraphicFramePr>
          <p:cNvPr id="190" name="Table 65"/>
          <p:cNvGraphicFramePr/>
          <p:nvPr/>
        </p:nvGraphicFramePr>
        <p:xfrm>
          <a:off x="4572000" y="1295400"/>
          <a:ext cx="4114800" cy="500061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920240"/>
                <a:gridCol w="1097280"/>
                <a:gridCol w="1097280"/>
              </a:tblGrid>
              <a:tr h="271879">
                <a:tc gridSpan="3">
                  <a:txBody>
                    <a:bodyPr/>
                    <a:lstStyle/>
                    <a:p>
                      <a:pPr algn="l">
                        <a:tabLst>
                          <a:tab pos="914400" algn="l"/>
                        </a:tabLst>
                        <a:defRPr sz="1800"/>
                      </a:pPr>
                      <a:r>
                        <a:rPr b="1" sz="900">
                          <a:solidFill>
                            <a:srgbClr val="FFFFFF"/>
                          </a:solidFill>
                          <a:uFill>
                            <a:solidFill>
                              <a:srgbClr val="FFFFFF"/>
                            </a:solidFill>
                          </a:uFill>
                          <a:latin typeface="Helvetica Neue"/>
                          <a:ea typeface="Helvetica Neue"/>
                          <a:cs typeface="Helvetica Neue"/>
                          <a:sym typeface="Helvetica Neue"/>
                        </a:rPr>
                        <a:t>FHIM Information Domains</a:t>
                      </a:r>
                    </a:p>
                  </a:txBody>
                  <a:tcPr marL="12700" marR="12700" marT="12700" marB="12700" anchor="ctr" anchorCtr="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005393"/>
                    </a:solidFill>
                  </a:tcPr>
                </a:tc>
                <a:tc hMerge="1">
                  <a:tcPr/>
                </a:tc>
                <a:tc hMerge="1">
                  <a:tcPr/>
                </a:tc>
              </a:tr>
              <a:tr h="362505">
                <a:tc>
                  <a:txBody>
                    <a:bodyPr/>
                    <a:lstStyle/>
                    <a:p>
                      <a:pPr indent="88900" algn="l">
                        <a:tabLst>
                          <a:tab pos="914400" algn="l"/>
                        </a:tabLst>
                        <a:defRPr sz="1800"/>
                      </a:pPr>
                      <a:r>
                        <a:rPr b="1" sz="900">
                          <a:uFill>
                            <a:solidFill>
                              <a:srgbClr val="000000"/>
                            </a:solidFill>
                          </a:uFill>
                          <a:latin typeface="Helvetica Neue"/>
                          <a:ea typeface="Helvetica Neue"/>
                          <a:cs typeface="Helvetica Neue"/>
                          <a:sym typeface="Helvetica Neue"/>
                        </a:rPr>
                        <a:t>Information Domain</a:t>
                      </a:r>
                    </a:p>
                  </a:txBody>
                  <a:tcPr marL="12700" marR="12700" marT="12700" marB="12700" anchor="ctr" anchorCtr="0" horzOverflow="overflow">
                    <a:lnL w="12700" cap="sq">
                      <a:solidFill>
                        <a:srgbClr val="DEDEDE"/>
                      </a:solidFill>
                    </a:lnL>
                    <a:lnR w="12700" cap="sq">
                      <a:solidFill>
                        <a:srgbClr val="CBCBCB"/>
                      </a:solidFill>
                    </a:lnR>
                    <a:lnT w="12700" cap="sq">
                      <a:solidFill>
                        <a:srgbClr val="DEDEDE"/>
                      </a:solidFill>
                    </a:lnT>
                    <a:lnB w="12700" cap="sq">
                      <a:solidFill>
                        <a:srgbClr val="DEDEDE"/>
                      </a:solidFill>
                    </a:lnB>
                    <a:solidFill>
                      <a:srgbClr val="EFEFEF"/>
                    </a:solidFill>
                  </a:tcPr>
                </a:tc>
                <a:tc>
                  <a:txBody>
                    <a:bodyPr/>
                    <a:lstStyle/>
                    <a:p>
                      <a:pPr indent="88900" algn="l">
                        <a:tabLst>
                          <a:tab pos="914400" algn="l"/>
                        </a:tabLst>
                        <a:defRPr sz="1800"/>
                      </a:pPr>
                      <a:r>
                        <a:rPr b="1" sz="900">
                          <a:uFill>
                            <a:solidFill>
                              <a:srgbClr val="000000"/>
                            </a:solidFill>
                          </a:uFill>
                          <a:latin typeface="Helvetica Neue"/>
                          <a:ea typeface="Helvetica Neue"/>
                          <a:cs typeface="Helvetica Neue"/>
                          <a:sym typeface="Helvetica Neue"/>
                        </a:rPr>
                        <a:t>Information Modeling Status</a:t>
                      </a:r>
                    </a:p>
                  </a:txBody>
                  <a:tcPr marL="12700" marR="12700" marT="12700" marB="12700" anchor="ctr" anchorCtr="0" horzOverflow="overflow">
                    <a:lnL w="12700" cap="sq">
                      <a:solidFill>
                        <a:srgbClr val="CBCBCB"/>
                      </a:solidFill>
                    </a:lnL>
                    <a:lnR w="12700" cap="sq">
                      <a:solidFill>
                        <a:srgbClr val="CBCBCB"/>
                      </a:solidFill>
                    </a:lnR>
                    <a:lnT w="12700" cap="sq">
                      <a:solidFill>
                        <a:srgbClr val="CBCBCB"/>
                      </a:solidFill>
                    </a:lnT>
                    <a:lnB w="12700" cap="sq">
                      <a:solidFill>
                        <a:srgbClr val="CBCBCB"/>
                      </a:solidFill>
                    </a:lnB>
                    <a:solidFill>
                      <a:srgbClr val="EFEFEF"/>
                    </a:solidFill>
                  </a:tcPr>
                </a:tc>
                <a:tc>
                  <a:txBody>
                    <a:bodyPr/>
                    <a:lstStyle/>
                    <a:p>
                      <a:pPr indent="88900" algn="l">
                        <a:tabLst>
                          <a:tab pos="914400" algn="l"/>
                        </a:tabLst>
                        <a:defRPr sz="1800"/>
                      </a:pPr>
                      <a:r>
                        <a:rPr b="1" sz="900">
                          <a:uFill>
                            <a:solidFill>
                              <a:srgbClr val="000000"/>
                            </a:solidFill>
                          </a:uFill>
                          <a:latin typeface="Helvetica Neue"/>
                          <a:ea typeface="Helvetica Neue"/>
                          <a:cs typeface="Helvetica Neue"/>
                          <a:sym typeface="Helvetica Neue"/>
                        </a:rPr>
                        <a:t>Terminology Modeling Status</a:t>
                      </a:r>
                    </a:p>
                  </a:txBody>
                  <a:tcPr marL="12700" marR="12700" marT="12700" marB="12700" anchor="ctr" anchorCtr="0" horzOverflow="overflow">
                    <a:lnL w="12700" cap="sq">
                      <a:solidFill>
                        <a:srgbClr val="CBCBCB"/>
                      </a:solidFill>
                    </a:lnL>
                    <a:lnR w="12700" cap="sq">
                      <a:solidFill>
                        <a:srgbClr val="CBCBCB"/>
                      </a:solidFill>
                    </a:lnR>
                    <a:lnT w="12700" cap="sq">
                      <a:solidFill>
                        <a:srgbClr val="CBCBCB"/>
                      </a:solidFill>
                    </a:lnT>
                    <a:lnB w="12700" cap="sq">
                      <a:solidFill>
                        <a:srgbClr val="CBCBCB"/>
                      </a:solidFill>
                    </a:lnB>
                    <a:solidFill>
                      <a:srgbClr val="EFEFEF"/>
                    </a:solidFill>
                  </a:tcPr>
                </a:tc>
              </a:tr>
              <a:tr h="243152">
                <a:tc>
                  <a:txBody>
                    <a:bodyPr/>
                    <a:lstStyle/>
                    <a:p>
                      <a:pPr indent="88900" algn="l">
                        <a:tabLst>
                          <a:tab pos="914400" algn="l"/>
                        </a:tabLst>
                        <a:defRPr sz="1800"/>
                      </a:pPr>
                      <a:r>
                        <a:rPr sz="900">
                          <a:solidFill>
                            <a:srgbClr val="005393"/>
                          </a:solidFill>
                          <a:uFill>
                            <a:solidFill>
                              <a:srgbClr val="005393"/>
                            </a:solidFill>
                          </a:uFill>
                        </a:rPr>
                        <a:t>Immunizations</a:t>
                      </a:r>
                    </a:p>
                  </a:txBody>
                  <a:tcPr marL="12700" marR="12700" marT="12700" marB="12700" anchor="ctr" anchorCtr="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a:tabLst>
                          <a:tab pos="914400" algn="l"/>
                        </a:tabLst>
                        <a:defRPr sz="1800"/>
                      </a:pPr>
                      <a:r>
                        <a:rPr sz="900">
                          <a:uFill>
                            <a:solidFill>
                              <a:srgbClr val="000000"/>
                            </a:solidFill>
                          </a:uFill>
                        </a:rPr>
                        <a:t>Complete</a:t>
                      </a:r>
                    </a:p>
                  </a:txBody>
                  <a:tcPr marL="12700" marR="12700" marT="12700" marB="12700" anchor="ctr" anchorCtr="0" horzOverflow="overflow">
                    <a:lnL w="12700" cap="sq">
                      <a:solidFill>
                        <a:srgbClr val="DEDEDE"/>
                      </a:solidFill>
                    </a:lnL>
                    <a:lnR w="12700" cap="sq">
                      <a:solidFill>
                        <a:srgbClr val="DEDEDE"/>
                      </a:solidFill>
                    </a:lnR>
                    <a:lnT w="12700" cap="sq">
                      <a:solidFill>
                        <a:srgbClr val="CBCBCB"/>
                      </a:solidFill>
                    </a:lnT>
                    <a:lnB w="12700" cap="sq">
                      <a:solidFill>
                        <a:srgbClr val="CBCBCB"/>
                      </a:solidFill>
                    </a:lnB>
                    <a:solidFill>
                      <a:srgbClr val="4A8ED4"/>
                    </a:solidFill>
                  </a:tcPr>
                </a:tc>
                <a:tc>
                  <a:txBody>
                    <a:bodyPr/>
                    <a:lstStyle/>
                    <a:p>
                      <a:pPr algn="l">
                        <a:tabLst>
                          <a:tab pos="914400" algn="l"/>
                        </a:tabLst>
                        <a:defRPr sz="1800"/>
                      </a:pPr>
                      <a:r>
                        <a:rPr sz="900">
                          <a:uFill>
                            <a:solidFill>
                              <a:srgbClr val="000000"/>
                            </a:solidFill>
                          </a:uFill>
                        </a:rPr>
                        <a:t>Complete</a:t>
                      </a:r>
                    </a:p>
                  </a:txBody>
                  <a:tcPr marL="12700" marR="12700" marT="12700" marB="12700" anchor="ctr" anchorCtr="0" horzOverflow="overflow">
                    <a:lnL w="12700" cap="sq">
                      <a:solidFill>
                        <a:srgbClr val="DEDEDE"/>
                      </a:solidFill>
                    </a:lnL>
                    <a:lnR w="12700" cap="sq">
                      <a:solidFill>
                        <a:srgbClr val="DEDEDE"/>
                      </a:solidFill>
                    </a:lnR>
                    <a:lnT w="12700" cap="sq">
                      <a:solidFill>
                        <a:srgbClr val="CBCBCB"/>
                      </a:solidFill>
                    </a:lnT>
                    <a:lnB w="12700" cap="sq">
                      <a:solidFill>
                        <a:srgbClr val="CBCBCB"/>
                      </a:solidFill>
                    </a:lnB>
                    <a:solidFill>
                      <a:srgbClr val="4A8ED4"/>
                    </a:solidFill>
                  </a:tcPr>
                </a:tc>
              </a:tr>
              <a:tr h="243152">
                <a:tc>
                  <a:txBody>
                    <a:bodyPr/>
                    <a:lstStyle/>
                    <a:p>
                      <a:pPr indent="88900" algn="l">
                        <a:tabLst>
                          <a:tab pos="914400" algn="l"/>
                        </a:tabLst>
                        <a:defRPr sz="1800"/>
                      </a:pPr>
                      <a:r>
                        <a:rPr sz="900">
                          <a:solidFill>
                            <a:srgbClr val="005393"/>
                          </a:solidFill>
                          <a:uFill>
                            <a:solidFill>
                              <a:srgbClr val="005393"/>
                            </a:solidFill>
                          </a:uFill>
                        </a:rPr>
                        <a:t>Lab</a:t>
                      </a:r>
                    </a:p>
                  </a:txBody>
                  <a:tcPr marL="12700" marR="12700" marT="12700" marB="12700" anchor="ctr" anchorCtr="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a:tabLst>
                          <a:tab pos="914400" algn="l"/>
                        </a:tabLst>
                        <a:defRPr sz="1800"/>
                      </a:pPr>
                      <a:r>
                        <a:rPr sz="900">
                          <a:uFill>
                            <a:solidFill>
                              <a:srgbClr val="000000"/>
                            </a:solidFill>
                          </a:uFill>
                        </a:rPr>
                        <a:t>Complete</a:t>
                      </a:r>
                    </a:p>
                  </a:txBody>
                  <a:tcPr marL="12700" marR="12700" marT="12700" marB="12700" anchor="ctr" anchorCtr="0"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rgbClr val="4A8ED4"/>
                    </a:solidFill>
                  </a:tcPr>
                </a:tc>
                <a:tc>
                  <a:txBody>
                    <a:bodyPr/>
                    <a:lstStyle/>
                    <a:p>
                      <a:pPr algn="l">
                        <a:tabLst>
                          <a:tab pos="914400" algn="l"/>
                        </a:tabLst>
                        <a:defRPr sz="1800"/>
                      </a:pPr>
                      <a:r>
                        <a:rPr sz="900">
                          <a:uFill>
                            <a:solidFill>
                              <a:srgbClr val="000000"/>
                            </a:solidFill>
                          </a:uFill>
                        </a:rPr>
                        <a:t>Complete</a:t>
                      </a:r>
                    </a:p>
                  </a:txBody>
                  <a:tcPr marL="12700" marR="12700" marT="12700" marB="12700" anchor="ctr" anchorCtr="0"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rgbClr val="4A8ED4"/>
                    </a:solidFill>
                  </a:tcPr>
                </a:tc>
              </a:tr>
              <a:tr h="243152">
                <a:tc>
                  <a:txBody>
                    <a:bodyPr/>
                    <a:lstStyle/>
                    <a:p>
                      <a:pPr indent="88900" algn="l">
                        <a:tabLst>
                          <a:tab pos="914400" algn="l"/>
                        </a:tabLst>
                        <a:defRPr sz="1800"/>
                      </a:pPr>
                      <a:r>
                        <a:rPr sz="900">
                          <a:solidFill>
                            <a:srgbClr val="005393"/>
                          </a:solidFill>
                          <a:uFill>
                            <a:solidFill>
                              <a:srgbClr val="005393"/>
                            </a:solidFill>
                          </a:uFill>
                        </a:rPr>
                        <a:t>OncologyRegistry</a:t>
                      </a:r>
                    </a:p>
                  </a:txBody>
                  <a:tcPr marL="12700" marR="12700" marT="12700" marB="12700" anchor="ctr" anchorCtr="0"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a:tabLst>
                          <a:tab pos="914400" algn="l"/>
                        </a:tabLst>
                        <a:defRPr sz="1800"/>
                      </a:pPr>
                      <a:r>
                        <a:rPr sz="900">
                          <a:uFill>
                            <a:solidFill>
                              <a:srgbClr val="000000"/>
                            </a:solidFill>
                          </a:uFill>
                        </a:rPr>
                        <a:t>Baselined</a:t>
                      </a:r>
                    </a:p>
                  </a:txBody>
                  <a:tcPr marL="12700" marR="12700" marT="12700" marB="12700" anchor="ctr" anchorCtr="0" horzOverflow="overflow">
                    <a:lnL w="12700" cap="sq">
                      <a:solidFill>
                        <a:srgbClr val="73FA79"/>
                      </a:solidFill>
                    </a:lnL>
                    <a:lnR w="12700" cap="sq">
                      <a:solidFill>
                        <a:srgbClr val="73FA79"/>
                      </a:solidFill>
                    </a:lnR>
                    <a:lnT w="12700" cap="sq">
                      <a:solidFill>
                        <a:srgbClr val="DEDEDE"/>
                      </a:solidFill>
                    </a:lnT>
                    <a:lnB w="12700" cap="sq">
                      <a:solidFill>
                        <a:srgbClr val="CBCBCB"/>
                      </a:solidFill>
                    </a:lnB>
                    <a:solidFill>
                      <a:srgbClr val="73FA79"/>
                    </a:solidFill>
                  </a:tcPr>
                </a:tc>
                <a:tc>
                  <a:txBody>
                    <a:bodyPr/>
                    <a:lstStyle/>
                    <a:p>
                      <a:pPr algn="l">
                        <a:tabLst>
                          <a:tab pos="914400" algn="l"/>
                        </a:tabLst>
                        <a:defRPr sz="1800"/>
                      </a:pPr>
                      <a:r>
                        <a:rPr sz="900">
                          <a:uFill>
                            <a:solidFill>
                              <a:srgbClr val="000000"/>
                            </a:solidFill>
                          </a:uFill>
                        </a:rPr>
                        <a:t>Baselined</a:t>
                      </a:r>
                    </a:p>
                  </a:txBody>
                  <a:tcPr marL="12700" marR="12700" marT="12700" marB="12700" anchor="ctr" anchorCtr="0" horzOverflow="overflow">
                    <a:lnL w="12700" cap="sq">
                      <a:solidFill>
                        <a:srgbClr val="73FA79"/>
                      </a:solidFill>
                    </a:lnL>
                    <a:lnR w="12700" cap="sq">
                      <a:solidFill>
                        <a:srgbClr val="73FA79"/>
                      </a:solidFill>
                    </a:lnR>
                    <a:lnT w="12700" cap="sq">
                      <a:solidFill>
                        <a:srgbClr val="DEDEDE"/>
                      </a:solidFill>
                    </a:lnT>
                    <a:lnB w="12700" cap="sq">
                      <a:solidFill>
                        <a:srgbClr val="73FA79"/>
                      </a:solidFill>
                    </a:lnB>
                    <a:solidFill>
                      <a:srgbClr val="73FA79"/>
                    </a:solidFill>
                  </a:tcPr>
                </a:tc>
              </a:tr>
              <a:tr h="243152">
                <a:tc>
                  <a:txBody>
                    <a:bodyPr/>
                    <a:lstStyle/>
                    <a:p>
                      <a:pPr indent="88900" algn="l">
                        <a:tabLst>
                          <a:tab pos="914400" algn="l"/>
                        </a:tabLst>
                        <a:defRPr sz="1800"/>
                      </a:pPr>
                      <a:r>
                        <a:rPr sz="900">
                          <a:solidFill>
                            <a:srgbClr val="005393"/>
                          </a:solidFill>
                          <a:uFill>
                            <a:solidFill>
                              <a:srgbClr val="005393"/>
                            </a:solidFill>
                          </a:uFill>
                        </a:rPr>
                        <a:t>Orders</a:t>
                      </a:r>
                    </a:p>
                  </a:txBody>
                  <a:tcPr marL="12700" marR="12700" marT="12700" marB="12700" anchor="ctr" anchorCtr="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a:tabLst>
                          <a:tab pos="914400" algn="l"/>
                        </a:tabLst>
                        <a:defRPr sz="1800"/>
                      </a:pPr>
                      <a:r>
                        <a:rPr sz="900">
                          <a:uFill>
                            <a:solidFill>
                              <a:srgbClr val="000000"/>
                            </a:solidFill>
                          </a:uFill>
                        </a:rPr>
                        <a:t>Complete</a:t>
                      </a:r>
                    </a:p>
                  </a:txBody>
                  <a:tcPr marL="12700" marR="12700" marT="12700" marB="12700" anchor="ctr" anchorCtr="0"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rgbClr val="4A8ED4"/>
                    </a:solidFill>
                  </a:tcPr>
                </a:tc>
                <a:tc>
                  <a:txBody>
                    <a:bodyPr/>
                    <a:lstStyle/>
                    <a:p>
                      <a:pPr algn="l">
                        <a:tabLst>
                          <a:tab pos="914400" algn="l"/>
                        </a:tabLst>
                        <a:defRPr sz="1800"/>
                      </a:pPr>
                      <a:r>
                        <a:rPr sz="900">
                          <a:uFill>
                            <a:solidFill>
                              <a:srgbClr val="000000"/>
                            </a:solidFill>
                          </a:uFill>
                        </a:rPr>
                        <a:t>In Progress</a:t>
                      </a:r>
                    </a:p>
                  </a:txBody>
                  <a:tcPr marL="12700" marR="12700" marT="12700" marB="12700" anchor="ctr" anchorCtr="0" horzOverflow="overflow">
                    <a:lnL w="12700" cap="sq">
                      <a:solidFill>
                        <a:srgbClr val="DEDEDE"/>
                      </a:solidFill>
                    </a:lnL>
                    <a:lnR w="12700" cap="sq">
                      <a:solidFill>
                        <a:srgbClr val="DEDEDE"/>
                      </a:solidFill>
                    </a:lnR>
                    <a:lnT w="12700" cap="sq">
                      <a:solidFill>
                        <a:srgbClr val="73FA79"/>
                      </a:solidFill>
                    </a:lnT>
                    <a:lnB w="12700" cap="sq">
                      <a:solidFill>
                        <a:srgbClr val="73FA79"/>
                      </a:solidFill>
                    </a:lnB>
                    <a:solidFill>
                      <a:srgbClr val="F4D58B"/>
                    </a:solidFill>
                  </a:tcPr>
                </a:tc>
              </a:tr>
              <a:tr h="243152">
                <a:tc>
                  <a:txBody>
                    <a:bodyPr/>
                    <a:lstStyle/>
                    <a:p>
                      <a:pPr indent="88900" algn="l">
                        <a:tabLst>
                          <a:tab pos="914400" algn="l"/>
                        </a:tabLst>
                        <a:defRPr sz="1800"/>
                      </a:pPr>
                      <a:r>
                        <a:rPr sz="900">
                          <a:solidFill>
                            <a:srgbClr val="005393"/>
                          </a:solidFill>
                          <a:uFill>
                            <a:solidFill>
                              <a:srgbClr val="005393"/>
                            </a:solidFill>
                          </a:uFill>
                        </a:rPr>
                        <a:t>PatientEducation</a:t>
                      </a:r>
                    </a:p>
                  </a:txBody>
                  <a:tcPr marL="12700" marR="12700" marT="12700" marB="12700" anchor="ctr" anchorCtr="0"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a:tabLst>
                          <a:tab pos="914400" algn="l"/>
                        </a:tabLst>
                        <a:defRPr sz="1800"/>
                      </a:pPr>
                      <a:r>
                        <a:rPr sz="900">
                          <a:uFill>
                            <a:solidFill>
                              <a:srgbClr val="000000"/>
                            </a:solidFill>
                          </a:uFill>
                        </a:rPr>
                        <a:t>Baselined</a:t>
                      </a:r>
                    </a:p>
                  </a:txBody>
                  <a:tcPr marL="12700" marR="12700" marT="12700" marB="12700" anchor="ctr" anchorCtr="0" horzOverflow="overflow">
                    <a:lnL w="12700" cap="sq">
                      <a:solidFill>
                        <a:srgbClr val="73FA79"/>
                      </a:solidFill>
                    </a:lnL>
                    <a:lnR w="12700" cap="sq">
                      <a:solidFill>
                        <a:srgbClr val="73FA79"/>
                      </a:solidFill>
                    </a:lnR>
                    <a:lnT w="12700" cap="sq">
                      <a:solidFill>
                        <a:srgbClr val="DEDEDE"/>
                      </a:solidFill>
                    </a:lnT>
                    <a:lnB w="12700" cap="sq">
                      <a:solidFill>
                        <a:srgbClr val="CBCBCB"/>
                      </a:solidFill>
                    </a:lnB>
                    <a:solidFill>
                      <a:srgbClr val="73FA79"/>
                    </a:solidFill>
                  </a:tcPr>
                </a:tc>
                <a:tc>
                  <a:txBody>
                    <a:bodyPr/>
                    <a:lstStyle/>
                    <a:p>
                      <a:pPr algn="l">
                        <a:tabLst>
                          <a:tab pos="914400" algn="l"/>
                        </a:tabLst>
                        <a:defRPr sz="1800"/>
                      </a:pPr>
                      <a:r>
                        <a:rPr sz="900">
                          <a:uFill>
                            <a:solidFill>
                              <a:srgbClr val="000000"/>
                            </a:solidFill>
                          </a:uFill>
                        </a:rPr>
                        <a:t>Baselined</a:t>
                      </a:r>
                    </a:p>
                  </a:txBody>
                  <a:tcPr marL="12700" marR="12700" marT="12700" marB="12700" anchor="ctr" anchorCtr="0" horzOverflow="overflow">
                    <a:lnL w="12700" cap="sq">
                      <a:solidFill>
                        <a:srgbClr val="73FA79"/>
                      </a:solidFill>
                    </a:lnL>
                    <a:lnR w="12700" cap="sq">
                      <a:solidFill>
                        <a:srgbClr val="73FA79"/>
                      </a:solidFill>
                    </a:lnR>
                    <a:lnT w="12700" cap="sq">
                      <a:solidFill>
                        <a:srgbClr val="73FA79"/>
                      </a:solidFill>
                    </a:lnT>
                    <a:lnB w="12700" cap="sq">
                      <a:solidFill>
                        <a:srgbClr val="CBCBCB"/>
                      </a:solidFill>
                    </a:lnB>
                    <a:solidFill>
                      <a:srgbClr val="73FA79"/>
                    </a:solidFill>
                  </a:tcPr>
                </a:tc>
              </a:tr>
              <a:tr h="241651">
                <a:tc>
                  <a:txBody>
                    <a:bodyPr/>
                    <a:lstStyle/>
                    <a:p>
                      <a:pPr indent="88900" algn="l">
                        <a:tabLst>
                          <a:tab pos="914400" algn="l"/>
                        </a:tabLst>
                        <a:defRPr sz="1800"/>
                      </a:pPr>
                      <a:r>
                        <a:rPr sz="900">
                          <a:solidFill>
                            <a:srgbClr val="005393"/>
                          </a:solidFill>
                          <a:uFill>
                            <a:solidFill>
                              <a:srgbClr val="005393"/>
                            </a:solidFill>
                          </a:uFill>
                        </a:rPr>
                        <a:t>Person</a:t>
                      </a:r>
                    </a:p>
                  </a:txBody>
                  <a:tcPr marL="12700" marR="12700" marT="12700" marB="12700" anchor="ctr" anchorCtr="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a:tabLst>
                          <a:tab pos="914400" algn="l"/>
                        </a:tabLst>
                        <a:defRPr sz="1800"/>
                      </a:pPr>
                      <a:r>
                        <a:rPr sz="900">
                          <a:uFill>
                            <a:solidFill>
                              <a:srgbClr val="000000"/>
                            </a:solidFill>
                          </a:uFill>
                        </a:rPr>
                        <a:t>Complete</a:t>
                      </a:r>
                    </a:p>
                  </a:txBody>
                  <a:tcPr marL="12700" marR="12700" marT="12700" marB="12700" anchor="ctr" anchorCtr="0" horzOverflow="overflow">
                    <a:lnL w="12700" cap="sq">
                      <a:solidFill>
                        <a:srgbClr val="DEDEDE"/>
                      </a:solidFill>
                    </a:lnL>
                    <a:lnR w="12700" cap="sq">
                      <a:solidFill>
                        <a:srgbClr val="DEDEDE"/>
                      </a:solidFill>
                    </a:lnR>
                    <a:lnT w="12700" cap="sq">
                      <a:solidFill>
                        <a:srgbClr val="CBCBCB"/>
                      </a:solidFill>
                    </a:lnT>
                    <a:lnB w="12700" cap="sq">
                      <a:solidFill>
                        <a:srgbClr val="CBCBCB"/>
                      </a:solidFill>
                    </a:lnB>
                    <a:solidFill>
                      <a:srgbClr val="4A8ED4"/>
                    </a:solidFill>
                  </a:tcPr>
                </a:tc>
                <a:tc>
                  <a:txBody>
                    <a:bodyPr/>
                    <a:lstStyle/>
                    <a:p>
                      <a:pPr algn="l">
                        <a:tabLst>
                          <a:tab pos="914400" algn="l"/>
                        </a:tabLst>
                        <a:defRPr sz="1800"/>
                      </a:pPr>
                      <a:r>
                        <a:rPr sz="900">
                          <a:uFill>
                            <a:solidFill>
                              <a:srgbClr val="000000"/>
                            </a:solidFill>
                          </a:uFill>
                        </a:rPr>
                        <a:t>Complete</a:t>
                      </a:r>
                    </a:p>
                  </a:txBody>
                  <a:tcPr marL="12700" marR="12700" marT="12700" marB="12700" anchor="ctr" anchorCtr="0" horzOverflow="overflow">
                    <a:lnL w="12700" cap="sq">
                      <a:solidFill>
                        <a:srgbClr val="DEDEDE"/>
                      </a:solidFill>
                    </a:lnL>
                    <a:lnR w="12700" cap="sq">
                      <a:solidFill>
                        <a:srgbClr val="DEDEDE"/>
                      </a:solidFill>
                    </a:lnR>
                    <a:lnT w="12700" cap="sq">
                      <a:solidFill>
                        <a:srgbClr val="CBCBCB"/>
                      </a:solidFill>
                    </a:lnT>
                    <a:lnB w="12700" cap="sq">
                      <a:solidFill>
                        <a:srgbClr val="CBCBCB"/>
                      </a:solidFill>
                    </a:lnB>
                    <a:solidFill>
                      <a:srgbClr val="4A8ED4"/>
                    </a:solidFill>
                  </a:tcPr>
                </a:tc>
              </a:tr>
              <a:tr h="241651">
                <a:tc>
                  <a:txBody>
                    <a:bodyPr/>
                    <a:lstStyle/>
                    <a:p>
                      <a:pPr indent="88900" algn="l">
                        <a:tabLst>
                          <a:tab pos="914400" algn="l"/>
                        </a:tabLst>
                        <a:defRPr sz="1800"/>
                      </a:pPr>
                      <a:r>
                        <a:rPr sz="900">
                          <a:solidFill>
                            <a:srgbClr val="005393"/>
                          </a:solidFill>
                          <a:uFill>
                            <a:solidFill>
                              <a:srgbClr val="005393"/>
                            </a:solidFill>
                          </a:uFill>
                        </a:rPr>
                        <a:t>Medications/Pharmacy</a:t>
                      </a:r>
                    </a:p>
                  </a:txBody>
                  <a:tcPr marL="12700" marR="12700" marT="12700" marB="12700" anchor="ctr" anchorCtr="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a:tabLst>
                          <a:tab pos="914400" algn="l"/>
                        </a:tabLst>
                        <a:defRPr sz="1800"/>
                      </a:pPr>
                      <a:r>
                        <a:rPr sz="900">
                          <a:uFill>
                            <a:solidFill>
                              <a:srgbClr val="000000"/>
                            </a:solidFill>
                          </a:uFill>
                        </a:rPr>
                        <a:t>Complete</a:t>
                      </a:r>
                    </a:p>
                  </a:txBody>
                  <a:tcPr marL="12700" marR="12700" marT="12700" marB="12700" anchor="ctr" anchorCtr="0"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rgbClr val="4A8ED4"/>
                    </a:solidFill>
                  </a:tcPr>
                </a:tc>
                <a:tc>
                  <a:txBody>
                    <a:bodyPr/>
                    <a:lstStyle/>
                    <a:p>
                      <a:pPr algn="l">
                        <a:tabLst>
                          <a:tab pos="914400" algn="l"/>
                        </a:tabLst>
                        <a:defRPr sz="1800"/>
                      </a:pPr>
                      <a:r>
                        <a:rPr sz="900">
                          <a:uFill>
                            <a:solidFill>
                              <a:srgbClr val="000000"/>
                            </a:solidFill>
                          </a:uFill>
                        </a:rPr>
                        <a:t>Complete</a:t>
                      </a:r>
                    </a:p>
                  </a:txBody>
                  <a:tcPr marL="12700" marR="12700" marT="12700" marB="12700" anchor="ctr" anchorCtr="0"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rgbClr val="4A8ED4"/>
                    </a:solidFill>
                  </a:tcPr>
                </a:tc>
              </a:tr>
              <a:tr h="243152">
                <a:tc>
                  <a:txBody>
                    <a:bodyPr/>
                    <a:lstStyle/>
                    <a:p>
                      <a:pPr indent="88900" algn="l">
                        <a:tabLst>
                          <a:tab pos="914400" algn="l"/>
                        </a:tabLst>
                        <a:defRPr sz="1800"/>
                      </a:pPr>
                      <a:r>
                        <a:rPr sz="900">
                          <a:solidFill>
                            <a:srgbClr val="005393"/>
                          </a:solidFill>
                          <a:uFill>
                            <a:solidFill>
                              <a:srgbClr val="005393"/>
                            </a:solidFill>
                          </a:uFill>
                        </a:rPr>
                        <a:t>Prosthetics</a:t>
                      </a:r>
                    </a:p>
                  </a:txBody>
                  <a:tcPr marL="12700" marR="12700" marT="12700" marB="12700" anchor="ctr" anchorCtr="0"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a:tabLst>
                          <a:tab pos="914400" algn="l"/>
                        </a:tabLst>
                        <a:defRPr sz="1800"/>
                      </a:pPr>
                      <a:r>
                        <a:rPr sz="900">
                          <a:uFill>
                            <a:solidFill>
                              <a:srgbClr val="000000"/>
                            </a:solidFill>
                          </a:uFill>
                        </a:rPr>
                        <a:t>Baselined</a:t>
                      </a:r>
                    </a:p>
                  </a:txBody>
                  <a:tcPr marL="12700" marR="12700" marT="12700" marB="12700" anchor="ctr" anchorCtr="0" horzOverflow="overflow">
                    <a:lnL w="12700" cap="sq">
                      <a:solidFill>
                        <a:srgbClr val="73FA79"/>
                      </a:solidFill>
                    </a:lnL>
                    <a:lnR w="12700" cap="sq">
                      <a:solidFill>
                        <a:srgbClr val="73FA79"/>
                      </a:solidFill>
                    </a:lnR>
                    <a:lnT w="12700" cap="sq">
                      <a:solidFill>
                        <a:srgbClr val="DEDEDE"/>
                      </a:solidFill>
                    </a:lnT>
                    <a:lnB w="12700" cap="sq">
                      <a:solidFill>
                        <a:srgbClr val="CBCBCB"/>
                      </a:solidFill>
                    </a:lnB>
                    <a:solidFill>
                      <a:srgbClr val="73FA79"/>
                    </a:solidFill>
                  </a:tcPr>
                </a:tc>
                <a:tc>
                  <a:txBody>
                    <a:bodyPr/>
                    <a:lstStyle/>
                    <a:p>
                      <a:pPr algn="l">
                        <a:tabLst>
                          <a:tab pos="914400" algn="l"/>
                        </a:tabLst>
                        <a:defRPr sz="1800"/>
                      </a:pPr>
                      <a:r>
                        <a:rPr sz="900">
                          <a:uFill>
                            <a:solidFill>
                              <a:srgbClr val="000000"/>
                            </a:solidFill>
                          </a:uFill>
                        </a:rPr>
                        <a:t>Baselined</a:t>
                      </a:r>
                    </a:p>
                  </a:txBody>
                  <a:tcPr marL="12700" marR="12700" marT="12700" marB="12700" anchor="ctr" anchorCtr="0" horzOverflow="overflow">
                    <a:lnL w="12700" cap="sq">
                      <a:solidFill>
                        <a:srgbClr val="73FA79"/>
                      </a:solidFill>
                    </a:lnL>
                    <a:lnR w="12700" cap="sq">
                      <a:solidFill>
                        <a:srgbClr val="73FA79"/>
                      </a:solidFill>
                    </a:lnR>
                    <a:lnT w="12700" cap="sq">
                      <a:solidFill>
                        <a:srgbClr val="DEDEDE"/>
                      </a:solidFill>
                    </a:lnT>
                    <a:lnB w="12700" cap="sq">
                      <a:solidFill>
                        <a:srgbClr val="CBCBCB"/>
                      </a:solidFill>
                    </a:lnB>
                    <a:solidFill>
                      <a:srgbClr val="73FA79"/>
                    </a:solidFill>
                  </a:tcPr>
                </a:tc>
              </a:tr>
              <a:tr h="241651">
                <a:tc>
                  <a:txBody>
                    <a:bodyPr/>
                    <a:lstStyle/>
                    <a:p>
                      <a:pPr indent="88900" algn="l">
                        <a:tabLst>
                          <a:tab pos="914400" algn="l"/>
                        </a:tabLst>
                        <a:defRPr sz="1800"/>
                      </a:pPr>
                      <a:r>
                        <a:rPr sz="900">
                          <a:solidFill>
                            <a:srgbClr val="005393"/>
                          </a:solidFill>
                          <a:uFill>
                            <a:solidFill>
                              <a:srgbClr val="005393"/>
                            </a:solidFill>
                          </a:uFill>
                        </a:rPr>
                        <a:t>Provider</a:t>
                      </a:r>
                    </a:p>
                  </a:txBody>
                  <a:tcPr marL="12700" marR="12700" marT="12700" marB="12700" anchor="ctr" anchorCtr="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a:tabLst>
                          <a:tab pos="914400" algn="l"/>
                        </a:tabLst>
                        <a:defRPr sz="1800"/>
                      </a:pPr>
                      <a:r>
                        <a:rPr sz="900">
                          <a:uFill>
                            <a:solidFill>
                              <a:srgbClr val="000000"/>
                            </a:solidFill>
                          </a:uFill>
                        </a:rPr>
                        <a:t>Complete</a:t>
                      </a:r>
                    </a:p>
                  </a:txBody>
                  <a:tcPr marL="12700" marR="12700" marT="12700" marB="12700" anchor="ctr" anchorCtr="0"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rgbClr val="4A8ED4"/>
                    </a:solidFill>
                  </a:tcPr>
                </a:tc>
                <a:tc>
                  <a:txBody>
                    <a:bodyPr/>
                    <a:lstStyle/>
                    <a:p>
                      <a:pPr algn="l">
                        <a:tabLst>
                          <a:tab pos="914400" algn="l"/>
                        </a:tabLst>
                        <a:defRPr sz="1800"/>
                      </a:pPr>
                      <a:r>
                        <a:rPr sz="900">
                          <a:uFill>
                            <a:solidFill>
                              <a:srgbClr val="000000"/>
                            </a:solidFill>
                          </a:uFill>
                        </a:rPr>
                        <a:t>Complete</a:t>
                      </a:r>
                    </a:p>
                  </a:txBody>
                  <a:tcPr marL="12700" marR="12700" marT="12700" marB="12700" anchor="ctr" anchorCtr="0"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rgbClr val="4A8ED4"/>
                    </a:solidFill>
                  </a:tcPr>
                </a:tc>
              </a:tr>
              <a:tr h="243152">
                <a:tc>
                  <a:txBody>
                    <a:bodyPr/>
                    <a:lstStyle/>
                    <a:p>
                      <a:pPr indent="88900" algn="l">
                        <a:tabLst>
                          <a:tab pos="914400" algn="l"/>
                        </a:tabLst>
                        <a:defRPr sz="1800"/>
                      </a:pPr>
                      <a:r>
                        <a:rPr sz="900">
                          <a:solidFill>
                            <a:srgbClr val="005393"/>
                          </a:solidFill>
                          <a:uFill>
                            <a:solidFill>
                              <a:srgbClr val="005393"/>
                            </a:solidFill>
                          </a:uFill>
                        </a:rPr>
                        <a:t>Public Health Reporting</a:t>
                      </a:r>
                    </a:p>
                  </a:txBody>
                  <a:tcPr marL="12700" marR="12700" marT="12700" marB="12700" anchor="ctr" anchorCtr="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a:tabLst>
                          <a:tab pos="914400" algn="l"/>
                        </a:tabLst>
                        <a:defRPr sz="1800"/>
                      </a:pPr>
                      <a:r>
                        <a:rPr sz="900">
                          <a:uFill>
                            <a:solidFill>
                              <a:srgbClr val="000000"/>
                            </a:solidFill>
                          </a:uFill>
                        </a:rPr>
                        <a:t>Partially Complete</a:t>
                      </a:r>
                    </a:p>
                  </a:txBody>
                  <a:tcPr marL="12700" marR="12700" marT="12700" marB="12700" anchor="ctr" anchorCtr="0" horzOverflow="overflow">
                    <a:lnL w="12700" cap="sq">
                      <a:solidFill>
                        <a:srgbClr val="DEDEDE"/>
                      </a:solidFill>
                    </a:lnL>
                    <a:lnR w="12700" cap="sq">
                      <a:solidFill>
                        <a:srgbClr val="73FA79"/>
                      </a:solidFill>
                    </a:lnR>
                    <a:lnT w="12700" cap="sq">
                      <a:solidFill>
                        <a:srgbClr val="DEDEDE"/>
                      </a:solidFill>
                    </a:lnT>
                    <a:lnB w="12700" cap="sq">
                      <a:solidFill>
                        <a:srgbClr val="CBCBCB"/>
                      </a:solidFill>
                    </a:lnB>
                    <a:solidFill>
                      <a:srgbClr val="BFE0FE"/>
                    </a:solidFill>
                  </a:tcPr>
                </a:tc>
                <a:tc>
                  <a:txBody>
                    <a:bodyPr/>
                    <a:lstStyle/>
                    <a:p>
                      <a:pPr algn="l">
                        <a:tabLst>
                          <a:tab pos="914400" algn="l"/>
                        </a:tabLst>
                        <a:defRPr sz="1800"/>
                      </a:pPr>
                      <a:r>
                        <a:rPr sz="900">
                          <a:uFill>
                            <a:solidFill>
                              <a:srgbClr val="000000"/>
                            </a:solidFill>
                          </a:uFill>
                        </a:rPr>
                        <a:t>Baselined</a:t>
                      </a:r>
                    </a:p>
                  </a:txBody>
                  <a:tcPr marL="12700" marR="12700" marT="12700" marB="12700" anchor="ctr" anchorCtr="0" horzOverflow="overflow">
                    <a:lnL w="12700" cap="sq">
                      <a:solidFill>
                        <a:srgbClr val="73FA79"/>
                      </a:solidFill>
                    </a:lnL>
                    <a:lnR w="12700" cap="sq">
                      <a:solidFill>
                        <a:srgbClr val="73FA79"/>
                      </a:solidFill>
                    </a:lnR>
                    <a:lnT w="12700" cap="sq">
                      <a:solidFill>
                        <a:srgbClr val="DEDEDE"/>
                      </a:solidFill>
                    </a:lnT>
                    <a:lnB w="12700" cap="sq">
                      <a:solidFill>
                        <a:srgbClr val="73FA79"/>
                      </a:solidFill>
                    </a:lnB>
                    <a:solidFill>
                      <a:srgbClr val="73FA79"/>
                    </a:solidFill>
                  </a:tcPr>
                </a:tc>
              </a:tr>
              <a:tr h="243152">
                <a:tc>
                  <a:txBody>
                    <a:bodyPr/>
                    <a:lstStyle/>
                    <a:p>
                      <a:pPr indent="88900" algn="l">
                        <a:tabLst>
                          <a:tab pos="914400" algn="l"/>
                        </a:tabLst>
                        <a:defRPr sz="1800"/>
                      </a:pPr>
                      <a:r>
                        <a:rPr sz="900">
                          <a:solidFill>
                            <a:srgbClr val="005393"/>
                          </a:solidFill>
                          <a:uFill>
                            <a:solidFill>
                              <a:srgbClr val="005393"/>
                            </a:solidFill>
                          </a:uFill>
                        </a:rPr>
                        <a:t>SecurityAndPrivacy</a:t>
                      </a:r>
                    </a:p>
                  </a:txBody>
                  <a:tcPr marL="12700" marR="12700" marT="12700" marB="12700" anchor="ctr" anchorCtr="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a:tabLst>
                          <a:tab pos="914400" algn="l"/>
                        </a:tabLst>
                        <a:defRPr sz="1800"/>
                      </a:pPr>
                      <a:r>
                        <a:rPr sz="900">
                          <a:uFill>
                            <a:solidFill>
                              <a:srgbClr val="000000"/>
                            </a:solidFill>
                          </a:uFill>
                        </a:rPr>
                        <a:t>Complete</a:t>
                      </a:r>
                    </a:p>
                  </a:txBody>
                  <a:tcPr marL="12700" marR="12700" marT="12700" marB="12700" anchor="ctr" anchorCtr="0"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rgbClr val="4A8ED4"/>
                    </a:solidFill>
                  </a:tcPr>
                </a:tc>
                <a:tc>
                  <a:txBody>
                    <a:bodyPr/>
                    <a:lstStyle/>
                    <a:p>
                      <a:pPr algn="l">
                        <a:tabLst>
                          <a:tab pos="914400" algn="l"/>
                        </a:tabLst>
                        <a:defRPr sz="1800"/>
                      </a:pPr>
                      <a:r>
                        <a:rPr sz="900">
                          <a:uFill>
                            <a:solidFill>
                              <a:srgbClr val="000000"/>
                            </a:solidFill>
                          </a:uFill>
                        </a:rPr>
                        <a:t>Baselined</a:t>
                      </a:r>
                    </a:p>
                  </a:txBody>
                  <a:tcPr marL="12700" marR="12700" marT="12700" marB="12700" anchor="ctr" anchorCtr="0" horzOverflow="overflow">
                    <a:lnL w="12700" cap="sq">
                      <a:solidFill>
                        <a:srgbClr val="DEDEDE"/>
                      </a:solidFill>
                    </a:lnL>
                    <a:lnR w="12700" cap="sq">
                      <a:solidFill>
                        <a:srgbClr val="73FA79"/>
                      </a:solidFill>
                    </a:lnR>
                    <a:lnT w="12700" cap="sq">
                      <a:solidFill>
                        <a:srgbClr val="73FA79"/>
                      </a:solidFill>
                    </a:lnT>
                    <a:lnB w="12700" cap="sq">
                      <a:solidFill>
                        <a:srgbClr val="73FA79"/>
                      </a:solidFill>
                    </a:lnB>
                    <a:solidFill>
                      <a:srgbClr val="73FA79"/>
                    </a:solidFill>
                  </a:tcPr>
                </a:tc>
              </a:tr>
              <a:tr h="241651">
                <a:tc>
                  <a:txBody>
                    <a:bodyPr/>
                    <a:lstStyle/>
                    <a:p>
                      <a:pPr indent="88900" algn="l">
                        <a:tabLst>
                          <a:tab pos="914400" algn="l"/>
                        </a:tabLst>
                        <a:defRPr sz="1800"/>
                      </a:pPr>
                      <a:r>
                        <a:rPr sz="900">
                          <a:solidFill>
                            <a:srgbClr val="005393"/>
                          </a:solidFill>
                          <a:uFill>
                            <a:solidFill>
                              <a:srgbClr val="005393"/>
                            </a:solidFill>
                          </a:uFill>
                        </a:rPr>
                        <a:t>SocialWork</a:t>
                      </a:r>
                    </a:p>
                  </a:txBody>
                  <a:tcPr marL="12700" marR="12700" marT="12700" marB="12700" anchor="ctr" anchorCtr="0"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a:tabLst>
                          <a:tab pos="914400" algn="l"/>
                        </a:tabLst>
                        <a:defRPr sz="1800"/>
                      </a:pPr>
                      <a:r>
                        <a:rPr sz="900">
                          <a:uFill>
                            <a:solidFill>
                              <a:srgbClr val="000000"/>
                            </a:solidFill>
                          </a:uFill>
                        </a:rPr>
                        <a:t>Baselined</a:t>
                      </a:r>
                    </a:p>
                  </a:txBody>
                  <a:tcPr marL="12700" marR="12700" marT="12700" marB="12700" anchor="ctr" anchorCtr="0" horzOverflow="overflow">
                    <a:lnL w="12700" cap="sq">
                      <a:solidFill>
                        <a:srgbClr val="73FA79"/>
                      </a:solidFill>
                    </a:lnL>
                    <a:lnR w="12700" cap="sq">
                      <a:solidFill>
                        <a:srgbClr val="73FA79"/>
                      </a:solidFill>
                    </a:lnR>
                    <a:lnT w="12700" cap="sq">
                      <a:solidFill>
                        <a:srgbClr val="DEDEDE"/>
                      </a:solidFill>
                    </a:lnT>
                    <a:lnB w="12700" cap="sq">
                      <a:solidFill>
                        <a:srgbClr val="73FA79"/>
                      </a:solidFill>
                    </a:lnB>
                    <a:solidFill>
                      <a:srgbClr val="73FA79"/>
                    </a:solidFill>
                  </a:tcPr>
                </a:tc>
                <a:tc>
                  <a:txBody>
                    <a:bodyPr/>
                    <a:lstStyle/>
                    <a:p>
                      <a:pPr algn="l">
                        <a:tabLst>
                          <a:tab pos="914400" algn="l"/>
                        </a:tabLst>
                        <a:defRPr sz="1800"/>
                      </a:pPr>
                      <a:r>
                        <a:rPr sz="900">
                          <a:uFill>
                            <a:solidFill>
                              <a:srgbClr val="000000"/>
                            </a:solidFill>
                          </a:uFill>
                        </a:rPr>
                        <a:t>Baselined</a:t>
                      </a:r>
                    </a:p>
                  </a:txBody>
                  <a:tcPr marL="12700" marR="12700" marT="12700" marB="12700" anchor="ctr" anchorCtr="0" horzOverflow="overflow">
                    <a:lnL w="12700" cap="sq">
                      <a:solidFill>
                        <a:srgbClr val="73FA79"/>
                      </a:solidFill>
                    </a:lnL>
                    <a:lnR w="12700" cap="sq">
                      <a:solidFill>
                        <a:srgbClr val="73FA79"/>
                      </a:solidFill>
                    </a:lnR>
                    <a:lnT w="12700" cap="sq">
                      <a:solidFill>
                        <a:srgbClr val="73FA79"/>
                      </a:solidFill>
                    </a:lnT>
                    <a:lnB w="12700" cap="sq">
                      <a:solidFill>
                        <a:srgbClr val="73FA79"/>
                      </a:solidFill>
                    </a:lnB>
                    <a:solidFill>
                      <a:srgbClr val="73FA79"/>
                    </a:solidFill>
                  </a:tcPr>
                </a:tc>
              </a:tr>
              <a:tr h="243152">
                <a:tc>
                  <a:txBody>
                    <a:bodyPr/>
                    <a:lstStyle/>
                    <a:p>
                      <a:pPr indent="88900" algn="l">
                        <a:tabLst>
                          <a:tab pos="914400" algn="l"/>
                        </a:tabLst>
                        <a:defRPr sz="1800"/>
                      </a:pPr>
                      <a:r>
                        <a:rPr sz="900">
                          <a:solidFill>
                            <a:srgbClr val="005393"/>
                          </a:solidFill>
                          <a:uFill>
                            <a:solidFill>
                              <a:srgbClr val="005393"/>
                            </a:solidFill>
                          </a:uFill>
                        </a:rPr>
                        <a:t>SpinalCord</a:t>
                      </a:r>
                    </a:p>
                  </a:txBody>
                  <a:tcPr marL="12700" marR="12700" marT="12700" marB="12700" anchor="ctr" anchorCtr="0"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a:tabLst>
                          <a:tab pos="914400" algn="l"/>
                        </a:tabLst>
                        <a:defRPr sz="1800"/>
                      </a:pPr>
                      <a:r>
                        <a:rPr sz="900">
                          <a:uFill>
                            <a:solidFill>
                              <a:srgbClr val="000000"/>
                            </a:solidFill>
                          </a:uFill>
                        </a:rPr>
                        <a:t>Baselined</a:t>
                      </a:r>
                    </a:p>
                  </a:txBody>
                  <a:tcPr marL="12700" marR="12700" marT="12700" marB="12700" anchor="ctr" anchorCtr="0" horzOverflow="overflow">
                    <a:lnL w="12700" cap="sq">
                      <a:solidFill>
                        <a:srgbClr val="73FA79"/>
                      </a:solidFill>
                    </a:lnL>
                    <a:lnR w="12700" cap="sq">
                      <a:solidFill>
                        <a:srgbClr val="73FA79"/>
                      </a:solidFill>
                    </a:lnR>
                    <a:lnT w="12700" cap="sq">
                      <a:solidFill>
                        <a:srgbClr val="73FA79"/>
                      </a:solidFill>
                    </a:lnT>
                    <a:lnB w="12700" cap="sq">
                      <a:solidFill>
                        <a:srgbClr val="73FA79"/>
                      </a:solidFill>
                    </a:lnB>
                    <a:solidFill>
                      <a:srgbClr val="73FA79"/>
                    </a:solidFill>
                  </a:tcPr>
                </a:tc>
                <a:tc>
                  <a:txBody>
                    <a:bodyPr/>
                    <a:lstStyle/>
                    <a:p>
                      <a:pPr algn="l">
                        <a:tabLst>
                          <a:tab pos="914400" algn="l"/>
                        </a:tabLst>
                        <a:defRPr sz="1800"/>
                      </a:pPr>
                      <a:r>
                        <a:rPr sz="900">
                          <a:uFill>
                            <a:solidFill>
                              <a:srgbClr val="000000"/>
                            </a:solidFill>
                          </a:uFill>
                        </a:rPr>
                        <a:t>Baselined</a:t>
                      </a:r>
                    </a:p>
                  </a:txBody>
                  <a:tcPr marL="12700" marR="12700" marT="12700" marB="12700" anchor="ctr" anchorCtr="0" horzOverflow="overflow">
                    <a:lnL w="12700" cap="sq">
                      <a:solidFill>
                        <a:srgbClr val="73FA79"/>
                      </a:solidFill>
                    </a:lnL>
                    <a:lnR w="12700" cap="sq">
                      <a:solidFill>
                        <a:srgbClr val="73FA79"/>
                      </a:solidFill>
                    </a:lnR>
                    <a:lnT w="12700" cap="sq">
                      <a:solidFill>
                        <a:srgbClr val="73FA79"/>
                      </a:solidFill>
                    </a:lnT>
                    <a:lnB w="12700" cap="sq">
                      <a:solidFill>
                        <a:srgbClr val="73FA79"/>
                      </a:solidFill>
                    </a:lnB>
                    <a:solidFill>
                      <a:srgbClr val="73FA79"/>
                    </a:solidFill>
                  </a:tcPr>
                </a:tc>
              </a:tr>
              <a:tr h="241651">
                <a:tc>
                  <a:txBody>
                    <a:bodyPr/>
                    <a:lstStyle/>
                    <a:p>
                      <a:pPr indent="88900" algn="l">
                        <a:tabLst>
                          <a:tab pos="914400" algn="l"/>
                        </a:tabLst>
                        <a:defRPr sz="1800"/>
                      </a:pPr>
                      <a:r>
                        <a:rPr sz="900">
                          <a:solidFill>
                            <a:srgbClr val="005393"/>
                          </a:solidFill>
                          <a:uFill>
                            <a:solidFill>
                              <a:srgbClr val="005393"/>
                            </a:solidFill>
                          </a:uFill>
                        </a:rPr>
                        <a:t>Surgery</a:t>
                      </a:r>
                    </a:p>
                  </a:txBody>
                  <a:tcPr marL="12700" marR="12700" marT="12700" marB="12700" anchor="ctr" anchorCtr="0"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a:tabLst>
                          <a:tab pos="914400" algn="l"/>
                        </a:tabLst>
                        <a:defRPr sz="1800"/>
                      </a:pPr>
                      <a:r>
                        <a:rPr sz="900">
                          <a:uFill>
                            <a:solidFill>
                              <a:srgbClr val="000000"/>
                            </a:solidFill>
                          </a:uFill>
                        </a:rPr>
                        <a:t>Baselined</a:t>
                      </a:r>
                    </a:p>
                  </a:txBody>
                  <a:tcPr marL="12700" marR="12700" marT="12700" marB="12700" anchor="ctr" anchorCtr="0" horzOverflow="overflow">
                    <a:lnL w="12700" cap="sq">
                      <a:solidFill>
                        <a:srgbClr val="73FA79"/>
                      </a:solidFill>
                    </a:lnL>
                    <a:lnR w="12700" cap="sq">
                      <a:solidFill>
                        <a:srgbClr val="73FA79"/>
                      </a:solidFill>
                    </a:lnR>
                    <a:lnT w="12700" cap="sq">
                      <a:solidFill>
                        <a:srgbClr val="73FA79"/>
                      </a:solidFill>
                    </a:lnT>
                    <a:lnB w="12700" cap="sq">
                      <a:solidFill>
                        <a:srgbClr val="CBCBCB"/>
                      </a:solidFill>
                    </a:lnB>
                    <a:solidFill>
                      <a:srgbClr val="73FA79"/>
                    </a:solidFill>
                  </a:tcPr>
                </a:tc>
                <a:tc>
                  <a:txBody>
                    <a:bodyPr/>
                    <a:lstStyle/>
                    <a:p>
                      <a:pPr algn="l">
                        <a:tabLst>
                          <a:tab pos="914400" algn="l"/>
                        </a:tabLst>
                        <a:defRPr sz="1800"/>
                      </a:pPr>
                      <a:r>
                        <a:rPr sz="900">
                          <a:uFill>
                            <a:solidFill>
                              <a:srgbClr val="000000"/>
                            </a:solidFill>
                          </a:uFill>
                        </a:rPr>
                        <a:t>Baselined</a:t>
                      </a:r>
                    </a:p>
                  </a:txBody>
                  <a:tcPr marL="12700" marR="12700" marT="12700" marB="12700" anchor="ctr" anchorCtr="0" horzOverflow="overflow">
                    <a:lnL w="12700" cap="sq">
                      <a:solidFill>
                        <a:srgbClr val="73FA79"/>
                      </a:solidFill>
                    </a:lnL>
                    <a:lnR w="12700" cap="sq">
                      <a:solidFill>
                        <a:srgbClr val="73FA79"/>
                      </a:solidFill>
                    </a:lnR>
                    <a:lnT w="12700" cap="sq">
                      <a:solidFill>
                        <a:srgbClr val="73FA79"/>
                      </a:solidFill>
                    </a:lnT>
                    <a:lnB w="12700" cap="sq">
                      <a:solidFill>
                        <a:srgbClr val="CBCBCB"/>
                      </a:solidFill>
                    </a:lnB>
                    <a:solidFill>
                      <a:srgbClr val="73FA79"/>
                    </a:solidFill>
                  </a:tcPr>
                </a:tc>
              </a:tr>
              <a:tr h="243152">
                <a:tc>
                  <a:txBody>
                    <a:bodyPr/>
                    <a:lstStyle/>
                    <a:p>
                      <a:pPr indent="88900" algn="l">
                        <a:tabLst>
                          <a:tab pos="914400" algn="l"/>
                        </a:tabLst>
                        <a:defRPr sz="1800"/>
                      </a:pPr>
                      <a:r>
                        <a:rPr sz="900">
                          <a:solidFill>
                            <a:srgbClr val="005393"/>
                          </a:solidFill>
                          <a:uFill>
                            <a:solidFill>
                              <a:srgbClr val="005393"/>
                            </a:solidFill>
                          </a:uFill>
                        </a:rPr>
                        <a:t>VitalSigns</a:t>
                      </a:r>
                    </a:p>
                  </a:txBody>
                  <a:tcPr marL="12700" marR="12700" marT="12700" marB="12700" anchor="ctr" anchorCtr="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a:tabLst>
                          <a:tab pos="914400" algn="l"/>
                        </a:tabLst>
                        <a:defRPr sz="1800"/>
                      </a:pPr>
                      <a:r>
                        <a:rPr sz="900">
                          <a:uFill>
                            <a:solidFill>
                              <a:srgbClr val="000000"/>
                            </a:solidFill>
                          </a:uFill>
                        </a:rPr>
                        <a:t>Complete</a:t>
                      </a:r>
                    </a:p>
                  </a:txBody>
                  <a:tcPr marL="12700" marR="12700" marT="12700" marB="12700" anchor="ctr" anchorCtr="0"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rgbClr val="4A8ED4"/>
                    </a:solidFill>
                  </a:tcPr>
                </a:tc>
                <a:tc>
                  <a:txBody>
                    <a:bodyPr/>
                    <a:lstStyle/>
                    <a:p>
                      <a:pPr algn="l">
                        <a:tabLst>
                          <a:tab pos="914400" algn="l"/>
                        </a:tabLst>
                        <a:defRPr sz="1800"/>
                      </a:pPr>
                      <a:r>
                        <a:rPr sz="900">
                          <a:uFill>
                            <a:solidFill>
                              <a:srgbClr val="000000"/>
                            </a:solidFill>
                          </a:uFill>
                        </a:rPr>
                        <a:t>Complete</a:t>
                      </a:r>
                    </a:p>
                  </a:txBody>
                  <a:tcPr marL="12700" marR="12700" marT="12700" marB="12700" anchor="ctr" anchorCtr="0"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rgbClr val="4A8ED4"/>
                    </a:solidFill>
                  </a:tcPr>
                </a:tc>
              </a:tr>
              <a:tr h="241651">
                <a:tc>
                  <a:txBody>
                    <a:bodyPr/>
                    <a:lstStyle/>
                    <a:p>
                      <a:pPr indent="88900" algn="l">
                        <a:tabLst>
                          <a:tab pos="914400" algn="l"/>
                        </a:tabLst>
                        <a:defRPr sz="1800"/>
                      </a:pPr>
                      <a:r>
                        <a:rPr sz="900">
                          <a:solidFill>
                            <a:srgbClr val="005393"/>
                          </a:solidFill>
                          <a:uFill>
                            <a:solidFill>
                              <a:srgbClr val="005393"/>
                            </a:solidFill>
                          </a:uFill>
                        </a:rPr>
                        <a:t>WomensHealth</a:t>
                      </a:r>
                    </a:p>
                  </a:txBody>
                  <a:tcPr marL="12700" marR="12700" marT="12700" marB="12700" anchor="ctr" anchorCtr="0"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a:tabLst>
                          <a:tab pos="914400" algn="l"/>
                        </a:tabLst>
                        <a:defRPr sz="1800"/>
                      </a:pPr>
                      <a:r>
                        <a:rPr sz="900">
                          <a:uFill>
                            <a:solidFill>
                              <a:srgbClr val="000000"/>
                            </a:solidFill>
                          </a:uFill>
                        </a:rPr>
                        <a:t>Baselined</a:t>
                      </a:r>
                    </a:p>
                  </a:txBody>
                  <a:tcPr marL="12700" marR="12700" marT="12700" marB="12700" anchor="ctr" anchorCtr="0" horzOverflow="overflow">
                    <a:lnL w="12700" cap="sq">
                      <a:solidFill>
                        <a:srgbClr val="73FA79"/>
                      </a:solidFill>
                    </a:lnL>
                    <a:lnR w="12700" cap="sq">
                      <a:solidFill>
                        <a:srgbClr val="73FA79"/>
                      </a:solidFill>
                    </a:lnR>
                    <a:lnT w="12700" cap="sq">
                      <a:solidFill>
                        <a:srgbClr val="DEDEDE"/>
                      </a:solidFill>
                    </a:lnT>
                    <a:lnB w="12700" cap="sq">
                      <a:solidFill>
                        <a:srgbClr val="CBCBCB"/>
                      </a:solidFill>
                    </a:lnB>
                    <a:solidFill>
                      <a:srgbClr val="73FA79"/>
                    </a:solidFill>
                  </a:tcPr>
                </a:tc>
                <a:tc>
                  <a:txBody>
                    <a:bodyPr/>
                    <a:lstStyle/>
                    <a:p>
                      <a:pPr algn="l">
                        <a:tabLst>
                          <a:tab pos="914400" algn="l"/>
                        </a:tabLst>
                        <a:defRPr sz="1800"/>
                      </a:pPr>
                      <a:r>
                        <a:rPr sz="900">
                          <a:uFill>
                            <a:solidFill>
                              <a:srgbClr val="000000"/>
                            </a:solidFill>
                          </a:uFill>
                        </a:rPr>
                        <a:t>Baselined</a:t>
                      </a:r>
                    </a:p>
                  </a:txBody>
                  <a:tcPr marL="12700" marR="12700" marT="12700" marB="12700" anchor="ctr" anchorCtr="0" horzOverflow="overflow">
                    <a:lnL w="12700" cap="sq">
                      <a:solidFill>
                        <a:srgbClr val="73FA79"/>
                      </a:solidFill>
                    </a:lnL>
                    <a:lnR w="12700" cap="sq">
                      <a:solidFill>
                        <a:srgbClr val="73FA79"/>
                      </a:solidFill>
                    </a:lnR>
                    <a:lnT w="12700" cap="sq">
                      <a:solidFill>
                        <a:srgbClr val="DEDEDE"/>
                      </a:solidFill>
                    </a:lnT>
                    <a:lnB w="12700" cap="sq">
                      <a:solidFill>
                        <a:srgbClr val="73FA79"/>
                      </a:solidFill>
                    </a:lnB>
                    <a:solidFill>
                      <a:srgbClr val="73FA79"/>
                    </a:solidFill>
                  </a:tcPr>
                </a:tc>
              </a:tr>
              <a:tr h="243152">
                <a:tc>
                  <a:txBody>
                    <a:bodyPr/>
                    <a:lstStyle/>
                    <a:p>
                      <a:pPr indent="88900" algn="l">
                        <a:tabLst>
                          <a:tab pos="914400" algn="l"/>
                        </a:tabLst>
                        <a:defRPr sz="1800"/>
                      </a:pPr>
                      <a:r>
                        <a:rPr sz="900">
                          <a:solidFill>
                            <a:srgbClr val="005393"/>
                          </a:solidFill>
                          <a:uFill>
                            <a:solidFill>
                              <a:srgbClr val="005393"/>
                            </a:solidFill>
                          </a:uFill>
                        </a:rPr>
                        <a:t>Common</a:t>
                      </a:r>
                    </a:p>
                  </a:txBody>
                  <a:tcPr marL="12700" marR="12700" marT="12700" marB="12700" anchor="ctr" anchorCtr="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a:tabLst>
                          <a:tab pos="914400" algn="l"/>
                        </a:tabLst>
                        <a:defRPr sz="1800"/>
                      </a:pPr>
                      <a:r>
                        <a:rPr sz="900">
                          <a:uFill>
                            <a:solidFill>
                              <a:srgbClr val="000000"/>
                            </a:solidFill>
                          </a:uFill>
                        </a:rPr>
                        <a:t>Complete</a:t>
                      </a:r>
                    </a:p>
                  </a:txBody>
                  <a:tcPr marL="12700" marR="12700" marT="12700" marB="12700" anchor="ctr" anchorCtr="0" horzOverflow="overflow">
                    <a:lnL w="12700" cap="sq">
                      <a:solidFill>
                        <a:srgbClr val="DEDEDE"/>
                      </a:solidFill>
                    </a:lnL>
                    <a:lnR w="12700" cap="sq">
                      <a:solidFill>
                        <a:srgbClr val="DEDEDE"/>
                      </a:solidFill>
                    </a:lnR>
                    <a:lnT w="12700" cap="sq">
                      <a:solidFill>
                        <a:srgbClr val="CBCBCB"/>
                      </a:solidFill>
                    </a:lnT>
                    <a:lnB w="12700" cap="sq">
                      <a:solidFill>
                        <a:srgbClr val="CBCBCB"/>
                      </a:solidFill>
                    </a:lnB>
                    <a:solidFill>
                      <a:srgbClr val="4A8ED4"/>
                    </a:solidFill>
                  </a:tcPr>
                </a:tc>
                <a:tc>
                  <a:txBody>
                    <a:bodyPr/>
                    <a:lstStyle/>
                    <a:p>
                      <a:pPr algn="l">
                        <a:tabLst>
                          <a:tab pos="914400" algn="l"/>
                        </a:tabLst>
                        <a:defRPr sz="1800"/>
                      </a:pPr>
                      <a:r>
                        <a:rPr sz="900">
                          <a:uFill>
                            <a:solidFill>
                              <a:srgbClr val="000000"/>
                            </a:solidFill>
                          </a:uFill>
                        </a:rPr>
                        <a:t>Baselined</a:t>
                      </a:r>
                    </a:p>
                  </a:txBody>
                  <a:tcPr marL="12700" marR="12700" marT="12700" marB="12700" anchor="ctr" anchorCtr="0" horzOverflow="overflow">
                    <a:lnL w="12700" cap="sq">
                      <a:solidFill>
                        <a:srgbClr val="DEDEDE"/>
                      </a:solidFill>
                    </a:lnL>
                    <a:lnR w="12700" cap="sq">
                      <a:solidFill>
                        <a:srgbClr val="73FA79"/>
                      </a:solidFill>
                    </a:lnR>
                    <a:lnT w="12700" cap="sq">
                      <a:solidFill>
                        <a:srgbClr val="73FA79"/>
                      </a:solidFill>
                    </a:lnT>
                    <a:lnB w="12700" cap="sq">
                      <a:solidFill>
                        <a:srgbClr val="CBCBCB"/>
                      </a:solidFill>
                    </a:lnB>
                    <a:solidFill>
                      <a:srgbClr val="73FA79"/>
                    </a:solidFill>
                  </a:tcPr>
                </a:tc>
              </a:tr>
              <a:tr h="241651">
                <a:tc>
                  <a:txBody>
                    <a:bodyPr/>
                    <a:lstStyle/>
                    <a:p>
                      <a:pPr indent="88900" algn="l">
                        <a:tabLst>
                          <a:tab pos="914400" algn="l"/>
                        </a:tabLst>
                        <a:defRPr sz="1800"/>
                      </a:pPr>
                      <a:r>
                        <a:rPr sz="900">
                          <a:solidFill>
                            <a:srgbClr val="005393"/>
                          </a:solidFill>
                          <a:uFill>
                            <a:solidFill>
                              <a:srgbClr val="005393"/>
                            </a:solidFill>
                          </a:uFill>
                        </a:rPr>
                        <a:t>Datatypes</a:t>
                      </a:r>
                    </a:p>
                  </a:txBody>
                  <a:tcPr marL="12700" marR="12700" marT="12700" marB="12700" anchor="ctr" anchorCtr="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a:tabLst>
                          <a:tab pos="914400" algn="l"/>
                        </a:tabLst>
                        <a:defRPr sz="1800"/>
                      </a:pPr>
                      <a:r>
                        <a:rPr sz="900">
                          <a:uFill>
                            <a:solidFill>
                              <a:srgbClr val="000000"/>
                            </a:solidFill>
                          </a:uFill>
                        </a:rPr>
                        <a:t>Complete</a:t>
                      </a:r>
                    </a:p>
                  </a:txBody>
                  <a:tcPr marL="12700" marR="12700" marT="12700" marB="12700" anchor="ctr" anchorCtr="0"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rgbClr val="4A8ED4"/>
                    </a:solidFill>
                  </a:tcPr>
                </a:tc>
                <a:tc>
                  <a:txBody>
                    <a:bodyPr/>
                    <a:lstStyle/>
                    <a:p>
                      <a:pPr algn="l">
                        <a:tabLst>
                          <a:tab pos="914400" algn="l"/>
                        </a:tabLst>
                        <a:defRPr sz="1800"/>
                      </a:pPr>
                      <a:r>
                        <a:rPr sz="900">
                          <a:uFill>
                            <a:solidFill>
                              <a:srgbClr val="000000"/>
                            </a:solidFill>
                          </a:uFill>
                        </a:rPr>
                        <a:t>Complete</a:t>
                      </a:r>
                    </a:p>
                  </a:txBody>
                  <a:tcPr marL="12700" marR="12700" marT="12700" marB="12700" anchor="ctr" anchorCtr="0"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rgbClr val="4A8ED4"/>
                    </a:solidFill>
                  </a:tcPr>
                </a:tc>
              </a:tr>
            </a:tbl>
          </a:graphicData>
        </a:graphic>
      </p:graphicFrame>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Title 2"/>
          <p:cNvSpPr txBox="1"/>
          <p:nvPr>
            <p:ph type="title"/>
          </p:nvPr>
        </p:nvSpPr>
        <p:spPr>
          <a:prstGeom prst="rect">
            <a:avLst/>
          </a:prstGeom>
        </p:spPr>
        <p:txBody>
          <a:bodyPr/>
          <a:lstStyle>
            <a:lvl1pPr>
              <a:defRPr b="1" sz="2800"/>
            </a:lvl1pPr>
          </a:lstStyle>
          <a:p>
            <a:pPr/>
            <a:r>
              <a:t>Accomplishments</a:t>
            </a:r>
          </a:p>
        </p:txBody>
      </p:sp>
      <p:sp>
        <p:nvSpPr>
          <p:cNvPr id="193" name="Text Placeholder 3"/>
          <p:cNvSpPr txBox="1"/>
          <p:nvPr>
            <p:ph type="body" idx="1"/>
          </p:nvPr>
        </p:nvSpPr>
        <p:spPr>
          <a:xfrm>
            <a:off x="708959" y="1411941"/>
            <a:ext cx="7620001" cy="4799948"/>
          </a:xfrm>
          <a:prstGeom prst="rect">
            <a:avLst/>
          </a:prstGeom>
        </p:spPr>
        <p:txBody>
          <a:bodyPr/>
          <a:lstStyle/>
          <a:p>
            <a:pPr>
              <a:defRPr>
                <a:solidFill>
                  <a:schemeClr val="accent1"/>
                </a:solidFill>
                <a:latin typeface="+mj-lt"/>
                <a:ea typeface="+mj-ea"/>
                <a:cs typeface="+mj-cs"/>
                <a:sym typeface="Calibri"/>
              </a:defRPr>
            </a:pPr>
            <a:r>
              <a:t>A comprehensive model</a:t>
            </a:r>
          </a:p>
          <a:p>
            <a:pPr lvl="1">
              <a:buClr>
                <a:schemeClr val="accent1"/>
              </a:buClr>
              <a:buFont typeface="Arial"/>
              <a:defRPr>
                <a:solidFill>
                  <a:schemeClr val="accent1"/>
                </a:solidFill>
                <a:latin typeface="+mj-lt"/>
                <a:ea typeface="+mj-ea"/>
                <a:cs typeface="+mj-cs"/>
                <a:sym typeface="Calibri"/>
              </a:defRPr>
            </a:pPr>
            <a:r>
              <a:t>Healthcare information has been modeled by priority of usage</a:t>
            </a:r>
          </a:p>
          <a:p>
            <a:pPr lvl="2">
              <a:spcBef>
                <a:spcPts val="300"/>
              </a:spcBef>
              <a:buClr>
                <a:srgbClr val="808080"/>
              </a:buClr>
              <a:defRPr sz="1600">
                <a:solidFill>
                  <a:schemeClr val="accent1"/>
                </a:solidFill>
                <a:latin typeface="+mj-lt"/>
                <a:ea typeface="+mj-ea"/>
                <a:cs typeface="+mj-cs"/>
                <a:sym typeface="Calibri"/>
              </a:defRPr>
            </a:pPr>
            <a:r>
              <a:t>Team has already modeled over 85% of all information types exchanged</a:t>
            </a:r>
          </a:p>
          <a:p>
            <a:pPr lvl="1">
              <a:buClr>
                <a:schemeClr val="accent1"/>
              </a:buClr>
              <a:buFont typeface="Arial"/>
              <a:defRPr>
                <a:solidFill>
                  <a:schemeClr val="accent1"/>
                </a:solidFill>
                <a:latin typeface="+mj-lt"/>
                <a:ea typeface="+mj-ea"/>
                <a:cs typeface="+mj-cs"/>
                <a:sym typeface="Calibri"/>
              </a:defRPr>
            </a:pPr>
            <a:r>
              <a:t>Mapped to all S&amp;I Framework Initiatives</a:t>
            </a:r>
          </a:p>
          <a:p>
            <a:pPr>
              <a:defRPr>
                <a:solidFill>
                  <a:schemeClr val="accent1"/>
                </a:solidFill>
                <a:latin typeface="+mj-lt"/>
                <a:ea typeface="+mj-ea"/>
                <a:cs typeface="+mj-cs"/>
                <a:sym typeface="Calibri"/>
              </a:defRPr>
            </a:pPr>
            <a:r>
              <a:t>An integration of FHIM and associated terminology models with Model Driven Health Tools (MDHT)</a:t>
            </a:r>
          </a:p>
          <a:p>
            <a:pPr>
              <a:defRPr>
                <a:solidFill>
                  <a:schemeClr val="accent1"/>
                </a:solidFill>
                <a:latin typeface="+mj-lt"/>
                <a:ea typeface="+mj-ea"/>
                <a:cs typeface="+mj-cs"/>
                <a:sym typeface="Calibri"/>
              </a:defRPr>
            </a:pPr>
            <a:r>
              <a:t>Process guides </a:t>
            </a:r>
          </a:p>
          <a:p>
            <a:pPr>
              <a:defRPr>
                <a:solidFill>
                  <a:schemeClr val="accent1"/>
                </a:solidFill>
                <a:latin typeface="+mj-lt"/>
                <a:ea typeface="+mj-ea"/>
                <a:cs typeface="+mj-cs"/>
                <a:sym typeface="Calibri"/>
              </a:defRPr>
            </a:pPr>
            <a:r>
              <a:t>Generate candidate implementation standards in CDA &amp; NIEM</a:t>
            </a:r>
          </a:p>
          <a:p>
            <a:pPr>
              <a:defRPr>
                <a:solidFill>
                  <a:schemeClr val="accent1"/>
                </a:solidFill>
                <a:latin typeface="+mj-lt"/>
                <a:ea typeface="+mj-ea"/>
                <a:cs typeface="+mj-cs"/>
                <a:sym typeface="Calibri"/>
              </a:defRPr>
            </a:pPr>
            <a:r>
              <a:t>Generate comparative reports between two versions of the FHIM providing version control capability</a:t>
            </a:r>
          </a:p>
          <a:p>
            <a:pPr>
              <a:defRPr>
                <a:solidFill>
                  <a:schemeClr val="accent1"/>
                </a:solidFill>
                <a:latin typeface="+mj-lt"/>
                <a:ea typeface="+mj-ea"/>
                <a:cs typeface="+mj-cs"/>
                <a:sym typeface="Calibri"/>
              </a:defRPr>
            </a:pPr>
            <a:r>
              <a:t>Definition of a UML profile to support enhanced report generation</a:t>
            </a:r>
          </a:p>
        </p:txBody>
      </p:sp>
      <p:sp>
        <p:nvSpPr>
          <p:cNvPr id="194" name="Slide Number Placeholder 1"/>
          <p:cNvSpPr txBox="1"/>
          <p:nvPr>
            <p:ph type="sldNum" sz="quarter" idx="2"/>
          </p:nvPr>
        </p:nvSpPr>
        <p:spPr>
          <a:xfrm>
            <a:off x="8626552" y="6211887"/>
            <a:ext cx="249162" cy="23927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Title 1"/>
          <p:cNvSpPr txBox="1"/>
          <p:nvPr>
            <p:ph type="title"/>
          </p:nvPr>
        </p:nvSpPr>
        <p:spPr>
          <a:prstGeom prst="rect">
            <a:avLst/>
          </a:prstGeom>
        </p:spPr>
        <p:txBody>
          <a:bodyPr/>
          <a:lstStyle/>
          <a:p>
            <a:pPr>
              <a:defRPr b="1" sz="2800">
                <a:solidFill>
                  <a:srgbClr val="1D165A"/>
                </a:solidFill>
              </a:defRPr>
            </a:pPr>
            <a:r>
              <a:t>Uses / Users:  </a:t>
            </a:r>
            <a:r>
              <a:rPr b="0" sz="2400">
                <a:solidFill>
                  <a:schemeClr val="accent1"/>
                </a:solidFill>
              </a:rPr>
              <a:t>(1 of 4)</a:t>
            </a:r>
            <a:br>
              <a:rPr b="0" sz="2400">
                <a:solidFill>
                  <a:schemeClr val="accent1"/>
                </a:solidFill>
              </a:rPr>
            </a:br>
            <a:r>
              <a:rPr b="0" sz="2000">
                <a:solidFill>
                  <a:schemeClr val="accent1"/>
                </a:solidFill>
              </a:rPr>
              <a:t>Decompose with Organization/actual user/any reliance</a:t>
            </a:r>
          </a:p>
        </p:txBody>
      </p:sp>
      <p:sp>
        <p:nvSpPr>
          <p:cNvPr id="197" name="Content Placeholder 2"/>
          <p:cNvSpPr txBox="1"/>
          <p:nvPr>
            <p:ph type="body" idx="1"/>
          </p:nvPr>
        </p:nvSpPr>
        <p:spPr>
          <a:xfrm>
            <a:off x="646204" y="1420906"/>
            <a:ext cx="7620001" cy="4114801"/>
          </a:xfrm>
          <a:prstGeom prst="rect">
            <a:avLst/>
          </a:prstGeom>
        </p:spPr>
        <p:txBody>
          <a:bodyPr/>
          <a:lstStyle/>
          <a:p>
            <a:pPr marL="318897" indent="-318897" defTabSz="850391">
              <a:spcBef>
                <a:spcPts val="400"/>
              </a:spcBef>
              <a:defRPr sz="1860"/>
            </a:pPr>
            <a:r>
              <a:t>Active Contributor to NLM Value Set Authority Center (VSAC)   </a:t>
            </a:r>
          </a:p>
          <a:p>
            <a:pPr lvl="1" marL="690943" indent="-265747" defTabSz="850391">
              <a:spcBef>
                <a:spcPts val="400"/>
              </a:spcBef>
              <a:buClr>
                <a:schemeClr val="accent1"/>
              </a:buClr>
              <a:defRPr sz="1860"/>
            </a:pPr>
            <a:r>
              <a:t>VSAC holds MU value sets and FHIM value sets</a:t>
            </a:r>
          </a:p>
          <a:p>
            <a:pPr marL="318897" indent="-318897" defTabSz="850391">
              <a:spcBef>
                <a:spcPts val="400"/>
              </a:spcBef>
              <a:defRPr sz="1860"/>
            </a:pPr>
            <a:r>
              <a:t>VHA Business Information Model updates for VistA Modernization (Bob)</a:t>
            </a:r>
          </a:p>
          <a:p>
            <a:pPr marL="318897" indent="-318897" defTabSz="850391">
              <a:spcBef>
                <a:spcPts val="400"/>
              </a:spcBef>
              <a:defRPr sz="1860"/>
            </a:pPr>
            <a:r>
              <a:t>VistA/CPRS and/or Vista Evolution (VE)/e Health Management Platform (eHMP) (Bob) </a:t>
            </a:r>
          </a:p>
          <a:p>
            <a:pPr marL="318897" indent="-318897" defTabSz="850391">
              <a:spcBef>
                <a:spcPts val="400"/>
              </a:spcBef>
              <a:defRPr sz="1860"/>
            </a:pPr>
            <a:r>
              <a:t>S&amp;I Framework Community Led Initiative on Public Health Reporting (FHIM products delivered)  Detail came from Steve</a:t>
            </a:r>
          </a:p>
          <a:p>
            <a:pPr marL="318897" indent="-318897" defTabSz="850391">
              <a:spcBef>
                <a:spcPts val="400"/>
              </a:spcBef>
              <a:defRPr sz="1860"/>
            </a:pPr>
            <a:r>
              <a:t>Open Group efforts to achieve their vision of boundary less information flow*</a:t>
            </a:r>
          </a:p>
          <a:p>
            <a:pPr marL="318897" indent="-318897" defTabSz="850391">
              <a:spcBef>
                <a:spcPts val="500"/>
              </a:spcBef>
              <a:defRPr sz="1860"/>
            </a:pPr>
            <a:r>
              <a:t>DaVita (the nation’s largest dialysis provider) uses FHIM as part of a systems consolidation/modernization effort</a:t>
            </a:r>
            <a:r>
              <a:rPr sz="2232"/>
              <a:t>.  Came from Galen; try to get a name</a:t>
            </a:r>
          </a:p>
        </p:txBody>
      </p:sp>
      <p:sp>
        <p:nvSpPr>
          <p:cNvPr id="198" name="Slide Number Placeholder 3"/>
          <p:cNvSpPr txBox="1"/>
          <p:nvPr>
            <p:ph type="sldNum" sz="quarter" idx="2"/>
          </p:nvPr>
        </p:nvSpPr>
        <p:spPr>
          <a:xfrm>
            <a:off x="8630311" y="6629400"/>
            <a:ext cx="245403"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Content Placeholder 2"/>
          <p:cNvSpPr txBox="1"/>
          <p:nvPr>
            <p:ph type="body" idx="1"/>
          </p:nvPr>
        </p:nvSpPr>
        <p:spPr>
          <a:xfrm>
            <a:off x="509820" y="1601045"/>
            <a:ext cx="8157137" cy="5159190"/>
          </a:xfrm>
          <a:prstGeom prst="rect">
            <a:avLst/>
          </a:prstGeom>
        </p:spPr>
        <p:txBody>
          <a:bodyPr/>
          <a:lstStyle/>
          <a:p>
            <a:pPr>
              <a:spcBef>
                <a:spcPts val="300"/>
              </a:spcBef>
              <a:defRPr sz="1600"/>
            </a:pPr>
            <a:r>
              <a:t>Conceptual data view  (DoDAF DIV -1)</a:t>
            </a:r>
          </a:p>
          <a:p>
            <a:pPr lvl="1">
              <a:spcBef>
                <a:spcPts val="300"/>
              </a:spcBef>
              <a:buClr>
                <a:schemeClr val="accent1"/>
              </a:buClr>
              <a:defRPr sz="1600"/>
            </a:pPr>
            <a:r>
              <a:t>Consistent entity names, definitions, relationships</a:t>
            </a:r>
          </a:p>
          <a:p>
            <a:pPr>
              <a:spcBef>
                <a:spcPts val="300"/>
              </a:spcBef>
              <a:defRPr sz="1600"/>
            </a:pPr>
            <a:r>
              <a:t>DODAF DIV-2 logical data view </a:t>
            </a:r>
          </a:p>
          <a:p>
            <a:pPr lvl="1">
              <a:spcBef>
                <a:spcPts val="300"/>
              </a:spcBef>
              <a:buClr>
                <a:schemeClr val="accent1"/>
              </a:buClr>
              <a:defRPr sz="1600"/>
            </a:pPr>
            <a:r>
              <a:t>adds consistent attributes, terminology, value sets; where, </a:t>
            </a:r>
          </a:p>
          <a:p>
            <a:pPr lvl="1">
              <a:spcBef>
                <a:spcPts val="300"/>
              </a:spcBef>
              <a:buClr>
                <a:schemeClr val="accent1"/>
              </a:buClr>
              <a:defRPr sz="1600"/>
            </a:pPr>
            <a:r>
              <a:t>interoperability requires venders to have physical schema that conform to DHA’s DIV-2</a:t>
            </a:r>
          </a:p>
          <a:p>
            <a:pPr>
              <a:spcBef>
                <a:spcPts val="300"/>
              </a:spcBef>
              <a:defRPr sz="1600"/>
            </a:pPr>
            <a:r>
              <a:t>Mapping of use cases to system objects, components and services</a:t>
            </a:r>
          </a:p>
          <a:p>
            <a:pPr lvl="1">
              <a:spcBef>
                <a:spcPts val="300"/>
              </a:spcBef>
              <a:buClr>
                <a:schemeClr val="accent1"/>
              </a:buClr>
              <a:defRPr sz="1600"/>
            </a:pPr>
            <a:r>
              <a:t>DIV-2 constrained EHR-S FM functions composed into objects and components</a:t>
            </a:r>
          </a:p>
          <a:p>
            <a:pPr lvl="1">
              <a:spcBef>
                <a:spcPts val="300"/>
              </a:spcBef>
              <a:buClr>
                <a:schemeClr val="accent1"/>
              </a:buClr>
              <a:defRPr sz="1600"/>
            </a:pPr>
            <a:r>
              <a:t>DIV-2 constrained Information Model for common services</a:t>
            </a:r>
          </a:p>
          <a:p>
            <a:pPr lvl="1">
              <a:spcBef>
                <a:spcPts val="300"/>
              </a:spcBef>
              <a:buClr>
                <a:schemeClr val="accent1"/>
              </a:buClr>
              <a:defRPr sz="1600"/>
            </a:pPr>
            <a:r>
              <a:t>DIV-2 constrained DAF-FHIR profile for DOD-VA Health Data Services (HDS)</a:t>
            </a:r>
          </a:p>
          <a:p>
            <a:pPr>
              <a:spcBef>
                <a:spcPts val="300"/>
              </a:spcBef>
              <a:defRPr sz="1600"/>
            </a:pPr>
            <a:r>
              <a:t>Successful (interoperable) transition of legacy to future-state systems requires:</a:t>
            </a:r>
          </a:p>
          <a:p>
            <a:pPr lvl="1">
              <a:spcBef>
                <a:spcPts val="300"/>
              </a:spcBef>
              <a:buClr>
                <a:schemeClr val="accent1"/>
              </a:buClr>
              <a:defRPr sz="1600"/>
            </a:pPr>
            <a:r>
              <a:t>Legacy physical schemas mapped to DIV-2; and, DIV-2 mapped to future-state systems’</a:t>
            </a:r>
          </a:p>
          <a:p>
            <a:pPr lvl="2" marL="1143000" indent="-228600">
              <a:spcBef>
                <a:spcPts val="300"/>
              </a:spcBef>
              <a:buClr>
                <a:srgbClr val="808080"/>
              </a:buClr>
              <a:defRPr sz="1600"/>
            </a:pPr>
            <a:r>
              <a:t>databases, exchanges and viewers</a:t>
            </a:r>
            <a:endParaRPr sz="2400"/>
          </a:p>
          <a:p>
            <a:pPr lvl="2" marL="1143000" indent="-228600">
              <a:spcBef>
                <a:spcPts val="300"/>
              </a:spcBef>
              <a:buClr>
                <a:srgbClr val="808080"/>
              </a:buClr>
              <a:defRPr sz="1600"/>
            </a:pPr>
            <a:r>
              <a:t>public health surveillance, research</a:t>
            </a:r>
            <a:endParaRPr sz="2400"/>
          </a:p>
          <a:p>
            <a:pPr lvl="2" marL="1143000" indent="-228600">
              <a:spcBef>
                <a:spcPts val="300"/>
              </a:spcBef>
              <a:buClr>
                <a:srgbClr val="808080"/>
              </a:buClr>
              <a:defRPr sz="1600"/>
            </a:pPr>
            <a:r>
              <a:t>clinical decision support, population health analytics </a:t>
            </a:r>
            <a:endParaRPr sz="2400"/>
          </a:p>
          <a:p>
            <a:pPr lvl="2" marL="1143000" indent="-228600">
              <a:spcBef>
                <a:spcPts val="300"/>
              </a:spcBef>
              <a:buClr>
                <a:srgbClr val="808080"/>
              </a:buClr>
              <a:defRPr sz="1600"/>
            </a:pPr>
            <a:r>
              <a:t>HIPAA, Meaningful Use stage 2/3, ARRA/HITEC Act and NDAA compliance </a:t>
            </a:r>
          </a:p>
        </p:txBody>
      </p:sp>
      <p:sp>
        <p:nvSpPr>
          <p:cNvPr id="201" name="Slide Number Placeholder 3"/>
          <p:cNvSpPr txBox="1"/>
          <p:nvPr>
            <p:ph type="sldNum" sz="quarter" idx="2"/>
          </p:nvPr>
        </p:nvSpPr>
        <p:spPr>
          <a:xfrm>
            <a:off x="8630311" y="6629400"/>
            <a:ext cx="245403"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2" name="Title 5"/>
          <p:cNvSpPr txBox="1"/>
          <p:nvPr>
            <p:ph type="title"/>
          </p:nvPr>
        </p:nvSpPr>
        <p:spPr>
          <a:xfrm>
            <a:off x="1524000" y="253997"/>
            <a:ext cx="7696200" cy="1143001"/>
          </a:xfrm>
          <a:prstGeom prst="rect">
            <a:avLst/>
          </a:prstGeom>
        </p:spPr>
        <p:txBody>
          <a:bodyPr/>
          <a:lstStyle/>
          <a:p>
            <a:pPr defTabSz="667512">
              <a:defRPr b="1" spc="73" sz="2044">
                <a:solidFill>
                  <a:srgbClr val="1D165A"/>
                </a:solidFill>
              </a:defRPr>
            </a:pPr>
            <a:r>
              <a:t>Uses / Users:  </a:t>
            </a:r>
            <a:r>
              <a:rPr b="0" spc="73" sz="1752">
                <a:solidFill>
                  <a:schemeClr val="accent1"/>
                </a:solidFill>
              </a:rPr>
              <a:t>(2 of 4)</a:t>
            </a:r>
            <a:br>
              <a:rPr b="0" spc="73" sz="1752">
                <a:solidFill>
                  <a:schemeClr val="accent1"/>
                </a:solidFill>
              </a:rPr>
            </a:br>
            <a:r>
              <a:rPr b="0" sz="1022">
                <a:solidFill>
                  <a:schemeClr val="accent1"/>
                </a:solidFill>
              </a:rPr>
              <a:t>DHA/MHS Business and Enterprise Architectures</a:t>
            </a:r>
            <a:br>
              <a:rPr b="0" sz="1022">
                <a:solidFill>
                  <a:schemeClr val="accent1"/>
                </a:solidFill>
              </a:rPr>
            </a:br>
            <a:r>
              <a:rPr b="0" sz="1022">
                <a:solidFill>
                  <a:schemeClr val="accent1"/>
                </a:solidFill>
              </a:rPr>
              <a:t>Offered from Nancy Orvis, Standards Div and Alan "BART" Bartholomew GS-15</a:t>
            </a:r>
            <a:br>
              <a:rPr b="0" sz="1022">
                <a:solidFill>
                  <a:schemeClr val="accent1"/>
                </a:solidFill>
              </a:rPr>
            </a:br>
            <a:r>
              <a:rPr b="0" sz="1022">
                <a:solidFill>
                  <a:schemeClr val="accent1"/>
                </a:solidFill>
              </a:rPr>
              <a:t>Chief Enterprise Architecture Branch</a:t>
            </a:r>
            <a:br>
              <a:rPr b="0" sz="1022">
                <a:solidFill>
                  <a:schemeClr val="accent1"/>
                </a:solidFill>
              </a:rPr>
            </a:br>
            <a:r>
              <a:rPr b="0" sz="1022">
                <a:solidFill>
                  <a:schemeClr val="accent1"/>
                </a:solidFill>
              </a:rPr>
              <a:t>DHA, PfM &amp;CR Division </a:t>
            </a:r>
            <a:br>
              <a:rPr b="0" sz="1022">
                <a:solidFill>
                  <a:schemeClr val="accent1"/>
                </a:solidFill>
              </a:rPr>
            </a:b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Content Placeholder 2"/>
          <p:cNvSpPr txBox="1"/>
          <p:nvPr>
            <p:ph type="body" idx="1"/>
          </p:nvPr>
        </p:nvSpPr>
        <p:spPr>
          <a:xfrm>
            <a:off x="509820" y="1238921"/>
            <a:ext cx="8157137" cy="5159190"/>
          </a:xfrm>
          <a:prstGeom prst="rect">
            <a:avLst/>
          </a:prstGeom>
        </p:spPr>
        <p:txBody>
          <a:bodyPr/>
          <a:lstStyle/>
          <a:p>
            <a:pPr marL="0" indent="0" defTabSz="877823">
              <a:spcBef>
                <a:spcPts val="400"/>
              </a:spcBef>
              <a:buSzTx/>
              <a:buNone/>
              <a:defRPr b="1" sz="1919"/>
            </a:pPr>
            <a:r>
              <a:t>HL7 CIMI balloted Common Logical Information Model (CLIM)</a:t>
            </a:r>
          </a:p>
          <a:p>
            <a:pPr marL="0" indent="0" defTabSz="877823">
              <a:spcBef>
                <a:spcPts val="400"/>
              </a:spcBef>
              <a:buSzTx/>
              <a:buNone/>
              <a:defRPr b="1" sz="1919"/>
            </a:pPr>
            <a:r>
              <a:t>HL7 CIMI co-chairs: </a:t>
            </a:r>
            <a:r>
              <a:rPr b="0">
                <a:latin typeface="Arial Narrow"/>
                <a:ea typeface="Arial Narrow"/>
                <a:cs typeface="Arial Narrow"/>
                <a:sym typeface="Arial Narrow"/>
              </a:rPr>
              <a:t>Stan Huff MD, (Intermountain Healthcare), Linda Bird BIT PhD (ITSDO), Galen Mulrooney (DoD and VA support), Harold Solbrig, (Mayo Clinic)</a:t>
            </a:r>
            <a:endParaRPr>
              <a:latin typeface="Arial Narrow"/>
              <a:ea typeface="Arial Narrow"/>
              <a:cs typeface="Arial Narrow"/>
              <a:sym typeface="Arial Narrow"/>
            </a:endParaRPr>
          </a:p>
          <a:p>
            <a:pPr marL="329184" indent="-329184" defTabSz="877823">
              <a:spcBef>
                <a:spcPts val="400"/>
              </a:spcBef>
              <a:defRPr sz="1919"/>
            </a:pPr>
            <a:r>
              <a:t>Jan-Sep 2016 HL7 Clinical Information Model Initiative (CIMI) sponsored an Investigative Study of a CIMI compliant Federal Health Information Model (</a:t>
            </a:r>
            <a:r>
              <a:rPr b="1"/>
              <a:t>FHIM) </a:t>
            </a:r>
            <a:r>
              <a:t>profile and Computer Aided Design (</a:t>
            </a:r>
            <a:r>
              <a:rPr b="1"/>
              <a:t>CAD</a:t>
            </a:r>
            <a:r>
              <a:t>) Tooling; where, </a:t>
            </a:r>
          </a:p>
          <a:p>
            <a:pPr lvl="1" marL="713231" indent="-274320" defTabSz="877823">
              <a:spcBef>
                <a:spcPts val="400"/>
              </a:spcBef>
              <a:buClr>
                <a:schemeClr val="accent1"/>
              </a:buClr>
              <a:defRPr sz="1727"/>
            </a:pPr>
            <a:r>
              <a:t>FHIM defines healthcare domains and high-level information-exchange classes (aka entities) in those domains; and where, </a:t>
            </a:r>
          </a:p>
          <a:p>
            <a:pPr lvl="1" marL="713231" indent="-274320" defTabSz="877823">
              <a:spcBef>
                <a:spcPts val="400"/>
              </a:spcBef>
              <a:buClr>
                <a:schemeClr val="accent1"/>
              </a:buClr>
              <a:defRPr sz="1727"/>
            </a:pPr>
            <a:r>
              <a:t>FHIM classes are the context for CIMI Clinical Modelling Patterns constrained into Detailed Clinical Models (DCMs). </a:t>
            </a:r>
          </a:p>
          <a:p>
            <a:pPr lvl="1" marL="713231" indent="-274320" defTabSz="877823">
              <a:spcBef>
                <a:spcPts val="400"/>
              </a:spcBef>
              <a:buClr>
                <a:schemeClr val="accent1"/>
              </a:buClr>
              <a:defRPr sz="1727"/>
            </a:pPr>
            <a:r>
              <a:t>The FHIM profile and DCMs are collectively referred to and will be balloted as the CIMI curated “</a:t>
            </a:r>
            <a:r>
              <a:rPr u="sng"/>
              <a:t>Common Logical Information Model</a:t>
            </a:r>
            <a:r>
              <a:t> (CLIM)”. </a:t>
            </a:r>
          </a:p>
          <a:p>
            <a:pPr marL="329184" indent="-329184" defTabSz="877823">
              <a:spcBef>
                <a:spcPts val="400"/>
              </a:spcBef>
              <a:defRPr sz="1919"/>
            </a:pPr>
            <a:r>
              <a:t>An HL7 balloted CLIM (CIMI DCMs and FHIM) are expected to be used by The Healthcare Services Platform Consortium (HSPC, a provider-driven organization of leading healthcare organizations, IT vendors, systems integrators). Government, industry and academia.  </a:t>
            </a:r>
          </a:p>
        </p:txBody>
      </p:sp>
      <p:sp>
        <p:nvSpPr>
          <p:cNvPr id="205" name="Slide Number Placeholder 3"/>
          <p:cNvSpPr txBox="1"/>
          <p:nvPr>
            <p:ph type="sldNum" sz="quarter" idx="2"/>
          </p:nvPr>
        </p:nvSpPr>
        <p:spPr>
          <a:xfrm>
            <a:off x="8630311" y="6629400"/>
            <a:ext cx="245403"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6" name="Title 5"/>
          <p:cNvSpPr txBox="1"/>
          <p:nvPr>
            <p:ph type="title"/>
          </p:nvPr>
        </p:nvSpPr>
        <p:spPr>
          <a:prstGeom prst="rect">
            <a:avLst/>
          </a:prstGeom>
        </p:spPr>
        <p:txBody>
          <a:bodyPr/>
          <a:lstStyle/>
          <a:p>
            <a:pPr>
              <a:defRPr b="1" sz="2800">
                <a:solidFill>
                  <a:srgbClr val="1D165A"/>
                </a:solidFill>
              </a:defRPr>
            </a:pPr>
            <a:r>
              <a:t>Uses / Users:  </a:t>
            </a:r>
            <a:r>
              <a:rPr b="0" sz="2400">
                <a:solidFill>
                  <a:schemeClr val="accent1"/>
                </a:solidFill>
              </a:rPr>
              <a:t>(3 of 3)</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Title 1"/>
          <p:cNvSpPr txBox="1"/>
          <p:nvPr>
            <p:ph type="title"/>
          </p:nvPr>
        </p:nvSpPr>
        <p:spPr>
          <a:xfrm>
            <a:off x="1524000" y="239484"/>
            <a:ext cx="7696200" cy="1143001"/>
          </a:xfrm>
          <a:prstGeom prst="rect">
            <a:avLst/>
          </a:prstGeom>
        </p:spPr>
        <p:txBody>
          <a:bodyPr/>
          <a:lstStyle/>
          <a:p>
            <a:pPr/>
            <a:r>
              <a:t>Users / Usage (Slide 4 of 4)</a:t>
            </a:r>
            <a:br/>
            <a:r>
              <a:rPr sz="1400"/>
              <a:t>N</a:t>
            </a:r>
            <a:r>
              <a:rPr sz="1200"/>
              <a:t>ikolay Lipskiy, MD, PhD, MBA</a:t>
            </a:r>
            <a:br>
              <a:rPr sz="1200"/>
            </a:br>
            <a:r>
              <a:rPr sz="1200"/>
              <a:t>Medical Epidemiologist; Informatics Scientist</a:t>
            </a:r>
            <a:br>
              <a:rPr sz="1200"/>
            </a:br>
            <a:r>
              <a:rPr sz="1200"/>
              <a:t>Centers for Disease Control and Prevention (CDC)</a:t>
            </a:r>
          </a:p>
        </p:txBody>
      </p:sp>
      <p:sp>
        <p:nvSpPr>
          <p:cNvPr id="209" name="Text Placeholder 2"/>
          <p:cNvSpPr txBox="1"/>
          <p:nvPr>
            <p:ph type="body" idx="1"/>
          </p:nvPr>
        </p:nvSpPr>
        <p:spPr>
          <a:xfrm>
            <a:off x="825500" y="1702623"/>
            <a:ext cx="7620000" cy="4114801"/>
          </a:xfrm>
          <a:prstGeom prst="rect">
            <a:avLst/>
          </a:prstGeom>
        </p:spPr>
        <p:txBody>
          <a:bodyPr/>
          <a:lstStyle/>
          <a:p>
            <a:pPr marL="336042" indent="-336042" defTabSz="896111">
              <a:spcBef>
                <a:spcPts val="300"/>
              </a:spcBef>
              <a:defRPr sz="1568"/>
            </a:pPr>
            <a:r>
              <a:t>FHIM modeling efforts are critical for public health. Specifically, the participation of FHIM Team members in the S&amp;I Public Health Reporting initiative (PHRI) was critical for development of the documents mentioned below. </a:t>
            </a:r>
          </a:p>
          <a:p>
            <a:pPr marL="336042" indent="-336042" defTabSz="896111">
              <a:spcBef>
                <a:spcPts val="300"/>
              </a:spcBef>
              <a:defRPr sz="1568"/>
            </a:pPr>
            <a:r>
              <a:t>The S&amp;I PHRI is one of the critical activities in the harmonization of public health vocabulary. Developed by PHRI, the “</a:t>
            </a:r>
            <a:r>
              <a:rPr u="sng">
                <a:solidFill>
                  <a:srgbClr val="1D165A"/>
                </a:solidFill>
                <a:uFill>
                  <a:solidFill>
                    <a:srgbClr val="1D165A"/>
                  </a:solidFill>
                </a:uFill>
                <a:hlinkClick r:id="rId3" invalidUrl="" action="" tgtFrame="" tooltip="" history="1" highlightClick="0" endSnd="0"/>
              </a:rPr>
              <a:t>Data Harmonization Profile</a:t>
            </a:r>
            <a:r>
              <a:t>” is listed by CDC  as the one of the reference standards for public health reporting (see at: </a:t>
            </a:r>
            <a:r>
              <a:rPr u="sng">
                <a:solidFill>
                  <a:srgbClr val="1D165A"/>
                </a:solidFill>
                <a:uFill>
                  <a:solidFill>
                    <a:srgbClr val="1D165A"/>
                  </a:solidFill>
                </a:uFill>
                <a:hlinkClick r:id="rId4" invalidUrl="" action="" tgtFrame="" tooltip="" history="1" highlightClick="0" endSnd="0"/>
              </a:rPr>
              <a:t>http://www.cdc.gov/phin/resources/standards/data_interchange.html</a:t>
            </a:r>
            <a:r>
              <a:t>). Also, this document is included into the Vocabulary Access and Distribution System (VADS) vocabulary domain for PH Preparedness/Surveillance (see at: </a:t>
            </a:r>
            <a:r>
              <a:rPr u="sng">
                <a:solidFill>
                  <a:srgbClr val="1D165A"/>
                </a:solidFill>
                <a:uFill>
                  <a:solidFill>
                    <a:srgbClr val="1D165A"/>
                  </a:solidFill>
                </a:uFill>
                <a:hlinkClick r:id="rId5" invalidUrl="" action="" tgtFrame="" tooltip="" history="1" highlightClick="0" endSnd="0"/>
              </a:rPr>
              <a:t>https://phinvads.cdc.gov/vads/SearchHome.action</a:t>
            </a:r>
            <a:r>
              <a:t>). We are looking to further leverage FHIM to support the data requirements of the PH Preparedness/Surveillance project.</a:t>
            </a:r>
          </a:p>
          <a:p>
            <a:pPr marL="336042" indent="-336042" defTabSz="896111">
              <a:spcBef>
                <a:spcPts val="300"/>
              </a:spcBef>
              <a:defRPr sz="1372"/>
            </a:pPr>
            <a:r>
              <a:t>CDC is also looking at the FHIM to support a very important national CDC activity for harmonization of vocabulary and improvement of health data architecture. Working with FHIM team to determine timeline/approach</a:t>
            </a:r>
          </a:p>
          <a:p>
            <a:pPr marL="0" indent="0" defTabSz="896111">
              <a:spcBef>
                <a:spcPts val="300"/>
              </a:spcBef>
              <a:buSzTx/>
              <a:buNone/>
              <a:defRPr sz="1372"/>
            </a:pPr>
            <a:r>
              <a:t> </a:t>
            </a:r>
          </a:p>
          <a:p>
            <a:pPr marL="336042" indent="-336042" defTabSz="896111">
              <a:spcBef>
                <a:spcPts val="300"/>
              </a:spcBef>
              <a:defRPr sz="1372"/>
            </a:pPr>
            <a:r>
              <a:t> </a:t>
            </a:r>
          </a:p>
        </p:txBody>
      </p:sp>
      <p:sp>
        <p:nvSpPr>
          <p:cNvPr id="210" name="Slide Number Placeholder 3"/>
          <p:cNvSpPr txBox="1"/>
          <p:nvPr>
            <p:ph type="sldNum" sz="quarter" idx="2"/>
          </p:nvPr>
        </p:nvSpPr>
        <p:spPr>
          <a:xfrm>
            <a:off x="8616184" y="6211887"/>
            <a:ext cx="259530" cy="23927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Title 1"/>
          <p:cNvSpPr txBox="1"/>
          <p:nvPr>
            <p:ph type="title"/>
          </p:nvPr>
        </p:nvSpPr>
        <p:spPr>
          <a:prstGeom prst="rect">
            <a:avLst/>
          </a:prstGeom>
        </p:spPr>
        <p:txBody>
          <a:bodyPr/>
          <a:lstStyle/>
          <a:p>
            <a:pPr/>
            <a:r>
              <a:t>Users/Usage Pending</a:t>
            </a:r>
          </a:p>
        </p:txBody>
      </p:sp>
      <p:sp>
        <p:nvSpPr>
          <p:cNvPr id="215" name="Text Placeholder 2"/>
          <p:cNvSpPr txBox="1"/>
          <p:nvPr>
            <p:ph type="body" idx="1"/>
          </p:nvPr>
        </p:nvSpPr>
        <p:spPr>
          <a:prstGeom prst="rect">
            <a:avLst/>
          </a:prstGeom>
        </p:spPr>
        <p:txBody>
          <a:bodyPr/>
          <a:lstStyle/>
          <a:p>
            <a:pPr/>
            <a:r>
              <a:t>Nona &amp; Bob – IPO JET connections (2)</a:t>
            </a:r>
          </a:p>
          <a:p>
            <a:pPr/>
            <a:r>
              <a:t>Bob: VA reach out of 3 – 4 individuals</a:t>
            </a:r>
          </a:p>
          <a:p>
            <a:pPr/>
            <a:r>
              <a:t>Danny Territo / COL John Scott:  DoD/VA HDS Bus Line Group use of FHIM </a:t>
            </a:r>
          </a:p>
        </p:txBody>
      </p:sp>
      <p:sp>
        <p:nvSpPr>
          <p:cNvPr id="216" name="Slide Number Placeholder 3"/>
          <p:cNvSpPr txBox="1"/>
          <p:nvPr>
            <p:ph type="sldNum" sz="quarter" idx="2"/>
          </p:nvPr>
        </p:nvSpPr>
        <p:spPr>
          <a:xfrm>
            <a:off x="8616184" y="6211887"/>
            <a:ext cx="259530" cy="23927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Title 1"/>
          <p:cNvSpPr txBox="1"/>
          <p:nvPr>
            <p:ph type="title"/>
          </p:nvPr>
        </p:nvSpPr>
        <p:spPr>
          <a:prstGeom prst="rect">
            <a:avLst/>
          </a:prstGeom>
        </p:spPr>
        <p:txBody>
          <a:bodyPr/>
          <a:lstStyle/>
          <a:p>
            <a:pPr>
              <a:defRPr b="1" sz="2800">
                <a:solidFill>
                  <a:srgbClr val="000000"/>
                </a:solidFill>
              </a:defRPr>
            </a:pPr>
            <a:r>
              <a:t>Current State Efforts:</a:t>
            </a:r>
            <a:br/>
            <a:r>
              <a:rPr sz="2000"/>
              <a:t>An Opportunity to Further Integration via Going Forward Strategies</a:t>
            </a:r>
          </a:p>
        </p:txBody>
      </p:sp>
      <p:sp>
        <p:nvSpPr>
          <p:cNvPr id="219" name="Content Placeholder 2"/>
          <p:cNvSpPr txBox="1"/>
          <p:nvPr>
            <p:ph type="body" sz="quarter" idx="1"/>
          </p:nvPr>
        </p:nvSpPr>
        <p:spPr>
          <a:xfrm>
            <a:off x="634075" y="1752600"/>
            <a:ext cx="1981495" cy="4114800"/>
          </a:xfrm>
          <a:prstGeom prst="rect">
            <a:avLst/>
          </a:prstGeom>
          <a:gradFill>
            <a:gsLst>
              <a:gs pos="0">
                <a:srgbClr val="949400"/>
              </a:gs>
              <a:gs pos="50000">
                <a:srgbClr val="D5D500"/>
              </a:gs>
              <a:gs pos="100000">
                <a:srgbClr val="FFFF00"/>
              </a:gs>
            </a:gsLst>
            <a:path path="circle">
              <a:fillToRect l="62278" t="119636" r="37721" b="-19636"/>
            </a:path>
          </a:gradFill>
          <a:ln w="9525">
            <a:solidFill>
              <a:srgbClr val="000000"/>
            </a:solidFill>
            <a:round/>
          </a:ln>
        </p:spPr>
        <p:txBody>
          <a:bodyPr/>
          <a:lstStyle/>
          <a:p>
            <a:pPr marL="0" indent="0" algn="ctr">
              <a:buSzTx/>
              <a:buNone/>
              <a:defRPr sz="2200">
                <a:solidFill>
                  <a:srgbClr val="000000"/>
                </a:solidFill>
              </a:defRPr>
            </a:pPr>
          </a:p>
          <a:p>
            <a:pPr marL="0" indent="0" algn="ctr">
              <a:buSzTx/>
              <a:buNone/>
              <a:defRPr sz="2200">
                <a:solidFill>
                  <a:srgbClr val="000000"/>
                </a:solidFill>
              </a:defRPr>
            </a:pPr>
          </a:p>
          <a:p>
            <a:pPr marL="0" indent="0" algn="ctr">
              <a:buSzTx/>
              <a:buNone/>
              <a:defRPr sz="2200">
                <a:solidFill>
                  <a:srgbClr val="000000"/>
                </a:solidFill>
              </a:defRPr>
            </a:pPr>
          </a:p>
          <a:p>
            <a:pPr marL="0" indent="0" algn="ctr">
              <a:spcBef>
                <a:spcPts val="500"/>
              </a:spcBef>
              <a:buSzTx/>
              <a:buNone/>
              <a:defRPr sz="2200">
                <a:solidFill>
                  <a:srgbClr val="000000"/>
                </a:solidFill>
              </a:defRPr>
            </a:pPr>
            <a:r>
              <a:t>FHIM &amp; Other Modeling Efforts &amp; Outputs </a:t>
            </a:r>
          </a:p>
        </p:txBody>
      </p:sp>
      <p:sp>
        <p:nvSpPr>
          <p:cNvPr id="220" name="Slide Number Placeholder 3"/>
          <p:cNvSpPr txBox="1"/>
          <p:nvPr>
            <p:ph type="sldNum" sz="quarter" idx="2"/>
          </p:nvPr>
        </p:nvSpPr>
        <p:spPr>
          <a:xfrm>
            <a:off x="8630311" y="6629400"/>
            <a:ext cx="245403"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23" name="Content Placeholder 2"/>
          <p:cNvGrpSpPr/>
          <p:nvPr/>
        </p:nvGrpSpPr>
        <p:grpSpPr>
          <a:xfrm>
            <a:off x="2778623" y="1777409"/>
            <a:ext cx="1899685" cy="4114801"/>
            <a:chOff x="0" y="0"/>
            <a:chExt cx="1899683" cy="4114800"/>
          </a:xfrm>
        </p:grpSpPr>
        <p:sp>
          <p:nvSpPr>
            <p:cNvPr id="221" name="Rectangle"/>
            <p:cNvSpPr/>
            <p:nvPr/>
          </p:nvSpPr>
          <p:spPr>
            <a:xfrm>
              <a:off x="-1" y="0"/>
              <a:ext cx="1899685" cy="4114800"/>
            </a:xfrm>
            <a:prstGeom prst="rect">
              <a:avLst/>
            </a:prstGeom>
            <a:gradFill flip="none" rotWithShape="1">
              <a:gsLst>
                <a:gs pos="0">
                  <a:srgbClr val="949400"/>
                </a:gs>
                <a:gs pos="50000">
                  <a:srgbClr val="D5D500"/>
                </a:gs>
                <a:gs pos="100000">
                  <a:srgbClr val="FFFF00"/>
                </a:gs>
              </a:gsLst>
              <a:path path="circle">
                <a:fillToRect l="62278" t="119636" r="37721" b="-19636"/>
              </a:path>
            </a:gradFill>
            <a:ln w="9525" cap="flat">
              <a:solidFill>
                <a:srgbClr val="000000"/>
              </a:solidFill>
              <a:prstDash val="solid"/>
              <a:round/>
            </a:ln>
            <a:effectLst/>
          </p:spPr>
          <p:txBody>
            <a:bodyPr wrap="square" lIns="45719" tIns="45719" rIns="45719" bIns="45719" numCol="1" anchor="t">
              <a:noAutofit/>
            </a:bodyPr>
            <a:lstStyle/>
            <a:p>
              <a:pPr algn="ctr">
                <a:spcBef>
                  <a:spcPts val="600"/>
                </a:spcBef>
                <a:defRPr sz="2200">
                  <a:latin typeface="+mj-lt"/>
                  <a:ea typeface="+mj-ea"/>
                  <a:cs typeface="+mj-cs"/>
                  <a:sym typeface="Calibri"/>
                </a:defRPr>
              </a:pPr>
            </a:p>
          </p:txBody>
        </p:sp>
        <p:sp>
          <p:nvSpPr>
            <p:cNvPr id="222" name="Standards Organizational Efforts"/>
            <p:cNvSpPr txBox="1"/>
            <p:nvPr/>
          </p:nvSpPr>
          <p:spPr>
            <a:xfrm>
              <a:off x="-1" y="0"/>
              <a:ext cx="1899685" cy="23103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ctr">
                <a:spcBef>
                  <a:spcPts val="600"/>
                </a:spcBef>
                <a:defRPr sz="2200">
                  <a:latin typeface="+mj-lt"/>
                  <a:ea typeface="+mj-ea"/>
                  <a:cs typeface="+mj-cs"/>
                  <a:sym typeface="Calibri"/>
                </a:defRPr>
              </a:pPr>
            </a:p>
            <a:p>
              <a:pPr algn="ctr">
                <a:spcBef>
                  <a:spcPts val="600"/>
                </a:spcBef>
                <a:defRPr sz="2200">
                  <a:latin typeface="+mj-lt"/>
                  <a:ea typeface="+mj-ea"/>
                  <a:cs typeface="+mj-cs"/>
                  <a:sym typeface="Calibri"/>
                </a:defRPr>
              </a:pPr>
            </a:p>
            <a:p>
              <a:pPr algn="ctr">
                <a:spcBef>
                  <a:spcPts val="600"/>
                </a:spcBef>
                <a:defRPr sz="2200">
                  <a:latin typeface="+mj-lt"/>
                  <a:ea typeface="+mj-ea"/>
                  <a:cs typeface="+mj-cs"/>
                  <a:sym typeface="Calibri"/>
                </a:defRPr>
              </a:pPr>
            </a:p>
            <a:p>
              <a:pPr algn="ctr">
                <a:spcBef>
                  <a:spcPts val="500"/>
                </a:spcBef>
                <a:defRPr sz="2200">
                  <a:latin typeface="+mj-lt"/>
                  <a:ea typeface="+mj-ea"/>
                  <a:cs typeface="+mj-cs"/>
                  <a:sym typeface="Calibri"/>
                </a:defRPr>
              </a:pPr>
              <a:r>
                <a:t>Standards Organizational Efforts</a:t>
              </a:r>
            </a:p>
          </p:txBody>
        </p:sp>
      </p:grpSp>
      <p:grpSp>
        <p:nvGrpSpPr>
          <p:cNvPr id="226" name="Content Placeholder 2"/>
          <p:cNvGrpSpPr/>
          <p:nvPr/>
        </p:nvGrpSpPr>
        <p:grpSpPr>
          <a:xfrm>
            <a:off x="4834245" y="1777409"/>
            <a:ext cx="1899685" cy="4114801"/>
            <a:chOff x="0" y="0"/>
            <a:chExt cx="1899683" cy="4114800"/>
          </a:xfrm>
        </p:grpSpPr>
        <p:sp>
          <p:nvSpPr>
            <p:cNvPr id="224" name="Rectangle"/>
            <p:cNvSpPr/>
            <p:nvPr/>
          </p:nvSpPr>
          <p:spPr>
            <a:xfrm>
              <a:off x="-1" y="0"/>
              <a:ext cx="1899685" cy="4114800"/>
            </a:xfrm>
            <a:prstGeom prst="rect">
              <a:avLst/>
            </a:prstGeom>
            <a:gradFill flip="none" rotWithShape="1">
              <a:gsLst>
                <a:gs pos="0">
                  <a:srgbClr val="949400"/>
                </a:gs>
                <a:gs pos="50000">
                  <a:srgbClr val="D5D500"/>
                </a:gs>
                <a:gs pos="100000">
                  <a:srgbClr val="FFFF00"/>
                </a:gs>
              </a:gsLst>
              <a:path path="circle">
                <a:fillToRect l="62278" t="119636" r="37721" b="-19636"/>
              </a:path>
            </a:gradFill>
            <a:ln w="9525" cap="flat">
              <a:solidFill>
                <a:srgbClr val="000000"/>
              </a:solidFill>
              <a:prstDash val="solid"/>
              <a:round/>
            </a:ln>
            <a:effectLst/>
          </p:spPr>
          <p:txBody>
            <a:bodyPr wrap="square" lIns="45719" tIns="45719" rIns="45719" bIns="45719" numCol="1" anchor="t">
              <a:noAutofit/>
            </a:bodyPr>
            <a:lstStyle/>
            <a:p>
              <a:pPr algn="ctr">
                <a:spcBef>
                  <a:spcPts val="600"/>
                </a:spcBef>
                <a:defRPr sz="2200">
                  <a:latin typeface="+mj-lt"/>
                  <a:ea typeface="+mj-ea"/>
                  <a:cs typeface="+mj-cs"/>
                  <a:sym typeface="Calibri"/>
                </a:defRPr>
              </a:pPr>
            </a:p>
          </p:txBody>
        </p:sp>
        <p:sp>
          <p:nvSpPr>
            <p:cNvPr id="225" name="Tooling Activities / Resources"/>
            <p:cNvSpPr txBox="1"/>
            <p:nvPr/>
          </p:nvSpPr>
          <p:spPr>
            <a:xfrm>
              <a:off x="-1" y="0"/>
              <a:ext cx="1899685" cy="23103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ctr">
                <a:spcBef>
                  <a:spcPts val="600"/>
                </a:spcBef>
                <a:defRPr sz="2200">
                  <a:latin typeface="+mj-lt"/>
                  <a:ea typeface="+mj-ea"/>
                  <a:cs typeface="+mj-cs"/>
                  <a:sym typeface="Calibri"/>
                </a:defRPr>
              </a:pPr>
            </a:p>
            <a:p>
              <a:pPr algn="ctr">
                <a:spcBef>
                  <a:spcPts val="600"/>
                </a:spcBef>
                <a:defRPr sz="2200">
                  <a:latin typeface="+mj-lt"/>
                  <a:ea typeface="+mj-ea"/>
                  <a:cs typeface="+mj-cs"/>
                  <a:sym typeface="Calibri"/>
                </a:defRPr>
              </a:pPr>
            </a:p>
            <a:p>
              <a:pPr algn="ctr">
                <a:spcBef>
                  <a:spcPts val="600"/>
                </a:spcBef>
                <a:defRPr sz="2200">
                  <a:latin typeface="+mj-lt"/>
                  <a:ea typeface="+mj-ea"/>
                  <a:cs typeface="+mj-cs"/>
                  <a:sym typeface="Calibri"/>
                </a:defRPr>
              </a:pPr>
            </a:p>
            <a:p>
              <a:pPr algn="ctr">
                <a:spcBef>
                  <a:spcPts val="500"/>
                </a:spcBef>
                <a:defRPr sz="2200">
                  <a:latin typeface="+mj-lt"/>
                  <a:ea typeface="+mj-ea"/>
                  <a:cs typeface="+mj-cs"/>
                  <a:sym typeface="Calibri"/>
                </a:defRPr>
              </a:pPr>
              <a:r>
                <a:t>Tooling Activities / Resources </a:t>
              </a:r>
            </a:p>
          </p:txBody>
        </p:sp>
      </p:grpSp>
      <p:grpSp>
        <p:nvGrpSpPr>
          <p:cNvPr id="229" name="Content Placeholder 2"/>
          <p:cNvGrpSpPr/>
          <p:nvPr/>
        </p:nvGrpSpPr>
        <p:grpSpPr>
          <a:xfrm>
            <a:off x="6882789" y="1777409"/>
            <a:ext cx="1899684" cy="4114801"/>
            <a:chOff x="0" y="0"/>
            <a:chExt cx="1899683" cy="4114800"/>
          </a:xfrm>
        </p:grpSpPr>
        <p:sp>
          <p:nvSpPr>
            <p:cNvPr id="227" name="Rectangle"/>
            <p:cNvSpPr/>
            <p:nvPr/>
          </p:nvSpPr>
          <p:spPr>
            <a:xfrm>
              <a:off x="-1" y="0"/>
              <a:ext cx="1899685" cy="4114800"/>
            </a:xfrm>
            <a:prstGeom prst="rect">
              <a:avLst/>
            </a:prstGeom>
            <a:gradFill flip="none" rotWithShape="1">
              <a:gsLst>
                <a:gs pos="0">
                  <a:srgbClr val="949400"/>
                </a:gs>
                <a:gs pos="50000">
                  <a:srgbClr val="D5D500"/>
                </a:gs>
                <a:gs pos="100000">
                  <a:srgbClr val="FFFF00"/>
                </a:gs>
              </a:gsLst>
              <a:path path="circle">
                <a:fillToRect l="62278" t="119636" r="37721" b="-19636"/>
              </a:path>
            </a:gradFill>
            <a:ln w="9525" cap="flat">
              <a:solidFill>
                <a:srgbClr val="000000"/>
              </a:solidFill>
              <a:prstDash val="solid"/>
              <a:round/>
            </a:ln>
            <a:effectLst/>
          </p:spPr>
          <p:txBody>
            <a:bodyPr wrap="square" lIns="45719" tIns="45719" rIns="45719" bIns="45719" numCol="1" anchor="t">
              <a:noAutofit/>
            </a:bodyPr>
            <a:lstStyle/>
            <a:p>
              <a:pPr algn="ctr">
                <a:spcBef>
                  <a:spcPts val="600"/>
                </a:spcBef>
                <a:defRPr>
                  <a:latin typeface="+mj-lt"/>
                  <a:ea typeface="+mj-ea"/>
                  <a:cs typeface="+mj-cs"/>
                  <a:sym typeface="Calibri"/>
                </a:defRPr>
              </a:pPr>
            </a:p>
          </p:txBody>
        </p:sp>
        <p:sp>
          <p:nvSpPr>
            <p:cNvPr id="228" name="Initiatives / Working Groups / Implementations"/>
            <p:cNvSpPr txBox="1"/>
            <p:nvPr/>
          </p:nvSpPr>
          <p:spPr>
            <a:xfrm>
              <a:off x="-1" y="0"/>
              <a:ext cx="1899685" cy="22692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ctr">
                <a:spcBef>
                  <a:spcPts val="600"/>
                </a:spcBef>
                <a:defRPr>
                  <a:latin typeface="+mj-lt"/>
                  <a:ea typeface="+mj-ea"/>
                  <a:cs typeface="+mj-cs"/>
                  <a:sym typeface="Calibri"/>
                </a:defRPr>
              </a:pPr>
            </a:p>
            <a:p>
              <a:pPr algn="ctr">
                <a:spcBef>
                  <a:spcPts val="600"/>
                </a:spcBef>
                <a:defRPr>
                  <a:latin typeface="+mj-lt"/>
                  <a:ea typeface="+mj-ea"/>
                  <a:cs typeface="+mj-cs"/>
                  <a:sym typeface="Calibri"/>
                </a:defRPr>
              </a:pPr>
            </a:p>
            <a:p>
              <a:pPr algn="ctr">
                <a:spcBef>
                  <a:spcPts val="600"/>
                </a:spcBef>
                <a:defRPr>
                  <a:latin typeface="+mj-lt"/>
                  <a:ea typeface="+mj-ea"/>
                  <a:cs typeface="+mj-cs"/>
                  <a:sym typeface="Calibri"/>
                </a:defRPr>
              </a:pPr>
            </a:p>
            <a:p>
              <a:pPr algn="ctr">
                <a:spcBef>
                  <a:spcPts val="600"/>
                </a:spcBef>
                <a:defRPr>
                  <a:latin typeface="+mj-lt"/>
                  <a:ea typeface="+mj-ea"/>
                  <a:cs typeface="+mj-cs"/>
                  <a:sym typeface="Calibri"/>
                </a:defRPr>
              </a:pPr>
            </a:p>
            <a:p>
              <a:pPr algn="ctr">
                <a:spcBef>
                  <a:spcPts val="400"/>
                </a:spcBef>
                <a:defRPr>
                  <a:latin typeface="+mj-lt"/>
                  <a:ea typeface="+mj-ea"/>
                  <a:cs typeface="+mj-cs"/>
                  <a:sym typeface="Calibri"/>
                </a:defRPr>
              </a:pPr>
              <a:r>
                <a:t>Initiatives / Working Groups / Implementations</a:t>
              </a:r>
            </a:p>
          </p:txBody>
        </p:sp>
      </p:gr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Rectangle 23"/>
          <p:cNvSpPr/>
          <p:nvPr/>
        </p:nvSpPr>
        <p:spPr>
          <a:xfrm>
            <a:off x="2300666" y="1886986"/>
            <a:ext cx="4094724" cy="1986229"/>
          </a:xfrm>
          <a:prstGeom prst="rect">
            <a:avLst/>
          </a:prstGeom>
          <a:solidFill>
            <a:srgbClr val="B3D8FE"/>
          </a:solidFill>
          <a:ln w="25400">
            <a:solidFill>
              <a:srgbClr val="012E5D"/>
            </a:solidFill>
          </a:ln>
        </p:spPr>
        <p:txBody>
          <a:bodyPr lIns="45719" rIns="45719" anchor="ctr"/>
          <a:lstStyle/>
          <a:p>
            <a:pPr algn="ctr">
              <a:defRPr sz="1300">
                <a:solidFill>
                  <a:srgbClr val="FFFFFF"/>
                </a:solidFill>
              </a:defRPr>
            </a:pPr>
          </a:p>
        </p:txBody>
      </p:sp>
      <p:grpSp>
        <p:nvGrpSpPr>
          <p:cNvPr id="234" name="Rectangle 3"/>
          <p:cNvGrpSpPr/>
          <p:nvPr/>
        </p:nvGrpSpPr>
        <p:grpSpPr>
          <a:xfrm>
            <a:off x="2405563" y="2118664"/>
            <a:ext cx="3881890" cy="795788"/>
            <a:chOff x="0" y="0"/>
            <a:chExt cx="3881889" cy="795786"/>
          </a:xfrm>
        </p:grpSpPr>
        <p:sp>
          <p:nvSpPr>
            <p:cNvPr id="232" name="Rectangle"/>
            <p:cNvSpPr/>
            <p:nvPr/>
          </p:nvSpPr>
          <p:spPr>
            <a:xfrm>
              <a:off x="-1" y="0"/>
              <a:ext cx="3881891" cy="795787"/>
            </a:xfrm>
            <a:prstGeom prst="rect">
              <a:avLst/>
            </a:prstGeom>
            <a:solidFill>
              <a:srgbClr val="C4BFEF"/>
            </a:solidFill>
            <a:ln w="25400" cap="flat">
              <a:solidFill>
                <a:srgbClr val="012E5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33" name="FHIM Content Requirements UML Class Model…"/>
            <p:cNvSpPr txBox="1"/>
            <p:nvPr/>
          </p:nvSpPr>
          <p:spPr>
            <a:xfrm>
              <a:off x="-1" y="148973"/>
              <a:ext cx="3881891" cy="497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sz="1300">
                  <a:latin typeface="Adobe Caslon Pro"/>
                  <a:ea typeface="Adobe Caslon Pro"/>
                  <a:cs typeface="Adobe Caslon Pro"/>
                  <a:sym typeface="Adobe Caslon Pro"/>
                </a:defRPr>
              </a:pPr>
              <a:r>
                <a:t>FHIM</a:t>
              </a:r>
              <a:r>
                <a:rPr b="0"/>
                <a:t> Content Requirements UML Class Model</a:t>
              </a:r>
              <a:endParaRPr>
                <a:solidFill>
                  <a:srgbClr val="FFFFFF"/>
                </a:solidFill>
              </a:endParaRPr>
            </a:p>
            <a:p>
              <a:pPr algn="ctr">
                <a:defRPr sz="1300">
                  <a:latin typeface="Adobe Caslon Pro"/>
                  <a:ea typeface="Adobe Caslon Pro"/>
                  <a:cs typeface="Adobe Caslon Pro"/>
                  <a:sym typeface="Adobe Caslon Pro"/>
                </a:defRPr>
              </a:pPr>
              <a:r>
                <a:t>&amp; Terminologies</a:t>
              </a:r>
            </a:p>
          </p:txBody>
        </p:sp>
      </p:grpSp>
      <p:sp>
        <p:nvSpPr>
          <p:cNvPr id="235" name="Bent Arrow 9"/>
          <p:cNvSpPr/>
          <p:nvPr/>
        </p:nvSpPr>
        <p:spPr>
          <a:xfrm rot="5400000">
            <a:off x="2990290" y="1269138"/>
            <a:ext cx="425276" cy="12737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4057"/>
                </a:lnTo>
                <a:cubicBezTo>
                  <a:pt x="0" y="2314"/>
                  <a:pt x="4231" y="901"/>
                  <a:pt x="9450" y="901"/>
                </a:cubicBezTo>
                <a:lnTo>
                  <a:pt x="16200" y="901"/>
                </a:lnTo>
                <a:lnTo>
                  <a:pt x="16200" y="0"/>
                </a:lnTo>
                <a:lnTo>
                  <a:pt x="21600" y="1803"/>
                </a:lnTo>
                <a:lnTo>
                  <a:pt x="16200" y="3606"/>
                </a:lnTo>
                <a:lnTo>
                  <a:pt x="16200" y="2704"/>
                </a:lnTo>
                <a:lnTo>
                  <a:pt x="9450" y="2704"/>
                </a:lnTo>
                <a:cubicBezTo>
                  <a:pt x="7213" y="2704"/>
                  <a:pt x="5400" y="3310"/>
                  <a:pt x="5400" y="4057"/>
                </a:cubicBezTo>
                <a:lnTo>
                  <a:pt x="5400" y="21600"/>
                </a:lnTo>
                <a:close/>
              </a:path>
            </a:pathLst>
          </a:custGeom>
          <a:solidFill>
            <a:srgbClr val="92D050"/>
          </a:solidFill>
          <a:ln w="25400">
            <a:solidFill>
              <a:srgbClr val="000000"/>
            </a:solidFill>
          </a:ln>
        </p:spPr>
        <p:txBody>
          <a:bodyPr lIns="45719" rIns="45719" anchor="ctr"/>
          <a:lstStyle/>
          <a:p>
            <a:pPr algn="ctr">
              <a:defRPr sz="1300">
                <a:solidFill>
                  <a:srgbClr val="FFFFFF"/>
                </a:solidFill>
              </a:defRPr>
            </a:pPr>
          </a:p>
        </p:txBody>
      </p:sp>
      <p:sp>
        <p:nvSpPr>
          <p:cNvPr id="236" name="Bent Arrow 10"/>
          <p:cNvSpPr/>
          <p:nvPr/>
        </p:nvSpPr>
        <p:spPr>
          <a:xfrm flipV="1" rot="5400000">
            <a:off x="5321137" y="1273012"/>
            <a:ext cx="425276" cy="12660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4081"/>
                </a:lnTo>
                <a:cubicBezTo>
                  <a:pt x="0" y="2328"/>
                  <a:pt x="4231" y="907"/>
                  <a:pt x="9450" y="907"/>
                </a:cubicBezTo>
                <a:lnTo>
                  <a:pt x="16200" y="907"/>
                </a:lnTo>
                <a:lnTo>
                  <a:pt x="16200" y="0"/>
                </a:lnTo>
                <a:lnTo>
                  <a:pt x="21600" y="1814"/>
                </a:lnTo>
                <a:lnTo>
                  <a:pt x="16200" y="3628"/>
                </a:lnTo>
                <a:lnTo>
                  <a:pt x="16200" y="2721"/>
                </a:lnTo>
                <a:lnTo>
                  <a:pt x="9450" y="2721"/>
                </a:lnTo>
                <a:cubicBezTo>
                  <a:pt x="7213" y="2721"/>
                  <a:pt x="5400" y="3330"/>
                  <a:pt x="5400" y="4081"/>
                </a:cubicBezTo>
                <a:lnTo>
                  <a:pt x="5400" y="21600"/>
                </a:lnTo>
                <a:close/>
              </a:path>
            </a:pathLst>
          </a:custGeom>
          <a:solidFill>
            <a:srgbClr val="FFFF00"/>
          </a:solidFill>
          <a:ln w="25400">
            <a:solidFill>
              <a:srgbClr val="000000"/>
            </a:solidFill>
          </a:ln>
        </p:spPr>
        <p:txBody>
          <a:bodyPr lIns="45719" rIns="45719" anchor="ctr"/>
          <a:lstStyle/>
          <a:p>
            <a:pPr algn="ctr">
              <a:defRPr sz="1300">
                <a:solidFill>
                  <a:srgbClr val="FFFFFF"/>
                </a:solidFill>
              </a:defRPr>
            </a:pPr>
          </a:p>
        </p:txBody>
      </p:sp>
      <p:grpSp>
        <p:nvGrpSpPr>
          <p:cNvPr id="239" name="Oval 24"/>
          <p:cNvGrpSpPr/>
          <p:nvPr/>
        </p:nvGrpSpPr>
        <p:grpSpPr>
          <a:xfrm>
            <a:off x="676854" y="1222611"/>
            <a:ext cx="1889188" cy="1061052"/>
            <a:chOff x="0" y="0"/>
            <a:chExt cx="1889186" cy="1061050"/>
          </a:xfrm>
        </p:grpSpPr>
        <p:sp>
          <p:nvSpPr>
            <p:cNvPr id="237" name="Oval"/>
            <p:cNvSpPr/>
            <p:nvPr/>
          </p:nvSpPr>
          <p:spPr>
            <a:xfrm>
              <a:off x="-1" y="-1"/>
              <a:ext cx="1889188" cy="1061052"/>
            </a:xfrm>
            <a:prstGeom prst="ellipse">
              <a:avLst/>
            </a:prstGeom>
            <a:solidFill>
              <a:srgbClr val="92D050"/>
            </a:solidFill>
            <a:ln w="25400" cap="flat">
              <a:solidFill>
                <a:srgbClr val="000000"/>
              </a:solidFill>
              <a:prstDash val="solid"/>
              <a:round/>
            </a:ln>
            <a:effectLst/>
          </p:spPr>
          <p:txBody>
            <a:bodyPr wrap="square" lIns="45719" tIns="45719" rIns="45719" bIns="45719" numCol="1" anchor="ctr">
              <a:noAutofit/>
            </a:bodyPr>
            <a:lstStyle/>
            <a:p>
              <a:pPr algn="ctr">
                <a:defRPr sz="1300">
                  <a:latin typeface="Adobe Caslon Pro"/>
                  <a:ea typeface="Adobe Caslon Pro"/>
                  <a:cs typeface="Adobe Caslon Pro"/>
                  <a:sym typeface="Adobe Caslon Pro"/>
                </a:defRPr>
              </a:pPr>
            </a:p>
          </p:txBody>
        </p:sp>
        <p:sp>
          <p:nvSpPr>
            <p:cNvPr id="238" name="Business Driven:  Use Case Requirements Received"/>
            <p:cNvSpPr txBox="1"/>
            <p:nvPr/>
          </p:nvSpPr>
          <p:spPr>
            <a:xfrm>
              <a:off x="276665" y="78404"/>
              <a:ext cx="1335855" cy="904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latin typeface="Adobe Caslon Pro"/>
                  <a:ea typeface="Adobe Caslon Pro"/>
                  <a:cs typeface="Adobe Caslon Pro"/>
                  <a:sym typeface="Adobe Caslon Pro"/>
                </a:defRPr>
              </a:lvl1pPr>
            </a:lstStyle>
            <a:p>
              <a:pPr/>
              <a:r>
                <a:t>Business Driven:  Use Case Requirements Received</a:t>
              </a:r>
            </a:p>
          </p:txBody>
        </p:sp>
      </p:grpSp>
      <p:grpSp>
        <p:nvGrpSpPr>
          <p:cNvPr id="242" name="Oval 25"/>
          <p:cNvGrpSpPr/>
          <p:nvPr/>
        </p:nvGrpSpPr>
        <p:grpSpPr>
          <a:xfrm>
            <a:off x="6166789" y="1206038"/>
            <a:ext cx="1889187" cy="1061052"/>
            <a:chOff x="0" y="0"/>
            <a:chExt cx="1889186" cy="1061050"/>
          </a:xfrm>
        </p:grpSpPr>
        <p:sp>
          <p:nvSpPr>
            <p:cNvPr id="240" name="Oval"/>
            <p:cNvSpPr/>
            <p:nvPr/>
          </p:nvSpPr>
          <p:spPr>
            <a:xfrm>
              <a:off x="-1" y="-1"/>
              <a:ext cx="1889188" cy="1061052"/>
            </a:xfrm>
            <a:prstGeom prst="ellipse">
              <a:avLst/>
            </a:prstGeom>
            <a:solidFill>
              <a:srgbClr val="FFFF00"/>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41" name="Requirements derived from existing specifications"/>
            <p:cNvSpPr txBox="1"/>
            <p:nvPr/>
          </p:nvSpPr>
          <p:spPr>
            <a:xfrm>
              <a:off x="276665" y="78404"/>
              <a:ext cx="1335855" cy="904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latin typeface="Adobe Caslon Pro"/>
                  <a:ea typeface="Adobe Caslon Pro"/>
                  <a:cs typeface="Adobe Caslon Pro"/>
                  <a:sym typeface="Adobe Caslon Pro"/>
                </a:defRPr>
              </a:lvl1pPr>
            </a:lstStyle>
            <a:p>
              <a:pPr/>
              <a:r>
                <a:t>Requirements derived from existing specifications</a:t>
              </a:r>
            </a:p>
          </p:txBody>
        </p:sp>
      </p:grpSp>
      <p:grpSp>
        <p:nvGrpSpPr>
          <p:cNvPr id="245" name="Rectangle 26"/>
          <p:cNvGrpSpPr/>
          <p:nvPr/>
        </p:nvGrpSpPr>
        <p:grpSpPr>
          <a:xfrm>
            <a:off x="4810107" y="4543111"/>
            <a:ext cx="668551" cy="795788"/>
            <a:chOff x="0" y="0"/>
            <a:chExt cx="668549" cy="795786"/>
          </a:xfrm>
        </p:grpSpPr>
        <p:sp>
          <p:nvSpPr>
            <p:cNvPr id="243" name="Rectangle"/>
            <p:cNvSpPr/>
            <p:nvPr/>
          </p:nvSpPr>
          <p:spPr>
            <a:xfrm>
              <a:off x="0" y="0"/>
              <a:ext cx="668550" cy="795787"/>
            </a:xfrm>
            <a:prstGeom prst="rect">
              <a:avLst/>
            </a:prstGeom>
            <a:solidFill>
              <a:srgbClr val="FFFF00"/>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44" name="NIEM IG"/>
            <p:cNvSpPr txBox="1"/>
            <p:nvPr/>
          </p:nvSpPr>
          <p:spPr>
            <a:xfrm>
              <a:off x="0" y="164374"/>
              <a:ext cx="668550" cy="467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pPr/>
              <a:r>
                <a:t>NIEM IG</a:t>
              </a:r>
            </a:p>
          </p:txBody>
        </p:sp>
      </p:grpSp>
      <p:grpSp>
        <p:nvGrpSpPr>
          <p:cNvPr id="248" name="Rectangle 27"/>
          <p:cNvGrpSpPr/>
          <p:nvPr/>
        </p:nvGrpSpPr>
        <p:grpSpPr>
          <a:xfrm>
            <a:off x="4924407" y="4657411"/>
            <a:ext cx="668551" cy="795788"/>
            <a:chOff x="0" y="0"/>
            <a:chExt cx="668549" cy="795786"/>
          </a:xfrm>
        </p:grpSpPr>
        <p:sp>
          <p:nvSpPr>
            <p:cNvPr id="246" name="Rectangle"/>
            <p:cNvSpPr/>
            <p:nvPr/>
          </p:nvSpPr>
          <p:spPr>
            <a:xfrm>
              <a:off x="0" y="0"/>
              <a:ext cx="668550" cy="795787"/>
            </a:xfrm>
            <a:prstGeom prst="rect">
              <a:avLst/>
            </a:prstGeom>
            <a:solidFill>
              <a:srgbClr val="FFFF00"/>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47" name="NIEM IG"/>
            <p:cNvSpPr txBox="1"/>
            <p:nvPr/>
          </p:nvSpPr>
          <p:spPr>
            <a:xfrm>
              <a:off x="0" y="164374"/>
              <a:ext cx="668550" cy="467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pPr/>
              <a:r>
                <a:t>NIEM IG</a:t>
              </a:r>
            </a:p>
          </p:txBody>
        </p:sp>
      </p:grpSp>
      <p:grpSp>
        <p:nvGrpSpPr>
          <p:cNvPr id="251" name="Rectangle 28"/>
          <p:cNvGrpSpPr/>
          <p:nvPr/>
        </p:nvGrpSpPr>
        <p:grpSpPr>
          <a:xfrm>
            <a:off x="5038707" y="4771711"/>
            <a:ext cx="668551" cy="795788"/>
            <a:chOff x="0" y="0"/>
            <a:chExt cx="668549" cy="795786"/>
          </a:xfrm>
        </p:grpSpPr>
        <p:sp>
          <p:nvSpPr>
            <p:cNvPr id="249" name="Rectangle"/>
            <p:cNvSpPr/>
            <p:nvPr/>
          </p:nvSpPr>
          <p:spPr>
            <a:xfrm>
              <a:off x="0" y="0"/>
              <a:ext cx="668550" cy="795787"/>
            </a:xfrm>
            <a:prstGeom prst="rect">
              <a:avLst/>
            </a:prstGeom>
            <a:solidFill>
              <a:srgbClr val="FFFF00"/>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50" name="NIEM IG, etc."/>
            <p:cNvSpPr txBox="1"/>
            <p:nvPr/>
          </p:nvSpPr>
          <p:spPr>
            <a:xfrm>
              <a:off x="0" y="174373"/>
              <a:ext cx="668550"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atin typeface="Adobe Caslon Pro"/>
                  <a:ea typeface="Adobe Caslon Pro"/>
                  <a:cs typeface="Adobe Caslon Pro"/>
                  <a:sym typeface="Adobe Caslon Pro"/>
                </a:defRPr>
              </a:lvl1pPr>
            </a:lstStyle>
            <a:p>
              <a:pPr/>
              <a:r>
                <a:t>NIEM IG, etc.</a:t>
              </a:r>
            </a:p>
          </p:txBody>
        </p:sp>
      </p:grpSp>
      <p:grpSp>
        <p:nvGrpSpPr>
          <p:cNvPr id="254" name="Rectangle 29"/>
          <p:cNvGrpSpPr/>
          <p:nvPr/>
        </p:nvGrpSpPr>
        <p:grpSpPr>
          <a:xfrm>
            <a:off x="3395814" y="4543111"/>
            <a:ext cx="668551" cy="795788"/>
            <a:chOff x="0" y="0"/>
            <a:chExt cx="668549" cy="795786"/>
          </a:xfrm>
        </p:grpSpPr>
        <p:sp>
          <p:nvSpPr>
            <p:cNvPr id="252" name="Rectangle"/>
            <p:cNvSpPr/>
            <p:nvPr/>
          </p:nvSpPr>
          <p:spPr>
            <a:xfrm>
              <a:off x="0" y="0"/>
              <a:ext cx="668550" cy="795787"/>
            </a:xfrm>
            <a:prstGeom prst="rect">
              <a:avLst/>
            </a:prstGeom>
            <a:solidFill>
              <a:schemeClr val="accent3"/>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53" name="NIEM IG"/>
            <p:cNvSpPr txBox="1"/>
            <p:nvPr/>
          </p:nvSpPr>
          <p:spPr>
            <a:xfrm>
              <a:off x="0" y="164374"/>
              <a:ext cx="668550" cy="467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pPr/>
              <a:r>
                <a:t>NIEM IG</a:t>
              </a:r>
            </a:p>
          </p:txBody>
        </p:sp>
      </p:grpSp>
      <p:grpSp>
        <p:nvGrpSpPr>
          <p:cNvPr id="257" name="Rectangle 30"/>
          <p:cNvGrpSpPr/>
          <p:nvPr/>
        </p:nvGrpSpPr>
        <p:grpSpPr>
          <a:xfrm>
            <a:off x="3510114" y="4657411"/>
            <a:ext cx="668551" cy="795788"/>
            <a:chOff x="0" y="0"/>
            <a:chExt cx="668549" cy="795786"/>
          </a:xfrm>
        </p:grpSpPr>
        <p:sp>
          <p:nvSpPr>
            <p:cNvPr id="255" name="Rectangle"/>
            <p:cNvSpPr/>
            <p:nvPr/>
          </p:nvSpPr>
          <p:spPr>
            <a:xfrm>
              <a:off x="0" y="0"/>
              <a:ext cx="668550" cy="795787"/>
            </a:xfrm>
            <a:prstGeom prst="rect">
              <a:avLst/>
            </a:prstGeom>
            <a:solidFill>
              <a:schemeClr val="accent3"/>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56" name="NIEM IG"/>
            <p:cNvSpPr txBox="1"/>
            <p:nvPr/>
          </p:nvSpPr>
          <p:spPr>
            <a:xfrm>
              <a:off x="0" y="164374"/>
              <a:ext cx="668550" cy="467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pPr/>
              <a:r>
                <a:t>NIEM IG</a:t>
              </a:r>
            </a:p>
          </p:txBody>
        </p:sp>
      </p:grpSp>
      <p:grpSp>
        <p:nvGrpSpPr>
          <p:cNvPr id="260" name="Rectangle 31"/>
          <p:cNvGrpSpPr/>
          <p:nvPr/>
        </p:nvGrpSpPr>
        <p:grpSpPr>
          <a:xfrm>
            <a:off x="3624414" y="4768285"/>
            <a:ext cx="668551" cy="802641"/>
            <a:chOff x="0" y="0"/>
            <a:chExt cx="668549" cy="802640"/>
          </a:xfrm>
        </p:grpSpPr>
        <p:sp>
          <p:nvSpPr>
            <p:cNvPr id="258" name="Rectangle"/>
            <p:cNvSpPr/>
            <p:nvPr/>
          </p:nvSpPr>
          <p:spPr>
            <a:xfrm>
              <a:off x="0" y="3426"/>
              <a:ext cx="668550" cy="795788"/>
            </a:xfrm>
            <a:prstGeom prst="rect">
              <a:avLst/>
            </a:prstGeom>
            <a:solidFill>
              <a:schemeClr val="accent3"/>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59" name="FHIR IG, Java, JSON"/>
            <p:cNvSpPr txBox="1"/>
            <p:nvPr/>
          </p:nvSpPr>
          <p:spPr>
            <a:xfrm>
              <a:off x="0" y="0"/>
              <a:ext cx="668550" cy="8026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atin typeface="Adobe Caslon Pro"/>
                  <a:ea typeface="Adobe Caslon Pro"/>
                  <a:cs typeface="Adobe Caslon Pro"/>
                  <a:sym typeface="Adobe Caslon Pro"/>
                </a:defRPr>
              </a:lvl1pPr>
            </a:lstStyle>
            <a:p>
              <a:pPr/>
              <a:r>
                <a:t>FHIR IG, Java, JSON</a:t>
              </a:r>
            </a:p>
          </p:txBody>
        </p:sp>
      </p:grpSp>
      <p:grpSp>
        <p:nvGrpSpPr>
          <p:cNvPr id="263" name="Rectangle 32"/>
          <p:cNvGrpSpPr/>
          <p:nvPr/>
        </p:nvGrpSpPr>
        <p:grpSpPr>
          <a:xfrm>
            <a:off x="1995903" y="4553813"/>
            <a:ext cx="668551" cy="795788"/>
            <a:chOff x="0" y="0"/>
            <a:chExt cx="668549" cy="795786"/>
          </a:xfrm>
        </p:grpSpPr>
        <p:sp>
          <p:nvSpPr>
            <p:cNvPr id="261" name="Rectangle"/>
            <p:cNvSpPr/>
            <p:nvPr/>
          </p:nvSpPr>
          <p:spPr>
            <a:xfrm>
              <a:off x="0" y="0"/>
              <a:ext cx="668550" cy="795787"/>
            </a:xfrm>
            <a:prstGeom prst="rect">
              <a:avLst/>
            </a:prstGeom>
            <a:solidFill>
              <a:srgbClr val="92D050"/>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62" name="NIEM IG"/>
            <p:cNvSpPr txBox="1"/>
            <p:nvPr/>
          </p:nvSpPr>
          <p:spPr>
            <a:xfrm>
              <a:off x="0" y="164374"/>
              <a:ext cx="668550" cy="467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pPr/>
              <a:r>
                <a:t>NIEM IG</a:t>
              </a:r>
            </a:p>
          </p:txBody>
        </p:sp>
      </p:grpSp>
      <p:grpSp>
        <p:nvGrpSpPr>
          <p:cNvPr id="266" name="Rectangle 33"/>
          <p:cNvGrpSpPr/>
          <p:nvPr/>
        </p:nvGrpSpPr>
        <p:grpSpPr>
          <a:xfrm>
            <a:off x="2110203" y="4668113"/>
            <a:ext cx="668551" cy="795788"/>
            <a:chOff x="0" y="0"/>
            <a:chExt cx="668549" cy="795786"/>
          </a:xfrm>
        </p:grpSpPr>
        <p:sp>
          <p:nvSpPr>
            <p:cNvPr id="264" name="Rectangle"/>
            <p:cNvSpPr/>
            <p:nvPr/>
          </p:nvSpPr>
          <p:spPr>
            <a:xfrm>
              <a:off x="0" y="0"/>
              <a:ext cx="668550" cy="795787"/>
            </a:xfrm>
            <a:prstGeom prst="rect">
              <a:avLst/>
            </a:prstGeom>
            <a:solidFill>
              <a:srgbClr val="92D050"/>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65" name="NIEM IG"/>
            <p:cNvSpPr txBox="1"/>
            <p:nvPr/>
          </p:nvSpPr>
          <p:spPr>
            <a:xfrm>
              <a:off x="0" y="164374"/>
              <a:ext cx="668550" cy="467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pPr/>
              <a:r>
                <a:t>NIEM IG</a:t>
              </a:r>
            </a:p>
          </p:txBody>
        </p:sp>
      </p:grpSp>
      <p:grpSp>
        <p:nvGrpSpPr>
          <p:cNvPr id="269" name="Rectangle 34"/>
          <p:cNvGrpSpPr/>
          <p:nvPr/>
        </p:nvGrpSpPr>
        <p:grpSpPr>
          <a:xfrm>
            <a:off x="2224503" y="4782413"/>
            <a:ext cx="668551" cy="795788"/>
            <a:chOff x="0" y="0"/>
            <a:chExt cx="668549" cy="795786"/>
          </a:xfrm>
        </p:grpSpPr>
        <p:sp>
          <p:nvSpPr>
            <p:cNvPr id="267" name="Rectangle"/>
            <p:cNvSpPr/>
            <p:nvPr/>
          </p:nvSpPr>
          <p:spPr>
            <a:xfrm>
              <a:off x="0" y="0"/>
              <a:ext cx="668550" cy="795787"/>
            </a:xfrm>
            <a:prstGeom prst="rect">
              <a:avLst/>
            </a:prstGeom>
            <a:solidFill>
              <a:srgbClr val="92D050"/>
            </a:solidFill>
            <a:ln w="25400" cap="flat">
              <a:solidFill>
                <a:srgbClr val="000000"/>
              </a:solidFill>
              <a:prstDash val="solid"/>
              <a:round/>
            </a:ln>
            <a:effectLst/>
          </p:spPr>
          <p:txBody>
            <a:bodyPr wrap="square" lIns="45719" tIns="45719" rIns="45719" bIns="45719" numCol="1" anchor="ctr">
              <a:noAutofit/>
            </a:bodyPr>
            <a:lstStyle/>
            <a:p>
              <a:pPr algn="ctr">
                <a:defRPr sz="1200">
                  <a:latin typeface="Adobe Caslon Pro"/>
                  <a:ea typeface="Adobe Caslon Pro"/>
                  <a:cs typeface="Adobe Caslon Pro"/>
                  <a:sym typeface="Adobe Caslon Pro"/>
                </a:defRPr>
              </a:pPr>
            </a:p>
          </p:txBody>
        </p:sp>
        <p:sp>
          <p:nvSpPr>
            <p:cNvPr id="268" name="CDA IG, Java, XML"/>
            <p:cNvSpPr txBox="1"/>
            <p:nvPr/>
          </p:nvSpPr>
          <p:spPr>
            <a:xfrm>
              <a:off x="0" y="85473"/>
              <a:ext cx="668550"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atin typeface="Adobe Caslon Pro"/>
                  <a:ea typeface="Adobe Caslon Pro"/>
                  <a:cs typeface="Adobe Caslon Pro"/>
                  <a:sym typeface="Adobe Caslon Pro"/>
                </a:defRPr>
              </a:lvl1pPr>
            </a:lstStyle>
            <a:p>
              <a:pPr/>
              <a:r>
                <a:t>CDA IG, Java, XML</a:t>
              </a:r>
            </a:p>
          </p:txBody>
        </p:sp>
      </p:grpSp>
      <p:sp>
        <p:nvSpPr>
          <p:cNvPr id="270" name="Rectangle 19"/>
          <p:cNvSpPr/>
          <p:nvPr/>
        </p:nvSpPr>
        <p:spPr>
          <a:xfrm>
            <a:off x="1527056" y="3006108"/>
            <a:ext cx="5775824" cy="1501148"/>
          </a:xfrm>
          <a:prstGeom prst="rect">
            <a:avLst/>
          </a:prstGeom>
          <a:solidFill>
            <a:srgbClr val="B3D8FE"/>
          </a:solidFill>
          <a:ln w="25400">
            <a:solidFill>
              <a:srgbClr val="012E5D"/>
            </a:solidFill>
          </a:ln>
        </p:spPr>
        <p:txBody>
          <a:bodyPr lIns="45719" rIns="45719" anchor="ctr"/>
          <a:lstStyle/>
          <a:p>
            <a:pPr algn="ctr">
              <a:defRPr sz="1300">
                <a:solidFill>
                  <a:srgbClr val="FFFFFF"/>
                </a:solidFill>
              </a:defRPr>
            </a:pPr>
          </a:p>
        </p:txBody>
      </p:sp>
      <p:grpSp>
        <p:nvGrpSpPr>
          <p:cNvPr id="273" name="Down Arrow 22"/>
          <p:cNvGrpSpPr/>
          <p:nvPr/>
        </p:nvGrpSpPr>
        <p:grpSpPr>
          <a:xfrm>
            <a:off x="3053681" y="3505308"/>
            <a:ext cx="1497617" cy="957534"/>
            <a:chOff x="0" y="0"/>
            <a:chExt cx="1497616" cy="957533"/>
          </a:xfrm>
        </p:grpSpPr>
        <p:sp>
          <p:nvSpPr>
            <p:cNvPr id="271" name="Shape"/>
            <p:cNvSpPr/>
            <p:nvPr/>
          </p:nvSpPr>
          <p:spPr>
            <a:xfrm>
              <a:off x="-1" y="-1"/>
              <a:ext cx="1497617" cy="9575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chemeClr val="accent3"/>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72" name="UML Profile: FHIR"/>
            <p:cNvSpPr txBox="1"/>
            <p:nvPr/>
          </p:nvSpPr>
          <p:spPr>
            <a:xfrm>
              <a:off x="374403" y="46655"/>
              <a:ext cx="748810" cy="624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atin typeface="Adobe Caslon Pro"/>
                  <a:ea typeface="Adobe Caslon Pro"/>
                  <a:cs typeface="Adobe Caslon Pro"/>
                  <a:sym typeface="Adobe Caslon Pro"/>
                </a:defRPr>
              </a:lvl1pPr>
            </a:lstStyle>
            <a:p>
              <a:pPr/>
              <a:r>
                <a:t>UML Profile: FHIR </a:t>
              </a:r>
            </a:p>
          </p:txBody>
        </p:sp>
      </p:grpSp>
      <p:grpSp>
        <p:nvGrpSpPr>
          <p:cNvPr id="276" name="Down Arrow 35"/>
          <p:cNvGrpSpPr/>
          <p:nvPr/>
        </p:nvGrpSpPr>
        <p:grpSpPr>
          <a:xfrm>
            <a:off x="4457188" y="3505308"/>
            <a:ext cx="1508094" cy="957534"/>
            <a:chOff x="0" y="0"/>
            <a:chExt cx="1508093" cy="957533"/>
          </a:xfrm>
        </p:grpSpPr>
        <p:sp>
          <p:nvSpPr>
            <p:cNvPr id="274" name="Shape"/>
            <p:cNvSpPr/>
            <p:nvPr/>
          </p:nvSpPr>
          <p:spPr>
            <a:xfrm>
              <a:off x="-1" y="-1"/>
              <a:ext cx="1508095" cy="9575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rgbClr val="FFFF00"/>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75" name="UML Profile: NIEM"/>
            <p:cNvSpPr txBox="1"/>
            <p:nvPr/>
          </p:nvSpPr>
          <p:spPr>
            <a:xfrm>
              <a:off x="377023" y="46655"/>
              <a:ext cx="754047" cy="624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atin typeface="Adobe Caslon Pro"/>
                  <a:ea typeface="Adobe Caslon Pro"/>
                  <a:cs typeface="Adobe Caslon Pro"/>
                  <a:sym typeface="Adobe Caslon Pro"/>
                </a:defRPr>
              </a:lvl1pPr>
            </a:lstStyle>
            <a:p>
              <a:pPr/>
              <a:r>
                <a:t>UML Profile: NIEM </a:t>
              </a:r>
            </a:p>
          </p:txBody>
        </p:sp>
      </p:grpSp>
      <p:sp>
        <p:nvSpPr>
          <p:cNvPr id="277" name="TextBox 2"/>
          <p:cNvSpPr txBox="1"/>
          <p:nvPr/>
        </p:nvSpPr>
        <p:spPr>
          <a:xfrm>
            <a:off x="3866317" y="3058429"/>
            <a:ext cx="1526625" cy="29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300">
                <a:latin typeface="Adobe Caslon Pro"/>
                <a:ea typeface="Adobe Caslon Pro"/>
                <a:cs typeface="Adobe Caslon Pro"/>
                <a:sym typeface="Adobe Caslon Pro"/>
              </a:defRPr>
            </a:lvl1pPr>
          </a:lstStyle>
          <a:p>
            <a:pPr/>
            <a:r>
              <a:t>MDHT / MDMI</a:t>
            </a:r>
          </a:p>
        </p:txBody>
      </p:sp>
      <p:grpSp>
        <p:nvGrpSpPr>
          <p:cNvPr id="280" name="Down Arrow 36"/>
          <p:cNvGrpSpPr/>
          <p:nvPr/>
        </p:nvGrpSpPr>
        <p:grpSpPr>
          <a:xfrm>
            <a:off x="1548705" y="3505308"/>
            <a:ext cx="1602551" cy="957534"/>
            <a:chOff x="0" y="0"/>
            <a:chExt cx="1602550" cy="957533"/>
          </a:xfrm>
        </p:grpSpPr>
        <p:sp>
          <p:nvSpPr>
            <p:cNvPr id="278" name="Shape"/>
            <p:cNvSpPr/>
            <p:nvPr/>
          </p:nvSpPr>
          <p:spPr>
            <a:xfrm>
              <a:off x="-1" y="-1"/>
              <a:ext cx="1602551" cy="9575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rgbClr val="92D050"/>
            </a:solidFill>
            <a:ln w="25400" cap="flat">
              <a:solidFill>
                <a:srgbClr val="000000"/>
              </a:solidFill>
              <a:prstDash val="solid"/>
              <a:round/>
            </a:ln>
            <a:effectLst/>
          </p:spPr>
          <p:txBody>
            <a:bodyPr wrap="square" lIns="45719" tIns="45719" rIns="45719" bIns="45719" numCol="1" anchor="ctr">
              <a:noAutofit/>
            </a:bodyPr>
            <a:lstStyle/>
            <a:p>
              <a:pPr algn="ctr">
                <a:defRPr sz="1200">
                  <a:latin typeface="Adobe Caslon Pro"/>
                  <a:ea typeface="Adobe Caslon Pro"/>
                  <a:cs typeface="Adobe Caslon Pro"/>
                  <a:sym typeface="Adobe Caslon Pro"/>
                </a:defRPr>
              </a:pPr>
            </a:p>
          </p:txBody>
        </p:sp>
        <p:sp>
          <p:nvSpPr>
            <p:cNvPr id="279" name="UML Profile: CDA"/>
            <p:cNvSpPr txBox="1"/>
            <p:nvPr/>
          </p:nvSpPr>
          <p:spPr>
            <a:xfrm>
              <a:off x="400637" y="46655"/>
              <a:ext cx="801277" cy="624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atin typeface="Adobe Caslon Pro"/>
                  <a:ea typeface="Adobe Caslon Pro"/>
                  <a:cs typeface="Adobe Caslon Pro"/>
                  <a:sym typeface="Adobe Caslon Pro"/>
                </a:defRPr>
              </a:lvl1pPr>
            </a:lstStyle>
            <a:p>
              <a:pPr/>
              <a:r>
                <a:t>UML Profile: CDA </a:t>
              </a:r>
            </a:p>
          </p:txBody>
        </p:sp>
      </p:grpSp>
      <p:sp>
        <p:nvSpPr>
          <p:cNvPr id="281" name="Down Arrow 21"/>
          <p:cNvSpPr/>
          <p:nvPr/>
        </p:nvSpPr>
        <p:spPr>
          <a:xfrm rot="9065922">
            <a:off x="7731383" y="2087220"/>
            <a:ext cx="435270" cy="9117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443"/>
                </a:moveTo>
                <a:lnTo>
                  <a:pt x="5400" y="16443"/>
                </a:lnTo>
                <a:lnTo>
                  <a:pt x="5400" y="0"/>
                </a:lnTo>
                <a:lnTo>
                  <a:pt x="16200" y="0"/>
                </a:lnTo>
                <a:lnTo>
                  <a:pt x="16200" y="16443"/>
                </a:lnTo>
                <a:lnTo>
                  <a:pt x="21600" y="16443"/>
                </a:lnTo>
                <a:lnTo>
                  <a:pt x="10800" y="21600"/>
                </a:lnTo>
                <a:close/>
              </a:path>
            </a:pathLst>
          </a:custGeom>
          <a:solidFill>
            <a:srgbClr val="00B0F0"/>
          </a:solidFill>
          <a:ln w="25400">
            <a:solidFill>
              <a:srgbClr val="000000"/>
            </a:solidFill>
          </a:ln>
        </p:spPr>
        <p:txBody>
          <a:bodyPr lIns="45719" rIns="45719" anchor="ctr"/>
          <a:lstStyle/>
          <a:p>
            <a:pPr algn="ctr">
              <a:defRPr sz="1300">
                <a:solidFill>
                  <a:srgbClr val="FFFFFF"/>
                </a:solidFill>
              </a:defRPr>
            </a:pPr>
          </a:p>
        </p:txBody>
      </p:sp>
      <p:grpSp>
        <p:nvGrpSpPr>
          <p:cNvPr id="284" name="Oval 37"/>
          <p:cNvGrpSpPr/>
          <p:nvPr/>
        </p:nvGrpSpPr>
        <p:grpSpPr>
          <a:xfrm>
            <a:off x="7302879" y="2507931"/>
            <a:ext cx="1841121" cy="1149671"/>
            <a:chOff x="0" y="0"/>
            <a:chExt cx="1841119" cy="1149670"/>
          </a:xfrm>
        </p:grpSpPr>
        <p:sp>
          <p:nvSpPr>
            <p:cNvPr id="282" name="Oval"/>
            <p:cNvSpPr/>
            <p:nvPr/>
          </p:nvSpPr>
          <p:spPr>
            <a:xfrm>
              <a:off x="0" y="-1"/>
              <a:ext cx="1841120" cy="1149672"/>
            </a:xfrm>
            <a:prstGeom prst="ellipse">
              <a:avLst/>
            </a:prstGeom>
            <a:solidFill>
              <a:srgbClr val="00B0F0"/>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83" name="CIMI modeled clinical requirements"/>
            <p:cNvSpPr txBox="1"/>
            <p:nvPr/>
          </p:nvSpPr>
          <p:spPr>
            <a:xfrm>
              <a:off x="269625" y="246065"/>
              <a:ext cx="1301870" cy="657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lvl1pPr>
            </a:lstStyle>
            <a:p>
              <a:pPr/>
              <a:r>
                <a:t>CIMI modeled clinical requirements</a:t>
              </a:r>
            </a:p>
          </p:txBody>
        </p:sp>
      </p:grpSp>
      <p:grpSp>
        <p:nvGrpSpPr>
          <p:cNvPr id="287" name="Down Arrow 38"/>
          <p:cNvGrpSpPr/>
          <p:nvPr/>
        </p:nvGrpSpPr>
        <p:grpSpPr>
          <a:xfrm>
            <a:off x="5897098" y="3505306"/>
            <a:ext cx="1437682" cy="957534"/>
            <a:chOff x="0" y="0"/>
            <a:chExt cx="1437681" cy="957533"/>
          </a:xfrm>
        </p:grpSpPr>
        <p:sp>
          <p:nvSpPr>
            <p:cNvPr id="285" name="Shape"/>
            <p:cNvSpPr/>
            <p:nvPr/>
          </p:nvSpPr>
          <p:spPr>
            <a:xfrm>
              <a:off x="-1" y="-1"/>
              <a:ext cx="1437682" cy="9575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rgbClr val="F98A9B"/>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86" name="UML Profile: CIMI"/>
            <p:cNvSpPr txBox="1"/>
            <p:nvPr/>
          </p:nvSpPr>
          <p:spPr>
            <a:xfrm>
              <a:off x="359419" y="46655"/>
              <a:ext cx="718843" cy="624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atin typeface="Adobe Caslon Pro"/>
                  <a:ea typeface="Adobe Caslon Pro"/>
                  <a:cs typeface="Adobe Caslon Pro"/>
                  <a:sym typeface="Adobe Caslon Pro"/>
                </a:defRPr>
              </a:lvl1pPr>
            </a:lstStyle>
            <a:p>
              <a:pPr/>
              <a:r>
                <a:t>UML Profile: CIMI </a:t>
              </a:r>
            </a:p>
          </p:txBody>
        </p:sp>
      </p:grpSp>
      <p:grpSp>
        <p:nvGrpSpPr>
          <p:cNvPr id="290" name="Rectangle 39"/>
          <p:cNvGrpSpPr/>
          <p:nvPr/>
        </p:nvGrpSpPr>
        <p:grpSpPr>
          <a:xfrm>
            <a:off x="6208810" y="4709964"/>
            <a:ext cx="668551" cy="795788"/>
            <a:chOff x="0" y="0"/>
            <a:chExt cx="668549" cy="795786"/>
          </a:xfrm>
        </p:grpSpPr>
        <p:sp>
          <p:nvSpPr>
            <p:cNvPr id="288" name="Rectangle"/>
            <p:cNvSpPr/>
            <p:nvPr/>
          </p:nvSpPr>
          <p:spPr>
            <a:xfrm>
              <a:off x="0" y="0"/>
              <a:ext cx="668550" cy="795787"/>
            </a:xfrm>
            <a:prstGeom prst="rect">
              <a:avLst/>
            </a:prstGeom>
            <a:solidFill>
              <a:srgbClr val="F98A9B"/>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89" name="CIMI ADL"/>
            <p:cNvSpPr txBox="1"/>
            <p:nvPr/>
          </p:nvSpPr>
          <p:spPr>
            <a:xfrm>
              <a:off x="0" y="174373"/>
              <a:ext cx="668550"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atin typeface="Adobe Caslon Pro"/>
                  <a:ea typeface="Adobe Caslon Pro"/>
                  <a:cs typeface="Adobe Caslon Pro"/>
                  <a:sym typeface="Adobe Caslon Pro"/>
                </a:defRPr>
              </a:lvl1pPr>
            </a:lstStyle>
            <a:p>
              <a:pPr/>
              <a:r>
                <a:t>CIMI ADL</a:t>
              </a:r>
            </a:p>
          </p:txBody>
        </p:sp>
      </p:grpSp>
      <p:sp>
        <p:nvSpPr>
          <p:cNvPr id="291" name="Curved Connector 40"/>
          <p:cNvSpPr/>
          <p:nvPr/>
        </p:nvSpPr>
        <p:spPr>
          <a:xfrm rot="5400000">
            <a:off x="5845228" y="5143208"/>
            <a:ext cx="367702" cy="11214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0800" y="0"/>
                  <a:pt x="21600" y="5400"/>
                  <a:pt x="21600" y="10800"/>
                </a:cubicBezTo>
                <a:cubicBezTo>
                  <a:pt x="21600" y="16200"/>
                  <a:pt x="11814" y="21600"/>
                  <a:pt x="2027" y="21600"/>
                </a:cubicBezTo>
              </a:path>
            </a:pathLst>
          </a:custGeom>
          <a:ln w="38100">
            <a:solidFill>
              <a:srgbClr val="FFFF00"/>
            </a:solidFill>
            <a:tailEnd type="triangle"/>
          </a:ln>
          <a:effectLst>
            <a:outerShdw sx="100000" sy="100000" kx="0" ky="0" algn="b" rotWithShape="0" blurRad="38100" dist="23000" dir="5400000">
              <a:srgbClr val="000000">
                <a:alpha val="35000"/>
              </a:srgbClr>
            </a:outerShdw>
          </a:effectLst>
        </p:spPr>
        <p:txBody>
          <a:bodyPr lIns="45719" rIns="45719"/>
          <a:lstStyle/>
          <a:p>
            <a:pPr/>
          </a:p>
        </p:txBody>
      </p:sp>
      <p:sp>
        <p:nvSpPr>
          <p:cNvPr id="292" name="Curved Connector 41"/>
          <p:cNvSpPr/>
          <p:nvPr/>
        </p:nvSpPr>
        <p:spPr>
          <a:xfrm rot="5400000">
            <a:off x="5045128" y="4478974"/>
            <a:ext cx="503568" cy="25857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0800" y="0"/>
                  <a:pt x="21600" y="5400"/>
                  <a:pt x="21600" y="10800"/>
                </a:cubicBezTo>
                <a:cubicBezTo>
                  <a:pt x="21600" y="16200"/>
                  <a:pt x="11540" y="21600"/>
                  <a:pt x="1480" y="21600"/>
                </a:cubicBezTo>
              </a:path>
            </a:pathLst>
          </a:custGeom>
          <a:ln w="38100">
            <a:solidFill>
              <a:schemeClr val="accent3"/>
            </a:solidFill>
            <a:tailEnd type="triangle"/>
          </a:ln>
          <a:effectLst>
            <a:outerShdw sx="100000" sy="100000" kx="0" ky="0" algn="b" rotWithShape="0" blurRad="38100" dist="23000" dir="5400000">
              <a:srgbClr val="000000">
                <a:alpha val="35000"/>
              </a:srgbClr>
            </a:outerShdw>
          </a:effectLst>
        </p:spPr>
        <p:txBody>
          <a:bodyPr lIns="45719" rIns="45719"/>
          <a:lstStyle/>
          <a:p>
            <a:pPr/>
          </a:p>
        </p:txBody>
      </p:sp>
      <p:sp>
        <p:nvSpPr>
          <p:cNvPr id="293" name="Curved Connector 42"/>
          <p:cNvSpPr/>
          <p:nvPr/>
        </p:nvSpPr>
        <p:spPr>
          <a:xfrm rot="5400000">
            <a:off x="4253095" y="3709630"/>
            <a:ext cx="535782" cy="41471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0800" y="0"/>
                  <a:pt x="21600" y="5400"/>
                  <a:pt x="21600" y="10800"/>
                </a:cubicBezTo>
                <a:cubicBezTo>
                  <a:pt x="21600" y="16200"/>
                  <a:pt x="10992" y="21600"/>
                  <a:pt x="384" y="21600"/>
                </a:cubicBezTo>
              </a:path>
            </a:pathLst>
          </a:custGeom>
          <a:ln w="38100">
            <a:solidFill>
              <a:srgbClr val="92D050"/>
            </a:solidFill>
            <a:tailEnd type="triangle"/>
          </a:ln>
          <a:effectLst>
            <a:outerShdw sx="100000" sy="100000" kx="0" ky="0" algn="b" rotWithShape="0" blurRad="38100" dist="23000" dir="5400000">
              <a:srgbClr val="000000">
                <a:alpha val="35000"/>
              </a:srgbClr>
            </a:outerShdw>
          </a:effectLst>
        </p:spPr>
        <p:txBody>
          <a:bodyPr lIns="45719" rIns="45719"/>
          <a:lstStyle/>
          <a:p>
            <a:pPr/>
          </a:p>
        </p:txBody>
      </p:sp>
      <p:grpSp>
        <p:nvGrpSpPr>
          <p:cNvPr id="296" name="Oval 43"/>
          <p:cNvGrpSpPr/>
          <p:nvPr/>
        </p:nvGrpSpPr>
        <p:grpSpPr>
          <a:xfrm>
            <a:off x="4875421" y="5833531"/>
            <a:ext cx="1519971" cy="576785"/>
            <a:chOff x="0" y="0"/>
            <a:chExt cx="1519970" cy="576783"/>
          </a:xfrm>
        </p:grpSpPr>
        <p:sp>
          <p:nvSpPr>
            <p:cNvPr id="294" name="Oval"/>
            <p:cNvSpPr/>
            <p:nvPr/>
          </p:nvSpPr>
          <p:spPr>
            <a:xfrm>
              <a:off x="-1" y="0"/>
              <a:ext cx="1519972" cy="576784"/>
            </a:xfrm>
            <a:prstGeom prst="ellipse">
              <a:avLst/>
            </a:prstGeom>
            <a:solidFill>
              <a:srgbClr val="C00000"/>
            </a:solidFill>
            <a:ln w="25400" cap="flat">
              <a:solidFill>
                <a:srgbClr val="000000"/>
              </a:solidFill>
              <a:prstDash val="solid"/>
              <a:round/>
            </a:ln>
            <a:effectLst/>
          </p:spPr>
          <p:txBody>
            <a:bodyPr wrap="square" lIns="45719" tIns="45719" rIns="45719" bIns="45719" numCol="1" anchor="ctr">
              <a:noAutofit/>
            </a:bodyPr>
            <a:lstStyle/>
            <a:p>
              <a:pPr algn="ctr"/>
            </a:p>
          </p:txBody>
        </p:sp>
        <p:sp>
          <p:nvSpPr>
            <p:cNvPr id="295" name="Translators"/>
            <p:cNvSpPr txBox="1"/>
            <p:nvPr/>
          </p:nvSpPr>
          <p:spPr>
            <a:xfrm>
              <a:off x="222593" y="161552"/>
              <a:ext cx="1074783" cy="2536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4290" tIns="34290" rIns="34290" bIns="34290" numCol="1" anchor="ctr">
              <a:spAutoFit/>
            </a:bodyPr>
            <a:lstStyle>
              <a:lvl1pPr algn="ctr">
                <a:defRPr b="1" sz="1300">
                  <a:solidFill>
                    <a:srgbClr val="FFFFFF"/>
                  </a:solidFill>
                </a:defRPr>
              </a:lvl1pPr>
            </a:lstStyle>
            <a:p>
              <a:pPr/>
              <a:r>
                <a:t>Translators</a:t>
              </a:r>
            </a:p>
          </p:txBody>
        </p:sp>
      </p:grpSp>
      <p:sp>
        <p:nvSpPr>
          <p:cNvPr id="297" name="Curved Connector 44"/>
          <p:cNvSpPr/>
          <p:nvPr/>
        </p:nvSpPr>
        <p:spPr>
          <a:xfrm flipH="1" flipV="1" rot="5400000">
            <a:off x="6429954" y="3844261"/>
            <a:ext cx="1980147" cy="16068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0" y="0"/>
                </a:moveTo>
                <a:cubicBezTo>
                  <a:pt x="720" y="0"/>
                  <a:pt x="0" y="5400"/>
                  <a:pt x="0" y="10800"/>
                </a:cubicBezTo>
                <a:cubicBezTo>
                  <a:pt x="0" y="16200"/>
                  <a:pt x="10800" y="21600"/>
                  <a:pt x="21600" y="21600"/>
                </a:cubicBezTo>
              </a:path>
            </a:pathLst>
          </a:custGeom>
          <a:ln w="38100">
            <a:solidFill>
              <a:srgbClr val="00B0F0"/>
            </a:solidFill>
            <a:tailEnd type="triangle"/>
          </a:ln>
          <a:effectLst>
            <a:outerShdw sx="100000" sy="100000" kx="0" ky="0" algn="b" rotWithShape="0" blurRad="38100" dist="23000" dir="5400000">
              <a:srgbClr val="000000">
                <a:alpha val="35000"/>
              </a:srgbClr>
            </a:outerShdw>
          </a:effectLst>
        </p:spPr>
        <p:txBody>
          <a:bodyPr lIns="45719" rIns="45719"/>
          <a:lstStyle/>
          <a:p>
            <a:pPr/>
          </a:p>
        </p:txBody>
      </p:sp>
      <p:grpSp>
        <p:nvGrpSpPr>
          <p:cNvPr id="300" name="Oval 45"/>
          <p:cNvGrpSpPr/>
          <p:nvPr/>
        </p:nvGrpSpPr>
        <p:grpSpPr>
          <a:xfrm>
            <a:off x="7828695" y="4754481"/>
            <a:ext cx="1107283" cy="1600201"/>
            <a:chOff x="0" y="0"/>
            <a:chExt cx="1107281" cy="1600200"/>
          </a:xfrm>
        </p:grpSpPr>
        <p:sp>
          <p:nvSpPr>
            <p:cNvPr id="298" name="Oval"/>
            <p:cNvSpPr/>
            <p:nvPr/>
          </p:nvSpPr>
          <p:spPr>
            <a:xfrm>
              <a:off x="0" y="0"/>
              <a:ext cx="1107282" cy="1600200"/>
            </a:xfrm>
            <a:prstGeom prst="ellipse">
              <a:avLst/>
            </a:prstGeom>
            <a:solidFill>
              <a:srgbClr val="7030A0"/>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99" name="Use output to confirm FHIM &amp; MDHT process"/>
            <p:cNvSpPr txBox="1"/>
            <p:nvPr/>
          </p:nvSpPr>
          <p:spPr>
            <a:xfrm>
              <a:off x="162158" y="220980"/>
              <a:ext cx="782965" cy="1158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latin typeface="Adobe Caslon Pro"/>
                  <a:ea typeface="Adobe Caslon Pro"/>
                  <a:cs typeface="Adobe Caslon Pro"/>
                  <a:sym typeface="Adobe Caslon Pro"/>
                </a:defRPr>
              </a:lvl1pPr>
            </a:lstStyle>
            <a:p>
              <a:pPr/>
              <a:r>
                <a:t>Use output to confirm FHIM &amp; MDHT process</a:t>
              </a:r>
            </a:p>
          </p:txBody>
        </p:sp>
      </p:grpSp>
      <p:sp>
        <p:nvSpPr>
          <p:cNvPr id="301" name="TextBox 1"/>
          <p:cNvSpPr txBox="1"/>
          <p:nvPr/>
        </p:nvSpPr>
        <p:spPr>
          <a:xfrm>
            <a:off x="1527057" y="329601"/>
            <a:ext cx="7733901" cy="472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pc="100" sz="2600">
                <a:latin typeface="Georgia"/>
                <a:ea typeface="Georgia"/>
                <a:cs typeface="Georgia"/>
                <a:sym typeface="Georgia"/>
              </a:defRPr>
            </a:lvl1pPr>
          </a:lstStyle>
          <a:p>
            <a:pPr/>
            <a:r>
              <a:t>Desired State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Title 1"/>
          <p:cNvSpPr txBox="1"/>
          <p:nvPr>
            <p:ph type="title"/>
          </p:nvPr>
        </p:nvSpPr>
        <p:spPr>
          <a:xfrm>
            <a:off x="1523999" y="152400"/>
            <a:ext cx="7252449" cy="1143000"/>
          </a:xfrm>
          <a:prstGeom prst="rect">
            <a:avLst/>
          </a:prstGeom>
        </p:spPr>
        <p:txBody>
          <a:bodyPr/>
          <a:lstStyle/>
          <a:p>
            <a:pPr>
              <a:defRPr b="1" sz="2800"/>
            </a:pPr>
            <a:r>
              <a:t>Interoperability Specifications Development Proces</a:t>
            </a:r>
            <a:r>
              <a:rPr b="0"/>
              <a:t>s </a:t>
            </a:r>
            <a:r>
              <a:rPr b="0" sz="2600"/>
              <a:t>(abridged)</a:t>
            </a:r>
          </a:p>
        </p:txBody>
      </p:sp>
      <p:sp>
        <p:nvSpPr>
          <p:cNvPr id="306" name="Text Placeholder 2"/>
          <p:cNvSpPr txBox="1"/>
          <p:nvPr>
            <p:ph type="body" idx="1"/>
          </p:nvPr>
        </p:nvSpPr>
        <p:spPr>
          <a:xfrm>
            <a:off x="725487" y="1390649"/>
            <a:ext cx="7988208" cy="5513388"/>
          </a:xfrm>
          <a:prstGeom prst="rect">
            <a:avLst/>
          </a:prstGeom>
        </p:spPr>
        <p:txBody>
          <a:bodyPr/>
          <a:lstStyle/>
          <a:p>
            <a:pPr marL="0" indent="0">
              <a:spcBef>
                <a:spcPts val="300"/>
              </a:spcBef>
              <a:buSzTx/>
              <a:buNone/>
              <a:defRPr sz="1300">
                <a:latin typeface="+mj-lt"/>
                <a:ea typeface="+mj-ea"/>
                <a:cs typeface="+mj-cs"/>
                <a:sym typeface="Calibri"/>
              </a:defRPr>
            </a:pPr>
            <a:r>
              <a:t>Steps below follow the FHIM Information Modeling Process Guide, FHIM Terminology Modeling Process Guide and the Model Driven Architecture Process Guide using Model Driven Health Tool (MDHT) capability: </a:t>
            </a:r>
          </a:p>
          <a:p>
            <a:pPr>
              <a:spcBef>
                <a:spcPts val="300"/>
              </a:spcBef>
              <a:defRPr sz="1300">
                <a:latin typeface="+mj-lt"/>
                <a:ea typeface="+mj-ea"/>
                <a:cs typeface="+mj-cs"/>
                <a:sym typeface="Calibri"/>
              </a:defRPr>
            </a:pPr>
            <a:r>
              <a:t>Receive business use case/requirements from the business user community </a:t>
            </a:r>
          </a:p>
          <a:p>
            <a:pPr>
              <a:spcBef>
                <a:spcPts val="300"/>
              </a:spcBef>
              <a:defRPr sz="1300">
                <a:latin typeface="+mj-lt"/>
                <a:ea typeface="+mj-ea"/>
                <a:cs typeface="+mj-cs"/>
                <a:sym typeface="Calibri"/>
              </a:defRPr>
            </a:pPr>
            <a:r>
              <a:t>Evaluate use case/requirements with the user</a:t>
            </a:r>
          </a:p>
          <a:p>
            <a:pPr lvl="1">
              <a:spcBef>
                <a:spcPts val="300"/>
              </a:spcBef>
              <a:buClr>
                <a:schemeClr val="accent1"/>
              </a:buClr>
              <a:buFont typeface="Arial"/>
              <a:defRPr sz="1300">
                <a:latin typeface="+mj-lt"/>
                <a:ea typeface="+mj-ea"/>
                <a:cs typeface="+mj-cs"/>
                <a:sym typeface="Calibri"/>
              </a:defRPr>
            </a:pPr>
            <a:r>
              <a:t>Identify the exchange of information and intended target platform</a:t>
            </a:r>
          </a:p>
          <a:p>
            <a:pPr lvl="1">
              <a:spcBef>
                <a:spcPts val="300"/>
              </a:spcBef>
              <a:buClr>
                <a:schemeClr val="accent1"/>
              </a:buClr>
              <a:buFont typeface="Arial"/>
              <a:defRPr sz="1300">
                <a:latin typeface="+mj-lt"/>
                <a:ea typeface="+mj-ea"/>
                <a:cs typeface="+mj-cs"/>
                <a:sym typeface="Calibri"/>
              </a:defRPr>
            </a:pPr>
            <a:r>
              <a:t>Create UML use case diagrams as needed</a:t>
            </a:r>
          </a:p>
          <a:p>
            <a:pPr>
              <a:spcBef>
                <a:spcPts val="300"/>
              </a:spcBef>
              <a:defRPr sz="1300">
                <a:latin typeface="+mj-lt"/>
                <a:ea typeface="+mj-ea"/>
                <a:cs typeface="+mj-cs"/>
                <a:sym typeface="Calibri"/>
              </a:defRPr>
            </a:pPr>
            <a:r>
              <a:t>Enhance/extend FHIM with missing data elements as needed where gaps exist   </a:t>
            </a:r>
          </a:p>
          <a:p>
            <a:pPr>
              <a:spcBef>
                <a:spcPts val="300"/>
              </a:spcBef>
              <a:defRPr sz="1300">
                <a:latin typeface="+mj-lt"/>
                <a:ea typeface="+mj-ea"/>
                <a:cs typeface="+mj-cs"/>
                <a:sym typeface="Calibri"/>
              </a:defRPr>
            </a:pPr>
            <a:r>
              <a:t>Review existing FHIM content and constrain to the information needed based on the use case</a:t>
            </a:r>
          </a:p>
          <a:p>
            <a:pPr lvl="1">
              <a:spcBef>
                <a:spcPts val="300"/>
              </a:spcBef>
              <a:buClr>
                <a:schemeClr val="accent1"/>
              </a:buClr>
              <a:buFont typeface="Arial"/>
              <a:defRPr sz="1300">
                <a:latin typeface="+mj-lt"/>
                <a:ea typeface="+mj-ea"/>
                <a:cs typeface="+mj-cs"/>
                <a:sym typeface="Calibri"/>
              </a:defRPr>
            </a:pPr>
            <a:r>
              <a:t>Beginning with the full FHIM, identify applicable domains and within each domain constrain further to relevant classes/subclasses, data attributes, value sets and cardinality</a:t>
            </a:r>
          </a:p>
          <a:p>
            <a:pPr>
              <a:spcBef>
                <a:spcPts val="300"/>
              </a:spcBef>
              <a:defRPr sz="1300">
                <a:latin typeface="+mj-lt"/>
                <a:ea typeface="+mj-ea"/>
                <a:cs typeface="+mj-cs"/>
                <a:sym typeface="Calibri"/>
              </a:defRPr>
            </a:pPr>
            <a:r>
              <a:t>Generate the target platform specific model</a:t>
            </a:r>
          </a:p>
          <a:p>
            <a:pPr>
              <a:spcBef>
                <a:spcPts val="300"/>
              </a:spcBef>
              <a:defRPr sz="1300">
                <a:latin typeface="+mj-lt"/>
                <a:ea typeface="+mj-ea"/>
                <a:cs typeface="+mj-cs"/>
                <a:sym typeface="Calibri"/>
              </a:defRPr>
            </a:pPr>
            <a:r>
              <a:t>Generate artifacts for the target specification standard, e.g., generate JAVA APIs and test suites; NIEM IEPD, IG with xml schemas based on the platform specific model</a:t>
            </a:r>
          </a:p>
          <a:p>
            <a:pPr>
              <a:spcBef>
                <a:spcPts val="300"/>
              </a:spcBef>
              <a:defRPr sz="1300">
                <a:latin typeface="+mj-lt"/>
                <a:ea typeface="+mj-ea"/>
                <a:cs typeface="+mj-cs"/>
                <a:sym typeface="Calibri"/>
              </a:defRPr>
            </a:pPr>
            <a:r>
              <a:t>Gain quality review of artifacts by clinical, terminology, and desired platform standards experts</a:t>
            </a:r>
          </a:p>
          <a:p>
            <a:pPr lvl="1">
              <a:spcBef>
                <a:spcPts val="300"/>
              </a:spcBef>
              <a:buClr>
                <a:schemeClr val="accent1"/>
              </a:buClr>
              <a:buFont typeface="Arial"/>
              <a:defRPr sz="1300">
                <a:latin typeface="+mj-lt"/>
                <a:ea typeface="+mj-ea"/>
                <a:cs typeface="+mj-cs"/>
                <a:sym typeface="Calibri"/>
              </a:defRPr>
            </a:pPr>
            <a:r>
              <a:t>Loop back to top until quality has been confirmed</a:t>
            </a:r>
          </a:p>
          <a:p>
            <a:pPr>
              <a:spcBef>
                <a:spcPts val="300"/>
              </a:spcBef>
              <a:defRPr sz="1300">
                <a:latin typeface="+mj-lt"/>
                <a:ea typeface="+mj-ea"/>
                <a:cs typeface="+mj-cs"/>
                <a:sym typeface="Calibri"/>
              </a:defRPr>
            </a:pPr>
            <a:r>
              <a:t>Pilot test the resulting draft interoperability specification standard</a:t>
            </a:r>
          </a:p>
          <a:p>
            <a:pPr lvl="1">
              <a:spcBef>
                <a:spcPts val="300"/>
              </a:spcBef>
              <a:buClr>
                <a:schemeClr val="accent1"/>
              </a:buClr>
              <a:buFont typeface="Arial"/>
              <a:defRPr sz="1300">
                <a:latin typeface="+mj-lt"/>
                <a:ea typeface="+mj-ea"/>
                <a:cs typeface="+mj-cs"/>
                <a:sym typeface="Calibri"/>
              </a:defRPr>
            </a:pPr>
            <a:r>
              <a:t>Respond to test results as needed.</a:t>
            </a:r>
          </a:p>
          <a:p>
            <a:pPr>
              <a:spcBef>
                <a:spcPts val="300"/>
              </a:spcBef>
              <a:defRPr sz="1300">
                <a:latin typeface="+mj-lt"/>
                <a:ea typeface="+mj-ea"/>
                <a:cs typeface="+mj-cs"/>
                <a:sym typeface="Calibri"/>
              </a:defRPr>
            </a:pPr>
            <a:r>
              <a:t>Submit to SDO for formal standards approval (all artifacts)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Title 1"/>
          <p:cNvSpPr txBox="1"/>
          <p:nvPr>
            <p:ph type="title"/>
          </p:nvPr>
        </p:nvSpPr>
        <p:spPr>
          <a:prstGeom prst="rect">
            <a:avLst/>
          </a:prstGeom>
        </p:spPr>
        <p:txBody>
          <a:bodyPr/>
          <a:lstStyle>
            <a:lvl1pPr>
              <a:defRPr b="1"/>
            </a:lvl1pPr>
          </a:lstStyle>
          <a:p>
            <a:pPr/>
            <a:r>
              <a:t>FHIM:  An Information / Data Organizing Resource</a:t>
            </a:r>
          </a:p>
        </p:txBody>
      </p:sp>
      <p:sp>
        <p:nvSpPr>
          <p:cNvPr id="137" name="Slide Number Placeholder 3"/>
          <p:cNvSpPr txBox="1"/>
          <p:nvPr>
            <p:ph type="sldNum" sz="quarter" idx="2"/>
          </p:nvPr>
        </p:nvSpPr>
        <p:spPr>
          <a:xfrm>
            <a:off x="8693878" y="6211887"/>
            <a:ext cx="181836" cy="23927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8" name="TextBox 4"/>
          <p:cNvSpPr txBox="1"/>
          <p:nvPr/>
        </p:nvSpPr>
        <p:spPr>
          <a:xfrm>
            <a:off x="287087" y="5879796"/>
            <a:ext cx="8963247" cy="61985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i="1" sz="1200">
                <a:solidFill>
                  <a:srgbClr val="1C8AFD"/>
                </a:solidFill>
              </a:defRPr>
            </a:lvl1pPr>
          </a:lstStyle>
          <a:p>
            <a:pPr/>
            <a:r>
              <a:t>The prominence and pace of change extends HIT complexity, implementation variability which constrains optimum interoperability.  As an applied resource, FHIM &amp; connected resources serve to minimize HIT complexity &amp; risk</a:t>
            </a:r>
          </a:p>
        </p:txBody>
      </p:sp>
      <p:sp>
        <p:nvSpPr>
          <p:cNvPr id="139" name="TextBox 7"/>
          <p:cNvSpPr txBox="1"/>
          <p:nvPr/>
        </p:nvSpPr>
        <p:spPr>
          <a:xfrm>
            <a:off x="4687847" y="2380143"/>
            <a:ext cx="4013458" cy="634366"/>
          </a:xfrm>
          <a:prstGeom prst="rect">
            <a:avLst/>
          </a:prstGeom>
          <a:ln>
            <a:solidFill>
              <a:schemeClr val="accent1"/>
            </a:solidFill>
          </a:ln>
          <a:extLst>
            <a:ext uri="{C572A759-6A51-4108-AA02-DFA0A04FC94B}">
              <ma14:wrappingTextBoxFlag xmlns:ma14="http://schemas.microsoft.com/office/mac/drawingml/2011/main" val="1"/>
            </a:ext>
          </a:extLst>
        </p:spPr>
        <p:txBody>
          <a:bodyPr lIns="45719" rIns="45719">
            <a:spAutoFit/>
          </a:bodyPr>
          <a:lstStyle>
            <a:lvl1pPr>
              <a:defRPr>
                <a:latin typeface="Arial Narrow"/>
                <a:ea typeface="Arial Narrow"/>
                <a:cs typeface="Arial Narrow"/>
                <a:sym typeface="Arial Narrow"/>
              </a:defRPr>
            </a:lvl1pPr>
          </a:lstStyle>
          <a:p>
            <a:pPr/>
            <a:r>
              <a:t>In the midst of so many advancements, are information models still necessary?</a:t>
            </a:r>
          </a:p>
        </p:txBody>
      </p:sp>
      <p:sp>
        <p:nvSpPr>
          <p:cNvPr id="140" name="TextBox 8"/>
          <p:cNvSpPr txBox="1"/>
          <p:nvPr/>
        </p:nvSpPr>
        <p:spPr>
          <a:xfrm>
            <a:off x="105883" y="2834613"/>
            <a:ext cx="3986543" cy="322918"/>
          </a:xfrm>
          <a:prstGeom prst="rect">
            <a:avLst/>
          </a:prstGeom>
          <a:ln>
            <a:solidFill>
              <a:schemeClr val="accent1"/>
            </a:solidFill>
          </a:ln>
          <a:extLst>
            <a:ext uri="{C572A759-6A51-4108-AA02-DFA0A04FC94B}">
              <ma14:wrappingTextBoxFlag xmlns:ma14="http://schemas.microsoft.com/office/mac/drawingml/2011/main" val="1"/>
            </a:ext>
          </a:extLst>
        </p:spPr>
        <p:txBody>
          <a:bodyPr lIns="45719" rIns="45719">
            <a:spAutoFit/>
          </a:bodyPr>
          <a:lstStyle>
            <a:lvl1pPr>
              <a:defRPr sz="1600"/>
            </a:lvl1pPr>
          </a:lstStyle>
          <a:p>
            <a:pPr/>
            <a:r>
              <a:t>Why do we need FHIM if we have FHIR?</a:t>
            </a:r>
          </a:p>
        </p:txBody>
      </p:sp>
      <p:sp>
        <p:nvSpPr>
          <p:cNvPr id="141" name="TextBox 9"/>
          <p:cNvSpPr txBox="1"/>
          <p:nvPr/>
        </p:nvSpPr>
        <p:spPr>
          <a:xfrm>
            <a:off x="5217926" y="1769123"/>
            <a:ext cx="3208807" cy="367666"/>
          </a:xfrm>
          <a:prstGeom prst="rect">
            <a:avLst/>
          </a:prstGeom>
          <a:ln>
            <a:solidFill>
              <a:schemeClr val="accent1"/>
            </a:solidFill>
          </a:ln>
          <a:extLst>
            <a:ext uri="{C572A759-6A51-4108-AA02-DFA0A04FC94B}">
              <ma14:wrappingTextBoxFlag xmlns:ma14="http://schemas.microsoft.com/office/mac/drawingml/2011/main" val="1"/>
            </a:ext>
          </a:extLst>
        </p:spPr>
        <p:txBody>
          <a:bodyPr wrap="none" lIns="45719" rIns="45719">
            <a:spAutoFit/>
          </a:bodyPr>
          <a:lstStyle>
            <a:lvl1pPr>
              <a:defRPr>
                <a:latin typeface="Arial Narrow"/>
                <a:ea typeface="Arial Narrow"/>
                <a:cs typeface="Arial Narrow"/>
                <a:sym typeface="Arial Narrow"/>
              </a:defRPr>
            </a:lvl1pPr>
          </a:lstStyle>
          <a:p>
            <a:pPr/>
            <a:r>
              <a:t>I don’t know anyone that uses FHIM?</a:t>
            </a:r>
          </a:p>
        </p:txBody>
      </p:sp>
      <p:sp>
        <p:nvSpPr>
          <p:cNvPr id="142" name="TextBox 12"/>
          <p:cNvSpPr txBox="1"/>
          <p:nvPr/>
        </p:nvSpPr>
        <p:spPr>
          <a:xfrm>
            <a:off x="1450510" y="1360421"/>
            <a:ext cx="2172580" cy="367666"/>
          </a:xfrm>
          <a:prstGeom prst="rect">
            <a:avLst/>
          </a:prstGeom>
          <a:ln>
            <a:solidFill>
              <a:schemeClr val="accent1"/>
            </a:solidFill>
          </a:ln>
          <a:extLst>
            <a:ext uri="{C572A759-6A51-4108-AA02-DFA0A04FC94B}">
              <ma14:wrappingTextBoxFlag xmlns:ma14="http://schemas.microsoft.com/office/mac/drawingml/2011/main" val="1"/>
            </a:ext>
          </a:extLst>
        </p:spPr>
        <p:txBody>
          <a:bodyPr lIns="45719" rIns="45719">
            <a:spAutoFit/>
          </a:bodyPr>
          <a:lstStyle>
            <a:lvl1pPr>
              <a:defRPr>
                <a:latin typeface="Arial Narrow"/>
                <a:ea typeface="Arial Narrow"/>
                <a:cs typeface="Arial Narrow"/>
                <a:sym typeface="Arial Narrow"/>
              </a:defRPr>
            </a:lvl1pPr>
          </a:lstStyle>
          <a:p>
            <a:pPr/>
            <a:r>
              <a:t>What is FHIM anyway?</a:t>
            </a:r>
          </a:p>
        </p:txBody>
      </p:sp>
      <p:sp>
        <p:nvSpPr>
          <p:cNvPr id="143" name="TextBox 14"/>
          <p:cNvSpPr txBox="1"/>
          <p:nvPr/>
        </p:nvSpPr>
        <p:spPr>
          <a:xfrm>
            <a:off x="761844" y="1948842"/>
            <a:ext cx="3487482" cy="634366"/>
          </a:xfrm>
          <a:prstGeom prst="rect">
            <a:avLst/>
          </a:prstGeom>
          <a:ln>
            <a:solidFill>
              <a:schemeClr val="accent1"/>
            </a:solidFill>
          </a:ln>
          <a:extLst>
            <a:ext uri="{C572A759-6A51-4108-AA02-DFA0A04FC94B}">
              <ma14:wrappingTextBoxFlag xmlns:ma14="http://schemas.microsoft.com/office/mac/drawingml/2011/main" val="1"/>
            </a:ext>
          </a:extLst>
        </p:spPr>
        <p:txBody>
          <a:bodyPr lIns="45719" rIns="45719">
            <a:spAutoFit/>
          </a:bodyPr>
          <a:lstStyle>
            <a:lvl1pPr>
              <a:defRPr>
                <a:latin typeface="Arial Narrow"/>
                <a:ea typeface="Arial Narrow"/>
                <a:cs typeface="Arial Narrow"/>
                <a:sym typeface="Arial Narrow"/>
              </a:defRPr>
            </a:lvl1pPr>
          </a:lstStyle>
          <a:p>
            <a:pPr/>
            <a:r>
              <a:t>FHIM, VHIM, CIMI, HL7’s RIM…how does one make sense of it all?</a:t>
            </a:r>
          </a:p>
        </p:txBody>
      </p:sp>
      <p:sp>
        <p:nvSpPr>
          <p:cNvPr id="144" name="TextBox 17"/>
          <p:cNvSpPr txBox="1"/>
          <p:nvPr/>
        </p:nvSpPr>
        <p:spPr>
          <a:xfrm>
            <a:off x="578777" y="3403143"/>
            <a:ext cx="4249082" cy="634366"/>
          </a:xfrm>
          <a:prstGeom prst="rect">
            <a:avLst/>
          </a:prstGeom>
          <a:ln>
            <a:solidFill>
              <a:schemeClr val="accent1"/>
            </a:solidFill>
          </a:ln>
          <a:extLst>
            <a:ext uri="{C572A759-6A51-4108-AA02-DFA0A04FC94B}">
              <ma14:wrappingTextBoxFlag xmlns:ma14="http://schemas.microsoft.com/office/mac/drawingml/2011/main" val="1"/>
            </a:ext>
          </a:extLst>
        </p:spPr>
        <p:txBody>
          <a:bodyPr lIns="45719" rIns="45719">
            <a:spAutoFit/>
          </a:bodyPr>
          <a:lstStyle>
            <a:lvl1pPr>
              <a:defRPr>
                <a:latin typeface="Arial Narrow"/>
                <a:ea typeface="Arial Narrow"/>
                <a:cs typeface="Arial Narrow"/>
                <a:sym typeface="Arial Narrow"/>
              </a:defRPr>
            </a:lvl1pPr>
          </a:lstStyle>
          <a:p>
            <a:pPr/>
            <a:r>
              <a:t>If we have an (EHR) vendor that has a built in information model, why do I care about FHIM?</a:t>
            </a:r>
          </a:p>
        </p:txBody>
      </p:sp>
      <p:sp>
        <p:nvSpPr>
          <p:cNvPr id="145" name="TextBox 18"/>
          <p:cNvSpPr txBox="1"/>
          <p:nvPr/>
        </p:nvSpPr>
        <p:spPr>
          <a:xfrm>
            <a:off x="5765129" y="4180399"/>
            <a:ext cx="2452386" cy="551518"/>
          </a:xfrm>
          <a:prstGeom prst="rect">
            <a:avLst/>
          </a:prstGeom>
          <a:ln>
            <a:solidFill>
              <a:schemeClr val="accent1"/>
            </a:solidFill>
          </a:ln>
          <a:extLst>
            <a:ext uri="{C572A759-6A51-4108-AA02-DFA0A04FC94B}">
              <ma14:wrappingTextBoxFlag xmlns:ma14="http://schemas.microsoft.com/office/mac/drawingml/2011/main" val="1"/>
            </a:ext>
          </a:extLst>
        </p:spPr>
        <p:txBody>
          <a:bodyPr lIns="45719" rIns="45719">
            <a:spAutoFit/>
          </a:bodyPr>
          <a:lstStyle>
            <a:lvl1pPr>
              <a:defRPr sz="1600"/>
            </a:lvl1pPr>
          </a:lstStyle>
          <a:p>
            <a:pPr/>
            <a:r>
              <a:t>Can Implementation variability be minimized?</a:t>
            </a:r>
          </a:p>
        </p:txBody>
      </p:sp>
      <p:sp>
        <p:nvSpPr>
          <p:cNvPr id="146" name="TextBox 19"/>
          <p:cNvSpPr txBox="1"/>
          <p:nvPr/>
        </p:nvSpPr>
        <p:spPr>
          <a:xfrm>
            <a:off x="5061013" y="3317454"/>
            <a:ext cx="3475451" cy="634366"/>
          </a:xfrm>
          <a:prstGeom prst="rect">
            <a:avLst/>
          </a:prstGeom>
          <a:ln>
            <a:solidFill>
              <a:schemeClr val="accent1"/>
            </a:solidFill>
          </a:ln>
          <a:extLst>
            <a:ext uri="{C572A759-6A51-4108-AA02-DFA0A04FC94B}">
              <ma14:wrappingTextBoxFlag xmlns:ma14="http://schemas.microsoft.com/office/mac/drawingml/2011/main" val="1"/>
            </a:ext>
          </a:extLst>
        </p:spPr>
        <p:txBody>
          <a:bodyPr lIns="45719" rIns="45719">
            <a:spAutoFit/>
          </a:bodyPr>
          <a:lstStyle>
            <a:lvl1pPr>
              <a:defRPr>
                <a:latin typeface="Arial Narrow"/>
                <a:ea typeface="Arial Narrow"/>
                <a:cs typeface="Arial Narrow"/>
                <a:sym typeface="Arial Narrow"/>
              </a:defRPr>
            </a:lvl1pPr>
          </a:lstStyle>
          <a:p>
            <a:pPr/>
            <a:r>
              <a:t>Keeping Pace:  Legislation, Standards, Expanding Ecosystem &amp; Stakeholders</a:t>
            </a:r>
          </a:p>
        </p:txBody>
      </p:sp>
      <p:sp>
        <p:nvSpPr>
          <p:cNvPr id="147" name="TextBox 21"/>
          <p:cNvSpPr txBox="1"/>
          <p:nvPr/>
        </p:nvSpPr>
        <p:spPr>
          <a:xfrm>
            <a:off x="542254" y="4323924"/>
            <a:ext cx="4820094" cy="551519"/>
          </a:xfrm>
          <a:prstGeom prst="rect">
            <a:avLst/>
          </a:prstGeom>
          <a:ln>
            <a:solidFill>
              <a:schemeClr val="accent1"/>
            </a:solidFill>
          </a:ln>
          <a:extLst>
            <a:ext uri="{C572A759-6A51-4108-AA02-DFA0A04FC94B}">
              <ma14:wrappingTextBoxFlag xmlns:ma14="http://schemas.microsoft.com/office/mac/drawingml/2011/main" val="1"/>
            </a:ext>
          </a:extLst>
        </p:spPr>
        <p:txBody>
          <a:bodyPr lIns="45719" rIns="45719">
            <a:spAutoFit/>
          </a:bodyPr>
          <a:lstStyle>
            <a:lvl1pPr>
              <a:defRPr sz="1600"/>
            </a:lvl1pPr>
          </a:lstStyle>
          <a:p>
            <a:pPr/>
            <a:r>
              <a:t>As Semantic Interoperability gains importance so does the role of Information / Terminology Models</a:t>
            </a:r>
          </a:p>
        </p:txBody>
      </p:sp>
      <p:sp>
        <p:nvSpPr>
          <p:cNvPr id="148" name="TextBox 23"/>
          <p:cNvSpPr txBox="1"/>
          <p:nvPr/>
        </p:nvSpPr>
        <p:spPr>
          <a:xfrm>
            <a:off x="4092424" y="5195790"/>
            <a:ext cx="4725839" cy="634366"/>
          </a:xfrm>
          <a:prstGeom prst="rect">
            <a:avLst/>
          </a:prstGeom>
          <a:ln>
            <a:solidFill>
              <a:schemeClr val="accent1"/>
            </a:solidFill>
          </a:ln>
          <a:extLst>
            <a:ext uri="{C572A759-6A51-4108-AA02-DFA0A04FC94B}">
              <ma14:wrappingTextBoxFlag xmlns:ma14="http://schemas.microsoft.com/office/mac/drawingml/2011/main" val="1"/>
            </a:ext>
          </a:extLst>
        </p:spPr>
        <p:txBody>
          <a:bodyPr lIns="45719" rIns="45719">
            <a:spAutoFit/>
          </a:bodyPr>
          <a:lstStyle>
            <a:lvl1pPr>
              <a:defRPr>
                <a:latin typeface="Arial Narrow"/>
                <a:ea typeface="Arial Narrow"/>
                <a:cs typeface="Arial Narrow"/>
                <a:sym typeface="Arial Narrow"/>
              </a:defRPr>
            </a:lvl1pPr>
          </a:lstStyle>
          <a:p>
            <a:pPr/>
            <a:r>
              <a:t>It is the interplay of our assets that makes for success; Where does FHIM &amp; related resources fit?</a:t>
            </a:r>
          </a:p>
        </p:txBody>
      </p:sp>
      <p:sp>
        <p:nvSpPr>
          <p:cNvPr id="149" name="TextBox 24"/>
          <p:cNvSpPr txBox="1"/>
          <p:nvPr/>
        </p:nvSpPr>
        <p:spPr>
          <a:xfrm>
            <a:off x="4546475" y="1175754"/>
            <a:ext cx="3117819" cy="367666"/>
          </a:xfrm>
          <a:prstGeom prst="rect">
            <a:avLst/>
          </a:prstGeom>
          <a:ln>
            <a:solidFill>
              <a:schemeClr val="accent1"/>
            </a:solidFill>
          </a:ln>
          <a:extLst>
            <a:ext uri="{C572A759-6A51-4108-AA02-DFA0A04FC94B}">
              <ma14:wrappingTextBoxFlag xmlns:ma14="http://schemas.microsoft.com/office/mac/drawingml/2011/main" val="1"/>
            </a:ext>
          </a:extLst>
        </p:spPr>
        <p:txBody>
          <a:bodyPr lIns="45719" rIns="45719">
            <a:spAutoFit/>
          </a:bodyPr>
          <a:lstStyle>
            <a:lvl1pPr>
              <a:defRPr>
                <a:latin typeface="Arial Narrow"/>
                <a:ea typeface="Arial Narrow"/>
                <a:cs typeface="Arial Narrow"/>
                <a:sym typeface="Arial Narrow"/>
              </a:defRPr>
            </a:lvl1pPr>
          </a:lstStyle>
          <a:p>
            <a:pPr/>
            <a:r>
              <a:t>What was the impetus for FHIM?  </a:t>
            </a:r>
          </a:p>
        </p:txBody>
      </p:sp>
      <p:sp>
        <p:nvSpPr>
          <p:cNvPr id="150" name="TextBox 25"/>
          <p:cNvSpPr txBox="1"/>
          <p:nvPr/>
        </p:nvSpPr>
        <p:spPr>
          <a:xfrm>
            <a:off x="910706" y="5079560"/>
            <a:ext cx="2678008" cy="634366"/>
          </a:xfrm>
          <a:prstGeom prst="rect">
            <a:avLst/>
          </a:prstGeom>
          <a:ln>
            <a:solidFill>
              <a:schemeClr val="accent1"/>
            </a:solidFill>
          </a:ln>
          <a:extLst>
            <a:ext uri="{C572A759-6A51-4108-AA02-DFA0A04FC94B}">
              <ma14:wrappingTextBoxFlag xmlns:ma14="http://schemas.microsoft.com/office/mac/drawingml/2011/main" val="1"/>
            </a:ext>
          </a:extLst>
        </p:spPr>
        <p:txBody>
          <a:bodyPr lIns="45719" rIns="45719">
            <a:spAutoFit/>
          </a:bodyPr>
          <a:lstStyle>
            <a:lvl1pPr>
              <a:defRPr>
                <a:latin typeface="Arial Narrow"/>
                <a:ea typeface="Arial Narrow"/>
                <a:cs typeface="Arial Narrow"/>
                <a:sym typeface="Arial Narrow"/>
              </a:defRPr>
            </a:lvl1pPr>
          </a:lstStyle>
          <a:p>
            <a:pPr/>
            <a:r>
              <a:t>What resources exist to minimize HIT Complexity?</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Title 1"/>
          <p:cNvSpPr txBox="1"/>
          <p:nvPr>
            <p:ph type="title"/>
          </p:nvPr>
        </p:nvSpPr>
        <p:spPr>
          <a:xfrm>
            <a:off x="1444752" y="118871"/>
            <a:ext cx="7620001" cy="1143001"/>
          </a:xfrm>
          <a:prstGeom prst="rect">
            <a:avLst/>
          </a:prstGeom>
        </p:spPr>
        <p:txBody>
          <a:bodyPr/>
          <a:lstStyle>
            <a:lvl1pPr>
              <a:defRPr b="1" sz="2600"/>
            </a:lvl1pPr>
          </a:lstStyle>
          <a:p>
            <a:pPr/>
            <a:r>
              <a:t>Going Forward Strategies:  Partnership</a:t>
            </a:r>
          </a:p>
        </p:txBody>
      </p:sp>
      <p:sp>
        <p:nvSpPr>
          <p:cNvPr id="311" name="Content Placeholder 2"/>
          <p:cNvSpPr txBox="1"/>
          <p:nvPr>
            <p:ph type="body" idx="1"/>
          </p:nvPr>
        </p:nvSpPr>
        <p:spPr>
          <a:xfrm>
            <a:off x="283463" y="1551502"/>
            <a:ext cx="8573459" cy="4682496"/>
          </a:xfrm>
          <a:prstGeom prst="rect">
            <a:avLst/>
          </a:prstGeom>
        </p:spPr>
        <p:txBody>
          <a:bodyPr/>
          <a:lstStyle/>
          <a:p>
            <a:pPr marL="336042" indent="-336042" defTabSz="896111">
              <a:spcBef>
                <a:spcPts val="400"/>
              </a:spcBef>
              <a:defRPr sz="1960"/>
            </a:pPr>
            <a:r>
              <a:t>Recommendation:  The FHIM paired with MDHT is a Game Changer for HIE Partners and SDOs</a:t>
            </a:r>
          </a:p>
          <a:p>
            <a:pPr marL="336042" indent="-336042" defTabSz="896111">
              <a:spcBef>
                <a:spcPts val="400"/>
              </a:spcBef>
              <a:defRPr sz="1960"/>
            </a:pPr>
            <a:r>
              <a:t>Benefit:  FHIM+MDHT automates the creation of implementation components supporting logical groupings of HIE requirements</a:t>
            </a:r>
          </a:p>
          <a:p>
            <a:pPr marL="336042" indent="-336042" defTabSz="896111">
              <a:spcBef>
                <a:spcPts val="400"/>
              </a:spcBef>
              <a:defRPr sz="1960"/>
            </a:pPr>
            <a:r>
              <a:t>HIE requirements are grouped to support standard or custom use cases, and clinical or administrative document exchange</a:t>
            </a:r>
          </a:p>
          <a:p>
            <a:pPr lvl="1" marL="728091" indent="-280035" defTabSz="896111">
              <a:spcBef>
                <a:spcPts val="300"/>
              </a:spcBef>
              <a:buClr>
                <a:srgbClr val="C00000"/>
              </a:buClr>
              <a:defRPr sz="1568"/>
            </a:pPr>
            <a:r>
              <a:t>The FHIM provides the necessary authoritative source of HIE semantics</a:t>
            </a:r>
          </a:p>
          <a:p>
            <a:pPr lvl="2" marL="1120140" indent="-224027" defTabSz="896111">
              <a:spcBef>
                <a:spcPts val="300"/>
              </a:spcBef>
              <a:buClr>
                <a:srgbClr val="C00000"/>
              </a:buClr>
              <a:buFont typeface="Trebuchet MS"/>
              <a:buChar char="◦"/>
              <a:defRPr sz="1372"/>
            </a:pPr>
            <a:r>
              <a:t>Entities and Relationships</a:t>
            </a:r>
            <a:endParaRPr sz="2352"/>
          </a:p>
          <a:p>
            <a:pPr lvl="2" marL="1120140" indent="-224027" defTabSz="896111">
              <a:spcBef>
                <a:spcPts val="300"/>
              </a:spcBef>
              <a:buClr>
                <a:srgbClr val="C00000"/>
              </a:buClr>
              <a:buFont typeface="Trebuchet MS"/>
              <a:buChar char="◦"/>
              <a:defRPr sz="1372"/>
            </a:pPr>
            <a:r>
              <a:t>Data Elements and Data types</a:t>
            </a:r>
            <a:endParaRPr sz="2352"/>
          </a:p>
          <a:p>
            <a:pPr lvl="2" marL="1120140" indent="-224027" defTabSz="896111">
              <a:spcBef>
                <a:spcPts val="300"/>
              </a:spcBef>
              <a:buClr>
                <a:srgbClr val="C00000"/>
              </a:buClr>
              <a:buFont typeface="Trebuchet MS"/>
              <a:buChar char="◦"/>
              <a:defRPr sz="1372"/>
            </a:pPr>
            <a:r>
              <a:t>Value Sets and Terminology Bindings</a:t>
            </a:r>
            <a:endParaRPr sz="2352"/>
          </a:p>
          <a:p>
            <a:pPr lvl="2" marL="1120140" indent="-224027" defTabSz="896111">
              <a:spcBef>
                <a:spcPts val="300"/>
              </a:spcBef>
              <a:buClr>
                <a:srgbClr val="C00000"/>
              </a:buClr>
              <a:buFont typeface="Trebuchet MS"/>
              <a:buChar char="◦"/>
              <a:defRPr sz="1372"/>
            </a:pPr>
            <a:r>
              <a:t>Cardinalities, Business Rules, etc.</a:t>
            </a:r>
            <a:endParaRPr sz="2352"/>
          </a:p>
          <a:p>
            <a:pPr lvl="2" marL="728091" indent="-280035" defTabSz="896111">
              <a:spcBef>
                <a:spcPts val="300"/>
              </a:spcBef>
              <a:buClr>
                <a:srgbClr val="C00000"/>
              </a:buClr>
              <a:buFont typeface="Trebuchet MS"/>
              <a:buChar char="–"/>
              <a:defRPr sz="1568"/>
            </a:pPr>
            <a:r>
              <a:t>The desired HIE standards and technologies must then be specified</a:t>
            </a:r>
            <a:br/>
            <a:r>
              <a:t> (e.g. Java, FHIR, MLLP)</a:t>
            </a:r>
            <a:endParaRPr sz="2352"/>
          </a:p>
          <a:p>
            <a:pPr lvl="1" marL="452723" indent="-448055" defTabSz="896111">
              <a:spcBef>
                <a:spcPts val="400"/>
              </a:spcBef>
              <a:buClr>
                <a:srgbClr val="C00000"/>
              </a:buClr>
              <a:buFont typeface="Arial"/>
              <a:buChar char="•"/>
              <a:defRPr sz="1960"/>
            </a:pPr>
            <a:r>
              <a:t>Generated HIE Components</a:t>
            </a:r>
          </a:p>
          <a:p>
            <a:pPr lvl="2" marL="728091" indent="-280035" defTabSz="896111">
              <a:spcBef>
                <a:spcPts val="300"/>
              </a:spcBef>
              <a:buClr>
                <a:srgbClr val="C00000"/>
              </a:buClr>
              <a:buFont typeface="Trebuchet MS"/>
              <a:buChar char="–"/>
              <a:defRPr sz="1568"/>
            </a:pPr>
            <a:r>
              <a:t>The first generated component is an </a:t>
            </a:r>
            <a:r>
              <a:rPr b="1" i="1"/>
              <a:t>implementation guide</a:t>
            </a:r>
            <a:endParaRPr sz="2352"/>
          </a:p>
          <a:p>
            <a:pPr lvl="2" marL="728091" indent="-280035" defTabSz="896111">
              <a:spcBef>
                <a:spcPts val="300"/>
              </a:spcBef>
              <a:buClr>
                <a:srgbClr val="C00000"/>
              </a:buClr>
              <a:buFont typeface="Trebuchet MS"/>
              <a:buChar char="–"/>
              <a:defRPr sz="1568"/>
            </a:pPr>
            <a:r>
              <a:t>The other generated components are the </a:t>
            </a:r>
            <a:r>
              <a:rPr b="1" i="1"/>
              <a:t>HIE software</a:t>
            </a:r>
          </a:p>
        </p:txBody>
      </p:sp>
      <p:sp>
        <p:nvSpPr>
          <p:cNvPr id="312" name="Slide Number Placeholder 3"/>
          <p:cNvSpPr txBox="1"/>
          <p:nvPr>
            <p:ph type="sldNum" sz="quarter" idx="2"/>
          </p:nvPr>
        </p:nvSpPr>
        <p:spPr>
          <a:xfrm>
            <a:off x="8630311" y="6629400"/>
            <a:ext cx="245403"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4" name="Title 1"/>
          <p:cNvSpPr txBox="1"/>
          <p:nvPr>
            <p:ph type="title"/>
          </p:nvPr>
        </p:nvSpPr>
        <p:spPr>
          <a:xfrm>
            <a:off x="1524000" y="152400"/>
            <a:ext cx="7620000" cy="1143000"/>
          </a:xfrm>
          <a:prstGeom prst="rect">
            <a:avLst/>
          </a:prstGeom>
        </p:spPr>
        <p:txBody>
          <a:bodyPr/>
          <a:lstStyle>
            <a:lvl1pPr>
              <a:defRPr b="1" sz="2600">
                <a:solidFill>
                  <a:srgbClr val="000000"/>
                </a:solidFill>
              </a:defRPr>
            </a:lvl1pPr>
          </a:lstStyle>
          <a:p>
            <a:pPr/>
            <a:r>
              <a:t>Going Forward Strategies:  Benefit to Implementations</a:t>
            </a:r>
          </a:p>
        </p:txBody>
      </p:sp>
      <p:sp>
        <p:nvSpPr>
          <p:cNvPr id="315" name="Content Placeholder 2"/>
          <p:cNvSpPr txBox="1"/>
          <p:nvPr>
            <p:ph type="body" idx="1"/>
          </p:nvPr>
        </p:nvSpPr>
        <p:spPr>
          <a:xfrm>
            <a:off x="558600" y="1526917"/>
            <a:ext cx="8372748" cy="4501743"/>
          </a:xfrm>
          <a:prstGeom prst="rect">
            <a:avLst/>
          </a:prstGeom>
        </p:spPr>
        <p:txBody>
          <a:bodyPr/>
          <a:lstStyle/>
          <a:p>
            <a:pPr>
              <a:spcBef>
                <a:spcPts val="400"/>
              </a:spcBef>
              <a:defRPr sz="2000"/>
            </a:pPr>
            <a:r>
              <a:t>As a Game Changer FHIM+MDHT Provides Significant Benefits</a:t>
            </a:r>
          </a:p>
          <a:p>
            <a:pPr>
              <a:spcBef>
                <a:spcPts val="400"/>
              </a:spcBef>
              <a:defRPr sz="2000"/>
            </a:pPr>
            <a:r>
              <a:t>Generated implementation guides and components provide stakeholders with clear, accurate, consistent, and stable blueprints for supporting HIE industry standards</a:t>
            </a:r>
          </a:p>
          <a:p>
            <a:pPr>
              <a:spcBef>
                <a:spcPts val="400"/>
              </a:spcBef>
              <a:defRPr sz="2000"/>
            </a:pPr>
            <a:r>
              <a:t>Vendors and partners can leverage FHIM+MDHT to support  their HIE standards of choice (C-CDA, FHIR, etc.)</a:t>
            </a:r>
          </a:p>
          <a:p>
            <a:pPr>
              <a:spcBef>
                <a:spcPts val="400"/>
              </a:spcBef>
              <a:defRPr sz="2000"/>
            </a:pPr>
            <a:r>
              <a:t>Inconsistencies across standards organizations are resolved and flagged</a:t>
            </a:r>
          </a:p>
          <a:p>
            <a:pPr>
              <a:spcBef>
                <a:spcPts val="400"/>
              </a:spcBef>
              <a:defRPr sz="2000"/>
            </a:pPr>
            <a:r>
              <a:t>New sets of guidelines and implementation components are quickly regenerated when standards change</a:t>
            </a:r>
          </a:p>
          <a:p>
            <a:pPr>
              <a:spcBef>
                <a:spcPts val="400"/>
              </a:spcBef>
              <a:defRPr sz="2000"/>
            </a:pPr>
            <a:r>
              <a:t>Tedious and error-prone manual steps are eliminated</a:t>
            </a:r>
          </a:p>
          <a:p>
            <a:pPr>
              <a:spcBef>
                <a:spcPts val="500"/>
              </a:spcBef>
              <a:defRPr sz="2000"/>
            </a:pPr>
            <a:r>
              <a:t>[Is there a testing/fool-proofing benefit we should </a:t>
            </a:r>
            <a:r>
              <a:rPr sz="2400"/>
              <a:t>point out?]</a:t>
            </a:r>
          </a:p>
        </p:txBody>
      </p:sp>
      <p:sp>
        <p:nvSpPr>
          <p:cNvPr id="316" name="Slide Number Placeholder 3"/>
          <p:cNvSpPr txBox="1"/>
          <p:nvPr>
            <p:ph type="sldNum" sz="quarter" idx="2"/>
          </p:nvPr>
        </p:nvSpPr>
        <p:spPr>
          <a:xfrm>
            <a:off x="8630311" y="6629400"/>
            <a:ext cx="245403"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8" name="Title 1"/>
          <p:cNvSpPr txBox="1"/>
          <p:nvPr>
            <p:ph type="title"/>
          </p:nvPr>
        </p:nvSpPr>
        <p:spPr>
          <a:prstGeom prst="rect">
            <a:avLst/>
          </a:prstGeom>
        </p:spPr>
        <p:txBody>
          <a:bodyPr/>
          <a:lstStyle/>
          <a:p>
            <a:pPr>
              <a:defRPr b="1" sz="2600">
                <a:solidFill>
                  <a:srgbClr val="000000"/>
                </a:solidFill>
              </a:defRPr>
            </a:pPr>
            <a:r>
              <a:t>Going Forward Strategies:  Integrate/ Engage	</a:t>
            </a:r>
            <a:r>
              <a:rPr b="0" sz="2700">
                <a:solidFill>
                  <a:schemeClr val="accent1"/>
                </a:solidFill>
              </a:rPr>
              <a:t>		</a:t>
            </a:r>
          </a:p>
        </p:txBody>
      </p:sp>
      <p:sp>
        <p:nvSpPr>
          <p:cNvPr id="319" name="Content Placeholder 2"/>
          <p:cNvSpPr txBox="1"/>
          <p:nvPr>
            <p:ph type="body" idx="1"/>
          </p:nvPr>
        </p:nvSpPr>
        <p:spPr>
          <a:xfrm>
            <a:off x="825500" y="1306013"/>
            <a:ext cx="7620000" cy="4114801"/>
          </a:xfrm>
          <a:prstGeom prst="rect">
            <a:avLst/>
          </a:prstGeom>
        </p:spPr>
        <p:txBody>
          <a:bodyPr/>
          <a:lstStyle/>
          <a:p>
            <a:pPr marL="336042" indent="-336042" defTabSz="896111">
              <a:spcBef>
                <a:spcPts val="400"/>
              </a:spcBef>
              <a:defRPr sz="1960"/>
            </a:pPr>
            <a:r>
              <a:t>Engage efforts where major players are coming together with an openness to integrate resources</a:t>
            </a:r>
          </a:p>
          <a:p>
            <a:pPr lvl="1" marL="728091" indent="-280035" defTabSz="896111">
              <a:spcBef>
                <a:spcPts val="400"/>
              </a:spcBef>
              <a:buClr>
                <a:schemeClr val="accent1"/>
              </a:buClr>
              <a:defRPr sz="1960"/>
            </a:pPr>
            <a:r>
              <a:t>CIMI has joined HL7</a:t>
            </a:r>
          </a:p>
          <a:p>
            <a:pPr lvl="1" marL="728091" indent="-280035" defTabSz="896111">
              <a:spcBef>
                <a:spcPts val="400"/>
              </a:spcBef>
              <a:buClr>
                <a:schemeClr val="accent1"/>
              </a:buClr>
              <a:defRPr sz="1960"/>
            </a:pPr>
            <a:r>
              <a:t>Actions to integrate CIMI and FHIM while leveraging tooling to support multiple implementations are in play</a:t>
            </a:r>
          </a:p>
          <a:p>
            <a:pPr marL="336042" indent="-336042" defTabSz="896111">
              <a:spcBef>
                <a:spcPts val="400"/>
              </a:spcBef>
              <a:defRPr sz="1960"/>
            </a:pPr>
            <a:r>
              <a:t>Extend the benefit of assets  (FHIM, CIMI, MDHT/MDMI, etc) through engagement with active working groups</a:t>
            </a:r>
          </a:p>
          <a:p>
            <a:pPr lvl="1" marL="728091" indent="-280035" defTabSz="896111">
              <a:spcBef>
                <a:spcPts val="400"/>
              </a:spcBef>
              <a:buClr>
                <a:schemeClr val="accent1"/>
              </a:buClr>
              <a:defRPr sz="1960"/>
            </a:pPr>
            <a:r>
              <a:t>The necessity for the DoD/VA HDS Workgroups for example to know the data that exists and determine the data needed is where these assets can make a difference</a:t>
            </a:r>
          </a:p>
          <a:p>
            <a:pPr lvl="1" marL="728091" indent="-280035" defTabSz="896111">
              <a:spcBef>
                <a:spcPts val="400"/>
              </a:spcBef>
              <a:buClr>
                <a:schemeClr val="accent1"/>
              </a:buClr>
              <a:defRPr sz="1960"/>
            </a:pPr>
            <a:r>
              <a:t>Applied as a norm across all initiatives forms a foundation for our community but also those we interoperate minimizing  implementation variability</a:t>
            </a:r>
          </a:p>
        </p:txBody>
      </p:sp>
      <p:sp>
        <p:nvSpPr>
          <p:cNvPr id="320" name="Slide Number Placeholder 3"/>
          <p:cNvSpPr txBox="1"/>
          <p:nvPr>
            <p:ph type="sldNum" sz="quarter" idx="2"/>
          </p:nvPr>
        </p:nvSpPr>
        <p:spPr>
          <a:xfrm>
            <a:off x="8630311" y="6629400"/>
            <a:ext cx="245403"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2" name="Content Placeholder 2"/>
          <p:cNvSpPr txBox="1"/>
          <p:nvPr>
            <p:ph type="body" idx="1"/>
          </p:nvPr>
        </p:nvSpPr>
        <p:spPr>
          <a:prstGeom prst="rect">
            <a:avLst/>
          </a:prstGeom>
        </p:spPr>
        <p:txBody>
          <a:bodyPr/>
          <a:lstStyle/>
          <a:p>
            <a:pPr/>
            <a:r>
              <a:t>Back Up / Team Actions</a:t>
            </a:r>
          </a:p>
        </p:txBody>
      </p:sp>
      <p:sp>
        <p:nvSpPr>
          <p:cNvPr id="323" name="Slide Number Placeholder 3"/>
          <p:cNvSpPr txBox="1"/>
          <p:nvPr>
            <p:ph type="sldNum" sz="quarter" idx="2"/>
          </p:nvPr>
        </p:nvSpPr>
        <p:spPr>
          <a:xfrm>
            <a:off x="8630311" y="6629400"/>
            <a:ext cx="245403"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5" name="Title 1"/>
          <p:cNvSpPr txBox="1"/>
          <p:nvPr>
            <p:ph type="title"/>
          </p:nvPr>
        </p:nvSpPr>
        <p:spPr>
          <a:xfrm>
            <a:off x="1447800" y="166434"/>
            <a:ext cx="7696200" cy="1143001"/>
          </a:xfrm>
          <a:prstGeom prst="rect">
            <a:avLst/>
          </a:prstGeom>
        </p:spPr>
        <p:txBody>
          <a:bodyPr/>
          <a:lstStyle/>
          <a:p>
            <a:pPr/>
            <a:r>
              <a:t>FHIM Value Proposition Team:  Clarifying Actions</a:t>
            </a:r>
          </a:p>
        </p:txBody>
      </p:sp>
      <p:sp>
        <p:nvSpPr>
          <p:cNvPr id="326" name="Slide Number Placeholder 2"/>
          <p:cNvSpPr txBox="1"/>
          <p:nvPr>
            <p:ph type="sldNum" sz="quarter" idx="2"/>
          </p:nvPr>
        </p:nvSpPr>
        <p:spPr>
          <a:xfrm>
            <a:off x="8616184" y="6211887"/>
            <a:ext cx="259530" cy="23927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327" name="Table 3"/>
          <p:cNvGraphicFramePr/>
          <p:nvPr/>
        </p:nvGraphicFramePr>
        <p:xfrm>
          <a:off x="212651" y="1471288"/>
          <a:ext cx="8633640" cy="321169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305252"/>
                <a:gridCol w="6105640"/>
                <a:gridCol w="1222746"/>
              </a:tblGrid>
              <a:tr h="452353">
                <a:tc>
                  <a:txBody>
                    <a:bodyPr/>
                    <a:lstStyle/>
                    <a:p>
                      <a:pPr algn="l" defTabSz="457200">
                        <a:defRPr sz="1800"/>
                      </a:pPr>
                    </a:p>
                  </a:txBody>
                  <a:tcPr marL="45720" marR="45720" marT="45720" marB="45720" anchor="t" anchorCtr="0" horzOverflow="overflow"/>
                </a:tc>
                <a:tc>
                  <a:txBody>
                    <a:bodyPr/>
                    <a:lstStyle/>
                    <a:p>
                      <a:pPr algn="ctr" defTabSz="457200">
                        <a:defRPr b="0" sz="1800">
                          <a:solidFill>
                            <a:srgbClr val="000000"/>
                          </a:solidFill>
                        </a:defRPr>
                      </a:pPr>
                      <a:r>
                        <a:rPr b="1" sz="1600">
                          <a:solidFill>
                            <a:srgbClr val="FFFFFF"/>
                          </a:solidFill>
                        </a:rPr>
                        <a:t>Action</a:t>
                      </a:r>
                    </a:p>
                  </a:txBody>
                  <a:tcPr marL="45720" marR="45720" marT="45720" marB="45720" anchor="t" anchorCtr="0" horzOverflow="overflow"/>
                </a:tc>
                <a:tc>
                  <a:txBody>
                    <a:bodyPr/>
                    <a:lstStyle/>
                    <a:p>
                      <a:pPr algn="ctr" defTabSz="457200">
                        <a:defRPr b="0" sz="1800">
                          <a:solidFill>
                            <a:srgbClr val="000000"/>
                          </a:solidFill>
                        </a:defRPr>
                      </a:pPr>
                      <a:r>
                        <a:rPr b="1" sz="1600">
                          <a:solidFill>
                            <a:srgbClr val="FFFFFF"/>
                          </a:solidFill>
                        </a:rPr>
                        <a:t>Status / POC</a:t>
                      </a:r>
                    </a:p>
                  </a:txBody>
                  <a:tcPr marL="45720" marR="45720" marT="45720" marB="45720" anchor="t" anchorCtr="0" horzOverflow="overflow"/>
                </a:tc>
              </a:tr>
              <a:tr h="473335">
                <a:tc>
                  <a:txBody>
                    <a:bodyPr/>
                    <a:lstStyle/>
                    <a:p>
                      <a:pPr algn="l" defTabSz="457200">
                        <a:defRPr sz="1800"/>
                      </a:pPr>
                      <a:r>
                        <a:rPr sz="1200"/>
                        <a:t>22 Feb FHA Managing Brd, 23 Feb Team Meeting </a:t>
                      </a:r>
                    </a:p>
                  </a:txBody>
                  <a:tcPr marL="45720" marR="45720" marT="45720" marB="45720" anchor="t" anchorCtr="0" horzOverflow="overflow"/>
                </a:tc>
                <a:tc>
                  <a:txBody>
                    <a:bodyPr/>
                    <a:lstStyle/>
                    <a:p>
                      <a:pPr algn="l" defTabSz="457200">
                        <a:defRPr sz="1800"/>
                      </a:pPr>
                      <a:r>
                        <a:rPr sz="1000"/>
                        <a:t> Focus on product / detail that emphasizes FHIM Evaluation / specific users (down to organization / persons.  </a:t>
                      </a:r>
                    </a:p>
                  </a:txBody>
                  <a:tcPr marL="45720" marR="45720" marT="45720" marB="45720" anchor="t" anchorCtr="0" horzOverflow="overflow"/>
                </a:tc>
                <a:tc>
                  <a:txBody>
                    <a:bodyPr/>
                    <a:lstStyle/>
                    <a:p>
                      <a:pPr algn="ctr" defTabSz="457200">
                        <a:defRPr sz="1800"/>
                      </a:pPr>
                      <a:r>
                        <a:rPr sz="1600"/>
                        <a:t> Team</a:t>
                      </a:r>
                    </a:p>
                  </a:txBody>
                  <a:tcPr marL="45720" marR="45720" marT="45720" marB="45720" anchor="t" anchorCtr="0" horzOverflow="overflow"/>
                </a:tc>
              </a:tr>
              <a:tr h="530352">
                <a:tc>
                  <a:txBody>
                    <a:bodyPr/>
                    <a:lstStyle/>
                    <a:p>
                      <a:pPr algn="l" defTabSz="457200">
                        <a:defRPr sz="1800"/>
                      </a:pPr>
                      <a:r>
                        <a:rPr sz="1200"/>
                        <a:t>4 Mar Team Meeting</a:t>
                      </a:r>
                    </a:p>
                  </a:txBody>
                  <a:tcPr marL="45720" marR="45720" marT="45720" marB="45720" anchor="t" anchorCtr="0" horzOverflow="overflow"/>
                </a:tc>
                <a:tc>
                  <a:txBody>
                    <a:bodyPr/>
                    <a:lstStyle/>
                    <a:p>
                      <a:pPr algn="l" defTabSz="457200">
                        <a:defRPr sz="1800"/>
                      </a:pPr>
                      <a:r>
                        <a:rPr sz="1000"/>
                        <a:t>Focus on enhancements to slides 10 and 11 where current Users / Uses resides.   Build up the actual offices and users engaged (to personalize known and less known use.   Make more obvious the contnection to the modernization efforts where that is.</a:t>
                      </a:r>
                    </a:p>
                  </a:txBody>
                  <a:tcPr marL="45720" marR="45720" marT="45720" marB="45720" anchor="t" anchorCtr="0" horzOverflow="overflow"/>
                </a:tc>
                <a:tc>
                  <a:txBody>
                    <a:bodyPr/>
                    <a:lstStyle/>
                    <a:p>
                      <a:pPr algn="l" defTabSz="457200">
                        <a:defRPr sz="1800"/>
                      </a:pPr>
                      <a:r>
                        <a:rPr sz="1000"/>
                        <a:t> DoD and VA POCs</a:t>
                      </a:r>
                    </a:p>
                  </a:txBody>
                  <a:tcPr marL="45720" marR="45720" marT="45720" marB="45720" anchor="t" anchorCtr="0" horzOverflow="overflow"/>
                </a:tc>
              </a:tr>
              <a:tr h="544203">
                <a:tc>
                  <a:txBody>
                    <a:bodyPr/>
                    <a:lstStyle/>
                    <a:p>
                      <a:pPr algn="l" defTabSz="457200">
                        <a:defRPr sz="1800"/>
                      </a:pPr>
                      <a:r>
                        <a:rPr sz="1200"/>
                        <a:t>4 Mar Team Meeting</a:t>
                      </a:r>
                    </a:p>
                  </a:txBody>
                  <a:tcPr marL="45720" marR="45720" marT="45720" marB="45720" anchor="t" anchorCtr="0" horzOverflow="overflow"/>
                </a:tc>
                <a:tc>
                  <a:txBody>
                    <a:bodyPr/>
                    <a:lstStyle/>
                    <a:p>
                      <a:pPr algn="l" defTabSz="457200">
                        <a:defRPr sz="1800"/>
                      </a:pPr>
                      <a:r>
                        <a:rPr sz="1000"/>
                        <a:t>With insert of slide 3 of 3 of Uses, edit to enhance understanding related to 5 moonth investigative effort</a:t>
                      </a:r>
                    </a:p>
                  </a:txBody>
                  <a:tcPr marL="45720" marR="45720" marT="45720" marB="45720" anchor="t" anchorCtr="0" horzOverflow="overflow"/>
                </a:tc>
                <a:tc>
                  <a:txBody>
                    <a:bodyPr/>
                    <a:lstStyle/>
                    <a:p>
                      <a:pPr algn="l" defTabSz="457200">
                        <a:defRPr sz="1800"/>
                      </a:pPr>
                      <a:r>
                        <a:rPr sz="1000"/>
                        <a:t>S Hufnagel</a:t>
                      </a:r>
                    </a:p>
                  </a:txBody>
                  <a:tcPr marL="45720" marR="45720" marT="45720" marB="45720" anchor="t" anchorCtr="0" horzOverflow="overflow"/>
                </a:tc>
              </a:tr>
              <a:tr h="589653">
                <a:tc>
                  <a:txBody>
                    <a:bodyPr/>
                    <a:lstStyle/>
                    <a:p>
                      <a:pPr algn="l" defTabSz="457200">
                        <a:defRPr sz="1200"/>
                      </a:pPr>
                    </a:p>
                  </a:txBody>
                  <a:tcPr marL="45720" marR="45720" marT="45720" marB="45720" anchor="t" anchorCtr="0" horzOverflow="overflow"/>
                </a:tc>
                <a:tc>
                  <a:txBody>
                    <a:bodyPr/>
                    <a:lstStyle/>
                    <a:p>
                      <a:pPr algn="l" defTabSz="457200">
                        <a:defRPr sz="1800"/>
                      </a:pPr>
                      <a:r>
                        <a:rPr sz="1000"/>
                        <a:t> </a:t>
                      </a:r>
                    </a:p>
                  </a:txBody>
                  <a:tcPr marL="45720" marR="45720" marT="45720" marB="45720" anchor="t" anchorCtr="0" horzOverflow="overflow"/>
                </a:tc>
                <a:tc>
                  <a:txBody>
                    <a:bodyPr/>
                    <a:lstStyle/>
                    <a:p>
                      <a:pPr algn="l" defTabSz="457200">
                        <a:defRPr sz="1800"/>
                      </a:pPr>
                      <a:r>
                        <a:rPr sz="1000"/>
                        <a:t> </a:t>
                      </a:r>
                    </a:p>
                  </a:txBody>
                  <a:tcPr marL="45720" marR="45720" marT="45720" marB="45720" anchor="t" anchorCtr="0" horzOverflow="overflow"/>
                </a:tc>
              </a:tr>
              <a:tr h="621792">
                <a:tc>
                  <a:txBody>
                    <a:bodyPr/>
                    <a:lstStyle/>
                    <a:p>
                      <a:pPr algn="l" defTabSz="457200">
                        <a:defRPr sz="1200"/>
                      </a:pPr>
                    </a:p>
                  </a:txBody>
                  <a:tcPr marL="45720" marR="45720" marT="45720" marB="45720" anchor="t" anchorCtr="0" horzOverflow="overflow"/>
                </a:tc>
                <a:tc>
                  <a:txBody>
                    <a:bodyPr/>
                    <a:lstStyle/>
                    <a:p>
                      <a:pPr algn="l" defTabSz="457200">
                        <a:defRPr sz="1800"/>
                      </a:pPr>
                      <a:r>
                        <a:rPr sz="1000"/>
                        <a:t> </a:t>
                      </a:r>
                    </a:p>
                  </a:txBody>
                  <a:tcPr marL="45720" marR="45720" marT="45720" marB="45720" anchor="t" anchorCtr="0" horzOverflow="overflow"/>
                </a:tc>
                <a:tc>
                  <a:txBody>
                    <a:bodyPr/>
                    <a:lstStyle/>
                    <a:p>
                      <a:pPr algn="l" defTabSz="457200">
                        <a:defRPr sz="1800"/>
                      </a:pPr>
                      <a:r>
                        <a:rPr sz="1000"/>
                        <a:t> </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1" name="Title 1"/>
          <p:cNvSpPr txBox="1"/>
          <p:nvPr>
            <p:ph type="title"/>
          </p:nvPr>
        </p:nvSpPr>
        <p:spPr>
          <a:xfrm>
            <a:off x="1447800" y="-400493"/>
            <a:ext cx="7696200" cy="1143001"/>
          </a:xfrm>
          <a:prstGeom prst="rect">
            <a:avLst/>
          </a:prstGeom>
        </p:spPr>
        <p:txBody>
          <a:bodyPr/>
          <a:lstStyle/>
          <a:p>
            <a:pPr/>
            <a:r>
              <a:t>FHIM Value Proposition Team:  Actions</a:t>
            </a:r>
          </a:p>
        </p:txBody>
      </p:sp>
      <p:sp>
        <p:nvSpPr>
          <p:cNvPr id="332" name="Slide Number Placeholder 2"/>
          <p:cNvSpPr txBox="1"/>
          <p:nvPr>
            <p:ph type="sldNum" sz="quarter" idx="2"/>
          </p:nvPr>
        </p:nvSpPr>
        <p:spPr>
          <a:xfrm>
            <a:off x="8616184" y="6211887"/>
            <a:ext cx="259530" cy="23927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333" name="Table 3"/>
          <p:cNvGraphicFramePr/>
          <p:nvPr/>
        </p:nvGraphicFramePr>
        <p:xfrm>
          <a:off x="212651" y="355720"/>
          <a:ext cx="8633640" cy="6378119"/>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584250"/>
                <a:gridCol w="5826642"/>
                <a:gridCol w="1222746"/>
              </a:tblGrid>
              <a:tr h="452353">
                <a:tc>
                  <a:txBody>
                    <a:bodyPr/>
                    <a:lstStyle/>
                    <a:p>
                      <a:pPr algn="ctr" defTabSz="457200">
                        <a:defRPr b="0" sz="1800">
                          <a:solidFill>
                            <a:srgbClr val="000000"/>
                          </a:solidFill>
                        </a:defRPr>
                      </a:pPr>
                      <a:r>
                        <a:rPr b="1" sz="1600">
                          <a:solidFill>
                            <a:srgbClr val="FFFFFF"/>
                          </a:solidFill>
                        </a:rPr>
                        <a:t>Source</a:t>
                      </a:r>
                    </a:p>
                  </a:txBody>
                  <a:tcPr marL="45720" marR="45720" marT="45720" marB="45720" anchor="t" anchorCtr="0" horzOverflow="overflow"/>
                </a:tc>
                <a:tc>
                  <a:txBody>
                    <a:bodyPr/>
                    <a:lstStyle/>
                    <a:p>
                      <a:pPr algn="ctr" defTabSz="457200">
                        <a:defRPr b="0" sz="1800">
                          <a:solidFill>
                            <a:srgbClr val="000000"/>
                          </a:solidFill>
                        </a:defRPr>
                      </a:pPr>
                      <a:r>
                        <a:rPr b="1" sz="1600">
                          <a:solidFill>
                            <a:srgbClr val="FFFFFF"/>
                          </a:solidFill>
                        </a:rPr>
                        <a:t>Action</a:t>
                      </a:r>
                    </a:p>
                  </a:txBody>
                  <a:tcPr marL="45720" marR="45720" marT="45720" marB="45720" anchor="t" anchorCtr="0" horzOverflow="overflow"/>
                </a:tc>
                <a:tc>
                  <a:txBody>
                    <a:bodyPr/>
                    <a:lstStyle/>
                    <a:p>
                      <a:pPr algn="ctr" defTabSz="457200">
                        <a:defRPr b="0" sz="1800">
                          <a:solidFill>
                            <a:srgbClr val="000000"/>
                          </a:solidFill>
                        </a:defRPr>
                      </a:pPr>
                      <a:r>
                        <a:rPr b="1" sz="1600">
                          <a:solidFill>
                            <a:srgbClr val="FFFFFF"/>
                          </a:solidFill>
                        </a:rPr>
                        <a:t>Status / POC</a:t>
                      </a:r>
                    </a:p>
                  </a:txBody>
                  <a:tcPr marL="45720" marR="45720" marT="45720" marB="45720" anchor="t" anchorCtr="0" horzOverflow="overflow"/>
                </a:tc>
              </a:tr>
              <a:tr h="997705">
                <a:tc>
                  <a:txBody>
                    <a:bodyPr/>
                    <a:lstStyle/>
                    <a:p>
                      <a:pPr algn="l" defTabSz="457200">
                        <a:defRPr sz="1000"/>
                      </a:pPr>
                      <a:r>
                        <a:t>Jan 26, 7:45pm email from Nona &amp; Feb 2, 6:15pm email from Nona</a:t>
                      </a:r>
                    </a:p>
                  </a:txBody>
                  <a:tcPr marL="45720" marR="45720" marT="45720" marB="45720" anchor="t" anchorCtr="0" horzOverflow="overflow"/>
                </a:tc>
                <a:tc>
                  <a:txBody>
                    <a:bodyPr/>
                    <a:lstStyle/>
                    <a:p>
                      <a:pPr algn="l" defTabSz="457200">
                        <a:defRPr sz="1800"/>
                      </a:pPr>
                      <a:r>
                        <a:rPr sz="1000"/>
                        <a:t>Produce a reconciled version of the Abridged Description of Steps detailing how FHIM / MDHT / MDMI are applied.   Apply associated graphics.   
  - Replaces slide 18 of our Master Deck. Should reference / integrate 8 steps Alberto had provided; I offered clarifying questions &amp; talks with Sr Leaders seek ‘what occurs; when; by what asset and then what’s the output’  
- See slides 17 &amp; 19:  review proposed graphic of ‘currents vs desired state’ </a:t>
                      </a:r>
                    </a:p>
                  </a:txBody>
                  <a:tcPr marL="45720" marR="45720" marT="45720" marB="45720" anchor="t" anchorCtr="0" horzOverflow="overflow"/>
                </a:tc>
                <a:tc>
                  <a:txBody>
                    <a:bodyPr/>
                    <a:lstStyle/>
                    <a:p>
                      <a:pPr algn="l" defTabSz="457200">
                        <a:defRPr sz="1800"/>
                      </a:pPr>
                      <a:r>
                        <a:rPr sz="1000"/>
                        <a:t>Steve W / Alberto / Galen</a:t>
                      </a:r>
                    </a:p>
                  </a:txBody>
                  <a:tcPr marL="45720" marR="45720" marT="45720" marB="45720" anchor="t" anchorCtr="0" horzOverflow="overflow"/>
                </a:tc>
              </a:tr>
              <a:tr h="2509380">
                <a:tc>
                  <a:txBody>
                    <a:bodyPr/>
                    <a:lstStyle/>
                    <a:p>
                      <a:pPr algn="l" defTabSz="457200">
                        <a:defRPr sz="1800"/>
                      </a:pPr>
                      <a:r>
                        <a:rPr sz="1000"/>
                        <a:t>Feb 2, 6:15pm email from Nona</a:t>
                      </a:r>
                    </a:p>
                  </a:txBody>
                  <a:tcPr marL="45720" marR="45720" marT="45720" marB="45720" anchor="t" anchorCtr="0" horzOverflow="overflow"/>
                </a:tc>
                <a:tc>
                  <a:txBody>
                    <a:bodyPr/>
                    <a:lstStyle/>
                    <a:p>
                      <a:pPr algn="l" defTabSz="457200">
                        <a:defRPr sz="1000"/>
                      </a:pPr>
                      <a:r>
                        <a:t>Action:  Review and provide feedback via inserted comments to FHIM: A Business Perspective / Going Forward Strategies brief (2 week review given / passed; inputs outstanding).  Target areas:</a:t>
                      </a:r>
                    </a:p>
                    <a:p>
                      <a:pPr algn="l" defTabSz="457200">
                        <a:defRPr sz="1000"/>
                      </a:pPr>
                      <a:r>
                        <a:t>  - Streamline initial slides (3-5)  that aim to set the stage / compel folks to want to address the current state of HIT complexity; to learn how FHIM, etc is there to make a difference</a:t>
                      </a:r>
                    </a:p>
                    <a:p>
                      <a:pPr algn="l" defTabSz="457200">
                        <a:defRPr sz="1000"/>
                      </a:pPr>
                      <a:r>
                        <a:t>  - Slide 5:  Standards Convergence, change to Convergence of Standards.  Yes? No?</a:t>
                      </a:r>
                    </a:p>
                    <a:p>
                      <a:pPr algn="l" defTabSz="457200">
                        <a:defRPr sz="1000"/>
                      </a:pPr>
                      <a:r>
                        <a:t>  - Slide 6:  Streamlined the Agenda per feedback from Comm Team</a:t>
                      </a:r>
                    </a:p>
                    <a:p>
                      <a:pPr algn="l" defTabSz="457200">
                        <a:defRPr sz="1000"/>
                      </a:pPr>
                      <a:r>
                        <a:t>  - Offer FHIM Examples to vividly show what FHIM is offering  </a:t>
                      </a:r>
                    </a:p>
                    <a:p>
                      <a:pPr algn="l" defTabSz="457200">
                        <a:defRPr sz="1000"/>
                      </a:pPr>
                      <a:r>
                        <a:t>     -- MDA Process Guide (provided by Steve W) provided to assist</a:t>
                      </a:r>
                    </a:p>
                    <a:p>
                      <a:pPr algn="l" defTabSz="457200">
                        <a:defRPr sz="1000"/>
                      </a:pPr>
                      <a:r>
                        <a:t>  - Review edits to Going Forward Strategy slide 22 </a:t>
                      </a:r>
                    </a:p>
                    <a:p>
                      <a:pPr algn="l" defTabSz="457200">
                        <a:defRPr sz="1000"/>
                      </a:pPr>
                      <a:r>
                        <a:t>  - Consider a slide within back up that informs reader of other supporting topics that can be provided via master deck</a:t>
                      </a:r>
                    </a:p>
                    <a:p>
                      <a:pPr algn="l" defTabSz="457200">
                        <a:defRPr sz="1000"/>
                      </a:pPr>
                      <a:r>
                        <a:t>  - Ultimately, trim down/combine so the deck lands at 15 or less  </a:t>
                      </a:r>
                    </a:p>
                    <a:p>
                      <a:pPr algn="l" defTabSz="457200">
                        <a:defRPr sz="1000"/>
                      </a:pPr>
                      <a:r>
                        <a:t> - Apply FHA Template (Nona / Comm Team) </a:t>
                      </a:r>
                    </a:p>
                    <a:p>
                      <a:pPr marL="171450" indent="-171450" algn="l" defTabSz="457200">
                        <a:buSzPct val="100000"/>
                        <a:buChar char="-"/>
                        <a:defRPr sz="1000"/>
                      </a:pPr>
                      <a:r>
                        <a:t>Via MDMI advocate a FHIM based referenced index</a:t>
                      </a:r>
                    </a:p>
                    <a:p>
                      <a:pPr marL="171450" indent="-171450" algn="l" defTabSz="457200">
                        <a:buSzPct val="100000"/>
                        <a:buChar char="-"/>
                        <a:defRPr sz="1000"/>
                      </a:pPr>
                      <a:r>
                        <a:t>Introduce better understanding of role MDHtT / MDMI  has ….slides at present don’t‘ represent this</a:t>
                      </a:r>
                    </a:p>
                  </a:txBody>
                  <a:tcPr marL="45720" marR="45720" marT="45720" marB="45720" anchor="t" anchorCtr="0" horzOverflow="overflow"/>
                </a:tc>
                <a:tc>
                  <a:txBody>
                    <a:bodyPr/>
                    <a:lstStyle/>
                    <a:p>
                      <a:pPr algn="l" defTabSz="457200">
                        <a:defRPr sz="1800"/>
                      </a:pPr>
                      <a:r>
                        <a:rPr sz="1000"/>
                        <a:t>Team </a:t>
                      </a:r>
                    </a:p>
                  </a:txBody>
                  <a:tcPr marL="45720" marR="45720" marT="45720" marB="45720" anchor="t" anchorCtr="0" horzOverflow="overflow"/>
                </a:tc>
              </a:tr>
              <a:tr h="544203">
                <a:tc>
                  <a:txBody>
                    <a:bodyPr/>
                    <a:lstStyle/>
                    <a:p>
                      <a:pPr algn="l" defTabSz="457200">
                        <a:defRPr sz="1800"/>
                      </a:pPr>
                      <a:r>
                        <a:rPr sz="1000"/>
                        <a:t>Feb 2, 6:15pm email from Nona</a:t>
                      </a:r>
                    </a:p>
                  </a:txBody>
                  <a:tcPr marL="45720" marR="45720" marT="45720" marB="45720" anchor="t" anchorCtr="0" horzOverflow="overflow"/>
                </a:tc>
                <a:tc>
                  <a:txBody>
                    <a:bodyPr/>
                    <a:lstStyle/>
                    <a:p>
                      <a:pPr algn="l" defTabSz="457200">
                        <a:defRPr sz="1800"/>
                      </a:pPr>
                      <a:r>
                        <a:rPr sz="1000"/>
                        <a:t>Action 2:  Throughout message, certain statements were made to ‘advocate a position’.  Review / forward any edits to those assertions 
  -  Apply to FHIM Principles type slide in Master Deck</a:t>
                      </a:r>
                    </a:p>
                  </a:txBody>
                  <a:tcPr marL="45720" marR="45720" marT="45720" marB="45720" anchor="t" anchorCtr="0" horzOverflow="overflow"/>
                </a:tc>
                <a:tc>
                  <a:txBody>
                    <a:bodyPr/>
                    <a:lstStyle/>
                    <a:p>
                      <a:pPr algn="l" defTabSz="457200">
                        <a:defRPr sz="1800"/>
                      </a:pPr>
                      <a:r>
                        <a:rPr sz="1000"/>
                        <a:t>Team</a:t>
                      </a:r>
                    </a:p>
                  </a:txBody>
                  <a:tcPr marL="45720" marR="45720" marT="45720" marB="45720" anchor="t" anchorCtr="0" horzOverflow="overflow"/>
                </a:tc>
              </a:tr>
              <a:tr h="393035">
                <a:tc>
                  <a:txBody>
                    <a:bodyPr/>
                    <a:lstStyle/>
                    <a:p>
                      <a:pPr algn="l" defTabSz="457200">
                        <a:defRPr sz="1800"/>
                      </a:pPr>
                      <a:r>
                        <a:rPr sz="1000"/>
                        <a:t>Feb 16, 11:29am from Jay </a:t>
                      </a:r>
                    </a:p>
                  </a:txBody>
                  <a:tcPr marL="45720" marR="45720" marT="45720" marB="45720" anchor="t" anchorCtr="0" horzOverflow="overflow"/>
                </a:tc>
                <a:tc>
                  <a:txBody>
                    <a:bodyPr/>
                    <a:lstStyle/>
                    <a:p>
                      <a:pPr algn="l" defTabSz="457200">
                        <a:defRPr sz="1800"/>
                      </a:pPr>
                      <a:r>
                        <a:rPr sz="1000"/>
                        <a:t>Address Jay’s perspective related to Comm Plan approach. Per Nona’s recommendation, apply original prompts via invite series  (See notes page)</a:t>
                      </a:r>
                    </a:p>
                  </a:txBody>
                  <a:tcPr marL="45720" marR="45720" marT="45720" marB="45720" anchor="t" anchorCtr="0" horzOverflow="overflow"/>
                </a:tc>
                <a:tc>
                  <a:txBody>
                    <a:bodyPr/>
                    <a:lstStyle/>
                    <a:p>
                      <a:pPr algn="l" defTabSz="457200">
                        <a:defRPr sz="1800"/>
                      </a:pPr>
                      <a:r>
                        <a:rPr sz="1000"/>
                        <a:t>Team</a:t>
                      </a:r>
                    </a:p>
                  </a:txBody>
                  <a:tcPr marL="45720" marR="45720" marT="45720" marB="45720" anchor="t" anchorCtr="0" horzOverflow="overflow"/>
                </a:tc>
              </a:tr>
              <a:tr h="393035">
                <a:tc>
                  <a:txBody>
                    <a:bodyPr/>
                    <a:lstStyle/>
                    <a:p>
                      <a:pPr algn="l" defTabSz="457200">
                        <a:defRPr sz="1800"/>
                      </a:pPr>
                      <a:r>
                        <a:rPr sz="1000"/>
                        <a:t>All Meetings</a:t>
                      </a:r>
                    </a:p>
                  </a:txBody>
                  <a:tcPr marL="45720" marR="45720" marT="45720" marB="45720" anchor="t" anchorCtr="0" horzOverflow="overflow"/>
                </a:tc>
                <a:tc>
                  <a:txBody>
                    <a:bodyPr/>
                    <a:lstStyle/>
                    <a:p>
                      <a:pPr algn="l" defTabSz="457200">
                        <a:defRPr sz="1800"/>
                      </a:pPr>
                      <a:r>
                        <a:rPr sz="1000"/>
                        <a:t>Identify / Recommend engagements where FHIM  / FHIM along with MDHT – MDMI can be applied / demonstrated.  What is occurring now?  </a:t>
                      </a:r>
                    </a:p>
                  </a:txBody>
                  <a:tcPr marL="45720" marR="45720" marT="45720" marB="45720" anchor="t" anchorCtr="0" horzOverflow="overflow"/>
                </a:tc>
                <a:tc>
                  <a:txBody>
                    <a:bodyPr/>
                    <a:lstStyle/>
                    <a:p>
                      <a:pPr algn="l" defTabSz="457200">
                        <a:defRPr sz="1800"/>
                      </a:pPr>
                      <a:r>
                        <a:rPr sz="1000"/>
                        <a:t>Team</a:t>
                      </a:r>
                    </a:p>
                  </a:txBody>
                  <a:tcPr marL="45720" marR="45720" marT="45720" marB="45720" anchor="t" anchorCtr="0" horzOverflow="overflow"/>
                </a:tc>
              </a:tr>
              <a:tr h="544203">
                <a:tc>
                  <a:txBody>
                    <a:bodyPr/>
                    <a:lstStyle/>
                    <a:p>
                      <a:pPr algn="l" defTabSz="457200">
                        <a:defRPr sz="1800"/>
                      </a:pPr>
                      <a:r>
                        <a:rPr sz="1000"/>
                        <a:t>MDHT Team</a:t>
                      </a:r>
                    </a:p>
                  </a:txBody>
                  <a:tcPr marL="45720" marR="45720" marT="45720" marB="45720" anchor="t" anchorCtr="0" horzOverflow="overflow"/>
                </a:tc>
                <a:tc>
                  <a:txBody>
                    <a:bodyPr/>
                    <a:lstStyle/>
                    <a:p>
                      <a:pPr algn="l" defTabSz="457200">
                        <a:defRPr sz="1800"/>
                      </a:pPr>
                      <a:r>
                        <a:rPr sz="1000"/>
                        <a:t>Take care in relaying connection of FHIM to MDHT/MDMI
Take care in not over applying MDHT / MDMI as they are not the same thing or not always ‘both’ applied</a:t>
                      </a:r>
                    </a:p>
                  </a:txBody>
                  <a:tcPr marL="45720" marR="45720" marT="45720" marB="45720" anchor="t" anchorCtr="0" horzOverflow="overflow"/>
                </a:tc>
                <a:tc>
                  <a:txBody>
                    <a:bodyPr/>
                    <a:lstStyle/>
                    <a:p>
                      <a:pPr algn="l" defTabSz="457200">
                        <a:defRPr sz="1800"/>
                      </a:pPr>
                      <a:r>
                        <a:rPr sz="1000"/>
                        <a:t>Team</a:t>
                      </a:r>
                    </a:p>
                  </a:txBody>
                  <a:tcPr marL="45720" marR="45720" marT="45720" marB="45720" anchor="t" anchorCtr="0" horzOverflow="overflow"/>
                </a:tc>
              </a:tr>
              <a:tr h="544203">
                <a:tc>
                  <a:txBody>
                    <a:bodyPr/>
                    <a:lstStyle/>
                    <a:p>
                      <a:pPr algn="l" defTabSz="457200">
                        <a:defRPr sz="1800"/>
                      </a:pPr>
                      <a:r>
                        <a:rPr sz="1000"/>
                        <a:t>Feb 22 Managing Board</a:t>
                      </a:r>
                    </a:p>
                  </a:txBody>
                  <a:tcPr marL="45720" marR="45720" marT="45720" marB="45720" anchor="t" anchorCtr="0" horzOverflow="overflow"/>
                </a:tc>
                <a:tc>
                  <a:txBody>
                    <a:bodyPr/>
                    <a:lstStyle/>
                    <a:p>
                      <a:pPr algn="l" defTabSz="457200">
                        <a:defRPr sz="1800"/>
                      </a:pPr>
                      <a:r>
                        <a:rPr sz="1000"/>
                        <a:t>This was confirmed as an interest but the first ask is to deliver the What is FHIM / Use /Usage elements.  We gained clearance to offer the desired state (ties to MDHT / MDMI) but first hit the Current State Value</a:t>
                      </a:r>
                    </a:p>
                  </a:txBody>
                  <a:tcPr marL="45720" marR="45720" marT="45720" marB="45720" anchor="t" anchorCtr="0" horzOverflow="overflow"/>
                </a:tc>
                <a:tc>
                  <a:txBody>
                    <a:bodyPr/>
                    <a:lstStyle/>
                    <a:p>
                      <a:pPr algn="l" defTabSz="457200">
                        <a:defRPr sz="1800"/>
                      </a:pPr>
                      <a:r>
                        <a:rPr sz="1000"/>
                        <a:t>Team</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7" name="Title 1"/>
          <p:cNvSpPr txBox="1"/>
          <p:nvPr>
            <p:ph type="title"/>
          </p:nvPr>
        </p:nvSpPr>
        <p:spPr>
          <a:xfrm>
            <a:off x="720810" y="2858529"/>
            <a:ext cx="7696201" cy="1143001"/>
          </a:xfrm>
          <a:prstGeom prst="rect">
            <a:avLst/>
          </a:prstGeom>
        </p:spPr>
        <p:txBody>
          <a:bodyPr/>
          <a:lstStyle/>
          <a:p>
            <a:pPr algn="ctr"/>
            <a:r>
              <a:t>Appendix </a:t>
            </a:r>
            <a:br/>
            <a:r>
              <a:t>(list of acronyms, links &amp; POC, etc.)</a:t>
            </a:r>
          </a:p>
        </p:txBody>
      </p:sp>
      <p:sp>
        <p:nvSpPr>
          <p:cNvPr id="338" name="Slide Number Placeholder 2"/>
          <p:cNvSpPr txBox="1"/>
          <p:nvPr>
            <p:ph type="sldNum" sz="quarter" idx="2"/>
          </p:nvPr>
        </p:nvSpPr>
        <p:spPr>
          <a:xfrm>
            <a:off x="8616184" y="6211887"/>
            <a:ext cx="259530" cy="23927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Title 1"/>
          <p:cNvSpPr txBox="1"/>
          <p:nvPr>
            <p:ph type="title"/>
          </p:nvPr>
        </p:nvSpPr>
        <p:spPr>
          <a:prstGeom prst="rect">
            <a:avLst/>
          </a:prstGeom>
        </p:spPr>
        <p:txBody>
          <a:bodyPr/>
          <a:lstStyle/>
          <a:p>
            <a:pPr/>
            <a:r>
              <a:t>FHIM Resources </a:t>
            </a:r>
            <a:r>
              <a:rPr sz="2000"/>
              <a:t>(Links, 1 of 2)</a:t>
            </a:r>
          </a:p>
        </p:txBody>
      </p:sp>
      <p:sp>
        <p:nvSpPr>
          <p:cNvPr id="341" name="Text Placeholder 2"/>
          <p:cNvSpPr txBox="1"/>
          <p:nvPr>
            <p:ph type="body" idx="1"/>
          </p:nvPr>
        </p:nvSpPr>
        <p:spPr>
          <a:xfrm>
            <a:off x="711200" y="1419225"/>
            <a:ext cx="7620000" cy="4114800"/>
          </a:xfrm>
          <a:prstGeom prst="rect">
            <a:avLst/>
          </a:prstGeom>
        </p:spPr>
        <p:txBody>
          <a:bodyPr/>
          <a:lstStyle/>
          <a:p>
            <a:pPr>
              <a:defRPr>
                <a:solidFill>
                  <a:schemeClr val="accent1"/>
                </a:solidFill>
                <a:latin typeface="+mj-lt"/>
                <a:ea typeface="+mj-ea"/>
                <a:cs typeface="+mj-cs"/>
                <a:sym typeface="Calibri"/>
              </a:defRPr>
            </a:pPr>
            <a:r>
              <a:rPr u="sng">
                <a:solidFill>
                  <a:srgbClr val="1D165A"/>
                </a:solidFill>
                <a:uFill>
                  <a:solidFill>
                    <a:srgbClr val="1D165A"/>
                  </a:solidFill>
                </a:uFill>
                <a:hlinkClick r:id="rId2" invalidUrl="" action="" tgtFrame="" tooltip="" history="1" highlightClick="0" endSnd="0"/>
              </a:rPr>
              <a:t>FHIM Logical Information Model</a:t>
            </a:r>
            <a:r>
              <a:t>: where, </a:t>
            </a:r>
          </a:p>
          <a:p>
            <a:pPr lvl="1">
              <a:buClr>
                <a:schemeClr val="accent1"/>
              </a:buClr>
              <a:buFont typeface="Arial"/>
              <a:defRPr>
                <a:solidFill>
                  <a:schemeClr val="accent1"/>
                </a:solidFill>
                <a:latin typeface="+mj-lt"/>
                <a:ea typeface="+mj-ea"/>
                <a:cs typeface="+mj-cs"/>
                <a:sym typeface="Calibri"/>
              </a:defRPr>
            </a:pPr>
            <a:r>
              <a:t>FHIM Terminology Value Sets are on </a:t>
            </a:r>
            <a:r>
              <a:rPr u="sng">
                <a:solidFill>
                  <a:srgbClr val="1D165A"/>
                </a:solidFill>
                <a:uFill>
                  <a:solidFill>
                    <a:srgbClr val="1D165A"/>
                  </a:solidFill>
                </a:uFill>
                <a:hlinkClick r:id="rId3" invalidUrl="" action="" tgtFrame="" tooltip="" history="1" highlightClick="0" endSnd="0"/>
              </a:rPr>
              <a:t>CDC PHIN/VADS</a:t>
            </a:r>
          </a:p>
          <a:p>
            <a:pPr lvl="1">
              <a:buClr>
                <a:schemeClr val="accent1"/>
              </a:buClr>
              <a:buFont typeface="Arial"/>
              <a:defRPr>
                <a:solidFill>
                  <a:schemeClr val="accent1"/>
                </a:solidFill>
                <a:latin typeface="+mj-lt"/>
                <a:ea typeface="+mj-ea"/>
                <a:cs typeface="+mj-cs"/>
                <a:sym typeface="Calibri"/>
              </a:defRPr>
            </a:pPr>
            <a:r>
              <a:t>FHIM Terminology Value Sets are on </a:t>
            </a:r>
            <a:r>
              <a:rPr u="sng">
                <a:solidFill>
                  <a:srgbClr val="1D165A"/>
                </a:solidFill>
                <a:uFill>
                  <a:solidFill>
                    <a:srgbClr val="1D165A"/>
                  </a:solidFill>
                </a:uFill>
                <a:hlinkClick r:id="rId4" invalidUrl="" action="" tgtFrame="" tooltip="" history="1" highlightClick="0" endSnd="0"/>
              </a:rPr>
              <a:t>NLM VSAC</a:t>
            </a:r>
          </a:p>
          <a:p>
            <a:pPr lvl="2">
              <a:spcBef>
                <a:spcPts val="300"/>
              </a:spcBef>
              <a:buClr>
                <a:srgbClr val="808080"/>
              </a:buClr>
              <a:defRPr sz="1600">
                <a:solidFill>
                  <a:schemeClr val="accent1"/>
                </a:solidFill>
                <a:latin typeface="+mj-lt"/>
                <a:ea typeface="+mj-ea"/>
                <a:cs typeface="+mj-cs"/>
                <a:sym typeface="Calibri"/>
              </a:defRPr>
            </a:pPr>
            <a:r>
              <a:t>UMLS license required to see content</a:t>
            </a:r>
          </a:p>
          <a:p>
            <a:pPr>
              <a:defRPr>
                <a:solidFill>
                  <a:schemeClr val="accent1"/>
                </a:solidFill>
                <a:latin typeface="+mj-lt"/>
                <a:ea typeface="+mj-ea"/>
                <a:cs typeface="+mj-cs"/>
                <a:sym typeface="Calibri"/>
              </a:defRPr>
            </a:pPr>
            <a:r>
              <a:rPr u="sng">
                <a:solidFill>
                  <a:srgbClr val="1D165A"/>
                </a:solidFill>
                <a:uFill>
                  <a:solidFill>
                    <a:srgbClr val="1D165A"/>
                  </a:solidFill>
                </a:uFill>
                <a:hlinkClick r:id="rId5" invalidUrl="" action="" tgtFrame="" tooltip="" history="1" highlightClick="0" endSnd="0"/>
              </a:rPr>
              <a:t>FHIM Domains</a:t>
            </a:r>
          </a:p>
          <a:p>
            <a:pPr>
              <a:defRPr>
                <a:solidFill>
                  <a:schemeClr val="accent1"/>
                </a:solidFill>
                <a:latin typeface="+mj-lt"/>
                <a:ea typeface="+mj-ea"/>
                <a:cs typeface="+mj-cs"/>
                <a:sym typeface="Calibri"/>
              </a:defRPr>
            </a:pPr>
            <a:r>
              <a:t>Project Documents</a:t>
            </a:r>
          </a:p>
          <a:p>
            <a:pPr lvl="1">
              <a:buClr>
                <a:schemeClr val="accent1"/>
              </a:buClr>
              <a:buFont typeface="Arial"/>
              <a:defRPr>
                <a:solidFill>
                  <a:schemeClr val="accent1"/>
                </a:solidFill>
                <a:latin typeface="+mj-lt"/>
                <a:ea typeface="+mj-ea"/>
                <a:cs typeface="+mj-cs"/>
                <a:sym typeface="Calibri"/>
              </a:defRPr>
            </a:pPr>
            <a:r>
              <a:rPr u="sng">
                <a:solidFill>
                  <a:srgbClr val="1D165A"/>
                </a:solidFill>
                <a:uFill>
                  <a:solidFill>
                    <a:srgbClr val="1D165A"/>
                  </a:solidFill>
                </a:uFill>
                <a:hlinkClick r:id="rId6" invalidUrl="" action="" tgtFrame="" tooltip="" history="1" highlightClick="0" endSnd="0"/>
              </a:rPr>
              <a:t>FHIM </a:t>
            </a:r>
            <a:r>
              <a:rPr u="sng">
                <a:solidFill>
                  <a:srgbClr val="1D165A"/>
                </a:solidFill>
                <a:uFill>
                  <a:solidFill>
                    <a:srgbClr val="1D165A"/>
                  </a:solidFill>
                </a:uFill>
                <a:hlinkClick r:id="rId6" invalidUrl="" action="" tgtFrame="" tooltip="" history="1" highlightClick="0" endSnd="0"/>
              </a:rPr>
              <a:t>Model-Driven Implementation Process Guide</a:t>
            </a:r>
          </a:p>
          <a:p>
            <a:pPr lvl="1">
              <a:buClr>
                <a:schemeClr val="accent1"/>
              </a:buClr>
              <a:buFont typeface="Arial"/>
              <a:defRPr>
                <a:solidFill>
                  <a:schemeClr val="accent1"/>
                </a:solidFill>
                <a:latin typeface="+mj-lt"/>
                <a:ea typeface="+mj-ea"/>
                <a:cs typeface="+mj-cs"/>
                <a:sym typeface="Calibri"/>
              </a:defRPr>
            </a:pPr>
            <a:r>
              <a:rPr u="sng">
                <a:solidFill>
                  <a:srgbClr val="1D165A"/>
                </a:solidFill>
                <a:uFill>
                  <a:solidFill>
                    <a:srgbClr val="1D165A"/>
                  </a:solidFill>
                </a:uFill>
                <a:hlinkClick r:id="rId7" invalidUrl="" action="" tgtFrame="" tooltip="" history="1" highlightClick="0" endSnd="0"/>
              </a:rPr>
              <a:t>Terminology Modeling Process Guide</a:t>
            </a:r>
          </a:p>
          <a:p>
            <a:pPr lvl="1">
              <a:buClr>
                <a:schemeClr val="accent1"/>
              </a:buClr>
              <a:buFont typeface="Arial"/>
              <a:defRPr>
                <a:solidFill>
                  <a:schemeClr val="accent1"/>
                </a:solidFill>
                <a:latin typeface="+mj-lt"/>
                <a:ea typeface="+mj-ea"/>
                <a:cs typeface="+mj-cs"/>
                <a:sym typeface="Calibri"/>
              </a:defRPr>
            </a:pPr>
            <a:r>
              <a:rPr u="sng">
                <a:solidFill>
                  <a:srgbClr val="1D165A"/>
                </a:solidFill>
                <a:uFill>
                  <a:solidFill>
                    <a:srgbClr val="1D165A"/>
                  </a:solidFill>
                </a:uFill>
                <a:hlinkClick r:id="rId8" invalidUrl="" action="" tgtFrame="" tooltip="" history="1" highlightClick="0" endSnd="0"/>
              </a:rPr>
              <a:t>Information Modeling Process Guide</a:t>
            </a:r>
          </a:p>
          <a:p>
            <a:pPr lvl="1">
              <a:buClr>
                <a:schemeClr val="accent1"/>
              </a:buClr>
              <a:buFont typeface="Arial"/>
              <a:defRPr>
                <a:solidFill>
                  <a:schemeClr val="accent1"/>
                </a:solidFill>
                <a:latin typeface="+mj-lt"/>
                <a:ea typeface="+mj-ea"/>
                <a:cs typeface="+mj-cs"/>
                <a:sym typeface="Calibri"/>
              </a:defRPr>
            </a:pPr>
            <a:r>
              <a:rPr u="sng">
                <a:solidFill>
                  <a:srgbClr val="1D165A"/>
                </a:solidFill>
                <a:uFill>
                  <a:solidFill>
                    <a:srgbClr val="1D165A"/>
                  </a:solidFill>
                </a:uFill>
                <a:hlinkClick r:id="rId9" invalidUrl="" action="" tgtFrame="" tooltip="" history="1" highlightClick="0" endSnd="0"/>
              </a:rPr>
              <a:t>Information Modeling Style Guide</a:t>
            </a:r>
          </a:p>
          <a:p>
            <a:pPr>
              <a:defRPr>
                <a:solidFill>
                  <a:schemeClr val="accent1"/>
                </a:solidFill>
                <a:latin typeface="+mj-lt"/>
                <a:ea typeface="+mj-ea"/>
                <a:cs typeface="+mj-cs"/>
                <a:sym typeface="Calibri"/>
              </a:defRPr>
            </a:pPr>
            <a:r>
              <a:rPr u="sng">
                <a:solidFill>
                  <a:srgbClr val="1D165A"/>
                </a:solidFill>
                <a:uFill>
                  <a:solidFill>
                    <a:srgbClr val="1D165A"/>
                  </a:solidFill>
                </a:uFill>
                <a:hlinkClick r:id="rId10" invalidUrl="" action="" tgtFrame="" tooltip="" history="1" highlightClick="0" endSnd="0"/>
              </a:rPr>
              <a:t>MDHT</a:t>
            </a:r>
          </a:p>
        </p:txBody>
      </p:sp>
      <p:sp>
        <p:nvSpPr>
          <p:cNvPr id="342" name="Slide Number Placeholder 3"/>
          <p:cNvSpPr txBox="1"/>
          <p:nvPr>
            <p:ph type="sldNum" sz="quarter" idx="2"/>
          </p:nvPr>
        </p:nvSpPr>
        <p:spPr>
          <a:xfrm>
            <a:off x="8616184" y="6211887"/>
            <a:ext cx="259530" cy="23927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4" name="Title 1"/>
          <p:cNvSpPr txBox="1"/>
          <p:nvPr>
            <p:ph type="title"/>
          </p:nvPr>
        </p:nvSpPr>
        <p:spPr>
          <a:prstGeom prst="rect">
            <a:avLst/>
          </a:prstGeom>
        </p:spPr>
        <p:txBody>
          <a:bodyPr/>
          <a:lstStyle/>
          <a:p>
            <a:pPr/>
            <a:r>
              <a:t>Additional FHIM Resources </a:t>
            </a:r>
            <a:r>
              <a:rPr sz="2000"/>
              <a:t>(Links, 2 of 2)</a:t>
            </a:r>
          </a:p>
        </p:txBody>
      </p:sp>
      <p:sp>
        <p:nvSpPr>
          <p:cNvPr id="345" name="Text Placeholder 2"/>
          <p:cNvSpPr txBox="1"/>
          <p:nvPr>
            <p:ph type="body" idx="1"/>
          </p:nvPr>
        </p:nvSpPr>
        <p:spPr>
          <a:xfrm>
            <a:off x="711200" y="1419225"/>
            <a:ext cx="7620000" cy="4114800"/>
          </a:xfrm>
          <a:prstGeom prst="rect">
            <a:avLst/>
          </a:prstGeom>
        </p:spPr>
        <p:txBody>
          <a:bodyPr/>
          <a:lstStyle/>
          <a:p>
            <a:pPr marL="298322" indent="-298322" defTabSz="795527">
              <a:spcBef>
                <a:spcPts val="200"/>
              </a:spcBef>
              <a:defRPr sz="1218">
                <a:solidFill>
                  <a:schemeClr val="accent1"/>
                </a:solidFill>
                <a:latin typeface="+mj-lt"/>
                <a:ea typeface="+mj-ea"/>
                <a:cs typeface="+mj-cs"/>
                <a:sym typeface="Calibri"/>
              </a:defRPr>
            </a:pPr>
            <a:r>
              <a:rPr u="sng">
                <a:solidFill>
                  <a:srgbClr val="1D165A"/>
                </a:solidFill>
                <a:uFill>
                  <a:solidFill>
                    <a:srgbClr val="1D165A"/>
                  </a:solidFill>
                </a:uFill>
                <a:hlinkClick r:id="rId2" invalidUrl="" action="" tgtFrame="" tooltip="" history="1" highlightClick="0" endSnd="0"/>
              </a:rPr>
              <a:t>FHIM Fact Sheet &amp; Related Links</a:t>
            </a:r>
          </a:p>
          <a:p>
            <a:pPr marL="298322" indent="-298322" defTabSz="795527">
              <a:spcBef>
                <a:spcPts val="200"/>
              </a:spcBef>
              <a:defRPr sz="1218">
                <a:solidFill>
                  <a:schemeClr val="accent1"/>
                </a:solidFill>
                <a:latin typeface="+mj-lt"/>
                <a:ea typeface="+mj-ea"/>
                <a:cs typeface="+mj-cs"/>
                <a:sym typeface="Calibri"/>
              </a:defRPr>
            </a:pPr>
            <a:r>
              <a:rPr u="sng">
                <a:solidFill>
                  <a:srgbClr val="1D165A"/>
                </a:solidFill>
                <a:uFill>
                  <a:solidFill>
                    <a:srgbClr val="1D165A"/>
                  </a:solidFill>
                </a:uFill>
                <a:hlinkClick r:id="rId3" invalidUrl="" action="" tgtFrame="" tooltip="" history="1" highlightClick="0" endSnd="0"/>
              </a:rPr>
              <a:t>Pressure Ulcer Sample Model</a:t>
            </a:r>
          </a:p>
          <a:p>
            <a:pPr marL="298322" indent="-298322" defTabSz="795527">
              <a:spcBef>
                <a:spcPts val="200"/>
              </a:spcBef>
              <a:defRPr sz="1218">
                <a:solidFill>
                  <a:schemeClr val="accent1"/>
                </a:solidFill>
                <a:latin typeface="+mj-lt"/>
                <a:ea typeface="+mj-ea"/>
                <a:cs typeface="+mj-cs"/>
                <a:sym typeface="Calibri"/>
              </a:defRPr>
            </a:pPr>
            <a:r>
              <a:t>Model Downloads</a:t>
            </a:r>
          </a:p>
          <a:p>
            <a:pPr lvl="1" marL="646366" indent="-248602" defTabSz="795527">
              <a:spcBef>
                <a:spcPts val="200"/>
              </a:spcBef>
              <a:buClr>
                <a:schemeClr val="accent1"/>
              </a:buClr>
              <a:buFont typeface="Arial"/>
              <a:defRPr sz="1218">
                <a:solidFill>
                  <a:schemeClr val="accent1"/>
                </a:solidFill>
                <a:latin typeface="+mj-lt"/>
                <a:ea typeface="+mj-ea"/>
                <a:cs typeface="+mj-cs"/>
                <a:sym typeface="Calibri"/>
              </a:defRPr>
            </a:pPr>
            <a:r>
              <a:rPr u="sng">
                <a:solidFill>
                  <a:srgbClr val="1D165A"/>
                </a:solidFill>
                <a:uFill>
                  <a:solidFill>
                    <a:srgbClr val="1D165A"/>
                  </a:solidFill>
                </a:uFill>
                <a:hlinkClick r:id="rId4" invalidUrl="" action="" tgtFrame="" tooltip="" history="1" highlightClick="0" endSnd="0"/>
              </a:rPr>
              <a:t>FHIM Unfragmented Model as ZIP file</a:t>
            </a:r>
          </a:p>
          <a:p>
            <a:pPr lvl="1" marL="646366" indent="-248602" defTabSz="795527">
              <a:spcBef>
                <a:spcPts val="200"/>
              </a:spcBef>
              <a:buClr>
                <a:schemeClr val="accent1"/>
              </a:buClr>
              <a:buFont typeface="Arial"/>
              <a:defRPr sz="1218">
                <a:solidFill>
                  <a:schemeClr val="accent1"/>
                </a:solidFill>
                <a:latin typeface="+mj-lt"/>
                <a:ea typeface="+mj-ea"/>
                <a:cs typeface="+mj-cs"/>
                <a:sym typeface="Calibri"/>
              </a:defRPr>
            </a:pPr>
            <a:r>
              <a:rPr u="sng">
                <a:solidFill>
                  <a:srgbClr val="1D165A"/>
                </a:solidFill>
                <a:uFill>
                  <a:solidFill>
                    <a:srgbClr val="1D165A"/>
                  </a:solidFill>
                </a:uFill>
                <a:hlinkClick r:id="rId5" invalidUrl="" action="" tgtFrame="" tooltip="" history="1" highlightClick="0" endSnd="0"/>
              </a:rPr>
              <a:t>FHIM XMI Version of the Model as ZIP file</a:t>
            </a:r>
          </a:p>
          <a:p>
            <a:pPr lvl="1" marL="646366" indent="-248602" defTabSz="795527">
              <a:spcBef>
                <a:spcPts val="200"/>
              </a:spcBef>
              <a:buClr>
                <a:schemeClr val="accent1"/>
              </a:buClr>
              <a:buFont typeface="Arial"/>
              <a:defRPr sz="1218">
                <a:solidFill>
                  <a:schemeClr val="accent1"/>
                </a:solidFill>
                <a:latin typeface="+mj-lt"/>
                <a:ea typeface="+mj-ea"/>
                <a:cs typeface="+mj-cs"/>
                <a:sym typeface="Calibri"/>
              </a:defRPr>
            </a:pPr>
            <a:r>
              <a:rPr u="sng">
                <a:solidFill>
                  <a:srgbClr val="1D165A"/>
                </a:solidFill>
                <a:uFill>
                  <a:solidFill>
                    <a:srgbClr val="1D165A"/>
                  </a:solidFill>
                </a:uFill>
                <a:hlinkClick r:id="rId6" invalidUrl="" action="" tgtFrame="" tooltip="" history="1" highlightClick="0" endSnd="0"/>
              </a:rPr>
              <a:t>FHIM Terminology Model as ZIP file</a:t>
            </a:r>
          </a:p>
          <a:p>
            <a:pPr lvl="1" marL="646366" indent="-248602" defTabSz="795527">
              <a:spcBef>
                <a:spcPts val="200"/>
              </a:spcBef>
              <a:buClr>
                <a:schemeClr val="accent1"/>
              </a:buClr>
              <a:buFont typeface="Arial"/>
              <a:defRPr sz="1218">
                <a:solidFill>
                  <a:schemeClr val="accent1"/>
                </a:solidFill>
                <a:latin typeface="+mj-lt"/>
                <a:ea typeface="+mj-ea"/>
                <a:cs typeface="+mj-cs"/>
                <a:sym typeface="Calibri"/>
              </a:defRPr>
            </a:pPr>
            <a:r>
              <a:rPr u="sng">
                <a:solidFill>
                  <a:srgbClr val="1D165A"/>
                </a:solidFill>
                <a:uFill>
                  <a:solidFill>
                    <a:srgbClr val="1D165A"/>
                  </a:solidFill>
                </a:uFill>
                <a:hlinkClick r:id="rId7" invalidUrl="" action="" tgtFrame="" tooltip="" history="1" highlightClick="0" endSnd="0"/>
              </a:rPr>
              <a:t>Slide Presentation: FHIM Model Content Overview </a:t>
            </a:r>
          </a:p>
          <a:p>
            <a:pPr marL="298322" indent="-298322" defTabSz="795527">
              <a:spcBef>
                <a:spcPts val="200"/>
              </a:spcBef>
              <a:defRPr sz="1218">
                <a:solidFill>
                  <a:schemeClr val="accent1"/>
                </a:solidFill>
                <a:latin typeface="+mj-lt"/>
                <a:ea typeface="+mj-ea"/>
                <a:cs typeface="+mj-cs"/>
                <a:sym typeface="Calibri"/>
              </a:defRPr>
            </a:pPr>
            <a:r>
              <a:t>Conferences, Presentations and Data Sheets</a:t>
            </a:r>
          </a:p>
          <a:p>
            <a:pPr lvl="1" marL="646366" indent="-248602" defTabSz="795527">
              <a:spcBef>
                <a:spcPts val="200"/>
              </a:spcBef>
              <a:buClr>
                <a:schemeClr val="accent1"/>
              </a:buClr>
              <a:buFont typeface="Arial"/>
              <a:defRPr sz="1218">
                <a:solidFill>
                  <a:schemeClr val="accent1"/>
                </a:solidFill>
                <a:latin typeface="+mj-lt"/>
                <a:ea typeface="+mj-ea"/>
                <a:cs typeface="+mj-cs"/>
                <a:sym typeface="Calibri"/>
              </a:defRPr>
            </a:pPr>
            <a:r>
              <a:rPr u="sng">
                <a:solidFill>
                  <a:srgbClr val="1D165A"/>
                </a:solidFill>
                <a:uFill>
                  <a:solidFill>
                    <a:srgbClr val="1D165A"/>
                  </a:solidFill>
                </a:uFill>
                <a:hlinkClick r:id="rId8" invalidUrl="" action="" tgtFrame="" tooltip="" history="1" highlightClick="0" endSnd="0"/>
              </a:rPr>
              <a:t>Federal Health Architecture Data Sheet</a:t>
            </a:r>
          </a:p>
          <a:p>
            <a:pPr lvl="1" marL="646366" indent="-248602" defTabSz="795527">
              <a:spcBef>
                <a:spcPts val="200"/>
              </a:spcBef>
              <a:buClr>
                <a:schemeClr val="accent1"/>
              </a:buClr>
              <a:buFont typeface="Arial"/>
              <a:defRPr sz="1218">
                <a:solidFill>
                  <a:schemeClr val="accent1"/>
                </a:solidFill>
                <a:latin typeface="+mj-lt"/>
                <a:ea typeface="+mj-ea"/>
                <a:cs typeface="+mj-cs"/>
                <a:sym typeface="Calibri"/>
              </a:defRPr>
            </a:pPr>
            <a:r>
              <a:rPr u="sng">
                <a:solidFill>
                  <a:srgbClr val="1D165A"/>
                </a:solidFill>
                <a:uFill>
                  <a:solidFill>
                    <a:srgbClr val="1D165A"/>
                  </a:solidFill>
                </a:uFill>
                <a:hlinkClick r:id="rId9" invalidUrl="" action="" tgtFrame="" tooltip="" history="1" highlightClick="0" endSnd="0"/>
              </a:rPr>
              <a:t>Government Health IT Conference &amp; Exhibition</a:t>
            </a:r>
          </a:p>
          <a:p>
            <a:pPr lvl="1" marL="646366" indent="-248602" defTabSz="795527">
              <a:spcBef>
                <a:spcPts val="200"/>
              </a:spcBef>
              <a:buClr>
                <a:schemeClr val="accent1"/>
              </a:buClr>
              <a:buFont typeface="Arial"/>
              <a:defRPr sz="1218">
                <a:solidFill>
                  <a:schemeClr val="accent1"/>
                </a:solidFill>
                <a:latin typeface="+mj-lt"/>
                <a:ea typeface="+mj-ea"/>
                <a:cs typeface="+mj-cs"/>
                <a:sym typeface="Calibri"/>
              </a:defRPr>
            </a:pPr>
            <a:r>
              <a:rPr u="sng">
                <a:solidFill>
                  <a:srgbClr val="1D165A"/>
                </a:solidFill>
                <a:uFill>
                  <a:solidFill>
                    <a:srgbClr val="1D165A"/>
                  </a:solidFill>
                </a:uFill>
                <a:hlinkClick r:id="rId10" invalidUrl="" action="" tgtFrame="" tooltip="" history="1" highlightClick="0" endSnd="0"/>
              </a:rPr>
              <a:t>HHS ONC Intro to NIEM and the S &amp; I Framework</a:t>
            </a:r>
          </a:p>
          <a:p>
            <a:pPr lvl="1" marL="646366" indent="-248602" defTabSz="795527">
              <a:spcBef>
                <a:spcPts val="200"/>
              </a:spcBef>
              <a:buClr>
                <a:schemeClr val="accent1"/>
              </a:buClr>
              <a:buFont typeface="Arial"/>
              <a:defRPr sz="1218">
                <a:solidFill>
                  <a:schemeClr val="accent1"/>
                </a:solidFill>
                <a:latin typeface="+mj-lt"/>
                <a:ea typeface="+mj-ea"/>
                <a:cs typeface="+mj-cs"/>
                <a:sym typeface="Calibri"/>
              </a:defRPr>
            </a:pPr>
            <a:r>
              <a:rPr u="sng">
                <a:solidFill>
                  <a:srgbClr val="1D165A"/>
                </a:solidFill>
                <a:uFill>
                  <a:solidFill>
                    <a:srgbClr val="1D165A"/>
                  </a:solidFill>
                </a:uFill>
                <a:hlinkClick r:id="rId11" invalidUrl="" action="" tgtFrame="" tooltip="" history="1" highlightClick="0" endSnd="0"/>
              </a:rPr>
              <a:t>Mitre Publications</a:t>
            </a:r>
          </a:p>
          <a:p>
            <a:pPr lvl="1" marL="646366" indent="-248602" defTabSz="795527">
              <a:spcBef>
                <a:spcPts val="200"/>
              </a:spcBef>
              <a:buClr>
                <a:schemeClr val="accent1"/>
              </a:buClr>
              <a:buFont typeface="Arial"/>
              <a:defRPr sz="1218">
                <a:solidFill>
                  <a:schemeClr val="accent1"/>
                </a:solidFill>
                <a:latin typeface="+mj-lt"/>
                <a:ea typeface="+mj-ea"/>
                <a:cs typeface="+mj-cs"/>
                <a:sym typeface="Calibri"/>
              </a:defRPr>
            </a:pPr>
            <a:r>
              <a:rPr u="sng">
                <a:solidFill>
                  <a:srgbClr val="1D165A"/>
                </a:solidFill>
                <a:uFill>
                  <a:solidFill>
                    <a:srgbClr val="1D165A"/>
                  </a:solidFill>
                </a:uFill>
                <a:hlinkClick r:id="rId12" invalidUrl="" action="" tgtFrame="" tooltip="" history="1" highlightClick="0" endSnd="0"/>
              </a:rPr>
              <a:t>Public Health Reporting, Clinical Element Data Dictionary (CEDD) Feb. 2012</a:t>
            </a:r>
            <a:r>
              <a:t> </a:t>
            </a:r>
          </a:p>
          <a:p>
            <a:pPr marL="298322" indent="-298322" defTabSz="795527">
              <a:spcBef>
                <a:spcPts val="200"/>
              </a:spcBef>
              <a:defRPr sz="1218">
                <a:solidFill>
                  <a:schemeClr val="accent1"/>
                </a:solidFill>
                <a:latin typeface="+mj-lt"/>
                <a:ea typeface="+mj-ea"/>
                <a:cs typeface="+mj-cs"/>
                <a:sym typeface="Calibri"/>
              </a:defRPr>
            </a:pPr>
            <a:r>
              <a:t>Related Links </a:t>
            </a:r>
          </a:p>
          <a:p>
            <a:pPr lvl="1" marL="646366" indent="-248602" defTabSz="795527">
              <a:spcBef>
                <a:spcPts val="200"/>
              </a:spcBef>
              <a:buClr>
                <a:schemeClr val="accent1"/>
              </a:buClr>
              <a:buFont typeface="Arial"/>
              <a:defRPr sz="1218">
                <a:solidFill>
                  <a:schemeClr val="accent1"/>
                </a:solidFill>
                <a:latin typeface="+mj-lt"/>
                <a:ea typeface="+mj-ea"/>
                <a:cs typeface="+mj-cs"/>
                <a:sym typeface="Calibri"/>
              </a:defRPr>
            </a:pPr>
            <a:r>
              <a:rPr u="sng">
                <a:solidFill>
                  <a:srgbClr val="1D165A"/>
                </a:solidFill>
                <a:uFill>
                  <a:solidFill>
                    <a:srgbClr val="1D165A"/>
                  </a:solidFill>
                </a:uFill>
                <a:hlinkClick r:id="rId13" invalidUrl="" action="" tgtFrame="" tooltip="" history="1" highlightClick="0" endSnd="0"/>
              </a:rPr>
              <a:t>FHIMS Registration Information</a:t>
            </a:r>
          </a:p>
          <a:p>
            <a:pPr lvl="1" marL="646366" indent="-248602" defTabSz="795527">
              <a:spcBef>
                <a:spcPts val="200"/>
              </a:spcBef>
              <a:buClr>
                <a:schemeClr val="accent1"/>
              </a:buClr>
              <a:buFont typeface="Arial"/>
              <a:defRPr sz="1218">
                <a:solidFill>
                  <a:schemeClr val="accent1"/>
                </a:solidFill>
                <a:latin typeface="+mj-lt"/>
                <a:ea typeface="+mj-ea"/>
                <a:cs typeface="+mj-cs"/>
                <a:sym typeface="Calibri"/>
              </a:defRPr>
            </a:pPr>
            <a:r>
              <a:rPr u="sng">
                <a:solidFill>
                  <a:srgbClr val="1D165A"/>
                </a:solidFill>
                <a:uFill>
                  <a:solidFill>
                    <a:srgbClr val="1D165A"/>
                  </a:solidFill>
                </a:uFill>
                <a:hlinkClick r:id="rId14" invalidUrl="" action="" tgtFrame="" tooltip="" history="1" highlightClick="0" endSnd="0"/>
              </a:rPr>
              <a:t>Information Model Fundamentals</a:t>
            </a:r>
          </a:p>
          <a:p>
            <a:pPr lvl="1" marL="646366" indent="-248602" defTabSz="795527">
              <a:spcBef>
                <a:spcPts val="200"/>
              </a:spcBef>
              <a:buClr>
                <a:schemeClr val="accent1"/>
              </a:buClr>
              <a:buFont typeface="Arial"/>
              <a:defRPr sz="1218">
                <a:solidFill>
                  <a:schemeClr val="accent1"/>
                </a:solidFill>
                <a:latin typeface="+mj-lt"/>
                <a:ea typeface="+mj-ea"/>
                <a:cs typeface="+mj-cs"/>
                <a:sym typeface="Calibri"/>
              </a:defRPr>
            </a:pPr>
            <a:r>
              <a:rPr u="sng">
                <a:solidFill>
                  <a:srgbClr val="1D165A"/>
                </a:solidFill>
                <a:uFill>
                  <a:solidFill>
                    <a:srgbClr val="1D165A"/>
                  </a:solidFill>
                </a:uFill>
                <a:hlinkClick r:id="rId15" invalidUrl="" action="" tgtFrame="" tooltip="" history="1" highlightClick="0" endSnd="0"/>
              </a:rPr>
              <a:t>S &amp; I Framework: Clinical Information Models for LRI</a:t>
            </a:r>
          </a:p>
          <a:p>
            <a:pPr lvl="1" marL="646366" indent="-248602" defTabSz="795527">
              <a:spcBef>
                <a:spcPts val="200"/>
              </a:spcBef>
              <a:buClr>
                <a:schemeClr val="accent1"/>
              </a:buClr>
              <a:buFont typeface="Arial"/>
              <a:defRPr sz="1218">
                <a:solidFill>
                  <a:schemeClr val="accent1"/>
                </a:solidFill>
                <a:latin typeface="+mj-lt"/>
                <a:ea typeface="+mj-ea"/>
                <a:cs typeface="+mj-cs"/>
                <a:sym typeface="Calibri"/>
              </a:defRPr>
            </a:pPr>
            <a:r>
              <a:rPr u="sng">
                <a:solidFill>
                  <a:srgbClr val="1D165A"/>
                </a:solidFill>
                <a:uFill>
                  <a:solidFill>
                    <a:srgbClr val="1D165A"/>
                  </a:solidFill>
                </a:uFill>
                <a:hlinkClick r:id="rId16" invalidUrl="" action="" tgtFrame="" tooltip="" history="1" highlightClick="0" endSnd="0"/>
              </a:rPr>
              <a:t>HL7 Virtual Medical Record (vMR)</a:t>
            </a:r>
          </a:p>
        </p:txBody>
      </p:sp>
      <p:sp>
        <p:nvSpPr>
          <p:cNvPr id="346" name="Slide Number Placeholder 3"/>
          <p:cNvSpPr txBox="1"/>
          <p:nvPr>
            <p:ph type="sldNum" sz="quarter" idx="2"/>
          </p:nvPr>
        </p:nvSpPr>
        <p:spPr>
          <a:xfrm>
            <a:off x="8616184" y="6211887"/>
            <a:ext cx="259530" cy="23927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8" name="Title 1"/>
          <p:cNvSpPr txBox="1"/>
          <p:nvPr>
            <p:ph type="title"/>
          </p:nvPr>
        </p:nvSpPr>
        <p:spPr>
          <a:prstGeom prst="rect">
            <a:avLst/>
          </a:prstGeom>
        </p:spPr>
        <p:txBody>
          <a:bodyPr/>
          <a:lstStyle>
            <a:lvl1pPr>
              <a:defRPr sz="2400"/>
            </a:lvl1pPr>
          </a:lstStyle>
          <a:p>
            <a:pPr/>
            <a:r>
              <a:t>Acronyms</a:t>
            </a:r>
          </a:p>
        </p:txBody>
      </p:sp>
      <p:sp>
        <p:nvSpPr>
          <p:cNvPr id="349" name="Slide Number Placeholder 3"/>
          <p:cNvSpPr txBox="1"/>
          <p:nvPr>
            <p:ph type="sldNum" sz="quarter" idx="2"/>
          </p:nvPr>
        </p:nvSpPr>
        <p:spPr>
          <a:xfrm>
            <a:off x="8630311" y="6629400"/>
            <a:ext cx="245403"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350" name="Table 4"/>
          <p:cNvGraphicFramePr/>
          <p:nvPr/>
        </p:nvGraphicFramePr>
        <p:xfrm>
          <a:off x="363726" y="1420906"/>
          <a:ext cx="8444810" cy="489024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21975"/>
                <a:gridCol w="2989067"/>
                <a:gridCol w="208280"/>
                <a:gridCol w="688514"/>
                <a:gridCol w="3636973"/>
              </a:tblGrid>
              <a:tr h="380665">
                <a:tc>
                  <a:txBody>
                    <a:bodyPr/>
                    <a:lstStyle/>
                    <a:p>
                      <a:pPr algn="l" defTabSz="457200">
                        <a:defRPr sz="1800"/>
                      </a:pPr>
                      <a:r>
                        <a:rPr b="1" sz="1400">
                          <a:solidFill>
                            <a:schemeClr val="accent1"/>
                          </a:solidFill>
                          <a:latin typeface="Arial Narrow"/>
                          <a:ea typeface="Arial Narrow"/>
                          <a:cs typeface="Arial Narrow"/>
                          <a:sym typeface="Arial Narrow"/>
                        </a:rPr>
                        <a:t>CDA</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800"/>
                      </a:pPr>
                      <a:r>
                        <a:rPr sz="1400">
                          <a:solidFill>
                            <a:schemeClr val="accent1"/>
                          </a:solidFill>
                          <a:latin typeface="Arial Narrow"/>
                          <a:ea typeface="Arial Narrow"/>
                          <a:cs typeface="Arial Narrow"/>
                          <a:sym typeface="Arial Narrow"/>
                        </a:rPr>
                        <a:t>Clinical Document Architecture</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400">
                          <a:solidFill>
                            <a:schemeClr val="accent1"/>
                          </a:solidFill>
                          <a:latin typeface="Arial Narrow"/>
                          <a:ea typeface="Arial Narrow"/>
                          <a:cs typeface="Arial Narrow"/>
                          <a:sym typeface="Arial Narrow"/>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800"/>
                      </a:pPr>
                      <a:r>
                        <a:rPr b="1" sz="1400">
                          <a:solidFill>
                            <a:schemeClr val="accent1"/>
                          </a:solidFill>
                          <a:latin typeface="Arial Narrow"/>
                          <a:ea typeface="Arial Narrow"/>
                          <a:cs typeface="Arial Narrow"/>
                          <a:sym typeface="Arial Narrow"/>
                        </a:rPr>
                        <a:t>IHE</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800"/>
                      </a:pPr>
                      <a:r>
                        <a:rPr sz="1400">
                          <a:solidFill>
                            <a:schemeClr val="accent1"/>
                          </a:solidFill>
                          <a:latin typeface="Arial Narrow"/>
                          <a:ea typeface="Arial Narrow"/>
                          <a:cs typeface="Arial Narrow"/>
                          <a:sym typeface="Arial Narrow"/>
                        </a:rPr>
                        <a:t>Integrating the Healthcare Enterprise</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42110">
                <a:tc>
                  <a:txBody>
                    <a:bodyPr/>
                    <a:lstStyle/>
                    <a:p>
                      <a:pPr algn="l" defTabSz="457200">
                        <a:defRPr sz="1800"/>
                      </a:pPr>
                      <a:r>
                        <a:rPr b="1" sz="1400">
                          <a:solidFill>
                            <a:schemeClr val="accent1"/>
                          </a:solidFill>
                          <a:latin typeface="Arial Narrow"/>
                          <a:ea typeface="Arial Narrow"/>
                          <a:cs typeface="Arial Narrow"/>
                          <a:sym typeface="Arial Narrow"/>
                        </a:rPr>
                        <a:t>CCDA</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800"/>
                      </a:pPr>
                      <a:r>
                        <a:rPr sz="1400">
                          <a:solidFill>
                            <a:schemeClr val="accent1"/>
                          </a:solidFill>
                          <a:latin typeface="Arial Narrow"/>
                          <a:ea typeface="Arial Narrow"/>
                          <a:cs typeface="Arial Narrow"/>
                          <a:sym typeface="Arial Narrow"/>
                        </a:rPr>
                        <a:t>Consolidated CDA</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400">
                          <a:solidFill>
                            <a:schemeClr val="accent1"/>
                          </a:solidFill>
                          <a:latin typeface="Arial Narrow"/>
                          <a:ea typeface="Arial Narrow"/>
                          <a:cs typeface="Arial Narrow"/>
                          <a:sym typeface="Arial Narrow"/>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800"/>
                      </a:pPr>
                      <a:r>
                        <a:rPr b="1" sz="1400">
                          <a:solidFill>
                            <a:schemeClr val="accent1"/>
                          </a:solidFill>
                          <a:latin typeface="Arial Narrow"/>
                          <a:ea typeface="Arial Narrow"/>
                          <a:cs typeface="Arial Narrow"/>
                          <a:sym typeface="Arial Narrow"/>
                        </a:rPr>
                        <a:t>IM</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800"/>
                      </a:pPr>
                      <a:r>
                        <a:rPr sz="1400">
                          <a:solidFill>
                            <a:schemeClr val="accent1"/>
                          </a:solidFill>
                          <a:latin typeface="Arial Narrow"/>
                          <a:ea typeface="Arial Narrow"/>
                          <a:cs typeface="Arial Narrow"/>
                          <a:sym typeface="Arial Narrow"/>
                        </a:rPr>
                        <a:t>Information Management</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42110">
                <a:tc>
                  <a:txBody>
                    <a:bodyPr/>
                    <a:lstStyle/>
                    <a:p>
                      <a:pPr algn="l" defTabSz="457200">
                        <a:defRPr sz="1800"/>
                      </a:pPr>
                      <a:r>
                        <a:rPr b="1" sz="1400">
                          <a:solidFill>
                            <a:schemeClr val="accent1"/>
                          </a:solidFill>
                          <a:latin typeface="Arial Narrow"/>
                          <a:ea typeface="Arial Narrow"/>
                          <a:cs typeface="Arial Narrow"/>
                          <a:sym typeface="Arial Narrow"/>
                        </a:rPr>
                        <a:t>CMS</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800"/>
                      </a:pPr>
                      <a:r>
                        <a:rPr sz="1400">
                          <a:solidFill>
                            <a:schemeClr val="accent1"/>
                          </a:solidFill>
                          <a:latin typeface="Arial Narrow"/>
                          <a:ea typeface="Arial Narrow"/>
                          <a:cs typeface="Arial Narrow"/>
                          <a:sym typeface="Arial Narrow"/>
                        </a:rPr>
                        <a:t>Centers for Medicare &amp; Medicaid Services</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400">
                          <a:solidFill>
                            <a:schemeClr val="accent1"/>
                          </a:solidFill>
                          <a:latin typeface="Arial Narrow"/>
                          <a:ea typeface="Arial Narrow"/>
                          <a:cs typeface="Arial Narrow"/>
                          <a:sym typeface="Arial Narrow"/>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800"/>
                      </a:pPr>
                      <a:r>
                        <a:rPr b="1" sz="1400">
                          <a:solidFill>
                            <a:schemeClr val="accent1"/>
                          </a:solidFill>
                          <a:latin typeface="Arial Narrow"/>
                          <a:ea typeface="Arial Narrow"/>
                          <a:cs typeface="Arial Narrow"/>
                          <a:sym typeface="Arial Narrow"/>
                        </a:rPr>
                        <a:t>ISA</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800"/>
                      </a:pPr>
                      <a:r>
                        <a:rPr sz="1400">
                          <a:solidFill>
                            <a:schemeClr val="accent1"/>
                          </a:solidFill>
                          <a:latin typeface="Arial Narrow"/>
                          <a:ea typeface="Arial Narrow"/>
                          <a:cs typeface="Arial Narrow"/>
                          <a:sym typeface="Arial Narrow"/>
                        </a:rPr>
                        <a:t>Interoperability Standards Advisory</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42110">
                <a:tc>
                  <a:txBody>
                    <a:bodyPr/>
                    <a:lstStyle/>
                    <a:p>
                      <a:pPr algn="l" defTabSz="457200">
                        <a:defRPr sz="1800"/>
                      </a:pPr>
                      <a:r>
                        <a:rPr b="1" sz="1400">
                          <a:solidFill>
                            <a:schemeClr val="accent1"/>
                          </a:solidFill>
                          <a:latin typeface="Arial Narrow"/>
                          <a:ea typeface="Arial Narrow"/>
                          <a:cs typeface="Arial Narrow"/>
                          <a:sym typeface="Arial Narrow"/>
                        </a:rPr>
                        <a:t>DAF</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800"/>
                      </a:pPr>
                      <a:r>
                        <a:rPr sz="1400">
                          <a:solidFill>
                            <a:schemeClr val="accent1"/>
                          </a:solidFill>
                          <a:latin typeface="Arial Narrow"/>
                          <a:ea typeface="Arial Narrow"/>
                          <a:cs typeface="Arial Narrow"/>
                          <a:sym typeface="Arial Narrow"/>
                        </a:rPr>
                        <a:t>Data Access Framework</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400">
                          <a:solidFill>
                            <a:schemeClr val="accent1"/>
                          </a:solidFill>
                          <a:latin typeface="Arial Narrow"/>
                          <a:ea typeface="Arial Narrow"/>
                          <a:cs typeface="Arial Narrow"/>
                          <a:sym typeface="Arial Narrow"/>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800"/>
                      </a:pPr>
                      <a:r>
                        <a:rPr b="1" sz="1400">
                          <a:solidFill>
                            <a:schemeClr val="accent1"/>
                          </a:solidFill>
                          <a:latin typeface="Arial Narrow"/>
                          <a:ea typeface="Arial Narrow"/>
                          <a:cs typeface="Arial Narrow"/>
                          <a:sym typeface="Arial Narrow"/>
                        </a:rPr>
                        <a:t>IT</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800"/>
                      </a:pPr>
                      <a:r>
                        <a:rPr sz="1400">
                          <a:solidFill>
                            <a:schemeClr val="accent1"/>
                          </a:solidFill>
                          <a:latin typeface="Arial Narrow"/>
                          <a:ea typeface="Arial Narrow"/>
                          <a:cs typeface="Arial Narrow"/>
                          <a:sym typeface="Arial Narrow"/>
                        </a:rPr>
                        <a:t>Information Technology</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42110">
                <a:tc>
                  <a:txBody>
                    <a:bodyPr/>
                    <a:lstStyle/>
                    <a:p>
                      <a:pPr algn="l" defTabSz="457200">
                        <a:defRPr sz="1800"/>
                      </a:pPr>
                      <a:r>
                        <a:rPr b="1" sz="1400">
                          <a:solidFill>
                            <a:schemeClr val="accent1"/>
                          </a:solidFill>
                          <a:latin typeface="Arial Narrow"/>
                          <a:ea typeface="Arial Narrow"/>
                          <a:cs typeface="Arial Narrow"/>
                          <a:sym typeface="Arial Narrow"/>
                        </a:rPr>
                        <a:t>DBA</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800"/>
                      </a:pPr>
                      <a:r>
                        <a:rPr sz="1400">
                          <a:solidFill>
                            <a:schemeClr val="accent1"/>
                          </a:solidFill>
                          <a:latin typeface="Arial Narrow"/>
                          <a:ea typeface="Arial Narrow"/>
                          <a:cs typeface="Arial Narrow"/>
                          <a:sym typeface="Arial Narrow"/>
                        </a:rPr>
                        <a:t>Database Analyst</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400">
                          <a:solidFill>
                            <a:schemeClr val="accent1"/>
                          </a:solidFill>
                          <a:latin typeface="Arial Narrow"/>
                          <a:ea typeface="Arial Narrow"/>
                          <a:cs typeface="Arial Narrow"/>
                          <a:sym typeface="Arial Narrow"/>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800"/>
                      </a:pPr>
                      <a:r>
                        <a:rPr b="1" sz="1400">
                          <a:solidFill>
                            <a:schemeClr val="accent1"/>
                          </a:solidFill>
                          <a:latin typeface="Arial Narrow"/>
                          <a:ea typeface="Arial Narrow"/>
                          <a:cs typeface="Arial Narrow"/>
                          <a:sym typeface="Arial Narrow"/>
                        </a:rPr>
                        <a:t>JIP</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800"/>
                      </a:pPr>
                      <a:r>
                        <a:rPr sz="1400">
                          <a:solidFill>
                            <a:schemeClr val="accent1"/>
                          </a:solidFill>
                          <a:latin typeface="Arial Narrow"/>
                          <a:ea typeface="Arial Narrow"/>
                          <a:cs typeface="Arial Narrow"/>
                          <a:sym typeface="Arial Narrow"/>
                        </a:rPr>
                        <a:t>(DOD-VA) Joint Interoperability Plan</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42110">
                <a:tc>
                  <a:txBody>
                    <a:bodyPr/>
                    <a:lstStyle/>
                    <a:p>
                      <a:pPr algn="l" defTabSz="457200">
                        <a:defRPr sz="1800"/>
                      </a:pPr>
                      <a:r>
                        <a:rPr b="1" sz="1400">
                          <a:solidFill>
                            <a:schemeClr val="accent1"/>
                          </a:solidFill>
                          <a:latin typeface="Arial Narrow"/>
                          <a:ea typeface="Arial Narrow"/>
                          <a:cs typeface="Arial Narrow"/>
                          <a:sym typeface="Arial Narrow"/>
                        </a:rPr>
                        <a:t>EHR-S FM</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800"/>
                      </a:pPr>
                      <a:r>
                        <a:rPr sz="1400">
                          <a:solidFill>
                            <a:schemeClr val="accent1"/>
                          </a:solidFill>
                          <a:latin typeface="Arial Narrow"/>
                          <a:ea typeface="Arial Narrow"/>
                          <a:cs typeface="Arial Narrow"/>
                          <a:sym typeface="Arial Narrow"/>
                        </a:rPr>
                        <a:t>EHR System Functional Model</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400">
                          <a:solidFill>
                            <a:schemeClr val="accent1"/>
                          </a:solidFill>
                          <a:latin typeface="Arial Narrow"/>
                          <a:ea typeface="Arial Narrow"/>
                          <a:cs typeface="Arial Narrow"/>
                          <a:sym typeface="Arial Narrow"/>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800"/>
                      </a:pPr>
                      <a:r>
                        <a:rPr b="1" sz="1400">
                          <a:solidFill>
                            <a:schemeClr val="accent1"/>
                          </a:solidFill>
                          <a:latin typeface="Arial Narrow"/>
                          <a:ea typeface="Arial Narrow"/>
                          <a:cs typeface="Arial Narrow"/>
                          <a:sym typeface="Arial Narrow"/>
                        </a:rPr>
                        <a:t>MDHT</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800"/>
                      </a:pPr>
                      <a:r>
                        <a:rPr sz="1400">
                          <a:solidFill>
                            <a:schemeClr val="accent1"/>
                          </a:solidFill>
                          <a:latin typeface="Arial Narrow"/>
                          <a:ea typeface="Arial Narrow"/>
                          <a:cs typeface="Arial Narrow"/>
                          <a:sym typeface="Arial Narrow"/>
                        </a:rPr>
                        <a:t>Model Driven Health Tool</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42110">
                <a:tc>
                  <a:txBody>
                    <a:bodyPr/>
                    <a:lstStyle/>
                    <a:p>
                      <a:pPr algn="l" defTabSz="457200">
                        <a:defRPr sz="1800"/>
                      </a:pPr>
                      <a:r>
                        <a:rPr b="1" sz="1400">
                          <a:solidFill>
                            <a:schemeClr val="accent1"/>
                          </a:solidFill>
                          <a:latin typeface="Arial Narrow"/>
                          <a:ea typeface="Arial Narrow"/>
                          <a:cs typeface="Arial Narrow"/>
                          <a:sym typeface="Arial Narrow"/>
                        </a:rPr>
                        <a:t>FHIM</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800"/>
                      </a:pPr>
                      <a:r>
                        <a:rPr sz="1400">
                          <a:solidFill>
                            <a:schemeClr val="accent1"/>
                          </a:solidFill>
                          <a:latin typeface="Arial Narrow"/>
                          <a:ea typeface="Arial Narrow"/>
                          <a:cs typeface="Arial Narrow"/>
                          <a:sym typeface="Arial Narrow"/>
                        </a:rPr>
                        <a:t>Federal Health Information Model</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400">
                          <a:solidFill>
                            <a:schemeClr val="accent1"/>
                          </a:solidFill>
                          <a:latin typeface="Arial Narrow"/>
                          <a:ea typeface="Arial Narrow"/>
                          <a:cs typeface="Arial Narrow"/>
                          <a:sym typeface="Arial Narrow"/>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800"/>
                      </a:pPr>
                      <a:r>
                        <a:rPr b="1" sz="1400">
                          <a:solidFill>
                            <a:schemeClr val="accent1"/>
                          </a:solidFill>
                          <a:latin typeface="Arial Narrow"/>
                          <a:ea typeface="Arial Narrow"/>
                          <a:cs typeface="Arial Narrow"/>
                          <a:sym typeface="Arial Narrow"/>
                        </a:rPr>
                        <a:t>NIEM</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800"/>
                      </a:pPr>
                      <a:r>
                        <a:rPr sz="1400">
                          <a:solidFill>
                            <a:schemeClr val="accent1"/>
                          </a:solidFill>
                          <a:latin typeface="Arial Narrow"/>
                          <a:ea typeface="Arial Narrow"/>
                          <a:cs typeface="Arial Narrow"/>
                          <a:sym typeface="Arial Narrow"/>
                        </a:rPr>
                        <a:t>National Information Exchange Model</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42110">
                <a:tc>
                  <a:txBody>
                    <a:bodyPr/>
                    <a:lstStyle/>
                    <a:p>
                      <a:pPr algn="l" defTabSz="457200">
                        <a:defRPr sz="1800"/>
                      </a:pPr>
                      <a:r>
                        <a:rPr b="1" sz="1400">
                          <a:solidFill>
                            <a:schemeClr val="accent1"/>
                          </a:solidFill>
                          <a:latin typeface="Arial Narrow"/>
                          <a:ea typeface="Arial Narrow"/>
                          <a:cs typeface="Arial Narrow"/>
                          <a:sym typeface="Arial Narrow"/>
                        </a:rPr>
                        <a:t>FHIR</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800"/>
                      </a:pPr>
                      <a:r>
                        <a:rPr sz="1400">
                          <a:solidFill>
                            <a:schemeClr val="accent1"/>
                          </a:solidFill>
                          <a:latin typeface="Arial Narrow"/>
                          <a:ea typeface="Arial Narrow"/>
                          <a:cs typeface="Arial Narrow"/>
                          <a:sym typeface="Arial Narrow"/>
                        </a:rPr>
                        <a:t>Fast Healthcare Interoperability Resource</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400">
                          <a:solidFill>
                            <a:schemeClr val="accent1"/>
                          </a:solidFill>
                          <a:latin typeface="Arial Narrow"/>
                          <a:ea typeface="Arial Narrow"/>
                          <a:cs typeface="Arial Narrow"/>
                          <a:sym typeface="Arial Narrow"/>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800"/>
                      </a:pPr>
                      <a:r>
                        <a:rPr b="1" sz="1400">
                          <a:solidFill>
                            <a:schemeClr val="accent1"/>
                          </a:solidFill>
                          <a:latin typeface="Arial Narrow"/>
                          <a:ea typeface="Arial Narrow"/>
                          <a:cs typeface="Arial Narrow"/>
                          <a:sym typeface="Arial Narrow"/>
                        </a:rPr>
                        <a:t>NIST</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800"/>
                      </a:pPr>
                      <a:r>
                        <a:rPr sz="1400">
                          <a:solidFill>
                            <a:schemeClr val="accent1"/>
                          </a:solidFill>
                          <a:latin typeface="Arial Narrow"/>
                          <a:ea typeface="Arial Narrow"/>
                          <a:cs typeface="Arial Narrow"/>
                          <a:sym typeface="Arial Narrow"/>
                        </a:rPr>
                        <a:t>National Institute of Standards and Technology</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42110">
                <a:tc>
                  <a:txBody>
                    <a:bodyPr/>
                    <a:lstStyle/>
                    <a:p>
                      <a:pPr algn="l" defTabSz="457200">
                        <a:defRPr sz="1800"/>
                      </a:pPr>
                      <a:r>
                        <a:rPr b="1" sz="1400">
                          <a:solidFill>
                            <a:schemeClr val="accent1"/>
                          </a:solidFill>
                          <a:latin typeface="Arial Narrow"/>
                          <a:ea typeface="Arial Narrow"/>
                          <a:cs typeface="Arial Narrow"/>
                          <a:sym typeface="Arial Narrow"/>
                        </a:rPr>
                        <a:t>GFI</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800"/>
                      </a:pPr>
                      <a:r>
                        <a:rPr sz="1400">
                          <a:solidFill>
                            <a:schemeClr val="accent1"/>
                          </a:solidFill>
                          <a:latin typeface="Arial Narrow"/>
                          <a:ea typeface="Arial Narrow"/>
                          <a:cs typeface="Arial Narrow"/>
                          <a:sym typeface="Arial Narrow"/>
                        </a:rPr>
                        <a:t>Government Furnished Information</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400">
                          <a:solidFill>
                            <a:schemeClr val="accent1"/>
                          </a:solidFill>
                          <a:latin typeface="Arial Narrow"/>
                          <a:ea typeface="Arial Narrow"/>
                          <a:cs typeface="Arial Narrow"/>
                          <a:sym typeface="Arial Narrow"/>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800"/>
                      </a:pPr>
                      <a:r>
                        <a:rPr b="1" sz="1400">
                          <a:solidFill>
                            <a:schemeClr val="accent1"/>
                          </a:solidFill>
                          <a:latin typeface="Arial Narrow"/>
                          <a:ea typeface="Arial Narrow"/>
                          <a:cs typeface="Arial Narrow"/>
                          <a:sym typeface="Arial Narrow"/>
                        </a:rPr>
                        <a:t>NLM</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800"/>
                      </a:pPr>
                      <a:r>
                        <a:rPr sz="1400">
                          <a:solidFill>
                            <a:schemeClr val="accent1"/>
                          </a:solidFill>
                          <a:latin typeface="Arial Narrow"/>
                          <a:ea typeface="Arial Narrow"/>
                          <a:cs typeface="Arial Narrow"/>
                          <a:sym typeface="Arial Narrow"/>
                        </a:rPr>
                        <a:t>National Library of Medicine</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42110">
                <a:tc>
                  <a:txBody>
                    <a:bodyPr/>
                    <a:lstStyle/>
                    <a:p>
                      <a:pPr algn="l" defTabSz="457200">
                        <a:defRPr sz="1800"/>
                      </a:pPr>
                      <a:r>
                        <a:rPr b="1" sz="1400">
                          <a:solidFill>
                            <a:schemeClr val="accent1"/>
                          </a:solidFill>
                          <a:latin typeface="Arial Narrow"/>
                          <a:ea typeface="Arial Narrow"/>
                          <a:cs typeface="Arial Narrow"/>
                          <a:sym typeface="Arial Narrow"/>
                        </a:rPr>
                        <a:t>HIE</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800"/>
                      </a:pPr>
                      <a:r>
                        <a:rPr sz="1400">
                          <a:solidFill>
                            <a:schemeClr val="accent1"/>
                          </a:solidFill>
                          <a:latin typeface="Arial Narrow"/>
                          <a:ea typeface="Arial Narrow"/>
                          <a:cs typeface="Arial Narrow"/>
                          <a:sym typeface="Arial Narrow"/>
                        </a:rPr>
                        <a:t>Health Information Exchange</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400">
                          <a:solidFill>
                            <a:schemeClr val="accent1"/>
                          </a:solidFill>
                          <a:latin typeface="Arial Narrow"/>
                          <a:ea typeface="Arial Narrow"/>
                          <a:cs typeface="Arial Narrow"/>
                          <a:sym typeface="Arial Narrow"/>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800"/>
                      </a:pPr>
                      <a:r>
                        <a:rPr b="1" sz="1400">
                          <a:solidFill>
                            <a:schemeClr val="accent1"/>
                          </a:solidFill>
                          <a:latin typeface="Arial Narrow"/>
                          <a:ea typeface="Arial Narrow"/>
                          <a:cs typeface="Arial Narrow"/>
                          <a:sym typeface="Arial Narrow"/>
                        </a:rPr>
                        <a:t>ONC</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800"/>
                      </a:pPr>
                      <a:r>
                        <a:rPr sz="1400">
                          <a:solidFill>
                            <a:schemeClr val="accent1"/>
                          </a:solidFill>
                          <a:latin typeface="Arial Narrow"/>
                          <a:ea typeface="Arial Narrow"/>
                          <a:cs typeface="Arial Narrow"/>
                          <a:sym typeface="Arial Narrow"/>
                        </a:rPr>
                        <a:t>Office of the National Coordinator</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42110">
                <a:tc>
                  <a:txBody>
                    <a:bodyPr/>
                    <a:lstStyle/>
                    <a:p>
                      <a:pPr algn="l" defTabSz="457200">
                        <a:defRPr sz="1800"/>
                      </a:pPr>
                      <a:r>
                        <a:rPr b="1" sz="1400">
                          <a:solidFill>
                            <a:schemeClr val="accent1"/>
                          </a:solidFill>
                          <a:latin typeface="Arial Narrow"/>
                          <a:ea typeface="Arial Narrow"/>
                          <a:cs typeface="Arial Narrow"/>
                          <a:sym typeface="Arial Narrow"/>
                        </a:rPr>
                        <a:t>HIT</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800"/>
                      </a:pPr>
                      <a:r>
                        <a:rPr sz="1400">
                          <a:solidFill>
                            <a:schemeClr val="accent1"/>
                          </a:solidFill>
                          <a:latin typeface="Arial Narrow"/>
                          <a:ea typeface="Arial Narrow"/>
                          <a:cs typeface="Arial Narrow"/>
                          <a:sym typeface="Arial Narrow"/>
                        </a:rPr>
                        <a:t>Healthcare Information Technology</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400">
                          <a:solidFill>
                            <a:schemeClr val="accent1"/>
                          </a:solidFill>
                          <a:latin typeface="Arial Narrow"/>
                          <a:ea typeface="Arial Narrow"/>
                          <a:cs typeface="Arial Narrow"/>
                          <a:sym typeface="Arial Narrow"/>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800"/>
                      </a:pPr>
                      <a:r>
                        <a:rPr b="1" sz="1400">
                          <a:solidFill>
                            <a:schemeClr val="accent1"/>
                          </a:solidFill>
                          <a:latin typeface="Arial Narrow"/>
                          <a:ea typeface="Arial Narrow"/>
                          <a:cs typeface="Arial Narrow"/>
                          <a:sym typeface="Arial Narrow"/>
                        </a:rPr>
                        <a:t>S&amp;I</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800"/>
                      </a:pPr>
                      <a:r>
                        <a:rPr sz="1400">
                          <a:solidFill>
                            <a:schemeClr val="accent1"/>
                          </a:solidFill>
                          <a:latin typeface="Arial Narrow"/>
                          <a:ea typeface="Arial Narrow"/>
                          <a:cs typeface="Arial Narrow"/>
                          <a:sym typeface="Arial Narrow"/>
                        </a:rPr>
                        <a:t>Standards and Interoperability</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42110">
                <a:tc>
                  <a:txBody>
                    <a:bodyPr/>
                    <a:lstStyle/>
                    <a:p>
                      <a:pPr algn="l" defTabSz="457200">
                        <a:defRPr sz="1800"/>
                      </a:pPr>
                      <a:r>
                        <a:rPr b="1" sz="1400">
                          <a:solidFill>
                            <a:schemeClr val="accent1"/>
                          </a:solidFill>
                          <a:latin typeface="Arial Narrow"/>
                          <a:ea typeface="Arial Narrow"/>
                          <a:cs typeface="Arial Narrow"/>
                          <a:sym typeface="Arial Narrow"/>
                        </a:rPr>
                        <a:t>HHS</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800"/>
                      </a:pPr>
                      <a:r>
                        <a:rPr sz="1400">
                          <a:solidFill>
                            <a:schemeClr val="accent1"/>
                          </a:solidFill>
                          <a:latin typeface="Arial Narrow"/>
                          <a:ea typeface="Arial Narrow"/>
                          <a:cs typeface="Arial Narrow"/>
                          <a:sym typeface="Arial Narrow"/>
                        </a:rPr>
                        <a:t>Health and Human Services Agency</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400">
                          <a:solidFill>
                            <a:schemeClr val="accent1"/>
                          </a:solidFill>
                          <a:latin typeface="Arial Narrow"/>
                          <a:ea typeface="Arial Narrow"/>
                          <a:cs typeface="Arial Narrow"/>
                          <a:sym typeface="Arial Narrow"/>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800"/>
                      </a:pPr>
                      <a:r>
                        <a:rPr b="1" sz="1400">
                          <a:solidFill>
                            <a:schemeClr val="accent1"/>
                          </a:solidFill>
                          <a:latin typeface="Arial Narrow"/>
                          <a:ea typeface="Arial Narrow"/>
                          <a:cs typeface="Arial Narrow"/>
                          <a:sym typeface="Arial Narrow"/>
                        </a:rPr>
                        <a:t>SDO</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800"/>
                      </a:pPr>
                      <a:r>
                        <a:rPr sz="1400">
                          <a:solidFill>
                            <a:schemeClr val="accent1"/>
                          </a:solidFill>
                          <a:latin typeface="Arial Narrow"/>
                          <a:ea typeface="Arial Narrow"/>
                          <a:cs typeface="Arial Narrow"/>
                          <a:sym typeface="Arial Narrow"/>
                        </a:rPr>
                        <a:t>Standards Development Organization</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42110">
                <a:tc>
                  <a:txBody>
                    <a:bodyPr/>
                    <a:lstStyle/>
                    <a:p>
                      <a:pPr algn="l" defTabSz="457200">
                        <a:defRPr sz="1800"/>
                      </a:pPr>
                      <a:r>
                        <a:rPr b="1" sz="1400">
                          <a:solidFill>
                            <a:schemeClr val="accent1"/>
                          </a:solidFill>
                          <a:latin typeface="Arial Narrow"/>
                          <a:ea typeface="Arial Narrow"/>
                          <a:cs typeface="Arial Narrow"/>
                          <a:sym typeface="Arial Narrow"/>
                        </a:rPr>
                        <a:t>IBRM</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800"/>
                      </a:pPr>
                      <a:r>
                        <a:rPr sz="1400">
                          <a:solidFill>
                            <a:schemeClr val="accent1"/>
                          </a:solidFill>
                          <a:latin typeface="Arial Narrow"/>
                          <a:ea typeface="Arial Narrow"/>
                          <a:cs typeface="Arial Narrow"/>
                          <a:sym typeface="Arial Narrow"/>
                        </a:rPr>
                        <a:t>Integrated Business Reference Model</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400">
                          <a:solidFill>
                            <a:schemeClr val="accent1"/>
                          </a:solidFill>
                          <a:latin typeface="Arial Narrow"/>
                          <a:ea typeface="Arial Narrow"/>
                          <a:cs typeface="Arial Narrow"/>
                          <a:sym typeface="Arial Narrow"/>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800"/>
                      </a:pPr>
                      <a:r>
                        <a:rPr b="1" sz="1400">
                          <a:solidFill>
                            <a:schemeClr val="accent1"/>
                          </a:solidFill>
                          <a:latin typeface="Arial Narrow"/>
                          <a:ea typeface="Arial Narrow"/>
                          <a:cs typeface="Arial Narrow"/>
                          <a:sym typeface="Arial Narrow"/>
                        </a:rPr>
                        <a:t>SME</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800"/>
                      </a:pPr>
                      <a:r>
                        <a:rPr sz="1400">
                          <a:solidFill>
                            <a:schemeClr val="accent1"/>
                          </a:solidFill>
                          <a:latin typeface="Arial Narrow"/>
                          <a:ea typeface="Arial Narrow"/>
                          <a:cs typeface="Arial Narrow"/>
                          <a:sym typeface="Arial Narrow"/>
                        </a:rPr>
                        <a:t>Subject Matter Expert</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404262">
                <a:tc>
                  <a:txBody>
                    <a:bodyPr/>
                    <a:lstStyle/>
                    <a:p>
                      <a:pPr algn="l" defTabSz="457200">
                        <a:defRPr sz="1800"/>
                      </a:pPr>
                      <a:r>
                        <a:rPr b="1" sz="1400">
                          <a:solidFill>
                            <a:schemeClr val="accent1"/>
                          </a:solidFill>
                          <a:latin typeface="Arial Narrow"/>
                          <a:ea typeface="Arial Narrow"/>
                          <a:cs typeface="Arial Narrow"/>
                          <a:sym typeface="Arial Narrow"/>
                        </a:rPr>
                        <a:t>ICIB</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800"/>
                      </a:pPr>
                      <a:r>
                        <a:rPr sz="1400">
                          <a:solidFill>
                            <a:schemeClr val="accent1"/>
                          </a:solidFill>
                          <a:latin typeface="Arial Narrow"/>
                          <a:ea typeface="Arial Narrow"/>
                          <a:cs typeface="Arial Narrow"/>
                          <a:sym typeface="Arial Narrow"/>
                        </a:rPr>
                        <a:t>Interagency Clinical Informatics Board</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400">
                          <a:solidFill>
                            <a:schemeClr val="accent1"/>
                          </a:solidFill>
                          <a:latin typeface="Arial Narrow"/>
                          <a:ea typeface="Arial Narrow"/>
                          <a:cs typeface="Arial Narrow"/>
                          <a:sym typeface="Arial Narrow"/>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800"/>
                      </a:pPr>
                      <a:r>
                        <a:rPr b="1" sz="1400">
                          <a:solidFill>
                            <a:schemeClr val="accent1"/>
                          </a:solidFill>
                          <a:latin typeface="Arial Narrow"/>
                          <a:ea typeface="Arial Narrow"/>
                          <a:cs typeface="Arial Narrow"/>
                          <a:sym typeface="Arial Narrow"/>
                        </a:rPr>
                        <a:t>V2</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800"/>
                      </a:pPr>
                      <a:r>
                        <a:rPr sz="1400">
                          <a:solidFill>
                            <a:schemeClr val="accent1"/>
                          </a:solidFill>
                          <a:latin typeface="Arial Narrow"/>
                          <a:ea typeface="Arial Narrow"/>
                          <a:cs typeface="Arial Narrow"/>
                          <a:sym typeface="Arial Narrow"/>
                        </a:rPr>
                        <a:t>HL7 Version 2 Messaging</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bl>
          </a:graphicData>
        </a:graphic>
      </p:graphicFrame>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Title 1"/>
          <p:cNvSpPr txBox="1"/>
          <p:nvPr>
            <p:ph type="title"/>
          </p:nvPr>
        </p:nvSpPr>
        <p:spPr>
          <a:prstGeom prst="rect">
            <a:avLst/>
          </a:prstGeom>
        </p:spPr>
        <p:txBody>
          <a:bodyPr/>
          <a:lstStyle/>
          <a:p>
            <a:pPr/>
            <a:r>
              <a:t>Federal Health Information Model (FHIM)</a:t>
            </a:r>
          </a:p>
        </p:txBody>
      </p:sp>
      <p:sp>
        <p:nvSpPr>
          <p:cNvPr id="153" name="Slide Number Placeholder 3"/>
          <p:cNvSpPr txBox="1"/>
          <p:nvPr>
            <p:ph type="sldNum" sz="quarter" idx="2"/>
          </p:nvPr>
        </p:nvSpPr>
        <p:spPr>
          <a:xfrm>
            <a:off x="8700942" y="6629400"/>
            <a:ext cx="174772"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4" name="Content Placeholder 7"/>
          <p:cNvSpPr txBox="1"/>
          <p:nvPr>
            <p:ph type="body" idx="1"/>
          </p:nvPr>
        </p:nvSpPr>
        <p:spPr>
          <a:xfrm>
            <a:off x="707737" y="1369343"/>
            <a:ext cx="8044678" cy="4876803"/>
          </a:xfrm>
          <a:prstGeom prst="rect">
            <a:avLst/>
          </a:prstGeom>
        </p:spPr>
        <p:txBody>
          <a:bodyPr/>
          <a:lstStyle/>
          <a:p>
            <a:pPr>
              <a:defRPr sz="2600"/>
            </a:pPr>
            <a:r>
              <a:t>A single authoritative and consistent source for health information which among others has been referenced by the VA and MHS</a:t>
            </a:r>
          </a:p>
          <a:p>
            <a:pPr>
              <a:defRPr sz="2600"/>
            </a:pPr>
            <a:r>
              <a:t>Development is dynamic, keeping pace with advances in:</a:t>
            </a:r>
          </a:p>
          <a:p>
            <a:pPr lvl="1">
              <a:buClr>
                <a:schemeClr val="accent1"/>
              </a:buClr>
              <a:defRPr sz="2600"/>
            </a:pPr>
            <a:r>
              <a:t>Standards &amp; Terminologies</a:t>
            </a:r>
          </a:p>
          <a:p>
            <a:pPr lvl="2" marL="1143000" indent="-228600">
              <a:buClr>
                <a:srgbClr val="808080"/>
              </a:buClr>
              <a:defRPr sz="2600"/>
            </a:pPr>
            <a:r>
              <a:t>HL7, SNOMED, LOINC, RxNorm, NCPDP, etc.</a:t>
            </a:r>
            <a:endParaRPr sz="2400"/>
          </a:p>
          <a:p>
            <a:pPr lvl="1">
              <a:buClr>
                <a:schemeClr val="accent1"/>
              </a:buClr>
              <a:defRPr sz="2600"/>
            </a:pPr>
            <a:r>
              <a:t>Implementation Resources</a:t>
            </a:r>
          </a:p>
          <a:p>
            <a:pPr lvl="2" marL="1143000" indent="-228600">
              <a:buClr>
                <a:srgbClr val="808080"/>
              </a:buClr>
              <a:defRPr sz="2600"/>
            </a:pPr>
            <a:r>
              <a:t>FHIR, C-CDA, etc. </a:t>
            </a:r>
            <a:endParaRPr sz="2400"/>
          </a:p>
          <a:p>
            <a:pPr lvl="1">
              <a:buClr>
                <a:schemeClr val="accent1"/>
              </a:buClr>
              <a:defRPr sz="2600"/>
            </a:pPr>
            <a:r>
              <a:t>Tooling</a:t>
            </a:r>
          </a:p>
          <a:p>
            <a:pPr lvl="2" marL="1143000" indent="-228600">
              <a:buClr>
                <a:srgbClr val="808080"/>
              </a:buClr>
              <a:defRPr sz="2600"/>
            </a:pPr>
            <a:r>
              <a:t>Model Driven Health Tools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2" name="Shape 46"/>
          <p:cNvSpPr txBox="1"/>
          <p:nvPr>
            <p:ph type="sldNum" sz="quarter" idx="2"/>
          </p:nvPr>
        </p:nvSpPr>
        <p:spPr>
          <a:xfrm>
            <a:off x="8616184" y="6211887"/>
            <a:ext cx="259530" cy="23927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353" name="Table 47"/>
          <p:cNvGraphicFramePr/>
          <p:nvPr/>
        </p:nvGraphicFramePr>
        <p:xfrm>
          <a:off x="1418651" y="1458865"/>
          <a:ext cx="6306699" cy="37186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102233"/>
                <a:gridCol w="2102233"/>
                <a:gridCol w="2102233"/>
              </a:tblGrid>
              <a:tr h="358211">
                <a:tc>
                  <a:txBody>
                    <a:bodyPr/>
                    <a:lstStyle/>
                    <a:p>
                      <a:pPr algn="l" defTabSz="650240">
                        <a:defRPr sz="1800"/>
                      </a:pPr>
                      <a:r>
                        <a:rPr b="1" sz="1300">
                          <a:solidFill>
                            <a:srgbClr val="1D165A"/>
                          </a:solidFill>
                          <a:latin typeface="Georgia"/>
                          <a:ea typeface="Georgia"/>
                          <a:cs typeface="Georgia"/>
                          <a:sym typeface="Georgia"/>
                        </a:rPr>
                        <a:t>FY2016</a:t>
                      </a:r>
                    </a:p>
                  </a:txBody>
                  <a:tcPr marL="32147" marR="32147" marT="32147" marB="32147"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650240">
                        <a:defRPr sz="1800"/>
                      </a:pPr>
                      <a:r>
                        <a:rPr b="1" sz="1300">
                          <a:solidFill>
                            <a:srgbClr val="1D165A"/>
                          </a:solidFill>
                          <a:latin typeface="Georgia"/>
                          <a:ea typeface="Georgia"/>
                          <a:cs typeface="Georgia"/>
                          <a:sym typeface="Georgia"/>
                        </a:rPr>
                        <a:t>FY2017</a:t>
                      </a:r>
                    </a:p>
                  </a:txBody>
                  <a:tcPr marL="32147" marR="32147" marT="32147" marB="32147"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650240">
                        <a:defRPr sz="1800"/>
                      </a:pPr>
                      <a:r>
                        <a:rPr b="1" sz="1300">
                          <a:solidFill>
                            <a:srgbClr val="1D165A"/>
                          </a:solidFill>
                          <a:latin typeface="Georgia"/>
                          <a:ea typeface="Georgia"/>
                          <a:cs typeface="Georgia"/>
                          <a:sym typeface="Georgia"/>
                        </a:rPr>
                        <a:t>FY2018+</a:t>
                      </a:r>
                    </a:p>
                  </a:txBody>
                  <a:tcPr marL="32147" marR="32147" marT="32147" marB="32147"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500363">
                <a:tc>
                  <a:txBody>
                    <a:bodyPr/>
                    <a:lstStyle/>
                    <a:p>
                      <a:pPr algn="l" defTabSz="650240">
                        <a:defRPr sz="1800"/>
                      </a:pPr>
                      <a:r>
                        <a:rPr sz="1300">
                          <a:solidFill>
                            <a:srgbClr val="1D165A"/>
                          </a:solidFill>
                          <a:latin typeface="Georgia"/>
                          <a:ea typeface="Georgia"/>
                          <a:cs typeface="Georgia"/>
                          <a:sym typeface="Georgia"/>
                        </a:rPr>
                        <a:t>General Orders TM (60)</a:t>
                      </a:r>
                    </a:p>
                  </a:txBody>
                  <a:tcPr marL="32147" marR="32147" marT="32147" marB="32147"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830861">
                        <a:defRPr sz="1300">
                          <a:solidFill>
                            <a:srgbClr val="1D165A"/>
                          </a:solidFill>
                          <a:uFill>
                            <a:solidFill>
                              <a:srgbClr val="000000"/>
                            </a:solidFill>
                          </a:uFill>
                          <a:latin typeface="Georgia"/>
                          <a:ea typeface="Georgia"/>
                          <a:cs typeface="Georgia"/>
                          <a:sym typeface="Georgia"/>
                        </a:defRPr>
                      </a:pPr>
                      <a:r>
                        <a:t>Clinical Documents </a:t>
                      </a:r>
                    </a:p>
                    <a:p>
                      <a:pPr algn="l" defTabSz="830861">
                        <a:defRPr sz="1300">
                          <a:solidFill>
                            <a:srgbClr val="1D165A"/>
                          </a:solidFill>
                          <a:uFill>
                            <a:solidFill>
                              <a:srgbClr val="000000"/>
                            </a:solidFill>
                          </a:uFill>
                          <a:latin typeface="Georgia"/>
                          <a:ea typeface="Georgia"/>
                          <a:cs typeface="Georgia"/>
                          <a:sym typeface="Georgia"/>
                        </a:defRPr>
                      </a:pPr>
                      <a:r>
                        <a:t>IM-TM (90)</a:t>
                      </a:r>
                    </a:p>
                  </a:txBody>
                  <a:tcPr marL="32147" marR="32147" marT="32147" marB="32147"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650240">
                        <a:defRPr sz="1300">
                          <a:solidFill>
                            <a:srgbClr val="1D165A"/>
                          </a:solidFill>
                          <a:uFill>
                            <a:solidFill>
                              <a:srgbClr val="000000"/>
                            </a:solidFill>
                          </a:uFill>
                          <a:latin typeface="Georgia"/>
                          <a:ea typeface="Georgia"/>
                          <a:cs typeface="Georgia"/>
                          <a:sym typeface="Georgia"/>
                        </a:defRPr>
                      </a:pPr>
                      <a:r>
                        <a:t>Surgery </a:t>
                      </a:r>
                    </a:p>
                    <a:p>
                      <a:pPr algn="l" defTabSz="650240">
                        <a:defRPr sz="1300">
                          <a:solidFill>
                            <a:srgbClr val="1D165A"/>
                          </a:solidFill>
                          <a:uFill>
                            <a:solidFill>
                              <a:srgbClr val="000000"/>
                            </a:solidFill>
                          </a:uFill>
                          <a:latin typeface="Georgia"/>
                          <a:ea typeface="Georgia"/>
                          <a:cs typeface="Georgia"/>
                          <a:sym typeface="Georgia"/>
                        </a:defRPr>
                      </a:pPr>
                      <a:r>
                        <a:t>IM-TM (180)</a:t>
                      </a:r>
                    </a:p>
                  </a:txBody>
                  <a:tcPr marL="32147" marR="32147" marT="32147" marB="32147"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500363">
                <a:tc>
                  <a:txBody>
                    <a:bodyPr/>
                    <a:lstStyle/>
                    <a:p>
                      <a:pPr algn="l" defTabSz="830861">
                        <a:defRPr sz="1800"/>
                      </a:pPr>
                      <a:r>
                        <a:rPr sz="1300">
                          <a:solidFill>
                            <a:srgbClr val="1D165A"/>
                          </a:solidFill>
                          <a:uFill>
                            <a:solidFill>
                              <a:srgbClr val="000000"/>
                            </a:solidFill>
                          </a:uFill>
                          <a:latin typeface="Georgia"/>
                          <a:ea typeface="Georgia"/>
                          <a:cs typeface="Georgia"/>
                          <a:sym typeface="Georgia"/>
                        </a:rPr>
                        <a:t>Clinical Decision Support IM (180)</a:t>
                      </a:r>
                    </a:p>
                  </a:txBody>
                  <a:tcPr marL="32147" marR="32147" marT="32147" marB="32147"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650240">
                        <a:defRPr sz="1300">
                          <a:solidFill>
                            <a:srgbClr val="1D165A"/>
                          </a:solidFill>
                          <a:uFill>
                            <a:solidFill>
                              <a:srgbClr val="000000"/>
                            </a:solidFill>
                          </a:uFill>
                          <a:latin typeface="Georgia"/>
                          <a:ea typeface="Georgia"/>
                          <a:cs typeface="Georgia"/>
                          <a:sym typeface="Georgia"/>
                        </a:defRPr>
                      </a:pPr>
                      <a:r>
                        <a:t>Social Work </a:t>
                      </a:r>
                    </a:p>
                    <a:p>
                      <a:pPr algn="l" defTabSz="650240">
                        <a:defRPr sz="1300">
                          <a:solidFill>
                            <a:srgbClr val="1D165A"/>
                          </a:solidFill>
                          <a:uFill>
                            <a:solidFill>
                              <a:srgbClr val="000000"/>
                            </a:solidFill>
                          </a:uFill>
                          <a:latin typeface="Georgia"/>
                          <a:ea typeface="Georgia"/>
                          <a:cs typeface="Georgia"/>
                          <a:sym typeface="Georgia"/>
                        </a:defRPr>
                      </a:pPr>
                      <a:r>
                        <a:t>IM-TM (90)</a:t>
                      </a:r>
                    </a:p>
                  </a:txBody>
                  <a:tcPr marL="32147" marR="32147" marT="32147" marB="32147"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650240">
                        <a:defRPr sz="1800"/>
                      </a:pPr>
                      <a:r>
                        <a:rPr sz="1300">
                          <a:solidFill>
                            <a:srgbClr val="1D165A"/>
                          </a:solidFill>
                          <a:latin typeface="Georgia"/>
                          <a:ea typeface="Georgia"/>
                          <a:cs typeface="Georgia"/>
                          <a:sym typeface="Georgia"/>
                        </a:rPr>
                        <a:t>Other FHIM &amp; Terminology  Modeling (TBD)</a:t>
                      </a:r>
                    </a:p>
                  </a:txBody>
                  <a:tcPr marL="32147" marR="32147" marT="32147" marB="32147"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500363">
                <a:tc>
                  <a:txBody>
                    <a:bodyPr/>
                    <a:lstStyle/>
                    <a:p>
                      <a:pPr algn="l" defTabSz="830861">
                        <a:defRPr sz="1800"/>
                      </a:pPr>
                      <a:r>
                        <a:rPr sz="1300">
                          <a:solidFill>
                            <a:srgbClr val="1D165A"/>
                          </a:solidFill>
                          <a:uFill>
                            <a:solidFill>
                              <a:srgbClr val="000000"/>
                            </a:solidFill>
                          </a:uFill>
                          <a:latin typeface="Georgia"/>
                          <a:ea typeface="Georgia"/>
                          <a:cs typeface="Georgia"/>
                          <a:sym typeface="Georgia"/>
                        </a:rPr>
                        <a:t>Clinical Decision Support TM (90)</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830861">
                        <a:defRPr sz="1300">
                          <a:solidFill>
                            <a:srgbClr val="1D165A"/>
                          </a:solidFill>
                          <a:uFill>
                            <a:solidFill>
                              <a:srgbClr val="000000"/>
                            </a:solidFill>
                          </a:uFill>
                          <a:latin typeface="Georgia"/>
                          <a:ea typeface="Georgia"/>
                          <a:cs typeface="Georgia"/>
                          <a:sym typeface="Georgia"/>
                        </a:defRPr>
                      </a:pPr>
                      <a:r>
                        <a:t>Social Work </a:t>
                      </a:r>
                    </a:p>
                    <a:p>
                      <a:pPr algn="l" defTabSz="830861">
                        <a:defRPr sz="1300">
                          <a:solidFill>
                            <a:srgbClr val="1D165A"/>
                          </a:solidFill>
                          <a:uFill>
                            <a:solidFill>
                              <a:srgbClr val="000000"/>
                            </a:solidFill>
                          </a:uFill>
                          <a:latin typeface="Georgia"/>
                          <a:ea typeface="Georgia"/>
                          <a:cs typeface="Georgia"/>
                          <a:sym typeface="Georgia"/>
                        </a:defRPr>
                      </a:pPr>
                      <a:r>
                        <a:t>IM-TM (90)</a:t>
                      </a:r>
                    </a:p>
                  </a:txBody>
                  <a:tcPr marL="32147" marR="32147" marT="32147" marB="32147"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650240">
                        <a:defRPr sz="1700"/>
                      </a:pP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500363">
                <a:tc>
                  <a:txBody>
                    <a:bodyPr/>
                    <a:lstStyle/>
                    <a:p>
                      <a:pPr algn="l" defTabSz="650240">
                        <a:defRPr sz="1800"/>
                      </a:pPr>
                      <a:r>
                        <a:rPr sz="1300">
                          <a:solidFill>
                            <a:srgbClr val="1D165A"/>
                          </a:solidFill>
                          <a:uFill>
                            <a:solidFill>
                              <a:srgbClr val="000000"/>
                            </a:solidFill>
                          </a:uFill>
                          <a:latin typeface="Georgia"/>
                          <a:ea typeface="Georgia"/>
                          <a:cs typeface="Georgia"/>
                          <a:sym typeface="Georgia"/>
                        </a:rPr>
                        <a:t>Consultations IM-TM (180)</a:t>
                      </a:r>
                    </a:p>
                  </a:txBody>
                  <a:tcPr marL="32147" marR="32147" marT="32147" marB="32147"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650240">
                        <a:defRPr sz="1300">
                          <a:solidFill>
                            <a:srgbClr val="1D165A"/>
                          </a:solidFill>
                          <a:uFill>
                            <a:solidFill>
                              <a:srgbClr val="000000"/>
                            </a:solidFill>
                          </a:uFill>
                          <a:latin typeface="Georgia"/>
                          <a:ea typeface="Georgia"/>
                          <a:cs typeface="Georgia"/>
                          <a:sym typeface="Georgia"/>
                        </a:defRPr>
                      </a:pPr>
                      <a:r>
                        <a:t>Surgery </a:t>
                      </a:r>
                    </a:p>
                    <a:p>
                      <a:pPr algn="l" defTabSz="650240">
                        <a:defRPr sz="1300">
                          <a:solidFill>
                            <a:srgbClr val="1D165A"/>
                          </a:solidFill>
                          <a:uFill>
                            <a:solidFill>
                              <a:srgbClr val="000000"/>
                            </a:solidFill>
                          </a:uFill>
                          <a:latin typeface="Georgia"/>
                          <a:ea typeface="Georgia"/>
                          <a:cs typeface="Georgia"/>
                          <a:sym typeface="Georgia"/>
                        </a:defRPr>
                      </a:pPr>
                      <a:r>
                        <a:t>IM-TM (180)</a:t>
                      </a:r>
                    </a:p>
                  </a:txBody>
                  <a:tcPr marL="32147" marR="32147" marT="32147" marB="32147"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650240">
                        <a:defRPr sz="1300">
                          <a:solidFill>
                            <a:srgbClr val="1D165A"/>
                          </a:solidFill>
                          <a:latin typeface="Georgia"/>
                          <a:ea typeface="Georgia"/>
                          <a:cs typeface="Georgia"/>
                          <a:sym typeface="Georgia"/>
                        </a:defRPr>
                      </a:pPr>
                    </a:p>
                  </a:txBody>
                  <a:tcPr marL="32147" marR="32147" marT="32147" marB="32147"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58211">
                <a:tc>
                  <a:txBody>
                    <a:bodyPr/>
                    <a:lstStyle/>
                    <a:p>
                      <a:pPr algn="l" defTabSz="650240">
                        <a:defRPr sz="1800"/>
                      </a:pPr>
                      <a:r>
                        <a:rPr sz="1300">
                          <a:solidFill>
                            <a:srgbClr val="1D165A"/>
                          </a:solidFill>
                          <a:latin typeface="Georgia"/>
                          <a:ea typeface="Georgia"/>
                          <a:cs typeface="Georgia"/>
                          <a:sym typeface="Georgia"/>
                        </a:rPr>
                        <a:t>FHIM-MDHT (360)</a:t>
                      </a:r>
                    </a:p>
                  </a:txBody>
                  <a:tcPr marL="32147" marR="32147" marT="32147" marB="32147"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650240">
                        <a:defRPr sz="1800"/>
                      </a:pPr>
                      <a:r>
                        <a:rPr sz="1300">
                          <a:solidFill>
                            <a:srgbClr val="1D165A"/>
                          </a:solidFill>
                          <a:latin typeface="Georgia"/>
                          <a:ea typeface="Georgia"/>
                          <a:cs typeface="Georgia"/>
                          <a:sym typeface="Georgia"/>
                        </a:rPr>
                        <a:t>FHIM-MDHT (360)</a:t>
                      </a:r>
                    </a:p>
                  </a:txBody>
                  <a:tcPr marL="32147" marR="32147" marT="32147" marB="32147"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650240">
                        <a:defRPr sz="1800"/>
                      </a:pPr>
                      <a:r>
                        <a:rPr sz="1300">
                          <a:solidFill>
                            <a:srgbClr val="1D165A"/>
                          </a:solidFill>
                          <a:latin typeface="Georgia"/>
                          <a:ea typeface="Georgia"/>
                          <a:cs typeface="Georgia"/>
                          <a:sym typeface="Georgia"/>
                        </a:rPr>
                        <a:t>FHIM-MDHT (TBD)</a:t>
                      </a:r>
                    </a:p>
                  </a:txBody>
                  <a:tcPr marL="32147" marR="32147" marT="32147" marB="32147"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500363">
                <a:tc>
                  <a:txBody>
                    <a:bodyPr/>
                    <a:lstStyle/>
                    <a:p>
                      <a:pPr algn="l" defTabSz="650240">
                        <a:defRPr sz="1800"/>
                      </a:pPr>
                      <a:r>
                        <a:rPr sz="1300">
                          <a:solidFill>
                            <a:srgbClr val="1D165A"/>
                          </a:solidFill>
                          <a:latin typeface="Georgia"/>
                          <a:ea typeface="Georgia"/>
                          <a:cs typeface="Georgia"/>
                          <a:sym typeface="Georgia"/>
                        </a:rPr>
                        <a:t>FHIM-S&amp;I Integration (360) </a:t>
                      </a:r>
                    </a:p>
                  </a:txBody>
                  <a:tcPr marL="32147" marR="32147" marT="32147" marB="32147"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650240">
                        <a:defRPr sz="1800"/>
                      </a:pPr>
                      <a:r>
                        <a:rPr sz="1300">
                          <a:solidFill>
                            <a:srgbClr val="1D165A"/>
                          </a:solidFill>
                          <a:latin typeface="Georgia"/>
                          <a:ea typeface="Georgia"/>
                          <a:cs typeface="Georgia"/>
                          <a:sym typeface="Georgia"/>
                        </a:rPr>
                        <a:t>FHIM-S&amp;I Integration (360)</a:t>
                      </a:r>
                    </a:p>
                  </a:txBody>
                  <a:tcPr marL="32147" marR="32147" marT="32147" marB="32147"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650240">
                        <a:defRPr sz="1800"/>
                      </a:pPr>
                      <a:r>
                        <a:rPr sz="1300">
                          <a:solidFill>
                            <a:srgbClr val="1D165A"/>
                          </a:solidFill>
                          <a:latin typeface="Georgia"/>
                          <a:ea typeface="Georgia"/>
                          <a:cs typeface="Georgia"/>
                          <a:sym typeface="Georgia"/>
                        </a:rPr>
                        <a:t>FHIM-S&amp;I Integration (TBD)</a:t>
                      </a:r>
                    </a:p>
                  </a:txBody>
                  <a:tcPr marL="32147" marR="32147" marT="32147" marB="32147"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500363">
                <a:tc>
                  <a:txBody>
                    <a:bodyPr/>
                    <a:lstStyle/>
                    <a:p>
                      <a:pPr algn="l" defTabSz="650240">
                        <a:defRPr sz="1800"/>
                      </a:pPr>
                      <a:r>
                        <a:rPr sz="1300">
                          <a:solidFill>
                            <a:srgbClr val="1D165A"/>
                          </a:solidFill>
                          <a:latin typeface="Georgia"/>
                          <a:ea typeface="Georgia"/>
                          <a:cs typeface="Georgia"/>
                          <a:sym typeface="Georgia"/>
                        </a:rPr>
                        <a:t>FHIM-CIMI Integration (60)</a:t>
                      </a:r>
                    </a:p>
                  </a:txBody>
                  <a:tcPr marL="32147" marR="32147" marT="32147" marB="32147"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650240">
                        <a:defRPr sz="1800"/>
                      </a:pPr>
                      <a:r>
                        <a:rPr sz="1300">
                          <a:solidFill>
                            <a:srgbClr val="1D165A"/>
                          </a:solidFill>
                          <a:latin typeface="Georgia"/>
                          <a:ea typeface="Georgia"/>
                          <a:cs typeface="Georgia"/>
                          <a:sym typeface="Georgia"/>
                        </a:rPr>
                        <a:t>FHIM-CIMI Integration (TBD)</a:t>
                      </a:r>
                    </a:p>
                  </a:txBody>
                  <a:tcPr marL="32147" marR="32147" marT="32147" marB="32147"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650240">
                        <a:defRPr sz="1300">
                          <a:solidFill>
                            <a:srgbClr val="1D165A"/>
                          </a:solidFill>
                          <a:latin typeface="Georgia"/>
                          <a:ea typeface="Georgia"/>
                          <a:cs typeface="Georgia"/>
                          <a:sym typeface="Georgia"/>
                        </a:defRPr>
                      </a:pPr>
                    </a:p>
                  </a:txBody>
                  <a:tcPr marL="32147" marR="32147" marT="32147" marB="32147"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bl>
          </a:graphicData>
        </a:graphic>
      </p:graphicFrame>
      <p:grpSp>
        <p:nvGrpSpPr>
          <p:cNvPr id="356" name="Shape 48"/>
          <p:cNvGrpSpPr/>
          <p:nvPr/>
        </p:nvGrpSpPr>
        <p:grpSpPr>
          <a:xfrm>
            <a:off x="1574336" y="179068"/>
            <a:ext cx="6745752" cy="963339"/>
            <a:chOff x="0" y="0"/>
            <a:chExt cx="6745751" cy="963337"/>
          </a:xfrm>
        </p:grpSpPr>
        <p:sp>
          <p:nvSpPr>
            <p:cNvPr id="354" name="Rectangle"/>
            <p:cNvSpPr/>
            <p:nvPr/>
          </p:nvSpPr>
          <p:spPr>
            <a:xfrm>
              <a:off x="0" y="-1"/>
              <a:ext cx="6745752" cy="963339"/>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0C2C4E"/>
                  </a:solidFill>
                </a:defRPr>
              </a:pPr>
            </a:p>
          </p:txBody>
        </p:sp>
        <p:sp>
          <p:nvSpPr>
            <p:cNvPr id="355" name="Proposed Milestones"/>
            <p:cNvSpPr txBox="1"/>
            <p:nvPr/>
          </p:nvSpPr>
          <p:spPr>
            <a:xfrm>
              <a:off x="0" y="316340"/>
              <a:ext cx="6745752" cy="3306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5716" tIns="35716" rIns="35716" bIns="35716" numCol="1" anchor="ctr">
              <a:spAutoFit/>
            </a:bodyPr>
            <a:lstStyle>
              <a:lvl1pPr>
                <a:defRPr>
                  <a:solidFill>
                    <a:srgbClr val="0C2C4E"/>
                  </a:solidFill>
                </a:defRPr>
              </a:lvl1pPr>
            </a:lstStyle>
            <a:p>
              <a:pPr/>
              <a:r>
                <a:t>Proposed Milestones</a:t>
              </a:r>
            </a:p>
          </p:txBody>
        </p:sp>
      </p:gr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8" name="Title 1"/>
          <p:cNvSpPr txBox="1"/>
          <p:nvPr>
            <p:ph type="title"/>
          </p:nvPr>
        </p:nvSpPr>
        <p:spPr>
          <a:prstGeom prst="rect">
            <a:avLst/>
          </a:prstGeom>
        </p:spPr>
        <p:txBody>
          <a:bodyPr/>
          <a:lstStyle/>
          <a:p>
            <a:pPr/>
            <a:r>
              <a:t>FHIM Value:  Advocates</a:t>
            </a:r>
          </a:p>
        </p:txBody>
      </p:sp>
      <p:sp>
        <p:nvSpPr>
          <p:cNvPr id="359" name="Text Placeholder 2"/>
          <p:cNvSpPr txBox="1"/>
          <p:nvPr>
            <p:ph type="body" idx="1"/>
          </p:nvPr>
        </p:nvSpPr>
        <p:spPr>
          <a:xfrm>
            <a:off x="1562100" y="1107140"/>
            <a:ext cx="7620000" cy="5104747"/>
          </a:xfrm>
          <a:prstGeom prst="rect">
            <a:avLst/>
          </a:prstGeom>
        </p:spPr>
        <p:txBody>
          <a:bodyPr/>
          <a:lstStyle/>
          <a:p>
            <a:pPr>
              <a:defRPr>
                <a:solidFill>
                  <a:schemeClr val="accent1"/>
                </a:solidFill>
                <a:latin typeface="+mj-lt"/>
                <a:ea typeface="+mj-ea"/>
                <a:cs typeface="+mj-cs"/>
                <a:sym typeface="Calibri"/>
              </a:defRPr>
            </a:pPr>
            <a:r>
              <a:t>Promoters</a:t>
            </a:r>
          </a:p>
          <a:p>
            <a:pPr lvl="1">
              <a:buClr>
                <a:schemeClr val="accent1"/>
              </a:buClr>
              <a:buFont typeface="Arial"/>
              <a:defRPr sz="1800">
                <a:solidFill>
                  <a:schemeClr val="accent1"/>
                </a:solidFill>
                <a:latin typeface="+mj-lt"/>
                <a:ea typeface="+mj-ea"/>
                <a:cs typeface="+mj-cs"/>
                <a:sym typeface="Calibri"/>
              </a:defRPr>
            </a:pPr>
            <a:r>
              <a:t>Catherine Hoang, VA Proponent</a:t>
            </a:r>
          </a:p>
          <a:p>
            <a:pPr lvl="1">
              <a:buClr>
                <a:schemeClr val="accent1"/>
              </a:buClr>
              <a:buFont typeface="Arial"/>
              <a:defRPr sz="1800">
                <a:solidFill>
                  <a:schemeClr val="accent1"/>
                </a:solidFill>
                <a:latin typeface="+mj-lt"/>
                <a:ea typeface="+mj-ea"/>
                <a:cs typeface="+mj-cs"/>
                <a:sym typeface="Calibri"/>
              </a:defRPr>
            </a:pPr>
            <a:r>
              <a:t>Steve Taaffe, VA Proponent</a:t>
            </a:r>
          </a:p>
          <a:p>
            <a:pPr lvl="1">
              <a:buClr>
                <a:schemeClr val="accent1"/>
              </a:buClr>
              <a:buFont typeface="Arial"/>
              <a:defRPr sz="1800">
                <a:solidFill>
                  <a:schemeClr val="accent1"/>
                </a:solidFill>
                <a:latin typeface="+mj-lt"/>
                <a:ea typeface="+mj-ea"/>
                <a:cs typeface="+mj-cs"/>
                <a:sym typeface="Calibri"/>
              </a:defRPr>
            </a:pPr>
            <a:r>
              <a:t>Nancy Orvis, DHA Proponent</a:t>
            </a:r>
          </a:p>
          <a:p>
            <a:pPr lvl="1">
              <a:buClr>
                <a:schemeClr val="accent1"/>
              </a:buClr>
              <a:buFont typeface="Arial"/>
              <a:defRPr sz="1800">
                <a:solidFill>
                  <a:schemeClr val="accent1"/>
                </a:solidFill>
                <a:latin typeface="+mj-lt"/>
                <a:ea typeface="+mj-ea"/>
                <a:cs typeface="+mj-cs"/>
                <a:sym typeface="Calibri"/>
              </a:defRPr>
            </a:pPr>
            <a:r>
              <a:t>Nona Hall, IPO-Proponent</a:t>
            </a:r>
          </a:p>
          <a:p>
            <a:pPr>
              <a:defRPr>
                <a:solidFill>
                  <a:schemeClr val="accent1"/>
                </a:solidFill>
                <a:latin typeface="+mj-lt"/>
                <a:ea typeface="+mj-ea"/>
                <a:cs typeface="+mj-cs"/>
                <a:sym typeface="Calibri"/>
              </a:defRPr>
            </a:pPr>
            <a:r>
              <a:t>The FHIM is supported by</a:t>
            </a:r>
          </a:p>
          <a:p>
            <a:pPr lvl="1">
              <a:buClr>
                <a:schemeClr val="accent1"/>
              </a:buClr>
              <a:buFont typeface="Arial"/>
              <a:defRPr sz="1800">
                <a:solidFill>
                  <a:schemeClr val="accent1"/>
                </a:solidFill>
                <a:latin typeface="+mj-lt"/>
                <a:ea typeface="+mj-ea"/>
                <a:cs typeface="+mj-cs"/>
                <a:sym typeface="Calibri"/>
              </a:defRPr>
            </a:pPr>
            <a:r>
              <a:t>Galen Mulrooney, FHIM Data-Modeling Lead</a:t>
            </a:r>
          </a:p>
          <a:p>
            <a:pPr lvl="1">
              <a:buClr>
                <a:schemeClr val="accent1"/>
              </a:buClr>
              <a:buFont typeface="Arial"/>
              <a:defRPr sz="1800">
                <a:solidFill>
                  <a:schemeClr val="accent1"/>
                </a:solidFill>
                <a:latin typeface="+mj-lt"/>
                <a:ea typeface="+mj-ea"/>
                <a:cs typeface="+mj-cs"/>
                <a:sym typeface="Calibri"/>
              </a:defRPr>
            </a:pPr>
            <a:r>
              <a:t>Jay Lyle, FHIM Terminology-Modeling Lead</a:t>
            </a:r>
          </a:p>
          <a:p>
            <a:pPr lvl="1">
              <a:buClr>
                <a:schemeClr val="accent1"/>
              </a:buClr>
              <a:buFont typeface="Arial"/>
              <a:defRPr sz="1800">
                <a:solidFill>
                  <a:schemeClr val="accent1"/>
                </a:solidFill>
                <a:latin typeface="+mj-lt"/>
                <a:ea typeface="+mj-ea"/>
                <a:cs typeface="+mj-cs"/>
                <a:sym typeface="Calibri"/>
              </a:defRPr>
            </a:pPr>
            <a:r>
              <a:t>Bobbie Peterson, FHIM Program Manager</a:t>
            </a:r>
          </a:p>
          <a:p>
            <a:pPr lvl="1">
              <a:buClr>
                <a:schemeClr val="accent1"/>
              </a:buClr>
              <a:buFont typeface="Arial"/>
              <a:defRPr sz="1800">
                <a:solidFill>
                  <a:schemeClr val="accent1"/>
                </a:solidFill>
                <a:latin typeface="+mj-lt"/>
                <a:ea typeface="+mj-ea"/>
                <a:cs typeface="+mj-cs"/>
                <a:sym typeface="Calibri"/>
              </a:defRPr>
            </a:pPr>
            <a:r>
              <a:t>Steve Wagner, FHIM Project Manager</a:t>
            </a:r>
          </a:p>
          <a:p>
            <a:pPr lvl="1">
              <a:buClr>
                <a:schemeClr val="accent1"/>
              </a:buClr>
              <a:buFont typeface="Arial"/>
              <a:defRPr sz="1800">
                <a:solidFill>
                  <a:schemeClr val="accent1"/>
                </a:solidFill>
                <a:latin typeface="+mj-lt"/>
                <a:ea typeface="+mj-ea"/>
                <a:cs typeface="+mj-cs"/>
                <a:sym typeface="Calibri"/>
              </a:defRPr>
            </a:pPr>
            <a:r>
              <a:t>Steve Hufnagel, FHIM-HL7 Facilitator</a:t>
            </a:r>
          </a:p>
          <a:p>
            <a:pPr lvl="1">
              <a:buClr>
                <a:schemeClr val="accent1"/>
              </a:buClr>
              <a:buFont typeface="Arial"/>
              <a:defRPr sz="1800">
                <a:solidFill>
                  <a:schemeClr val="accent1"/>
                </a:solidFill>
                <a:latin typeface="+mj-lt"/>
                <a:ea typeface="+mj-ea"/>
                <a:cs typeface="+mj-cs"/>
                <a:sym typeface="Calibri"/>
              </a:defRPr>
            </a:pPr>
            <a:r>
              <a:t>Sean Muir, FHIM MDHT-Implementer</a:t>
            </a:r>
          </a:p>
          <a:p>
            <a:pPr lvl="1">
              <a:buClr>
                <a:schemeClr val="accent1"/>
              </a:buClr>
              <a:buFont typeface="Arial"/>
              <a:defRPr sz="1800">
                <a:solidFill>
                  <a:schemeClr val="accent1"/>
                </a:solidFill>
                <a:latin typeface="+mj-lt"/>
                <a:ea typeface="+mj-ea"/>
                <a:cs typeface="+mj-cs"/>
                <a:sym typeface="Calibri"/>
              </a:defRPr>
            </a:pPr>
            <a:r>
              <a:t>Dave Carlson, MDHT Project Lead</a:t>
            </a:r>
          </a:p>
          <a:p>
            <a:pPr lvl="1">
              <a:buClr>
                <a:schemeClr val="accent1"/>
              </a:buClr>
              <a:buFont typeface="Arial"/>
              <a:defRPr sz="1800">
                <a:solidFill>
                  <a:schemeClr val="accent1"/>
                </a:solidFill>
                <a:latin typeface="+mj-lt"/>
                <a:ea typeface="+mj-ea"/>
                <a:cs typeface="+mj-cs"/>
                <a:sym typeface="Calibri"/>
              </a:defRPr>
            </a:pPr>
            <a:r>
              <a:t>Rob McClure, FHIM Clinical-SME</a:t>
            </a:r>
          </a:p>
        </p:txBody>
      </p:sp>
      <p:sp>
        <p:nvSpPr>
          <p:cNvPr id="360" name="Slide Number Placeholder 3"/>
          <p:cNvSpPr txBox="1"/>
          <p:nvPr>
            <p:ph type="sldNum" sz="quarter" idx="2"/>
          </p:nvPr>
        </p:nvSpPr>
        <p:spPr>
          <a:xfrm>
            <a:off x="8616184" y="6211887"/>
            <a:ext cx="259530" cy="23927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2" name="Rectangle 23"/>
          <p:cNvSpPr/>
          <p:nvPr/>
        </p:nvSpPr>
        <p:spPr>
          <a:xfrm>
            <a:off x="2206869" y="2105925"/>
            <a:ext cx="4094724" cy="1986230"/>
          </a:xfrm>
          <a:prstGeom prst="rect">
            <a:avLst/>
          </a:prstGeom>
          <a:solidFill>
            <a:srgbClr val="B3D8FE"/>
          </a:solidFill>
          <a:ln w="25400">
            <a:solidFill>
              <a:srgbClr val="012E5D"/>
            </a:solidFill>
          </a:ln>
        </p:spPr>
        <p:txBody>
          <a:bodyPr lIns="45719" rIns="45719" anchor="ctr"/>
          <a:lstStyle/>
          <a:p>
            <a:pPr algn="ctr">
              <a:defRPr sz="1300">
                <a:solidFill>
                  <a:srgbClr val="FFFFFF"/>
                </a:solidFill>
              </a:defRPr>
            </a:pPr>
          </a:p>
        </p:txBody>
      </p:sp>
      <p:grpSp>
        <p:nvGrpSpPr>
          <p:cNvPr id="365" name="Rectangle 3"/>
          <p:cNvGrpSpPr/>
          <p:nvPr/>
        </p:nvGrpSpPr>
        <p:grpSpPr>
          <a:xfrm>
            <a:off x="2311766" y="2337604"/>
            <a:ext cx="3881890" cy="795788"/>
            <a:chOff x="0" y="0"/>
            <a:chExt cx="3881889" cy="795786"/>
          </a:xfrm>
        </p:grpSpPr>
        <p:sp>
          <p:nvSpPr>
            <p:cNvPr id="363" name="Rectangle"/>
            <p:cNvSpPr/>
            <p:nvPr/>
          </p:nvSpPr>
          <p:spPr>
            <a:xfrm>
              <a:off x="-1" y="0"/>
              <a:ext cx="3881891" cy="795787"/>
            </a:xfrm>
            <a:prstGeom prst="rect">
              <a:avLst/>
            </a:prstGeom>
            <a:solidFill>
              <a:srgbClr val="C4BFEF"/>
            </a:solidFill>
            <a:ln w="25400" cap="flat">
              <a:solidFill>
                <a:srgbClr val="012E5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64" name="FHIM Content Requirements UML Class Model…"/>
            <p:cNvSpPr txBox="1"/>
            <p:nvPr/>
          </p:nvSpPr>
          <p:spPr>
            <a:xfrm>
              <a:off x="-1" y="148973"/>
              <a:ext cx="3881891" cy="497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300">
                  <a:latin typeface="Adobe Caslon Pro"/>
                  <a:ea typeface="Adobe Caslon Pro"/>
                  <a:cs typeface="Adobe Caslon Pro"/>
                  <a:sym typeface="Adobe Caslon Pro"/>
                </a:defRPr>
              </a:pPr>
              <a:r>
                <a:t>FHIM Content Requirements UML Class Model</a:t>
              </a:r>
              <a:endParaRPr>
                <a:solidFill>
                  <a:srgbClr val="FFFFFF"/>
                </a:solidFill>
              </a:endParaRPr>
            </a:p>
            <a:p>
              <a:pPr algn="ctr">
                <a:defRPr sz="1300">
                  <a:latin typeface="Adobe Caslon Pro"/>
                  <a:ea typeface="Adobe Caslon Pro"/>
                  <a:cs typeface="Adobe Caslon Pro"/>
                  <a:sym typeface="Adobe Caslon Pro"/>
                </a:defRPr>
              </a:pPr>
              <a:r>
                <a:t>&amp; Terminologies</a:t>
              </a:r>
            </a:p>
          </p:txBody>
        </p:sp>
      </p:grpSp>
      <p:sp>
        <p:nvSpPr>
          <p:cNvPr id="366" name="Bent Arrow 9"/>
          <p:cNvSpPr/>
          <p:nvPr/>
        </p:nvSpPr>
        <p:spPr>
          <a:xfrm rot="5400000">
            <a:off x="2816255" y="1407838"/>
            <a:ext cx="425276" cy="14342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3603"/>
                </a:lnTo>
                <a:cubicBezTo>
                  <a:pt x="0" y="2055"/>
                  <a:pt x="4231" y="801"/>
                  <a:pt x="9450" y="801"/>
                </a:cubicBezTo>
                <a:lnTo>
                  <a:pt x="16200" y="801"/>
                </a:lnTo>
                <a:lnTo>
                  <a:pt x="16200" y="0"/>
                </a:lnTo>
                <a:lnTo>
                  <a:pt x="21600" y="1601"/>
                </a:lnTo>
                <a:lnTo>
                  <a:pt x="16200" y="3202"/>
                </a:lnTo>
                <a:lnTo>
                  <a:pt x="16200" y="2402"/>
                </a:lnTo>
                <a:lnTo>
                  <a:pt x="9450" y="2402"/>
                </a:lnTo>
                <a:cubicBezTo>
                  <a:pt x="7213" y="2402"/>
                  <a:pt x="5400" y="2939"/>
                  <a:pt x="5400" y="3603"/>
                </a:cubicBezTo>
                <a:lnTo>
                  <a:pt x="5400" y="21600"/>
                </a:lnTo>
                <a:close/>
              </a:path>
            </a:pathLst>
          </a:custGeom>
          <a:solidFill>
            <a:srgbClr val="92D050"/>
          </a:solidFill>
          <a:ln w="25400">
            <a:solidFill>
              <a:srgbClr val="000000"/>
            </a:solidFill>
          </a:ln>
        </p:spPr>
        <p:txBody>
          <a:bodyPr lIns="45719" rIns="45719" anchor="ctr"/>
          <a:lstStyle/>
          <a:p>
            <a:pPr algn="ctr">
              <a:defRPr sz="1300">
                <a:solidFill>
                  <a:srgbClr val="FFFFFF"/>
                </a:solidFill>
              </a:defRPr>
            </a:pPr>
          </a:p>
        </p:txBody>
      </p:sp>
      <p:sp>
        <p:nvSpPr>
          <p:cNvPr id="367" name="Bent Arrow 10"/>
          <p:cNvSpPr/>
          <p:nvPr/>
        </p:nvSpPr>
        <p:spPr>
          <a:xfrm flipV="1" rot="5400000">
            <a:off x="5227340" y="1491952"/>
            <a:ext cx="425276" cy="12660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4081"/>
                </a:lnTo>
                <a:cubicBezTo>
                  <a:pt x="0" y="2328"/>
                  <a:pt x="4231" y="907"/>
                  <a:pt x="9450" y="907"/>
                </a:cubicBezTo>
                <a:lnTo>
                  <a:pt x="16200" y="907"/>
                </a:lnTo>
                <a:lnTo>
                  <a:pt x="16200" y="0"/>
                </a:lnTo>
                <a:lnTo>
                  <a:pt x="21600" y="1814"/>
                </a:lnTo>
                <a:lnTo>
                  <a:pt x="16200" y="3628"/>
                </a:lnTo>
                <a:lnTo>
                  <a:pt x="16200" y="2721"/>
                </a:lnTo>
                <a:lnTo>
                  <a:pt x="9450" y="2721"/>
                </a:lnTo>
                <a:cubicBezTo>
                  <a:pt x="7213" y="2721"/>
                  <a:pt x="5400" y="3330"/>
                  <a:pt x="5400" y="4081"/>
                </a:cubicBezTo>
                <a:lnTo>
                  <a:pt x="5400" y="21600"/>
                </a:lnTo>
                <a:close/>
              </a:path>
            </a:pathLst>
          </a:custGeom>
          <a:solidFill>
            <a:srgbClr val="FFFF00"/>
          </a:solidFill>
          <a:ln w="25400">
            <a:solidFill>
              <a:srgbClr val="000000"/>
            </a:solidFill>
          </a:ln>
        </p:spPr>
        <p:txBody>
          <a:bodyPr lIns="45719" rIns="45719" anchor="ctr"/>
          <a:lstStyle/>
          <a:p>
            <a:pPr algn="ctr">
              <a:defRPr sz="1300">
                <a:solidFill>
                  <a:srgbClr val="FFFFFF"/>
                </a:solidFill>
              </a:defRPr>
            </a:pPr>
          </a:p>
        </p:txBody>
      </p:sp>
      <p:grpSp>
        <p:nvGrpSpPr>
          <p:cNvPr id="370" name="Oval 24"/>
          <p:cNvGrpSpPr/>
          <p:nvPr/>
        </p:nvGrpSpPr>
        <p:grpSpPr>
          <a:xfrm>
            <a:off x="553712" y="1424978"/>
            <a:ext cx="1889188" cy="1061052"/>
            <a:chOff x="0" y="0"/>
            <a:chExt cx="1889186" cy="1061050"/>
          </a:xfrm>
        </p:grpSpPr>
        <p:sp>
          <p:nvSpPr>
            <p:cNvPr id="368" name="Oval"/>
            <p:cNvSpPr/>
            <p:nvPr/>
          </p:nvSpPr>
          <p:spPr>
            <a:xfrm>
              <a:off x="-1" y="-1"/>
              <a:ext cx="1889188" cy="1061052"/>
            </a:xfrm>
            <a:prstGeom prst="ellipse">
              <a:avLst/>
            </a:prstGeom>
            <a:solidFill>
              <a:srgbClr val="92D050"/>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69" name="Agency participants on FHIM calls"/>
            <p:cNvSpPr txBox="1"/>
            <p:nvPr/>
          </p:nvSpPr>
          <p:spPr>
            <a:xfrm>
              <a:off x="276665" y="180004"/>
              <a:ext cx="1335855"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latin typeface="Adobe Caslon Pro"/>
                  <a:ea typeface="Adobe Caslon Pro"/>
                  <a:cs typeface="Adobe Caslon Pro"/>
                  <a:sym typeface="Adobe Caslon Pro"/>
                </a:defRPr>
              </a:lvl1pPr>
            </a:lstStyle>
            <a:p>
              <a:pPr/>
              <a:r>
                <a:t>Agency participants on FHIM calls</a:t>
              </a:r>
            </a:p>
          </p:txBody>
        </p:sp>
      </p:grpSp>
      <p:grpSp>
        <p:nvGrpSpPr>
          <p:cNvPr id="373" name="Oval 25"/>
          <p:cNvGrpSpPr/>
          <p:nvPr/>
        </p:nvGrpSpPr>
        <p:grpSpPr>
          <a:xfrm>
            <a:off x="6072992" y="1424978"/>
            <a:ext cx="1889187" cy="1061052"/>
            <a:chOff x="0" y="0"/>
            <a:chExt cx="1889186" cy="1061050"/>
          </a:xfrm>
        </p:grpSpPr>
        <p:sp>
          <p:nvSpPr>
            <p:cNvPr id="371" name="Oval"/>
            <p:cNvSpPr/>
            <p:nvPr/>
          </p:nvSpPr>
          <p:spPr>
            <a:xfrm>
              <a:off x="-1" y="-1"/>
              <a:ext cx="1889188" cy="1061052"/>
            </a:xfrm>
            <a:prstGeom prst="ellipse">
              <a:avLst/>
            </a:prstGeom>
            <a:solidFill>
              <a:srgbClr val="FFFF00"/>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72" name="Requirements derived from existing specifications"/>
            <p:cNvSpPr txBox="1"/>
            <p:nvPr/>
          </p:nvSpPr>
          <p:spPr>
            <a:xfrm>
              <a:off x="276665" y="78404"/>
              <a:ext cx="1335855" cy="904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latin typeface="Adobe Caslon Pro"/>
                  <a:ea typeface="Adobe Caslon Pro"/>
                  <a:cs typeface="Adobe Caslon Pro"/>
                  <a:sym typeface="Adobe Caslon Pro"/>
                </a:defRPr>
              </a:lvl1pPr>
            </a:lstStyle>
            <a:p>
              <a:pPr/>
              <a:r>
                <a:t>Requirements derived from existing specifications</a:t>
              </a:r>
            </a:p>
          </p:txBody>
        </p:sp>
      </p:grpSp>
      <p:sp>
        <p:nvSpPr>
          <p:cNvPr id="374" name="Rectangle 19"/>
          <p:cNvSpPr/>
          <p:nvPr/>
        </p:nvSpPr>
        <p:spPr>
          <a:xfrm>
            <a:off x="1661747" y="3225049"/>
            <a:ext cx="5442438" cy="1501148"/>
          </a:xfrm>
          <a:prstGeom prst="rect">
            <a:avLst/>
          </a:prstGeom>
          <a:solidFill>
            <a:srgbClr val="B3D8FE"/>
          </a:solidFill>
          <a:ln w="25400">
            <a:solidFill>
              <a:srgbClr val="012E5D"/>
            </a:solidFill>
          </a:ln>
        </p:spPr>
        <p:txBody>
          <a:bodyPr lIns="45719" rIns="45719" anchor="ctr"/>
          <a:lstStyle/>
          <a:p>
            <a:pPr algn="ctr">
              <a:defRPr sz="1300">
                <a:solidFill>
                  <a:srgbClr val="FFFFFF"/>
                </a:solidFill>
              </a:defRPr>
            </a:pPr>
          </a:p>
        </p:txBody>
      </p:sp>
      <p:sp>
        <p:nvSpPr>
          <p:cNvPr id="375" name="TextBox 2"/>
          <p:cNvSpPr txBox="1"/>
          <p:nvPr/>
        </p:nvSpPr>
        <p:spPr>
          <a:xfrm>
            <a:off x="2891472" y="3277368"/>
            <a:ext cx="3302184" cy="29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300">
                <a:latin typeface="Adobe Caslon Pro"/>
                <a:ea typeface="Adobe Caslon Pro"/>
                <a:cs typeface="Adobe Caslon Pro"/>
                <a:sym typeface="Adobe Caslon Pro"/>
              </a:defRPr>
            </a:lvl1pPr>
          </a:lstStyle>
          <a:p>
            <a:pPr/>
            <a:r>
              <a:t>Model Driven Health Tools (MDHT)</a:t>
            </a:r>
          </a:p>
        </p:txBody>
      </p:sp>
      <p:grpSp>
        <p:nvGrpSpPr>
          <p:cNvPr id="378" name="Rectangle 49"/>
          <p:cNvGrpSpPr/>
          <p:nvPr/>
        </p:nvGrpSpPr>
        <p:grpSpPr>
          <a:xfrm>
            <a:off x="5781664" y="4791683"/>
            <a:ext cx="668551" cy="795788"/>
            <a:chOff x="0" y="0"/>
            <a:chExt cx="668549" cy="795786"/>
          </a:xfrm>
        </p:grpSpPr>
        <p:sp>
          <p:nvSpPr>
            <p:cNvPr id="376" name="Rectangle"/>
            <p:cNvSpPr/>
            <p:nvPr/>
          </p:nvSpPr>
          <p:spPr>
            <a:xfrm>
              <a:off x="0" y="0"/>
              <a:ext cx="668550" cy="795787"/>
            </a:xfrm>
            <a:prstGeom prst="rect">
              <a:avLst/>
            </a:prstGeom>
            <a:solidFill>
              <a:srgbClr val="FFFF00"/>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77" name="NIEM IG"/>
            <p:cNvSpPr txBox="1"/>
            <p:nvPr/>
          </p:nvSpPr>
          <p:spPr>
            <a:xfrm>
              <a:off x="0" y="164374"/>
              <a:ext cx="668550" cy="467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pPr/>
              <a:r>
                <a:t>NIEM IG</a:t>
              </a:r>
            </a:p>
          </p:txBody>
        </p:sp>
      </p:grpSp>
      <p:grpSp>
        <p:nvGrpSpPr>
          <p:cNvPr id="381" name="Rectangle 50"/>
          <p:cNvGrpSpPr/>
          <p:nvPr/>
        </p:nvGrpSpPr>
        <p:grpSpPr>
          <a:xfrm>
            <a:off x="5895964" y="4905983"/>
            <a:ext cx="668551" cy="795788"/>
            <a:chOff x="0" y="0"/>
            <a:chExt cx="668549" cy="795786"/>
          </a:xfrm>
        </p:grpSpPr>
        <p:sp>
          <p:nvSpPr>
            <p:cNvPr id="379" name="Rectangle"/>
            <p:cNvSpPr/>
            <p:nvPr/>
          </p:nvSpPr>
          <p:spPr>
            <a:xfrm>
              <a:off x="0" y="0"/>
              <a:ext cx="668550" cy="795787"/>
            </a:xfrm>
            <a:prstGeom prst="rect">
              <a:avLst/>
            </a:prstGeom>
            <a:solidFill>
              <a:srgbClr val="FFFF00"/>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80" name="NIEM IG"/>
            <p:cNvSpPr txBox="1"/>
            <p:nvPr/>
          </p:nvSpPr>
          <p:spPr>
            <a:xfrm>
              <a:off x="0" y="164374"/>
              <a:ext cx="668550" cy="467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pPr/>
              <a:r>
                <a:t>NIEM IG</a:t>
              </a:r>
            </a:p>
          </p:txBody>
        </p:sp>
      </p:grpSp>
      <p:grpSp>
        <p:nvGrpSpPr>
          <p:cNvPr id="384" name="Rectangle 51"/>
          <p:cNvGrpSpPr/>
          <p:nvPr/>
        </p:nvGrpSpPr>
        <p:grpSpPr>
          <a:xfrm>
            <a:off x="6010264" y="5020283"/>
            <a:ext cx="668551" cy="795788"/>
            <a:chOff x="0" y="0"/>
            <a:chExt cx="668549" cy="795786"/>
          </a:xfrm>
        </p:grpSpPr>
        <p:sp>
          <p:nvSpPr>
            <p:cNvPr id="382" name="Rectangle"/>
            <p:cNvSpPr/>
            <p:nvPr/>
          </p:nvSpPr>
          <p:spPr>
            <a:xfrm>
              <a:off x="0" y="0"/>
              <a:ext cx="668550" cy="795787"/>
            </a:xfrm>
            <a:prstGeom prst="rect">
              <a:avLst/>
            </a:prstGeom>
            <a:solidFill>
              <a:srgbClr val="FFFF00"/>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83" name="NIEM IG, etc."/>
            <p:cNvSpPr txBox="1"/>
            <p:nvPr/>
          </p:nvSpPr>
          <p:spPr>
            <a:xfrm>
              <a:off x="0" y="174373"/>
              <a:ext cx="668550"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atin typeface="Adobe Caslon Pro"/>
                  <a:ea typeface="Adobe Caslon Pro"/>
                  <a:cs typeface="Adobe Caslon Pro"/>
                  <a:sym typeface="Adobe Caslon Pro"/>
                </a:defRPr>
              </a:lvl1pPr>
            </a:lstStyle>
            <a:p>
              <a:pPr/>
              <a:r>
                <a:t>NIEM IG, etc.</a:t>
              </a:r>
            </a:p>
          </p:txBody>
        </p:sp>
      </p:grpSp>
      <p:grpSp>
        <p:nvGrpSpPr>
          <p:cNvPr id="387" name="Rectangle 52"/>
          <p:cNvGrpSpPr/>
          <p:nvPr/>
        </p:nvGrpSpPr>
        <p:grpSpPr>
          <a:xfrm>
            <a:off x="3909650" y="4791683"/>
            <a:ext cx="668551" cy="795788"/>
            <a:chOff x="0" y="0"/>
            <a:chExt cx="668549" cy="795786"/>
          </a:xfrm>
        </p:grpSpPr>
        <p:sp>
          <p:nvSpPr>
            <p:cNvPr id="385" name="Rectangle"/>
            <p:cNvSpPr/>
            <p:nvPr/>
          </p:nvSpPr>
          <p:spPr>
            <a:xfrm>
              <a:off x="0" y="0"/>
              <a:ext cx="668550" cy="795787"/>
            </a:xfrm>
            <a:prstGeom prst="rect">
              <a:avLst/>
            </a:prstGeom>
            <a:solidFill>
              <a:schemeClr val="accent3"/>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86" name="NIEM IG"/>
            <p:cNvSpPr txBox="1"/>
            <p:nvPr/>
          </p:nvSpPr>
          <p:spPr>
            <a:xfrm>
              <a:off x="0" y="164374"/>
              <a:ext cx="668550" cy="467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pPr/>
              <a:r>
                <a:t>NIEM IG</a:t>
              </a:r>
            </a:p>
          </p:txBody>
        </p:sp>
      </p:grpSp>
      <p:grpSp>
        <p:nvGrpSpPr>
          <p:cNvPr id="390" name="Rectangle 53"/>
          <p:cNvGrpSpPr/>
          <p:nvPr/>
        </p:nvGrpSpPr>
        <p:grpSpPr>
          <a:xfrm>
            <a:off x="4023950" y="4905983"/>
            <a:ext cx="668551" cy="795788"/>
            <a:chOff x="0" y="0"/>
            <a:chExt cx="668549" cy="795786"/>
          </a:xfrm>
        </p:grpSpPr>
        <p:sp>
          <p:nvSpPr>
            <p:cNvPr id="388" name="Rectangle"/>
            <p:cNvSpPr/>
            <p:nvPr/>
          </p:nvSpPr>
          <p:spPr>
            <a:xfrm>
              <a:off x="0" y="0"/>
              <a:ext cx="668550" cy="795787"/>
            </a:xfrm>
            <a:prstGeom prst="rect">
              <a:avLst/>
            </a:prstGeom>
            <a:solidFill>
              <a:schemeClr val="accent3"/>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89" name="NIEM IG"/>
            <p:cNvSpPr txBox="1"/>
            <p:nvPr/>
          </p:nvSpPr>
          <p:spPr>
            <a:xfrm>
              <a:off x="0" y="164374"/>
              <a:ext cx="668550" cy="467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pPr/>
              <a:r>
                <a:t>NIEM IG</a:t>
              </a:r>
            </a:p>
          </p:txBody>
        </p:sp>
      </p:grpSp>
      <p:grpSp>
        <p:nvGrpSpPr>
          <p:cNvPr id="393" name="Rectangle 54"/>
          <p:cNvGrpSpPr/>
          <p:nvPr/>
        </p:nvGrpSpPr>
        <p:grpSpPr>
          <a:xfrm>
            <a:off x="4138250" y="5016856"/>
            <a:ext cx="668551" cy="802641"/>
            <a:chOff x="0" y="0"/>
            <a:chExt cx="668549" cy="802640"/>
          </a:xfrm>
        </p:grpSpPr>
        <p:sp>
          <p:nvSpPr>
            <p:cNvPr id="391" name="Rectangle"/>
            <p:cNvSpPr/>
            <p:nvPr/>
          </p:nvSpPr>
          <p:spPr>
            <a:xfrm>
              <a:off x="0" y="3426"/>
              <a:ext cx="668550" cy="795788"/>
            </a:xfrm>
            <a:prstGeom prst="rect">
              <a:avLst/>
            </a:prstGeom>
            <a:solidFill>
              <a:schemeClr val="accent3"/>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92" name="FHIR IG, Java, JSON"/>
            <p:cNvSpPr txBox="1"/>
            <p:nvPr/>
          </p:nvSpPr>
          <p:spPr>
            <a:xfrm>
              <a:off x="0" y="0"/>
              <a:ext cx="668550" cy="8026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atin typeface="Adobe Caslon Pro"/>
                  <a:ea typeface="Adobe Caslon Pro"/>
                  <a:cs typeface="Adobe Caslon Pro"/>
                  <a:sym typeface="Adobe Caslon Pro"/>
                </a:defRPr>
              </a:lvl1pPr>
            </a:lstStyle>
            <a:p>
              <a:pPr/>
              <a:r>
                <a:t>FHIR IG, Java, JSON</a:t>
              </a:r>
            </a:p>
          </p:txBody>
        </p:sp>
      </p:grpSp>
      <p:grpSp>
        <p:nvGrpSpPr>
          <p:cNvPr id="396" name="Rectangle 55"/>
          <p:cNvGrpSpPr/>
          <p:nvPr/>
        </p:nvGrpSpPr>
        <p:grpSpPr>
          <a:xfrm>
            <a:off x="2151934" y="4773102"/>
            <a:ext cx="668551" cy="795788"/>
            <a:chOff x="0" y="0"/>
            <a:chExt cx="668549" cy="795786"/>
          </a:xfrm>
        </p:grpSpPr>
        <p:sp>
          <p:nvSpPr>
            <p:cNvPr id="394" name="Rectangle"/>
            <p:cNvSpPr/>
            <p:nvPr/>
          </p:nvSpPr>
          <p:spPr>
            <a:xfrm>
              <a:off x="0" y="0"/>
              <a:ext cx="668550" cy="795787"/>
            </a:xfrm>
            <a:prstGeom prst="rect">
              <a:avLst/>
            </a:prstGeom>
            <a:solidFill>
              <a:srgbClr val="92D050"/>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95" name="NIEM IG"/>
            <p:cNvSpPr txBox="1"/>
            <p:nvPr/>
          </p:nvSpPr>
          <p:spPr>
            <a:xfrm>
              <a:off x="0" y="164374"/>
              <a:ext cx="668550" cy="467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pPr/>
              <a:r>
                <a:t>NIEM IG</a:t>
              </a:r>
            </a:p>
          </p:txBody>
        </p:sp>
      </p:grpSp>
      <p:grpSp>
        <p:nvGrpSpPr>
          <p:cNvPr id="399" name="Rectangle 56"/>
          <p:cNvGrpSpPr/>
          <p:nvPr/>
        </p:nvGrpSpPr>
        <p:grpSpPr>
          <a:xfrm>
            <a:off x="2266234" y="4872992"/>
            <a:ext cx="668551" cy="795788"/>
            <a:chOff x="0" y="0"/>
            <a:chExt cx="668549" cy="795786"/>
          </a:xfrm>
        </p:grpSpPr>
        <p:sp>
          <p:nvSpPr>
            <p:cNvPr id="397" name="Rectangle"/>
            <p:cNvSpPr/>
            <p:nvPr/>
          </p:nvSpPr>
          <p:spPr>
            <a:xfrm>
              <a:off x="0" y="0"/>
              <a:ext cx="668550" cy="795787"/>
            </a:xfrm>
            <a:prstGeom prst="rect">
              <a:avLst/>
            </a:prstGeom>
            <a:solidFill>
              <a:srgbClr val="92D050"/>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98" name="NIEM IG"/>
            <p:cNvSpPr txBox="1"/>
            <p:nvPr/>
          </p:nvSpPr>
          <p:spPr>
            <a:xfrm>
              <a:off x="0" y="164374"/>
              <a:ext cx="668550" cy="467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pPr/>
              <a:r>
                <a:t>NIEM IG</a:t>
              </a:r>
            </a:p>
          </p:txBody>
        </p:sp>
      </p:grpSp>
      <p:grpSp>
        <p:nvGrpSpPr>
          <p:cNvPr id="402" name="Rectangle 57"/>
          <p:cNvGrpSpPr/>
          <p:nvPr/>
        </p:nvGrpSpPr>
        <p:grpSpPr>
          <a:xfrm>
            <a:off x="2380534" y="4987292"/>
            <a:ext cx="668551" cy="795788"/>
            <a:chOff x="0" y="0"/>
            <a:chExt cx="668549" cy="795786"/>
          </a:xfrm>
        </p:grpSpPr>
        <p:sp>
          <p:nvSpPr>
            <p:cNvPr id="400" name="Rectangle"/>
            <p:cNvSpPr/>
            <p:nvPr/>
          </p:nvSpPr>
          <p:spPr>
            <a:xfrm>
              <a:off x="0" y="0"/>
              <a:ext cx="668550" cy="795787"/>
            </a:xfrm>
            <a:prstGeom prst="rect">
              <a:avLst/>
            </a:prstGeom>
            <a:solidFill>
              <a:srgbClr val="92D050"/>
            </a:solidFill>
            <a:ln w="25400" cap="flat">
              <a:solidFill>
                <a:srgbClr val="000000"/>
              </a:solidFill>
              <a:prstDash val="solid"/>
              <a:round/>
            </a:ln>
            <a:effectLst/>
          </p:spPr>
          <p:txBody>
            <a:bodyPr wrap="square" lIns="45719" tIns="45719" rIns="45719" bIns="45719" numCol="1" anchor="ctr">
              <a:noAutofit/>
            </a:bodyPr>
            <a:lstStyle/>
            <a:p>
              <a:pPr algn="ctr">
                <a:defRPr sz="1200">
                  <a:latin typeface="Adobe Caslon Pro"/>
                  <a:ea typeface="Adobe Caslon Pro"/>
                  <a:cs typeface="Adobe Caslon Pro"/>
                  <a:sym typeface="Adobe Caslon Pro"/>
                </a:defRPr>
              </a:pPr>
            </a:p>
          </p:txBody>
        </p:sp>
        <p:sp>
          <p:nvSpPr>
            <p:cNvPr id="401" name="CDA IG, Java, XML"/>
            <p:cNvSpPr txBox="1"/>
            <p:nvPr/>
          </p:nvSpPr>
          <p:spPr>
            <a:xfrm>
              <a:off x="0" y="85473"/>
              <a:ext cx="668550"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atin typeface="Adobe Caslon Pro"/>
                  <a:ea typeface="Adobe Caslon Pro"/>
                  <a:cs typeface="Adobe Caslon Pro"/>
                  <a:sym typeface="Adobe Caslon Pro"/>
                </a:defRPr>
              </a:lvl1pPr>
            </a:lstStyle>
            <a:p>
              <a:pPr/>
              <a:r>
                <a:t>CDA IG, Java, XML</a:t>
              </a:r>
            </a:p>
          </p:txBody>
        </p:sp>
      </p:grpSp>
      <p:grpSp>
        <p:nvGrpSpPr>
          <p:cNvPr id="405" name="Down Arrow 58"/>
          <p:cNvGrpSpPr/>
          <p:nvPr/>
        </p:nvGrpSpPr>
        <p:grpSpPr>
          <a:xfrm>
            <a:off x="3688939" y="3719850"/>
            <a:ext cx="1413412" cy="957534"/>
            <a:chOff x="0" y="0"/>
            <a:chExt cx="1413411" cy="957533"/>
          </a:xfrm>
        </p:grpSpPr>
        <p:sp>
          <p:nvSpPr>
            <p:cNvPr id="403" name="Shape"/>
            <p:cNvSpPr/>
            <p:nvPr/>
          </p:nvSpPr>
          <p:spPr>
            <a:xfrm>
              <a:off x="-1" y="-1"/>
              <a:ext cx="1413413" cy="9575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chemeClr val="accent3"/>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04" name="UML Profile: FHIR"/>
            <p:cNvSpPr txBox="1"/>
            <p:nvPr/>
          </p:nvSpPr>
          <p:spPr>
            <a:xfrm>
              <a:off x="353352" y="46655"/>
              <a:ext cx="706707" cy="624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atin typeface="Adobe Caslon Pro"/>
                  <a:ea typeface="Adobe Caslon Pro"/>
                  <a:cs typeface="Adobe Caslon Pro"/>
                  <a:sym typeface="Adobe Caslon Pro"/>
                </a:defRPr>
              </a:lvl1pPr>
            </a:lstStyle>
            <a:p>
              <a:pPr/>
              <a:r>
                <a:t>UML Profile: FHIR </a:t>
              </a:r>
            </a:p>
          </p:txBody>
        </p:sp>
      </p:grpSp>
      <p:grpSp>
        <p:nvGrpSpPr>
          <p:cNvPr id="408" name="Down Arrow 59"/>
          <p:cNvGrpSpPr/>
          <p:nvPr/>
        </p:nvGrpSpPr>
        <p:grpSpPr>
          <a:xfrm>
            <a:off x="5540190" y="3724245"/>
            <a:ext cx="1477394" cy="957534"/>
            <a:chOff x="0" y="0"/>
            <a:chExt cx="1477393" cy="957533"/>
          </a:xfrm>
        </p:grpSpPr>
        <p:sp>
          <p:nvSpPr>
            <p:cNvPr id="406" name="Shape"/>
            <p:cNvSpPr/>
            <p:nvPr/>
          </p:nvSpPr>
          <p:spPr>
            <a:xfrm>
              <a:off x="-1" y="-1"/>
              <a:ext cx="1477394" cy="9575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rgbClr val="FFFF00"/>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07" name="UML Profile: NIEM"/>
            <p:cNvSpPr txBox="1"/>
            <p:nvPr/>
          </p:nvSpPr>
          <p:spPr>
            <a:xfrm>
              <a:off x="369347" y="46655"/>
              <a:ext cx="738699" cy="624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atin typeface="Adobe Caslon Pro"/>
                  <a:ea typeface="Adobe Caslon Pro"/>
                  <a:cs typeface="Adobe Caslon Pro"/>
                  <a:sym typeface="Adobe Caslon Pro"/>
                </a:defRPr>
              </a:lvl1pPr>
            </a:lstStyle>
            <a:p>
              <a:pPr/>
              <a:r>
                <a:t>UML Profile: NIEM </a:t>
              </a:r>
            </a:p>
          </p:txBody>
        </p:sp>
      </p:grpSp>
      <p:grpSp>
        <p:nvGrpSpPr>
          <p:cNvPr id="411" name="Down Arrow 60"/>
          <p:cNvGrpSpPr/>
          <p:nvPr/>
        </p:nvGrpSpPr>
        <p:grpSpPr>
          <a:xfrm>
            <a:off x="1907565" y="3724247"/>
            <a:ext cx="1393419" cy="957534"/>
            <a:chOff x="0" y="0"/>
            <a:chExt cx="1393418" cy="957533"/>
          </a:xfrm>
        </p:grpSpPr>
        <p:sp>
          <p:nvSpPr>
            <p:cNvPr id="409" name="Shape"/>
            <p:cNvSpPr/>
            <p:nvPr/>
          </p:nvSpPr>
          <p:spPr>
            <a:xfrm>
              <a:off x="-1" y="-1"/>
              <a:ext cx="1393419" cy="9575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rgbClr val="92D050"/>
            </a:solidFill>
            <a:ln w="25400" cap="flat">
              <a:solidFill>
                <a:srgbClr val="000000"/>
              </a:solidFill>
              <a:prstDash val="solid"/>
              <a:round/>
            </a:ln>
            <a:effectLst/>
          </p:spPr>
          <p:txBody>
            <a:bodyPr wrap="square" lIns="45719" tIns="45719" rIns="45719" bIns="45719" numCol="1" anchor="ctr">
              <a:noAutofit/>
            </a:bodyPr>
            <a:lstStyle/>
            <a:p>
              <a:pPr algn="ctr">
                <a:defRPr sz="1200">
                  <a:latin typeface="Adobe Caslon Pro"/>
                  <a:ea typeface="Adobe Caslon Pro"/>
                  <a:cs typeface="Adobe Caslon Pro"/>
                  <a:sym typeface="Adobe Caslon Pro"/>
                </a:defRPr>
              </a:pPr>
            </a:p>
          </p:txBody>
        </p:sp>
        <p:sp>
          <p:nvSpPr>
            <p:cNvPr id="410" name="UML Profile: CDA"/>
            <p:cNvSpPr txBox="1"/>
            <p:nvPr/>
          </p:nvSpPr>
          <p:spPr>
            <a:xfrm>
              <a:off x="348354" y="46655"/>
              <a:ext cx="696711" cy="624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atin typeface="Adobe Caslon Pro"/>
                  <a:ea typeface="Adobe Caslon Pro"/>
                  <a:cs typeface="Adobe Caslon Pro"/>
                  <a:sym typeface="Adobe Caslon Pro"/>
                </a:defRPr>
              </a:lvl1pPr>
            </a:lstStyle>
            <a:p>
              <a:pPr/>
              <a:r>
                <a:t>UML Profile: CDA </a:t>
              </a:r>
            </a:p>
          </p:txBody>
        </p:sp>
      </p:gr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15" name="Picture 3" descr="Picture 3"/>
          <p:cNvPicPr>
            <a:picLocks noChangeAspect="1"/>
          </p:cNvPicPr>
          <p:nvPr/>
        </p:nvPicPr>
        <p:blipFill>
          <a:blip r:embed="rId3">
            <a:extLst/>
          </a:blip>
          <a:stretch>
            <a:fillRect/>
          </a:stretch>
        </p:blipFill>
        <p:spPr>
          <a:xfrm>
            <a:off x="1143000" y="977391"/>
            <a:ext cx="6858000" cy="4552359"/>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9" name="Rectangle 23"/>
          <p:cNvSpPr/>
          <p:nvPr/>
        </p:nvSpPr>
        <p:spPr>
          <a:xfrm>
            <a:off x="2206869" y="2105925"/>
            <a:ext cx="4094724" cy="1986230"/>
          </a:xfrm>
          <a:prstGeom prst="rect">
            <a:avLst/>
          </a:prstGeom>
          <a:solidFill>
            <a:srgbClr val="B3D8FE"/>
          </a:solidFill>
          <a:ln w="25400">
            <a:solidFill>
              <a:srgbClr val="012E5D"/>
            </a:solidFill>
          </a:ln>
        </p:spPr>
        <p:txBody>
          <a:bodyPr lIns="45719" rIns="45719" anchor="ctr"/>
          <a:lstStyle/>
          <a:p>
            <a:pPr algn="ctr">
              <a:defRPr sz="1300">
                <a:solidFill>
                  <a:srgbClr val="FFFFFF"/>
                </a:solidFill>
              </a:defRPr>
            </a:pPr>
          </a:p>
        </p:txBody>
      </p:sp>
      <p:grpSp>
        <p:nvGrpSpPr>
          <p:cNvPr id="422" name="Rectangle 3"/>
          <p:cNvGrpSpPr/>
          <p:nvPr/>
        </p:nvGrpSpPr>
        <p:grpSpPr>
          <a:xfrm>
            <a:off x="2311766" y="2337604"/>
            <a:ext cx="3881890" cy="795788"/>
            <a:chOff x="0" y="0"/>
            <a:chExt cx="3881889" cy="795786"/>
          </a:xfrm>
        </p:grpSpPr>
        <p:sp>
          <p:nvSpPr>
            <p:cNvPr id="420" name="Rectangle"/>
            <p:cNvSpPr/>
            <p:nvPr/>
          </p:nvSpPr>
          <p:spPr>
            <a:xfrm>
              <a:off x="-1" y="0"/>
              <a:ext cx="3881891" cy="795787"/>
            </a:xfrm>
            <a:prstGeom prst="rect">
              <a:avLst/>
            </a:prstGeom>
            <a:solidFill>
              <a:srgbClr val="C4BFEF"/>
            </a:solidFill>
            <a:ln w="25400" cap="flat">
              <a:solidFill>
                <a:srgbClr val="012E5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21" name="FHIM Content Requirements UML Class Model…"/>
            <p:cNvSpPr txBox="1"/>
            <p:nvPr/>
          </p:nvSpPr>
          <p:spPr>
            <a:xfrm>
              <a:off x="-1" y="148973"/>
              <a:ext cx="3881891" cy="497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300">
                  <a:latin typeface="Adobe Caslon Pro"/>
                  <a:ea typeface="Adobe Caslon Pro"/>
                  <a:cs typeface="Adobe Caslon Pro"/>
                  <a:sym typeface="Adobe Caslon Pro"/>
                </a:defRPr>
              </a:pPr>
              <a:r>
                <a:t>FHIM Content Requirements UML Class Model</a:t>
              </a:r>
              <a:endParaRPr>
                <a:solidFill>
                  <a:srgbClr val="FFFFFF"/>
                </a:solidFill>
              </a:endParaRPr>
            </a:p>
            <a:p>
              <a:pPr algn="ctr">
                <a:defRPr sz="1300">
                  <a:latin typeface="Adobe Caslon Pro"/>
                  <a:ea typeface="Adobe Caslon Pro"/>
                  <a:cs typeface="Adobe Caslon Pro"/>
                  <a:sym typeface="Adobe Caslon Pro"/>
                </a:defRPr>
              </a:pPr>
              <a:r>
                <a:t>&amp; Terminologies</a:t>
              </a:r>
            </a:p>
          </p:txBody>
        </p:sp>
      </p:grpSp>
      <p:sp>
        <p:nvSpPr>
          <p:cNvPr id="423" name="Bent Arrow 9"/>
          <p:cNvSpPr/>
          <p:nvPr/>
        </p:nvSpPr>
        <p:spPr>
          <a:xfrm rot="5400000">
            <a:off x="2896493" y="1488077"/>
            <a:ext cx="425276" cy="12737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4057"/>
                </a:lnTo>
                <a:cubicBezTo>
                  <a:pt x="0" y="2314"/>
                  <a:pt x="4231" y="901"/>
                  <a:pt x="9450" y="901"/>
                </a:cubicBezTo>
                <a:lnTo>
                  <a:pt x="16200" y="901"/>
                </a:lnTo>
                <a:lnTo>
                  <a:pt x="16200" y="0"/>
                </a:lnTo>
                <a:lnTo>
                  <a:pt x="21600" y="1803"/>
                </a:lnTo>
                <a:lnTo>
                  <a:pt x="16200" y="3606"/>
                </a:lnTo>
                <a:lnTo>
                  <a:pt x="16200" y="2704"/>
                </a:lnTo>
                <a:lnTo>
                  <a:pt x="9450" y="2704"/>
                </a:lnTo>
                <a:cubicBezTo>
                  <a:pt x="7213" y="2704"/>
                  <a:pt x="5400" y="3310"/>
                  <a:pt x="5400" y="4057"/>
                </a:cubicBezTo>
                <a:lnTo>
                  <a:pt x="5400" y="21600"/>
                </a:lnTo>
                <a:close/>
              </a:path>
            </a:pathLst>
          </a:custGeom>
          <a:solidFill>
            <a:srgbClr val="92D050"/>
          </a:solidFill>
          <a:ln w="25400">
            <a:solidFill>
              <a:srgbClr val="000000"/>
            </a:solidFill>
          </a:ln>
        </p:spPr>
        <p:txBody>
          <a:bodyPr lIns="45719" rIns="45719" anchor="ctr"/>
          <a:lstStyle/>
          <a:p>
            <a:pPr algn="ctr">
              <a:defRPr sz="1300">
                <a:solidFill>
                  <a:srgbClr val="FFFFFF"/>
                </a:solidFill>
              </a:defRPr>
            </a:pPr>
          </a:p>
        </p:txBody>
      </p:sp>
      <p:sp>
        <p:nvSpPr>
          <p:cNvPr id="424" name="Bent Arrow 10"/>
          <p:cNvSpPr/>
          <p:nvPr/>
        </p:nvSpPr>
        <p:spPr>
          <a:xfrm flipV="1" rot="5400000">
            <a:off x="5227340" y="1491952"/>
            <a:ext cx="425276" cy="12660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4081"/>
                </a:lnTo>
                <a:cubicBezTo>
                  <a:pt x="0" y="2328"/>
                  <a:pt x="4231" y="907"/>
                  <a:pt x="9450" y="907"/>
                </a:cubicBezTo>
                <a:lnTo>
                  <a:pt x="16200" y="907"/>
                </a:lnTo>
                <a:lnTo>
                  <a:pt x="16200" y="0"/>
                </a:lnTo>
                <a:lnTo>
                  <a:pt x="21600" y="1814"/>
                </a:lnTo>
                <a:lnTo>
                  <a:pt x="16200" y="3628"/>
                </a:lnTo>
                <a:lnTo>
                  <a:pt x="16200" y="2721"/>
                </a:lnTo>
                <a:lnTo>
                  <a:pt x="9450" y="2721"/>
                </a:lnTo>
                <a:cubicBezTo>
                  <a:pt x="7213" y="2721"/>
                  <a:pt x="5400" y="3330"/>
                  <a:pt x="5400" y="4081"/>
                </a:cubicBezTo>
                <a:lnTo>
                  <a:pt x="5400" y="21600"/>
                </a:lnTo>
                <a:close/>
              </a:path>
            </a:pathLst>
          </a:custGeom>
          <a:solidFill>
            <a:srgbClr val="FFFF00"/>
          </a:solidFill>
          <a:ln w="25400">
            <a:solidFill>
              <a:srgbClr val="000000"/>
            </a:solidFill>
          </a:ln>
        </p:spPr>
        <p:txBody>
          <a:bodyPr lIns="45719" rIns="45719" anchor="ctr"/>
          <a:lstStyle/>
          <a:p>
            <a:pPr algn="ctr">
              <a:defRPr sz="1300">
                <a:solidFill>
                  <a:srgbClr val="FFFFFF"/>
                </a:solidFill>
              </a:defRPr>
            </a:pPr>
          </a:p>
        </p:txBody>
      </p:sp>
      <p:grpSp>
        <p:nvGrpSpPr>
          <p:cNvPr id="427" name="Oval 24"/>
          <p:cNvGrpSpPr/>
          <p:nvPr/>
        </p:nvGrpSpPr>
        <p:grpSpPr>
          <a:xfrm>
            <a:off x="583057" y="1441551"/>
            <a:ext cx="1889188" cy="1061052"/>
            <a:chOff x="0" y="0"/>
            <a:chExt cx="1889186" cy="1061050"/>
          </a:xfrm>
        </p:grpSpPr>
        <p:sp>
          <p:nvSpPr>
            <p:cNvPr id="425" name="Oval"/>
            <p:cNvSpPr/>
            <p:nvPr/>
          </p:nvSpPr>
          <p:spPr>
            <a:xfrm>
              <a:off x="-1" y="-1"/>
              <a:ext cx="1889188" cy="1061052"/>
            </a:xfrm>
            <a:prstGeom prst="ellipse">
              <a:avLst/>
            </a:prstGeom>
            <a:solidFill>
              <a:srgbClr val="92D050"/>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26" name="Agency participants on FHIM calls"/>
            <p:cNvSpPr txBox="1"/>
            <p:nvPr/>
          </p:nvSpPr>
          <p:spPr>
            <a:xfrm>
              <a:off x="276665" y="180004"/>
              <a:ext cx="1335855"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latin typeface="Adobe Caslon Pro"/>
                  <a:ea typeface="Adobe Caslon Pro"/>
                  <a:cs typeface="Adobe Caslon Pro"/>
                  <a:sym typeface="Adobe Caslon Pro"/>
                </a:defRPr>
              </a:lvl1pPr>
            </a:lstStyle>
            <a:p>
              <a:pPr/>
              <a:r>
                <a:t>Agency participants on FHIM calls</a:t>
              </a:r>
            </a:p>
          </p:txBody>
        </p:sp>
      </p:grpSp>
      <p:grpSp>
        <p:nvGrpSpPr>
          <p:cNvPr id="430" name="Oval 25"/>
          <p:cNvGrpSpPr/>
          <p:nvPr/>
        </p:nvGrpSpPr>
        <p:grpSpPr>
          <a:xfrm>
            <a:off x="6072992" y="1424978"/>
            <a:ext cx="1889187" cy="1061052"/>
            <a:chOff x="0" y="0"/>
            <a:chExt cx="1889186" cy="1061050"/>
          </a:xfrm>
        </p:grpSpPr>
        <p:sp>
          <p:nvSpPr>
            <p:cNvPr id="428" name="Oval"/>
            <p:cNvSpPr/>
            <p:nvPr/>
          </p:nvSpPr>
          <p:spPr>
            <a:xfrm>
              <a:off x="-1" y="-1"/>
              <a:ext cx="1889188" cy="1061052"/>
            </a:xfrm>
            <a:prstGeom prst="ellipse">
              <a:avLst/>
            </a:prstGeom>
            <a:solidFill>
              <a:srgbClr val="FFFF00"/>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29" name="Requirements derived from existing specifications"/>
            <p:cNvSpPr txBox="1"/>
            <p:nvPr/>
          </p:nvSpPr>
          <p:spPr>
            <a:xfrm>
              <a:off x="276665" y="78404"/>
              <a:ext cx="1335855" cy="904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latin typeface="Adobe Caslon Pro"/>
                  <a:ea typeface="Adobe Caslon Pro"/>
                  <a:cs typeface="Adobe Caslon Pro"/>
                  <a:sym typeface="Adobe Caslon Pro"/>
                </a:defRPr>
              </a:lvl1pPr>
            </a:lstStyle>
            <a:p>
              <a:pPr/>
              <a:r>
                <a:t>Requirements derived from existing specifications</a:t>
              </a:r>
            </a:p>
          </p:txBody>
        </p:sp>
      </p:grpSp>
      <p:grpSp>
        <p:nvGrpSpPr>
          <p:cNvPr id="433" name="Rectangle 26"/>
          <p:cNvGrpSpPr/>
          <p:nvPr/>
        </p:nvGrpSpPr>
        <p:grpSpPr>
          <a:xfrm>
            <a:off x="5781664" y="4791683"/>
            <a:ext cx="668551" cy="795788"/>
            <a:chOff x="0" y="0"/>
            <a:chExt cx="668549" cy="795786"/>
          </a:xfrm>
        </p:grpSpPr>
        <p:sp>
          <p:nvSpPr>
            <p:cNvPr id="431" name="Rectangle"/>
            <p:cNvSpPr/>
            <p:nvPr/>
          </p:nvSpPr>
          <p:spPr>
            <a:xfrm>
              <a:off x="0" y="0"/>
              <a:ext cx="668550" cy="795787"/>
            </a:xfrm>
            <a:prstGeom prst="rect">
              <a:avLst/>
            </a:prstGeom>
            <a:solidFill>
              <a:srgbClr val="FFFF00"/>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32" name="NIEM IG"/>
            <p:cNvSpPr txBox="1"/>
            <p:nvPr/>
          </p:nvSpPr>
          <p:spPr>
            <a:xfrm>
              <a:off x="0" y="164374"/>
              <a:ext cx="668550" cy="467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pPr/>
              <a:r>
                <a:t>NIEM IG</a:t>
              </a:r>
            </a:p>
          </p:txBody>
        </p:sp>
      </p:grpSp>
      <p:grpSp>
        <p:nvGrpSpPr>
          <p:cNvPr id="436" name="Rectangle 27"/>
          <p:cNvGrpSpPr/>
          <p:nvPr/>
        </p:nvGrpSpPr>
        <p:grpSpPr>
          <a:xfrm>
            <a:off x="5895964" y="4905983"/>
            <a:ext cx="668551" cy="795788"/>
            <a:chOff x="0" y="0"/>
            <a:chExt cx="668549" cy="795786"/>
          </a:xfrm>
        </p:grpSpPr>
        <p:sp>
          <p:nvSpPr>
            <p:cNvPr id="434" name="Rectangle"/>
            <p:cNvSpPr/>
            <p:nvPr/>
          </p:nvSpPr>
          <p:spPr>
            <a:xfrm>
              <a:off x="0" y="0"/>
              <a:ext cx="668550" cy="795787"/>
            </a:xfrm>
            <a:prstGeom prst="rect">
              <a:avLst/>
            </a:prstGeom>
            <a:solidFill>
              <a:srgbClr val="FFFF00"/>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35" name="NIEM IG"/>
            <p:cNvSpPr txBox="1"/>
            <p:nvPr/>
          </p:nvSpPr>
          <p:spPr>
            <a:xfrm>
              <a:off x="0" y="164374"/>
              <a:ext cx="668550" cy="467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pPr/>
              <a:r>
                <a:t>NIEM IG</a:t>
              </a:r>
            </a:p>
          </p:txBody>
        </p:sp>
      </p:grpSp>
      <p:grpSp>
        <p:nvGrpSpPr>
          <p:cNvPr id="439" name="Rectangle 28"/>
          <p:cNvGrpSpPr/>
          <p:nvPr/>
        </p:nvGrpSpPr>
        <p:grpSpPr>
          <a:xfrm>
            <a:off x="6010264" y="5020283"/>
            <a:ext cx="668551" cy="795788"/>
            <a:chOff x="0" y="0"/>
            <a:chExt cx="668549" cy="795786"/>
          </a:xfrm>
        </p:grpSpPr>
        <p:sp>
          <p:nvSpPr>
            <p:cNvPr id="437" name="Rectangle"/>
            <p:cNvSpPr/>
            <p:nvPr/>
          </p:nvSpPr>
          <p:spPr>
            <a:xfrm>
              <a:off x="0" y="0"/>
              <a:ext cx="668550" cy="795787"/>
            </a:xfrm>
            <a:prstGeom prst="rect">
              <a:avLst/>
            </a:prstGeom>
            <a:solidFill>
              <a:srgbClr val="FFFF00"/>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38" name="NIEM IG, etc."/>
            <p:cNvSpPr txBox="1"/>
            <p:nvPr/>
          </p:nvSpPr>
          <p:spPr>
            <a:xfrm>
              <a:off x="0" y="174373"/>
              <a:ext cx="668550"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atin typeface="Adobe Caslon Pro"/>
                  <a:ea typeface="Adobe Caslon Pro"/>
                  <a:cs typeface="Adobe Caslon Pro"/>
                  <a:sym typeface="Adobe Caslon Pro"/>
                </a:defRPr>
              </a:lvl1pPr>
            </a:lstStyle>
            <a:p>
              <a:pPr/>
              <a:r>
                <a:t>NIEM IG, etc.</a:t>
              </a:r>
            </a:p>
          </p:txBody>
        </p:sp>
      </p:grpSp>
      <p:grpSp>
        <p:nvGrpSpPr>
          <p:cNvPr id="442" name="Rectangle 29"/>
          <p:cNvGrpSpPr/>
          <p:nvPr/>
        </p:nvGrpSpPr>
        <p:grpSpPr>
          <a:xfrm>
            <a:off x="3909650" y="4791683"/>
            <a:ext cx="668551" cy="795788"/>
            <a:chOff x="0" y="0"/>
            <a:chExt cx="668549" cy="795786"/>
          </a:xfrm>
        </p:grpSpPr>
        <p:sp>
          <p:nvSpPr>
            <p:cNvPr id="440" name="Rectangle"/>
            <p:cNvSpPr/>
            <p:nvPr/>
          </p:nvSpPr>
          <p:spPr>
            <a:xfrm>
              <a:off x="0" y="0"/>
              <a:ext cx="668550" cy="795787"/>
            </a:xfrm>
            <a:prstGeom prst="rect">
              <a:avLst/>
            </a:prstGeom>
            <a:solidFill>
              <a:schemeClr val="accent3"/>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41" name="NIEM IG"/>
            <p:cNvSpPr txBox="1"/>
            <p:nvPr/>
          </p:nvSpPr>
          <p:spPr>
            <a:xfrm>
              <a:off x="0" y="164374"/>
              <a:ext cx="668550" cy="467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pPr/>
              <a:r>
                <a:t>NIEM IG</a:t>
              </a:r>
            </a:p>
          </p:txBody>
        </p:sp>
      </p:grpSp>
      <p:grpSp>
        <p:nvGrpSpPr>
          <p:cNvPr id="445" name="Rectangle 30"/>
          <p:cNvGrpSpPr/>
          <p:nvPr/>
        </p:nvGrpSpPr>
        <p:grpSpPr>
          <a:xfrm>
            <a:off x="4023950" y="4905983"/>
            <a:ext cx="668551" cy="795788"/>
            <a:chOff x="0" y="0"/>
            <a:chExt cx="668549" cy="795786"/>
          </a:xfrm>
        </p:grpSpPr>
        <p:sp>
          <p:nvSpPr>
            <p:cNvPr id="443" name="Rectangle"/>
            <p:cNvSpPr/>
            <p:nvPr/>
          </p:nvSpPr>
          <p:spPr>
            <a:xfrm>
              <a:off x="0" y="0"/>
              <a:ext cx="668550" cy="795787"/>
            </a:xfrm>
            <a:prstGeom prst="rect">
              <a:avLst/>
            </a:prstGeom>
            <a:solidFill>
              <a:schemeClr val="accent3"/>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44" name="NIEM IG"/>
            <p:cNvSpPr txBox="1"/>
            <p:nvPr/>
          </p:nvSpPr>
          <p:spPr>
            <a:xfrm>
              <a:off x="0" y="164374"/>
              <a:ext cx="668550" cy="467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pPr/>
              <a:r>
                <a:t>NIEM IG</a:t>
              </a:r>
            </a:p>
          </p:txBody>
        </p:sp>
      </p:grpSp>
      <p:grpSp>
        <p:nvGrpSpPr>
          <p:cNvPr id="448" name="Rectangle 31"/>
          <p:cNvGrpSpPr/>
          <p:nvPr/>
        </p:nvGrpSpPr>
        <p:grpSpPr>
          <a:xfrm>
            <a:off x="4138250" y="5016856"/>
            <a:ext cx="668551" cy="802641"/>
            <a:chOff x="0" y="0"/>
            <a:chExt cx="668549" cy="802640"/>
          </a:xfrm>
        </p:grpSpPr>
        <p:sp>
          <p:nvSpPr>
            <p:cNvPr id="446" name="Rectangle"/>
            <p:cNvSpPr/>
            <p:nvPr/>
          </p:nvSpPr>
          <p:spPr>
            <a:xfrm>
              <a:off x="0" y="3426"/>
              <a:ext cx="668550" cy="795788"/>
            </a:xfrm>
            <a:prstGeom prst="rect">
              <a:avLst/>
            </a:prstGeom>
            <a:solidFill>
              <a:schemeClr val="accent3"/>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47" name="FHIR IG, Java, JSON"/>
            <p:cNvSpPr txBox="1"/>
            <p:nvPr/>
          </p:nvSpPr>
          <p:spPr>
            <a:xfrm>
              <a:off x="0" y="0"/>
              <a:ext cx="668550" cy="8026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atin typeface="Adobe Caslon Pro"/>
                  <a:ea typeface="Adobe Caslon Pro"/>
                  <a:cs typeface="Adobe Caslon Pro"/>
                  <a:sym typeface="Adobe Caslon Pro"/>
                </a:defRPr>
              </a:lvl1pPr>
            </a:lstStyle>
            <a:p>
              <a:pPr/>
              <a:r>
                <a:t>FHIR IG, Java, JSON</a:t>
              </a:r>
            </a:p>
          </p:txBody>
        </p:sp>
      </p:grpSp>
      <p:grpSp>
        <p:nvGrpSpPr>
          <p:cNvPr id="451" name="Rectangle 32"/>
          <p:cNvGrpSpPr/>
          <p:nvPr/>
        </p:nvGrpSpPr>
        <p:grpSpPr>
          <a:xfrm>
            <a:off x="2151934" y="4783504"/>
            <a:ext cx="668551" cy="795788"/>
            <a:chOff x="0" y="0"/>
            <a:chExt cx="668549" cy="795786"/>
          </a:xfrm>
        </p:grpSpPr>
        <p:sp>
          <p:nvSpPr>
            <p:cNvPr id="449" name="Rectangle"/>
            <p:cNvSpPr/>
            <p:nvPr/>
          </p:nvSpPr>
          <p:spPr>
            <a:xfrm>
              <a:off x="0" y="0"/>
              <a:ext cx="668550" cy="795787"/>
            </a:xfrm>
            <a:prstGeom prst="rect">
              <a:avLst/>
            </a:prstGeom>
            <a:solidFill>
              <a:srgbClr val="92D050"/>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50" name="NIEM IG"/>
            <p:cNvSpPr txBox="1"/>
            <p:nvPr/>
          </p:nvSpPr>
          <p:spPr>
            <a:xfrm>
              <a:off x="0" y="164374"/>
              <a:ext cx="668550" cy="467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pPr/>
              <a:r>
                <a:t>NIEM IG</a:t>
              </a:r>
            </a:p>
          </p:txBody>
        </p:sp>
      </p:grpSp>
      <p:grpSp>
        <p:nvGrpSpPr>
          <p:cNvPr id="454" name="Rectangle 33"/>
          <p:cNvGrpSpPr/>
          <p:nvPr/>
        </p:nvGrpSpPr>
        <p:grpSpPr>
          <a:xfrm>
            <a:off x="2266234" y="4897804"/>
            <a:ext cx="668551" cy="795788"/>
            <a:chOff x="0" y="0"/>
            <a:chExt cx="668549" cy="795786"/>
          </a:xfrm>
        </p:grpSpPr>
        <p:sp>
          <p:nvSpPr>
            <p:cNvPr id="452" name="Rectangle"/>
            <p:cNvSpPr/>
            <p:nvPr/>
          </p:nvSpPr>
          <p:spPr>
            <a:xfrm>
              <a:off x="0" y="0"/>
              <a:ext cx="668550" cy="795787"/>
            </a:xfrm>
            <a:prstGeom prst="rect">
              <a:avLst/>
            </a:prstGeom>
            <a:solidFill>
              <a:srgbClr val="92D050"/>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53" name="NIEM IG"/>
            <p:cNvSpPr txBox="1"/>
            <p:nvPr/>
          </p:nvSpPr>
          <p:spPr>
            <a:xfrm>
              <a:off x="0" y="164374"/>
              <a:ext cx="668550" cy="467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pPr/>
              <a:r>
                <a:t>NIEM IG</a:t>
              </a:r>
            </a:p>
          </p:txBody>
        </p:sp>
      </p:grpSp>
      <p:grpSp>
        <p:nvGrpSpPr>
          <p:cNvPr id="457" name="Rectangle 34"/>
          <p:cNvGrpSpPr/>
          <p:nvPr/>
        </p:nvGrpSpPr>
        <p:grpSpPr>
          <a:xfrm>
            <a:off x="2380534" y="5012104"/>
            <a:ext cx="668551" cy="795788"/>
            <a:chOff x="0" y="0"/>
            <a:chExt cx="668549" cy="795786"/>
          </a:xfrm>
        </p:grpSpPr>
        <p:sp>
          <p:nvSpPr>
            <p:cNvPr id="455" name="Rectangle"/>
            <p:cNvSpPr/>
            <p:nvPr/>
          </p:nvSpPr>
          <p:spPr>
            <a:xfrm>
              <a:off x="0" y="0"/>
              <a:ext cx="668550" cy="795787"/>
            </a:xfrm>
            <a:prstGeom prst="rect">
              <a:avLst/>
            </a:prstGeom>
            <a:solidFill>
              <a:srgbClr val="92D050"/>
            </a:solidFill>
            <a:ln w="25400" cap="flat">
              <a:solidFill>
                <a:srgbClr val="000000"/>
              </a:solidFill>
              <a:prstDash val="solid"/>
              <a:round/>
            </a:ln>
            <a:effectLst/>
          </p:spPr>
          <p:txBody>
            <a:bodyPr wrap="square" lIns="45719" tIns="45719" rIns="45719" bIns="45719" numCol="1" anchor="ctr">
              <a:noAutofit/>
            </a:bodyPr>
            <a:lstStyle/>
            <a:p>
              <a:pPr algn="ctr">
                <a:defRPr sz="1200">
                  <a:latin typeface="Adobe Caslon Pro"/>
                  <a:ea typeface="Adobe Caslon Pro"/>
                  <a:cs typeface="Adobe Caslon Pro"/>
                  <a:sym typeface="Adobe Caslon Pro"/>
                </a:defRPr>
              </a:pPr>
            </a:p>
          </p:txBody>
        </p:sp>
        <p:sp>
          <p:nvSpPr>
            <p:cNvPr id="456" name="CDA IG, Java, XML"/>
            <p:cNvSpPr txBox="1"/>
            <p:nvPr/>
          </p:nvSpPr>
          <p:spPr>
            <a:xfrm>
              <a:off x="0" y="85473"/>
              <a:ext cx="668550"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atin typeface="Adobe Caslon Pro"/>
                  <a:ea typeface="Adobe Caslon Pro"/>
                  <a:cs typeface="Adobe Caslon Pro"/>
                  <a:sym typeface="Adobe Caslon Pro"/>
                </a:defRPr>
              </a:lvl1pPr>
            </a:lstStyle>
            <a:p>
              <a:pPr/>
              <a:r>
                <a:t>CDA IG, Java, XML</a:t>
              </a:r>
            </a:p>
          </p:txBody>
        </p:sp>
      </p:grpSp>
      <p:sp>
        <p:nvSpPr>
          <p:cNvPr id="458" name="Rectangle 19"/>
          <p:cNvSpPr/>
          <p:nvPr/>
        </p:nvSpPr>
        <p:spPr>
          <a:xfrm>
            <a:off x="1661747" y="3225049"/>
            <a:ext cx="5442438" cy="1501148"/>
          </a:xfrm>
          <a:prstGeom prst="rect">
            <a:avLst/>
          </a:prstGeom>
          <a:solidFill>
            <a:srgbClr val="B3D8FE"/>
          </a:solidFill>
          <a:ln w="25400">
            <a:solidFill>
              <a:srgbClr val="012E5D"/>
            </a:solidFill>
          </a:ln>
        </p:spPr>
        <p:txBody>
          <a:bodyPr lIns="45719" rIns="45719" anchor="ctr"/>
          <a:lstStyle/>
          <a:p>
            <a:pPr algn="ctr">
              <a:defRPr sz="1300">
                <a:solidFill>
                  <a:srgbClr val="FFFFFF"/>
                </a:solidFill>
              </a:defRPr>
            </a:pPr>
          </a:p>
        </p:txBody>
      </p:sp>
      <p:grpSp>
        <p:nvGrpSpPr>
          <p:cNvPr id="461" name="Down Arrow 22"/>
          <p:cNvGrpSpPr/>
          <p:nvPr/>
        </p:nvGrpSpPr>
        <p:grpSpPr>
          <a:xfrm>
            <a:off x="3688941" y="3719850"/>
            <a:ext cx="1332783" cy="957534"/>
            <a:chOff x="0" y="0"/>
            <a:chExt cx="1332782" cy="957533"/>
          </a:xfrm>
        </p:grpSpPr>
        <p:sp>
          <p:nvSpPr>
            <p:cNvPr id="459" name="Shape"/>
            <p:cNvSpPr/>
            <p:nvPr/>
          </p:nvSpPr>
          <p:spPr>
            <a:xfrm>
              <a:off x="-1" y="-1"/>
              <a:ext cx="1332784" cy="9575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chemeClr val="accent3"/>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60" name="UML Profile: FHIR"/>
            <p:cNvSpPr txBox="1"/>
            <p:nvPr/>
          </p:nvSpPr>
          <p:spPr>
            <a:xfrm>
              <a:off x="333195" y="46655"/>
              <a:ext cx="666393" cy="624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atin typeface="Adobe Caslon Pro"/>
                  <a:ea typeface="Adobe Caslon Pro"/>
                  <a:cs typeface="Adobe Caslon Pro"/>
                  <a:sym typeface="Adobe Caslon Pro"/>
                </a:defRPr>
              </a:lvl1pPr>
            </a:lstStyle>
            <a:p>
              <a:pPr/>
              <a:r>
                <a:t>UML Profile: FHIR </a:t>
              </a:r>
            </a:p>
          </p:txBody>
        </p:sp>
      </p:grpSp>
      <p:grpSp>
        <p:nvGrpSpPr>
          <p:cNvPr id="464" name="Down Arrow 35"/>
          <p:cNvGrpSpPr/>
          <p:nvPr/>
        </p:nvGrpSpPr>
        <p:grpSpPr>
          <a:xfrm>
            <a:off x="5540192" y="3724245"/>
            <a:ext cx="1332783" cy="957534"/>
            <a:chOff x="0" y="0"/>
            <a:chExt cx="1332782" cy="957533"/>
          </a:xfrm>
        </p:grpSpPr>
        <p:sp>
          <p:nvSpPr>
            <p:cNvPr id="462" name="Shape"/>
            <p:cNvSpPr/>
            <p:nvPr/>
          </p:nvSpPr>
          <p:spPr>
            <a:xfrm>
              <a:off x="-1" y="-1"/>
              <a:ext cx="1332784" cy="9575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rgbClr val="FFFF00"/>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63" name="UML Profile: NIEM"/>
            <p:cNvSpPr txBox="1"/>
            <p:nvPr/>
          </p:nvSpPr>
          <p:spPr>
            <a:xfrm>
              <a:off x="333195" y="46655"/>
              <a:ext cx="666393" cy="624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atin typeface="Adobe Caslon Pro"/>
                  <a:ea typeface="Adobe Caslon Pro"/>
                  <a:cs typeface="Adobe Caslon Pro"/>
                  <a:sym typeface="Adobe Caslon Pro"/>
                </a:defRPr>
              </a:lvl1pPr>
            </a:lstStyle>
            <a:p>
              <a:pPr/>
              <a:r>
                <a:t>UML Profile: NIEM </a:t>
              </a:r>
            </a:p>
          </p:txBody>
        </p:sp>
      </p:grpSp>
      <p:sp>
        <p:nvSpPr>
          <p:cNvPr id="465" name="TextBox 2"/>
          <p:cNvSpPr txBox="1"/>
          <p:nvPr/>
        </p:nvSpPr>
        <p:spPr>
          <a:xfrm>
            <a:off x="2891472" y="3277368"/>
            <a:ext cx="3302184" cy="29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300">
                <a:latin typeface="Adobe Caslon Pro"/>
                <a:ea typeface="Adobe Caslon Pro"/>
                <a:cs typeface="Adobe Caslon Pro"/>
                <a:sym typeface="Adobe Caslon Pro"/>
              </a:defRPr>
            </a:lvl1pPr>
          </a:lstStyle>
          <a:p>
            <a:pPr/>
            <a:r>
              <a:t>Model Driven Health Tools (MDHT)</a:t>
            </a:r>
          </a:p>
        </p:txBody>
      </p:sp>
      <p:grpSp>
        <p:nvGrpSpPr>
          <p:cNvPr id="468" name="Down Arrow 36"/>
          <p:cNvGrpSpPr/>
          <p:nvPr/>
        </p:nvGrpSpPr>
        <p:grpSpPr>
          <a:xfrm>
            <a:off x="1907565" y="3724247"/>
            <a:ext cx="1296021" cy="957534"/>
            <a:chOff x="0" y="0"/>
            <a:chExt cx="1296020" cy="957533"/>
          </a:xfrm>
        </p:grpSpPr>
        <p:sp>
          <p:nvSpPr>
            <p:cNvPr id="466" name="Shape"/>
            <p:cNvSpPr/>
            <p:nvPr/>
          </p:nvSpPr>
          <p:spPr>
            <a:xfrm>
              <a:off x="-1" y="-1"/>
              <a:ext cx="1296022" cy="9575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rgbClr val="92D050"/>
            </a:solidFill>
            <a:ln w="25400" cap="flat">
              <a:solidFill>
                <a:srgbClr val="000000"/>
              </a:solidFill>
              <a:prstDash val="solid"/>
              <a:round/>
            </a:ln>
            <a:effectLst/>
          </p:spPr>
          <p:txBody>
            <a:bodyPr wrap="square" lIns="45719" tIns="45719" rIns="45719" bIns="45719" numCol="1" anchor="ctr">
              <a:noAutofit/>
            </a:bodyPr>
            <a:lstStyle/>
            <a:p>
              <a:pPr algn="ctr">
                <a:defRPr sz="1200">
                  <a:latin typeface="Adobe Caslon Pro"/>
                  <a:ea typeface="Adobe Caslon Pro"/>
                  <a:cs typeface="Adobe Caslon Pro"/>
                  <a:sym typeface="Adobe Caslon Pro"/>
                </a:defRPr>
              </a:pPr>
            </a:p>
          </p:txBody>
        </p:sp>
        <p:sp>
          <p:nvSpPr>
            <p:cNvPr id="467" name="UML Profile: CDA"/>
            <p:cNvSpPr txBox="1"/>
            <p:nvPr/>
          </p:nvSpPr>
          <p:spPr>
            <a:xfrm>
              <a:off x="324004" y="46655"/>
              <a:ext cx="648012" cy="624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atin typeface="Adobe Caslon Pro"/>
                  <a:ea typeface="Adobe Caslon Pro"/>
                  <a:cs typeface="Adobe Caslon Pro"/>
                  <a:sym typeface="Adobe Caslon Pro"/>
                </a:defRPr>
              </a:lvl1pPr>
            </a:lstStyle>
            <a:p>
              <a:pPr/>
              <a:r>
                <a:t>UML Profile: CDA </a:t>
              </a:r>
            </a:p>
          </p:txBody>
        </p:sp>
      </p:grpSp>
      <p:sp>
        <p:nvSpPr>
          <p:cNvPr id="469" name="Down Arrow 21"/>
          <p:cNvSpPr/>
          <p:nvPr/>
        </p:nvSpPr>
        <p:spPr>
          <a:xfrm rot="9065922">
            <a:off x="7637587" y="2306160"/>
            <a:ext cx="435270" cy="9117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443"/>
                </a:moveTo>
                <a:lnTo>
                  <a:pt x="5400" y="16443"/>
                </a:lnTo>
                <a:lnTo>
                  <a:pt x="5400" y="0"/>
                </a:lnTo>
                <a:lnTo>
                  <a:pt x="16200" y="0"/>
                </a:lnTo>
                <a:lnTo>
                  <a:pt x="16200" y="16443"/>
                </a:lnTo>
                <a:lnTo>
                  <a:pt x="21600" y="16443"/>
                </a:lnTo>
                <a:lnTo>
                  <a:pt x="10800" y="21600"/>
                </a:lnTo>
                <a:close/>
              </a:path>
            </a:pathLst>
          </a:custGeom>
          <a:solidFill>
            <a:srgbClr val="00B0F0"/>
          </a:solidFill>
          <a:ln w="25400">
            <a:solidFill>
              <a:srgbClr val="000000"/>
            </a:solidFill>
          </a:ln>
        </p:spPr>
        <p:txBody>
          <a:bodyPr lIns="45719" rIns="45719" anchor="ctr"/>
          <a:lstStyle/>
          <a:p>
            <a:pPr algn="ctr">
              <a:defRPr sz="1300">
                <a:solidFill>
                  <a:srgbClr val="FFFFFF"/>
                </a:solidFill>
              </a:defRPr>
            </a:pPr>
          </a:p>
        </p:txBody>
      </p:sp>
      <p:grpSp>
        <p:nvGrpSpPr>
          <p:cNvPr id="472" name="Oval 37"/>
          <p:cNvGrpSpPr/>
          <p:nvPr/>
        </p:nvGrpSpPr>
        <p:grpSpPr>
          <a:xfrm>
            <a:off x="7209083" y="2726870"/>
            <a:ext cx="1841121" cy="1149671"/>
            <a:chOff x="0" y="0"/>
            <a:chExt cx="1841119" cy="1149670"/>
          </a:xfrm>
        </p:grpSpPr>
        <p:sp>
          <p:nvSpPr>
            <p:cNvPr id="470" name="Oval"/>
            <p:cNvSpPr/>
            <p:nvPr/>
          </p:nvSpPr>
          <p:spPr>
            <a:xfrm>
              <a:off x="0" y="-1"/>
              <a:ext cx="1841120" cy="1149672"/>
            </a:xfrm>
            <a:prstGeom prst="ellipse">
              <a:avLst/>
            </a:prstGeom>
            <a:solidFill>
              <a:srgbClr val="00B0F0"/>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71" name="CIMI modeled clinical requirements"/>
            <p:cNvSpPr txBox="1"/>
            <p:nvPr/>
          </p:nvSpPr>
          <p:spPr>
            <a:xfrm>
              <a:off x="269625" y="246065"/>
              <a:ext cx="1301870" cy="657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lvl1pPr>
            </a:lstStyle>
            <a:p>
              <a:pPr/>
              <a:r>
                <a:t>CIMI modeled clinical requirements</a:t>
              </a:r>
            </a:p>
          </p:txBody>
        </p:sp>
      </p:gr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6" name="Rectangle 23"/>
          <p:cNvSpPr/>
          <p:nvPr/>
        </p:nvSpPr>
        <p:spPr>
          <a:xfrm>
            <a:off x="2300666" y="1886986"/>
            <a:ext cx="4094724" cy="1986229"/>
          </a:xfrm>
          <a:prstGeom prst="rect">
            <a:avLst/>
          </a:prstGeom>
          <a:solidFill>
            <a:srgbClr val="B3D8FE"/>
          </a:solidFill>
          <a:ln w="25400">
            <a:solidFill>
              <a:srgbClr val="012E5D"/>
            </a:solidFill>
          </a:ln>
        </p:spPr>
        <p:txBody>
          <a:bodyPr lIns="45719" rIns="45719" anchor="ctr"/>
          <a:lstStyle/>
          <a:p>
            <a:pPr algn="ctr">
              <a:defRPr sz="1300">
                <a:solidFill>
                  <a:srgbClr val="FFFFFF"/>
                </a:solidFill>
              </a:defRPr>
            </a:pPr>
          </a:p>
        </p:txBody>
      </p:sp>
      <p:grpSp>
        <p:nvGrpSpPr>
          <p:cNvPr id="479" name="Rectangle 3"/>
          <p:cNvGrpSpPr/>
          <p:nvPr/>
        </p:nvGrpSpPr>
        <p:grpSpPr>
          <a:xfrm>
            <a:off x="2405563" y="2118664"/>
            <a:ext cx="3881890" cy="795788"/>
            <a:chOff x="0" y="0"/>
            <a:chExt cx="3881889" cy="795786"/>
          </a:xfrm>
        </p:grpSpPr>
        <p:sp>
          <p:nvSpPr>
            <p:cNvPr id="477" name="Rectangle"/>
            <p:cNvSpPr/>
            <p:nvPr/>
          </p:nvSpPr>
          <p:spPr>
            <a:xfrm>
              <a:off x="-1" y="0"/>
              <a:ext cx="3881891" cy="795787"/>
            </a:xfrm>
            <a:prstGeom prst="rect">
              <a:avLst/>
            </a:prstGeom>
            <a:solidFill>
              <a:srgbClr val="C4BFEF"/>
            </a:solidFill>
            <a:ln w="25400" cap="flat">
              <a:solidFill>
                <a:srgbClr val="012E5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78" name="FHIM Content Requirements UML Class Model…"/>
            <p:cNvSpPr txBox="1"/>
            <p:nvPr/>
          </p:nvSpPr>
          <p:spPr>
            <a:xfrm>
              <a:off x="-1" y="148973"/>
              <a:ext cx="3881891" cy="497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300">
                  <a:latin typeface="Adobe Caslon Pro"/>
                  <a:ea typeface="Adobe Caslon Pro"/>
                  <a:cs typeface="Adobe Caslon Pro"/>
                  <a:sym typeface="Adobe Caslon Pro"/>
                </a:defRPr>
              </a:pPr>
              <a:r>
                <a:t>FHIM Content Requirements UML Class Model</a:t>
              </a:r>
              <a:endParaRPr>
                <a:solidFill>
                  <a:srgbClr val="FFFFFF"/>
                </a:solidFill>
              </a:endParaRPr>
            </a:p>
            <a:p>
              <a:pPr algn="ctr">
                <a:defRPr sz="1300">
                  <a:latin typeface="Adobe Caslon Pro"/>
                  <a:ea typeface="Adobe Caslon Pro"/>
                  <a:cs typeface="Adobe Caslon Pro"/>
                  <a:sym typeface="Adobe Caslon Pro"/>
                </a:defRPr>
              </a:pPr>
              <a:r>
                <a:t>&amp; Terminologies</a:t>
              </a:r>
            </a:p>
          </p:txBody>
        </p:sp>
      </p:grpSp>
      <p:sp>
        <p:nvSpPr>
          <p:cNvPr id="480" name="Bent Arrow 9"/>
          <p:cNvSpPr/>
          <p:nvPr/>
        </p:nvSpPr>
        <p:spPr>
          <a:xfrm rot="5400000">
            <a:off x="2990290" y="1269138"/>
            <a:ext cx="425276" cy="12737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4057"/>
                </a:lnTo>
                <a:cubicBezTo>
                  <a:pt x="0" y="2314"/>
                  <a:pt x="4231" y="901"/>
                  <a:pt x="9450" y="901"/>
                </a:cubicBezTo>
                <a:lnTo>
                  <a:pt x="16200" y="901"/>
                </a:lnTo>
                <a:lnTo>
                  <a:pt x="16200" y="0"/>
                </a:lnTo>
                <a:lnTo>
                  <a:pt x="21600" y="1803"/>
                </a:lnTo>
                <a:lnTo>
                  <a:pt x="16200" y="3606"/>
                </a:lnTo>
                <a:lnTo>
                  <a:pt x="16200" y="2704"/>
                </a:lnTo>
                <a:lnTo>
                  <a:pt x="9450" y="2704"/>
                </a:lnTo>
                <a:cubicBezTo>
                  <a:pt x="7213" y="2704"/>
                  <a:pt x="5400" y="3310"/>
                  <a:pt x="5400" y="4057"/>
                </a:cubicBezTo>
                <a:lnTo>
                  <a:pt x="5400" y="21600"/>
                </a:lnTo>
                <a:close/>
              </a:path>
            </a:pathLst>
          </a:custGeom>
          <a:solidFill>
            <a:srgbClr val="92D050"/>
          </a:solidFill>
          <a:ln w="25400">
            <a:solidFill>
              <a:srgbClr val="000000"/>
            </a:solidFill>
          </a:ln>
        </p:spPr>
        <p:txBody>
          <a:bodyPr lIns="45719" rIns="45719" anchor="ctr"/>
          <a:lstStyle/>
          <a:p>
            <a:pPr algn="ctr">
              <a:defRPr sz="1300">
                <a:solidFill>
                  <a:srgbClr val="FFFFFF"/>
                </a:solidFill>
              </a:defRPr>
            </a:pPr>
          </a:p>
        </p:txBody>
      </p:sp>
      <p:sp>
        <p:nvSpPr>
          <p:cNvPr id="481" name="Bent Arrow 10"/>
          <p:cNvSpPr/>
          <p:nvPr/>
        </p:nvSpPr>
        <p:spPr>
          <a:xfrm flipV="1" rot="5400000">
            <a:off x="5321137" y="1273012"/>
            <a:ext cx="425276" cy="12660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4081"/>
                </a:lnTo>
                <a:cubicBezTo>
                  <a:pt x="0" y="2328"/>
                  <a:pt x="4231" y="907"/>
                  <a:pt x="9450" y="907"/>
                </a:cubicBezTo>
                <a:lnTo>
                  <a:pt x="16200" y="907"/>
                </a:lnTo>
                <a:lnTo>
                  <a:pt x="16200" y="0"/>
                </a:lnTo>
                <a:lnTo>
                  <a:pt x="21600" y="1814"/>
                </a:lnTo>
                <a:lnTo>
                  <a:pt x="16200" y="3628"/>
                </a:lnTo>
                <a:lnTo>
                  <a:pt x="16200" y="2721"/>
                </a:lnTo>
                <a:lnTo>
                  <a:pt x="9450" y="2721"/>
                </a:lnTo>
                <a:cubicBezTo>
                  <a:pt x="7213" y="2721"/>
                  <a:pt x="5400" y="3330"/>
                  <a:pt x="5400" y="4081"/>
                </a:cubicBezTo>
                <a:lnTo>
                  <a:pt x="5400" y="21600"/>
                </a:lnTo>
                <a:close/>
              </a:path>
            </a:pathLst>
          </a:custGeom>
          <a:solidFill>
            <a:srgbClr val="FFFF00"/>
          </a:solidFill>
          <a:ln w="25400">
            <a:solidFill>
              <a:srgbClr val="000000"/>
            </a:solidFill>
          </a:ln>
        </p:spPr>
        <p:txBody>
          <a:bodyPr lIns="45719" rIns="45719" anchor="ctr"/>
          <a:lstStyle/>
          <a:p>
            <a:pPr algn="ctr">
              <a:defRPr sz="1300">
                <a:solidFill>
                  <a:srgbClr val="FFFFFF"/>
                </a:solidFill>
              </a:defRPr>
            </a:pPr>
          </a:p>
        </p:txBody>
      </p:sp>
      <p:grpSp>
        <p:nvGrpSpPr>
          <p:cNvPr id="484" name="Oval 24"/>
          <p:cNvGrpSpPr/>
          <p:nvPr/>
        </p:nvGrpSpPr>
        <p:grpSpPr>
          <a:xfrm>
            <a:off x="676854" y="1222611"/>
            <a:ext cx="1889188" cy="1061052"/>
            <a:chOff x="0" y="0"/>
            <a:chExt cx="1889186" cy="1061050"/>
          </a:xfrm>
        </p:grpSpPr>
        <p:sp>
          <p:nvSpPr>
            <p:cNvPr id="482" name="Oval"/>
            <p:cNvSpPr/>
            <p:nvPr/>
          </p:nvSpPr>
          <p:spPr>
            <a:xfrm>
              <a:off x="-1" y="-1"/>
              <a:ext cx="1889188" cy="1061052"/>
            </a:xfrm>
            <a:prstGeom prst="ellipse">
              <a:avLst/>
            </a:prstGeom>
            <a:solidFill>
              <a:srgbClr val="92D050"/>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83" name="Agency participants on FHIM calls"/>
            <p:cNvSpPr txBox="1"/>
            <p:nvPr/>
          </p:nvSpPr>
          <p:spPr>
            <a:xfrm>
              <a:off x="276665" y="180004"/>
              <a:ext cx="1335855"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latin typeface="Adobe Caslon Pro"/>
                  <a:ea typeface="Adobe Caslon Pro"/>
                  <a:cs typeface="Adobe Caslon Pro"/>
                  <a:sym typeface="Adobe Caslon Pro"/>
                </a:defRPr>
              </a:lvl1pPr>
            </a:lstStyle>
            <a:p>
              <a:pPr/>
              <a:r>
                <a:t>Agency participants on FHIM calls</a:t>
              </a:r>
            </a:p>
          </p:txBody>
        </p:sp>
      </p:grpSp>
      <p:grpSp>
        <p:nvGrpSpPr>
          <p:cNvPr id="487" name="Oval 25"/>
          <p:cNvGrpSpPr/>
          <p:nvPr/>
        </p:nvGrpSpPr>
        <p:grpSpPr>
          <a:xfrm>
            <a:off x="6166789" y="1206038"/>
            <a:ext cx="1889187" cy="1061052"/>
            <a:chOff x="0" y="0"/>
            <a:chExt cx="1889186" cy="1061050"/>
          </a:xfrm>
        </p:grpSpPr>
        <p:sp>
          <p:nvSpPr>
            <p:cNvPr id="485" name="Oval"/>
            <p:cNvSpPr/>
            <p:nvPr/>
          </p:nvSpPr>
          <p:spPr>
            <a:xfrm>
              <a:off x="-1" y="-1"/>
              <a:ext cx="1889188" cy="1061052"/>
            </a:xfrm>
            <a:prstGeom prst="ellipse">
              <a:avLst/>
            </a:prstGeom>
            <a:solidFill>
              <a:srgbClr val="FFFF00"/>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86" name="Requirements derived from existing specifications"/>
            <p:cNvSpPr txBox="1"/>
            <p:nvPr/>
          </p:nvSpPr>
          <p:spPr>
            <a:xfrm>
              <a:off x="276665" y="78404"/>
              <a:ext cx="1335855" cy="904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latin typeface="Adobe Caslon Pro"/>
                  <a:ea typeface="Adobe Caslon Pro"/>
                  <a:cs typeface="Adobe Caslon Pro"/>
                  <a:sym typeface="Adobe Caslon Pro"/>
                </a:defRPr>
              </a:lvl1pPr>
            </a:lstStyle>
            <a:p>
              <a:pPr/>
              <a:r>
                <a:t>Requirements derived from existing specifications</a:t>
              </a:r>
            </a:p>
          </p:txBody>
        </p:sp>
      </p:grpSp>
      <p:grpSp>
        <p:nvGrpSpPr>
          <p:cNvPr id="490" name="Rectangle 26"/>
          <p:cNvGrpSpPr/>
          <p:nvPr/>
        </p:nvGrpSpPr>
        <p:grpSpPr>
          <a:xfrm>
            <a:off x="4822992" y="4550459"/>
            <a:ext cx="668551" cy="795788"/>
            <a:chOff x="0" y="0"/>
            <a:chExt cx="668549" cy="795786"/>
          </a:xfrm>
        </p:grpSpPr>
        <p:sp>
          <p:nvSpPr>
            <p:cNvPr id="488" name="Rectangle"/>
            <p:cNvSpPr/>
            <p:nvPr/>
          </p:nvSpPr>
          <p:spPr>
            <a:xfrm>
              <a:off x="0" y="0"/>
              <a:ext cx="668550" cy="795787"/>
            </a:xfrm>
            <a:prstGeom prst="rect">
              <a:avLst/>
            </a:prstGeom>
            <a:solidFill>
              <a:srgbClr val="FFFF00"/>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89" name="NIEM IG"/>
            <p:cNvSpPr txBox="1"/>
            <p:nvPr/>
          </p:nvSpPr>
          <p:spPr>
            <a:xfrm>
              <a:off x="0" y="164374"/>
              <a:ext cx="668550" cy="467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pPr/>
              <a:r>
                <a:t>NIEM IG</a:t>
              </a:r>
            </a:p>
          </p:txBody>
        </p:sp>
      </p:grpSp>
      <p:grpSp>
        <p:nvGrpSpPr>
          <p:cNvPr id="493" name="Rectangle 27"/>
          <p:cNvGrpSpPr/>
          <p:nvPr/>
        </p:nvGrpSpPr>
        <p:grpSpPr>
          <a:xfrm>
            <a:off x="4937292" y="4664759"/>
            <a:ext cx="668551" cy="795788"/>
            <a:chOff x="0" y="0"/>
            <a:chExt cx="668549" cy="795786"/>
          </a:xfrm>
        </p:grpSpPr>
        <p:sp>
          <p:nvSpPr>
            <p:cNvPr id="491" name="Rectangle"/>
            <p:cNvSpPr/>
            <p:nvPr/>
          </p:nvSpPr>
          <p:spPr>
            <a:xfrm>
              <a:off x="0" y="0"/>
              <a:ext cx="668550" cy="795787"/>
            </a:xfrm>
            <a:prstGeom prst="rect">
              <a:avLst/>
            </a:prstGeom>
            <a:solidFill>
              <a:srgbClr val="FFFF00"/>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92" name="NIEM IG"/>
            <p:cNvSpPr txBox="1"/>
            <p:nvPr/>
          </p:nvSpPr>
          <p:spPr>
            <a:xfrm>
              <a:off x="0" y="164374"/>
              <a:ext cx="668550" cy="467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pPr/>
              <a:r>
                <a:t>NIEM IG</a:t>
              </a:r>
            </a:p>
          </p:txBody>
        </p:sp>
      </p:grpSp>
      <p:grpSp>
        <p:nvGrpSpPr>
          <p:cNvPr id="496" name="Rectangle 28"/>
          <p:cNvGrpSpPr/>
          <p:nvPr/>
        </p:nvGrpSpPr>
        <p:grpSpPr>
          <a:xfrm>
            <a:off x="5051592" y="4779059"/>
            <a:ext cx="668551" cy="795788"/>
            <a:chOff x="0" y="0"/>
            <a:chExt cx="668549" cy="795786"/>
          </a:xfrm>
        </p:grpSpPr>
        <p:sp>
          <p:nvSpPr>
            <p:cNvPr id="494" name="Rectangle"/>
            <p:cNvSpPr/>
            <p:nvPr/>
          </p:nvSpPr>
          <p:spPr>
            <a:xfrm>
              <a:off x="0" y="0"/>
              <a:ext cx="668550" cy="795787"/>
            </a:xfrm>
            <a:prstGeom prst="rect">
              <a:avLst/>
            </a:prstGeom>
            <a:solidFill>
              <a:srgbClr val="FFFF00"/>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95" name="NIEM IG, etc."/>
            <p:cNvSpPr txBox="1"/>
            <p:nvPr/>
          </p:nvSpPr>
          <p:spPr>
            <a:xfrm>
              <a:off x="0" y="174373"/>
              <a:ext cx="668550"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atin typeface="Adobe Caslon Pro"/>
                  <a:ea typeface="Adobe Caslon Pro"/>
                  <a:cs typeface="Adobe Caslon Pro"/>
                  <a:sym typeface="Adobe Caslon Pro"/>
                </a:defRPr>
              </a:lvl1pPr>
            </a:lstStyle>
            <a:p>
              <a:pPr/>
              <a:r>
                <a:t>NIEM IG, etc.</a:t>
              </a:r>
            </a:p>
          </p:txBody>
        </p:sp>
      </p:grpSp>
      <p:grpSp>
        <p:nvGrpSpPr>
          <p:cNvPr id="499" name="Rectangle 29"/>
          <p:cNvGrpSpPr/>
          <p:nvPr/>
        </p:nvGrpSpPr>
        <p:grpSpPr>
          <a:xfrm>
            <a:off x="3449389" y="4558024"/>
            <a:ext cx="668551" cy="795788"/>
            <a:chOff x="0" y="0"/>
            <a:chExt cx="668549" cy="795786"/>
          </a:xfrm>
        </p:grpSpPr>
        <p:sp>
          <p:nvSpPr>
            <p:cNvPr id="497" name="Rectangle"/>
            <p:cNvSpPr/>
            <p:nvPr/>
          </p:nvSpPr>
          <p:spPr>
            <a:xfrm>
              <a:off x="0" y="0"/>
              <a:ext cx="668550" cy="795787"/>
            </a:xfrm>
            <a:prstGeom prst="rect">
              <a:avLst/>
            </a:prstGeom>
            <a:solidFill>
              <a:schemeClr val="accent3"/>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98" name="NIEM IG"/>
            <p:cNvSpPr txBox="1"/>
            <p:nvPr/>
          </p:nvSpPr>
          <p:spPr>
            <a:xfrm>
              <a:off x="0" y="164374"/>
              <a:ext cx="668550" cy="467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pPr/>
              <a:r>
                <a:t>NIEM IG</a:t>
              </a:r>
            </a:p>
          </p:txBody>
        </p:sp>
      </p:grpSp>
      <p:grpSp>
        <p:nvGrpSpPr>
          <p:cNvPr id="502" name="Rectangle 30"/>
          <p:cNvGrpSpPr/>
          <p:nvPr/>
        </p:nvGrpSpPr>
        <p:grpSpPr>
          <a:xfrm>
            <a:off x="3563689" y="4672324"/>
            <a:ext cx="668551" cy="795788"/>
            <a:chOff x="0" y="0"/>
            <a:chExt cx="668549" cy="795786"/>
          </a:xfrm>
        </p:grpSpPr>
        <p:sp>
          <p:nvSpPr>
            <p:cNvPr id="500" name="Rectangle"/>
            <p:cNvSpPr/>
            <p:nvPr/>
          </p:nvSpPr>
          <p:spPr>
            <a:xfrm>
              <a:off x="0" y="0"/>
              <a:ext cx="668550" cy="795787"/>
            </a:xfrm>
            <a:prstGeom prst="rect">
              <a:avLst/>
            </a:prstGeom>
            <a:solidFill>
              <a:schemeClr val="accent3"/>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01" name="NIEM IG"/>
            <p:cNvSpPr txBox="1"/>
            <p:nvPr/>
          </p:nvSpPr>
          <p:spPr>
            <a:xfrm>
              <a:off x="0" y="164374"/>
              <a:ext cx="668550" cy="467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pPr/>
              <a:r>
                <a:t>NIEM IG</a:t>
              </a:r>
            </a:p>
          </p:txBody>
        </p:sp>
      </p:grpSp>
      <p:grpSp>
        <p:nvGrpSpPr>
          <p:cNvPr id="505" name="Rectangle 31"/>
          <p:cNvGrpSpPr/>
          <p:nvPr/>
        </p:nvGrpSpPr>
        <p:grpSpPr>
          <a:xfrm>
            <a:off x="3677989" y="4783197"/>
            <a:ext cx="668551" cy="802641"/>
            <a:chOff x="0" y="0"/>
            <a:chExt cx="668549" cy="802640"/>
          </a:xfrm>
        </p:grpSpPr>
        <p:sp>
          <p:nvSpPr>
            <p:cNvPr id="503" name="Rectangle"/>
            <p:cNvSpPr/>
            <p:nvPr/>
          </p:nvSpPr>
          <p:spPr>
            <a:xfrm>
              <a:off x="0" y="3426"/>
              <a:ext cx="668550" cy="795788"/>
            </a:xfrm>
            <a:prstGeom prst="rect">
              <a:avLst/>
            </a:prstGeom>
            <a:solidFill>
              <a:schemeClr val="accent3"/>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04" name="FHIR IG, Java, JSON"/>
            <p:cNvSpPr txBox="1"/>
            <p:nvPr/>
          </p:nvSpPr>
          <p:spPr>
            <a:xfrm>
              <a:off x="0" y="0"/>
              <a:ext cx="668550" cy="8026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atin typeface="Adobe Caslon Pro"/>
                  <a:ea typeface="Adobe Caslon Pro"/>
                  <a:cs typeface="Adobe Caslon Pro"/>
                  <a:sym typeface="Adobe Caslon Pro"/>
                </a:defRPr>
              </a:lvl1pPr>
            </a:lstStyle>
            <a:p>
              <a:pPr/>
              <a:r>
                <a:t>FHIR IG, Java, JSON</a:t>
              </a:r>
            </a:p>
          </p:txBody>
        </p:sp>
      </p:grpSp>
      <p:grpSp>
        <p:nvGrpSpPr>
          <p:cNvPr id="508" name="Rectangle 32"/>
          <p:cNvGrpSpPr/>
          <p:nvPr/>
        </p:nvGrpSpPr>
        <p:grpSpPr>
          <a:xfrm>
            <a:off x="1993008" y="4550459"/>
            <a:ext cx="668550" cy="795788"/>
            <a:chOff x="0" y="0"/>
            <a:chExt cx="668549" cy="795786"/>
          </a:xfrm>
        </p:grpSpPr>
        <p:sp>
          <p:nvSpPr>
            <p:cNvPr id="506" name="Rectangle"/>
            <p:cNvSpPr/>
            <p:nvPr/>
          </p:nvSpPr>
          <p:spPr>
            <a:xfrm>
              <a:off x="0" y="0"/>
              <a:ext cx="668550" cy="795787"/>
            </a:xfrm>
            <a:prstGeom prst="rect">
              <a:avLst/>
            </a:prstGeom>
            <a:solidFill>
              <a:srgbClr val="92D050"/>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07" name="NIEM IG"/>
            <p:cNvSpPr txBox="1"/>
            <p:nvPr/>
          </p:nvSpPr>
          <p:spPr>
            <a:xfrm>
              <a:off x="0" y="164374"/>
              <a:ext cx="668550" cy="467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pPr/>
              <a:r>
                <a:t>NIEM IG</a:t>
              </a:r>
            </a:p>
          </p:txBody>
        </p:sp>
      </p:grpSp>
      <p:grpSp>
        <p:nvGrpSpPr>
          <p:cNvPr id="511" name="Rectangle 33"/>
          <p:cNvGrpSpPr/>
          <p:nvPr/>
        </p:nvGrpSpPr>
        <p:grpSpPr>
          <a:xfrm>
            <a:off x="2107308" y="4664759"/>
            <a:ext cx="668550" cy="795788"/>
            <a:chOff x="0" y="0"/>
            <a:chExt cx="668549" cy="795786"/>
          </a:xfrm>
        </p:grpSpPr>
        <p:sp>
          <p:nvSpPr>
            <p:cNvPr id="509" name="Rectangle"/>
            <p:cNvSpPr/>
            <p:nvPr/>
          </p:nvSpPr>
          <p:spPr>
            <a:xfrm>
              <a:off x="0" y="0"/>
              <a:ext cx="668550" cy="795787"/>
            </a:xfrm>
            <a:prstGeom prst="rect">
              <a:avLst/>
            </a:prstGeom>
            <a:solidFill>
              <a:srgbClr val="92D050"/>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10" name="NIEM IG"/>
            <p:cNvSpPr txBox="1"/>
            <p:nvPr/>
          </p:nvSpPr>
          <p:spPr>
            <a:xfrm>
              <a:off x="0" y="164374"/>
              <a:ext cx="668550" cy="467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pPr/>
              <a:r>
                <a:t>NIEM IG</a:t>
              </a:r>
            </a:p>
          </p:txBody>
        </p:sp>
      </p:grpSp>
      <p:grpSp>
        <p:nvGrpSpPr>
          <p:cNvPr id="514" name="Rectangle 34"/>
          <p:cNvGrpSpPr/>
          <p:nvPr/>
        </p:nvGrpSpPr>
        <p:grpSpPr>
          <a:xfrm>
            <a:off x="2221608" y="4779059"/>
            <a:ext cx="668550" cy="795788"/>
            <a:chOff x="0" y="0"/>
            <a:chExt cx="668549" cy="795786"/>
          </a:xfrm>
        </p:grpSpPr>
        <p:sp>
          <p:nvSpPr>
            <p:cNvPr id="512" name="Rectangle"/>
            <p:cNvSpPr/>
            <p:nvPr/>
          </p:nvSpPr>
          <p:spPr>
            <a:xfrm>
              <a:off x="0" y="0"/>
              <a:ext cx="668550" cy="795787"/>
            </a:xfrm>
            <a:prstGeom prst="rect">
              <a:avLst/>
            </a:prstGeom>
            <a:solidFill>
              <a:srgbClr val="92D050"/>
            </a:solidFill>
            <a:ln w="25400" cap="flat">
              <a:solidFill>
                <a:srgbClr val="000000"/>
              </a:solidFill>
              <a:prstDash val="solid"/>
              <a:round/>
            </a:ln>
            <a:effectLst/>
          </p:spPr>
          <p:txBody>
            <a:bodyPr wrap="square" lIns="45719" tIns="45719" rIns="45719" bIns="45719" numCol="1" anchor="ctr">
              <a:noAutofit/>
            </a:bodyPr>
            <a:lstStyle/>
            <a:p>
              <a:pPr algn="ctr">
                <a:defRPr sz="1200">
                  <a:latin typeface="Adobe Caslon Pro"/>
                  <a:ea typeface="Adobe Caslon Pro"/>
                  <a:cs typeface="Adobe Caslon Pro"/>
                  <a:sym typeface="Adobe Caslon Pro"/>
                </a:defRPr>
              </a:pPr>
            </a:p>
          </p:txBody>
        </p:sp>
        <p:sp>
          <p:nvSpPr>
            <p:cNvPr id="513" name="CDA IG, Java, XML"/>
            <p:cNvSpPr txBox="1"/>
            <p:nvPr/>
          </p:nvSpPr>
          <p:spPr>
            <a:xfrm>
              <a:off x="0" y="85473"/>
              <a:ext cx="668550"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atin typeface="Adobe Caslon Pro"/>
                  <a:ea typeface="Adobe Caslon Pro"/>
                  <a:cs typeface="Adobe Caslon Pro"/>
                  <a:sym typeface="Adobe Caslon Pro"/>
                </a:defRPr>
              </a:lvl1pPr>
            </a:lstStyle>
            <a:p>
              <a:pPr/>
              <a:r>
                <a:t>CDA IG, Java, XML</a:t>
              </a:r>
            </a:p>
          </p:txBody>
        </p:sp>
      </p:grpSp>
      <p:sp>
        <p:nvSpPr>
          <p:cNvPr id="515" name="Rectangle 19"/>
          <p:cNvSpPr/>
          <p:nvPr/>
        </p:nvSpPr>
        <p:spPr>
          <a:xfrm>
            <a:off x="1755544" y="3006108"/>
            <a:ext cx="5442438" cy="1501148"/>
          </a:xfrm>
          <a:prstGeom prst="rect">
            <a:avLst/>
          </a:prstGeom>
          <a:solidFill>
            <a:srgbClr val="B3D8FE"/>
          </a:solidFill>
          <a:ln w="25400">
            <a:solidFill>
              <a:srgbClr val="012E5D"/>
            </a:solidFill>
          </a:ln>
        </p:spPr>
        <p:txBody>
          <a:bodyPr lIns="45719" rIns="45719" anchor="ctr"/>
          <a:lstStyle/>
          <a:p>
            <a:pPr algn="ctr">
              <a:defRPr sz="1300">
                <a:solidFill>
                  <a:srgbClr val="FFFFFF"/>
                </a:solidFill>
              </a:defRPr>
            </a:pPr>
          </a:p>
        </p:txBody>
      </p:sp>
      <p:grpSp>
        <p:nvGrpSpPr>
          <p:cNvPr id="518" name="Down Arrow 22"/>
          <p:cNvGrpSpPr/>
          <p:nvPr/>
        </p:nvGrpSpPr>
        <p:grpSpPr>
          <a:xfrm>
            <a:off x="3138745" y="3505308"/>
            <a:ext cx="1332783" cy="957534"/>
            <a:chOff x="0" y="0"/>
            <a:chExt cx="1332782" cy="957533"/>
          </a:xfrm>
        </p:grpSpPr>
        <p:sp>
          <p:nvSpPr>
            <p:cNvPr id="516" name="Shape"/>
            <p:cNvSpPr/>
            <p:nvPr/>
          </p:nvSpPr>
          <p:spPr>
            <a:xfrm>
              <a:off x="-1" y="-1"/>
              <a:ext cx="1332784" cy="9575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chemeClr val="accent3"/>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17" name="UML Profile: FHIR"/>
            <p:cNvSpPr txBox="1"/>
            <p:nvPr/>
          </p:nvSpPr>
          <p:spPr>
            <a:xfrm>
              <a:off x="333195" y="46655"/>
              <a:ext cx="666393" cy="624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atin typeface="Adobe Caslon Pro"/>
                  <a:ea typeface="Adobe Caslon Pro"/>
                  <a:cs typeface="Adobe Caslon Pro"/>
                  <a:sym typeface="Adobe Caslon Pro"/>
                </a:defRPr>
              </a:lvl1pPr>
            </a:lstStyle>
            <a:p>
              <a:pPr/>
              <a:r>
                <a:t>UML Profile: FHIR </a:t>
              </a:r>
            </a:p>
          </p:txBody>
        </p:sp>
      </p:grpSp>
      <p:grpSp>
        <p:nvGrpSpPr>
          <p:cNvPr id="521" name="Down Arrow 35"/>
          <p:cNvGrpSpPr/>
          <p:nvPr/>
        </p:nvGrpSpPr>
        <p:grpSpPr>
          <a:xfrm>
            <a:off x="4520986" y="3505308"/>
            <a:ext cx="1332783" cy="957534"/>
            <a:chOff x="0" y="0"/>
            <a:chExt cx="1332782" cy="957533"/>
          </a:xfrm>
        </p:grpSpPr>
        <p:sp>
          <p:nvSpPr>
            <p:cNvPr id="519" name="Shape"/>
            <p:cNvSpPr/>
            <p:nvPr/>
          </p:nvSpPr>
          <p:spPr>
            <a:xfrm>
              <a:off x="-1" y="-1"/>
              <a:ext cx="1332784" cy="9575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rgbClr val="FFFF00"/>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20" name="UML Profile: NIEM"/>
            <p:cNvSpPr txBox="1"/>
            <p:nvPr/>
          </p:nvSpPr>
          <p:spPr>
            <a:xfrm>
              <a:off x="333195" y="46655"/>
              <a:ext cx="666393" cy="624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atin typeface="Adobe Caslon Pro"/>
                  <a:ea typeface="Adobe Caslon Pro"/>
                  <a:cs typeface="Adobe Caslon Pro"/>
                  <a:sym typeface="Adobe Caslon Pro"/>
                </a:defRPr>
              </a:lvl1pPr>
            </a:lstStyle>
            <a:p>
              <a:pPr/>
              <a:r>
                <a:t>UML Profile: NIEM </a:t>
              </a:r>
            </a:p>
          </p:txBody>
        </p:sp>
      </p:grpSp>
      <p:sp>
        <p:nvSpPr>
          <p:cNvPr id="522" name="TextBox 2"/>
          <p:cNvSpPr txBox="1"/>
          <p:nvPr/>
        </p:nvSpPr>
        <p:spPr>
          <a:xfrm>
            <a:off x="2985269" y="3058429"/>
            <a:ext cx="3302183" cy="29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300">
                <a:latin typeface="Adobe Caslon Pro"/>
                <a:ea typeface="Adobe Caslon Pro"/>
                <a:cs typeface="Adobe Caslon Pro"/>
                <a:sym typeface="Adobe Caslon Pro"/>
              </a:defRPr>
            </a:lvl1pPr>
          </a:lstStyle>
          <a:p>
            <a:pPr/>
            <a:r>
              <a:t>Model Driven Health Tools (MDHT)</a:t>
            </a:r>
          </a:p>
        </p:txBody>
      </p:sp>
      <p:grpSp>
        <p:nvGrpSpPr>
          <p:cNvPr id="525" name="Down Arrow 36"/>
          <p:cNvGrpSpPr/>
          <p:nvPr/>
        </p:nvGrpSpPr>
        <p:grpSpPr>
          <a:xfrm>
            <a:off x="1793264" y="3505308"/>
            <a:ext cx="1296021" cy="957534"/>
            <a:chOff x="0" y="0"/>
            <a:chExt cx="1296020" cy="957533"/>
          </a:xfrm>
        </p:grpSpPr>
        <p:sp>
          <p:nvSpPr>
            <p:cNvPr id="523" name="Shape"/>
            <p:cNvSpPr/>
            <p:nvPr/>
          </p:nvSpPr>
          <p:spPr>
            <a:xfrm>
              <a:off x="-1" y="-1"/>
              <a:ext cx="1296022" cy="9575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rgbClr val="92D050"/>
            </a:solidFill>
            <a:ln w="25400" cap="flat">
              <a:solidFill>
                <a:srgbClr val="000000"/>
              </a:solidFill>
              <a:prstDash val="solid"/>
              <a:round/>
            </a:ln>
            <a:effectLst/>
          </p:spPr>
          <p:txBody>
            <a:bodyPr wrap="square" lIns="45719" tIns="45719" rIns="45719" bIns="45719" numCol="1" anchor="ctr">
              <a:noAutofit/>
            </a:bodyPr>
            <a:lstStyle/>
            <a:p>
              <a:pPr algn="ctr">
                <a:defRPr sz="1200">
                  <a:latin typeface="Adobe Caslon Pro"/>
                  <a:ea typeface="Adobe Caslon Pro"/>
                  <a:cs typeface="Adobe Caslon Pro"/>
                  <a:sym typeface="Adobe Caslon Pro"/>
                </a:defRPr>
              </a:pPr>
            </a:p>
          </p:txBody>
        </p:sp>
        <p:sp>
          <p:nvSpPr>
            <p:cNvPr id="524" name="UML Profile: CDA"/>
            <p:cNvSpPr txBox="1"/>
            <p:nvPr/>
          </p:nvSpPr>
          <p:spPr>
            <a:xfrm>
              <a:off x="324004" y="46655"/>
              <a:ext cx="648012" cy="624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atin typeface="Adobe Caslon Pro"/>
                  <a:ea typeface="Adobe Caslon Pro"/>
                  <a:cs typeface="Adobe Caslon Pro"/>
                  <a:sym typeface="Adobe Caslon Pro"/>
                </a:defRPr>
              </a:lvl1pPr>
            </a:lstStyle>
            <a:p>
              <a:pPr/>
              <a:r>
                <a:t>UML Profile: CDA </a:t>
              </a:r>
            </a:p>
          </p:txBody>
        </p:sp>
      </p:grpSp>
      <p:grpSp>
        <p:nvGrpSpPr>
          <p:cNvPr id="528" name="Down Arrow 38"/>
          <p:cNvGrpSpPr/>
          <p:nvPr/>
        </p:nvGrpSpPr>
        <p:grpSpPr>
          <a:xfrm>
            <a:off x="5865200" y="3505306"/>
            <a:ext cx="1332783" cy="957534"/>
            <a:chOff x="0" y="0"/>
            <a:chExt cx="1332782" cy="957533"/>
          </a:xfrm>
        </p:grpSpPr>
        <p:sp>
          <p:nvSpPr>
            <p:cNvPr id="526" name="Shape"/>
            <p:cNvSpPr/>
            <p:nvPr/>
          </p:nvSpPr>
          <p:spPr>
            <a:xfrm>
              <a:off x="-1" y="-1"/>
              <a:ext cx="1332784" cy="9575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rgbClr val="F98A9B"/>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27" name="UML Profile: CIMI"/>
            <p:cNvSpPr txBox="1"/>
            <p:nvPr/>
          </p:nvSpPr>
          <p:spPr>
            <a:xfrm>
              <a:off x="333195" y="46655"/>
              <a:ext cx="666393" cy="624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atin typeface="Adobe Caslon Pro"/>
                  <a:ea typeface="Adobe Caslon Pro"/>
                  <a:cs typeface="Adobe Caslon Pro"/>
                  <a:sym typeface="Adobe Caslon Pro"/>
                </a:defRPr>
              </a:lvl1pPr>
            </a:lstStyle>
            <a:p>
              <a:pPr/>
              <a:r>
                <a:t>UML Profile: CIMI </a:t>
              </a:r>
            </a:p>
          </p:txBody>
        </p:sp>
      </p:grpSp>
      <p:grpSp>
        <p:nvGrpSpPr>
          <p:cNvPr id="531" name="Rectangle 39"/>
          <p:cNvGrpSpPr/>
          <p:nvPr/>
        </p:nvGrpSpPr>
        <p:grpSpPr>
          <a:xfrm>
            <a:off x="6208810" y="4709964"/>
            <a:ext cx="668551" cy="795788"/>
            <a:chOff x="0" y="0"/>
            <a:chExt cx="668549" cy="795786"/>
          </a:xfrm>
        </p:grpSpPr>
        <p:sp>
          <p:nvSpPr>
            <p:cNvPr id="529" name="Rectangle"/>
            <p:cNvSpPr/>
            <p:nvPr/>
          </p:nvSpPr>
          <p:spPr>
            <a:xfrm>
              <a:off x="0" y="0"/>
              <a:ext cx="668550" cy="795787"/>
            </a:xfrm>
            <a:prstGeom prst="rect">
              <a:avLst/>
            </a:prstGeom>
            <a:solidFill>
              <a:srgbClr val="F98A9B"/>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30" name="CIMI ADL"/>
            <p:cNvSpPr txBox="1"/>
            <p:nvPr/>
          </p:nvSpPr>
          <p:spPr>
            <a:xfrm>
              <a:off x="0" y="174373"/>
              <a:ext cx="668550"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atin typeface="Adobe Caslon Pro"/>
                  <a:ea typeface="Adobe Caslon Pro"/>
                  <a:cs typeface="Adobe Caslon Pro"/>
                  <a:sym typeface="Adobe Caslon Pro"/>
                </a:defRPr>
              </a:lvl1pPr>
            </a:lstStyle>
            <a:p>
              <a:pPr/>
              <a:r>
                <a:t>CIMI ADL</a:t>
              </a:r>
            </a:p>
          </p:txBody>
        </p:sp>
      </p:grpSp>
      <p:sp>
        <p:nvSpPr>
          <p:cNvPr id="532" name="Curved Connector 40"/>
          <p:cNvSpPr/>
          <p:nvPr/>
        </p:nvSpPr>
        <p:spPr>
          <a:xfrm rot="5400000">
            <a:off x="5845228" y="5143208"/>
            <a:ext cx="367702" cy="11214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0800" y="0"/>
                  <a:pt x="21600" y="5400"/>
                  <a:pt x="21600" y="10800"/>
                </a:cubicBezTo>
                <a:cubicBezTo>
                  <a:pt x="21600" y="16200"/>
                  <a:pt x="11814" y="21600"/>
                  <a:pt x="2027" y="21600"/>
                </a:cubicBezTo>
              </a:path>
            </a:pathLst>
          </a:custGeom>
          <a:ln w="38100">
            <a:solidFill>
              <a:srgbClr val="FFFF00"/>
            </a:solidFill>
            <a:tailEnd type="triangle"/>
          </a:ln>
          <a:effectLst>
            <a:outerShdw sx="100000" sy="100000" kx="0" ky="0" algn="b" rotWithShape="0" blurRad="38100" dist="23000" dir="5400000">
              <a:srgbClr val="000000">
                <a:alpha val="35000"/>
              </a:srgbClr>
            </a:outerShdw>
          </a:effectLst>
        </p:spPr>
        <p:txBody>
          <a:bodyPr lIns="45719" rIns="45719"/>
          <a:lstStyle/>
          <a:p>
            <a:pPr/>
          </a:p>
        </p:txBody>
      </p:sp>
      <p:sp>
        <p:nvSpPr>
          <p:cNvPr id="533" name="Curved Connector 41"/>
          <p:cNvSpPr/>
          <p:nvPr/>
        </p:nvSpPr>
        <p:spPr>
          <a:xfrm rot="5400000">
            <a:off x="5045128" y="4478974"/>
            <a:ext cx="503568" cy="25857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0800" y="0"/>
                  <a:pt x="21600" y="5400"/>
                  <a:pt x="21600" y="10800"/>
                </a:cubicBezTo>
                <a:cubicBezTo>
                  <a:pt x="21600" y="16200"/>
                  <a:pt x="11540" y="21600"/>
                  <a:pt x="1480" y="21600"/>
                </a:cubicBezTo>
              </a:path>
            </a:pathLst>
          </a:custGeom>
          <a:ln w="38100">
            <a:solidFill>
              <a:schemeClr val="accent3"/>
            </a:solidFill>
            <a:tailEnd type="triangle"/>
          </a:ln>
          <a:effectLst>
            <a:outerShdw sx="100000" sy="100000" kx="0" ky="0" algn="b" rotWithShape="0" blurRad="38100" dist="23000" dir="5400000">
              <a:srgbClr val="000000">
                <a:alpha val="35000"/>
              </a:srgbClr>
            </a:outerShdw>
          </a:effectLst>
        </p:spPr>
        <p:txBody>
          <a:bodyPr lIns="45719" rIns="45719"/>
          <a:lstStyle/>
          <a:p>
            <a:pPr/>
          </a:p>
        </p:txBody>
      </p:sp>
      <p:sp>
        <p:nvSpPr>
          <p:cNvPr id="534" name="Curved Connector 42"/>
          <p:cNvSpPr/>
          <p:nvPr/>
        </p:nvSpPr>
        <p:spPr>
          <a:xfrm rot="5400000">
            <a:off x="4253095" y="3709630"/>
            <a:ext cx="535782" cy="41471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0800" y="0"/>
                  <a:pt x="21600" y="5400"/>
                  <a:pt x="21600" y="10800"/>
                </a:cubicBezTo>
                <a:cubicBezTo>
                  <a:pt x="21600" y="16200"/>
                  <a:pt x="10992" y="21600"/>
                  <a:pt x="384" y="21600"/>
                </a:cubicBezTo>
              </a:path>
            </a:pathLst>
          </a:custGeom>
          <a:ln w="38100">
            <a:solidFill>
              <a:srgbClr val="92D050"/>
            </a:solidFill>
            <a:tailEnd type="triangle"/>
          </a:ln>
          <a:effectLst>
            <a:outerShdw sx="100000" sy="100000" kx="0" ky="0" algn="b" rotWithShape="0" blurRad="38100" dist="23000" dir="5400000">
              <a:srgbClr val="000000">
                <a:alpha val="35000"/>
              </a:srgbClr>
            </a:outerShdw>
          </a:effectLst>
        </p:spPr>
        <p:txBody>
          <a:bodyPr lIns="45719" rIns="45719"/>
          <a:lstStyle/>
          <a:p>
            <a:pPr/>
          </a:p>
        </p:txBody>
      </p:sp>
      <p:grpSp>
        <p:nvGrpSpPr>
          <p:cNvPr id="537" name="Oval 43"/>
          <p:cNvGrpSpPr/>
          <p:nvPr/>
        </p:nvGrpSpPr>
        <p:grpSpPr>
          <a:xfrm>
            <a:off x="4875421" y="5833531"/>
            <a:ext cx="1519971" cy="576785"/>
            <a:chOff x="0" y="0"/>
            <a:chExt cx="1519970" cy="576783"/>
          </a:xfrm>
        </p:grpSpPr>
        <p:sp>
          <p:nvSpPr>
            <p:cNvPr id="535" name="Oval"/>
            <p:cNvSpPr/>
            <p:nvPr/>
          </p:nvSpPr>
          <p:spPr>
            <a:xfrm>
              <a:off x="-1" y="0"/>
              <a:ext cx="1519972" cy="576784"/>
            </a:xfrm>
            <a:prstGeom prst="ellipse">
              <a:avLst/>
            </a:prstGeom>
            <a:solidFill>
              <a:srgbClr val="C00000"/>
            </a:solidFill>
            <a:ln w="25400" cap="flat">
              <a:solidFill>
                <a:srgbClr val="000000"/>
              </a:solidFill>
              <a:prstDash val="solid"/>
              <a:round/>
            </a:ln>
            <a:effectLst/>
          </p:spPr>
          <p:txBody>
            <a:bodyPr wrap="square" lIns="45719" tIns="45719" rIns="45719" bIns="45719" numCol="1" anchor="ctr">
              <a:noAutofit/>
            </a:bodyPr>
            <a:lstStyle/>
            <a:p>
              <a:pPr algn="ctr"/>
            </a:p>
          </p:txBody>
        </p:sp>
        <p:sp>
          <p:nvSpPr>
            <p:cNvPr id="536" name="Translators"/>
            <p:cNvSpPr txBox="1"/>
            <p:nvPr/>
          </p:nvSpPr>
          <p:spPr>
            <a:xfrm>
              <a:off x="222593" y="161552"/>
              <a:ext cx="1074783" cy="2536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4290" tIns="34290" rIns="34290" bIns="34290" numCol="1" anchor="ctr">
              <a:spAutoFit/>
            </a:bodyPr>
            <a:lstStyle>
              <a:lvl1pPr algn="ctr">
                <a:defRPr b="1" sz="1300">
                  <a:solidFill>
                    <a:srgbClr val="FFFFFF"/>
                  </a:solidFill>
                </a:defRPr>
              </a:lvl1pPr>
            </a:lstStyle>
            <a:p>
              <a:pPr/>
              <a:r>
                <a:t>Translators</a:t>
              </a:r>
            </a:p>
          </p:txBody>
        </p:sp>
      </p:gr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1" name="Rectangle 23"/>
          <p:cNvSpPr/>
          <p:nvPr/>
        </p:nvSpPr>
        <p:spPr>
          <a:xfrm>
            <a:off x="2300666" y="1886986"/>
            <a:ext cx="4094724" cy="1986229"/>
          </a:xfrm>
          <a:prstGeom prst="rect">
            <a:avLst/>
          </a:prstGeom>
          <a:solidFill>
            <a:srgbClr val="B3D8FE"/>
          </a:solidFill>
          <a:ln w="25400">
            <a:solidFill>
              <a:srgbClr val="012E5D"/>
            </a:solidFill>
          </a:ln>
        </p:spPr>
        <p:txBody>
          <a:bodyPr lIns="45719" rIns="45719" anchor="ctr"/>
          <a:lstStyle/>
          <a:p>
            <a:pPr algn="ctr">
              <a:defRPr sz="1300">
                <a:solidFill>
                  <a:srgbClr val="FFFFFF"/>
                </a:solidFill>
              </a:defRPr>
            </a:pPr>
          </a:p>
        </p:txBody>
      </p:sp>
      <p:grpSp>
        <p:nvGrpSpPr>
          <p:cNvPr id="544" name="Rectangle 3"/>
          <p:cNvGrpSpPr/>
          <p:nvPr/>
        </p:nvGrpSpPr>
        <p:grpSpPr>
          <a:xfrm>
            <a:off x="2405563" y="2118664"/>
            <a:ext cx="3881890" cy="795788"/>
            <a:chOff x="0" y="0"/>
            <a:chExt cx="3881889" cy="795786"/>
          </a:xfrm>
        </p:grpSpPr>
        <p:sp>
          <p:nvSpPr>
            <p:cNvPr id="542" name="Rectangle"/>
            <p:cNvSpPr/>
            <p:nvPr/>
          </p:nvSpPr>
          <p:spPr>
            <a:xfrm>
              <a:off x="-1" y="0"/>
              <a:ext cx="3881891" cy="795787"/>
            </a:xfrm>
            <a:prstGeom prst="rect">
              <a:avLst/>
            </a:prstGeom>
            <a:solidFill>
              <a:srgbClr val="C4BFEF"/>
            </a:solidFill>
            <a:ln w="25400" cap="flat">
              <a:solidFill>
                <a:srgbClr val="012E5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43" name="FHIM Content Requirements UML Class Model…"/>
            <p:cNvSpPr txBox="1"/>
            <p:nvPr/>
          </p:nvSpPr>
          <p:spPr>
            <a:xfrm>
              <a:off x="-1" y="148973"/>
              <a:ext cx="3881891" cy="497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300">
                  <a:latin typeface="Adobe Caslon Pro"/>
                  <a:ea typeface="Adobe Caslon Pro"/>
                  <a:cs typeface="Adobe Caslon Pro"/>
                  <a:sym typeface="Adobe Caslon Pro"/>
                </a:defRPr>
              </a:pPr>
              <a:r>
                <a:t>FHIM Content Requirements UML Class Model</a:t>
              </a:r>
              <a:endParaRPr>
                <a:solidFill>
                  <a:srgbClr val="FFFFFF"/>
                </a:solidFill>
              </a:endParaRPr>
            </a:p>
            <a:p>
              <a:pPr algn="ctr">
                <a:defRPr sz="1300">
                  <a:latin typeface="Adobe Caslon Pro"/>
                  <a:ea typeface="Adobe Caslon Pro"/>
                  <a:cs typeface="Adobe Caslon Pro"/>
                  <a:sym typeface="Adobe Caslon Pro"/>
                </a:defRPr>
              </a:pPr>
              <a:r>
                <a:t>&amp; Terminologies</a:t>
              </a:r>
            </a:p>
          </p:txBody>
        </p:sp>
      </p:grpSp>
      <p:sp>
        <p:nvSpPr>
          <p:cNvPr id="545" name="Bent Arrow 9"/>
          <p:cNvSpPr/>
          <p:nvPr/>
        </p:nvSpPr>
        <p:spPr>
          <a:xfrm rot="5400000">
            <a:off x="2990290" y="1269138"/>
            <a:ext cx="425276" cy="12737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4057"/>
                </a:lnTo>
                <a:cubicBezTo>
                  <a:pt x="0" y="2314"/>
                  <a:pt x="4231" y="901"/>
                  <a:pt x="9450" y="901"/>
                </a:cubicBezTo>
                <a:lnTo>
                  <a:pt x="16200" y="901"/>
                </a:lnTo>
                <a:lnTo>
                  <a:pt x="16200" y="0"/>
                </a:lnTo>
                <a:lnTo>
                  <a:pt x="21600" y="1803"/>
                </a:lnTo>
                <a:lnTo>
                  <a:pt x="16200" y="3606"/>
                </a:lnTo>
                <a:lnTo>
                  <a:pt x="16200" y="2704"/>
                </a:lnTo>
                <a:lnTo>
                  <a:pt x="9450" y="2704"/>
                </a:lnTo>
                <a:cubicBezTo>
                  <a:pt x="7213" y="2704"/>
                  <a:pt x="5400" y="3310"/>
                  <a:pt x="5400" y="4057"/>
                </a:cubicBezTo>
                <a:lnTo>
                  <a:pt x="5400" y="21600"/>
                </a:lnTo>
                <a:close/>
              </a:path>
            </a:pathLst>
          </a:custGeom>
          <a:solidFill>
            <a:srgbClr val="92D050"/>
          </a:solidFill>
          <a:ln w="25400">
            <a:solidFill>
              <a:srgbClr val="000000"/>
            </a:solidFill>
          </a:ln>
        </p:spPr>
        <p:txBody>
          <a:bodyPr lIns="45719" rIns="45719" anchor="ctr"/>
          <a:lstStyle/>
          <a:p>
            <a:pPr algn="ctr">
              <a:defRPr sz="1300">
                <a:solidFill>
                  <a:srgbClr val="FFFFFF"/>
                </a:solidFill>
              </a:defRPr>
            </a:pPr>
          </a:p>
        </p:txBody>
      </p:sp>
      <p:sp>
        <p:nvSpPr>
          <p:cNvPr id="546" name="Bent Arrow 10"/>
          <p:cNvSpPr/>
          <p:nvPr/>
        </p:nvSpPr>
        <p:spPr>
          <a:xfrm flipV="1" rot="5400000">
            <a:off x="5321137" y="1273012"/>
            <a:ext cx="425276" cy="12660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4081"/>
                </a:lnTo>
                <a:cubicBezTo>
                  <a:pt x="0" y="2328"/>
                  <a:pt x="4231" y="907"/>
                  <a:pt x="9450" y="907"/>
                </a:cubicBezTo>
                <a:lnTo>
                  <a:pt x="16200" y="907"/>
                </a:lnTo>
                <a:lnTo>
                  <a:pt x="16200" y="0"/>
                </a:lnTo>
                <a:lnTo>
                  <a:pt x="21600" y="1814"/>
                </a:lnTo>
                <a:lnTo>
                  <a:pt x="16200" y="3628"/>
                </a:lnTo>
                <a:lnTo>
                  <a:pt x="16200" y="2721"/>
                </a:lnTo>
                <a:lnTo>
                  <a:pt x="9450" y="2721"/>
                </a:lnTo>
                <a:cubicBezTo>
                  <a:pt x="7213" y="2721"/>
                  <a:pt x="5400" y="3330"/>
                  <a:pt x="5400" y="4081"/>
                </a:cubicBezTo>
                <a:lnTo>
                  <a:pt x="5400" y="21600"/>
                </a:lnTo>
                <a:close/>
              </a:path>
            </a:pathLst>
          </a:custGeom>
          <a:solidFill>
            <a:srgbClr val="FFFF00"/>
          </a:solidFill>
          <a:ln w="25400">
            <a:solidFill>
              <a:srgbClr val="000000"/>
            </a:solidFill>
          </a:ln>
        </p:spPr>
        <p:txBody>
          <a:bodyPr lIns="45719" rIns="45719" anchor="ctr"/>
          <a:lstStyle/>
          <a:p>
            <a:pPr algn="ctr">
              <a:defRPr sz="1300">
                <a:solidFill>
                  <a:srgbClr val="FFFFFF"/>
                </a:solidFill>
              </a:defRPr>
            </a:pPr>
          </a:p>
        </p:txBody>
      </p:sp>
      <p:grpSp>
        <p:nvGrpSpPr>
          <p:cNvPr id="549" name="Oval 24"/>
          <p:cNvGrpSpPr/>
          <p:nvPr/>
        </p:nvGrpSpPr>
        <p:grpSpPr>
          <a:xfrm>
            <a:off x="676854" y="1222611"/>
            <a:ext cx="1889188" cy="1061052"/>
            <a:chOff x="0" y="0"/>
            <a:chExt cx="1889186" cy="1061050"/>
          </a:xfrm>
        </p:grpSpPr>
        <p:sp>
          <p:nvSpPr>
            <p:cNvPr id="547" name="Oval"/>
            <p:cNvSpPr/>
            <p:nvPr/>
          </p:nvSpPr>
          <p:spPr>
            <a:xfrm>
              <a:off x="-1" y="-1"/>
              <a:ext cx="1889188" cy="1061052"/>
            </a:xfrm>
            <a:prstGeom prst="ellipse">
              <a:avLst/>
            </a:prstGeom>
            <a:solidFill>
              <a:srgbClr val="92D050"/>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48" name="Agency participants on FHIM calls"/>
            <p:cNvSpPr txBox="1"/>
            <p:nvPr/>
          </p:nvSpPr>
          <p:spPr>
            <a:xfrm>
              <a:off x="276665" y="180004"/>
              <a:ext cx="1335855"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latin typeface="Adobe Caslon Pro"/>
                  <a:ea typeface="Adobe Caslon Pro"/>
                  <a:cs typeface="Adobe Caslon Pro"/>
                  <a:sym typeface="Adobe Caslon Pro"/>
                </a:defRPr>
              </a:lvl1pPr>
            </a:lstStyle>
            <a:p>
              <a:pPr/>
              <a:r>
                <a:t>Agency participants on FHIM calls</a:t>
              </a:r>
            </a:p>
          </p:txBody>
        </p:sp>
      </p:grpSp>
      <p:grpSp>
        <p:nvGrpSpPr>
          <p:cNvPr id="552" name="Oval 25"/>
          <p:cNvGrpSpPr/>
          <p:nvPr/>
        </p:nvGrpSpPr>
        <p:grpSpPr>
          <a:xfrm>
            <a:off x="6166789" y="1206038"/>
            <a:ext cx="1889187" cy="1061052"/>
            <a:chOff x="0" y="0"/>
            <a:chExt cx="1889186" cy="1061050"/>
          </a:xfrm>
        </p:grpSpPr>
        <p:sp>
          <p:nvSpPr>
            <p:cNvPr id="550" name="Oval"/>
            <p:cNvSpPr/>
            <p:nvPr/>
          </p:nvSpPr>
          <p:spPr>
            <a:xfrm>
              <a:off x="-1" y="-1"/>
              <a:ext cx="1889188" cy="1061052"/>
            </a:xfrm>
            <a:prstGeom prst="ellipse">
              <a:avLst/>
            </a:prstGeom>
            <a:solidFill>
              <a:srgbClr val="FFFF00"/>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51" name="Requirements derived from existing specifications"/>
            <p:cNvSpPr txBox="1"/>
            <p:nvPr/>
          </p:nvSpPr>
          <p:spPr>
            <a:xfrm>
              <a:off x="276665" y="78404"/>
              <a:ext cx="1335855" cy="904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latin typeface="Adobe Caslon Pro"/>
                  <a:ea typeface="Adobe Caslon Pro"/>
                  <a:cs typeface="Adobe Caslon Pro"/>
                  <a:sym typeface="Adobe Caslon Pro"/>
                </a:defRPr>
              </a:lvl1pPr>
            </a:lstStyle>
            <a:p>
              <a:pPr/>
              <a:r>
                <a:t>Requirements derived from existing specifications</a:t>
              </a:r>
            </a:p>
          </p:txBody>
        </p:sp>
      </p:grpSp>
      <p:grpSp>
        <p:nvGrpSpPr>
          <p:cNvPr id="555" name="Rectangle 26"/>
          <p:cNvGrpSpPr/>
          <p:nvPr/>
        </p:nvGrpSpPr>
        <p:grpSpPr>
          <a:xfrm>
            <a:off x="4810107" y="4543111"/>
            <a:ext cx="668551" cy="795788"/>
            <a:chOff x="0" y="0"/>
            <a:chExt cx="668549" cy="795786"/>
          </a:xfrm>
        </p:grpSpPr>
        <p:sp>
          <p:nvSpPr>
            <p:cNvPr id="553" name="Rectangle"/>
            <p:cNvSpPr/>
            <p:nvPr/>
          </p:nvSpPr>
          <p:spPr>
            <a:xfrm>
              <a:off x="0" y="0"/>
              <a:ext cx="668550" cy="795787"/>
            </a:xfrm>
            <a:prstGeom prst="rect">
              <a:avLst/>
            </a:prstGeom>
            <a:solidFill>
              <a:srgbClr val="FFFF00"/>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54" name="NIEM IG"/>
            <p:cNvSpPr txBox="1"/>
            <p:nvPr/>
          </p:nvSpPr>
          <p:spPr>
            <a:xfrm>
              <a:off x="0" y="164374"/>
              <a:ext cx="668550" cy="467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pPr/>
              <a:r>
                <a:t>NIEM IG</a:t>
              </a:r>
            </a:p>
          </p:txBody>
        </p:sp>
      </p:grpSp>
      <p:grpSp>
        <p:nvGrpSpPr>
          <p:cNvPr id="558" name="Rectangle 27"/>
          <p:cNvGrpSpPr/>
          <p:nvPr/>
        </p:nvGrpSpPr>
        <p:grpSpPr>
          <a:xfrm>
            <a:off x="4924407" y="4657411"/>
            <a:ext cx="668551" cy="795788"/>
            <a:chOff x="0" y="0"/>
            <a:chExt cx="668549" cy="795786"/>
          </a:xfrm>
        </p:grpSpPr>
        <p:sp>
          <p:nvSpPr>
            <p:cNvPr id="556" name="Rectangle"/>
            <p:cNvSpPr/>
            <p:nvPr/>
          </p:nvSpPr>
          <p:spPr>
            <a:xfrm>
              <a:off x="0" y="0"/>
              <a:ext cx="668550" cy="795787"/>
            </a:xfrm>
            <a:prstGeom prst="rect">
              <a:avLst/>
            </a:prstGeom>
            <a:solidFill>
              <a:srgbClr val="FFFF00"/>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57" name="NIEM IG"/>
            <p:cNvSpPr txBox="1"/>
            <p:nvPr/>
          </p:nvSpPr>
          <p:spPr>
            <a:xfrm>
              <a:off x="0" y="164374"/>
              <a:ext cx="668550" cy="467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pPr/>
              <a:r>
                <a:t>NIEM IG</a:t>
              </a:r>
            </a:p>
          </p:txBody>
        </p:sp>
      </p:grpSp>
      <p:grpSp>
        <p:nvGrpSpPr>
          <p:cNvPr id="561" name="Rectangle 28"/>
          <p:cNvGrpSpPr/>
          <p:nvPr/>
        </p:nvGrpSpPr>
        <p:grpSpPr>
          <a:xfrm>
            <a:off x="5038707" y="4771711"/>
            <a:ext cx="668551" cy="795788"/>
            <a:chOff x="0" y="0"/>
            <a:chExt cx="668549" cy="795786"/>
          </a:xfrm>
        </p:grpSpPr>
        <p:sp>
          <p:nvSpPr>
            <p:cNvPr id="559" name="Rectangle"/>
            <p:cNvSpPr/>
            <p:nvPr/>
          </p:nvSpPr>
          <p:spPr>
            <a:xfrm>
              <a:off x="0" y="0"/>
              <a:ext cx="668550" cy="795787"/>
            </a:xfrm>
            <a:prstGeom prst="rect">
              <a:avLst/>
            </a:prstGeom>
            <a:solidFill>
              <a:srgbClr val="FFFF00"/>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60" name="NIEM IG, etc."/>
            <p:cNvSpPr txBox="1"/>
            <p:nvPr/>
          </p:nvSpPr>
          <p:spPr>
            <a:xfrm>
              <a:off x="0" y="174373"/>
              <a:ext cx="668550"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atin typeface="Adobe Caslon Pro"/>
                  <a:ea typeface="Adobe Caslon Pro"/>
                  <a:cs typeface="Adobe Caslon Pro"/>
                  <a:sym typeface="Adobe Caslon Pro"/>
                </a:defRPr>
              </a:lvl1pPr>
            </a:lstStyle>
            <a:p>
              <a:pPr/>
              <a:r>
                <a:t>NIEM IG, etc.</a:t>
              </a:r>
            </a:p>
          </p:txBody>
        </p:sp>
      </p:grpSp>
      <p:grpSp>
        <p:nvGrpSpPr>
          <p:cNvPr id="564" name="Rectangle 29"/>
          <p:cNvGrpSpPr/>
          <p:nvPr/>
        </p:nvGrpSpPr>
        <p:grpSpPr>
          <a:xfrm>
            <a:off x="3395814" y="4543111"/>
            <a:ext cx="668551" cy="795788"/>
            <a:chOff x="0" y="0"/>
            <a:chExt cx="668549" cy="795786"/>
          </a:xfrm>
        </p:grpSpPr>
        <p:sp>
          <p:nvSpPr>
            <p:cNvPr id="562" name="Rectangle"/>
            <p:cNvSpPr/>
            <p:nvPr/>
          </p:nvSpPr>
          <p:spPr>
            <a:xfrm>
              <a:off x="0" y="0"/>
              <a:ext cx="668550" cy="795787"/>
            </a:xfrm>
            <a:prstGeom prst="rect">
              <a:avLst/>
            </a:prstGeom>
            <a:solidFill>
              <a:schemeClr val="accent3"/>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63" name="NIEM IG"/>
            <p:cNvSpPr txBox="1"/>
            <p:nvPr/>
          </p:nvSpPr>
          <p:spPr>
            <a:xfrm>
              <a:off x="0" y="164374"/>
              <a:ext cx="668550" cy="467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pPr/>
              <a:r>
                <a:t>NIEM IG</a:t>
              </a:r>
            </a:p>
          </p:txBody>
        </p:sp>
      </p:grpSp>
      <p:grpSp>
        <p:nvGrpSpPr>
          <p:cNvPr id="567" name="Rectangle 30"/>
          <p:cNvGrpSpPr/>
          <p:nvPr/>
        </p:nvGrpSpPr>
        <p:grpSpPr>
          <a:xfrm>
            <a:off x="3510114" y="4657411"/>
            <a:ext cx="668551" cy="795788"/>
            <a:chOff x="0" y="0"/>
            <a:chExt cx="668549" cy="795786"/>
          </a:xfrm>
        </p:grpSpPr>
        <p:sp>
          <p:nvSpPr>
            <p:cNvPr id="565" name="Rectangle"/>
            <p:cNvSpPr/>
            <p:nvPr/>
          </p:nvSpPr>
          <p:spPr>
            <a:xfrm>
              <a:off x="0" y="0"/>
              <a:ext cx="668550" cy="795787"/>
            </a:xfrm>
            <a:prstGeom prst="rect">
              <a:avLst/>
            </a:prstGeom>
            <a:solidFill>
              <a:schemeClr val="accent3"/>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66" name="NIEM IG"/>
            <p:cNvSpPr txBox="1"/>
            <p:nvPr/>
          </p:nvSpPr>
          <p:spPr>
            <a:xfrm>
              <a:off x="0" y="164374"/>
              <a:ext cx="668550" cy="467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pPr/>
              <a:r>
                <a:t>NIEM IG</a:t>
              </a:r>
            </a:p>
          </p:txBody>
        </p:sp>
      </p:grpSp>
      <p:grpSp>
        <p:nvGrpSpPr>
          <p:cNvPr id="570" name="Rectangle 31"/>
          <p:cNvGrpSpPr/>
          <p:nvPr/>
        </p:nvGrpSpPr>
        <p:grpSpPr>
          <a:xfrm>
            <a:off x="3624414" y="4768285"/>
            <a:ext cx="668551" cy="802641"/>
            <a:chOff x="0" y="0"/>
            <a:chExt cx="668549" cy="802640"/>
          </a:xfrm>
        </p:grpSpPr>
        <p:sp>
          <p:nvSpPr>
            <p:cNvPr id="568" name="Rectangle"/>
            <p:cNvSpPr/>
            <p:nvPr/>
          </p:nvSpPr>
          <p:spPr>
            <a:xfrm>
              <a:off x="0" y="3426"/>
              <a:ext cx="668550" cy="795788"/>
            </a:xfrm>
            <a:prstGeom prst="rect">
              <a:avLst/>
            </a:prstGeom>
            <a:solidFill>
              <a:schemeClr val="accent3"/>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69" name="FHIR IG, Java, JSON"/>
            <p:cNvSpPr txBox="1"/>
            <p:nvPr/>
          </p:nvSpPr>
          <p:spPr>
            <a:xfrm>
              <a:off x="0" y="0"/>
              <a:ext cx="668550" cy="8026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atin typeface="Adobe Caslon Pro"/>
                  <a:ea typeface="Adobe Caslon Pro"/>
                  <a:cs typeface="Adobe Caslon Pro"/>
                  <a:sym typeface="Adobe Caslon Pro"/>
                </a:defRPr>
              </a:lvl1pPr>
            </a:lstStyle>
            <a:p>
              <a:pPr/>
              <a:r>
                <a:t>FHIR IG, Java, JSON</a:t>
              </a:r>
            </a:p>
          </p:txBody>
        </p:sp>
      </p:grpSp>
      <p:grpSp>
        <p:nvGrpSpPr>
          <p:cNvPr id="573" name="Rectangle 32"/>
          <p:cNvGrpSpPr/>
          <p:nvPr/>
        </p:nvGrpSpPr>
        <p:grpSpPr>
          <a:xfrm>
            <a:off x="1995903" y="4553813"/>
            <a:ext cx="668551" cy="795788"/>
            <a:chOff x="0" y="0"/>
            <a:chExt cx="668549" cy="795786"/>
          </a:xfrm>
        </p:grpSpPr>
        <p:sp>
          <p:nvSpPr>
            <p:cNvPr id="571" name="Rectangle"/>
            <p:cNvSpPr/>
            <p:nvPr/>
          </p:nvSpPr>
          <p:spPr>
            <a:xfrm>
              <a:off x="0" y="0"/>
              <a:ext cx="668550" cy="795787"/>
            </a:xfrm>
            <a:prstGeom prst="rect">
              <a:avLst/>
            </a:prstGeom>
            <a:solidFill>
              <a:srgbClr val="92D050"/>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72" name="NIEM IG"/>
            <p:cNvSpPr txBox="1"/>
            <p:nvPr/>
          </p:nvSpPr>
          <p:spPr>
            <a:xfrm>
              <a:off x="0" y="164374"/>
              <a:ext cx="668550" cy="467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pPr/>
              <a:r>
                <a:t>NIEM IG</a:t>
              </a:r>
            </a:p>
          </p:txBody>
        </p:sp>
      </p:grpSp>
      <p:grpSp>
        <p:nvGrpSpPr>
          <p:cNvPr id="576" name="Rectangle 33"/>
          <p:cNvGrpSpPr/>
          <p:nvPr/>
        </p:nvGrpSpPr>
        <p:grpSpPr>
          <a:xfrm>
            <a:off x="2110203" y="4668113"/>
            <a:ext cx="668551" cy="795788"/>
            <a:chOff x="0" y="0"/>
            <a:chExt cx="668549" cy="795786"/>
          </a:xfrm>
        </p:grpSpPr>
        <p:sp>
          <p:nvSpPr>
            <p:cNvPr id="574" name="Rectangle"/>
            <p:cNvSpPr/>
            <p:nvPr/>
          </p:nvSpPr>
          <p:spPr>
            <a:xfrm>
              <a:off x="0" y="0"/>
              <a:ext cx="668550" cy="795787"/>
            </a:xfrm>
            <a:prstGeom prst="rect">
              <a:avLst/>
            </a:prstGeom>
            <a:solidFill>
              <a:srgbClr val="92D050"/>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75" name="NIEM IG"/>
            <p:cNvSpPr txBox="1"/>
            <p:nvPr/>
          </p:nvSpPr>
          <p:spPr>
            <a:xfrm>
              <a:off x="0" y="164374"/>
              <a:ext cx="668550" cy="467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pPr/>
              <a:r>
                <a:t>NIEM IG</a:t>
              </a:r>
            </a:p>
          </p:txBody>
        </p:sp>
      </p:grpSp>
      <p:grpSp>
        <p:nvGrpSpPr>
          <p:cNvPr id="579" name="Rectangle 34"/>
          <p:cNvGrpSpPr/>
          <p:nvPr/>
        </p:nvGrpSpPr>
        <p:grpSpPr>
          <a:xfrm>
            <a:off x="2224503" y="4782413"/>
            <a:ext cx="668551" cy="795788"/>
            <a:chOff x="0" y="0"/>
            <a:chExt cx="668549" cy="795786"/>
          </a:xfrm>
        </p:grpSpPr>
        <p:sp>
          <p:nvSpPr>
            <p:cNvPr id="577" name="Rectangle"/>
            <p:cNvSpPr/>
            <p:nvPr/>
          </p:nvSpPr>
          <p:spPr>
            <a:xfrm>
              <a:off x="0" y="0"/>
              <a:ext cx="668550" cy="795787"/>
            </a:xfrm>
            <a:prstGeom prst="rect">
              <a:avLst/>
            </a:prstGeom>
            <a:solidFill>
              <a:srgbClr val="92D050"/>
            </a:solidFill>
            <a:ln w="25400" cap="flat">
              <a:solidFill>
                <a:srgbClr val="000000"/>
              </a:solidFill>
              <a:prstDash val="solid"/>
              <a:round/>
            </a:ln>
            <a:effectLst/>
          </p:spPr>
          <p:txBody>
            <a:bodyPr wrap="square" lIns="45719" tIns="45719" rIns="45719" bIns="45719" numCol="1" anchor="ctr">
              <a:noAutofit/>
            </a:bodyPr>
            <a:lstStyle/>
            <a:p>
              <a:pPr algn="ctr">
                <a:defRPr sz="1200">
                  <a:latin typeface="Adobe Caslon Pro"/>
                  <a:ea typeface="Adobe Caslon Pro"/>
                  <a:cs typeface="Adobe Caslon Pro"/>
                  <a:sym typeface="Adobe Caslon Pro"/>
                </a:defRPr>
              </a:pPr>
            </a:p>
          </p:txBody>
        </p:sp>
        <p:sp>
          <p:nvSpPr>
            <p:cNvPr id="578" name="CDA IG, Java, XML"/>
            <p:cNvSpPr txBox="1"/>
            <p:nvPr/>
          </p:nvSpPr>
          <p:spPr>
            <a:xfrm>
              <a:off x="0" y="85473"/>
              <a:ext cx="668550"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atin typeface="Adobe Caslon Pro"/>
                  <a:ea typeface="Adobe Caslon Pro"/>
                  <a:cs typeface="Adobe Caslon Pro"/>
                  <a:sym typeface="Adobe Caslon Pro"/>
                </a:defRPr>
              </a:lvl1pPr>
            </a:lstStyle>
            <a:p>
              <a:pPr/>
              <a:r>
                <a:t>CDA IG, Java, XML</a:t>
              </a:r>
            </a:p>
          </p:txBody>
        </p:sp>
      </p:grpSp>
      <p:sp>
        <p:nvSpPr>
          <p:cNvPr id="580" name="Rectangle 19"/>
          <p:cNvSpPr/>
          <p:nvPr/>
        </p:nvSpPr>
        <p:spPr>
          <a:xfrm>
            <a:off x="1755544" y="3006108"/>
            <a:ext cx="5442438" cy="1501148"/>
          </a:xfrm>
          <a:prstGeom prst="rect">
            <a:avLst/>
          </a:prstGeom>
          <a:solidFill>
            <a:srgbClr val="B3D8FE"/>
          </a:solidFill>
          <a:ln w="25400">
            <a:solidFill>
              <a:srgbClr val="012E5D"/>
            </a:solidFill>
          </a:ln>
        </p:spPr>
        <p:txBody>
          <a:bodyPr lIns="45719" rIns="45719" anchor="ctr"/>
          <a:lstStyle/>
          <a:p>
            <a:pPr algn="ctr">
              <a:defRPr sz="1300">
                <a:solidFill>
                  <a:srgbClr val="FFFFFF"/>
                </a:solidFill>
              </a:defRPr>
            </a:pPr>
          </a:p>
        </p:txBody>
      </p:sp>
      <p:grpSp>
        <p:nvGrpSpPr>
          <p:cNvPr id="583" name="Down Arrow 22"/>
          <p:cNvGrpSpPr/>
          <p:nvPr/>
        </p:nvGrpSpPr>
        <p:grpSpPr>
          <a:xfrm>
            <a:off x="3138745" y="3505308"/>
            <a:ext cx="1332783" cy="957534"/>
            <a:chOff x="0" y="0"/>
            <a:chExt cx="1332782" cy="957533"/>
          </a:xfrm>
        </p:grpSpPr>
        <p:sp>
          <p:nvSpPr>
            <p:cNvPr id="581" name="Shape"/>
            <p:cNvSpPr/>
            <p:nvPr/>
          </p:nvSpPr>
          <p:spPr>
            <a:xfrm>
              <a:off x="-1" y="-1"/>
              <a:ext cx="1332784" cy="9575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chemeClr val="accent3"/>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82" name="UML Profile: FHIR"/>
            <p:cNvSpPr txBox="1"/>
            <p:nvPr/>
          </p:nvSpPr>
          <p:spPr>
            <a:xfrm>
              <a:off x="333195" y="46655"/>
              <a:ext cx="666393" cy="624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atin typeface="Adobe Caslon Pro"/>
                  <a:ea typeface="Adobe Caslon Pro"/>
                  <a:cs typeface="Adobe Caslon Pro"/>
                  <a:sym typeface="Adobe Caslon Pro"/>
                </a:defRPr>
              </a:lvl1pPr>
            </a:lstStyle>
            <a:p>
              <a:pPr/>
              <a:r>
                <a:t>UML Profile: FHIR </a:t>
              </a:r>
            </a:p>
          </p:txBody>
        </p:sp>
      </p:grpSp>
      <p:grpSp>
        <p:nvGrpSpPr>
          <p:cNvPr id="586" name="Down Arrow 35"/>
          <p:cNvGrpSpPr/>
          <p:nvPr/>
        </p:nvGrpSpPr>
        <p:grpSpPr>
          <a:xfrm>
            <a:off x="4520986" y="3505308"/>
            <a:ext cx="1332783" cy="957534"/>
            <a:chOff x="0" y="0"/>
            <a:chExt cx="1332782" cy="957533"/>
          </a:xfrm>
        </p:grpSpPr>
        <p:sp>
          <p:nvSpPr>
            <p:cNvPr id="584" name="Shape"/>
            <p:cNvSpPr/>
            <p:nvPr/>
          </p:nvSpPr>
          <p:spPr>
            <a:xfrm>
              <a:off x="-1" y="-1"/>
              <a:ext cx="1332784" cy="9575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rgbClr val="FFFF00"/>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85" name="UML Profile: NIEM"/>
            <p:cNvSpPr txBox="1"/>
            <p:nvPr/>
          </p:nvSpPr>
          <p:spPr>
            <a:xfrm>
              <a:off x="333195" y="46655"/>
              <a:ext cx="666393" cy="624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atin typeface="Adobe Caslon Pro"/>
                  <a:ea typeface="Adobe Caslon Pro"/>
                  <a:cs typeface="Adobe Caslon Pro"/>
                  <a:sym typeface="Adobe Caslon Pro"/>
                </a:defRPr>
              </a:lvl1pPr>
            </a:lstStyle>
            <a:p>
              <a:pPr/>
              <a:r>
                <a:t>UML Profile: NIEM </a:t>
              </a:r>
            </a:p>
          </p:txBody>
        </p:sp>
      </p:grpSp>
      <p:sp>
        <p:nvSpPr>
          <p:cNvPr id="587" name="TextBox 2"/>
          <p:cNvSpPr txBox="1"/>
          <p:nvPr/>
        </p:nvSpPr>
        <p:spPr>
          <a:xfrm>
            <a:off x="2985269" y="3058429"/>
            <a:ext cx="3302183" cy="29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300">
                <a:latin typeface="Adobe Caslon Pro"/>
                <a:ea typeface="Adobe Caslon Pro"/>
                <a:cs typeface="Adobe Caslon Pro"/>
                <a:sym typeface="Adobe Caslon Pro"/>
              </a:defRPr>
            </a:lvl1pPr>
          </a:lstStyle>
          <a:p>
            <a:pPr/>
            <a:r>
              <a:t>Model Driven Health Tools (MDHT)</a:t>
            </a:r>
          </a:p>
        </p:txBody>
      </p:sp>
      <p:grpSp>
        <p:nvGrpSpPr>
          <p:cNvPr id="590" name="Down Arrow 36"/>
          <p:cNvGrpSpPr/>
          <p:nvPr/>
        </p:nvGrpSpPr>
        <p:grpSpPr>
          <a:xfrm>
            <a:off x="1793264" y="3505308"/>
            <a:ext cx="1296021" cy="957534"/>
            <a:chOff x="0" y="0"/>
            <a:chExt cx="1296020" cy="957533"/>
          </a:xfrm>
        </p:grpSpPr>
        <p:sp>
          <p:nvSpPr>
            <p:cNvPr id="588" name="Shape"/>
            <p:cNvSpPr/>
            <p:nvPr/>
          </p:nvSpPr>
          <p:spPr>
            <a:xfrm>
              <a:off x="-1" y="-1"/>
              <a:ext cx="1296022" cy="9575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rgbClr val="92D050"/>
            </a:solidFill>
            <a:ln w="25400" cap="flat">
              <a:solidFill>
                <a:srgbClr val="000000"/>
              </a:solidFill>
              <a:prstDash val="solid"/>
              <a:round/>
            </a:ln>
            <a:effectLst/>
          </p:spPr>
          <p:txBody>
            <a:bodyPr wrap="square" lIns="45719" tIns="45719" rIns="45719" bIns="45719" numCol="1" anchor="ctr">
              <a:noAutofit/>
            </a:bodyPr>
            <a:lstStyle/>
            <a:p>
              <a:pPr algn="ctr">
                <a:defRPr sz="1200">
                  <a:latin typeface="Adobe Caslon Pro"/>
                  <a:ea typeface="Adobe Caslon Pro"/>
                  <a:cs typeface="Adobe Caslon Pro"/>
                  <a:sym typeface="Adobe Caslon Pro"/>
                </a:defRPr>
              </a:pPr>
            </a:p>
          </p:txBody>
        </p:sp>
        <p:sp>
          <p:nvSpPr>
            <p:cNvPr id="589" name="UML Profile: CDA"/>
            <p:cNvSpPr txBox="1"/>
            <p:nvPr/>
          </p:nvSpPr>
          <p:spPr>
            <a:xfrm>
              <a:off x="324004" y="46655"/>
              <a:ext cx="648012" cy="624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atin typeface="Adobe Caslon Pro"/>
                  <a:ea typeface="Adobe Caslon Pro"/>
                  <a:cs typeface="Adobe Caslon Pro"/>
                  <a:sym typeface="Adobe Caslon Pro"/>
                </a:defRPr>
              </a:lvl1pPr>
            </a:lstStyle>
            <a:p>
              <a:pPr/>
              <a:r>
                <a:t>UML Profile: CDA </a:t>
              </a:r>
            </a:p>
          </p:txBody>
        </p:sp>
      </p:grpSp>
      <p:sp>
        <p:nvSpPr>
          <p:cNvPr id="591" name="Down Arrow 21"/>
          <p:cNvSpPr/>
          <p:nvPr/>
        </p:nvSpPr>
        <p:spPr>
          <a:xfrm rot="9065922">
            <a:off x="7731383" y="2087220"/>
            <a:ext cx="435270" cy="9117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443"/>
                </a:moveTo>
                <a:lnTo>
                  <a:pt x="5400" y="16443"/>
                </a:lnTo>
                <a:lnTo>
                  <a:pt x="5400" y="0"/>
                </a:lnTo>
                <a:lnTo>
                  <a:pt x="16200" y="0"/>
                </a:lnTo>
                <a:lnTo>
                  <a:pt x="16200" y="16443"/>
                </a:lnTo>
                <a:lnTo>
                  <a:pt x="21600" y="16443"/>
                </a:lnTo>
                <a:lnTo>
                  <a:pt x="10800" y="21600"/>
                </a:lnTo>
                <a:close/>
              </a:path>
            </a:pathLst>
          </a:custGeom>
          <a:solidFill>
            <a:srgbClr val="00B0F0"/>
          </a:solidFill>
          <a:ln w="25400">
            <a:solidFill>
              <a:srgbClr val="000000"/>
            </a:solidFill>
          </a:ln>
        </p:spPr>
        <p:txBody>
          <a:bodyPr lIns="45719" rIns="45719" anchor="ctr"/>
          <a:lstStyle/>
          <a:p>
            <a:pPr algn="ctr">
              <a:defRPr sz="1300">
                <a:solidFill>
                  <a:srgbClr val="FFFFFF"/>
                </a:solidFill>
              </a:defRPr>
            </a:pPr>
          </a:p>
        </p:txBody>
      </p:sp>
      <p:grpSp>
        <p:nvGrpSpPr>
          <p:cNvPr id="594" name="Oval 37"/>
          <p:cNvGrpSpPr/>
          <p:nvPr/>
        </p:nvGrpSpPr>
        <p:grpSpPr>
          <a:xfrm>
            <a:off x="7302879" y="2507931"/>
            <a:ext cx="1841121" cy="1149671"/>
            <a:chOff x="0" y="0"/>
            <a:chExt cx="1841119" cy="1149670"/>
          </a:xfrm>
        </p:grpSpPr>
        <p:sp>
          <p:nvSpPr>
            <p:cNvPr id="592" name="Oval"/>
            <p:cNvSpPr/>
            <p:nvPr/>
          </p:nvSpPr>
          <p:spPr>
            <a:xfrm>
              <a:off x="0" y="-1"/>
              <a:ext cx="1841120" cy="1149672"/>
            </a:xfrm>
            <a:prstGeom prst="ellipse">
              <a:avLst/>
            </a:prstGeom>
            <a:solidFill>
              <a:srgbClr val="00B0F0"/>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93" name="CIMI modeled clinical requirements"/>
            <p:cNvSpPr txBox="1"/>
            <p:nvPr/>
          </p:nvSpPr>
          <p:spPr>
            <a:xfrm>
              <a:off x="269625" y="246065"/>
              <a:ext cx="1301870" cy="657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300"/>
              </a:lvl1pPr>
            </a:lstStyle>
            <a:p>
              <a:pPr/>
              <a:r>
                <a:t>CIMI modeled clinical requirements</a:t>
              </a:r>
            </a:p>
          </p:txBody>
        </p:sp>
      </p:grpSp>
      <p:grpSp>
        <p:nvGrpSpPr>
          <p:cNvPr id="597" name="Down Arrow 38"/>
          <p:cNvGrpSpPr/>
          <p:nvPr/>
        </p:nvGrpSpPr>
        <p:grpSpPr>
          <a:xfrm>
            <a:off x="5865200" y="3505306"/>
            <a:ext cx="1332783" cy="957534"/>
            <a:chOff x="0" y="0"/>
            <a:chExt cx="1332782" cy="957533"/>
          </a:xfrm>
        </p:grpSpPr>
        <p:sp>
          <p:nvSpPr>
            <p:cNvPr id="595" name="Shape"/>
            <p:cNvSpPr/>
            <p:nvPr/>
          </p:nvSpPr>
          <p:spPr>
            <a:xfrm>
              <a:off x="-1" y="-1"/>
              <a:ext cx="1332784" cy="9575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rgbClr val="F98A9B"/>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96" name="UML Profile: CIMI"/>
            <p:cNvSpPr txBox="1"/>
            <p:nvPr/>
          </p:nvSpPr>
          <p:spPr>
            <a:xfrm>
              <a:off x="333195" y="46655"/>
              <a:ext cx="666393" cy="624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atin typeface="Adobe Caslon Pro"/>
                  <a:ea typeface="Adobe Caslon Pro"/>
                  <a:cs typeface="Adobe Caslon Pro"/>
                  <a:sym typeface="Adobe Caslon Pro"/>
                </a:defRPr>
              </a:lvl1pPr>
            </a:lstStyle>
            <a:p>
              <a:pPr/>
              <a:r>
                <a:t>UML Profile: CIMI </a:t>
              </a:r>
            </a:p>
          </p:txBody>
        </p:sp>
      </p:grpSp>
      <p:grpSp>
        <p:nvGrpSpPr>
          <p:cNvPr id="600" name="Rectangle 39"/>
          <p:cNvGrpSpPr/>
          <p:nvPr/>
        </p:nvGrpSpPr>
        <p:grpSpPr>
          <a:xfrm>
            <a:off x="6208810" y="4709964"/>
            <a:ext cx="668551" cy="795788"/>
            <a:chOff x="0" y="0"/>
            <a:chExt cx="668549" cy="795786"/>
          </a:xfrm>
        </p:grpSpPr>
        <p:sp>
          <p:nvSpPr>
            <p:cNvPr id="598" name="Rectangle"/>
            <p:cNvSpPr/>
            <p:nvPr/>
          </p:nvSpPr>
          <p:spPr>
            <a:xfrm>
              <a:off x="0" y="0"/>
              <a:ext cx="668550" cy="795787"/>
            </a:xfrm>
            <a:prstGeom prst="rect">
              <a:avLst/>
            </a:prstGeom>
            <a:solidFill>
              <a:srgbClr val="F98A9B"/>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99" name="CIMI ADL"/>
            <p:cNvSpPr txBox="1"/>
            <p:nvPr/>
          </p:nvSpPr>
          <p:spPr>
            <a:xfrm>
              <a:off x="0" y="174373"/>
              <a:ext cx="668550"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atin typeface="Adobe Caslon Pro"/>
                  <a:ea typeface="Adobe Caslon Pro"/>
                  <a:cs typeface="Adobe Caslon Pro"/>
                  <a:sym typeface="Adobe Caslon Pro"/>
                </a:defRPr>
              </a:lvl1pPr>
            </a:lstStyle>
            <a:p>
              <a:pPr/>
              <a:r>
                <a:t>CIMI ADL</a:t>
              </a:r>
            </a:p>
          </p:txBody>
        </p:sp>
      </p:grpSp>
      <p:sp>
        <p:nvSpPr>
          <p:cNvPr id="601" name="Curved Connector 40"/>
          <p:cNvSpPr/>
          <p:nvPr/>
        </p:nvSpPr>
        <p:spPr>
          <a:xfrm rot="5400000">
            <a:off x="5845228" y="5143208"/>
            <a:ext cx="367702" cy="11214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0800" y="0"/>
                  <a:pt x="21600" y="5400"/>
                  <a:pt x="21600" y="10800"/>
                </a:cubicBezTo>
                <a:cubicBezTo>
                  <a:pt x="21600" y="16200"/>
                  <a:pt x="11814" y="21600"/>
                  <a:pt x="2027" y="21600"/>
                </a:cubicBezTo>
              </a:path>
            </a:pathLst>
          </a:custGeom>
          <a:ln w="38100">
            <a:solidFill>
              <a:srgbClr val="FFFF00"/>
            </a:solidFill>
            <a:tailEnd type="triangle"/>
          </a:ln>
          <a:effectLst>
            <a:outerShdw sx="100000" sy="100000" kx="0" ky="0" algn="b" rotWithShape="0" blurRad="38100" dist="23000" dir="5400000">
              <a:srgbClr val="000000">
                <a:alpha val="35000"/>
              </a:srgbClr>
            </a:outerShdw>
          </a:effectLst>
        </p:spPr>
        <p:txBody>
          <a:bodyPr lIns="45719" rIns="45719"/>
          <a:lstStyle/>
          <a:p>
            <a:pPr/>
          </a:p>
        </p:txBody>
      </p:sp>
      <p:sp>
        <p:nvSpPr>
          <p:cNvPr id="602" name="Curved Connector 41"/>
          <p:cNvSpPr/>
          <p:nvPr/>
        </p:nvSpPr>
        <p:spPr>
          <a:xfrm rot="5400000">
            <a:off x="5045128" y="4478974"/>
            <a:ext cx="503568" cy="25857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0800" y="0"/>
                  <a:pt x="21600" y="5400"/>
                  <a:pt x="21600" y="10800"/>
                </a:cubicBezTo>
                <a:cubicBezTo>
                  <a:pt x="21600" y="16200"/>
                  <a:pt x="11540" y="21600"/>
                  <a:pt x="1480" y="21600"/>
                </a:cubicBezTo>
              </a:path>
            </a:pathLst>
          </a:custGeom>
          <a:ln w="38100">
            <a:solidFill>
              <a:schemeClr val="accent3"/>
            </a:solidFill>
            <a:tailEnd type="triangle"/>
          </a:ln>
          <a:effectLst>
            <a:outerShdw sx="100000" sy="100000" kx="0" ky="0" algn="b" rotWithShape="0" blurRad="38100" dist="23000" dir="5400000">
              <a:srgbClr val="000000">
                <a:alpha val="35000"/>
              </a:srgbClr>
            </a:outerShdw>
          </a:effectLst>
        </p:spPr>
        <p:txBody>
          <a:bodyPr lIns="45719" rIns="45719"/>
          <a:lstStyle/>
          <a:p>
            <a:pPr/>
          </a:p>
        </p:txBody>
      </p:sp>
      <p:sp>
        <p:nvSpPr>
          <p:cNvPr id="603" name="Curved Connector 42"/>
          <p:cNvSpPr/>
          <p:nvPr/>
        </p:nvSpPr>
        <p:spPr>
          <a:xfrm rot="5400000">
            <a:off x="4253095" y="3709630"/>
            <a:ext cx="535782" cy="41471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0800" y="0"/>
                  <a:pt x="21600" y="5400"/>
                  <a:pt x="21600" y="10800"/>
                </a:cubicBezTo>
                <a:cubicBezTo>
                  <a:pt x="21600" y="16200"/>
                  <a:pt x="10992" y="21600"/>
                  <a:pt x="384" y="21600"/>
                </a:cubicBezTo>
              </a:path>
            </a:pathLst>
          </a:custGeom>
          <a:ln w="38100">
            <a:solidFill>
              <a:srgbClr val="92D050"/>
            </a:solidFill>
            <a:tailEnd type="triangle"/>
          </a:ln>
          <a:effectLst>
            <a:outerShdw sx="100000" sy="100000" kx="0" ky="0" algn="b" rotWithShape="0" blurRad="38100" dist="23000" dir="5400000">
              <a:srgbClr val="000000">
                <a:alpha val="35000"/>
              </a:srgbClr>
            </a:outerShdw>
          </a:effectLst>
        </p:spPr>
        <p:txBody>
          <a:bodyPr lIns="45719" rIns="45719"/>
          <a:lstStyle/>
          <a:p>
            <a:pPr/>
          </a:p>
        </p:txBody>
      </p:sp>
      <p:grpSp>
        <p:nvGrpSpPr>
          <p:cNvPr id="606" name="Oval 43"/>
          <p:cNvGrpSpPr/>
          <p:nvPr/>
        </p:nvGrpSpPr>
        <p:grpSpPr>
          <a:xfrm>
            <a:off x="4875421" y="5833531"/>
            <a:ext cx="1519971" cy="576785"/>
            <a:chOff x="0" y="0"/>
            <a:chExt cx="1519970" cy="576783"/>
          </a:xfrm>
        </p:grpSpPr>
        <p:sp>
          <p:nvSpPr>
            <p:cNvPr id="604" name="Oval"/>
            <p:cNvSpPr/>
            <p:nvPr/>
          </p:nvSpPr>
          <p:spPr>
            <a:xfrm>
              <a:off x="-1" y="0"/>
              <a:ext cx="1519972" cy="576784"/>
            </a:xfrm>
            <a:prstGeom prst="ellipse">
              <a:avLst/>
            </a:prstGeom>
            <a:solidFill>
              <a:srgbClr val="C00000"/>
            </a:solidFill>
            <a:ln w="25400" cap="flat">
              <a:solidFill>
                <a:srgbClr val="000000"/>
              </a:solidFill>
              <a:prstDash val="solid"/>
              <a:round/>
            </a:ln>
            <a:effectLst/>
          </p:spPr>
          <p:txBody>
            <a:bodyPr wrap="square" lIns="45719" tIns="45719" rIns="45719" bIns="45719" numCol="1" anchor="ctr">
              <a:noAutofit/>
            </a:bodyPr>
            <a:lstStyle/>
            <a:p>
              <a:pPr algn="ctr"/>
            </a:p>
          </p:txBody>
        </p:sp>
        <p:sp>
          <p:nvSpPr>
            <p:cNvPr id="605" name="Translators"/>
            <p:cNvSpPr txBox="1"/>
            <p:nvPr/>
          </p:nvSpPr>
          <p:spPr>
            <a:xfrm>
              <a:off x="222593" y="161552"/>
              <a:ext cx="1074783" cy="2536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4290" tIns="34290" rIns="34290" bIns="34290" numCol="1" anchor="ctr">
              <a:spAutoFit/>
            </a:bodyPr>
            <a:lstStyle>
              <a:lvl1pPr algn="ctr">
                <a:defRPr b="1" sz="1300">
                  <a:solidFill>
                    <a:srgbClr val="FFFFFF"/>
                  </a:solidFill>
                </a:defRPr>
              </a:lvl1pPr>
            </a:lstStyle>
            <a:p>
              <a:pPr/>
              <a:r>
                <a:t>Translators</a:t>
              </a:r>
            </a:p>
          </p:txBody>
        </p:sp>
      </p:grpSp>
      <p:sp>
        <p:nvSpPr>
          <p:cNvPr id="607" name="Curved Connector 44"/>
          <p:cNvSpPr/>
          <p:nvPr/>
        </p:nvSpPr>
        <p:spPr>
          <a:xfrm flipH="1" flipV="1" rot="5400000">
            <a:off x="6429954" y="3844261"/>
            <a:ext cx="1980147" cy="16068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0" y="0"/>
                </a:moveTo>
                <a:cubicBezTo>
                  <a:pt x="720" y="0"/>
                  <a:pt x="0" y="5400"/>
                  <a:pt x="0" y="10800"/>
                </a:cubicBezTo>
                <a:cubicBezTo>
                  <a:pt x="0" y="16200"/>
                  <a:pt x="10800" y="21600"/>
                  <a:pt x="21600" y="21600"/>
                </a:cubicBezTo>
              </a:path>
            </a:pathLst>
          </a:custGeom>
          <a:ln w="38100">
            <a:solidFill>
              <a:srgbClr val="00B0F0"/>
            </a:solidFill>
            <a:tailEnd type="triangle"/>
          </a:ln>
          <a:effectLst>
            <a:outerShdw sx="100000" sy="100000" kx="0" ky="0" algn="b" rotWithShape="0" blurRad="38100" dist="23000" dir="5400000">
              <a:srgbClr val="000000">
                <a:alpha val="35000"/>
              </a:srgbClr>
            </a:outerShdw>
          </a:effectLst>
        </p:spPr>
        <p:txBody>
          <a:bodyPr lIns="45719" rIns="45719"/>
          <a:lstStyle/>
          <a:p>
            <a:pPr/>
          </a:p>
        </p:txBody>
      </p:sp>
      <p:grpSp>
        <p:nvGrpSpPr>
          <p:cNvPr id="610" name="Oval 45"/>
          <p:cNvGrpSpPr/>
          <p:nvPr/>
        </p:nvGrpSpPr>
        <p:grpSpPr>
          <a:xfrm>
            <a:off x="7828695" y="4754481"/>
            <a:ext cx="1107283" cy="1600201"/>
            <a:chOff x="0" y="0"/>
            <a:chExt cx="1107281" cy="1600200"/>
          </a:xfrm>
        </p:grpSpPr>
        <p:sp>
          <p:nvSpPr>
            <p:cNvPr id="608" name="Oval"/>
            <p:cNvSpPr/>
            <p:nvPr/>
          </p:nvSpPr>
          <p:spPr>
            <a:xfrm>
              <a:off x="0" y="0"/>
              <a:ext cx="1107282" cy="1600200"/>
            </a:xfrm>
            <a:prstGeom prst="ellipse">
              <a:avLst/>
            </a:prstGeom>
            <a:solidFill>
              <a:srgbClr val="7030A0"/>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09" name="Use output to confirm FHIM &amp; MDHT process"/>
            <p:cNvSpPr txBox="1"/>
            <p:nvPr/>
          </p:nvSpPr>
          <p:spPr>
            <a:xfrm>
              <a:off x="162158" y="220980"/>
              <a:ext cx="782965" cy="1158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latin typeface="Adobe Caslon Pro"/>
                  <a:ea typeface="Adobe Caslon Pro"/>
                  <a:cs typeface="Adobe Caslon Pro"/>
                  <a:sym typeface="Adobe Caslon Pro"/>
                </a:defRPr>
              </a:lvl1pPr>
            </a:lstStyle>
            <a:p>
              <a:pPr/>
              <a:r>
                <a:t>Use output to confirm FHIM &amp; MDHT process</a:t>
              </a:r>
            </a:p>
          </p:txBody>
        </p:sp>
      </p:gr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4" name="Title 1"/>
          <p:cNvSpPr txBox="1"/>
          <p:nvPr>
            <p:ph type="title"/>
          </p:nvPr>
        </p:nvSpPr>
        <p:spPr>
          <a:prstGeom prst="rect">
            <a:avLst/>
          </a:prstGeom>
        </p:spPr>
        <p:txBody>
          <a:bodyPr/>
          <a:lstStyle/>
          <a:p>
            <a:pPr algn="ctr">
              <a:defRPr b="1" sz="2800">
                <a:latin typeface="Arial Narrow"/>
                <a:ea typeface="Arial Narrow"/>
                <a:cs typeface="Arial Narrow"/>
                <a:sym typeface="Arial Narrow"/>
              </a:defRPr>
            </a:pPr>
            <a:r>
              <a:t>Executive Summary (</a:t>
            </a:r>
            <a:r>
              <a:rPr b="0">
                <a:latin typeface="Arial Black"/>
                <a:ea typeface="Arial Black"/>
                <a:cs typeface="Arial Black"/>
                <a:sym typeface="Arial Black"/>
              </a:rPr>
              <a:t>Objective, Approach</a:t>
            </a:r>
            <a:r>
              <a:t>)</a:t>
            </a:r>
          </a:p>
        </p:txBody>
      </p:sp>
      <p:sp>
        <p:nvSpPr>
          <p:cNvPr id="615" name="Content Placeholder 2"/>
          <p:cNvSpPr txBox="1"/>
          <p:nvPr>
            <p:ph type="body" idx="1"/>
          </p:nvPr>
        </p:nvSpPr>
        <p:spPr>
          <a:xfrm>
            <a:off x="-9941" y="1352634"/>
            <a:ext cx="9144001" cy="5292726"/>
          </a:xfrm>
          <a:prstGeom prst="rect">
            <a:avLst/>
          </a:prstGeom>
        </p:spPr>
        <p:txBody>
          <a:bodyPr/>
          <a:lstStyle/>
          <a:p>
            <a:pPr>
              <a:spcBef>
                <a:spcPts val="400"/>
              </a:spcBef>
              <a:defRPr sz="2400">
                <a:latin typeface="Arial Narrow"/>
                <a:ea typeface="Arial Narrow"/>
                <a:cs typeface="Arial Narrow"/>
                <a:sym typeface="Arial Narrow"/>
              </a:defRPr>
            </a:pPr>
            <a:r>
              <a:t>The </a:t>
            </a:r>
            <a:r>
              <a:rPr b="1" i="1"/>
              <a:t>objective</a:t>
            </a:r>
            <a:r>
              <a:t>, of the 9 month HL7 investigative study, is to </a:t>
            </a:r>
          </a:p>
          <a:p>
            <a:pPr lvl="1">
              <a:spcBef>
                <a:spcPts val="300"/>
              </a:spcBef>
              <a:buClr>
                <a:schemeClr val="accent1"/>
              </a:buClr>
              <a:defRPr sz="1600">
                <a:latin typeface="Arial Narrow"/>
                <a:ea typeface="Arial Narrow"/>
                <a:cs typeface="Arial Narrow"/>
                <a:sym typeface="Arial Narrow"/>
              </a:defRPr>
            </a:pPr>
            <a:r>
              <a:t>demonstrate that we can automatically transform an instance of one data standard into an instance of another data standard, based on a single shared &amp; documented understanding of information &amp; functional requirements.</a:t>
            </a:r>
          </a:p>
          <a:p>
            <a:pPr lvl="2" marL="1143000" indent="-228600">
              <a:spcBef>
                <a:spcPts val="300"/>
              </a:spcBef>
              <a:buClr>
                <a:srgbClr val="808080"/>
              </a:buClr>
              <a:defRPr sz="1600">
                <a:latin typeface="Arial Narrow"/>
                <a:ea typeface="Arial Narrow"/>
                <a:cs typeface="Arial Narrow"/>
                <a:sym typeface="Arial Narrow"/>
              </a:defRPr>
            </a:pPr>
            <a:r>
              <a:t>This capability will support actual semantic interoperability among stakeholders currently prevented from such interoperability by divergent standards, </a:t>
            </a:r>
            <a:endParaRPr sz="2400"/>
          </a:p>
          <a:p>
            <a:pPr lvl="2" marL="1143000" indent="-228600">
              <a:spcBef>
                <a:spcPts val="300"/>
              </a:spcBef>
              <a:buClr>
                <a:srgbClr val="808080"/>
              </a:buClr>
              <a:defRPr sz="1600">
                <a:latin typeface="Arial Narrow"/>
                <a:ea typeface="Arial Narrow"/>
                <a:cs typeface="Arial Narrow"/>
                <a:sym typeface="Arial Narrow"/>
              </a:defRPr>
            </a:pPr>
            <a:r>
              <a:t>and it will do so in a way that enforces consistent semantics across any community that uses it.</a:t>
            </a:r>
            <a:endParaRPr sz="2400"/>
          </a:p>
          <a:p>
            <a:pPr lvl="1" marL="568325" indent="-222250">
              <a:spcBef>
                <a:spcPts val="400"/>
              </a:spcBef>
              <a:buClr>
                <a:schemeClr val="accent1"/>
              </a:buClr>
              <a:defRPr sz="1600">
                <a:latin typeface="Arial Narrow"/>
                <a:ea typeface="Arial Narrow"/>
                <a:cs typeface="Arial Narrow"/>
                <a:sym typeface="Arial Narrow"/>
              </a:defRPr>
            </a:pPr>
            <a:r>
              <a:t>Demonstrate Open Group </a:t>
            </a:r>
            <a:r>
              <a:t>HIE™</a:t>
            </a:r>
            <a:r>
              <a:t> instantiated with Health IT models and standards, including</a:t>
            </a:r>
          </a:p>
          <a:p>
            <a:pPr lvl="2" marL="1027112" indent="-222250">
              <a:spcBef>
                <a:spcPts val="400"/>
              </a:spcBef>
              <a:buClr>
                <a:srgbClr val="808080"/>
              </a:buClr>
              <a:defRPr sz="1600">
                <a:latin typeface="Arial Narrow"/>
                <a:ea typeface="Arial Narrow"/>
                <a:cs typeface="Arial Narrow"/>
                <a:sym typeface="Arial Narrow"/>
              </a:defRPr>
            </a:pPr>
            <a:r>
              <a:t>Common Information Modelling Initiative (</a:t>
            </a:r>
            <a:r>
              <a:rPr b="1"/>
              <a:t>CIMI</a:t>
            </a:r>
            <a:r>
              <a:t>) archetype models, </a:t>
            </a:r>
            <a:endParaRPr sz="2400"/>
          </a:p>
          <a:p>
            <a:pPr lvl="2" marL="1027112" indent="-222250">
              <a:spcBef>
                <a:spcPts val="400"/>
              </a:spcBef>
              <a:buClr>
                <a:srgbClr val="808080"/>
              </a:buClr>
              <a:defRPr sz="1600">
                <a:latin typeface="Arial Narrow"/>
                <a:ea typeface="Arial Narrow"/>
                <a:cs typeface="Arial Narrow"/>
                <a:sym typeface="Arial Narrow"/>
              </a:defRPr>
            </a:pPr>
            <a:r>
              <a:t>Federal Health Information Model (</a:t>
            </a:r>
            <a:r>
              <a:rPr b="1"/>
              <a:t>FHIM</a:t>
            </a:r>
            <a:r>
              <a:t>) and Detailed Clinical Models (</a:t>
            </a:r>
            <a:r>
              <a:rPr b="1"/>
              <a:t>DCMs</a:t>
            </a:r>
            <a:r>
              <a:t>) UML Models</a:t>
            </a:r>
            <a:endParaRPr sz="2400"/>
          </a:p>
          <a:p>
            <a:pPr lvl="1" marL="568325" indent="-222250">
              <a:spcBef>
                <a:spcPts val="400"/>
              </a:spcBef>
              <a:buClr>
                <a:schemeClr val="accent1"/>
              </a:buClr>
              <a:defRPr sz="1600">
                <a:latin typeface="Arial Narrow"/>
                <a:ea typeface="Arial Narrow"/>
                <a:cs typeface="Arial Narrow"/>
                <a:sym typeface="Arial Narrow"/>
              </a:defRPr>
            </a:pPr>
            <a:r>
              <a:t>Demonstrate archetype versus UML Modeling styles.</a:t>
            </a:r>
          </a:p>
          <a:p>
            <a:pPr lvl="2" marL="860425" indent="-292100">
              <a:spcBef>
                <a:spcPts val="400"/>
              </a:spcBef>
              <a:buClr>
                <a:srgbClr val="808080"/>
              </a:buClr>
              <a:defRPr sz="1600">
                <a:latin typeface="Arial Narrow"/>
                <a:ea typeface="Arial Narrow"/>
                <a:cs typeface="Arial Narrow"/>
                <a:sym typeface="Arial Narrow"/>
              </a:defRPr>
            </a:pPr>
            <a:r>
              <a:t>Demonstrate UML archetype Modeling Language profile models and CIMI reference model. </a:t>
            </a:r>
          </a:p>
          <a:p>
            <a:pPr lvl="1" marL="568325" indent="-222250">
              <a:spcBef>
                <a:spcPts val="400"/>
              </a:spcBef>
              <a:buClr>
                <a:schemeClr val="accent1"/>
              </a:buClr>
              <a:defRPr sz="1600">
                <a:latin typeface="Arial Narrow"/>
                <a:ea typeface="Arial Narrow"/>
                <a:cs typeface="Arial Narrow"/>
                <a:sym typeface="Arial Narrow"/>
              </a:defRPr>
            </a:pPr>
            <a:r>
              <a:t>Document processes, products and tools in “</a:t>
            </a:r>
            <a:r>
              <a:rPr b="1" i="1" u="sng"/>
              <a:t>Practitioner's Guide for HIE Interoperability </a:t>
            </a:r>
            <a:r>
              <a:t>.”</a:t>
            </a:r>
          </a:p>
          <a:p>
            <a:pPr lvl="1" marL="568325" indent="-222250">
              <a:spcBef>
                <a:spcPts val="400"/>
              </a:spcBef>
              <a:buClr>
                <a:schemeClr val="accent1"/>
              </a:buClr>
              <a:defRPr sz="1600">
                <a:latin typeface="Arial Narrow"/>
                <a:ea typeface="Arial Narrow"/>
                <a:cs typeface="Arial Narrow"/>
                <a:sym typeface="Arial Narrow"/>
              </a:defRPr>
            </a:pPr>
            <a:r>
              <a:t>Develop a comprehensive HL7 FY2017 Project Scope Statement / Program Plan  </a:t>
            </a:r>
          </a:p>
          <a:p>
            <a:pPr>
              <a:spcBef>
                <a:spcPts val="400"/>
              </a:spcBef>
              <a:defRPr sz="1600">
                <a:latin typeface="Arial Narrow"/>
                <a:ea typeface="Arial Narrow"/>
                <a:cs typeface="Arial Narrow"/>
                <a:sym typeface="Arial Narrow"/>
              </a:defRPr>
            </a:pPr>
            <a:r>
              <a:t>The </a:t>
            </a:r>
            <a:r>
              <a:rPr b="1" i="1"/>
              <a:t>approach</a:t>
            </a:r>
            <a:r>
              <a:t> will instantiate The Open Group HIE™ Reference Architecture  and Value Chain-based operating model with Health IT models, Frameworks and artifacts, following a cyclic Agile build, test, evaluate, document and re-plan methodology. </a:t>
            </a:r>
          </a:p>
        </p:txBody>
      </p:sp>
      <p:sp>
        <p:nvSpPr>
          <p:cNvPr id="616" name="Slide Number Placeholder 3"/>
          <p:cNvSpPr txBox="1"/>
          <p:nvPr>
            <p:ph type="sldNum" sz="quarter" idx="2"/>
          </p:nvPr>
        </p:nvSpPr>
        <p:spPr>
          <a:xfrm>
            <a:off x="8849178" y="6614430"/>
            <a:ext cx="342548" cy="288824"/>
          </a:xfrm>
          <a:prstGeom prst="rect">
            <a:avLst/>
          </a:prstGeom>
          <a:extLst>
            <a:ext uri="{C572A759-6A51-4108-AA02-DFA0A04FC94B}">
              <ma14:wrappingTextBoxFlag xmlns:ma14="http://schemas.microsoft.com/office/mac/drawingml/2011/main" val="1"/>
            </a:ext>
          </a:extLst>
        </p:spPr>
        <p:txBody>
          <a:bodyPr/>
          <a:lstStyle>
            <a:lvl1pPr marR="40639" indent="40639">
              <a:defRPr sz="1400">
                <a:solidFill>
                  <a:srgbClr val="000000"/>
                </a:solidFill>
                <a:uFill>
                  <a:solidFill>
                    <a:srgbClr val="000000"/>
                  </a:solidFill>
                </a:uFill>
              </a:defRPr>
            </a:lvl1pPr>
          </a:lstStyle>
          <a:p>
            <a:pPr/>
            <a:fld id="{86CB4B4D-7CA3-9044-876B-883B54F8677D}" type="slidenum"/>
          </a:p>
        </p:txBody>
      </p:sp>
      <p:sp>
        <p:nvSpPr>
          <p:cNvPr id="617"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R="40639" indent="40639" algn="ctr">
              <a:defRPr sz="1400">
                <a:uFill>
                  <a:solidFill>
                    <a:srgbClr val="000000"/>
                  </a:solidFill>
                </a:uFill>
              </a:defRPr>
            </a:lvl1pPr>
          </a:lstStyle>
          <a:p>
            <a:pPr/>
            <a:r>
              <a:t>This is a working document; it is not approved for official use / public distribution.</a:t>
            </a:r>
          </a:p>
        </p:txBody>
      </p:sp>
      <p:sp>
        <p:nvSpPr>
          <p:cNvPr id="618" name="Date Placeholder 4"/>
          <p:cNvSpPr txBox="1"/>
          <p:nvPr/>
        </p:nvSpPr>
        <p:spPr>
          <a:xfrm>
            <a:off x="47724" y="6569075"/>
            <a:ext cx="2133601"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R="40639" indent="40639">
              <a:defRPr sz="1400">
                <a:uFill>
                  <a:solidFill>
                    <a:srgbClr val="000000"/>
                  </a:solidFill>
                </a:uFill>
              </a:defRPr>
            </a:lvl1pPr>
          </a:lstStyle>
          <a:p>
            <a:pPr/>
            <a:r>
              <a:t>3/25/2016</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0" name="Title 1"/>
          <p:cNvSpPr txBox="1"/>
          <p:nvPr>
            <p:ph type="title"/>
          </p:nvPr>
        </p:nvSpPr>
        <p:spPr>
          <a:xfrm>
            <a:off x="1463112" y="251010"/>
            <a:ext cx="7188515" cy="1067428"/>
          </a:xfrm>
          <a:prstGeom prst="rect">
            <a:avLst/>
          </a:prstGeom>
        </p:spPr>
        <p:txBody>
          <a:bodyPr/>
          <a:lstStyle>
            <a:lvl1pPr>
              <a:defRPr b="1" sz="2600"/>
            </a:lvl1pPr>
          </a:lstStyle>
          <a:p>
            <a:pPr/>
            <a:r>
              <a:t>FHIM:  An Information / Data Organizing Resource</a:t>
            </a:r>
          </a:p>
        </p:txBody>
      </p:sp>
      <p:sp>
        <p:nvSpPr>
          <p:cNvPr id="621" name="Slide Number Placeholder 2"/>
          <p:cNvSpPr txBox="1"/>
          <p:nvPr>
            <p:ph type="sldNum" sz="quarter" idx="2"/>
          </p:nvPr>
        </p:nvSpPr>
        <p:spPr>
          <a:xfrm>
            <a:off x="8616184" y="6211887"/>
            <a:ext cx="259530" cy="23927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22" name="Picture 4" descr="Picture 4"/>
          <p:cNvPicPr>
            <a:picLocks noChangeAspect="1"/>
          </p:cNvPicPr>
          <p:nvPr/>
        </p:nvPicPr>
        <p:blipFill>
          <a:blip r:embed="rId3">
            <a:extLst/>
          </a:blip>
          <a:stretch>
            <a:fillRect/>
          </a:stretch>
        </p:blipFill>
        <p:spPr>
          <a:xfrm>
            <a:off x="1125428" y="1311227"/>
            <a:ext cx="6888834" cy="4409076"/>
          </a:xfrm>
          <a:prstGeom prst="rect">
            <a:avLst/>
          </a:prstGeom>
          <a:ln w="25400">
            <a:solidFill>
              <a:srgbClr val="0000CC"/>
            </a:solidFill>
          </a:ln>
        </p:spPr>
      </p:pic>
      <p:sp>
        <p:nvSpPr>
          <p:cNvPr id="623" name="TextBox 3"/>
          <p:cNvSpPr txBox="1"/>
          <p:nvPr/>
        </p:nvSpPr>
        <p:spPr>
          <a:xfrm>
            <a:off x="510362" y="5720303"/>
            <a:ext cx="7697973" cy="7705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vl1pPr>
          </a:lstStyle>
          <a:p>
            <a:pPr/>
            <a:r>
              <a:t>The prominence and pace of change extends HIT complexity, implementation variability and constrains optimum interoperability.  As an applied information resource, FHIM &amp; connected resources serve to minimize HIT complexity &amp; risk</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7" name="Title 1"/>
          <p:cNvSpPr txBox="1"/>
          <p:nvPr>
            <p:ph type="title"/>
          </p:nvPr>
        </p:nvSpPr>
        <p:spPr>
          <a:xfrm>
            <a:off x="1362634" y="283159"/>
            <a:ext cx="7781367" cy="1143001"/>
          </a:xfrm>
          <a:prstGeom prst="rect">
            <a:avLst/>
          </a:prstGeom>
        </p:spPr>
        <p:txBody>
          <a:bodyPr/>
          <a:lstStyle>
            <a:lvl1pPr defTabSz="859536">
              <a:defRPr b="1" spc="94" sz="2444"/>
            </a:lvl1pPr>
          </a:lstStyle>
          <a:p>
            <a:pPr/>
            <a:r>
              <a:t>Harmonized authoritative information source designed &amp; built to minimize HIT complexity risks</a:t>
            </a:r>
          </a:p>
        </p:txBody>
      </p:sp>
      <p:sp>
        <p:nvSpPr>
          <p:cNvPr id="628" name="Slide Number Placeholder 2"/>
          <p:cNvSpPr txBox="1"/>
          <p:nvPr>
            <p:ph type="sldNum" sz="quarter" idx="2"/>
          </p:nvPr>
        </p:nvSpPr>
        <p:spPr>
          <a:xfrm>
            <a:off x="8616184" y="6211887"/>
            <a:ext cx="259530" cy="23927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29" name="Picture 3" descr="Picture 3"/>
          <p:cNvPicPr>
            <a:picLocks noChangeAspect="1"/>
          </p:cNvPicPr>
          <p:nvPr/>
        </p:nvPicPr>
        <p:blipFill>
          <a:blip r:embed="rId3">
            <a:extLst/>
          </a:blip>
          <a:stretch>
            <a:fillRect/>
          </a:stretch>
        </p:blipFill>
        <p:spPr>
          <a:xfrm>
            <a:off x="282780" y="1458058"/>
            <a:ext cx="8111346" cy="5308772"/>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Content Placeholder 2"/>
          <p:cNvSpPr txBox="1"/>
          <p:nvPr>
            <p:ph type="body" sz="half" idx="1"/>
          </p:nvPr>
        </p:nvSpPr>
        <p:spPr>
          <a:xfrm>
            <a:off x="622300" y="2563696"/>
            <a:ext cx="3898900" cy="4114801"/>
          </a:xfrm>
          <a:prstGeom prst="rect">
            <a:avLst/>
          </a:prstGeom>
        </p:spPr>
        <p:txBody>
          <a:bodyPr/>
          <a:lstStyle/>
          <a:p>
            <a:pPr marL="0" indent="0">
              <a:spcBef>
                <a:spcPts val="400"/>
              </a:spcBef>
              <a:buSzTx/>
              <a:buNone/>
              <a:defRPr sz="2000" u="sng"/>
            </a:pPr>
            <a:r>
              <a:t>Administrative Information</a:t>
            </a:r>
          </a:p>
          <a:p>
            <a:pPr>
              <a:spcBef>
                <a:spcPts val="400"/>
              </a:spcBef>
              <a:defRPr sz="2000"/>
            </a:pPr>
            <a:r>
              <a:t>Personal/Medical History</a:t>
            </a:r>
          </a:p>
          <a:p>
            <a:pPr>
              <a:spcBef>
                <a:spcPts val="400"/>
              </a:spcBef>
              <a:defRPr sz="2000"/>
            </a:pPr>
            <a:r>
              <a:t>Provider Information</a:t>
            </a:r>
          </a:p>
          <a:p>
            <a:pPr>
              <a:spcBef>
                <a:spcPts val="400"/>
              </a:spcBef>
              <a:defRPr sz="2000"/>
            </a:pPr>
            <a:r>
              <a:t>Enrollment</a:t>
            </a:r>
          </a:p>
          <a:p>
            <a:pPr>
              <a:spcBef>
                <a:spcPts val="400"/>
              </a:spcBef>
              <a:defRPr sz="2000"/>
            </a:pPr>
            <a:r>
              <a:t>Benefit Eligibility</a:t>
            </a:r>
          </a:p>
          <a:p>
            <a:pPr>
              <a:spcBef>
                <a:spcPts val="400"/>
              </a:spcBef>
              <a:defRPr sz="2000"/>
            </a:pPr>
            <a:r>
              <a:t>Benefit Coordination</a:t>
            </a:r>
          </a:p>
        </p:txBody>
      </p:sp>
      <p:sp>
        <p:nvSpPr>
          <p:cNvPr id="157" name="Content Placeholder 3"/>
          <p:cNvSpPr txBox="1"/>
          <p:nvPr/>
        </p:nvSpPr>
        <p:spPr>
          <a:xfrm>
            <a:off x="4673600" y="2563696"/>
            <a:ext cx="3975100" cy="41148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spcBef>
                <a:spcPts val="400"/>
              </a:spcBef>
              <a:defRPr sz="2000" u="sng">
                <a:solidFill>
                  <a:schemeClr val="accent1"/>
                </a:solidFill>
                <a:latin typeface="Georgia"/>
                <a:ea typeface="Georgia"/>
                <a:cs typeface="Georgia"/>
                <a:sym typeface="Georgia"/>
              </a:defRPr>
            </a:pPr>
            <a:r>
              <a:t>Clinical Information</a:t>
            </a:r>
            <a:endParaRPr sz="2800"/>
          </a:p>
          <a:p>
            <a:pPr marL="342900" indent="-342900">
              <a:spcBef>
                <a:spcPts val="400"/>
              </a:spcBef>
              <a:buClr>
                <a:schemeClr val="accent2"/>
              </a:buClr>
              <a:buSzPct val="100000"/>
              <a:buChar char="•"/>
              <a:defRPr sz="2000">
                <a:solidFill>
                  <a:schemeClr val="accent1"/>
                </a:solidFill>
                <a:latin typeface="Georgia"/>
                <a:ea typeface="Georgia"/>
                <a:cs typeface="Georgia"/>
                <a:sym typeface="Georgia"/>
              </a:defRPr>
            </a:pPr>
            <a:r>
              <a:t>Orders</a:t>
            </a:r>
            <a:endParaRPr sz="2800"/>
          </a:p>
          <a:p>
            <a:pPr marL="342900" indent="-342900">
              <a:spcBef>
                <a:spcPts val="400"/>
              </a:spcBef>
              <a:buClr>
                <a:schemeClr val="accent2"/>
              </a:buClr>
              <a:buSzPct val="100000"/>
              <a:buChar char="•"/>
              <a:defRPr sz="2000">
                <a:solidFill>
                  <a:schemeClr val="accent1"/>
                </a:solidFill>
                <a:latin typeface="Georgia"/>
                <a:ea typeface="Georgia"/>
                <a:cs typeface="Georgia"/>
                <a:sym typeface="Georgia"/>
              </a:defRPr>
            </a:pPr>
            <a:r>
              <a:t>Lab Records/Results</a:t>
            </a:r>
            <a:endParaRPr sz="2800"/>
          </a:p>
          <a:p>
            <a:pPr marL="342900" indent="-342900">
              <a:spcBef>
                <a:spcPts val="400"/>
              </a:spcBef>
              <a:buClr>
                <a:schemeClr val="accent2"/>
              </a:buClr>
              <a:buSzPct val="100000"/>
              <a:buChar char="•"/>
              <a:defRPr sz="2000">
                <a:solidFill>
                  <a:schemeClr val="accent1"/>
                </a:solidFill>
                <a:latin typeface="Georgia"/>
                <a:ea typeface="Georgia"/>
                <a:cs typeface="Georgia"/>
                <a:sym typeface="Georgia"/>
              </a:defRPr>
            </a:pPr>
            <a:r>
              <a:t>Medications</a:t>
            </a:r>
            <a:endParaRPr sz="2800"/>
          </a:p>
          <a:p>
            <a:pPr marL="342900" indent="-342900">
              <a:spcBef>
                <a:spcPts val="400"/>
              </a:spcBef>
              <a:buClr>
                <a:schemeClr val="accent2"/>
              </a:buClr>
              <a:buSzPct val="100000"/>
              <a:buChar char="•"/>
              <a:defRPr sz="2000">
                <a:solidFill>
                  <a:schemeClr val="accent1"/>
                </a:solidFill>
                <a:latin typeface="Georgia"/>
                <a:ea typeface="Georgia"/>
                <a:cs typeface="Georgia"/>
                <a:sym typeface="Georgia"/>
              </a:defRPr>
            </a:pPr>
            <a:r>
              <a:t>Procedures</a:t>
            </a:r>
            <a:endParaRPr sz="2800"/>
          </a:p>
          <a:p>
            <a:pPr marL="342900" indent="-342900">
              <a:spcBef>
                <a:spcPts val="400"/>
              </a:spcBef>
              <a:buClr>
                <a:schemeClr val="accent2"/>
              </a:buClr>
              <a:buSzPct val="100000"/>
              <a:buChar char="•"/>
              <a:defRPr sz="2000">
                <a:solidFill>
                  <a:schemeClr val="accent1"/>
                </a:solidFill>
                <a:latin typeface="Georgia"/>
                <a:ea typeface="Georgia"/>
                <a:cs typeface="Georgia"/>
                <a:sym typeface="Georgia"/>
              </a:defRPr>
            </a:pPr>
            <a:r>
              <a:t>Images</a:t>
            </a:r>
            <a:endParaRPr sz="2800"/>
          </a:p>
          <a:p>
            <a:pPr marL="342900" indent="-342900">
              <a:spcBef>
                <a:spcPts val="400"/>
              </a:spcBef>
              <a:buClr>
                <a:schemeClr val="accent2"/>
              </a:buClr>
              <a:buSzPct val="100000"/>
              <a:buChar char="•"/>
              <a:defRPr sz="2000">
                <a:solidFill>
                  <a:schemeClr val="accent1"/>
                </a:solidFill>
                <a:latin typeface="Georgia"/>
                <a:ea typeface="Georgia"/>
                <a:cs typeface="Georgia"/>
                <a:sym typeface="Georgia"/>
              </a:defRPr>
            </a:pPr>
            <a:r>
              <a:t>Medication/Allergies/Adverse Events</a:t>
            </a:r>
            <a:endParaRPr sz="2800"/>
          </a:p>
          <a:p>
            <a:pPr marL="342900" indent="-342900">
              <a:spcBef>
                <a:spcPts val="400"/>
              </a:spcBef>
              <a:buClr>
                <a:schemeClr val="accent2"/>
              </a:buClr>
              <a:buSzPct val="100000"/>
              <a:buChar char="•"/>
              <a:defRPr sz="2000">
                <a:solidFill>
                  <a:schemeClr val="accent1"/>
                </a:solidFill>
                <a:latin typeface="Georgia"/>
                <a:ea typeface="Georgia"/>
                <a:cs typeface="Georgia"/>
                <a:sym typeface="Georgia"/>
              </a:defRPr>
            </a:pPr>
            <a:r>
              <a:t>Outpatient Encounters</a:t>
            </a:r>
            <a:endParaRPr sz="2800"/>
          </a:p>
          <a:p>
            <a:pPr marL="342900" indent="-342900">
              <a:spcBef>
                <a:spcPts val="400"/>
              </a:spcBef>
              <a:buClr>
                <a:schemeClr val="accent2"/>
              </a:buClr>
              <a:buSzPct val="100000"/>
              <a:buChar char="•"/>
              <a:defRPr sz="2000">
                <a:solidFill>
                  <a:schemeClr val="accent1"/>
                </a:solidFill>
                <a:latin typeface="Georgia"/>
                <a:ea typeface="Georgia"/>
                <a:cs typeface="Georgia"/>
                <a:sym typeface="Georgia"/>
              </a:defRPr>
            </a:pPr>
            <a:r>
              <a:t>Health Concerns</a:t>
            </a:r>
          </a:p>
        </p:txBody>
      </p:sp>
      <p:sp>
        <p:nvSpPr>
          <p:cNvPr id="158" name="Slide Number Placeholder 4"/>
          <p:cNvSpPr txBox="1"/>
          <p:nvPr>
            <p:ph type="sldNum" sz="quarter" idx="2"/>
          </p:nvPr>
        </p:nvSpPr>
        <p:spPr>
          <a:xfrm>
            <a:off x="8693878" y="6211887"/>
            <a:ext cx="181836" cy="23927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9" name="Title 5"/>
          <p:cNvSpPr txBox="1"/>
          <p:nvPr>
            <p:ph type="title"/>
          </p:nvPr>
        </p:nvSpPr>
        <p:spPr>
          <a:prstGeom prst="rect">
            <a:avLst/>
          </a:prstGeom>
        </p:spPr>
        <p:txBody>
          <a:bodyPr/>
          <a:lstStyle>
            <a:lvl1pPr>
              <a:defRPr>
                <a:solidFill>
                  <a:schemeClr val="accent1"/>
                </a:solidFill>
              </a:defRPr>
            </a:lvl1pPr>
          </a:lstStyle>
          <a:p>
            <a:pPr/>
            <a:r>
              <a:t>What is in the FHIM</a:t>
            </a:r>
          </a:p>
        </p:txBody>
      </p:sp>
      <p:pic>
        <p:nvPicPr>
          <p:cNvPr id="160" name="Picture 6" descr="Picture 6"/>
          <p:cNvPicPr>
            <a:picLocks noChangeAspect="1"/>
          </p:cNvPicPr>
          <p:nvPr/>
        </p:nvPicPr>
        <p:blipFill>
          <a:blip r:embed="rId2">
            <a:extLst/>
          </a:blip>
          <a:srcRect l="16003" t="7357" r="16830" b="7535"/>
          <a:stretch>
            <a:fillRect/>
          </a:stretch>
        </p:blipFill>
        <p:spPr>
          <a:xfrm>
            <a:off x="3018681" y="4655463"/>
            <a:ext cx="1313237" cy="1556426"/>
          </a:xfrm>
          <a:prstGeom prst="rect">
            <a:avLst/>
          </a:prstGeom>
          <a:ln w="12700">
            <a:miter lim="400000"/>
          </a:ln>
          <a:effectLst>
            <a:outerShdw sx="100000" sy="100000" kx="0" ky="0" algn="b" rotWithShape="0" blurRad="127000" dist="38100" dir="2700000">
              <a:srgbClr val="000000">
                <a:alpha val="45000"/>
              </a:srgbClr>
            </a:outerShdw>
          </a:effectLst>
        </p:spPr>
      </p:pic>
      <p:sp>
        <p:nvSpPr>
          <p:cNvPr id="161" name="Content Placeholder 7"/>
          <p:cNvSpPr txBox="1"/>
          <p:nvPr/>
        </p:nvSpPr>
        <p:spPr>
          <a:xfrm>
            <a:off x="622300" y="1395530"/>
            <a:ext cx="8026400"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400"/>
              </a:spcBef>
              <a:defRPr sz="2000">
                <a:solidFill>
                  <a:schemeClr val="accent1"/>
                </a:solidFill>
                <a:latin typeface="Georgia"/>
                <a:ea typeface="Georgia"/>
                <a:cs typeface="Georgia"/>
                <a:sym typeface="Georgia"/>
              </a:defRPr>
            </a:lvl1pPr>
          </a:lstStyle>
          <a:p>
            <a:pPr/>
            <a:r>
              <a:t>The FHIM contains use case scenarios and data for providers and payers, as well as public health and regulatory agencies to build a better EHR.</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3" name="Title 1"/>
          <p:cNvSpPr txBox="1"/>
          <p:nvPr>
            <p:ph type="title"/>
          </p:nvPr>
        </p:nvSpPr>
        <p:spPr>
          <a:prstGeom prst="rect">
            <a:avLst/>
          </a:prstGeom>
        </p:spPr>
        <p:txBody>
          <a:bodyPr/>
          <a:lstStyle>
            <a:lvl1pPr>
              <a:defRPr b="1" sz="2600">
                <a:solidFill>
                  <a:srgbClr val="1D165A"/>
                </a:solidFill>
              </a:defRPr>
            </a:lvl1pPr>
          </a:lstStyle>
          <a:p>
            <a:pPr/>
            <a:r>
              <a:t>Standards &amp; Translations</a:t>
            </a:r>
          </a:p>
        </p:txBody>
      </p:sp>
      <p:pic>
        <p:nvPicPr>
          <p:cNvPr id="634" name="Picture 3" descr="Picture 3"/>
          <p:cNvPicPr>
            <a:picLocks noChangeAspect="1"/>
          </p:cNvPicPr>
          <p:nvPr/>
        </p:nvPicPr>
        <p:blipFill>
          <a:blip r:embed="rId3">
            <a:extLst/>
          </a:blip>
          <a:stretch>
            <a:fillRect/>
          </a:stretch>
        </p:blipFill>
        <p:spPr>
          <a:xfrm>
            <a:off x="127000" y="1701800"/>
            <a:ext cx="8559800" cy="4653756"/>
          </a:xfrm>
          <a:prstGeom prst="rect">
            <a:avLst/>
          </a:prstGeom>
          <a:ln w="12700">
            <a:miter lim="400000"/>
          </a:ln>
        </p:spPr>
      </p:pic>
      <p:sp>
        <p:nvSpPr>
          <p:cNvPr id="635" name="TextBox 2"/>
          <p:cNvSpPr txBox="1"/>
          <p:nvPr/>
        </p:nvSpPr>
        <p:spPr>
          <a:xfrm>
            <a:off x="5465135" y="893164"/>
            <a:ext cx="3678866" cy="1065187"/>
          </a:xfrm>
          <a:prstGeom prst="rect">
            <a:avLst/>
          </a:prstGeom>
          <a:solidFill>
            <a:srgbClr val="FFFF00"/>
          </a:solidFill>
          <a:ln w="12700">
            <a:miter lim="400000"/>
          </a:ln>
          <a:extLst>
            <a:ext uri="{C572A759-6A51-4108-AA02-DFA0A04FC94B}">
              <ma14:wrappingTextBoxFlag xmlns:ma14="http://schemas.microsoft.com/office/mac/drawingml/2011/main" val="1"/>
            </a:ext>
          </a:extLst>
        </p:spPr>
        <p:txBody>
          <a:bodyPr lIns="45719" rIns="45719">
            <a:spAutoFit/>
          </a:bodyPr>
          <a:lstStyle>
            <a:lvl1pPr>
              <a:defRPr sz="1000"/>
            </a:lvl1pPr>
          </a:lstStyle>
          <a:p>
            <a:pPr/>
            <a:r>
              <a:t>Charles I don’t know how to do comments. This is another ‘stage setting slide.  Most liked the slide but felt that Standards Convergence needs to read “Convergence of Standards”   Via the notes pages is where we can ‘tell the story’ and add in that there’s also a proliferation of standards / standards organizations to also cause us to have resources to always engage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Title 1"/>
          <p:cNvSpPr txBox="1"/>
          <p:nvPr>
            <p:ph type="title"/>
          </p:nvPr>
        </p:nvSpPr>
        <p:spPr>
          <a:prstGeom prst="rect">
            <a:avLst/>
          </a:prstGeom>
        </p:spPr>
        <p:txBody>
          <a:bodyPr/>
          <a:lstStyle/>
          <a:p>
            <a:pPr/>
            <a:r>
              <a:t>FHIM’s Model Driven Health Tools (MDHT)</a:t>
            </a:r>
          </a:p>
        </p:txBody>
      </p:sp>
      <p:sp>
        <p:nvSpPr>
          <p:cNvPr id="164" name="Slide Number Placeholder 3"/>
          <p:cNvSpPr txBox="1"/>
          <p:nvPr>
            <p:ph type="sldNum" sz="quarter" idx="2"/>
          </p:nvPr>
        </p:nvSpPr>
        <p:spPr>
          <a:xfrm>
            <a:off x="8700942" y="6629400"/>
            <a:ext cx="174772"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5" name="TextBox 6"/>
          <p:cNvSpPr txBox="1"/>
          <p:nvPr/>
        </p:nvSpPr>
        <p:spPr>
          <a:xfrm>
            <a:off x="4973778" y="1629835"/>
            <a:ext cx="415640" cy="26425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rgbClr val="FF0000"/>
                </a:solidFill>
              </a:defRPr>
            </a:lvl1pPr>
          </a:lstStyle>
          <a:p>
            <a:pPr/>
            <a:r>
              <a:t>*</a:t>
            </a:r>
          </a:p>
        </p:txBody>
      </p:sp>
      <p:sp>
        <p:nvSpPr>
          <p:cNvPr id="166" name="Content Placeholder 7"/>
          <p:cNvSpPr txBox="1"/>
          <p:nvPr>
            <p:ph type="body" idx="1"/>
          </p:nvPr>
        </p:nvSpPr>
        <p:spPr>
          <a:xfrm>
            <a:off x="654821" y="952498"/>
            <a:ext cx="7620001" cy="4851403"/>
          </a:xfrm>
          <a:prstGeom prst="rect">
            <a:avLst/>
          </a:prstGeom>
        </p:spPr>
        <p:txBody>
          <a:bodyPr/>
          <a:lstStyle/>
          <a:p>
            <a:pPr lvl="2" marL="1051560" indent="-210311" defTabSz="841247">
              <a:spcBef>
                <a:spcPts val="500"/>
              </a:spcBef>
              <a:buClr>
                <a:srgbClr val="808080"/>
              </a:buClr>
              <a:defRPr sz="2208"/>
            </a:pPr>
          </a:p>
          <a:p>
            <a:pPr marL="315468" indent="-315468" defTabSz="841247">
              <a:defRPr sz="2576"/>
            </a:pPr>
            <a:r>
              <a:t>Model Driven Health Tools (MDHT) reference and rely on models like the FHIM to create:</a:t>
            </a:r>
          </a:p>
          <a:p>
            <a:pPr lvl="1" marL="893826" indent="-473202" defTabSz="841247">
              <a:buClr>
                <a:schemeClr val="accent1"/>
              </a:buClr>
              <a:buAutoNum type="arabicPeriod" startAt="1"/>
              <a:defRPr sz="2576"/>
            </a:pPr>
            <a:r>
              <a:t>Callable Application Programmer’s Interfaces (API)</a:t>
            </a:r>
          </a:p>
          <a:p>
            <a:pPr lvl="1" marL="893826" indent="-473202" defTabSz="841247">
              <a:buClr>
                <a:schemeClr val="accent1"/>
              </a:buClr>
              <a:buAutoNum type="arabicPeriod" startAt="1"/>
              <a:defRPr sz="2576"/>
            </a:pPr>
            <a:r>
              <a:t>Wire implements, e.g. XSD Schematrons</a:t>
            </a:r>
          </a:p>
          <a:p>
            <a:pPr lvl="1" marL="893826" indent="-473202" defTabSz="841247">
              <a:buClr>
                <a:schemeClr val="accent1"/>
              </a:buClr>
              <a:buAutoNum type="arabicPeriod" startAt="1"/>
              <a:defRPr sz="2576"/>
            </a:pPr>
            <a:r>
              <a:t>Test harnesses</a:t>
            </a:r>
          </a:p>
          <a:p>
            <a:pPr lvl="1" marL="893826" indent="-473202" defTabSz="841247">
              <a:buClr>
                <a:schemeClr val="accent1"/>
              </a:buClr>
              <a:buAutoNum type="arabicPeriod" startAt="1"/>
              <a:defRPr sz="2576"/>
            </a:pPr>
            <a:r>
              <a:t>Implementation guides, e.g.</a:t>
            </a:r>
          </a:p>
          <a:p>
            <a:pPr lvl="2" marL="1051560" indent="-210311" defTabSz="841247">
              <a:spcBef>
                <a:spcPts val="500"/>
              </a:spcBef>
              <a:buClr>
                <a:srgbClr val="808080"/>
              </a:buClr>
              <a:defRPr sz="2208"/>
            </a:pPr>
            <a:r>
              <a:t>Can normalize FHIR across all the different profiles currently being hand crafted so implementations are as consistent as they are fast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Title 5"/>
          <p:cNvSpPr txBox="1"/>
          <p:nvPr>
            <p:ph type="title"/>
          </p:nvPr>
        </p:nvSpPr>
        <p:spPr>
          <a:xfrm>
            <a:off x="1447800" y="99617"/>
            <a:ext cx="7696200" cy="1143001"/>
          </a:xfrm>
          <a:prstGeom prst="rect">
            <a:avLst/>
          </a:prstGeom>
        </p:spPr>
        <p:txBody>
          <a:bodyPr/>
          <a:lstStyle>
            <a:lvl1pPr>
              <a:defRPr b="1" sz="2600"/>
            </a:lvl1pPr>
          </a:lstStyle>
          <a:p>
            <a:pPr/>
            <a:r>
              <a:t>FHIM Start Up / Value</a:t>
            </a:r>
          </a:p>
        </p:txBody>
      </p:sp>
      <p:sp>
        <p:nvSpPr>
          <p:cNvPr id="169" name="Content Placeholder 7"/>
          <p:cNvSpPr txBox="1"/>
          <p:nvPr>
            <p:ph type="body" idx="1"/>
          </p:nvPr>
        </p:nvSpPr>
        <p:spPr>
          <a:xfrm>
            <a:off x="284081" y="1282546"/>
            <a:ext cx="8519677" cy="4416493"/>
          </a:xfrm>
          <a:prstGeom prst="rect">
            <a:avLst/>
          </a:prstGeom>
        </p:spPr>
        <p:txBody>
          <a:bodyPr/>
          <a:lstStyle/>
          <a:p>
            <a:pPr marL="325754" indent="-325754" defTabSz="868680">
              <a:spcBef>
                <a:spcPts val="500"/>
              </a:spcBef>
              <a:defRPr sz="2280">
                <a:latin typeface="+mj-lt"/>
                <a:ea typeface="+mj-ea"/>
                <a:cs typeface="+mj-cs"/>
                <a:sym typeface="Calibri"/>
              </a:defRPr>
            </a:pPr>
            <a:r>
              <a:t>FHIM was initiated in 2009 in response to ARRA / Hitech mandate whereas options (HL7 RIM / CIMI) were not able to meet federal partner’s needs</a:t>
            </a:r>
          </a:p>
          <a:p>
            <a:pPr marL="325754" indent="-325754" defTabSz="868680">
              <a:spcBef>
                <a:spcPts val="500"/>
              </a:spcBef>
              <a:defRPr sz="2280">
                <a:latin typeface="+mj-lt"/>
                <a:ea typeface="+mj-ea"/>
                <a:cs typeface="+mj-cs"/>
                <a:sym typeface="Calibri"/>
              </a:defRPr>
            </a:pPr>
            <a:r>
              <a:t>Through the collaboration of federal partners and under the oversight of the FHA, FHIM is governed </a:t>
            </a:r>
          </a:p>
          <a:p>
            <a:pPr marL="325754" indent="-325754" defTabSz="868680">
              <a:spcBef>
                <a:spcPts val="500"/>
              </a:spcBef>
              <a:defRPr sz="2280">
                <a:latin typeface="+mj-lt"/>
                <a:ea typeface="+mj-ea"/>
                <a:cs typeface="+mj-cs"/>
                <a:sym typeface="Calibri"/>
              </a:defRPr>
            </a:pPr>
            <a:r>
              <a:t>An authoritative and consistent source to support the exchange of health information</a:t>
            </a:r>
          </a:p>
          <a:p>
            <a:pPr lvl="1" marL="705802" indent="-271462" defTabSz="868680">
              <a:spcBef>
                <a:spcPts val="400"/>
              </a:spcBef>
              <a:buClr>
                <a:srgbClr val="C00000"/>
              </a:buClr>
              <a:defRPr sz="1900">
                <a:latin typeface="+mj-lt"/>
                <a:ea typeface="+mj-ea"/>
                <a:cs typeface="+mj-cs"/>
                <a:sym typeface="Calibri"/>
              </a:defRPr>
            </a:pPr>
            <a:r>
              <a:t>Logical Information Model of Health Data developed in collaboration with the federal agency experts</a:t>
            </a:r>
            <a:endParaRPr sz="2280"/>
          </a:p>
          <a:p>
            <a:pPr lvl="1" marL="705802" indent="-271462" defTabSz="868680">
              <a:spcBef>
                <a:spcPts val="400"/>
              </a:spcBef>
              <a:buClr>
                <a:srgbClr val="C00000"/>
              </a:buClr>
              <a:defRPr sz="1900">
                <a:latin typeface="+mj-lt"/>
                <a:ea typeface="+mj-ea"/>
                <a:cs typeface="+mj-cs"/>
                <a:sym typeface="Calibri"/>
              </a:defRPr>
            </a:pPr>
            <a:r>
              <a:t>Harmonizes content (information, terminologies and value sets) across federal partners and standards organizations so standards-based solutions work as intended</a:t>
            </a:r>
            <a:endParaRPr sz="2280"/>
          </a:p>
          <a:p>
            <a:pPr lvl="1" marL="705802" indent="-271462" defTabSz="868680">
              <a:spcBef>
                <a:spcPts val="400"/>
              </a:spcBef>
              <a:buClr>
                <a:srgbClr val="C00000"/>
              </a:buClr>
              <a:defRPr sz="1900">
                <a:latin typeface="+mj-lt"/>
                <a:ea typeface="+mj-ea"/>
                <a:cs typeface="+mj-cs"/>
                <a:sym typeface="Calibri"/>
              </a:defRPr>
            </a:pPr>
            <a:r>
              <a:t>Platform independence facilitates modeling once, applying anywhere</a:t>
            </a:r>
          </a:p>
        </p:txBody>
      </p:sp>
      <p:sp>
        <p:nvSpPr>
          <p:cNvPr id="170" name="Slide Number Placeholder 4"/>
          <p:cNvSpPr txBox="1"/>
          <p:nvPr>
            <p:ph type="sldNum" sz="quarter" idx="2"/>
          </p:nvPr>
        </p:nvSpPr>
        <p:spPr>
          <a:xfrm>
            <a:off x="8693878" y="6211887"/>
            <a:ext cx="181836" cy="23927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Title 1"/>
          <p:cNvSpPr txBox="1"/>
          <p:nvPr>
            <p:ph type="title"/>
          </p:nvPr>
        </p:nvSpPr>
        <p:spPr>
          <a:prstGeom prst="rect">
            <a:avLst/>
          </a:prstGeom>
        </p:spPr>
        <p:txBody>
          <a:bodyPr/>
          <a:lstStyle>
            <a:lvl1pPr>
              <a:defRPr b="1"/>
            </a:lvl1pPr>
          </a:lstStyle>
          <a:p>
            <a:pPr/>
            <a:r>
              <a:t>FHIM Value:  External Review</a:t>
            </a:r>
          </a:p>
        </p:txBody>
      </p:sp>
      <p:sp>
        <p:nvSpPr>
          <p:cNvPr id="173" name="Text Placeholder 2"/>
          <p:cNvSpPr txBox="1"/>
          <p:nvPr>
            <p:ph type="body" idx="1"/>
          </p:nvPr>
        </p:nvSpPr>
        <p:spPr>
          <a:xfrm>
            <a:off x="717924" y="1636059"/>
            <a:ext cx="7620001" cy="4020673"/>
          </a:xfrm>
          <a:prstGeom prst="rect">
            <a:avLst/>
          </a:prstGeom>
        </p:spPr>
        <p:txBody>
          <a:bodyPr/>
          <a:lstStyle/>
          <a:p>
            <a:pPr marL="305180" indent="-305180" defTabSz="813816">
              <a:defRPr sz="1958">
                <a:solidFill>
                  <a:schemeClr val="accent1"/>
                </a:solidFill>
                <a:latin typeface="+mj-lt"/>
                <a:ea typeface="+mj-ea"/>
                <a:cs typeface="+mj-cs"/>
                <a:sym typeface="Calibri"/>
              </a:defRPr>
            </a:pPr>
            <a:r>
              <a:t>The Open Group’s “Enhancing HIE with the FHIM” Report (April 2015)  commends the FHIM for: </a:t>
            </a:r>
          </a:p>
          <a:p>
            <a:pPr lvl="1" marL="661225" indent="-254317" defTabSz="813816">
              <a:buClr>
                <a:schemeClr val="accent1"/>
              </a:buClr>
              <a:buFont typeface="Arial"/>
              <a:defRPr sz="1958">
                <a:solidFill>
                  <a:schemeClr val="accent1"/>
                </a:solidFill>
                <a:latin typeface="+mj-lt"/>
                <a:ea typeface="+mj-ea"/>
                <a:cs typeface="+mj-cs"/>
                <a:sym typeface="Calibri"/>
              </a:defRPr>
            </a:pPr>
            <a:r>
              <a:t>Cataloging key shared information exchange needs based on actual scenarios provided by 20 federal partners in a structured model populated with consensus-based industry standards</a:t>
            </a:r>
          </a:p>
          <a:p>
            <a:pPr lvl="1" marL="661225" indent="-254317" defTabSz="813816">
              <a:buClr>
                <a:schemeClr val="accent1"/>
              </a:buClr>
              <a:buFont typeface="Arial"/>
              <a:defRPr sz="1958">
                <a:solidFill>
                  <a:schemeClr val="accent1"/>
                </a:solidFill>
                <a:latin typeface="+mj-lt"/>
                <a:ea typeface="+mj-ea"/>
                <a:cs typeface="+mj-cs"/>
                <a:sym typeface="Calibri"/>
              </a:defRPr>
            </a:pPr>
            <a:r>
              <a:t>Documenting the model building processes which is key to building understanding, confidence, and support</a:t>
            </a:r>
          </a:p>
          <a:p>
            <a:pPr lvl="1" marL="661225" indent="-254317" defTabSz="813816">
              <a:buClr>
                <a:schemeClr val="accent1"/>
              </a:buClr>
              <a:buFont typeface="Arial"/>
              <a:defRPr sz="1958">
                <a:solidFill>
                  <a:schemeClr val="accent1"/>
                </a:solidFill>
                <a:latin typeface="+mj-lt"/>
                <a:ea typeface="+mj-ea"/>
                <a:cs typeface="+mj-cs"/>
                <a:sym typeface="Calibri"/>
              </a:defRPr>
            </a:pPr>
            <a:r>
              <a:t>According to the Open Group Healthcare Forum, “Relating the FHIM to other major efforts to achieve healthcare interoperability can be an important step in helping to enable The Open Group vision of Boundaryless Information Flow.”</a:t>
            </a:r>
          </a:p>
        </p:txBody>
      </p:sp>
      <p:sp>
        <p:nvSpPr>
          <p:cNvPr id="174" name="Slide Number Placeholder 3"/>
          <p:cNvSpPr txBox="1"/>
          <p:nvPr>
            <p:ph type="sldNum" sz="quarter" idx="2"/>
          </p:nvPr>
        </p:nvSpPr>
        <p:spPr>
          <a:xfrm>
            <a:off x="8693878" y="6211887"/>
            <a:ext cx="181836" cy="23927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Title 1"/>
          <p:cNvSpPr txBox="1"/>
          <p:nvPr>
            <p:ph type="title"/>
          </p:nvPr>
        </p:nvSpPr>
        <p:spPr>
          <a:prstGeom prst="rect">
            <a:avLst/>
          </a:prstGeom>
        </p:spPr>
        <p:txBody>
          <a:bodyPr/>
          <a:lstStyle>
            <a:lvl1pPr>
              <a:defRPr b="1" sz="2600">
                <a:solidFill>
                  <a:srgbClr val="1D165A"/>
                </a:solidFill>
              </a:defRPr>
            </a:lvl1pPr>
          </a:lstStyle>
          <a:p>
            <a:pPr/>
            <a:r>
              <a:t>FHIM Value:  Drivers &amp; Contributors</a:t>
            </a:r>
          </a:p>
        </p:txBody>
      </p:sp>
      <p:sp>
        <p:nvSpPr>
          <p:cNvPr id="177" name="Content Placeholder 2"/>
          <p:cNvSpPr txBox="1"/>
          <p:nvPr>
            <p:ph type="body" idx="1"/>
          </p:nvPr>
        </p:nvSpPr>
        <p:spPr>
          <a:xfrm>
            <a:off x="905516" y="1170977"/>
            <a:ext cx="8166756" cy="5204186"/>
          </a:xfrm>
          <a:prstGeom prst="rect">
            <a:avLst/>
          </a:prstGeom>
        </p:spPr>
        <p:txBody>
          <a:bodyPr/>
          <a:lstStyle/>
          <a:p>
            <a:pPr marL="332613" indent="-332613" defTabSz="886968">
              <a:spcBef>
                <a:spcPts val="500"/>
              </a:spcBef>
              <a:defRPr sz="2328"/>
            </a:pPr>
            <a:r>
              <a:t>Federal Partners, including, but not limited to: </a:t>
            </a:r>
          </a:p>
          <a:p>
            <a:pPr lvl="1" marL="720661" indent="-277177" defTabSz="886968">
              <a:spcBef>
                <a:spcPts val="500"/>
              </a:spcBef>
              <a:buClr>
                <a:schemeClr val="accent1"/>
              </a:buClr>
              <a:defRPr sz="2328"/>
            </a:pPr>
            <a:r>
              <a:t>VA Health Business Information Model</a:t>
            </a:r>
          </a:p>
          <a:p>
            <a:pPr lvl="1" marL="720661" indent="-277177" defTabSz="886968">
              <a:spcBef>
                <a:spcPts val="500"/>
              </a:spcBef>
              <a:buClr>
                <a:schemeClr val="accent1"/>
              </a:buClr>
              <a:defRPr sz="2328"/>
            </a:pPr>
            <a:r>
              <a:t>SSA and CMS identity, person and other initiatives</a:t>
            </a:r>
          </a:p>
          <a:p>
            <a:pPr lvl="1" marL="720661" indent="-277177" defTabSz="886968">
              <a:spcBef>
                <a:spcPts val="500"/>
              </a:spcBef>
              <a:buClr>
                <a:schemeClr val="accent1"/>
              </a:buClr>
              <a:defRPr sz="2328"/>
            </a:pPr>
            <a:r>
              <a:t>CDC community/public-health initiative</a:t>
            </a:r>
          </a:p>
          <a:p>
            <a:pPr lvl="1" marL="720661" indent="-277177" defTabSz="886968">
              <a:spcBef>
                <a:spcPts val="500"/>
              </a:spcBef>
              <a:buClr>
                <a:schemeClr val="accent1"/>
              </a:buClr>
              <a:defRPr sz="2328"/>
            </a:pPr>
            <a:r>
              <a:t>NCI Cancer Informatics Program</a:t>
            </a:r>
          </a:p>
          <a:p>
            <a:pPr lvl="1" marL="720661" indent="-277177" defTabSz="886968">
              <a:spcBef>
                <a:spcPts val="500"/>
              </a:spcBef>
              <a:buClr>
                <a:schemeClr val="accent1"/>
              </a:buClr>
              <a:defRPr sz="2328"/>
            </a:pPr>
            <a:r>
              <a:t>FDA Data Standards Program</a:t>
            </a:r>
          </a:p>
          <a:p>
            <a:pPr marL="332613" indent="-332613" defTabSz="886968">
              <a:spcBef>
                <a:spcPts val="500"/>
              </a:spcBef>
              <a:defRPr sz="2328"/>
            </a:pPr>
            <a:r>
              <a:t>Federal Standards Committees</a:t>
            </a:r>
          </a:p>
          <a:p>
            <a:pPr marL="332613" indent="-332613" defTabSz="886968">
              <a:spcBef>
                <a:spcPts val="500"/>
              </a:spcBef>
              <a:defRPr sz="2328"/>
            </a:pPr>
            <a:r>
              <a:t>Clinical Information Modelling Initiative (CIMI) </a:t>
            </a:r>
          </a:p>
          <a:p>
            <a:pPr marL="332613" indent="-332613" defTabSz="886968">
              <a:spcBef>
                <a:spcPts val="500"/>
              </a:spcBef>
              <a:defRPr sz="2328"/>
            </a:pPr>
            <a:r>
              <a:t>Standards Organizations, including, but not limited to:</a:t>
            </a:r>
          </a:p>
          <a:p>
            <a:pPr lvl="1" marL="720661" indent="-277177" defTabSz="886968">
              <a:spcBef>
                <a:spcPts val="500"/>
              </a:spcBef>
              <a:buClr>
                <a:schemeClr val="accent1"/>
              </a:buClr>
              <a:defRPr sz="2328"/>
            </a:pPr>
            <a:r>
              <a:t>HL7, ASTM, NCPDP, RxNorm,</a:t>
            </a:r>
          </a:p>
          <a:p>
            <a:pPr lvl="1" marL="720661" indent="-277177" defTabSz="886968">
              <a:spcBef>
                <a:spcPts val="500"/>
              </a:spcBef>
              <a:buClr>
                <a:schemeClr val="accent1"/>
              </a:buClr>
              <a:defRPr sz="2328"/>
            </a:pPr>
            <a:r>
              <a:t>HITSP, DICOM, X12</a:t>
            </a:r>
          </a:p>
          <a:p>
            <a:pPr marL="332613" indent="-332613" defTabSz="886968">
              <a:spcBef>
                <a:spcPts val="500"/>
              </a:spcBef>
              <a:defRPr sz="2328"/>
            </a:pPr>
            <a:r>
              <a:t>Standards and Interoperability (S&amp;I) Framework Initiatives</a:t>
            </a:r>
          </a:p>
        </p:txBody>
      </p:sp>
      <p:sp>
        <p:nvSpPr>
          <p:cNvPr id="178" name="Slide Number Placeholder 3"/>
          <p:cNvSpPr txBox="1"/>
          <p:nvPr>
            <p:ph type="sldNum" sz="quarter" idx="2"/>
          </p:nvPr>
        </p:nvSpPr>
        <p:spPr>
          <a:xfrm>
            <a:off x="8700942" y="6629400"/>
            <a:ext cx="174772" cy="22698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Title 1"/>
          <p:cNvSpPr txBox="1"/>
          <p:nvPr>
            <p:ph type="title"/>
          </p:nvPr>
        </p:nvSpPr>
        <p:spPr>
          <a:prstGeom prst="rect">
            <a:avLst/>
          </a:prstGeom>
        </p:spPr>
        <p:txBody>
          <a:bodyPr/>
          <a:lstStyle>
            <a:lvl1pPr>
              <a:defRPr b="1"/>
            </a:lvl1pPr>
          </a:lstStyle>
          <a:p>
            <a:pPr/>
            <a:r>
              <a:t>FHIM Value:  Alignment</a:t>
            </a:r>
          </a:p>
        </p:txBody>
      </p:sp>
      <p:sp>
        <p:nvSpPr>
          <p:cNvPr id="181" name="Text Placeholder 2"/>
          <p:cNvSpPr txBox="1"/>
          <p:nvPr>
            <p:ph type="body" idx="1"/>
          </p:nvPr>
        </p:nvSpPr>
        <p:spPr>
          <a:xfrm>
            <a:off x="699993" y="1210235"/>
            <a:ext cx="7620001" cy="4908177"/>
          </a:xfrm>
          <a:prstGeom prst="rect">
            <a:avLst/>
          </a:prstGeom>
        </p:spPr>
        <p:txBody>
          <a:bodyPr/>
          <a:lstStyle/>
          <a:p>
            <a:pPr>
              <a:spcBef>
                <a:spcPts val="500"/>
              </a:spcBef>
              <a:defRPr sz="2400">
                <a:solidFill>
                  <a:schemeClr val="accent1"/>
                </a:solidFill>
                <a:latin typeface="+mj-lt"/>
                <a:ea typeface="+mj-ea"/>
                <a:cs typeface="+mj-cs"/>
                <a:sym typeface="Calibri"/>
              </a:defRPr>
            </a:pPr>
            <a:r>
              <a:t>FHIM keeps pace with advances in</a:t>
            </a:r>
          </a:p>
          <a:p>
            <a:pPr lvl="1">
              <a:spcBef>
                <a:spcPts val="500"/>
              </a:spcBef>
              <a:buClr>
                <a:schemeClr val="accent1"/>
              </a:buClr>
              <a:buFont typeface="Arial"/>
              <a:defRPr sz="2400">
                <a:solidFill>
                  <a:schemeClr val="accent1"/>
                </a:solidFill>
                <a:latin typeface="+mj-lt"/>
                <a:ea typeface="+mj-ea"/>
                <a:cs typeface="+mj-cs"/>
                <a:sym typeface="Calibri"/>
              </a:defRPr>
            </a:pPr>
            <a:r>
              <a:t>Standards &amp; Terminologies</a:t>
            </a:r>
          </a:p>
          <a:p>
            <a:pPr lvl="2">
              <a:buClr>
                <a:srgbClr val="808080"/>
              </a:buClr>
              <a:defRPr>
                <a:solidFill>
                  <a:schemeClr val="accent1"/>
                </a:solidFill>
                <a:latin typeface="+mj-lt"/>
                <a:ea typeface="+mj-ea"/>
                <a:cs typeface="+mj-cs"/>
                <a:sym typeface="Calibri"/>
              </a:defRPr>
            </a:pPr>
            <a:r>
              <a:t>Examples: HL7, SNOMED, LOINC, RxNorm, NCPDP, etc.</a:t>
            </a:r>
          </a:p>
          <a:p>
            <a:pPr lvl="1">
              <a:spcBef>
                <a:spcPts val="500"/>
              </a:spcBef>
              <a:buClr>
                <a:schemeClr val="accent1"/>
              </a:buClr>
              <a:buFont typeface="Arial"/>
              <a:defRPr sz="2400">
                <a:solidFill>
                  <a:schemeClr val="accent1"/>
                </a:solidFill>
                <a:latin typeface="+mj-lt"/>
                <a:ea typeface="+mj-ea"/>
                <a:cs typeface="+mj-cs"/>
                <a:sym typeface="Calibri"/>
              </a:defRPr>
            </a:pPr>
            <a:r>
              <a:t>Implementation Resources</a:t>
            </a:r>
          </a:p>
          <a:p>
            <a:pPr lvl="2">
              <a:buClr>
                <a:srgbClr val="808080"/>
              </a:buClr>
              <a:defRPr>
                <a:solidFill>
                  <a:schemeClr val="accent1"/>
                </a:solidFill>
                <a:latin typeface="+mj-lt"/>
                <a:ea typeface="+mj-ea"/>
                <a:cs typeface="+mj-cs"/>
                <a:sym typeface="Calibri"/>
              </a:defRPr>
            </a:pPr>
            <a:r>
              <a:t>Examples: FHIR, C-CDA, etc. </a:t>
            </a:r>
          </a:p>
          <a:p>
            <a:pPr lvl="1">
              <a:spcBef>
                <a:spcPts val="500"/>
              </a:spcBef>
              <a:buClr>
                <a:schemeClr val="accent1"/>
              </a:buClr>
              <a:buFont typeface="Arial"/>
              <a:defRPr sz="2400">
                <a:solidFill>
                  <a:schemeClr val="accent1"/>
                </a:solidFill>
                <a:latin typeface="+mj-lt"/>
                <a:ea typeface="+mj-ea"/>
                <a:cs typeface="+mj-cs"/>
                <a:sym typeface="Calibri"/>
              </a:defRPr>
            </a:pPr>
            <a:r>
              <a:t>ONC sponsored initiatives </a:t>
            </a:r>
          </a:p>
          <a:p>
            <a:pPr lvl="2">
              <a:buClr>
                <a:srgbClr val="808080"/>
              </a:buClr>
              <a:defRPr>
                <a:solidFill>
                  <a:schemeClr val="accent1"/>
                </a:solidFill>
                <a:latin typeface="+mj-lt"/>
                <a:ea typeface="+mj-ea"/>
                <a:cs typeface="+mj-cs"/>
                <a:sym typeface="Calibri"/>
              </a:defRPr>
            </a:pPr>
            <a:r>
              <a:t>Examples: CQF, SDC, DAF</a:t>
            </a:r>
          </a:p>
          <a:p>
            <a:pPr lvl="1">
              <a:spcBef>
                <a:spcPts val="500"/>
              </a:spcBef>
              <a:buClr>
                <a:schemeClr val="accent1"/>
              </a:buClr>
              <a:buFont typeface="Arial"/>
              <a:defRPr sz="2400">
                <a:solidFill>
                  <a:schemeClr val="accent1"/>
                </a:solidFill>
                <a:latin typeface="+mj-lt"/>
                <a:ea typeface="+mj-ea"/>
                <a:cs typeface="+mj-cs"/>
                <a:sym typeface="Calibri"/>
              </a:defRPr>
            </a:pPr>
            <a:r>
              <a:t>Tooling</a:t>
            </a:r>
          </a:p>
          <a:p>
            <a:pPr lvl="2">
              <a:buClr>
                <a:srgbClr val="808080"/>
              </a:buClr>
              <a:defRPr>
                <a:solidFill>
                  <a:schemeClr val="accent1"/>
                </a:solidFill>
                <a:latin typeface="+mj-lt"/>
                <a:ea typeface="+mj-ea"/>
                <a:cs typeface="+mj-cs"/>
                <a:sym typeface="Calibri"/>
              </a:defRPr>
            </a:pPr>
            <a:r>
              <a:t>IBM RSA, Sparx EA, </a:t>
            </a:r>
          </a:p>
          <a:p>
            <a:pPr lvl="2">
              <a:buClr>
                <a:srgbClr val="808080"/>
              </a:buClr>
              <a:defRPr>
                <a:solidFill>
                  <a:schemeClr val="accent1"/>
                </a:solidFill>
                <a:latin typeface="+mj-lt"/>
                <a:ea typeface="+mj-ea"/>
                <a:cs typeface="+mj-cs"/>
                <a:sym typeface="Calibri"/>
              </a:defRPr>
            </a:pPr>
            <a:r>
              <a:t>MDHT:  Recently engaged; partnership extends utility to implementations </a:t>
            </a:r>
          </a:p>
          <a:p>
            <a:pPr lvl="2">
              <a:buClr>
                <a:srgbClr val="808080"/>
              </a:buClr>
              <a:defRPr>
                <a:solidFill>
                  <a:schemeClr val="accent1"/>
                </a:solidFill>
                <a:latin typeface="+mj-lt"/>
                <a:ea typeface="+mj-ea"/>
                <a:cs typeface="+mj-cs"/>
                <a:sym typeface="Calibri"/>
              </a:defRPr>
            </a:pPr>
            <a:r>
              <a:t>NLM Value Set Authority Center (VSAC</a:t>
            </a:r>
            <a:r>
              <a:rPr>
                <a:solidFill>
                  <a:srgbClr val="21315C"/>
                </a:solidFill>
                <a:latin typeface="Georgia"/>
                <a:ea typeface="Georgia"/>
                <a:cs typeface="Georgia"/>
                <a:sym typeface="Georgia"/>
              </a:rPr>
              <a:t>)</a:t>
            </a:r>
          </a:p>
        </p:txBody>
      </p:sp>
      <p:sp>
        <p:nvSpPr>
          <p:cNvPr id="182" name="Slide Number Placeholder 3"/>
          <p:cNvSpPr txBox="1"/>
          <p:nvPr>
            <p:ph type="sldNum" sz="quarter" idx="2"/>
          </p:nvPr>
        </p:nvSpPr>
        <p:spPr>
          <a:xfrm>
            <a:off x="8693878" y="6211887"/>
            <a:ext cx="181836" cy="23927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nk Presentation">
  <a:themeElements>
    <a:clrScheme name="Blank Presentation">
      <a:dk1>
        <a:srgbClr val="000000"/>
      </a:dk1>
      <a:lt1>
        <a:srgbClr val="FFFFFF"/>
      </a:lt1>
      <a:dk2>
        <a:srgbClr val="A7A7A7"/>
      </a:dk2>
      <a:lt2>
        <a:srgbClr val="535353"/>
      </a:lt2>
      <a:accent1>
        <a:srgbClr val="013F80"/>
      </a:accent1>
      <a:accent2>
        <a:srgbClr val="C10A25"/>
      </a:accent2>
      <a:accent3>
        <a:srgbClr val="E6AB20"/>
      </a:accent3>
      <a:accent4>
        <a:srgbClr val="707070"/>
      </a:accent4>
      <a:accent5>
        <a:srgbClr val="0074AC"/>
      </a:accent5>
      <a:accent6>
        <a:srgbClr val="DF6521"/>
      </a:accent6>
      <a:hlink>
        <a:srgbClr val="0000FF"/>
      </a:hlink>
      <a:folHlink>
        <a:srgbClr val="FF00FF"/>
      </a:folHlink>
    </a:clrScheme>
    <a:fontScheme name="Blank Presentation">
      <a:majorFont>
        <a:latin typeface="Calibri"/>
        <a:ea typeface="Calibri"/>
        <a:cs typeface="Calibri"/>
      </a:majorFont>
      <a:minorFont>
        <a:latin typeface="Helvetica"/>
        <a:ea typeface="Helvetica"/>
        <a:cs typeface="Helvetica"/>
      </a:minorFont>
    </a:fontScheme>
    <a:fmtScheme name="Blank Presentat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nk Presentation">
  <a:themeElements>
    <a:clrScheme name="Blank Presentation">
      <a:dk1>
        <a:srgbClr val="000000"/>
      </a:dk1>
      <a:lt1>
        <a:srgbClr val="FFFFFF"/>
      </a:lt1>
      <a:dk2>
        <a:srgbClr val="A7A7A7"/>
      </a:dk2>
      <a:lt2>
        <a:srgbClr val="535353"/>
      </a:lt2>
      <a:accent1>
        <a:srgbClr val="013F80"/>
      </a:accent1>
      <a:accent2>
        <a:srgbClr val="C10A25"/>
      </a:accent2>
      <a:accent3>
        <a:srgbClr val="E6AB20"/>
      </a:accent3>
      <a:accent4>
        <a:srgbClr val="707070"/>
      </a:accent4>
      <a:accent5>
        <a:srgbClr val="0074AC"/>
      </a:accent5>
      <a:accent6>
        <a:srgbClr val="DF6521"/>
      </a:accent6>
      <a:hlink>
        <a:srgbClr val="0000FF"/>
      </a:hlink>
      <a:folHlink>
        <a:srgbClr val="FF00FF"/>
      </a:folHlink>
    </a:clrScheme>
    <a:fontScheme name="Blank Presentation">
      <a:majorFont>
        <a:latin typeface="Calibri"/>
        <a:ea typeface="Calibri"/>
        <a:cs typeface="Calibri"/>
      </a:majorFont>
      <a:minorFont>
        <a:latin typeface="Helvetica"/>
        <a:ea typeface="Helvetica"/>
        <a:cs typeface="Helvetica"/>
      </a:minorFont>
    </a:fontScheme>
    <a:fmtScheme name="Blank Presentat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