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media/image2.jpeg" ContentType="image/jpeg"/>
  <Override PartName="/ppt/media/image3.jpeg" ContentType="image/jpeg"/>
  <Override PartName="/ppt/media/image4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40639" indent="40639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1pPr>
    <a:lvl2pPr marL="0" marR="40639" indent="40639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2pPr>
    <a:lvl3pPr marL="0" marR="40639" indent="40639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3pPr>
    <a:lvl4pPr marL="0" marR="40639" indent="40639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4pPr>
    <a:lvl5pPr marL="0" marR="40639" indent="40639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5pPr>
    <a:lvl6pPr marL="0" marR="40639" indent="40639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6pPr>
    <a:lvl7pPr marL="0" marR="40639" indent="40639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7pPr>
    <a:lvl8pPr marL="0" marR="40639" indent="40639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8pPr>
    <a:lvl9pPr marL="0" marR="40639" indent="40639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hape 9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+mn-lt"/>
        <a:ea typeface="+mn-ea"/>
        <a:cs typeface="+mn-cs"/>
        <a:sym typeface="Lucida Grande"/>
      </a:defRPr>
    </a:lvl1pPr>
    <a:lvl2pPr indent="228600" defTabSz="584200" latinLnBrk="0">
      <a:defRPr sz="2200">
        <a:latin typeface="+mn-lt"/>
        <a:ea typeface="+mn-ea"/>
        <a:cs typeface="+mn-cs"/>
        <a:sym typeface="Lucida Grande"/>
      </a:defRPr>
    </a:lvl2pPr>
    <a:lvl3pPr indent="457200" defTabSz="584200" latinLnBrk="0">
      <a:defRPr sz="2200">
        <a:latin typeface="+mn-lt"/>
        <a:ea typeface="+mn-ea"/>
        <a:cs typeface="+mn-cs"/>
        <a:sym typeface="Lucida Grande"/>
      </a:defRPr>
    </a:lvl3pPr>
    <a:lvl4pPr indent="685800" defTabSz="584200" latinLnBrk="0">
      <a:defRPr sz="2200">
        <a:latin typeface="+mn-lt"/>
        <a:ea typeface="+mn-ea"/>
        <a:cs typeface="+mn-cs"/>
        <a:sym typeface="Lucida Grande"/>
      </a:defRPr>
    </a:lvl4pPr>
    <a:lvl5pPr indent="914400" defTabSz="584200" latinLnBrk="0">
      <a:defRPr sz="2200">
        <a:latin typeface="+mn-lt"/>
        <a:ea typeface="+mn-ea"/>
        <a:cs typeface="+mn-cs"/>
        <a:sym typeface="Lucida Grande"/>
      </a:defRPr>
    </a:lvl5pPr>
    <a:lvl6pPr indent="1143000" defTabSz="584200" latinLnBrk="0">
      <a:defRPr sz="2200">
        <a:latin typeface="+mn-lt"/>
        <a:ea typeface="+mn-ea"/>
        <a:cs typeface="+mn-cs"/>
        <a:sym typeface="Lucida Grande"/>
      </a:defRPr>
    </a:lvl6pPr>
    <a:lvl7pPr indent="1371600" defTabSz="584200" latinLnBrk="0">
      <a:defRPr sz="2200">
        <a:latin typeface="+mn-lt"/>
        <a:ea typeface="+mn-ea"/>
        <a:cs typeface="+mn-cs"/>
        <a:sym typeface="Lucida Grande"/>
      </a:defRPr>
    </a:lvl7pPr>
    <a:lvl8pPr indent="1600200" defTabSz="584200" latinLnBrk="0">
      <a:defRPr sz="2200">
        <a:latin typeface="+mn-lt"/>
        <a:ea typeface="+mn-ea"/>
        <a:cs typeface="+mn-cs"/>
        <a:sym typeface="Lucida Grande"/>
      </a:defRPr>
    </a:lvl8pPr>
    <a:lvl9pPr indent="1828800" defTabSz="584200" latinLnBrk="0">
      <a:defRPr sz="2200">
        <a:latin typeface="+mn-lt"/>
        <a:ea typeface="+mn-ea"/>
        <a:cs typeface="+mn-cs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3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Blank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cover.jpg" descr="cove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876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xfrm>
            <a:off x="5486400" y="6356350"/>
            <a:ext cx="2133600" cy="3683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Office T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Screen shot 2010-01-13 at 12.png" descr="Screen shot 2010-01-13 at 12.png"/>
          <p:cNvPicPr>
            <a:picLocks noChangeAspect="1"/>
          </p:cNvPicPr>
          <p:nvPr/>
        </p:nvPicPr>
        <p:blipFill>
          <a:blip r:embed="rId2">
            <a:extLst/>
          </a:blip>
          <a:srcRect l="0" t="6486" r="0" b="3241"/>
          <a:stretch>
            <a:fillRect/>
          </a:stretch>
        </p:blipFill>
        <p:spPr>
          <a:xfrm>
            <a:off x="0" y="-1589"/>
            <a:ext cx="9144000" cy="101759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"/>
          <p:cNvSpPr/>
          <p:nvPr/>
        </p:nvSpPr>
        <p:spPr>
          <a:xfrm>
            <a:off x="7937" y="5607050"/>
            <a:ext cx="9144001" cy="125095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E0E0E0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800"/>
            </a:pPr>
          </a:p>
        </p:txBody>
      </p:sp>
      <p:sp>
        <p:nvSpPr>
          <p:cNvPr id="38" name="Title Text"/>
          <p:cNvSpPr txBox="1"/>
          <p:nvPr>
            <p:ph type="title"/>
          </p:nvPr>
        </p:nvSpPr>
        <p:spPr>
          <a:xfrm>
            <a:off x="300036" y="0"/>
            <a:ext cx="7540627" cy="1017588"/>
          </a:xfrm>
          <a:prstGeom prst="rect">
            <a:avLst/>
          </a:prstGeom>
        </p:spPr>
        <p:txBody>
          <a:bodyPr lIns="0" tIns="0" rIns="0" bIns="0"/>
          <a:lstStyle>
            <a:lvl1pPr defTabSz="457200">
              <a:defRPr sz="2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idx="1"/>
          </p:nvPr>
        </p:nvSpPr>
        <p:spPr>
          <a:xfrm>
            <a:off x="300036" y="1344612"/>
            <a:ext cx="8494715" cy="5513388"/>
          </a:xfrm>
          <a:prstGeom prst="rect">
            <a:avLst/>
          </a:prstGeom>
        </p:spPr>
        <p:txBody>
          <a:bodyPr/>
          <a:lstStyle>
            <a:lvl1pPr marL="329565" indent="-288925" defTabSz="457200">
              <a:spcBef>
                <a:spcPts val="400"/>
              </a:spcBef>
              <a:buClr>
                <a:srgbClr val="CB2E3F"/>
              </a:buClr>
              <a:buFont typeface="Lucida Grande"/>
              <a:buChar char="»"/>
              <a:defRPr b="0" sz="2000">
                <a:solidFill>
                  <a:srgbClr val="21315C"/>
                </a:solidFill>
                <a:uFill>
                  <a:solidFill>
                    <a:srgbClr val="21315C"/>
                  </a:solidFill>
                </a:uFill>
              </a:defRPr>
            </a:lvl1pPr>
            <a:lvl2pPr marL="724851" indent="-227012" defTabSz="457200">
              <a:spcBef>
                <a:spcPts val="400"/>
              </a:spcBef>
              <a:buClr>
                <a:srgbClr val="CB2E3F"/>
              </a:buClr>
              <a:buFont typeface="Lucida Grande"/>
              <a:buChar char="•"/>
              <a:defRPr b="0" sz="2000">
                <a:solidFill>
                  <a:srgbClr val="21315C"/>
                </a:solidFill>
                <a:uFill>
                  <a:solidFill>
                    <a:srgbClr val="21315C"/>
                  </a:solidFill>
                </a:uFill>
              </a:defRPr>
            </a:lvl2pPr>
            <a:lvl3pPr marL="1183638" indent="-228600" defTabSz="457200">
              <a:spcBef>
                <a:spcPts val="400"/>
              </a:spcBef>
              <a:buClr>
                <a:srgbClr val="CB2E3F"/>
              </a:buClr>
              <a:buFont typeface="Lucida Grande"/>
              <a:buChar char="–"/>
              <a:defRPr b="0" sz="2000">
                <a:solidFill>
                  <a:srgbClr val="21315C"/>
                </a:solidFill>
                <a:uFill>
                  <a:solidFill>
                    <a:srgbClr val="21315C"/>
                  </a:solidFill>
                </a:uFill>
              </a:defRPr>
            </a:lvl3pPr>
            <a:lvl4pPr marL="1640838" indent="-228600" defTabSz="457200">
              <a:spcBef>
                <a:spcPts val="400"/>
              </a:spcBef>
              <a:buClr>
                <a:srgbClr val="CB2E3F"/>
              </a:buClr>
              <a:buFont typeface="Lucida Grande"/>
              <a:buChar char="•"/>
              <a:defRPr b="0" sz="2000">
                <a:solidFill>
                  <a:srgbClr val="21315C"/>
                </a:solidFill>
                <a:uFill>
                  <a:solidFill>
                    <a:srgbClr val="21315C"/>
                  </a:solidFill>
                </a:uFill>
              </a:defRPr>
            </a:lvl4pPr>
            <a:lvl5pPr marL="2098038" indent="-228600" defTabSz="457200">
              <a:spcBef>
                <a:spcPts val="400"/>
              </a:spcBef>
              <a:buClr>
                <a:srgbClr val="CB2E3F"/>
              </a:buClr>
              <a:buFont typeface="Lucida Grande"/>
              <a:defRPr b="0" sz="2000">
                <a:solidFill>
                  <a:srgbClr val="21315C"/>
                </a:solidFill>
                <a:uFill>
                  <a:solidFill>
                    <a:srgbClr val="21315C"/>
                  </a:solidFill>
                </a:u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8370267" y="6172200"/>
            <a:ext cx="182216" cy="17281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NECT Seminar PPT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10.png" descr="Picture 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200" y="265111"/>
            <a:ext cx="274639" cy="268289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hape 27"/>
          <p:cNvSpPr/>
          <p:nvPr/>
        </p:nvSpPr>
        <p:spPr>
          <a:xfrm>
            <a:off x="0" y="0"/>
            <a:ext cx="9144000" cy="101600"/>
          </a:xfrm>
          <a:prstGeom prst="rect">
            <a:avLst/>
          </a:prstGeom>
          <a:solidFill>
            <a:srgbClr val="80C2D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/>
          </a:p>
        </p:txBody>
      </p:sp>
      <p:pic>
        <p:nvPicPr>
          <p:cNvPr id="49" name="Picture 16.png" descr="Picture 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00" y="6500812"/>
            <a:ext cx="179388" cy="168277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logo.jpg" descr="logo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7162" y="217486"/>
            <a:ext cx="808038" cy="830264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Title Text"/>
          <p:cNvSpPr txBox="1"/>
          <p:nvPr>
            <p:ph type="title"/>
          </p:nvPr>
        </p:nvSpPr>
        <p:spPr>
          <a:xfrm>
            <a:off x="1511300" y="184150"/>
            <a:ext cx="7391400" cy="1204913"/>
          </a:xfrm>
          <a:prstGeom prst="rect">
            <a:avLst/>
          </a:prstGeom>
        </p:spPr>
        <p:txBody>
          <a:bodyPr lIns="0" tIns="0" rIns="0" bIns="0" anchor="t"/>
          <a:lstStyle>
            <a:lvl1pPr defTabSz="457200">
              <a:defRPr b="1" sz="2400">
                <a:solidFill>
                  <a:srgbClr val="005EA1"/>
                </a:solidFill>
                <a:uFill>
                  <a:solidFill>
                    <a:srgbClr val="005EA1"/>
                  </a:solidFill>
                </a:u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idx="1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</p:spPr>
        <p:txBody>
          <a:bodyPr/>
          <a:lstStyle>
            <a:lvl1pPr marL="270827" indent="-230186" defTabSz="457200">
              <a:lnSpc>
                <a:spcPct val="110000"/>
              </a:lnSpc>
              <a:spcBef>
                <a:spcPts val="500"/>
              </a:spcBef>
              <a:buClr>
                <a:srgbClr val="005EA1"/>
              </a:buClr>
              <a:buFont typeface="Arial"/>
              <a:defRPr b="0" sz="2400">
                <a:solidFill>
                  <a:srgbClr val="BE3E2B"/>
                </a:solidFill>
                <a:uFill>
                  <a:solidFill>
                    <a:srgbClr val="BE3E2B"/>
                  </a:solidFill>
                </a:uFill>
              </a:defRPr>
            </a:lvl1pPr>
            <a:lvl2pPr marL="639712" indent="-360947" defTabSz="457200">
              <a:lnSpc>
                <a:spcPct val="110000"/>
              </a:lnSpc>
              <a:spcBef>
                <a:spcPts val="500"/>
              </a:spcBef>
              <a:buClr>
                <a:srgbClr val="005EA1"/>
              </a:buClr>
              <a:buFont typeface="Arial"/>
              <a:defRPr b="0" sz="2400">
                <a:solidFill>
                  <a:srgbClr val="BE3E2B"/>
                </a:solidFill>
                <a:uFill>
                  <a:solidFill>
                    <a:srgbClr val="BE3E2B"/>
                  </a:solidFill>
                </a:uFill>
              </a:defRPr>
            </a:lvl2pPr>
            <a:lvl3pPr marL="1297938" indent="-342900" defTabSz="457200">
              <a:lnSpc>
                <a:spcPct val="110000"/>
              </a:lnSpc>
              <a:spcBef>
                <a:spcPts val="500"/>
              </a:spcBef>
              <a:buClr>
                <a:srgbClr val="005EA1"/>
              </a:buClr>
              <a:buFont typeface="Arial"/>
              <a:defRPr b="0" sz="2400">
                <a:solidFill>
                  <a:srgbClr val="BE3E2B"/>
                </a:solidFill>
                <a:uFill>
                  <a:solidFill>
                    <a:srgbClr val="BE3E2B"/>
                  </a:solidFill>
                </a:uFill>
              </a:defRPr>
            </a:lvl3pPr>
            <a:lvl4pPr marL="1755138" indent="-342900" defTabSz="457200">
              <a:lnSpc>
                <a:spcPct val="110000"/>
              </a:lnSpc>
              <a:spcBef>
                <a:spcPts val="500"/>
              </a:spcBef>
              <a:buClr>
                <a:srgbClr val="005EA1"/>
              </a:buClr>
              <a:buFont typeface="Arial"/>
              <a:defRPr b="0" sz="2400">
                <a:solidFill>
                  <a:srgbClr val="BE3E2B"/>
                </a:solidFill>
                <a:uFill>
                  <a:solidFill>
                    <a:srgbClr val="BE3E2B"/>
                  </a:solidFill>
                </a:uFill>
              </a:defRPr>
            </a:lvl4pPr>
            <a:lvl5pPr marL="2212338" indent="-342900" defTabSz="457200">
              <a:lnSpc>
                <a:spcPct val="110000"/>
              </a:lnSpc>
              <a:spcBef>
                <a:spcPts val="500"/>
              </a:spcBef>
              <a:buClr>
                <a:srgbClr val="005EA1"/>
              </a:buClr>
              <a:buFont typeface="Arial"/>
              <a:defRPr b="0" sz="2400">
                <a:solidFill>
                  <a:srgbClr val="BE3E2B"/>
                </a:solidFill>
                <a:uFill>
                  <a:solidFill>
                    <a:srgbClr val="BE3E2B"/>
                  </a:solidFill>
                </a:u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193731" y="6538912"/>
            <a:ext cx="139838" cy="127001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rgbClr val="9B9B9B"/>
                </a:solidFill>
                <a:uFill>
                  <a:solidFill>
                    <a:srgbClr val="9B9B9B"/>
                  </a:solidFill>
                </a:u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creen shot 2010-01-13 at 12.png" descr="Screen shot 2010-01-13 at 12.png"/>
          <p:cNvPicPr>
            <a:picLocks noChangeAspect="1"/>
          </p:cNvPicPr>
          <p:nvPr/>
        </p:nvPicPr>
        <p:blipFill>
          <a:blip r:embed="rId2">
            <a:extLst/>
          </a:blip>
          <a:srcRect l="0" t="6486" r="0" b="3241"/>
          <a:stretch>
            <a:fillRect/>
          </a:stretch>
        </p:blipFill>
        <p:spPr>
          <a:xfrm>
            <a:off x="0" y="-1589"/>
            <a:ext cx="9144000" cy="1017590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3"/>
          <p:cNvSpPr/>
          <p:nvPr/>
        </p:nvSpPr>
        <p:spPr>
          <a:xfrm>
            <a:off x="7937" y="5607050"/>
            <a:ext cx="9144001" cy="125095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E0E0E0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800"/>
            </a:pPr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xfrm>
            <a:off x="685800" y="2130425"/>
            <a:ext cx="7772400" cy="1470026"/>
          </a:xfrm>
          <a:prstGeom prst="rect">
            <a:avLst/>
          </a:prstGeom>
        </p:spPr>
        <p:txBody>
          <a:bodyPr lIns="0" tIns="0" rIns="0" bIns="0"/>
          <a:lstStyle>
            <a:lvl1pPr defTabSz="457200">
              <a:defRPr sz="2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457200">
              <a:spcBef>
                <a:spcPts val="400"/>
              </a:spcBef>
              <a:buSzTx/>
              <a:buNone/>
              <a:defRPr b="0" sz="2000">
                <a:solidFill>
                  <a:srgbClr val="888888"/>
                </a:solidFill>
                <a:uFill>
                  <a:solidFill>
                    <a:srgbClr val="21315C"/>
                  </a:solidFill>
                </a:uFill>
              </a:defRPr>
            </a:lvl1pPr>
            <a:lvl2pPr marL="0" indent="457200" algn="ctr" defTabSz="457200">
              <a:spcBef>
                <a:spcPts val="400"/>
              </a:spcBef>
              <a:buSzTx/>
              <a:buNone/>
              <a:defRPr b="0" sz="2000">
                <a:solidFill>
                  <a:srgbClr val="888888"/>
                </a:solidFill>
                <a:uFill>
                  <a:solidFill>
                    <a:srgbClr val="21315C"/>
                  </a:solidFill>
                </a:uFill>
              </a:defRPr>
            </a:lvl2pPr>
            <a:lvl3pPr marL="0" indent="914400" algn="ctr" defTabSz="457200">
              <a:spcBef>
                <a:spcPts val="400"/>
              </a:spcBef>
              <a:buSzTx/>
              <a:buNone/>
              <a:defRPr b="0" sz="2000">
                <a:solidFill>
                  <a:srgbClr val="888888"/>
                </a:solidFill>
                <a:uFill>
                  <a:solidFill>
                    <a:srgbClr val="21315C"/>
                  </a:solidFill>
                </a:uFill>
              </a:defRPr>
            </a:lvl3pPr>
            <a:lvl4pPr marL="0" indent="1371600" algn="ctr" defTabSz="457200">
              <a:spcBef>
                <a:spcPts val="400"/>
              </a:spcBef>
              <a:buSzTx/>
              <a:buNone/>
              <a:defRPr b="0" sz="2000">
                <a:solidFill>
                  <a:srgbClr val="888888"/>
                </a:solidFill>
                <a:uFill>
                  <a:solidFill>
                    <a:srgbClr val="21315C"/>
                  </a:solidFill>
                </a:uFill>
              </a:defRPr>
            </a:lvl4pPr>
            <a:lvl5pPr marL="0" indent="1828800" algn="ctr" defTabSz="457200">
              <a:spcBef>
                <a:spcPts val="400"/>
              </a:spcBef>
              <a:buSzTx/>
              <a:buNone/>
              <a:defRPr b="0" sz="2000">
                <a:solidFill>
                  <a:srgbClr val="888888"/>
                </a:solidFill>
                <a:uFill>
                  <a:solidFill>
                    <a:srgbClr val="21315C"/>
                  </a:solidFill>
                </a:u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8370267" y="6172200"/>
            <a:ext cx="182216" cy="17281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creen shot 2010-01-13 at 12.png" descr="Screen shot 2010-01-13 at 12.png"/>
          <p:cNvPicPr>
            <a:picLocks noChangeAspect="1"/>
          </p:cNvPicPr>
          <p:nvPr/>
        </p:nvPicPr>
        <p:blipFill>
          <a:blip r:embed="rId2">
            <a:extLst/>
          </a:blip>
          <a:srcRect l="0" t="6486" r="0" b="3241"/>
          <a:stretch>
            <a:fillRect/>
          </a:stretch>
        </p:blipFill>
        <p:spPr>
          <a:xfrm>
            <a:off x="0" y="-1589"/>
            <a:ext cx="9144000" cy="1017590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3"/>
          <p:cNvSpPr/>
          <p:nvPr/>
        </p:nvSpPr>
        <p:spPr>
          <a:xfrm>
            <a:off x="7937" y="5607050"/>
            <a:ext cx="9144001" cy="125095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E0E0E0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800"/>
            </a:pPr>
          </a:p>
        </p:txBody>
      </p:sp>
      <p:pic>
        <p:nvPicPr>
          <p:cNvPr id="73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Title Text"/>
          <p:cNvSpPr txBox="1"/>
          <p:nvPr>
            <p:ph type="title"/>
          </p:nvPr>
        </p:nvSpPr>
        <p:spPr>
          <a:xfrm>
            <a:off x="533400" y="2971800"/>
            <a:ext cx="7772400" cy="762000"/>
          </a:xfrm>
          <a:prstGeom prst="rect">
            <a:avLst/>
          </a:prstGeom>
        </p:spPr>
        <p:txBody>
          <a:bodyPr lIns="0" tIns="0" rIns="0" bIns="0"/>
          <a:lstStyle>
            <a:lvl1pPr algn="ctr" defTabSz="457200">
              <a:defRPr spc="160" sz="3200">
                <a:solidFill>
                  <a:srgbClr val="53585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5" name="Body Level One…"/>
          <p:cNvSpPr txBox="1"/>
          <p:nvPr>
            <p:ph type="body" sz="quarter" idx="1"/>
          </p:nvPr>
        </p:nvSpPr>
        <p:spPr>
          <a:xfrm>
            <a:off x="1371600" y="3697911"/>
            <a:ext cx="6400800" cy="533401"/>
          </a:xfrm>
          <a:prstGeom prst="rect">
            <a:avLst/>
          </a:prstGeom>
        </p:spPr>
        <p:txBody>
          <a:bodyPr/>
          <a:lstStyle>
            <a:lvl1pPr marL="0" indent="0" algn="ctr" defTabSz="457200">
              <a:spcBef>
                <a:spcPts val="400"/>
              </a:spcBef>
              <a:buSzTx/>
              <a:buNone/>
              <a:defRPr b="0" sz="2000">
                <a:solidFill>
                  <a:schemeClr val="accent2"/>
                </a:solidFill>
                <a:uFill>
                  <a:solidFill>
                    <a:srgbClr val="21315C"/>
                  </a:solidFill>
                </a:uFill>
              </a:defRPr>
            </a:lvl1pPr>
            <a:lvl2pPr marL="0" indent="457200" algn="ctr" defTabSz="457200">
              <a:spcBef>
                <a:spcPts val="400"/>
              </a:spcBef>
              <a:buSzTx/>
              <a:buNone/>
              <a:defRPr b="0" sz="2000">
                <a:solidFill>
                  <a:schemeClr val="accent2"/>
                </a:solidFill>
                <a:uFill>
                  <a:solidFill>
                    <a:srgbClr val="21315C"/>
                  </a:solidFill>
                </a:uFill>
              </a:defRPr>
            </a:lvl2pPr>
            <a:lvl3pPr marL="0" indent="914400" algn="ctr" defTabSz="457200">
              <a:spcBef>
                <a:spcPts val="400"/>
              </a:spcBef>
              <a:buSzTx/>
              <a:buNone/>
              <a:defRPr b="0" sz="2000">
                <a:solidFill>
                  <a:schemeClr val="accent2"/>
                </a:solidFill>
                <a:uFill>
                  <a:solidFill>
                    <a:srgbClr val="21315C"/>
                  </a:solidFill>
                </a:uFill>
              </a:defRPr>
            </a:lvl3pPr>
            <a:lvl4pPr marL="0" indent="1371600" algn="ctr" defTabSz="457200">
              <a:spcBef>
                <a:spcPts val="400"/>
              </a:spcBef>
              <a:buSzTx/>
              <a:buNone/>
              <a:defRPr b="0" sz="2000">
                <a:solidFill>
                  <a:schemeClr val="accent2"/>
                </a:solidFill>
                <a:uFill>
                  <a:solidFill>
                    <a:srgbClr val="21315C"/>
                  </a:solidFill>
                </a:uFill>
              </a:defRPr>
            </a:lvl4pPr>
            <a:lvl5pPr marL="0" indent="1828800" algn="ctr" defTabSz="457200">
              <a:spcBef>
                <a:spcPts val="400"/>
              </a:spcBef>
              <a:buSzTx/>
              <a:buNone/>
              <a:defRPr b="0" sz="2000">
                <a:solidFill>
                  <a:schemeClr val="accent2"/>
                </a:solidFill>
                <a:uFill>
                  <a:solidFill>
                    <a:srgbClr val="21315C"/>
                  </a:solidFill>
                </a:u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Text Placeholder 9"/>
          <p:cNvSpPr/>
          <p:nvPr>
            <p:ph type="body" sz="quarter" idx="13"/>
          </p:nvPr>
        </p:nvSpPr>
        <p:spPr>
          <a:xfrm>
            <a:off x="1143000" y="4556268"/>
            <a:ext cx="6858000" cy="777733"/>
          </a:xfrm>
          <a:prstGeom prst="rect">
            <a:avLst/>
          </a:prstGeom>
        </p:spPr>
        <p:txBody>
          <a:bodyPr/>
          <a:lstStyle/>
          <a:p>
            <a:pPr marL="0" indent="0" algn="ctr" defTabSz="457200">
              <a:spcBef>
                <a:spcPts val="400"/>
              </a:spcBef>
              <a:buSzTx/>
              <a:buNone/>
              <a:defRPr b="0" sz="2000">
                <a:solidFill>
                  <a:srgbClr val="53585F"/>
                </a:solidFill>
                <a:uFill>
                  <a:solidFill>
                    <a:srgbClr val="21315C"/>
                  </a:solidFill>
                </a:uFill>
              </a:defRPr>
            </a:pP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5486400" y="6356350"/>
            <a:ext cx="2133600" cy="3683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creen shot 2010-01-13 at 12.png" descr="Screen shot 2010-01-13 at 12.png"/>
          <p:cNvPicPr>
            <a:picLocks noChangeAspect="1"/>
          </p:cNvPicPr>
          <p:nvPr/>
        </p:nvPicPr>
        <p:blipFill>
          <a:blip r:embed="rId2">
            <a:extLst/>
          </a:blip>
          <a:srcRect l="0" t="6486" r="0" b="3241"/>
          <a:stretch>
            <a:fillRect/>
          </a:stretch>
        </p:blipFill>
        <p:spPr>
          <a:xfrm>
            <a:off x="0" y="-1589"/>
            <a:ext cx="9144000" cy="1017590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Shape 3"/>
          <p:cNvSpPr/>
          <p:nvPr/>
        </p:nvSpPr>
        <p:spPr>
          <a:xfrm>
            <a:off x="7937" y="5607050"/>
            <a:ext cx="9144001" cy="125095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E0E0E0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800"/>
            </a:pPr>
          </a:p>
        </p:txBody>
      </p:sp>
      <p:sp>
        <p:nvSpPr>
          <p:cNvPr id="86" name="Title Text"/>
          <p:cNvSpPr txBox="1"/>
          <p:nvPr>
            <p:ph type="title"/>
          </p:nvPr>
        </p:nvSpPr>
        <p:spPr>
          <a:xfrm>
            <a:off x="300036" y="0"/>
            <a:ext cx="7540627" cy="1017588"/>
          </a:xfrm>
          <a:prstGeom prst="rect">
            <a:avLst/>
          </a:prstGeom>
        </p:spPr>
        <p:txBody>
          <a:bodyPr lIns="0" tIns="0" rIns="0" bIns="0"/>
          <a:lstStyle>
            <a:lvl1pPr defTabSz="457200">
              <a:defRPr sz="2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idx="1"/>
          </p:nvPr>
        </p:nvSpPr>
        <p:spPr>
          <a:xfrm>
            <a:off x="300036" y="1344612"/>
            <a:ext cx="8494715" cy="5513388"/>
          </a:xfrm>
          <a:prstGeom prst="rect">
            <a:avLst/>
          </a:prstGeom>
        </p:spPr>
        <p:txBody>
          <a:bodyPr/>
          <a:lstStyle>
            <a:lvl1pPr marL="329565" indent="-288925" defTabSz="457200">
              <a:spcBef>
                <a:spcPts val="400"/>
              </a:spcBef>
              <a:buClr>
                <a:srgbClr val="CB2E3F"/>
              </a:buClr>
              <a:buFont typeface="Lucida Grande"/>
              <a:buChar char="»"/>
              <a:defRPr b="0" sz="2000">
                <a:solidFill>
                  <a:srgbClr val="21315C"/>
                </a:solidFill>
                <a:uFill>
                  <a:solidFill>
                    <a:srgbClr val="21315C"/>
                  </a:solidFill>
                </a:uFill>
              </a:defRPr>
            </a:lvl1pPr>
            <a:lvl2pPr marL="724851" indent="-227012" defTabSz="457200">
              <a:spcBef>
                <a:spcPts val="400"/>
              </a:spcBef>
              <a:buClr>
                <a:srgbClr val="CB2E3F"/>
              </a:buClr>
              <a:buFont typeface="Lucida Grande"/>
              <a:buChar char="•"/>
              <a:defRPr b="0" sz="2000">
                <a:solidFill>
                  <a:srgbClr val="21315C"/>
                </a:solidFill>
                <a:uFill>
                  <a:solidFill>
                    <a:srgbClr val="21315C"/>
                  </a:solidFill>
                </a:uFill>
              </a:defRPr>
            </a:lvl2pPr>
            <a:lvl3pPr marL="1183638" indent="-228600" defTabSz="457200">
              <a:spcBef>
                <a:spcPts val="400"/>
              </a:spcBef>
              <a:buClr>
                <a:srgbClr val="CB2E3F"/>
              </a:buClr>
              <a:buFont typeface="Lucida Grande"/>
              <a:buChar char="–"/>
              <a:defRPr b="0" sz="2000">
                <a:solidFill>
                  <a:srgbClr val="21315C"/>
                </a:solidFill>
                <a:uFill>
                  <a:solidFill>
                    <a:srgbClr val="21315C"/>
                  </a:solidFill>
                </a:uFill>
              </a:defRPr>
            </a:lvl3pPr>
            <a:lvl4pPr marL="1640838" indent="-228600" defTabSz="457200">
              <a:spcBef>
                <a:spcPts val="400"/>
              </a:spcBef>
              <a:buClr>
                <a:srgbClr val="CB2E3F"/>
              </a:buClr>
              <a:buFont typeface="Lucida Grande"/>
              <a:buChar char="•"/>
              <a:defRPr b="0" sz="2000">
                <a:solidFill>
                  <a:srgbClr val="21315C"/>
                </a:solidFill>
                <a:uFill>
                  <a:solidFill>
                    <a:srgbClr val="21315C"/>
                  </a:solidFill>
                </a:uFill>
              </a:defRPr>
            </a:lvl4pPr>
            <a:lvl5pPr marL="2098038" indent="-228600" defTabSz="457200">
              <a:spcBef>
                <a:spcPts val="400"/>
              </a:spcBef>
              <a:buClr>
                <a:srgbClr val="CB2E3F"/>
              </a:buClr>
              <a:buFont typeface="Lucida Grande"/>
              <a:defRPr b="0" sz="2000">
                <a:solidFill>
                  <a:srgbClr val="21315C"/>
                </a:solidFill>
                <a:uFill>
                  <a:solidFill>
                    <a:srgbClr val="21315C"/>
                  </a:solidFill>
                </a:u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xfrm>
            <a:off x="8370267" y="6172200"/>
            <a:ext cx="182216" cy="17281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"/>
          <p:cNvSpPr/>
          <p:nvPr/>
        </p:nvSpPr>
        <p:spPr>
          <a:xfrm>
            <a:off x="1460500" y="0"/>
            <a:ext cx="7696200" cy="381000"/>
          </a:xfrm>
          <a:prstGeom prst="rect">
            <a:avLst/>
          </a:prstGeom>
          <a:solidFill>
            <a:srgbClr val="0053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" name="Shape 9"/>
          <p:cNvSpPr/>
          <p:nvPr/>
        </p:nvSpPr>
        <p:spPr>
          <a:xfrm rot="5400000">
            <a:off x="-279401" y="253999"/>
            <a:ext cx="2362201" cy="182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8B9BB"/>
              </a:gs>
            </a:gsLst>
            <a:lin ang="162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" name="Shape 10"/>
          <p:cNvSpPr/>
          <p:nvPr/>
        </p:nvSpPr>
        <p:spPr>
          <a:xfrm>
            <a:off x="0" y="279400"/>
            <a:ext cx="152400" cy="711200"/>
          </a:xfrm>
          <a:prstGeom prst="rect">
            <a:avLst/>
          </a:prstGeom>
          <a:solidFill>
            <a:srgbClr val="0053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" name="Shape 11"/>
          <p:cNvSpPr/>
          <p:nvPr/>
        </p:nvSpPr>
        <p:spPr>
          <a:xfrm>
            <a:off x="127000" y="139700"/>
            <a:ext cx="9029700" cy="1155700"/>
          </a:xfrm>
          <a:prstGeom prst="roundRect">
            <a:avLst>
              <a:gd name="adj" fmla="val 555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6" name="Shape 12"/>
          <p:cNvSpPr/>
          <p:nvPr/>
        </p:nvSpPr>
        <p:spPr>
          <a:xfrm>
            <a:off x="0" y="6337300"/>
            <a:ext cx="9144000" cy="533400"/>
          </a:xfrm>
          <a:prstGeom prst="rect">
            <a:avLst/>
          </a:prstGeom>
          <a:gradFill>
            <a:gsLst>
              <a:gs pos="0">
                <a:srgbClr val="B8B9BB">
                  <a:alpha val="57000"/>
                </a:srgbClr>
              </a:gs>
              <a:gs pos="100000">
                <a:srgbClr val="FFFFFF"/>
              </a:gs>
            </a:gsLst>
            <a:lin ang="162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7" name="logo.jpg" descr="logo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361" y="217486"/>
            <a:ext cx="985839" cy="1012827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Text"/>
          <p:cNvSpPr txBox="1"/>
          <p:nvPr>
            <p:ph type="title"/>
          </p:nvPr>
        </p:nvSpPr>
        <p:spPr>
          <a:xfrm>
            <a:off x="1447800" y="0"/>
            <a:ext cx="76962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 txBox="1"/>
          <p:nvPr>
            <p:ph type="body" idx="1"/>
          </p:nvPr>
        </p:nvSpPr>
        <p:spPr>
          <a:xfrm>
            <a:off x="825500" y="1752600"/>
            <a:ext cx="7620000" cy="510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 txBox="1"/>
          <p:nvPr>
            <p:ph type="sldNum" sz="quarter" idx="2"/>
          </p:nvPr>
        </p:nvSpPr>
        <p:spPr>
          <a:xfrm>
            <a:off x="7857666" y="6400800"/>
            <a:ext cx="210468" cy="19738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marR="0" indent="0" algn="ctr" defTabSz="584200">
              <a:defRPr sz="1400">
                <a:solidFill>
                  <a:srgbClr val="4F538B"/>
                </a:solidFill>
                <a:uFill>
                  <a:solidFill>
                    <a:srgbClr val="4F538B"/>
                  </a:solidFill>
                </a:u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transition xmlns:p14="http://schemas.microsoft.com/office/powerpoint/2010/main" spd="med" advClick="1"/>
  <p:txStyles>
    <p:titleStyle>
      <a:lvl1pPr marL="0" marR="40639" indent="4063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5393"/>
          </a:solidFill>
          <a:uFill>
            <a:solidFill>
              <a:srgbClr val="005393"/>
            </a:solidFill>
          </a:uFill>
          <a:latin typeface="Arial"/>
          <a:ea typeface="Arial"/>
          <a:cs typeface="Arial"/>
          <a:sym typeface="Arial"/>
        </a:defRPr>
      </a:lvl1pPr>
      <a:lvl2pPr marL="0" marR="40639" indent="4063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5393"/>
          </a:solidFill>
          <a:uFill>
            <a:solidFill>
              <a:srgbClr val="005393"/>
            </a:solidFill>
          </a:uFill>
          <a:latin typeface="Arial"/>
          <a:ea typeface="Arial"/>
          <a:cs typeface="Arial"/>
          <a:sym typeface="Arial"/>
        </a:defRPr>
      </a:lvl2pPr>
      <a:lvl3pPr marL="0" marR="40639" indent="4063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5393"/>
          </a:solidFill>
          <a:uFill>
            <a:solidFill>
              <a:srgbClr val="005393"/>
            </a:solidFill>
          </a:uFill>
          <a:latin typeface="Arial"/>
          <a:ea typeface="Arial"/>
          <a:cs typeface="Arial"/>
          <a:sym typeface="Arial"/>
        </a:defRPr>
      </a:lvl3pPr>
      <a:lvl4pPr marL="0" marR="40639" indent="4063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5393"/>
          </a:solidFill>
          <a:uFill>
            <a:solidFill>
              <a:srgbClr val="005393"/>
            </a:solidFill>
          </a:uFill>
          <a:latin typeface="Arial"/>
          <a:ea typeface="Arial"/>
          <a:cs typeface="Arial"/>
          <a:sym typeface="Arial"/>
        </a:defRPr>
      </a:lvl4pPr>
      <a:lvl5pPr marL="0" marR="40639" indent="4063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5393"/>
          </a:solidFill>
          <a:uFill>
            <a:solidFill>
              <a:srgbClr val="005393"/>
            </a:solidFill>
          </a:uFill>
          <a:latin typeface="Arial"/>
          <a:ea typeface="Arial"/>
          <a:cs typeface="Arial"/>
          <a:sym typeface="Arial"/>
        </a:defRPr>
      </a:lvl5pPr>
      <a:lvl6pPr marL="0" marR="40639" indent="4063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5393"/>
          </a:solidFill>
          <a:uFill>
            <a:solidFill>
              <a:srgbClr val="005393"/>
            </a:solidFill>
          </a:uFill>
          <a:latin typeface="Arial"/>
          <a:ea typeface="Arial"/>
          <a:cs typeface="Arial"/>
          <a:sym typeface="Arial"/>
        </a:defRPr>
      </a:lvl6pPr>
      <a:lvl7pPr marL="0" marR="40639" indent="4063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5393"/>
          </a:solidFill>
          <a:uFill>
            <a:solidFill>
              <a:srgbClr val="005393"/>
            </a:solidFill>
          </a:uFill>
          <a:latin typeface="Arial"/>
          <a:ea typeface="Arial"/>
          <a:cs typeface="Arial"/>
          <a:sym typeface="Arial"/>
        </a:defRPr>
      </a:lvl7pPr>
      <a:lvl8pPr marL="0" marR="40639" indent="4063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5393"/>
          </a:solidFill>
          <a:uFill>
            <a:solidFill>
              <a:srgbClr val="005393"/>
            </a:solidFill>
          </a:uFill>
          <a:latin typeface="Arial"/>
          <a:ea typeface="Arial"/>
          <a:cs typeface="Arial"/>
          <a:sym typeface="Arial"/>
        </a:defRPr>
      </a:lvl8pPr>
      <a:lvl9pPr marL="0" marR="40639" indent="4063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5393"/>
          </a:solidFill>
          <a:uFill>
            <a:solidFill>
              <a:srgbClr val="005393"/>
            </a:solidFill>
          </a:uFill>
          <a:latin typeface="Arial"/>
          <a:ea typeface="Arial"/>
          <a:cs typeface="Arial"/>
          <a:sym typeface="Arial"/>
        </a:defRPr>
      </a:lvl9pPr>
    </p:titleStyle>
    <p:bodyStyle>
      <a:lvl1pPr marL="383540" marR="40639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2800" u="none">
          <a:ln>
            <a:noFill/>
          </a:ln>
          <a:solidFill>
            <a:srgbClr val="4F538B"/>
          </a:solidFill>
          <a:uFill>
            <a:solidFill>
              <a:srgbClr val="4F538B"/>
            </a:solidFill>
          </a:uFill>
          <a:latin typeface="Arial"/>
          <a:ea typeface="Arial"/>
          <a:cs typeface="Arial"/>
          <a:sym typeface="Arial"/>
        </a:defRPr>
      </a:lvl1pPr>
      <a:lvl2pPr marL="783590" marR="40639" indent="-2857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tabLst/>
        <a:defRPr b="1" baseline="0" cap="none" i="0" spc="0" strike="noStrike" sz="2800" u="none">
          <a:ln>
            <a:noFill/>
          </a:ln>
          <a:solidFill>
            <a:srgbClr val="4F538B"/>
          </a:solidFill>
          <a:uFill>
            <a:solidFill>
              <a:srgbClr val="4F538B"/>
            </a:solidFill>
          </a:uFill>
          <a:latin typeface="Arial"/>
          <a:ea typeface="Arial"/>
          <a:cs typeface="Arial"/>
          <a:sym typeface="Arial"/>
        </a:defRPr>
      </a:lvl2pPr>
      <a:lvl3pPr marL="1221738" marR="40639" indent="-2667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2800" u="none">
          <a:ln>
            <a:noFill/>
          </a:ln>
          <a:solidFill>
            <a:srgbClr val="4F538B"/>
          </a:solidFill>
          <a:uFill>
            <a:solidFill>
              <a:srgbClr val="4F538B"/>
            </a:solidFill>
          </a:uFill>
          <a:latin typeface="Arial"/>
          <a:ea typeface="Arial"/>
          <a:cs typeface="Arial"/>
          <a:sym typeface="Arial"/>
        </a:defRPr>
      </a:lvl3pPr>
      <a:lvl4pPr marL="1732278" marR="40639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tabLst/>
        <a:defRPr b="1" baseline="0" cap="none" i="0" spc="0" strike="noStrike" sz="2800" u="none">
          <a:ln>
            <a:noFill/>
          </a:ln>
          <a:solidFill>
            <a:srgbClr val="4F538B"/>
          </a:solidFill>
          <a:uFill>
            <a:solidFill>
              <a:srgbClr val="4F538B"/>
            </a:solidFill>
          </a:uFill>
          <a:latin typeface="Arial"/>
          <a:ea typeface="Arial"/>
          <a:cs typeface="Arial"/>
          <a:sym typeface="Arial"/>
        </a:defRPr>
      </a:lvl4pPr>
      <a:lvl5pPr marL="2189478" marR="40639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2800" u="none">
          <a:ln>
            <a:noFill/>
          </a:ln>
          <a:solidFill>
            <a:srgbClr val="4F538B"/>
          </a:solidFill>
          <a:uFill>
            <a:solidFill>
              <a:srgbClr val="4F538B"/>
            </a:solidFill>
          </a:uFill>
          <a:latin typeface="Arial"/>
          <a:ea typeface="Arial"/>
          <a:cs typeface="Arial"/>
          <a:sym typeface="Arial"/>
        </a:defRPr>
      </a:lvl5pPr>
      <a:lvl6pPr marL="2189478" marR="40639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b="1" baseline="0" cap="none" i="0" spc="0" strike="noStrike" sz="2800" u="none">
          <a:ln>
            <a:noFill/>
          </a:ln>
          <a:solidFill>
            <a:srgbClr val="4F538B"/>
          </a:solidFill>
          <a:uFill>
            <a:solidFill>
              <a:srgbClr val="4F538B"/>
            </a:solidFill>
          </a:uFill>
          <a:latin typeface="Arial"/>
          <a:ea typeface="Arial"/>
          <a:cs typeface="Arial"/>
          <a:sym typeface="Arial"/>
        </a:defRPr>
      </a:lvl6pPr>
      <a:lvl7pPr marL="2189478" marR="40639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b="1" baseline="0" cap="none" i="0" spc="0" strike="noStrike" sz="2800" u="none">
          <a:ln>
            <a:noFill/>
          </a:ln>
          <a:solidFill>
            <a:srgbClr val="4F538B"/>
          </a:solidFill>
          <a:uFill>
            <a:solidFill>
              <a:srgbClr val="4F538B"/>
            </a:solidFill>
          </a:uFill>
          <a:latin typeface="Arial"/>
          <a:ea typeface="Arial"/>
          <a:cs typeface="Arial"/>
          <a:sym typeface="Arial"/>
        </a:defRPr>
      </a:lvl7pPr>
      <a:lvl8pPr marL="2189478" marR="40639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b="1" baseline="0" cap="none" i="0" spc="0" strike="noStrike" sz="2800" u="none">
          <a:ln>
            <a:noFill/>
          </a:ln>
          <a:solidFill>
            <a:srgbClr val="4F538B"/>
          </a:solidFill>
          <a:uFill>
            <a:solidFill>
              <a:srgbClr val="4F538B"/>
            </a:solidFill>
          </a:uFill>
          <a:latin typeface="Arial"/>
          <a:ea typeface="Arial"/>
          <a:cs typeface="Arial"/>
          <a:sym typeface="Arial"/>
        </a:defRPr>
      </a:lvl8pPr>
      <a:lvl9pPr marL="2189478" marR="40639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b="1" baseline="0" cap="none" i="0" spc="0" strike="noStrike" sz="2800" u="none">
          <a:ln>
            <a:noFill/>
          </a:ln>
          <a:solidFill>
            <a:srgbClr val="4F538B"/>
          </a:solidFill>
          <a:uFill>
            <a:solidFill>
              <a:srgbClr val="4F538B"/>
            </a:solidFill>
          </a:uFill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1pPr>
      <a:lvl2pPr marL="0" marR="0" indent="40639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2pPr>
      <a:lvl3pPr marL="0" marR="0" indent="40639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3pPr>
      <a:lvl4pPr marL="0" marR="0" indent="40639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4pPr>
      <a:lvl5pPr marL="0" marR="0" indent="40639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5pPr>
      <a:lvl6pPr marL="0" marR="0" indent="40639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6pPr>
      <a:lvl7pPr marL="0" marR="0" indent="40639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7pPr>
      <a:lvl8pPr marL="0" marR="0" indent="40639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8pPr>
      <a:lvl9pPr marL="0" marR="0" indent="40639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>
            <a:solidFill>
              <a:srgbClr val="4F538B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7"/>
          <p:cNvSpPr/>
          <p:nvPr/>
        </p:nvSpPr>
        <p:spPr>
          <a:xfrm>
            <a:off x="20782" y="1017587"/>
            <a:ext cx="9144001" cy="6096001"/>
          </a:xfrm>
          <a:prstGeom prst="rect">
            <a:avLst/>
          </a:prstGeom>
          <a:gradFill>
            <a:gsLst>
              <a:gs pos="0">
                <a:srgbClr val="92D0FF"/>
              </a:gs>
              <a:gs pos="50000">
                <a:srgbClr val="BDE1FF"/>
              </a:gs>
              <a:gs pos="100000">
                <a:srgbClr val="DEEFFF"/>
              </a:gs>
            </a:gsLst>
            <a:lin ang="16200000"/>
          </a:gra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8" name="Title 1"/>
          <p:cNvSpPr txBox="1"/>
          <p:nvPr>
            <p:ph type="title"/>
          </p:nvPr>
        </p:nvSpPr>
        <p:spPr>
          <a:xfrm>
            <a:off x="133183" y="30163"/>
            <a:ext cx="8132617" cy="1017588"/>
          </a:xfrm>
          <a:prstGeom prst="rect">
            <a:avLst/>
          </a:prstGeom>
        </p:spPr>
        <p:txBody>
          <a:bodyPr/>
          <a:lstStyle/>
          <a:p>
            <a:pPr lvl="2" algn="ctr" defTabSz="457200">
              <a:defRPr b="1" sz="2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r>
              <a:t>Bottom Line Up Front</a:t>
            </a:r>
            <a:r>
              <a:rPr b="0">
                <a:latin typeface="Arial Narrow"/>
                <a:ea typeface="Arial Narrow"/>
                <a:cs typeface="Arial Narrow"/>
                <a:sym typeface="Arial Narrow"/>
              </a:rPr>
              <a:t>: FHIM is Instrumental to </a:t>
            </a:r>
            <a:br>
              <a:rPr b="0"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0">
                <a:latin typeface="Arial Narrow"/>
                <a:ea typeface="Arial Narrow"/>
                <a:cs typeface="Arial Narrow"/>
                <a:sym typeface="Arial Narrow"/>
              </a:rPr>
              <a:t>VA/VistA and DoD/Cerner Modernization Interoperability</a:t>
            </a:r>
          </a:p>
        </p:txBody>
      </p:sp>
      <p:sp>
        <p:nvSpPr>
          <p:cNvPr id="99" name="Text Placeholder 2"/>
          <p:cNvSpPr txBox="1"/>
          <p:nvPr>
            <p:ph type="body" idx="1"/>
          </p:nvPr>
        </p:nvSpPr>
        <p:spPr>
          <a:xfrm>
            <a:off x="152399" y="1066800"/>
            <a:ext cx="8991601" cy="5513388"/>
          </a:xfrm>
          <a:prstGeom prst="rect">
            <a:avLst/>
          </a:prstGeom>
        </p:spPr>
        <p:txBody>
          <a:bodyPr/>
          <a:lstStyle/>
          <a:p>
            <a:pPr marL="0" indent="40640">
              <a:lnSpc>
                <a:spcPct val="114000"/>
              </a:lnSpc>
              <a:spcBef>
                <a:spcPts val="1200"/>
              </a:spcBef>
              <a:buSzTx/>
              <a:buNone/>
              <a:defRPr b="1" sz="2400"/>
            </a:pPr>
            <a:r>
              <a:t>Problem:</a:t>
            </a:r>
            <a:r>
              <a:rPr b="0"/>
              <a:t> Interoperability requires consistency</a:t>
            </a:r>
          </a:p>
          <a:p>
            <a:pPr marL="0" indent="40640">
              <a:lnSpc>
                <a:spcPct val="114000"/>
              </a:lnSpc>
              <a:spcBef>
                <a:spcPts val="600"/>
              </a:spcBef>
              <a:buSzTx/>
              <a:buNone/>
              <a:defRPr b="1" sz="2400"/>
            </a:pPr>
            <a:r>
              <a:t>FHIM Objective: </a:t>
            </a:r>
            <a:r>
              <a:rPr b="0"/>
              <a:t>define consistent data and terminology as</a:t>
            </a:r>
            <a:r>
              <a:t> </a:t>
            </a:r>
          </a:p>
          <a:p>
            <a:pPr lvl="1" marL="329565" indent="-288925">
              <a:spcBef>
                <a:spcPts val="0"/>
              </a:spcBef>
              <a:buChar char="»"/>
              <a:defRPr sz="24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Superset of US EHR data and terminology used by Federal Agencies; where, </a:t>
            </a:r>
          </a:p>
          <a:p>
            <a:pPr lvl="1" marL="329565" indent="-288925">
              <a:spcBef>
                <a:spcPts val="0"/>
              </a:spcBef>
              <a:buChar char="»"/>
              <a:defRPr sz="24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Information Exchanges are consistent FHIM subsets. </a:t>
            </a:r>
          </a:p>
          <a:p>
            <a:pPr marL="0" indent="40640">
              <a:lnSpc>
                <a:spcPct val="114000"/>
              </a:lnSpc>
              <a:spcBef>
                <a:spcPts val="600"/>
              </a:spcBef>
              <a:buSzTx/>
              <a:buNone/>
              <a:defRPr b="1" sz="2400"/>
            </a:pPr>
            <a:r>
              <a:t>FHIM is a</a:t>
            </a:r>
          </a:p>
          <a:p>
            <a:pPr lvl="1" marL="329565" indent="-288925">
              <a:lnSpc>
                <a:spcPct val="114000"/>
              </a:lnSpc>
              <a:spcBef>
                <a:spcPts val="0"/>
              </a:spcBef>
              <a:buChar char="»"/>
              <a:defRPr sz="24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Composition of EHR related data defined by Federal Agency SMEs</a:t>
            </a:r>
          </a:p>
          <a:p>
            <a:pPr lvl="2" marL="635000">
              <a:spcBef>
                <a:spcPts val="0"/>
              </a:spcBef>
              <a:buChar char="»"/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Categorized into clinical domains, </a:t>
            </a:r>
          </a:p>
          <a:p>
            <a:pPr lvl="2" marL="635000">
              <a:spcBef>
                <a:spcPts val="0"/>
              </a:spcBef>
              <a:buChar char="»"/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Containing a data dictionary and value sets </a:t>
            </a:r>
          </a:p>
          <a:p>
            <a:pPr lvl="2" marL="635000">
              <a:spcBef>
                <a:spcPts val="0"/>
              </a:spcBef>
              <a:buChar char="»"/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Defining data structures, data hierarchies and data associations</a:t>
            </a:r>
          </a:p>
          <a:p>
            <a:pPr lvl="1" marL="329565" indent="-288925">
              <a:lnSpc>
                <a:spcPct val="114000"/>
              </a:lnSpc>
              <a:spcBef>
                <a:spcPts val="300"/>
              </a:spcBef>
              <a:buChar char="»"/>
              <a:defRPr sz="24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Logical Reference Information Model for US health data and terminology </a:t>
            </a:r>
          </a:p>
          <a:p>
            <a:pPr lvl="2" marL="520700">
              <a:spcBef>
                <a:spcPts val="0"/>
              </a:spcBef>
              <a:buChar char="»"/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consistent terms, definitions, rules, data structures and value sets for</a:t>
            </a:r>
          </a:p>
          <a:p>
            <a:pPr lvl="3" marL="742950">
              <a:spcBef>
                <a:spcPts val="0"/>
              </a:spcBef>
              <a:buChar char="»"/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Conceptual HL7 Reference Information Model (RIM)</a:t>
            </a:r>
          </a:p>
          <a:p>
            <a:pPr lvl="3" marL="742950">
              <a:spcBef>
                <a:spcPts val="0"/>
              </a:spcBef>
              <a:buChar char="»"/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EHR and ancillary services systems’ interoperability</a:t>
            </a:r>
          </a:p>
          <a:p>
            <a:pPr lvl="3" marL="742950">
              <a:spcBef>
                <a:spcPts val="0"/>
              </a:spcBef>
              <a:buChar char="»"/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Joint Health Information Exchange (HIE) interoperability</a:t>
            </a:r>
          </a:p>
          <a:p>
            <a:pPr lvl="3" marL="742950">
              <a:spcBef>
                <a:spcPts val="0"/>
              </a:spcBef>
              <a:buChar char="»"/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VA/VistA-4 and DoD's/Cerner healthcare management systems’ interoperability</a:t>
            </a:r>
          </a:p>
        </p:txBody>
      </p:sp>
      <p:sp>
        <p:nvSpPr>
          <p:cNvPr id="100" name="Slide Number Placeholder 3"/>
          <p:cNvSpPr txBox="1"/>
          <p:nvPr>
            <p:ph type="sldNum" sz="quarter" idx="2"/>
          </p:nvPr>
        </p:nvSpPr>
        <p:spPr>
          <a:xfrm>
            <a:off x="8900337" y="6614430"/>
            <a:ext cx="243663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/>
          <a:lstStyle>
            <a:lvl1pPr marR="40639" indent="40639" algn="r" defTabSz="914400"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01" name="Footer Placeholder 4"/>
          <p:cNvSpPr txBox="1"/>
          <p:nvPr/>
        </p:nvSpPr>
        <p:spPr>
          <a:xfrm>
            <a:off x="304800" y="6599236"/>
            <a:ext cx="8610600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/>
            <a:r>
              <a:t>This is a living document, which is intended to evolve.</a:t>
            </a:r>
          </a:p>
        </p:txBody>
      </p:sp>
      <p:sp>
        <p:nvSpPr>
          <p:cNvPr id="102" name="Date Placeholder 4"/>
          <p:cNvSpPr txBox="1"/>
          <p:nvPr/>
        </p:nvSpPr>
        <p:spPr>
          <a:xfrm>
            <a:off x="0" y="6569075"/>
            <a:ext cx="213360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9/29/2015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7"/>
          <p:cNvSpPr/>
          <p:nvPr/>
        </p:nvSpPr>
        <p:spPr>
          <a:xfrm>
            <a:off x="20782" y="1017587"/>
            <a:ext cx="9144001" cy="6096001"/>
          </a:xfrm>
          <a:prstGeom prst="rect">
            <a:avLst/>
          </a:prstGeom>
          <a:gradFill>
            <a:gsLst>
              <a:gs pos="0">
                <a:srgbClr val="92D0FF"/>
              </a:gs>
              <a:gs pos="50000">
                <a:srgbClr val="BDE1FF"/>
              </a:gs>
              <a:gs pos="100000">
                <a:srgbClr val="DEEFFF"/>
              </a:gs>
            </a:gsLst>
            <a:lin ang="16200000"/>
          </a:gra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5" name="Title 1"/>
          <p:cNvSpPr txBox="1"/>
          <p:nvPr>
            <p:ph type="title"/>
          </p:nvPr>
        </p:nvSpPr>
        <p:spPr>
          <a:xfrm>
            <a:off x="20783" y="0"/>
            <a:ext cx="8132617" cy="1017588"/>
          </a:xfrm>
          <a:prstGeom prst="rect">
            <a:avLst/>
          </a:prstGeom>
        </p:spPr>
        <p:txBody>
          <a:bodyPr/>
          <a:lstStyle/>
          <a:p>
            <a:pPr lvl="2" algn="ctr" defTabSz="457200">
              <a:defRPr b="1" sz="2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r>
              <a:t>OpenGroup April 2015</a:t>
            </a:r>
            <a:br/>
            <a:r>
              <a:t>“</a:t>
            </a:r>
            <a:r>
              <a:rPr i="1" u="sng"/>
              <a:t>Enhancing HIE with the FHIM</a:t>
            </a:r>
            <a:r>
              <a:t>” Report</a:t>
            </a:r>
          </a:p>
        </p:txBody>
      </p:sp>
      <p:sp>
        <p:nvSpPr>
          <p:cNvPr id="106" name="Text Placeholder 2"/>
          <p:cNvSpPr txBox="1"/>
          <p:nvPr>
            <p:ph type="body" idx="1"/>
          </p:nvPr>
        </p:nvSpPr>
        <p:spPr>
          <a:xfrm>
            <a:off x="152399" y="1420812"/>
            <a:ext cx="8991601" cy="5513388"/>
          </a:xfrm>
          <a:prstGeom prst="rect">
            <a:avLst/>
          </a:prstGeom>
        </p:spPr>
        <p:txBody>
          <a:bodyPr/>
          <a:lstStyle/>
          <a:p>
            <a:pPr marL="0" indent="40640">
              <a:spcBef>
                <a:spcPts val="1200"/>
              </a:spcBef>
              <a:buSzTx/>
              <a:buNone/>
              <a:defRPr sz="24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“</a:t>
            </a:r>
            <a:r>
              <a:rPr i="1"/>
              <a:t>The Open Group Healthcare Forum commends the FHIM for: </a:t>
            </a:r>
            <a:endParaRPr i="1"/>
          </a:p>
          <a:p>
            <a:pPr>
              <a:spcBef>
                <a:spcPts val="1200"/>
              </a:spcBef>
              <a:defRPr sz="22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1. The FHIM catalogs a large number of key shared information exchange needs …</a:t>
            </a:r>
          </a:p>
          <a:p>
            <a:pPr>
              <a:spcBef>
                <a:spcPts val="1200"/>
              </a:spcBef>
              <a:defRPr sz="22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2. … based on actual scenarios provided by 20 federal partners …</a:t>
            </a:r>
          </a:p>
          <a:p>
            <a:pPr>
              <a:spcBef>
                <a:spcPts val="1200"/>
              </a:spcBef>
              <a:defRPr sz="22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3. … in a structured model populated with consensus-based industry standards.</a:t>
            </a:r>
          </a:p>
          <a:p>
            <a:pPr>
              <a:spcBef>
                <a:spcPts val="1200"/>
              </a:spcBef>
              <a:defRPr sz="22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4. The FHIM documents the model building processes, which is key to building understanding, confidence, and support.</a:t>
            </a:r>
          </a:p>
          <a:p>
            <a:pPr>
              <a:spcBef>
                <a:spcPts val="1200"/>
              </a:spcBef>
              <a:defRPr sz="22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5. The FHIM enhances automation of healthcare data exchange, thus promoting higher quality and efficiency.</a:t>
            </a:r>
          </a:p>
          <a:p>
            <a:pPr marL="0" indent="40640" algn="ctr">
              <a:spcBef>
                <a:spcPts val="600"/>
              </a:spcBef>
              <a:buSzTx/>
              <a:buNone/>
              <a:defRPr i="1" sz="24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… relating the FHIM to other major efforts to achieve healthcare </a:t>
            </a:r>
          </a:p>
          <a:p>
            <a:pPr marL="0" indent="40640" algn="ctr">
              <a:spcBef>
                <a:spcPts val="0"/>
              </a:spcBef>
              <a:buSzTx/>
              <a:buNone/>
              <a:defRPr i="1" sz="24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interoperability can be an important step in helping to enabling </a:t>
            </a:r>
          </a:p>
          <a:p>
            <a:pPr marL="0" indent="40640" algn="ctr">
              <a:spcBef>
                <a:spcPts val="0"/>
              </a:spcBef>
              <a:buSzTx/>
              <a:buNone/>
              <a:defRPr i="1" sz="24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The Open Group vision of Boundary less Information Flow.”</a:t>
            </a:r>
          </a:p>
        </p:txBody>
      </p:sp>
      <p:sp>
        <p:nvSpPr>
          <p:cNvPr id="107" name="Slide Number Placeholder 3"/>
          <p:cNvSpPr txBox="1"/>
          <p:nvPr>
            <p:ph type="sldNum" sz="quarter" idx="2"/>
          </p:nvPr>
        </p:nvSpPr>
        <p:spPr>
          <a:xfrm>
            <a:off x="8900337" y="6614430"/>
            <a:ext cx="243663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/>
          <a:lstStyle>
            <a:lvl1pPr marR="40639" indent="40639" algn="r" defTabSz="914400"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08" name="Footer Placeholder 4"/>
          <p:cNvSpPr txBox="1"/>
          <p:nvPr/>
        </p:nvSpPr>
        <p:spPr>
          <a:xfrm>
            <a:off x="304800" y="6599236"/>
            <a:ext cx="8610600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/>
            <a:r>
              <a:t>This is a living document, which is intended to evolve.</a:t>
            </a:r>
          </a:p>
        </p:txBody>
      </p:sp>
      <p:sp>
        <p:nvSpPr>
          <p:cNvPr id="109" name="Date Placeholder 4"/>
          <p:cNvSpPr txBox="1"/>
          <p:nvPr/>
        </p:nvSpPr>
        <p:spPr>
          <a:xfrm>
            <a:off x="0" y="6569075"/>
            <a:ext cx="213360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9/29/2015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7"/>
          <p:cNvSpPr/>
          <p:nvPr/>
        </p:nvSpPr>
        <p:spPr>
          <a:xfrm>
            <a:off x="20782" y="1017587"/>
            <a:ext cx="9144001" cy="6096001"/>
          </a:xfrm>
          <a:prstGeom prst="rect">
            <a:avLst/>
          </a:prstGeom>
          <a:gradFill>
            <a:gsLst>
              <a:gs pos="0">
                <a:srgbClr val="92D0FF"/>
              </a:gs>
              <a:gs pos="50000">
                <a:srgbClr val="BDE1FF"/>
              </a:gs>
              <a:gs pos="100000">
                <a:srgbClr val="DEEFFF"/>
              </a:gs>
            </a:gsLst>
            <a:lin ang="16200000"/>
          </a:gra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2" name="Title 1"/>
          <p:cNvSpPr txBox="1"/>
          <p:nvPr>
            <p:ph type="title"/>
          </p:nvPr>
        </p:nvSpPr>
        <p:spPr>
          <a:xfrm>
            <a:off x="20783" y="0"/>
            <a:ext cx="8132617" cy="1017588"/>
          </a:xfrm>
          <a:prstGeom prst="rect">
            <a:avLst/>
          </a:prstGeom>
        </p:spPr>
        <p:txBody>
          <a:bodyPr/>
          <a:lstStyle/>
          <a:p>
            <a:pPr lvl="2" algn="ctr" defTabSz="457200">
              <a:defRPr b="1" sz="2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r>
              <a:t>FHIM Users and Uses</a:t>
            </a:r>
          </a:p>
        </p:txBody>
      </p:sp>
      <p:sp>
        <p:nvSpPr>
          <p:cNvPr id="113" name="Text Placeholder 2"/>
          <p:cNvSpPr txBox="1"/>
          <p:nvPr>
            <p:ph type="body" idx="1"/>
          </p:nvPr>
        </p:nvSpPr>
        <p:spPr>
          <a:xfrm>
            <a:off x="173182" y="1066800"/>
            <a:ext cx="8839201" cy="5513388"/>
          </a:xfrm>
          <a:prstGeom prst="rect">
            <a:avLst/>
          </a:prstGeom>
        </p:spPr>
        <p:txBody>
          <a:bodyPr/>
          <a:lstStyle/>
          <a:p>
            <a:pPr lvl="2" marL="0" indent="40640">
              <a:spcBef>
                <a:spcPts val="1200"/>
              </a:spcBef>
              <a:buSzTx/>
              <a:buNone/>
              <a:defRPr b="1" sz="2400"/>
            </a:pPr>
            <a:r>
              <a:t>FHIM is informed by</a:t>
            </a:r>
          </a:p>
          <a:p>
            <a:pPr lvl="2" marL="520700">
              <a:spcBef>
                <a:spcPts val="0"/>
              </a:spcBef>
              <a:buChar char="»"/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Federal Partners, including, but not limited to: </a:t>
            </a:r>
          </a:p>
          <a:p>
            <a:pPr lvl="2" marL="520700">
              <a:spcBef>
                <a:spcPts val="0"/>
              </a:spcBef>
              <a:buChar char="»"/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VA Information Model</a:t>
            </a:r>
          </a:p>
          <a:p>
            <a:pPr lvl="3" marL="977900">
              <a:lnSpc>
                <a:spcPct val="114000"/>
              </a:lnSpc>
              <a:spcBef>
                <a:spcPts val="0"/>
              </a:spcBef>
              <a:buChar char="»"/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SSA and CMS identity, person and other initiatives</a:t>
            </a:r>
          </a:p>
          <a:p>
            <a:pPr lvl="3" marL="977900">
              <a:lnSpc>
                <a:spcPct val="114000"/>
              </a:lnSpc>
              <a:spcBef>
                <a:spcPts val="0"/>
              </a:spcBef>
              <a:buChar char="»"/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CDC community/public-health initiative</a:t>
            </a:r>
          </a:p>
          <a:p>
            <a:pPr lvl="3" marL="977900">
              <a:lnSpc>
                <a:spcPct val="114000"/>
              </a:lnSpc>
              <a:spcBef>
                <a:spcPts val="0"/>
              </a:spcBef>
              <a:buChar char="»"/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NCI Cancer Informatics Program</a:t>
            </a:r>
          </a:p>
          <a:p>
            <a:pPr lvl="3" marL="977900">
              <a:lnSpc>
                <a:spcPct val="114000"/>
              </a:lnSpc>
              <a:spcBef>
                <a:spcPts val="0"/>
              </a:spcBef>
              <a:buChar char="»"/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FDA Data Standards Program</a:t>
            </a:r>
          </a:p>
          <a:p>
            <a:pPr lvl="2" marL="520700">
              <a:spcBef>
                <a:spcPts val="0"/>
              </a:spcBef>
              <a:buChar char="»"/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S&amp;I Framework Initiatives</a:t>
            </a:r>
          </a:p>
          <a:p>
            <a:pPr lvl="2" marL="520700">
              <a:spcBef>
                <a:spcPts val="0"/>
              </a:spcBef>
              <a:buChar char="»"/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Federal Standards Committees</a:t>
            </a:r>
          </a:p>
          <a:p>
            <a:pPr lvl="2" marL="520700">
              <a:spcBef>
                <a:spcPts val="0"/>
              </a:spcBef>
              <a:buChar char="»"/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CIMI </a:t>
            </a:r>
          </a:p>
          <a:p>
            <a:pPr lvl="2" marL="520700">
              <a:spcBef>
                <a:spcPts val="0"/>
              </a:spcBef>
              <a:buChar char="»"/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Standards Organizations, including, but not limited to:</a:t>
            </a:r>
          </a:p>
          <a:p>
            <a:pPr lvl="3" marL="977900">
              <a:spcBef>
                <a:spcPts val="0"/>
              </a:spcBef>
              <a:buChar char="»"/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HL7, </a:t>
            </a:r>
          </a:p>
          <a:p>
            <a:pPr lvl="3" marL="977900">
              <a:spcBef>
                <a:spcPts val="0"/>
              </a:spcBef>
              <a:buChar char="»"/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ASTM, </a:t>
            </a:r>
          </a:p>
          <a:p>
            <a:pPr lvl="3" marL="977900">
              <a:spcBef>
                <a:spcPts val="0"/>
              </a:spcBef>
              <a:buChar char="»"/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NCPDP, </a:t>
            </a:r>
          </a:p>
          <a:p>
            <a:pPr lvl="3" marL="977900">
              <a:spcBef>
                <a:spcPts val="0"/>
              </a:spcBef>
              <a:buChar char="»"/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HITSP, </a:t>
            </a:r>
          </a:p>
          <a:p>
            <a:pPr lvl="3" marL="977900">
              <a:spcBef>
                <a:spcPts val="0"/>
              </a:spcBef>
              <a:buChar char="»"/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DICOM, </a:t>
            </a:r>
          </a:p>
          <a:p>
            <a:pPr lvl="3" marL="977900">
              <a:spcBef>
                <a:spcPts val="0"/>
              </a:spcBef>
              <a:buChar char="»"/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X12</a:t>
            </a:r>
          </a:p>
        </p:txBody>
      </p:sp>
      <p:sp>
        <p:nvSpPr>
          <p:cNvPr id="114" name="Slide Number Placeholder 3"/>
          <p:cNvSpPr txBox="1"/>
          <p:nvPr>
            <p:ph type="sldNum" sz="quarter" idx="2"/>
          </p:nvPr>
        </p:nvSpPr>
        <p:spPr>
          <a:xfrm>
            <a:off x="8900337" y="6614430"/>
            <a:ext cx="243663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/>
          <a:lstStyle>
            <a:lvl1pPr marR="40639" indent="40639" algn="r" defTabSz="914400"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15" name="Footer Placeholder 4"/>
          <p:cNvSpPr txBox="1"/>
          <p:nvPr/>
        </p:nvSpPr>
        <p:spPr>
          <a:xfrm>
            <a:off x="304800" y="6599236"/>
            <a:ext cx="8610600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/>
            <a:r>
              <a:t>This is a living document, which is intended to evolve.</a:t>
            </a:r>
          </a:p>
        </p:txBody>
      </p:sp>
      <p:sp>
        <p:nvSpPr>
          <p:cNvPr id="116" name="Date Placeholder 4"/>
          <p:cNvSpPr txBox="1"/>
          <p:nvPr/>
        </p:nvSpPr>
        <p:spPr>
          <a:xfrm>
            <a:off x="0" y="6569075"/>
            <a:ext cx="213360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9/29/2015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l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7"/>
          <p:cNvSpPr/>
          <p:nvPr/>
        </p:nvSpPr>
        <p:spPr>
          <a:xfrm>
            <a:off x="-1" y="1017587"/>
            <a:ext cx="9144001" cy="6096001"/>
          </a:xfrm>
          <a:prstGeom prst="rect">
            <a:avLst/>
          </a:prstGeom>
          <a:gradFill>
            <a:gsLst>
              <a:gs pos="0">
                <a:srgbClr val="92D0FF"/>
              </a:gs>
              <a:gs pos="50000">
                <a:srgbClr val="BDE1FF"/>
              </a:gs>
              <a:gs pos="100000">
                <a:srgbClr val="DEEFFF"/>
              </a:gs>
            </a:gsLst>
            <a:lin ang="16200000"/>
          </a:gra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9" name="Title 1"/>
          <p:cNvSpPr txBox="1"/>
          <p:nvPr>
            <p:ph type="title"/>
          </p:nvPr>
        </p:nvSpPr>
        <p:spPr>
          <a:xfrm>
            <a:off x="20783" y="0"/>
            <a:ext cx="8132617" cy="1017588"/>
          </a:xfrm>
          <a:prstGeom prst="rect">
            <a:avLst/>
          </a:prstGeom>
        </p:spPr>
        <p:txBody>
          <a:bodyPr/>
          <a:lstStyle/>
          <a:p>
            <a:pPr lvl="2" algn="ctr" defTabSz="457200">
              <a:defRPr b="1" sz="2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r>
              <a:t>FHIM Users and Uses</a:t>
            </a:r>
          </a:p>
        </p:txBody>
      </p:sp>
      <p:sp>
        <p:nvSpPr>
          <p:cNvPr id="120" name="Text Placeholder 2"/>
          <p:cNvSpPr txBox="1"/>
          <p:nvPr>
            <p:ph type="body" idx="1"/>
          </p:nvPr>
        </p:nvSpPr>
        <p:spPr>
          <a:xfrm>
            <a:off x="173182" y="1066800"/>
            <a:ext cx="8839201" cy="5513388"/>
          </a:xfrm>
          <a:prstGeom prst="rect">
            <a:avLst/>
          </a:prstGeom>
        </p:spPr>
        <p:txBody>
          <a:bodyPr/>
          <a:lstStyle/>
          <a:p>
            <a:pPr marL="0" indent="40640">
              <a:spcBef>
                <a:spcPts val="1200"/>
              </a:spcBef>
              <a:buSzTx/>
              <a:buNone/>
              <a:defRPr b="1" sz="2400"/>
            </a:pPr>
            <a:r>
              <a:t>FHIM informed </a:t>
            </a:r>
          </a:p>
          <a:p>
            <a:pPr>
              <a:spcBef>
                <a:spcPts val="600"/>
              </a:spcBef>
              <a:defRPr sz="2400" u="sng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VA’s use of NLM Value Set Authority Center </a:t>
            </a:r>
            <a:r>
              <a:rPr u="none"/>
              <a:t>(VSAC) </a:t>
            </a:r>
            <a:endParaRPr u="none"/>
          </a:p>
          <a:p>
            <a:pPr lvl="2" marL="520700">
              <a:spcBef>
                <a:spcPts val="0"/>
              </a:spcBef>
              <a:buChar char="»"/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VSAC holds MU value sets and FHIM value sets</a:t>
            </a:r>
          </a:p>
          <a:p>
            <a:pPr>
              <a:spcBef>
                <a:spcPts val="600"/>
              </a:spcBef>
              <a:defRPr sz="2400" u="sng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VHA Business Information Model</a:t>
            </a:r>
            <a:r>
              <a:rPr u="none"/>
              <a:t> updates for VistA Modernization</a:t>
            </a:r>
            <a:endParaRPr u="none"/>
          </a:p>
          <a:p>
            <a:pPr lvl="2" marL="520700">
              <a:spcBef>
                <a:spcPts val="0"/>
              </a:spcBef>
              <a:buChar char="»"/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VistA/CPRS and/or Vista Evolution (VE)/e Health Management Platform (eHMP)</a:t>
            </a:r>
          </a:p>
          <a:p>
            <a:pPr lvl="1" marL="329565" indent="-288925">
              <a:spcBef>
                <a:spcPts val="600"/>
              </a:spcBef>
              <a:buChar char="»"/>
              <a:defRPr sz="2400" u="sng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DAF-FHIR profile for VA-DOD</a:t>
            </a:r>
            <a:r>
              <a:rPr u="none"/>
              <a:t> Health Data Services (HDS) implementation</a:t>
            </a:r>
            <a:endParaRPr u="none"/>
          </a:p>
          <a:p>
            <a:pPr>
              <a:spcBef>
                <a:spcPts val="600"/>
              </a:spcBef>
              <a:defRPr sz="2400" u="sng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DoD &amp; VA HDS Business Line Work Groups</a:t>
            </a:r>
            <a:r>
              <a:rPr u="none"/>
              <a:t> (Recommendation)</a:t>
            </a:r>
          </a:p>
          <a:p>
            <a:pPr lvl="2" marL="520700">
              <a:spcBef>
                <a:spcPts val="0"/>
              </a:spcBef>
              <a:buChar char="»"/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4 JIP use cases, is an ideal place for FHIM to serve as a reference information model</a:t>
            </a:r>
          </a:p>
          <a:p>
            <a:pPr lvl="1" marL="329565" indent="-288925">
              <a:spcBef>
                <a:spcPts val="600"/>
              </a:spcBef>
              <a:buChar char="»"/>
              <a:defRPr sz="2400" u="sng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S&amp;I Framework Community Led Initiative on Public Health Reporting</a:t>
            </a:r>
          </a:p>
          <a:p>
            <a:pPr lvl="1" marL="329565" indent="-288925">
              <a:spcBef>
                <a:spcPts val="600"/>
              </a:spcBef>
              <a:buChar char="»"/>
              <a:defRPr sz="2400" u="sng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FHA sponsored Information Exchange Prototype for Immunization</a:t>
            </a:r>
          </a:p>
          <a:p>
            <a:pPr lvl="1" marL="329565" indent="-288925">
              <a:spcBef>
                <a:spcPts val="600"/>
              </a:spcBef>
              <a:buChar char="»"/>
              <a:defRPr sz="2400" u="sng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Open Group efforts to achieve their vision of boundary less information flow.</a:t>
            </a:r>
          </a:p>
        </p:txBody>
      </p:sp>
      <p:sp>
        <p:nvSpPr>
          <p:cNvPr id="121" name="Slide Number Placeholder 3"/>
          <p:cNvSpPr txBox="1"/>
          <p:nvPr>
            <p:ph type="sldNum" sz="quarter" idx="2"/>
          </p:nvPr>
        </p:nvSpPr>
        <p:spPr>
          <a:xfrm>
            <a:off x="8900337" y="6614430"/>
            <a:ext cx="243663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/>
          <a:lstStyle>
            <a:lvl1pPr marR="40639" indent="40639" algn="r" defTabSz="914400"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22" name="Footer Placeholder 4"/>
          <p:cNvSpPr txBox="1"/>
          <p:nvPr/>
        </p:nvSpPr>
        <p:spPr>
          <a:xfrm>
            <a:off x="304800" y="6599236"/>
            <a:ext cx="8610600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/>
            <a:r>
              <a:t>This is a living document, which is intended to evolve.</a:t>
            </a:r>
          </a:p>
        </p:txBody>
      </p:sp>
      <p:sp>
        <p:nvSpPr>
          <p:cNvPr id="123" name="Date Placeholder 4"/>
          <p:cNvSpPr txBox="1"/>
          <p:nvPr/>
        </p:nvSpPr>
        <p:spPr>
          <a:xfrm>
            <a:off x="0" y="6569075"/>
            <a:ext cx="213360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9/29/2015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l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7"/>
          <p:cNvSpPr/>
          <p:nvPr/>
        </p:nvSpPr>
        <p:spPr>
          <a:xfrm>
            <a:off x="20782" y="1017587"/>
            <a:ext cx="9144001" cy="6096001"/>
          </a:xfrm>
          <a:prstGeom prst="rect">
            <a:avLst/>
          </a:prstGeom>
          <a:gradFill>
            <a:gsLst>
              <a:gs pos="0">
                <a:srgbClr val="92D0FF"/>
              </a:gs>
              <a:gs pos="50000">
                <a:srgbClr val="BDE1FF"/>
              </a:gs>
              <a:gs pos="100000">
                <a:srgbClr val="DEEFFF"/>
              </a:gs>
            </a:gsLst>
            <a:lin ang="16200000"/>
          </a:gra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6" name="Title 1"/>
          <p:cNvSpPr txBox="1"/>
          <p:nvPr>
            <p:ph type="title"/>
          </p:nvPr>
        </p:nvSpPr>
        <p:spPr>
          <a:xfrm>
            <a:off x="20783" y="0"/>
            <a:ext cx="8132617" cy="1017588"/>
          </a:xfrm>
          <a:prstGeom prst="rect">
            <a:avLst/>
          </a:prstGeom>
        </p:spPr>
        <p:txBody>
          <a:bodyPr/>
          <a:lstStyle/>
          <a:p>
            <a:pPr lvl="2" algn="ctr" defTabSz="457200">
              <a:defRPr b="1" sz="26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pPr>
            <a:r>
              <a:t>FHIM Users and Uses</a:t>
            </a:r>
          </a:p>
        </p:txBody>
      </p:sp>
      <p:sp>
        <p:nvSpPr>
          <p:cNvPr id="127" name="Text Placeholder 2"/>
          <p:cNvSpPr txBox="1"/>
          <p:nvPr>
            <p:ph type="body" idx="1"/>
          </p:nvPr>
        </p:nvSpPr>
        <p:spPr>
          <a:xfrm>
            <a:off x="20783" y="1039812"/>
            <a:ext cx="9123217" cy="5513388"/>
          </a:xfrm>
          <a:prstGeom prst="rect">
            <a:avLst/>
          </a:prstGeom>
        </p:spPr>
        <p:txBody>
          <a:bodyPr/>
          <a:lstStyle/>
          <a:p>
            <a:pPr marL="0" indent="40640">
              <a:spcBef>
                <a:spcPts val="1200"/>
              </a:spcBef>
              <a:buSzTx/>
              <a:buNone/>
              <a:defRPr b="1" sz="24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FHIM informs DHA/MHS Business and Enterprise Architectures</a:t>
            </a:r>
          </a:p>
          <a:p>
            <a:pPr>
              <a:spcBef>
                <a:spcPts val="600"/>
              </a:spcBef>
              <a:defRPr sz="2400" u="sng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DODAF DIV-1 conceptual data view</a:t>
            </a:r>
            <a:r>
              <a:rPr u="none"/>
              <a:t> </a:t>
            </a:r>
            <a:endParaRPr u="none"/>
          </a:p>
          <a:p>
            <a:pPr lvl="2" marL="520700">
              <a:spcBef>
                <a:spcPts val="0"/>
              </a:spcBef>
              <a:buChar char="»"/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Consistent entity names, definitions, relationships</a:t>
            </a:r>
          </a:p>
          <a:p>
            <a:pPr>
              <a:spcBef>
                <a:spcPts val="600"/>
              </a:spcBef>
              <a:defRPr sz="2400" u="sng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DODAF DIV-2 logical data view</a:t>
            </a:r>
            <a:r>
              <a:rPr u="none"/>
              <a:t> </a:t>
            </a:r>
            <a:endParaRPr u="none"/>
          </a:p>
          <a:p>
            <a:pPr lvl="2" marL="520700">
              <a:spcBef>
                <a:spcPts val="0"/>
              </a:spcBef>
              <a:buChar char="»"/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adds consistent attributes, terminology, value sets; where, </a:t>
            </a:r>
          </a:p>
          <a:p>
            <a:pPr lvl="2" marL="520700">
              <a:spcBef>
                <a:spcPts val="0"/>
              </a:spcBef>
              <a:buChar char="»"/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interoperability requires venders to have physical schema that conform to DHA’s DIV-2</a:t>
            </a:r>
          </a:p>
          <a:p>
            <a:pPr lvl="1" marL="329565" indent="-288925">
              <a:spcBef>
                <a:spcPts val="600"/>
              </a:spcBef>
              <a:buChar char="»"/>
              <a:defRPr sz="2400" u="sng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Mapping of use cases to system objects, components and services</a:t>
            </a:r>
            <a:endParaRPr b="1"/>
          </a:p>
          <a:p>
            <a:pPr lvl="2" marL="520700">
              <a:spcBef>
                <a:spcPts val="0"/>
              </a:spcBef>
              <a:buChar char="»"/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DIV-2 constrained EHR-S FM functions composed into objects and components</a:t>
            </a:r>
          </a:p>
          <a:p>
            <a:pPr lvl="2" marL="520700">
              <a:spcBef>
                <a:spcPts val="0"/>
              </a:spcBef>
              <a:buChar char="»"/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DIV-2 constrained Information Model for common services</a:t>
            </a:r>
          </a:p>
          <a:p>
            <a:pPr lvl="2" marL="520700">
              <a:spcBef>
                <a:spcPts val="0"/>
              </a:spcBef>
              <a:buChar char="»"/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DIV-2 constrained DAF-FHIR profile for DOD-VA Health Data Services (HDS)</a:t>
            </a:r>
          </a:p>
          <a:p>
            <a:pPr lvl="1" marL="329565" indent="-288925">
              <a:spcBef>
                <a:spcPts val="600"/>
              </a:spcBef>
              <a:buChar char="»"/>
              <a:defRPr sz="2400" u="sng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Successful (interoperable) transition of legacy to future-state systems requires</a:t>
            </a:r>
            <a:r>
              <a:rPr b="1" u="none"/>
              <a:t>:</a:t>
            </a:r>
          </a:p>
          <a:p>
            <a:pPr lvl="2" marL="520700">
              <a:spcBef>
                <a:spcPts val="0"/>
              </a:spcBef>
              <a:buChar char="»"/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Legacy physical schemas mapped to DIV-2; and, DIV-2 mapped to future-state systems’</a:t>
            </a:r>
          </a:p>
          <a:p>
            <a:pPr lvl="3" marL="742950">
              <a:spcBef>
                <a:spcPts val="0"/>
              </a:spcBef>
              <a:buChar char="»"/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databases, exchanges and viewers</a:t>
            </a:r>
          </a:p>
          <a:p>
            <a:pPr lvl="3" marL="742950">
              <a:spcBef>
                <a:spcPts val="0"/>
              </a:spcBef>
              <a:buChar char="»"/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public health surveillance, research</a:t>
            </a:r>
          </a:p>
          <a:p>
            <a:pPr lvl="3" marL="742950">
              <a:spcBef>
                <a:spcPts val="0"/>
              </a:spcBef>
              <a:buChar char="»"/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clinical decision support, population health analytics </a:t>
            </a:r>
          </a:p>
          <a:p>
            <a:pPr lvl="3" marL="742950">
              <a:spcBef>
                <a:spcPts val="0"/>
              </a:spcBef>
              <a:buChar char="»"/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HIPAA, Meaningful Use stage 2/3, ARRA/HITEC Act and NDAA compliance  </a:t>
            </a:r>
          </a:p>
        </p:txBody>
      </p:sp>
      <p:sp>
        <p:nvSpPr>
          <p:cNvPr id="128" name="Slide Number Placeholder 3"/>
          <p:cNvSpPr txBox="1"/>
          <p:nvPr>
            <p:ph type="sldNum" sz="quarter" idx="2"/>
          </p:nvPr>
        </p:nvSpPr>
        <p:spPr>
          <a:xfrm>
            <a:off x="8900337" y="6614430"/>
            <a:ext cx="243663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/>
          <a:lstStyle>
            <a:lvl1pPr marR="40639" indent="40639" algn="r" defTabSz="914400"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29" name="Footer Placeholder 4"/>
          <p:cNvSpPr txBox="1"/>
          <p:nvPr/>
        </p:nvSpPr>
        <p:spPr>
          <a:xfrm>
            <a:off x="304800" y="6599236"/>
            <a:ext cx="8610600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/>
            <a:r>
              <a:t>This is a living document, which is intended to evolve.</a:t>
            </a:r>
          </a:p>
        </p:txBody>
      </p:sp>
      <p:sp>
        <p:nvSpPr>
          <p:cNvPr id="130" name="Date Placeholder 4"/>
          <p:cNvSpPr txBox="1"/>
          <p:nvPr/>
        </p:nvSpPr>
        <p:spPr>
          <a:xfrm>
            <a:off x="0" y="6569075"/>
            <a:ext cx="213360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9/29/2015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l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Lucida Grande"/>
        <a:ea typeface="Lucida Grande"/>
        <a:cs typeface="Lucida Grand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40639" indent="40639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40639" indent="40639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Lucida Grande"/>
        <a:ea typeface="Lucida Grande"/>
        <a:cs typeface="Lucida Grand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40639" indent="40639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40639" indent="40639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